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5" r:id="rId4"/>
    <p:sldId id="273" r:id="rId5"/>
    <p:sldId id="282" r:id="rId6"/>
    <p:sldId id="283" r:id="rId7"/>
    <p:sldId id="277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DF4"/>
    <a:srgbClr val="FF6600"/>
    <a:srgbClr val="C96F0D"/>
    <a:srgbClr val="C56D0D"/>
    <a:srgbClr val="069169"/>
    <a:srgbClr val="FF9933"/>
    <a:srgbClr val="DCEBFB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odriguez\Downloads\K%20ESTADISTIC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2"/>
                <c:pt idx="0">
                  <c:v>TOTAL PROVIDENCIAS  CUARTO TRIMESTRE (OCTUBRE A DICIEMBRE)</c:v>
                </c:pt>
                <c:pt idx="1">
                  <c:v>CANTIDAD</c:v>
                </c:pt>
              </c:strCache>
            </c:strRef>
          </c:tx>
          <c:spPr>
            <a:solidFill>
              <a:schemeClr val="bg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Hoja1!$A$3:$A$11</c:f>
              <c:strCache>
                <c:ptCount val="9"/>
                <c:pt idx="0">
                  <c:v>21 APERTURA INDAGACION PRELIMINAR </c:v>
                </c:pt>
                <c:pt idx="1">
                  <c:v>5 APERTURA INVESTIGACIÓN DISCIPLINARIA</c:v>
                </c:pt>
                <c:pt idx="2">
                  <c:v>10 ARCHIVO DEFINITIVO</c:v>
                </c:pt>
                <c:pt idx="3">
                  <c:v>10 AUTOS DE PRUEBAS</c:v>
                </c:pt>
                <c:pt idx="4">
                  <c:v>3  RECONOCE PERSONERIA JURIDICA</c:v>
                </c:pt>
                <c:pt idx="5">
                  <c:v>1 CITACION A AUDIENCIA </c:v>
                </c:pt>
                <c:pt idx="6">
                  <c:v>7 AUTO TRAMITE</c:v>
                </c:pt>
                <c:pt idx="7">
                  <c:v>2 AUTO INHIBITORIO </c:v>
                </c:pt>
                <c:pt idx="8">
                  <c:v>1 NIEGA RECURSO DE APELACION </c:v>
                </c:pt>
              </c:strCache>
            </c:strRef>
          </c:cat>
          <c:val>
            <c:numRef>
              <c:f>Hoja1!$B$3:$B$11</c:f>
              <c:numCache>
                <c:formatCode>General</c:formatCode>
                <c:ptCount val="9"/>
                <c:pt idx="0">
                  <c:v>21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3</c:v>
                </c:pt>
                <c:pt idx="5">
                  <c:v>1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7-494E-9B99-B10A3D7935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26386000"/>
        <c:axId val="726390160"/>
      </c:barChart>
      <c:catAx>
        <c:axId val="72638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6390160"/>
        <c:crosses val="autoZero"/>
        <c:auto val="1"/>
        <c:lblAlgn val="ctr"/>
        <c:lblOffset val="100"/>
        <c:noMultiLvlLbl val="0"/>
      </c:catAx>
      <c:valAx>
        <c:axId val="7263901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638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 algn="ctr"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2"/>
                <c:pt idx="0">
                  <c:v>TOTAL PROVIDENCIAS  CUARTO TRIMESTRE (OCTUBRE A DICIEMBRE)</c:v>
                </c:pt>
                <c:pt idx="1">
                  <c:v>CANTIDAD</c:v>
                </c:pt>
              </c:strCache>
            </c:strRef>
          </c:tx>
          <c:spPr>
            <a:solidFill>
              <a:schemeClr val="bg2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Hoja1!$A$3:$A$8</c:f>
              <c:strCache>
                <c:ptCount val="6"/>
                <c:pt idx="0">
                  <c:v>9 NOTIFICACIONES PERSONALES (CORREO)</c:v>
                </c:pt>
                <c:pt idx="1">
                  <c:v>3 NOTIFICACIONES EDICTO </c:v>
                </c:pt>
                <c:pt idx="2">
                  <c:v>1 NOTIFICACIÓN POR ESTADO </c:v>
                </c:pt>
                <c:pt idx="3">
                  <c:v>13 CONSTANCIAS EJECUTORIA </c:v>
                </c:pt>
                <c:pt idx="4">
                  <c:v>183 COMUNICACIONES </c:v>
                </c:pt>
                <c:pt idx="5">
                  <c:v>1 IMPEDIMENTO </c:v>
                </c:pt>
              </c:strCache>
            </c:strRef>
          </c:cat>
          <c:val>
            <c:numRef>
              <c:f>Hoja1!$B$3:$B$8</c:f>
              <c:numCache>
                <c:formatCode>General</c:formatCode>
                <c:ptCount val="6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3">
                  <c:v>13</c:v>
                </c:pt>
                <c:pt idx="4">
                  <c:v>183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7-494E-9B99-B10A3D7935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26386000"/>
        <c:axId val="726390160"/>
      </c:barChart>
      <c:catAx>
        <c:axId val="72638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6390160"/>
        <c:crosses val="autoZero"/>
        <c:auto val="1"/>
        <c:lblAlgn val="ctr"/>
        <c:lblOffset val="100"/>
        <c:noMultiLvlLbl val="0"/>
      </c:catAx>
      <c:valAx>
        <c:axId val="7263901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638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 algn="ctr"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D7-4617-AA76-399725C26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D7-4617-AA76-399725C264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D7-4617-AA76-399725C264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D7-4617-AA76-399725C264F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Hoja2!$A$2:$A$5</c:f>
              <c:strCache>
                <c:ptCount val="4"/>
                <c:pt idx="1">
                  <c:v>13 EN INVESTIGACIÓN DISCIPLINARIA</c:v>
                </c:pt>
                <c:pt idx="2">
                  <c:v>20 EN INDAGACIÓN PRELIMINAR </c:v>
                </c:pt>
                <c:pt idx="3">
                  <c:v>1 PROCEDIMIENTO VERBAL </c:v>
                </c:pt>
              </c:strCache>
            </c:strRef>
          </c:cat>
          <c:val>
            <c:numRef>
              <c:f>Hoja2!$B$2:$B$5</c:f>
              <c:numCache>
                <c:formatCode>General</c:formatCode>
                <c:ptCount val="4"/>
                <c:pt idx="1">
                  <c:v>13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D7-4617-AA76-399725C264F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2128" b="1" i="0" u="none" strike="noStrike" kern="1200" spc="100" baseline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128" b="1" i="0" u="none" strike="noStrike" kern="1200" spc="100" baseline="0" noProof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34 </a:t>
            </a:r>
            <a:r>
              <a:rPr lang="en-US" sz="2128" b="1" i="0" u="none" strike="noStrike" kern="1200" spc="100" baseline="0" noProof="0" dirty="0" err="1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PROCESOS</a:t>
            </a:r>
            <a:r>
              <a:rPr lang="en-US" sz="2128" b="1" i="0" u="none" strike="noStrike" kern="1200" spc="100" baseline="0" noProof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cx:rich>
      </cx:tx>
      <cx:spPr>
        <a:effectLst>
          <a:outerShdw blurRad="50800" dist="38100" dir="5400000" algn="t" rotWithShape="0">
            <a:prstClr val="black">
              <a:alpha val="40000"/>
            </a:prstClr>
          </a:outerShdw>
        </a:effectLst>
      </cx:spPr>
    </cx:title>
    <cx:plotArea>
      <cx:plotAreaRegion>
        <cx:plotSurface>
          <cx:spPr>
            <a:solidFill>
              <a:schemeClr val="tx1">
                <a:lumMod val="60000"/>
                <a:lumOff val="40000"/>
              </a:schemeClr>
            </a:solidFill>
          </cx:spPr>
        </cx:plotSurface>
      </cx:plotAreaRegion>
    </cx:plotArea>
    <cx:legend pos="b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87">
  <cs:axisTitle>
    <cs:lnRef idx="0"/>
    <cs:fillRef idx="0"/>
    <cs:effectRef idx="0"/>
    <cs:fontRef idx="minor">
      <a:schemeClr val="lt1">
        <a:lumMod val="95000"/>
      </a:schemeClr>
    </cs:fontRef>
    <cs:defRPr sz="1197"/>
  </cs:axisTitle>
  <cs:category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/>
  </cs:chartArea>
  <cs:dataLabel>
    <cs:lnRef idx="0"/>
    <cs:fillRef idx="0"/>
    <cs:effectRef idx="0"/>
    <cs:fontRef idx="minor">
      <a:schemeClr val="lt1">
        <a:lumMod val="9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lt1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tx1"/>
        </a:solidFill>
      </a:ln>
    </cs:spPr>
  </cs:dataPoint>
  <cs:dataPoint3D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</cs:spPr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lt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9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10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95000"/>
      </a:schemeClr>
    </cs:fontRef>
    <cs:defRPr sz="1197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lt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spc="10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9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95000"/>
      </a:schemeClr>
    </cs:fontRef>
    <cs:defRPr sz="1197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diciembre</a:t>
          </a:r>
          <a:endParaRPr lang="es-ES" sz="2000" b="1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Absolutorios y/o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X="0" custLinFactNeighborY="-11218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41</a:t>
          </a: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14</a:t>
          </a:r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7</a:t>
          </a:r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34</a:t>
          </a:r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0</a:t>
          </a:r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 custLinFactNeighborY="-53828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4715" custLinFactNeighborY="-43207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3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36200"/>
        <a:ext cx="5266522" cy="669110"/>
      </dsp:txXfrm>
    </dsp:sp>
    <dsp:sp modelId="{B71ABB57-F48F-4357-896F-7D0EBD279A53}">
      <dsp:nvSpPr>
        <dsp:cNvPr id="0" name=""/>
        <dsp:cNvSpPr/>
      </dsp:nvSpPr>
      <dsp:spPr>
        <a:xfrm>
          <a:off x="0" y="757429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793626"/>
        <a:ext cx="5266522" cy="669110"/>
      </dsp:txXfrm>
    </dsp:sp>
    <dsp:sp modelId="{D32C4C53-CF43-436D-9BEB-F28BF5278117}">
      <dsp:nvSpPr>
        <dsp:cNvPr id="0" name=""/>
        <dsp:cNvSpPr/>
      </dsp:nvSpPr>
      <dsp:spPr>
        <a:xfrm>
          <a:off x="0" y="1519029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kern="1200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1555226"/>
        <a:ext cx="5266522" cy="669110"/>
      </dsp:txXfrm>
    </dsp:sp>
    <dsp:sp modelId="{6737E977-35D1-4FB4-AEA1-E6E8284599D1}">
      <dsp:nvSpPr>
        <dsp:cNvPr id="0" name=""/>
        <dsp:cNvSpPr/>
      </dsp:nvSpPr>
      <dsp:spPr>
        <a:xfrm>
          <a:off x="0" y="2269070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diciembre</a:t>
          </a:r>
          <a:endParaRPr lang="es-ES" sz="2000" b="1" kern="1200" cap="none" spc="50" dirty="0">
            <a:ln w="0"/>
            <a:solidFill>
              <a:schemeClr val="tx1">
                <a:lumMod val="60000"/>
                <a:lumOff val="40000"/>
              </a:schemeClr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2305267"/>
        <a:ext cx="5266522" cy="669110"/>
      </dsp:txXfrm>
    </dsp:sp>
    <dsp:sp modelId="{BB149F88-9260-AE43-9C2B-8A3FE10D5694}">
      <dsp:nvSpPr>
        <dsp:cNvPr id="0" name=""/>
        <dsp:cNvSpPr/>
      </dsp:nvSpPr>
      <dsp:spPr>
        <a:xfrm>
          <a:off x="0" y="3024890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Absolutorios y/o Sancionatorios</a:t>
          </a:r>
        </a:p>
      </dsp:txBody>
      <dsp:txXfrm>
        <a:off x="36197" y="3061087"/>
        <a:ext cx="5266522" cy="669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41</a:t>
          </a: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746143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7</a:t>
          </a:r>
        </a:p>
      </dsp:txBody>
      <dsp:txXfrm>
        <a:off x="31984" y="778127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12849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14</a:t>
          </a:r>
        </a:p>
      </dsp:txBody>
      <dsp:txXfrm>
        <a:off x="31984" y="1544833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tx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34</a:t>
          </a: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0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0.60465</cdr:x>
      <cdr:y>0.22002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BAC7525-7A37-442D-8C0F-BDFBA53BD7D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764465" cy="57781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12/01/2022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75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/>
              <a:t>Editar los estilos de texto del patrón</a:t>
            </a:r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2400" b="1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INFORME DE </a:t>
            </a:r>
            <a:r>
              <a:rPr lang="es-CO" sz="2400" b="1" dirty="0" err="1">
                <a:solidFill>
                  <a:schemeClr val="tx1">
                    <a:lumMod val="60000"/>
                    <a:lumOff val="4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GESTION</a:t>
            </a:r>
            <a:r>
              <a:rPr lang="es-CO" sz="2400" b="1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 </a:t>
            </a:r>
          </a:p>
          <a:p>
            <a:pPr algn="r"/>
            <a:r>
              <a:rPr lang="es-CO" sz="2400" b="1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2400" b="1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4o. Trimestre 2021</a:t>
            </a:r>
          </a:p>
          <a:p>
            <a:pPr algn="r"/>
            <a:r>
              <a:rPr lang="es-CO" sz="1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Diciembre,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rgbClr val="2D6D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rgbClr val="2D6D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Periodo comprendido entre: </a:t>
            </a:r>
          </a:p>
          <a:p>
            <a:r>
              <a:rPr lang="es-CO" sz="1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01 de octubre al 31 de diciembre de 2021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Actividades tendientes a fortalecer las políticas de prevención de conductas constitutivas de infracción al Código Disciplinario Único mediante la actividad disciplinaria</a:t>
            </a:r>
            <a:r>
              <a:rPr lang="es-CO" sz="2000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91861775"/>
              </p:ext>
            </p:extLst>
          </p:nvPr>
        </p:nvGraphicFramePr>
        <p:xfrm>
          <a:off x="580103" y="133686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6939926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rgbClr val="2D6D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Cuarto Trimestre - 2021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8E8B10A-36CB-4E92-8BC5-81FE6BB428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0800000" flipV="1">
            <a:off x="972983" y="372140"/>
            <a:ext cx="4906821" cy="73364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1600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TOTAL PROVIDENCIAS  CUARTO TRIMESTRE 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(OCTUBRE A DICIEMBRE)</a:t>
            </a:r>
            <a:endParaRPr lang="es-CO" sz="1600" dirty="0">
              <a:solidFill>
                <a:schemeClr val="bg1"/>
              </a:solidFill>
              <a:effectLst>
                <a:outerShdw blurRad="127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7E1B58B-BB19-4E9C-A61A-B7FEFC36E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609605"/>
              </p:ext>
            </p:extLst>
          </p:nvPr>
        </p:nvGraphicFramePr>
        <p:xfrm>
          <a:off x="1951179" y="1258629"/>
          <a:ext cx="4906821" cy="249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9814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8E8B10A-36CB-4E92-8BC5-81FE6BB428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0800000" flipV="1">
            <a:off x="972983" y="372140"/>
            <a:ext cx="4906821" cy="73364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1600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IMPEDIMENTOS, COMUNICACIONES, CONSTANCIAS Y NOTIFICACIONES</a:t>
            </a:r>
            <a:endParaRPr lang="es-CO" sz="1600" dirty="0">
              <a:solidFill>
                <a:schemeClr val="bg1"/>
              </a:solidFill>
              <a:effectLst>
                <a:outerShdw blurRad="127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7E1B58B-BB19-4E9C-A61A-B7FEFC36E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704265"/>
              </p:ext>
            </p:extLst>
          </p:nvPr>
        </p:nvGraphicFramePr>
        <p:xfrm>
          <a:off x="1951179" y="1258629"/>
          <a:ext cx="4906821" cy="249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87632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3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4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22578" y="638296"/>
            <a:ext cx="2576051" cy="3900279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04170058"/>
                  </p:ext>
                </p:extLst>
              </p:nvPr>
            </p:nvGraphicFramePr>
            <p:xfrm>
              <a:off x="3513896" y="988828"/>
              <a:ext cx="5463491" cy="38449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13896" y="988828"/>
                <a:ext cx="5463491" cy="384499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E529620-4567-4178-9F76-2F9602F87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056089"/>
              </p:ext>
            </p:extLst>
          </p:nvPr>
        </p:nvGraphicFramePr>
        <p:xfrm>
          <a:off x="3959641" y="16254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>
                <a:solidFill>
                  <a:schemeClr val="accent2"/>
                </a:solidFill>
              </a:rPr>
              <a:t>INDICADOR DE RIESGO IMPUNIDAD </a:t>
            </a:r>
          </a:p>
          <a:p>
            <a:endParaRPr lang="es-CO" sz="2000"/>
          </a:p>
          <a:p>
            <a:pPr algn="r"/>
            <a:r>
              <a:rPr lang="es-CO" sz="2000"/>
              <a:t>Cuarto  Trimestre</a:t>
            </a:r>
          </a:p>
          <a:p>
            <a:pPr algn="r"/>
            <a:endParaRPr lang="es-CO" sz="2000"/>
          </a:p>
          <a:p>
            <a:pPr algn="r"/>
            <a:r>
              <a:rPr lang="es-CO" sz="2000"/>
              <a:t>2020</a:t>
            </a:r>
            <a:endParaRPr lang="en-US" sz="200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2">
                    <a:lumMod val="75000"/>
                  </a:schemeClr>
                </a:solidFill>
              </a:rPr>
              <a:t># PROCESOS CADUCADOS / # TOTAL DE PROCESOS  DEL PERIODO </a:t>
            </a:r>
          </a:p>
          <a:p>
            <a:endParaRPr lang="es-CO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75000"/>
                  </a:schemeClr>
                </a:solidFill>
              </a:rPr>
              <a:t>0 / 48 = 0,0%</a:t>
            </a:r>
          </a:p>
          <a:p>
            <a:endParaRPr lang="es-CO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75000"/>
                  </a:schemeClr>
                </a:solidFill>
              </a:rPr>
              <a:t> 48 es el resultado de sumar:</a:t>
            </a:r>
          </a:p>
          <a:p>
            <a:endParaRPr lang="es-CO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</a:rPr>
              <a:t># procesos iniciales (41)        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</a:rPr>
              <a:t># procesos ingresados (7)</a:t>
            </a:r>
            <a:endParaRPr lang="es-CO" dirty="0">
              <a:solidFill>
                <a:schemeClr val="tx2">
                  <a:lumMod val="75000"/>
                </a:schemeClr>
              </a:solidFill>
            </a:endParaRP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EFFF5-7953-A24E-9E5E-78CBA70998FB}"/>
              </a:ext>
            </a:extLst>
          </p:cNvPr>
          <p:cNvSpPr txBox="1"/>
          <p:nvPr/>
        </p:nvSpPr>
        <p:spPr>
          <a:xfrm>
            <a:off x="41831" y="0"/>
            <a:ext cx="3202447" cy="5143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60A19FC-3EAA-B944-AA09-07A4225E4ECB}"/>
              </a:ext>
            </a:extLst>
          </p:cNvPr>
          <p:cNvSpPr/>
          <p:nvPr/>
        </p:nvSpPr>
        <p:spPr>
          <a:xfrm>
            <a:off x="259774" y="1484670"/>
            <a:ext cx="2719400" cy="3128893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INDICADOR  DE RIESGO:</a:t>
            </a:r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IMPUNIDAD</a:t>
            </a:r>
          </a:p>
          <a:p>
            <a:pPr algn="ctr"/>
            <a:endParaRPr lang="es-CO" sz="2400" b="1" dirty="0"/>
          </a:p>
          <a:p>
            <a:pPr algn="r"/>
            <a:r>
              <a:rPr lang="es-CO" sz="1600" dirty="0"/>
              <a:t>Cuarto  Trimestre</a:t>
            </a:r>
          </a:p>
          <a:p>
            <a:pPr algn="r"/>
            <a:endParaRPr lang="es-CO" sz="1600" dirty="0"/>
          </a:p>
          <a:p>
            <a:pPr algn="r"/>
            <a:r>
              <a:rPr lang="es-CO" sz="1600" dirty="0"/>
              <a:t>2021</a:t>
            </a:r>
            <a:endParaRPr lang="en-US" sz="1600" dirty="0"/>
          </a:p>
          <a:p>
            <a:pPr algn="ctr"/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6055848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211</Words>
  <Application>Microsoft Office PowerPoint</Application>
  <PresentationFormat>Presentación en pantalla (16:9)</PresentationFormat>
  <Paragraphs>64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7</cp:revision>
  <dcterms:modified xsi:type="dcterms:W3CDTF">2022-01-12T22:59:45Z</dcterms:modified>
</cp:coreProperties>
</file>