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302" r:id="rId2"/>
    <p:sldId id="257" r:id="rId3"/>
    <p:sldId id="258" r:id="rId4"/>
    <p:sldId id="259" r:id="rId5"/>
    <p:sldId id="261" r:id="rId6"/>
    <p:sldId id="262" r:id="rId7"/>
    <p:sldId id="263" r:id="rId8"/>
    <p:sldId id="265" r:id="rId9"/>
    <p:sldId id="264" r:id="rId10"/>
    <p:sldId id="268" r:id="rId11"/>
    <p:sldId id="267" r:id="rId12"/>
    <p:sldId id="266"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3" r:id="rId35"/>
    <p:sldId id="294" r:id="rId36"/>
    <p:sldId id="295" r:id="rId37"/>
    <p:sldId id="296" r:id="rId38"/>
    <p:sldId id="297" r:id="rId39"/>
    <p:sldId id="298" r:id="rId40"/>
    <p:sldId id="299" r:id="rId41"/>
    <p:sldId id="300" r:id="rId42"/>
    <p:sldId id="301" r:id="rId43"/>
    <p:sldId id="303" r:id="rId44"/>
    <p:sldId id="304" r:id="rId45"/>
    <p:sldId id="305" r:id="rId46"/>
    <p:sldId id="306" r:id="rId47"/>
    <p:sldId id="307" r:id="rId48"/>
    <p:sldId id="308" r:id="rId49"/>
    <p:sldId id="310" r:id="rId50"/>
    <p:sldId id="311" r:id="rId51"/>
    <p:sldId id="312" r:id="rId52"/>
    <p:sldId id="313" r:id="rId53"/>
    <p:sldId id="292" r:id="rId54"/>
  </p:sldIdLst>
  <p:sldSz cx="9906000" cy="6858000" type="A4"/>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7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97" d="100"/>
          <a:sy n="97" d="100"/>
        </p:scale>
        <p:origin x="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rueda\AppData\Local\Microsoft\Windows\Temporary%20Internet%20Files\Content.Outlook\FES6BMPG\Historico%20toneladas%20transportadas%20(00000002).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rueda\AppData\Local\Microsoft\Windows\Temporary%20Internet%20Files\Content.Outlook\FES6BMPG\Historico%20toneladas%20transportadas%20(00000002).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npaez\Desktop\Back%20up%20info%20Juan%20Diego\Balances%20de%20ejecuci&#243;n\Flujo%20de%20ejecuci&#243;n%20Totales%2027.08.2015-%20Contrato%20418.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oleObject" Target="file:///C:\Users\npaez\Desktop\Back%20up%20info%20Juan%20Diego\Balances%20de%20ejecuci&#243;n\Flujo%20de%20ejecuci&#243;n%20Totales%2027.08.2015-%20Contrato%20418.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npaez\Desktop\Back%20up%20info%20Juan%20Diego\Balances%20de%20ejecuci&#243;n\Flujo%20de%20ejecuci&#243;n%20Totales%2001.07.2015-%20Contrato%20418.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D:\JOSELUIS\trabajo\MODULOS%201%20Y%202%20T_DESAFECTADOS\AVANCE%20DRACOL\avances\Copia%20de%20Avance%20financiero%20y%20fisico%20cont%20356%20DRACOL%20a%2031%20de%20agosto2015.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D:\JOSELUIS\trabajo\MODULOS%201%20Y%202%20T_DESAFECTADOS\AVANCE%20DRACOL\avances\Copia%20de%20Avance%20financiero%20y%20fisico%20cont%20356%20DRACOL%20a%2031%20de%20agosto2015.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https://anionline-my.sharepoint.com/personal/carboleda_ani_gov_co/Documents/Movilizaci&#243;n%20de%20Carga%20Red%20F&#233;rrea%20Pac&#237;fico.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accent1">
                    <a:lumMod val="25000"/>
                  </a:schemeClr>
                </a:solidFill>
                <a:latin typeface="+mn-lt"/>
                <a:ea typeface="+mn-ea"/>
                <a:cs typeface="+mn-cs"/>
              </a:defRPr>
            </a:pPr>
            <a:r>
              <a:rPr lang="es-MX" sz="1600" dirty="0">
                <a:solidFill>
                  <a:schemeClr val="accent1">
                    <a:lumMod val="25000"/>
                  </a:schemeClr>
                </a:solidFill>
              </a:rPr>
              <a:t>Carga</a:t>
            </a:r>
            <a:r>
              <a:rPr lang="es-MX" sz="1600" baseline="0" dirty="0">
                <a:solidFill>
                  <a:schemeClr val="accent1">
                    <a:lumMod val="25000"/>
                  </a:schemeClr>
                </a:solidFill>
              </a:rPr>
              <a:t> movilizada 2015</a:t>
            </a:r>
          </a:p>
          <a:p>
            <a:pPr>
              <a:defRPr sz="2000">
                <a:solidFill>
                  <a:schemeClr val="accent1">
                    <a:lumMod val="25000"/>
                  </a:schemeClr>
                </a:solidFill>
              </a:defRPr>
            </a:pPr>
            <a:r>
              <a:rPr lang="es-MX" sz="1100" b="0" baseline="0" dirty="0">
                <a:solidFill>
                  <a:schemeClr val="accent1">
                    <a:lumMod val="25000"/>
                  </a:schemeClr>
                </a:solidFill>
              </a:rPr>
              <a:t>Corte al 31 de agosto de 2015</a:t>
            </a:r>
            <a:endParaRPr lang="es-MX" sz="1100" b="0" dirty="0">
              <a:solidFill>
                <a:schemeClr val="accent1">
                  <a:lumMod val="25000"/>
                </a:schemeClr>
              </a:solidFill>
            </a:endParaRPr>
          </a:p>
        </c:rich>
      </c:tx>
      <c:layout>
        <c:manualLayout>
          <c:xMode val="edge"/>
          <c:yMode val="edge"/>
          <c:x val="0.35055663670292142"/>
          <c:y val="1.8788237390023343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accent1">
                  <a:lumMod val="25000"/>
                </a:schemeClr>
              </a:solidFill>
              <a:latin typeface="+mn-lt"/>
              <a:ea typeface="+mn-ea"/>
              <a:cs typeface="+mn-cs"/>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8470869427510701E-2"/>
          <c:y val="0.2118738655331717"/>
          <c:w val="0.90269163518459861"/>
          <c:h val="0.65402348028844881"/>
        </c:manualLayout>
      </c:layout>
      <c:bar3DChart>
        <c:barDir val="col"/>
        <c:grouping val="stacked"/>
        <c:varyColors val="0"/>
        <c:ser>
          <c:idx val="0"/>
          <c:order val="0"/>
          <c:tx>
            <c:strRef>
              <c:f>'Proyecciones V.S. ejecutado'!$C$67</c:f>
              <c:strCache>
                <c:ptCount val="1"/>
                <c:pt idx="0">
                  <c:v>Carga movilizada agosto de 2015</c:v>
                </c:pt>
              </c:strCache>
            </c:strRef>
          </c:tx>
          <c:spPr>
            <a:solidFill>
              <a:srgbClr val="0070C0"/>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dLbl>
              <c:idx val="0"/>
              <c:layout>
                <c:manualLayout>
                  <c:x val="3.7664199256184174E-3"/>
                  <c:y val="1.2501761844423868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lumMod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'Proyecciones V.S. ejecutado'!$C$68</c:f>
              <c:numCache>
                <c:formatCode>_ * #,##0_ ;_ * \-#,##0_ ;_ * "-"??_ ;_ @_ </c:formatCode>
                <c:ptCount val="1"/>
                <c:pt idx="0">
                  <c:v>29821935.729999997</c:v>
                </c:pt>
              </c:numCache>
            </c:numRef>
          </c:val>
        </c:ser>
        <c:ser>
          <c:idx val="1"/>
          <c:order val="1"/>
          <c:tx>
            <c:strRef>
              <c:f>'Proyecciones V.S. ejecutado'!$D$67</c:f>
              <c:strCache>
                <c:ptCount val="1"/>
                <c:pt idx="0">
                  <c:v>Carga pendiente por movilizar 2015</c:v>
                </c:pt>
              </c:strCache>
            </c:strRef>
          </c:tx>
          <c:spPr>
            <a:solidFill>
              <a:schemeClr val="accent2">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Pt>
            <c:idx val="0"/>
            <c:invertIfNegative val="0"/>
            <c:bubble3D val="0"/>
          </c:dPt>
          <c:dLbls>
            <c:dLbl>
              <c:idx val="0"/>
              <c:layout>
                <c:manualLayout>
                  <c:x val="2.2109554331463596E-3"/>
                  <c:y val="-7.5163681607345869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lumMod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'Proyecciones V.S. ejecutado'!$D$68</c:f>
              <c:numCache>
                <c:formatCode>_ * #,##0_ ;_ * \-#,##0_ ;_ * "-"??_ ;_ @_ </c:formatCode>
                <c:ptCount val="1"/>
                <c:pt idx="0">
                  <c:v>13369985.270000011</c:v>
                </c:pt>
              </c:numCache>
            </c:numRef>
          </c:val>
        </c:ser>
        <c:dLbls>
          <c:showLegendKey val="0"/>
          <c:showVal val="1"/>
          <c:showCatName val="0"/>
          <c:showSerName val="0"/>
          <c:showPercent val="0"/>
          <c:showBubbleSize val="0"/>
        </c:dLbls>
        <c:gapWidth val="150"/>
        <c:shape val="box"/>
        <c:axId val="325994560"/>
        <c:axId val="325995120"/>
        <c:axId val="0"/>
      </c:bar3DChart>
      <c:catAx>
        <c:axId val="325994560"/>
        <c:scaling>
          <c:orientation val="minMax"/>
        </c:scaling>
        <c:delete val="1"/>
        <c:axPos val="b"/>
        <c:majorTickMark val="none"/>
        <c:minorTickMark val="none"/>
        <c:tickLblPos val="nextTo"/>
        <c:crossAx val="325995120"/>
        <c:crosses val="autoZero"/>
        <c:auto val="1"/>
        <c:lblAlgn val="ctr"/>
        <c:lblOffset val="100"/>
        <c:noMultiLvlLbl val="0"/>
      </c:catAx>
      <c:valAx>
        <c:axId val="325995120"/>
        <c:scaling>
          <c:orientation val="minMax"/>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accent1">
                        <a:lumMod val="25000"/>
                      </a:schemeClr>
                    </a:solidFill>
                    <a:latin typeface="+mn-lt"/>
                    <a:ea typeface="+mn-ea"/>
                    <a:cs typeface="+mn-cs"/>
                  </a:defRPr>
                </a:pPr>
                <a:r>
                  <a:rPr lang="es-MX">
                    <a:solidFill>
                      <a:schemeClr val="accent1">
                        <a:lumMod val="25000"/>
                      </a:schemeClr>
                    </a:solidFill>
                  </a:rPr>
                  <a:t>Millones de toneladas</a:t>
                </a:r>
              </a:p>
            </c:rich>
          </c:tx>
          <c:layout>
            <c:manualLayout>
              <c:xMode val="edge"/>
              <c:yMode val="edge"/>
              <c:x val="3.7446977895535576E-2"/>
              <c:y val="0.3308714459473053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accent1">
                      <a:lumMod val="25000"/>
                    </a:schemeClr>
                  </a:solidFill>
                  <a:latin typeface="+mn-lt"/>
                  <a:ea typeface="+mn-ea"/>
                  <a:cs typeface="+mn-cs"/>
                </a:defRPr>
              </a:pPr>
              <a:endParaRPr lang="es-CO"/>
            </a:p>
          </c:txPr>
        </c:title>
        <c:numFmt formatCode="_ * #,##0_ ;_ * \-#,##0_ ;_ * &quot;-&quot;??_ ;_ @_ "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accent1">
                    <a:lumMod val="25000"/>
                  </a:schemeClr>
                </a:solidFill>
                <a:latin typeface="+mn-lt"/>
                <a:ea typeface="+mn-ea"/>
                <a:cs typeface="+mn-cs"/>
              </a:defRPr>
            </a:pPr>
            <a:endParaRPr lang="es-CO"/>
          </a:p>
        </c:txPr>
        <c:crossAx val="325994560"/>
        <c:crosses val="autoZero"/>
        <c:crossBetween val="between"/>
        <c:dispUnits>
          <c:builtInUnit val="millions"/>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accent1">
                  <a:lumMod val="25000"/>
                </a:schemeClr>
              </a:solidFill>
              <a:latin typeface="+mn-lt"/>
              <a:ea typeface="+mn-ea"/>
              <a:cs typeface="+mn-cs"/>
            </a:defRPr>
          </a:pPr>
          <a:endParaRPr lang="es-CO"/>
        </a:p>
      </c:txPr>
    </c:legend>
    <c:plotVisOnly val="1"/>
    <c:dispBlanksAs val="gap"/>
    <c:showDLblsOverMax val="0"/>
  </c:chart>
  <c:spPr>
    <a:solidFill>
      <a:schemeClr val="bg1"/>
    </a:solidFill>
    <a:ln w="3175" cap="flat" cmpd="sng" algn="ctr">
      <a:solidFill>
        <a:schemeClr val="bg1">
          <a:lumMod val="75000"/>
        </a:schemeClr>
      </a:solidFill>
      <a:round/>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i="0" u="none" strike="noStrike" baseline="0">
                <a:solidFill>
                  <a:srgbClr val="333333"/>
                </a:solidFill>
                <a:latin typeface="Calibri"/>
                <a:ea typeface="Calibri"/>
                <a:cs typeface="Calibri"/>
              </a:defRPr>
            </a:pPr>
            <a:r>
              <a:rPr lang="es-MX" sz="1200"/>
              <a:t>Comparativo Carga</a:t>
            </a:r>
            <a:r>
              <a:rPr lang="es-MX" sz="1200" baseline="0"/>
              <a:t> Proyectada Vs Ejecutada</a:t>
            </a:r>
            <a:endParaRPr lang="es-MX" baseline="0"/>
          </a:p>
          <a:p>
            <a:pPr>
              <a:defRPr sz="1050" b="1" i="0" u="none" strike="noStrike" baseline="0">
                <a:solidFill>
                  <a:srgbClr val="333333"/>
                </a:solidFill>
                <a:latin typeface="Calibri"/>
                <a:ea typeface="Calibri"/>
                <a:cs typeface="Calibri"/>
              </a:defRPr>
            </a:pPr>
            <a:r>
              <a:rPr lang="es-MX" sz="800" b="0" baseline="0"/>
              <a:t>31 de Agosto de 2015</a:t>
            </a:r>
          </a:p>
        </c:rich>
      </c:tx>
      <c:layout>
        <c:manualLayout>
          <c:xMode val="edge"/>
          <c:yMode val="edge"/>
          <c:x val="0.19838978148720912"/>
          <c:y val="2.7003154808574837E-2"/>
        </c:manualLayout>
      </c:layout>
      <c:overlay val="0"/>
      <c:spPr>
        <a:noFill/>
        <a:ln w="25400">
          <a:noFill/>
        </a:ln>
      </c:spPr>
    </c:title>
    <c:autoTitleDeleted val="0"/>
    <c:plotArea>
      <c:layout/>
      <c:barChart>
        <c:barDir val="col"/>
        <c:grouping val="clustered"/>
        <c:varyColors val="0"/>
        <c:ser>
          <c:idx val="0"/>
          <c:order val="0"/>
          <c:tx>
            <c:strRef>
              <c:f>'Proyecciones V.S. ejecutado'!$C$11</c:f>
              <c:strCache>
                <c:ptCount val="1"/>
                <c:pt idx="0">
                  <c:v>PROYECTADO</c:v>
                </c:pt>
              </c:strCache>
            </c:strRef>
          </c:tx>
          <c:spPr>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invertIfNegative val="0"/>
          <c:dLbls>
            <c:dLbl>
              <c:idx val="0"/>
              <c:layout>
                <c:manualLayout>
                  <c:x val="-5.6425447876992524E-3"/>
                  <c:y val="-4.4978217731964648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9453422894851759E-2"/>
                  <c:y val="1.9252135719939209E-2"/>
                </c:manualLayout>
              </c:layout>
              <c:showLegendKey val="0"/>
              <c:showVal val="1"/>
              <c:showCatName val="0"/>
              <c:showSerName val="0"/>
              <c:showPercent val="0"/>
              <c:showBubbleSize val="0"/>
              <c:extLst>
                <c:ext xmlns:c15="http://schemas.microsoft.com/office/drawing/2012/chart" uri="{CE6537A1-D6FC-4f65-9D91-7224C49458BB}">
                  <c15:layout>
                    <c:manualLayout>
                      <c:w val="5.1953620059024576E-2"/>
                      <c:h val="5.6648868351711186E-2"/>
                    </c:manualLayout>
                  </c15:layout>
                </c:ext>
              </c:extLst>
            </c:dLbl>
            <c:dLbl>
              <c:idx val="2"/>
              <c:layout>
                <c:manualLayout>
                  <c:x val="-8.4638171815488786E-3"/>
                  <c:y val="-4.4978217731964648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8.4638171815489306E-3"/>
                  <c:y val="-4.4978217731964648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1285089575398609E-2"/>
                  <c:y val="-4.4978217731964648E-17"/>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wrap="square" lIns="38100" tIns="19050" rIns="38100" bIns="19050" anchor="ctr">
                <a:spAutoFit/>
              </a:bodyPr>
              <a:lstStyle/>
              <a:p>
                <a:pPr>
                  <a:defRPr sz="700"/>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'Proyecciones V.S. ejecutado'!$B$12:$B$19</c:f>
              <c:strCache>
                <c:ptCount val="8"/>
                <c:pt idx="0">
                  <c:v>Ene.</c:v>
                </c:pt>
                <c:pt idx="1">
                  <c:v>Feb.</c:v>
                </c:pt>
                <c:pt idx="2">
                  <c:v>Mar.</c:v>
                </c:pt>
                <c:pt idx="3">
                  <c:v>Abr.</c:v>
                </c:pt>
                <c:pt idx="4">
                  <c:v>May.</c:v>
                </c:pt>
                <c:pt idx="5">
                  <c:v>Jun.</c:v>
                </c:pt>
                <c:pt idx="6">
                  <c:v>Jul.</c:v>
                </c:pt>
                <c:pt idx="7">
                  <c:v>Ago.</c:v>
                </c:pt>
              </c:strCache>
            </c:strRef>
          </c:cat>
          <c:val>
            <c:numRef>
              <c:f>'Proyecciones V.S. ejecutado'!$C$12:$C$19</c:f>
              <c:numCache>
                <c:formatCode>#,##0</c:formatCode>
                <c:ptCount val="8"/>
                <c:pt idx="0">
                  <c:v>2935645.2282828283</c:v>
                </c:pt>
                <c:pt idx="1">
                  <c:v>3354554.3191919196</c:v>
                </c:pt>
                <c:pt idx="2">
                  <c:v>3354554.3191919196</c:v>
                </c:pt>
                <c:pt idx="3">
                  <c:v>3354554.3191919196</c:v>
                </c:pt>
                <c:pt idx="4">
                  <c:v>3354554.3191919196</c:v>
                </c:pt>
                <c:pt idx="5">
                  <c:v>3766677.8283867249</c:v>
                </c:pt>
                <c:pt idx="6">
                  <c:v>3845230.1110937949</c:v>
                </c:pt>
                <c:pt idx="7">
                  <c:v>3845230.1110937949</c:v>
                </c:pt>
              </c:numCache>
            </c:numRef>
          </c:val>
        </c:ser>
        <c:ser>
          <c:idx val="1"/>
          <c:order val="1"/>
          <c:tx>
            <c:strRef>
              <c:f>'Proyecciones V.S. ejecutado'!$D$11</c:f>
              <c:strCache>
                <c:ptCount val="1"/>
                <c:pt idx="0">
                  <c:v>EJECUTADO</c:v>
                </c:pt>
              </c:strCache>
            </c:strRef>
          </c:tx>
          <c:spPr>
            <a:solidFill>
              <a:schemeClr val="accent2">
                <a:lumMod val="7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invertIfNegative val="0"/>
          <c:dLbls>
            <c:dLbl>
              <c:idx val="5"/>
              <c:layout>
                <c:manualLayout>
                  <c:x val="5.6425447876992524E-3"/>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1285089575398505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1285089575398505E-2"/>
                  <c:y val="0"/>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wrap="square" lIns="38100" tIns="19050" rIns="38100" bIns="19050" anchor="ctr">
                <a:spAutoFit/>
              </a:bodyPr>
              <a:lstStyle/>
              <a:p>
                <a:pPr>
                  <a:defRPr sz="700"/>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'Proyecciones V.S. ejecutado'!$B$12:$B$19</c:f>
              <c:strCache>
                <c:ptCount val="8"/>
                <c:pt idx="0">
                  <c:v>Ene.</c:v>
                </c:pt>
                <c:pt idx="1">
                  <c:v>Feb.</c:v>
                </c:pt>
                <c:pt idx="2">
                  <c:v>Mar.</c:v>
                </c:pt>
                <c:pt idx="3">
                  <c:v>Abr.</c:v>
                </c:pt>
                <c:pt idx="4">
                  <c:v>May.</c:v>
                </c:pt>
                <c:pt idx="5">
                  <c:v>Jun.</c:v>
                </c:pt>
                <c:pt idx="6">
                  <c:v>Jul.</c:v>
                </c:pt>
                <c:pt idx="7">
                  <c:v>Ago.</c:v>
                </c:pt>
              </c:strCache>
            </c:strRef>
          </c:cat>
          <c:val>
            <c:numRef>
              <c:f>'Proyecciones V.S. ejecutado'!$D$12:$D$19</c:f>
              <c:numCache>
                <c:formatCode>#,##0</c:formatCode>
                <c:ptCount val="8"/>
                <c:pt idx="0">
                  <c:v>3951455.74</c:v>
                </c:pt>
                <c:pt idx="1">
                  <c:v>3701450.7</c:v>
                </c:pt>
                <c:pt idx="2">
                  <c:v>4071982.4199999995</c:v>
                </c:pt>
                <c:pt idx="3">
                  <c:v>3576834.9399999995</c:v>
                </c:pt>
                <c:pt idx="4">
                  <c:v>3680285.5799999991</c:v>
                </c:pt>
                <c:pt idx="5">
                  <c:v>3281151.06</c:v>
                </c:pt>
                <c:pt idx="6">
                  <c:v>3663408.07</c:v>
                </c:pt>
                <c:pt idx="7">
                  <c:v>3895367.2199999997</c:v>
                </c:pt>
              </c:numCache>
            </c:numRef>
          </c:val>
        </c:ser>
        <c:dLbls>
          <c:showLegendKey val="0"/>
          <c:showVal val="0"/>
          <c:showCatName val="0"/>
          <c:showSerName val="0"/>
          <c:showPercent val="0"/>
          <c:showBubbleSize val="0"/>
        </c:dLbls>
        <c:gapWidth val="150"/>
        <c:axId val="327009232"/>
        <c:axId val="327009792"/>
      </c:barChart>
      <c:catAx>
        <c:axId val="32700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800" b="0" i="0" u="none" strike="noStrike" baseline="0">
                <a:solidFill>
                  <a:srgbClr val="333333"/>
                </a:solidFill>
                <a:latin typeface="Calibri"/>
                <a:ea typeface="Calibri"/>
                <a:cs typeface="Calibri"/>
              </a:defRPr>
            </a:pPr>
            <a:endParaRPr lang="es-CO"/>
          </a:p>
        </c:txPr>
        <c:crossAx val="327009792"/>
        <c:crosses val="autoZero"/>
        <c:auto val="1"/>
        <c:lblAlgn val="ctr"/>
        <c:lblOffset val="100"/>
        <c:noMultiLvlLbl val="0"/>
      </c:catAx>
      <c:valAx>
        <c:axId val="3270097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ln w="9525">
            <a:noFill/>
          </a:ln>
        </c:spPr>
        <c:txPr>
          <a:bodyPr rot="0" vert="horz"/>
          <a:lstStyle/>
          <a:p>
            <a:pPr>
              <a:defRPr sz="800" b="0" i="0" u="none" strike="noStrike" baseline="0">
                <a:solidFill>
                  <a:srgbClr val="333333"/>
                </a:solidFill>
                <a:latin typeface="Calibri"/>
                <a:ea typeface="Calibri"/>
                <a:cs typeface="Calibri"/>
              </a:defRPr>
            </a:pPr>
            <a:endParaRPr lang="es-CO"/>
          </a:p>
        </c:txPr>
        <c:crossAx val="327009232"/>
        <c:crosses val="autoZero"/>
        <c:crossBetween val="between"/>
        <c:dispUnits>
          <c:builtInUnit val="millions"/>
          <c:dispUnitsLbl>
            <c:layout>
              <c:manualLayout>
                <c:xMode val="edge"/>
                <c:yMode val="edge"/>
                <c:x val="1.7063554555680541E-2"/>
                <c:y val="0.27355322962678447"/>
              </c:manualLayout>
            </c:layout>
            <c:tx>
              <c:rich>
                <a:bodyPr rot="-5400000" vert="horz"/>
                <a:lstStyle/>
                <a:p>
                  <a:pPr algn="ctr">
                    <a:defRPr sz="800" b="0" i="0" u="none" strike="noStrike" baseline="0">
                      <a:solidFill>
                        <a:srgbClr val="333333"/>
                      </a:solidFill>
                      <a:latin typeface="Calibri"/>
                      <a:ea typeface="Calibri"/>
                      <a:cs typeface="Calibri"/>
                    </a:defRPr>
                  </a:pPr>
                  <a:r>
                    <a:rPr lang="es-MX" sz="800"/>
                    <a:t>Millones Toneladas</a:t>
                  </a:r>
                </a:p>
              </c:rich>
            </c:tx>
            <c:spPr>
              <a:noFill/>
              <a:ln w="25400">
                <a:noFill/>
              </a:ln>
            </c:spPr>
          </c:dispUnitsLbl>
        </c:dispUnits>
      </c:valAx>
      <c:spPr>
        <a:noFill/>
        <a:ln w="25400">
          <a:noFill/>
        </a:ln>
      </c:spPr>
    </c:plotArea>
    <c:legend>
      <c:legendPos val="b"/>
      <c:layout/>
      <c:overlay val="0"/>
      <c:spPr>
        <a:noFill/>
        <a:ln w="25400">
          <a:noFill/>
        </a:ln>
      </c:spPr>
      <c:txPr>
        <a:bodyPr/>
        <a:lstStyle/>
        <a:p>
          <a:pPr>
            <a:defRPr sz="525" b="0" i="0" u="none" strike="noStrike" baseline="0">
              <a:solidFill>
                <a:srgbClr val="333333"/>
              </a:solidFill>
              <a:latin typeface="Calibri"/>
              <a:ea typeface="Calibri"/>
              <a:cs typeface="Calibri"/>
            </a:defRPr>
          </a:pPr>
          <a:endParaRPr lang="es-CO"/>
        </a:p>
      </c:txPr>
    </c:legend>
    <c:plotVisOnly val="1"/>
    <c:dispBlanksAs val="gap"/>
    <c:showDLblsOverMax val="0"/>
  </c:chart>
  <c:spPr>
    <a:noFill/>
    <a:ln w="6350">
      <a:solidFill>
        <a:schemeClr val="bg1">
          <a:lumMod val="75000"/>
        </a:schemeClr>
      </a:solidFill>
    </a:ln>
  </c:spPr>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s-MX" sz="1400" b="1" i="0" u="none" strike="noStrike" baseline="0">
                <a:solidFill>
                  <a:srgbClr val="000000"/>
                </a:solidFill>
                <a:effectLst/>
              </a:rPr>
              <a:t>Ejecución Contrato de Obra 418 de 2013 a Ago. 2015 </a:t>
            </a:r>
            <a:endParaRPr lang="es-MX" sz="1400" b="1">
              <a:solidFill>
                <a:srgbClr val="000000"/>
              </a:solidFill>
            </a:endParaRPr>
          </a:p>
        </c:rich>
      </c:tx>
      <c:layout>
        <c:manualLayout>
          <c:xMode val="edge"/>
          <c:yMode val="edge"/>
          <c:x val="0.351058063145609"/>
          <c:y val="8.13008130081300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8907944904778587"/>
          <c:y val="0.12680344834944413"/>
          <c:w val="0.64993401197631828"/>
          <c:h val="0.69255105306958586"/>
        </c:manualLayout>
      </c:layout>
      <c:bar3DChart>
        <c:barDir val="bar"/>
        <c:grouping val="clustered"/>
        <c:varyColors val="0"/>
        <c:ser>
          <c:idx val="0"/>
          <c:order val="0"/>
          <c:tx>
            <c:strRef>
              <c:f>'4. Ejecuión Contrato+Otrosí 1'!$C$19</c:f>
              <c:strCache>
                <c:ptCount val="1"/>
                <c:pt idx="0">
                  <c:v>Contractual</c:v>
                </c:pt>
              </c:strCache>
            </c:strRef>
          </c:tx>
          <c:spPr>
            <a:solidFill>
              <a:srgbClr val="00B050"/>
            </a:solidFill>
            <a:ln>
              <a:noFill/>
            </a:ln>
            <a:effectLst>
              <a:outerShdw blurRad="57150" dist="19050" dir="5400000" algn="ctr" rotWithShape="0">
                <a:srgbClr val="000000">
                  <a:alpha val="63000"/>
                </a:srgbClr>
              </a:outerShdw>
            </a:effectLst>
            <a:scene3d>
              <a:camera prst="orthographicFront"/>
              <a:lightRig rig="threePt" dir="t"/>
            </a:scene3d>
            <a:sp3d>
              <a:bevelT w="38100" h="38100"/>
            </a:sp3d>
          </c:spPr>
          <c:invertIfNegative val="0"/>
          <c:cat>
            <c:strRef>
              <c:f>'4. Ejecuión Contrato+Otrosí 1'!$B$20:$B$31</c:f>
              <c:strCache>
                <c:ptCount val="12"/>
                <c:pt idx="0">
                  <c:v> Intervención puntos críticos </c:v>
                </c:pt>
                <c:pt idx="1">
                  <c:v> Estudios y Diseños  </c:v>
                </c:pt>
                <c:pt idx="2">
                  <c:v> Mantenimiento de Via </c:v>
                </c:pt>
                <c:pt idx="3">
                  <c:v> Mejoramiento de vía </c:v>
                </c:pt>
                <c:pt idx="4">
                  <c:v> Mantenimiento Material rodante </c:v>
                </c:pt>
                <c:pt idx="5">
                  <c:v> Atención Emergencias </c:v>
                </c:pt>
                <c:pt idx="6">
                  <c:v> Recuperación Estaciones </c:v>
                </c:pt>
                <c:pt idx="7">
                  <c:v> Señalización Corredor Férreo </c:v>
                </c:pt>
                <c:pt idx="8">
                  <c:v> Gastos de Administración  </c:v>
                </c:pt>
                <c:pt idx="9">
                  <c:v> Control de tráfico </c:v>
                </c:pt>
                <c:pt idx="10">
                  <c:v> Vigilancia </c:v>
                </c:pt>
                <c:pt idx="11">
                  <c:v> Programas socio-ambientales </c:v>
                </c:pt>
              </c:strCache>
            </c:strRef>
          </c:cat>
          <c:val>
            <c:numRef>
              <c:f>'4. Ejecuión Contrato+Otrosí 1'!$C$20:$C$31</c:f>
              <c:numCache>
                <c:formatCode>_(* #,##0.00_);_(* \(#,##0.00\);_(* "-"??_);_(@_)</c:formatCode>
                <c:ptCount val="12"/>
                <c:pt idx="0">
                  <c:v>48967.867705848395</c:v>
                </c:pt>
                <c:pt idx="1">
                  <c:v>1475.6186829200001</c:v>
                </c:pt>
                <c:pt idx="2">
                  <c:v>7917.9798792096008</c:v>
                </c:pt>
                <c:pt idx="3">
                  <c:v>17910.599862340801</c:v>
                </c:pt>
                <c:pt idx="4">
                  <c:v>1712.950632</c:v>
                </c:pt>
                <c:pt idx="5">
                  <c:v>2239.0631013744</c:v>
                </c:pt>
                <c:pt idx="6">
                  <c:v>1243.836</c:v>
                </c:pt>
                <c:pt idx="7">
                  <c:v>565.15384800000004</c:v>
                </c:pt>
                <c:pt idx="8">
                  <c:v>10167.652012319999</c:v>
                </c:pt>
                <c:pt idx="9">
                  <c:v>3455.3945625599999</c:v>
                </c:pt>
                <c:pt idx="10">
                  <c:v>1921.5871795200001</c:v>
                </c:pt>
                <c:pt idx="11">
                  <c:v>2054.0933484799998</c:v>
                </c:pt>
              </c:numCache>
            </c:numRef>
          </c:val>
        </c:ser>
        <c:ser>
          <c:idx val="1"/>
          <c:order val="1"/>
          <c:tx>
            <c:strRef>
              <c:f>'4. Ejecuión Contrato+Otrosí 1'!$D$19</c:f>
              <c:strCache>
                <c:ptCount val="1"/>
                <c:pt idx="0">
                  <c:v>Ejecutado a 31 deAgosto 2015</c:v>
                </c:pt>
              </c:strCache>
            </c:strRef>
          </c:tx>
          <c:spPr>
            <a:solidFill>
              <a:srgbClr val="0070C0"/>
            </a:solidFill>
            <a:ln>
              <a:noFill/>
            </a:ln>
            <a:effectLst/>
            <a:scene3d>
              <a:camera prst="orthographicFront"/>
              <a:lightRig rig="threePt" dir="t"/>
            </a:scene3d>
            <a:sp3d>
              <a:bevelT w="381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 Ejecuión Contrato+Otrosí 1'!$B$20:$B$31</c:f>
              <c:strCache>
                <c:ptCount val="12"/>
                <c:pt idx="0">
                  <c:v> Intervención puntos críticos </c:v>
                </c:pt>
                <c:pt idx="1">
                  <c:v> Estudios y Diseños  </c:v>
                </c:pt>
                <c:pt idx="2">
                  <c:v> Mantenimiento de Via </c:v>
                </c:pt>
                <c:pt idx="3">
                  <c:v> Mejoramiento de vía </c:v>
                </c:pt>
                <c:pt idx="4">
                  <c:v> Mantenimiento Material rodante </c:v>
                </c:pt>
                <c:pt idx="5">
                  <c:v> Atención Emergencias </c:v>
                </c:pt>
                <c:pt idx="6">
                  <c:v> Recuperación Estaciones </c:v>
                </c:pt>
                <c:pt idx="7">
                  <c:v> Señalización Corredor Férreo </c:v>
                </c:pt>
                <c:pt idx="8">
                  <c:v> Gastos de Administración  </c:v>
                </c:pt>
                <c:pt idx="9">
                  <c:v> Control de tráfico </c:v>
                </c:pt>
                <c:pt idx="10">
                  <c:v> Vigilancia </c:v>
                </c:pt>
                <c:pt idx="11">
                  <c:v> Programas socio-ambientales </c:v>
                </c:pt>
              </c:strCache>
            </c:strRef>
          </c:cat>
          <c:val>
            <c:numRef>
              <c:f>'4. Ejecuión Contrato+Otrosí 1'!$D$20:$D$31</c:f>
              <c:numCache>
                <c:formatCode>_(* #,##0.00_);_(* \(#,##0.00\);_(* "-"??_);_(@_)</c:formatCode>
                <c:ptCount val="12"/>
                <c:pt idx="0">
                  <c:v>46480.652036521191</c:v>
                </c:pt>
                <c:pt idx="1">
                  <c:v>1475.6186823599999</c:v>
                </c:pt>
                <c:pt idx="2">
                  <c:v>4997.5304095259999</c:v>
                </c:pt>
                <c:pt idx="3">
                  <c:v>7336.4865944400008</c:v>
                </c:pt>
                <c:pt idx="4">
                  <c:v>1585.909746</c:v>
                </c:pt>
                <c:pt idx="5">
                  <c:v>0</c:v>
                </c:pt>
                <c:pt idx="6">
                  <c:v>36.638546292000001</c:v>
                </c:pt>
                <c:pt idx="7">
                  <c:v>0</c:v>
                </c:pt>
                <c:pt idx="8">
                  <c:v>8628.3787522000002</c:v>
                </c:pt>
                <c:pt idx="9">
                  <c:v>3167.4450156800003</c:v>
                </c:pt>
                <c:pt idx="10">
                  <c:v>1749.7762642400003</c:v>
                </c:pt>
                <c:pt idx="11">
                  <c:v>1715.6340503599999</c:v>
                </c:pt>
              </c:numCache>
            </c:numRef>
          </c:val>
        </c:ser>
        <c:dLbls>
          <c:showLegendKey val="0"/>
          <c:showVal val="0"/>
          <c:showCatName val="0"/>
          <c:showSerName val="0"/>
          <c:showPercent val="0"/>
          <c:showBubbleSize val="0"/>
        </c:dLbls>
        <c:gapWidth val="75"/>
        <c:gapDepth val="189"/>
        <c:shape val="box"/>
        <c:axId val="269225360"/>
        <c:axId val="269225920"/>
        <c:axId val="0"/>
      </c:bar3DChart>
      <c:catAx>
        <c:axId val="269225360"/>
        <c:scaling>
          <c:orientation val="maxMin"/>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69225920"/>
        <c:crosses val="autoZero"/>
        <c:auto val="1"/>
        <c:lblAlgn val="ctr"/>
        <c:lblOffset val="100"/>
        <c:noMultiLvlLbl val="0"/>
      </c:catAx>
      <c:valAx>
        <c:axId val="26922592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75000"/>
                  </a:schemeClr>
                </a:solidFill>
                <a:latin typeface="+mn-lt"/>
                <a:ea typeface="+mn-ea"/>
                <a:cs typeface="+mn-cs"/>
              </a:defRPr>
            </a:pPr>
            <a:endParaRPr lang="es-CO"/>
          </a:p>
        </c:txPr>
        <c:crossAx val="269225360"/>
        <c:crosses val="autoZero"/>
        <c:crossBetween val="between"/>
      </c:valAx>
      <c:spPr>
        <a:noFill/>
        <a:ln>
          <a:noFill/>
        </a:ln>
        <a:effectLst/>
      </c:spPr>
    </c:plotArea>
    <c:legend>
      <c:legendPos val="b"/>
      <c:layout>
        <c:manualLayout>
          <c:xMode val="edge"/>
          <c:yMode val="edge"/>
          <c:x val="0.42128195946555774"/>
          <c:y val="0.83466679469944294"/>
          <c:w val="0.4194721201251228"/>
          <c:h val="9.4872602463153641E-2"/>
        </c:manualLayout>
      </c:layout>
      <c:overlay val="0"/>
      <c:spPr>
        <a:noFill/>
        <a:ln>
          <a:noFill/>
        </a:ln>
        <a:effectLst/>
      </c:spPr>
      <c:txPr>
        <a:bodyPr rot="0" spcFirstLastPara="1" vertOverflow="ellipsis" vert="horz" wrap="square" anchor="ctr" anchorCtr="1"/>
        <a:lstStyle/>
        <a:p>
          <a:pPr>
            <a:defRPr lang="es-MX" sz="1000" b="0" i="0" u="none" strike="noStrike" kern="1200" baseline="0">
              <a:solidFill>
                <a:schemeClr val="dk1"/>
              </a:solidFill>
              <a:effectLst/>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0" i="0" u="none" strike="noStrike" baseline="0">
                <a:solidFill>
                  <a:srgbClr val="000000"/>
                </a:solidFill>
                <a:latin typeface="+mj-lt"/>
                <a:ea typeface="Arial Narrow"/>
                <a:cs typeface="Arial Narrow"/>
              </a:defRPr>
            </a:pPr>
            <a:r>
              <a:rPr lang="es-MX" sz="1600" b="1" i="0" baseline="0">
                <a:effectLst/>
                <a:latin typeface="+mj-lt"/>
              </a:rPr>
              <a:t>Balance General Ejecución del Contrato 418 de 2013</a:t>
            </a:r>
            <a:endParaRPr lang="es-CO" sz="1600">
              <a:effectLst/>
              <a:latin typeface="+mj-lt"/>
            </a:endParaRPr>
          </a:p>
        </c:rich>
      </c:tx>
      <c:layout/>
      <c:overlay val="0"/>
    </c:title>
    <c:autoTitleDeleted val="0"/>
    <c:plotArea>
      <c:layout/>
      <c:barChart>
        <c:barDir val="col"/>
        <c:grouping val="clustered"/>
        <c:varyColors val="0"/>
        <c:ser>
          <c:idx val="0"/>
          <c:order val="0"/>
          <c:tx>
            <c:strRef>
              <c:f>'5. Plan Inversión UTFC Nov 2013'!$A$343</c:f>
              <c:strCache>
                <c:ptCount val="1"/>
                <c:pt idx="0">
                  <c:v>Valor Programado</c:v>
                </c:pt>
              </c:strCache>
            </c:strRef>
          </c:tx>
          <c:spPr>
            <a:solidFill>
              <a:srgbClr val="B8CCE4">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'5. Plan Inversión UTFC Nov 2013'!$E$5:$AB$5</c:f>
              <c:numCache>
                <c:formatCode>mmm\-yy</c:formatCode>
                <c:ptCount val="24"/>
                <c:pt idx="0">
                  <c:v>41579</c:v>
                </c:pt>
                <c:pt idx="1">
                  <c:v>41609</c:v>
                </c:pt>
                <c:pt idx="2">
                  <c:v>41640</c:v>
                </c:pt>
                <c:pt idx="3">
                  <c:v>41671</c:v>
                </c:pt>
                <c:pt idx="4">
                  <c:v>41699</c:v>
                </c:pt>
                <c:pt idx="5">
                  <c:v>41730</c:v>
                </c:pt>
                <c:pt idx="6">
                  <c:v>41760</c:v>
                </c:pt>
                <c:pt idx="7">
                  <c:v>41791</c:v>
                </c:pt>
                <c:pt idx="8">
                  <c:v>41821</c:v>
                </c:pt>
                <c:pt idx="9">
                  <c:v>41852</c:v>
                </c:pt>
                <c:pt idx="10">
                  <c:v>41883</c:v>
                </c:pt>
                <c:pt idx="11">
                  <c:v>41913</c:v>
                </c:pt>
                <c:pt idx="12">
                  <c:v>41944</c:v>
                </c:pt>
                <c:pt idx="13">
                  <c:v>41974</c:v>
                </c:pt>
                <c:pt idx="14">
                  <c:v>42005</c:v>
                </c:pt>
                <c:pt idx="15">
                  <c:v>42036</c:v>
                </c:pt>
                <c:pt idx="16">
                  <c:v>42064</c:v>
                </c:pt>
                <c:pt idx="17">
                  <c:v>42095</c:v>
                </c:pt>
                <c:pt idx="18">
                  <c:v>42125</c:v>
                </c:pt>
                <c:pt idx="19">
                  <c:v>42156</c:v>
                </c:pt>
                <c:pt idx="20">
                  <c:v>42186</c:v>
                </c:pt>
                <c:pt idx="21">
                  <c:v>42217</c:v>
                </c:pt>
                <c:pt idx="22">
                  <c:v>42248</c:v>
                </c:pt>
                <c:pt idx="23">
                  <c:v>42278</c:v>
                </c:pt>
              </c:numCache>
            </c:numRef>
          </c:cat>
          <c:val>
            <c:numRef>
              <c:f>'5. Plan Inversión UTFC Nov 2013'!$E$343:$AB$343</c:f>
              <c:numCache>
                <c:formatCode>_(* #,##0_);_(* \(#,##0\);_(* "-"??_);_(@_)</c:formatCode>
                <c:ptCount val="24"/>
                <c:pt idx="0">
                  <c:v>984817006.7428</c:v>
                </c:pt>
                <c:pt idx="1">
                  <c:v>1353306824.6187999</c:v>
                </c:pt>
                <c:pt idx="2">
                  <c:v>1599920715.3443999</c:v>
                </c:pt>
                <c:pt idx="3">
                  <c:v>1394182705.8931999</c:v>
                </c:pt>
                <c:pt idx="4">
                  <c:v>1176621442.8080001</c:v>
                </c:pt>
                <c:pt idx="5">
                  <c:v>1215859455.6724</c:v>
                </c:pt>
                <c:pt idx="6">
                  <c:v>1848539585.4904001</c:v>
                </c:pt>
                <c:pt idx="7">
                  <c:v>2830323762.4052</c:v>
                </c:pt>
                <c:pt idx="8">
                  <c:v>5279500090.8439999</c:v>
                </c:pt>
                <c:pt idx="9">
                  <c:v>9370630819.9447994</c:v>
                </c:pt>
                <c:pt idx="10">
                  <c:v>10147814518.3568</c:v>
                </c:pt>
                <c:pt idx="11">
                  <c:v>9788516575.5178776</c:v>
                </c:pt>
                <c:pt idx="12">
                  <c:v>6824125662.5086765</c:v>
                </c:pt>
                <c:pt idx="13">
                  <c:v>4209038239.1822801</c:v>
                </c:pt>
                <c:pt idx="14">
                  <c:v>3224693613.4902802</c:v>
                </c:pt>
                <c:pt idx="15">
                  <c:v>4079587272.2902803</c:v>
                </c:pt>
                <c:pt idx="16">
                  <c:v>5789374589.8902798</c:v>
                </c:pt>
                <c:pt idx="17">
                  <c:v>1514906295.8902769</c:v>
                </c:pt>
                <c:pt idx="18">
                  <c:v>1514906295.8902769</c:v>
                </c:pt>
                <c:pt idx="19">
                  <c:v>5097026268.3584366</c:v>
                </c:pt>
                <c:pt idx="20">
                  <c:v>5097026268.3584366</c:v>
                </c:pt>
                <c:pt idx="21">
                  <c:v>5097026268.3584366</c:v>
                </c:pt>
                <c:pt idx="22">
                  <c:v>5097026268.3584366</c:v>
                </c:pt>
                <c:pt idx="23">
                  <c:v>5097026268.3584366</c:v>
                </c:pt>
              </c:numCache>
            </c:numRef>
          </c:val>
        </c:ser>
        <c:ser>
          <c:idx val="1"/>
          <c:order val="1"/>
          <c:tx>
            <c:strRef>
              <c:f>'5. Plan Inversión UTFC Nov 2013'!$A$346</c:f>
              <c:strCache>
                <c:ptCount val="1"/>
                <c:pt idx="0">
                  <c:v>Valor ejecutado Acta</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'5. Plan Inversión UTFC Nov 2013'!$E$5:$AB$5</c:f>
              <c:numCache>
                <c:formatCode>mmm\-yy</c:formatCode>
                <c:ptCount val="24"/>
                <c:pt idx="0">
                  <c:v>41579</c:v>
                </c:pt>
                <c:pt idx="1">
                  <c:v>41609</c:v>
                </c:pt>
                <c:pt idx="2">
                  <c:v>41640</c:v>
                </c:pt>
                <c:pt idx="3">
                  <c:v>41671</c:v>
                </c:pt>
                <c:pt idx="4">
                  <c:v>41699</c:v>
                </c:pt>
                <c:pt idx="5">
                  <c:v>41730</c:v>
                </c:pt>
                <c:pt idx="6">
                  <c:v>41760</c:v>
                </c:pt>
                <c:pt idx="7">
                  <c:v>41791</c:v>
                </c:pt>
                <c:pt idx="8">
                  <c:v>41821</c:v>
                </c:pt>
                <c:pt idx="9">
                  <c:v>41852</c:v>
                </c:pt>
                <c:pt idx="10">
                  <c:v>41883</c:v>
                </c:pt>
                <c:pt idx="11">
                  <c:v>41913</c:v>
                </c:pt>
                <c:pt idx="12">
                  <c:v>41944</c:v>
                </c:pt>
                <c:pt idx="13">
                  <c:v>41974</c:v>
                </c:pt>
                <c:pt idx="14">
                  <c:v>42005</c:v>
                </c:pt>
                <c:pt idx="15">
                  <c:v>42036</c:v>
                </c:pt>
                <c:pt idx="16">
                  <c:v>42064</c:v>
                </c:pt>
                <c:pt idx="17">
                  <c:v>42095</c:v>
                </c:pt>
                <c:pt idx="18">
                  <c:v>42125</c:v>
                </c:pt>
                <c:pt idx="19">
                  <c:v>42156</c:v>
                </c:pt>
                <c:pt idx="20">
                  <c:v>42186</c:v>
                </c:pt>
                <c:pt idx="21">
                  <c:v>42217</c:v>
                </c:pt>
                <c:pt idx="22">
                  <c:v>42248</c:v>
                </c:pt>
                <c:pt idx="23">
                  <c:v>42278</c:v>
                </c:pt>
              </c:numCache>
            </c:numRef>
          </c:cat>
          <c:val>
            <c:numRef>
              <c:f>'5. Plan Inversión UTFC Nov 2013'!$E$346:$Z$346</c:f>
              <c:numCache>
                <c:formatCode>_("$"* #,##0.00_);_("$"* \(#,##0.00\);_("$"* "-"??_);_(@_)</c:formatCode>
                <c:ptCount val="22"/>
                <c:pt idx="0">
                  <c:v>547173829</c:v>
                </c:pt>
                <c:pt idx="1">
                  <c:v>996041391</c:v>
                </c:pt>
                <c:pt idx="2">
                  <c:v>1459508668</c:v>
                </c:pt>
                <c:pt idx="3">
                  <c:v>949517528</c:v>
                </c:pt>
                <c:pt idx="4">
                  <c:v>1001034214</c:v>
                </c:pt>
                <c:pt idx="5">
                  <c:v>1128596213</c:v>
                </c:pt>
                <c:pt idx="6">
                  <c:v>1543008589</c:v>
                </c:pt>
                <c:pt idx="7">
                  <c:v>1426969597</c:v>
                </c:pt>
                <c:pt idx="8">
                  <c:v>3809534410</c:v>
                </c:pt>
                <c:pt idx="9">
                  <c:v>4854894260</c:v>
                </c:pt>
                <c:pt idx="10">
                  <c:v>3994034749</c:v>
                </c:pt>
                <c:pt idx="11">
                  <c:v>6217536163</c:v>
                </c:pt>
                <c:pt idx="12">
                  <c:v>4476715121</c:v>
                </c:pt>
                <c:pt idx="13">
                  <c:v>12808639418</c:v>
                </c:pt>
                <c:pt idx="14">
                  <c:v>2261138928</c:v>
                </c:pt>
                <c:pt idx="15">
                  <c:v>3154907838</c:v>
                </c:pt>
                <c:pt idx="16">
                  <c:v>4735838046</c:v>
                </c:pt>
                <c:pt idx="17">
                  <c:v>2667490571</c:v>
                </c:pt>
                <c:pt idx="18">
                  <c:v>3848081470</c:v>
                </c:pt>
                <c:pt idx="19">
                  <c:v>5899348045</c:v>
                </c:pt>
                <c:pt idx="20">
                  <c:v>7900904889</c:v>
                </c:pt>
                <c:pt idx="21">
                  <c:v>1493156157</c:v>
                </c:pt>
              </c:numCache>
            </c:numRef>
          </c:val>
        </c:ser>
        <c:dLbls>
          <c:showLegendKey val="0"/>
          <c:showVal val="0"/>
          <c:showCatName val="0"/>
          <c:showSerName val="0"/>
          <c:showPercent val="0"/>
          <c:showBubbleSize val="0"/>
        </c:dLbls>
        <c:gapWidth val="150"/>
        <c:axId val="50791280"/>
        <c:axId val="271652896"/>
      </c:barChart>
      <c:lineChart>
        <c:grouping val="standard"/>
        <c:varyColors val="0"/>
        <c:ser>
          <c:idx val="2"/>
          <c:order val="2"/>
          <c:tx>
            <c:strRef>
              <c:f>'5. Plan Inversión UTFC Nov 2013'!$A$345</c:f>
              <c:strCache>
                <c:ptCount val="1"/>
                <c:pt idx="0">
                  <c:v>Porcentaje de avance esperado</c:v>
                </c:pt>
              </c:strCache>
            </c:strRef>
          </c:tx>
          <c:spPr>
            <a:ln w="34925" cap="rnd">
              <a:solidFill>
                <a:srgbClr val="00B0F0">
                  <a:alpha val="58000"/>
                </a:srgbClr>
              </a:solidFill>
              <a:round/>
            </a:ln>
            <a:effectLst/>
          </c:spPr>
          <c:marker>
            <c:symbol val="circle"/>
            <c:size val="6"/>
            <c:spPr>
              <a:solidFill>
                <a:srgbClr val="00B0F0"/>
              </a:solidFill>
              <a:ln>
                <a:solidFill>
                  <a:srgbClr val="B8CCE4">
                    <a:lumMod val="50000"/>
                  </a:srgbClr>
                </a:solidFill>
              </a:ln>
            </c:spPr>
          </c:marker>
          <c:dLbls>
            <c:dLbl>
              <c:idx val="21"/>
              <c:layout>
                <c:manualLayout>
                  <c:x val="2.8287550749145742E-3"/>
                  <c:y val="1.373066118809681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latin typeface="+mj-lt"/>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'5. Plan Inversión UTFC Nov 2013'!$E$5:$AB$5</c:f>
              <c:numCache>
                <c:formatCode>mmm\-yy</c:formatCode>
                <c:ptCount val="24"/>
                <c:pt idx="0">
                  <c:v>41579</c:v>
                </c:pt>
                <c:pt idx="1">
                  <c:v>41609</c:v>
                </c:pt>
                <c:pt idx="2">
                  <c:v>41640</c:v>
                </c:pt>
                <c:pt idx="3">
                  <c:v>41671</c:v>
                </c:pt>
                <c:pt idx="4">
                  <c:v>41699</c:v>
                </c:pt>
                <c:pt idx="5">
                  <c:v>41730</c:v>
                </c:pt>
                <c:pt idx="6">
                  <c:v>41760</c:v>
                </c:pt>
                <c:pt idx="7">
                  <c:v>41791</c:v>
                </c:pt>
                <c:pt idx="8">
                  <c:v>41821</c:v>
                </c:pt>
                <c:pt idx="9">
                  <c:v>41852</c:v>
                </c:pt>
                <c:pt idx="10">
                  <c:v>41883</c:v>
                </c:pt>
                <c:pt idx="11">
                  <c:v>41913</c:v>
                </c:pt>
                <c:pt idx="12">
                  <c:v>41944</c:v>
                </c:pt>
                <c:pt idx="13">
                  <c:v>41974</c:v>
                </c:pt>
                <c:pt idx="14">
                  <c:v>42005</c:v>
                </c:pt>
                <c:pt idx="15">
                  <c:v>42036</c:v>
                </c:pt>
                <c:pt idx="16">
                  <c:v>42064</c:v>
                </c:pt>
                <c:pt idx="17">
                  <c:v>42095</c:v>
                </c:pt>
                <c:pt idx="18">
                  <c:v>42125</c:v>
                </c:pt>
                <c:pt idx="19">
                  <c:v>42156</c:v>
                </c:pt>
                <c:pt idx="20">
                  <c:v>42186</c:v>
                </c:pt>
                <c:pt idx="21">
                  <c:v>42217</c:v>
                </c:pt>
                <c:pt idx="22">
                  <c:v>42248</c:v>
                </c:pt>
                <c:pt idx="23">
                  <c:v>42278</c:v>
                </c:pt>
              </c:numCache>
            </c:numRef>
          </c:cat>
          <c:val>
            <c:numRef>
              <c:f>'5. Plan Inversión UTFC Nov 2013'!$E$345:$AB$345</c:f>
              <c:numCache>
                <c:formatCode>0.00%</c:formatCode>
                <c:ptCount val="24"/>
                <c:pt idx="0">
                  <c:v>9.8845653519193631E-3</c:v>
                </c:pt>
                <c:pt idx="1">
                  <c:v>2.3467646937183426E-2</c:v>
                </c:pt>
                <c:pt idx="2">
                  <c:v>3.9525981389607744E-2</c:v>
                </c:pt>
                <c:pt idx="3">
                  <c:v>5.3519332412754923E-2</c:v>
                </c:pt>
                <c:pt idx="4">
                  <c:v>6.5329030525475257E-2</c:v>
                </c:pt>
                <c:pt idx="5">
                  <c:v>7.7532558862269799E-2</c:v>
                </c:pt>
                <c:pt idx="6">
                  <c:v>9.6086270072866103E-2</c:v>
                </c:pt>
                <c:pt idx="7">
                  <c:v>0.12449410625465028</c:v>
                </c:pt>
                <c:pt idx="8">
                  <c:v>0.17748421844413317</c:v>
                </c:pt>
                <c:pt idx="9">
                  <c:v>0.27153683136031576</c:v>
                </c:pt>
                <c:pt idx="10">
                  <c:v>0.37339000316693399</c:v>
                </c:pt>
                <c:pt idx="11">
                  <c:v>0.47163691718912598</c:v>
                </c:pt>
                <c:pt idx="12">
                  <c:v>0.5401303688851663</c:v>
                </c:pt>
                <c:pt idx="13">
                  <c:v>0.58237630214897984</c:v>
                </c:pt>
                <c:pt idx="14">
                  <c:v>0.61474241132888174</c:v>
                </c:pt>
                <c:pt idx="15">
                  <c:v>0.65568905088294793</c:v>
                </c:pt>
                <c:pt idx="16">
                  <c:v>0.71379675118534236</c:v>
                </c:pt>
                <c:pt idx="17">
                  <c:v>0.7290017996169158</c:v>
                </c:pt>
                <c:pt idx="18">
                  <c:v>0.74420684804848924</c:v>
                </c:pt>
                <c:pt idx="19">
                  <c:v>0.79536547843879157</c:v>
                </c:pt>
                <c:pt idx="20">
                  <c:v>0.84652410882909368</c:v>
                </c:pt>
                <c:pt idx="21">
                  <c:v>0.89768273921939579</c:v>
                </c:pt>
                <c:pt idx="22">
                  <c:v>0.94884136960969789</c:v>
                </c:pt>
                <c:pt idx="23">
                  <c:v>1</c:v>
                </c:pt>
              </c:numCache>
            </c:numRef>
          </c:val>
          <c:smooth val="1"/>
        </c:ser>
        <c:ser>
          <c:idx val="3"/>
          <c:order val="3"/>
          <c:tx>
            <c:strRef>
              <c:f>'5. Plan Inversión UTFC Nov 2013'!$A$348</c:f>
              <c:strCache>
                <c:ptCount val="1"/>
                <c:pt idx="0">
                  <c:v>Porcentaje de avance ejecutado</c:v>
                </c:pt>
              </c:strCache>
            </c:strRef>
          </c:tx>
          <c:spPr>
            <a:ln w="34925" cap="rnd">
              <a:solidFill>
                <a:srgbClr val="00B050">
                  <a:alpha val="58000"/>
                </a:srgbClr>
              </a:solidFill>
              <a:round/>
            </a:ln>
            <a:effectLst/>
          </c:spPr>
          <c:marker>
            <c:symbol val="circle"/>
            <c:size val="6"/>
            <c:spPr>
              <a:solidFill>
                <a:srgbClr val="00B050"/>
              </a:solidFill>
              <a:ln>
                <a:solidFill>
                  <a:srgbClr val="009E47"/>
                </a:solidFill>
              </a:ln>
            </c:spPr>
          </c:marker>
          <c:dLbls>
            <c:dLbl>
              <c:idx val="21"/>
              <c:layout>
                <c:manualLayout>
                  <c:x val="4.2431326123719129E-3"/>
                  <c:y val="6.865330594048407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latin typeface="+mj-lt"/>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'5. Plan Inversión UTFC Nov 2013'!$E$5:$AB$5</c:f>
              <c:numCache>
                <c:formatCode>mmm\-yy</c:formatCode>
                <c:ptCount val="24"/>
                <c:pt idx="0">
                  <c:v>41579</c:v>
                </c:pt>
                <c:pt idx="1">
                  <c:v>41609</c:v>
                </c:pt>
                <c:pt idx="2">
                  <c:v>41640</c:v>
                </c:pt>
                <c:pt idx="3">
                  <c:v>41671</c:v>
                </c:pt>
                <c:pt idx="4">
                  <c:v>41699</c:v>
                </c:pt>
                <c:pt idx="5">
                  <c:v>41730</c:v>
                </c:pt>
                <c:pt idx="6">
                  <c:v>41760</c:v>
                </c:pt>
                <c:pt idx="7">
                  <c:v>41791</c:v>
                </c:pt>
                <c:pt idx="8">
                  <c:v>41821</c:v>
                </c:pt>
                <c:pt idx="9">
                  <c:v>41852</c:v>
                </c:pt>
                <c:pt idx="10">
                  <c:v>41883</c:v>
                </c:pt>
                <c:pt idx="11">
                  <c:v>41913</c:v>
                </c:pt>
                <c:pt idx="12">
                  <c:v>41944</c:v>
                </c:pt>
                <c:pt idx="13">
                  <c:v>41974</c:v>
                </c:pt>
                <c:pt idx="14">
                  <c:v>42005</c:v>
                </c:pt>
                <c:pt idx="15">
                  <c:v>42036</c:v>
                </c:pt>
                <c:pt idx="16">
                  <c:v>42064</c:v>
                </c:pt>
                <c:pt idx="17">
                  <c:v>42095</c:v>
                </c:pt>
                <c:pt idx="18">
                  <c:v>42125</c:v>
                </c:pt>
                <c:pt idx="19">
                  <c:v>42156</c:v>
                </c:pt>
                <c:pt idx="20">
                  <c:v>42186</c:v>
                </c:pt>
                <c:pt idx="21">
                  <c:v>42217</c:v>
                </c:pt>
                <c:pt idx="22">
                  <c:v>42248</c:v>
                </c:pt>
                <c:pt idx="23">
                  <c:v>42278</c:v>
                </c:pt>
              </c:numCache>
            </c:numRef>
          </c:cat>
          <c:val>
            <c:numRef>
              <c:f>'5. Plan Inversión UTFC Nov 2013'!$E$348:$Z$348</c:f>
              <c:numCache>
                <c:formatCode>0.00%</c:formatCode>
                <c:ptCount val="22"/>
                <c:pt idx="0">
                  <c:v>5.4919598611511211E-3</c:v>
                </c:pt>
                <c:pt idx="1">
                  <c:v>1.5489183868400066E-2</c:v>
                </c:pt>
                <c:pt idx="2">
                  <c:v>3.0138208724554392E-2</c:v>
                </c:pt>
                <c:pt idx="3">
                  <c:v>3.9668474747631008E-2</c:v>
                </c:pt>
                <c:pt idx="4">
                  <c:v>4.9715811501609718E-2</c:v>
                </c:pt>
                <c:pt idx="5">
                  <c:v>6.1043482476975684E-2</c:v>
                </c:pt>
                <c:pt idx="6">
                  <c:v>7.6530592399039282E-2</c:v>
                </c:pt>
                <c:pt idx="7">
                  <c:v>9.0853024018492684E-2</c:v>
                </c:pt>
                <c:pt idx="8">
                  <c:v>0.12908915476990335</c:v>
                </c:pt>
                <c:pt idx="9">
                  <c:v>0.17781751675092378</c:v>
                </c:pt>
                <c:pt idx="10">
                  <c:v>0.21790546935940058</c:v>
                </c:pt>
                <c:pt idx="11">
                  <c:v>0.28031060870032387</c:v>
                </c:pt>
                <c:pt idx="12">
                  <c:v>0.3252432031543987</c:v>
                </c:pt>
                <c:pt idx="13">
                  <c:v>0.45380295844856877</c:v>
                </c:pt>
                <c:pt idx="14">
                  <c:v>0.47649791126778024</c:v>
                </c:pt>
                <c:pt idx="15">
                  <c:v>0.50816358366222336</c:v>
                </c:pt>
                <c:pt idx="16">
                  <c:v>0.55569698361499109</c:v>
                </c:pt>
                <c:pt idx="17">
                  <c:v>0.5824704701552823</c:v>
                </c:pt>
                <c:pt idx="18">
                  <c:v>0.62109349606699749</c:v>
                </c:pt>
                <c:pt idx="19">
                  <c:v>0.68030499514273335</c:v>
                </c:pt>
                <c:pt idx="20">
                  <c:v>0.75960603298012708</c:v>
                </c:pt>
                <c:pt idx="21">
                  <c:v>0.77459277621611378</c:v>
                </c:pt>
              </c:numCache>
            </c:numRef>
          </c:val>
          <c:smooth val="0"/>
        </c:ser>
        <c:dLbls>
          <c:showLegendKey val="0"/>
          <c:showVal val="0"/>
          <c:showCatName val="0"/>
          <c:showSerName val="0"/>
          <c:showPercent val="0"/>
          <c:showBubbleSize val="0"/>
        </c:dLbls>
        <c:marker val="1"/>
        <c:smooth val="0"/>
        <c:axId val="271653456"/>
        <c:axId val="271654016"/>
      </c:lineChart>
      <c:dateAx>
        <c:axId val="50791280"/>
        <c:scaling>
          <c:orientation val="minMax"/>
        </c:scaling>
        <c:delete val="0"/>
        <c:axPos val="b"/>
        <c:title>
          <c:tx>
            <c:rich>
              <a:bodyPr/>
              <a:lstStyle/>
              <a:p>
                <a:pPr>
                  <a:defRPr sz="1000" b="0" i="0" u="none" strike="noStrike" baseline="0">
                    <a:solidFill>
                      <a:srgbClr val="333333"/>
                    </a:solidFill>
                    <a:latin typeface="+mj-lt"/>
                    <a:ea typeface="Arial Narrow"/>
                    <a:cs typeface="Arial Narrow"/>
                  </a:defRPr>
                </a:pPr>
                <a:r>
                  <a:rPr lang="es-MX">
                    <a:latin typeface="+mj-lt"/>
                  </a:rPr>
                  <a:t>Mes</a:t>
                </a:r>
              </a:p>
            </c:rich>
          </c:tx>
          <c:layout/>
          <c:overlay val="0"/>
          <c:spPr>
            <a:noFill/>
            <a:ln w="25400">
              <a:noFill/>
            </a:ln>
          </c:spPr>
        </c:title>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mj-lt"/>
                <a:ea typeface="Arial Narrow"/>
                <a:cs typeface="Arial Narrow"/>
              </a:defRPr>
            </a:pPr>
            <a:endParaRPr lang="es-CO"/>
          </a:p>
        </c:txPr>
        <c:crossAx val="271652896"/>
        <c:crosses val="autoZero"/>
        <c:auto val="1"/>
        <c:lblOffset val="100"/>
        <c:baseTimeUnit val="months"/>
        <c:majorUnit val="2"/>
        <c:majorTimeUnit val="months"/>
      </c:dateAx>
      <c:valAx>
        <c:axId val="271652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000" b="0" i="0" u="none" strike="noStrike" baseline="0">
                    <a:solidFill>
                      <a:srgbClr val="333333"/>
                    </a:solidFill>
                    <a:latin typeface="+mj-lt"/>
                    <a:ea typeface="Arial Narrow"/>
                    <a:cs typeface="Arial Narrow"/>
                  </a:defRPr>
                </a:pPr>
                <a:r>
                  <a:rPr lang="es-MX">
                    <a:latin typeface="+mj-lt"/>
                  </a:rPr>
                  <a:t>Valor Inversión</a:t>
                </a:r>
              </a:p>
            </c:rich>
          </c:tx>
          <c:layout>
            <c:manualLayout>
              <c:xMode val="edge"/>
              <c:yMode val="edge"/>
              <c:x val="3.89191037301145E-2"/>
              <c:y val="0.46376729616476514"/>
            </c:manualLayout>
          </c:layout>
          <c:overlay val="0"/>
          <c:spPr>
            <a:noFill/>
            <a:ln w="25400">
              <a:noFill/>
            </a:ln>
          </c:spPr>
        </c:title>
        <c:numFmt formatCode="#,##0.0" sourceLinked="0"/>
        <c:majorTickMark val="none"/>
        <c:minorTickMark val="none"/>
        <c:tickLblPos val="nextTo"/>
        <c:spPr>
          <a:ln w="9525">
            <a:noFill/>
          </a:ln>
        </c:spPr>
        <c:txPr>
          <a:bodyPr rot="0" vert="horz"/>
          <a:lstStyle/>
          <a:p>
            <a:pPr>
              <a:defRPr sz="900" b="0" i="0" u="none" strike="noStrike" baseline="0">
                <a:solidFill>
                  <a:srgbClr val="333333"/>
                </a:solidFill>
                <a:latin typeface="+mj-lt"/>
                <a:ea typeface="Arial Narrow"/>
                <a:cs typeface="Arial Narrow"/>
              </a:defRPr>
            </a:pPr>
            <a:endParaRPr lang="es-CO"/>
          </a:p>
        </c:txPr>
        <c:crossAx val="50791280"/>
        <c:crosses val="autoZero"/>
        <c:crossBetween val="between"/>
        <c:dispUnits>
          <c:builtInUnit val="billions"/>
          <c:dispUnitsLbl>
            <c:layout>
              <c:manualLayout>
                <c:xMode val="edge"/>
                <c:yMode val="edge"/>
                <c:x val="3.8653419130534737E-2"/>
                <c:y val="0.21386093356101871"/>
              </c:manualLayout>
            </c:layout>
            <c:tx>
              <c:rich>
                <a:bodyPr/>
                <a:lstStyle/>
                <a:p>
                  <a:pPr algn="ctr" rtl="0">
                    <a:defRPr lang="en-US" sz="1000" b="0" i="0" u="none" strike="noStrike" kern="1200" baseline="0">
                      <a:solidFill>
                        <a:srgbClr val="333333"/>
                      </a:solidFill>
                      <a:latin typeface="+mj-lt"/>
                      <a:ea typeface="Arial Narrow"/>
                      <a:cs typeface="Arial Narrow"/>
                    </a:defRPr>
                  </a:pPr>
                  <a:r>
                    <a:rPr lang="en-US" sz="1000" b="0" i="0" u="none" strike="noStrike" kern="1200" baseline="0" dirty="0" smtClean="0">
                      <a:solidFill>
                        <a:srgbClr val="333333"/>
                      </a:solidFill>
                      <a:latin typeface="+mj-lt"/>
                      <a:ea typeface="Arial Narrow"/>
                      <a:cs typeface="Arial Narrow"/>
                    </a:rPr>
                    <a:t>(Miles </a:t>
                  </a:r>
                  <a:r>
                    <a:rPr lang="en-US" sz="1000" b="0" i="0" u="none" strike="noStrike" kern="1200" baseline="0" dirty="0">
                      <a:solidFill>
                        <a:srgbClr val="333333"/>
                      </a:solidFill>
                      <a:latin typeface="+mj-lt"/>
                      <a:ea typeface="Arial Narrow"/>
                      <a:cs typeface="Arial Narrow"/>
                    </a:rPr>
                    <a:t>de </a:t>
                  </a:r>
                  <a:r>
                    <a:rPr lang="en-US" sz="1000" b="0" i="0" u="none" strike="noStrike" kern="1200" baseline="0" dirty="0" err="1" smtClean="0">
                      <a:solidFill>
                        <a:srgbClr val="333333"/>
                      </a:solidFill>
                      <a:latin typeface="+mj-lt"/>
                      <a:ea typeface="Arial Narrow"/>
                      <a:cs typeface="Arial Narrow"/>
                    </a:rPr>
                    <a:t>millones</a:t>
                  </a:r>
                  <a:r>
                    <a:rPr lang="en-US" sz="1000" b="0" i="0" u="none" strike="noStrike" kern="1200" baseline="0" dirty="0" smtClean="0">
                      <a:solidFill>
                        <a:srgbClr val="333333"/>
                      </a:solidFill>
                      <a:latin typeface="+mj-lt"/>
                      <a:ea typeface="Arial Narrow"/>
                      <a:cs typeface="Arial Narrow"/>
                    </a:rPr>
                    <a:t>)</a:t>
                  </a:r>
                  <a:endParaRPr lang="en-US" sz="1000" b="0" i="0" u="none" strike="noStrike" kern="1200" baseline="0" dirty="0">
                    <a:solidFill>
                      <a:srgbClr val="333333"/>
                    </a:solidFill>
                    <a:latin typeface="+mj-lt"/>
                    <a:ea typeface="Arial Narrow"/>
                    <a:cs typeface="Arial Narrow"/>
                  </a:endParaRPr>
                </a:p>
              </c:rich>
            </c:tx>
          </c:dispUnitsLbl>
        </c:dispUnits>
      </c:valAx>
      <c:dateAx>
        <c:axId val="271653456"/>
        <c:scaling>
          <c:orientation val="minMax"/>
        </c:scaling>
        <c:delete val="1"/>
        <c:axPos val="b"/>
        <c:numFmt formatCode="mmm\-yy" sourceLinked="1"/>
        <c:majorTickMark val="out"/>
        <c:minorTickMark val="none"/>
        <c:tickLblPos val="nextTo"/>
        <c:crossAx val="271654016"/>
        <c:crosses val="autoZero"/>
        <c:auto val="1"/>
        <c:lblOffset val="100"/>
        <c:baseTimeUnit val="months"/>
      </c:dateAx>
      <c:valAx>
        <c:axId val="271654016"/>
        <c:scaling>
          <c:orientation val="minMax"/>
        </c:scaling>
        <c:delete val="0"/>
        <c:axPos val="r"/>
        <c:title>
          <c:tx>
            <c:rich>
              <a:bodyPr/>
              <a:lstStyle/>
              <a:p>
                <a:pPr>
                  <a:defRPr sz="1000" b="0" i="0" u="none" strike="noStrike" baseline="0">
                    <a:solidFill>
                      <a:srgbClr val="333333"/>
                    </a:solidFill>
                    <a:latin typeface="+mj-lt"/>
                    <a:ea typeface="Arial Narrow"/>
                    <a:cs typeface="Arial Narrow"/>
                  </a:defRPr>
                </a:pPr>
                <a:r>
                  <a:rPr lang="es-MX">
                    <a:latin typeface="+mj-lt"/>
                  </a:rPr>
                  <a:t>Porcentaje de Avance</a:t>
                </a:r>
              </a:p>
            </c:rich>
          </c:tx>
          <c:layout>
            <c:manualLayout>
              <c:xMode val="edge"/>
              <c:yMode val="edge"/>
              <c:x val="0.9714224461715194"/>
              <c:y val="0.26578650062144654"/>
            </c:manualLayout>
          </c:layout>
          <c:overlay val="0"/>
          <c:spPr>
            <a:noFill/>
            <a:ln w="25400">
              <a:noFill/>
            </a:ln>
          </c:spPr>
        </c:title>
        <c:numFmt formatCode="0%" sourceLinked="0"/>
        <c:majorTickMark val="out"/>
        <c:minorTickMark val="none"/>
        <c:tickLblPos val="nextTo"/>
        <c:spPr>
          <a:ln w="9525">
            <a:noFill/>
          </a:ln>
        </c:spPr>
        <c:txPr>
          <a:bodyPr rot="0" vert="horz"/>
          <a:lstStyle/>
          <a:p>
            <a:pPr>
              <a:defRPr sz="900" b="0" i="0" u="none" strike="noStrike" baseline="0">
                <a:solidFill>
                  <a:srgbClr val="333333"/>
                </a:solidFill>
                <a:latin typeface="+mj-lt"/>
                <a:ea typeface="Arial Narrow"/>
                <a:cs typeface="Arial Narrow"/>
              </a:defRPr>
            </a:pPr>
            <a:endParaRPr lang="es-CO"/>
          </a:p>
        </c:txPr>
        <c:crossAx val="271653456"/>
        <c:crosses val="max"/>
        <c:crossBetween val="between"/>
      </c:valAx>
      <c:spPr>
        <a:noFill/>
        <a:ln w="25400">
          <a:noFill/>
        </a:ln>
      </c:spPr>
    </c:plotArea>
    <c:legend>
      <c:legendPos val="b"/>
      <c:layout>
        <c:manualLayout>
          <c:xMode val="edge"/>
          <c:yMode val="edge"/>
          <c:x val="0"/>
          <c:y val="0.86585240481303472"/>
          <c:w val="1"/>
          <c:h val="0.11336837440774448"/>
        </c:manualLayout>
      </c:layout>
      <c:overlay val="0"/>
      <c:txPr>
        <a:bodyPr/>
        <a:lstStyle/>
        <a:p>
          <a:pPr>
            <a:defRPr sz="1000" b="0" i="0" u="none" strike="noStrike" baseline="0">
              <a:solidFill>
                <a:srgbClr val="000000"/>
              </a:solidFill>
              <a:latin typeface="+mj-lt"/>
              <a:ea typeface="Arial Narrow"/>
              <a:cs typeface="Arial Narrow"/>
            </a:defRPr>
          </a:pPr>
          <a:endParaRPr lang="es-CO"/>
        </a:p>
      </c:txPr>
    </c:legend>
    <c:plotVisOnly val="1"/>
    <c:dispBlanksAs val="gap"/>
    <c:showDLblsOverMax val="0"/>
  </c:chart>
  <c:spPr>
    <a:noFill/>
    <a:ln w="9525" cap="flat" cmpd="sng" algn="ctr">
      <a:noFill/>
      <a:round/>
    </a:ln>
    <a:effectLst/>
  </c:spPr>
  <c:txPr>
    <a:bodyPr/>
    <a:lstStyle/>
    <a:p>
      <a:pPr>
        <a:defRPr sz="1000" b="0" i="0" u="none" strike="noStrike" baseline="0">
          <a:solidFill>
            <a:srgbClr val="000000"/>
          </a:solidFill>
          <a:latin typeface="Arial Narrow"/>
          <a:ea typeface="Arial Narrow"/>
          <a:cs typeface="Arial Narrow"/>
        </a:defRPr>
      </a:pPr>
      <a:endParaRPr lang="es-CO"/>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accent1">
                    <a:lumMod val="10000"/>
                  </a:schemeClr>
                </a:solidFill>
                <a:latin typeface="+mj-lt"/>
                <a:ea typeface="+mn-ea"/>
                <a:cs typeface="+mn-cs"/>
              </a:defRPr>
            </a:pPr>
            <a:r>
              <a:rPr lang="es-MX" b="1">
                <a:solidFill>
                  <a:schemeClr val="accent1">
                    <a:lumMod val="10000"/>
                  </a:schemeClr>
                </a:solidFill>
              </a:rPr>
              <a:t>Avance Físico de Obras Contrato 418 de 2013</a:t>
            </a:r>
            <a:endParaRPr lang="es-CO" b="1">
              <a:solidFill>
                <a:schemeClr val="accent1">
                  <a:lumMod val="10000"/>
                </a:schemeClr>
              </a:solidFill>
            </a:endParaRPr>
          </a:p>
        </c:rich>
      </c:tx>
      <c:layout>
        <c:manualLayout>
          <c:xMode val="edge"/>
          <c:yMode val="edge"/>
          <c:x val="0.21795282510015981"/>
          <c:y val="1.763692923008554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accent1">
                  <a:lumMod val="10000"/>
                </a:schemeClr>
              </a:solidFill>
              <a:latin typeface="+mj-lt"/>
              <a:ea typeface="+mn-ea"/>
              <a:cs typeface="+mn-cs"/>
            </a:defRPr>
          </a:pPr>
          <a:endParaRPr lang="es-CO"/>
        </a:p>
      </c:txPr>
    </c:title>
    <c:autoTitleDeleted val="0"/>
    <c:plotArea>
      <c:layout>
        <c:manualLayout>
          <c:layoutTarget val="inner"/>
          <c:xMode val="edge"/>
          <c:yMode val="edge"/>
          <c:x val="0.11908646438995041"/>
          <c:y val="0.16117764692811909"/>
          <c:w val="0.78513806854121337"/>
          <c:h val="0.64323630707699142"/>
        </c:manualLayout>
      </c:layout>
      <c:barChart>
        <c:barDir val="col"/>
        <c:grouping val="clustered"/>
        <c:varyColors val="0"/>
        <c:ser>
          <c:idx val="0"/>
          <c:order val="0"/>
          <c:tx>
            <c:strRef>
              <c:f>'VERSION REPORTES CIVF'!$F$58</c:f>
              <c:strCache>
                <c:ptCount val="1"/>
                <c:pt idx="0">
                  <c:v>Porcentaje de avance</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9.7171854710582691E-18"/>
                  <c:y val="-2.30961222156377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1201376854139702E-3"/>
                  <c:y val="-2.96950142772485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360413056241911E-3"/>
                  <c:y val="-4.289279840047013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2402753708279404E-3"/>
                  <c:y val="-2.30961222156377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6.360413056241911E-3"/>
                  <c:y val="3.5275247194756138E-3"/>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rgbClr val="FF0000"/>
                      </a:solidFill>
                      <a:latin typeface="+mj-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9.3201252650798136E-2"/>
                      <c:h val="0.10499277858015775"/>
                    </c:manualLayout>
                  </c15:layout>
                </c:ext>
              </c:extLst>
            </c:dLbl>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bg2">
                        <a:lumMod val="50000"/>
                      </a:schemeClr>
                    </a:solidFill>
                    <a:latin typeface="+mj-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'VERSION REPORTES CIVF'!$E$59:$E$72</c:f>
              <c:numCache>
                <c:formatCode>mmm\-yy</c:formatCode>
                <c:ptCount val="14"/>
                <c:pt idx="0">
                  <c:v>41730</c:v>
                </c:pt>
                <c:pt idx="1">
                  <c:v>41760</c:v>
                </c:pt>
                <c:pt idx="2">
                  <c:v>41791</c:v>
                </c:pt>
                <c:pt idx="3">
                  <c:v>41821</c:v>
                </c:pt>
                <c:pt idx="4">
                  <c:v>41852</c:v>
                </c:pt>
                <c:pt idx="5">
                  <c:v>41883</c:v>
                </c:pt>
                <c:pt idx="6">
                  <c:v>41913</c:v>
                </c:pt>
                <c:pt idx="7">
                  <c:v>41944</c:v>
                </c:pt>
                <c:pt idx="8">
                  <c:v>41974</c:v>
                </c:pt>
                <c:pt idx="9">
                  <c:v>42005</c:v>
                </c:pt>
                <c:pt idx="10">
                  <c:v>42036</c:v>
                </c:pt>
                <c:pt idx="11">
                  <c:v>42064</c:v>
                </c:pt>
                <c:pt idx="12">
                  <c:v>42095</c:v>
                </c:pt>
                <c:pt idx="13">
                  <c:v>42125</c:v>
                </c:pt>
              </c:numCache>
            </c:numRef>
          </c:cat>
          <c:val>
            <c:numRef>
              <c:f>'VERSION REPORTES CIVF'!$F$59:$F$72</c:f>
              <c:numCache>
                <c:formatCode>0.00%</c:formatCode>
                <c:ptCount val="14"/>
                <c:pt idx="0">
                  <c:v>2.5517272283743235E-3</c:v>
                </c:pt>
                <c:pt idx="1">
                  <c:v>1.7036928668307066E-2</c:v>
                </c:pt>
                <c:pt idx="2">
                  <c:v>2.833935257806431E-2</c:v>
                </c:pt>
                <c:pt idx="3">
                  <c:v>8.4795639554123045E-2</c:v>
                </c:pt>
                <c:pt idx="4">
                  <c:v>0.23292898660601469</c:v>
                </c:pt>
                <c:pt idx="5">
                  <c:v>0.33320192064695475</c:v>
                </c:pt>
                <c:pt idx="6">
                  <c:v>0.46122567601718473</c:v>
                </c:pt>
                <c:pt idx="7">
                  <c:v>0.52602729340409393</c:v>
                </c:pt>
                <c:pt idx="8">
                  <c:v>0.62827899924184993</c:v>
                </c:pt>
                <c:pt idx="9">
                  <c:v>0.72725044225423308</c:v>
                </c:pt>
                <c:pt idx="10">
                  <c:v>0.81736416477129137</c:v>
                </c:pt>
                <c:pt idx="11">
                  <c:v>0.93620000000000003</c:v>
                </c:pt>
                <c:pt idx="12">
                  <c:v>0.96809999999999996</c:v>
                </c:pt>
                <c:pt idx="13">
                  <c:v>1</c:v>
                </c:pt>
              </c:numCache>
            </c:numRef>
          </c:val>
        </c:ser>
        <c:dLbls>
          <c:showLegendKey val="0"/>
          <c:showVal val="1"/>
          <c:showCatName val="0"/>
          <c:showSerName val="0"/>
          <c:showPercent val="0"/>
          <c:showBubbleSize val="0"/>
        </c:dLbls>
        <c:gapWidth val="150"/>
        <c:axId val="271655696"/>
        <c:axId val="271656256"/>
      </c:barChart>
      <c:lineChart>
        <c:grouping val="standard"/>
        <c:varyColors val="0"/>
        <c:ser>
          <c:idx val="1"/>
          <c:order val="1"/>
          <c:tx>
            <c:strRef>
              <c:f>'VERSION REPORTES CIVF'!$G$58</c:f>
              <c:strCache>
                <c:ptCount val="1"/>
                <c:pt idx="0">
                  <c:v>Obras ejecutadas</c:v>
                </c:pt>
              </c:strCache>
            </c:strRef>
          </c:tx>
          <c:spPr>
            <a:ln w="28575" cap="rnd">
              <a:solidFill>
                <a:srgbClr val="E36B1A">
                  <a:alpha val="61000"/>
                </a:srgbClr>
              </a:solidFill>
              <a:round/>
            </a:ln>
            <a:effectLst/>
          </c:spPr>
          <c:marker>
            <c:symbol val="circle"/>
            <c:size val="6"/>
            <c:spPr>
              <a:solidFill>
                <a:srgbClr val="E36B1A"/>
              </a:solidFill>
              <a:ln w="9525">
                <a:solidFill>
                  <a:srgbClr val="C00000"/>
                </a:solidFill>
              </a:ln>
              <a:effectLst/>
            </c:spPr>
          </c:marker>
          <c:dLbls>
            <c:dLbl>
              <c:idx val="0"/>
              <c:layout>
                <c:manualLayout>
                  <c:x val="-1.9434370942116538E-17"/>
                  <c:y val="1.649723015402685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1201376854139702E-3"/>
                  <c:y val="2.63955682464431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8868741884233077E-17"/>
                  <c:y val="3.29944603080539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1.4724105815221633E-4"/>
                  <c:y val="2.08801799800022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800" b="0" i="0" u="none" strike="noStrike" kern="1200" baseline="0">
                    <a:solidFill>
                      <a:schemeClr val="bg2">
                        <a:lumMod val="50000"/>
                      </a:schemeClr>
                    </a:solidFill>
                    <a:latin typeface="+mj-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'VERSION REPORTES CIVF'!$E$59:$E$72</c:f>
              <c:numCache>
                <c:formatCode>mmm\-yy</c:formatCode>
                <c:ptCount val="14"/>
                <c:pt idx="0">
                  <c:v>41730</c:v>
                </c:pt>
                <c:pt idx="1">
                  <c:v>41760</c:v>
                </c:pt>
                <c:pt idx="2">
                  <c:v>41791</c:v>
                </c:pt>
                <c:pt idx="3">
                  <c:v>41821</c:v>
                </c:pt>
                <c:pt idx="4">
                  <c:v>41852</c:v>
                </c:pt>
                <c:pt idx="5">
                  <c:v>41883</c:v>
                </c:pt>
                <c:pt idx="6">
                  <c:v>41913</c:v>
                </c:pt>
                <c:pt idx="7">
                  <c:v>41944</c:v>
                </c:pt>
                <c:pt idx="8">
                  <c:v>41974</c:v>
                </c:pt>
                <c:pt idx="9">
                  <c:v>42005</c:v>
                </c:pt>
                <c:pt idx="10">
                  <c:v>42036</c:v>
                </c:pt>
                <c:pt idx="11">
                  <c:v>42064</c:v>
                </c:pt>
                <c:pt idx="12">
                  <c:v>42095</c:v>
                </c:pt>
                <c:pt idx="13">
                  <c:v>42125</c:v>
                </c:pt>
              </c:numCache>
            </c:numRef>
          </c:cat>
          <c:val>
            <c:numRef>
              <c:f>'VERSION REPORTES CIVF'!$G$59:$G$72</c:f>
              <c:numCache>
                <c:formatCode>General</c:formatCode>
                <c:ptCount val="14"/>
                <c:pt idx="0">
                  <c:v>0</c:v>
                </c:pt>
                <c:pt idx="1">
                  <c:v>0</c:v>
                </c:pt>
                <c:pt idx="2">
                  <c:v>2</c:v>
                </c:pt>
                <c:pt idx="3">
                  <c:v>4</c:v>
                </c:pt>
                <c:pt idx="4">
                  <c:v>7</c:v>
                </c:pt>
                <c:pt idx="5">
                  <c:v>7</c:v>
                </c:pt>
                <c:pt idx="6">
                  <c:v>12</c:v>
                </c:pt>
                <c:pt idx="7">
                  <c:v>19</c:v>
                </c:pt>
                <c:pt idx="8">
                  <c:v>26</c:v>
                </c:pt>
                <c:pt idx="9">
                  <c:v>29</c:v>
                </c:pt>
                <c:pt idx="10">
                  <c:v>32</c:v>
                </c:pt>
                <c:pt idx="11">
                  <c:v>39</c:v>
                </c:pt>
                <c:pt idx="12">
                  <c:v>42</c:v>
                </c:pt>
                <c:pt idx="13">
                  <c:v>47</c:v>
                </c:pt>
              </c:numCache>
            </c:numRef>
          </c:val>
          <c:smooth val="1"/>
        </c:ser>
        <c:dLbls>
          <c:showLegendKey val="0"/>
          <c:showVal val="1"/>
          <c:showCatName val="0"/>
          <c:showSerName val="0"/>
          <c:showPercent val="0"/>
          <c:showBubbleSize val="0"/>
        </c:dLbls>
        <c:marker val="1"/>
        <c:smooth val="0"/>
        <c:axId val="272517168"/>
        <c:axId val="272516608"/>
      </c:lineChart>
      <c:dateAx>
        <c:axId val="2716556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bg2">
                        <a:lumMod val="50000"/>
                      </a:schemeClr>
                    </a:solidFill>
                    <a:latin typeface="+mj-lt"/>
                    <a:ea typeface="+mn-ea"/>
                    <a:cs typeface="+mn-cs"/>
                  </a:defRPr>
                </a:pPr>
                <a:r>
                  <a:rPr lang="es-MX" dirty="0" smtClean="0"/>
                  <a:t>Plazo de ejecución</a:t>
                </a:r>
                <a:endParaRPr lang="es-MX" dirty="0"/>
              </a:p>
            </c:rich>
          </c:tx>
          <c:layout>
            <c:manualLayout>
              <c:xMode val="edge"/>
              <c:yMode val="edge"/>
              <c:x val="0.48257238475590952"/>
              <c:y val="0.8790237195867125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50000"/>
                    </a:schemeClr>
                  </a:solidFill>
                  <a:latin typeface="+mj-lt"/>
                  <a:ea typeface="+mn-ea"/>
                  <a:cs typeface="+mn-cs"/>
                </a:defRPr>
              </a:pPr>
              <a:endParaRPr lang="es-CO"/>
            </a:p>
          </c:txPr>
        </c:title>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mj-lt"/>
                <a:ea typeface="+mn-ea"/>
                <a:cs typeface="+mn-cs"/>
              </a:defRPr>
            </a:pPr>
            <a:endParaRPr lang="es-CO"/>
          </a:p>
        </c:txPr>
        <c:crossAx val="271656256"/>
        <c:crosses val="autoZero"/>
        <c:auto val="1"/>
        <c:lblOffset val="100"/>
        <c:baseTimeUnit val="months"/>
        <c:majorUnit val="2"/>
        <c:majorTimeUnit val="months"/>
      </c:dateAx>
      <c:valAx>
        <c:axId val="27165625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2">
                        <a:lumMod val="50000"/>
                      </a:schemeClr>
                    </a:solidFill>
                    <a:latin typeface="+mj-lt"/>
                    <a:ea typeface="+mn-ea"/>
                    <a:cs typeface="+mn-cs"/>
                  </a:defRPr>
                </a:pPr>
                <a:r>
                  <a:rPr lang="es-MX" dirty="0" smtClean="0"/>
                  <a:t>% avance de obra</a:t>
                </a:r>
                <a:endParaRPr lang="es-MX"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bg2">
                      <a:lumMod val="50000"/>
                    </a:schemeClr>
                  </a:solidFill>
                  <a:latin typeface="+mj-lt"/>
                  <a:ea typeface="+mn-ea"/>
                  <a:cs typeface="+mn-cs"/>
                </a:defRPr>
              </a:pPr>
              <a:endParaRPr lang="es-C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mj-lt"/>
                <a:ea typeface="+mn-ea"/>
                <a:cs typeface="+mn-cs"/>
              </a:defRPr>
            </a:pPr>
            <a:endParaRPr lang="es-CO"/>
          </a:p>
        </c:txPr>
        <c:crossAx val="271655696"/>
        <c:crosses val="autoZero"/>
        <c:crossBetween val="between"/>
      </c:valAx>
      <c:valAx>
        <c:axId val="272516608"/>
        <c:scaling>
          <c:orientation val="minMax"/>
          <c:max val="47"/>
          <c:min val="0"/>
        </c:scaling>
        <c:delete val="0"/>
        <c:axPos val="r"/>
        <c:title>
          <c:tx>
            <c:rich>
              <a:bodyPr rot="-5400000" spcFirstLastPara="1" vertOverflow="ellipsis" vert="horz" wrap="square" anchor="ctr" anchorCtr="1"/>
              <a:lstStyle/>
              <a:p>
                <a:pPr>
                  <a:defRPr sz="1000" b="0" i="0" u="none" strike="noStrike" kern="1200" baseline="0">
                    <a:solidFill>
                      <a:schemeClr val="bg2">
                        <a:lumMod val="50000"/>
                      </a:schemeClr>
                    </a:solidFill>
                    <a:latin typeface="+mj-lt"/>
                    <a:ea typeface="+mn-ea"/>
                    <a:cs typeface="+mn-cs"/>
                  </a:defRPr>
                </a:pPr>
                <a:r>
                  <a:rPr lang="es-MX" dirty="0" smtClean="0"/>
                  <a:t>Obras culminadas</a:t>
                </a:r>
                <a:endParaRPr lang="es-MX" dirty="0"/>
              </a:p>
            </c:rich>
          </c:tx>
          <c:layout>
            <c:manualLayout>
              <c:xMode val="edge"/>
              <c:yMode val="edge"/>
              <c:x val="0.95928267228163722"/>
              <c:y val="0.3533010437940407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bg2">
                      <a:lumMod val="50000"/>
                    </a:schemeClr>
                  </a:solidFill>
                  <a:latin typeface="+mj-lt"/>
                  <a:ea typeface="+mn-ea"/>
                  <a:cs typeface="+mn-cs"/>
                </a:defRPr>
              </a:pPr>
              <a:endParaRPr lang="es-CO"/>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mj-lt"/>
                <a:ea typeface="+mn-ea"/>
                <a:cs typeface="+mn-cs"/>
              </a:defRPr>
            </a:pPr>
            <a:endParaRPr lang="es-CO"/>
          </a:p>
        </c:txPr>
        <c:crossAx val="272517168"/>
        <c:crosses val="max"/>
        <c:crossBetween val="between"/>
      </c:valAx>
      <c:dateAx>
        <c:axId val="272517168"/>
        <c:scaling>
          <c:orientation val="minMax"/>
        </c:scaling>
        <c:delete val="1"/>
        <c:axPos val="b"/>
        <c:numFmt formatCode="mmm\-yy" sourceLinked="1"/>
        <c:majorTickMark val="out"/>
        <c:minorTickMark val="none"/>
        <c:tickLblPos val="nextTo"/>
        <c:crossAx val="272516608"/>
        <c:crosses val="autoZero"/>
        <c:auto val="1"/>
        <c:lblOffset val="100"/>
        <c:baseTimeUnit val="months"/>
        <c:majorUnit val="1"/>
        <c:minorUnit val="1"/>
      </c:dateAx>
      <c:spPr>
        <a:noFill/>
        <a:ln>
          <a:noFill/>
        </a:ln>
        <a:effectLst/>
      </c:spPr>
    </c:plotArea>
    <c:legend>
      <c:legendPos val="b"/>
      <c:layout>
        <c:manualLayout>
          <c:xMode val="edge"/>
          <c:yMode val="edge"/>
          <c:x val="0.28834173013585407"/>
          <c:y val="0.93909010109987778"/>
          <c:w val="0.48268022797990778"/>
          <c:h val="5.5678541468191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2">
                  <a:lumMod val="50000"/>
                </a:schemeClr>
              </a:solidFill>
              <a:latin typeface="+mj-lt"/>
              <a:ea typeface="+mn-ea"/>
              <a:cs typeface="+mn-cs"/>
            </a:defRPr>
          </a:pPr>
          <a:endParaRPr lang="es-CO"/>
        </a:p>
      </c:txPr>
    </c:legend>
    <c:plotVisOnly val="1"/>
    <c:dispBlanksAs val="gap"/>
    <c:showDLblsOverMax val="0"/>
  </c:chart>
  <c:spPr>
    <a:noFill/>
    <a:ln>
      <a:noFill/>
    </a:ln>
    <a:effectLst/>
  </c:spPr>
  <c:txPr>
    <a:bodyPr/>
    <a:lstStyle/>
    <a:p>
      <a:pPr>
        <a:defRPr>
          <a:solidFill>
            <a:schemeClr val="bg2">
              <a:lumMod val="50000"/>
            </a:schemeClr>
          </a:solidFill>
          <a:latin typeface="+mj-lt"/>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solidFill>
                <a:latin typeface="+mn-lt"/>
                <a:ea typeface="+mn-ea"/>
                <a:cs typeface="+mn-cs"/>
              </a:defRPr>
            </a:pPr>
            <a:r>
              <a:rPr lang="es-MX" sz="1400" b="1"/>
              <a:t>Balance Ejecución Financiera del Contrato 356 de 2013 a 31 de Agosto 2015</a:t>
            </a:r>
          </a:p>
          <a:p>
            <a:pPr>
              <a:defRPr sz="1400"/>
            </a:pPr>
            <a:endParaRPr lang="es-CO" sz="1400" b="1"/>
          </a:p>
        </c:rich>
      </c:tx>
      <c:layout>
        <c:manualLayout>
          <c:xMode val="edge"/>
          <c:yMode val="edge"/>
          <c:x val="0.19352979597249054"/>
          <c:y val="3.077874527764955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solidFill>
              <a:latin typeface="+mn-lt"/>
              <a:ea typeface="+mn-ea"/>
              <a:cs typeface="+mn-cs"/>
            </a:defRPr>
          </a:pPr>
          <a:endParaRPr lang="es-CO"/>
        </a:p>
      </c:txPr>
    </c:title>
    <c:autoTitleDeleted val="0"/>
    <c:plotArea>
      <c:layout>
        <c:manualLayout>
          <c:layoutTarget val="inner"/>
          <c:xMode val="edge"/>
          <c:yMode val="edge"/>
          <c:x val="0.13216314705392915"/>
          <c:y val="0.15688038709805338"/>
          <c:w val="0.77997782122590886"/>
          <c:h val="0.62431377256354925"/>
        </c:manualLayout>
      </c:layout>
      <c:barChart>
        <c:barDir val="col"/>
        <c:grouping val="clustered"/>
        <c:varyColors val="0"/>
        <c:ser>
          <c:idx val="4"/>
          <c:order val="0"/>
          <c:tx>
            <c:strRef>
              <c:f>'AVANCE FINANCIERO 356 '!$D$53</c:f>
              <c:strCache>
                <c:ptCount val="1"/>
                <c:pt idx="0">
                  <c:v>PROG MES</c:v>
                </c:pt>
              </c:strCache>
            </c:strRef>
          </c:tx>
          <c:spPr>
            <a:solidFill>
              <a:srgbClr val="00B0F0"/>
            </a:solidFill>
            <a:ln>
              <a:solidFill>
                <a:schemeClr val="accent1">
                  <a:lumMod val="75000"/>
                </a:schemeClr>
              </a:solidFill>
            </a:ln>
            <a:effectLst>
              <a:outerShdw blurRad="57150" dist="19050" dir="5400000" algn="ctr" rotWithShape="0">
                <a:srgbClr val="000000">
                  <a:alpha val="63000"/>
                </a:srgbClr>
              </a:outerShdw>
            </a:effectLst>
            <a:scene3d>
              <a:camera prst="orthographicFront"/>
              <a:lightRig rig="threePt" dir="t"/>
            </a:scene3d>
            <a:sp3d prstMaterial="softEdge">
              <a:bevelT/>
            </a:sp3d>
          </c:spPr>
          <c:invertIfNegative val="0"/>
          <c:cat>
            <c:numRef>
              <c:f>'AVANCE FINANCIERO 356 '!$C$54:$C$80</c:f>
              <c:numCache>
                <c:formatCode>mmm\-yy</c:formatCode>
                <c:ptCount val="27"/>
                <c:pt idx="0">
                  <c:v>41579</c:v>
                </c:pt>
                <c:pt idx="1">
                  <c:v>41609</c:v>
                </c:pt>
                <c:pt idx="2">
                  <c:v>41640</c:v>
                </c:pt>
                <c:pt idx="3">
                  <c:v>41671</c:v>
                </c:pt>
                <c:pt idx="4">
                  <c:v>41699</c:v>
                </c:pt>
                <c:pt idx="5">
                  <c:v>41730</c:v>
                </c:pt>
                <c:pt idx="6">
                  <c:v>41760</c:v>
                </c:pt>
                <c:pt idx="7">
                  <c:v>41791</c:v>
                </c:pt>
                <c:pt idx="8">
                  <c:v>41821</c:v>
                </c:pt>
                <c:pt idx="9">
                  <c:v>41852</c:v>
                </c:pt>
                <c:pt idx="10">
                  <c:v>41883</c:v>
                </c:pt>
                <c:pt idx="11">
                  <c:v>41913</c:v>
                </c:pt>
                <c:pt idx="12">
                  <c:v>41944</c:v>
                </c:pt>
                <c:pt idx="13">
                  <c:v>41974</c:v>
                </c:pt>
                <c:pt idx="14">
                  <c:v>42005</c:v>
                </c:pt>
                <c:pt idx="15">
                  <c:v>42036</c:v>
                </c:pt>
                <c:pt idx="16">
                  <c:v>42064</c:v>
                </c:pt>
                <c:pt idx="17">
                  <c:v>42095</c:v>
                </c:pt>
                <c:pt idx="18">
                  <c:v>42095</c:v>
                </c:pt>
                <c:pt idx="19">
                  <c:v>42125</c:v>
                </c:pt>
                <c:pt idx="20">
                  <c:v>42156</c:v>
                </c:pt>
                <c:pt idx="21">
                  <c:v>42186</c:v>
                </c:pt>
                <c:pt idx="22">
                  <c:v>42217</c:v>
                </c:pt>
                <c:pt idx="23">
                  <c:v>42248</c:v>
                </c:pt>
                <c:pt idx="24">
                  <c:v>42278</c:v>
                </c:pt>
                <c:pt idx="25">
                  <c:v>42309</c:v>
                </c:pt>
                <c:pt idx="26">
                  <c:v>42339</c:v>
                </c:pt>
              </c:numCache>
            </c:numRef>
          </c:cat>
          <c:val>
            <c:numRef>
              <c:f>'AVANCE FINANCIERO 356 '!$D$54:$D$80</c:f>
              <c:numCache>
                <c:formatCode>_("$"\ * #,##0_);_("$"\ * \(#,##0\);_("$"\ * "-"??_);_(@_)</c:formatCode>
                <c:ptCount val="27"/>
                <c:pt idx="0">
                  <c:v>1589603185.8299999</c:v>
                </c:pt>
                <c:pt idx="1">
                  <c:v>1589603185.9500003</c:v>
                </c:pt>
                <c:pt idx="2">
                  <c:v>1589603185.9000001</c:v>
                </c:pt>
                <c:pt idx="3">
                  <c:v>1589603185.8899994</c:v>
                </c:pt>
                <c:pt idx="4">
                  <c:v>1658773043.5799999</c:v>
                </c:pt>
                <c:pt idx="5">
                  <c:v>1880480723.460001</c:v>
                </c:pt>
                <c:pt idx="6">
                  <c:v>1886731671.8299999</c:v>
                </c:pt>
                <c:pt idx="7">
                  <c:v>1700490312.7699986</c:v>
                </c:pt>
                <c:pt idx="8">
                  <c:v>2995332076.4000015</c:v>
                </c:pt>
                <c:pt idx="9">
                  <c:v>4793833851.25</c:v>
                </c:pt>
                <c:pt idx="10">
                  <c:v>5909244089.2799988</c:v>
                </c:pt>
                <c:pt idx="11">
                  <c:v>7275400010.6050911</c:v>
                </c:pt>
                <c:pt idx="12">
                  <c:v>4519646091.6573668</c:v>
                </c:pt>
                <c:pt idx="13">
                  <c:v>4908750346.0182056</c:v>
                </c:pt>
                <c:pt idx="14">
                  <c:v>4115487738.2498994</c:v>
                </c:pt>
                <c:pt idx="15">
                  <c:v>3643091692.5000238</c:v>
                </c:pt>
                <c:pt idx="16">
                  <c:v>4103858720.2304726</c:v>
                </c:pt>
                <c:pt idx="17">
                  <c:v>2910260897.0905156</c:v>
                </c:pt>
                <c:pt idx="18">
                  <c:v>0</c:v>
                </c:pt>
                <c:pt idx="19">
                  <c:v>3989613638.8000078</c:v>
                </c:pt>
                <c:pt idx="20">
                  <c:v>6374232472.3611441</c:v>
                </c:pt>
                <c:pt idx="21">
                  <c:v>8085545340.685668</c:v>
                </c:pt>
                <c:pt idx="22">
                  <c:v>9044407330.555933</c:v>
                </c:pt>
                <c:pt idx="23">
                  <c:v>12605623311.23502</c:v>
                </c:pt>
                <c:pt idx="24">
                  <c:v>8452904007.9381914</c:v>
                </c:pt>
                <c:pt idx="25">
                  <c:v>8206228805.3774719</c:v>
                </c:pt>
                <c:pt idx="26">
                  <c:v>7951513120.871541</c:v>
                </c:pt>
              </c:numCache>
            </c:numRef>
          </c:val>
        </c:ser>
        <c:ser>
          <c:idx val="5"/>
          <c:order val="1"/>
          <c:tx>
            <c:strRef>
              <c:f>'AVANCE FINANCIERO 356 '!$G$53</c:f>
              <c:strCache>
                <c:ptCount val="1"/>
                <c:pt idx="0">
                  <c:v>EJEC MES</c:v>
                </c:pt>
              </c:strCache>
            </c:strRef>
          </c:tx>
          <c:spPr>
            <a:solidFill>
              <a:schemeClr val="accent2">
                <a:lumMod val="75000"/>
              </a:schemeClr>
            </a:solidFill>
            <a:ln>
              <a:solidFill>
                <a:schemeClr val="accent4">
                  <a:lumMod val="75000"/>
                </a:schemeClr>
              </a:solidFill>
            </a:ln>
            <a:effectLst>
              <a:outerShdw blurRad="57150" dist="19050" dir="5400000" algn="ctr" rotWithShape="0">
                <a:srgbClr val="000000">
                  <a:alpha val="63000"/>
                </a:srgbClr>
              </a:outerShdw>
            </a:effectLst>
            <a:scene3d>
              <a:camera prst="orthographicFront"/>
              <a:lightRig rig="sunrise" dir="t"/>
            </a:scene3d>
            <a:sp3d>
              <a:bevelT w="50800" h="50800"/>
            </a:sp3d>
          </c:spPr>
          <c:invertIfNegative val="0"/>
          <c:cat>
            <c:numRef>
              <c:f>'AVANCE FINANCIERO 356 '!$C$54:$C$80</c:f>
              <c:numCache>
                <c:formatCode>mmm\-yy</c:formatCode>
                <c:ptCount val="27"/>
                <c:pt idx="0">
                  <c:v>41579</c:v>
                </c:pt>
                <c:pt idx="1">
                  <c:v>41609</c:v>
                </c:pt>
                <c:pt idx="2">
                  <c:v>41640</c:v>
                </c:pt>
                <c:pt idx="3">
                  <c:v>41671</c:v>
                </c:pt>
                <c:pt idx="4">
                  <c:v>41699</c:v>
                </c:pt>
                <c:pt idx="5">
                  <c:v>41730</c:v>
                </c:pt>
                <c:pt idx="6">
                  <c:v>41760</c:v>
                </c:pt>
                <c:pt idx="7">
                  <c:v>41791</c:v>
                </c:pt>
                <c:pt idx="8">
                  <c:v>41821</c:v>
                </c:pt>
                <c:pt idx="9">
                  <c:v>41852</c:v>
                </c:pt>
                <c:pt idx="10">
                  <c:v>41883</c:v>
                </c:pt>
                <c:pt idx="11">
                  <c:v>41913</c:v>
                </c:pt>
                <c:pt idx="12">
                  <c:v>41944</c:v>
                </c:pt>
                <c:pt idx="13">
                  <c:v>41974</c:v>
                </c:pt>
                <c:pt idx="14">
                  <c:v>42005</c:v>
                </c:pt>
                <c:pt idx="15">
                  <c:v>42036</c:v>
                </c:pt>
                <c:pt idx="16">
                  <c:v>42064</c:v>
                </c:pt>
                <c:pt idx="17">
                  <c:v>42095</c:v>
                </c:pt>
                <c:pt idx="18">
                  <c:v>42095</c:v>
                </c:pt>
                <c:pt idx="19">
                  <c:v>42125</c:v>
                </c:pt>
                <c:pt idx="20">
                  <c:v>42156</c:v>
                </c:pt>
                <c:pt idx="21">
                  <c:v>42186</c:v>
                </c:pt>
                <c:pt idx="22">
                  <c:v>42217</c:v>
                </c:pt>
                <c:pt idx="23">
                  <c:v>42248</c:v>
                </c:pt>
                <c:pt idx="24">
                  <c:v>42278</c:v>
                </c:pt>
                <c:pt idx="25">
                  <c:v>42309</c:v>
                </c:pt>
                <c:pt idx="26">
                  <c:v>42339</c:v>
                </c:pt>
              </c:numCache>
            </c:numRef>
          </c:cat>
          <c:val>
            <c:numRef>
              <c:f>'AVANCE FINANCIERO 356 '!$G$54:$G$78</c:f>
              <c:numCache>
                <c:formatCode>_("$"\ * #,##0_);_("$"\ * \(#,##0\);_("$"\ * "-"??_);_(@_)</c:formatCode>
                <c:ptCount val="25"/>
                <c:pt idx="0">
                  <c:v>1579575737.5999999</c:v>
                </c:pt>
                <c:pt idx="1">
                  <c:v>1474688729.5999999</c:v>
                </c:pt>
                <c:pt idx="2">
                  <c:v>1718668157.8</c:v>
                </c:pt>
                <c:pt idx="3">
                  <c:v>1312371597.04</c:v>
                </c:pt>
                <c:pt idx="4">
                  <c:v>1690638849.1199999</c:v>
                </c:pt>
                <c:pt idx="5">
                  <c:v>1738690260.6600001</c:v>
                </c:pt>
                <c:pt idx="6">
                  <c:v>1854137081.7959998</c:v>
                </c:pt>
                <c:pt idx="7">
                  <c:v>2069889974.8100002</c:v>
                </c:pt>
                <c:pt idx="8">
                  <c:v>2101804348.51</c:v>
                </c:pt>
                <c:pt idx="9">
                  <c:v>2478342619.8899999</c:v>
                </c:pt>
                <c:pt idx="10">
                  <c:v>2373681010.5079999</c:v>
                </c:pt>
                <c:pt idx="11">
                  <c:v>5236681866.9699993</c:v>
                </c:pt>
                <c:pt idx="12">
                  <c:v>4316589348.6940002</c:v>
                </c:pt>
                <c:pt idx="13">
                  <c:v>4028341853.4960003</c:v>
                </c:pt>
                <c:pt idx="14">
                  <c:v>2361879875</c:v>
                </c:pt>
                <c:pt idx="15">
                  <c:v>5257931633</c:v>
                </c:pt>
                <c:pt idx="16">
                  <c:v>3657805668.71</c:v>
                </c:pt>
                <c:pt idx="17">
                  <c:v>3410548101.1420002</c:v>
                </c:pt>
                <c:pt idx="18">
                  <c:v>0</c:v>
                </c:pt>
                <c:pt idx="19">
                  <c:v>9256197710.8299999</c:v>
                </c:pt>
                <c:pt idx="20">
                  <c:v>6451902744.6060009</c:v>
                </c:pt>
                <c:pt idx="21">
                  <c:v>7052576577.6540003</c:v>
                </c:pt>
                <c:pt idx="22">
                  <c:v>7198905939.7619972</c:v>
                </c:pt>
              </c:numCache>
            </c:numRef>
          </c:val>
        </c:ser>
        <c:dLbls>
          <c:showLegendKey val="0"/>
          <c:showVal val="0"/>
          <c:showCatName val="0"/>
          <c:showSerName val="0"/>
          <c:showPercent val="0"/>
          <c:showBubbleSize val="0"/>
        </c:dLbls>
        <c:gapWidth val="150"/>
        <c:axId val="269160976"/>
        <c:axId val="269161536"/>
      </c:barChart>
      <c:lineChart>
        <c:grouping val="standard"/>
        <c:varyColors val="0"/>
        <c:ser>
          <c:idx val="6"/>
          <c:order val="2"/>
          <c:tx>
            <c:strRef>
              <c:f>'AVANCE FINANCIERO 356 '!$F$53</c:f>
              <c:strCache>
                <c:ptCount val="1"/>
                <c:pt idx="0">
                  <c:v>% PROG ACUM</c:v>
                </c:pt>
              </c:strCache>
            </c:strRef>
          </c:tx>
          <c:spPr>
            <a:ln w="34925" cap="rnd">
              <a:solidFill>
                <a:srgbClr val="FF0000"/>
              </a:solidFill>
              <a:round/>
            </a:ln>
            <a:effectLst>
              <a:outerShdw blurRad="57150" dist="19050" dir="5400000" algn="ctr" rotWithShape="0">
                <a:srgbClr val="000000">
                  <a:alpha val="63000"/>
                </a:srgbClr>
              </a:outerShdw>
            </a:effectLst>
          </c:spPr>
          <c:marker>
            <c:symbol val="circle"/>
            <c:size val="6"/>
            <c:spPr>
              <a:solidFill>
                <a:srgbClr val="FF0000"/>
              </a:solidFill>
              <a:ln w="9525">
                <a:solidFill>
                  <a:schemeClr val="accent1">
                    <a:lumMod val="50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val>
            <c:numRef>
              <c:f>'AVANCE FINANCIERO 356 '!$F$54:$F$80</c:f>
              <c:numCache>
                <c:formatCode>0.00%</c:formatCode>
                <c:ptCount val="27"/>
                <c:pt idx="0">
                  <c:v>1.8394200636243804E-2</c:v>
                </c:pt>
                <c:pt idx="1">
                  <c:v>3.6788401273876205E-2</c:v>
                </c:pt>
                <c:pt idx="2">
                  <c:v>5.5182601910930017E-2</c:v>
                </c:pt>
                <c:pt idx="3">
                  <c:v>7.3576802547868109E-2</c:v>
                </c:pt>
                <c:pt idx="4">
                  <c:v>9.2771406865216524E-2</c:v>
                </c:pt>
                <c:pt idx="5">
                  <c:v>0.1145315165757738</c:v>
                </c:pt>
                <c:pt idx="6">
                  <c:v>0.13636395955762137</c:v>
                </c:pt>
                <c:pt idx="7">
                  <c:v>0.15604129807323849</c:v>
                </c:pt>
                <c:pt idx="8">
                  <c:v>0.19070198551814319</c:v>
                </c:pt>
                <c:pt idx="9">
                  <c:v>0.24617415773241058</c:v>
                </c:pt>
                <c:pt idx="10">
                  <c:v>0.31455337485759477</c:v>
                </c:pt>
                <c:pt idx="11">
                  <c:v>0.39874115750482469</c:v>
                </c:pt>
                <c:pt idx="12">
                  <c:v>0.45104054753866651</c:v>
                </c:pt>
                <c:pt idx="13">
                  <c:v>0.50784248373429919</c:v>
                </c:pt>
                <c:pt idx="14">
                  <c:v>0.55546512808238735</c:v>
                </c:pt>
                <c:pt idx="15">
                  <c:v>0.59762140967859501</c:v>
                </c:pt>
                <c:pt idx="16">
                  <c:v>0.64510948805917712</c:v>
                </c:pt>
                <c:pt idx="17">
                  <c:v>0.67878576860648021</c:v>
                </c:pt>
                <c:pt idx="18">
                  <c:v>0.42922523228451387</c:v>
                </c:pt>
                <c:pt idx="19">
                  <c:v>0.46441559550560402</c:v>
                </c:pt>
                <c:pt idx="20">
                  <c:v>0.52063947487491657</c:v>
                </c:pt>
                <c:pt idx="21">
                  <c:v>0.59195797915617399</c:v>
                </c:pt>
                <c:pt idx="22">
                  <c:v>0.67173411987978648</c:v>
                </c:pt>
                <c:pt idx="23">
                  <c:v>0.78292194484521982</c:v>
                </c:pt>
                <c:pt idx="24">
                  <c:v>0.85748073405214231</c:v>
                </c:pt>
                <c:pt idx="25">
                  <c:v>0.92986372611135948</c:v>
                </c:pt>
                <c:pt idx="26">
                  <c:v>1</c:v>
                </c:pt>
              </c:numCache>
            </c:numRef>
          </c:val>
          <c:smooth val="1"/>
        </c:ser>
        <c:ser>
          <c:idx val="7"/>
          <c:order val="3"/>
          <c:tx>
            <c:strRef>
              <c:f>'AVANCE FINANCIERO 356 '!$I$53</c:f>
              <c:strCache>
                <c:ptCount val="1"/>
                <c:pt idx="0">
                  <c:v>% EJEC, ACUM</c:v>
                </c:pt>
              </c:strCache>
            </c:strRef>
          </c:tx>
          <c:spPr>
            <a:ln w="34925" cap="rnd">
              <a:solidFill>
                <a:schemeClr val="accent6">
                  <a:lumMod val="75000"/>
                </a:schemeClr>
              </a:solidFill>
              <a:round/>
            </a:ln>
            <a:effectLst>
              <a:outerShdw blurRad="57150" dist="19050" dir="5400000" algn="ctr" rotWithShape="0">
                <a:srgbClr val="000000">
                  <a:alpha val="63000"/>
                </a:srgbClr>
              </a:outerShdw>
            </a:effectLst>
          </c:spPr>
          <c:marker>
            <c:symbol val="circle"/>
            <c:size val="5"/>
            <c:spPr>
              <a:solidFill>
                <a:srgbClr val="00B050">
                  <a:alpha val="60000"/>
                </a:srgbClr>
              </a:solidFill>
              <a:ln w="0">
                <a:solidFill>
                  <a:schemeClr val="tx1">
                    <a:alpha val="60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val>
            <c:numRef>
              <c:f>'AVANCE FINANCIERO 356 '!$I$54:$I$78</c:f>
              <c:numCache>
                <c:formatCode>0.00%</c:formatCode>
                <c:ptCount val="25"/>
                <c:pt idx="0">
                  <c:v>1.8278167341735867E-2</c:v>
                </c:pt>
                <c:pt idx="1">
                  <c:v>3.534262758569693E-2</c:v>
                </c:pt>
                <c:pt idx="2">
                  <c:v>5.5230312262920293E-2</c:v>
                </c:pt>
                <c:pt idx="3">
                  <c:v>7.0416508843582609E-2</c:v>
                </c:pt>
                <c:pt idx="4">
                  <c:v>8.9979850482146337E-2</c:v>
                </c:pt>
                <c:pt idx="5">
                  <c:v>0.11009922227502809</c:v>
                </c:pt>
                <c:pt idx="6">
                  <c:v>0.13155449475666151</c:v>
                </c:pt>
                <c:pt idx="7">
                  <c:v>0.15550636641306154</c:v>
                </c:pt>
                <c:pt idx="8">
                  <c:v>0.17982753740042093</c:v>
                </c:pt>
                <c:pt idx="9">
                  <c:v>0.20850584642872588</c:v>
                </c:pt>
                <c:pt idx="10">
                  <c:v>0.23597305657458897</c:v>
                </c:pt>
                <c:pt idx="11">
                  <c:v>0.2965696745153934</c:v>
                </c:pt>
                <c:pt idx="12">
                  <c:v>0.34651937973235425</c:v>
                </c:pt>
                <c:pt idx="13">
                  <c:v>0.39313360958865262</c:v>
                </c:pt>
                <c:pt idx="14">
                  <c:v>0.4204642620978648</c:v>
                </c:pt>
                <c:pt idx="15">
                  <c:v>0.48130677314162307</c:v>
                </c:pt>
                <c:pt idx="16">
                  <c:v>0.52363331850741546</c:v>
                </c:pt>
                <c:pt idx="17">
                  <c:v>0.56309870622882341</c:v>
                </c:pt>
                <c:pt idx="18">
                  <c:v>0.42922523228451387</c:v>
                </c:pt>
                <c:pt idx="19">
                  <c:v>0.51086946878965644</c:v>
                </c:pt>
                <c:pt idx="20">
                  <c:v>0.5677784383304072</c:v>
                </c:pt>
                <c:pt idx="21">
                  <c:v>0.62998564782020749</c:v>
                </c:pt>
                <c:pt idx="22">
                  <c:v>0.6934835545726229</c:v>
                </c:pt>
              </c:numCache>
            </c:numRef>
          </c:val>
          <c:smooth val="0"/>
        </c:ser>
        <c:dLbls>
          <c:showLegendKey val="0"/>
          <c:showVal val="0"/>
          <c:showCatName val="0"/>
          <c:showSerName val="0"/>
          <c:showPercent val="0"/>
          <c:showBubbleSize val="0"/>
        </c:dLbls>
        <c:marker val="1"/>
        <c:smooth val="0"/>
        <c:axId val="269170464"/>
        <c:axId val="269169904"/>
      </c:lineChart>
      <c:dateAx>
        <c:axId val="269160976"/>
        <c:scaling>
          <c:orientation val="minMax"/>
        </c:scaling>
        <c:delete val="0"/>
        <c:axPos val="b"/>
        <c:title>
          <c:tx>
            <c:rich>
              <a:bodyPr rot="0" spcFirstLastPara="1" vertOverflow="ellipsis" vert="horz" wrap="square" anchor="ctr" anchorCtr="1"/>
              <a:lstStyle/>
              <a:p>
                <a:pPr>
                  <a:defRPr sz="700" b="0" i="0" u="none" strike="noStrike" kern="1200" baseline="0">
                    <a:solidFill>
                      <a:schemeClr val="dk1"/>
                    </a:solidFill>
                    <a:latin typeface="+mn-lt"/>
                    <a:ea typeface="+mn-ea"/>
                    <a:cs typeface="+mn-cs"/>
                  </a:defRPr>
                </a:pPr>
                <a:r>
                  <a:rPr lang="es-MX" sz="700"/>
                  <a:t>MESES</a:t>
                </a:r>
              </a:p>
            </c:rich>
          </c:tx>
          <c:layout>
            <c:manualLayout>
              <c:xMode val="edge"/>
              <c:yMode val="edge"/>
              <c:x val="0.49226788610955047"/>
              <c:y val="0.89129566552808115"/>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dk1"/>
                  </a:solidFill>
                  <a:latin typeface="+mn-lt"/>
                  <a:ea typeface="+mn-ea"/>
                  <a:cs typeface="+mn-cs"/>
                </a:defRPr>
              </a:pPr>
              <a:endParaRPr lang="es-CO"/>
            </a:p>
          </c:txPr>
        </c:title>
        <c:numFmt formatCode="mmm\-yy" sourceLinked="0"/>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dk1"/>
                </a:solidFill>
                <a:latin typeface="+mn-lt"/>
                <a:ea typeface="+mn-ea"/>
                <a:cs typeface="+mn-cs"/>
              </a:defRPr>
            </a:pPr>
            <a:endParaRPr lang="es-CO"/>
          </a:p>
        </c:txPr>
        <c:crossAx val="269161536"/>
        <c:crosses val="autoZero"/>
        <c:auto val="1"/>
        <c:lblOffset val="100"/>
        <c:baseTimeUnit val="months"/>
      </c:dateAx>
      <c:valAx>
        <c:axId val="269161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r>
                  <a:rPr lang="es-MX" sz="900"/>
                  <a:t>Valor Inversión</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title>
        <c:numFmt formatCode="_(&quot;$&quot;\ * #,##0_);_(&quot;$&quot;\ * \(#,##0\);_(&quot;$&quot;\ * &quot;-&quot;??_);_(@_)" sourceLinked="1"/>
        <c:majorTickMark val="none"/>
        <c:minorTickMark val="none"/>
        <c:tickLblPos val="nextTo"/>
        <c:spPr>
          <a:noFill/>
          <a:ln>
            <a:noFill/>
          </a:ln>
          <a:effectLst/>
        </c:spPr>
        <c:txPr>
          <a:bodyPr rot="0" spcFirstLastPara="1" vertOverflow="ellipsis" wrap="square" anchor="ctr" anchorCtr="1"/>
          <a:lstStyle/>
          <a:p>
            <a:pPr>
              <a:defRPr sz="900" b="1" i="0" u="none" strike="noStrike" kern="1200" baseline="0">
                <a:solidFill>
                  <a:schemeClr val="dk1"/>
                </a:solidFill>
                <a:latin typeface="+mn-lt"/>
                <a:ea typeface="+mn-ea"/>
                <a:cs typeface="+mn-cs"/>
              </a:defRPr>
            </a:pPr>
            <a:endParaRPr lang="es-CO"/>
          </a:p>
        </c:txPr>
        <c:crossAx val="269160976"/>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ispUnitsLbl>
        </c:dispUnits>
      </c:valAx>
      <c:valAx>
        <c:axId val="269169904"/>
        <c:scaling>
          <c:orientation val="minMax"/>
          <c:max val="1.2"/>
        </c:scaling>
        <c:delete val="0"/>
        <c:axPos val="r"/>
        <c:title>
          <c:tx>
            <c:rich>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r>
                  <a:rPr lang="es-CO" sz="900"/>
                  <a:t>Porcentaje de avance</a:t>
                </a:r>
              </a:p>
            </c:rich>
          </c:tx>
          <c:layout/>
          <c:overlay val="0"/>
          <c:spPr>
            <a:solidFill>
              <a:schemeClr val="lt1"/>
            </a:solidFill>
            <a:ln w="12700" cap="flat" cmpd="sng" algn="ctr">
              <a:solidFill>
                <a:schemeClr val="accent3"/>
              </a:solidFill>
              <a:prstDash val="solid"/>
              <a:miter lim="800000"/>
            </a:ln>
            <a:effectLst/>
          </c:spPr>
          <c:txPr>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crossAx val="269170464"/>
        <c:crosses val="max"/>
        <c:crossBetween val="between"/>
      </c:valAx>
      <c:catAx>
        <c:axId val="269170464"/>
        <c:scaling>
          <c:orientation val="minMax"/>
        </c:scaling>
        <c:delete val="1"/>
        <c:axPos val="b"/>
        <c:numFmt formatCode="General" sourceLinked="1"/>
        <c:majorTickMark val="out"/>
        <c:minorTickMark val="none"/>
        <c:tickLblPos val="nextTo"/>
        <c:crossAx val="269169904"/>
        <c:crosses val="autoZero"/>
        <c:auto val="1"/>
        <c:lblAlgn val="ctr"/>
        <c:lblOffset val="100"/>
        <c:noMultiLvlLbl val="0"/>
      </c:catAx>
      <c:spPr>
        <a:noFill/>
        <a:ln w="25400">
          <a:noFill/>
        </a:ln>
        <a:effectLst/>
      </c:spPr>
    </c:plotArea>
    <c:legend>
      <c:legendPos val="b"/>
      <c:layout>
        <c:manualLayout>
          <c:xMode val="edge"/>
          <c:yMode val="edge"/>
          <c:x val="0.16269667569509083"/>
          <c:y val="0.92898332796868965"/>
          <c:w val="0.67460646226463439"/>
          <c:h val="5.88141094931772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r>
              <a:rPr lang="es-MX" sz="1600"/>
              <a:t>Avance fisico de obra del contrato 356 de 2013 a 31 de Agosto 2015</a:t>
            </a:r>
          </a:p>
          <a:p>
            <a:pPr>
              <a:defRPr/>
            </a:pPr>
            <a:endParaRPr lang="es-CO" sz="1600"/>
          </a:p>
        </c:rich>
      </c:tx>
      <c:layout>
        <c:manualLayout>
          <c:xMode val="edge"/>
          <c:yMode val="edge"/>
          <c:x val="0.23023589029129687"/>
          <c:y val="2.068545615345664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endParaRPr lang="es-CO"/>
        </a:p>
      </c:txPr>
    </c:title>
    <c:autoTitleDeleted val="0"/>
    <c:plotArea>
      <c:layout>
        <c:manualLayout>
          <c:layoutTarget val="inner"/>
          <c:xMode val="edge"/>
          <c:yMode val="edge"/>
          <c:x val="7.5646034110601043E-2"/>
          <c:y val="0.18302410587586257"/>
          <c:w val="0.86982234233097033"/>
          <c:h val="0.60107504240647636"/>
        </c:manualLayout>
      </c:layout>
      <c:barChart>
        <c:barDir val="col"/>
        <c:grouping val="clustered"/>
        <c:varyColors val="0"/>
        <c:ser>
          <c:idx val="4"/>
          <c:order val="0"/>
          <c:tx>
            <c:strRef>
              <c:f>'AVANCE FISICO 356  '!$E$107</c:f>
              <c:strCache>
                <c:ptCount val="1"/>
                <c:pt idx="0">
                  <c:v>% PROG ACUMU</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numRef>
              <c:f>'AVANCE FISICO 356  '!$C$108:$C$126</c:f>
              <c:numCache>
                <c:formatCode>mmm\-yy</c:formatCode>
                <c:ptCount val="19"/>
                <c:pt idx="0">
                  <c:v>41730</c:v>
                </c:pt>
                <c:pt idx="1">
                  <c:v>41760</c:v>
                </c:pt>
                <c:pt idx="2">
                  <c:v>41791</c:v>
                </c:pt>
                <c:pt idx="3">
                  <c:v>41821</c:v>
                </c:pt>
                <c:pt idx="4">
                  <c:v>41852</c:v>
                </c:pt>
                <c:pt idx="5">
                  <c:v>41883</c:v>
                </c:pt>
                <c:pt idx="6">
                  <c:v>41913</c:v>
                </c:pt>
                <c:pt idx="7">
                  <c:v>41944</c:v>
                </c:pt>
                <c:pt idx="8">
                  <c:v>41974</c:v>
                </c:pt>
                <c:pt idx="9">
                  <c:v>42005</c:v>
                </c:pt>
                <c:pt idx="10">
                  <c:v>42036</c:v>
                </c:pt>
                <c:pt idx="11">
                  <c:v>42064</c:v>
                </c:pt>
                <c:pt idx="12">
                  <c:v>42095</c:v>
                </c:pt>
                <c:pt idx="13">
                  <c:v>42125</c:v>
                </c:pt>
                <c:pt idx="14">
                  <c:v>42156</c:v>
                </c:pt>
                <c:pt idx="15">
                  <c:v>42186</c:v>
                </c:pt>
                <c:pt idx="16">
                  <c:v>42217</c:v>
                </c:pt>
              </c:numCache>
            </c:numRef>
          </c:cat>
          <c:val>
            <c:numRef>
              <c:f>'AVANCE FISICO 356  '!$E$108:$E$126</c:f>
            </c:numRef>
          </c:val>
        </c:ser>
        <c:ser>
          <c:idx val="7"/>
          <c:order val="1"/>
          <c:tx>
            <c:strRef>
              <c:f>'AVANCE FISICO 356  '!$G$107</c:f>
              <c:strCache>
                <c:ptCount val="1"/>
                <c:pt idx="0">
                  <c:v>% EJEC ACUM</c:v>
                </c:pt>
              </c:strCache>
            </c:strRef>
          </c:tx>
          <c:spPr>
            <a:solidFill>
              <a:schemeClr val="accent3">
                <a:lumMod val="75000"/>
              </a:schemeClr>
            </a:solidFill>
            <a:ln>
              <a:solidFill>
                <a:schemeClr val="accent5">
                  <a:lumMod val="75000"/>
                </a:schemeClr>
              </a:solidFill>
            </a:ln>
            <a:effectLst>
              <a:outerShdw blurRad="57150" dist="19050" dir="5400000" algn="ctr" rotWithShape="0">
                <a:srgbClr val="000000">
                  <a:alpha val="63000"/>
                </a:srgbClr>
              </a:outerShdw>
            </a:effectLst>
            <a:scene3d>
              <a:camera prst="orthographicFront"/>
              <a:lightRig rig="threePt" dir="t"/>
            </a:scene3d>
            <a:sp3d prstMaterial="metal">
              <a:bevelT/>
              <a:bevelB w="165100" prst="coolSlant"/>
            </a:sp3d>
          </c:spPr>
          <c:invertIfNegative val="0"/>
          <c:cat>
            <c:numRef>
              <c:f>'AVANCE FISICO 356  '!$C$108:$C$126</c:f>
              <c:numCache>
                <c:formatCode>mmm\-yy</c:formatCode>
                <c:ptCount val="19"/>
                <c:pt idx="0">
                  <c:v>41730</c:v>
                </c:pt>
                <c:pt idx="1">
                  <c:v>41760</c:v>
                </c:pt>
                <c:pt idx="2">
                  <c:v>41791</c:v>
                </c:pt>
                <c:pt idx="3">
                  <c:v>41821</c:v>
                </c:pt>
                <c:pt idx="4">
                  <c:v>41852</c:v>
                </c:pt>
                <c:pt idx="5">
                  <c:v>41883</c:v>
                </c:pt>
                <c:pt idx="6">
                  <c:v>41913</c:v>
                </c:pt>
                <c:pt idx="7">
                  <c:v>41944</c:v>
                </c:pt>
                <c:pt idx="8">
                  <c:v>41974</c:v>
                </c:pt>
                <c:pt idx="9">
                  <c:v>42005</c:v>
                </c:pt>
                <c:pt idx="10">
                  <c:v>42036</c:v>
                </c:pt>
                <c:pt idx="11">
                  <c:v>42064</c:v>
                </c:pt>
                <c:pt idx="12">
                  <c:v>42095</c:v>
                </c:pt>
                <c:pt idx="13">
                  <c:v>42125</c:v>
                </c:pt>
                <c:pt idx="14">
                  <c:v>42156</c:v>
                </c:pt>
                <c:pt idx="15">
                  <c:v>42186</c:v>
                </c:pt>
                <c:pt idx="16">
                  <c:v>42217</c:v>
                </c:pt>
              </c:numCache>
            </c:numRef>
          </c:cat>
          <c:val>
            <c:numRef>
              <c:f>'AVANCE FISICO 356  '!$G$108:$G$126</c:f>
              <c:numCache>
                <c:formatCode>0.00%</c:formatCode>
                <c:ptCount val="19"/>
                <c:pt idx="0">
                  <c:v>1.77E-2</c:v>
                </c:pt>
                <c:pt idx="1">
                  <c:v>4.9599999999999998E-2</c:v>
                </c:pt>
                <c:pt idx="2">
                  <c:v>8.8900000000000007E-2</c:v>
                </c:pt>
                <c:pt idx="3">
                  <c:v>0.1399</c:v>
                </c:pt>
                <c:pt idx="4">
                  <c:v>0.19369999999999998</c:v>
                </c:pt>
                <c:pt idx="5">
                  <c:v>0.22829999999999998</c:v>
                </c:pt>
                <c:pt idx="6">
                  <c:v>0.30619999999999997</c:v>
                </c:pt>
                <c:pt idx="7">
                  <c:v>0.39749999999999996</c:v>
                </c:pt>
                <c:pt idx="8">
                  <c:v>0.70019999999999993</c:v>
                </c:pt>
                <c:pt idx="9">
                  <c:v>0.72</c:v>
                </c:pt>
                <c:pt idx="10">
                  <c:v>0.77500000000000002</c:v>
                </c:pt>
                <c:pt idx="11" formatCode="0%">
                  <c:v>0.78</c:v>
                </c:pt>
                <c:pt idx="12">
                  <c:v>0.84166666666666634</c:v>
                </c:pt>
                <c:pt idx="13">
                  <c:v>0.44541666666666646</c:v>
                </c:pt>
                <c:pt idx="14">
                  <c:v>0.50139999999999996</c:v>
                </c:pt>
                <c:pt idx="15">
                  <c:v>0.60899999999999999</c:v>
                </c:pt>
                <c:pt idx="16">
                  <c:v>0.70209999999999995</c:v>
                </c:pt>
              </c:numCache>
            </c:numRef>
          </c:val>
        </c:ser>
        <c:dLbls>
          <c:showLegendKey val="0"/>
          <c:showVal val="0"/>
          <c:showCatName val="0"/>
          <c:showSerName val="0"/>
          <c:showPercent val="0"/>
          <c:showBubbleSize val="0"/>
        </c:dLbls>
        <c:gapWidth val="150"/>
        <c:axId val="206564992"/>
        <c:axId val="206565552"/>
      </c:barChart>
      <c:lineChart>
        <c:grouping val="standard"/>
        <c:varyColors val="0"/>
        <c:ser>
          <c:idx val="0"/>
          <c:order val="2"/>
          <c:tx>
            <c:strRef>
              <c:f>'AVANCE FISICO 356  '!$J$106</c:f>
              <c:strCache>
                <c:ptCount val="1"/>
                <c:pt idx="0">
                  <c:v>OBRAS TERMINADAS ACUM</c:v>
                </c:pt>
              </c:strCache>
            </c:strRef>
          </c:tx>
          <c:spPr>
            <a:ln w="34925" cap="rnd">
              <a:solidFill>
                <a:srgbClr val="FF0000"/>
              </a:solidFill>
              <a:round/>
            </a:ln>
            <a:effectLst>
              <a:outerShdw blurRad="57150" dist="19050" dir="5400000" algn="ctr" rotWithShape="0">
                <a:srgbClr val="000000">
                  <a:alpha val="63000"/>
                </a:srgbClr>
              </a:outerShdw>
            </a:effectLst>
          </c:spPr>
          <c:marker>
            <c:symbol val="circle"/>
            <c:size val="6"/>
            <c:spPr>
              <a:solidFill>
                <a:srgbClr val="FF0000"/>
              </a:solidFill>
              <a:ln w="9525">
                <a:solidFill>
                  <a:srgbClr val="002060">
                    <a:alpha val="97000"/>
                  </a:srgb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dLbl>
              <c:idx val="2"/>
              <c:layout>
                <c:manualLayout>
                  <c:x val="-2.7220077220077243E-2"/>
                  <c:y val="-6.741296247673049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3497353161115831E-2"/>
                  <c:y val="-5.206039911464043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1351351351351396E-2"/>
                  <c:y val="-4.867935438381194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9376563571365738E-2"/>
                  <c:y val="-4.867933509645616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1215307431948345E-2"/>
                  <c:y val="-5.5441463132824699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6717193624623773E-2"/>
                  <c:y val="-6.256938502438891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5.35182404074716E-2"/>
                  <c:y val="-4.191720706008763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5.0052277022593926E-2"/>
                  <c:y val="-5.8822527151008969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4.6717193624623773E-2"/>
                  <c:y val="-5.206039911464043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5.0052277022593829E-2"/>
                  <c:y val="-4.456694959339377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4.8692067666024262E-2"/>
                  <c:y val="-4.867933509645616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4"/>
              <c:layout>
                <c:manualLayout>
                  <c:x val="-4.2374517374517376E-2"/>
                  <c:y val="-5.617279762097934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6.1679536679536857E-2"/>
                  <c:y val="-5.617279762097934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7.1332046332046331E-2"/>
                  <c:y val="-6.7412962476730495E-2"/>
                </c:manualLayout>
              </c:layout>
              <c:tx>
                <c:rich>
                  <a:bodyPr/>
                  <a:lstStyle/>
                  <a:p>
                    <a:r>
                      <a:rPr lang="en-US" dirty="0" smtClean="0"/>
                      <a:t>48</a:t>
                    </a:r>
                    <a:endParaRPr lang="en-US" dirty="0"/>
                  </a:p>
                </c:rich>
              </c:tx>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'AVANCE FISICO 356  '!$J$108:$J$126</c:f>
              <c:numCache>
                <c:formatCode>General</c:formatCode>
                <c:ptCount val="19"/>
                <c:pt idx="0">
                  <c:v>0</c:v>
                </c:pt>
                <c:pt idx="1">
                  <c:v>1</c:v>
                </c:pt>
                <c:pt idx="2">
                  <c:v>2</c:v>
                </c:pt>
                <c:pt idx="3">
                  <c:v>4</c:v>
                </c:pt>
                <c:pt idx="4">
                  <c:v>6</c:v>
                </c:pt>
                <c:pt idx="5">
                  <c:v>7</c:v>
                </c:pt>
                <c:pt idx="6">
                  <c:v>8</c:v>
                </c:pt>
                <c:pt idx="7">
                  <c:v>14</c:v>
                </c:pt>
                <c:pt idx="8">
                  <c:v>17</c:v>
                </c:pt>
                <c:pt idx="9">
                  <c:v>17</c:v>
                </c:pt>
                <c:pt idx="10">
                  <c:v>20</c:v>
                </c:pt>
                <c:pt idx="11">
                  <c:v>21</c:v>
                </c:pt>
                <c:pt idx="12">
                  <c:v>30</c:v>
                </c:pt>
                <c:pt idx="13">
                  <c:v>34</c:v>
                </c:pt>
                <c:pt idx="14">
                  <c:v>35</c:v>
                </c:pt>
                <c:pt idx="15">
                  <c:v>40</c:v>
                </c:pt>
                <c:pt idx="16">
                  <c:v>46</c:v>
                </c:pt>
              </c:numCache>
            </c:numRef>
          </c:val>
          <c:smooth val="0"/>
        </c:ser>
        <c:dLbls>
          <c:showLegendKey val="0"/>
          <c:showVal val="0"/>
          <c:showCatName val="0"/>
          <c:showSerName val="0"/>
          <c:showPercent val="0"/>
          <c:showBubbleSize val="0"/>
        </c:dLbls>
        <c:marker val="1"/>
        <c:smooth val="0"/>
        <c:axId val="206566672"/>
        <c:axId val="206566112"/>
      </c:lineChart>
      <c:dateAx>
        <c:axId val="206564992"/>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dk1"/>
                    </a:solidFill>
                    <a:latin typeface="+mn-lt"/>
                    <a:ea typeface="+mn-ea"/>
                    <a:cs typeface="+mn-cs"/>
                  </a:defRPr>
                </a:pPr>
                <a:r>
                  <a:rPr lang="es-MX" sz="800"/>
                  <a:t>Mes</a:t>
                </a:r>
              </a:p>
            </c:rich>
          </c:tx>
          <c:layout>
            <c:manualLayout>
              <c:xMode val="edge"/>
              <c:yMode val="edge"/>
              <c:x val="0.48536785174580449"/>
              <c:y val="0.9002972825434811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dk1"/>
                  </a:solidFill>
                  <a:latin typeface="+mn-lt"/>
                  <a:ea typeface="+mn-ea"/>
                  <a:cs typeface="+mn-cs"/>
                </a:defRPr>
              </a:pPr>
              <a:endParaRPr lang="es-CO"/>
            </a:p>
          </c:txPr>
        </c:title>
        <c:numFmt formatCode="mmm\-yy" sourceLinked="0"/>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dk1"/>
                </a:solidFill>
                <a:latin typeface="+mn-lt"/>
                <a:ea typeface="+mn-ea"/>
                <a:cs typeface="+mn-cs"/>
              </a:defRPr>
            </a:pPr>
            <a:endParaRPr lang="es-CO"/>
          </a:p>
        </c:txPr>
        <c:crossAx val="206565552"/>
        <c:crosses val="autoZero"/>
        <c:auto val="1"/>
        <c:lblOffset val="100"/>
        <c:baseTimeUnit val="months"/>
        <c:majorUnit val="1"/>
        <c:majorTimeUnit val="months"/>
      </c:dateAx>
      <c:valAx>
        <c:axId val="206565552"/>
        <c:scaling>
          <c:orientation val="minMax"/>
          <c:max val="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dk1"/>
                    </a:solidFill>
                    <a:latin typeface="+mn-lt"/>
                    <a:ea typeface="+mn-ea"/>
                    <a:cs typeface="+mn-cs"/>
                  </a:defRPr>
                </a:pPr>
                <a:r>
                  <a:rPr lang="es-MX" sz="1050"/>
                  <a:t>Porcentaje de avance</a:t>
                </a:r>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chemeClr val="dk1"/>
                  </a:solidFill>
                  <a:latin typeface="+mn-lt"/>
                  <a:ea typeface="+mn-ea"/>
                  <a:cs typeface="+mn-cs"/>
                </a:defRPr>
              </a:pPr>
              <a:endParaRPr lang="es-CO"/>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1050" b="1" i="0" u="none" strike="noStrike" kern="1200" baseline="0">
                <a:solidFill>
                  <a:schemeClr val="dk1"/>
                </a:solidFill>
                <a:latin typeface="+mn-lt"/>
                <a:ea typeface="+mn-ea"/>
                <a:cs typeface="+mn-cs"/>
              </a:defRPr>
            </a:pPr>
            <a:endParaRPr lang="es-CO"/>
          </a:p>
        </c:txPr>
        <c:crossAx val="206564992"/>
        <c:crosses val="autoZero"/>
        <c:crossBetween val="midCat"/>
      </c:valAx>
      <c:valAx>
        <c:axId val="206566112"/>
        <c:scaling>
          <c:orientation val="minMax"/>
          <c:max val="72"/>
          <c:min val="0"/>
        </c:scaling>
        <c:delete val="0"/>
        <c:axPos val="r"/>
        <c:title>
          <c:tx>
            <c:rich>
              <a:bodyPr rot="-5400000" spcFirstLastPara="1" vertOverflow="ellipsis" vert="horz" wrap="square" anchor="ctr" anchorCtr="1"/>
              <a:lstStyle/>
              <a:p>
                <a:pPr>
                  <a:defRPr sz="1050" b="0" i="0" u="none" strike="noStrike" kern="1200" baseline="0">
                    <a:solidFill>
                      <a:schemeClr val="dk1"/>
                    </a:solidFill>
                    <a:latin typeface="+mn-lt"/>
                    <a:ea typeface="+mn-ea"/>
                    <a:cs typeface="+mn-cs"/>
                  </a:defRPr>
                </a:pPr>
                <a:r>
                  <a:rPr lang="en-US" sz="1050"/>
                  <a:t>Obras terminadas</a:t>
                </a:r>
              </a:p>
            </c:rich>
          </c:tx>
          <c:layout>
            <c:manualLayout>
              <c:xMode val="edge"/>
              <c:yMode val="edge"/>
              <c:x val="0.97214034901042778"/>
              <c:y val="0.37732318866660963"/>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dk1"/>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dk1"/>
                </a:solidFill>
                <a:latin typeface="+mn-lt"/>
                <a:ea typeface="+mn-ea"/>
                <a:cs typeface="+mn-cs"/>
              </a:defRPr>
            </a:pPr>
            <a:endParaRPr lang="es-CO"/>
          </a:p>
        </c:txPr>
        <c:crossAx val="206566672"/>
        <c:crosses val="max"/>
        <c:crossBetween val="between"/>
      </c:valAx>
      <c:catAx>
        <c:axId val="206566672"/>
        <c:scaling>
          <c:orientation val="minMax"/>
        </c:scaling>
        <c:delete val="1"/>
        <c:axPos val="b"/>
        <c:numFmt formatCode="General" sourceLinked="1"/>
        <c:majorTickMark val="out"/>
        <c:minorTickMark val="none"/>
        <c:tickLblPos val="nextTo"/>
        <c:crossAx val="206566112"/>
        <c:crosses val="autoZero"/>
        <c:auto val="1"/>
        <c:lblAlgn val="ctr"/>
        <c:lblOffset val="100"/>
        <c:noMultiLvlLbl val="0"/>
      </c:catAx>
      <c:spPr>
        <a:noFill/>
        <a:ln w="25400">
          <a:noFill/>
        </a:ln>
        <a:effectLst/>
      </c:spPr>
    </c:plotArea>
    <c:legend>
      <c:legendPos val="b"/>
      <c:layout>
        <c:manualLayout>
          <c:xMode val="edge"/>
          <c:yMode val="edge"/>
          <c:x val="0.25865989724257443"/>
          <c:y val="0.93458430566167994"/>
          <c:w val="0.48268001550481865"/>
          <c:h val="5.417552948256889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CO"/>
        </a:p>
      </c:txPr>
    </c:legend>
    <c:plotVisOnly val="1"/>
    <c:dispBlanksAs val="gap"/>
    <c:showDLblsOverMax val="0"/>
  </c:chart>
  <c:spPr>
    <a:solidFill>
      <a:schemeClr val="lt1"/>
    </a:solidFill>
    <a:ln w="12700" cap="flat" cmpd="sng" algn="ctr">
      <a:solidFill>
        <a:schemeClr val="accent3"/>
      </a:solidFill>
      <a:prstDash val="solid"/>
      <a:miter lim="800000"/>
    </a:ln>
    <a:effectLst/>
  </c:spPr>
  <c:txPr>
    <a:bodyPr/>
    <a:lstStyle/>
    <a:p>
      <a:pPr>
        <a:defRPr>
          <a:solidFill>
            <a:schemeClr val="dk1"/>
          </a:solidFill>
          <a:latin typeface="+mn-lt"/>
          <a:ea typeface="+mn-ea"/>
          <a:cs typeface="+mn-cs"/>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'Modo Férreo_2015'!$B$32</c:f>
              <c:strCache>
                <c:ptCount val="1"/>
                <c:pt idx="0">
                  <c:v>Enero</c:v>
                </c:pt>
              </c:strCache>
            </c:strRef>
          </c:tx>
          <c:spPr>
            <a:solidFill>
              <a:schemeClr val="accent6">
                <a:tint val="41000"/>
                <a:alpha val="85000"/>
              </a:schemeClr>
            </a:solidFill>
            <a:ln w="9525" cap="flat" cmpd="sng" algn="ctr">
              <a:solidFill>
                <a:schemeClr val="accent6">
                  <a:tint val="41000"/>
                  <a:lumMod val="75000"/>
                </a:schemeClr>
              </a:solidFill>
              <a:round/>
            </a:ln>
            <a:effectLst/>
            <a:sp3d contourW="9525">
              <a:contourClr>
                <a:schemeClr val="accent6">
                  <a:tint val="41000"/>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val>
            <c:numRef>
              <c:f>'Modo Férreo_2015'!$C$32</c:f>
              <c:numCache>
                <c:formatCode>#,##0</c:formatCode>
                <c:ptCount val="1"/>
                <c:pt idx="0">
                  <c:v>16521</c:v>
                </c:pt>
              </c:numCache>
            </c:numRef>
          </c:val>
        </c:ser>
        <c:ser>
          <c:idx val="1"/>
          <c:order val="1"/>
          <c:tx>
            <c:strRef>
              <c:f>'Modo Férreo_2015'!$B$33</c:f>
              <c:strCache>
                <c:ptCount val="1"/>
                <c:pt idx="0">
                  <c:v>Febrero</c:v>
                </c:pt>
              </c:strCache>
            </c:strRef>
          </c:tx>
          <c:spPr>
            <a:solidFill>
              <a:schemeClr val="accent6">
                <a:tint val="52000"/>
                <a:alpha val="85000"/>
              </a:schemeClr>
            </a:solidFill>
            <a:ln w="9525" cap="flat" cmpd="sng" algn="ctr">
              <a:solidFill>
                <a:schemeClr val="accent6">
                  <a:tint val="52000"/>
                  <a:lumMod val="75000"/>
                </a:schemeClr>
              </a:solidFill>
              <a:round/>
            </a:ln>
            <a:effectLst/>
            <a:sp3d contourW="9525">
              <a:contourClr>
                <a:schemeClr val="accent6">
                  <a:tint val="52000"/>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val>
            <c:numRef>
              <c:f>'Modo Férreo_2015'!$C$33</c:f>
              <c:numCache>
                <c:formatCode>#,##0</c:formatCode>
                <c:ptCount val="1"/>
                <c:pt idx="0">
                  <c:v>18060</c:v>
                </c:pt>
              </c:numCache>
            </c:numRef>
          </c:val>
        </c:ser>
        <c:ser>
          <c:idx val="2"/>
          <c:order val="2"/>
          <c:tx>
            <c:strRef>
              <c:f>'Modo Férreo_2015'!$B$34</c:f>
              <c:strCache>
                <c:ptCount val="1"/>
                <c:pt idx="0">
                  <c:v>Marzo</c:v>
                </c:pt>
              </c:strCache>
            </c:strRef>
          </c:tx>
          <c:spPr>
            <a:solidFill>
              <a:schemeClr val="accent6">
                <a:tint val="63000"/>
                <a:alpha val="85000"/>
              </a:schemeClr>
            </a:solidFill>
            <a:ln w="9525" cap="flat" cmpd="sng" algn="ctr">
              <a:solidFill>
                <a:schemeClr val="accent6">
                  <a:tint val="63000"/>
                  <a:lumMod val="75000"/>
                </a:schemeClr>
              </a:solidFill>
              <a:round/>
            </a:ln>
            <a:effectLst/>
            <a:sp3d contourW="9525">
              <a:contourClr>
                <a:schemeClr val="accent6">
                  <a:tint val="63000"/>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val>
            <c:numRef>
              <c:f>'Modo Férreo_2015'!$C$34</c:f>
              <c:numCache>
                <c:formatCode>#,##0</c:formatCode>
                <c:ptCount val="1"/>
                <c:pt idx="0">
                  <c:v>22876</c:v>
                </c:pt>
              </c:numCache>
            </c:numRef>
          </c:val>
        </c:ser>
        <c:ser>
          <c:idx val="3"/>
          <c:order val="3"/>
          <c:tx>
            <c:strRef>
              <c:f>'Modo Férreo_2015'!$B$35</c:f>
              <c:strCache>
                <c:ptCount val="1"/>
                <c:pt idx="0">
                  <c:v>Abril</c:v>
                </c:pt>
              </c:strCache>
            </c:strRef>
          </c:tx>
          <c:spPr>
            <a:solidFill>
              <a:schemeClr val="accent6">
                <a:tint val="74000"/>
                <a:alpha val="85000"/>
              </a:schemeClr>
            </a:solidFill>
            <a:ln w="9525" cap="flat" cmpd="sng" algn="ctr">
              <a:solidFill>
                <a:schemeClr val="accent6">
                  <a:tint val="74000"/>
                  <a:lumMod val="75000"/>
                </a:schemeClr>
              </a:solidFill>
              <a:round/>
            </a:ln>
            <a:effectLst/>
            <a:sp3d contourW="9525">
              <a:contourClr>
                <a:schemeClr val="accent6">
                  <a:tint val="74000"/>
                  <a:lumMod val="75000"/>
                </a:schemeClr>
              </a:contourClr>
            </a:sp3d>
          </c:spPr>
          <c:invertIfNegative val="0"/>
          <c:dLbls>
            <c:dLbl>
              <c:idx val="0"/>
              <c:layout>
                <c:manualLayout>
                  <c:x val="0"/>
                  <c:y val="-1.667513120027086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'Modo Férreo_2015'!$C$35</c:f>
              <c:numCache>
                <c:formatCode>#,##0</c:formatCode>
                <c:ptCount val="1"/>
                <c:pt idx="0">
                  <c:v>23553</c:v>
                </c:pt>
              </c:numCache>
            </c:numRef>
          </c:val>
        </c:ser>
        <c:ser>
          <c:idx val="4"/>
          <c:order val="4"/>
          <c:tx>
            <c:strRef>
              <c:f>'Modo Férreo_2015'!$B$36</c:f>
              <c:strCache>
                <c:ptCount val="1"/>
                <c:pt idx="0">
                  <c:v>Mayo</c:v>
                </c:pt>
              </c:strCache>
            </c:strRef>
          </c:tx>
          <c:spPr>
            <a:solidFill>
              <a:schemeClr val="accent6">
                <a:tint val="84000"/>
                <a:alpha val="85000"/>
              </a:schemeClr>
            </a:solidFill>
            <a:ln w="9525" cap="flat" cmpd="sng" algn="ctr">
              <a:solidFill>
                <a:schemeClr val="accent6">
                  <a:tint val="84000"/>
                  <a:lumMod val="75000"/>
                </a:schemeClr>
              </a:solidFill>
              <a:round/>
            </a:ln>
            <a:effectLst/>
            <a:sp3d contourW="9525">
              <a:contourClr>
                <a:schemeClr val="accent6">
                  <a:tint val="84000"/>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val>
            <c:numRef>
              <c:f>'Modo Férreo_2015'!$C$36</c:f>
              <c:numCache>
                <c:formatCode>#,##0</c:formatCode>
                <c:ptCount val="1"/>
                <c:pt idx="0">
                  <c:v>21424</c:v>
                </c:pt>
              </c:numCache>
            </c:numRef>
          </c:val>
        </c:ser>
        <c:ser>
          <c:idx val="5"/>
          <c:order val="5"/>
          <c:tx>
            <c:strRef>
              <c:f>'Modo Férreo_2015'!$B$37</c:f>
              <c:strCache>
                <c:ptCount val="1"/>
                <c:pt idx="0">
                  <c:v>Junio</c:v>
                </c:pt>
              </c:strCache>
            </c:strRef>
          </c:tx>
          <c:spPr>
            <a:solidFill>
              <a:schemeClr val="accent6">
                <a:tint val="95000"/>
                <a:alpha val="85000"/>
              </a:schemeClr>
            </a:solidFill>
            <a:ln w="9525" cap="flat" cmpd="sng" algn="ctr">
              <a:solidFill>
                <a:schemeClr val="accent6">
                  <a:tint val="95000"/>
                  <a:lumMod val="75000"/>
                </a:schemeClr>
              </a:solidFill>
              <a:round/>
            </a:ln>
            <a:effectLst/>
            <a:sp3d contourW="9525">
              <a:contourClr>
                <a:schemeClr val="accent6">
                  <a:tint val="95000"/>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val>
            <c:numRef>
              <c:f>'Modo Férreo_2015'!$C$37</c:f>
              <c:numCache>
                <c:formatCode>#,##0</c:formatCode>
                <c:ptCount val="1"/>
                <c:pt idx="0">
                  <c:v>16549</c:v>
                </c:pt>
              </c:numCache>
            </c:numRef>
          </c:val>
        </c:ser>
        <c:ser>
          <c:idx val="8"/>
          <c:order val="6"/>
          <c:tx>
            <c:strRef>
              <c:f>'Modo Férreo_2015'!$B$40</c:f>
              <c:strCache>
                <c:ptCount val="1"/>
                <c:pt idx="0">
                  <c:v>Septiembre</c:v>
                </c:pt>
              </c:strCache>
            </c:strRef>
          </c:tx>
          <c:spPr>
            <a:solidFill>
              <a:schemeClr val="accent6">
                <a:shade val="73000"/>
                <a:alpha val="85000"/>
              </a:schemeClr>
            </a:solidFill>
            <a:ln w="9525" cap="flat" cmpd="sng" algn="ctr">
              <a:solidFill>
                <a:schemeClr val="accent6">
                  <a:shade val="73000"/>
                  <a:lumMod val="75000"/>
                </a:schemeClr>
              </a:solidFill>
              <a:round/>
            </a:ln>
            <a:effectLst/>
            <a:sp3d contourW="9525">
              <a:contourClr>
                <a:schemeClr val="accent6">
                  <a:shade val="73000"/>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'Modo Férreo_2015'!$C$40</c:f>
              <c:numCache>
                <c:formatCode>#,##0</c:formatCode>
                <c:ptCount val="1"/>
              </c:numCache>
            </c:numRef>
          </c:val>
        </c:ser>
        <c:ser>
          <c:idx val="9"/>
          <c:order val="7"/>
          <c:tx>
            <c:strRef>
              <c:f>'Modo Férreo_2015'!$B$41</c:f>
              <c:strCache>
                <c:ptCount val="1"/>
                <c:pt idx="0">
                  <c:v>Octubre</c:v>
                </c:pt>
              </c:strCache>
            </c:strRef>
          </c:tx>
          <c:spPr>
            <a:solidFill>
              <a:schemeClr val="accent6">
                <a:shade val="62000"/>
                <a:alpha val="85000"/>
              </a:schemeClr>
            </a:solidFill>
            <a:ln w="9525" cap="flat" cmpd="sng" algn="ctr">
              <a:solidFill>
                <a:schemeClr val="accent6">
                  <a:shade val="62000"/>
                  <a:lumMod val="75000"/>
                </a:schemeClr>
              </a:solidFill>
              <a:round/>
            </a:ln>
            <a:effectLst/>
            <a:sp3d contourW="9525">
              <a:contourClr>
                <a:schemeClr val="accent6">
                  <a:shade val="62000"/>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'Modo Férreo_2015'!$C$41</c:f>
              <c:numCache>
                <c:formatCode>#,##0</c:formatCode>
                <c:ptCount val="1"/>
              </c:numCache>
            </c:numRef>
          </c:val>
        </c:ser>
        <c:ser>
          <c:idx val="10"/>
          <c:order val="8"/>
          <c:tx>
            <c:strRef>
              <c:f>'Modo Férreo_2015'!$B$42</c:f>
              <c:strCache>
                <c:ptCount val="1"/>
                <c:pt idx="0">
                  <c:v>Noviembre</c:v>
                </c:pt>
              </c:strCache>
            </c:strRef>
          </c:tx>
          <c:spPr>
            <a:solidFill>
              <a:schemeClr val="accent6">
                <a:shade val="51000"/>
                <a:alpha val="85000"/>
              </a:schemeClr>
            </a:solidFill>
            <a:ln w="9525" cap="flat" cmpd="sng" algn="ctr">
              <a:solidFill>
                <a:schemeClr val="accent6">
                  <a:shade val="51000"/>
                  <a:lumMod val="75000"/>
                </a:schemeClr>
              </a:solidFill>
              <a:round/>
            </a:ln>
            <a:effectLst/>
            <a:sp3d contourW="9525">
              <a:contourClr>
                <a:schemeClr val="accent6">
                  <a:shade val="51000"/>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'Modo Férreo_2015'!$C$42</c:f>
              <c:numCache>
                <c:formatCode>#,##0</c:formatCode>
                <c:ptCount val="1"/>
              </c:numCache>
            </c:numRef>
          </c:val>
        </c:ser>
        <c:ser>
          <c:idx val="11"/>
          <c:order val="9"/>
          <c:tx>
            <c:strRef>
              <c:f>'Modo Férreo_2015'!$B$43</c:f>
              <c:strCache>
                <c:ptCount val="1"/>
                <c:pt idx="0">
                  <c:v>Diciembre</c:v>
                </c:pt>
              </c:strCache>
            </c:strRef>
          </c:tx>
          <c:spPr>
            <a:solidFill>
              <a:schemeClr val="accent6">
                <a:shade val="40000"/>
                <a:alpha val="85000"/>
              </a:schemeClr>
            </a:solidFill>
            <a:ln w="9525" cap="flat" cmpd="sng" algn="ctr">
              <a:solidFill>
                <a:schemeClr val="accent6">
                  <a:shade val="40000"/>
                  <a:lumMod val="75000"/>
                </a:schemeClr>
              </a:solidFill>
              <a:round/>
            </a:ln>
            <a:effectLst/>
            <a:sp3d contourW="9525">
              <a:contourClr>
                <a:schemeClr val="accent6">
                  <a:shade val="40000"/>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'Modo Férreo_2015'!$C$43</c:f>
              <c:numCache>
                <c:formatCode>#,##0</c:formatCode>
                <c:ptCount val="1"/>
              </c:numCache>
            </c:numRef>
          </c:val>
        </c:ser>
        <c:dLbls>
          <c:showLegendKey val="0"/>
          <c:showVal val="1"/>
          <c:showCatName val="0"/>
          <c:showSerName val="0"/>
          <c:showPercent val="0"/>
          <c:showBubbleSize val="0"/>
        </c:dLbls>
        <c:gapWidth val="75"/>
        <c:shape val="box"/>
        <c:axId val="335941072"/>
        <c:axId val="335939392"/>
        <c:axId val="0"/>
      </c:bar3DChart>
      <c:catAx>
        <c:axId val="33594107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CO"/>
          </a:p>
        </c:txPr>
        <c:crossAx val="335939392"/>
        <c:crosses val="autoZero"/>
        <c:auto val="1"/>
        <c:lblAlgn val="ctr"/>
        <c:lblOffset val="100"/>
        <c:noMultiLvlLbl val="0"/>
      </c:catAx>
      <c:valAx>
        <c:axId val="33593939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crossAx val="335941072"/>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800" b="0" i="0" u="none" strike="noStrike" kern="1200" baseline="0">
              <a:solidFill>
                <a:schemeClr val="dk1">
                  <a:lumMod val="75000"/>
                  <a:lumOff val="25000"/>
                </a:schemeClr>
              </a:solidFill>
              <a:latin typeface="+mn-lt"/>
              <a:ea typeface="+mn-ea"/>
              <a:cs typeface="+mn-cs"/>
            </a:defRPr>
          </a:pPr>
          <a:endParaRPr lang="es-CO"/>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0.1993</cdr:x>
      <cdr:y>0.30329</cdr:y>
    </cdr:from>
    <cdr:to>
      <cdr:x>0.939</cdr:x>
      <cdr:y>0.33662</cdr:y>
    </cdr:to>
    <cdr:cxnSp macro="">
      <cdr:nvCxnSpPr>
        <cdr:cNvPr id="3" name="Conector recto de flecha 2"/>
        <cdr:cNvCxnSpPr/>
      </cdr:nvCxnSpPr>
      <cdr:spPr>
        <a:xfrm xmlns:a="http://schemas.openxmlformats.org/drawingml/2006/main">
          <a:off x="897147" y="785004"/>
          <a:ext cx="3329797" cy="86264"/>
        </a:xfrm>
        <a:prstGeom xmlns:a="http://schemas.openxmlformats.org/drawingml/2006/main" prst="straightConnector1">
          <a:avLst/>
        </a:prstGeom>
        <a:ln xmlns:a="http://schemas.openxmlformats.org/drawingml/2006/main" w="15875">
          <a:solidFill>
            <a:srgbClr val="FF0000"/>
          </a:solidFill>
          <a:prstDash val="sys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53DD1-DB2E-434D-B6CC-D2D312B90532}" type="datetimeFigureOut">
              <a:rPr lang="es-ES" smtClean="0"/>
              <a:t>23/09/2015</a:t>
            </a:fld>
            <a:endParaRPr lang="es-ES"/>
          </a:p>
        </p:txBody>
      </p:sp>
      <p:sp>
        <p:nvSpPr>
          <p:cNvPr id="4" name="Marcador de imagen de diapositiva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1D80C-31F8-4762-8590-503A99C2AB2B}" type="slidenum">
              <a:rPr lang="es-ES" smtClean="0"/>
              <a:t>‹Nº›</a:t>
            </a:fld>
            <a:endParaRPr lang="es-ES"/>
          </a:p>
        </p:txBody>
      </p:sp>
    </p:spTree>
    <p:extLst>
      <p:ext uri="{BB962C8B-B14F-4D97-AF65-F5344CB8AC3E}">
        <p14:creationId xmlns:p14="http://schemas.microsoft.com/office/powerpoint/2010/main" val="422463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Marcador de imagen de diapositiva 1"/>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MX" dirty="0" smtClean="0"/>
          </a:p>
        </p:txBody>
      </p:sp>
      <p:sp>
        <p:nvSpPr>
          <p:cNvPr id="604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2617" indent="-293315">
              <a:defRPr>
                <a:solidFill>
                  <a:schemeClr val="tx1"/>
                </a:solidFill>
                <a:latin typeface="Arial" panose="020B0604020202020204" pitchFamily="34" charset="0"/>
                <a:cs typeface="Arial" panose="020B0604020202020204" pitchFamily="34" charset="0"/>
              </a:defRPr>
            </a:lvl2pPr>
            <a:lvl3pPr marL="1173258" indent="-234651">
              <a:defRPr>
                <a:solidFill>
                  <a:schemeClr val="tx1"/>
                </a:solidFill>
                <a:latin typeface="Arial" panose="020B0604020202020204" pitchFamily="34" charset="0"/>
                <a:cs typeface="Arial" panose="020B0604020202020204" pitchFamily="34" charset="0"/>
              </a:defRPr>
            </a:lvl3pPr>
            <a:lvl4pPr marL="1642560" indent="-234651">
              <a:defRPr>
                <a:solidFill>
                  <a:schemeClr val="tx1"/>
                </a:solidFill>
                <a:latin typeface="Arial" panose="020B0604020202020204" pitchFamily="34" charset="0"/>
                <a:cs typeface="Arial" panose="020B0604020202020204" pitchFamily="34" charset="0"/>
              </a:defRPr>
            </a:lvl4pPr>
            <a:lvl5pPr marL="2111863" indent="-234651">
              <a:defRPr>
                <a:solidFill>
                  <a:schemeClr val="tx1"/>
                </a:solidFill>
                <a:latin typeface="Arial" panose="020B0604020202020204" pitchFamily="34" charset="0"/>
                <a:cs typeface="Arial" panose="020B0604020202020204" pitchFamily="34" charset="0"/>
              </a:defRPr>
            </a:lvl5pPr>
            <a:lvl6pPr marL="2581166" indent="-2346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0469" indent="-2346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19772" indent="-2346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89075" indent="-2346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1547EF-854B-4995-B87B-05A370D832A8}" type="slidenum">
              <a:rPr lang="es-CO" altLang="es-MX">
                <a:solidFill>
                  <a:prstClr val="black"/>
                </a:solidFill>
              </a:rPr>
              <a:pPr/>
              <a:t>3</a:t>
            </a:fld>
            <a:endParaRPr lang="es-CO" altLang="es-MX">
              <a:solidFill>
                <a:prstClr val="black"/>
              </a:solidFill>
            </a:endParaRPr>
          </a:p>
        </p:txBody>
      </p:sp>
    </p:spTree>
    <p:extLst>
      <p:ext uri="{BB962C8B-B14F-4D97-AF65-F5344CB8AC3E}">
        <p14:creationId xmlns:p14="http://schemas.microsoft.com/office/powerpoint/2010/main" val="3920734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MX"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2617" indent="-293315">
              <a:defRPr>
                <a:solidFill>
                  <a:schemeClr val="tx1"/>
                </a:solidFill>
                <a:latin typeface="Arial" panose="020B0604020202020204" pitchFamily="34" charset="0"/>
                <a:cs typeface="Arial" panose="020B0604020202020204" pitchFamily="34" charset="0"/>
              </a:defRPr>
            </a:lvl2pPr>
            <a:lvl3pPr marL="1173258" indent="-234651">
              <a:defRPr>
                <a:solidFill>
                  <a:schemeClr val="tx1"/>
                </a:solidFill>
                <a:latin typeface="Arial" panose="020B0604020202020204" pitchFamily="34" charset="0"/>
                <a:cs typeface="Arial" panose="020B0604020202020204" pitchFamily="34" charset="0"/>
              </a:defRPr>
            </a:lvl3pPr>
            <a:lvl4pPr marL="1642560" indent="-234651">
              <a:defRPr>
                <a:solidFill>
                  <a:schemeClr val="tx1"/>
                </a:solidFill>
                <a:latin typeface="Arial" panose="020B0604020202020204" pitchFamily="34" charset="0"/>
                <a:cs typeface="Arial" panose="020B0604020202020204" pitchFamily="34" charset="0"/>
              </a:defRPr>
            </a:lvl4pPr>
            <a:lvl5pPr marL="2111863" indent="-234651">
              <a:defRPr>
                <a:solidFill>
                  <a:schemeClr val="tx1"/>
                </a:solidFill>
                <a:latin typeface="Arial" panose="020B0604020202020204" pitchFamily="34" charset="0"/>
                <a:cs typeface="Arial" panose="020B0604020202020204" pitchFamily="34" charset="0"/>
              </a:defRPr>
            </a:lvl5pPr>
            <a:lvl6pPr marL="2581166" indent="-2346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0469" indent="-2346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19772" indent="-2346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89075" indent="-2346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D16F47-594B-4EC6-8A6D-83123DC9DDA6}" type="slidenum">
              <a:rPr lang="es-CO" altLang="es-MX">
                <a:solidFill>
                  <a:prstClr val="black"/>
                </a:solidFill>
              </a:rPr>
              <a:pPr/>
              <a:t>4</a:t>
            </a:fld>
            <a:endParaRPr lang="es-CO" altLang="es-MX">
              <a:solidFill>
                <a:prstClr val="black"/>
              </a:solidFill>
            </a:endParaRPr>
          </a:p>
        </p:txBody>
      </p:sp>
    </p:spTree>
    <p:extLst>
      <p:ext uri="{BB962C8B-B14F-4D97-AF65-F5344CB8AC3E}">
        <p14:creationId xmlns:p14="http://schemas.microsoft.com/office/powerpoint/2010/main" val="347763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A3C2F1E3-85BB-4AD3-AAD2-C10CC4743F15}" type="slidenum">
              <a:rPr lang="es-CO" smtClean="0"/>
              <a:pPr>
                <a:defRPr/>
              </a:pPr>
              <a:t>14</a:t>
            </a:fld>
            <a:endParaRPr lang="es-CO" dirty="0"/>
          </a:p>
        </p:txBody>
      </p:sp>
    </p:spTree>
    <p:extLst>
      <p:ext uri="{BB962C8B-B14F-4D97-AF65-F5344CB8AC3E}">
        <p14:creationId xmlns:p14="http://schemas.microsoft.com/office/powerpoint/2010/main" val="279215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A3C2F1E3-85BB-4AD3-AAD2-C10CC4743F15}" type="slidenum">
              <a:rPr lang="es-CO" smtClean="0"/>
              <a:pPr>
                <a:defRPr/>
              </a:pPr>
              <a:t>15</a:t>
            </a:fld>
            <a:endParaRPr lang="es-CO" dirty="0"/>
          </a:p>
        </p:txBody>
      </p:sp>
    </p:spTree>
    <p:extLst>
      <p:ext uri="{BB962C8B-B14F-4D97-AF65-F5344CB8AC3E}">
        <p14:creationId xmlns:p14="http://schemas.microsoft.com/office/powerpoint/2010/main" val="252103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28663" y="752475"/>
            <a:ext cx="5435600" cy="37623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768ABEF-E0FD-4E3F-AD69-6B1793E578FD}" type="slidenum">
              <a:rPr lang="es-CO" smtClean="0"/>
              <a:t>53</a:t>
            </a:fld>
            <a:endParaRPr lang="es-CO" dirty="0"/>
          </a:p>
        </p:txBody>
      </p:sp>
    </p:spTree>
    <p:extLst>
      <p:ext uri="{BB962C8B-B14F-4D97-AF65-F5344CB8AC3E}">
        <p14:creationId xmlns:p14="http://schemas.microsoft.com/office/powerpoint/2010/main" val="3793305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9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61030"/>
            <a:ext cx="9906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742950" y="2130431"/>
            <a:ext cx="84201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5"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6" name="4 Marcador de pie de página"/>
          <p:cNvSpPr>
            <a:spLocks noGrp="1"/>
          </p:cNvSpPr>
          <p:nvPr>
            <p:ph type="ftr" sz="quarter" idx="11"/>
          </p:nvPr>
        </p:nvSpPr>
        <p:spPr/>
        <p:txBody>
          <a:bodyPr/>
          <a:lstStyle>
            <a:lvl1pPr>
              <a:defRPr/>
            </a:lvl1pPr>
          </a:lstStyle>
          <a:p>
            <a:endParaRPr lang="es-ES"/>
          </a:p>
        </p:txBody>
      </p:sp>
      <p:sp>
        <p:nvSpPr>
          <p:cNvPr id="7"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16737687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135680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780339" y="274644"/>
            <a:ext cx="2414589"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536576" y="274644"/>
            <a:ext cx="7078664"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298826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660D039-35D7-44BD-BF01-89FF2B93A352}" type="datetimeFigureOut">
              <a:rPr lang="es-ES" smtClean="0"/>
              <a:t>23/09/2015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F29EA5-9311-434C-A5AC-8ABF4914C310}" type="slidenum">
              <a:rPr lang="es-ES" smtClean="0"/>
              <a:t>‹Nº›</a:t>
            </a:fld>
            <a:endParaRPr lang="es-ES"/>
          </a:p>
        </p:txBody>
      </p:sp>
    </p:spTree>
    <p:extLst>
      <p:ext uri="{BB962C8B-B14F-4D97-AF65-F5344CB8AC3E}">
        <p14:creationId xmlns:p14="http://schemas.microsoft.com/office/powerpoint/2010/main" val="5188133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Sólo el título">
    <p:spTree>
      <p:nvGrpSpPr>
        <p:cNvPr id="1" name=""/>
        <p:cNvGrpSpPr/>
        <p:nvPr/>
      </p:nvGrpSpPr>
      <p:grpSpPr>
        <a:xfrm>
          <a:off x="0" y="0"/>
          <a:ext cx="0" cy="0"/>
          <a:chOff x="0" y="0"/>
          <a:chExt cx="0" cy="0"/>
        </a:xfrm>
      </p:grpSpPr>
      <p:sp>
        <p:nvSpPr>
          <p:cNvPr id="3"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4" name="4 Marcador de pie de página"/>
          <p:cNvSpPr>
            <a:spLocks noGrp="1"/>
          </p:cNvSpPr>
          <p:nvPr>
            <p:ph type="ftr" sz="quarter" idx="11"/>
          </p:nvPr>
        </p:nvSpPr>
        <p:spPr/>
        <p:txBody>
          <a:bodyPr/>
          <a:lstStyle>
            <a:lvl1pPr>
              <a:defRPr/>
            </a:lvl1pPr>
          </a:lstStyle>
          <a:p>
            <a:endParaRPr lang="es-ES"/>
          </a:p>
        </p:txBody>
      </p:sp>
      <p:sp>
        <p:nvSpPr>
          <p:cNvPr id="5"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11936909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4" name="Rectángulo 5"/>
          <p:cNvSpPr>
            <a:spLocks noChangeArrowheads="1"/>
          </p:cNvSpPr>
          <p:nvPr/>
        </p:nvSpPr>
        <p:spPr bwMode="auto">
          <a:xfrm>
            <a:off x="3524655" y="982474"/>
            <a:ext cx="272960" cy="646331"/>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1" dirty="0">
                <a:ln w="11430"/>
                <a:solidFill>
                  <a:srgbClr val="E36B1A"/>
                </a:solidFill>
                <a:effectLst>
                  <a:reflection blurRad="6350" stA="55000" endA="300" endPos="45500" dir="5400000" sy="-100000" algn="bl" rotWithShape="0"/>
                </a:effectLst>
                <a:latin typeface="Impact"/>
                <a:ea typeface="Helvetica Neue Bold Condensed" charset="0"/>
                <a:cs typeface="Impact"/>
              </a:rPr>
              <a:t> </a:t>
            </a:r>
          </a:p>
        </p:txBody>
      </p:sp>
      <p:sp>
        <p:nvSpPr>
          <p:cNvPr id="5" name="Rectángulo 5"/>
          <p:cNvSpPr>
            <a:spLocks noChangeArrowheads="1"/>
          </p:cNvSpPr>
          <p:nvPr/>
        </p:nvSpPr>
        <p:spPr bwMode="auto">
          <a:xfrm>
            <a:off x="2072681" y="404784"/>
            <a:ext cx="282578" cy="707886"/>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000" b="1" spc="51" dirty="0">
                <a:ln w="11430"/>
                <a:solidFill>
                  <a:srgbClr val="1F497D">
                    <a:lumMod val="75000"/>
                  </a:srgbClr>
                </a:solidFill>
                <a:latin typeface="Impact"/>
                <a:ea typeface="Helvetica Neue Bold Condensed" charset="0"/>
                <a:cs typeface="Impact"/>
              </a:rPr>
              <a:t> </a:t>
            </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dirty="0"/>
          </a:p>
        </p:txBody>
      </p:sp>
      <p:sp>
        <p:nvSpPr>
          <p:cNvPr id="6"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7" name="4 Marcador de pie de página"/>
          <p:cNvSpPr>
            <a:spLocks noGrp="1"/>
          </p:cNvSpPr>
          <p:nvPr>
            <p:ph type="ftr" sz="quarter" idx="11"/>
          </p:nvPr>
        </p:nvSpPr>
        <p:spPr/>
        <p:txBody>
          <a:bodyPr/>
          <a:lstStyle>
            <a:lvl1pPr>
              <a:defRPr/>
            </a:lvl1pPr>
          </a:lstStyle>
          <a:p>
            <a:endParaRPr lang="es-ES"/>
          </a:p>
        </p:txBody>
      </p:sp>
      <p:sp>
        <p:nvSpPr>
          <p:cNvPr id="8"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59269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06"/>
            <a:ext cx="84201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418886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536576"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5448301"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6" name="4 Marcador de pie de página"/>
          <p:cNvSpPr>
            <a:spLocks noGrp="1"/>
          </p:cNvSpPr>
          <p:nvPr>
            <p:ph type="ftr" sz="quarter" idx="11"/>
          </p:nvPr>
        </p:nvSpPr>
        <p:spPr/>
        <p:txBody>
          <a:bodyPr/>
          <a:lstStyle>
            <a:lvl1pPr>
              <a:defRPr/>
            </a:lvl1pPr>
          </a:lstStyle>
          <a:p>
            <a:endParaRPr lang="es-ES"/>
          </a:p>
        </p:txBody>
      </p:sp>
      <p:sp>
        <p:nvSpPr>
          <p:cNvPr id="7"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297729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5032111" y="1535113"/>
            <a:ext cx="4378591"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1" y="2174875"/>
            <a:ext cx="4378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8" name="4 Marcador de pie de página"/>
          <p:cNvSpPr>
            <a:spLocks noGrp="1"/>
          </p:cNvSpPr>
          <p:nvPr>
            <p:ph type="ftr" sz="quarter" idx="11"/>
          </p:nvPr>
        </p:nvSpPr>
        <p:spPr/>
        <p:txBody>
          <a:bodyPr/>
          <a:lstStyle>
            <a:lvl1pPr>
              <a:defRPr/>
            </a:lvl1pPr>
          </a:lstStyle>
          <a:p>
            <a:endParaRPr lang="es-ES"/>
          </a:p>
        </p:txBody>
      </p:sp>
      <p:sp>
        <p:nvSpPr>
          <p:cNvPr id="9"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347307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4" name="4 Marcador de pie de página"/>
          <p:cNvSpPr>
            <a:spLocks noGrp="1"/>
          </p:cNvSpPr>
          <p:nvPr>
            <p:ph type="ftr" sz="quarter" idx="11"/>
          </p:nvPr>
        </p:nvSpPr>
        <p:spPr/>
        <p:txBody>
          <a:bodyPr/>
          <a:lstStyle>
            <a:lvl1pPr>
              <a:defRPr/>
            </a:lvl1pPr>
          </a:lstStyle>
          <a:p>
            <a:endParaRPr lang="es-ES"/>
          </a:p>
        </p:txBody>
      </p:sp>
      <p:sp>
        <p:nvSpPr>
          <p:cNvPr id="5"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2296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3" name="4 Marcador de pie de página"/>
          <p:cNvSpPr>
            <a:spLocks noGrp="1"/>
          </p:cNvSpPr>
          <p:nvPr>
            <p:ph type="ftr" sz="quarter" idx="11"/>
          </p:nvPr>
        </p:nvSpPr>
        <p:spPr/>
        <p:txBody>
          <a:bodyPr/>
          <a:lstStyle>
            <a:lvl1pPr>
              <a:defRPr/>
            </a:lvl1pPr>
          </a:lstStyle>
          <a:p>
            <a:endParaRPr lang="es-ES"/>
          </a:p>
        </p:txBody>
      </p:sp>
      <p:sp>
        <p:nvSpPr>
          <p:cNvPr id="4"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19338688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006"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872971" y="273056"/>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95302" y="1435103"/>
            <a:ext cx="3259006"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6" name="4 Marcador de pie de página"/>
          <p:cNvSpPr>
            <a:spLocks noGrp="1"/>
          </p:cNvSpPr>
          <p:nvPr>
            <p:ph type="ftr" sz="quarter" idx="11"/>
          </p:nvPr>
        </p:nvSpPr>
        <p:spPr/>
        <p:txBody>
          <a:bodyPr/>
          <a:lstStyle>
            <a:lvl1pPr>
              <a:defRPr/>
            </a:lvl1pPr>
          </a:lstStyle>
          <a:p>
            <a:endParaRPr lang="es-ES"/>
          </a:p>
        </p:txBody>
      </p:sp>
      <p:sp>
        <p:nvSpPr>
          <p:cNvPr id="7"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551952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941645" y="612775"/>
            <a:ext cx="59436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smtClean="0"/>
              <a:t>Haga clic en el icono para agregar una imagen</a:t>
            </a:r>
            <a:endParaRPr lang="es-CO" noProof="0" dirty="0"/>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6660D039-35D7-44BD-BF01-89FF2B93A352}" type="datetimeFigureOut">
              <a:rPr lang="es-ES" smtClean="0"/>
              <a:t>23/09/2015</a:t>
            </a:fld>
            <a:endParaRPr lang="es-ES"/>
          </a:p>
        </p:txBody>
      </p:sp>
      <p:sp>
        <p:nvSpPr>
          <p:cNvPr id="6" name="4 Marcador de pie de página"/>
          <p:cNvSpPr>
            <a:spLocks noGrp="1"/>
          </p:cNvSpPr>
          <p:nvPr>
            <p:ph type="ftr" sz="quarter" idx="11"/>
          </p:nvPr>
        </p:nvSpPr>
        <p:spPr/>
        <p:txBody>
          <a:bodyPr/>
          <a:lstStyle>
            <a:lvl1pPr>
              <a:defRPr/>
            </a:lvl1pPr>
          </a:lstStyle>
          <a:p>
            <a:endParaRPr lang="es-ES"/>
          </a:p>
        </p:txBody>
      </p:sp>
      <p:sp>
        <p:nvSpPr>
          <p:cNvPr id="7" name="5 Marcador de número de diapositiva"/>
          <p:cNvSpPr>
            <a:spLocks noGrp="1"/>
          </p:cNvSpPr>
          <p:nvPr>
            <p:ph type="sldNum" sz="quarter" idx="12"/>
          </p:nvPr>
        </p:nvSpPr>
        <p:spPr/>
        <p:txBody>
          <a:bodyPr/>
          <a:lstStyle>
            <a:lvl1pPr>
              <a:defRPr/>
            </a:lvl1pPr>
          </a:lstStyle>
          <a:p>
            <a:fld id="{56F29EA5-9311-434C-A5AC-8ABF4914C310}" type="slidenum">
              <a:rPr lang="es-ES" smtClean="0"/>
              <a:t>‹Nº›</a:t>
            </a:fld>
            <a:endParaRPr lang="es-ES"/>
          </a:p>
        </p:txBody>
      </p:sp>
    </p:spTree>
    <p:extLst>
      <p:ext uri="{BB962C8B-B14F-4D97-AF65-F5344CB8AC3E}">
        <p14:creationId xmlns:p14="http://schemas.microsoft.com/office/powerpoint/2010/main" val="915966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CO" smtClean="0"/>
          </a:p>
        </p:txBody>
      </p:sp>
      <p:pic>
        <p:nvPicPr>
          <p:cNvPr id="1027" name="7 Imagen"/>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6021388"/>
            <a:ext cx="9906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2 Marcador de texto"/>
          <p:cNvSpPr>
            <a:spLocks noGrp="1"/>
          </p:cNvSpPr>
          <p:nvPr>
            <p:ph type="body" idx="1"/>
          </p:nvPr>
        </p:nvSpPr>
        <p:spPr bwMode="auto">
          <a:xfrm>
            <a:off x="495300" y="1600205"/>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smtClean="0"/>
          </a:p>
        </p:txBody>
      </p:sp>
      <p:sp>
        <p:nvSpPr>
          <p:cNvPr id="4" name="3 Marcador de fecha"/>
          <p:cNvSpPr>
            <a:spLocks noGrp="1"/>
          </p:cNvSpPr>
          <p:nvPr>
            <p:ph type="dt" sz="half" idx="2"/>
          </p:nvPr>
        </p:nvSpPr>
        <p:spPr>
          <a:xfrm>
            <a:off x="495300" y="6356355"/>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6660D039-35D7-44BD-BF01-89FF2B93A352}" type="datetimeFigureOut">
              <a:rPr lang="es-ES" smtClean="0"/>
              <a:t>23/09/2015</a:t>
            </a:fld>
            <a:endParaRPr lang="es-ES"/>
          </a:p>
        </p:txBody>
      </p:sp>
      <p:sp>
        <p:nvSpPr>
          <p:cNvPr id="5" name="4 Marcador de pie de página"/>
          <p:cNvSpPr>
            <a:spLocks noGrp="1"/>
          </p:cNvSpPr>
          <p:nvPr>
            <p:ph type="ftr" sz="quarter" idx="3"/>
          </p:nvPr>
        </p:nvSpPr>
        <p:spPr>
          <a:xfrm>
            <a:off x="3384550" y="6356355"/>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s-ES"/>
          </a:p>
        </p:txBody>
      </p:sp>
      <p:sp>
        <p:nvSpPr>
          <p:cNvPr id="6" name="5 Marcador de número de diapositiva"/>
          <p:cNvSpPr>
            <a:spLocks noGrp="1"/>
          </p:cNvSpPr>
          <p:nvPr>
            <p:ph type="sldNum" sz="quarter" idx="4"/>
          </p:nvPr>
        </p:nvSpPr>
        <p:spPr>
          <a:xfrm>
            <a:off x="7099300" y="6356355"/>
            <a:ext cx="2311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56F29EA5-9311-434C-A5AC-8ABF4914C310}" type="slidenum">
              <a:rPr lang="es-ES" smtClean="0"/>
              <a:t>‹Nº›</a:t>
            </a:fld>
            <a:endParaRPr lang="es-ES"/>
          </a:p>
        </p:txBody>
      </p:sp>
      <p:pic>
        <p:nvPicPr>
          <p:cNvPr id="2" name="Imagen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1963" y="274638"/>
            <a:ext cx="1126663" cy="825892"/>
          </a:xfrm>
          <a:prstGeom prst="rect">
            <a:avLst/>
          </a:prstGeom>
        </p:spPr>
      </p:pic>
      <p:pic>
        <p:nvPicPr>
          <p:cNvPr id="3" name="Imagen 2"/>
          <p:cNvPicPr>
            <a:picLocks noChangeAspect="1"/>
          </p:cNvPicPr>
          <p:nvPr/>
        </p:nvPicPr>
        <p:blipFill rotWithShape="1">
          <a:blip r:embed="rId17" cstate="print">
            <a:extLst>
              <a:ext uri="{28A0092B-C50C-407E-A947-70E740481C1C}">
                <a14:useLocalDpi xmlns:a14="http://schemas.microsoft.com/office/drawing/2010/main" val="0"/>
              </a:ext>
            </a:extLst>
          </a:blip>
          <a:srcRect l="4564" t="22700" r="2941" b="22701"/>
          <a:stretch/>
        </p:blipFill>
        <p:spPr>
          <a:xfrm>
            <a:off x="7833321" y="321907"/>
            <a:ext cx="1630720" cy="743837"/>
          </a:xfrm>
          <a:prstGeom prst="rect">
            <a:avLst/>
          </a:prstGeom>
        </p:spPr>
      </p:pic>
    </p:spTree>
    <p:extLst>
      <p:ext uri="{BB962C8B-B14F-4D97-AF65-F5344CB8AC3E}">
        <p14:creationId xmlns:p14="http://schemas.microsoft.com/office/powerpoint/2010/main" val="913399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p:titleStyle>
    <p:bodyStyle>
      <a:lvl1pPr marL="342891" indent="-342891"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5.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5.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9.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43.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jpg"/><Relationship Id="rId7" Type="http://schemas.openxmlformats.org/officeDocument/2006/relationships/image" Target="../media/image47.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5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55.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59.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63.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6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7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75.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79.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83.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8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emf"/><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t=16&amp;v=9gtzHQph3Mk" TargetMode="External"/><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03.jpeg"/><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chart" Target="../charts/chart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09.emf"/><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0.emf"/><Relationship Id="rId7"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emf"/></Relationships>
</file>

<file path=ppt/slides/_rels/slide51.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ctrTitle"/>
          </p:nvPr>
        </p:nvSpPr>
        <p:spPr>
          <a:xfrm>
            <a:off x="742950" y="2130425"/>
            <a:ext cx="8420100" cy="1470025"/>
          </a:xfrm>
        </p:spPr>
        <p:txBody>
          <a:bodyPr/>
          <a:lstStyle/>
          <a:p>
            <a:pPr eaLnBrk="1" hangingPunct="1"/>
            <a:endParaRPr lang="es-ES" smtClean="0"/>
          </a:p>
        </p:txBody>
      </p:sp>
      <p:sp>
        <p:nvSpPr>
          <p:cNvPr id="3" name="2 Subtítulo"/>
          <p:cNvSpPr>
            <a:spLocks noGrp="1"/>
          </p:cNvSpPr>
          <p:nvPr>
            <p:ph type="subTitle" idx="1"/>
          </p:nvPr>
        </p:nvSpPr>
        <p:spPr/>
        <p:txBody>
          <a:bodyPr/>
          <a:lstStyle/>
          <a:p>
            <a:pPr eaLnBrk="1" hangingPunct="1">
              <a:defRPr/>
            </a:pPr>
            <a:endParaRPr lang="es-CO" dirty="0"/>
          </a:p>
        </p:txBody>
      </p:sp>
      <p:pic>
        <p:nvPicPr>
          <p:cNvPr id="4100" name="Picture 2" descr="D:\Manual de Identidad Corporativa\Manual JPG\MANUAL ANI FINAL PRIMERA PARTE-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373063"/>
            <a:ext cx="10023475" cy="723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077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redondeado 7"/>
          <p:cNvSpPr/>
          <p:nvPr/>
        </p:nvSpPr>
        <p:spPr>
          <a:xfrm>
            <a:off x="1116197" y="1500842"/>
            <a:ext cx="3493903"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CO" sz="2000" b="1" dirty="0" smtClean="0">
                <a:solidFill>
                  <a:prstClr val="white"/>
                </a:solidFill>
                <a:latin typeface="Candara" panose="020E0502030303020204" pitchFamily="34" charset="0"/>
                <a:ea typeface="MS Mincho" panose="02020609040205080304" pitchFamily="49" charset="-128"/>
                <a:cs typeface="Arial" panose="020B0604020202020204" pitchFamily="34" charset="0"/>
              </a:rPr>
              <a:t>Avances Reasentamiento</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22" name="Grupo 22"/>
          <p:cNvGrpSpPr/>
          <p:nvPr/>
        </p:nvGrpSpPr>
        <p:grpSpPr>
          <a:xfrm>
            <a:off x="549737" y="1283874"/>
            <a:ext cx="899775" cy="888596"/>
            <a:chOff x="1988321" y="0"/>
            <a:chExt cx="810013" cy="832513"/>
          </a:xfrm>
        </p:grpSpPr>
        <p:sp>
          <p:nvSpPr>
            <p:cNvPr id="23" name="Lágrima 8"/>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4"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5" name="CuadroTexto 11"/>
            <p:cNvSpPr txBox="1"/>
            <p:nvPr/>
          </p:nvSpPr>
          <p:spPr>
            <a:xfrm>
              <a:off x="2187020" y="135386"/>
              <a:ext cx="443317" cy="605538"/>
            </a:xfrm>
            <a:prstGeom prst="rect">
              <a:avLst/>
            </a:prstGeom>
            <a:noFill/>
          </p:spPr>
          <p:txBody>
            <a:bodyPr wrap="none" rtlCol="0">
              <a:spAutoFit/>
            </a:bodyPr>
            <a:lstStyle/>
            <a:p>
              <a:pPr defTabSz="914354"/>
              <a:r>
                <a:rPr lang="es-CO" sz="3600" b="1" dirty="0">
                  <a:solidFill>
                    <a:srgbClr val="244061"/>
                  </a:solidFill>
                  <a:latin typeface="Arial Black" panose="020B0A04020102020204" pitchFamily="34" charset="0"/>
                  <a:cs typeface="Arial" panose="020B0604020202020204" pitchFamily="34" charset="0"/>
                </a:rPr>
                <a:t>6</a:t>
              </a:r>
            </a:p>
          </p:txBody>
        </p:sp>
      </p:grpSp>
      <p:pic>
        <p:nvPicPr>
          <p:cNvPr id="2" name="Imagen 1"/>
          <p:cNvPicPr>
            <a:picLocks noChangeAspect="1"/>
          </p:cNvPicPr>
          <p:nvPr/>
        </p:nvPicPr>
        <p:blipFill rotWithShape="1">
          <a:blip r:embed="rId2">
            <a:lum contrast="20000"/>
          </a:blip>
          <a:srcRect l="32984" t="27204" r="15726" b="10860"/>
          <a:stretch/>
        </p:blipFill>
        <p:spPr>
          <a:xfrm>
            <a:off x="549737" y="2396730"/>
            <a:ext cx="4928999" cy="334800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13" name="Imagen 12"/>
          <p:cNvPicPr>
            <a:picLocks noChangeAspect="1"/>
          </p:cNvPicPr>
          <p:nvPr/>
        </p:nvPicPr>
        <p:blipFill>
          <a:blip r:embed="rId3" cstate="print">
            <a:lum contrast="20000"/>
            <a:extLst>
              <a:ext uri="{28A0092B-C50C-407E-A947-70E740481C1C}">
                <a14:useLocalDpi xmlns:a14="http://schemas.microsoft.com/office/drawing/2010/main" val="0"/>
              </a:ext>
            </a:extLst>
          </a:blip>
          <a:stretch>
            <a:fillRect/>
          </a:stretch>
        </p:blipFill>
        <p:spPr>
          <a:xfrm>
            <a:off x="6249268" y="2074711"/>
            <a:ext cx="3090634" cy="2106234"/>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14" name="Imagen 13"/>
          <p:cNvPicPr>
            <a:picLocks noChangeAspect="1"/>
          </p:cNvPicPr>
          <p:nvPr/>
        </p:nvPicPr>
        <p:blipFill>
          <a:blip r:embed="rId4" cstate="print">
            <a:lum contrast="20000"/>
            <a:extLst>
              <a:ext uri="{28A0092B-C50C-407E-A947-70E740481C1C}">
                <a14:useLocalDpi xmlns:a14="http://schemas.microsoft.com/office/drawing/2010/main" val="0"/>
              </a:ext>
            </a:extLst>
          </a:blip>
          <a:stretch>
            <a:fillRect/>
          </a:stretch>
        </p:blipFill>
        <p:spPr>
          <a:xfrm>
            <a:off x="6249268" y="4372184"/>
            <a:ext cx="3090634" cy="2106234"/>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5" name="Rectángulo 14"/>
          <p:cNvSpPr/>
          <p:nvPr/>
        </p:nvSpPr>
        <p:spPr>
          <a:xfrm>
            <a:off x="5758924" y="1299268"/>
            <a:ext cx="3656856" cy="954107"/>
          </a:xfrm>
          <a:prstGeom prst="rect">
            <a:avLst/>
          </a:prstGeom>
        </p:spPr>
        <p:txBody>
          <a:bodyPr wrap="square">
            <a:spAutoFit/>
          </a:bodyPr>
          <a:lstStyle/>
          <a:p>
            <a:pPr algn="r"/>
            <a:r>
              <a:rPr lang="es-CO" sz="1500" b="1" dirty="0" smtClean="0">
                <a:latin typeface="+mj-lt"/>
                <a:cs typeface="Arial"/>
              </a:rPr>
              <a:t>Reasentamiento Loma Colorada - Bosconia</a:t>
            </a:r>
          </a:p>
          <a:p>
            <a:pPr algn="r"/>
            <a:r>
              <a:rPr lang="es-CO" sz="1300" dirty="0" smtClean="0">
                <a:latin typeface="+mj-lt"/>
                <a:cs typeface="Arial"/>
              </a:rPr>
              <a:t>Reasentamiento ROS – Marzo 2015</a:t>
            </a:r>
          </a:p>
          <a:p>
            <a:pPr algn="r"/>
            <a:r>
              <a:rPr lang="es-CO" sz="1300" dirty="0" smtClean="0">
                <a:latin typeface="+mj-lt"/>
                <a:cs typeface="Arial"/>
              </a:rPr>
              <a:t>Familia Mora - Fontalvo</a:t>
            </a:r>
            <a:endParaRPr lang="es-CO" sz="1300" dirty="0">
              <a:latin typeface="+mj-lt"/>
              <a:cs typeface="Arial"/>
            </a:endParaRPr>
          </a:p>
          <a:p>
            <a:pPr algn="just"/>
            <a:endParaRPr lang="es-CO" sz="1500" dirty="0">
              <a:latin typeface="+mj-lt"/>
              <a:cs typeface="Arial"/>
            </a:endParaRPr>
          </a:p>
        </p:txBody>
      </p:sp>
      <p:sp>
        <p:nvSpPr>
          <p:cNvPr id="16" name="Rectángulo 15"/>
          <p:cNvSpPr/>
          <p:nvPr/>
        </p:nvSpPr>
        <p:spPr>
          <a:xfrm>
            <a:off x="8619822" y="2073565"/>
            <a:ext cx="936104" cy="323165"/>
          </a:xfrm>
          <a:prstGeom prst="rect">
            <a:avLst/>
          </a:prstGeom>
        </p:spPr>
        <p:txBody>
          <a:bodyPr wrap="square">
            <a:spAutoFit/>
          </a:bodyPr>
          <a:lstStyle/>
          <a:p>
            <a:pPr algn="just"/>
            <a:r>
              <a:rPr lang="es-CO" sz="1500" b="1" dirty="0" smtClean="0">
                <a:solidFill>
                  <a:srgbClr val="C00000"/>
                </a:solidFill>
                <a:latin typeface="+mj-lt"/>
                <a:cs typeface="Arial"/>
              </a:rPr>
              <a:t>Antes</a:t>
            </a:r>
            <a:endParaRPr lang="es-CO" sz="1500" dirty="0">
              <a:solidFill>
                <a:srgbClr val="C00000"/>
              </a:solidFill>
              <a:latin typeface="+mj-lt"/>
              <a:cs typeface="Arial"/>
            </a:endParaRPr>
          </a:p>
        </p:txBody>
      </p:sp>
      <p:sp>
        <p:nvSpPr>
          <p:cNvPr id="17" name="Rectángulo 16"/>
          <p:cNvSpPr/>
          <p:nvPr/>
        </p:nvSpPr>
        <p:spPr>
          <a:xfrm>
            <a:off x="6314420" y="6093818"/>
            <a:ext cx="936104" cy="323165"/>
          </a:xfrm>
          <a:prstGeom prst="rect">
            <a:avLst/>
          </a:prstGeom>
        </p:spPr>
        <p:txBody>
          <a:bodyPr wrap="square">
            <a:spAutoFit/>
          </a:bodyPr>
          <a:lstStyle/>
          <a:p>
            <a:pPr algn="just"/>
            <a:r>
              <a:rPr lang="es-CO" sz="1500" b="1" dirty="0" smtClean="0">
                <a:solidFill>
                  <a:srgbClr val="C00000"/>
                </a:solidFill>
                <a:latin typeface="+mj-lt"/>
                <a:cs typeface="Arial"/>
              </a:rPr>
              <a:t>Después</a:t>
            </a:r>
            <a:endParaRPr lang="es-CO" sz="1500" dirty="0">
              <a:solidFill>
                <a:srgbClr val="C00000"/>
              </a:solidFill>
              <a:latin typeface="+mj-lt"/>
              <a:cs typeface="Arial"/>
            </a:endParaRPr>
          </a:p>
        </p:txBody>
      </p:sp>
      <p:sp>
        <p:nvSpPr>
          <p:cNvPr id="18" name="1 Título"/>
          <p:cNvSpPr txBox="1">
            <a:spLocks/>
          </p:cNvSpPr>
          <p:nvPr/>
        </p:nvSpPr>
        <p:spPr>
          <a:xfrm>
            <a:off x="1619548" y="226622"/>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pPr algn="l"/>
            <a:r>
              <a:rPr lang="es-ES_tradnl" altLang="es-MX" sz="2400" dirty="0" smtClean="0">
                <a:solidFill>
                  <a:srgbClr val="002060"/>
                </a:solidFill>
                <a:effectLst>
                  <a:outerShdw blurRad="38100" dist="38100" dir="2700000" algn="tl">
                    <a:srgbClr val="000000">
                      <a:alpha val="43137"/>
                    </a:srgbClr>
                  </a:outerShdw>
                </a:effectLst>
                <a:latin typeface="+mj-lt"/>
              </a:rPr>
              <a:t>1. Corredor Atlántico - Santa Marta </a:t>
            </a:r>
            <a:r>
              <a:rPr lang="es-ES" altLang="es-MX" sz="2400" dirty="0" smtClean="0">
                <a:solidFill>
                  <a:srgbClr val="002060"/>
                </a:solidFill>
                <a:effectLst>
                  <a:outerShdw blurRad="38100" dist="38100" dir="2700000" algn="tl">
                    <a:srgbClr val="000000">
                      <a:alpha val="43137"/>
                    </a:srgbClr>
                  </a:outerShdw>
                </a:effectLst>
                <a:latin typeface="+mj-lt"/>
              </a:rPr>
              <a:t>–</a:t>
            </a:r>
            <a:r>
              <a:rPr lang="es-ES_tradnl" altLang="es-MX" sz="2400" dirty="0" smtClean="0">
                <a:solidFill>
                  <a:srgbClr val="002060"/>
                </a:solidFill>
                <a:effectLst>
                  <a:outerShdw blurRad="38100" dist="38100" dir="2700000" algn="tl">
                    <a:srgbClr val="000000">
                      <a:alpha val="43137"/>
                    </a:srgbClr>
                  </a:outerShdw>
                </a:effectLst>
                <a:latin typeface="+mj-lt"/>
              </a:rPr>
              <a:t> Chiriguaná </a:t>
            </a:r>
            <a:r>
              <a:rPr lang="es-ES_tradnl" altLang="es-MX" sz="2585" dirty="0" smtClean="0">
                <a:solidFill>
                  <a:schemeClr val="bg2">
                    <a:lumMod val="25000"/>
                  </a:schemeClr>
                </a:solidFill>
                <a:latin typeface="+mj-lt"/>
              </a:rPr>
              <a:t/>
            </a:r>
            <a:br>
              <a:rPr lang="es-ES_tradnl" altLang="es-MX" sz="2585" dirty="0" smtClean="0">
                <a:solidFill>
                  <a:schemeClr val="bg2">
                    <a:lumMod val="25000"/>
                  </a:schemeClr>
                </a:solidFill>
                <a:latin typeface="+mj-lt"/>
              </a:rPr>
            </a:br>
            <a:r>
              <a:rPr lang="es-ES_tradnl" altLang="es-MX" sz="1847" b="0" dirty="0" smtClean="0">
                <a:solidFill>
                  <a:schemeClr val="bg2">
                    <a:lumMod val="50000"/>
                  </a:schemeClr>
                </a:solidFill>
                <a:latin typeface="+mj-lt"/>
              </a:rPr>
              <a:t>Contrato de Concesión O-ATLA-0-99</a:t>
            </a:r>
            <a:endParaRPr lang="es-CO" altLang="es-MX" sz="1847" b="0" dirty="0">
              <a:solidFill>
                <a:schemeClr val="bg2">
                  <a:lumMod val="25000"/>
                </a:schemeClr>
              </a:solidFill>
              <a:latin typeface="+mj-lt"/>
            </a:endParaRPr>
          </a:p>
        </p:txBody>
      </p:sp>
    </p:spTree>
    <p:extLst>
      <p:ext uri="{BB962C8B-B14F-4D97-AF65-F5344CB8AC3E}">
        <p14:creationId xmlns:p14="http://schemas.microsoft.com/office/powerpoint/2010/main" val="2435969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redondeado 7"/>
          <p:cNvSpPr/>
          <p:nvPr/>
        </p:nvSpPr>
        <p:spPr>
          <a:xfrm>
            <a:off x="1116197" y="1500842"/>
            <a:ext cx="3493903"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CO" sz="2000" b="1" dirty="0" smtClean="0">
                <a:solidFill>
                  <a:prstClr val="white"/>
                </a:solidFill>
                <a:latin typeface="Candara" panose="020E0502030303020204" pitchFamily="34" charset="0"/>
                <a:ea typeface="MS Mincho" panose="02020609040205080304" pitchFamily="49" charset="-128"/>
                <a:cs typeface="Arial" panose="020B0604020202020204" pitchFamily="34" charset="0"/>
              </a:rPr>
              <a:t>Avances Reasentamiento</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22" name="Grupo 22"/>
          <p:cNvGrpSpPr/>
          <p:nvPr/>
        </p:nvGrpSpPr>
        <p:grpSpPr>
          <a:xfrm>
            <a:off x="549737" y="1283874"/>
            <a:ext cx="899775" cy="888596"/>
            <a:chOff x="1988321" y="0"/>
            <a:chExt cx="810013" cy="832513"/>
          </a:xfrm>
        </p:grpSpPr>
        <p:sp>
          <p:nvSpPr>
            <p:cNvPr id="23" name="Lágrima 8"/>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4"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5" name="CuadroTexto 11"/>
            <p:cNvSpPr txBox="1"/>
            <p:nvPr/>
          </p:nvSpPr>
          <p:spPr>
            <a:xfrm>
              <a:off x="2187020" y="135386"/>
              <a:ext cx="443317" cy="605538"/>
            </a:xfrm>
            <a:prstGeom prst="rect">
              <a:avLst/>
            </a:prstGeom>
            <a:noFill/>
          </p:spPr>
          <p:txBody>
            <a:bodyPr wrap="none" rtlCol="0">
              <a:spAutoFit/>
            </a:bodyPr>
            <a:lstStyle/>
            <a:p>
              <a:pPr defTabSz="914354"/>
              <a:r>
                <a:rPr lang="es-CO" sz="3600" b="1" dirty="0">
                  <a:solidFill>
                    <a:srgbClr val="244061"/>
                  </a:solidFill>
                  <a:latin typeface="Arial Black" panose="020B0A04020102020204" pitchFamily="34" charset="0"/>
                  <a:cs typeface="Arial" panose="020B0604020202020204" pitchFamily="34" charset="0"/>
                </a:rPr>
                <a:t>6</a:t>
              </a:r>
            </a:p>
          </p:txBody>
        </p:sp>
      </p:grpSp>
      <p:sp>
        <p:nvSpPr>
          <p:cNvPr id="5" name="Rectángulo 4"/>
          <p:cNvSpPr/>
          <p:nvPr/>
        </p:nvSpPr>
        <p:spPr>
          <a:xfrm>
            <a:off x="5985524" y="1485613"/>
            <a:ext cx="3732881" cy="338554"/>
          </a:xfrm>
          <a:prstGeom prst="rect">
            <a:avLst/>
          </a:prstGeom>
        </p:spPr>
        <p:txBody>
          <a:bodyPr wrap="none">
            <a:spAutoFit/>
          </a:bodyPr>
          <a:lstStyle/>
          <a:p>
            <a:r>
              <a:rPr lang="es-CO" sz="1600" b="1" i="1" dirty="0">
                <a:solidFill>
                  <a:srgbClr val="002060"/>
                </a:solidFill>
                <a:latin typeface="+mj-lt"/>
                <a:ea typeface="+mj-ea"/>
                <a:cs typeface="+mj-cs"/>
              </a:rPr>
              <a:t>Avances en </a:t>
            </a:r>
            <a:r>
              <a:rPr lang="es-CO" sz="1600" b="1" i="1" dirty="0" smtClean="0">
                <a:solidFill>
                  <a:srgbClr val="002060"/>
                </a:solidFill>
                <a:latin typeface="+mj-lt"/>
                <a:ea typeface="+mj-ea"/>
                <a:cs typeface="+mj-cs"/>
              </a:rPr>
              <a:t>Reasentamiento en Otro Sitio </a:t>
            </a:r>
            <a:endParaRPr lang="es-MX" sz="1600" b="1" i="1" dirty="0">
              <a:solidFill>
                <a:srgbClr val="002060"/>
              </a:solidFill>
              <a:latin typeface="+mj-lt"/>
              <a:ea typeface="+mj-ea"/>
              <a:cs typeface="+mj-cs"/>
            </a:endParaRPr>
          </a:p>
        </p:txBody>
      </p:sp>
      <p:pic>
        <p:nvPicPr>
          <p:cNvPr id="7" name="Imagen 6"/>
          <p:cNvPicPr>
            <a:picLocks noChangeAspect="1"/>
          </p:cNvPicPr>
          <p:nvPr/>
        </p:nvPicPr>
        <p:blipFill rotWithShape="1">
          <a:blip r:embed="rId2">
            <a:lum contrast="20000"/>
          </a:blip>
          <a:srcRect l="32016" t="31334" r="17080" b="15332"/>
          <a:stretch/>
        </p:blipFill>
        <p:spPr>
          <a:xfrm>
            <a:off x="6106322" y="2005393"/>
            <a:ext cx="3201306" cy="190800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8" name="Imagen 7"/>
          <p:cNvPicPr>
            <a:picLocks noChangeAspect="1"/>
          </p:cNvPicPr>
          <p:nvPr/>
        </p:nvPicPr>
        <p:blipFill rotWithShape="1">
          <a:blip r:embed="rId3">
            <a:lum contrast="20000"/>
          </a:blip>
          <a:srcRect l="30500" t="27777" r="18625" b="18445"/>
          <a:stretch/>
        </p:blipFill>
        <p:spPr>
          <a:xfrm>
            <a:off x="6106322" y="4198405"/>
            <a:ext cx="3201306" cy="190800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29" name="Imagen 28"/>
          <p:cNvPicPr>
            <a:picLocks noChangeAspect="1"/>
          </p:cNvPicPr>
          <p:nvPr/>
        </p:nvPicPr>
        <p:blipFill rotWithShape="1">
          <a:blip r:embed="rId4">
            <a:lum contrast="20000"/>
          </a:blip>
          <a:srcRect l="53720" t="27333" r="10207" b="34445"/>
          <a:stretch/>
        </p:blipFill>
        <p:spPr>
          <a:xfrm>
            <a:off x="2663012" y="2687869"/>
            <a:ext cx="3201306" cy="190800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30" name="Rectángulo 29"/>
          <p:cNvSpPr/>
          <p:nvPr/>
        </p:nvSpPr>
        <p:spPr>
          <a:xfrm>
            <a:off x="535435" y="2244775"/>
            <a:ext cx="3598229" cy="338554"/>
          </a:xfrm>
          <a:prstGeom prst="rect">
            <a:avLst/>
          </a:prstGeom>
        </p:spPr>
        <p:txBody>
          <a:bodyPr wrap="none">
            <a:spAutoFit/>
          </a:bodyPr>
          <a:lstStyle/>
          <a:p>
            <a:r>
              <a:rPr lang="es-CO" sz="1600" b="1" i="1" dirty="0">
                <a:solidFill>
                  <a:srgbClr val="002060"/>
                </a:solidFill>
                <a:latin typeface="+mj-lt"/>
                <a:ea typeface="+mj-ea"/>
                <a:cs typeface="+mj-cs"/>
              </a:rPr>
              <a:t>Avances en </a:t>
            </a:r>
            <a:r>
              <a:rPr lang="es-CO" sz="1600" b="1" i="1" dirty="0" smtClean="0">
                <a:solidFill>
                  <a:srgbClr val="002060"/>
                </a:solidFill>
                <a:latin typeface="+mj-lt"/>
                <a:ea typeface="+mj-ea"/>
                <a:cs typeface="+mj-cs"/>
              </a:rPr>
              <a:t>Reasentamiento Sitio Propio</a:t>
            </a:r>
            <a:endParaRPr lang="es-MX" sz="1600" b="1" i="1" dirty="0">
              <a:solidFill>
                <a:srgbClr val="002060"/>
              </a:solidFill>
              <a:latin typeface="+mj-lt"/>
              <a:ea typeface="+mj-ea"/>
              <a:cs typeface="+mj-cs"/>
            </a:endParaRPr>
          </a:p>
        </p:txBody>
      </p:sp>
      <p:pic>
        <p:nvPicPr>
          <p:cNvPr id="31" name="Imagen 30"/>
          <p:cNvPicPr>
            <a:picLocks noChangeAspect="1"/>
          </p:cNvPicPr>
          <p:nvPr/>
        </p:nvPicPr>
        <p:blipFill rotWithShape="1">
          <a:blip r:embed="rId5">
            <a:lum contrast="20000"/>
          </a:blip>
          <a:srcRect l="29875" t="29778" r="20750" b="18222"/>
          <a:stretch/>
        </p:blipFill>
        <p:spPr>
          <a:xfrm>
            <a:off x="535435" y="4397251"/>
            <a:ext cx="3201306" cy="190800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32" name="1 Título"/>
          <p:cNvSpPr txBox="1">
            <a:spLocks/>
          </p:cNvSpPr>
          <p:nvPr/>
        </p:nvSpPr>
        <p:spPr>
          <a:xfrm>
            <a:off x="1619548" y="226622"/>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pPr algn="l"/>
            <a:r>
              <a:rPr lang="es-ES_tradnl" altLang="es-MX" sz="2400" dirty="0" smtClean="0">
                <a:solidFill>
                  <a:srgbClr val="002060"/>
                </a:solidFill>
                <a:effectLst>
                  <a:outerShdw blurRad="38100" dist="38100" dir="2700000" algn="tl">
                    <a:srgbClr val="000000">
                      <a:alpha val="43137"/>
                    </a:srgbClr>
                  </a:outerShdw>
                </a:effectLst>
                <a:latin typeface="+mj-lt"/>
              </a:rPr>
              <a:t>1. Corredor Atlántico - Santa Marta </a:t>
            </a:r>
            <a:r>
              <a:rPr lang="es-ES" altLang="es-MX" sz="2400" dirty="0" smtClean="0">
                <a:solidFill>
                  <a:srgbClr val="002060"/>
                </a:solidFill>
                <a:effectLst>
                  <a:outerShdw blurRad="38100" dist="38100" dir="2700000" algn="tl">
                    <a:srgbClr val="000000">
                      <a:alpha val="43137"/>
                    </a:srgbClr>
                  </a:outerShdw>
                </a:effectLst>
                <a:latin typeface="+mj-lt"/>
              </a:rPr>
              <a:t>–</a:t>
            </a:r>
            <a:r>
              <a:rPr lang="es-ES_tradnl" altLang="es-MX" sz="2400" dirty="0" smtClean="0">
                <a:solidFill>
                  <a:srgbClr val="002060"/>
                </a:solidFill>
                <a:effectLst>
                  <a:outerShdw blurRad="38100" dist="38100" dir="2700000" algn="tl">
                    <a:srgbClr val="000000">
                      <a:alpha val="43137"/>
                    </a:srgbClr>
                  </a:outerShdw>
                </a:effectLst>
                <a:latin typeface="+mj-lt"/>
              </a:rPr>
              <a:t> Chiriguaná </a:t>
            </a:r>
            <a:r>
              <a:rPr lang="es-ES_tradnl" altLang="es-MX" sz="2585" dirty="0" smtClean="0">
                <a:solidFill>
                  <a:schemeClr val="bg2">
                    <a:lumMod val="25000"/>
                  </a:schemeClr>
                </a:solidFill>
                <a:latin typeface="+mj-lt"/>
              </a:rPr>
              <a:t/>
            </a:r>
            <a:br>
              <a:rPr lang="es-ES_tradnl" altLang="es-MX" sz="2585" dirty="0" smtClean="0">
                <a:solidFill>
                  <a:schemeClr val="bg2">
                    <a:lumMod val="25000"/>
                  </a:schemeClr>
                </a:solidFill>
                <a:latin typeface="+mj-lt"/>
              </a:rPr>
            </a:br>
            <a:r>
              <a:rPr lang="es-ES_tradnl" altLang="es-MX" sz="1847" b="0" dirty="0" smtClean="0">
                <a:solidFill>
                  <a:schemeClr val="bg2">
                    <a:lumMod val="50000"/>
                  </a:schemeClr>
                </a:solidFill>
                <a:latin typeface="+mj-lt"/>
              </a:rPr>
              <a:t>Contrato de Concesión O-ATLA-0-99</a:t>
            </a:r>
            <a:endParaRPr lang="es-CO" altLang="es-MX" sz="1847" b="0" dirty="0">
              <a:solidFill>
                <a:schemeClr val="bg2">
                  <a:lumMod val="25000"/>
                </a:schemeClr>
              </a:solidFill>
              <a:latin typeface="+mj-lt"/>
            </a:endParaRPr>
          </a:p>
        </p:txBody>
      </p:sp>
    </p:spTree>
    <p:extLst>
      <p:ext uri="{BB962C8B-B14F-4D97-AF65-F5344CB8AC3E}">
        <p14:creationId xmlns:p14="http://schemas.microsoft.com/office/powerpoint/2010/main" val="4070471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redondeado 7"/>
          <p:cNvSpPr/>
          <p:nvPr/>
        </p:nvSpPr>
        <p:spPr>
          <a:xfrm>
            <a:off x="1116198" y="1484967"/>
            <a:ext cx="5469660"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CO" sz="2000" b="1" dirty="0" smtClean="0">
                <a:solidFill>
                  <a:prstClr val="white"/>
                </a:solidFill>
                <a:latin typeface="Candara" panose="020E0502030303020204" pitchFamily="34" charset="0"/>
                <a:ea typeface="MS Mincho" panose="02020609040205080304" pitchFamily="49" charset="-128"/>
                <a:cs typeface="Arial" panose="020B0604020202020204" pitchFamily="34" charset="0"/>
              </a:rPr>
              <a:t>Cierre de la Frontera Colombia – Venezuela </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22" name="Grupo 22"/>
          <p:cNvGrpSpPr/>
          <p:nvPr/>
        </p:nvGrpSpPr>
        <p:grpSpPr>
          <a:xfrm>
            <a:off x="549737" y="1267999"/>
            <a:ext cx="899775" cy="888596"/>
            <a:chOff x="1988321" y="0"/>
            <a:chExt cx="810013" cy="832513"/>
          </a:xfrm>
        </p:grpSpPr>
        <p:sp>
          <p:nvSpPr>
            <p:cNvPr id="23" name="Lágrima 8"/>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4"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5" name="CuadroTexto 11"/>
            <p:cNvSpPr txBox="1"/>
            <p:nvPr/>
          </p:nvSpPr>
          <p:spPr>
            <a:xfrm>
              <a:off x="2187020" y="135386"/>
              <a:ext cx="443317" cy="605538"/>
            </a:xfrm>
            <a:prstGeom prst="rect">
              <a:avLst/>
            </a:prstGeom>
            <a:noFill/>
          </p:spPr>
          <p:txBody>
            <a:bodyPr wrap="none" rtlCol="0">
              <a:spAutoFit/>
            </a:bodyPr>
            <a:lstStyle/>
            <a:p>
              <a:pPr defTabSz="914354"/>
              <a:r>
                <a:rPr lang="es-CO" sz="3600" b="1" dirty="0">
                  <a:solidFill>
                    <a:srgbClr val="244061"/>
                  </a:solidFill>
                  <a:latin typeface="Arial Black" panose="020B0A04020102020204" pitchFamily="34" charset="0"/>
                  <a:cs typeface="Arial" panose="020B0604020202020204" pitchFamily="34" charset="0"/>
                </a:rPr>
                <a:t>7</a:t>
              </a:r>
            </a:p>
          </p:txBody>
        </p:sp>
      </p:grpSp>
      <p:graphicFrame>
        <p:nvGraphicFramePr>
          <p:cNvPr id="2" name="Tabla 1"/>
          <p:cNvGraphicFramePr>
            <a:graphicFrameLocks noGrp="1"/>
          </p:cNvGraphicFramePr>
          <p:nvPr>
            <p:extLst>
              <p:ext uri="{D42A27DB-BD31-4B8C-83A1-F6EECF244321}">
                <p14:modId xmlns:p14="http://schemas.microsoft.com/office/powerpoint/2010/main" val="2713851355"/>
              </p:ext>
            </p:extLst>
          </p:nvPr>
        </p:nvGraphicFramePr>
        <p:xfrm>
          <a:off x="549737" y="2424950"/>
          <a:ext cx="8801092" cy="3703320"/>
        </p:xfrm>
        <a:graphic>
          <a:graphicData uri="http://schemas.openxmlformats.org/drawingml/2006/table">
            <a:tbl>
              <a:tblPr>
                <a:tableStyleId>{5C22544A-7EE6-4342-B048-85BDC9FD1C3A}</a:tableStyleId>
              </a:tblPr>
              <a:tblGrid>
                <a:gridCol w="8801092"/>
              </a:tblGrid>
              <a:tr h="0">
                <a:tc>
                  <a:txBody>
                    <a:bodyPr/>
                    <a:lstStyle/>
                    <a:p>
                      <a:pPr marL="342900" lvl="0" indent="-342900" algn="just">
                        <a:spcBef>
                          <a:spcPts val="600"/>
                        </a:spcBef>
                        <a:spcAft>
                          <a:spcPts val="0"/>
                        </a:spcAft>
                        <a:buFont typeface="Wingdings" panose="05000000000000000000" pitchFamily="2" charset="2"/>
                        <a:buChar char=""/>
                        <a:tabLst>
                          <a:tab pos="201295" algn="l"/>
                        </a:tabLst>
                      </a:pPr>
                      <a:r>
                        <a:rPr lang="es-MX" sz="1600" b="1" dirty="0">
                          <a:effectLst/>
                          <a:latin typeface="+mj-lt"/>
                        </a:rPr>
                        <a:t>Problema:</a:t>
                      </a:r>
                      <a:r>
                        <a:rPr lang="es-MX" sz="1600" dirty="0">
                          <a:effectLst/>
                          <a:latin typeface="+mj-lt"/>
                        </a:rPr>
                        <a:t> El cierre de la frontera ha impedido el transporte de carbón de las minas del departamento del Norte de Santander hacia los puertos ubicados en el golfo de Maracaibo.</a:t>
                      </a:r>
                    </a:p>
                    <a:p>
                      <a:pPr marL="342900" lvl="0" indent="-342900" algn="just">
                        <a:spcBef>
                          <a:spcPts val="1200"/>
                        </a:spcBef>
                        <a:spcAft>
                          <a:spcPts val="0"/>
                        </a:spcAft>
                        <a:buFont typeface="Wingdings" panose="05000000000000000000" pitchFamily="2" charset="2"/>
                        <a:buChar char=""/>
                        <a:tabLst>
                          <a:tab pos="201295" algn="l"/>
                        </a:tabLst>
                      </a:pPr>
                      <a:r>
                        <a:rPr lang="es-MX" sz="1600" b="1" dirty="0">
                          <a:effectLst/>
                          <a:latin typeface="+mj-lt"/>
                        </a:rPr>
                        <a:t>Consecuencias actuales</a:t>
                      </a:r>
                      <a:r>
                        <a:rPr lang="es-MX" sz="1600" dirty="0">
                          <a:effectLst/>
                          <a:latin typeface="+mj-lt"/>
                        </a:rPr>
                        <a:t>: </a:t>
                      </a:r>
                      <a:r>
                        <a:rPr lang="es-ES" sz="1600" dirty="0">
                          <a:effectLst/>
                          <a:latin typeface="+mj-lt"/>
                        </a:rPr>
                        <a:t>Pérdidas por USD $340.000 por cada día de cierre de la frontera, lo que a la fecha implica pérdidas USD $4.800.000*. Estas hullas son el principal producto de exportación del departamento (32% del total en el periodo enero – mayo 2015.</a:t>
                      </a:r>
                      <a:endParaRPr lang="es-MX" sz="1600" dirty="0">
                        <a:effectLst/>
                        <a:latin typeface="+mj-lt"/>
                      </a:endParaRPr>
                    </a:p>
                    <a:p>
                      <a:pPr marL="342900" lvl="0" indent="-342900" algn="just">
                        <a:spcBef>
                          <a:spcPts val="1200"/>
                        </a:spcBef>
                        <a:spcAft>
                          <a:spcPts val="0"/>
                        </a:spcAft>
                        <a:buFont typeface="Wingdings" panose="05000000000000000000" pitchFamily="2" charset="2"/>
                        <a:buChar char=""/>
                        <a:tabLst>
                          <a:tab pos="201295" algn="l"/>
                        </a:tabLst>
                      </a:pPr>
                      <a:r>
                        <a:rPr lang="es-ES" sz="1600" b="1" dirty="0">
                          <a:effectLst/>
                          <a:latin typeface="+mj-lt"/>
                        </a:rPr>
                        <a:t>Consecuencias Potenciales</a:t>
                      </a:r>
                      <a:r>
                        <a:rPr lang="es-ES" sz="1600" dirty="0">
                          <a:effectLst/>
                          <a:latin typeface="+mj-lt"/>
                        </a:rPr>
                        <a:t>: Cierre de producción, transporte y exportación de carbón con pérdidas de 7.000 empleos directos y 24.000 indirectos generados por </a:t>
                      </a:r>
                      <a:r>
                        <a:rPr lang="es-MX" sz="1600" dirty="0">
                          <a:effectLst/>
                          <a:latin typeface="+mj-lt"/>
                        </a:rPr>
                        <a:t>las actividades asociadas a la minería. Consecuencias negativas de orden económico y social</a:t>
                      </a:r>
                      <a:r>
                        <a:rPr lang="es-MX" sz="1600" dirty="0" smtClean="0">
                          <a:effectLst/>
                          <a:latin typeface="+mj-lt"/>
                        </a:rPr>
                        <a:t>.</a:t>
                      </a:r>
                    </a:p>
                    <a:p>
                      <a:pPr marL="342900" lvl="0" indent="-342900" algn="just">
                        <a:spcBef>
                          <a:spcPts val="1200"/>
                        </a:spcBef>
                        <a:spcAft>
                          <a:spcPts val="0"/>
                        </a:spcAft>
                        <a:buFont typeface="Wingdings" panose="05000000000000000000" pitchFamily="2" charset="2"/>
                        <a:buChar char=""/>
                        <a:tabLst>
                          <a:tab pos="201295" algn="l"/>
                        </a:tabLst>
                      </a:pPr>
                      <a:r>
                        <a:rPr lang="es-ES" sz="1600" b="1" dirty="0" smtClean="0">
                          <a:effectLst/>
                          <a:latin typeface="+mj-lt"/>
                        </a:rPr>
                        <a:t>Decreto de Emergencia:</a:t>
                      </a:r>
                      <a:r>
                        <a:rPr lang="es-MX" sz="1600" b="1" baseline="0" dirty="0" smtClean="0">
                          <a:effectLst/>
                          <a:latin typeface="+mj-lt"/>
                        </a:rPr>
                        <a:t> </a:t>
                      </a:r>
                      <a:r>
                        <a:rPr lang="es-ES" sz="1600" dirty="0" smtClean="0">
                          <a:effectLst/>
                          <a:latin typeface="+mj-lt"/>
                        </a:rPr>
                        <a:t>Autorizar el tráfico ferroviario todos los días las veinticuatro (24) horas del día en la Red Férrea del Atlántico, para el transporte de carbón, mientras permanezca cerrada la frontera con la República Bolivariana de Venezuela y por el término en que se prolonguen sus efectos. </a:t>
                      </a:r>
                      <a:endParaRPr lang="es-MX" sz="1600" dirty="0" smtClean="0">
                        <a:effectLst/>
                        <a:latin typeface="+mj-lt"/>
                        <a:ea typeface="Times New Roman" panose="02020603050405020304" pitchFamily="18" charset="0"/>
                        <a:cs typeface="Times New Roman" panose="02020603050405020304" pitchFamily="18" charset="0"/>
                      </a:endParaRPr>
                    </a:p>
                    <a:p>
                      <a:pPr marL="342900" lvl="0" indent="-342900" algn="just">
                        <a:spcBef>
                          <a:spcPts val="600"/>
                        </a:spcBef>
                        <a:spcAft>
                          <a:spcPts val="0"/>
                        </a:spcAft>
                        <a:buFont typeface="Wingdings" panose="05000000000000000000" pitchFamily="2" charset="2"/>
                        <a:buChar char=""/>
                        <a:tabLst>
                          <a:tab pos="201295" algn="l"/>
                        </a:tabLst>
                      </a:pP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535" marR="89535" marT="0" marB="0">
                    <a:noFill/>
                  </a:tcPr>
                </a:tc>
              </a:tr>
            </a:tbl>
          </a:graphicData>
        </a:graphic>
      </p:graphicFrame>
      <p:sp>
        <p:nvSpPr>
          <p:cNvPr id="20" name="1 Título"/>
          <p:cNvSpPr txBox="1">
            <a:spLocks/>
          </p:cNvSpPr>
          <p:nvPr/>
        </p:nvSpPr>
        <p:spPr>
          <a:xfrm>
            <a:off x="1619548" y="226622"/>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pPr algn="l"/>
            <a:r>
              <a:rPr lang="es-ES_tradnl" altLang="es-MX" sz="2400" dirty="0" smtClean="0">
                <a:solidFill>
                  <a:srgbClr val="002060"/>
                </a:solidFill>
                <a:effectLst>
                  <a:outerShdw blurRad="38100" dist="38100" dir="2700000" algn="tl">
                    <a:srgbClr val="000000">
                      <a:alpha val="43137"/>
                    </a:srgbClr>
                  </a:outerShdw>
                </a:effectLst>
                <a:latin typeface="+mj-lt"/>
              </a:rPr>
              <a:t>1. Corredor Atlántico - Santa Marta </a:t>
            </a:r>
            <a:r>
              <a:rPr lang="es-ES" altLang="es-MX" sz="2400" dirty="0" smtClean="0">
                <a:solidFill>
                  <a:srgbClr val="002060"/>
                </a:solidFill>
                <a:effectLst>
                  <a:outerShdw blurRad="38100" dist="38100" dir="2700000" algn="tl">
                    <a:srgbClr val="000000">
                      <a:alpha val="43137"/>
                    </a:srgbClr>
                  </a:outerShdw>
                </a:effectLst>
                <a:latin typeface="+mj-lt"/>
              </a:rPr>
              <a:t>–</a:t>
            </a:r>
            <a:r>
              <a:rPr lang="es-ES_tradnl" altLang="es-MX" sz="2400" dirty="0" smtClean="0">
                <a:solidFill>
                  <a:srgbClr val="002060"/>
                </a:solidFill>
                <a:effectLst>
                  <a:outerShdw blurRad="38100" dist="38100" dir="2700000" algn="tl">
                    <a:srgbClr val="000000">
                      <a:alpha val="43137"/>
                    </a:srgbClr>
                  </a:outerShdw>
                </a:effectLst>
                <a:latin typeface="+mj-lt"/>
              </a:rPr>
              <a:t> Chiriguaná </a:t>
            </a:r>
            <a:r>
              <a:rPr lang="es-ES_tradnl" altLang="es-MX" sz="2585" dirty="0" smtClean="0">
                <a:solidFill>
                  <a:schemeClr val="bg2">
                    <a:lumMod val="25000"/>
                  </a:schemeClr>
                </a:solidFill>
                <a:latin typeface="+mj-lt"/>
              </a:rPr>
              <a:t/>
            </a:r>
            <a:br>
              <a:rPr lang="es-ES_tradnl" altLang="es-MX" sz="2585" dirty="0" smtClean="0">
                <a:solidFill>
                  <a:schemeClr val="bg2">
                    <a:lumMod val="25000"/>
                  </a:schemeClr>
                </a:solidFill>
                <a:latin typeface="+mj-lt"/>
              </a:rPr>
            </a:br>
            <a:r>
              <a:rPr lang="es-ES_tradnl" altLang="es-MX" sz="1847" b="0" dirty="0" smtClean="0">
                <a:solidFill>
                  <a:schemeClr val="bg2">
                    <a:lumMod val="50000"/>
                  </a:schemeClr>
                </a:solidFill>
                <a:latin typeface="+mj-lt"/>
              </a:rPr>
              <a:t>Contrato de Concesión O-ATLA-0-99</a:t>
            </a:r>
            <a:endParaRPr lang="es-CO" altLang="es-MX" sz="1847" b="0" dirty="0">
              <a:solidFill>
                <a:schemeClr val="bg2">
                  <a:lumMod val="25000"/>
                </a:schemeClr>
              </a:solidFill>
              <a:latin typeface="+mj-lt"/>
            </a:endParaRPr>
          </a:p>
        </p:txBody>
      </p:sp>
    </p:spTree>
    <p:extLst>
      <p:ext uri="{BB962C8B-B14F-4D97-AF65-F5344CB8AC3E}">
        <p14:creationId xmlns:p14="http://schemas.microsoft.com/office/powerpoint/2010/main" val="2369409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815"/>
          <a:stretch/>
        </p:blipFill>
        <p:spPr bwMode="auto">
          <a:xfrm>
            <a:off x="4592960" y="966502"/>
            <a:ext cx="5100738" cy="5688000"/>
          </a:xfrm>
          <a:prstGeom prst="rect">
            <a:avLst/>
          </a:prstGeom>
          <a:ln>
            <a:noFill/>
          </a:ln>
          <a:extLst>
            <a:ext uri="{53640926-AAD7-44D8-BBD7-CCE9431645EC}">
              <a14:shadowObscured xmlns:a14="http://schemas.microsoft.com/office/drawing/2010/main"/>
            </a:ext>
          </a:extLst>
        </p:spPr>
      </p:pic>
      <p:pic>
        <p:nvPicPr>
          <p:cNvPr id="20" name="Picture 4" descr="http://www.phoboscenter.es/wp-content/uploads/2013/11/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32" y="4586769"/>
            <a:ext cx="2094436" cy="1441804"/>
          </a:xfrm>
          <a:prstGeom prst="rect">
            <a:avLst/>
          </a:prstGeom>
          <a:noFill/>
          <a:extLst>
            <a:ext uri="{909E8E84-426E-40DD-AFC4-6F175D3DCCD1}">
              <a14:hiddenFill xmlns:a14="http://schemas.microsoft.com/office/drawing/2010/main">
                <a:solidFill>
                  <a:srgbClr val="FFFFFF"/>
                </a:solidFill>
              </a14:hiddenFill>
            </a:ext>
          </a:extLst>
        </p:spPr>
      </p:pic>
      <p:sp>
        <p:nvSpPr>
          <p:cNvPr id="19" name="1 Título"/>
          <p:cNvSpPr txBox="1">
            <a:spLocks/>
          </p:cNvSpPr>
          <p:nvPr/>
        </p:nvSpPr>
        <p:spPr bwMode="auto">
          <a:xfrm>
            <a:off x="1437424" y="5040832"/>
            <a:ext cx="3807473" cy="98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pPr algn="l"/>
            <a:r>
              <a:rPr lang="es-MX" altLang="es-MX" sz="2200" i="1" dirty="0" smtClean="0">
                <a:solidFill>
                  <a:schemeClr val="accent1">
                    <a:lumMod val="25000"/>
                  </a:schemeClr>
                </a:solidFill>
                <a:effectLst>
                  <a:outerShdw blurRad="38100" dist="38100" dir="2700000" algn="tl">
                    <a:srgbClr val="000000">
                      <a:alpha val="43137"/>
                    </a:srgbClr>
                  </a:outerShdw>
                </a:effectLst>
              </a:rPr>
              <a:t>Departamentos influencia:</a:t>
            </a:r>
            <a:r>
              <a:rPr lang="es-ES_tradnl" altLang="es-MX" sz="2200" i="1" dirty="0" smtClean="0">
                <a:solidFill>
                  <a:schemeClr val="tx2"/>
                </a:solidFill>
                <a:effectLst>
                  <a:outerShdw blurRad="38100" dist="38100" dir="2700000" algn="tl">
                    <a:srgbClr val="000000">
                      <a:alpha val="43137"/>
                    </a:srgbClr>
                  </a:outerShdw>
                </a:effectLst>
              </a:rPr>
              <a:t/>
            </a:r>
            <a:br>
              <a:rPr lang="es-ES_tradnl" altLang="es-MX" sz="2200" i="1" dirty="0" smtClean="0">
                <a:solidFill>
                  <a:schemeClr val="tx2"/>
                </a:solidFill>
                <a:effectLst>
                  <a:outerShdw blurRad="38100" dist="38100" dir="2700000" algn="tl">
                    <a:srgbClr val="000000">
                      <a:alpha val="43137"/>
                    </a:srgbClr>
                  </a:outerShdw>
                </a:effectLst>
              </a:rPr>
            </a:br>
            <a:r>
              <a:rPr lang="es-ES_tradnl" altLang="es-MX" sz="2000" i="1" dirty="0" smtClean="0">
                <a:solidFill>
                  <a:srgbClr val="7030A0"/>
                </a:solidFill>
                <a:effectLst>
                  <a:outerShdw blurRad="38100" dist="38100" dir="2700000" algn="tl">
                    <a:srgbClr val="000000">
                      <a:alpha val="43137"/>
                    </a:srgbClr>
                  </a:outerShdw>
                </a:effectLst>
              </a:rPr>
              <a:t>Caldas, Antioquia, Santander, </a:t>
            </a:r>
          </a:p>
          <a:p>
            <a:pPr algn="l"/>
            <a:r>
              <a:rPr lang="es-ES_tradnl" altLang="es-MX" sz="2000" i="1" dirty="0" smtClean="0">
                <a:solidFill>
                  <a:srgbClr val="7030A0"/>
                </a:solidFill>
                <a:effectLst>
                  <a:outerShdw blurRad="38100" dist="38100" dir="2700000" algn="tl">
                    <a:srgbClr val="000000">
                      <a:alpha val="43137"/>
                    </a:srgbClr>
                  </a:outerShdw>
                </a:effectLst>
              </a:rPr>
              <a:t>Norte de Santander y Cesar</a:t>
            </a:r>
            <a:r>
              <a:rPr lang="es-ES_tradnl" altLang="es-MX" sz="1600" b="0" i="1" dirty="0" smtClean="0">
                <a:solidFill>
                  <a:schemeClr val="tx2"/>
                </a:solidFill>
              </a:rPr>
              <a:t/>
            </a:r>
            <a:br>
              <a:rPr lang="es-ES_tradnl" altLang="es-MX" sz="1600" b="0" i="1" dirty="0" smtClean="0">
                <a:solidFill>
                  <a:schemeClr val="tx2"/>
                </a:solidFill>
              </a:rPr>
            </a:br>
            <a:endParaRPr lang="es-CO" altLang="es-MX" sz="1600" b="0" i="1" dirty="0">
              <a:solidFill>
                <a:schemeClr val="tx2"/>
              </a:solidFill>
            </a:endParaRPr>
          </a:p>
        </p:txBody>
      </p:sp>
      <p:sp>
        <p:nvSpPr>
          <p:cNvPr id="3" name="Rectángulo 2"/>
          <p:cNvSpPr/>
          <p:nvPr/>
        </p:nvSpPr>
        <p:spPr>
          <a:xfrm>
            <a:off x="426100" y="2245078"/>
            <a:ext cx="4382884" cy="2169825"/>
          </a:xfrm>
          <a:prstGeom prst="rect">
            <a:avLst/>
          </a:prstGeom>
        </p:spPr>
        <p:txBody>
          <a:bodyPr wrap="square">
            <a:spAutoFit/>
          </a:bodyPr>
          <a:lstStyle/>
          <a:p>
            <a:pPr algn="just"/>
            <a:r>
              <a:rPr lang="es-CO" sz="1500" dirty="0" smtClean="0">
                <a:latin typeface="+mj-lt"/>
                <a:cs typeface="Arial"/>
              </a:rPr>
              <a:t>Reparación y atención de puntos críticos que presenta la vía férrea en los tramos:  La  Dorada  (PK 201+502) - Chiriguaná (PK 722+683), así como su administración, mejoramiento, mantenimiento, vigilancia y control de tráfico entre otras actividades por el tiempo de vigencia de este contrato, con el fin de reactivar la operación férrea que se ha visto interrumpida por daños en la vía, producto de las olas invernales del 2010 y 2011 respectivamente</a:t>
            </a:r>
            <a:endParaRPr lang="es-MX" sz="1500" spc="-10" dirty="0">
              <a:solidFill>
                <a:schemeClr val="accent4">
                  <a:lumMod val="75000"/>
                </a:schemeClr>
              </a:solidFill>
              <a:latin typeface="+mn-lt"/>
              <a:cs typeface="+mn-cs"/>
            </a:endParaRPr>
          </a:p>
        </p:txBody>
      </p:sp>
      <p:sp>
        <p:nvSpPr>
          <p:cNvPr id="13" name="Rectángulo redondeado 12"/>
          <p:cNvSpPr/>
          <p:nvPr/>
        </p:nvSpPr>
        <p:spPr>
          <a:xfrm>
            <a:off x="992559" y="1471781"/>
            <a:ext cx="3816425"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Generalidades del Contrato</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14" name="Grupo 22"/>
          <p:cNvGrpSpPr/>
          <p:nvPr/>
        </p:nvGrpSpPr>
        <p:grpSpPr>
          <a:xfrm>
            <a:off x="426100" y="1254815"/>
            <a:ext cx="899775" cy="888596"/>
            <a:chOff x="1988321" y="0"/>
            <a:chExt cx="810013" cy="832513"/>
          </a:xfrm>
        </p:grpSpPr>
        <p:sp>
          <p:nvSpPr>
            <p:cNvPr id="15" name="Lágrima 14"/>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16" name="Lágrima 15"/>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17"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1</a:t>
              </a:r>
            </a:p>
          </p:txBody>
        </p:sp>
      </p:grpSp>
      <p:sp>
        <p:nvSpPr>
          <p:cNvPr id="12" name="1 Título"/>
          <p:cNvSpPr txBox="1">
            <a:spLocks/>
          </p:cNvSpPr>
          <p:nvPr/>
        </p:nvSpPr>
        <p:spPr>
          <a:xfrm>
            <a:off x="1631120" y="172225"/>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CO" sz="2400" dirty="0" smtClean="0">
                <a:solidFill>
                  <a:srgbClr val="002060"/>
                </a:solidFill>
                <a:effectLst>
                  <a:outerShdw blurRad="38100" dist="38100" dir="2700000" algn="tl">
                    <a:srgbClr val="000000">
                      <a:alpha val="43137"/>
                    </a:srgbClr>
                  </a:outerShdw>
                </a:effectLst>
                <a:latin typeface="+mj-lt"/>
              </a:rPr>
              <a:t>2. Dorada PK 201 - Chiriguaná PK 724 </a:t>
            </a:r>
          </a:p>
          <a:p>
            <a:pPr algn="l"/>
            <a:r>
              <a:rPr lang="es-CO" sz="2000" dirty="0" smtClean="0">
                <a:solidFill>
                  <a:schemeClr val="bg2">
                    <a:lumMod val="10000"/>
                  </a:schemeClr>
                </a:solidFill>
                <a:effectLst>
                  <a:outerShdw blurRad="38100" dist="38100" dir="2700000" algn="tl">
                    <a:srgbClr val="000000">
                      <a:alpha val="43137"/>
                    </a:srgbClr>
                  </a:outerShdw>
                </a:effectLst>
                <a:latin typeface="+mj-lt"/>
              </a:rPr>
              <a:t>Contrato de Obra No. 418 de 2013 </a:t>
            </a:r>
            <a:endParaRPr lang="es-CO" sz="2000" dirty="0">
              <a:solidFill>
                <a:schemeClr val="bg2">
                  <a:lumMod val="1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201688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redondeado 12"/>
          <p:cNvSpPr/>
          <p:nvPr/>
        </p:nvSpPr>
        <p:spPr>
          <a:xfrm>
            <a:off x="991450" y="1437947"/>
            <a:ext cx="4896544"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_tradnl" sz="2000" b="1">
                <a:solidFill>
                  <a:prstClr val="white"/>
                </a:solidFill>
                <a:latin typeface="Candara" panose="020E0502030303020204" pitchFamily="34" charset="0"/>
                <a:ea typeface="MS Mincho" panose="02020609040205080304" pitchFamily="49" charset="-128"/>
                <a:cs typeface="Arial" panose="020B0604020202020204" pitchFamily="34" charset="0"/>
              </a:rPr>
              <a:t>Características Generales del Proyecto</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14" name="Grupo 22"/>
          <p:cNvGrpSpPr/>
          <p:nvPr/>
        </p:nvGrpSpPr>
        <p:grpSpPr>
          <a:xfrm>
            <a:off x="424990" y="1220981"/>
            <a:ext cx="899775" cy="888596"/>
            <a:chOff x="1988321" y="0"/>
            <a:chExt cx="810013" cy="832513"/>
          </a:xfrm>
        </p:grpSpPr>
        <p:sp>
          <p:nvSpPr>
            <p:cNvPr id="15" name="Lágrima 14"/>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16" name="Lágrima 15"/>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17"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smtClean="0">
                  <a:solidFill>
                    <a:srgbClr val="244061"/>
                  </a:solidFill>
                  <a:latin typeface="Arial Black" panose="020B0A04020102020204" pitchFamily="34" charset="0"/>
                  <a:cs typeface="Arial" panose="020B0604020202020204" pitchFamily="34" charset="0"/>
                </a:rPr>
                <a:t>2</a:t>
              </a:r>
              <a:endParaRPr lang="es-CO" sz="3600" b="1" dirty="0">
                <a:solidFill>
                  <a:srgbClr val="244061"/>
                </a:solidFill>
                <a:latin typeface="Arial Black" panose="020B0A04020102020204" pitchFamily="34" charset="0"/>
                <a:cs typeface="Arial" panose="020B0604020202020204" pitchFamily="34" charset="0"/>
              </a:endParaRPr>
            </a:p>
          </p:txBody>
        </p:sp>
      </p:grpSp>
      <p:graphicFrame>
        <p:nvGraphicFramePr>
          <p:cNvPr id="3" name="Tabla 2"/>
          <p:cNvGraphicFramePr>
            <a:graphicFrameLocks noGrp="1"/>
          </p:cNvGraphicFramePr>
          <p:nvPr>
            <p:extLst>
              <p:ext uri="{D42A27DB-BD31-4B8C-83A1-F6EECF244321}">
                <p14:modId xmlns:p14="http://schemas.microsoft.com/office/powerpoint/2010/main" val="1503190775"/>
              </p:ext>
            </p:extLst>
          </p:nvPr>
        </p:nvGraphicFramePr>
        <p:xfrm>
          <a:off x="472698" y="2268854"/>
          <a:ext cx="5477792" cy="4011260"/>
        </p:xfrm>
        <a:graphic>
          <a:graphicData uri="http://schemas.openxmlformats.org/drawingml/2006/table">
            <a:tbl>
              <a:tblPr firstRow="1" firstCol="1" bandRow="1">
                <a:tableStyleId>{B301B821-A1FF-4177-AEE7-76D212191A09}</a:tableStyleId>
              </a:tblPr>
              <a:tblGrid>
                <a:gridCol w="1248054"/>
                <a:gridCol w="1853474"/>
                <a:gridCol w="2376264"/>
              </a:tblGrid>
              <a:tr h="499746">
                <a:tc gridSpan="2">
                  <a:txBody>
                    <a:bodyPr/>
                    <a:lstStyle/>
                    <a:p>
                      <a:pPr algn="l">
                        <a:spcBef>
                          <a:spcPts val="200"/>
                        </a:spcBef>
                        <a:spcAft>
                          <a:spcPts val="200"/>
                        </a:spcAft>
                      </a:pPr>
                      <a:r>
                        <a:rPr lang="es-CO" sz="1100" b="1" kern="1200" dirty="0" smtClean="0">
                          <a:solidFill>
                            <a:schemeClr val="dk1"/>
                          </a:solidFill>
                          <a:effectLst/>
                          <a:latin typeface="+mn-lt"/>
                          <a:ea typeface="+mn-ea"/>
                          <a:cs typeface="+mn-cs"/>
                        </a:rPr>
                        <a:t>Longitud del Corredor: 558.3 Km </a:t>
                      </a:r>
                      <a:endParaRPr lang="es-MX" sz="1100" b="1"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hMerge="1">
                  <a:txBody>
                    <a:bodyPr/>
                    <a:lstStyle/>
                    <a:p>
                      <a:endParaRPr lang="es-MX"/>
                    </a:p>
                  </a:txBody>
                  <a:tcPr/>
                </a:tc>
                <a:tc>
                  <a:txBody>
                    <a:bodyPr/>
                    <a:lstStyle/>
                    <a:p>
                      <a:pPr algn="l">
                        <a:spcBef>
                          <a:spcPts val="200"/>
                        </a:spcBef>
                        <a:spcAft>
                          <a:spcPts val="200"/>
                        </a:spcAft>
                      </a:pPr>
                      <a:r>
                        <a:rPr lang="es-CO" sz="1100" b="0" kern="1200" dirty="0" smtClean="0">
                          <a:solidFill>
                            <a:schemeClr val="dk1"/>
                          </a:solidFill>
                          <a:effectLst/>
                          <a:latin typeface="+mn-lt"/>
                          <a:ea typeface="+mn-ea"/>
                          <a:cs typeface="+mn-cs"/>
                        </a:rPr>
                        <a:t>Chiriguaná - La Dorada: 521,2 Km</a:t>
                      </a:r>
                      <a:endParaRPr lang="es-MX" sz="1100" b="0" kern="1200" dirty="0">
                        <a:solidFill>
                          <a:schemeClr val="dk1"/>
                        </a:solidFill>
                        <a:effectLst/>
                        <a:latin typeface="+mn-lt"/>
                        <a:ea typeface="+mn-ea"/>
                        <a:cs typeface="+mn-cs"/>
                      </a:endParaRPr>
                    </a:p>
                    <a:p>
                      <a:pPr algn="l">
                        <a:spcBef>
                          <a:spcPts val="100"/>
                        </a:spcBef>
                        <a:spcAft>
                          <a:spcPts val="100"/>
                        </a:spcAft>
                      </a:pPr>
                      <a:r>
                        <a:rPr lang="es-CO" sz="1100" b="0" kern="1200" dirty="0" smtClean="0">
                          <a:solidFill>
                            <a:schemeClr val="dk1"/>
                          </a:solidFill>
                          <a:effectLst/>
                          <a:latin typeface="+mn-lt"/>
                          <a:ea typeface="+mn-ea"/>
                          <a:cs typeface="+mn-cs"/>
                        </a:rPr>
                        <a:t>Puerto </a:t>
                      </a:r>
                      <a:r>
                        <a:rPr lang="es-CO" sz="1100" b="0" kern="1200" dirty="0" err="1" smtClean="0">
                          <a:solidFill>
                            <a:schemeClr val="dk1"/>
                          </a:solidFill>
                          <a:effectLst/>
                          <a:latin typeface="+mn-lt"/>
                          <a:ea typeface="+mn-ea"/>
                          <a:cs typeface="+mn-cs"/>
                        </a:rPr>
                        <a:t>Berrío</a:t>
                      </a:r>
                      <a:r>
                        <a:rPr lang="es-CO" sz="1100" b="0" kern="1200" dirty="0" smtClean="0">
                          <a:solidFill>
                            <a:schemeClr val="dk1"/>
                          </a:solidFill>
                          <a:effectLst/>
                          <a:latin typeface="+mn-lt"/>
                          <a:ea typeface="+mn-ea"/>
                          <a:cs typeface="+mn-cs"/>
                        </a:rPr>
                        <a:t> - Cabañas: 33,1 Km</a:t>
                      </a:r>
                      <a:endParaRPr lang="es-MX" sz="1100" b="0" kern="1200" dirty="0">
                        <a:solidFill>
                          <a:schemeClr val="dk1"/>
                        </a:solidFill>
                        <a:effectLst/>
                        <a:latin typeface="+mn-lt"/>
                        <a:ea typeface="+mn-ea"/>
                        <a:cs typeface="+mn-cs"/>
                      </a:endParaRPr>
                    </a:p>
                    <a:p>
                      <a:pPr algn="l">
                        <a:spcBef>
                          <a:spcPts val="100"/>
                        </a:spcBef>
                        <a:spcAft>
                          <a:spcPts val="100"/>
                        </a:spcAft>
                      </a:pPr>
                      <a:r>
                        <a:rPr lang="es-CO" sz="1100" b="0" kern="1200" dirty="0" smtClean="0">
                          <a:solidFill>
                            <a:schemeClr val="dk1"/>
                          </a:solidFill>
                          <a:effectLst/>
                          <a:latin typeface="+mn-lt"/>
                          <a:ea typeface="+mn-ea"/>
                          <a:cs typeface="+mn-cs"/>
                        </a:rPr>
                        <a:t>Ramal Capulco: 4 Km </a:t>
                      </a:r>
                      <a:endParaRPr lang="es-MX" sz="1100" b="0"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216000">
                <a:tc gridSpan="2">
                  <a:txBody>
                    <a:bodyPr/>
                    <a:lstStyle/>
                    <a:p>
                      <a:pPr marL="0" marR="0" indent="0" algn="l" defTabSz="844083" rtl="0" eaLnBrk="1" fontAlgn="auto" latinLnBrk="0" hangingPunct="1">
                        <a:lnSpc>
                          <a:spcPct val="100000"/>
                        </a:lnSpc>
                        <a:spcBef>
                          <a:spcPts val="200"/>
                        </a:spcBef>
                        <a:spcAft>
                          <a:spcPts val="200"/>
                        </a:spcAft>
                        <a:buClrTx/>
                        <a:buSzTx/>
                        <a:buFontTx/>
                        <a:buNone/>
                        <a:tabLst/>
                        <a:defRPr/>
                      </a:pPr>
                      <a:r>
                        <a:rPr lang="es-CO" sz="1100" b="1" kern="1200" dirty="0" smtClean="0">
                          <a:solidFill>
                            <a:schemeClr val="dk1"/>
                          </a:solidFill>
                          <a:effectLst/>
                          <a:latin typeface="+mn-lt"/>
                          <a:ea typeface="+mn-ea"/>
                          <a:cs typeface="+mn-cs"/>
                        </a:rPr>
                        <a:t>Fecha Inicio del Contrato</a:t>
                      </a:r>
                      <a:endParaRPr lang="es-MX" sz="1100" b="1" kern="1200" dirty="0" smtClean="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hMerge="1">
                  <a:txBody>
                    <a:bodyPr/>
                    <a:lstStyle/>
                    <a:p>
                      <a:endParaRPr lang="es-MX"/>
                    </a:p>
                  </a:txBody>
                  <a:tcPr/>
                </a:tc>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CO" sz="1100" b="0" kern="1200" baseline="0" dirty="0" smtClean="0">
                          <a:solidFill>
                            <a:schemeClr val="dk1"/>
                          </a:solidFill>
                          <a:effectLst/>
                          <a:latin typeface="+mn-lt"/>
                          <a:ea typeface="+mn-ea"/>
                          <a:cs typeface="+mn-cs"/>
                        </a:rPr>
                        <a:t>01 de nov. de 2013</a:t>
                      </a:r>
                      <a:endParaRPr lang="es-MX" sz="1100" b="0" kern="1200" baseline="0" dirty="0" smtClean="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216000">
                <a:tc gridSpan="2">
                  <a:txBody>
                    <a:bodyPr/>
                    <a:lstStyle/>
                    <a:p>
                      <a:pPr marL="0" marR="0" indent="0" algn="l" defTabSz="844083" rtl="0" eaLnBrk="1" fontAlgn="auto" latinLnBrk="0" hangingPunct="1">
                        <a:lnSpc>
                          <a:spcPct val="100000"/>
                        </a:lnSpc>
                        <a:spcBef>
                          <a:spcPts val="200"/>
                        </a:spcBef>
                        <a:spcAft>
                          <a:spcPts val="200"/>
                        </a:spcAft>
                        <a:buClrTx/>
                        <a:buSzTx/>
                        <a:buFontTx/>
                        <a:buNone/>
                        <a:tabLst/>
                        <a:defRPr/>
                      </a:pPr>
                      <a:r>
                        <a:rPr lang="es-CO" sz="1100" b="1" kern="1200" dirty="0" smtClean="0">
                          <a:solidFill>
                            <a:schemeClr val="dk1"/>
                          </a:solidFill>
                          <a:effectLst/>
                          <a:latin typeface="+mn-lt"/>
                          <a:ea typeface="+mn-ea"/>
                          <a:cs typeface="+mn-cs"/>
                        </a:rPr>
                        <a:t>Fecha Finalización del Contrato</a:t>
                      </a:r>
                      <a:endParaRPr lang="es-MX" sz="1100" b="1" kern="1200" dirty="0" smtClean="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hMerge="1">
                  <a:txBody>
                    <a:bodyPr/>
                    <a:lstStyle/>
                    <a:p>
                      <a:endParaRPr lang="es-MX"/>
                    </a:p>
                  </a:txBody>
                  <a:tcPr/>
                </a:tc>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CO" sz="1100" b="0" kern="1200" baseline="0" dirty="0" smtClean="0">
                          <a:solidFill>
                            <a:schemeClr val="dk1"/>
                          </a:solidFill>
                          <a:effectLst/>
                          <a:latin typeface="+mn-lt"/>
                          <a:ea typeface="+mn-ea"/>
                          <a:cs typeface="+mn-cs"/>
                        </a:rPr>
                        <a:t>31 de oct. de 2015</a:t>
                      </a:r>
                      <a:endParaRPr lang="es-MX" sz="1100" b="0" kern="1200" baseline="0" dirty="0" smtClean="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2160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dirty="0" smtClean="0">
                          <a:effectLst/>
                        </a:rPr>
                        <a:t>Fecha</a:t>
                      </a:r>
                      <a:r>
                        <a:rPr lang="es-ES" sz="1100" b="1" u="none" strike="noStrike" baseline="0" dirty="0" smtClean="0">
                          <a:effectLst/>
                        </a:rPr>
                        <a:t> inicio de obras priorizadas</a:t>
                      </a:r>
                      <a:endParaRPr lang="es-ES" sz="1100" b="1" u="none" strike="noStrike" dirty="0" smtClean="0">
                        <a:solidFill>
                          <a:schemeClr val="accent3">
                            <a:lumMod val="75000"/>
                          </a:schemeClr>
                        </a:solidFill>
                        <a:effectLst/>
                        <a:latin typeface="+mj-lt"/>
                        <a:cs typeface="Arial" panose="020B0604020202020204" pitchFamily="34" charset="0"/>
                      </a:endParaRPr>
                    </a:p>
                  </a:txBody>
                  <a:tcPr marL="68580" marR="68580" marT="34290" marB="3429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hMerge="1">
                  <a:txBody>
                    <a:bodyPr/>
                    <a:lstStyle/>
                    <a:p>
                      <a:endParaRPr lang="es-MX" dirty="0"/>
                    </a:p>
                  </a:txBody>
                  <a:tcPr marL="7144" marR="7144" marT="7144" marB="0" anchor="ctr">
                    <a:lnR w="12700" cap="flat" cmpd="sng" algn="ctr">
                      <a:solidFill>
                        <a:schemeClr val="accent3">
                          <a:lumMod val="40000"/>
                          <a:lumOff val="60000"/>
                        </a:schemeClr>
                      </a:solidFill>
                      <a:prstDash val="solid"/>
                      <a:round/>
                      <a:headEnd type="none" w="med" len="med"/>
                      <a:tailEnd type="none" w="med" len="med"/>
                    </a:lnR>
                  </a:tcPr>
                </a:tc>
                <a:tc>
                  <a:txBody>
                    <a:bodyPr/>
                    <a:lstStyle/>
                    <a:p>
                      <a:pPr marL="72000" algn="l" fontAlgn="ctr">
                        <a:spcBef>
                          <a:spcPts val="0"/>
                        </a:spcBef>
                        <a:spcAft>
                          <a:spcPts val="0"/>
                        </a:spcAft>
                      </a:pPr>
                      <a:r>
                        <a:rPr lang="es-CO" sz="1100" b="0" kern="1200" baseline="0" dirty="0" smtClean="0">
                          <a:solidFill>
                            <a:schemeClr val="dk1"/>
                          </a:solidFill>
                          <a:effectLst/>
                          <a:latin typeface="+mn-lt"/>
                          <a:ea typeface="+mn-ea"/>
                          <a:cs typeface="+mn-cs"/>
                        </a:rPr>
                        <a:t>30 de mar. de 2014</a:t>
                      </a:r>
                      <a:endParaRPr lang="es-CO" sz="1100" b="0" kern="1200" baseline="0" dirty="0">
                        <a:solidFill>
                          <a:schemeClr val="dk1"/>
                        </a:solidFill>
                        <a:effectLst/>
                        <a:latin typeface="+mn-lt"/>
                        <a:ea typeface="+mn-ea"/>
                        <a:cs typeface="+mn-cs"/>
                      </a:endParaRPr>
                    </a:p>
                  </a:txBody>
                  <a:tcPr marL="7144" marR="7144" marT="7144"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1080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dirty="0" smtClean="0">
                          <a:solidFill>
                            <a:schemeClr val="accent3">
                              <a:lumMod val="75000"/>
                            </a:schemeClr>
                          </a:solidFill>
                          <a:effectLst/>
                          <a:latin typeface="+mj-lt"/>
                          <a:cs typeface="Arial" panose="020B0604020202020204" pitchFamily="34" charset="0"/>
                        </a:rPr>
                        <a:t>Fecha culminación Obras </a:t>
                      </a:r>
                    </a:p>
                  </a:txBody>
                  <a:tcPr marL="68580" marR="68580" marT="34290" marB="3429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hMerge="1">
                  <a:txBody>
                    <a:bodyPr/>
                    <a:lstStyle/>
                    <a:p>
                      <a:endParaRPr lang="es-MX"/>
                    </a:p>
                  </a:txBody>
                  <a:tcPr/>
                </a:tc>
                <a:tc>
                  <a:txBody>
                    <a:bodyPr/>
                    <a:lstStyle/>
                    <a:p>
                      <a:pPr marL="72000" marR="0" indent="0" algn="l" defTabSz="844083" rtl="0" eaLnBrk="1" fontAlgn="ctr" latinLnBrk="0" hangingPunct="1">
                        <a:lnSpc>
                          <a:spcPct val="100000"/>
                        </a:lnSpc>
                        <a:spcBef>
                          <a:spcPts val="0"/>
                        </a:spcBef>
                        <a:spcAft>
                          <a:spcPts val="0"/>
                        </a:spcAft>
                        <a:buClrTx/>
                        <a:buSzTx/>
                        <a:buFontTx/>
                        <a:buNone/>
                        <a:tabLst/>
                        <a:defRPr/>
                      </a:pPr>
                      <a:r>
                        <a:rPr lang="es-CO" sz="1100" b="0" kern="1200" baseline="0" dirty="0" smtClean="0">
                          <a:solidFill>
                            <a:schemeClr val="dk1"/>
                          </a:solidFill>
                          <a:effectLst/>
                          <a:latin typeface="+mn-lt"/>
                          <a:ea typeface="+mn-ea"/>
                          <a:cs typeface="+mn-cs"/>
                        </a:rPr>
                        <a:t>30 de marzo 2015</a:t>
                      </a:r>
                      <a:endParaRPr lang="es-MX" sz="1100" b="0" kern="1200" baseline="0" dirty="0" smtClean="0">
                        <a:solidFill>
                          <a:schemeClr val="dk1"/>
                        </a:solidFill>
                        <a:effectLst/>
                        <a:latin typeface="+mn-lt"/>
                        <a:ea typeface="+mn-ea"/>
                        <a:cs typeface="+mn-cs"/>
                      </a:endParaRPr>
                    </a:p>
                  </a:txBody>
                  <a:tcPr marL="7144" marR="7144" marT="7144"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21600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smtClean="0">
                          <a:solidFill>
                            <a:schemeClr val="accent3">
                              <a:lumMod val="75000"/>
                            </a:schemeClr>
                          </a:solidFill>
                          <a:effectLst/>
                          <a:latin typeface="+mj-lt"/>
                          <a:cs typeface="Arial" panose="020B0604020202020204" pitchFamily="34" charset="0"/>
                        </a:rPr>
                        <a:t>Otrosíes</a:t>
                      </a:r>
                      <a:r>
                        <a:rPr lang="es-ES" sz="1100" b="1" u="none" strike="noStrike" baseline="0" smtClean="0">
                          <a:solidFill>
                            <a:schemeClr val="accent3">
                              <a:lumMod val="75000"/>
                            </a:schemeClr>
                          </a:solidFill>
                          <a:effectLst/>
                          <a:latin typeface="+mj-lt"/>
                          <a:cs typeface="Arial" panose="020B0604020202020204" pitchFamily="34" charset="0"/>
                        </a:rPr>
                        <a:t> al Contrato</a:t>
                      </a:r>
                      <a:endParaRPr lang="es-ES" sz="1100" b="1" u="none" strike="noStrike" dirty="0" smtClean="0">
                        <a:solidFill>
                          <a:schemeClr val="accent3">
                            <a:lumMod val="75000"/>
                          </a:schemeClr>
                        </a:solidFill>
                        <a:effectLst/>
                        <a:latin typeface="+mj-lt"/>
                        <a:cs typeface="Arial" panose="020B0604020202020204" pitchFamily="34" charset="0"/>
                      </a:endParaRPr>
                    </a:p>
                  </a:txBody>
                  <a:tcPr marL="68580" marR="68580" marT="34290" marB="3429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smtClean="0">
                          <a:solidFill>
                            <a:schemeClr val="accent3">
                              <a:lumMod val="75000"/>
                            </a:schemeClr>
                          </a:solidFill>
                          <a:effectLst/>
                          <a:latin typeface="+mj-lt"/>
                          <a:cs typeface="Arial" panose="020B0604020202020204" pitchFamily="34" charset="0"/>
                        </a:rPr>
                        <a:t>Otrosí No.</a:t>
                      </a:r>
                      <a:r>
                        <a:rPr lang="es-ES" sz="1100" b="1" u="none" strike="noStrike" baseline="0" smtClean="0">
                          <a:solidFill>
                            <a:schemeClr val="accent3">
                              <a:lumMod val="75000"/>
                            </a:schemeClr>
                          </a:solidFill>
                          <a:effectLst/>
                          <a:latin typeface="+mj-lt"/>
                          <a:cs typeface="Arial" panose="020B0604020202020204" pitchFamily="34" charset="0"/>
                        </a:rPr>
                        <a:t> 1 </a:t>
                      </a:r>
                      <a:r>
                        <a:rPr lang="es-ES" sz="1100" b="0" u="none" strike="noStrike" baseline="0" smtClean="0">
                          <a:solidFill>
                            <a:schemeClr val="accent3">
                              <a:lumMod val="75000"/>
                            </a:schemeClr>
                          </a:solidFill>
                          <a:effectLst/>
                          <a:latin typeface="+mj-lt"/>
                          <a:cs typeface="Arial" panose="020B0604020202020204" pitchFamily="34" charset="0"/>
                        </a:rPr>
                        <a:t>- (21 de Oct</a:t>
                      </a:r>
                      <a:r>
                        <a:rPr lang="es-ES" sz="1100" b="0" u="none" strike="noStrike" baseline="0" dirty="0" smtClean="0">
                          <a:solidFill>
                            <a:schemeClr val="accent3">
                              <a:lumMod val="75000"/>
                            </a:schemeClr>
                          </a:solidFill>
                          <a:effectLst/>
                          <a:latin typeface="+mj-lt"/>
                          <a:cs typeface="Arial" panose="020B0604020202020204" pitchFamily="34" charset="0"/>
                        </a:rPr>
                        <a:t>./</a:t>
                      </a:r>
                      <a:r>
                        <a:rPr lang="es-ES" sz="1100" b="0" u="none" strike="noStrike" baseline="0" smtClean="0">
                          <a:solidFill>
                            <a:schemeClr val="accent3">
                              <a:lumMod val="75000"/>
                            </a:schemeClr>
                          </a:solidFill>
                          <a:effectLst/>
                          <a:latin typeface="+mj-lt"/>
                          <a:cs typeface="Arial" panose="020B0604020202020204" pitchFamily="34" charset="0"/>
                        </a:rPr>
                        <a:t>14) </a:t>
                      </a:r>
                      <a:endParaRPr lang="es-ES" sz="1100" b="0" u="none" strike="noStrike" dirty="0" smtClean="0">
                        <a:solidFill>
                          <a:schemeClr val="accent3">
                            <a:lumMod val="75000"/>
                          </a:schemeClr>
                        </a:solidFill>
                        <a:effectLst/>
                        <a:latin typeface="+mj-lt"/>
                        <a:cs typeface="Arial" panose="020B0604020202020204" pitchFamily="34" charset="0"/>
                      </a:endParaRPr>
                    </a:p>
                  </a:txBody>
                  <a:tcPr marL="68580" marR="68580" marT="34290" marB="3429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a:txBody>
                    <a:bodyPr/>
                    <a:lstStyle/>
                    <a:p>
                      <a:pPr marL="92075" lvl="1" indent="0" algn="l" fontAlgn="b"/>
                      <a:r>
                        <a:rPr lang="es-MX" sz="1100" b="0" kern="1200" dirty="0" smtClean="0">
                          <a:solidFill>
                            <a:schemeClr val="dk1"/>
                          </a:solidFill>
                          <a:effectLst/>
                          <a:latin typeface="+mn-lt"/>
                          <a:ea typeface="+mn-ea"/>
                          <a:cs typeface="+mn-cs"/>
                        </a:rPr>
                        <a:t>Adición de $8.796.255.878 – PC 8 </a:t>
                      </a:r>
                      <a:r>
                        <a:rPr lang="es-MX" sz="1100" b="0" kern="1200" dirty="0" err="1" smtClean="0">
                          <a:solidFill>
                            <a:schemeClr val="dk1"/>
                          </a:solidFill>
                          <a:effectLst/>
                          <a:latin typeface="+mn-lt"/>
                          <a:ea typeface="+mn-ea"/>
                          <a:cs typeface="+mn-cs"/>
                        </a:rPr>
                        <a:t>Nare</a:t>
                      </a:r>
                      <a:endParaRPr lang="es-MX" sz="1100" b="0" kern="1200" dirty="0">
                        <a:solidFill>
                          <a:schemeClr val="dk1"/>
                        </a:solidFill>
                        <a:effectLst/>
                        <a:latin typeface="+mn-lt"/>
                        <a:ea typeface="+mn-ea"/>
                        <a:cs typeface="+mn-cs"/>
                      </a:endParaRPr>
                    </a:p>
                  </a:txBody>
                  <a:tcPr marL="0" marR="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21600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100" b="1" u="none" strike="noStrike" dirty="0" smtClean="0">
                        <a:solidFill>
                          <a:schemeClr val="accent3">
                            <a:lumMod val="75000"/>
                          </a:schemeClr>
                        </a:solidFill>
                        <a:effectLst/>
                        <a:latin typeface="+mj-lt"/>
                        <a:cs typeface="Arial" panose="020B0604020202020204" pitchFamily="34" charset="0"/>
                      </a:endParaRPr>
                    </a:p>
                  </a:txBody>
                  <a:tcPr marL="68580" marR="68580" marT="34290" marB="3429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kern="1200" smtClean="0">
                          <a:solidFill>
                            <a:schemeClr val="accent3">
                              <a:lumMod val="75000"/>
                            </a:schemeClr>
                          </a:solidFill>
                          <a:effectLst/>
                          <a:latin typeface="+mn-lt"/>
                          <a:ea typeface="+mn-ea"/>
                          <a:cs typeface="Arial" panose="020B0604020202020204" pitchFamily="34" charset="0"/>
                        </a:rPr>
                        <a:t>Otrosí No.</a:t>
                      </a:r>
                      <a:r>
                        <a:rPr lang="es-ES" sz="1100" b="1" u="none" strike="noStrike" kern="1200" baseline="0" smtClean="0">
                          <a:solidFill>
                            <a:schemeClr val="accent3">
                              <a:lumMod val="75000"/>
                            </a:schemeClr>
                          </a:solidFill>
                          <a:effectLst/>
                          <a:latin typeface="+mn-lt"/>
                          <a:ea typeface="+mn-ea"/>
                          <a:cs typeface="Arial" panose="020B0604020202020204" pitchFamily="34" charset="0"/>
                        </a:rPr>
                        <a:t> 2 - </a:t>
                      </a:r>
                      <a:r>
                        <a:rPr lang="es-ES" sz="1100" b="0" u="none" strike="noStrike" kern="1200" baseline="0" smtClean="0">
                          <a:solidFill>
                            <a:schemeClr val="accent3">
                              <a:lumMod val="75000"/>
                            </a:schemeClr>
                          </a:solidFill>
                          <a:effectLst/>
                          <a:latin typeface="+mn-lt"/>
                          <a:ea typeface="+mn-ea"/>
                          <a:cs typeface="Arial" panose="020B0604020202020204" pitchFamily="34" charset="0"/>
                        </a:rPr>
                        <a:t>(24 de Dic</a:t>
                      </a:r>
                      <a:r>
                        <a:rPr lang="es-ES" sz="1100" b="0" u="none" strike="noStrike" kern="1200" baseline="0" dirty="0" smtClean="0">
                          <a:solidFill>
                            <a:schemeClr val="accent3">
                              <a:lumMod val="75000"/>
                            </a:schemeClr>
                          </a:solidFill>
                          <a:effectLst/>
                          <a:latin typeface="+mn-lt"/>
                          <a:ea typeface="+mn-ea"/>
                          <a:cs typeface="Arial" panose="020B0604020202020204" pitchFamily="34" charset="0"/>
                        </a:rPr>
                        <a:t>./14)</a:t>
                      </a:r>
                      <a:endParaRPr lang="es-ES" sz="1100" b="0" u="none" strike="noStrike" kern="1200" dirty="0" smtClean="0">
                        <a:solidFill>
                          <a:schemeClr val="accent3">
                            <a:lumMod val="75000"/>
                          </a:schemeClr>
                        </a:solidFill>
                        <a:effectLst/>
                        <a:latin typeface="+mn-lt"/>
                        <a:ea typeface="+mn-ea"/>
                        <a:cs typeface="Arial" panose="020B0604020202020204" pitchFamily="34" charset="0"/>
                      </a:endParaRPr>
                    </a:p>
                  </a:txBody>
                  <a:tcPr marL="68580" marR="68580" marT="34290" marB="3429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a:txBody>
                    <a:bodyPr/>
                    <a:lstStyle/>
                    <a:p>
                      <a:pPr marL="72000" marR="0" indent="0" algn="l" defTabSz="844083" rtl="0" eaLnBrk="1" fontAlgn="ctr" latinLnBrk="0" hangingPunct="1">
                        <a:lnSpc>
                          <a:spcPct val="100000"/>
                        </a:lnSpc>
                        <a:spcBef>
                          <a:spcPts val="0"/>
                        </a:spcBef>
                        <a:spcAft>
                          <a:spcPts val="0"/>
                        </a:spcAft>
                        <a:buClrTx/>
                        <a:buSzTx/>
                        <a:buFontTx/>
                        <a:buNone/>
                        <a:tabLst/>
                        <a:defRPr/>
                      </a:pPr>
                      <a:r>
                        <a:rPr lang="es-MX" sz="1100" b="0" kern="1200" dirty="0" smtClean="0">
                          <a:solidFill>
                            <a:schemeClr val="dk1"/>
                          </a:solidFill>
                          <a:effectLst/>
                          <a:latin typeface="+mn-lt"/>
                          <a:ea typeface="+mn-ea"/>
                          <a:cs typeface="+mn-cs"/>
                        </a:rPr>
                        <a:t>Ampliación plazo obras 3 meses</a:t>
                      </a:r>
                    </a:p>
                  </a:txBody>
                  <a:tcPr marL="7144" marR="7144" marT="7144"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216000">
                <a:tc rowSpan="4">
                  <a:txBody>
                    <a:bodyPr/>
                    <a:lstStyle/>
                    <a:p>
                      <a:pPr algn="l">
                        <a:spcBef>
                          <a:spcPts val="200"/>
                        </a:spcBef>
                        <a:spcAft>
                          <a:spcPts val="200"/>
                        </a:spcAft>
                      </a:pPr>
                      <a:r>
                        <a:rPr lang="es-CO" sz="1100" b="1" kern="1200" dirty="0">
                          <a:solidFill>
                            <a:schemeClr val="dk1"/>
                          </a:solidFill>
                          <a:effectLst/>
                          <a:latin typeface="+mn-lt"/>
                          <a:ea typeface="+mn-ea"/>
                          <a:cs typeface="+mn-cs"/>
                        </a:rPr>
                        <a:t>Valores</a:t>
                      </a:r>
                      <a:endParaRPr lang="es-MX" sz="1100" b="1"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a:txBody>
                    <a:bodyPr/>
                    <a:lstStyle/>
                    <a:p>
                      <a:pPr algn="l">
                        <a:spcBef>
                          <a:spcPts val="200"/>
                        </a:spcBef>
                        <a:spcAft>
                          <a:spcPts val="200"/>
                        </a:spcAft>
                      </a:pPr>
                      <a:r>
                        <a:rPr lang="es-CO" sz="1100" b="1" kern="1200" smtClean="0">
                          <a:solidFill>
                            <a:schemeClr val="dk1"/>
                          </a:solidFill>
                          <a:effectLst/>
                          <a:latin typeface="+mn-lt"/>
                          <a:ea typeface="+mn-ea"/>
                          <a:cs typeface="+mn-cs"/>
                        </a:rPr>
                        <a:t>Contrato Inicial</a:t>
                      </a:r>
                      <a:endParaRPr lang="es-MX" sz="1100" b="1"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a:txBody>
                    <a:bodyPr/>
                    <a:lstStyle/>
                    <a:p>
                      <a:pPr algn="l">
                        <a:spcBef>
                          <a:spcPts val="200"/>
                        </a:spcBef>
                        <a:spcAft>
                          <a:spcPts val="200"/>
                        </a:spcAft>
                        <a:tabLst>
                          <a:tab pos="630555" algn="l"/>
                        </a:tabLst>
                      </a:pPr>
                      <a:r>
                        <a:rPr lang="es-CO" sz="1100" b="0" kern="1200" dirty="0">
                          <a:solidFill>
                            <a:schemeClr val="dk1"/>
                          </a:solidFill>
                          <a:effectLst/>
                          <a:latin typeface="+mn-lt"/>
                          <a:ea typeface="+mn-ea"/>
                          <a:cs typeface="+mn-cs"/>
                        </a:rPr>
                        <a:t>$</a:t>
                      </a:r>
                      <a:r>
                        <a:rPr lang="es-CO" sz="1100" b="0" kern="1200" dirty="0" smtClean="0">
                          <a:solidFill>
                            <a:schemeClr val="dk1"/>
                          </a:solidFill>
                          <a:effectLst/>
                          <a:latin typeface="+mn-lt"/>
                          <a:ea typeface="+mn-ea"/>
                          <a:cs typeface="+mn-cs"/>
                        </a:rPr>
                        <a:t>COP 90.835.540.937</a:t>
                      </a:r>
                      <a:endParaRPr lang="es-MX" sz="1100" b="0"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216000">
                <a:tc vMerge="1">
                  <a:txBody>
                    <a:bodyPr/>
                    <a:lstStyle/>
                    <a:p>
                      <a:endParaRPr lang="es-MX"/>
                    </a:p>
                  </a:txBody>
                  <a:tcPr/>
                </a:tc>
                <a:tc>
                  <a:txBody>
                    <a:bodyPr/>
                    <a:lstStyle/>
                    <a:p>
                      <a:pPr algn="l">
                        <a:spcBef>
                          <a:spcPts val="200"/>
                        </a:spcBef>
                        <a:spcAft>
                          <a:spcPts val="200"/>
                        </a:spcAft>
                      </a:pPr>
                      <a:r>
                        <a:rPr lang="es-CO" sz="1100" b="1" kern="1200" smtClean="0">
                          <a:solidFill>
                            <a:schemeClr val="dk1"/>
                          </a:solidFill>
                          <a:effectLst/>
                          <a:latin typeface="+mn-lt"/>
                          <a:ea typeface="+mn-ea"/>
                          <a:cs typeface="+mn-cs"/>
                        </a:rPr>
                        <a:t>Contrato Actual</a:t>
                      </a:r>
                      <a:endParaRPr lang="es-MX" sz="1100" b="1"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a:txBody>
                    <a:bodyPr/>
                    <a:lstStyle/>
                    <a:p>
                      <a:pPr algn="l">
                        <a:spcBef>
                          <a:spcPts val="200"/>
                        </a:spcBef>
                        <a:spcAft>
                          <a:spcPts val="200"/>
                        </a:spcAft>
                        <a:tabLst>
                          <a:tab pos="630555" algn="l"/>
                        </a:tabLst>
                      </a:pPr>
                      <a:r>
                        <a:rPr lang="es-CO" sz="1100" b="0" kern="1200" dirty="0">
                          <a:solidFill>
                            <a:schemeClr val="dk1"/>
                          </a:solidFill>
                          <a:effectLst/>
                          <a:latin typeface="+mn-lt"/>
                          <a:ea typeface="+mn-ea"/>
                          <a:cs typeface="+mn-cs"/>
                        </a:rPr>
                        <a:t>$</a:t>
                      </a:r>
                      <a:r>
                        <a:rPr lang="es-CO" sz="1100" b="0" kern="1200" dirty="0" smtClean="0">
                          <a:solidFill>
                            <a:schemeClr val="dk1"/>
                          </a:solidFill>
                          <a:effectLst/>
                          <a:latin typeface="+mn-lt"/>
                          <a:ea typeface="+mn-ea"/>
                          <a:cs typeface="+mn-cs"/>
                        </a:rPr>
                        <a:t>COP 99.631.796.815</a:t>
                      </a:r>
                      <a:endParaRPr lang="es-MX" sz="1100" b="0"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216000">
                <a:tc vMerge="1">
                  <a:txBody>
                    <a:bodyPr/>
                    <a:lstStyle/>
                    <a:p>
                      <a:endParaRPr lang="es-MX"/>
                    </a:p>
                  </a:txBody>
                  <a:tcPr/>
                </a:tc>
                <a:tc>
                  <a:txBody>
                    <a:bodyPr/>
                    <a:lstStyle/>
                    <a:p>
                      <a:pPr algn="l">
                        <a:spcBef>
                          <a:spcPts val="200"/>
                        </a:spcBef>
                        <a:spcAft>
                          <a:spcPts val="200"/>
                        </a:spcAft>
                      </a:pPr>
                      <a:r>
                        <a:rPr lang="es-CO" sz="1100" b="1" kern="1200" smtClean="0">
                          <a:solidFill>
                            <a:schemeClr val="dk1"/>
                          </a:solidFill>
                          <a:effectLst/>
                          <a:latin typeface="+mn-lt"/>
                          <a:ea typeface="+mn-ea"/>
                          <a:cs typeface="+mn-cs"/>
                        </a:rPr>
                        <a:t>Obras Contractual</a:t>
                      </a:r>
                      <a:endParaRPr lang="es-MX" sz="1100" b="1"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a:txBody>
                    <a:bodyPr/>
                    <a:lstStyle/>
                    <a:p>
                      <a:pPr algn="l">
                        <a:spcBef>
                          <a:spcPts val="200"/>
                        </a:spcBef>
                        <a:spcAft>
                          <a:spcPts val="200"/>
                        </a:spcAft>
                        <a:tabLst>
                          <a:tab pos="630555" algn="l"/>
                        </a:tabLst>
                      </a:pPr>
                      <a:r>
                        <a:rPr lang="es-CO" sz="1100" b="0" kern="1200" dirty="0">
                          <a:solidFill>
                            <a:schemeClr val="dk1"/>
                          </a:solidFill>
                          <a:effectLst/>
                          <a:latin typeface="+mn-lt"/>
                          <a:ea typeface="+mn-ea"/>
                          <a:cs typeface="+mn-cs"/>
                        </a:rPr>
                        <a:t>$</a:t>
                      </a:r>
                      <a:r>
                        <a:rPr lang="es-CO" sz="1100" b="0" kern="1200" dirty="0" smtClean="0">
                          <a:solidFill>
                            <a:schemeClr val="dk1"/>
                          </a:solidFill>
                          <a:effectLst/>
                          <a:latin typeface="+mn-lt"/>
                          <a:ea typeface="+mn-ea"/>
                          <a:cs typeface="+mn-cs"/>
                        </a:rPr>
                        <a:t>COP 40.418.931.118</a:t>
                      </a:r>
                      <a:endParaRPr lang="es-MX" sz="1100" b="0"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216000">
                <a:tc vMerge="1">
                  <a:txBody>
                    <a:bodyPr/>
                    <a:lstStyle/>
                    <a:p>
                      <a:endParaRPr lang="es-MX"/>
                    </a:p>
                  </a:txBody>
                  <a:tcPr/>
                </a:tc>
                <a:tc>
                  <a:txBody>
                    <a:bodyPr/>
                    <a:lstStyle/>
                    <a:p>
                      <a:pPr algn="l">
                        <a:spcBef>
                          <a:spcPts val="200"/>
                        </a:spcBef>
                        <a:spcAft>
                          <a:spcPts val="200"/>
                        </a:spcAft>
                      </a:pPr>
                      <a:r>
                        <a:rPr lang="es-CO" sz="1100" b="1" kern="1200" smtClean="0">
                          <a:solidFill>
                            <a:schemeClr val="dk1"/>
                          </a:solidFill>
                          <a:effectLst/>
                          <a:latin typeface="+mn-lt"/>
                          <a:ea typeface="+mn-ea"/>
                          <a:cs typeface="+mn-cs"/>
                        </a:rPr>
                        <a:t>Obras actual</a:t>
                      </a:r>
                      <a:r>
                        <a:rPr lang="es-CO" sz="1100" b="1" kern="1200" dirty="0">
                          <a:solidFill>
                            <a:schemeClr val="dk1"/>
                          </a:solidFill>
                          <a:effectLst/>
                          <a:latin typeface="+mn-lt"/>
                          <a:ea typeface="+mn-ea"/>
                          <a:cs typeface="+mn-cs"/>
                        </a:rPr>
                        <a:t>.</a:t>
                      </a:r>
                      <a:endParaRPr lang="es-MX" sz="1100" b="1"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a:txBody>
                    <a:bodyPr/>
                    <a:lstStyle/>
                    <a:p>
                      <a:pPr algn="l">
                        <a:spcBef>
                          <a:spcPts val="200"/>
                        </a:spcBef>
                        <a:spcAft>
                          <a:spcPts val="200"/>
                        </a:spcAft>
                        <a:tabLst>
                          <a:tab pos="630555" algn="l"/>
                        </a:tabLst>
                      </a:pPr>
                      <a:r>
                        <a:rPr lang="es-CO" sz="1100" b="0" kern="1200" dirty="0">
                          <a:solidFill>
                            <a:schemeClr val="dk1"/>
                          </a:solidFill>
                          <a:effectLst/>
                          <a:latin typeface="+mn-lt"/>
                          <a:ea typeface="+mn-ea"/>
                          <a:cs typeface="+mn-cs"/>
                        </a:rPr>
                        <a:t>$</a:t>
                      </a:r>
                      <a:r>
                        <a:rPr lang="es-CO" sz="1100" b="0" kern="1200" dirty="0" smtClean="0">
                          <a:solidFill>
                            <a:schemeClr val="dk1"/>
                          </a:solidFill>
                          <a:effectLst/>
                          <a:latin typeface="+mn-lt"/>
                          <a:ea typeface="+mn-ea"/>
                          <a:cs typeface="+mn-cs"/>
                        </a:rPr>
                        <a:t>COP 48.967.867.706 </a:t>
                      </a:r>
                      <a:endParaRPr lang="es-MX" sz="1100" b="0"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r h="1080000">
                <a:tc gridSpan="2">
                  <a:txBody>
                    <a:bodyPr/>
                    <a:lstStyle/>
                    <a:p>
                      <a:pPr algn="l">
                        <a:spcBef>
                          <a:spcPts val="1200"/>
                        </a:spcBef>
                        <a:spcAft>
                          <a:spcPts val="200"/>
                        </a:spcAft>
                      </a:pPr>
                      <a:endParaRPr lang="es-CO" sz="400" b="1" kern="1200" dirty="0" smtClean="0">
                        <a:solidFill>
                          <a:schemeClr val="dk1"/>
                        </a:solidFill>
                        <a:effectLst/>
                        <a:latin typeface="+mn-lt"/>
                        <a:ea typeface="+mn-ea"/>
                        <a:cs typeface="+mn-cs"/>
                      </a:endParaRPr>
                    </a:p>
                    <a:p>
                      <a:pPr algn="l">
                        <a:spcBef>
                          <a:spcPts val="0"/>
                        </a:spcBef>
                        <a:spcAft>
                          <a:spcPts val="200"/>
                        </a:spcAft>
                      </a:pPr>
                      <a:r>
                        <a:rPr lang="es-CO" sz="1100" b="1" kern="1200" dirty="0" smtClean="0">
                          <a:solidFill>
                            <a:schemeClr val="dk1"/>
                          </a:solidFill>
                          <a:effectLst/>
                          <a:latin typeface="+mn-lt"/>
                          <a:ea typeface="+mn-ea"/>
                          <a:cs typeface="+mn-cs"/>
                        </a:rPr>
                        <a:t>Contratista </a:t>
                      </a:r>
                      <a:endParaRPr lang="es-MX" sz="1100" b="1"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c hMerge="1">
                  <a:txBody>
                    <a:bodyPr/>
                    <a:lstStyle/>
                    <a:p>
                      <a:endParaRPr lang="es-MX"/>
                    </a:p>
                  </a:txBody>
                  <a:tcPr/>
                </a:tc>
                <a:tc>
                  <a:txBody>
                    <a:bodyPr/>
                    <a:lstStyle/>
                    <a:p>
                      <a:pPr algn="l">
                        <a:spcBef>
                          <a:spcPts val="0"/>
                        </a:spcBef>
                        <a:spcAft>
                          <a:spcPts val="200"/>
                        </a:spcAft>
                        <a:tabLst>
                          <a:tab pos="630555" algn="l"/>
                        </a:tabLst>
                      </a:pPr>
                      <a:endParaRPr lang="es-ES" sz="400" b="1" kern="1200" dirty="0" smtClean="0">
                        <a:solidFill>
                          <a:schemeClr val="dk1"/>
                        </a:solidFill>
                        <a:effectLst/>
                        <a:latin typeface="+mn-lt"/>
                        <a:ea typeface="+mn-ea"/>
                        <a:cs typeface="+mn-cs"/>
                      </a:endParaRPr>
                    </a:p>
                    <a:p>
                      <a:pPr algn="l">
                        <a:spcBef>
                          <a:spcPts val="0"/>
                        </a:spcBef>
                        <a:spcAft>
                          <a:spcPts val="200"/>
                        </a:spcAft>
                        <a:tabLst>
                          <a:tab pos="630555" algn="l"/>
                        </a:tabLst>
                      </a:pPr>
                      <a:r>
                        <a:rPr lang="es-ES" sz="1100" b="1" kern="1200" dirty="0" smtClean="0">
                          <a:solidFill>
                            <a:schemeClr val="dk1"/>
                          </a:solidFill>
                          <a:effectLst/>
                          <a:latin typeface="+mn-lt"/>
                          <a:ea typeface="+mn-ea"/>
                          <a:cs typeface="+mn-cs"/>
                        </a:rPr>
                        <a:t>Unión Temporal Ferroviaria Central </a:t>
                      </a:r>
                      <a:endParaRPr lang="es-MX" sz="1100" b="1" kern="1200" dirty="0">
                        <a:solidFill>
                          <a:schemeClr val="dk1"/>
                        </a:solidFill>
                        <a:effectLst/>
                        <a:latin typeface="+mn-lt"/>
                        <a:ea typeface="+mn-ea"/>
                        <a:cs typeface="+mn-cs"/>
                      </a:endParaRPr>
                    </a:p>
                    <a:p>
                      <a:pPr marL="342900" lvl="0" indent="-342900" algn="l">
                        <a:spcBef>
                          <a:spcPts val="600"/>
                        </a:spcBef>
                        <a:spcAft>
                          <a:spcPts val="200"/>
                        </a:spcAft>
                        <a:buFont typeface="Wingdings" panose="05000000000000000000" pitchFamily="2" charset="2"/>
                        <a:buChar char=""/>
                        <a:tabLst>
                          <a:tab pos="630555" algn="l"/>
                        </a:tabLst>
                      </a:pPr>
                      <a:r>
                        <a:rPr lang="es-CO" sz="1100" b="0" kern="1200" dirty="0" smtClean="0">
                          <a:solidFill>
                            <a:schemeClr val="dk1"/>
                          </a:solidFill>
                          <a:effectLst/>
                          <a:latin typeface="+mn-lt"/>
                          <a:ea typeface="+mn-ea"/>
                          <a:cs typeface="+mn-cs"/>
                        </a:rPr>
                        <a:t>Constr.</a:t>
                      </a:r>
                      <a:r>
                        <a:rPr lang="es-CO" sz="1100" b="0" kern="1200" baseline="0" dirty="0" smtClean="0">
                          <a:solidFill>
                            <a:schemeClr val="dk1"/>
                          </a:solidFill>
                          <a:effectLst/>
                          <a:latin typeface="+mn-lt"/>
                          <a:ea typeface="+mn-ea"/>
                          <a:cs typeface="+mn-cs"/>
                        </a:rPr>
                        <a:t> </a:t>
                      </a:r>
                      <a:r>
                        <a:rPr lang="es-CO" sz="1100" b="0" kern="1200" dirty="0" err="1" smtClean="0">
                          <a:solidFill>
                            <a:schemeClr val="dk1"/>
                          </a:solidFill>
                          <a:effectLst/>
                          <a:latin typeface="+mn-lt"/>
                          <a:ea typeface="+mn-ea"/>
                          <a:cs typeface="+mn-cs"/>
                        </a:rPr>
                        <a:t>Rubau</a:t>
                      </a:r>
                      <a:r>
                        <a:rPr lang="es-CO" sz="1100" b="0" kern="1200" dirty="0" smtClean="0">
                          <a:solidFill>
                            <a:schemeClr val="dk1"/>
                          </a:solidFill>
                          <a:effectLst/>
                          <a:latin typeface="+mn-lt"/>
                          <a:ea typeface="+mn-ea"/>
                          <a:cs typeface="+mn-cs"/>
                        </a:rPr>
                        <a:t> S.A. (</a:t>
                      </a:r>
                      <a:r>
                        <a:rPr lang="es-CO" sz="1100" b="0" kern="1200" dirty="0">
                          <a:solidFill>
                            <a:schemeClr val="dk1"/>
                          </a:solidFill>
                          <a:effectLst/>
                          <a:latin typeface="+mn-lt"/>
                          <a:ea typeface="+mn-ea"/>
                          <a:cs typeface="+mn-cs"/>
                        </a:rPr>
                        <a:t>33</a:t>
                      </a:r>
                      <a:r>
                        <a:rPr lang="es-CO" sz="1100" b="0" kern="1200" dirty="0" smtClean="0">
                          <a:solidFill>
                            <a:schemeClr val="dk1"/>
                          </a:solidFill>
                          <a:effectLst/>
                          <a:latin typeface="+mn-lt"/>
                          <a:ea typeface="+mn-ea"/>
                          <a:cs typeface="+mn-cs"/>
                        </a:rPr>
                        <a:t>%), </a:t>
                      </a:r>
                      <a:endParaRPr lang="es-MX" sz="1100" b="0" kern="1200" dirty="0">
                        <a:solidFill>
                          <a:schemeClr val="dk1"/>
                        </a:solidFill>
                        <a:effectLst/>
                        <a:latin typeface="+mn-lt"/>
                        <a:ea typeface="+mn-ea"/>
                        <a:cs typeface="+mn-cs"/>
                      </a:endParaRPr>
                    </a:p>
                    <a:p>
                      <a:pPr marL="342900" lvl="0" indent="-342900" algn="l">
                        <a:spcBef>
                          <a:spcPts val="0"/>
                        </a:spcBef>
                        <a:spcAft>
                          <a:spcPts val="200"/>
                        </a:spcAft>
                        <a:buFont typeface="Wingdings" panose="05000000000000000000" pitchFamily="2" charset="2"/>
                        <a:buChar char=""/>
                        <a:tabLst>
                          <a:tab pos="630555" algn="l"/>
                        </a:tabLst>
                      </a:pPr>
                      <a:r>
                        <a:rPr lang="es-CO" sz="1100" b="0" kern="1200" dirty="0" err="1" smtClean="0">
                          <a:solidFill>
                            <a:schemeClr val="dk1"/>
                          </a:solidFill>
                          <a:effectLst/>
                          <a:latin typeface="+mn-lt"/>
                          <a:ea typeface="+mn-ea"/>
                          <a:cs typeface="+mn-cs"/>
                        </a:rPr>
                        <a:t>Sonacol</a:t>
                      </a:r>
                      <a:r>
                        <a:rPr lang="es-CO" sz="1100" b="0" kern="1200" dirty="0" smtClean="0">
                          <a:solidFill>
                            <a:schemeClr val="dk1"/>
                          </a:solidFill>
                          <a:effectLst/>
                          <a:latin typeface="+mn-lt"/>
                          <a:ea typeface="+mn-ea"/>
                          <a:cs typeface="+mn-cs"/>
                        </a:rPr>
                        <a:t> S.A.S. (</a:t>
                      </a:r>
                      <a:r>
                        <a:rPr lang="es-CO" sz="1100" b="0" kern="1200" dirty="0">
                          <a:solidFill>
                            <a:schemeClr val="dk1"/>
                          </a:solidFill>
                          <a:effectLst/>
                          <a:latin typeface="+mn-lt"/>
                          <a:ea typeface="+mn-ea"/>
                          <a:cs typeface="+mn-cs"/>
                        </a:rPr>
                        <a:t>33</a:t>
                      </a:r>
                      <a:r>
                        <a:rPr lang="es-CO" sz="1100" b="0" kern="1200" dirty="0" smtClean="0">
                          <a:solidFill>
                            <a:schemeClr val="dk1"/>
                          </a:solidFill>
                          <a:effectLst/>
                          <a:latin typeface="+mn-lt"/>
                          <a:ea typeface="+mn-ea"/>
                          <a:cs typeface="+mn-cs"/>
                        </a:rPr>
                        <a:t>%), </a:t>
                      </a:r>
                      <a:endParaRPr lang="es-MX" sz="1100" b="0" kern="1200" dirty="0">
                        <a:solidFill>
                          <a:schemeClr val="dk1"/>
                        </a:solidFill>
                        <a:effectLst/>
                        <a:latin typeface="+mn-lt"/>
                        <a:ea typeface="+mn-ea"/>
                        <a:cs typeface="+mn-cs"/>
                      </a:endParaRPr>
                    </a:p>
                    <a:p>
                      <a:pPr marL="342900" lvl="0" indent="-342900" algn="l">
                        <a:spcBef>
                          <a:spcPts val="0"/>
                        </a:spcBef>
                        <a:spcAft>
                          <a:spcPts val="200"/>
                        </a:spcAft>
                        <a:buFont typeface="Wingdings" panose="05000000000000000000" pitchFamily="2" charset="2"/>
                        <a:buChar char=""/>
                        <a:tabLst>
                          <a:tab pos="630555" algn="l"/>
                        </a:tabLst>
                      </a:pPr>
                      <a:r>
                        <a:rPr lang="es-CO" sz="1100" b="0" kern="1200" dirty="0" err="1" smtClean="0">
                          <a:solidFill>
                            <a:schemeClr val="dk1"/>
                          </a:solidFill>
                          <a:effectLst/>
                          <a:latin typeface="+mn-lt"/>
                          <a:ea typeface="+mn-ea"/>
                          <a:cs typeface="+mn-cs"/>
                        </a:rPr>
                        <a:t>Rahs</a:t>
                      </a:r>
                      <a:r>
                        <a:rPr lang="es-CO" sz="1100" b="0" kern="1200" dirty="0" smtClean="0">
                          <a:solidFill>
                            <a:schemeClr val="dk1"/>
                          </a:solidFill>
                          <a:effectLst/>
                          <a:latin typeface="+mn-lt"/>
                          <a:ea typeface="+mn-ea"/>
                          <a:cs typeface="+mn-cs"/>
                        </a:rPr>
                        <a:t> Ingeniería S.A. (</a:t>
                      </a:r>
                      <a:r>
                        <a:rPr lang="es-CO" sz="1100" b="0" kern="1200" dirty="0">
                          <a:solidFill>
                            <a:schemeClr val="dk1"/>
                          </a:solidFill>
                          <a:effectLst/>
                          <a:latin typeface="+mn-lt"/>
                          <a:ea typeface="+mn-ea"/>
                          <a:cs typeface="+mn-cs"/>
                        </a:rPr>
                        <a:t>33</a:t>
                      </a:r>
                      <a:r>
                        <a:rPr lang="es-CO" sz="1100" b="0" kern="1200" dirty="0" smtClean="0">
                          <a:solidFill>
                            <a:schemeClr val="dk1"/>
                          </a:solidFill>
                          <a:effectLst/>
                          <a:latin typeface="+mn-lt"/>
                          <a:ea typeface="+mn-ea"/>
                          <a:cs typeface="+mn-cs"/>
                        </a:rPr>
                        <a:t>%) </a:t>
                      </a:r>
                      <a:endParaRPr lang="es-MX" sz="1100" b="0" kern="1200" dirty="0">
                        <a:solidFill>
                          <a:schemeClr val="dk1"/>
                        </a:solidFill>
                        <a:effectLst/>
                        <a:latin typeface="+mn-lt"/>
                        <a:ea typeface="+mn-ea"/>
                        <a:cs typeface="+mn-cs"/>
                      </a:endParaRPr>
                    </a:p>
                    <a:p>
                      <a:pPr marL="342900" lvl="0" indent="-342900" algn="l">
                        <a:spcBef>
                          <a:spcPts val="0"/>
                        </a:spcBef>
                        <a:spcAft>
                          <a:spcPts val="0"/>
                        </a:spcAft>
                        <a:buFont typeface="Wingdings" panose="05000000000000000000" pitchFamily="2" charset="2"/>
                        <a:buChar char=""/>
                        <a:tabLst>
                          <a:tab pos="630555" algn="l"/>
                        </a:tabLst>
                      </a:pPr>
                      <a:r>
                        <a:rPr lang="es-CO" sz="1100" b="0" kern="1200" dirty="0" smtClean="0">
                          <a:solidFill>
                            <a:schemeClr val="dk1"/>
                          </a:solidFill>
                          <a:effectLst/>
                          <a:latin typeface="+mn-lt"/>
                          <a:ea typeface="+mn-ea"/>
                          <a:cs typeface="+mn-cs"/>
                        </a:rPr>
                        <a:t>Ferroviaria Central S.A (1%).</a:t>
                      </a:r>
                    </a:p>
                    <a:p>
                      <a:pPr marL="0" lvl="0" indent="0" algn="l">
                        <a:spcBef>
                          <a:spcPts val="200"/>
                        </a:spcBef>
                        <a:spcAft>
                          <a:spcPts val="600"/>
                        </a:spcAft>
                        <a:buFont typeface="Wingdings" panose="05000000000000000000" pitchFamily="2" charset="2"/>
                        <a:buNone/>
                        <a:tabLst>
                          <a:tab pos="630555" algn="l"/>
                        </a:tabLst>
                      </a:pPr>
                      <a:endParaRPr lang="es-MX" sz="500" b="0" kern="1200" dirty="0">
                        <a:solidFill>
                          <a:schemeClr val="dk1"/>
                        </a:solidFill>
                        <a:effectLst/>
                        <a:latin typeface="+mn-lt"/>
                        <a:ea typeface="+mn-ea"/>
                        <a:cs typeface="+mn-cs"/>
                      </a:endParaRPr>
                    </a:p>
                  </a:txBody>
                  <a:tcPr marL="68580" marR="68580" marT="0" marB="0" anchor="ct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noFill/>
                  </a:tcPr>
                </a:tc>
              </a:tr>
            </a:tbl>
          </a:graphicData>
        </a:graphic>
      </p:graphicFrame>
      <p:sp>
        <p:nvSpPr>
          <p:cNvPr id="6" name="CuadroTexto 5"/>
          <p:cNvSpPr txBox="1"/>
          <p:nvPr/>
        </p:nvSpPr>
        <p:spPr>
          <a:xfrm>
            <a:off x="7235542" y="6105862"/>
            <a:ext cx="2419292" cy="261610"/>
          </a:xfrm>
          <a:prstGeom prst="rect">
            <a:avLst/>
          </a:prstGeom>
          <a:noFill/>
        </p:spPr>
        <p:txBody>
          <a:bodyPr wrap="square" rtlCol="0">
            <a:spAutoFit/>
          </a:bodyPr>
          <a:lstStyle/>
          <a:p>
            <a:r>
              <a:rPr lang="es-MX" sz="1100" smtClean="0">
                <a:solidFill>
                  <a:schemeClr val="bg2">
                    <a:lumMod val="10000"/>
                  </a:schemeClr>
                </a:solidFill>
                <a:latin typeface="+mn-lt"/>
                <a:ea typeface="Batang" panose="02030600000101010101" pitchFamily="18" charset="-127"/>
                <a:cs typeface="Aparajita" panose="020B0604020202020204" pitchFamily="34" charset="0"/>
              </a:rPr>
              <a:t>Registros Fotográfico: Abril de 2015</a:t>
            </a:r>
            <a:endParaRPr lang="es-MX" sz="1100" dirty="0">
              <a:solidFill>
                <a:schemeClr val="bg2">
                  <a:lumMod val="10000"/>
                </a:schemeClr>
              </a:solidFill>
              <a:latin typeface="+mn-lt"/>
              <a:ea typeface="Batang" panose="02030600000101010101" pitchFamily="18" charset="-127"/>
              <a:cs typeface="Aparajita" panose="020B0604020202020204" pitchFamily="34" charset="0"/>
            </a:endParaRPr>
          </a:p>
        </p:txBody>
      </p:sp>
      <p:pic>
        <p:nvPicPr>
          <p:cNvPr id="1026" name="Picture 2" descr="http://www.serpientesdecolombia.com/wp-content/uploads/2014/05/logo-utf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535" y="5131152"/>
            <a:ext cx="2289488" cy="93661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cstate="print">
            <a:lum contrast="20000"/>
            <a:extLst>
              <a:ext uri="{28A0092B-C50C-407E-A947-70E740481C1C}">
                <a14:useLocalDpi xmlns:a14="http://schemas.microsoft.com/office/drawing/2010/main" val="0"/>
              </a:ext>
            </a:extLst>
          </a:blip>
          <a:stretch>
            <a:fillRect/>
          </a:stretch>
        </p:blipFill>
        <p:spPr>
          <a:xfrm>
            <a:off x="6309328" y="1223930"/>
            <a:ext cx="3024000" cy="2278800"/>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18" name="Imagen 17" descr="F:\Recorrido abril 2015\IMG_9893.JPG"/>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6309328" y="3670611"/>
            <a:ext cx="3024000" cy="2278800"/>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19" name="1 Título"/>
          <p:cNvSpPr txBox="1">
            <a:spLocks/>
          </p:cNvSpPr>
          <p:nvPr/>
        </p:nvSpPr>
        <p:spPr>
          <a:xfrm>
            <a:off x="1631120" y="172225"/>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CO" sz="2400" dirty="0" smtClean="0">
                <a:solidFill>
                  <a:srgbClr val="002060"/>
                </a:solidFill>
                <a:effectLst>
                  <a:outerShdw blurRad="38100" dist="38100" dir="2700000" algn="tl">
                    <a:srgbClr val="000000">
                      <a:alpha val="43137"/>
                    </a:srgbClr>
                  </a:outerShdw>
                </a:effectLst>
                <a:latin typeface="+mj-lt"/>
              </a:rPr>
              <a:t>2. Dorada PK 201 - Chiriguaná PK 724 </a:t>
            </a:r>
          </a:p>
          <a:p>
            <a:pPr algn="l"/>
            <a:r>
              <a:rPr lang="es-CO" sz="2000" dirty="0" smtClean="0">
                <a:solidFill>
                  <a:schemeClr val="bg2">
                    <a:lumMod val="10000"/>
                  </a:schemeClr>
                </a:solidFill>
                <a:effectLst>
                  <a:outerShdw blurRad="38100" dist="38100" dir="2700000" algn="tl">
                    <a:srgbClr val="000000">
                      <a:alpha val="43137"/>
                    </a:srgbClr>
                  </a:outerShdw>
                </a:effectLst>
                <a:latin typeface="+mj-lt"/>
              </a:rPr>
              <a:t>Contrato de Obra No. 418 de 2013 </a:t>
            </a:r>
            <a:endParaRPr lang="es-CO" sz="2000" dirty="0">
              <a:solidFill>
                <a:schemeClr val="bg2">
                  <a:lumMod val="1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714290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redondeado 12"/>
          <p:cNvSpPr/>
          <p:nvPr/>
        </p:nvSpPr>
        <p:spPr>
          <a:xfrm>
            <a:off x="1040611" y="1396702"/>
            <a:ext cx="5733673"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Ejecución al 31 de Ago. 2015</a:t>
            </a:r>
          </a:p>
        </p:txBody>
      </p:sp>
      <p:grpSp>
        <p:nvGrpSpPr>
          <p:cNvPr id="14" name="Grupo 22"/>
          <p:cNvGrpSpPr/>
          <p:nvPr/>
        </p:nvGrpSpPr>
        <p:grpSpPr>
          <a:xfrm>
            <a:off x="474152" y="1179736"/>
            <a:ext cx="899775" cy="888596"/>
            <a:chOff x="1988321" y="0"/>
            <a:chExt cx="810013" cy="832513"/>
          </a:xfrm>
        </p:grpSpPr>
        <p:sp>
          <p:nvSpPr>
            <p:cNvPr id="15" name="Lágrima 14"/>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16" name="Lágrima 15"/>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17"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3</a:t>
              </a:r>
            </a:p>
          </p:txBody>
        </p:sp>
      </p:grpSp>
      <p:sp>
        <p:nvSpPr>
          <p:cNvPr id="10" name="Rectángulo 9"/>
          <p:cNvSpPr/>
          <p:nvPr/>
        </p:nvSpPr>
        <p:spPr>
          <a:xfrm>
            <a:off x="-102074" y="6029493"/>
            <a:ext cx="3361525" cy="261610"/>
          </a:xfrm>
          <a:prstGeom prst="rect">
            <a:avLst/>
          </a:prstGeom>
        </p:spPr>
        <p:txBody>
          <a:bodyPr wrap="square">
            <a:spAutoFit/>
          </a:bodyPr>
          <a:lstStyle/>
          <a:p>
            <a:pPr marL="87312" algn="r">
              <a:tabLst>
                <a:tab pos="3494088" algn="l"/>
              </a:tabLst>
            </a:pPr>
            <a:r>
              <a:rPr lang="es-MX" sz="1100" b="1" dirty="0" smtClean="0">
                <a:solidFill>
                  <a:schemeClr val="accent3">
                    <a:lumMod val="75000"/>
                  </a:schemeClr>
                </a:solidFill>
                <a:latin typeface="+mj-lt"/>
              </a:rPr>
              <a:t>Fuente: </a:t>
            </a:r>
            <a:r>
              <a:rPr lang="es-MX" sz="1100" dirty="0" smtClean="0">
                <a:solidFill>
                  <a:schemeClr val="accent3">
                    <a:lumMod val="75000"/>
                  </a:schemeClr>
                </a:solidFill>
                <a:latin typeface="+mj-lt"/>
              </a:rPr>
              <a:t>Seguimiento Gerencia Férrea VGC- ANI  </a:t>
            </a:r>
            <a:endParaRPr lang="es-MX" sz="1100" dirty="0">
              <a:solidFill>
                <a:schemeClr val="accent3">
                  <a:lumMod val="75000"/>
                </a:schemeClr>
              </a:solidFill>
              <a:latin typeface="+mj-lt"/>
            </a:endParaRPr>
          </a:p>
        </p:txBody>
      </p:sp>
      <p:graphicFrame>
        <p:nvGraphicFramePr>
          <p:cNvPr id="4" name="Tabla 3"/>
          <p:cNvGraphicFramePr>
            <a:graphicFrameLocks noGrp="1"/>
          </p:cNvGraphicFramePr>
          <p:nvPr>
            <p:extLst>
              <p:ext uri="{D42A27DB-BD31-4B8C-83A1-F6EECF244321}">
                <p14:modId xmlns:p14="http://schemas.microsoft.com/office/powerpoint/2010/main" val="848162744"/>
              </p:ext>
            </p:extLst>
          </p:nvPr>
        </p:nvGraphicFramePr>
        <p:xfrm>
          <a:off x="488504" y="2195823"/>
          <a:ext cx="4442712" cy="3763889"/>
        </p:xfrm>
        <a:graphic>
          <a:graphicData uri="http://schemas.openxmlformats.org/drawingml/2006/table">
            <a:tbl>
              <a:tblPr firstRow="1" firstCol="1" bandRow="1">
                <a:tableStyleId>{5C22544A-7EE6-4342-B048-85BDC9FD1C3A}</a:tableStyleId>
              </a:tblPr>
              <a:tblGrid>
                <a:gridCol w="1854103"/>
                <a:gridCol w="829869"/>
                <a:gridCol w="928871"/>
                <a:gridCol w="829869"/>
              </a:tblGrid>
              <a:tr h="441089">
                <a:tc>
                  <a:txBody>
                    <a:bodyPr/>
                    <a:lstStyle/>
                    <a:p>
                      <a:pPr algn="ctr">
                        <a:spcAft>
                          <a:spcPts val="0"/>
                        </a:spcAft>
                      </a:pPr>
                      <a:r>
                        <a:rPr lang="es-CO" sz="1100" dirty="0">
                          <a:solidFill>
                            <a:schemeClr val="accent1">
                              <a:lumMod val="25000"/>
                            </a:schemeClr>
                          </a:solidFill>
                          <a:effectLst/>
                        </a:rPr>
                        <a:t>ITEM</a:t>
                      </a:r>
                      <a:endParaRPr lang="es-CO" sz="140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s-CO" sz="1100" dirty="0">
                          <a:solidFill>
                            <a:schemeClr val="accent1">
                              <a:lumMod val="25000"/>
                            </a:schemeClr>
                          </a:solidFill>
                          <a:effectLst/>
                        </a:rPr>
                        <a:t>Contractual</a:t>
                      </a:r>
                      <a:endParaRPr lang="es-CO" sz="140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s-CO" sz="1100" dirty="0" smtClean="0">
                          <a:solidFill>
                            <a:schemeClr val="accent1">
                              <a:lumMod val="25000"/>
                            </a:schemeClr>
                          </a:solidFill>
                          <a:effectLst/>
                        </a:rPr>
                        <a:t>Ejecutado a 31 de Ago. 15</a:t>
                      </a:r>
                      <a:endParaRPr lang="es-CO" sz="140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s-CO" sz="1100" dirty="0">
                          <a:solidFill>
                            <a:schemeClr val="accent1">
                              <a:lumMod val="25000"/>
                            </a:schemeClr>
                          </a:solidFill>
                          <a:effectLst/>
                        </a:rPr>
                        <a:t>Avance</a:t>
                      </a:r>
                      <a:endParaRPr lang="es-CO" sz="140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lumMod val="85000"/>
                      </a:schemeClr>
                    </a:solidFill>
                  </a:tcPr>
                </a:tc>
              </a:tr>
              <a:tr h="255600">
                <a:tc>
                  <a:txBody>
                    <a:bodyPr/>
                    <a:lstStyle/>
                    <a:p>
                      <a:pPr algn="l">
                        <a:spcAft>
                          <a:spcPts val="0"/>
                        </a:spcAft>
                      </a:pPr>
                      <a:r>
                        <a:rPr lang="es-CO" sz="1050" kern="1200" dirty="0" smtClean="0">
                          <a:solidFill>
                            <a:schemeClr val="dk1"/>
                          </a:solidFill>
                          <a:effectLst/>
                          <a:latin typeface="+mn-lt"/>
                          <a:ea typeface="+mn-ea"/>
                          <a:cs typeface="+mn-cs"/>
                        </a:rPr>
                        <a:t>Intervención puntos críticos</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48.967,87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46.480,65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a:solidFill>
                            <a:schemeClr val="dk1"/>
                          </a:solidFill>
                          <a:effectLst/>
                          <a:latin typeface="+mn-lt"/>
                          <a:ea typeface="+mn-ea"/>
                          <a:cs typeface="+mn-cs"/>
                        </a:rPr>
                        <a:t>94,92%</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dirty="0" smtClean="0">
                          <a:solidFill>
                            <a:schemeClr val="dk1"/>
                          </a:solidFill>
                          <a:effectLst/>
                          <a:latin typeface="+mn-lt"/>
                          <a:ea typeface="+mn-ea"/>
                          <a:cs typeface="+mn-cs"/>
                        </a:rPr>
                        <a:t>Estudios y Diseños</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smtClean="0">
                          <a:solidFill>
                            <a:schemeClr val="dk1"/>
                          </a:solidFill>
                          <a:effectLst/>
                          <a:latin typeface="+mn-lt"/>
                          <a:ea typeface="+mn-ea"/>
                          <a:cs typeface="+mn-cs"/>
                        </a:rPr>
                        <a:t>1.475,62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1.475,62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100,00%</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smtClean="0">
                          <a:solidFill>
                            <a:schemeClr val="dk1"/>
                          </a:solidFill>
                          <a:effectLst/>
                          <a:latin typeface="+mn-lt"/>
                          <a:ea typeface="+mn-ea"/>
                          <a:cs typeface="+mn-cs"/>
                        </a:rPr>
                        <a:t>Mantenimiento de Vía</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smtClean="0">
                          <a:solidFill>
                            <a:schemeClr val="dk1"/>
                          </a:solidFill>
                          <a:effectLst/>
                          <a:latin typeface="+mn-lt"/>
                          <a:ea typeface="+mn-ea"/>
                          <a:cs typeface="+mn-cs"/>
                        </a:rPr>
                        <a:t>  7.917,98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4.997,53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63,12%</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smtClean="0">
                          <a:solidFill>
                            <a:schemeClr val="dk1"/>
                          </a:solidFill>
                          <a:effectLst/>
                          <a:latin typeface="+mn-lt"/>
                          <a:ea typeface="+mn-ea"/>
                          <a:cs typeface="+mn-cs"/>
                        </a:rPr>
                        <a:t>Mejoramiento de vía</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smtClean="0">
                          <a:solidFill>
                            <a:schemeClr val="dk1"/>
                          </a:solidFill>
                          <a:effectLst/>
                          <a:latin typeface="+mn-lt"/>
                          <a:ea typeface="+mn-ea"/>
                          <a:cs typeface="+mn-cs"/>
                        </a:rPr>
                        <a:t>17.910,60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7.336,49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40,96%</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smtClean="0">
                          <a:solidFill>
                            <a:schemeClr val="dk1"/>
                          </a:solidFill>
                          <a:effectLst/>
                          <a:latin typeface="+mn-lt"/>
                          <a:ea typeface="+mn-ea"/>
                          <a:cs typeface="+mn-cs"/>
                        </a:rPr>
                        <a:t>Mto. Material rodante</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a:solidFill>
                            <a:schemeClr val="dk1"/>
                          </a:solidFill>
                          <a:effectLst/>
                          <a:latin typeface="+mn-lt"/>
                          <a:ea typeface="+mn-ea"/>
                          <a:cs typeface="+mn-cs"/>
                        </a:rPr>
                        <a:t> </a:t>
                      </a:r>
                      <a:r>
                        <a:rPr lang="es-CO" sz="1100" b="0" kern="1200" dirty="0" smtClean="0">
                          <a:solidFill>
                            <a:schemeClr val="dk1"/>
                          </a:solidFill>
                          <a:effectLst/>
                          <a:latin typeface="+mn-lt"/>
                          <a:ea typeface="+mn-ea"/>
                          <a:cs typeface="+mn-cs"/>
                        </a:rPr>
                        <a:t>1.712,95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1.585,91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92,58%</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smtClean="0">
                          <a:solidFill>
                            <a:schemeClr val="dk1"/>
                          </a:solidFill>
                          <a:effectLst/>
                          <a:latin typeface="+mn-lt"/>
                          <a:ea typeface="+mn-ea"/>
                          <a:cs typeface="+mn-cs"/>
                        </a:rPr>
                        <a:t>Atención Emergencias</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a:solidFill>
                            <a:schemeClr val="dk1"/>
                          </a:solidFill>
                          <a:effectLst/>
                          <a:latin typeface="+mn-lt"/>
                          <a:ea typeface="+mn-ea"/>
                          <a:cs typeface="+mn-cs"/>
                        </a:rPr>
                        <a:t> </a:t>
                      </a:r>
                      <a:r>
                        <a:rPr lang="es-CO" sz="1100" b="0" kern="1200" dirty="0" smtClean="0">
                          <a:solidFill>
                            <a:schemeClr val="dk1"/>
                          </a:solidFill>
                          <a:effectLst/>
                          <a:latin typeface="+mn-lt"/>
                          <a:ea typeface="+mn-ea"/>
                          <a:cs typeface="+mn-cs"/>
                        </a:rPr>
                        <a:t>2.239,06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0,00%</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smtClean="0">
                          <a:solidFill>
                            <a:schemeClr val="dk1"/>
                          </a:solidFill>
                          <a:effectLst/>
                          <a:latin typeface="+mn-lt"/>
                          <a:ea typeface="+mn-ea"/>
                          <a:cs typeface="+mn-cs"/>
                        </a:rPr>
                        <a:t>Recuperación Estaciones</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smtClean="0">
                          <a:solidFill>
                            <a:schemeClr val="dk1"/>
                          </a:solidFill>
                          <a:effectLst/>
                          <a:latin typeface="+mn-lt"/>
                          <a:ea typeface="+mn-ea"/>
                          <a:cs typeface="+mn-cs"/>
                        </a:rPr>
                        <a:t>1.243,84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36,64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2,95%</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smtClean="0">
                          <a:solidFill>
                            <a:schemeClr val="dk1"/>
                          </a:solidFill>
                          <a:effectLst/>
                          <a:latin typeface="+mn-lt"/>
                          <a:ea typeface="+mn-ea"/>
                          <a:cs typeface="+mn-cs"/>
                        </a:rPr>
                        <a:t>Señalización Corredor Férreo</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a:solidFill>
                            <a:schemeClr val="dk1"/>
                          </a:solidFill>
                          <a:effectLst/>
                          <a:latin typeface="+mn-lt"/>
                          <a:ea typeface="+mn-ea"/>
                          <a:cs typeface="+mn-cs"/>
                        </a:rPr>
                        <a:t>     </a:t>
                      </a:r>
                      <a:r>
                        <a:rPr lang="es-CO" sz="1100" b="0" kern="1200" dirty="0" smtClean="0">
                          <a:solidFill>
                            <a:schemeClr val="dk1"/>
                          </a:solidFill>
                          <a:effectLst/>
                          <a:latin typeface="+mn-lt"/>
                          <a:ea typeface="+mn-ea"/>
                          <a:cs typeface="+mn-cs"/>
                        </a:rPr>
                        <a:t>565,15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0,00%</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smtClean="0">
                          <a:solidFill>
                            <a:schemeClr val="dk1"/>
                          </a:solidFill>
                          <a:effectLst/>
                          <a:latin typeface="+mn-lt"/>
                          <a:ea typeface="+mn-ea"/>
                          <a:cs typeface="+mn-cs"/>
                        </a:rPr>
                        <a:t>Gastos de Administración</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smtClean="0">
                          <a:solidFill>
                            <a:schemeClr val="dk1"/>
                          </a:solidFill>
                          <a:effectLst/>
                          <a:latin typeface="+mn-lt"/>
                          <a:ea typeface="+mn-ea"/>
                          <a:cs typeface="+mn-cs"/>
                        </a:rPr>
                        <a:t>10.167,65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8.628,38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84,86%</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smtClean="0">
                          <a:solidFill>
                            <a:schemeClr val="dk1"/>
                          </a:solidFill>
                          <a:effectLst/>
                          <a:latin typeface="+mn-lt"/>
                          <a:ea typeface="+mn-ea"/>
                          <a:cs typeface="+mn-cs"/>
                        </a:rPr>
                        <a:t>Control de tráfico</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smtClean="0">
                          <a:solidFill>
                            <a:schemeClr val="dk1"/>
                          </a:solidFill>
                          <a:effectLst/>
                          <a:latin typeface="+mn-lt"/>
                          <a:ea typeface="+mn-ea"/>
                          <a:cs typeface="+mn-cs"/>
                        </a:rPr>
                        <a:t>3.455,39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3.167,45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91,67%</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dirty="0">
                          <a:solidFill>
                            <a:schemeClr val="dk1"/>
                          </a:solidFill>
                          <a:effectLst/>
                          <a:latin typeface="+mn-lt"/>
                          <a:ea typeface="+mn-ea"/>
                          <a:cs typeface="+mn-cs"/>
                        </a:rPr>
                        <a:t>Vigilancia</a:t>
                      </a: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smtClean="0">
                          <a:solidFill>
                            <a:schemeClr val="dk1"/>
                          </a:solidFill>
                          <a:effectLst/>
                          <a:latin typeface="+mn-lt"/>
                          <a:ea typeface="+mn-ea"/>
                          <a:cs typeface="+mn-cs"/>
                        </a:rPr>
                        <a:t>1.921,59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1.749,78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91,06%</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smtClean="0">
                          <a:solidFill>
                            <a:schemeClr val="dk1"/>
                          </a:solidFill>
                          <a:effectLst/>
                          <a:latin typeface="+mn-lt"/>
                          <a:ea typeface="+mn-ea"/>
                          <a:cs typeface="+mn-cs"/>
                        </a:rPr>
                        <a:t>Programas socio-ambientales</a:t>
                      </a:r>
                      <a:endParaRPr lang="es-CO" sz="1050" kern="1200" dirty="0">
                        <a:solidFill>
                          <a:schemeClr val="dk1"/>
                        </a:solidFill>
                        <a:effectLst/>
                        <a:latin typeface="+mn-lt"/>
                        <a:ea typeface="+mn-ea"/>
                        <a:cs typeface="+mn-cs"/>
                      </a:endParaRP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defTabSz="844083" rtl="0" eaLnBrk="1" fontAlgn="ctr" latinLnBrk="0" hangingPunct="1"/>
                      <a:r>
                        <a:rPr lang="es-CO" sz="1100" b="0" kern="1200" dirty="0">
                          <a:solidFill>
                            <a:schemeClr val="dk1"/>
                          </a:solidFill>
                          <a:effectLst/>
                          <a:latin typeface="+mn-lt"/>
                          <a:ea typeface="+mn-ea"/>
                          <a:cs typeface="+mn-cs"/>
                        </a:rPr>
                        <a:t> </a:t>
                      </a:r>
                      <a:r>
                        <a:rPr lang="es-CO" sz="1100" b="0" kern="1200" dirty="0" smtClean="0">
                          <a:solidFill>
                            <a:schemeClr val="dk1"/>
                          </a:solidFill>
                          <a:effectLst/>
                          <a:latin typeface="+mn-lt"/>
                          <a:ea typeface="+mn-ea"/>
                          <a:cs typeface="+mn-cs"/>
                        </a:rPr>
                        <a:t>2.054,09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smtClean="0">
                          <a:solidFill>
                            <a:schemeClr val="dk1"/>
                          </a:solidFill>
                          <a:effectLst/>
                          <a:latin typeface="+mn-lt"/>
                          <a:ea typeface="+mn-ea"/>
                          <a:cs typeface="+mn-cs"/>
                        </a:rPr>
                        <a:t>1.715,63 </a:t>
                      </a:r>
                      <a:endParaRPr lang="es-CO" sz="1100" b="0"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252000" algn="r" fontAlgn="ctr"/>
                      <a:r>
                        <a:rPr lang="es-CO" sz="1100" b="0" kern="1200" dirty="0">
                          <a:solidFill>
                            <a:schemeClr val="dk1"/>
                          </a:solidFill>
                          <a:effectLst/>
                          <a:latin typeface="+mn-lt"/>
                          <a:ea typeface="+mn-ea"/>
                          <a:cs typeface="+mn-cs"/>
                        </a:rPr>
                        <a:t>83,52%</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r h="255600">
                <a:tc>
                  <a:txBody>
                    <a:bodyPr/>
                    <a:lstStyle/>
                    <a:p>
                      <a:pPr algn="l">
                        <a:spcAft>
                          <a:spcPts val="0"/>
                        </a:spcAft>
                      </a:pPr>
                      <a:r>
                        <a:rPr lang="es-CO" sz="1050" kern="1200" dirty="0">
                          <a:solidFill>
                            <a:schemeClr val="dk1"/>
                          </a:solidFill>
                          <a:effectLst/>
                          <a:latin typeface="+mn-lt"/>
                          <a:ea typeface="+mn-ea"/>
                          <a:cs typeface="+mn-cs"/>
                        </a:rPr>
                        <a:t>Totales</a:t>
                      </a:r>
                    </a:p>
                  </a:txBody>
                  <a:tcPr marL="68580" marR="6858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algn="r" defTabSz="844083" rtl="0" eaLnBrk="1" fontAlgn="ctr" latinLnBrk="0" hangingPunct="1"/>
                      <a:r>
                        <a:rPr lang="es-CO" sz="1050" b="1" kern="1200" dirty="0" smtClean="0">
                          <a:solidFill>
                            <a:schemeClr val="dk1"/>
                          </a:solidFill>
                          <a:effectLst/>
                          <a:latin typeface="+mn-lt"/>
                          <a:ea typeface="+mn-ea"/>
                          <a:cs typeface="+mn-cs"/>
                        </a:rPr>
                        <a:t>99.631,80 </a:t>
                      </a:r>
                      <a:endParaRPr lang="es-CO" sz="1050" b="1"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r" fontAlgn="ctr"/>
                      <a:r>
                        <a:rPr lang="es-CO" sz="1050" b="1" kern="1200" dirty="0" smtClean="0">
                          <a:solidFill>
                            <a:schemeClr val="dk1"/>
                          </a:solidFill>
                          <a:effectLst/>
                          <a:latin typeface="+mn-lt"/>
                          <a:ea typeface="+mn-ea"/>
                          <a:cs typeface="+mn-cs"/>
                        </a:rPr>
                        <a:t>77.174,07 </a:t>
                      </a:r>
                      <a:endParaRPr lang="es-CO" sz="1050" b="1" kern="1200" dirty="0">
                        <a:solidFill>
                          <a:schemeClr val="dk1"/>
                        </a:solidFill>
                        <a:effectLst/>
                        <a:latin typeface="+mn-lt"/>
                        <a:ea typeface="+mn-ea"/>
                        <a:cs typeface="+mn-cs"/>
                      </a:endParaRP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r" fontAlgn="ctr"/>
                      <a:r>
                        <a:rPr lang="es-CO" sz="1050" b="1" kern="1200" dirty="0">
                          <a:solidFill>
                            <a:schemeClr val="dk1"/>
                          </a:solidFill>
                          <a:effectLst/>
                          <a:latin typeface="+mn-lt"/>
                          <a:ea typeface="+mn-ea"/>
                          <a:cs typeface="+mn-cs"/>
                        </a:rPr>
                        <a:t>77,46%</a:t>
                      </a:r>
                    </a:p>
                  </a:txBody>
                  <a:tcPr marL="0" marR="0" marT="0" marB="0" anchor="ctr">
                    <a:lnL w="3175" cap="flat" cmpd="sng" algn="ctr">
                      <a:solidFill>
                        <a:schemeClr val="accent1">
                          <a:lumMod val="50000"/>
                        </a:schemeClr>
                      </a:solidFill>
                      <a:prstDash val="solid"/>
                      <a:round/>
                      <a:headEnd type="none" w="med" len="med"/>
                      <a:tailEnd type="none" w="med" len="med"/>
                    </a:lnL>
                    <a:lnR w="3175" cap="flat" cmpd="sng" algn="ctr">
                      <a:solidFill>
                        <a:schemeClr val="accent1">
                          <a:lumMod val="50000"/>
                        </a:schemeClr>
                      </a:solidFill>
                      <a:prstDash val="solid"/>
                      <a:round/>
                      <a:headEnd type="none" w="med" len="med"/>
                      <a:tailEnd type="none" w="med" len="med"/>
                    </a:lnR>
                    <a:lnT w="3175" cap="flat" cmpd="sng" algn="ctr">
                      <a:solidFill>
                        <a:schemeClr val="accent1">
                          <a:lumMod val="50000"/>
                        </a:schemeClr>
                      </a:solidFill>
                      <a:prstDash val="solid"/>
                      <a:round/>
                      <a:headEnd type="none" w="med" len="med"/>
                      <a:tailEnd type="none" w="med" len="med"/>
                    </a:lnT>
                    <a:lnB w="3175" cap="flat" cmpd="sng" algn="ctr">
                      <a:solidFill>
                        <a:schemeClr val="accent1">
                          <a:lumMod val="50000"/>
                        </a:schemeClr>
                      </a:solidFill>
                      <a:prstDash val="solid"/>
                      <a:round/>
                      <a:headEnd type="none" w="med" len="med"/>
                      <a:tailEnd type="none" w="med" len="med"/>
                    </a:lnB>
                    <a:solidFill>
                      <a:schemeClr val="bg1"/>
                    </a:solidFill>
                  </a:tcPr>
                </a:tc>
              </a:tr>
            </a:tbl>
          </a:graphicData>
        </a:graphic>
      </p:graphicFrame>
      <p:sp>
        <p:nvSpPr>
          <p:cNvPr id="21" name="1 Título"/>
          <p:cNvSpPr txBox="1">
            <a:spLocks/>
          </p:cNvSpPr>
          <p:nvPr/>
        </p:nvSpPr>
        <p:spPr>
          <a:xfrm>
            <a:off x="1631120" y="172225"/>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CO" sz="2400" dirty="0" smtClean="0">
                <a:solidFill>
                  <a:srgbClr val="002060"/>
                </a:solidFill>
                <a:effectLst>
                  <a:outerShdw blurRad="38100" dist="38100" dir="2700000" algn="tl">
                    <a:srgbClr val="000000">
                      <a:alpha val="43137"/>
                    </a:srgbClr>
                  </a:outerShdw>
                </a:effectLst>
                <a:latin typeface="+mj-lt"/>
              </a:rPr>
              <a:t>2. Dorada PK 201 - Chiriguaná PK 724 </a:t>
            </a:r>
          </a:p>
          <a:p>
            <a:pPr algn="l"/>
            <a:r>
              <a:rPr lang="es-CO" sz="2000" dirty="0" smtClean="0">
                <a:solidFill>
                  <a:schemeClr val="bg2">
                    <a:lumMod val="10000"/>
                  </a:schemeClr>
                </a:solidFill>
                <a:effectLst>
                  <a:outerShdw blurRad="38100" dist="38100" dir="2700000" algn="tl">
                    <a:srgbClr val="000000">
                      <a:alpha val="43137"/>
                    </a:srgbClr>
                  </a:outerShdw>
                </a:effectLst>
                <a:latin typeface="+mj-lt"/>
              </a:rPr>
              <a:t>Contrato de Obra No. 418 de 2013 </a:t>
            </a:r>
            <a:endParaRPr lang="es-CO" sz="2000" dirty="0">
              <a:solidFill>
                <a:schemeClr val="bg2">
                  <a:lumMod val="10000"/>
                </a:schemeClr>
              </a:solidFill>
              <a:effectLst>
                <a:outerShdw blurRad="38100" dist="38100" dir="2700000" algn="tl">
                  <a:srgbClr val="000000">
                    <a:alpha val="43137"/>
                  </a:srgbClr>
                </a:outerShdw>
              </a:effectLst>
              <a:latin typeface="+mj-lt"/>
            </a:endParaRPr>
          </a:p>
        </p:txBody>
      </p:sp>
      <p:graphicFrame>
        <p:nvGraphicFramePr>
          <p:cNvPr id="18" name="Gráfico 17"/>
          <p:cNvGraphicFramePr>
            <a:graphicFrameLocks/>
          </p:cNvGraphicFramePr>
          <p:nvPr>
            <p:extLst/>
          </p:nvPr>
        </p:nvGraphicFramePr>
        <p:xfrm>
          <a:off x="3080792" y="1941333"/>
          <a:ext cx="6825208" cy="4686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0243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a 8"/>
          <p:cNvGraphicFramePr>
            <a:graphicFrameLocks noGrp="1"/>
          </p:cNvGraphicFramePr>
          <p:nvPr>
            <p:extLst>
              <p:ext uri="{D42A27DB-BD31-4B8C-83A1-F6EECF244321}">
                <p14:modId xmlns:p14="http://schemas.microsoft.com/office/powerpoint/2010/main" val="3701401660"/>
              </p:ext>
            </p:extLst>
          </p:nvPr>
        </p:nvGraphicFramePr>
        <p:xfrm>
          <a:off x="875511" y="5674846"/>
          <a:ext cx="8280922" cy="504000"/>
        </p:xfrm>
        <a:graphic>
          <a:graphicData uri="http://schemas.openxmlformats.org/drawingml/2006/table">
            <a:tbl>
              <a:tblPr firstRow="1" bandRow="1">
                <a:tableStyleId>{BC89EF96-8CEA-46FF-86C4-4CE0E7609802}</a:tableStyleId>
              </a:tblPr>
              <a:tblGrid>
                <a:gridCol w="4140461"/>
                <a:gridCol w="4140461"/>
              </a:tblGrid>
              <a:tr h="252000">
                <a:tc>
                  <a:txBody>
                    <a:bodyPr/>
                    <a:lstStyle/>
                    <a:p>
                      <a:pPr marL="271463" marR="0" indent="-1841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050" b="0" kern="1200" dirty="0" smtClean="0">
                          <a:solidFill>
                            <a:schemeClr val="accent1">
                              <a:lumMod val="25000"/>
                            </a:schemeClr>
                          </a:solidFill>
                          <a:latin typeface="+mj-lt"/>
                          <a:ea typeface="+mn-ea"/>
                          <a:cs typeface="+mn-cs"/>
                        </a:rPr>
                        <a:t>Porcentaje</a:t>
                      </a:r>
                      <a:r>
                        <a:rPr lang="es-MX" sz="1050" b="0" dirty="0" smtClean="0">
                          <a:solidFill>
                            <a:schemeClr val="accent1">
                              <a:lumMod val="25000"/>
                            </a:schemeClr>
                          </a:solidFill>
                          <a:latin typeface="+mj-lt"/>
                        </a:rPr>
                        <a:t> </a:t>
                      </a:r>
                      <a:r>
                        <a:rPr lang="es-MX" sz="1050" b="0" kern="1200" dirty="0" smtClean="0">
                          <a:solidFill>
                            <a:schemeClr val="accent1">
                              <a:lumMod val="25000"/>
                            </a:schemeClr>
                          </a:solidFill>
                          <a:latin typeface="+mj-lt"/>
                          <a:ea typeface="+mn-ea"/>
                          <a:cs typeface="+mn-cs"/>
                        </a:rPr>
                        <a:t>Avance</a:t>
                      </a:r>
                      <a:r>
                        <a:rPr lang="es-MX" sz="1050" b="0" dirty="0" smtClean="0">
                          <a:solidFill>
                            <a:schemeClr val="accent1">
                              <a:lumMod val="25000"/>
                            </a:schemeClr>
                          </a:solidFill>
                          <a:latin typeface="+mj-lt"/>
                        </a:rPr>
                        <a:t> </a:t>
                      </a:r>
                      <a:r>
                        <a:rPr lang="es-MX" sz="1050" b="0" kern="1200" dirty="0" smtClean="0">
                          <a:solidFill>
                            <a:schemeClr val="accent1">
                              <a:lumMod val="25000"/>
                            </a:schemeClr>
                          </a:solidFill>
                          <a:latin typeface="+mj-lt"/>
                          <a:ea typeface="+mn-ea"/>
                          <a:cs typeface="+mn-cs"/>
                        </a:rPr>
                        <a:t>Financiero</a:t>
                      </a:r>
                      <a:r>
                        <a:rPr lang="es-MX" sz="1050" b="0" dirty="0" smtClean="0">
                          <a:solidFill>
                            <a:schemeClr val="accent1">
                              <a:lumMod val="25000"/>
                            </a:schemeClr>
                          </a:solidFill>
                          <a:latin typeface="+mj-lt"/>
                        </a:rPr>
                        <a:t> del Contrato: </a:t>
                      </a:r>
                      <a:r>
                        <a:rPr lang="es-MX" sz="1050" b="1" dirty="0" smtClean="0">
                          <a:solidFill>
                            <a:schemeClr val="accent1">
                              <a:lumMod val="25000"/>
                            </a:schemeClr>
                          </a:solidFill>
                          <a:latin typeface="+mj-lt"/>
                        </a:rPr>
                        <a:t>77,46% </a:t>
                      </a:r>
                      <a:endParaRPr lang="es-CO" sz="1050" b="1" u="none" strike="noStrike" kern="1200" dirty="0">
                        <a:solidFill>
                          <a:schemeClr val="accent1">
                            <a:lumMod val="25000"/>
                          </a:schemeClr>
                        </a:solidFill>
                        <a:effectLst/>
                        <a:latin typeface="+mj-lt"/>
                        <a:ea typeface="+mn-ea"/>
                        <a:cs typeface="+mn-cs"/>
                      </a:endParaRPr>
                    </a:p>
                  </a:txBody>
                  <a:tcPr marL="68580" marR="68580" marT="34290" marB="34290" anchor="ctr">
                    <a:lnL w="6350" cap="flat" cmpd="sng" algn="ctr">
                      <a:solidFill>
                        <a:schemeClr val="accent3">
                          <a:lumMod val="60000"/>
                          <a:lumOff val="4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chemeClr val="bg1">
                        <a:lumMod val="95000"/>
                      </a:schemeClr>
                    </a:solidFill>
                  </a:tcPr>
                </a:tc>
                <a:tc>
                  <a:txBody>
                    <a:bodyPr/>
                    <a:lstStyle/>
                    <a:p>
                      <a:pPr marL="285750" indent="-198438" algn="just">
                        <a:buFont typeface="Wingdings" panose="05000000000000000000" pitchFamily="2" charset="2"/>
                        <a:buChar char="ü"/>
                        <a:tabLst>
                          <a:tab pos="3494088" algn="l"/>
                        </a:tabLst>
                      </a:pPr>
                      <a:r>
                        <a:rPr lang="es-MX" sz="1050" b="0" dirty="0" smtClean="0">
                          <a:solidFill>
                            <a:schemeClr val="accent1">
                              <a:lumMod val="25000"/>
                            </a:schemeClr>
                          </a:solidFill>
                          <a:latin typeface="+mj-lt"/>
                        </a:rPr>
                        <a:t>Porcentaje de Avance en Tiempo Contrato: </a:t>
                      </a:r>
                      <a:r>
                        <a:rPr lang="es-MX" sz="1050" b="1" dirty="0" smtClean="0">
                          <a:solidFill>
                            <a:schemeClr val="accent1">
                              <a:lumMod val="25000"/>
                            </a:schemeClr>
                          </a:solidFill>
                          <a:latin typeface="+mj-lt"/>
                        </a:rPr>
                        <a:t>91,66%</a:t>
                      </a:r>
                    </a:p>
                  </a:txBody>
                  <a:tcPr marL="7144" marR="7144" marT="7144" marB="0" anchor="ctr">
                    <a:lnL w="6350" cap="flat" cmpd="sng" algn="ctr">
                      <a:solidFill>
                        <a:schemeClr val="accent3">
                          <a:lumMod val="60000"/>
                          <a:lumOff val="4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chemeClr val="bg1">
                        <a:lumMod val="95000"/>
                      </a:schemeClr>
                    </a:solidFill>
                  </a:tcPr>
                </a:tc>
              </a:tr>
              <a:tr h="252000">
                <a:tc>
                  <a:txBody>
                    <a:bodyPr/>
                    <a:lstStyle/>
                    <a:p>
                      <a:pPr marL="285750" indent="-198438" algn="just">
                        <a:buFont typeface="Wingdings" panose="05000000000000000000" pitchFamily="2" charset="2"/>
                        <a:buChar char="ü"/>
                        <a:tabLst>
                          <a:tab pos="3494088" algn="l"/>
                        </a:tabLst>
                      </a:pPr>
                      <a:r>
                        <a:rPr lang="es-MX" sz="1050" b="0" dirty="0" smtClean="0">
                          <a:solidFill>
                            <a:schemeClr val="accent1">
                              <a:lumMod val="25000"/>
                            </a:schemeClr>
                          </a:solidFill>
                          <a:latin typeface="+mj-lt"/>
                        </a:rPr>
                        <a:t>Porcentaje Avance Físico de Obras</a:t>
                      </a:r>
                      <a:r>
                        <a:rPr lang="es-MX" sz="1050" b="1" dirty="0" smtClean="0">
                          <a:solidFill>
                            <a:schemeClr val="accent1">
                              <a:lumMod val="25000"/>
                            </a:schemeClr>
                          </a:solidFill>
                          <a:latin typeface="+mj-lt"/>
                        </a:rPr>
                        <a:t>: </a:t>
                      </a:r>
                      <a:r>
                        <a:rPr lang="es-MX" sz="1050" b="1" baseline="0" dirty="0" smtClean="0">
                          <a:solidFill>
                            <a:schemeClr val="accent1">
                              <a:lumMod val="25000"/>
                            </a:schemeClr>
                          </a:solidFill>
                          <a:latin typeface="+mj-lt"/>
                        </a:rPr>
                        <a:t> 100,00</a:t>
                      </a:r>
                      <a:r>
                        <a:rPr lang="es-MX" sz="1050" b="1" dirty="0" smtClean="0">
                          <a:solidFill>
                            <a:schemeClr val="accent1">
                              <a:lumMod val="25000"/>
                            </a:schemeClr>
                          </a:solidFill>
                          <a:latin typeface="+mj-lt"/>
                        </a:rPr>
                        <a:t>%</a:t>
                      </a:r>
                    </a:p>
                  </a:txBody>
                  <a:tcPr marL="68580" marR="68580" marT="34290" marB="34290" anchor="ctr">
                    <a:lnL w="6350" cap="flat" cmpd="sng" algn="ctr">
                      <a:solidFill>
                        <a:schemeClr val="accent3">
                          <a:lumMod val="60000"/>
                          <a:lumOff val="4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285750" indent="-198438" algn="just">
                        <a:buFont typeface="Wingdings" panose="05000000000000000000" pitchFamily="2" charset="2"/>
                        <a:buChar char="ü"/>
                        <a:tabLst>
                          <a:tab pos="3494088" algn="l"/>
                        </a:tabLst>
                      </a:pPr>
                      <a:r>
                        <a:rPr lang="es-MX" sz="1050" b="0" dirty="0" smtClean="0">
                          <a:solidFill>
                            <a:schemeClr val="accent1">
                              <a:lumMod val="25000"/>
                            </a:schemeClr>
                          </a:solidFill>
                          <a:latin typeface="+mj-lt"/>
                        </a:rPr>
                        <a:t>Porcentaje de Avance en Tiempo Obras: </a:t>
                      </a:r>
                      <a:r>
                        <a:rPr lang="es-MX" sz="1050" b="1" dirty="0" smtClean="0">
                          <a:solidFill>
                            <a:schemeClr val="accent1">
                              <a:lumMod val="25000"/>
                            </a:schemeClr>
                          </a:solidFill>
                          <a:latin typeface="+mj-lt"/>
                        </a:rPr>
                        <a:t>100,00%</a:t>
                      </a:r>
                    </a:p>
                  </a:txBody>
                  <a:tcPr marL="0" marR="0" marT="0" marB="0" anchor="ctr">
                    <a:lnL w="6350" cap="flat" cmpd="sng" algn="ctr">
                      <a:solidFill>
                        <a:schemeClr val="accent3">
                          <a:lumMod val="60000"/>
                          <a:lumOff val="4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chemeClr val="bg1"/>
                    </a:solidFill>
                  </a:tcPr>
                </a:tc>
              </a:tr>
            </a:tbl>
          </a:graphicData>
        </a:graphic>
      </p:graphicFrame>
      <p:sp>
        <p:nvSpPr>
          <p:cNvPr id="13" name="1 Título"/>
          <p:cNvSpPr txBox="1">
            <a:spLocks/>
          </p:cNvSpPr>
          <p:nvPr/>
        </p:nvSpPr>
        <p:spPr>
          <a:xfrm>
            <a:off x="1631120" y="172225"/>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CO" sz="2400" dirty="0" smtClean="0">
                <a:solidFill>
                  <a:srgbClr val="002060"/>
                </a:solidFill>
                <a:effectLst>
                  <a:outerShdw blurRad="38100" dist="38100" dir="2700000" algn="tl">
                    <a:srgbClr val="000000">
                      <a:alpha val="43137"/>
                    </a:srgbClr>
                  </a:outerShdw>
                </a:effectLst>
                <a:latin typeface="+mj-lt"/>
              </a:rPr>
              <a:t>2. Dorada PK 201 - Chiriguaná PK 724 </a:t>
            </a:r>
          </a:p>
          <a:p>
            <a:pPr algn="l"/>
            <a:r>
              <a:rPr lang="es-CO" sz="2000" dirty="0" smtClean="0">
                <a:solidFill>
                  <a:schemeClr val="bg2">
                    <a:lumMod val="10000"/>
                  </a:schemeClr>
                </a:solidFill>
                <a:effectLst>
                  <a:outerShdw blurRad="38100" dist="38100" dir="2700000" algn="tl">
                    <a:srgbClr val="000000">
                      <a:alpha val="43137"/>
                    </a:srgbClr>
                  </a:outerShdw>
                </a:effectLst>
                <a:latin typeface="+mj-lt"/>
              </a:rPr>
              <a:t>Contrato de Obra No. 418 de 2013 </a:t>
            </a:r>
            <a:endParaRPr lang="es-CO" sz="2000" dirty="0">
              <a:solidFill>
                <a:schemeClr val="bg2">
                  <a:lumMod val="10000"/>
                </a:schemeClr>
              </a:solidFill>
              <a:effectLst>
                <a:outerShdw blurRad="38100" dist="38100" dir="2700000" algn="tl">
                  <a:srgbClr val="000000">
                    <a:alpha val="43137"/>
                  </a:srgbClr>
                </a:outerShdw>
              </a:effectLst>
              <a:latin typeface="+mj-lt"/>
            </a:endParaRPr>
          </a:p>
        </p:txBody>
      </p:sp>
      <p:graphicFrame>
        <p:nvGraphicFramePr>
          <p:cNvPr id="16" name="Gráfico 15"/>
          <p:cNvGraphicFramePr>
            <a:graphicFrameLocks/>
          </p:cNvGraphicFramePr>
          <p:nvPr>
            <p:extLst/>
          </p:nvPr>
        </p:nvGraphicFramePr>
        <p:xfrm>
          <a:off x="438280" y="1915313"/>
          <a:ext cx="8979215" cy="3699749"/>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ángulo redondeado 11"/>
          <p:cNvSpPr/>
          <p:nvPr/>
        </p:nvSpPr>
        <p:spPr>
          <a:xfrm>
            <a:off x="1040611" y="1396702"/>
            <a:ext cx="5733673"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Ejecución al 31 de Ago. 2015</a:t>
            </a:r>
          </a:p>
        </p:txBody>
      </p:sp>
      <p:grpSp>
        <p:nvGrpSpPr>
          <p:cNvPr id="14" name="Grupo 22"/>
          <p:cNvGrpSpPr/>
          <p:nvPr/>
        </p:nvGrpSpPr>
        <p:grpSpPr>
          <a:xfrm>
            <a:off x="474152" y="1179736"/>
            <a:ext cx="899775" cy="888596"/>
            <a:chOff x="1988321" y="0"/>
            <a:chExt cx="810013" cy="832513"/>
          </a:xfrm>
        </p:grpSpPr>
        <p:sp>
          <p:nvSpPr>
            <p:cNvPr id="15" name="Lágrima 14"/>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17" name="Lágrima 16"/>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22"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3</a:t>
              </a:r>
            </a:p>
          </p:txBody>
        </p:sp>
      </p:grpSp>
    </p:spTree>
    <p:extLst>
      <p:ext uri="{BB962C8B-B14F-4D97-AF65-F5344CB8AC3E}">
        <p14:creationId xmlns:p14="http://schemas.microsoft.com/office/powerpoint/2010/main" val="885812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redondeado 15"/>
          <p:cNvSpPr/>
          <p:nvPr/>
        </p:nvSpPr>
        <p:spPr>
          <a:xfrm>
            <a:off x="875511" y="1485602"/>
            <a:ext cx="5271289"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21" name="Grupo 22"/>
          <p:cNvGrpSpPr/>
          <p:nvPr/>
        </p:nvGrpSpPr>
        <p:grpSpPr>
          <a:xfrm>
            <a:off x="309052" y="1268636"/>
            <a:ext cx="870413" cy="888596"/>
            <a:chOff x="1988321" y="0"/>
            <a:chExt cx="810013" cy="832513"/>
          </a:xfrm>
        </p:grpSpPr>
        <p:sp>
          <p:nvSpPr>
            <p:cNvPr id="22" name="Lágrima 2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23" name="Lágrima 2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2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4</a:t>
              </a:r>
            </a:p>
          </p:txBody>
        </p:sp>
      </p:grpSp>
      <p:graphicFrame>
        <p:nvGraphicFramePr>
          <p:cNvPr id="13" name="Gráfico 12"/>
          <p:cNvGraphicFramePr>
            <a:graphicFrameLocks/>
          </p:cNvGraphicFramePr>
          <p:nvPr>
            <p:extLst>
              <p:ext uri="{D42A27DB-BD31-4B8C-83A1-F6EECF244321}">
                <p14:modId xmlns:p14="http://schemas.microsoft.com/office/powerpoint/2010/main" val="3969312677"/>
              </p:ext>
            </p:extLst>
          </p:nvPr>
        </p:nvGraphicFramePr>
        <p:xfrm>
          <a:off x="334440" y="2429467"/>
          <a:ext cx="5990177"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14" name="1 Título"/>
          <p:cNvSpPr txBox="1">
            <a:spLocks/>
          </p:cNvSpPr>
          <p:nvPr/>
        </p:nvSpPr>
        <p:spPr>
          <a:xfrm>
            <a:off x="1631120" y="172225"/>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CO" sz="2400" dirty="0" smtClean="0">
                <a:solidFill>
                  <a:srgbClr val="002060"/>
                </a:solidFill>
                <a:effectLst>
                  <a:outerShdw blurRad="38100" dist="38100" dir="2700000" algn="tl">
                    <a:srgbClr val="000000">
                      <a:alpha val="43137"/>
                    </a:srgbClr>
                  </a:outerShdw>
                </a:effectLst>
                <a:latin typeface="+mj-lt"/>
              </a:rPr>
              <a:t>2. Dorada PK 201 - Chiriguaná PK 724 </a:t>
            </a:r>
          </a:p>
          <a:p>
            <a:pPr algn="l"/>
            <a:r>
              <a:rPr lang="es-CO" sz="2000" dirty="0" smtClean="0">
                <a:solidFill>
                  <a:schemeClr val="bg2">
                    <a:lumMod val="10000"/>
                  </a:schemeClr>
                </a:solidFill>
                <a:effectLst>
                  <a:outerShdw blurRad="38100" dist="38100" dir="2700000" algn="tl">
                    <a:srgbClr val="000000">
                      <a:alpha val="43137"/>
                    </a:srgbClr>
                  </a:outerShdw>
                </a:effectLst>
                <a:latin typeface="+mj-lt"/>
              </a:rPr>
              <a:t>Contrato de Obra No. 418 de 2013 </a:t>
            </a:r>
            <a:endParaRPr lang="es-CO" sz="2000" dirty="0">
              <a:solidFill>
                <a:schemeClr val="bg2">
                  <a:lumMod val="10000"/>
                </a:schemeClr>
              </a:solidFill>
              <a:effectLst>
                <a:outerShdw blurRad="38100" dist="38100" dir="2700000" algn="tl">
                  <a:srgbClr val="000000">
                    <a:alpha val="43137"/>
                  </a:srgbClr>
                </a:outerShdw>
              </a:effectLst>
              <a:latin typeface="+mj-lt"/>
            </a:endParaRPr>
          </a:p>
        </p:txBody>
      </p:sp>
      <p:pic>
        <p:nvPicPr>
          <p:cNvPr id="15" name="Imagen 14" descr="C:\Users\npaez\Desktop\Registro Fotografico\Registro Fotografico Dorada - Chiriguana\wetransfer-db1aac\SAM_0104.JPG"/>
          <p:cNvPicPr/>
          <p:nvPr/>
        </p:nvPicPr>
        <p:blipFill>
          <a:blip r:embed="rId3" cstate="print">
            <a:lum contrast="20000"/>
            <a:extLst>
              <a:ext uri="{28A0092B-C50C-407E-A947-70E740481C1C}">
                <a14:useLocalDpi xmlns:a14="http://schemas.microsoft.com/office/drawing/2010/main" val="0"/>
              </a:ext>
            </a:extLst>
          </a:blip>
          <a:srcRect/>
          <a:stretch>
            <a:fillRect/>
          </a:stretch>
        </p:blipFill>
        <p:spPr bwMode="auto">
          <a:xfrm>
            <a:off x="6508164" y="3857967"/>
            <a:ext cx="3055867" cy="2260800"/>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18" name="Imagen 17" descr="C:\Users\npaez\Desktop\Registro Fotografico\Registro Fotografico Dorada - Chiriguana\Comisón Contraloria 418-2013\IMG_4728.JPG"/>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a:off x="6508164" y="1353515"/>
            <a:ext cx="3055867" cy="227615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3" name="CuadroTexto 2"/>
          <p:cNvSpPr txBox="1"/>
          <p:nvPr/>
        </p:nvSpPr>
        <p:spPr>
          <a:xfrm>
            <a:off x="3431326" y="6073495"/>
            <a:ext cx="3313353" cy="369332"/>
          </a:xfrm>
          <a:prstGeom prst="rect">
            <a:avLst/>
          </a:prstGeom>
          <a:noFill/>
          <a:ln w="28575" cmpd="dbl">
            <a:noFill/>
          </a:ln>
        </p:spPr>
        <p:txBody>
          <a:bodyPr wrap="square" rtlCol="0">
            <a:spAutoFit/>
          </a:bodyPr>
          <a:lstStyle/>
          <a:p>
            <a:r>
              <a:rPr lang="es-MX" b="1" dirty="0" smtClean="0">
                <a:solidFill>
                  <a:srgbClr val="FF0000"/>
                </a:solidFill>
              </a:rPr>
              <a:t>47 de 47 Obras Culminadas</a:t>
            </a:r>
            <a:endParaRPr lang="es-MX" b="1" dirty="0">
              <a:solidFill>
                <a:srgbClr val="FF0000"/>
              </a:solidFill>
            </a:endParaRPr>
          </a:p>
        </p:txBody>
      </p:sp>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l="31077" t="49905" r="31822" b="16191"/>
          <a:stretch/>
        </p:blipFill>
        <p:spPr>
          <a:xfrm rot="19871671">
            <a:off x="1256078" y="3285851"/>
            <a:ext cx="2263132" cy="899192"/>
          </a:xfrm>
          <a:prstGeom prst="rect">
            <a:avLst/>
          </a:prstGeom>
        </p:spPr>
      </p:pic>
    </p:spTree>
    <p:extLst>
      <p:ext uri="{BB962C8B-B14F-4D97-AF65-F5344CB8AC3E}">
        <p14:creationId xmlns:p14="http://schemas.microsoft.com/office/powerpoint/2010/main" val="39050444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5668" y="2681395"/>
            <a:ext cx="4828724" cy="933589"/>
          </a:xfrm>
          <a:prstGeom prst="rect">
            <a:avLst/>
          </a:prstGeom>
        </p:spPr>
        <p:txBody>
          <a:bodyPr wrap="square">
            <a:spAutoFit/>
          </a:bodyPr>
          <a:lstStyle/>
          <a:p>
            <a:pPr algn="just">
              <a:spcAft>
                <a:spcPts val="0"/>
              </a:spcAft>
            </a:pPr>
            <a:endParaRPr lang="es-ES" sz="1200" b="1" spc="-10" dirty="0">
              <a:latin typeface="+mn-lt"/>
              <a:ea typeface="Times New Roman" panose="02020603050405020304" pitchFamily="18" charset="0"/>
            </a:endParaRPr>
          </a:p>
          <a:p>
            <a:pPr algn="just">
              <a:spcAft>
                <a:spcPts val="0"/>
              </a:spcAft>
            </a:pPr>
            <a:r>
              <a:rPr lang="es-ES" sz="1200" b="1" spc="-10" dirty="0" smtClean="0">
                <a:latin typeface="+mn-lt"/>
                <a:ea typeface="Times New Roman" panose="02020603050405020304" pitchFamily="18" charset="0"/>
              </a:rPr>
              <a:t>PC-12 - PK 300+369: </a:t>
            </a:r>
            <a:r>
              <a:rPr lang="es-ES" sz="1200" spc="-10" dirty="0" smtClean="0">
                <a:latin typeface="+mn-lt"/>
                <a:ea typeface="Times New Roman" panose="02020603050405020304" pitchFamily="18" charset="0"/>
              </a:rPr>
              <a:t>Box </a:t>
            </a:r>
            <a:r>
              <a:rPr lang="es-ES" sz="1200" spc="-10" dirty="0" err="1" smtClean="0">
                <a:latin typeface="+mn-lt"/>
                <a:ea typeface="Times New Roman" panose="02020603050405020304" pitchFamily="18" charset="0"/>
              </a:rPr>
              <a:t>Culvert</a:t>
            </a:r>
            <a:r>
              <a:rPr lang="es-ES" sz="1200" spc="-10" dirty="0" smtClean="0">
                <a:latin typeface="+mn-lt"/>
                <a:ea typeface="Times New Roman" panose="02020603050405020304" pitchFamily="18" charset="0"/>
              </a:rPr>
              <a:t> tricelular en Concreto de 5x3 m.</a:t>
            </a:r>
          </a:p>
          <a:p>
            <a:pPr algn="just">
              <a:spcBef>
                <a:spcPts val="400"/>
              </a:spcBef>
              <a:spcAft>
                <a:spcPts val="0"/>
              </a:spcAft>
            </a:pPr>
            <a:r>
              <a:rPr lang="es-ES" sz="1200" spc="-10" dirty="0" smtClean="0">
                <a:latin typeface="+mn-lt"/>
                <a:ea typeface="Times New Roman" panose="02020603050405020304" pitchFamily="18" charset="0"/>
              </a:rPr>
              <a:t>Avance </a:t>
            </a:r>
            <a:r>
              <a:rPr lang="es-ES" sz="1200" spc="-10" dirty="0">
                <a:latin typeface="+mn-lt"/>
                <a:ea typeface="Times New Roman" panose="02020603050405020304" pitchFamily="18" charset="0"/>
              </a:rPr>
              <a:t>de obra: </a:t>
            </a:r>
            <a:r>
              <a:rPr lang="es-ES" sz="1200" spc="-10" dirty="0" smtClean="0">
                <a:latin typeface="+mn-lt"/>
                <a:ea typeface="Times New Roman" panose="02020603050405020304" pitchFamily="18" charset="0"/>
              </a:rPr>
              <a:t>35 %</a:t>
            </a:r>
            <a:endParaRPr lang="es-ES" sz="1200" spc="-10" dirty="0">
              <a:latin typeface="+mn-lt"/>
              <a:ea typeface="Times New Roman" panose="02020603050405020304" pitchFamily="18" charset="0"/>
            </a:endParaRPr>
          </a:p>
          <a:p>
            <a:pPr algn="just">
              <a:spcBef>
                <a:spcPts val="400"/>
              </a:spcBef>
              <a:spcAft>
                <a:spcPts val="0"/>
              </a:spcAft>
            </a:pPr>
            <a:r>
              <a:rPr lang="es-ES" sz="1200" spc="-10" dirty="0">
                <a:latin typeface="+mn-lt"/>
                <a:ea typeface="Times New Roman" panose="02020603050405020304" pitchFamily="18" charset="0"/>
              </a:rPr>
              <a:t>Valor obra: $1.526.005.604</a:t>
            </a:r>
          </a:p>
        </p:txBody>
      </p:sp>
      <p:sp>
        <p:nvSpPr>
          <p:cNvPr id="18" name="1 Título"/>
          <p:cNvSpPr txBox="1">
            <a:spLocks/>
          </p:cNvSpPr>
          <p:nvPr/>
        </p:nvSpPr>
        <p:spPr bwMode="auto">
          <a:xfrm>
            <a:off x="534620" y="2052677"/>
            <a:ext cx="6023932" cy="88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pPr algn="l"/>
            <a:r>
              <a:rPr lang="es-MX" altLang="es-MX" sz="2200" dirty="0" smtClean="0">
                <a:solidFill>
                  <a:schemeClr val="accent1">
                    <a:lumMod val="25000"/>
                  </a:schemeClr>
                </a:solidFill>
                <a:latin typeface="+mn-lt"/>
              </a:rPr>
              <a:t>Obras Fondo Adaptación</a:t>
            </a:r>
          </a:p>
          <a:p>
            <a:pPr algn="l"/>
            <a:r>
              <a:rPr lang="es-MX" altLang="es-MX" sz="1600" b="0" dirty="0">
                <a:solidFill>
                  <a:schemeClr val="accent1">
                    <a:lumMod val="25000"/>
                  </a:schemeClr>
                </a:solidFill>
                <a:latin typeface="+mn-lt"/>
              </a:rPr>
              <a:t>Valor del Contrato: </a:t>
            </a:r>
            <a:r>
              <a:rPr lang="es-MX" sz="1600" b="0" dirty="0">
                <a:solidFill>
                  <a:schemeClr val="accent1">
                    <a:lumMod val="25000"/>
                  </a:schemeClr>
                </a:solidFill>
                <a:latin typeface="+mn-lt"/>
              </a:rPr>
              <a:t>$</a:t>
            </a:r>
            <a:r>
              <a:rPr lang="es-CO" sz="1600" b="0" dirty="0">
                <a:solidFill>
                  <a:schemeClr val="accent1">
                    <a:lumMod val="25000"/>
                  </a:schemeClr>
                </a:solidFill>
                <a:latin typeface="+mn-lt"/>
              </a:rPr>
              <a:t>16.156.716.303 </a:t>
            </a:r>
          </a:p>
        </p:txBody>
      </p:sp>
      <p:sp>
        <p:nvSpPr>
          <p:cNvPr id="19" name="Rectángulo redondeado 18"/>
          <p:cNvSpPr/>
          <p:nvPr/>
        </p:nvSpPr>
        <p:spPr>
          <a:xfrm>
            <a:off x="1091411" y="1423002"/>
            <a:ext cx="5492541"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Otras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Obras en Ejecución a 31 de Ago. 2015 </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20" name="Grupo 22"/>
          <p:cNvGrpSpPr/>
          <p:nvPr/>
        </p:nvGrpSpPr>
        <p:grpSpPr>
          <a:xfrm>
            <a:off x="524952" y="1206036"/>
            <a:ext cx="899775" cy="888596"/>
            <a:chOff x="1988321" y="0"/>
            <a:chExt cx="810013" cy="832513"/>
          </a:xfrm>
        </p:grpSpPr>
        <p:sp>
          <p:nvSpPr>
            <p:cNvPr id="21" name="Lágrima 20"/>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22" name="Lágrima 21"/>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23"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5</a:t>
              </a:r>
            </a:p>
          </p:txBody>
        </p:sp>
      </p:grpSp>
      <p:sp>
        <p:nvSpPr>
          <p:cNvPr id="3" name="Rectángulo 2"/>
          <p:cNvSpPr/>
          <p:nvPr/>
        </p:nvSpPr>
        <p:spPr>
          <a:xfrm>
            <a:off x="4715266" y="2867076"/>
            <a:ext cx="4953000" cy="764312"/>
          </a:xfrm>
          <a:prstGeom prst="rect">
            <a:avLst/>
          </a:prstGeom>
        </p:spPr>
        <p:txBody>
          <a:bodyPr>
            <a:spAutoFit/>
          </a:bodyPr>
          <a:lstStyle/>
          <a:p>
            <a:pPr algn="just">
              <a:spcAft>
                <a:spcPts val="0"/>
              </a:spcAft>
            </a:pPr>
            <a:r>
              <a:rPr lang="es-CO" sz="1300" b="1" spc="-10" dirty="0" smtClean="0">
                <a:latin typeface="+mn-lt"/>
                <a:ea typeface="Times New Roman" panose="02020603050405020304" pitchFamily="18" charset="0"/>
              </a:rPr>
              <a:t>PC-19 - PK 376+254:</a:t>
            </a:r>
            <a:r>
              <a:rPr lang="es-CO" sz="1300" spc="-10" dirty="0" smtClean="0">
                <a:latin typeface="+mn-lt"/>
                <a:ea typeface="Times New Roman" panose="02020603050405020304" pitchFamily="18" charset="0"/>
              </a:rPr>
              <a:t> Protección margen del río y estribo puente</a:t>
            </a:r>
            <a:endParaRPr lang="es-CO" sz="1200" spc="-10" dirty="0">
              <a:latin typeface="+mn-lt"/>
              <a:ea typeface="Times New Roman" panose="02020603050405020304" pitchFamily="18" charset="0"/>
            </a:endParaRPr>
          </a:p>
          <a:p>
            <a:pPr algn="just">
              <a:spcBef>
                <a:spcPts val="400"/>
              </a:spcBef>
              <a:spcAft>
                <a:spcPts val="0"/>
              </a:spcAft>
            </a:pPr>
            <a:r>
              <a:rPr lang="es-ES" sz="1200" spc="-10" dirty="0">
                <a:latin typeface="+mn-lt"/>
                <a:ea typeface="Times New Roman" panose="02020603050405020304" pitchFamily="18" charset="0"/>
              </a:rPr>
              <a:t>Avance de obra: </a:t>
            </a:r>
            <a:r>
              <a:rPr lang="es-ES" sz="1200" spc="-10" dirty="0" smtClean="0">
                <a:latin typeface="+mn-lt"/>
                <a:ea typeface="Times New Roman" panose="02020603050405020304" pitchFamily="18" charset="0"/>
              </a:rPr>
              <a:t>42% </a:t>
            </a:r>
            <a:endParaRPr lang="es-ES" sz="1200" spc="-10" dirty="0">
              <a:latin typeface="+mn-lt"/>
              <a:ea typeface="Times New Roman" panose="02020603050405020304" pitchFamily="18" charset="0"/>
            </a:endParaRPr>
          </a:p>
          <a:p>
            <a:pPr algn="just">
              <a:spcBef>
                <a:spcPts val="400"/>
              </a:spcBef>
              <a:spcAft>
                <a:spcPts val="0"/>
              </a:spcAft>
            </a:pPr>
            <a:r>
              <a:rPr lang="es-ES" sz="1200" spc="-10" dirty="0">
                <a:latin typeface="+mn-lt"/>
                <a:ea typeface="Times New Roman" panose="02020603050405020304" pitchFamily="18" charset="0"/>
              </a:rPr>
              <a:t>Valor obra: $13.887.268.473</a:t>
            </a:r>
          </a:p>
        </p:txBody>
      </p:sp>
      <p:sp>
        <p:nvSpPr>
          <p:cNvPr id="15" name="1 Título"/>
          <p:cNvSpPr txBox="1">
            <a:spLocks/>
          </p:cNvSpPr>
          <p:nvPr/>
        </p:nvSpPr>
        <p:spPr>
          <a:xfrm>
            <a:off x="1631120" y="172225"/>
            <a:ext cx="6130192"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CO" sz="2400" dirty="0" smtClean="0">
                <a:solidFill>
                  <a:srgbClr val="002060"/>
                </a:solidFill>
                <a:effectLst>
                  <a:outerShdw blurRad="38100" dist="38100" dir="2700000" algn="tl">
                    <a:srgbClr val="000000">
                      <a:alpha val="43137"/>
                    </a:srgbClr>
                  </a:outerShdw>
                </a:effectLst>
                <a:latin typeface="+mj-lt"/>
              </a:rPr>
              <a:t>2. Dorada PK 201 - Chiriguaná PK 724 </a:t>
            </a:r>
          </a:p>
          <a:p>
            <a:pPr algn="l"/>
            <a:r>
              <a:rPr lang="es-CO" sz="2000" dirty="0" smtClean="0">
                <a:solidFill>
                  <a:schemeClr val="bg2">
                    <a:lumMod val="10000"/>
                  </a:schemeClr>
                </a:solidFill>
                <a:effectLst>
                  <a:outerShdw blurRad="38100" dist="38100" dir="2700000" algn="tl">
                    <a:srgbClr val="000000">
                      <a:alpha val="43137"/>
                    </a:srgbClr>
                  </a:outerShdw>
                </a:effectLst>
                <a:latin typeface="+mj-lt"/>
              </a:rPr>
              <a:t>Contrato de Obra No. 418 de 2013 </a:t>
            </a:r>
            <a:endParaRPr lang="es-CO" sz="2000" dirty="0">
              <a:solidFill>
                <a:schemeClr val="bg2">
                  <a:lumMod val="10000"/>
                </a:schemeClr>
              </a:solidFill>
              <a:effectLst>
                <a:outerShdw blurRad="38100" dist="38100" dir="2700000" algn="tl">
                  <a:srgbClr val="000000">
                    <a:alpha val="43137"/>
                  </a:srgbClr>
                </a:outerShdw>
              </a:effectLst>
              <a:latin typeface="+mj-lt"/>
            </a:endParaRPr>
          </a:p>
        </p:txBody>
      </p:sp>
      <p:sp>
        <p:nvSpPr>
          <p:cNvPr id="5" name="Rectángulo 4"/>
          <p:cNvSpPr/>
          <p:nvPr/>
        </p:nvSpPr>
        <p:spPr>
          <a:xfrm>
            <a:off x="1513508" y="6088512"/>
            <a:ext cx="2484398" cy="369332"/>
          </a:xfrm>
          <a:prstGeom prst="rect">
            <a:avLst/>
          </a:prstGeom>
        </p:spPr>
        <p:txBody>
          <a:bodyPr wrap="none">
            <a:spAutoFit/>
          </a:bodyPr>
          <a:lstStyle/>
          <a:p>
            <a:pPr algn="just">
              <a:spcAft>
                <a:spcPts val="0"/>
              </a:spcAft>
            </a:pPr>
            <a:r>
              <a:rPr lang="es-ES" b="1" i="1" dirty="0">
                <a:solidFill>
                  <a:srgbClr val="7030A0"/>
                </a:solidFill>
                <a:effectLst>
                  <a:outerShdw blurRad="38100" dist="38100" dir="2700000" algn="tl">
                    <a:srgbClr val="000000">
                      <a:alpha val="43137"/>
                    </a:srgbClr>
                  </a:outerShdw>
                </a:effectLst>
              </a:rPr>
              <a:t>Ubicación: Antioquia</a:t>
            </a:r>
          </a:p>
        </p:txBody>
      </p:sp>
      <p:sp>
        <p:nvSpPr>
          <p:cNvPr id="6" name="Rectángulo 5"/>
          <p:cNvSpPr/>
          <p:nvPr/>
        </p:nvSpPr>
        <p:spPr>
          <a:xfrm>
            <a:off x="4667988" y="2217568"/>
            <a:ext cx="5000278" cy="369332"/>
          </a:xfrm>
          <a:prstGeom prst="rect">
            <a:avLst/>
          </a:prstGeom>
        </p:spPr>
        <p:txBody>
          <a:bodyPr wrap="square">
            <a:spAutoFit/>
          </a:bodyPr>
          <a:lstStyle/>
          <a:p>
            <a:r>
              <a:rPr lang="es-MX" b="1" dirty="0">
                <a:solidFill>
                  <a:schemeClr val="accent1">
                    <a:lumMod val="25000"/>
                  </a:schemeClr>
                </a:solidFill>
                <a:latin typeface="+mj-lt"/>
              </a:rPr>
              <a:t>% Ejecutado acumulado a </a:t>
            </a:r>
            <a:r>
              <a:rPr lang="es-MX" b="1" dirty="0" smtClean="0">
                <a:solidFill>
                  <a:schemeClr val="accent1">
                    <a:lumMod val="25000"/>
                  </a:schemeClr>
                </a:solidFill>
                <a:latin typeface="+mj-lt"/>
              </a:rPr>
              <a:t>Agosto </a:t>
            </a:r>
            <a:r>
              <a:rPr lang="es-MX" b="1" dirty="0">
                <a:solidFill>
                  <a:schemeClr val="accent1">
                    <a:lumMod val="25000"/>
                  </a:schemeClr>
                </a:solidFill>
                <a:latin typeface="+mj-lt"/>
              </a:rPr>
              <a:t>de 2015: </a:t>
            </a:r>
            <a:r>
              <a:rPr lang="es-MX" b="1" dirty="0" smtClean="0">
                <a:solidFill>
                  <a:schemeClr val="accent1">
                    <a:lumMod val="25000"/>
                  </a:schemeClr>
                </a:solidFill>
                <a:latin typeface="+mj-lt"/>
              </a:rPr>
              <a:t>46.87%</a:t>
            </a:r>
            <a:endParaRPr lang="es-MX" b="1" dirty="0">
              <a:solidFill>
                <a:schemeClr val="accent1">
                  <a:lumMod val="25000"/>
                </a:schemeClr>
              </a:solidFill>
              <a:latin typeface="+mj-lt"/>
            </a:endParaRPr>
          </a:p>
        </p:txBody>
      </p:sp>
      <p:sp>
        <p:nvSpPr>
          <p:cNvPr id="17" name="Rectángulo 16"/>
          <p:cNvSpPr/>
          <p:nvPr/>
        </p:nvSpPr>
        <p:spPr>
          <a:xfrm>
            <a:off x="5822101" y="6093810"/>
            <a:ext cx="2557110" cy="369332"/>
          </a:xfrm>
          <a:prstGeom prst="rect">
            <a:avLst/>
          </a:prstGeom>
        </p:spPr>
        <p:txBody>
          <a:bodyPr wrap="none">
            <a:spAutoFit/>
          </a:bodyPr>
          <a:lstStyle/>
          <a:p>
            <a:pPr algn="just">
              <a:spcAft>
                <a:spcPts val="0"/>
              </a:spcAft>
            </a:pPr>
            <a:r>
              <a:rPr lang="es-ES" b="1" i="1" dirty="0">
                <a:solidFill>
                  <a:srgbClr val="7030A0"/>
                </a:solidFill>
                <a:effectLst>
                  <a:outerShdw blurRad="38100" dist="38100" dir="2700000" algn="tl">
                    <a:srgbClr val="000000">
                      <a:alpha val="43137"/>
                    </a:srgbClr>
                  </a:outerShdw>
                </a:effectLst>
              </a:rPr>
              <a:t>Ubicación: </a:t>
            </a:r>
            <a:r>
              <a:rPr lang="es-ES" b="1" i="1" dirty="0" smtClean="0">
                <a:solidFill>
                  <a:srgbClr val="7030A0"/>
                </a:solidFill>
                <a:effectLst>
                  <a:outerShdw blurRad="38100" dist="38100" dir="2700000" algn="tl">
                    <a:srgbClr val="000000">
                      <a:alpha val="43137"/>
                    </a:srgbClr>
                  </a:outerShdw>
                </a:effectLst>
              </a:rPr>
              <a:t>Santander</a:t>
            </a:r>
            <a:endParaRPr lang="es-ES" b="1" i="1" dirty="0">
              <a:solidFill>
                <a:srgbClr val="7030A0"/>
              </a:solidFill>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2" cstate="print">
            <a:lum contrast="20000"/>
            <a:extLst>
              <a:ext uri="{28A0092B-C50C-407E-A947-70E740481C1C}">
                <a14:useLocalDpi xmlns:a14="http://schemas.microsoft.com/office/drawing/2010/main" val="0"/>
              </a:ext>
            </a:extLst>
          </a:blip>
          <a:stretch>
            <a:fillRect/>
          </a:stretch>
        </p:blipFill>
        <p:spPr>
          <a:xfrm>
            <a:off x="5460440" y="3708081"/>
            <a:ext cx="3280432" cy="2296832"/>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7" name="Imagen 6"/>
          <p:cNvPicPr>
            <a:picLocks noChangeAspect="1"/>
          </p:cNvPicPr>
          <p:nvPr/>
        </p:nvPicPr>
        <p:blipFill>
          <a:blip r:embed="rId3" cstate="print">
            <a:lum contrast="20000"/>
            <a:extLst>
              <a:ext uri="{28A0092B-C50C-407E-A947-70E740481C1C}">
                <a14:useLocalDpi xmlns:a14="http://schemas.microsoft.com/office/drawing/2010/main" val="0"/>
              </a:ext>
            </a:extLst>
          </a:blip>
          <a:stretch>
            <a:fillRect/>
          </a:stretch>
        </p:blipFill>
        <p:spPr>
          <a:xfrm>
            <a:off x="1115491" y="3708081"/>
            <a:ext cx="3280432" cy="2296832"/>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6599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outlook.office365.com/owa/service.svc/s/GetFileAttachment?id=AAMkAGYxMWY5ODViLTEyNTUtNDUwZi05N2JiLTdjODU1NWJiM2IyOABGAAAAAABwUhp6aPTpTLu6Uams6W%2BDBwBbxLxPU%2Fl4QKB3ceVXVY9hAAAATgvSAAAMrZ1HRNk0QrM3UJybQ1s%2BAAFIRVFQAAACEgAQALkBaKCwPRVBiz%2F0mfR%2BIQoSABAAP4lCrdbClUOrU0uXOrNyOA%3D%3D&amp;X-OWA-CANARY=3Obox6HjTUyPLZaXyg8zQ6PmnvzgFdIIB34d9IJeuLcdpNIx5gHwOVN_9ji-k7AlfFSprYFif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8" name="Tabla 7"/>
          <p:cNvGraphicFramePr>
            <a:graphicFrameLocks noGrp="1"/>
          </p:cNvGraphicFramePr>
          <p:nvPr>
            <p:extLst/>
          </p:nvPr>
        </p:nvGraphicFramePr>
        <p:xfrm>
          <a:off x="6913220" y="2185432"/>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dirty="0" smtClean="0">
                          <a:solidFill>
                            <a:schemeClr val="tx1"/>
                          </a:solidFill>
                          <a:effectLst>
                            <a:outerShdw blurRad="38100" dist="38100" dir="2700000" algn="tl">
                              <a:srgbClr val="000000">
                                <a:alpha val="43137"/>
                              </a:srgbClr>
                            </a:outerShdw>
                          </a:effectLst>
                          <a:latin typeface="+mn-lt"/>
                          <a:ea typeface="+mn-ea"/>
                          <a:cs typeface="+mn-cs"/>
                        </a:rPr>
                        <a:t>PC 7 - Conformación del Terraplén Ferroviario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dirty="0" smtClean="0">
                          <a:solidFill>
                            <a:schemeClr val="dk1"/>
                          </a:solidFill>
                          <a:latin typeface="+mn-lt"/>
                          <a:ea typeface="+mn-ea"/>
                          <a:cs typeface="+mn-cs"/>
                        </a:rPr>
                        <a:t>Ubicación - PK 290+300</a:t>
                      </a:r>
                    </a:p>
                    <a:p>
                      <a:r>
                        <a:rPr lang="es-MX" sz="1300" kern="1200" dirty="0" smtClean="0">
                          <a:solidFill>
                            <a:schemeClr val="dk1"/>
                          </a:solidFill>
                          <a:latin typeface="+mn-lt"/>
                          <a:ea typeface="+mn-ea"/>
                          <a:cs typeface="+mn-cs"/>
                        </a:rPr>
                        <a:t>Departamento: Antioquia</a:t>
                      </a:r>
                    </a:p>
                    <a:p>
                      <a:pPr>
                        <a:spcBef>
                          <a:spcPts val="200"/>
                        </a:spcBef>
                      </a:pPr>
                      <a:r>
                        <a:rPr lang="es-MX" sz="1300" kern="1200" dirty="0" smtClean="0">
                          <a:solidFill>
                            <a:schemeClr val="dk1"/>
                          </a:solidFill>
                          <a:latin typeface="+mn-lt"/>
                          <a:ea typeface="+mn-ea"/>
                          <a:cs typeface="+mn-cs"/>
                        </a:rPr>
                        <a:t>Valor Final: $ 918.591.391</a:t>
                      </a:r>
                    </a:p>
                    <a:p>
                      <a:pPr>
                        <a:spcBef>
                          <a:spcPts val="200"/>
                        </a:spcBef>
                      </a:pPr>
                      <a:r>
                        <a:rPr lang="es-MX" sz="1300" kern="1200" dirty="0" smtClean="0">
                          <a:solidFill>
                            <a:schemeClr val="dk1"/>
                          </a:solidFill>
                          <a:latin typeface="+mn-lt"/>
                          <a:ea typeface="+mn-ea"/>
                          <a:cs typeface="+mn-cs"/>
                        </a:rPr>
                        <a:t>Terminación: 11-10-2014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dirty="0" smtClean="0">
                          <a:solidFill>
                            <a:schemeClr val="tx1"/>
                          </a:solidFill>
                          <a:effectLst>
                            <a:outerShdw blurRad="38100" dist="38100" dir="2700000" algn="tl">
                              <a:srgbClr val="000000">
                                <a:alpha val="43137"/>
                              </a:srgbClr>
                            </a:outerShdw>
                          </a:effectLst>
                          <a:latin typeface="+mn-lt"/>
                          <a:ea typeface="+mn-ea"/>
                          <a:cs typeface="+mn-cs"/>
                        </a:rPr>
                        <a:t>PC 8 – Estabilización de talud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dirty="0" smtClean="0">
                          <a:solidFill>
                            <a:schemeClr val="dk1"/>
                          </a:solidFill>
                          <a:latin typeface="+mn-lt"/>
                          <a:ea typeface="+mn-ea"/>
                          <a:cs typeface="+mn-cs"/>
                        </a:rPr>
                        <a:t>Ubicación - PK 294+000</a:t>
                      </a:r>
                    </a:p>
                    <a:p>
                      <a:pPr>
                        <a:spcBef>
                          <a:spcPts val="200"/>
                        </a:spcBef>
                      </a:pPr>
                      <a:r>
                        <a:rPr lang="es-MX" sz="1300" kern="1200" dirty="0" smtClean="0">
                          <a:solidFill>
                            <a:schemeClr val="dk1"/>
                          </a:solidFill>
                          <a:latin typeface="+mn-lt"/>
                          <a:ea typeface="+mn-ea"/>
                          <a:cs typeface="+mn-cs"/>
                        </a:rPr>
                        <a:t>Departamento: Antioquia</a:t>
                      </a:r>
                    </a:p>
                    <a:p>
                      <a:pPr>
                        <a:spcBef>
                          <a:spcPts val="200"/>
                        </a:spcBef>
                      </a:pPr>
                      <a:r>
                        <a:rPr lang="es-MX" sz="1300" kern="1200" dirty="0" smtClean="0">
                          <a:solidFill>
                            <a:schemeClr val="dk1"/>
                          </a:solidFill>
                          <a:latin typeface="+mn-lt"/>
                          <a:ea typeface="+mn-ea"/>
                          <a:cs typeface="+mn-cs"/>
                        </a:rPr>
                        <a:t>Valor Final: $ 13.710.922.417</a:t>
                      </a:r>
                    </a:p>
                    <a:p>
                      <a:pPr>
                        <a:spcBef>
                          <a:spcPts val="200"/>
                        </a:spcBef>
                      </a:pPr>
                      <a:r>
                        <a:rPr lang="es-MX" sz="1300" kern="1200" dirty="0" smtClean="0">
                          <a:solidFill>
                            <a:schemeClr val="dk1"/>
                          </a:solidFill>
                          <a:latin typeface="+mn-lt"/>
                          <a:ea typeface="+mn-ea"/>
                          <a:cs typeface="+mn-cs"/>
                        </a:rPr>
                        <a:t>Terminación: 15-06-2015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30" name="Rectángulo 29"/>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0" name="Picture 1" descr="66B82A6E02305D4EA1907F4437C4A923@rubau"/>
          <p:cNvPicPr>
            <a:picLocks noChangeAspect="1" noChangeArrowheads="1"/>
          </p:cNvPicPr>
          <p:nvPr/>
        </p:nvPicPr>
        <p:blipFill>
          <a:blip r:embed="rId4" cstate="print">
            <a:lum contrast="20000"/>
          </a:blip>
          <a:srcRect/>
          <a:stretch>
            <a:fillRect/>
          </a:stretch>
        </p:blipFill>
        <p:spPr bwMode="auto">
          <a:xfrm>
            <a:off x="807398" y="1919377"/>
            <a:ext cx="2723015" cy="197853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22" name="8 Imagen"/>
          <p:cNvPicPr>
            <a:picLocks noChangeAspect="1"/>
          </p:cNvPicPr>
          <p:nvPr/>
        </p:nvPicPr>
        <p:blipFill>
          <a:blip r:embed="rId5">
            <a:lum contrast="20000"/>
          </a:blip>
          <a:stretch>
            <a:fillRect/>
          </a:stretch>
        </p:blipFill>
        <p:spPr>
          <a:xfrm>
            <a:off x="791482" y="4121834"/>
            <a:ext cx="2738931" cy="197853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19" name="Imagen 18"/>
          <p:cNvPicPr>
            <a:picLocks noChangeAspect="1"/>
          </p:cNvPicPr>
          <p:nvPr/>
        </p:nvPicPr>
        <p:blipFill>
          <a:blip r:embed="rId6" cstate="print">
            <a:lum contrast="20000"/>
            <a:extLst>
              <a:ext uri="{28A0092B-C50C-407E-A947-70E740481C1C}">
                <a14:useLocalDpi xmlns:a14="http://schemas.microsoft.com/office/drawing/2010/main" val="0"/>
              </a:ext>
            </a:extLst>
          </a:blip>
          <a:stretch>
            <a:fillRect/>
          </a:stretch>
        </p:blipFill>
        <p:spPr>
          <a:xfrm>
            <a:off x="3741573" y="1932569"/>
            <a:ext cx="2723015" cy="1965338"/>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3" name="Imagen 2"/>
          <p:cNvPicPr>
            <a:picLocks noChangeAspect="1"/>
          </p:cNvPicPr>
          <p:nvPr/>
        </p:nvPicPr>
        <p:blipFill>
          <a:blip r:embed="rId7" cstate="print">
            <a:lum contrast="20000"/>
            <a:extLst>
              <a:ext uri="{28A0092B-C50C-407E-A947-70E740481C1C}">
                <a14:useLocalDpi xmlns:a14="http://schemas.microsoft.com/office/drawing/2010/main" val="0"/>
              </a:ext>
            </a:extLst>
          </a:blip>
          <a:stretch>
            <a:fillRect/>
          </a:stretch>
        </p:blipFill>
        <p:spPr>
          <a:xfrm>
            <a:off x="3748593" y="4121834"/>
            <a:ext cx="2743417" cy="197853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39" name="Rectángulo redondeado 38"/>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25" name="Grupo 22"/>
          <p:cNvGrpSpPr/>
          <p:nvPr/>
        </p:nvGrpSpPr>
        <p:grpSpPr>
          <a:xfrm>
            <a:off x="307975" y="295004"/>
            <a:ext cx="899775" cy="888596"/>
            <a:chOff x="1988321" y="0"/>
            <a:chExt cx="810013" cy="832513"/>
          </a:xfrm>
        </p:grpSpPr>
        <p:sp>
          <p:nvSpPr>
            <p:cNvPr id="26" name="Lágrima 25"/>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27" name="Lágrima 26"/>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28"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541976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2 Rectángulo"/>
          <p:cNvSpPr/>
          <p:nvPr/>
        </p:nvSpPr>
        <p:spPr>
          <a:xfrm>
            <a:off x="0" y="5180476"/>
            <a:ext cx="9906000" cy="707886"/>
          </a:xfrm>
          <a:prstGeom prst="rect">
            <a:avLst/>
          </a:prstGeom>
        </p:spPr>
        <p:txBody>
          <a:bodyPr wrap="square">
            <a:spAutoFit/>
          </a:bodyPr>
          <a:lstStyle/>
          <a:p>
            <a:pPr algn="ctr" fontAlgn="auto">
              <a:spcBef>
                <a:spcPts val="400"/>
              </a:spcBef>
              <a:spcAft>
                <a:spcPts val="0"/>
              </a:spcAft>
              <a:defRPr/>
            </a:pPr>
            <a:r>
              <a:rPr lang="es-CO" sz="4000" b="1" dirty="0" smtClean="0">
                <a:solidFill>
                  <a:srgbClr val="244061"/>
                </a:solidFill>
                <a:effectLst>
                  <a:outerShdw blurRad="38100" dist="38100" dir="2700000" algn="tl">
                    <a:srgbClr val="000000">
                      <a:alpha val="43137"/>
                    </a:srgbClr>
                  </a:outerShdw>
                </a:effectLst>
                <a:latin typeface="Calibri"/>
                <a:cs typeface="Calibri"/>
              </a:rPr>
              <a:t>MODO FÉRREO</a:t>
            </a:r>
          </a:p>
        </p:txBody>
      </p:sp>
      <p:sp>
        <p:nvSpPr>
          <p:cNvPr id="2" name="Rectángulo 1"/>
          <p:cNvSpPr/>
          <p:nvPr/>
        </p:nvSpPr>
        <p:spPr>
          <a:xfrm>
            <a:off x="390525" y="104775"/>
            <a:ext cx="9372600" cy="146685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3" y="274638"/>
            <a:ext cx="1126663" cy="825892"/>
          </a:xfrm>
          <a:prstGeom prst="rect">
            <a:avLst/>
          </a:prstGeom>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4564" t="22700" r="2941" b="22701"/>
          <a:stretch/>
        </p:blipFill>
        <p:spPr>
          <a:xfrm>
            <a:off x="7833321" y="321907"/>
            <a:ext cx="1630720" cy="743837"/>
          </a:xfrm>
          <a:prstGeom prst="rect">
            <a:avLst/>
          </a:prstGeom>
        </p:spPr>
      </p:pic>
      <p:sp>
        <p:nvSpPr>
          <p:cNvPr id="4" name="Rectángulo 3"/>
          <p:cNvSpPr/>
          <p:nvPr/>
        </p:nvSpPr>
        <p:spPr>
          <a:xfrm>
            <a:off x="390525" y="104775"/>
            <a:ext cx="9372600" cy="1466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t="6114"/>
          <a:stretch/>
        </p:blipFill>
        <p:spPr>
          <a:xfrm>
            <a:off x="789166" y="498647"/>
            <a:ext cx="8327670" cy="3954478"/>
          </a:xfrm>
          <a:prstGeom prst="rect">
            <a:avLst/>
          </a:prstGeom>
        </p:spPr>
      </p:pic>
    </p:spTree>
    <p:extLst>
      <p:ext uri="{BB962C8B-B14F-4D97-AF65-F5344CB8AC3E}">
        <p14:creationId xmlns:p14="http://schemas.microsoft.com/office/powerpoint/2010/main" val="3955453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outlook.office365.com/owa/service.svc/s/GetFileAttachment?id=AAMkAGYxMWY5ODViLTEyNTUtNDUwZi05N2JiLTdjODU1NWJiM2IyOABGAAAAAABwUhp6aPTpTLu6Uams6W%2BDBwBbxLxPU%2Fl4QKB3ceVXVY9hAAAATgvSAAAMrZ1HRNk0QrM3UJybQ1s%2BAAFIRVFQAAACEgAQALkBaKCwPRVBiz%2F0mfR%2BIQoSABAAP4lCrdbClUOrU0uXOrNyOA%3D%3D&amp;X-OWA-CANARY=3Obox6HjTUyPLZaXyg8zQ6PmnvzgFdIIB34d9IJeuLcdpNIx5gHwOVN_9ji-k7AlfFSprYFif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8" name="Tabla 7"/>
          <p:cNvGraphicFramePr>
            <a:graphicFrameLocks noGrp="1"/>
          </p:cNvGraphicFramePr>
          <p:nvPr>
            <p:extLst/>
          </p:nvPr>
        </p:nvGraphicFramePr>
        <p:xfrm>
          <a:off x="6913220" y="2185432"/>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16 - </a:t>
                      </a:r>
                      <a:r>
                        <a:rPr lang="es-CO" sz="1600" b="1" kern="1200" smtClean="0">
                          <a:solidFill>
                            <a:schemeClr val="tx1"/>
                          </a:solidFill>
                          <a:effectLst>
                            <a:outerShdw blurRad="38100" dist="38100" dir="2700000" algn="tl">
                              <a:srgbClr val="000000">
                                <a:alpha val="43137"/>
                              </a:srgbClr>
                            </a:outerShdw>
                          </a:effectLst>
                          <a:latin typeface="+mn-lt"/>
                          <a:ea typeface="+mn-ea"/>
                          <a:cs typeface="+mn-cs"/>
                        </a:rPr>
                        <a:t>Protección Estribos de Puente</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319+597</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Antioquia</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$ 1.392.690.039</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22-01-2015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17 - Alcantarilla</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323+660</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Antioquia</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$ 232.346.046</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15-12-2014</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0" name="24 Imagen" descr="C:\P1137 VHPA 200115\Puntos Criticos\Actas de Recibo Final\Fotos iniciales\PC 16 Ini.jpg"/>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a:off x="807398" y="1925129"/>
            <a:ext cx="2729350" cy="197853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29" name="4 Imagen" descr="C:\Users\GESTORASOCIAL JUNIOR\AppData\Local\Temp\Rar$DI08.035\Foto0021.jpg"/>
          <p:cNvPicPr/>
          <p:nvPr/>
        </p:nvPicPr>
        <p:blipFill>
          <a:blip r:embed="rId5" cstate="print">
            <a:lum contrast="20000"/>
          </a:blip>
          <a:srcRect/>
          <a:stretch>
            <a:fillRect/>
          </a:stretch>
        </p:blipFill>
        <p:spPr bwMode="auto">
          <a:xfrm>
            <a:off x="791482" y="4125471"/>
            <a:ext cx="2729350" cy="1974893"/>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31" name="Imagen 30" descr="F:\Recorrido abril 2015\IMG_0028.JPG"/>
          <p:cNvPicPr/>
          <p:nvPr/>
        </p:nvPicPr>
        <p:blipFill>
          <a:blip r:embed="rId6" cstate="print">
            <a:lum contrast="20000"/>
            <a:extLst>
              <a:ext uri="{28A0092B-C50C-407E-A947-70E740481C1C}">
                <a14:useLocalDpi xmlns:a14="http://schemas.microsoft.com/office/drawing/2010/main" val="0"/>
              </a:ext>
            </a:extLst>
          </a:blip>
          <a:srcRect/>
          <a:stretch>
            <a:fillRect/>
          </a:stretch>
        </p:blipFill>
        <p:spPr bwMode="auto">
          <a:xfrm>
            <a:off x="3769015" y="1925144"/>
            <a:ext cx="2713434" cy="1978515"/>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35" name="Imagen 34" descr="F:\Recorrido abril 2015\IMG_0016.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769015" y="4125471"/>
            <a:ext cx="2729350" cy="1974681"/>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22" name="Rectángulo 21"/>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redondeado 35"/>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35652042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outlook.office365.com/owa/service.svc/s/GetFileAttachment?id=AAMkAGYxMWY5ODViLTEyNTUtNDUwZi05N2JiLTdjODU1NWJiM2IyOABGAAAAAABwUhp6aPTpTLu6Uams6W%2BDBwBbxLxPU%2Fl4QKB3ceVXVY9hAAAATgvSAAAMrZ1HRNk0QrM3UJybQ1s%2BAAFIRVFQAAACEgAQALkBaKCwPRVBiz%2F0mfR%2BIQoSABAAP4lCrdbClUOrU0uXOrNyOA%3D%3D&amp;X-OWA-CANARY=3Obox6HjTUyPLZaXyg8zQ6PmnvzgFdIIB34d9IJeuLcdpNIx5gHwOVN_9ji-k7AlfFSprYFif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8" name="Tabla 7"/>
          <p:cNvGraphicFramePr>
            <a:graphicFrameLocks noGrp="1"/>
          </p:cNvGraphicFramePr>
          <p:nvPr>
            <p:extLst/>
          </p:nvPr>
        </p:nvGraphicFramePr>
        <p:xfrm>
          <a:off x="6913220" y="2185432"/>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21 - </a:t>
                      </a:r>
                      <a:r>
                        <a:rPr lang="es-CO" sz="1600" b="1" kern="1200" smtClean="0">
                          <a:solidFill>
                            <a:schemeClr val="tx1"/>
                          </a:solidFill>
                          <a:effectLst>
                            <a:outerShdw blurRad="38100" dist="38100" dir="2700000" algn="tl">
                              <a:srgbClr val="000000">
                                <a:alpha val="43137"/>
                              </a:srgbClr>
                            </a:outerShdw>
                          </a:effectLst>
                          <a:latin typeface="+mn-lt"/>
                          <a:ea typeface="+mn-ea"/>
                          <a:cs typeface="+mn-cs"/>
                        </a:rPr>
                        <a:t>Alcantarilla</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412+688</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$ 153.906.637</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16-08-2014</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23 – Protección socavación puente</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423+895</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a:t>
                      </a:r>
                      <a:r>
                        <a:rPr lang="es-MX" sz="1300" kern="1200" baseline="0" smtClean="0">
                          <a:solidFill>
                            <a:schemeClr val="dk1"/>
                          </a:solidFill>
                          <a:latin typeface="+mn-lt"/>
                          <a:ea typeface="+mn-ea"/>
                          <a:cs typeface="+mn-cs"/>
                        </a:rPr>
                        <a:t> </a:t>
                      </a:r>
                      <a:r>
                        <a:rPr lang="es-MX" sz="1300" kern="1200" smtClean="0">
                          <a:solidFill>
                            <a:schemeClr val="dk1"/>
                          </a:solidFill>
                          <a:latin typeface="+mn-lt"/>
                          <a:ea typeface="+mn-ea"/>
                          <a:cs typeface="+mn-cs"/>
                        </a:rPr>
                        <a:t>709.841.625 </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2" name="Imagen 21"/>
          <p:cNvPicPr>
            <a:picLocks noChangeAspect="1"/>
          </p:cNvPicPr>
          <p:nvPr/>
        </p:nvPicPr>
        <p:blipFill>
          <a:blip r:embed="rId4"/>
          <a:stretch>
            <a:fillRect/>
          </a:stretch>
        </p:blipFill>
        <p:spPr>
          <a:xfrm>
            <a:off x="797033" y="1925143"/>
            <a:ext cx="2743742" cy="1978515"/>
          </a:xfrm>
          <a:prstGeom prst="rect">
            <a:avLst/>
          </a:prstGeom>
        </p:spPr>
      </p:pic>
      <p:pic>
        <p:nvPicPr>
          <p:cNvPr id="36" name="Imagen 35" descr="F:\Recorrido abril 2015\IMG_9975.JPG"/>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3769015" y="1925142"/>
            <a:ext cx="2729350"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7" name="8 Imagen"/>
          <p:cNvPicPr>
            <a:picLocks noChangeAspect="1"/>
          </p:cNvPicPr>
          <p:nvPr/>
        </p:nvPicPr>
        <p:blipFill>
          <a:blip r:embed="rId6" cstate="screen">
            <a:lum contrast="20000"/>
            <a:extLst>
              <a:ext uri="{28A0092B-C50C-407E-A947-70E740481C1C}">
                <a14:useLocalDpi xmlns:a14="http://schemas.microsoft.com/office/drawing/2010/main"/>
              </a:ext>
            </a:extLst>
          </a:blip>
          <a:stretch>
            <a:fillRect/>
          </a:stretch>
        </p:blipFill>
        <p:spPr>
          <a:xfrm>
            <a:off x="794257" y="4121637"/>
            <a:ext cx="2749293"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0" name="Imagen 19" descr="C:\Users\npaez\Desktop\Registro Fotografico\Registro Fotografico Dorada - Chiriguana\Comisón Contraloria 418-2013\IMG_4919.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769015" y="4121636"/>
            <a:ext cx="2729350"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9" name="Rectángulo 28"/>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Rectángulo redondeado 30"/>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3001265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nvPr>
        </p:nvGraphicFramePr>
        <p:xfrm>
          <a:off x="6913220" y="2185432"/>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24 - </a:t>
                      </a:r>
                      <a:r>
                        <a:rPr lang="es-CO" sz="1600" b="1" kern="1200" smtClean="0">
                          <a:solidFill>
                            <a:schemeClr val="tx1"/>
                          </a:solidFill>
                          <a:effectLst>
                            <a:outerShdw blurRad="38100" dist="38100" dir="2700000" algn="tl">
                              <a:srgbClr val="000000">
                                <a:alpha val="43137"/>
                              </a:srgbClr>
                            </a:outerShdw>
                          </a:effectLst>
                          <a:latin typeface="+mn-lt"/>
                          <a:ea typeface="+mn-ea"/>
                          <a:cs typeface="+mn-cs"/>
                        </a:rPr>
                        <a:t>Alcantarilla</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436+364</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813.939.216</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26 – Box Culvert</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479+000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a:t>
                      </a:r>
                      <a:r>
                        <a:rPr lang="es-MX" sz="1300" kern="1200" baseline="0" smtClean="0">
                          <a:solidFill>
                            <a:schemeClr val="dk1"/>
                          </a:solidFill>
                          <a:latin typeface="+mn-lt"/>
                          <a:ea typeface="+mn-ea"/>
                          <a:cs typeface="+mn-cs"/>
                        </a:rPr>
                        <a:t> </a:t>
                      </a:r>
                      <a:r>
                        <a:rPr lang="es-MX" sz="1300" kern="1200" smtClean="0">
                          <a:solidFill>
                            <a:schemeClr val="dk1"/>
                          </a:solidFill>
                          <a:latin typeface="+mn-lt"/>
                          <a:ea typeface="+mn-ea"/>
                          <a:cs typeface="+mn-cs"/>
                        </a:rPr>
                        <a:t>439.829.082</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0" name="Imagen 19"/>
          <p:cNvPicPr>
            <a:picLocks noChangeAspect="1"/>
          </p:cNvPicPr>
          <p:nvPr/>
        </p:nvPicPr>
        <p:blipFill>
          <a:blip r:embed="rId4">
            <a:lum contrast="20000"/>
          </a:blip>
          <a:stretch>
            <a:fillRect/>
          </a:stretch>
        </p:blipFill>
        <p:spPr>
          <a:xfrm>
            <a:off x="791482" y="1925142"/>
            <a:ext cx="2704783"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9" name="Imagen 28" descr="F:\Recorrido abril 2015\IMG_9957.JPG"/>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3793941" y="1925142"/>
            <a:ext cx="2654571"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1" name="Imagen 30"/>
          <p:cNvPicPr>
            <a:picLocks noChangeAspect="1"/>
          </p:cNvPicPr>
          <p:nvPr/>
        </p:nvPicPr>
        <p:blipFill>
          <a:blip r:embed="rId6">
            <a:lum contrast="20000"/>
          </a:blip>
          <a:stretch>
            <a:fillRect/>
          </a:stretch>
        </p:blipFill>
        <p:spPr>
          <a:xfrm>
            <a:off x="791482" y="4121636"/>
            <a:ext cx="2704783"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5" name="Imagen 34" descr="F:\Recorrido abril 2015\IMG_9936.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793941" y="4121635"/>
            <a:ext cx="2704783"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2" name="Rectángulo 21"/>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redondeado 35"/>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2506010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nvPr>
        </p:nvGraphicFramePr>
        <p:xfrm>
          <a:off x="6913220" y="2185432"/>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27 - </a:t>
                      </a:r>
                      <a:r>
                        <a:rPr lang="es-CO" sz="1600" b="1" kern="1200" smtClean="0">
                          <a:solidFill>
                            <a:schemeClr val="tx1"/>
                          </a:solidFill>
                          <a:effectLst>
                            <a:outerShdw blurRad="38100" dist="38100" dir="2700000" algn="tl">
                              <a:srgbClr val="000000">
                                <a:alpha val="43137"/>
                              </a:srgbClr>
                            </a:outerShdw>
                          </a:effectLst>
                          <a:latin typeface="+mn-lt"/>
                          <a:ea typeface="+mn-ea"/>
                          <a:cs typeface="+mn-cs"/>
                        </a:rPr>
                        <a:t>Alcantarilla</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506+950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$ 230.773.681</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28 – Box Culvert</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511+254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a:t>
                      </a:r>
                      <a:r>
                        <a:rPr lang="es-MX" sz="1300" kern="1200" baseline="0" smtClean="0">
                          <a:solidFill>
                            <a:schemeClr val="dk1"/>
                          </a:solidFill>
                          <a:latin typeface="+mn-lt"/>
                          <a:ea typeface="+mn-ea"/>
                          <a:cs typeface="+mn-cs"/>
                        </a:rPr>
                        <a:t> </a:t>
                      </a:r>
                      <a:r>
                        <a:rPr lang="es-MX" sz="1300" kern="1200" smtClean="0">
                          <a:solidFill>
                            <a:schemeClr val="dk1"/>
                          </a:solidFill>
                          <a:latin typeface="+mn-lt"/>
                          <a:ea typeface="+mn-ea"/>
                          <a:cs typeface="+mn-cs"/>
                        </a:rPr>
                        <a:t>126.611.383</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2" name="21 Imagen" descr="C:\P1137 VHPA 200115\Puntos Criticos\Actas de Recibo Final\Fotos iniciales\PC 27 Ini.jpg"/>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791482" y="1925142"/>
            <a:ext cx="2654571"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6" name="Imagen 35" descr="F:\Recorrido abril 2015\IMG_9920.JPG"/>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3793941" y="1956458"/>
            <a:ext cx="2704783"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7" name="Imagen 36"/>
          <p:cNvPicPr>
            <a:picLocks noChangeAspect="1"/>
          </p:cNvPicPr>
          <p:nvPr/>
        </p:nvPicPr>
        <p:blipFill>
          <a:blip r:embed="rId6">
            <a:lum contrast="20000"/>
          </a:blip>
          <a:stretch>
            <a:fillRect/>
          </a:stretch>
        </p:blipFill>
        <p:spPr>
          <a:xfrm>
            <a:off x="791482" y="4135935"/>
            <a:ext cx="2654571" cy="19642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0" name="Imagen 19" descr="C:\Users\npaez\Desktop\Registro Fotografico\Registro Fotografico Dorada - Chiriguana\Comisón Contraloria 418-2013\IMG_4823.JPG"/>
          <p:cNvPicPr/>
          <p:nvPr/>
        </p:nvPicPr>
        <p:blipFill>
          <a:blip r:embed="rId7" cstate="print">
            <a:lum contrast="20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93940" y="4135934"/>
            <a:ext cx="2704784" cy="1964216"/>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9" name="Rectángulo 28"/>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Rectángulo redondeado 30"/>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375763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outlook.office365.com/owa/service.svc/s/GetFileAttachment?id=AAMkAGYxMWY5ODViLTEyNTUtNDUwZi05N2JiLTdjODU1NWJiM2IyOABGAAAAAABwUhp6aPTpTLu6Uams6W%2BDBwBbxLxPU%2Fl4QKB3ceVXVY9hAAAATgvSAAAMrZ1HRNk0QrM3UJybQ1s%2BAAFIRVFQAAACEgAQALkBaKCwPRVBiz%2F0mfR%2BIQoSABAAP4lCrdbClUOrU0uXOrNyOA%3D%3D&amp;X-OWA-CANARY=3Obox6HjTUyPLZaXyg8zQ6PmnvzgFdIIB34d9IJeuLcdpNIx5gHwOVN_9ji-k7AlfFSprYFif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8" name="Tabla 7"/>
          <p:cNvGraphicFramePr>
            <a:graphicFrameLocks noGrp="1"/>
          </p:cNvGraphicFramePr>
          <p:nvPr>
            <p:extLst/>
          </p:nvPr>
        </p:nvGraphicFramePr>
        <p:xfrm>
          <a:off x="6913220" y="2185432"/>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29 - Box Culvert</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511+445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$ 272.076.383</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30 – Alcantarilla</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511+889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a:t>
                      </a:r>
                      <a:r>
                        <a:rPr lang="es-MX" sz="1300" kern="1200" baseline="0" smtClean="0">
                          <a:solidFill>
                            <a:schemeClr val="dk1"/>
                          </a:solidFill>
                          <a:latin typeface="+mn-lt"/>
                          <a:ea typeface="+mn-ea"/>
                          <a:cs typeface="+mn-cs"/>
                        </a:rPr>
                        <a:t> </a:t>
                      </a:r>
                      <a:r>
                        <a:rPr lang="es-MX" sz="1300" kern="1200" smtClean="0">
                          <a:solidFill>
                            <a:schemeClr val="dk1"/>
                          </a:solidFill>
                          <a:latin typeface="+mn-lt"/>
                          <a:ea typeface="+mn-ea"/>
                          <a:cs typeface="+mn-cs"/>
                        </a:rPr>
                        <a:t>248.246.337</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0" name="Imagen 19"/>
          <p:cNvPicPr>
            <a:picLocks noChangeAspect="1"/>
          </p:cNvPicPr>
          <p:nvPr/>
        </p:nvPicPr>
        <p:blipFill>
          <a:blip r:embed="rId4">
            <a:lum contrast="20000"/>
          </a:blip>
          <a:stretch>
            <a:fillRect/>
          </a:stretch>
        </p:blipFill>
        <p:spPr>
          <a:xfrm>
            <a:off x="791482" y="1956457"/>
            <a:ext cx="2704783"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9" name="Imagen 28" descr="F:\Recorrido abril 2015\IMG_9915.JPG"/>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3846981" y="1956456"/>
            <a:ext cx="2704784"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1" name="Imagen 30"/>
          <p:cNvPicPr>
            <a:picLocks noChangeAspect="1"/>
          </p:cNvPicPr>
          <p:nvPr/>
        </p:nvPicPr>
        <p:blipFill>
          <a:blip r:embed="rId6">
            <a:lum contrast="20000"/>
          </a:blip>
          <a:stretch>
            <a:fillRect/>
          </a:stretch>
        </p:blipFill>
        <p:spPr>
          <a:xfrm>
            <a:off x="816513" y="4135935"/>
            <a:ext cx="2704782" cy="1983246"/>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2" name="Imagen 21" descr="F:\Recorrido abril 2015\IMG_9910.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846981" y="4137051"/>
            <a:ext cx="2729813" cy="1983246"/>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35" name="Rectángulo 34"/>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redondeado 35"/>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1029400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outlook.office365.com/owa/service.svc/s/GetFileAttachment?id=AAMkAGYxMWY5ODViLTEyNTUtNDUwZi05N2JiLTdjODU1NWJiM2IyOABGAAAAAABwUhp6aPTpTLu6Uams6W%2BDBwBbxLxPU%2Fl4QKB3ceVXVY9hAAAATgvSAAAMrZ1HRNk0QrM3UJybQ1s%2BAAFIRVFQAAACEgAQALkBaKCwPRVBiz%2F0mfR%2BIQoSABAAP4lCrdbClUOrU0uXOrNyOA%3D%3D&amp;X-OWA-CANARY=3Obox6HjTUyPLZaXyg8zQ6PmnvzgFdIIB34d9IJeuLcdpNIx5gHwOVN_9ji-k7AlfFSprYFif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8" name="Tabla 7"/>
          <p:cNvGraphicFramePr>
            <a:graphicFrameLocks noGrp="1"/>
          </p:cNvGraphicFramePr>
          <p:nvPr>
            <p:extLst/>
          </p:nvPr>
        </p:nvGraphicFramePr>
        <p:xfrm>
          <a:off x="6913220" y="2185432"/>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31 – Protección estribo puente</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513+599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$ 796.631.572</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32 – Conformación</a:t>
                      </a:r>
                      <a:r>
                        <a:rPr lang="es-MX" sz="1600" b="1" kern="1200" baseline="0" smtClean="0">
                          <a:solidFill>
                            <a:schemeClr val="tx1"/>
                          </a:solidFill>
                          <a:effectLst>
                            <a:outerShdw blurRad="38100" dist="38100" dir="2700000" algn="tl">
                              <a:srgbClr val="000000">
                                <a:alpha val="43137"/>
                              </a:srgbClr>
                            </a:outerShdw>
                          </a:effectLst>
                          <a:latin typeface="+mn-lt"/>
                          <a:ea typeface="+mn-ea"/>
                          <a:cs typeface="+mn-cs"/>
                        </a:rPr>
                        <a:t> terraplen</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514+200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a:t>
                      </a:r>
                      <a:r>
                        <a:rPr lang="es-MX" sz="1300" kern="1200" baseline="0" smtClean="0">
                          <a:solidFill>
                            <a:schemeClr val="dk1"/>
                          </a:solidFill>
                          <a:latin typeface="+mn-lt"/>
                          <a:ea typeface="+mn-ea"/>
                          <a:cs typeface="+mn-cs"/>
                        </a:rPr>
                        <a:t> </a:t>
                      </a:r>
                      <a:r>
                        <a:rPr lang="es-MX" sz="1300" kern="1200" smtClean="0">
                          <a:solidFill>
                            <a:schemeClr val="dk1"/>
                          </a:solidFill>
                          <a:latin typeface="+mn-lt"/>
                          <a:ea typeface="+mn-ea"/>
                          <a:cs typeface="+mn-cs"/>
                        </a:rPr>
                        <a:t>1.160.461.749</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2" name="Imagen 21"/>
          <p:cNvPicPr>
            <a:picLocks noChangeAspect="1"/>
          </p:cNvPicPr>
          <p:nvPr/>
        </p:nvPicPr>
        <p:blipFill>
          <a:blip r:embed="rId4">
            <a:lum contrast="20000"/>
          </a:blip>
          <a:stretch>
            <a:fillRect/>
          </a:stretch>
        </p:blipFill>
        <p:spPr>
          <a:xfrm>
            <a:off x="816761" y="1956456"/>
            <a:ext cx="2704784"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8" name="1 Imagen" descr="Recorte de pantalla"/>
          <p:cNvPicPr>
            <a:picLocks noChangeAspect="1"/>
          </p:cNvPicPr>
          <p:nvPr/>
        </p:nvPicPr>
        <p:blipFill>
          <a:blip r:embed="rId5" cstate="print">
            <a:lum contrast="20000"/>
            <a:extLst>
              <a:ext uri="{28A0092B-C50C-407E-A947-70E740481C1C}">
                <a14:useLocalDpi xmlns:a14="http://schemas.microsoft.com/office/drawing/2010/main"/>
              </a:ext>
            </a:extLst>
          </a:blip>
          <a:stretch>
            <a:fillRect/>
          </a:stretch>
        </p:blipFill>
        <p:spPr>
          <a:xfrm>
            <a:off x="816761" y="4140666"/>
            <a:ext cx="2704784"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0" name="Imagen 19" descr="C:\Users\npaez\Desktop\Registro Fotografico\Registro Fotografico Dorada - Chiriguana\wetransfer-db1aac\SAM_0186.JPG"/>
          <p:cNvPicPr/>
          <p:nvPr/>
        </p:nvPicPr>
        <p:blipFill>
          <a:blip r:embed="rId6" cstate="print">
            <a:lum contrast="20000"/>
            <a:extLst>
              <a:ext uri="{28A0092B-C50C-407E-A947-70E740481C1C}">
                <a14:useLocalDpi xmlns:a14="http://schemas.microsoft.com/office/drawing/2010/main" val="0"/>
              </a:ext>
            </a:extLst>
          </a:blip>
          <a:srcRect/>
          <a:stretch>
            <a:fillRect/>
          </a:stretch>
        </p:blipFill>
        <p:spPr bwMode="auto">
          <a:xfrm>
            <a:off x="3846981" y="4140665"/>
            <a:ext cx="2704782"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9" name="Imagen 28" descr="C:\Users\npaez\Desktop\Registro Fotografico\Registro Fotografico Dorada - Chiriguana\Comisón Contraloria 418-2013\IMG_4812.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846981" y="1956455"/>
            <a:ext cx="2704782"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31" name="Rectángulo 30"/>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ectángulo redondeado 34"/>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2770750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nvPr>
        </p:nvGraphicFramePr>
        <p:xfrm>
          <a:off x="6913220" y="2185432"/>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33 – Box Culvert</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514+310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$ 257.253.880</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34 – Box Culvert</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514+470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a:t>
                      </a:r>
                      <a:r>
                        <a:rPr lang="es-MX" sz="1300" kern="1200" baseline="0" smtClean="0">
                          <a:solidFill>
                            <a:schemeClr val="dk1"/>
                          </a:solidFill>
                          <a:latin typeface="+mn-lt"/>
                          <a:ea typeface="+mn-ea"/>
                          <a:cs typeface="+mn-cs"/>
                        </a:rPr>
                        <a:t> </a:t>
                      </a:r>
                      <a:r>
                        <a:rPr lang="es-MX" sz="1300" kern="1200" smtClean="0">
                          <a:solidFill>
                            <a:schemeClr val="dk1"/>
                          </a:solidFill>
                          <a:latin typeface="+mn-lt"/>
                          <a:ea typeface="+mn-ea"/>
                          <a:cs typeface="+mn-cs"/>
                        </a:rPr>
                        <a:t>299.374.592</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0" name="24 Imagen" descr="C:\P1137 VHPA 200115\Puntos Criticos\Actas de Recibo Final\Fotos iniciales\PC 33 Ini.jpg"/>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816763" y="1956455"/>
            <a:ext cx="2704782"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1" name="Imagen 30"/>
          <p:cNvPicPr>
            <a:picLocks noChangeAspect="1"/>
          </p:cNvPicPr>
          <p:nvPr/>
        </p:nvPicPr>
        <p:blipFill>
          <a:blip r:embed="rId5">
            <a:lum contrast="20000"/>
          </a:blip>
          <a:stretch>
            <a:fillRect/>
          </a:stretch>
        </p:blipFill>
        <p:spPr>
          <a:xfrm>
            <a:off x="814137" y="4140666"/>
            <a:ext cx="2707408" cy="1985327"/>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2" name="Imagen 21" descr="C:\Users\npaez\Desktop\Registro Fotografico\Registro Fotografico Dorada - Chiriguana\Comisón Contraloria 418-2013\IMG_4792.JPG"/>
          <p:cNvPicPr/>
          <p:nvPr/>
        </p:nvPicPr>
        <p:blipFill>
          <a:blip r:embed="rId6" cstate="print">
            <a:lum contrast="20000"/>
            <a:extLst>
              <a:ext uri="{28A0092B-C50C-407E-A947-70E740481C1C}">
                <a14:useLocalDpi xmlns:a14="http://schemas.microsoft.com/office/drawing/2010/main" val="0"/>
              </a:ext>
            </a:extLst>
          </a:blip>
          <a:srcRect/>
          <a:stretch>
            <a:fillRect/>
          </a:stretch>
        </p:blipFill>
        <p:spPr bwMode="auto">
          <a:xfrm>
            <a:off x="3846981" y="4140666"/>
            <a:ext cx="2704784" cy="1985327"/>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6" name="Imagen 35" descr="C:\Users\npaez\Desktop\Registro Fotografico\Registro Fotografico Dorada - Chiriguana\Comisón Contraloria 418-2013\IMG_4798.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846981" y="1956454"/>
            <a:ext cx="2704784" cy="1978515"/>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9" name="Rectángulo 28"/>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ectángulo redondeado 34"/>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1598582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nvPr>
        </p:nvGraphicFramePr>
        <p:xfrm>
          <a:off x="6913220" y="2185432"/>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35 – Conformación terraplen</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514+500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$ 1.508.134.771</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36 – Conformación terraplen</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506+000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a:t>
                      </a:r>
                      <a:r>
                        <a:rPr lang="es-MX" sz="1300" kern="1200" baseline="0" smtClean="0">
                          <a:solidFill>
                            <a:schemeClr val="dk1"/>
                          </a:solidFill>
                          <a:latin typeface="+mn-lt"/>
                          <a:ea typeface="+mn-ea"/>
                          <a:cs typeface="+mn-cs"/>
                        </a:rPr>
                        <a:t> </a:t>
                      </a:r>
                      <a:r>
                        <a:rPr lang="es-MX" sz="1300" kern="1200" smtClean="0">
                          <a:solidFill>
                            <a:schemeClr val="dk1"/>
                          </a:solidFill>
                          <a:latin typeface="+mn-lt"/>
                          <a:ea typeface="+mn-ea"/>
                          <a:cs typeface="+mn-cs"/>
                        </a:rPr>
                        <a:t>1.027.915.025</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2" name="23 Imagen" descr="C:\P1137 VHPA 200115\Puntos Criticos\Actas de Recibo Final\Fotos iniciales\PC 35 Ini.jpg"/>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791482" y="1955658"/>
            <a:ext cx="2704784" cy="199450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7" name="1 Imagen" descr="Recorte de pantalla"/>
          <p:cNvPicPr>
            <a:picLocks noChangeAspect="1"/>
          </p:cNvPicPr>
          <p:nvPr/>
        </p:nvPicPr>
        <p:blipFill>
          <a:blip r:embed="rId5" cstate="print">
            <a:lum contrast="20000"/>
            <a:extLst>
              <a:ext uri="{28A0092B-C50C-407E-A947-70E740481C1C}">
                <a14:useLocalDpi xmlns:a14="http://schemas.microsoft.com/office/drawing/2010/main"/>
              </a:ext>
            </a:extLst>
          </a:blip>
          <a:stretch>
            <a:fillRect/>
          </a:stretch>
        </p:blipFill>
        <p:spPr>
          <a:xfrm>
            <a:off x="791482" y="4143301"/>
            <a:ext cx="2730063" cy="1975880"/>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9" name="Imagen 28" descr="C:\Supervisión FENOCO\Vigencia 2015\Informes de Comisión\Comisón Contraloria 418-2013\IMG_4780.JPG"/>
          <p:cNvPicPr/>
          <p:nvPr/>
        </p:nvPicPr>
        <p:blipFill>
          <a:blip r:embed="rId6" cstate="print">
            <a:lum contrast="20000"/>
            <a:extLst>
              <a:ext uri="{28A0092B-C50C-407E-A947-70E740481C1C}">
                <a14:useLocalDpi xmlns:a14="http://schemas.microsoft.com/office/drawing/2010/main" val="0"/>
              </a:ext>
            </a:extLst>
          </a:blip>
          <a:srcRect/>
          <a:stretch>
            <a:fillRect/>
          </a:stretch>
        </p:blipFill>
        <p:spPr bwMode="auto">
          <a:xfrm>
            <a:off x="3846981" y="1955658"/>
            <a:ext cx="2704784" cy="199450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1" name="Imagen 30" descr="C:\Users\npaez\Desktop\Registro Fotografico\Registro Fotografico Dorada - Chiriguana\Comisón Contraloria 418-2013\IMG_4785.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846981" y="4143301"/>
            <a:ext cx="2704784" cy="1975880"/>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0" name="Rectángulo 19"/>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ectángulo redondeado 34"/>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2804801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nvPr>
        </p:nvGraphicFramePr>
        <p:xfrm>
          <a:off x="6913220" y="2185432"/>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37 – Alcantarilla</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514+800 Departamento: Santander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$ 153.552.944</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38 – Alcantarilla</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554+750</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Cesar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a:t>
                      </a:r>
                      <a:r>
                        <a:rPr lang="es-MX" sz="1300" kern="1200" baseline="0" smtClean="0">
                          <a:solidFill>
                            <a:schemeClr val="dk1"/>
                          </a:solidFill>
                          <a:latin typeface="+mn-lt"/>
                          <a:ea typeface="+mn-ea"/>
                          <a:cs typeface="+mn-cs"/>
                        </a:rPr>
                        <a:t> </a:t>
                      </a:r>
                      <a:r>
                        <a:rPr lang="es-MX" sz="1300" kern="1200" smtClean="0">
                          <a:solidFill>
                            <a:schemeClr val="dk1"/>
                          </a:solidFill>
                          <a:latin typeface="+mn-lt"/>
                          <a:ea typeface="+mn-ea"/>
                          <a:cs typeface="+mn-cs"/>
                        </a:rPr>
                        <a:t>49.830.578</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0" name="23 Imagen" descr="C:\P1137 VHPA 200115\Puntos Criticos\Actas de Recibo Final\Fotos iniciales\PC 37 Ini.jpg"/>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791481" y="1955410"/>
            <a:ext cx="2730063" cy="1975880"/>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9" name="Imagen 28" descr="F:\Recorrido abril 2015\IMG_9863.JPG"/>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3846981" y="1961203"/>
            <a:ext cx="2730063" cy="1975880"/>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1" name="0 Imagen" descr="CIMG1670.JPG"/>
          <p:cNvPicPr/>
          <p:nvPr/>
        </p:nvPicPr>
        <p:blipFill rotWithShape="1">
          <a:blip r:embed="rId6" cstate="print">
            <a:lum contrast="20000"/>
          </a:blip>
          <a:srcRect b="15887"/>
          <a:stretch/>
        </p:blipFill>
        <p:spPr>
          <a:xfrm>
            <a:off x="791480" y="4143301"/>
            <a:ext cx="2730063" cy="1975880"/>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5" name="Imagen 34" descr="F:\Recorrido abril 2015\IMG_9837.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846981" y="4143301"/>
            <a:ext cx="2730063" cy="1975880"/>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2" name="Rectángulo 21"/>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redondeado 35"/>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33884106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nvPr>
        </p:nvGraphicFramePr>
        <p:xfrm>
          <a:off x="6913220" y="2185432"/>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dirty="0" smtClean="0">
                          <a:solidFill>
                            <a:schemeClr val="tx1"/>
                          </a:solidFill>
                          <a:effectLst>
                            <a:outerShdw blurRad="38100" dist="38100" dir="2700000" algn="tl">
                              <a:srgbClr val="000000">
                                <a:alpha val="43137"/>
                              </a:srgbClr>
                            </a:outerShdw>
                          </a:effectLst>
                          <a:latin typeface="+mn-lt"/>
                          <a:ea typeface="+mn-ea"/>
                          <a:cs typeface="+mn-cs"/>
                        </a:rPr>
                        <a:t>PC 39 – Conformación </a:t>
                      </a:r>
                      <a:r>
                        <a:rPr lang="es-MX" sz="1600" b="1" kern="1200" dirty="0" err="1" smtClean="0">
                          <a:solidFill>
                            <a:schemeClr val="tx1"/>
                          </a:solidFill>
                          <a:effectLst>
                            <a:outerShdw blurRad="38100" dist="38100" dir="2700000" algn="tl">
                              <a:srgbClr val="000000">
                                <a:alpha val="43137"/>
                              </a:srgbClr>
                            </a:outerShdw>
                          </a:effectLst>
                          <a:latin typeface="+mn-lt"/>
                          <a:ea typeface="+mn-ea"/>
                          <a:cs typeface="+mn-cs"/>
                        </a:rPr>
                        <a:t>terraplen</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598+810</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Cesar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$ 4.296.975.527</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41 – Box Culvert</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622+670</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Cesar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$ 2.825.824.167</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2" name="Imagen 21"/>
          <p:cNvPicPr>
            <a:picLocks noChangeAspect="1"/>
          </p:cNvPicPr>
          <p:nvPr/>
        </p:nvPicPr>
        <p:blipFill>
          <a:blip r:embed="rId4">
            <a:lum contrast="20000"/>
          </a:blip>
          <a:stretch>
            <a:fillRect/>
          </a:stretch>
        </p:blipFill>
        <p:spPr>
          <a:xfrm>
            <a:off x="791482" y="1961203"/>
            <a:ext cx="2726118" cy="1975880"/>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7" name="23 Imagen" descr="C:\P1137 VHPA 200115\Puntos Criticos\Actas de Recibo Final\Fotos iniciales\PC 41 Ini.jpg"/>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791482" y="4139652"/>
            <a:ext cx="2726118" cy="1982436"/>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9" name="Imagen 28" descr="C:\Users\npaez\Desktop\Registro Fotografico\Registro Fotografico Dorada - Chiriguana\Comisón Contraloria 418-2013\IMG_3661.JPG"/>
          <p:cNvPicPr/>
          <p:nvPr/>
        </p:nvPicPr>
        <p:blipFill>
          <a:blip r:embed="rId6" cstate="print">
            <a:lum contrast="20000"/>
            <a:extLst>
              <a:ext uri="{28A0092B-C50C-407E-A947-70E740481C1C}">
                <a14:useLocalDpi xmlns:a14="http://schemas.microsoft.com/office/drawing/2010/main" val="0"/>
              </a:ext>
            </a:extLst>
          </a:blip>
          <a:srcRect/>
          <a:stretch>
            <a:fillRect/>
          </a:stretch>
        </p:blipFill>
        <p:spPr bwMode="auto">
          <a:xfrm>
            <a:off x="3850926" y="4139652"/>
            <a:ext cx="2726118" cy="1982436"/>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1" name="Imagen 30" descr="C:\Users\npaez\Desktop\Registro Fotografico\Registro Fotografico Dorada - Chiriguana\Comisón Contraloria 418-2013\IMG_4724.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850926" y="1978925"/>
            <a:ext cx="2726118" cy="195815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0" name="Rectángulo 19"/>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ectángulo redondeado 34"/>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4273270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p:cNvGraphicFramePr>
            <a:graphicFrameLocks noGrp="1"/>
          </p:cNvGraphicFramePr>
          <p:nvPr>
            <p:extLst/>
          </p:nvPr>
        </p:nvGraphicFramePr>
        <p:xfrm>
          <a:off x="488508" y="2417680"/>
          <a:ext cx="4994415" cy="1417332"/>
        </p:xfrm>
        <a:graphic>
          <a:graphicData uri="http://schemas.openxmlformats.org/drawingml/2006/table">
            <a:tbl>
              <a:tblPr firstRow="1" bandRow="1">
                <a:tableStyleId>{BC89EF96-8CEA-46FF-86C4-4CE0E7609802}</a:tableStyleId>
              </a:tblPr>
              <a:tblGrid>
                <a:gridCol w="3479600"/>
                <a:gridCol w="1514815"/>
              </a:tblGrid>
              <a:tr h="2362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accent3">
                              <a:lumMod val="75000"/>
                            </a:schemeClr>
                          </a:solidFill>
                          <a:effectLst/>
                          <a:latin typeface="+mj-lt"/>
                          <a:cs typeface="+mn-cs"/>
                        </a:rPr>
                        <a:t>Concesionario:</a:t>
                      </a:r>
                      <a:endParaRPr lang="es-ES" sz="1100" b="1" u="none" strike="noStrike" dirty="0" smtClean="0">
                        <a:solidFill>
                          <a:schemeClr val="accent3">
                            <a:lumMod val="75000"/>
                          </a:schemeClr>
                        </a:solidFill>
                        <a:effectLst/>
                        <a:latin typeface="+mj-lt"/>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lvl="1" indent="0" algn="l" fontAlgn="ctr"/>
                      <a:r>
                        <a:rPr lang="es-CO" sz="1100" b="0" i="0" u="none" strike="noStrike" dirty="0" smtClean="0">
                          <a:solidFill>
                            <a:schemeClr val="accent3">
                              <a:lumMod val="75000"/>
                            </a:schemeClr>
                          </a:solidFill>
                          <a:latin typeface="+mj-lt"/>
                          <a:cs typeface="Arial" panose="020B0604020202020204" pitchFamily="34" charset="0"/>
                        </a:rPr>
                        <a:t>Fenoco</a:t>
                      </a:r>
                      <a:r>
                        <a:rPr lang="es-CO" sz="1100" b="0" i="0" u="none" strike="noStrike" baseline="0" dirty="0" smtClean="0">
                          <a:solidFill>
                            <a:schemeClr val="accent3">
                              <a:lumMod val="75000"/>
                            </a:schemeClr>
                          </a:solidFill>
                          <a:latin typeface="+mj-lt"/>
                          <a:cs typeface="Arial" panose="020B0604020202020204" pitchFamily="34" charset="0"/>
                        </a:rPr>
                        <a:t> S.A.</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362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accent3">
                              <a:lumMod val="75000"/>
                            </a:schemeClr>
                          </a:solidFill>
                          <a:effectLst/>
                          <a:latin typeface="+mj-lt"/>
                          <a:cs typeface="+mn-cs"/>
                        </a:rPr>
                        <a:t>Fecha</a:t>
                      </a:r>
                      <a:r>
                        <a:rPr lang="es-ES" sz="1100" b="0" u="none" strike="noStrike" baseline="0" dirty="0" smtClean="0">
                          <a:solidFill>
                            <a:schemeClr val="accent3">
                              <a:lumMod val="75000"/>
                            </a:schemeClr>
                          </a:solidFill>
                          <a:effectLst/>
                          <a:latin typeface="+mj-lt"/>
                          <a:cs typeface="+mn-cs"/>
                        </a:rPr>
                        <a:t> suscripción del contrato</a:t>
                      </a:r>
                      <a:endParaRPr lang="es-ES" sz="1100" b="1" u="none" strike="noStrike" dirty="0" smtClean="0">
                        <a:solidFill>
                          <a:schemeClr val="accent3">
                            <a:lumMod val="75000"/>
                          </a:schemeClr>
                        </a:solidFill>
                        <a:effectLst/>
                        <a:latin typeface="+mj-lt"/>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lvl="1" indent="0" algn="l" fontAlgn="ctr"/>
                      <a:r>
                        <a:rPr lang="es-CO" sz="1100" b="0" i="0" u="none" strike="noStrike" dirty="0" smtClean="0">
                          <a:solidFill>
                            <a:schemeClr val="accent3">
                              <a:lumMod val="75000"/>
                            </a:schemeClr>
                          </a:solidFill>
                          <a:latin typeface="+mj-lt"/>
                          <a:cs typeface="Arial" panose="020B0604020202020204" pitchFamily="34" charset="0"/>
                        </a:rPr>
                        <a:t>09 de</a:t>
                      </a:r>
                      <a:r>
                        <a:rPr lang="es-CO" sz="1100" b="0" i="0" u="none" strike="noStrike" baseline="0" dirty="0" smtClean="0">
                          <a:solidFill>
                            <a:schemeClr val="accent3">
                              <a:lumMod val="75000"/>
                            </a:schemeClr>
                          </a:solidFill>
                          <a:latin typeface="+mj-lt"/>
                          <a:cs typeface="Arial" panose="020B0604020202020204" pitchFamily="34" charset="0"/>
                        </a:rPr>
                        <a:t> sep. de 1999</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362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accent3">
                              <a:lumMod val="75000"/>
                            </a:schemeClr>
                          </a:solidFill>
                          <a:effectLst/>
                          <a:latin typeface="+mj-lt"/>
                          <a:cs typeface="Arial" panose="020B0604020202020204" pitchFamily="34" charset="0"/>
                        </a:rPr>
                        <a:t>Fecha</a:t>
                      </a:r>
                      <a:r>
                        <a:rPr lang="es-ES" sz="1100" b="0" u="none" strike="noStrike" baseline="0" dirty="0" smtClean="0">
                          <a:solidFill>
                            <a:schemeClr val="accent3">
                              <a:lumMod val="75000"/>
                            </a:schemeClr>
                          </a:solidFill>
                          <a:effectLst/>
                          <a:latin typeface="+mj-lt"/>
                          <a:cs typeface="Arial" panose="020B0604020202020204" pitchFamily="34" charset="0"/>
                        </a:rPr>
                        <a:t> inicio de obra:</a:t>
                      </a:r>
                      <a:endParaRPr lang="es-ES" sz="1100" b="0" u="none" strike="noStrike" dirty="0" smtClean="0">
                        <a:solidFill>
                          <a:schemeClr val="accent3">
                            <a:lumMod val="75000"/>
                          </a:schemeClr>
                        </a:solidFill>
                        <a:effectLst/>
                        <a:latin typeface="+mj-lt"/>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lvl="1" indent="0" algn="l" fontAlgn="ctr"/>
                      <a:r>
                        <a:rPr lang="es-CO" sz="1100" b="0" i="0" u="none" strike="noStrike" dirty="0" smtClean="0">
                          <a:solidFill>
                            <a:schemeClr val="accent3">
                              <a:lumMod val="75000"/>
                            </a:schemeClr>
                          </a:solidFill>
                          <a:latin typeface="+mj-lt"/>
                          <a:cs typeface="Arial" panose="020B0604020202020204" pitchFamily="34" charset="0"/>
                        </a:rPr>
                        <a:t>03 de mar. de 2.000</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362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accent3">
                              <a:lumMod val="75000"/>
                            </a:schemeClr>
                          </a:solidFill>
                          <a:effectLst/>
                          <a:latin typeface="+mj-lt"/>
                          <a:cs typeface="Arial" panose="020B0604020202020204" pitchFamily="34" charset="0"/>
                        </a:rPr>
                        <a:t>Fecha finalización de obra línea</a:t>
                      </a:r>
                      <a:r>
                        <a:rPr lang="es-ES" sz="1100" b="0" u="none" strike="noStrike" baseline="0" dirty="0" smtClean="0">
                          <a:solidFill>
                            <a:schemeClr val="accent3">
                              <a:lumMod val="75000"/>
                            </a:schemeClr>
                          </a:solidFill>
                          <a:effectLst/>
                          <a:latin typeface="+mj-lt"/>
                          <a:cs typeface="Arial" panose="020B0604020202020204" pitchFamily="34" charset="0"/>
                        </a:rPr>
                        <a:t> </a:t>
                      </a:r>
                      <a:r>
                        <a:rPr lang="es-ES" sz="1100" b="0" u="none" strike="noStrike" dirty="0" smtClean="0">
                          <a:solidFill>
                            <a:schemeClr val="accent3">
                              <a:lumMod val="75000"/>
                            </a:schemeClr>
                          </a:solidFill>
                          <a:effectLst/>
                          <a:latin typeface="+mj-lt"/>
                          <a:cs typeface="Arial" panose="020B0604020202020204" pitchFamily="34" charset="0"/>
                        </a:rPr>
                        <a:t>actual (145 Km):</a:t>
                      </a: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marR="0" lvl="1" indent="0" algn="l" defTabSz="914377" rtl="0" eaLnBrk="1" fontAlgn="ctr" latinLnBrk="0" hangingPunct="1">
                        <a:lnSpc>
                          <a:spcPct val="100000"/>
                        </a:lnSpc>
                        <a:spcBef>
                          <a:spcPts val="0"/>
                        </a:spcBef>
                        <a:spcAft>
                          <a:spcPts val="0"/>
                        </a:spcAft>
                        <a:buClrTx/>
                        <a:buSzTx/>
                        <a:buFontTx/>
                        <a:buNone/>
                        <a:tabLst/>
                        <a:defRPr/>
                      </a:pPr>
                      <a:r>
                        <a:rPr lang="es-CO" sz="1100" b="0" i="0" u="none" strike="noStrike" dirty="0" smtClean="0">
                          <a:solidFill>
                            <a:schemeClr val="accent3">
                              <a:lumMod val="75000"/>
                            </a:schemeClr>
                          </a:solidFill>
                          <a:latin typeface="+mj-lt"/>
                          <a:cs typeface="Arial" panose="020B0604020202020204" pitchFamily="34" charset="0"/>
                        </a:rPr>
                        <a:t>Dic. de 2009</a:t>
                      </a: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362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accent3">
                              <a:lumMod val="75000"/>
                            </a:schemeClr>
                          </a:solidFill>
                          <a:effectLst/>
                          <a:latin typeface="+mj-lt"/>
                          <a:cs typeface="Arial" panose="020B0604020202020204" pitchFamily="34" charset="0"/>
                        </a:rPr>
                        <a:t>Fecha finalización de obra línea</a:t>
                      </a:r>
                      <a:r>
                        <a:rPr lang="es-ES" sz="1100" b="0" u="none" strike="noStrike" baseline="0" dirty="0" smtClean="0">
                          <a:solidFill>
                            <a:schemeClr val="accent3">
                              <a:lumMod val="75000"/>
                            </a:schemeClr>
                          </a:solidFill>
                          <a:effectLst/>
                          <a:latin typeface="+mj-lt"/>
                          <a:cs typeface="Arial" panose="020B0604020202020204" pitchFamily="34" charset="0"/>
                        </a:rPr>
                        <a:t> faltante: (40,13 Km)*</a:t>
                      </a:r>
                      <a:endParaRPr lang="es-ES" sz="1100" b="0" u="none" strike="noStrike" dirty="0" smtClean="0">
                        <a:solidFill>
                          <a:schemeClr val="accent3">
                            <a:lumMod val="75000"/>
                          </a:schemeClr>
                        </a:solidFill>
                        <a:effectLst/>
                        <a:latin typeface="+mj-lt"/>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lvl="1" indent="0" algn="l" fontAlgn="ctr"/>
                      <a:r>
                        <a:rPr lang="es-CO" sz="1100" b="0" i="0" u="none" strike="noStrike" dirty="0" smtClean="0">
                          <a:solidFill>
                            <a:schemeClr val="accent3">
                              <a:lumMod val="75000"/>
                            </a:schemeClr>
                          </a:solidFill>
                          <a:latin typeface="+mj-lt"/>
                          <a:cs typeface="Arial" panose="020B0604020202020204" pitchFamily="34" charset="0"/>
                        </a:rPr>
                        <a:t>Dic. de 2018</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362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accent3">
                              <a:lumMod val="75000"/>
                            </a:schemeClr>
                          </a:solidFill>
                          <a:effectLst/>
                          <a:latin typeface="+mj-lt"/>
                          <a:cs typeface="Arial" panose="020B0604020202020204" pitchFamily="34" charset="0"/>
                        </a:rPr>
                        <a:t>Fecha fin de la</a:t>
                      </a:r>
                      <a:r>
                        <a:rPr lang="es-ES" sz="1100" b="0" u="none" strike="noStrike" baseline="0" dirty="0" smtClean="0">
                          <a:solidFill>
                            <a:schemeClr val="accent3">
                              <a:lumMod val="75000"/>
                            </a:schemeClr>
                          </a:solidFill>
                          <a:effectLst/>
                          <a:latin typeface="+mj-lt"/>
                          <a:cs typeface="Arial" panose="020B0604020202020204" pitchFamily="34" charset="0"/>
                        </a:rPr>
                        <a:t> concesión: </a:t>
                      </a:r>
                      <a:endParaRPr lang="es-ES" sz="1100" b="0" u="none" strike="noStrike" dirty="0" smtClean="0">
                        <a:solidFill>
                          <a:schemeClr val="accent3">
                            <a:lumMod val="75000"/>
                          </a:schemeClr>
                        </a:solidFill>
                        <a:effectLst/>
                        <a:latin typeface="+mj-lt"/>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lvl="1" indent="0" algn="l" fontAlgn="ctr"/>
                      <a:r>
                        <a:rPr lang="es-CO" sz="1100" b="0" i="0" u="none" strike="noStrike" dirty="0" smtClean="0">
                          <a:solidFill>
                            <a:schemeClr val="accent3">
                              <a:lumMod val="75000"/>
                            </a:schemeClr>
                          </a:solidFill>
                          <a:latin typeface="+mj-lt"/>
                          <a:cs typeface="Arial" panose="020B0604020202020204" pitchFamily="34" charset="0"/>
                        </a:rPr>
                        <a:t>02</a:t>
                      </a:r>
                      <a:r>
                        <a:rPr lang="es-CO" sz="1100" b="0" i="0" u="none" strike="noStrike" baseline="0" dirty="0" smtClean="0">
                          <a:solidFill>
                            <a:schemeClr val="accent3">
                              <a:lumMod val="75000"/>
                            </a:schemeClr>
                          </a:solidFill>
                          <a:latin typeface="+mj-lt"/>
                          <a:cs typeface="Arial" panose="020B0604020202020204" pitchFamily="34" charset="0"/>
                        </a:rPr>
                        <a:t> de mar. de 2.030</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2100516045"/>
              </p:ext>
            </p:extLst>
          </p:nvPr>
        </p:nvGraphicFramePr>
        <p:xfrm>
          <a:off x="5673084" y="2411009"/>
          <a:ext cx="3861165" cy="1425600"/>
        </p:xfrm>
        <a:graphic>
          <a:graphicData uri="http://schemas.openxmlformats.org/drawingml/2006/table">
            <a:tbl>
              <a:tblPr firstRow="1" bandRow="1">
                <a:tableStyleId>{BC89EF96-8CEA-46FF-86C4-4CE0E7609802}</a:tableStyleId>
              </a:tblPr>
              <a:tblGrid>
                <a:gridCol w="1908912"/>
                <a:gridCol w="1952253"/>
              </a:tblGrid>
              <a:tr h="237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b="0" u="none" strike="noStrike" kern="1200" dirty="0" smtClean="0">
                          <a:solidFill>
                            <a:schemeClr val="accent3">
                              <a:lumMod val="75000"/>
                            </a:schemeClr>
                          </a:solidFill>
                          <a:effectLst/>
                          <a:latin typeface="+mj-lt"/>
                          <a:ea typeface="+mn-ea"/>
                          <a:cs typeface="+mn-cs"/>
                        </a:rPr>
                        <a:t>Inversión aprox. Ago.</a:t>
                      </a:r>
                      <a:r>
                        <a:rPr lang="es-MX" sz="1100" b="0" u="none" strike="noStrike" kern="1200" baseline="0" dirty="0" smtClean="0">
                          <a:solidFill>
                            <a:schemeClr val="accent3">
                              <a:lumMod val="75000"/>
                            </a:schemeClr>
                          </a:solidFill>
                          <a:effectLst/>
                          <a:latin typeface="+mj-lt"/>
                          <a:ea typeface="+mn-ea"/>
                          <a:cs typeface="+mn-cs"/>
                        </a:rPr>
                        <a:t> </a:t>
                      </a:r>
                      <a:r>
                        <a:rPr lang="es-MX" sz="1100" b="0" u="none" strike="noStrike" kern="1200" dirty="0" smtClean="0">
                          <a:solidFill>
                            <a:schemeClr val="accent3">
                              <a:lumMod val="75000"/>
                            </a:schemeClr>
                          </a:solidFill>
                          <a:effectLst/>
                          <a:latin typeface="+mj-lt"/>
                          <a:ea typeface="+mn-ea"/>
                          <a:cs typeface="+mn-cs"/>
                        </a:rPr>
                        <a:t>2015 </a:t>
                      </a:r>
                      <a:endParaRPr lang="es-CO" sz="1100" b="0" u="none" strike="noStrike" kern="1200" dirty="0">
                        <a:solidFill>
                          <a:schemeClr val="accent3">
                            <a:lumMod val="75000"/>
                          </a:schemeClr>
                        </a:solidFill>
                        <a:effectLst/>
                        <a:latin typeface="+mj-lt"/>
                        <a:ea typeface="+mn-ea"/>
                        <a:cs typeface="+mn-cs"/>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indent="0" algn="l" fontAlgn="ctr"/>
                      <a:r>
                        <a:rPr lang="es-CO" sz="1100" b="0" i="0" u="none" strike="noStrike" kern="1200" dirty="0" smtClean="0">
                          <a:solidFill>
                            <a:schemeClr val="accent3">
                              <a:lumMod val="75000"/>
                            </a:schemeClr>
                          </a:solidFill>
                          <a:latin typeface="+mj-lt"/>
                          <a:ea typeface="+mn-ea"/>
                          <a:cs typeface="Arial" panose="020B0604020202020204" pitchFamily="34" charset="0"/>
                        </a:rPr>
                        <a:t>$ USD 1.2 Millones *</a:t>
                      </a:r>
                      <a:endParaRPr lang="es-CO" sz="1100" b="0" i="0" u="none" strike="noStrike" kern="1200" dirty="0">
                        <a:solidFill>
                          <a:schemeClr val="accent3">
                            <a:lumMod val="75000"/>
                          </a:schemeClr>
                        </a:solidFill>
                        <a:latin typeface="+mj-lt"/>
                        <a:ea typeface="+mn-ea"/>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37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solidFill>
                            <a:schemeClr val="accent3">
                              <a:lumMod val="75000"/>
                            </a:schemeClr>
                          </a:solidFill>
                          <a:effectLst/>
                          <a:latin typeface="+mj-lt"/>
                          <a:ea typeface="+mn-ea"/>
                          <a:cs typeface="+mn-cs"/>
                        </a:rPr>
                        <a:t>Total Inv.</a:t>
                      </a:r>
                      <a:r>
                        <a:rPr lang="es-CO" sz="1100" u="none" strike="noStrike" kern="1200" baseline="0" dirty="0" smtClean="0">
                          <a:solidFill>
                            <a:schemeClr val="accent3">
                              <a:lumMod val="75000"/>
                            </a:schemeClr>
                          </a:solidFill>
                          <a:effectLst/>
                          <a:latin typeface="+mj-lt"/>
                          <a:ea typeface="+mn-ea"/>
                          <a:cs typeface="+mn-cs"/>
                        </a:rPr>
                        <a:t> </a:t>
                      </a:r>
                      <a:r>
                        <a:rPr lang="es-CO" sz="1100" u="none" strike="noStrike" kern="1200" dirty="0" err="1" smtClean="0">
                          <a:solidFill>
                            <a:schemeClr val="accent3">
                              <a:lumMod val="75000"/>
                            </a:schemeClr>
                          </a:solidFill>
                          <a:effectLst/>
                          <a:latin typeface="+mj-lt"/>
                          <a:ea typeface="+mn-ea"/>
                          <a:cs typeface="+mn-cs"/>
                        </a:rPr>
                        <a:t>Seg</a:t>
                      </a:r>
                      <a:r>
                        <a:rPr lang="es-CO" sz="1100" u="none" strike="noStrike" kern="1200" dirty="0" smtClean="0">
                          <a:solidFill>
                            <a:schemeClr val="accent3">
                              <a:lumMod val="75000"/>
                            </a:schemeClr>
                          </a:solidFill>
                          <a:effectLst/>
                          <a:latin typeface="+mj-lt"/>
                          <a:ea typeface="+mn-ea"/>
                          <a:cs typeface="+mn-cs"/>
                        </a:rPr>
                        <a:t>. Línea Ago.</a:t>
                      </a:r>
                      <a:r>
                        <a:rPr lang="es-CO" sz="1100" u="none" strike="noStrike" kern="1200" baseline="0" dirty="0" smtClean="0">
                          <a:solidFill>
                            <a:schemeClr val="accent3">
                              <a:lumMod val="75000"/>
                            </a:schemeClr>
                          </a:solidFill>
                          <a:effectLst/>
                          <a:latin typeface="+mj-lt"/>
                          <a:ea typeface="+mn-ea"/>
                          <a:cs typeface="+mn-cs"/>
                        </a:rPr>
                        <a:t> 2015</a:t>
                      </a:r>
                      <a:endParaRPr lang="es-CO" sz="1100" u="none" strike="noStrike" kern="1200" dirty="0">
                        <a:solidFill>
                          <a:schemeClr val="accent3">
                            <a:lumMod val="75000"/>
                          </a:schemeClr>
                        </a:solidFill>
                        <a:effectLst/>
                        <a:latin typeface="+mj-lt"/>
                        <a:ea typeface="+mn-ea"/>
                        <a:cs typeface="+mn-cs"/>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indent="0" algn="l" fontAlgn="ctr"/>
                      <a:r>
                        <a:rPr lang="es-MX" sz="1100" b="0" i="0" u="none" strike="noStrike" kern="1200" dirty="0" smtClean="0">
                          <a:solidFill>
                            <a:schemeClr val="accent3">
                              <a:lumMod val="75000"/>
                            </a:schemeClr>
                          </a:solidFill>
                          <a:latin typeface="+mj-lt"/>
                          <a:ea typeface="+mn-ea"/>
                          <a:cs typeface="Arial" panose="020B0604020202020204" pitchFamily="34" charset="0"/>
                        </a:rPr>
                        <a:t>$ USD 219.3 Millones *</a:t>
                      </a:r>
                      <a:endParaRPr lang="es-CO" sz="1100" b="0" i="0" u="none" strike="noStrike" kern="1200" dirty="0">
                        <a:solidFill>
                          <a:schemeClr val="accent3">
                            <a:lumMod val="75000"/>
                          </a:schemeClr>
                        </a:solidFill>
                        <a:latin typeface="+mj-lt"/>
                        <a:ea typeface="+mn-ea"/>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37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solidFill>
                            <a:schemeClr val="accent3">
                              <a:lumMod val="75000"/>
                            </a:schemeClr>
                          </a:solidFill>
                          <a:effectLst/>
                          <a:latin typeface="+mj-lt"/>
                        </a:rPr>
                        <a:t>Interventor:</a:t>
                      </a:r>
                      <a:endParaRPr lang="es-CO" sz="1100" b="0" u="none" strike="noStrike" kern="1200" dirty="0">
                        <a:solidFill>
                          <a:schemeClr val="accent3">
                            <a:lumMod val="75000"/>
                          </a:schemeClr>
                        </a:solidFill>
                        <a:effectLst/>
                        <a:latin typeface="+mj-lt"/>
                        <a:ea typeface="+mn-ea"/>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indent="0" algn="l" fontAlgn="ctr"/>
                      <a:r>
                        <a:rPr lang="es-CO" sz="1100" b="0" i="0" u="none" strike="noStrike" dirty="0" smtClean="0">
                          <a:solidFill>
                            <a:schemeClr val="accent3">
                              <a:lumMod val="75000"/>
                            </a:schemeClr>
                          </a:solidFill>
                          <a:latin typeface="+mj-lt"/>
                          <a:cs typeface="Arial" panose="020B0604020202020204" pitchFamily="34" charset="0"/>
                        </a:rPr>
                        <a:t>Consorcio Interférrea</a:t>
                      </a:r>
                      <a:r>
                        <a:rPr lang="es-CO" sz="1100" b="0" i="0" u="none" strike="noStrike" baseline="0" dirty="0" smtClean="0">
                          <a:solidFill>
                            <a:schemeClr val="accent3">
                              <a:lumMod val="75000"/>
                            </a:schemeClr>
                          </a:solidFill>
                          <a:latin typeface="+mj-lt"/>
                          <a:cs typeface="Arial" panose="020B0604020202020204" pitchFamily="34" charset="0"/>
                        </a:rPr>
                        <a:t> Atlántico</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37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solidFill>
                            <a:schemeClr val="accent3">
                              <a:lumMod val="75000"/>
                            </a:schemeClr>
                          </a:solidFill>
                          <a:effectLst/>
                          <a:latin typeface="+mj-lt"/>
                        </a:rPr>
                        <a:t>Fecha Inicio</a:t>
                      </a:r>
                      <a:r>
                        <a:rPr lang="es-CO" sz="1100" u="none" strike="noStrike" kern="1200" baseline="0" dirty="0" smtClean="0">
                          <a:solidFill>
                            <a:schemeClr val="accent3">
                              <a:lumMod val="75000"/>
                            </a:schemeClr>
                          </a:solidFill>
                          <a:effectLst/>
                          <a:latin typeface="+mj-lt"/>
                        </a:rPr>
                        <a:t> interventoría</a:t>
                      </a:r>
                      <a:endParaRPr lang="es-CO" sz="1100" b="0" u="none" strike="noStrike" kern="1200" dirty="0">
                        <a:solidFill>
                          <a:schemeClr val="accent3">
                            <a:lumMod val="75000"/>
                          </a:schemeClr>
                        </a:solidFill>
                        <a:effectLst/>
                        <a:latin typeface="+mj-lt"/>
                        <a:ea typeface="+mn-ea"/>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indent="0" algn="l" fontAlgn="ctr"/>
                      <a:r>
                        <a:rPr lang="es-CO" sz="1100" b="0" i="0" u="none" strike="noStrike" dirty="0" smtClean="0">
                          <a:solidFill>
                            <a:schemeClr val="accent3">
                              <a:lumMod val="75000"/>
                            </a:schemeClr>
                          </a:solidFill>
                          <a:latin typeface="+mj-lt"/>
                          <a:cs typeface="Arial" panose="020B0604020202020204" pitchFamily="34" charset="0"/>
                        </a:rPr>
                        <a:t>24</a:t>
                      </a:r>
                      <a:r>
                        <a:rPr lang="es-CO" sz="1100" b="0" i="0" u="none" strike="noStrike" baseline="0" dirty="0" smtClean="0">
                          <a:solidFill>
                            <a:schemeClr val="accent3">
                              <a:lumMod val="75000"/>
                            </a:schemeClr>
                          </a:solidFill>
                          <a:latin typeface="+mj-lt"/>
                          <a:cs typeface="Arial" panose="020B0604020202020204" pitchFamily="34" charset="0"/>
                        </a:rPr>
                        <a:t> de julio de 2.012</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37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solidFill>
                            <a:schemeClr val="accent3">
                              <a:lumMod val="75000"/>
                            </a:schemeClr>
                          </a:solidFill>
                          <a:effectLst/>
                          <a:latin typeface="+mj-lt"/>
                        </a:rPr>
                        <a:t>Fecha Fin:</a:t>
                      </a:r>
                      <a:endParaRPr lang="es-CO" sz="1100" b="0" u="none" strike="noStrike" kern="1200" dirty="0">
                        <a:solidFill>
                          <a:schemeClr val="accent3">
                            <a:lumMod val="75000"/>
                          </a:schemeClr>
                        </a:solidFill>
                        <a:effectLst/>
                        <a:latin typeface="+mj-lt"/>
                        <a:ea typeface="+mn-ea"/>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indent="0" algn="l" fontAlgn="ctr"/>
                      <a:r>
                        <a:rPr lang="es-CO" sz="1100" b="0" i="0" u="none" strike="noStrike" dirty="0" smtClean="0">
                          <a:solidFill>
                            <a:schemeClr val="accent3">
                              <a:lumMod val="75000"/>
                            </a:schemeClr>
                          </a:solidFill>
                          <a:latin typeface="+mj-lt"/>
                          <a:cs typeface="Arial" panose="020B0604020202020204" pitchFamily="34" charset="0"/>
                        </a:rPr>
                        <a:t>23 de</a:t>
                      </a:r>
                      <a:r>
                        <a:rPr lang="es-CO" sz="1100" b="0" i="0" u="none" strike="noStrike" baseline="0" dirty="0" smtClean="0">
                          <a:solidFill>
                            <a:schemeClr val="accent3">
                              <a:lumMod val="75000"/>
                            </a:schemeClr>
                          </a:solidFill>
                          <a:latin typeface="+mj-lt"/>
                          <a:cs typeface="Arial" panose="020B0604020202020204" pitchFamily="34" charset="0"/>
                        </a:rPr>
                        <a:t> diciembre de 2.015</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37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solidFill>
                            <a:schemeClr val="accent3">
                              <a:lumMod val="75000"/>
                            </a:schemeClr>
                          </a:solidFill>
                          <a:effectLst/>
                          <a:latin typeface="+mj-lt"/>
                        </a:rPr>
                        <a:t>Valor Interventoría</a:t>
                      </a:r>
                      <a:r>
                        <a:rPr lang="es-CO" sz="1100" u="none" strike="noStrike" kern="1200" baseline="0" dirty="0" smtClean="0">
                          <a:solidFill>
                            <a:schemeClr val="accent3">
                              <a:lumMod val="75000"/>
                            </a:schemeClr>
                          </a:solidFill>
                          <a:effectLst/>
                          <a:latin typeface="+mj-lt"/>
                        </a:rPr>
                        <a:t> </a:t>
                      </a:r>
                      <a:r>
                        <a:rPr lang="es-CO" sz="1100" u="none" strike="noStrike" kern="1200" dirty="0" smtClean="0">
                          <a:solidFill>
                            <a:schemeClr val="accent3">
                              <a:lumMod val="75000"/>
                            </a:schemeClr>
                          </a:solidFill>
                          <a:effectLst/>
                          <a:latin typeface="+mj-lt"/>
                        </a:rPr>
                        <a:t>incl. IVA</a:t>
                      </a:r>
                      <a:endParaRPr lang="es-CO" sz="1100" b="0" u="none" strike="noStrike" kern="1200" dirty="0">
                        <a:solidFill>
                          <a:schemeClr val="accent3">
                            <a:lumMod val="75000"/>
                          </a:schemeClr>
                        </a:solidFill>
                        <a:effectLst/>
                        <a:latin typeface="+mj-lt"/>
                        <a:ea typeface="+mn-ea"/>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marL="87313" indent="0" algn="l" fontAlgn="ctr"/>
                      <a:r>
                        <a:rPr lang="es-CO" sz="1100" b="0" i="0" u="none" strike="noStrike" dirty="0" smtClean="0">
                          <a:solidFill>
                            <a:schemeClr val="accent3">
                              <a:lumMod val="75000"/>
                            </a:schemeClr>
                          </a:solidFill>
                          <a:latin typeface="+mj-lt"/>
                          <a:cs typeface="Arial" panose="020B0604020202020204" pitchFamily="34" charset="0"/>
                        </a:rPr>
                        <a:t>11.168.135.698</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bl>
          </a:graphicData>
        </a:graphic>
      </p:graphicFrame>
      <p:sp>
        <p:nvSpPr>
          <p:cNvPr id="13" name="Rectángulo redondeado 7"/>
          <p:cNvSpPr/>
          <p:nvPr/>
        </p:nvSpPr>
        <p:spPr>
          <a:xfrm>
            <a:off x="1064572" y="1518462"/>
            <a:ext cx="4879777"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Descripción del Proyecto</a:t>
            </a:r>
          </a:p>
        </p:txBody>
      </p:sp>
      <p:grpSp>
        <p:nvGrpSpPr>
          <p:cNvPr id="14" name="Grupo 22"/>
          <p:cNvGrpSpPr/>
          <p:nvPr/>
        </p:nvGrpSpPr>
        <p:grpSpPr>
          <a:xfrm>
            <a:off x="498113" y="1301492"/>
            <a:ext cx="899775" cy="888596"/>
            <a:chOff x="1988321" y="0"/>
            <a:chExt cx="810013" cy="832513"/>
          </a:xfrm>
        </p:grpSpPr>
        <p:sp>
          <p:nvSpPr>
            <p:cNvPr id="15" name="Lágrima 8"/>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16"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17" name="CuadroTexto 11"/>
            <p:cNvSpPr txBox="1"/>
            <p:nvPr/>
          </p:nvSpPr>
          <p:spPr>
            <a:xfrm>
              <a:off x="2187020" y="135386"/>
              <a:ext cx="443317" cy="605539"/>
            </a:xfrm>
            <a:prstGeom prst="rect">
              <a:avLst/>
            </a:prstGeom>
            <a:noFill/>
          </p:spPr>
          <p:txBody>
            <a:bodyPr wrap="none" rtlCol="0">
              <a:spAutoFit/>
            </a:bodyPr>
            <a:lstStyle/>
            <a:p>
              <a:pPr defTabSz="914354"/>
              <a:r>
                <a:rPr lang="es-CO" sz="3600" b="1" dirty="0">
                  <a:solidFill>
                    <a:srgbClr val="244061"/>
                  </a:solidFill>
                  <a:latin typeface="Arial Black" panose="020B0A04020102020204" pitchFamily="34" charset="0"/>
                  <a:cs typeface="Arial" panose="020B0604020202020204" pitchFamily="34" charset="0"/>
                </a:rPr>
                <a:t>1</a:t>
              </a:r>
            </a:p>
          </p:txBody>
        </p:sp>
      </p:grpSp>
      <p:graphicFrame>
        <p:nvGraphicFramePr>
          <p:cNvPr id="29" name="Tabla 28"/>
          <p:cNvGraphicFramePr>
            <a:graphicFrameLocks noGrp="1"/>
          </p:cNvGraphicFramePr>
          <p:nvPr>
            <p:extLst/>
          </p:nvPr>
        </p:nvGraphicFramePr>
        <p:xfrm>
          <a:off x="498113" y="4491864"/>
          <a:ext cx="3769799" cy="1512000"/>
        </p:xfrm>
        <a:graphic>
          <a:graphicData uri="http://schemas.openxmlformats.org/drawingml/2006/table">
            <a:tbl>
              <a:tblPr firstRow="1" bandRow="1">
                <a:tableStyleId>{BC89EF96-8CEA-46FF-86C4-4CE0E7609802}</a:tableStyleId>
              </a:tblPr>
              <a:tblGrid>
                <a:gridCol w="2595200"/>
                <a:gridCol w="1174599"/>
              </a:tblGrid>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dirty="0" smtClean="0">
                          <a:solidFill>
                            <a:schemeClr val="accent3">
                              <a:lumMod val="75000"/>
                            </a:schemeClr>
                          </a:solidFill>
                          <a:effectLst/>
                          <a:latin typeface="+mj-lt"/>
                          <a:cs typeface="Arial" panose="020B0604020202020204" pitchFamily="34" charset="0"/>
                        </a:rPr>
                        <a:t>Longitud concesionada:</a:t>
                      </a: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algn="r" fontAlgn="ctr"/>
                      <a:r>
                        <a:rPr lang="es-CO" sz="1100" b="0" i="0" u="none" strike="noStrike" dirty="0" smtClean="0">
                          <a:solidFill>
                            <a:schemeClr val="accent3">
                              <a:lumMod val="75000"/>
                            </a:schemeClr>
                          </a:solidFill>
                          <a:latin typeface="+mj-lt"/>
                          <a:cs typeface="Arial" panose="020B0604020202020204" pitchFamily="34" charset="0"/>
                        </a:rPr>
                        <a:t>245 Km</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accent3">
                              <a:lumMod val="75000"/>
                            </a:schemeClr>
                          </a:solidFill>
                          <a:effectLst/>
                          <a:latin typeface="+mj-lt"/>
                          <a:cs typeface="+mn-cs"/>
                        </a:rPr>
                        <a:t>Km Construcción</a:t>
                      </a:r>
                      <a:r>
                        <a:rPr lang="es-ES" sz="1100" b="0" u="none" strike="noStrike" baseline="0" dirty="0" smtClean="0">
                          <a:solidFill>
                            <a:schemeClr val="accent3">
                              <a:lumMod val="75000"/>
                            </a:schemeClr>
                          </a:solidFill>
                          <a:effectLst/>
                          <a:latin typeface="+mj-lt"/>
                          <a:cs typeface="+mn-cs"/>
                        </a:rPr>
                        <a:t> de segunda línea </a:t>
                      </a:r>
                      <a:endParaRPr lang="es-ES" sz="1100" b="1" u="none" strike="noStrike" dirty="0" smtClean="0">
                        <a:solidFill>
                          <a:schemeClr val="accent3">
                            <a:lumMod val="75000"/>
                          </a:schemeClr>
                        </a:solidFill>
                        <a:effectLst/>
                        <a:latin typeface="+mj-lt"/>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algn="r" fontAlgn="ctr"/>
                      <a:r>
                        <a:rPr lang="es-CO" sz="1100" b="0" i="0" u="none" strike="noStrike" dirty="0" smtClean="0">
                          <a:solidFill>
                            <a:schemeClr val="accent3">
                              <a:lumMod val="75000"/>
                            </a:schemeClr>
                          </a:solidFill>
                          <a:latin typeface="+mj-lt"/>
                          <a:cs typeface="Arial" panose="020B0604020202020204" pitchFamily="34" charset="0"/>
                        </a:rPr>
                        <a:t>151,4 Km</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solidFill>
                            <a:schemeClr val="accent3">
                              <a:lumMod val="75000"/>
                            </a:schemeClr>
                          </a:solidFill>
                          <a:effectLst/>
                          <a:latin typeface="+mj-lt"/>
                        </a:rPr>
                        <a:t>Km rehabilitados</a:t>
                      </a:r>
                      <a:endParaRPr lang="es-ES" sz="1100" b="1" u="none" strike="noStrike" dirty="0" smtClean="0">
                        <a:solidFill>
                          <a:schemeClr val="accent3">
                            <a:lumMod val="75000"/>
                          </a:schemeClr>
                        </a:solidFill>
                        <a:effectLst/>
                        <a:latin typeface="+mj-lt"/>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algn="r" fontAlgn="ctr"/>
                      <a:r>
                        <a:rPr lang="es-CO" sz="1100" b="0" i="0" u="none" strike="noStrike" dirty="0" smtClean="0">
                          <a:solidFill>
                            <a:schemeClr val="accent3">
                              <a:lumMod val="75000"/>
                            </a:schemeClr>
                          </a:solidFill>
                          <a:latin typeface="+mj-lt"/>
                          <a:cs typeface="Arial" panose="020B0604020202020204" pitchFamily="34" charset="0"/>
                        </a:rPr>
                        <a:t>245 Km</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52000">
                <a:tc>
                  <a:txBody>
                    <a:bodyPr/>
                    <a:lstStyle/>
                    <a:p>
                      <a:r>
                        <a:rPr lang="es-MX" sz="1100" u="none" strike="noStrike" kern="1200" dirty="0" smtClean="0">
                          <a:solidFill>
                            <a:schemeClr val="accent3">
                              <a:lumMod val="75000"/>
                            </a:schemeClr>
                          </a:solidFill>
                          <a:effectLst/>
                          <a:latin typeface="+mj-lt"/>
                          <a:ea typeface="+mn-ea"/>
                          <a:cs typeface="+mn-cs"/>
                        </a:rPr>
                        <a:t>Km</a:t>
                      </a:r>
                      <a:r>
                        <a:rPr lang="es-MX" sz="1100" u="none" strike="noStrike" kern="1200" baseline="0" dirty="0" smtClean="0">
                          <a:solidFill>
                            <a:schemeClr val="accent3">
                              <a:lumMod val="75000"/>
                            </a:schemeClr>
                          </a:solidFill>
                          <a:effectLst/>
                          <a:latin typeface="+mj-lt"/>
                          <a:ea typeface="+mn-ea"/>
                          <a:cs typeface="+mn-cs"/>
                        </a:rPr>
                        <a:t> en mantenimiento</a:t>
                      </a:r>
                      <a:endParaRPr lang="es-MX" sz="1100" u="none" strike="noStrike" kern="1200" dirty="0">
                        <a:solidFill>
                          <a:schemeClr val="accent3">
                            <a:lumMod val="75000"/>
                          </a:schemeClr>
                        </a:solidFill>
                        <a:effectLst/>
                        <a:latin typeface="+mj-lt"/>
                        <a:ea typeface="+mn-ea"/>
                        <a:cs typeface="+mn-cs"/>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algn="r" fontAlgn="ctr"/>
                      <a:r>
                        <a:rPr lang="es-CO" sz="1100" b="0" i="0" u="none" strike="noStrike" dirty="0" smtClean="0">
                          <a:solidFill>
                            <a:schemeClr val="accent3">
                              <a:lumMod val="75000"/>
                            </a:schemeClr>
                          </a:solidFill>
                          <a:latin typeface="+mj-lt"/>
                          <a:cs typeface="Arial" panose="020B0604020202020204" pitchFamily="34" charset="0"/>
                        </a:rPr>
                        <a:t>245 Km</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accent3">
                              <a:lumMod val="75000"/>
                            </a:schemeClr>
                          </a:solidFill>
                          <a:effectLst/>
                          <a:latin typeface="+mj-lt"/>
                          <a:cs typeface="Arial" panose="020B0604020202020204" pitchFamily="34" charset="0"/>
                        </a:rPr>
                        <a:t>Km</a:t>
                      </a:r>
                      <a:r>
                        <a:rPr lang="es-ES" sz="1100" b="0" u="none" strike="noStrike" baseline="0" dirty="0" smtClean="0">
                          <a:solidFill>
                            <a:schemeClr val="accent3">
                              <a:lumMod val="75000"/>
                            </a:schemeClr>
                          </a:solidFill>
                          <a:effectLst/>
                          <a:latin typeface="+mj-lt"/>
                          <a:cs typeface="Arial" panose="020B0604020202020204" pitchFamily="34" charset="0"/>
                        </a:rPr>
                        <a:t> en operación</a:t>
                      </a:r>
                      <a:endParaRPr lang="es-ES" sz="1100" b="0" u="none" strike="noStrike" dirty="0" smtClean="0">
                        <a:solidFill>
                          <a:schemeClr val="accent3">
                            <a:lumMod val="75000"/>
                          </a:schemeClr>
                        </a:solidFill>
                        <a:effectLst/>
                        <a:latin typeface="+mj-lt"/>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algn="r" fontAlgn="ctr"/>
                      <a:r>
                        <a:rPr lang="es-CO" sz="1100" b="0" i="0" u="none" strike="noStrike" dirty="0" smtClean="0">
                          <a:solidFill>
                            <a:schemeClr val="accent3">
                              <a:lumMod val="75000"/>
                            </a:schemeClr>
                          </a:solidFill>
                          <a:latin typeface="+mj-lt"/>
                          <a:cs typeface="Arial" panose="020B0604020202020204" pitchFamily="34" charset="0"/>
                        </a:rPr>
                        <a:t>192</a:t>
                      </a:r>
                      <a:r>
                        <a:rPr lang="es-CO" sz="1100" b="0" i="0" u="none" strike="noStrike" baseline="0" dirty="0" smtClean="0">
                          <a:solidFill>
                            <a:schemeClr val="accent3">
                              <a:lumMod val="75000"/>
                            </a:schemeClr>
                          </a:solidFill>
                          <a:latin typeface="+mj-lt"/>
                          <a:cs typeface="Arial" panose="020B0604020202020204" pitchFamily="34" charset="0"/>
                        </a:rPr>
                        <a:t> Km</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accent3">
                              <a:lumMod val="75000"/>
                            </a:schemeClr>
                          </a:solidFill>
                          <a:effectLst/>
                          <a:latin typeface="+mj-lt"/>
                          <a:cs typeface="Arial" panose="020B0604020202020204" pitchFamily="34" charset="0"/>
                        </a:rPr>
                        <a:t>Atención</a:t>
                      </a:r>
                      <a:r>
                        <a:rPr lang="es-ES" sz="1100" b="0" u="none" strike="noStrike" baseline="0" dirty="0" smtClean="0">
                          <a:solidFill>
                            <a:schemeClr val="accent3">
                              <a:lumMod val="75000"/>
                            </a:schemeClr>
                          </a:solidFill>
                          <a:effectLst/>
                          <a:latin typeface="+mj-lt"/>
                          <a:cs typeface="Arial" panose="020B0604020202020204" pitchFamily="34" charset="0"/>
                        </a:rPr>
                        <a:t> de puntos Críticos</a:t>
                      </a:r>
                      <a:endParaRPr lang="es-ES" sz="1100" b="0" u="none" strike="noStrike" dirty="0" smtClean="0">
                        <a:solidFill>
                          <a:schemeClr val="accent3">
                            <a:lumMod val="75000"/>
                          </a:schemeClr>
                        </a:solidFill>
                        <a:effectLst/>
                        <a:latin typeface="+mj-lt"/>
                        <a:cs typeface="Arial" panose="020B0604020202020204" pitchFamily="34" charset="0"/>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a:txBody>
                    <a:bodyPr/>
                    <a:lstStyle/>
                    <a:p>
                      <a:pPr algn="r" fontAlgn="ctr"/>
                      <a:r>
                        <a:rPr lang="es-CO" sz="1100" b="0" i="0" u="none" strike="noStrike" dirty="0" smtClean="0">
                          <a:solidFill>
                            <a:schemeClr val="accent3">
                              <a:lumMod val="75000"/>
                            </a:schemeClr>
                          </a:solidFill>
                          <a:latin typeface="+mj-lt"/>
                          <a:cs typeface="Arial" panose="020B0604020202020204" pitchFamily="34" charset="0"/>
                        </a:rPr>
                        <a:t>No aplica</a:t>
                      </a:r>
                      <a:endParaRPr lang="es-CO" sz="1100" b="0" i="0" u="none" strike="noStrike" dirty="0">
                        <a:solidFill>
                          <a:schemeClr val="accent3">
                            <a:lumMod val="75000"/>
                          </a:schemeClr>
                        </a:solidFill>
                        <a:latin typeface="+mj-lt"/>
                        <a:cs typeface="Arial" panose="020B0604020202020204" pitchFamily="34" charset="0"/>
                      </a:endParaRPr>
                    </a:p>
                  </a:txBody>
                  <a:tcPr marL="7144" marR="7144" marT="7144"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bl>
          </a:graphicData>
        </a:graphic>
      </p:graphicFrame>
      <p:sp>
        <p:nvSpPr>
          <p:cNvPr id="30" name="CuadroTexto 29"/>
          <p:cNvSpPr txBox="1"/>
          <p:nvPr/>
        </p:nvSpPr>
        <p:spPr>
          <a:xfrm>
            <a:off x="416497" y="3968823"/>
            <a:ext cx="3222116" cy="338554"/>
          </a:xfrm>
          <a:prstGeom prst="rect">
            <a:avLst/>
          </a:prstGeom>
          <a:noFill/>
        </p:spPr>
        <p:txBody>
          <a:bodyPr wrap="square" rtlCol="0">
            <a:spAutoFit/>
          </a:bodyPr>
          <a:lstStyle/>
          <a:p>
            <a:r>
              <a:rPr lang="es-MX" sz="1600" b="1" dirty="0">
                <a:solidFill>
                  <a:srgbClr val="244061"/>
                </a:solidFill>
                <a:latin typeface="+mj-lt"/>
                <a:cs typeface="Arial" panose="020B0604020202020204" pitchFamily="34" charset="0"/>
              </a:rPr>
              <a:t>Longitudes Contractuales: </a:t>
            </a:r>
          </a:p>
        </p:txBody>
      </p:sp>
      <p:sp>
        <p:nvSpPr>
          <p:cNvPr id="32" name="CuadroTexto 31"/>
          <p:cNvSpPr txBox="1"/>
          <p:nvPr/>
        </p:nvSpPr>
        <p:spPr>
          <a:xfrm>
            <a:off x="4452191" y="3968823"/>
            <a:ext cx="3222116" cy="338554"/>
          </a:xfrm>
          <a:prstGeom prst="rect">
            <a:avLst/>
          </a:prstGeom>
          <a:noFill/>
        </p:spPr>
        <p:txBody>
          <a:bodyPr wrap="square" rtlCol="0">
            <a:spAutoFit/>
          </a:bodyPr>
          <a:lstStyle/>
          <a:p>
            <a:r>
              <a:rPr lang="es-MX" sz="1600" b="1" dirty="0">
                <a:solidFill>
                  <a:srgbClr val="244061"/>
                </a:solidFill>
                <a:latin typeface="+mj-lt"/>
                <a:cs typeface="Arial" panose="020B0604020202020204" pitchFamily="34" charset="0"/>
              </a:rPr>
              <a:t>Beneficios del Proyecto: </a:t>
            </a:r>
          </a:p>
        </p:txBody>
      </p:sp>
      <p:sp>
        <p:nvSpPr>
          <p:cNvPr id="34" name="CuadroTexto 33"/>
          <p:cNvSpPr txBox="1"/>
          <p:nvPr/>
        </p:nvSpPr>
        <p:spPr>
          <a:xfrm>
            <a:off x="4592961" y="6165306"/>
            <a:ext cx="2880320" cy="261610"/>
          </a:xfrm>
          <a:prstGeom prst="rect">
            <a:avLst/>
          </a:prstGeom>
          <a:noFill/>
        </p:spPr>
        <p:txBody>
          <a:bodyPr wrap="square" rtlCol="0">
            <a:spAutoFit/>
          </a:bodyPr>
          <a:lstStyle/>
          <a:p>
            <a:r>
              <a:rPr lang="es-MX" sz="1100" i="1" dirty="0">
                <a:solidFill>
                  <a:srgbClr val="244061"/>
                </a:solidFill>
                <a:latin typeface="+mj-lt"/>
              </a:rPr>
              <a:t>* Información fuente Concesionario Fenoco S.A.</a:t>
            </a:r>
          </a:p>
        </p:txBody>
      </p:sp>
      <p:sp>
        <p:nvSpPr>
          <p:cNvPr id="41987" name="1 Título"/>
          <p:cNvSpPr>
            <a:spLocks noGrp="1"/>
          </p:cNvSpPr>
          <p:nvPr>
            <p:ph type="title"/>
          </p:nvPr>
        </p:nvSpPr>
        <p:spPr>
          <a:xfrm>
            <a:off x="1619548" y="226622"/>
            <a:ext cx="6480720" cy="864096"/>
          </a:xfrm>
        </p:spPr>
        <p:txBody>
          <a:bodyPr/>
          <a:lstStyle/>
          <a:p>
            <a:pPr algn="l"/>
            <a:r>
              <a:rPr lang="es-ES_tradnl" altLang="es-MX" sz="2400" dirty="0" smtClean="0">
                <a:solidFill>
                  <a:srgbClr val="002060"/>
                </a:solidFill>
                <a:effectLst>
                  <a:outerShdw blurRad="38100" dist="38100" dir="2700000" algn="tl">
                    <a:srgbClr val="000000">
                      <a:alpha val="43137"/>
                    </a:srgbClr>
                  </a:outerShdw>
                </a:effectLst>
                <a:latin typeface="+mj-lt"/>
              </a:rPr>
              <a:t>1. Corredor </a:t>
            </a:r>
            <a:r>
              <a:rPr lang="es-ES_tradnl" altLang="es-MX" sz="2400" dirty="0">
                <a:solidFill>
                  <a:srgbClr val="002060"/>
                </a:solidFill>
                <a:effectLst>
                  <a:outerShdw blurRad="38100" dist="38100" dir="2700000" algn="tl">
                    <a:srgbClr val="000000">
                      <a:alpha val="43137"/>
                    </a:srgbClr>
                  </a:outerShdw>
                </a:effectLst>
                <a:latin typeface="+mj-lt"/>
              </a:rPr>
              <a:t>Atlántico - Santa Marta </a:t>
            </a:r>
            <a:r>
              <a:rPr lang="es-ES" altLang="es-MX" sz="2400" dirty="0">
                <a:solidFill>
                  <a:srgbClr val="002060"/>
                </a:solidFill>
                <a:effectLst>
                  <a:outerShdw blurRad="38100" dist="38100" dir="2700000" algn="tl">
                    <a:srgbClr val="000000">
                      <a:alpha val="43137"/>
                    </a:srgbClr>
                  </a:outerShdw>
                </a:effectLst>
                <a:latin typeface="+mj-lt"/>
              </a:rPr>
              <a:t>–</a:t>
            </a:r>
            <a:r>
              <a:rPr lang="es-ES_tradnl" altLang="es-MX" sz="2400" dirty="0">
                <a:solidFill>
                  <a:srgbClr val="002060"/>
                </a:solidFill>
                <a:effectLst>
                  <a:outerShdw blurRad="38100" dist="38100" dir="2700000" algn="tl">
                    <a:srgbClr val="000000">
                      <a:alpha val="43137"/>
                    </a:srgbClr>
                  </a:outerShdw>
                </a:effectLst>
                <a:latin typeface="+mj-lt"/>
              </a:rPr>
              <a:t> Chiriguaná </a:t>
            </a:r>
            <a:r>
              <a:rPr lang="es-ES_tradnl" altLang="es-MX" sz="2585" dirty="0">
                <a:solidFill>
                  <a:schemeClr val="bg2">
                    <a:lumMod val="25000"/>
                  </a:schemeClr>
                </a:solidFill>
                <a:latin typeface="+mj-lt"/>
              </a:rPr>
              <a:t/>
            </a:r>
            <a:br>
              <a:rPr lang="es-ES_tradnl" altLang="es-MX" sz="2585" dirty="0">
                <a:solidFill>
                  <a:schemeClr val="bg2">
                    <a:lumMod val="25000"/>
                  </a:schemeClr>
                </a:solidFill>
                <a:latin typeface="+mj-lt"/>
              </a:rPr>
            </a:br>
            <a:r>
              <a:rPr lang="es-ES_tradnl" altLang="es-MX" sz="1847" b="0" dirty="0">
                <a:solidFill>
                  <a:schemeClr val="bg2">
                    <a:lumMod val="50000"/>
                  </a:schemeClr>
                </a:solidFill>
                <a:latin typeface="+mj-lt"/>
              </a:rPr>
              <a:t>Contrato de Concesión O-ATLA-0-99</a:t>
            </a:r>
            <a:endParaRPr lang="es-CO" altLang="es-MX" sz="1847" b="0" dirty="0">
              <a:solidFill>
                <a:schemeClr val="bg2">
                  <a:lumMod val="25000"/>
                </a:schemeClr>
              </a:solidFill>
              <a:latin typeface="+mj-lt"/>
            </a:endParaRPr>
          </a:p>
        </p:txBody>
      </p:sp>
      <p:graphicFrame>
        <p:nvGraphicFramePr>
          <p:cNvPr id="20" name="Tabla 19"/>
          <p:cNvGraphicFramePr>
            <a:graphicFrameLocks noGrp="1"/>
          </p:cNvGraphicFramePr>
          <p:nvPr>
            <p:extLst/>
          </p:nvPr>
        </p:nvGraphicFramePr>
        <p:xfrm>
          <a:off x="4635917" y="4499087"/>
          <a:ext cx="4714604" cy="1522203"/>
        </p:xfrm>
        <a:graphic>
          <a:graphicData uri="http://schemas.openxmlformats.org/drawingml/2006/table">
            <a:tbl>
              <a:tblPr firstRow="1" bandRow="1">
                <a:tableStyleId>{ED083AE6-46FA-4A59-8FB0-9F97EB10719F}</a:tableStyleId>
              </a:tblPr>
              <a:tblGrid>
                <a:gridCol w="4714604"/>
              </a:tblGrid>
              <a:tr h="1522203">
                <a:tc>
                  <a:txBody>
                    <a:bodyPr/>
                    <a:lstStyle/>
                    <a:p>
                      <a:pPr marL="285750" indent="-285750" algn="just" fontAlgn="auto">
                        <a:spcBef>
                          <a:spcPts val="0"/>
                        </a:spcBef>
                        <a:spcAft>
                          <a:spcPts val="0"/>
                        </a:spcAft>
                        <a:buFont typeface="Wingdings" panose="05000000000000000000" pitchFamily="2" charset="2"/>
                        <a:buChar char="ü"/>
                      </a:pPr>
                      <a:r>
                        <a:rPr lang="es-MX" sz="1100" b="0" kern="1200" dirty="0" smtClean="0">
                          <a:solidFill>
                            <a:schemeClr val="accent3">
                              <a:lumMod val="75000"/>
                            </a:schemeClr>
                          </a:solidFill>
                          <a:latin typeface="+mn-lt"/>
                          <a:ea typeface="+mn-ea"/>
                          <a:cs typeface="+mn-cs"/>
                        </a:rPr>
                        <a:t>Incrementar la explotación y exportación del carbón de las minas del departamento del Cesar</a:t>
                      </a:r>
                    </a:p>
                    <a:p>
                      <a:pPr marL="285750" indent="-285750" algn="just" fontAlgn="auto">
                        <a:spcBef>
                          <a:spcPts val="0"/>
                        </a:spcBef>
                        <a:spcAft>
                          <a:spcPts val="0"/>
                        </a:spcAft>
                        <a:buFont typeface="Wingdings" panose="05000000000000000000" pitchFamily="2" charset="2"/>
                        <a:buChar char="ü"/>
                      </a:pPr>
                      <a:r>
                        <a:rPr lang="es-MX" sz="1100" b="0" kern="1200" dirty="0" smtClean="0">
                          <a:solidFill>
                            <a:schemeClr val="accent3">
                              <a:lumMod val="75000"/>
                            </a:schemeClr>
                          </a:solidFill>
                          <a:latin typeface="+mn-lt"/>
                          <a:ea typeface="+mn-ea"/>
                          <a:cs typeface="+mn-cs"/>
                        </a:rPr>
                        <a:t>Ampliar la capacidad de la vía férrea para permitir el ingreso de nuevos operadores y nuevas cargas </a:t>
                      </a:r>
                    </a:p>
                    <a:p>
                      <a:pPr marL="285750" indent="-285750" algn="just" fontAlgn="auto">
                        <a:spcBef>
                          <a:spcPts val="0"/>
                        </a:spcBef>
                        <a:spcAft>
                          <a:spcPts val="0"/>
                        </a:spcAft>
                        <a:buFont typeface="Wingdings" panose="05000000000000000000" pitchFamily="2" charset="2"/>
                        <a:buChar char="ü"/>
                      </a:pPr>
                      <a:r>
                        <a:rPr lang="es-MX" sz="1100" b="0" kern="1200" dirty="0" smtClean="0">
                          <a:solidFill>
                            <a:schemeClr val="accent3">
                              <a:lumMod val="75000"/>
                            </a:schemeClr>
                          </a:solidFill>
                          <a:latin typeface="+mn-lt"/>
                          <a:ea typeface="+mn-ea"/>
                          <a:cs typeface="+mn-cs"/>
                        </a:rPr>
                        <a:t>Promover el uso del ferrocarril como medio intermodal especializado para el transporte de carga en el país </a:t>
                      </a:r>
                    </a:p>
                    <a:p>
                      <a:pPr marL="285750" indent="-285750" algn="just" fontAlgn="auto">
                        <a:spcBef>
                          <a:spcPts val="0"/>
                        </a:spcBef>
                        <a:spcAft>
                          <a:spcPts val="0"/>
                        </a:spcAft>
                        <a:buFont typeface="Wingdings" panose="05000000000000000000" pitchFamily="2" charset="2"/>
                        <a:buChar char="ü"/>
                      </a:pPr>
                      <a:r>
                        <a:rPr lang="es-MX" sz="1100" b="0" kern="1200" dirty="0" smtClean="0">
                          <a:solidFill>
                            <a:schemeClr val="accent3">
                              <a:lumMod val="75000"/>
                            </a:schemeClr>
                          </a:solidFill>
                          <a:latin typeface="+mn-lt"/>
                          <a:ea typeface="+mn-ea"/>
                          <a:cs typeface="+mn-cs"/>
                        </a:rPr>
                        <a:t>Incrementar los ingresos de la nación por movilización de la carga de carbón movilizada por la concesión </a:t>
                      </a:r>
                      <a:endParaRPr lang="es-MX" sz="1100" b="0" kern="1200" dirty="0">
                        <a:solidFill>
                          <a:schemeClr val="accent3">
                            <a:lumMod val="75000"/>
                          </a:schemeClr>
                        </a:solidFill>
                        <a:latin typeface="+mn-lt"/>
                        <a:ea typeface="+mn-ea"/>
                        <a:cs typeface="+mn-cs"/>
                      </a:endParaRPr>
                    </a:p>
                  </a:txBody>
                  <a:tcPr marL="68580" marR="68580" marT="34291" marB="34291"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187878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nvPr>
        </p:nvGraphicFramePr>
        <p:xfrm>
          <a:off x="6913220" y="2185432"/>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42 – Alcantarilla</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638+160</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Cesar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$ 403.906.535</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43 – Conformación de terraplen</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663+090</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Cesar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$ 1.809.628.004</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0" name="38 Imagen" descr="CIMG0743.JPG"/>
          <p:cNvPicPr/>
          <p:nvPr/>
        </p:nvPicPr>
        <p:blipFill>
          <a:blip r:embed="rId4" cstate="print">
            <a:lum contrast="20000"/>
          </a:blip>
          <a:stretch>
            <a:fillRect/>
          </a:stretch>
        </p:blipFill>
        <p:spPr>
          <a:xfrm>
            <a:off x="791482" y="1960955"/>
            <a:ext cx="2726118" cy="197612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9" name="Imagen 28" descr="F:\Recorrido abril 2015\IMG_9763.JPG"/>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3850926" y="1960955"/>
            <a:ext cx="2726118" cy="197612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5" name="22 Imagen" descr="PC43 180614 - 001.JPEG"/>
          <p:cNvPicPr/>
          <p:nvPr/>
        </p:nvPicPr>
        <p:blipFill>
          <a:blip r:embed="rId6" cstate="print">
            <a:lum contrast="20000"/>
          </a:blip>
          <a:stretch>
            <a:fillRect/>
          </a:stretch>
        </p:blipFill>
        <p:spPr>
          <a:xfrm>
            <a:off x="791482" y="4145960"/>
            <a:ext cx="2726118" cy="197612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9" name="Imagen 38" descr="F:\Recorrido abril 2015\IMG_9747.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849438" y="4145960"/>
            <a:ext cx="2726118" cy="197612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2" name="Rectángulo 21"/>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Rectángulo redondeado 30"/>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753736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outlook.office365.com/owa/service.svc/s/GetFileAttachment?id=AAMkAGYxMWY5ODViLTEyNTUtNDUwZi05N2JiLTdjODU1NWJiM2IyOABGAAAAAABwUhp6aPTpTLu6Uams6W%2BDBwBbxLxPU%2Fl4QKB3ceVXVY9hAAAATgvSAAAMrZ1HRNk0QrM3UJybQ1s%2BAAFIRVFQAAACEgAQALkBaKCwPRVBiz%2F0mfR%2BIQoSABAAP4lCrdbClUOrU0uXOrNyOA%3D%3D&amp;X-OWA-CANARY=3Obox6HjTUyPLZaXyg8zQ6PmnvzgFdIIB34d9IJeuLcdpNIx5gHwOVN_9ji-k7AlfFSprYFif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8" name="Tabla 7"/>
          <p:cNvGraphicFramePr>
            <a:graphicFrameLocks noGrp="1"/>
          </p:cNvGraphicFramePr>
          <p:nvPr>
            <p:extLst/>
          </p:nvPr>
        </p:nvGraphicFramePr>
        <p:xfrm>
          <a:off x="6913220" y="2185432"/>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dirty="0" smtClean="0">
                          <a:solidFill>
                            <a:schemeClr val="tx1"/>
                          </a:solidFill>
                          <a:effectLst>
                            <a:outerShdw blurRad="38100" dist="38100" dir="2700000" algn="tl">
                              <a:srgbClr val="000000">
                                <a:alpha val="43137"/>
                              </a:srgbClr>
                            </a:outerShdw>
                          </a:effectLst>
                          <a:latin typeface="+mn-lt"/>
                          <a:ea typeface="+mn-ea"/>
                          <a:cs typeface="+mn-cs"/>
                        </a:rPr>
                        <a:t>PC 44 – Protección estribo puente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dirty="0" smtClean="0">
                          <a:solidFill>
                            <a:schemeClr val="dk1"/>
                          </a:solidFill>
                          <a:latin typeface="+mn-lt"/>
                          <a:ea typeface="+mn-ea"/>
                          <a:cs typeface="+mn-cs"/>
                        </a:rPr>
                        <a:t>Ubicación - PK  663+393</a:t>
                      </a:r>
                    </a:p>
                    <a:p>
                      <a:r>
                        <a:rPr lang="es-MX" sz="1300" kern="1200" dirty="0" smtClean="0">
                          <a:solidFill>
                            <a:schemeClr val="dk1"/>
                          </a:solidFill>
                          <a:latin typeface="+mn-lt"/>
                          <a:ea typeface="+mn-ea"/>
                          <a:cs typeface="+mn-cs"/>
                        </a:rPr>
                        <a:t>Departamento: Cesar</a:t>
                      </a:r>
                    </a:p>
                    <a:p>
                      <a:pPr>
                        <a:spcBef>
                          <a:spcPts val="200"/>
                        </a:spcBef>
                      </a:pPr>
                      <a:r>
                        <a:rPr lang="es-MX" sz="1300" kern="1200" dirty="0" smtClean="0">
                          <a:solidFill>
                            <a:schemeClr val="dk1"/>
                          </a:solidFill>
                          <a:latin typeface="+mn-lt"/>
                          <a:ea typeface="+mn-ea"/>
                          <a:cs typeface="+mn-cs"/>
                        </a:rPr>
                        <a:t>Valor Final: $ 2.165.037.848</a:t>
                      </a:r>
                    </a:p>
                    <a:p>
                      <a:pPr>
                        <a:spcBef>
                          <a:spcPts val="200"/>
                        </a:spcBef>
                      </a:pPr>
                      <a:r>
                        <a:rPr lang="es-MX" sz="1300" kern="1200" dirty="0" smtClean="0">
                          <a:solidFill>
                            <a:schemeClr val="dk1"/>
                          </a:solidFill>
                          <a:latin typeface="+mn-lt"/>
                          <a:ea typeface="+mn-ea"/>
                          <a:cs typeface="+mn-cs"/>
                        </a:rPr>
                        <a:t>Terminación: 30-05-2015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45 – Alcantarilla</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674+902</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Cesar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$ 172.398.479</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2" name="Imagen 21"/>
          <p:cNvPicPr>
            <a:picLocks noChangeAspect="1"/>
          </p:cNvPicPr>
          <p:nvPr/>
        </p:nvPicPr>
        <p:blipFill>
          <a:blip r:embed="rId4">
            <a:lum contrast="20000"/>
          </a:blip>
          <a:stretch>
            <a:fillRect/>
          </a:stretch>
        </p:blipFill>
        <p:spPr>
          <a:xfrm>
            <a:off x="787786" y="1960955"/>
            <a:ext cx="2726117" cy="196786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6" name="31 Imagen" descr="C:\P1137 VHPA 200115\Puntos Criticos\Actas de Recibo Final\Fotos iniciales\PC 45 Ini.jpg"/>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791606" y="4145960"/>
            <a:ext cx="2722297" cy="196786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7" name="Imagen 36" descr="F:\Recorrido abril 2015\IMG_9705.JPG"/>
          <p:cNvPicPr/>
          <p:nvPr/>
        </p:nvPicPr>
        <p:blipFill>
          <a:blip r:embed="rId6" cstate="print">
            <a:lum contrast="20000"/>
            <a:extLst>
              <a:ext uri="{28A0092B-C50C-407E-A947-70E740481C1C}">
                <a14:useLocalDpi xmlns:a14="http://schemas.microsoft.com/office/drawing/2010/main" val="0"/>
              </a:ext>
            </a:extLst>
          </a:blip>
          <a:srcRect/>
          <a:stretch>
            <a:fillRect/>
          </a:stretch>
        </p:blipFill>
        <p:spPr bwMode="auto">
          <a:xfrm>
            <a:off x="3852266" y="4150028"/>
            <a:ext cx="2726117" cy="196786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0" name="Imagen 19" descr="C:\Supervisión FENOCO\Vigencia 2015\Informes de Comisión\Comisón Contraloria 418-2013\IMG_3728.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852266" y="1960955"/>
            <a:ext cx="2726117" cy="1967868"/>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9" name="Rectángulo 28"/>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Rectángulo redondeado 30"/>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3270925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nvPr>
        </p:nvGraphicFramePr>
        <p:xfrm>
          <a:off x="6913220" y="2185432"/>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46 – Conformación terraplen</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 PK  677+745</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Cesar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$ 202.261.318</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30-03-2015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448272" cy="169779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dirty="0" smtClean="0">
                          <a:solidFill>
                            <a:schemeClr val="tx1"/>
                          </a:solidFill>
                          <a:effectLst>
                            <a:outerShdw blurRad="38100" dist="38100" dir="2700000" algn="tl">
                              <a:srgbClr val="000000">
                                <a:alpha val="43137"/>
                              </a:srgbClr>
                            </a:outerShdw>
                          </a:effectLst>
                          <a:latin typeface="+mn-lt"/>
                          <a:ea typeface="+mn-ea"/>
                          <a:cs typeface="+mn-cs"/>
                        </a:rPr>
                        <a:t>PC 47 – Protección estribo puente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dirty="0" smtClean="0">
                          <a:solidFill>
                            <a:schemeClr val="dk1"/>
                          </a:solidFill>
                          <a:latin typeface="+mn-lt"/>
                          <a:ea typeface="+mn-ea"/>
                          <a:cs typeface="+mn-cs"/>
                        </a:rPr>
                        <a:t>Ubicación - PK  674+902</a:t>
                      </a:r>
                    </a:p>
                    <a:p>
                      <a:r>
                        <a:rPr lang="es-MX" sz="1300" kern="1200" dirty="0" smtClean="0">
                          <a:solidFill>
                            <a:schemeClr val="dk1"/>
                          </a:solidFill>
                          <a:latin typeface="+mn-lt"/>
                          <a:ea typeface="+mn-ea"/>
                          <a:cs typeface="+mn-cs"/>
                        </a:rPr>
                        <a:t>Departamento: Cesar</a:t>
                      </a:r>
                    </a:p>
                    <a:p>
                      <a:pPr>
                        <a:spcBef>
                          <a:spcPts val="200"/>
                        </a:spcBef>
                      </a:pPr>
                      <a:r>
                        <a:rPr lang="es-MX" sz="1300" kern="1200" dirty="0" smtClean="0">
                          <a:solidFill>
                            <a:schemeClr val="dk1"/>
                          </a:solidFill>
                          <a:latin typeface="+mn-lt"/>
                          <a:ea typeface="+mn-ea"/>
                          <a:cs typeface="+mn-cs"/>
                        </a:rPr>
                        <a:t>Valor Final:  $ 1.115.896.608</a:t>
                      </a:r>
                    </a:p>
                    <a:p>
                      <a:pPr>
                        <a:spcBef>
                          <a:spcPts val="200"/>
                        </a:spcBef>
                      </a:pPr>
                      <a:r>
                        <a:rPr lang="es-MX" sz="1300" kern="1200" dirty="0" smtClean="0">
                          <a:solidFill>
                            <a:schemeClr val="dk1"/>
                          </a:solidFill>
                          <a:latin typeface="+mn-lt"/>
                          <a:ea typeface="+mn-ea"/>
                          <a:cs typeface="+mn-cs"/>
                        </a:rPr>
                        <a:t>Terminación: 30-05-2015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0" name="Imagen 19"/>
          <p:cNvPicPr>
            <a:picLocks noChangeAspect="1"/>
          </p:cNvPicPr>
          <p:nvPr/>
        </p:nvPicPr>
        <p:blipFill>
          <a:blip r:embed="rId4">
            <a:lum contrast="20000"/>
          </a:blip>
          <a:stretch>
            <a:fillRect/>
          </a:stretch>
        </p:blipFill>
        <p:spPr>
          <a:xfrm>
            <a:off x="787786" y="1965566"/>
            <a:ext cx="2726117" cy="1963257"/>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5" name="60 Imagen" descr="Desconocido.JPEG"/>
          <p:cNvPicPr/>
          <p:nvPr/>
        </p:nvPicPr>
        <p:blipFill>
          <a:blip r:embed="rId5" cstate="print">
            <a:lum contrast="20000"/>
          </a:blip>
          <a:stretch>
            <a:fillRect/>
          </a:stretch>
        </p:blipFill>
        <p:spPr>
          <a:xfrm>
            <a:off x="787786" y="4150028"/>
            <a:ext cx="2726117" cy="1963257"/>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2" name="Imagen 21" descr="C:\Users\npaez\Desktop\Registro Fotografico\Registro Fotografico Dorada - Chiriguana\wetransfer-db1aac\SAM_0056.JPG"/>
          <p:cNvPicPr/>
          <p:nvPr/>
        </p:nvPicPr>
        <p:blipFill>
          <a:blip r:embed="rId6" cstate="print">
            <a:lum contrast="20000"/>
            <a:extLst>
              <a:ext uri="{28A0092B-C50C-407E-A947-70E740481C1C}">
                <a14:useLocalDpi xmlns:a14="http://schemas.microsoft.com/office/drawing/2010/main" val="0"/>
              </a:ext>
            </a:extLst>
          </a:blip>
          <a:srcRect/>
          <a:stretch>
            <a:fillRect/>
          </a:stretch>
        </p:blipFill>
        <p:spPr bwMode="auto">
          <a:xfrm>
            <a:off x="3852265" y="4110601"/>
            <a:ext cx="2726117" cy="2002684"/>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1" name="Imagen 30" descr="C:\Supervisión FENOCO\Vigencia 2015\Informes de Comisión\Comisón Contraloria 418-2013\IMG_3608.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852264" y="1965565"/>
            <a:ext cx="2726117" cy="1963257"/>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9" name="Rectángulo 28"/>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redondeado 35"/>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28832898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nvPr>
        </p:nvGraphicFramePr>
        <p:xfrm>
          <a:off x="6913220" y="2185432"/>
          <a:ext cx="2448272" cy="1453953"/>
        </p:xfrm>
        <a:graphic>
          <a:graphicData uri="http://schemas.openxmlformats.org/drawingml/2006/table">
            <a:tbl>
              <a:tblPr firstRow="1" bandRow="1">
                <a:effectLst/>
                <a:tableStyleId>{5C22544A-7EE6-4342-B048-85BDC9FD1C3A}</a:tableStyleId>
              </a:tblPr>
              <a:tblGrid>
                <a:gridCol w="2448272"/>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dirty="0" smtClean="0">
                          <a:solidFill>
                            <a:schemeClr val="tx1"/>
                          </a:solidFill>
                          <a:effectLst>
                            <a:outerShdw blurRad="38100" dist="38100" dir="2700000" algn="tl">
                              <a:srgbClr val="000000">
                                <a:alpha val="43137"/>
                              </a:srgbClr>
                            </a:outerShdw>
                          </a:effectLst>
                          <a:latin typeface="+mn-lt"/>
                          <a:ea typeface="+mn-ea"/>
                          <a:cs typeface="+mn-cs"/>
                        </a:rPr>
                        <a:t>PC 48 – Alcantarilla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dirty="0" smtClean="0">
                          <a:solidFill>
                            <a:schemeClr val="dk1"/>
                          </a:solidFill>
                          <a:latin typeface="+mn-lt"/>
                          <a:ea typeface="+mn-ea"/>
                          <a:cs typeface="+mn-cs"/>
                        </a:rPr>
                        <a:t>Ubicación - PK  678+500</a:t>
                      </a:r>
                    </a:p>
                    <a:p>
                      <a:r>
                        <a:rPr lang="es-MX" sz="1300" kern="1200" dirty="0" smtClean="0">
                          <a:solidFill>
                            <a:schemeClr val="dk1"/>
                          </a:solidFill>
                          <a:latin typeface="+mn-lt"/>
                          <a:ea typeface="+mn-ea"/>
                          <a:cs typeface="+mn-cs"/>
                        </a:rPr>
                        <a:t>Departamento: Cesar</a:t>
                      </a:r>
                    </a:p>
                    <a:p>
                      <a:pPr>
                        <a:spcBef>
                          <a:spcPts val="200"/>
                        </a:spcBef>
                      </a:pPr>
                      <a:r>
                        <a:rPr lang="es-MX" sz="1300" kern="1200" dirty="0" smtClean="0">
                          <a:solidFill>
                            <a:schemeClr val="dk1"/>
                          </a:solidFill>
                          <a:latin typeface="+mn-lt"/>
                          <a:ea typeface="+mn-ea"/>
                          <a:cs typeface="+mn-cs"/>
                        </a:rPr>
                        <a:t>Valor Final: $ 357.355.772</a:t>
                      </a:r>
                    </a:p>
                    <a:p>
                      <a:pPr>
                        <a:spcBef>
                          <a:spcPts val="200"/>
                        </a:spcBef>
                      </a:pPr>
                      <a:r>
                        <a:rPr lang="es-MX" sz="1300" kern="1200" dirty="0" smtClean="0">
                          <a:solidFill>
                            <a:schemeClr val="dk1"/>
                          </a:solidFill>
                          <a:latin typeface="+mn-lt"/>
                          <a:ea typeface="+mn-ea"/>
                          <a:cs typeface="+mn-cs"/>
                        </a:rPr>
                        <a:t>Terminación: 30-03-2015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8" name="Tabla 17"/>
          <p:cNvGraphicFramePr>
            <a:graphicFrameLocks noGrp="1"/>
          </p:cNvGraphicFramePr>
          <p:nvPr>
            <p:extLst/>
          </p:nvPr>
        </p:nvGraphicFramePr>
        <p:xfrm>
          <a:off x="6916648" y="4376534"/>
          <a:ext cx="2788880" cy="1666240"/>
        </p:xfrm>
        <a:graphic>
          <a:graphicData uri="http://schemas.openxmlformats.org/drawingml/2006/table">
            <a:tbl>
              <a:tblPr firstRow="1" bandRow="1">
                <a:effectLst/>
                <a:tableStyleId>{5C22544A-7EE6-4342-B048-85BDC9FD1C3A}</a:tableStyleId>
              </a:tblPr>
              <a:tblGrid>
                <a:gridCol w="2788880"/>
              </a:tblGrid>
              <a:tr h="295916">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s-MX" sz="1600" b="1" kern="1200" smtClean="0">
                          <a:solidFill>
                            <a:schemeClr val="tx1"/>
                          </a:solidFill>
                          <a:effectLst>
                            <a:outerShdw blurRad="38100" dist="38100" dir="2700000" algn="tl">
                              <a:srgbClr val="000000">
                                <a:alpha val="43137"/>
                              </a:srgbClr>
                            </a:outerShdw>
                          </a:effectLst>
                          <a:latin typeface="+mn-lt"/>
                          <a:ea typeface="+mn-ea"/>
                          <a:cs typeface="+mn-cs"/>
                        </a:rPr>
                        <a:t>PC 50 – Hurto de rieles</a:t>
                      </a:r>
                      <a:endParaRPr lang="es-MX" sz="1600" b="1" kern="1200" dirty="0" smtClean="0">
                        <a:solidFill>
                          <a:schemeClr val="tx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94677"/>
                      </a:solidFill>
                      <a:prstDash val="solid"/>
                      <a:round/>
                      <a:headEnd type="none" w="med" len="med"/>
                      <a:tailEnd type="none" w="med" len="med"/>
                    </a:lnB>
                    <a:lnTlToBr w="12700" cmpd="sng">
                      <a:noFill/>
                      <a:prstDash val="solid"/>
                    </a:lnTlToBr>
                    <a:lnBlToTr w="12700" cmpd="sng">
                      <a:noFill/>
                      <a:prstDash val="solid"/>
                    </a:lnBlToTr>
                    <a:noFill/>
                  </a:tcPr>
                </a:tc>
              </a:tr>
              <a:tr h="1118673">
                <a:tc>
                  <a:txBody>
                    <a:bodyPr/>
                    <a:lstStyle/>
                    <a:p>
                      <a:r>
                        <a:rPr lang="es-MX" sz="1300" kern="1200" smtClean="0">
                          <a:solidFill>
                            <a:schemeClr val="dk1"/>
                          </a:solidFill>
                          <a:latin typeface="+mn-lt"/>
                          <a:ea typeface="+mn-ea"/>
                          <a:cs typeface="+mn-cs"/>
                        </a:rPr>
                        <a:t>Ubicación PK660+650 - PK660+585, PK666+314 - PK666+484, PK671+442 - PK671+520 y PK673+363 - PK673+494</a:t>
                      </a:r>
                      <a:endParaRPr lang="es-MX" sz="1300" kern="1200" dirty="0" smtClean="0">
                        <a:solidFill>
                          <a:schemeClr val="dk1"/>
                        </a:solidFill>
                        <a:latin typeface="+mn-lt"/>
                        <a:ea typeface="+mn-ea"/>
                        <a:cs typeface="+mn-cs"/>
                      </a:endParaRPr>
                    </a:p>
                    <a:p>
                      <a:r>
                        <a:rPr lang="es-MX" sz="1300" kern="1200" err="1" smtClean="0">
                          <a:solidFill>
                            <a:schemeClr val="dk1"/>
                          </a:solidFill>
                          <a:latin typeface="+mn-lt"/>
                          <a:ea typeface="+mn-ea"/>
                          <a:cs typeface="+mn-cs"/>
                        </a:rPr>
                        <a:t>Departamento</a:t>
                      </a:r>
                      <a:r>
                        <a:rPr lang="es-MX" sz="1300" kern="1200" smtClean="0">
                          <a:solidFill>
                            <a:schemeClr val="dk1"/>
                          </a:solidFill>
                          <a:latin typeface="+mn-lt"/>
                          <a:ea typeface="+mn-ea"/>
                          <a:cs typeface="+mn-cs"/>
                        </a:rPr>
                        <a:t>: Cesar</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Valor Final:  $ 676.412.764</a:t>
                      </a:r>
                      <a:endParaRPr lang="es-MX" sz="1300" kern="1200" dirty="0" smtClean="0">
                        <a:solidFill>
                          <a:schemeClr val="dk1"/>
                        </a:solidFill>
                        <a:latin typeface="+mn-lt"/>
                        <a:ea typeface="+mn-ea"/>
                        <a:cs typeface="+mn-cs"/>
                      </a:endParaRPr>
                    </a:p>
                    <a:p>
                      <a:pPr>
                        <a:spcBef>
                          <a:spcPts val="200"/>
                        </a:spcBef>
                      </a:pPr>
                      <a:r>
                        <a:rPr lang="es-MX" sz="1300" kern="1200" smtClean="0">
                          <a:solidFill>
                            <a:schemeClr val="dk1"/>
                          </a:solidFill>
                          <a:latin typeface="+mn-lt"/>
                          <a:ea typeface="+mn-ea"/>
                          <a:cs typeface="+mn-cs"/>
                        </a:rPr>
                        <a:t>Terminación: 28-02-2015</a:t>
                      </a:r>
                      <a:endParaRPr lang="es-MX" sz="1300"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9467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Rectángulo 20"/>
          <p:cNvSpPr/>
          <p:nvPr/>
        </p:nvSpPr>
        <p:spPr>
          <a:xfrm>
            <a:off x="1650814" y="1260566"/>
            <a:ext cx="1036181"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Antes</a:t>
            </a:r>
            <a:endParaRPr lang="es-MX" sz="2800" b="1" dirty="0">
              <a:solidFill>
                <a:srgbClr val="A50021"/>
              </a:solidFill>
              <a:effectLst>
                <a:outerShdw blurRad="38100" dist="38100" dir="2700000" algn="tl">
                  <a:srgbClr val="000000">
                    <a:alpha val="43137"/>
                  </a:srgbClr>
                </a:outerShdw>
              </a:effectLst>
              <a:latin typeface="+mj-lt"/>
            </a:endParaRPr>
          </a:p>
        </p:txBody>
      </p:sp>
      <p:sp>
        <p:nvSpPr>
          <p:cNvPr id="23" name="Rectángulo 22"/>
          <p:cNvSpPr/>
          <p:nvPr/>
        </p:nvSpPr>
        <p:spPr>
          <a:xfrm>
            <a:off x="4351860" y="1260566"/>
            <a:ext cx="1443024" cy="523220"/>
          </a:xfrm>
          <a:prstGeom prst="rect">
            <a:avLst/>
          </a:prstGeom>
        </p:spPr>
        <p:txBody>
          <a:bodyPr wrap="none">
            <a:spAutoFit/>
          </a:bodyPr>
          <a:lstStyle/>
          <a:p>
            <a:pPr defTabSz="844083" fontAlgn="auto">
              <a:spcBef>
                <a:spcPts val="0"/>
              </a:spcBef>
              <a:spcAft>
                <a:spcPts val="0"/>
              </a:spcAft>
              <a:defRPr/>
            </a:pPr>
            <a:r>
              <a:rPr lang="es-MX" sz="2800" b="1" dirty="0" smtClean="0">
                <a:solidFill>
                  <a:srgbClr val="A50021"/>
                </a:solidFill>
                <a:effectLst>
                  <a:outerShdw blurRad="38100" dist="38100" dir="2700000" algn="tl">
                    <a:srgbClr val="000000">
                      <a:alpha val="43137"/>
                    </a:srgbClr>
                  </a:outerShdw>
                </a:effectLst>
                <a:latin typeface="+mj-lt"/>
              </a:rPr>
              <a:t>Después</a:t>
            </a:r>
            <a:endParaRPr lang="es-MX" sz="2800" b="1" dirty="0">
              <a:solidFill>
                <a:srgbClr val="A50021"/>
              </a:solidFill>
              <a:effectLst>
                <a:outerShdw blurRad="38100" dist="38100" dir="2700000" algn="tl">
                  <a:srgbClr val="000000">
                    <a:alpha val="43137"/>
                  </a:srgbClr>
                </a:outerShdw>
              </a:effectLst>
              <a:latin typeface="+mj-lt"/>
            </a:endParaRPr>
          </a:p>
        </p:txBody>
      </p:sp>
      <p:pic>
        <p:nvPicPr>
          <p:cNvPr id="32" name="E719C35A-4CD6-4178-B0D0-8DA208F1799A" descr="E719C35A-4CD6-4178-B0D0-8DA208F1799A"/>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3043" t="2320" r="13043" b="-2320"/>
          <a:stretch/>
        </p:blipFill>
        <p:spPr bwMode="auto">
          <a:xfrm>
            <a:off x="6448512" y="89374"/>
            <a:ext cx="1421002"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p:cNvSpPr/>
          <p:nvPr/>
        </p:nvSpPr>
        <p:spPr>
          <a:xfrm>
            <a:off x="7629465" y="104444"/>
            <a:ext cx="1799575" cy="91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465" y="313385"/>
            <a:ext cx="2259806" cy="781050"/>
          </a:xfrm>
          <a:prstGeom prst="rect">
            <a:avLst/>
          </a:prstGeom>
        </p:spPr>
      </p:pic>
      <p:pic>
        <p:nvPicPr>
          <p:cNvPr id="22" name="Imagen 21"/>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787786" y="1965564"/>
            <a:ext cx="2726116" cy="1963257"/>
          </a:xfrm>
          <a:prstGeom prst="rect">
            <a:avLst/>
          </a:prstGeom>
          <a:noFill/>
          <a:ln w="3175">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Imagen 30" descr="F:\Recorrido abril 2015\IMG_9683.JPG"/>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3852267" y="1969632"/>
            <a:ext cx="2726116" cy="1959189"/>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36" name="Imagen 35"/>
          <p:cNvPicPr>
            <a:picLocks noChangeAspect="1"/>
          </p:cNvPicPr>
          <p:nvPr/>
        </p:nvPicPr>
        <p:blipFill>
          <a:blip r:embed="rId6">
            <a:lum contrast="20000"/>
          </a:blip>
          <a:stretch>
            <a:fillRect/>
          </a:stretch>
        </p:blipFill>
        <p:spPr>
          <a:xfrm>
            <a:off x="787786" y="4150028"/>
            <a:ext cx="2726116" cy="1982082"/>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29" name="Imagen 28" descr="C:\Users\npaez\Desktop\Registro Fotografico\Registro Fotografico Dorada - Chiriguana\Comisón Contraloria 418-2013\IMG_3729.JPG"/>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3852267" y="4114666"/>
            <a:ext cx="2726116" cy="2017443"/>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sp>
        <p:nvSpPr>
          <p:cNvPr id="20" name="Rectángulo 19"/>
          <p:cNvSpPr/>
          <p:nvPr/>
        </p:nvSpPr>
        <p:spPr>
          <a:xfrm>
            <a:off x="272480" y="203518"/>
            <a:ext cx="1467420" cy="12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ectángulo redondeado 34"/>
          <p:cNvSpPr/>
          <p:nvPr/>
        </p:nvSpPr>
        <p:spPr>
          <a:xfrm>
            <a:off x="856945" y="560803"/>
            <a:ext cx="5449106"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Estado Obras Contractuales </a:t>
            </a:r>
            <a:r>
              <a:rPr lang="es-ES_tradnl"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41" name="Grupo 22"/>
          <p:cNvGrpSpPr/>
          <p:nvPr/>
        </p:nvGrpSpPr>
        <p:grpSpPr>
          <a:xfrm>
            <a:off x="307975" y="295004"/>
            <a:ext cx="899775" cy="888596"/>
            <a:chOff x="1988321" y="0"/>
            <a:chExt cx="810013" cy="832513"/>
          </a:xfrm>
        </p:grpSpPr>
        <p:sp>
          <p:nvSpPr>
            <p:cNvPr id="42" name="Lágrima 41"/>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3" name="Lágrima 4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s-CO" sz="1867">
                <a:solidFill>
                  <a:prstClr val="white"/>
                </a:solidFill>
              </a:endParaRPr>
            </a:p>
          </p:txBody>
        </p:sp>
        <p:sp>
          <p:nvSpPr>
            <p:cNvPr id="44" name="CuadroTexto 11"/>
            <p:cNvSpPr txBox="1"/>
            <p:nvPr/>
          </p:nvSpPr>
          <p:spPr>
            <a:xfrm>
              <a:off x="2187020" y="135386"/>
              <a:ext cx="443317" cy="605538"/>
            </a:xfrm>
            <a:prstGeom prst="rect">
              <a:avLst/>
            </a:prstGeom>
            <a:noFill/>
          </p:spPr>
          <p:txBody>
            <a:bodyPr wrap="none" rtlCol="0">
              <a:spAutoFit/>
            </a:bodyPr>
            <a:lstStyle/>
            <a:p>
              <a:pPr defTabSz="914377" fontAlgn="auto">
                <a:spcBef>
                  <a:spcPts val="0"/>
                </a:spcBef>
                <a:spcAft>
                  <a:spcPts val="0"/>
                </a:spcAft>
              </a:pPr>
              <a:r>
                <a:rPr lang="es-CO" sz="3600" b="1" dirty="0">
                  <a:solidFill>
                    <a:srgbClr val="244061"/>
                  </a:solidFill>
                  <a:latin typeface="Arial Black" panose="020B0A04020102020204" pitchFamily="34" charset="0"/>
                  <a:cs typeface="Arial" panose="020B0604020202020204" pitchFamily="34" charset="0"/>
                </a:rPr>
                <a:t>6</a:t>
              </a:r>
            </a:p>
          </p:txBody>
        </p:sp>
      </p:grpSp>
    </p:spTree>
    <p:extLst>
      <p:ext uri="{BB962C8B-B14F-4D97-AF65-F5344CB8AC3E}">
        <p14:creationId xmlns:p14="http://schemas.microsoft.com/office/powerpoint/2010/main" val="30276164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bwMode="auto">
          <a:xfrm>
            <a:off x="3197805" y="808019"/>
            <a:ext cx="337960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r>
              <a:rPr lang="es-ES_tradnl" altLang="es-MX" sz="2031" dirty="0">
                <a:solidFill>
                  <a:srgbClr val="002060"/>
                </a:solidFill>
              </a:rPr>
              <a:t>Corredor Bogotá - Belencito </a:t>
            </a:r>
            <a:r>
              <a:rPr lang="es-ES_tradnl" altLang="es-MX" sz="2100" dirty="0">
                <a:solidFill>
                  <a:srgbClr val="002060"/>
                </a:solidFill>
              </a:rPr>
              <a:t/>
            </a:r>
            <a:br>
              <a:rPr lang="es-ES_tradnl" altLang="es-MX" sz="2100" dirty="0">
                <a:solidFill>
                  <a:srgbClr val="002060"/>
                </a:solidFill>
              </a:rPr>
            </a:br>
            <a:r>
              <a:rPr lang="es-ES_tradnl" altLang="es-MX" sz="1463" b="0" dirty="0">
                <a:solidFill>
                  <a:srgbClr val="002060"/>
                </a:solidFill>
              </a:rPr>
              <a:t>Contrato de Obra No 356 de 2013</a:t>
            </a:r>
            <a:br>
              <a:rPr lang="es-ES_tradnl" altLang="es-MX" sz="1463" b="0" dirty="0">
                <a:solidFill>
                  <a:srgbClr val="002060"/>
                </a:solidFill>
              </a:rPr>
            </a:br>
            <a:endParaRPr lang="es-CO" altLang="es-MX" sz="1463" b="0" dirty="0">
              <a:solidFill>
                <a:srgbClr val="002060"/>
              </a:solidFill>
            </a:endParaRPr>
          </a:p>
        </p:txBody>
      </p:sp>
      <p:sp>
        <p:nvSpPr>
          <p:cNvPr id="13" name="Rectángulo redondeado 12"/>
          <p:cNvSpPr/>
          <p:nvPr/>
        </p:nvSpPr>
        <p:spPr>
          <a:xfrm>
            <a:off x="857545" y="1615299"/>
            <a:ext cx="3881247" cy="37765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31"/>
            <a:r>
              <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_tradnl"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Características Generales del Proyecto</a:t>
            </a:r>
            <a:endPar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14" name="Grupo 22"/>
          <p:cNvGrpSpPr/>
          <p:nvPr/>
        </p:nvGrpSpPr>
        <p:grpSpPr>
          <a:xfrm>
            <a:off x="397298" y="1439013"/>
            <a:ext cx="731067" cy="721984"/>
            <a:chOff x="1988321" y="0"/>
            <a:chExt cx="810013" cy="832513"/>
          </a:xfrm>
        </p:grpSpPr>
        <p:sp>
          <p:nvSpPr>
            <p:cNvPr id="15" name="Lágrima 14"/>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16" name="Lágrima 15"/>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17" name="CuadroTexto 11"/>
            <p:cNvSpPr txBox="1"/>
            <p:nvPr/>
          </p:nvSpPr>
          <p:spPr>
            <a:xfrm>
              <a:off x="2187020" y="135386"/>
              <a:ext cx="481680" cy="625501"/>
            </a:xfrm>
            <a:prstGeom prst="rect">
              <a:avLst/>
            </a:prstGeom>
            <a:noFill/>
          </p:spPr>
          <p:txBody>
            <a:bodyPr wrap="none" rtlCol="0">
              <a:spAutoFit/>
            </a:bodyPr>
            <a:lstStyle/>
            <a:p>
              <a:pPr defTabSz="742931"/>
              <a:r>
                <a:rPr lang="es-CO" sz="2925" b="1" dirty="0">
                  <a:solidFill>
                    <a:srgbClr val="244061"/>
                  </a:solidFill>
                  <a:latin typeface="Arial Black" panose="020B0A04020102020204" pitchFamily="34" charset="0"/>
                  <a:cs typeface="Arial" panose="020B0604020202020204" pitchFamily="34" charset="0"/>
                </a:rPr>
                <a:t>1</a:t>
              </a:r>
            </a:p>
          </p:txBody>
        </p:sp>
      </p:grpSp>
      <p:graphicFrame>
        <p:nvGraphicFramePr>
          <p:cNvPr id="6" name="Tabla 5"/>
          <p:cNvGraphicFramePr>
            <a:graphicFrameLocks noGrp="1"/>
          </p:cNvGraphicFramePr>
          <p:nvPr>
            <p:extLst/>
          </p:nvPr>
        </p:nvGraphicFramePr>
        <p:xfrm>
          <a:off x="565013" y="4950538"/>
          <a:ext cx="4680520" cy="485949"/>
        </p:xfrm>
        <a:graphic>
          <a:graphicData uri="http://schemas.openxmlformats.org/drawingml/2006/table">
            <a:tbl>
              <a:tblPr firstRow="1" firstCol="1" bandRow="1">
                <a:tableStyleId>{BC89EF96-8CEA-46FF-86C4-4CE0E7609802}</a:tableStyleId>
              </a:tblPr>
              <a:tblGrid>
                <a:gridCol w="1154101"/>
                <a:gridCol w="3526419"/>
              </a:tblGrid>
              <a:tr h="485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900" u="none" strike="noStrike" kern="1200" dirty="0">
                          <a:effectLst/>
                        </a:rPr>
                        <a:t>Longitud </a:t>
                      </a:r>
                      <a:r>
                        <a:rPr lang="es-CO" sz="900" u="none" strike="noStrike" kern="1200" dirty="0" smtClean="0">
                          <a:effectLst/>
                        </a:rPr>
                        <a:t>Corredor</a:t>
                      </a:r>
                      <a:r>
                        <a:rPr lang="es-CO" sz="900" u="none" strike="noStrike" kern="1200" dirty="0">
                          <a:effectLst/>
                        </a:rPr>
                        <a:t>:</a:t>
                      </a:r>
                      <a:endParaRPr lang="es-CO" sz="900" b="0" u="none" strike="noStrike" kern="1200" dirty="0">
                        <a:solidFill>
                          <a:schemeClr val="accent3">
                            <a:lumMod val="75000"/>
                          </a:schemeClr>
                        </a:solidFill>
                        <a:effectLst/>
                        <a:latin typeface="+mj-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900" u="none" strike="noStrike" kern="1200" dirty="0">
                          <a:effectLst/>
                        </a:rPr>
                        <a:t>Facatativá (</a:t>
                      </a:r>
                      <a:r>
                        <a:rPr lang="es-CO" sz="900" u="none" strike="noStrike" kern="1200" dirty="0" smtClean="0">
                          <a:effectLst/>
                        </a:rPr>
                        <a:t>PK35+871</a:t>
                      </a:r>
                      <a:r>
                        <a:rPr lang="es-CO" sz="900" u="none" strike="noStrike" kern="1200" dirty="0">
                          <a:effectLst/>
                        </a:rPr>
                        <a:t>) – Bogotá (</a:t>
                      </a:r>
                      <a:r>
                        <a:rPr lang="es-CO" sz="900" u="none" strike="noStrike" kern="1200" dirty="0" smtClean="0">
                          <a:effectLst/>
                        </a:rPr>
                        <a:t>PK5</a:t>
                      </a:r>
                      <a:r>
                        <a:rPr lang="es-CO" sz="900" u="none" strike="noStrike" kern="1200" dirty="0">
                          <a:effectLst/>
                        </a:rPr>
                        <a:t>) – Belencito (</a:t>
                      </a:r>
                      <a:r>
                        <a:rPr lang="es-CO" sz="900" u="none" strike="noStrike" kern="1200" dirty="0" smtClean="0">
                          <a:effectLst/>
                        </a:rPr>
                        <a:t>PK262</a:t>
                      </a:r>
                      <a:r>
                        <a:rPr lang="es-CO" sz="900" u="none" strike="noStrike" kern="1200" dirty="0">
                          <a:effectLst/>
                        </a:rPr>
                        <a:t>): 297,9 km</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u="none" strike="noStrike" kern="1200" dirty="0">
                          <a:effectLst/>
                        </a:rPr>
                        <a:t>La Caro (PK 32+628) - Zipaquirá (PK 53): 20,4 Km</a:t>
                      </a:r>
                      <a:endParaRPr lang="es-CO" sz="900" b="0" u="none" strike="noStrike" kern="1200" dirty="0">
                        <a:solidFill>
                          <a:schemeClr val="accent3">
                            <a:lumMod val="75000"/>
                          </a:schemeClr>
                        </a:solidFill>
                        <a:effectLst/>
                        <a:latin typeface="+mj-lt"/>
                        <a:ea typeface="+mn-ea"/>
                        <a:cs typeface="+mn-cs"/>
                      </a:endParaRPr>
                    </a:p>
                  </a:txBody>
                  <a:tcPr marL="55721" marR="55721" marT="0" marB="0" anchor="ctr"/>
                </a:tc>
              </a:tr>
            </a:tbl>
          </a:graphicData>
        </a:graphic>
      </p:graphicFrame>
      <p:graphicFrame>
        <p:nvGraphicFramePr>
          <p:cNvPr id="3" name="Tabla 2"/>
          <p:cNvGraphicFramePr>
            <a:graphicFrameLocks noGrp="1"/>
          </p:cNvGraphicFramePr>
          <p:nvPr>
            <p:extLst/>
          </p:nvPr>
        </p:nvGraphicFramePr>
        <p:xfrm>
          <a:off x="565013" y="2317376"/>
          <a:ext cx="4680522" cy="2567600"/>
        </p:xfrm>
        <a:graphic>
          <a:graphicData uri="http://schemas.openxmlformats.org/drawingml/2006/table">
            <a:tbl>
              <a:tblPr firstRow="1" firstCol="1" bandRow="1">
                <a:tableStyleId>{BC89EF96-8CEA-46FF-86C4-4CE0E7609802}</a:tableStyleId>
              </a:tblPr>
              <a:tblGrid>
                <a:gridCol w="571233"/>
                <a:gridCol w="774417"/>
                <a:gridCol w="1579676"/>
                <a:gridCol w="877598"/>
                <a:gridCol w="877598"/>
              </a:tblGrid>
              <a:tr h="123825">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800" b="1" u="none" strike="noStrike" kern="1200" dirty="0">
                        <a:solidFill>
                          <a:schemeClr val="tx1"/>
                        </a:solidFill>
                        <a:effectLst/>
                        <a:latin typeface="+mn-lt"/>
                        <a:ea typeface="+mn-ea"/>
                        <a:cs typeface="+mn-cs"/>
                      </a:endParaRPr>
                    </a:p>
                  </a:txBody>
                  <a:tcPr marL="55721" marR="55721" marT="0" marB="0" anchor="ctr"/>
                </a:tc>
                <a:tc hMerge="1">
                  <a:txBody>
                    <a:bodyPr/>
                    <a:lstStyle/>
                    <a:p>
                      <a:endParaRPr lang="es-CO"/>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000" b="0" u="none" strike="noStrike" kern="1200" dirty="0">
                        <a:solidFill>
                          <a:schemeClr val="tx1"/>
                        </a:solidFill>
                        <a:effectLst/>
                        <a:latin typeface="+mn-lt"/>
                        <a:ea typeface="+mn-ea"/>
                        <a:cs typeface="+mn-cs"/>
                      </a:endParaRPr>
                    </a:p>
                  </a:txBody>
                  <a:tcPr marL="68580" marR="68580" marT="0" marB="0" anchor="ctr"/>
                </a:tc>
                <a:tc hMerge="1">
                  <a:txBody>
                    <a:bodyPr/>
                    <a:lstStyle/>
                    <a:p>
                      <a:endParaRPr lang="es-CO"/>
                    </a:p>
                  </a:txBody>
                  <a:tcPr/>
                </a:tc>
                <a:tc hMerge="1">
                  <a:txBody>
                    <a:bodyPr/>
                    <a:lstStyle/>
                    <a:p>
                      <a:endParaRPr lang="es-CO"/>
                    </a:p>
                  </a:txBody>
                  <a:tcPr/>
                </a:tc>
              </a:tr>
              <a:tr h="18697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Fecha adjudicación Contrato</a:t>
                      </a:r>
                      <a:endParaRPr lang="es-CO" sz="800" b="1" u="none" strike="noStrike" kern="1200" dirty="0">
                        <a:solidFill>
                          <a:schemeClr val="tx1"/>
                        </a:solidFill>
                        <a:effectLst/>
                        <a:latin typeface="+mn-lt"/>
                        <a:ea typeface="+mn-ea"/>
                        <a:cs typeface="+mn-cs"/>
                      </a:endParaRPr>
                    </a:p>
                  </a:txBody>
                  <a:tcPr marL="55721" marR="55721" marT="0" marB="0" anchor="ctr"/>
                </a:tc>
                <a:tc hMerge="1">
                  <a:txBody>
                    <a:bodyPr/>
                    <a:lstStyle/>
                    <a:p>
                      <a:endParaRPr lang="es-CO"/>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a:effectLst/>
                        </a:rPr>
                        <a:t>25 de septiembre de 2013</a:t>
                      </a:r>
                      <a:endParaRPr lang="es-CO" sz="800" b="1" u="none" strike="noStrike" kern="1200" dirty="0">
                        <a:solidFill>
                          <a:schemeClr val="tx1"/>
                        </a:solidFill>
                        <a:effectLst/>
                        <a:latin typeface="+mn-lt"/>
                        <a:ea typeface="+mn-ea"/>
                        <a:cs typeface="+mn-cs"/>
                      </a:endParaRPr>
                    </a:p>
                  </a:txBody>
                  <a:tcPr marL="55721" marR="55721" marT="0" marB="0" anchor="ctr"/>
                </a:tc>
                <a:tc hMerge="1">
                  <a:txBody>
                    <a:bodyPr/>
                    <a:lstStyle/>
                    <a:p>
                      <a:endParaRPr lang="es-CO"/>
                    </a:p>
                  </a:txBody>
                  <a:tcPr/>
                </a:tc>
                <a:tc hMerge="1">
                  <a:txBody>
                    <a:bodyPr/>
                    <a:lstStyle/>
                    <a:p>
                      <a:endParaRPr lang="es-CO"/>
                    </a:p>
                  </a:txBody>
                  <a:tcPr/>
                </a:tc>
              </a:tr>
              <a:tr h="155629">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Plazos</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Contrato Inicial</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a:effectLst/>
                        </a:rPr>
                        <a:t>24 meses</a:t>
                      </a:r>
                      <a:endParaRPr lang="es-CO" sz="800" b="1" u="none" strike="noStrike" kern="1200" dirty="0">
                        <a:solidFill>
                          <a:schemeClr val="tx1"/>
                        </a:solidFill>
                        <a:effectLst/>
                        <a:latin typeface="+mn-lt"/>
                        <a:ea typeface="+mn-ea"/>
                        <a:cs typeface="+mn-cs"/>
                      </a:endParaRPr>
                    </a:p>
                  </a:txBody>
                  <a:tcPr marL="55721" marR="55721"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Fecha de firma del Contrato</a:t>
                      </a:r>
                      <a:endParaRPr lang="es-CO" sz="800" b="1" u="none" strike="noStrike" kern="1200" dirty="0">
                        <a:solidFill>
                          <a:schemeClr val="tx1"/>
                        </a:solidFill>
                        <a:effectLst/>
                        <a:latin typeface="+mn-lt"/>
                        <a:ea typeface="+mn-ea"/>
                        <a:cs typeface="+mn-cs"/>
                      </a:endParaRPr>
                    </a:p>
                  </a:txBody>
                  <a:tcPr marL="55721" marR="55721" marT="0" marB="0" anchor="ctr"/>
                </a:tc>
                <a:tc rowSpan="2">
                  <a:txBody>
                    <a:bodyPr/>
                    <a:lstStyle/>
                    <a:p>
                      <a:pPr algn="just">
                        <a:spcBef>
                          <a:spcPts val="200"/>
                        </a:spcBef>
                        <a:spcAft>
                          <a:spcPts val="200"/>
                        </a:spcAft>
                        <a:tabLst>
                          <a:tab pos="630555" algn="l"/>
                        </a:tabLst>
                      </a:pPr>
                      <a:r>
                        <a:rPr lang="es-CO" sz="800">
                          <a:effectLst/>
                        </a:rPr>
                        <a:t>8 de oct. de 2013</a:t>
                      </a:r>
                      <a:endParaRPr lang="es-CO"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r>
              <a:tr h="247650">
                <a:tc vMerge="1">
                  <a:txBody>
                    <a:bodyPr/>
                    <a:lstStyle/>
                    <a:p>
                      <a:endParaRPr lang="es-CO"/>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Contrato </a:t>
                      </a:r>
                      <a:r>
                        <a:rPr lang="es-CO" sz="800" b="1" u="none" strike="noStrike" kern="1200" dirty="0" smtClean="0">
                          <a:effectLst/>
                        </a:rPr>
                        <a:t>Actual</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a:effectLst/>
                        </a:rPr>
                        <a:t>26 meses</a:t>
                      </a:r>
                      <a:endParaRPr lang="es-CO" sz="800" b="1" u="none" strike="noStrike" kern="1200" dirty="0">
                        <a:solidFill>
                          <a:schemeClr val="tx1"/>
                        </a:solidFill>
                        <a:effectLst/>
                        <a:latin typeface="+mn-lt"/>
                        <a:ea typeface="+mn-ea"/>
                        <a:cs typeface="+mn-cs"/>
                      </a:endParaRPr>
                    </a:p>
                  </a:txBody>
                  <a:tcPr marL="55721" marR="55721" marT="0" marB="0" anchor="ctr"/>
                </a:tc>
                <a:tc vMerge="1">
                  <a:txBody>
                    <a:bodyPr/>
                    <a:lstStyle/>
                    <a:p>
                      <a:endParaRPr lang="es-CO"/>
                    </a:p>
                  </a:txBody>
                  <a:tcPr/>
                </a:tc>
                <a:tc vMerge="1">
                  <a:txBody>
                    <a:bodyPr/>
                    <a:lstStyle/>
                    <a:p>
                      <a:endParaRPr lang="es-CO"/>
                    </a:p>
                  </a:txBody>
                  <a:tcPr/>
                </a:tc>
              </a:tr>
              <a:tr h="247650">
                <a:tc vMerge="1">
                  <a:txBody>
                    <a:bodyPr/>
                    <a:lstStyle/>
                    <a:p>
                      <a:endParaRPr lang="es-CO"/>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Obra Inicial</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a:effectLst/>
                        </a:rPr>
                        <a:t>14 meses a partir del inicio de obras</a:t>
                      </a:r>
                      <a:endParaRPr lang="es-CO" sz="800" b="1" u="none" strike="noStrike" kern="1200" dirty="0">
                        <a:solidFill>
                          <a:schemeClr val="tx1"/>
                        </a:solidFill>
                        <a:effectLst/>
                        <a:latin typeface="+mn-lt"/>
                        <a:ea typeface="+mn-ea"/>
                        <a:cs typeface="+mn-cs"/>
                      </a:endParaRPr>
                    </a:p>
                  </a:txBody>
                  <a:tcPr marL="55721" marR="55721"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Fecha firma acta de Inicio </a:t>
                      </a:r>
                      <a:endParaRPr lang="es-CO" sz="800" b="1" u="none" strike="noStrike" kern="1200" dirty="0">
                        <a:solidFill>
                          <a:schemeClr val="tx1"/>
                        </a:solidFill>
                        <a:effectLst/>
                        <a:latin typeface="+mn-lt"/>
                        <a:ea typeface="+mn-ea"/>
                        <a:cs typeface="+mn-cs"/>
                      </a:endParaRPr>
                    </a:p>
                  </a:txBody>
                  <a:tcPr marL="55721" marR="55721" marT="0" marB="0" anchor="ctr"/>
                </a:tc>
                <a:tc rowSpan="2">
                  <a:txBody>
                    <a:bodyPr/>
                    <a:lstStyle/>
                    <a:p>
                      <a:pPr algn="just">
                        <a:spcBef>
                          <a:spcPts val="200"/>
                        </a:spcBef>
                        <a:spcAft>
                          <a:spcPts val="200"/>
                        </a:spcAft>
                        <a:tabLst>
                          <a:tab pos="630555" algn="l"/>
                        </a:tabLst>
                      </a:pPr>
                      <a:r>
                        <a:rPr lang="es-CO" sz="800" dirty="0">
                          <a:effectLst/>
                        </a:rPr>
                        <a:t>1 de nov. de 2013</a:t>
                      </a:r>
                      <a:endParaRPr lang="es-CO"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r>
              <a:tr h="123825">
                <a:tc vMerge="1">
                  <a:txBody>
                    <a:bodyPr/>
                    <a:lstStyle/>
                    <a:p>
                      <a:endParaRPr lang="es-CO"/>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Obra Actual</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20 meses y 19 días</a:t>
                      </a:r>
                      <a:endParaRPr lang="es-CO" sz="800" b="1" u="none" strike="noStrike" kern="1200" dirty="0">
                        <a:solidFill>
                          <a:schemeClr val="tx1"/>
                        </a:solidFill>
                        <a:effectLst/>
                        <a:latin typeface="+mn-lt"/>
                        <a:ea typeface="+mn-ea"/>
                        <a:cs typeface="+mn-cs"/>
                      </a:endParaRPr>
                    </a:p>
                  </a:txBody>
                  <a:tcPr marL="55721" marR="55721" marT="0" marB="0" anchor="ctr"/>
                </a:tc>
                <a:tc vMerge="1">
                  <a:txBody>
                    <a:bodyPr/>
                    <a:lstStyle/>
                    <a:p>
                      <a:endParaRPr lang="es-CO"/>
                    </a:p>
                  </a:txBody>
                  <a:tcPr/>
                </a:tc>
                <a:tc vMerge="1">
                  <a:txBody>
                    <a:bodyPr/>
                    <a:lstStyle/>
                    <a:p>
                      <a:endParaRPr lang="es-CO"/>
                    </a:p>
                  </a:txBody>
                  <a:tcPr/>
                </a:tc>
              </a:tr>
              <a:tr h="37147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Valores</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Contrato Inicial</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a:effectLst/>
                        </a:rPr>
                        <a:t>$COP 86.418.715.187</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Inicio actividades del contrato</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algn="just">
                        <a:spcBef>
                          <a:spcPts val="200"/>
                        </a:spcBef>
                        <a:spcAft>
                          <a:spcPts val="200"/>
                        </a:spcAft>
                      </a:pPr>
                      <a:r>
                        <a:rPr lang="es-CO" sz="800" dirty="0">
                          <a:effectLst/>
                        </a:rPr>
                        <a:t>31 de oct. de 2013 a las 18:00:01</a:t>
                      </a:r>
                      <a:endParaRPr lang="es-CO"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r>
              <a:tr h="298516">
                <a:tc vMerge="1">
                  <a:txBody>
                    <a:bodyPr/>
                    <a:lstStyle/>
                    <a:p>
                      <a:endParaRPr lang="es-CO"/>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Contrato Actual</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$ 113.280.303.364</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Fecha inicial fin del Contrato</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algn="just">
                        <a:spcBef>
                          <a:spcPts val="200"/>
                        </a:spcBef>
                        <a:spcAft>
                          <a:spcPts val="200"/>
                        </a:spcAft>
                        <a:tabLst>
                          <a:tab pos="630555" algn="l"/>
                        </a:tabLst>
                      </a:pPr>
                      <a:r>
                        <a:rPr lang="es-CO" sz="800" dirty="0">
                          <a:effectLst/>
                        </a:rPr>
                        <a:t>31 de Octubre de 2015</a:t>
                      </a:r>
                      <a:endParaRPr lang="es-CO"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r>
              <a:tr h="31675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smtClean="0">
                          <a:solidFill>
                            <a:schemeClr val="tx1"/>
                          </a:solidFill>
                          <a:effectLst/>
                          <a:latin typeface="+mn-lt"/>
                          <a:ea typeface="+mn-ea"/>
                          <a:cs typeface="+mn-cs"/>
                        </a:rPr>
                        <a:t>Otrosíes:</a:t>
                      </a:r>
                      <a:endParaRPr lang="es-CO" sz="800" b="1" u="none" strike="noStrike" kern="1200" dirty="0">
                        <a:solidFill>
                          <a:schemeClr val="tx1"/>
                        </a:solidFill>
                        <a:effectLst/>
                        <a:latin typeface="+mn-lt"/>
                        <a:ea typeface="+mn-ea"/>
                        <a:cs typeface="+mn-cs"/>
                      </a:endParaRPr>
                    </a:p>
                  </a:txBody>
                  <a:tcPr marL="55721" marR="55721" marT="0" marB="0" anchor="ctr"/>
                </a:tc>
                <a:tc hMerge="1">
                  <a:txBody>
                    <a:bodyPr/>
                    <a:lstStyle/>
                    <a:p>
                      <a:endParaRPr lang="es-CO" dirty="0"/>
                    </a:p>
                  </a:txBody>
                  <a:tcPr marL="68580" marR="68580" marT="0" marB="0" anchor="ctr"/>
                </a:tc>
                <a:tc>
                  <a:txBody>
                    <a:bodyPr/>
                    <a:lstStyle/>
                    <a:p>
                      <a:r>
                        <a:rPr lang="es-CO" sz="800" u="none" strike="noStrike" kern="1200" dirty="0" smtClean="0">
                          <a:solidFill>
                            <a:schemeClr val="tx1"/>
                          </a:solidFill>
                          <a:effectLst/>
                          <a:latin typeface="+mn-lt"/>
                          <a:ea typeface="+mn-ea"/>
                          <a:cs typeface="+mn-cs"/>
                        </a:rPr>
                        <a:t>Otrosí No 1  del 204 de abril de 2015</a:t>
                      </a:r>
                      <a:endParaRPr lang="es-CO" sz="800" u="none" strike="noStrike" kern="1200" dirty="0">
                        <a:solidFill>
                          <a:schemeClr val="tx1"/>
                        </a:solidFill>
                        <a:effectLst/>
                        <a:latin typeface="+mn-lt"/>
                        <a:ea typeface="+mn-ea"/>
                        <a:cs typeface="+mn-cs"/>
                      </a:endParaRPr>
                    </a:p>
                  </a:txBody>
                  <a:tcPr marL="55721" marR="5572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Fecha Actual Fin del Contrato</a:t>
                      </a:r>
                      <a:endParaRPr lang="es-CO" sz="800" b="1" u="none" strike="noStrike" kern="1200" dirty="0">
                        <a:solidFill>
                          <a:schemeClr val="tx1"/>
                        </a:solidFill>
                        <a:effectLst/>
                        <a:latin typeface="+mn-lt"/>
                        <a:ea typeface="+mn-ea"/>
                        <a:cs typeface="+mn-cs"/>
                      </a:endParaRPr>
                    </a:p>
                  </a:txBody>
                  <a:tcPr marL="55721" marR="55721" marT="0" marB="0" anchor="ctr"/>
                </a:tc>
                <a:tc>
                  <a:txBody>
                    <a:bodyPr/>
                    <a:lstStyle/>
                    <a:p>
                      <a:pPr algn="just">
                        <a:spcBef>
                          <a:spcPts val="200"/>
                        </a:spcBef>
                        <a:spcAft>
                          <a:spcPts val="200"/>
                        </a:spcAft>
                        <a:tabLst>
                          <a:tab pos="630555" algn="l"/>
                        </a:tabLst>
                      </a:pPr>
                      <a:r>
                        <a:rPr lang="es-CO" sz="800" dirty="0">
                          <a:effectLst/>
                        </a:rPr>
                        <a:t>31 de Diciembre de 2015</a:t>
                      </a:r>
                      <a:endParaRPr lang="es-CO"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r>
              <a:tr h="4953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u="none" strike="noStrike" kern="1200" dirty="0">
                          <a:effectLst/>
                        </a:rPr>
                        <a:t>Firma contratista </a:t>
                      </a:r>
                      <a:endParaRPr lang="es-CO" sz="800" b="1" u="none" strike="noStrike" kern="1200" dirty="0">
                        <a:solidFill>
                          <a:schemeClr val="tx1"/>
                        </a:solidFill>
                        <a:effectLst/>
                        <a:latin typeface="+mn-lt"/>
                        <a:ea typeface="+mn-ea"/>
                        <a:cs typeface="+mn-cs"/>
                      </a:endParaRPr>
                    </a:p>
                  </a:txBody>
                  <a:tcPr marL="55721" marR="55721" marT="0" marB="0" anchor="ctr"/>
                </a:tc>
                <a:tc hMerge="1">
                  <a:txBody>
                    <a:bodyPr/>
                    <a:lstStyle/>
                    <a:p>
                      <a:endParaRPr lang="es-CO"/>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800" u="none" strike="noStrike" kern="1200" dirty="0">
                          <a:effectLst/>
                        </a:rPr>
                        <a:t>Consorcio Dracol Líneas Férreas</a:t>
                      </a:r>
                      <a:endParaRPr lang="es-CO" sz="80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a:effectLst/>
                        </a:rPr>
                        <a:t>Dragados IBE 35%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a:effectLst/>
                        </a:rPr>
                        <a:t>Vías y Construcciones 35%</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a:effectLst/>
                        </a:rPr>
                        <a:t>Constructora Colpatria 30%</a:t>
                      </a:r>
                      <a:endParaRPr lang="es-CO" sz="800" b="1" u="none" strike="noStrike" kern="1200" dirty="0">
                        <a:solidFill>
                          <a:schemeClr val="tx1"/>
                        </a:solidFill>
                        <a:effectLst/>
                        <a:latin typeface="+mn-lt"/>
                        <a:ea typeface="+mn-ea"/>
                        <a:cs typeface="+mn-cs"/>
                      </a:endParaRPr>
                    </a:p>
                  </a:txBody>
                  <a:tcPr marL="55721" marR="55721" marT="0" marB="0" anchor="ctr"/>
                </a:tc>
                <a:tc hMerge="1">
                  <a:txBody>
                    <a:bodyPr/>
                    <a:lstStyle/>
                    <a:p>
                      <a:endParaRPr lang="es-CO"/>
                    </a:p>
                  </a:txBody>
                  <a:tcPr/>
                </a:tc>
                <a:tc hMerge="1">
                  <a:txBody>
                    <a:bodyPr/>
                    <a:lstStyle/>
                    <a:p>
                      <a:endParaRPr lang="es-CO"/>
                    </a:p>
                  </a:txBody>
                  <a:tcPr/>
                </a:tc>
              </a:tr>
            </a:tbl>
          </a:graphicData>
        </a:graphic>
      </p:graphicFrame>
      <p:pic>
        <p:nvPicPr>
          <p:cNvPr id="12" name="Imagen 11"/>
          <p:cNvPicPr/>
          <p:nvPr/>
        </p:nvPicPr>
        <p:blipFill rotWithShape="1">
          <a:blip r:embed="rId2">
            <a:lum contrast="20000"/>
          </a:blip>
          <a:srcRect l="21681" t="18546" r="19107" b="18723"/>
          <a:stretch/>
        </p:blipFill>
        <p:spPr bwMode="auto">
          <a:xfrm>
            <a:off x="5655079" y="2267383"/>
            <a:ext cx="3736914" cy="3137293"/>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540623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421156" y="2250688"/>
          <a:ext cx="4510622" cy="1815131"/>
        </p:xfrm>
        <a:graphic>
          <a:graphicData uri="http://schemas.openxmlformats.org/drawingml/2006/table">
            <a:tbl>
              <a:tblPr firstRow="1" firstCol="1" bandRow="1">
                <a:tableStyleId>{5940675A-B579-460E-94D1-54222C63F5DA}</a:tableStyleId>
              </a:tblPr>
              <a:tblGrid>
                <a:gridCol w="1862304"/>
                <a:gridCol w="2648318"/>
              </a:tblGrid>
              <a:tr h="302521">
                <a:tc>
                  <a:txBody>
                    <a:bodyPr/>
                    <a:lstStyle/>
                    <a:p>
                      <a:pPr algn="just">
                        <a:spcBef>
                          <a:spcPts val="200"/>
                        </a:spcBef>
                        <a:spcAft>
                          <a:spcPts val="200"/>
                        </a:spcAft>
                      </a:pPr>
                      <a:r>
                        <a:rPr lang="es-CO" sz="900" dirty="0">
                          <a:effectLst/>
                        </a:rPr>
                        <a:t>% Avance financiero Contrato</a:t>
                      </a:r>
                      <a:endParaRPr lang="es-CO"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c>
                  <a:txBody>
                    <a:bodyPr/>
                    <a:lstStyle/>
                    <a:p>
                      <a:pPr algn="just">
                        <a:spcBef>
                          <a:spcPts val="200"/>
                        </a:spcBef>
                        <a:spcAft>
                          <a:spcPts val="200"/>
                        </a:spcAft>
                      </a:pPr>
                      <a:r>
                        <a:rPr lang="es-CO" sz="900" b="1" kern="1200" dirty="0">
                          <a:solidFill>
                            <a:schemeClr val="tx1"/>
                          </a:solidFill>
                          <a:effectLst/>
                          <a:latin typeface="+mn-lt"/>
                          <a:ea typeface="+mn-ea"/>
                          <a:cs typeface="+mn-cs"/>
                        </a:rPr>
                        <a:t>69,35 %</a:t>
                      </a:r>
                      <a:r>
                        <a:rPr lang="es-CO" sz="900" kern="1200" dirty="0">
                          <a:solidFill>
                            <a:schemeClr val="tx1"/>
                          </a:solidFill>
                          <a:effectLst/>
                          <a:latin typeface="+mn-lt"/>
                          <a:ea typeface="+mn-ea"/>
                          <a:cs typeface="+mn-cs"/>
                        </a:rPr>
                        <a:t>         a 31 de agosto  de 2015</a:t>
                      </a:r>
                    </a:p>
                  </a:txBody>
                  <a:tcPr marL="55721" marR="55721" marT="0" marB="0" anchor="ctr"/>
                </a:tc>
              </a:tr>
              <a:tr h="302522">
                <a:tc>
                  <a:txBody>
                    <a:bodyPr/>
                    <a:lstStyle/>
                    <a:p>
                      <a:pPr algn="just">
                        <a:spcBef>
                          <a:spcPts val="200"/>
                        </a:spcBef>
                        <a:spcAft>
                          <a:spcPts val="200"/>
                        </a:spcAft>
                      </a:pPr>
                      <a:r>
                        <a:rPr lang="es-CO" sz="900">
                          <a:effectLst/>
                        </a:rPr>
                        <a:t>% Avance financiero Obras</a:t>
                      </a:r>
                      <a:endParaRPr lang="es-CO"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c>
                  <a:txBody>
                    <a:bodyPr/>
                    <a:lstStyle/>
                    <a:p>
                      <a:pPr algn="just">
                        <a:spcBef>
                          <a:spcPts val="200"/>
                        </a:spcBef>
                        <a:spcAft>
                          <a:spcPts val="200"/>
                        </a:spcAft>
                      </a:pPr>
                      <a:r>
                        <a:rPr lang="es-CO" sz="900" b="1" kern="1200" dirty="0">
                          <a:solidFill>
                            <a:schemeClr val="tx1"/>
                          </a:solidFill>
                          <a:effectLst/>
                          <a:latin typeface="+mn-lt"/>
                          <a:ea typeface="+mn-ea"/>
                          <a:cs typeface="+mn-cs"/>
                        </a:rPr>
                        <a:t>67,27 %</a:t>
                      </a:r>
                      <a:r>
                        <a:rPr lang="es-CO" sz="900" kern="1200" dirty="0">
                          <a:solidFill>
                            <a:schemeClr val="tx1"/>
                          </a:solidFill>
                          <a:effectLst/>
                          <a:latin typeface="+mn-lt"/>
                          <a:ea typeface="+mn-ea"/>
                          <a:cs typeface="+mn-cs"/>
                        </a:rPr>
                        <a:t>         a 31 de agosto  de 2015</a:t>
                      </a:r>
                    </a:p>
                  </a:txBody>
                  <a:tcPr marL="55721" marR="55721" marT="0" marB="0" anchor="ctr"/>
                </a:tc>
              </a:tr>
              <a:tr h="302522">
                <a:tc>
                  <a:txBody>
                    <a:bodyPr/>
                    <a:lstStyle/>
                    <a:p>
                      <a:pPr algn="just">
                        <a:spcBef>
                          <a:spcPts val="200"/>
                        </a:spcBef>
                        <a:spcAft>
                          <a:spcPts val="200"/>
                        </a:spcAft>
                      </a:pPr>
                      <a:r>
                        <a:rPr lang="es-CO" sz="900">
                          <a:effectLst/>
                        </a:rPr>
                        <a:t>% Avance físico Obras </a:t>
                      </a:r>
                      <a:endParaRPr lang="es-CO"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c>
                  <a:txBody>
                    <a:bodyPr/>
                    <a:lstStyle/>
                    <a:p>
                      <a:pPr algn="just">
                        <a:spcBef>
                          <a:spcPts val="200"/>
                        </a:spcBef>
                        <a:spcAft>
                          <a:spcPts val="200"/>
                        </a:spcAft>
                      </a:pPr>
                      <a:r>
                        <a:rPr lang="es-CO" sz="900" b="1" kern="1200" dirty="0">
                          <a:solidFill>
                            <a:schemeClr val="tx1"/>
                          </a:solidFill>
                          <a:effectLst/>
                          <a:latin typeface="+mn-lt"/>
                          <a:ea typeface="+mn-ea"/>
                          <a:cs typeface="+mn-cs"/>
                        </a:rPr>
                        <a:t>70,21 %</a:t>
                      </a:r>
                      <a:r>
                        <a:rPr lang="es-CO" sz="900" kern="1200" dirty="0">
                          <a:solidFill>
                            <a:schemeClr val="tx1"/>
                          </a:solidFill>
                          <a:effectLst/>
                          <a:latin typeface="+mn-lt"/>
                          <a:ea typeface="+mn-ea"/>
                          <a:cs typeface="+mn-cs"/>
                        </a:rPr>
                        <a:t>         a 31 de agosto de 2015</a:t>
                      </a:r>
                    </a:p>
                  </a:txBody>
                  <a:tcPr marL="55721" marR="55721" marT="0" marB="0" anchor="ctr"/>
                </a:tc>
              </a:tr>
              <a:tr h="302522">
                <a:tc>
                  <a:txBody>
                    <a:bodyPr/>
                    <a:lstStyle/>
                    <a:p>
                      <a:pPr algn="just">
                        <a:spcBef>
                          <a:spcPts val="200"/>
                        </a:spcBef>
                        <a:spcAft>
                          <a:spcPts val="200"/>
                        </a:spcAft>
                      </a:pPr>
                      <a:r>
                        <a:rPr lang="es-CO" sz="900">
                          <a:effectLst/>
                        </a:rPr>
                        <a:t>Obras culminadas a la Fecha</a:t>
                      </a:r>
                      <a:endParaRPr lang="es-CO"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c>
                  <a:txBody>
                    <a:bodyPr/>
                    <a:lstStyle/>
                    <a:p>
                      <a:pPr algn="just">
                        <a:spcBef>
                          <a:spcPts val="200"/>
                        </a:spcBef>
                        <a:spcAft>
                          <a:spcPts val="200"/>
                        </a:spcAft>
                      </a:pPr>
                      <a:r>
                        <a:rPr lang="es-CO" sz="900" b="1" kern="1200" dirty="0">
                          <a:solidFill>
                            <a:schemeClr val="tx1"/>
                          </a:solidFill>
                          <a:effectLst/>
                          <a:latin typeface="+mn-lt"/>
                          <a:ea typeface="+mn-ea"/>
                          <a:cs typeface="+mn-cs"/>
                        </a:rPr>
                        <a:t>46/72</a:t>
                      </a:r>
                      <a:r>
                        <a:rPr lang="es-CO" sz="900" kern="1200" dirty="0">
                          <a:solidFill>
                            <a:schemeClr val="tx1"/>
                          </a:solidFill>
                          <a:effectLst/>
                          <a:latin typeface="+mn-lt"/>
                          <a:ea typeface="+mn-ea"/>
                          <a:cs typeface="+mn-cs"/>
                        </a:rPr>
                        <a:t>            a 31 de agosto  de 2015</a:t>
                      </a:r>
                    </a:p>
                  </a:txBody>
                  <a:tcPr marL="55721" marR="55721" marT="0" marB="0" anchor="ctr"/>
                </a:tc>
              </a:tr>
              <a:tr h="302522">
                <a:tc>
                  <a:txBody>
                    <a:bodyPr/>
                    <a:lstStyle/>
                    <a:p>
                      <a:pPr algn="just">
                        <a:spcBef>
                          <a:spcPts val="200"/>
                        </a:spcBef>
                        <a:spcAft>
                          <a:spcPts val="200"/>
                        </a:spcAft>
                      </a:pPr>
                      <a:r>
                        <a:rPr lang="es-CO" sz="900">
                          <a:effectLst/>
                        </a:rPr>
                        <a:t>% Avance en Tiempo Contrato</a:t>
                      </a:r>
                      <a:endParaRPr lang="es-CO"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c>
                  <a:txBody>
                    <a:bodyPr/>
                    <a:lstStyle/>
                    <a:p>
                      <a:pPr algn="just">
                        <a:spcBef>
                          <a:spcPts val="200"/>
                        </a:spcBef>
                        <a:spcAft>
                          <a:spcPts val="200"/>
                        </a:spcAft>
                      </a:pPr>
                      <a:r>
                        <a:rPr lang="es-CO" sz="900" b="1" kern="1200" dirty="0">
                          <a:solidFill>
                            <a:schemeClr val="tx1"/>
                          </a:solidFill>
                          <a:effectLst/>
                          <a:latin typeface="+mn-lt"/>
                          <a:ea typeface="+mn-ea"/>
                          <a:cs typeface="+mn-cs"/>
                        </a:rPr>
                        <a:t>84,62  %</a:t>
                      </a:r>
                      <a:r>
                        <a:rPr lang="es-CO" sz="900" kern="1200" dirty="0">
                          <a:solidFill>
                            <a:schemeClr val="tx1"/>
                          </a:solidFill>
                          <a:effectLst/>
                          <a:latin typeface="+mn-lt"/>
                          <a:ea typeface="+mn-ea"/>
                          <a:cs typeface="+mn-cs"/>
                        </a:rPr>
                        <a:t>        a 31 de agosto  de 2015    (22 meses de 26)</a:t>
                      </a:r>
                    </a:p>
                  </a:txBody>
                  <a:tcPr marL="55721" marR="55721" marT="0" marB="0" anchor="ctr"/>
                </a:tc>
              </a:tr>
              <a:tr h="302522">
                <a:tc>
                  <a:txBody>
                    <a:bodyPr/>
                    <a:lstStyle/>
                    <a:p>
                      <a:pPr algn="just">
                        <a:spcBef>
                          <a:spcPts val="200"/>
                        </a:spcBef>
                        <a:spcAft>
                          <a:spcPts val="200"/>
                        </a:spcAft>
                      </a:pPr>
                      <a:r>
                        <a:rPr lang="es-CO" sz="900">
                          <a:effectLst/>
                        </a:rPr>
                        <a:t>% Avance en Tiempo Obras</a:t>
                      </a:r>
                      <a:endParaRPr lang="es-CO"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5721" marR="55721" marT="0" marB="0" anchor="ctr"/>
                </a:tc>
                <a:tc>
                  <a:txBody>
                    <a:bodyPr/>
                    <a:lstStyle/>
                    <a:p>
                      <a:pPr algn="just">
                        <a:spcBef>
                          <a:spcPts val="200"/>
                        </a:spcBef>
                        <a:spcAft>
                          <a:spcPts val="200"/>
                        </a:spcAft>
                      </a:pPr>
                      <a:r>
                        <a:rPr lang="es-CO" sz="900" b="1" kern="1200" dirty="0">
                          <a:solidFill>
                            <a:schemeClr val="tx1"/>
                          </a:solidFill>
                          <a:effectLst/>
                          <a:latin typeface="+mn-lt"/>
                          <a:ea typeface="+mn-ea"/>
                          <a:cs typeface="+mn-cs"/>
                        </a:rPr>
                        <a:t>80,00%</a:t>
                      </a:r>
                      <a:r>
                        <a:rPr lang="es-CO" sz="900" kern="1200" dirty="0">
                          <a:solidFill>
                            <a:schemeClr val="tx1"/>
                          </a:solidFill>
                          <a:effectLst/>
                          <a:latin typeface="+mn-lt"/>
                          <a:ea typeface="+mn-ea"/>
                          <a:cs typeface="+mn-cs"/>
                        </a:rPr>
                        <a:t>         a 31 de agosto  de 2015    (16 meses de 20)</a:t>
                      </a:r>
                    </a:p>
                  </a:txBody>
                  <a:tcPr marL="55721" marR="55721" marT="0" marB="0" anchor="ctr"/>
                </a:tc>
              </a:tr>
            </a:tbl>
          </a:graphicData>
        </a:graphic>
      </p:graphicFrame>
      <p:sp>
        <p:nvSpPr>
          <p:cNvPr id="10" name="1 Título"/>
          <p:cNvSpPr txBox="1">
            <a:spLocks/>
          </p:cNvSpPr>
          <p:nvPr/>
        </p:nvSpPr>
        <p:spPr bwMode="auto">
          <a:xfrm>
            <a:off x="3197805" y="808019"/>
            <a:ext cx="337960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r>
              <a:rPr lang="es-ES_tradnl" altLang="es-MX" sz="2031" dirty="0">
                <a:solidFill>
                  <a:srgbClr val="002060"/>
                </a:solidFill>
              </a:rPr>
              <a:t>Corredor Bogotá - Belencito </a:t>
            </a:r>
            <a:r>
              <a:rPr lang="es-ES_tradnl" altLang="es-MX" sz="2100" dirty="0">
                <a:solidFill>
                  <a:srgbClr val="002060"/>
                </a:solidFill>
              </a:rPr>
              <a:t/>
            </a:r>
            <a:br>
              <a:rPr lang="es-ES_tradnl" altLang="es-MX" sz="2100" dirty="0">
                <a:solidFill>
                  <a:srgbClr val="002060"/>
                </a:solidFill>
              </a:rPr>
            </a:br>
            <a:r>
              <a:rPr lang="es-ES_tradnl" altLang="es-MX" sz="1463" b="0" dirty="0">
                <a:solidFill>
                  <a:srgbClr val="002060"/>
                </a:solidFill>
              </a:rPr>
              <a:t>Contrato de Obra No 356 de 2013</a:t>
            </a:r>
            <a:br>
              <a:rPr lang="es-ES_tradnl" altLang="es-MX" sz="1463" b="0" dirty="0">
                <a:solidFill>
                  <a:srgbClr val="002060"/>
                </a:solidFill>
              </a:rPr>
            </a:br>
            <a:endParaRPr lang="es-CO" altLang="es-MX" sz="1463" b="0" dirty="0">
              <a:solidFill>
                <a:srgbClr val="002060"/>
              </a:solidFill>
            </a:endParaRPr>
          </a:p>
        </p:txBody>
      </p:sp>
      <p:sp>
        <p:nvSpPr>
          <p:cNvPr id="11" name="Rectángulo redondeado 10"/>
          <p:cNvSpPr/>
          <p:nvPr/>
        </p:nvSpPr>
        <p:spPr>
          <a:xfrm>
            <a:off x="857545" y="1615299"/>
            <a:ext cx="3881247" cy="37765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31"/>
            <a:r>
              <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p>
          <a:p>
            <a:pPr defTabSz="742931"/>
            <a:r>
              <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_tradnl"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Avance contrato al 31 de agosto 2015</a:t>
            </a:r>
            <a:endPar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a:p>
            <a:pPr defTabSz="742931"/>
            <a:endPar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13" name="Grupo 22"/>
          <p:cNvGrpSpPr/>
          <p:nvPr/>
        </p:nvGrpSpPr>
        <p:grpSpPr>
          <a:xfrm>
            <a:off x="397298" y="1439013"/>
            <a:ext cx="731067" cy="721984"/>
            <a:chOff x="1988321" y="0"/>
            <a:chExt cx="810013" cy="832513"/>
          </a:xfrm>
        </p:grpSpPr>
        <p:sp>
          <p:nvSpPr>
            <p:cNvPr id="14" name="Lágrima 13"/>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15"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16" name="CuadroTexto 11"/>
            <p:cNvSpPr txBox="1"/>
            <p:nvPr/>
          </p:nvSpPr>
          <p:spPr>
            <a:xfrm>
              <a:off x="2187020" y="135386"/>
              <a:ext cx="481680" cy="625501"/>
            </a:xfrm>
            <a:prstGeom prst="rect">
              <a:avLst/>
            </a:prstGeom>
            <a:noFill/>
          </p:spPr>
          <p:txBody>
            <a:bodyPr wrap="none" rtlCol="0">
              <a:spAutoFit/>
            </a:bodyPr>
            <a:lstStyle/>
            <a:p>
              <a:pPr defTabSz="742931"/>
              <a:r>
                <a:rPr lang="es-CO" sz="2925" b="1" dirty="0">
                  <a:solidFill>
                    <a:srgbClr val="244061"/>
                  </a:solidFill>
                  <a:latin typeface="Arial Black" panose="020B0A04020102020204" pitchFamily="34" charset="0"/>
                  <a:cs typeface="Arial" panose="020B0604020202020204" pitchFamily="34" charset="0"/>
                </a:rPr>
                <a:t>2</a:t>
              </a:r>
            </a:p>
          </p:txBody>
        </p:sp>
      </p:grpSp>
      <p:graphicFrame>
        <p:nvGraphicFramePr>
          <p:cNvPr id="5" name="Tabla 4"/>
          <p:cNvGraphicFramePr>
            <a:graphicFrameLocks noGrp="1"/>
          </p:cNvGraphicFramePr>
          <p:nvPr>
            <p:extLst/>
          </p:nvPr>
        </p:nvGraphicFramePr>
        <p:xfrm>
          <a:off x="421155" y="4227331"/>
          <a:ext cx="4510623" cy="1483462"/>
        </p:xfrm>
        <a:graphic>
          <a:graphicData uri="http://schemas.openxmlformats.org/drawingml/2006/table">
            <a:tbl>
              <a:tblPr>
                <a:tableStyleId>{5940675A-B579-460E-94D1-54222C63F5DA}</a:tableStyleId>
              </a:tblPr>
              <a:tblGrid>
                <a:gridCol w="1196974"/>
                <a:gridCol w="1521169"/>
                <a:gridCol w="1792480"/>
              </a:tblGrid>
              <a:tr h="143947">
                <a:tc gridSpan="3">
                  <a:txBody>
                    <a:bodyPr/>
                    <a:lstStyle/>
                    <a:p>
                      <a:pPr algn="ctr" fontAlgn="b"/>
                      <a:r>
                        <a:rPr lang="es-CO" sz="900" b="1" u="none" strike="noStrike" dirty="0">
                          <a:effectLst/>
                        </a:rPr>
                        <a:t>ESTADO ACTUAL DE PUNTOS CRITICOS</a:t>
                      </a:r>
                      <a:endParaRPr lang="es-CO" sz="900" b="1" i="0" u="none" strike="noStrike" dirty="0">
                        <a:solidFill>
                          <a:srgbClr val="000000"/>
                        </a:solidFill>
                        <a:effectLst/>
                        <a:latin typeface="Calibri" panose="020F0502020204030204" pitchFamily="34" charset="0"/>
                      </a:endParaRPr>
                    </a:p>
                  </a:txBody>
                  <a:tcPr marL="7739" marR="7739" marT="7739" marB="0" anchor="b"/>
                </a:tc>
                <a:tc hMerge="1">
                  <a:txBody>
                    <a:bodyPr/>
                    <a:lstStyle/>
                    <a:p>
                      <a:endParaRPr lang="es-CO"/>
                    </a:p>
                  </a:txBody>
                  <a:tcPr/>
                </a:tc>
                <a:tc hMerge="1">
                  <a:txBody>
                    <a:bodyPr/>
                    <a:lstStyle/>
                    <a:p>
                      <a:endParaRPr lang="es-CO"/>
                    </a:p>
                  </a:txBody>
                  <a:tcPr/>
                </a:tc>
              </a:tr>
              <a:tr h="207901">
                <a:tc>
                  <a:txBody>
                    <a:bodyPr/>
                    <a:lstStyle/>
                    <a:p>
                      <a:pPr algn="l" rtl="0" fontAlgn="ctr"/>
                      <a:r>
                        <a:rPr lang="es-CO" sz="900" kern="1200">
                          <a:solidFill>
                            <a:schemeClr val="tx1"/>
                          </a:solidFill>
                          <a:effectLst/>
                          <a:latin typeface="+mn-lt"/>
                          <a:ea typeface="+mn-ea"/>
                          <a:cs typeface="+mn-cs"/>
                        </a:rPr>
                        <a:t>Ejecutados:</a:t>
                      </a:r>
                    </a:p>
                  </a:txBody>
                  <a:tcPr marL="7739" marR="7739" marT="7739" marB="0" anchor="ctr"/>
                </a:tc>
                <a:tc>
                  <a:txBody>
                    <a:bodyPr/>
                    <a:lstStyle/>
                    <a:p>
                      <a:pPr algn="ctr" rtl="0" fontAlgn="ctr"/>
                      <a:r>
                        <a:rPr lang="es-CO" sz="1100" u="none" strike="noStrike" dirty="0">
                          <a:effectLst/>
                        </a:rPr>
                        <a:t>48</a:t>
                      </a:r>
                      <a:endParaRPr lang="es-CO" sz="1100" b="0" i="0" u="none" strike="noStrike" dirty="0">
                        <a:solidFill>
                          <a:srgbClr val="022B44"/>
                        </a:solidFill>
                        <a:effectLst/>
                        <a:latin typeface="Calibri" panose="020F0502020204030204" pitchFamily="34" charset="0"/>
                      </a:endParaRPr>
                    </a:p>
                  </a:txBody>
                  <a:tcPr marL="7739" marR="7739" marT="7739" marB="0" anchor="ctr"/>
                </a:tc>
                <a:tc>
                  <a:txBody>
                    <a:bodyPr/>
                    <a:lstStyle/>
                    <a:p>
                      <a:pPr algn="ctr" rtl="0" fontAlgn="ctr"/>
                      <a:r>
                        <a:rPr lang="es-CO" sz="1100" u="none" strike="noStrike">
                          <a:effectLst/>
                        </a:rPr>
                        <a:t>67%</a:t>
                      </a:r>
                      <a:endParaRPr lang="es-CO" sz="1100" b="0" i="0" u="none" strike="noStrike">
                        <a:solidFill>
                          <a:srgbClr val="022B44"/>
                        </a:solidFill>
                        <a:effectLst/>
                        <a:latin typeface="Calibri" panose="020F0502020204030204" pitchFamily="34" charset="0"/>
                      </a:endParaRPr>
                    </a:p>
                  </a:txBody>
                  <a:tcPr marL="7739" marR="7739" marT="7739" marB="0" anchor="ctr"/>
                </a:tc>
              </a:tr>
              <a:tr h="408632">
                <a:tc>
                  <a:txBody>
                    <a:bodyPr/>
                    <a:lstStyle/>
                    <a:p>
                      <a:pPr algn="l" rtl="0" fontAlgn="ctr"/>
                      <a:r>
                        <a:rPr lang="es-CO" sz="900" kern="1200">
                          <a:solidFill>
                            <a:schemeClr val="tx1"/>
                          </a:solidFill>
                          <a:effectLst/>
                          <a:latin typeface="+mn-lt"/>
                          <a:ea typeface="+mn-ea"/>
                          <a:cs typeface="+mn-cs"/>
                        </a:rPr>
                        <a:t>En ejecución:</a:t>
                      </a:r>
                    </a:p>
                  </a:txBody>
                  <a:tcPr marL="7739" marR="7739" marT="7739" marB="0" anchor="ctr"/>
                </a:tc>
                <a:tc>
                  <a:txBody>
                    <a:bodyPr/>
                    <a:lstStyle/>
                    <a:p>
                      <a:pPr algn="ctr" rtl="0" fontAlgn="ctr"/>
                      <a:r>
                        <a:rPr lang="es-CO" sz="1100" u="none" strike="noStrike">
                          <a:effectLst/>
                        </a:rPr>
                        <a:t>20</a:t>
                      </a:r>
                      <a:endParaRPr lang="es-CO" sz="1100" b="0" i="0" u="none" strike="noStrike">
                        <a:solidFill>
                          <a:srgbClr val="022B44"/>
                        </a:solidFill>
                        <a:effectLst/>
                        <a:latin typeface="Calibri" panose="020F0502020204030204" pitchFamily="34" charset="0"/>
                      </a:endParaRPr>
                    </a:p>
                  </a:txBody>
                  <a:tcPr marL="7739" marR="7739" marT="7739" marB="0" anchor="ctr"/>
                </a:tc>
                <a:tc>
                  <a:txBody>
                    <a:bodyPr/>
                    <a:lstStyle/>
                    <a:p>
                      <a:pPr algn="ctr" rtl="0" fontAlgn="ctr"/>
                      <a:r>
                        <a:rPr lang="es-CO" sz="1100" u="none" strike="noStrike" dirty="0">
                          <a:effectLst/>
                        </a:rPr>
                        <a:t>28%</a:t>
                      </a:r>
                      <a:endParaRPr lang="es-CO" sz="1100" b="0" i="0" u="none" strike="noStrike" dirty="0">
                        <a:solidFill>
                          <a:srgbClr val="022B44"/>
                        </a:solidFill>
                        <a:effectLst/>
                        <a:latin typeface="Calibri" panose="020F0502020204030204" pitchFamily="34" charset="0"/>
                      </a:endParaRPr>
                    </a:p>
                  </a:txBody>
                  <a:tcPr marL="7739" marR="7739" marT="7739" marB="0" anchor="ctr"/>
                </a:tc>
              </a:tr>
              <a:tr h="313398">
                <a:tc>
                  <a:txBody>
                    <a:bodyPr/>
                    <a:lstStyle/>
                    <a:p>
                      <a:pPr algn="l" rtl="0" fontAlgn="ctr"/>
                      <a:r>
                        <a:rPr lang="es-CO" sz="900" kern="1200" dirty="0">
                          <a:solidFill>
                            <a:schemeClr val="tx1"/>
                          </a:solidFill>
                          <a:effectLst/>
                          <a:latin typeface="+mn-lt"/>
                          <a:ea typeface="+mn-ea"/>
                          <a:cs typeface="+mn-cs"/>
                        </a:rPr>
                        <a:t>Por iniciar</a:t>
                      </a:r>
                    </a:p>
                  </a:txBody>
                  <a:tcPr marL="7739" marR="7739" marT="7739" marB="0" anchor="ctr"/>
                </a:tc>
                <a:tc>
                  <a:txBody>
                    <a:bodyPr/>
                    <a:lstStyle/>
                    <a:p>
                      <a:pPr algn="ctr" rtl="0" fontAlgn="ctr"/>
                      <a:r>
                        <a:rPr lang="es-CO" sz="1100" u="none" strike="noStrike">
                          <a:effectLst/>
                        </a:rPr>
                        <a:t>4</a:t>
                      </a:r>
                      <a:endParaRPr lang="es-CO" sz="1100" b="0" i="0" u="none" strike="noStrike">
                        <a:solidFill>
                          <a:srgbClr val="022B44"/>
                        </a:solidFill>
                        <a:effectLst/>
                        <a:latin typeface="Calibri" panose="020F0502020204030204" pitchFamily="34" charset="0"/>
                      </a:endParaRPr>
                    </a:p>
                  </a:txBody>
                  <a:tcPr marL="7739" marR="7739" marT="7739" marB="0" anchor="ctr"/>
                </a:tc>
                <a:tc>
                  <a:txBody>
                    <a:bodyPr/>
                    <a:lstStyle/>
                    <a:p>
                      <a:pPr algn="ctr" rtl="0" fontAlgn="ctr"/>
                      <a:r>
                        <a:rPr lang="es-CO" sz="1100" u="none" strike="noStrike">
                          <a:effectLst/>
                        </a:rPr>
                        <a:t>6%</a:t>
                      </a:r>
                      <a:endParaRPr lang="es-CO" sz="1100" b="0" i="0" u="none" strike="noStrike">
                        <a:solidFill>
                          <a:srgbClr val="022B44"/>
                        </a:solidFill>
                        <a:effectLst/>
                        <a:latin typeface="Calibri" panose="020F0502020204030204" pitchFamily="34" charset="0"/>
                      </a:endParaRPr>
                    </a:p>
                  </a:txBody>
                  <a:tcPr marL="7739" marR="7739" marT="7739" marB="0" anchor="ctr"/>
                </a:tc>
              </a:tr>
              <a:tr h="408632">
                <a:tc>
                  <a:txBody>
                    <a:bodyPr/>
                    <a:lstStyle/>
                    <a:p>
                      <a:pPr algn="l" rtl="0" fontAlgn="ctr"/>
                      <a:r>
                        <a:rPr lang="es-CO" sz="1300" b="1" u="none" strike="noStrike" dirty="0">
                          <a:effectLst/>
                        </a:rPr>
                        <a:t>Total 72 Obras</a:t>
                      </a:r>
                      <a:endParaRPr lang="es-CO" sz="1300" b="1" i="0" u="none" strike="noStrike" dirty="0">
                        <a:solidFill>
                          <a:srgbClr val="022B44"/>
                        </a:solidFill>
                        <a:effectLst/>
                        <a:latin typeface="Calibri" panose="020F0502020204030204" pitchFamily="34" charset="0"/>
                      </a:endParaRPr>
                    </a:p>
                  </a:txBody>
                  <a:tcPr marL="7739" marR="7739" marT="7739" marB="0" anchor="ctr"/>
                </a:tc>
                <a:tc>
                  <a:txBody>
                    <a:bodyPr/>
                    <a:lstStyle/>
                    <a:p>
                      <a:pPr algn="ctr" rtl="0" fontAlgn="ctr"/>
                      <a:r>
                        <a:rPr lang="es-CO" sz="1300" b="1" u="none" strike="noStrike" dirty="0">
                          <a:effectLst/>
                        </a:rPr>
                        <a:t>72</a:t>
                      </a:r>
                      <a:endParaRPr lang="es-CO" sz="1300" b="1" i="0" u="none" strike="noStrike" dirty="0">
                        <a:solidFill>
                          <a:srgbClr val="022B44"/>
                        </a:solidFill>
                        <a:effectLst/>
                        <a:latin typeface="Calibri" panose="020F0502020204030204" pitchFamily="34" charset="0"/>
                      </a:endParaRPr>
                    </a:p>
                  </a:txBody>
                  <a:tcPr marL="7739" marR="7739" marT="7739" marB="0" anchor="ctr"/>
                </a:tc>
                <a:tc>
                  <a:txBody>
                    <a:bodyPr/>
                    <a:lstStyle/>
                    <a:p>
                      <a:pPr algn="ctr" rtl="0" fontAlgn="ctr"/>
                      <a:r>
                        <a:rPr lang="es-CO" sz="1300" b="1" u="none" strike="noStrike" dirty="0">
                          <a:effectLst/>
                        </a:rPr>
                        <a:t>100%</a:t>
                      </a:r>
                      <a:endParaRPr lang="es-CO" sz="1300" b="1" i="0" u="none" strike="noStrike" dirty="0">
                        <a:solidFill>
                          <a:srgbClr val="022B44"/>
                        </a:solidFill>
                        <a:effectLst/>
                        <a:latin typeface="Calibri" panose="020F0502020204030204" pitchFamily="34" charset="0"/>
                      </a:endParaRPr>
                    </a:p>
                  </a:txBody>
                  <a:tcPr marL="7739" marR="7739" marT="7739" marB="0" anchor="ctr"/>
                </a:tc>
              </a:tr>
            </a:tbl>
          </a:graphicData>
        </a:graphic>
      </p:graphicFrame>
      <p:pic>
        <p:nvPicPr>
          <p:cNvPr id="24" name="Imagen 23"/>
          <p:cNvPicPr/>
          <p:nvPr/>
        </p:nvPicPr>
        <p:blipFill>
          <a:blip r:embed="rId2">
            <a:lum contrast="20000"/>
            <a:extLst>
              <a:ext uri="{28A0092B-C50C-407E-A947-70E740481C1C}">
                <a14:useLocalDpi xmlns:a14="http://schemas.microsoft.com/office/drawing/2010/main" val="0"/>
              </a:ext>
            </a:extLst>
          </a:blip>
          <a:stretch>
            <a:fillRect/>
          </a:stretch>
        </p:blipFill>
        <p:spPr>
          <a:xfrm>
            <a:off x="5655078" y="1615299"/>
            <a:ext cx="3527319" cy="3014959"/>
          </a:xfrm>
          <a:prstGeom prst="rect">
            <a:avLst/>
          </a:prstGeom>
          <a:ln>
            <a:noFill/>
          </a:ln>
          <a:effectLst>
            <a:innerShdw blurRad="63500" dist="50800" dir="8100000">
              <a:prstClr val="black">
                <a:alpha val="50000"/>
              </a:prstClr>
            </a:innerShdw>
            <a:softEdge rad="112500"/>
          </a:effectLst>
        </p:spPr>
      </p:pic>
      <p:sp>
        <p:nvSpPr>
          <p:cNvPr id="25" name="Estrella de 6 puntas 24"/>
          <p:cNvSpPr/>
          <p:nvPr/>
        </p:nvSpPr>
        <p:spPr>
          <a:xfrm>
            <a:off x="8413922" y="1783347"/>
            <a:ext cx="106644" cy="97972"/>
          </a:xfrm>
          <a:prstGeom prst="star6">
            <a:avLst/>
          </a:prstGeom>
          <a:ln>
            <a:solidFill>
              <a:srgbClr val="FF0000"/>
            </a:solid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rot="0" spcFirstLastPara="0" vert="horz" wrap="square" lIns="74295" tIns="37148" rIns="74295" bIns="37148"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CO" sz="894"/>
          </a:p>
        </p:txBody>
      </p:sp>
      <p:sp>
        <p:nvSpPr>
          <p:cNvPr id="26" name="Estrella de 6 puntas 25"/>
          <p:cNvSpPr/>
          <p:nvPr/>
        </p:nvSpPr>
        <p:spPr>
          <a:xfrm>
            <a:off x="6467247" y="3690539"/>
            <a:ext cx="154781" cy="136572"/>
          </a:xfrm>
          <a:prstGeom prst="star6">
            <a:avLst/>
          </a:prstGeom>
          <a:solidFill>
            <a:srgbClr val="92D050"/>
          </a:solidFill>
          <a:ln>
            <a:solidFill>
              <a:srgbClr val="FF0000"/>
            </a:solid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rot="0" spcFirstLastPara="0" vert="horz" wrap="square" lIns="74295" tIns="37148" rIns="74295" bIns="37148"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CO" sz="894"/>
          </a:p>
        </p:txBody>
      </p:sp>
      <p:sp>
        <p:nvSpPr>
          <p:cNvPr id="27" name="Estrella de 6 puntas 26"/>
          <p:cNvSpPr/>
          <p:nvPr/>
        </p:nvSpPr>
        <p:spPr>
          <a:xfrm>
            <a:off x="7631403" y="2524024"/>
            <a:ext cx="111326" cy="134149"/>
          </a:xfrm>
          <a:prstGeom prst="star6">
            <a:avLst/>
          </a:prstGeom>
          <a:ln>
            <a:solidFill>
              <a:srgbClr val="FF0000"/>
            </a:solid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rot="0" spcFirstLastPara="0" vert="horz" wrap="square" lIns="74295" tIns="37148" rIns="74295" bIns="37148"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CO" sz="894"/>
          </a:p>
        </p:txBody>
      </p:sp>
      <p:sp>
        <p:nvSpPr>
          <p:cNvPr id="28" name="Estrella de 6 puntas 27"/>
          <p:cNvSpPr/>
          <p:nvPr/>
        </p:nvSpPr>
        <p:spPr>
          <a:xfrm>
            <a:off x="7267020" y="2892281"/>
            <a:ext cx="154781" cy="136572"/>
          </a:xfrm>
          <a:prstGeom prst="star6">
            <a:avLst/>
          </a:prstGeom>
          <a:solidFill>
            <a:schemeClr val="accent6">
              <a:lumMod val="50000"/>
            </a:schemeClr>
          </a:solidFill>
          <a:ln>
            <a:solidFill>
              <a:srgbClr val="FF0000"/>
            </a:solid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rot="0" spcFirstLastPara="0" vert="horz" wrap="square" lIns="74295" tIns="37148" rIns="74295" bIns="37148"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CO" sz="894"/>
          </a:p>
        </p:txBody>
      </p:sp>
      <p:sp>
        <p:nvSpPr>
          <p:cNvPr id="29" name="Rectángulo 28"/>
          <p:cNvSpPr/>
          <p:nvPr/>
        </p:nvSpPr>
        <p:spPr>
          <a:xfrm>
            <a:off x="7326367" y="3827111"/>
            <a:ext cx="1930715" cy="7143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463" b="1" dirty="0">
              <a:solidFill>
                <a:schemeClr val="bg1"/>
              </a:solidFill>
            </a:endParaRPr>
          </a:p>
        </p:txBody>
      </p:sp>
      <p:graphicFrame>
        <p:nvGraphicFramePr>
          <p:cNvPr id="30" name="Tabla 29"/>
          <p:cNvGraphicFramePr>
            <a:graphicFrameLocks noGrp="1"/>
          </p:cNvGraphicFramePr>
          <p:nvPr>
            <p:extLst/>
          </p:nvPr>
        </p:nvGraphicFramePr>
        <p:xfrm>
          <a:off x="7708062" y="3869675"/>
          <a:ext cx="1490513" cy="566930"/>
        </p:xfrm>
        <a:graphic>
          <a:graphicData uri="http://schemas.openxmlformats.org/drawingml/2006/table">
            <a:tbl>
              <a:tblPr/>
              <a:tblGrid>
                <a:gridCol w="1490513"/>
              </a:tblGrid>
              <a:tr h="223336">
                <a:tc>
                  <a:txBody>
                    <a:bodyPr/>
                    <a:lstStyle/>
                    <a:p>
                      <a:pPr algn="l" fontAlgn="b"/>
                      <a:r>
                        <a:rPr lang="es-CO" sz="900" b="0" i="0" u="none" strike="noStrike" dirty="0">
                          <a:solidFill>
                            <a:srgbClr val="000000"/>
                          </a:solidFill>
                          <a:effectLst/>
                          <a:latin typeface="Calibri" panose="020F0502020204030204" pitchFamily="34" charset="0"/>
                        </a:rPr>
                        <a:t>Corredor </a:t>
                      </a:r>
                      <a:r>
                        <a:rPr lang="es-CO" sz="900" b="0" i="0" u="none" strike="noStrike" dirty="0" smtClean="0">
                          <a:solidFill>
                            <a:srgbClr val="000000"/>
                          </a:solidFill>
                          <a:effectLst/>
                          <a:latin typeface="Calibri" panose="020F0502020204030204" pitchFamily="34" charset="0"/>
                        </a:rPr>
                        <a:t>estratégico</a:t>
                      </a:r>
                      <a:endParaRPr lang="es-CO" sz="900" b="0" i="0" u="none" strike="noStrike" dirty="0">
                        <a:solidFill>
                          <a:srgbClr val="000000"/>
                        </a:solidFill>
                        <a:effectLst/>
                        <a:latin typeface="Calibri" panose="020F0502020204030204" pitchFamily="34" charset="0"/>
                      </a:endParaRPr>
                    </a:p>
                  </a:txBody>
                  <a:tcPr marL="7739" marR="7739" marT="7739" marB="0" anchor="b">
                    <a:lnL>
                      <a:noFill/>
                    </a:lnL>
                    <a:lnR>
                      <a:noFill/>
                    </a:lnR>
                    <a:lnT>
                      <a:noFill/>
                    </a:lnT>
                    <a:lnB>
                      <a:noFill/>
                    </a:lnB>
                    <a:solidFill>
                      <a:srgbClr val="FFFFFF"/>
                    </a:solidFill>
                  </a:tcPr>
                </a:tc>
              </a:tr>
              <a:tr h="171797">
                <a:tc>
                  <a:txBody>
                    <a:bodyPr/>
                    <a:lstStyle/>
                    <a:p>
                      <a:pPr algn="l" fontAlgn="b"/>
                      <a:r>
                        <a:rPr lang="es-CO" sz="900" b="0" i="0" u="none" strike="noStrike" dirty="0" smtClean="0">
                          <a:solidFill>
                            <a:srgbClr val="000000"/>
                          </a:solidFill>
                          <a:effectLst/>
                          <a:latin typeface="Calibri" panose="020F0502020204030204" pitchFamily="34" charset="0"/>
                        </a:rPr>
                        <a:t>39 Pc (117,3 Km) Etapa 1</a:t>
                      </a:r>
                      <a:endParaRPr lang="es-CO" sz="900" b="0" i="0" u="none" strike="noStrike" dirty="0">
                        <a:solidFill>
                          <a:srgbClr val="000000"/>
                        </a:solidFill>
                        <a:effectLst/>
                        <a:latin typeface="Calibri" panose="020F0502020204030204" pitchFamily="34" charset="0"/>
                      </a:endParaRPr>
                    </a:p>
                  </a:txBody>
                  <a:tcPr marL="7739" marR="7739" marT="7739" marB="0" anchor="b">
                    <a:lnL>
                      <a:noFill/>
                    </a:lnL>
                    <a:lnR>
                      <a:noFill/>
                    </a:lnR>
                    <a:lnT>
                      <a:noFill/>
                    </a:lnT>
                    <a:lnB>
                      <a:noFill/>
                    </a:lnB>
                    <a:solidFill>
                      <a:srgbClr val="FFFFFF"/>
                    </a:solidFill>
                  </a:tcPr>
                </a:tc>
              </a:tr>
              <a:tr h="171797">
                <a:tc>
                  <a:txBody>
                    <a:bodyPr/>
                    <a:lstStyle/>
                    <a:p>
                      <a:pPr algn="l" fontAlgn="b"/>
                      <a:r>
                        <a:rPr lang="es-CO" sz="900" b="0" i="0" u="none" strike="noStrike" dirty="0" smtClean="0">
                          <a:solidFill>
                            <a:srgbClr val="000000"/>
                          </a:solidFill>
                          <a:effectLst/>
                          <a:latin typeface="Calibri" panose="020F0502020204030204" pitchFamily="34" charset="0"/>
                        </a:rPr>
                        <a:t>33 </a:t>
                      </a:r>
                      <a:r>
                        <a:rPr lang="es-CO" sz="900" b="0" i="0" u="none" strike="noStrike" dirty="0">
                          <a:solidFill>
                            <a:srgbClr val="000000"/>
                          </a:solidFill>
                          <a:effectLst/>
                          <a:latin typeface="Calibri" panose="020F0502020204030204" pitchFamily="34" charset="0"/>
                        </a:rPr>
                        <a:t>Pc </a:t>
                      </a:r>
                      <a:r>
                        <a:rPr lang="es-CO" sz="900" b="0" i="0" u="none" strike="noStrike" dirty="0" smtClean="0">
                          <a:solidFill>
                            <a:srgbClr val="000000"/>
                          </a:solidFill>
                          <a:effectLst/>
                          <a:latin typeface="Calibri" panose="020F0502020204030204" pitchFamily="34" charset="0"/>
                        </a:rPr>
                        <a:t>(190,1 </a:t>
                      </a:r>
                      <a:r>
                        <a:rPr lang="es-CO" sz="900" b="0" i="0" u="none" strike="noStrike" dirty="0">
                          <a:solidFill>
                            <a:srgbClr val="000000"/>
                          </a:solidFill>
                          <a:effectLst/>
                          <a:latin typeface="Calibri" panose="020F0502020204030204" pitchFamily="34" charset="0"/>
                        </a:rPr>
                        <a:t>Km</a:t>
                      </a:r>
                      <a:r>
                        <a:rPr lang="es-CO" sz="900" b="0" i="0" u="none" strike="noStrike" dirty="0" smtClean="0">
                          <a:solidFill>
                            <a:srgbClr val="000000"/>
                          </a:solidFill>
                          <a:effectLst/>
                          <a:latin typeface="Calibri" panose="020F0502020204030204" pitchFamily="34" charset="0"/>
                        </a:rPr>
                        <a:t>) Etapa 2</a:t>
                      </a:r>
                      <a:endParaRPr lang="es-CO" sz="900" b="0" i="0" u="none" strike="noStrike" dirty="0">
                        <a:solidFill>
                          <a:srgbClr val="000000"/>
                        </a:solidFill>
                        <a:effectLst/>
                        <a:latin typeface="Calibri" panose="020F0502020204030204" pitchFamily="34" charset="0"/>
                      </a:endParaRPr>
                    </a:p>
                  </a:txBody>
                  <a:tcPr marL="7739" marR="7739" marT="7739" marB="0" anchor="b">
                    <a:lnL>
                      <a:noFill/>
                    </a:lnL>
                    <a:lnR>
                      <a:noFill/>
                    </a:lnR>
                    <a:lnT>
                      <a:noFill/>
                    </a:lnT>
                    <a:lnB>
                      <a:noFill/>
                    </a:lnB>
                    <a:solidFill>
                      <a:srgbClr val="FFFFFF"/>
                    </a:solidFill>
                  </a:tcPr>
                </a:tc>
              </a:tr>
            </a:tbl>
          </a:graphicData>
        </a:graphic>
      </p:graphicFrame>
      <p:sp>
        <p:nvSpPr>
          <p:cNvPr id="31" name="Estrella de 6 puntas 30"/>
          <p:cNvSpPr/>
          <p:nvPr/>
        </p:nvSpPr>
        <p:spPr>
          <a:xfrm>
            <a:off x="7471598" y="3963468"/>
            <a:ext cx="154781" cy="151586"/>
          </a:xfrm>
          <a:prstGeom prst="star6">
            <a:avLst/>
          </a:prstGeom>
          <a:ln>
            <a:solidFill>
              <a:srgbClr val="FF0000"/>
            </a:solid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rot="0" spcFirstLastPara="0" vert="horz" wrap="square" lIns="74295" tIns="37148" rIns="74295" bIns="37148"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CO" sz="894"/>
          </a:p>
        </p:txBody>
      </p:sp>
      <p:sp>
        <p:nvSpPr>
          <p:cNvPr id="32" name="Estrella de 6 puntas 31"/>
          <p:cNvSpPr/>
          <p:nvPr/>
        </p:nvSpPr>
        <p:spPr>
          <a:xfrm>
            <a:off x="7471599" y="4118251"/>
            <a:ext cx="154781" cy="151586"/>
          </a:xfrm>
          <a:prstGeom prst="star6">
            <a:avLst/>
          </a:prstGeom>
          <a:solidFill>
            <a:schemeClr val="accent6">
              <a:lumMod val="50000"/>
            </a:schemeClr>
          </a:solidFill>
          <a:ln>
            <a:solidFill>
              <a:srgbClr val="FF0000"/>
            </a:solid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rot="0" spcFirstLastPara="0" vert="horz" wrap="square" lIns="74295" tIns="37148" rIns="74295" bIns="37148"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CO" sz="894"/>
          </a:p>
        </p:txBody>
      </p:sp>
      <p:sp>
        <p:nvSpPr>
          <p:cNvPr id="33" name="Estrella de 6 puntas 32"/>
          <p:cNvSpPr/>
          <p:nvPr/>
        </p:nvSpPr>
        <p:spPr>
          <a:xfrm>
            <a:off x="7462494" y="4291242"/>
            <a:ext cx="154781" cy="151586"/>
          </a:xfrm>
          <a:prstGeom prst="star6">
            <a:avLst/>
          </a:prstGeom>
          <a:solidFill>
            <a:srgbClr val="92D050"/>
          </a:solidFill>
          <a:ln>
            <a:solidFill>
              <a:srgbClr val="FF0000"/>
            </a:solid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rot="0" spcFirstLastPara="0" vert="horz" wrap="square" lIns="74295" tIns="37148" rIns="74295" bIns="37148"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CO" sz="894"/>
          </a:p>
        </p:txBody>
      </p:sp>
      <p:sp>
        <p:nvSpPr>
          <p:cNvPr id="35" name="Rectángulo 34"/>
          <p:cNvSpPr/>
          <p:nvPr/>
        </p:nvSpPr>
        <p:spPr>
          <a:xfrm>
            <a:off x="5332254" y="4766615"/>
            <a:ext cx="4024313" cy="767711"/>
          </a:xfrm>
          <a:prstGeom prst="rect">
            <a:avLst/>
          </a:prstGeom>
        </p:spPr>
        <p:txBody>
          <a:bodyPr>
            <a:spAutoFit/>
          </a:bodyPr>
          <a:lstStyle/>
          <a:p>
            <a:r>
              <a:rPr lang="es-CO" sz="1463" i="1" dirty="0"/>
              <a:t>Actualmente se tiene conexión de la vía férrea entre Ventaquemada y Sogamoso, habilitando 117,3 Km de vía Férrea</a:t>
            </a:r>
            <a:endParaRPr lang="es-CO" sz="1463" dirty="0"/>
          </a:p>
        </p:txBody>
      </p:sp>
    </p:spTree>
    <p:extLst>
      <p:ext uri="{BB962C8B-B14F-4D97-AF65-F5344CB8AC3E}">
        <p14:creationId xmlns:p14="http://schemas.microsoft.com/office/powerpoint/2010/main" val="34693572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1 Título"/>
          <p:cNvSpPr txBox="1">
            <a:spLocks/>
          </p:cNvSpPr>
          <p:nvPr/>
        </p:nvSpPr>
        <p:spPr bwMode="auto">
          <a:xfrm>
            <a:off x="2275471" y="796208"/>
            <a:ext cx="579139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pPr algn="l"/>
            <a:r>
              <a:rPr lang="es-ES_tradnl" altLang="es-MX" sz="2031" dirty="0">
                <a:solidFill>
                  <a:srgbClr val="002060"/>
                </a:solidFill>
              </a:rPr>
              <a:t>Corredor Bogotá - Belencito </a:t>
            </a:r>
            <a:r>
              <a:rPr lang="es-ES_tradnl" altLang="es-MX" sz="2100" dirty="0">
                <a:solidFill>
                  <a:srgbClr val="002060"/>
                </a:solidFill>
              </a:rPr>
              <a:t/>
            </a:r>
            <a:br>
              <a:rPr lang="es-ES_tradnl" altLang="es-MX" sz="2100" dirty="0">
                <a:solidFill>
                  <a:srgbClr val="002060"/>
                </a:solidFill>
              </a:rPr>
            </a:br>
            <a:r>
              <a:rPr lang="es-ES_tradnl" altLang="es-MX" sz="1463" b="0" dirty="0">
                <a:solidFill>
                  <a:srgbClr val="002060"/>
                </a:solidFill>
              </a:rPr>
              <a:t>Contrato de Obra No 356 de 2013</a:t>
            </a:r>
            <a:br>
              <a:rPr lang="es-ES_tradnl" altLang="es-MX" sz="1463" b="0" dirty="0">
                <a:solidFill>
                  <a:srgbClr val="002060"/>
                </a:solidFill>
              </a:rPr>
            </a:br>
            <a:endParaRPr lang="es-CO" altLang="es-MX" sz="1463" b="0" dirty="0">
              <a:solidFill>
                <a:srgbClr val="002060"/>
              </a:solidFill>
            </a:endParaRPr>
          </a:p>
        </p:txBody>
      </p:sp>
      <p:sp>
        <p:nvSpPr>
          <p:cNvPr id="2" name="Rectángulo 1"/>
          <p:cNvSpPr/>
          <p:nvPr/>
        </p:nvSpPr>
        <p:spPr>
          <a:xfrm>
            <a:off x="3197806" y="5242702"/>
            <a:ext cx="4986076" cy="542584"/>
          </a:xfrm>
          <a:prstGeom prst="rect">
            <a:avLst/>
          </a:prstGeom>
        </p:spPr>
        <p:txBody>
          <a:bodyPr wrap="square">
            <a:spAutoFit/>
          </a:bodyPr>
          <a:lstStyle/>
          <a:p>
            <a:pPr marL="220564" indent="-149622">
              <a:buFont typeface="Wingdings" panose="05000000000000000000" pitchFamily="2" charset="2"/>
              <a:buChar char="ü"/>
              <a:defRPr/>
            </a:pPr>
            <a:r>
              <a:rPr lang="es-MX" sz="1463" dirty="0">
                <a:solidFill>
                  <a:schemeClr val="accent3">
                    <a:lumMod val="75000"/>
                  </a:schemeClr>
                </a:solidFill>
              </a:rPr>
              <a:t>Porcentaje Avance Financiero: </a:t>
            </a:r>
            <a:r>
              <a:rPr lang="es-CO" sz="1463" dirty="0">
                <a:solidFill>
                  <a:schemeClr val="accent3">
                    <a:lumMod val="75000"/>
                  </a:schemeClr>
                </a:solidFill>
              </a:rPr>
              <a:t>69,35 %</a:t>
            </a:r>
          </a:p>
          <a:p>
            <a:pPr marL="220564" indent="-149622">
              <a:buFont typeface="Wingdings" panose="05000000000000000000" pitchFamily="2" charset="2"/>
              <a:buChar char="ü"/>
              <a:defRPr/>
            </a:pPr>
            <a:endParaRPr lang="es-CO" sz="1463" dirty="0">
              <a:solidFill>
                <a:schemeClr val="accent3">
                  <a:lumMod val="75000"/>
                </a:schemeClr>
              </a:solidFill>
            </a:endParaRPr>
          </a:p>
        </p:txBody>
      </p:sp>
      <p:graphicFrame>
        <p:nvGraphicFramePr>
          <p:cNvPr id="12" name="Gráfico 11"/>
          <p:cNvGraphicFramePr/>
          <p:nvPr>
            <p:extLst/>
          </p:nvPr>
        </p:nvGraphicFramePr>
        <p:xfrm>
          <a:off x="1384104" y="2160567"/>
          <a:ext cx="7254806" cy="3082135"/>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ángulo redondeado 20"/>
          <p:cNvSpPr/>
          <p:nvPr/>
        </p:nvSpPr>
        <p:spPr>
          <a:xfrm>
            <a:off x="857545" y="1615299"/>
            <a:ext cx="3881247" cy="37765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31"/>
            <a:r>
              <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p>
          <a:p>
            <a:pPr defTabSz="742931"/>
            <a:r>
              <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_tradnl"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Avance contrato al 31 de agosto 2015</a:t>
            </a:r>
            <a:endPar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a:p>
            <a:pPr defTabSz="742931"/>
            <a:endPar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22" name="Grupo 22"/>
          <p:cNvGrpSpPr/>
          <p:nvPr/>
        </p:nvGrpSpPr>
        <p:grpSpPr>
          <a:xfrm>
            <a:off x="397298" y="1439013"/>
            <a:ext cx="731067" cy="721984"/>
            <a:chOff x="1988321" y="0"/>
            <a:chExt cx="810013" cy="832513"/>
          </a:xfrm>
        </p:grpSpPr>
        <p:sp>
          <p:nvSpPr>
            <p:cNvPr id="24" name="Lágrima 23"/>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25" name="Lágrima 2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26" name="CuadroTexto 11"/>
            <p:cNvSpPr txBox="1"/>
            <p:nvPr/>
          </p:nvSpPr>
          <p:spPr>
            <a:xfrm>
              <a:off x="2187020" y="135386"/>
              <a:ext cx="481680" cy="625501"/>
            </a:xfrm>
            <a:prstGeom prst="rect">
              <a:avLst/>
            </a:prstGeom>
            <a:noFill/>
          </p:spPr>
          <p:txBody>
            <a:bodyPr wrap="none" rtlCol="0">
              <a:spAutoFit/>
            </a:bodyPr>
            <a:lstStyle/>
            <a:p>
              <a:pPr defTabSz="742931"/>
              <a:r>
                <a:rPr lang="es-CO" sz="2925" b="1" dirty="0">
                  <a:solidFill>
                    <a:srgbClr val="244061"/>
                  </a:solidFill>
                  <a:latin typeface="Arial Black" panose="020B0A04020102020204" pitchFamily="34" charset="0"/>
                  <a:cs typeface="Arial" panose="020B0604020202020204" pitchFamily="34" charset="0"/>
                </a:rPr>
                <a:t>2</a:t>
              </a:r>
            </a:p>
          </p:txBody>
        </p:sp>
      </p:grpSp>
    </p:spTree>
    <p:extLst>
      <p:ext uri="{BB962C8B-B14F-4D97-AF65-F5344CB8AC3E}">
        <p14:creationId xmlns:p14="http://schemas.microsoft.com/office/powerpoint/2010/main" val="34150413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04039" y="4761261"/>
            <a:ext cx="409546" cy="175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63" b="1" dirty="0">
              <a:solidFill>
                <a:schemeClr val="bg1"/>
              </a:solidFill>
            </a:endParaRPr>
          </a:p>
        </p:txBody>
      </p:sp>
      <p:sp>
        <p:nvSpPr>
          <p:cNvPr id="19" name="Rectángulo 18"/>
          <p:cNvSpPr/>
          <p:nvPr/>
        </p:nvSpPr>
        <p:spPr>
          <a:xfrm>
            <a:off x="1434806" y="4936780"/>
            <a:ext cx="409546" cy="175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63" b="1" dirty="0">
              <a:solidFill>
                <a:schemeClr val="bg1"/>
              </a:solidFill>
            </a:endParaRPr>
          </a:p>
        </p:txBody>
      </p:sp>
      <p:sp>
        <p:nvSpPr>
          <p:cNvPr id="28" name="1 Título"/>
          <p:cNvSpPr txBox="1">
            <a:spLocks/>
          </p:cNvSpPr>
          <p:nvPr/>
        </p:nvSpPr>
        <p:spPr bwMode="auto">
          <a:xfrm>
            <a:off x="2275471" y="796208"/>
            <a:ext cx="579139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pPr algn="l"/>
            <a:r>
              <a:rPr lang="es-ES_tradnl" altLang="es-MX" sz="2031" dirty="0">
                <a:solidFill>
                  <a:srgbClr val="002060"/>
                </a:solidFill>
              </a:rPr>
              <a:t>Corredor Bogotá - Belencito </a:t>
            </a:r>
            <a:r>
              <a:rPr lang="es-ES_tradnl" altLang="es-MX" sz="2100" dirty="0">
                <a:solidFill>
                  <a:srgbClr val="002060"/>
                </a:solidFill>
              </a:rPr>
              <a:t/>
            </a:r>
            <a:br>
              <a:rPr lang="es-ES_tradnl" altLang="es-MX" sz="2100" dirty="0">
                <a:solidFill>
                  <a:srgbClr val="002060"/>
                </a:solidFill>
              </a:rPr>
            </a:br>
            <a:r>
              <a:rPr lang="es-ES_tradnl" altLang="es-MX" sz="1463" b="0" dirty="0">
                <a:solidFill>
                  <a:srgbClr val="002060"/>
                </a:solidFill>
              </a:rPr>
              <a:t>Contrato de Obra No 356 de 2013</a:t>
            </a:r>
            <a:br>
              <a:rPr lang="es-ES_tradnl" altLang="es-MX" sz="1463" b="0" dirty="0">
                <a:solidFill>
                  <a:srgbClr val="002060"/>
                </a:solidFill>
              </a:rPr>
            </a:br>
            <a:endParaRPr lang="es-CO" altLang="es-MX" sz="1463" b="0" dirty="0">
              <a:solidFill>
                <a:srgbClr val="002060"/>
              </a:solidFill>
            </a:endParaRPr>
          </a:p>
        </p:txBody>
      </p:sp>
      <p:sp>
        <p:nvSpPr>
          <p:cNvPr id="3" name="Rectángulo 2"/>
          <p:cNvSpPr/>
          <p:nvPr/>
        </p:nvSpPr>
        <p:spPr>
          <a:xfrm>
            <a:off x="3197805" y="5247197"/>
            <a:ext cx="5225808" cy="542584"/>
          </a:xfrm>
          <a:prstGeom prst="rect">
            <a:avLst/>
          </a:prstGeom>
        </p:spPr>
        <p:txBody>
          <a:bodyPr wrap="square">
            <a:spAutoFit/>
          </a:bodyPr>
          <a:lstStyle/>
          <a:p>
            <a:pPr marL="232172" indent="-161231" algn="just">
              <a:buFont typeface="Wingdings" panose="05000000000000000000" pitchFamily="2" charset="2"/>
              <a:buChar char="ü"/>
              <a:tabLst>
                <a:tab pos="2838947" algn="l"/>
              </a:tabLst>
            </a:pPr>
            <a:r>
              <a:rPr lang="es-MX" sz="1463" dirty="0">
                <a:solidFill>
                  <a:schemeClr val="accent3">
                    <a:lumMod val="75000"/>
                  </a:schemeClr>
                </a:solidFill>
              </a:rPr>
              <a:t>Porcentaje Avance Físico de Obras : </a:t>
            </a:r>
            <a:r>
              <a:rPr lang="es-CO" sz="1463" dirty="0">
                <a:solidFill>
                  <a:schemeClr val="accent3">
                    <a:lumMod val="75000"/>
                  </a:schemeClr>
                </a:solidFill>
              </a:rPr>
              <a:t>70,21 </a:t>
            </a:r>
            <a:r>
              <a:rPr lang="es-MX" sz="1463" dirty="0">
                <a:solidFill>
                  <a:schemeClr val="accent3">
                    <a:lumMod val="75000"/>
                  </a:schemeClr>
                </a:solidFill>
              </a:rPr>
              <a:t>%</a:t>
            </a:r>
          </a:p>
          <a:p>
            <a:pPr marL="232172" indent="-161231" algn="just">
              <a:buFont typeface="Wingdings" panose="05000000000000000000" pitchFamily="2" charset="2"/>
              <a:buChar char="ü"/>
              <a:tabLst>
                <a:tab pos="2838947" algn="l"/>
              </a:tabLst>
            </a:pPr>
            <a:endParaRPr lang="es-MX" sz="1463" dirty="0">
              <a:solidFill>
                <a:schemeClr val="accent3">
                  <a:lumMod val="75000"/>
                </a:schemeClr>
              </a:solidFill>
            </a:endParaRPr>
          </a:p>
        </p:txBody>
      </p:sp>
      <p:graphicFrame>
        <p:nvGraphicFramePr>
          <p:cNvPr id="20" name="Gráfico 19"/>
          <p:cNvGraphicFramePr/>
          <p:nvPr>
            <p:extLst/>
          </p:nvPr>
        </p:nvGraphicFramePr>
        <p:xfrm>
          <a:off x="1228281" y="2132271"/>
          <a:ext cx="7586148" cy="3051924"/>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ángulo redondeado 13"/>
          <p:cNvSpPr/>
          <p:nvPr/>
        </p:nvSpPr>
        <p:spPr>
          <a:xfrm>
            <a:off x="857545" y="1615299"/>
            <a:ext cx="3881247" cy="37765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31"/>
            <a:r>
              <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p>
          <a:p>
            <a:pPr defTabSz="742931"/>
            <a:r>
              <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_tradnl" sz="1625" b="1" dirty="0">
                <a:solidFill>
                  <a:prstClr val="white"/>
                </a:solidFill>
                <a:latin typeface="Candara" panose="020E0502030303020204" pitchFamily="34" charset="0"/>
                <a:ea typeface="MS Mincho" panose="02020609040205080304" pitchFamily="49" charset="-128"/>
                <a:cs typeface="Arial" panose="020B0604020202020204" pitchFamily="34" charset="0"/>
              </a:rPr>
              <a:t>Avance contrato al 31 de agosto 2015</a:t>
            </a:r>
            <a:endPar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a:p>
            <a:pPr defTabSz="742931"/>
            <a:endParaRPr lang="es-CO" sz="1625"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15" name="Grupo 22"/>
          <p:cNvGrpSpPr/>
          <p:nvPr/>
        </p:nvGrpSpPr>
        <p:grpSpPr>
          <a:xfrm>
            <a:off x="397298" y="1439013"/>
            <a:ext cx="731067" cy="721984"/>
            <a:chOff x="1988321" y="0"/>
            <a:chExt cx="810013" cy="832513"/>
          </a:xfrm>
        </p:grpSpPr>
        <p:sp>
          <p:nvSpPr>
            <p:cNvPr id="21" name="Lágrima 20"/>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26" name="Lágrima 25"/>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27" name="CuadroTexto 11"/>
            <p:cNvSpPr txBox="1"/>
            <p:nvPr/>
          </p:nvSpPr>
          <p:spPr>
            <a:xfrm>
              <a:off x="2187020" y="135386"/>
              <a:ext cx="481680" cy="625501"/>
            </a:xfrm>
            <a:prstGeom prst="rect">
              <a:avLst/>
            </a:prstGeom>
            <a:noFill/>
          </p:spPr>
          <p:txBody>
            <a:bodyPr wrap="none" rtlCol="0">
              <a:spAutoFit/>
            </a:bodyPr>
            <a:lstStyle/>
            <a:p>
              <a:pPr defTabSz="742931"/>
              <a:r>
                <a:rPr lang="es-CO" sz="2925" b="1" dirty="0">
                  <a:solidFill>
                    <a:srgbClr val="244061"/>
                  </a:solidFill>
                  <a:latin typeface="Arial Black" panose="020B0A04020102020204" pitchFamily="34" charset="0"/>
                  <a:cs typeface="Arial" panose="020B0604020202020204" pitchFamily="34" charset="0"/>
                </a:rPr>
                <a:t>2</a:t>
              </a:r>
            </a:p>
          </p:txBody>
        </p:sp>
      </p:grpSp>
    </p:spTree>
    <p:extLst>
      <p:ext uri="{BB962C8B-B14F-4D97-AF65-F5344CB8AC3E}">
        <p14:creationId xmlns:p14="http://schemas.microsoft.com/office/powerpoint/2010/main" val="23819036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p:cNvSpPr>
          <p:nvPr/>
        </p:nvSpPr>
        <p:spPr bwMode="auto">
          <a:xfrm>
            <a:off x="2275471" y="796208"/>
            <a:ext cx="579139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pPr algn="l"/>
            <a:r>
              <a:rPr lang="es-ES_tradnl" altLang="es-MX" sz="2031" dirty="0">
                <a:solidFill>
                  <a:srgbClr val="002060"/>
                </a:solidFill>
              </a:rPr>
              <a:t>Corredor Bogotá - Belencito </a:t>
            </a:r>
            <a:r>
              <a:rPr lang="es-ES_tradnl" altLang="es-MX" sz="2100" dirty="0">
                <a:solidFill>
                  <a:srgbClr val="002060"/>
                </a:solidFill>
              </a:rPr>
              <a:t/>
            </a:r>
            <a:br>
              <a:rPr lang="es-ES_tradnl" altLang="es-MX" sz="2100" dirty="0">
                <a:solidFill>
                  <a:srgbClr val="002060"/>
                </a:solidFill>
              </a:rPr>
            </a:br>
            <a:r>
              <a:rPr lang="es-ES_tradnl" altLang="es-MX" sz="1463" b="0" dirty="0">
                <a:solidFill>
                  <a:srgbClr val="002060"/>
                </a:solidFill>
              </a:rPr>
              <a:t>Contrato de Obra No 356 de 2013</a:t>
            </a:r>
            <a:br>
              <a:rPr lang="es-ES_tradnl" altLang="es-MX" sz="1463" b="0" dirty="0">
                <a:solidFill>
                  <a:srgbClr val="002060"/>
                </a:solidFill>
              </a:rPr>
            </a:br>
            <a:endParaRPr lang="es-CO" altLang="es-MX" sz="1463" b="0" dirty="0">
              <a:solidFill>
                <a:srgbClr val="002060"/>
              </a:solidFill>
            </a:endParaRPr>
          </a:p>
        </p:txBody>
      </p:sp>
      <p:sp>
        <p:nvSpPr>
          <p:cNvPr id="3" name="Rectángulo 2"/>
          <p:cNvSpPr/>
          <p:nvPr/>
        </p:nvSpPr>
        <p:spPr>
          <a:xfrm>
            <a:off x="3659124" y="2262329"/>
            <a:ext cx="2591094"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Punto crítico </a:t>
            </a:r>
            <a:r>
              <a:rPr lang="es-ES" sz="1463" b="1" dirty="0"/>
              <a:t>PC 24 PK 126+200</a:t>
            </a:r>
            <a:endParaRPr lang="es-CO" sz="1625" dirty="0">
              <a:latin typeface="Times New Roman" panose="02020603050405020304" pitchFamily="18" charset="0"/>
              <a:ea typeface="Times New Roman" panose="02020603050405020304" pitchFamily="18" charset="0"/>
            </a:endParaRPr>
          </a:p>
        </p:txBody>
      </p:sp>
      <p:sp>
        <p:nvSpPr>
          <p:cNvPr id="36" name="Rectángulo 35"/>
          <p:cNvSpPr/>
          <p:nvPr/>
        </p:nvSpPr>
        <p:spPr>
          <a:xfrm>
            <a:off x="2753242" y="2697886"/>
            <a:ext cx="631070"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Antes</a:t>
            </a:r>
            <a:endParaRPr lang="es-CO" sz="1625" dirty="0">
              <a:latin typeface="Times New Roman" panose="02020603050405020304" pitchFamily="18" charset="0"/>
              <a:ea typeface="Times New Roman" panose="02020603050405020304" pitchFamily="18" charset="0"/>
            </a:endParaRPr>
          </a:p>
        </p:txBody>
      </p:sp>
      <p:sp>
        <p:nvSpPr>
          <p:cNvPr id="37" name="Rectángulo 36"/>
          <p:cNvSpPr/>
          <p:nvPr/>
        </p:nvSpPr>
        <p:spPr>
          <a:xfrm>
            <a:off x="6341529" y="2697886"/>
            <a:ext cx="656655"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Ahora</a:t>
            </a:r>
            <a:endParaRPr lang="es-CO" sz="1625" dirty="0">
              <a:latin typeface="Times New Roman" panose="02020603050405020304" pitchFamily="18" charset="0"/>
              <a:ea typeface="Times New Roman" panose="02020603050405020304" pitchFamily="18" charset="0"/>
            </a:endParaRPr>
          </a:p>
        </p:txBody>
      </p:sp>
      <p:pic>
        <p:nvPicPr>
          <p:cNvPr id="13" name="Imagen 12" descr="C:\Users\Administrador\Desktop\Archivos\FOTOS DE RECORRIDOS DIARIOS\FOTOS 2015\SEPTIEMBRE 2015\SEMANA 96\03SEP2015\DSC06080.JPG"/>
          <p:cNvPicPr/>
          <p:nvPr/>
        </p:nvPicPr>
        <p:blipFill rotWithShape="1">
          <a:blip r:embed="rId2" cstate="print">
            <a:lum contrast="20000"/>
            <a:extLst>
              <a:ext uri="{28A0092B-C50C-407E-A947-70E740481C1C}">
                <a14:useLocalDpi xmlns:a14="http://schemas.microsoft.com/office/drawing/2010/main" val="0"/>
              </a:ext>
            </a:extLst>
          </a:blip>
          <a:srcRect b="11309"/>
          <a:stretch/>
        </p:blipFill>
        <p:spPr bwMode="auto">
          <a:xfrm>
            <a:off x="5011508" y="3022974"/>
            <a:ext cx="2956250" cy="2211545"/>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4" name="Imagen 13"/>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401134" y="3022974"/>
            <a:ext cx="2964910" cy="2237043"/>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p:spPr>
      </p:pic>
      <p:sp>
        <p:nvSpPr>
          <p:cNvPr id="2" name="Rectángulo 1"/>
          <p:cNvSpPr/>
          <p:nvPr/>
        </p:nvSpPr>
        <p:spPr>
          <a:xfrm>
            <a:off x="5702116" y="5369995"/>
            <a:ext cx="1961499" cy="317459"/>
          </a:xfrm>
          <a:prstGeom prst="rect">
            <a:avLst/>
          </a:prstGeom>
        </p:spPr>
        <p:txBody>
          <a:bodyPr wrap="none">
            <a:spAutoFit/>
          </a:bodyPr>
          <a:lstStyle/>
          <a:p>
            <a:r>
              <a:rPr lang="es-CO" sz="1463"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Construcción de pilotes</a:t>
            </a:r>
            <a:endParaRPr lang="es-CO" sz="1463" dirty="0"/>
          </a:p>
        </p:txBody>
      </p:sp>
      <p:sp>
        <p:nvSpPr>
          <p:cNvPr id="15" name="Rectángulo redondeado 14"/>
          <p:cNvSpPr/>
          <p:nvPr/>
        </p:nvSpPr>
        <p:spPr>
          <a:xfrm>
            <a:off x="857545" y="1615299"/>
            <a:ext cx="3881247" cy="37765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31"/>
            <a:r>
              <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p>
          <a:p>
            <a:pPr defTabSz="742931"/>
            <a:r>
              <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Puntos críticos en ejecución  a 31 de agosto</a:t>
            </a:r>
            <a:endPar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a:p>
            <a:pPr defTabSz="742931"/>
            <a:endPar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16" name="Grupo 22"/>
          <p:cNvGrpSpPr/>
          <p:nvPr/>
        </p:nvGrpSpPr>
        <p:grpSpPr>
          <a:xfrm>
            <a:off x="397298" y="1439013"/>
            <a:ext cx="731067" cy="721984"/>
            <a:chOff x="1988321" y="0"/>
            <a:chExt cx="810013" cy="832513"/>
          </a:xfrm>
        </p:grpSpPr>
        <p:sp>
          <p:nvSpPr>
            <p:cNvPr id="17" name="Lágrima 16"/>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23" name="Lágrima 2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24" name="CuadroTexto 11"/>
            <p:cNvSpPr txBox="1"/>
            <p:nvPr/>
          </p:nvSpPr>
          <p:spPr>
            <a:xfrm>
              <a:off x="2187020" y="135386"/>
              <a:ext cx="481680" cy="625501"/>
            </a:xfrm>
            <a:prstGeom prst="rect">
              <a:avLst/>
            </a:prstGeom>
            <a:noFill/>
          </p:spPr>
          <p:txBody>
            <a:bodyPr wrap="none" rtlCol="0">
              <a:spAutoFit/>
            </a:bodyPr>
            <a:lstStyle/>
            <a:p>
              <a:pPr defTabSz="742931"/>
              <a:r>
                <a:rPr lang="es-CO" sz="2925" b="1" dirty="0">
                  <a:solidFill>
                    <a:srgbClr val="244061"/>
                  </a:solidFill>
                  <a:latin typeface="Arial Black" panose="020B0A04020102020204" pitchFamily="34" charset="0"/>
                  <a:cs typeface="Arial" panose="020B0604020202020204" pitchFamily="34" charset="0"/>
                </a:rPr>
                <a:t>3</a:t>
              </a:r>
            </a:p>
          </p:txBody>
        </p:sp>
      </p:grpSp>
    </p:spTree>
    <p:extLst>
      <p:ext uri="{BB962C8B-B14F-4D97-AF65-F5344CB8AC3E}">
        <p14:creationId xmlns:p14="http://schemas.microsoft.com/office/powerpoint/2010/main" val="35942216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p:cNvSpPr>
          <p:nvPr/>
        </p:nvSpPr>
        <p:spPr bwMode="auto">
          <a:xfrm>
            <a:off x="2275471" y="796208"/>
            <a:ext cx="579139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pPr algn="l"/>
            <a:r>
              <a:rPr lang="es-ES_tradnl" altLang="es-MX" sz="2031" dirty="0">
                <a:solidFill>
                  <a:srgbClr val="002060"/>
                </a:solidFill>
              </a:rPr>
              <a:t>Corredor Bogotá - Belencito </a:t>
            </a:r>
            <a:r>
              <a:rPr lang="es-ES_tradnl" altLang="es-MX" sz="2100" dirty="0">
                <a:solidFill>
                  <a:srgbClr val="002060"/>
                </a:solidFill>
              </a:rPr>
              <a:t/>
            </a:r>
            <a:br>
              <a:rPr lang="es-ES_tradnl" altLang="es-MX" sz="2100" dirty="0">
                <a:solidFill>
                  <a:srgbClr val="002060"/>
                </a:solidFill>
              </a:rPr>
            </a:br>
            <a:r>
              <a:rPr lang="es-ES_tradnl" altLang="es-MX" sz="1463" b="0" dirty="0">
                <a:solidFill>
                  <a:srgbClr val="002060"/>
                </a:solidFill>
              </a:rPr>
              <a:t>Contrato de Obra No 356 de 2013</a:t>
            </a:r>
            <a:br>
              <a:rPr lang="es-ES_tradnl" altLang="es-MX" sz="1463" b="0" dirty="0">
                <a:solidFill>
                  <a:srgbClr val="002060"/>
                </a:solidFill>
              </a:rPr>
            </a:br>
            <a:endParaRPr lang="es-CO" altLang="es-MX" sz="1463" b="0" dirty="0">
              <a:solidFill>
                <a:srgbClr val="002060"/>
              </a:solidFill>
            </a:endParaRPr>
          </a:p>
        </p:txBody>
      </p:sp>
      <p:sp>
        <p:nvSpPr>
          <p:cNvPr id="3" name="Rectángulo 2"/>
          <p:cNvSpPr/>
          <p:nvPr/>
        </p:nvSpPr>
        <p:spPr>
          <a:xfrm>
            <a:off x="3646301" y="2262329"/>
            <a:ext cx="2616742"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Punto crítico </a:t>
            </a:r>
            <a:r>
              <a:rPr lang="es-ES" sz="1463" b="1" dirty="0"/>
              <a:t>No 30 PK 130+000</a:t>
            </a:r>
            <a:endParaRPr lang="es-CO" sz="1625" dirty="0">
              <a:latin typeface="Times New Roman" panose="02020603050405020304" pitchFamily="18" charset="0"/>
              <a:ea typeface="Times New Roman" panose="02020603050405020304" pitchFamily="18" charset="0"/>
            </a:endParaRPr>
          </a:p>
        </p:txBody>
      </p:sp>
      <p:sp>
        <p:nvSpPr>
          <p:cNvPr id="36" name="Rectángulo 35"/>
          <p:cNvSpPr/>
          <p:nvPr/>
        </p:nvSpPr>
        <p:spPr>
          <a:xfrm>
            <a:off x="2753242" y="2697886"/>
            <a:ext cx="631070"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Antes</a:t>
            </a:r>
            <a:endParaRPr lang="es-CO" sz="1625" dirty="0">
              <a:latin typeface="Times New Roman" panose="02020603050405020304" pitchFamily="18" charset="0"/>
              <a:ea typeface="Times New Roman" panose="02020603050405020304" pitchFamily="18" charset="0"/>
            </a:endParaRPr>
          </a:p>
        </p:txBody>
      </p:sp>
      <p:sp>
        <p:nvSpPr>
          <p:cNvPr id="37" name="Rectángulo 36"/>
          <p:cNvSpPr/>
          <p:nvPr/>
        </p:nvSpPr>
        <p:spPr>
          <a:xfrm>
            <a:off x="6341529" y="2697886"/>
            <a:ext cx="656655"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Ahora</a:t>
            </a:r>
            <a:endParaRPr lang="es-CO" sz="1625" dirty="0">
              <a:latin typeface="Times New Roman" panose="02020603050405020304" pitchFamily="18" charset="0"/>
              <a:ea typeface="Times New Roman" panose="02020603050405020304" pitchFamily="18" charset="0"/>
            </a:endParaRPr>
          </a:p>
        </p:txBody>
      </p:sp>
      <p:pic>
        <p:nvPicPr>
          <p:cNvPr id="13" name="Imagen 12"/>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314547" y="3022974"/>
            <a:ext cx="3005129" cy="2289212"/>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p:spPr>
      </p:pic>
      <p:pic>
        <p:nvPicPr>
          <p:cNvPr id="14" name="Imagen 13" descr="C:\Users\Administrador\Desktop\Archivos\FOTOS DE RECORRIDOS DIARIOS\FOTOS 2015\SEPTIEMBRE 2015\SEMANA 96\05SEP2015\DSC06310.JPG"/>
          <p:cNvPicPr/>
          <p:nvPr/>
        </p:nvPicPr>
        <p:blipFill>
          <a:blip r:embed="rId3" cstate="print">
            <a:lum contrast="20000"/>
            <a:extLst>
              <a:ext uri="{28A0092B-C50C-407E-A947-70E740481C1C}">
                <a14:useLocalDpi xmlns:a14="http://schemas.microsoft.com/office/drawing/2010/main" val="0"/>
              </a:ext>
            </a:extLst>
          </a:blip>
          <a:srcRect/>
          <a:stretch>
            <a:fillRect/>
          </a:stretch>
        </p:blipFill>
        <p:spPr bwMode="auto">
          <a:xfrm>
            <a:off x="4954672" y="3056662"/>
            <a:ext cx="2995388" cy="2297707"/>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p:spPr>
      </p:pic>
      <p:sp>
        <p:nvSpPr>
          <p:cNvPr id="2" name="Rectángulo 1"/>
          <p:cNvSpPr/>
          <p:nvPr/>
        </p:nvSpPr>
        <p:spPr>
          <a:xfrm>
            <a:off x="5135580" y="5354368"/>
            <a:ext cx="2449581" cy="317459"/>
          </a:xfrm>
          <a:prstGeom prst="rect">
            <a:avLst/>
          </a:prstGeom>
        </p:spPr>
        <p:txBody>
          <a:bodyPr wrap="none">
            <a:spAutoFit/>
          </a:bodyPr>
          <a:lstStyle/>
          <a:p>
            <a:r>
              <a:rPr lang="es-CO" sz="1463"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Construcción de Muro y  filtro</a:t>
            </a:r>
            <a:endParaRPr lang="es-CO" sz="1463" dirty="0"/>
          </a:p>
        </p:txBody>
      </p:sp>
      <p:sp>
        <p:nvSpPr>
          <p:cNvPr id="15" name="Rectángulo redondeado 14"/>
          <p:cNvSpPr/>
          <p:nvPr/>
        </p:nvSpPr>
        <p:spPr>
          <a:xfrm>
            <a:off x="857545" y="1615299"/>
            <a:ext cx="3881247" cy="37765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31"/>
            <a:r>
              <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p>
          <a:p>
            <a:pPr defTabSz="742931"/>
            <a:r>
              <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Puntos críticos en ejecución  a 31 de agosto</a:t>
            </a:r>
            <a:endPar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a:p>
            <a:pPr defTabSz="742931"/>
            <a:endPar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16" name="Grupo 22"/>
          <p:cNvGrpSpPr/>
          <p:nvPr/>
        </p:nvGrpSpPr>
        <p:grpSpPr>
          <a:xfrm>
            <a:off x="397298" y="1439013"/>
            <a:ext cx="731067" cy="721984"/>
            <a:chOff x="1988321" y="0"/>
            <a:chExt cx="810013" cy="832513"/>
          </a:xfrm>
        </p:grpSpPr>
        <p:sp>
          <p:nvSpPr>
            <p:cNvPr id="17" name="Lágrima 16"/>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23" name="Lágrima 22"/>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24" name="CuadroTexto 11"/>
            <p:cNvSpPr txBox="1"/>
            <p:nvPr/>
          </p:nvSpPr>
          <p:spPr>
            <a:xfrm>
              <a:off x="2187020" y="135386"/>
              <a:ext cx="481680" cy="625501"/>
            </a:xfrm>
            <a:prstGeom prst="rect">
              <a:avLst/>
            </a:prstGeom>
            <a:noFill/>
          </p:spPr>
          <p:txBody>
            <a:bodyPr wrap="none" rtlCol="0">
              <a:spAutoFit/>
            </a:bodyPr>
            <a:lstStyle/>
            <a:p>
              <a:pPr defTabSz="742931"/>
              <a:r>
                <a:rPr lang="es-CO" sz="2925" b="1" dirty="0">
                  <a:solidFill>
                    <a:srgbClr val="244061"/>
                  </a:solidFill>
                  <a:latin typeface="Arial Black" panose="020B0A04020102020204" pitchFamily="34" charset="0"/>
                  <a:cs typeface="Arial" panose="020B0604020202020204" pitchFamily="34" charset="0"/>
                </a:rPr>
                <a:t>3</a:t>
              </a:r>
            </a:p>
          </p:txBody>
        </p:sp>
      </p:grpSp>
    </p:spTree>
    <p:extLst>
      <p:ext uri="{BB962C8B-B14F-4D97-AF65-F5344CB8AC3E}">
        <p14:creationId xmlns:p14="http://schemas.microsoft.com/office/powerpoint/2010/main" val="1776782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24416" y="2041846"/>
            <a:ext cx="4932000" cy="4105829"/>
          </a:xfrm>
          <a:prstGeom prst="rect">
            <a:avLst/>
          </a:prstGeom>
        </p:spPr>
      </p:pic>
      <p:sp>
        <p:nvSpPr>
          <p:cNvPr id="19" name="CuadroTexto 18"/>
          <p:cNvSpPr txBox="1"/>
          <p:nvPr/>
        </p:nvSpPr>
        <p:spPr>
          <a:xfrm>
            <a:off x="5745091" y="5877274"/>
            <a:ext cx="3550995" cy="338554"/>
          </a:xfrm>
          <a:prstGeom prst="rect">
            <a:avLst/>
          </a:prstGeom>
          <a:noFill/>
        </p:spPr>
        <p:txBody>
          <a:bodyPr wrap="square" rtlCol="0">
            <a:spAutoFit/>
          </a:bodyPr>
          <a:lstStyle/>
          <a:p>
            <a:pPr algn="r"/>
            <a:r>
              <a:rPr lang="es-MX" sz="1600" b="1" i="1" dirty="0">
                <a:solidFill>
                  <a:srgbClr val="002060"/>
                </a:solidFill>
                <a:latin typeface="+mj-lt"/>
                <a:ea typeface="+mj-ea"/>
                <a:cs typeface="+mj-cs"/>
              </a:rPr>
              <a:t>Avance General Segunda Línea</a:t>
            </a:r>
            <a:r>
              <a:rPr lang="es-MX" sz="1600" i="1" dirty="0">
                <a:solidFill>
                  <a:srgbClr val="002060"/>
                </a:solidFill>
                <a:latin typeface="+mj-lt"/>
                <a:ea typeface="+mj-ea"/>
                <a:cs typeface="+mj-cs"/>
              </a:rPr>
              <a:t>: 78.8%</a:t>
            </a:r>
          </a:p>
        </p:txBody>
      </p:sp>
      <p:sp>
        <p:nvSpPr>
          <p:cNvPr id="16" name="Rectángulo redondeado 7"/>
          <p:cNvSpPr/>
          <p:nvPr/>
        </p:nvSpPr>
        <p:spPr>
          <a:xfrm>
            <a:off x="1116197" y="1416123"/>
            <a:ext cx="4304559"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Generalidades Segunda Línea </a:t>
            </a:r>
          </a:p>
        </p:txBody>
      </p:sp>
      <p:grpSp>
        <p:nvGrpSpPr>
          <p:cNvPr id="10" name="Grupo 22"/>
          <p:cNvGrpSpPr/>
          <p:nvPr/>
        </p:nvGrpSpPr>
        <p:grpSpPr>
          <a:xfrm>
            <a:off x="549737" y="1199155"/>
            <a:ext cx="899775" cy="888596"/>
            <a:chOff x="1988321" y="0"/>
            <a:chExt cx="810013" cy="832513"/>
          </a:xfrm>
        </p:grpSpPr>
        <p:sp>
          <p:nvSpPr>
            <p:cNvPr id="11" name="Lágrima 8"/>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12"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13" name="CuadroTexto 11"/>
            <p:cNvSpPr txBox="1"/>
            <p:nvPr/>
          </p:nvSpPr>
          <p:spPr>
            <a:xfrm>
              <a:off x="2187020" y="135386"/>
              <a:ext cx="443317" cy="605539"/>
            </a:xfrm>
            <a:prstGeom prst="rect">
              <a:avLst/>
            </a:prstGeom>
            <a:noFill/>
          </p:spPr>
          <p:txBody>
            <a:bodyPr wrap="none" rtlCol="0">
              <a:spAutoFit/>
            </a:bodyPr>
            <a:lstStyle/>
            <a:p>
              <a:pPr defTabSz="914354"/>
              <a:r>
                <a:rPr lang="es-CO" sz="3600" b="1" dirty="0">
                  <a:solidFill>
                    <a:srgbClr val="244061"/>
                  </a:solidFill>
                  <a:latin typeface="Arial Black" panose="020B0A04020102020204" pitchFamily="34" charset="0"/>
                  <a:cs typeface="Arial" panose="020B0604020202020204" pitchFamily="34" charset="0"/>
                </a:rPr>
                <a:t>2</a:t>
              </a:r>
            </a:p>
          </p:txBody>
        </p:sp>
      </p:grpSp>
      <p:graphicFrame>
        <p:nvGraphicFramePr>
          <p:cNvPr id="29" name="7 Tabla"/>
          <p:cNvGraphicFramePr>
            <a:graphicFrameLocks noGrp="1"/>
          </p:cNvGraphicFramePr>
          <p:nvPr>
            <p:extLst>
              <p:ext uri="{D42A27DB-BD31-4B8C-83A1-F6EECF244321}">
                <p14:modId xmlns:p14="http://schemas.microsoft.com/office/powerpoint/2010/main" val="1617643609"/>
              </p:ext>
            </p:extLst>
          </p:nvPr>
        </p:nvGraphicFramePr>
        <p:xfrm>
          <a:off x="6019752" y="1736230"/>
          <a:ext cx="3420656" cy="1223999"/>
        </p:xfrm>
        <a:graphic>
          <a:graphicData uri="http://schemas.openxmlformats.org/drawingml/2006/table">
            <a:tbl>
              <a:tblPr/>
              <a:tblGrid>
                <a:gridCol w="616465"/>
                <a:gridCol w="616465"/>
                <a:gridCol w="616465"/>
                <a:gridCol w="1571261"/>
              </a:tblGrid>
              <a:tr h="262988">
                <a:tc gridSpan="4">
                  <a:txBody>
                    <a:bodyPr/>
                    <a:lstStyle/>
                    <a:p>
                      <a:pPr marL="87313" indent="0" algn="l" rtl="0" fontAlgn="ctr"/>
                      <a:r>
                        <a:rPr lang="es-CO" sz="1000" b="1" i="0" u="none" strike="noStrike" kern="1200" dirty="0" smtClean="0">
                          <a:solidFill>
                            <a:schemeClr val="accent3">
                              <a:lumMod val="75000"/>
                            </a:schemeClr>
                          </a:solidFill>
                          <a:latin typeface="+mj-lt"/>
                          <a:ea typeface="+mn-ea"/>
                          <a:cs typeface="+mn-cs"/>
                        </a:rPr>
                        <a:t>Segunda</a:t>
                      </a:r>
                      <a:r>
                        <a:rPr lang="es-CO" sz="1000" b="1" i="0" u="none" strike="noStrike" dirty="0" smtClean="0">
                          <a:solidFill>
                            <a:schemeClr val="accent3">
                              <a:lumMod val="75000"/>
                            </a:schemeClr>
                          </a:solidFill>
                          <a:latin typeface="+mj-lt"/>
                        </a:rPr>
                        <a:t> Línea Construida</a:t>
                      </a:r>
                      <a:r>
                        <a:rPr lang="es-CO" sz="1000" b="1" i="0" u="none" strike="noStrike" baseline="0" dirty="0" smtClean="0">
                          <a:solidFill>
                            <a:schemeClr val="accent3">
                              <a:lumMod val="75000"/>
                            </a:schemeClr>
                          </a:solidFill>
                          <a:latin typeface="+mj-lt"/>
                        </a:rPr>
                        <a:t> – Sin operación: 5.5 Km</a:t>
                      </a:r>
                      <a:endParaRPr lang="es-CO" sz="1000" b="1" i="0" u="none" strike="noStrike" dirty="0">
                        <a:solidFill>
                          <a:srgbClr val="00B050"/>
                        </a:solidFill>
                        <a:latin typeface="+mj-lt"/>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r>
              <a:tr h="384405">
                <a:tc>
                  <a:txBody>
                    <a:bodyPr/>
                    <a:lstStyle/>
                    <a:p>
                      <a:pPr algn="ctr" rtl="0" fontAlgn="ctr"/>
                      <a:r>
                        <a:rPr lang="es-CO" sz="1000" b="1" i="0" u="none" strike="noStrike" dirty="0">
                          <a:solidFill>
                            <a:schemeClr val="accent3">
                              <a:lumMod val="75000"/>
                            </a:schemeClr>
                          </a:solidFill>
                          <a:latin typeface="+mj-lt"/>
                        </a:rPr>
                        <a:t>Pk. Inicio Tramo</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algn="ctr" rtl="0" fontAlgn="ctr"/>
                      <a:r>
                        <a:rPr lang="es-CO" sz="1000" b="1" i="0" u="none" strike="noStrike" dirty="0">
                          <a:solidFill>
                            <a:schemeClr val="accent3">
                              <a:lumMod val="75000"/>
                            </a:schemeClr>
                          </a:solidFill>
                          <a:latin typeface="+mj-lt"/>
                        </a:rPr>
                        <a:t>Pk. Fin Tramo</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algn="ctr" rtl="0" fontAlgn="ctr"/>
                      <a:r>
                        <a:rPr lang="es-CO" sz="1000" b="1" i="0" u="none" strike="noStrike" dirty="0">
                          <a:solidFill>
                            <a:schemeClr val="accent3">
                              <a:lumMod val="75000"/>
                            </a:schemeClr>
                          </a:solidFill>
                          <a:latin typeface="+mj-lt"/>
                        </a:rPr>
                        <a:t>Distancia </a:t>
                      </a:r>
                      <a:r>
                        <a:rPr lang="es-CO" sz="1000" b="1" i="0" u="none" strike="noStrike" dirty="0" smtClean="0">
                          <a:solidFill>
                            <a:schemeClr val="accent3">
                              <a:lumMod val="75000"/>
                            </a:schemeClr>
                          </a:solidFill>
                          <a:latin typeface="+mj-lt"/>
                        </a:rPr>
                        <a:t> (</a:t>
                      </a:r>
                      <a:r>
                        <a:rPr lang="es-CO" sz="1000" b="1" i="0" u="none" strike="noStrike" dirty="0">
                          <a:solidFill>
                            <a:schemeClr val="accent3">
                              <a:lumMod val="75000"/>
                            </a:schemeClr>
                          </a:solidFill>
                          <a:latin typeface="+mj-lt"/>
                        </a:rPr>
                        <a:t>m) </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algn="ctr" rtl="0" fontAlgn="ctr"/>
                      <a:r>
                        <a:rPr lang="es-CO" sz="1000" b="1" i="0" u="none" strike="noStrike" dirty="0">
                          <a:solidFill>
                            <a:schemeClr val="accent3">
                              <a:lumMod val="75000"/>
                            </a:schemeClr>
                          </a:solidFill>
                          <a:latin typeface="+mj-lt"/>
                        </a:rPr>
                        <a:t>Sector  </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92202">
                <a:tc>
                  <a:txBody>
                    <a:bodyPr/>
                    <a:lstStyle/>
                    <a:p>
                      <a:pPr marL="72000" algn="l" rtl="0" fontAlgn="ctr"/>
                      <a:r>
                        <a:rPr lang="es-CO" sz="1000" b="0" i="0" u="none" strike="noStrike" dirty="0">
                          <a:solidFill>
                            <a:schemeClr val="accent3">
                              <a:lumMod val="75000"/>
                            </a:schemeClr>
                          </a:solidFill>
                          <a:latin typeface="+mj-lt"/>
                        </a:rPr>
                        <a:t>789.500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kern="1200" dirty="0">
                          <a:solidFill>
                            <a:schemeClr val="accent3">
                              <a:lumMod val="75000"/>
                            </a:schemeClr>
                          </a:solidFill>
                          <a:latin typeface="+mj-lt"/>
                          <a:ea typeface="+mn-ea"/>
                          <a:cs typeface="+mn-cs"/>
                        </a:rPr>
                        <a:t>792.500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dirty="0">
                          <a:solidFill>
                            <a:schemeClr val="accent3">
                              <a:lumMod val="75000"/>
                            </a:schemeClr>
                          </a:solidFill>
                          <a:latin typeface="+mj-lt"/>
                        </a:rPr>
                        <a:t>3.000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rtl="0" fontAlgn="ctr">
                        <a:spcBef>
                          <a:spcPts val="0"/>
                        </a:spcBef>
                      </a:pPr>
                      <a:r>
                        <a:rPr lang="es-CO" sz="1000" b="0" i="0" u="none" strike="noStrike" dirty="0">
                          <a:solidFill>
                            <a:schemeClr val="accent3">
                              <a:lumMod val="75000"/>
                            </a:schemeClr>
                          </a:solidFill>
                          <a:latin typeface="+mj-lt"/>
                        </a:rPr>
                        <a:t>Loma Colorada</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92202">
                <a:tc>
                  <a:txBody>
                    <a:bodyPr/>
                    <a:lstStyle/>
                    <a:p>
                      <a:pPr marL="72000" algn="l" rtl="0" fontAlgn="ctr"/>
                      <a:r>
                        <a:rPr lang="es-CO" sz="1000" b="0" i="0" u="none" strike="noStrike" dirty="0">
                          <a:solidFill>
                            <a:schemeClr val="accent3">
                              <a:lumMod val="75000"/>
                            </a:schemeClr>
                          </a:solidFill>
                          <a:latin typeface="+mj-lt"/>
                        </a:rPr>
                        <a:t>845.032</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dirty="0">
                          <a:solidFill>
                            <a:schemeClr val="accent3">
                              <a:lumMod val="75000"/>
                            </a:schemeClr>
                          </a:solidFill>
                          <a:latin typeface="+mj-lt"/>
                        </a:rPr>
                        <a:t>847.500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dirty="0">
                          <a:solidFill>
                            <a:schemeClr val="accent3">
                              <a:lumMod val="75000"/>
                            </a:schemeClr>
                          </a:solidFill>
                          <a:latin typeface="+mj-lt"/>
                        </a:rPr>
                        <a:t>2.468</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rtl="0" fontAlgn="ctr">
                        <a:spcBef>
                          <a:spcPts val="0"/>
                        </a:spcBef>
                      </a:pPr>
                      <a:r>
                        <a:rPr lang="es-CO" sz="1000" b="0" i="0" u="none" strike="noStrike" dirty="0">
                          <a:solidFill>
                            <a:schemeClr val="accent3">
                              <a:lumMod val="75000"/>
                            </a:schemeClr>
                          </a:solidFill>
                          <a:latin typeface="+mj-lt"/>
                        </a:rPr>
                        <a:t>Lleras</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92202">
                <a:tc>
                  <a:txBody>
                    <a:bodyPr/>
                    <a:lstStyle/>
                    <a:p>
                      <a:pPr marL="72000" algn="l" rtl="0" fontAlgn="ctr"/>
                      <a:r>
                        <a:rPr lang="es-CO" sz="1000" b="0" i="0" u="none" strike="noStrike" dirty="0">
                          <a:solidFill>
                            <a:schemeClr val="accent3">
                              <a:lumMod val="75000"/>
                            </a:schemeClr>
                          </a:solidFill>
                          <a:latin typeface="+mj-lt"/>
                        </a:rPr>
                        <a:t>831.500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dirty="0">
                          <a:solidFill>
                            <a:schemeClr val="accent3">
                              <a:lumMod val="75000"/>
                            </a:schemeClr>
                          </a:solidFill>
                          <a:latin typeface="+mj-lt"/>
                        </a:rPr>
                        <a:t>832.289</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dirty="0" smtClean="0">
                          <a:solidFill>
                            <a:schemeClr val="accent3">
                              <a:lumMod val="75000"/>
                            </a:schemeClr>
                          </a:solidFill>
                          <a:latin typeface="+mj-lt"/>
                        </a:rPr>
                        <a:t>0,789</a:t>
                      </a:r>
                      <a:endParaRPr lang="es-CO" sz="1000" b="0" i="0" u="none" strike="noStrike" dirty="0">
                        <a:solidFill>
                          <a:schemeClr val="accent3">
                            <a:lumMod val="75000"/>
                          </a:schemeClr>
                        </a:solidFill>
                        <a:latin typeface="+mj-lt"/>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rtl="0" fontAlgn="ctr">
                        <a:spcBef>
                          <a:spcPts val="0"/>
                        </a:spcBef>
                      </a:pPr>
                      <a:r>
                        <a:rPr lang="es-CO" sz="1000" b="0" i="0" u="none" strike="noStrike" dirty="0">
                          <a:solidFill>
                            <a:schemeClr val="accent3">
                              <a:lumMod val="75000"/>
                            </a:schemeClr>
                          </a:solidFill>
                          <a:latin typeface="+mj-lt"/>
                        </a:rPr>
                        <a:t>Algarrobo</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bl>
          </a:graphicData>
        </a:graphic>
      </p:graphicFrame>
      <p:graphicFrame>
        <p:nvGraphicFramePr>
          <p:cNvPr id="30" name="7 Tabla"/>
          <p:cNvGraphicFramePr>
            <a:graphicFrameLocks noGrp="1"/>
          </p:cNvGraphicFramePr>
          <p:nvPr>
            <p:extLst>
              <p:ext uri="{D42A27DB-BD31-4B8C-83A1-F6EECF244321}">
                <p14:modId xmlns:p14="http://schemas.microsoft.com/office/powerpoint/2010/main" val="712598271"/>
              </p:ext>
            </p:extLst>
          </p:nvPr>
        </p:nvGraphicFramePr>
        <p:xfrm>
          <a:off x="6019752" y="1316102"/>
          <a:ext cx="3420656" cy="246292"/>
        </p:xfrm>
        <a:graphic>
          <a:graphicData uri="http://schemas.openxmlformats.org/drawingml/2006/table">
            <a:tbl>
              <a:tblPr/>
              <a:tblGrid>
                <a:gridCol w="3420656"/>
              </a:tblGrid>
              <a:tr h="246292">
                <a:tc>
                  <a:txBody>
                    <a:bodyPr/>
                    <a:lstStyle/>
                    <a:p>
                      <a:pPr fontAlgn="auto">
                        <a:spcBef>
                          <a:spcPts val="0"/>
                        </a:spcBef>
                        <a:spcAft>
                          <a:spcPts val="0"/>
                        </a:spcAft>
                      </a:pPr>
                      <a:r>
                        <a:rPr lang="es-MX" sz="1100" b="1" kern="1200" dirty="0" smtClean="0">
                          <a:solidFill>
                            <a:schemeClr val="accent3">
                              <a:lumMod val="75000"/>
                            </a:schemeClr>
                          </a:solidFill>
                          <a:latin typeface="+mn-lt"/>
                          <a:ea typeface="+mn-ea"/>
                          <a:cs typeface="+mn-cs"/>
                        </a:rPr>
                        <a:t>  Total Segunda Línea Construida Agosto</a:t>
                      </a:r>
                      <a:r>
                        <a:rPr lang="es-MX" sz="1100" b="1" kern="1200" baseline="0" dirty="0" smtClean="0">
                          <a:solidFill>
                            <a:schemeClr val="accent3">
                              <a:lumMod val="75000"/>
                            </a:schemeClr>
                          </a:solidFill>
                          <a:latin typeface="+mn-lt"/>
                          <a:ea typeface="+mn-ea"/>
                          <a:cs typeface="+mn-cs"/>
                        </a:rPr>
                        <a:t> 2015 - </a:t>
                      </a:r>
                      <a:r>
                        <a:rPr lang="es-MX" sz="1100" b="1" kern="1200" dirty="0" smtClean="0">
                          <a:solidFill>
                            <a:schemeClr val="accent3">
                              <a:lumMod val="75000"/>
                            </a:schemeClr>
                          </a:solidFill>
                          <a:latin typeface="+mn-lt"/>
                          <a:ea typeface="+mn-ea"/>
                          <a:cs typeface="+mn-cs"/>
                        </a:rPr>
                        <a:t>151.4 Km</a:t>
                      </a:r>
                      <a:endParaRPr lang="es-MX" sz="1100" b="1" kern="1200" dirty="0">
                        <a:solidFill>
                          <a:srgbClr val="00B050"/>
                        </a:solidFill>
                        <a:latin typeface="+mn-lt"/>
                        <a:ea typeface="+mn-ea"/>
                        <a:cs typeface="+mn-cs"/>
                      </a:endParaRPr>
                    </a:p>
                  </a:txBody>
                  <a:tcPr marL="0" marR="0" marT="0" marB="0" anchor="ctr">
                    <a:lnL w="3175" cap="flat" cmpd="sng" algn="ctr">
                      <a:solidFill>
                        <a:schemeClr val="accent3">
                          <a:lumMod val="60000"/>
                          <a:lumOff val="40000"/>
                        </a:schemeClr>
                      </a:solidFill>
                      <a:prstDash val="solid"/>
                      <a:round/>
                      <a:headEnd type="none" w="med" len="med"/>
                      <a:tailEnd type="none" w="med" len="med"/>
                    </a:lnL>
                    <a:lnR w="3175" cap="flat" cmpd="sng" algn="ctr">
                      <a:solidFill>
                        <a:schemeClr val="accent3">
                          <a:lumMod val="60000"/>
                          <a:lumOff val="40000"/>
                        </a:schemeClr>
                      </a:solidFill>
                      <a:prstDash val="solid"/>
                      <a:round/>
                      <a:headEnd type="none" w="med" len="med"/>
                      <a:tailEnd type="none" w="med" len="med"/>
                    </a:lnR>
                    <a:lnT w="3175" cap="flat" cmpd="sng" algn="ctr">
                      <a:solidFill>
                        <a:schemeClr val="accent3">
                          <a:lumMod val="60000"/>
                          <a:lumOff val="40000"/>
                        </a:schemeClr>
                      </a:solidFill>
                      <a:prstDash val="solid"/>
                      <a:round/>
                      <a:headEnd type="none" w="med" len="med"/>
                      <a:tailEnd type="none" w="med" len="med"/>
                    </a:lnT>
                    <a:lnB w="3175" cap="flat" cmpd="sng" algn="ctr">
                      <a:solidFill>
                        <a:schemeClr val="accent3">
                          <a:lumMod val="60000"/>
                          <a:lumOff val="40000"/>
                        </a:schemeClr>
                      </a:solidFill>
                      <a:prstDash val="solid"/>
                      <a:round/>
                      <a:headEnd type="none" w="med" len="med"/>
                      <a:tailEnd type="none" w="med" len="med"/>
                    </a:lnB>
                  </a:tcPr>
                </a:tc>
              </a:tr>
            </a:tbl>
          </a:graphicData>
        </a:graphic>
      </p:graphicFrame>
      <p:graphicFrame>
        <p:nvGraphicFramePr>
          <p:cNvPr id="31" name="7 Tabla"/>
          <p:cNvGraphicFramePr>
            <a:graphicFrameLocks noGrp="1"/>
          </p:cNvGraphicFramePr>
          <p:nvPr>
            <p:extLst>
              <p:ext uri="{D42A27DB-BD31-4B8C-83A1-F6EECF244321}">
                <p14:modId xmlns:p14="http://schemas.microsoft.com/office/powerpoint/2010/main" val="1209779972"/>
              </p:ext>
            </p:extLst>
          </p:nvPr>
        </p:nvGraphicFramePr>
        <p:xfrm>
          <a:off x="6003980" y="3134065"/>
          <a:ext cx="3413517" cy="864000"/>
        </p:xfrm>
        <a:graphic>
          <a:graphicData uri="http://schemas.openxmlformats.org/drawingml/2006/table">
            <a:tbl>
              <a:tblPr/>
              <a:tblGrid>
                <a:gridCol w="689312"/>
                <a:gridCol w="639181"/>
                <a:gridCol w="689312"/>
                <a:gridCol w="1395712"/>
              </a:tblGrid>
              <a:tr h="296046">
                <a:tc gridSpan="4">
                  <a:txBody>
                    <a:bodyPr/>
                    <a:lstStyle/>
                    <a:p>
                      <a:pPr marL="87313" marR="0" lvl="1" indent="0" algn="l" defTabSz="914400" rtl="0" eaLnBrk="1" fontAlgn="ctr" latinLnBrk="0" hangingPunct="1">
                        <a:lnSpc>
                          <a:spcPct val="100000"/>
                        </a:lnSpc>
                        <a:spcBef>
                          <a:spcPts val="0"/>
                        </a:spcBef>
                        <a:spcAft>
                          <a:spcPts val="0"/>
                        </a:spcAft>
                        <a:buClrTx/>
                        <a:buSzTx/>
                        <a:buFontTx/>
                        <a:buNone/>
                        <a:tabLst/>
                        <a:defRPr/>
                      </a:pPr>
                      <a:r>
                        <a:rPr lang="es-CO" sz="1000" b="1" i="0" u="none" strike="noStrike" kern="1200" dirty="0" smtClean="0">
                          <a:solidFill>
                            <a:schemeClr val="accent3">
                              <a:lumMod val="75000"/>
                            </a:schemeClr>
                          </a:solidFill>
                          <a:latin typeface="+mj-lt"/>
                          <a:ea typeface="+mn-ea"/>
                          <a:cs typeface="+mn-cs"/>
                        </a:rPr>
                        <a:t>Segunda Línea Licenciada  - Por construir</a:t>
                      </a:r>
                      <a:endParaRPr lang="es-CO" sz="1000" b="1" i="0" u="none" strike="noStrike" kern="1200" dirty="0">
                        <a:solidFill>
                          <a:srgbClr val="00B050"/>
                        </a:solidFill>
                        <a:latin typeface="+mj-lt"/>
                        <a:ea typeface="+mn-ea"/>
                        <a:cs typeface="+mn-cs"/>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hMerge="1">
                  <a:txBody>
                    <a:bodyPr/>
                    <a:lstStyle/>
                    <a:p>
                      <a:pPr algn="ctr" rtl="0" fontAlgn="ctr"/>
                      <a:endParaRPr lang="es-CO" sz="1000" b="1" i="0" u="none" strike="noStrike" dirty="0">
                        <a:solidFill>
                          <a:srgbClr val="000000"/>
                        </a:solidFill>
                        <a:latin typeface="+mj-lt"/>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hMerge="1">
                  <a:txBody>
                    <a:bodyPr/>
                    <a:lstStyle/>
                    <a:p>
                      <a:pPr algn="ctr" rtl="0" fontAlgn="ctr"/>
                      <a:endParaRPr lang="es-CO" sz="1000" b="1" i="0" u="none" strike="noStrike" dirty="0">
                        <a:solidFill>
                          <a:srgbClr val="000000"/>
                        </a:solidFill>
                        <a:latin typeface="+mj-lt"/>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hMerge="1">
                  <a:txBody>
                    <a:bodyPr/>
                    <a:lstStyle/>
                    <a:p>
                      <a:pPr algn="l" rtl="0" fontAlgn="ctr"/>
                      <a:endParaRPr lang="es-CO" sz="1000" b="1" i="0" u="none" strike="noStrike" dirty="0">
                        <a:solidFill>
                          <a:srgbClr val="000000"/>
                        </a:solidFill>
                        <a:latin typeface="+mj-lt"/>
                      </a:endParaRPr>
                    </a:p>
                  </a:txBody>
                  <a:tcPr marL="171447"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r>
              <a:tr h="189318">
                <a:tc>
                  <a:txBody>
                    <a:bodyPr/>
                    <a:lstStyle/>
                    <a:p>
                      <a:pPr marL="85725" indent="0" algn="l" rtl="0" fontAlgn="ctr"/>
                      <a:r>
                        <a:rPr lang="es-CO" sz="1000" b="0" i="0" u="none" strike="noStrike" dirty="0" smtClean="0">
                          <a:solidFill>
                            <a:schemeClr val="accent3">
                              <a:lumMod val="75000"/>
                            </a:schemeClr>
                          </a:solidFill>
                          <a:latin typeface="+mj-lt"/>
                        </a:rPr>
                        <a:t>889.100</a:t>
                      </a:r>
                      <a:endParaRPr lang="es-CO" sz="1000" b="0" i="0" u="none" strike="noStrike" dirty="0">
                        <a:solidFill>
                          <a:schemeClr val="accent3">
                            <a:lumMod val="75000"/>
                          </a:schemeClr>
                        </a:solidFill>
                        <a:latin typeface="+mj-lt"/>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dirty="0">
                          <a:solidFill>
                            <a:schemeClr val="accent3">
                              <a:lumMod val="75000"/>
                            </a:schemeClr>
                          </a:solidFill>
                          <a:latin typeface="+mj-lt"/>
                        </a:rPr>
                        <a:t>894.500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36000" algn="l" fontAlgn="b"/>
                      <a:r>
                        <a:rPr lang="es-MX" sz="1000" b="0" i="0" u="none" strike="noStrike" kern="1200" dirty="0" smtClean="0">
                          <a:solidFill>
                            <a:schemeClr val="accent3">
                              <a:lumMod val="75000"/>
                            </a:schemeClr>
                          </a:solidFill>
                          <a:latin typeface="+mj-lt"/>
                          <a:ea typeface="+mn-ea"/>
                          <a:cs typeface="+mn-cs"/>
                        </a:rPr>
                        <a:t>5.400</a:t>
                      </a:r>
                      <a:endParaRPr lang="es-MX" sz="1000" b="0" i="0" u="none" strike="noStrike" kern="1200" dirty="0">
                        <a:solidFill>
                          <a:schemeClr val="accent3">
                            <a:lumMod val="75000"/>
                          </a:schemeClr>
                        </a:solidFill>
                        <a:latin typeface="+mj-lt"/>
                        <a:ea typeface="+mn-ea"/>
                        <a:cs typeface="+mn-cs"/>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0" indent="0" algn="l" rtl="0" fontAlgn="ctr"/>
                      <a:r>
                        <a:rPr lang="es-CO" sz="1000" b="0" i="0" u="none" strike="noStrike" dirty="0" smtClean="0">
                          <a:solidFill>
                            <a:schemeClr val="accent3">
                              <a:lumMod val="75000"/>
                            </a:schemeClr>
                          </a:solidFill>
                          <a:latin typeface="+mj-lt"/>
                        </a:rPr>
                        <a:t>Guamachito</a:t>
                      </a:r>
                      <a:endParaRPr lang="es-CO" sz="1000" b="0" i="0" u="none" strike="noStrike" dirty="0">
                        <a:solidFill>
                          <a:schemeClr val="accent3">
                            <a:lumMod val="75000"/>
                          </a:schemeClr>
                        </a:solidFill>
                        <a:latin typeface="+mj-lt"/>
                      </a:endParaRPr>
                    </a:p>
                  </a:txBody>
                  <a:tcPr marL="158256"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89318">
                <a:tc>
                  <a:txBody>
                    <a:bodyPr/>
                    <a:lstStyle/>
                    <a:p>
                      <a:pPr marL="85725" indent="0" algn="l" rtl="0" fontAlgn="ctr"/>
                      <a:r>
                        <a:rPr lang="es-CO" sz="1000" b="0" i="0" u="none" strike="noStrike" dirty="0">
                          <a:solidFill>
                            <a:schemeClr val="accent3">
                              <a:lumMod val="75000"/>
                            </a:schemeClr>
                          </a:solidFill>
                          <a:latin typeface="+mj-lt"/>
                        </a:rPr>
                        <a:t>896.700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dirty="0" smtClean="0">
                          <a:solidFill>
                            <a:schemeClr val="accent3">
                              <a:lumMod val="75000"/>
                            </a:schemeClr>
                          </a:solidFill>
                          <a:latin typeface="+mj-lt"/>
                        </a:rPr>
                        <a:t>898.250</a:t>
                      </a:r>
                      <a:endParaRPr lang="es-CO" sz="1000" b="0" i="0" u="none" strike="noStrike" dirty="0">
                        <a:solidFill>
                          <a:schemeClr val="accent3">
                            <a:lumMod val="75000"/>
                          </a:schemeClr>
                        </a:solidFill>
                        <a:latin typeface="+mj-lt"/>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36000" algn="l" fontAlgn="b"/>
                      <a:r>
                        <a:rPr lang="es-MX" sz="1000" b="0" i="0" u="none" strike="noStrike" kern="1200" dirty="0" smtClean="0">
                          <a:solidFill>
                            <a:schemeClr val="accent3">
                              <a:lumMod val="75000"/>
                            </a:schemeClr>
                          </a:solidFill>
                          <a:latin typeface="+mj-lt"/>
                          <a:ea typeface="+mn-ea"/>
                          <a:cs typeface="+mn-cs"/>
                        </a:rPr>
                        <a:t>1.550</a:t>
                      </a:r>
                      <a:endParaRPr lang="es-MX" sz="1000" b="0" i="0" u="none" strike="noStrike" kern="1200" dirty="0">
                        <a:solidFill>
                          <a:schemeClr val="accent3">
                            <a:lumMod val="75000"/>
                          </a:schemeClr>
                        </a:solidFill>
                        <a:latin typeface="+mj-lt"/>
                        <a:ea typeface="+mn-ea"/>
                        <a:cs typeface="+mn-cs"/>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0" indent="0" algn="l" rtl="0" fontAlgn="ctr"/>
                      <a:r>
                        <a:rPr lang="es-CO" sz="1000" b="0" i="0" u="none" strike="noStrike" dirty="0">
                          <a:solidFill>
                            <a:schemeClr val="accent3">
                              <a:lumMod val="75000"/>
                            </a:schemeClr>
                          </a:solidFill>
                          <a:latin typeface="+mj-lt"/>
                        </a:rPr>
                        <a:t>Guamachito </a:t>
                      </a:r>
                    </a:p>
                  </a:txBody>
                  <a:tcPr marL="158256"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89318">
                <a:tc>
                  <a:txBody>
                    <a:bodyPr/>
                    <a:lstStyle/>
                    <a:p>
                      <a:pPr marL="85725" indent="0" algn="l" rtl="0" fontAlgn="ctr"/>
                      <a:r>
                        <a:rPr lang="es-CO" sz="1000" b="0" i="0" u="none" strike="noStrike" dirty="0" smtClean="0">
                          <a:solidFill>
                            <a:schemeClr val="accent3">
                              <a:lumMod val="75000"/>
                            </a:schemeClr>
                          </a:solidFill>
                          <a:latin typeface="+mj-lt"/>
                        </a:rPr>
                        <a:t>911.250</a:t>
                      </a:r>
                      <a:endParaRPr lang="es-CO" sz="1000" b="0" i="0" u="none" strike="noStrike" dirty="0">
                        <a:solidFill>
                          <a:schemeClr val="accent3">
                            <a:lumMod val="75000"/>
                          </a:schemeClr>
                        </a:solidFill>
                        <a:latin typeface="+mj-lt"/>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kern="1200" dirty="0" smtClean="0">
                          <a:solidFill>
                            <a:schemeClr val="accent3">
                              <a:lumMod val="75000"/>
                            </a:schemeClr>
                          </a:solidFill>
                          <a:latin typeface="+mj-lt"/>
                          <a:ea typeface="+mn-ea"/>
                          <a:cs typeface="+mn-cs"/>
                        </a:rPr>
                        <a:t>917.945</a:t>
                      </a:r>
                      <a:endParaRPr lang="es-CO" sz="1000" b="0" i="0" u="none" strike="noStrike" kern="1200" dirty="0">
                        <a:solidFill>
                          <a:schemeClr val="accent3">
                            <a:lumMod val="75000"/>
                          </a:schemeClr>
                        </a:solidFill>
                        <a:latin typeface="+mj-lt"/>
                        <a:ea typeface="+mn-ea"/>
                        <a:cs typeface="+mn-cs"/>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36000" algn="l" fontAlgn="b"/>
                      <a:r>
                        <a:rPr lang="es-MX" sz="1000" b="0" i="0" u="none" strike="noStrike" kern="1200" dirty="0">
                          <a:solidFill>
                            <a:schemeClr val="accent3">
                              <a:lumMod val="75000"/>
                            </a:schemeClr>
                          </a:solidFill>
                          <a:latin typeface="+mj-lt"/>
                          <a:ea typeface="+mn-ea"/>
                          <a:cs typeface="+mn-cs"/>
                        </a:rPr>
                        <a:t>6.695</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0" indent="0" algn="l" rtl="0" fontAlgn="ctr"/>
                      <a:r>
                        <a:rPr lang="es-CO" sz="1000" b="0" i="0" u="none" strike="noStrike" dirty="0" smtClean="0">
                          <a:solidFill>
                            <a:schemeClr val="accent3">
                              <a:lumMod val="75000"/>
                            </a:schemeClr>
                          </a:solidFill>
                          <a:latin typeface="+mj-lt"/>
                        </a:rPr>
                        <a:t>Varela Rio –</a:t>
                      </a:r>
                      <a:r>
                        <a:rPr lang="es-CO" sz="1000" b="0" i="0" u="none" strike="noStrike" baseline="0" dirty="0" smtClean="0">
                          <a:solidFill>
                            <a:schemeClr val="accent3">
                              <a:lumMod val="75000"/>
                            </a:schemeClr>
                          </a:solidFill>
                          <a:latin typeface="+mj-lt"/>
                        </a:rPr>
                        <a:t> </a:t>
                      </a:r>
                      <a:r>
                        <a:rPr lang="es-CO" sz="1000" b="0" i="0" u="none" strike="noStrike" dirty="0" smtClean="0">
                          <a:solidFill>
                            <a:schemeClr val="accent3">
                              <a:lumMod val="75000"/>
                            </a:schemeClr>
                          </a:solidFill>
                          <a:latin typeface="+mj-lt"/>
                        </a:rPr>
                        <a:t>Frio</a:t>
                      </a:r>
                      <a:endParaRPr lang="es-CO" sz="1000" b="0" i="0" u="none" strike="noStrike" dirty="0">
                        <a:solidFill>
                          <a:schemeClr val="accent3">
                            <a:lumMod val="75000"/>
                          </a:schemeClr>
                        </a:solidFill>
                        <a:latin typeface="+mj-lt"/>
                      </a:endParaRPr>
                    </a:p>
                  </a:txBody>
                  <a:tcPr marL="158256"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bl>
          </a:graphicData>
        </a:graphic>
      </p:graphicFrame>
      <p:graphicFrame>
        <p:nvGraphicFramePr>
          <p:cNvPr id="32" name="7 Tabla"/>
          <p:cNvGraphicFramePr>
            <a:graphicFrameLocks noGrp="1"/>
          </p:cNvGraphicFramePr>
          <p:nvPr>
            <p:extLst>
              <p:ext uri="{D42A27DB-BD31-4B8C-83A1-F6EECF244321}">
                <p14:modId xmlns:p14="http://schemas.microsoft.com/office/powerpoint/2010/main" val="2380060144"/>
              </p:ext>
            </p:extLst>
          </p:nvPr>
        </p:nvGraphicFramePr>
        <p:xfrm>
          <a:off x="6003980" y="4145669"/>
          <a:ext cx="3411130" cy="1692000"/>
        </p:xfrm>
        <a:graphic>
          <a:graphicData uri="http://schemas.openxmlformats.org/drawingml/2006/table">
            <a:tbl>
              <a:tblPr/>
              <a:tblGrid>
                <a:gridCol w="689312"/>
                <a:gridCol w="639181"/>
                <a:gridCol w="689312"/>
                <a:gridCol w="1393325"/>
              </a:tblGrid>
              <a:tr h="308961">
                <a:tc gridSpan="4">
                  <a:txBody>
                    <a:bodyPr/>
                    <a:lstStyle/>
                    <a:p>
                      <a:pPr marL="87313" marR="0" lvl="1" indent="0" algn="l" defTabSz="914400" rtl="0" eaLnBrk="1" fontAlgn="ctr" latinLnBrk="0" hangingPunct="1">
                        <a:lnSpc>
                          <a:spcPct val="100000"/>
                        </a:lnSpc>
                        <a:spcBef>
                          <a:spcPts val="0"/>
                        </a:spcBef>
                        <a:spcAft>
                          <a:spcPts val="0"/>
                        </a:spcAft>
                        <a:buClrTx/>
                        <a:buSzTx/>
                        <a:buFontTx/>
                        <a:buNone/>
                        <a:tabLst/>
                        <a:defRPr/>
                      </a:pPr>
                      <a:r>
                        <a:rPr lang="es-CO" sz="1000" b="1" i="0" u="none" strike="noStrike" kern="1200" dirty="0" smtClean="0">
                          <a:solidFill>
                            <a:schemeClr val="accent3">
                              <a:lumMod val="75000"/>
                            </a:schemeClr>
                          </a:solidFill>
                          <a:latin typeface="+mj-lt"/>
                          <a:ea typeface="+mn-ea"/>
                          <a:cs typeface="+mn-cs"/>
                        </a:rPr>
                        <a:t>Segunda Línea</a:t>
                      </a:r>
                      <a:r>
                        <a:rPr lang="es-CO" sz="1000" b="1" i="0" u="none" strike="noStrike" kern="1200" baseline="0" dirty="0" smtClean="0">
                          <a:solidFill>
                            <a:schemeClr val="accent3">
                              <a:lumMod val="75000"/>
                            </a:schemeClr>
                          </a:solidFill>
                          <a:latin typeface="+mj-lt"/>
                          <a:ea typeface="+mn-ea"/>
                          <a:cs typeface="+mn-cs"/>
                        </a:rPr>
                        <a:t> sin </a:t>
                      </a:r>
                      <a:r>
                        <a:rPr lang="es-CO" sz="1000" b="1" i="0" u="none" strike="noStrike" kern="1200" dirty="0" smtClean="0">
                          <a:solidFill>
                            <a:schemeClr val="accent3">
                              <a:lumMod val="75000"/>
                            </a:schemeClr>
                          </a:solidFill>
                          <a:latin typeface="+mj-lt"/>
                          <a:ea typeface="+mn-ea"/>
                          <a:cs typeface="+mn-cs"/>
                        </a:rPr>
                        <a:t>Licenciar – 22.12 Km </a:t>
                      </a:r>
                      <a:endParaRPr lang="es-CO" sz="1000" b="1" i="0" u="none" strike="noStrike" kern="1200" dirty="0">
                        <a:solidFill>
                          <a:srgbClr val="FF0000"/>
                        </a:solidFill>
                        <a:latin typeface="+mj-lt"/>
                        <a:ea typeface="+mn-ea"/>
                        <a:cs typeface="+mn-cs"/>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hMerge="1">
                  <a:txBody>
                    <a:bodyPr/>
                    <a:lstStyle/>
                    <a:p>
                      <a:pPr algn="ctr" rtl="0" fontAlgn="ctr"/>
                      <a:endParaRPr lang="es-CO" sz="1000" b="1" i="0" u="none" strike="noStrike" dirty="0">
                        <a:solidFill>
                          <a:srgbClr val="000000"/>
                        </a:solidFill>
                        <a:latin typeface="+mj-lt"/>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hMerge="1">
                  <a:txBody>
                    <a:bodyPr/>
                    <a:lstStyle/>
                    <a:p>
                      <a:pPr algn="ctr" rtl="0" fontAlgn="ctr"/>
                      <a:endParaRPr lang="es-CO" sz="1000" b="1" i="0" u="none" strike="noStrike" dirty="0">
                        <a:solidFill>
                          <a:srgbClr val="000000"/>
                        </a:solidFill>
                        <a:latin typeface="+mj-lt"/>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hMerge="1">
                  <a:txBody>
                    <a:bodyPr/>
                    <a:lstStyle/>
                    <a:p>
                      <a:pPr algn="l" rtl="0" fontAlgn="ctr"/>
                      <a:endParaRPr lang="es-CO" sz="1000" b="1" i="0" u="none" strike="noStrike" dirty="0">
                        <a:solidFill>
                          <a:srgbClr val="000000"/>
                        </a:solidFill>
                        <a:latin typeface="+mj-lt"/>
                      </a:endParaRPr>
                    </a:p>
                  </a:txBody>
                  <a:tcPr marL="171447"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r>
              <a:tr h="197577">
                <a:tc>
                  <a:txBody>
                    <a:bodyPr/>
                    <a:lstStyle/>
                    <a:p>
                      <a:pPr marL="72000" algn="l" rtl="0" fontAlgn="ctr"/>
                      <a:r>
                        <a:rPr lang="es-CO" sz="1000" b="0" i="0" u="none" strike="noStrike" kern="1200" dirty="0">
                          <a:solidFill>
                            <a:schemeClr val="accent3">
                              <a:lumMod val="75000"/>
                            </a:schemeClr>
                          </a:solidFill>
                          <a:latin typeface="+mn-lt"/>
                          <a:ea typeface="+mn-ea"/>
                          <a:cs typeface="+mn-cs"/>
                        </a:rPr>
                        <a:t>801.053</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indent="0" algn="l" rtl="0" fontAlgn="ctr"/>
                      <a:r>
                        <a:rPr lang="es-CO" sz="1000" b="0" i="0" u="none" strike="noStrike" kern="1200" dirty="0">
                          <a:solidFill>
                            <a:schemeClr val="accent3">
                              <a:lumMod val="75000"/>
                            </a:schemeClr>
                          </a:solidFill>
                          <a:latin typeface="+mn-lt"/>
                          <a:ea typeface="+mn-ea"/>
                          <a:cs typeface="+mn-cs"/>
                        </a:rPr>
                        <a:t>803.500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fontAlgn="b"/>
                      <a:r>
                        <a:rPr lang="es-MX" sz="1000" b="0" i="0" u="none" strike="noStrike" kern="1200" dirty="0">
                          <a:solidFill>
                            <a:schemeClr val="accent3">
                              <a:lumMod val="75000"/>
                            </a:schemeClr>
                          </a:solidFill>
                          <a:latin typeface="+mj-lt"/>
                          <a:ea typeface="+mn-ea"/>
                          <a:cs typeface="+mn-cs"/>
                        </a:rPr>
                        <a:t>2.447</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0" marR="0" indent="0" algn="l" defTabSz="844083" rtl="0" eaLnBrk="1" fontAlgn="ctr" latinLnBrk="0" hangingPunct="1">
                        <a:lnSpc>
                          <a:spcPct val="100000"/>
                        </a:lnSpc>
                        <a:spcBef>
                          <a:spcPts val="0"/>
                        </a:spcBef>
                        <a:spcAft>
                          <a:spcPts val="0"/>
                        </a:spcAft>
                        <a:buClrTx/>
                        <a:buSzTx/>
                        <a:buFontTx/>
                        <a:buNone/>
                        <a:tabLst/>
                        <a:defRPr/>
                      </a:pPr>
                      <a:r>
                        <a:rPr lang="es-CO" sz="1000" b="0" i="0" u="none" strike="noStrike" kern="1200" dirty="0" smtClean="0">
                          <a:solidFill>
                            <a:schemeClr val="accent3">
                              <a:lumMod val="75000"/>
                            </a:schemeClr>
                          </a:solidFill>
                          <a:latin typeface="+mn-lt"/>
                          <a:ea typeface="+mn-ea"/>
                          <a:cs typeface="+mn-cs"/>
                        </a:rPr>
                        <a:t>Bosconia</a:t>
                      </a:r>
                    </a:p>
                  </a:txBody>
                  <a:tcPr marL="158256"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97577">
                <a:tc>
                  <a:txBody>
                    <a:bodyPr/>
                    <a:lstStyle/>
                    <a:p>
                      <a:pPr marL="72000" marR="0" indent="0" algn="l" defTabSz="844083" rtl="0" eaLnBrk="1" fontAlgn="ctr" latinLnBrk="0" hangingPunct="1">
                        <a:lnSpc>
                          <a:spcPct val="100000"/>
                        </a:lnSpc>
                        <a:spcBef>
                          <a:spcPts val="0"/>
                        </a:spcBef>
                        <a:spcAft>
                          <a:spcPts val="0"/>
                        </a:spcAft>
                        <a:buClrTx/>
                        <a:buSzTx/>
                        <a:buFontTx/>
                        <a:buNone/>
                        <a:tabLst/>
                        <a:defRPr/>
                      </a:pPr>
                      <a:r>
                        <a:rPr lang="es-CO" sz="1000" b="0" i="0" u="none" strike="noStrike" kern="1200" dirty="0" smtClean="0">
                          <a:solidFill>
                            <a:schemeClr val="accent3">
                              <a:lumMod val="75000"/>
                            </a:schemeClr>
                          </a:solidFill>
                          <a:latin typeface="+mn-lt"/>
                          <a:ea typeface="+mn-ea"/>
                          <a:cs typeface="+mn-cs"/>
                        </a:rPr>
                        <a:t>872.209</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indent="0" algn="l" rtl="0" fontAlgn="ctr"/>
                      <a:r>
                        <a:rPr lang="es-CO" sz="1000" b="0" i="0" u="none" strike="noStrike" kern="1200" dirty="0" smtClean="0">
                          <a:solidFill>
                            <a:schemeClr val="accent3">
                              <a:lumMod val="75000"/>
                            </a:schemeClr>
                          </a:solidFill>
                          <a:latin typeface="+mn-lt"/>
                          <a:ea typeface="+mn-ea"/>
                          <a:cs typeface="+mn-cs"/>
                        </a:rPr>
                        <a:t>873.300</a:t>
                      </a:r>
                      <a:endParaRPr lang="es-CO" sz="1000" b="0" i="0" u="none" strike="noStrike" kern="1200" dirty="0">
                        <a:solidFill>
                          <a:schemeClr val="accent3">
                            <a:lumMod val="75000"/>
                          </a:schemeClr>
                        </a:solidFill>
                        <a:latin typeface="+mn-lt"/>
                        <a:ea typeface="+mn-ea"/>
                        <a:cs typeface="+mn-cs"/>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fontAlgn="b"/>
                      <a:r>
                        <a:rPr lang="es-MX" sz="1000" b="0" i="0" u="none" strike="noStrike" kern="1200" dirty="0">
                          <a:solidFill>
                            <a:schemeClr val="accent3">
                              <a:lumMod val="75000"/>
                            </a:schemeClr>
                          </a:solidFill>
                          <a:latin typeface="+mj-lt"/>
                          <a:ea typeface="+mn-ea"/>
                          <a:cs typeface="+mn-cs"/>
                        </a:rPr>
                        <a:t>1.091</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0" indent="0" algn="l" rtl="0" fontAlgn="ctr"/>
                      <a:r>
                        <a:rPr lang="es-CO" sz="1000" b="0" i="0" u="none" strike="noStrike" dirty="0" smtClean="0">
                          <a:solidFill>
                            <a:schemeClr val="accent3">
                              <a:lumMod val="75000"/>
                            </a:schemeClr>
                          </a:solidFill>
                          <a:latin typeface="+mj-lt"/>
                        </a:rPr>
                        <a:t>Fundación</a:t>
                      </a:r>
                      <a:endParaRPr lang="es-CO" sz="1000" b="0" i="0" u="none" strike="noStrike" dirty="0">
                        <a:solidFill>
                          <a:schemeClr val="accent3">
                            <a:lumMod val="75000"/>
                          </a:schemeClr>
                        </a:solidFill>
                        <a:latin typeface="+mj-lt"/>
                      </a:endParaRPr>
                    </a:p>
                  </a:txBody>
                  <a:tcPr marL="158256"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97577">
                <a:tc>
                  <a:txBody>
                    <a:bodyPr/>
                    <a:lstStyle/>
                    <a:p>
                      <a:pPr marL="72000" marR="0" indent="0" algn="l" defTabSz="844083" rtl="0" eaLnBrk="1" fontAlgn="ctr" latinLnBrk="0" hangingPunct="1">
                        <a:lnSpc>
                          <a:spcPct val="100000"/>
                        </a:lnSpc>
                        <a:spcBef>
                          <a:spcPts val="0"/>
                        </a:spcBef>
                        <a:spcAft>
                          <a:spcPts val="0"/>
                        </a:spcAft>
                        <a:buClrTx/>
                        <a:buSzTx/>
                        <a:buFontTx/>
                        <a:buNone/>
                        <a:tabLst/>
                        <a:defRPr/>
                      </a:pPr>
                      <a:r>
                        <a:rPr lang="es-CO" sz="1000" b="0" i="0" u="none" strike="noStrike" kern="1200" dirty="0" smtClean="0">
                          <a:solidFill>
                            <a:schemeClr val="accent3">
                              <a:lumMod val="75000"/>
                            </a:schemeClr>
                          </a:solidFill>
                          <a:latin typeface="+mn-lt"/>
                          <a:ea typeface="+mn-ea"/>
                          <a:cs typeface="+mn-cs"/>
                        </a:rPr>
                        <a:t>873.300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indent="0" algn="l" rtl="0" fontAlgn="ctr"/>
                      <a:r>
                        <a:rPr lang="es-CO" sz="1000" b="0" i="0" u="none" strike="noStrike" kern="1200" dirty="0" smtClean="0">
                          <a:solidFill>
                            <a:schemeClr val="accent3">
                              <a:lumMod val="75000"/>
                            </a:schemeClr>
                          </a:solidFill>
                          <a:latin typeface="+mn-lt"/>
                          <a:ea typeface="+mn-ea"/>
                          <a:cs typeface="+mn-cs"/>
                        </a:rPr>
                        <a:t>882.430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fontAlgn="b"/>
                      <a:r>
                        <a:rPr lang="es-MX" sz="1000" b="0" i="0" u="none" strike="noStrike" kern="1200" dirty="0">
                          <a:solidFill>
                            <a:schemeClr val="accent3">
                              <a:lumMod val="75000"/>
                            </a:schemeClr>
                          </a:solidFill>
                          <a:latin typeface="+mj-lt"/>
                          <a:ea typeface="+mn-ea"/>
                          <a:cs typeface="+mn-cs"/>
                        </a:rPr>
                        <a:t>9.13</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0" indent="0" algn="l" rtl="0" fontAlgn="ctr"/>
                      <a:r>
                        <a:rPr lang="es-CO" sz="1000" b="0" i="0" u="none" strike="noStrike" dirty="0" smtClean="0">
                          <a:solidFill>
                            <a:schemeClr val="accent3">
                              <a:lumMod val="75000"/>
                            </a:schemeClr>
                          </a:solidFill>
                          <a:latin typeface="+mj-lt"/>
                        </a:rPr>
                        <a:t>Aracataca</a:t>
                      </a:r>
                      <a:endParaRPr lang="es-CO" sz="1000" b="0" i="0" u="none" strike="noStrike" dirty="0">
                        <a:solidFill>
                          <a:schemeClr val="accent3">
                            <a:lumMod val="75000"/>
                          </a:schemeClr>
                        </a:solidFill>
                        <a:latin typeface="+mj-lt"/>
                      </a:endParaRPr>
                    </a:p>
                  </a:txBody>
                  <a:tcPr marL="158256"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97577">
                <a:tc>
                  <a:txBody>
                    <a:bodyPr/>
                    <a:lstStyle/>
                    <a:p>
                      <a:pPr marL="72000" algn="l"/>
                      <a:r>
                        <a:rPr lang="es-MX" sz="1000" b="0" i="0" u="none" strike="noStrike" kern="1200" dirty="0" smtClean="0">
                          <a:solidFill>
                            <a:schemeClr val="accent3">
                              <a:lumMod val="75000"/>
                            </a:schemeClr>
                          </a:solidFill>
                          <a:latin typeface="+mn-lt"/>
                          <a:ea typeface="+mn-ea"/>
                          <a:cs typeface="+mn-cs"/>
                        </a:rPr>
                        <a:t>907.650</a:t>
                      </a:r>
                      <a:endParaRPr lang="es-MX" sz="1000" b="0" i="0" u="none" strike="noStrike" kern="1200" dirty="0">
                        <a:solidFill>
                          <a:schemeClr val="accent3">
                            <a:lumMod val="75000"/>
                          </a:schemeClr>
                        </a:solidFill>
                        <a:latin typeface="+mn-lt"/>
                        <a:ea typeface="+mn-ea"/>
                        <a:cs typeface="+mn-cs"/>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a:r>
                        <a:rPr lang="es-MX" sz="1000" b="0" i="0" u="none" strike="noStrike" kern="1200" dirty="0" smtClean="0">
                          <a:solidFill>
                            <a:schemeClr val="accent3">
                              <a:lumMod val="75000"/>
                            </a:schemeClr>
                          </a:solidFill>
                          <a:latin typeface="+mn-lt"/>
                          <a:ea typeface="+mn-ea"/>
                          <a:cs typeface="+mn-cs"/>
                        </a:rPr>
                        <a:t>911.250</a:t>
                      </a:r>
                      <a:endParaRPr lang="es-MX" sz="1000" b="0" i="0" u="none" strike="noStrike" kern="1200" dirty="0">
                        <a:solidFill>
                          <a:schemeClr val="accent3">
                            <a:lumMod val="75000"/>
                          </a:schemeClr>
                        </a:solidFill>
                        <a:latin typeface="+mn-lt"/>
                        <a:ea typeface="+mn-ea"/>
                        <a:cs typeface="+mn-cs"/>
                      </a:endParaRP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fontAlgn="b"/>
                      <a:r>
                        <a:rPr lang="es-MX" sz="1000" b="0" i="0" u="none" strike="noStrike" kern="1200" dirty="0">
                          <a:solidFill>
                            <a:schemeClr val="accent3">
                              <a:lumMod val="75000"/>
                            </a:schemeClr>
                          </a:solidFill>
                          <a:latin typeface="+mj-lt"/>
                          <a:ea typeface="+mn-ea"/>
                          <a:cs typeface="+mn-cs"/>
                        </a:rPr>
                        <a:t>3.6</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0" indent="0" algn="l" rtl="0" fontAlgn="ctr"/>
                      <a:r>
                        <a:rPr lang="es-CO" sz="1000" b="0" i="0" u="none" strike="noStrike" dirty="0" smtClean="0">
                          <a:solidFill>
                            <a:schemeClr val="accent3">
                              <a:lumMod val="75000"/>
                            </a:schemeClr>
                          </a:solidFill>
                          <a:latin typeface="+mj-lt"/>
                        </a:rPr>
                        <a:t>Orihueca</a:t>
                      </a:r>
                    </a:p>
                  </a:txBody>
                  <a:tcPr marL="158256"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97577">
                <a:tc>
                  <a:txBody>
                    <a:bodyPr/>
                    <a:lstStyle/>
                    <a:p>
                      <a:pPr marL="72000" marR="0" indent="0" algn="l" defTabSz="844083" rtl="0" eaLnBrk="1" fontAlgn="ctr" latinLnBrk="0" hangingPunct="1">
                        <a:lnSpc>
                          <a:spcPct val="100000"/>
                        </a:lnSpc>
                        <a:spcBef>
                          <a:spcPts val="0"/>
                        </a:spcBef>
                        <a:spcAft>
                          <a:spcPts val="0"/>
                        </a:spcAft>
                        <a:buClrTx/>
                        <a:buSzTx/>
                        <a:buFontTx/>
                        <a:buNone/>
                        <a:tabLst/>
                        <a:defRPr/>
                      </a:pPr>
                      <a:r>
                        <a:rPr lang="es-CO" sz="1000" b="0" i="0" u="none" strike="noStrike" kern="1200" dirty="0" smtClean="0">
                          <a:solidFill>
                            <a:schemeClr val="accent3">
                              <a:lumMod val="75000"/>
                            </a:schemeClr>
                          </a:solidFill>
                          <a:latin typeface="+mn-lt"/>
                          <a:ea typeface="+mn-ea"/>
                          <a:cs typeface="+mn-cs"/>
                        </a:rPr>
                        <a:t>884.690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indent="0" algn="l" rtl="0" fontAlgn="ctr"/>
                      <a:r>
                        <a:rPr lang="es-CO" sz="1000" b="0" i="0" u="none" strike="noStrike" kern="1200" dirty="0" smtClean="0">
                          <a:solidFill>
                            <a:schemeClr val="accent3">
                              <a:lumMod val="75000"/>
                            </a:schemeClr>
                          </a:solidFill>
                          <a:latin typeface="+mn-lt"/>
                          <a:ea typeface="+mn-ea"/>
                          <a:cs typeface="+mn-cs"/>
                        </a:rPr>
                        <a:t>889.100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fontAlgn="b"/>
                      <a:r>
                        <a:rPr lang="es-MX" sz="1000" b="0" i="0" u="none" strike="noStrike" kern="1200" dirty="0">
                          <a:solidFill>
                            <a:schemeClr val="accent3">
                              <a:lumMod val="75000"/>
                            </a:schemeClr>
                          </a:solidFill>
                          <a:latin typeface="+mj-lt"/>
                          <a:ea typeface="+mn-ea"/>
                          <a:cs typeface="+mn-cs"/>
                        </a:rPr>
                        <a:t>4.41</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0" indent="0" algn="l" rtl="0" fontAlgn="ctr"/>
                      <a:r>
                        <a:rPr lang="es-CO" sz="1000" b="0" i="0" u="none" strike="noStrike" dirty="0" smtClean="0">
                          <a:solidFill>
                            <a:schemeClr val="accent3">
                              <a:lumMod val="75000"/>
                            </a:schemeClr>
                          </a:solidFill>
                          <a:latin typeface="+mj-lt"/>
                        </a:rPr>
                        <a:t>Tucurinca</a:t>
                      </a:r>
                    </a:p>
                  </a:txBody>
                  <a:tcPr marL="158256"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97577">
                <a:tc>
                  <a:txBody>
                    <a:bodyPr/>
                    <a:lstStyle/>
                    <a:p>
                      <a:pPr marL="85725" marR="0" indent="0" algn="l" defTabSz="844083" rtl="0" eaLnBrk="1" fontAlgn="ctr" latinLnBrk="0" hangingPunct="1">
                        <a:lnSpc>
                          <a:spcPct val="100000"/>
                        </a:lnSpc>
                        <a:spcBef>
                          <a:spcPts val="0"/>
                        </a:spcBef>
                        <a:spcAft>
                          <a:spcPts val="0"/>
                        </a:spcAft>
                        <a:buClrTx/>
                        <a:buSzTx/>
                        <a:buFontTx/>
                        <a:buNone/>
                        <a:tabLst/>
                        <a:defRPr/>
                      </a:pPr>
                      <a:r>
                        <a:rPr lang="es-CO" sz="1000" b="0" i="0" u="none" strike="noStrike" kern="1200" dirty="0" smtClean="0">
                          <a:solidFill>
                            <a:schemeClr val="accent3">
                              <a:lumMod val="75000"/>
                            </a:schemeClr>
                          </a:solidFill>
                          <a:latin typeface="+mn-lt"/>
                          <a:ea typeface="+mn-ea"/>
                          <a:cs typeface="+mn-cs"/>
                        </a:rPr>
                        <a:t>898.250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kern="1200" dirty="0" smtClean="0">
                          <a:solidFill>
                            <a:schemeClr val="accent3">
                              <a:lumMod val="75000"/>
                            </a:schemeClr>
                          </a:solidFill>
                          <a:latin typeface="+mn-lt"/>
                          <a:ea typeface="+mn-ea"/>
                          <a:cs typeface="+mn-cs"/>
                        </a:rPr>
                        <a:t>901.337</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fontAlgn="b"/>
                      <a:r>
                        <a:rPr lang="es-MX" sz="1000" b="0" i="0" u="none" strike="noStrike" kern="1200" dirty="0">
                          <a:solidFill>
                            <a:schemeClr val="accent3">
                              <a:lumMod val="75000"/>
                            </a:schemeClr>
                          </a:solidFill>
                          <a:latin typeface="+mj-lt"/>
                          <a:ea typeface="+mn-ea"/>
                          <a:cs typeface="+mn-cs"/>
                        </a:rPr>
                        <a:t>3.087</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0" indent="0" algn="l" rtl="0" fontAlgn="ctr"/>
                      <a:r>
                        <a:rPr lang="es-CO" sz="1000" b="0" i="0" u="none" strike="noStrike" dirty="0" smtClean="0">
                          <a:solidFill>
                            <a:schemeClr val="accent3">
                              <a:lumMod val="75000"/>
                            </a:schemeClr>
                          </a:solidFill>
                          <a:latin typeface="+mj-lt"/>
                        </a:rPr>
                        <a:t>Guacamayal</a:t>
                      </a:r>
                      <a:endParaRPr lang="es-CO" sz="1000" b="0" i="0" u="none" strike="noStrike" dirty="0">
                        <a:solidFill>
                          <a:schemeClr val="accent3">
                            <a:lumMod val="75000"/>
                          </a:schemeClr>
                        </a:solidFill>
                        <a:latin typeface="+mj-lt"/>
                      </a:endParaRPr>
                    </a:p>
                  </a:txBody>
                  <a:tcPr marL="158256"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r h="197577">
                <a:tc>
                  <a:txBody>
                    <a:bodyPr/>
                    <a:lstStyle/>
                    <a:p>
                      <a:pPr marL="85725" marR="0" indent="0" algn="l" defTabSz="844083" rtl="0" eaLnBrk="1" fontAlgn="ctr" latinLnBrk="0" hangingPunct="1">
                        <a:lnSpc>
                          <a:spcPct val="100000"/>
                        </a:lnSpc>
                        <a:spcBef>
                          <a:spcPts val="0"/>
                        </a:spcBef>
                        <a:spcAft>
                          <a:spcPts val="0"/>
                        </a:spcAft>
                        <a:buClrTx/>
                        <a:buSzTx/>
                        <a:buFontTx/>
                        <a:buNone/>
                        <a:tabLst/>
                        <a:defRPr/>
                      </a:pPr>
                      <a:r>
                        <a:rPr lang="es-CO" sz="1000" b="0" i="0" u="none" strike="noStrike" kern="1200" dirty="0" smtClean="0">
                          <a:solidFill>
                            <a:schemeClr val="accent3">
                              <a:lumMod val="75000"/>
                            </a:schemeClr>
                          </a:solidFill>
                          <a:latin typeface="+mn-lt"/>
                          <a:ea typeface="+mn-ea"/>
                          <a:cs typeface="+mn-cs"/>
                        </a:rPr>
                        <a:t>903.497</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85725" indent="0" algn="l" rtl="0" fontAlgn="ctr"/>
                      <a:r>
                        <a:rPr lang="es-CO" sz="1000" b="0" i="0" u="none" strike="noStrike" kern="1200" dirty="0" smtClean="0">
                          <a:solidFill>
                            <a:schemeClr val="accent3">
                              <a:lumMod val="75000"/>
                            </a:schemeClr>
                          </a:solidFill>
                          <a:latin typeface="+mn-lt"/>
                          <a:ea typeface="+mn-ea"/>
                          <a:cs typeface="+mn-cs"/>
                        </a:rPr>
                        <a:t>905.450</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72000" algn="l" fontAlgn="b"/>
                      <a:r>
                        <a:rPr lang="es-MX" sz="1000" b="0" i="0" u="none" strike="noStrike" kern="1200" dirty="0">
                          <a:solidFill>
                            <a:schemeClr val="accent3">
                              <a:lumMod val="75000"/>
                            </a:schemeClr>
                          </a:solidFill>
                          <a:latin typeface="+mj-lt"/>
                          <a:ea typeface="+mn-ea"/>
                          <a:cs typeface="+mn-cs"/>
                        </a:rPr>
                        <a:t>1.953</a:t>
                      </a:r>
                    </a:p>
                  </a:txBody>
                  <a:tcPr marL="0"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c>
                  <a:txBody>
                    <a:bodyPr/>
                    <a:lstStyle/>
                    <a:p>
                      <a:pPr marL="0" indent="0" algn="l" rtl="0" fontAlgn="ctr"/>
                      <a:r>
                        <a:rPr lang="es-CO" sz="1000" b="0" i="0" u="none" strike="noStrike" dirty="0" smtClean="0">
                          <a:solidFill>
                            <a:schemeClr val="accent3">
                              <a:lumMod val="75000"/>
                            </a:schemeClr>
                          </a:solidFill>
                          <a:latin typeface="+mj-lt"/>
                        </a:rPr>
                        <a:t>Sevilla</a:t>
                      </a:r>
                      <a:endParaRPr lang="es-CO" sz="1000" b="0" i="0" u="none" strike="noStrike" dirty="0">
                        <a:solidFill>
                          <a:schemeClr val="accent3">
                            <a:lumMod val="75000"/>
                          </a:schemeClr>
                        </a:solidFill>
                        <a:latin typeface="+mj-lt"/>
                      </a:endParaRPr>
                    </a:p>
                  </a:txBody>
                  <a:tcPr marL="158256" marR="0" marT="0" marB="0"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tcPr>
                </a:tc>
              </a:tr>
            </a:tbl>
          </a:graphicData>
        </a:graphic>
      </p:graphicFrame>
      <p:sp>
        <p:nvSpPr>
          <p:cNvPr id="15" name="CuadroTexto 14"/>
          <p:cNvSpPr txBox="1"/>
          <p:nvPr/>
        </p:nvSpPr>
        <p:spPr>
          <a:xfrm>
            <a:off x="5889104" y="6225501"/>
            <a:ext cx="2880320" cy="261610"/>
          </a:xfrm>
          <a:prstGeom prst="rect">
            <a:avLst/>
          </a:prstGeom>
          <a:noFill/>
        </p:spPr>
        <p:txBody>
          <a:bodyPr wrap="square" rtlCol="0">
            <a:spAutoFit/>
          </a:bodyPr>
          <a:lstStyle/>
          <a:p>
            <a:r>
              <a:rPr lang="es-MX" sz="1100" i="1" dirty="0">
                <a:solidFill>
                  <a:srgbClr val="244061"/>
                </a:solidFill>
                <a:latin typeface="+mj-lt"/>
              </a:rPr>
              <a:t>* Información fuente Interventoría IRFA</a:t>
            </a:r>
          </a:p>
        </p:txBody>
      </p:sp>
      <p:sp>
        <p:nvSpPr>
          <p:cNvPr id="2" name="Rectángulo 1"/>
          <p:cNvSpPr/>
          <p:nvPr/>
        </p:nvSpPr>
        <p:spPr>
          <a:xfrm>
            <a:off x="1869281" y="4912519"/>
            <a:ext cx="54769" cy="14049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sp>
        <p:nvSpPr>
          <p:cNvPr id="20" name="Rectángulo 19"/>
          <p:cNvSpPr/>
          <p:nvPr/>
        </p:nvSpPr>
        <p:spPr>
          <a:xfrm>
            <a:off x="1870050" y="3838485"/>
            <a:ext cx="54000" cy="1620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sp>
        <p:nvSpPr>
          <p:cNvPr id="21" name="Rectángulo 20"/>
          <p:cNvSpPr/>
          <p:nvPr/>
        </p:nvSpPr>
        <p:spPr>
          <a:xfrm>
            <a:off x="1869281" y="4751599"/>
            <a:ext cx="54000" cy="36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sp>
        <p:nvSpPr>
          <p:cNvPr id="22" name="1 Título"/>
          <p:cNvSpPr txBox="1">
            <a:spLocks/>
          </p:cNvSpPr>
          <p:nvPr/>
        </p:nvSpPr>
        <p:spPr bwMode="auto">
          <a:xfrm>
            <a:off x="1619548" y="226622"/>
            <a:ext cx="648072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pPr algn="l"/>
            <a:r>
              <a:rPr lang="es-ES_tradnl" altLang="es-MX" sz="2400" smtClean="0">
                <a:solidFill>
                  <a:srgbClr val="002060"/>
                </a:solidFill>
                <a:effectLst>
                  <a:outerShdw blurRad="38100" dist="38100" dir="2700000" algn="tl">
                    <a:srgbClr val="000000">
                      <a:alpha val="43137"/>
                    </a:srgbClr>
                  </a:outerShdw>
                </a:effectLst>
                <a:latin typeface="+mj-lt"/>
              </a:rPr>
              <a:t>1. Corredor Atlántico - Santa Marta </a:t>
            </a:r>
            <a:r>
              <a:rPr lang="es-ES" altLang="es-MX" sz="2400" smtClean="0">
                <a:solidFill>
                  <a:srgbClr val="002060"/>
                </a:solidFill>
                <a:effectLst>
                  <a:outerShdw blurRad="38100" dist="38100" dir="2700000" algn="tl">
                    <a:srgbClr val="000000">
                      <a:alpha val="43137"/>
                    </a:srgbClr>
                  </a:outerShdw>
                </a:effectLst>
                <a:latin typeface="+mj-lt"/>
              </a:rPr>
              <a:t>–</a:t>
            </a:r>
            <a:r>
              <a:rPr lang="es-ES_tradnl" altLang="es-MX" sz="2400" smtClean="0">
                <a:solidFill>
                  <a:srgbClr val="002060"/>
                </a:solidFill>
                <a:effectLst>
                  <a:outerShdw blurRad="38100" dist="38100" dir="2700000" algn="tl">
                    <a:srgbClr val="000000">
                      <a:alpha val="43137"/>
                    </a:srgbClr>
                  </a:outerShdw>
                </a:effectLst>
                <a:latin typeface="+mj-lt"/>
              </a:rPr>
              <a:t> Chiriguaná </a:t>
            </a:r>
            <a:r>
              <a:rPr lang="es-ES_tradnl" altLang="es-MX" sz="2585" smtClean="0">
                <a:solidFill>
                  <a:schemeClr val="bg2">
                    <a:lumMod val="25000"/>
                  </a:schemeClr>
                </a:solidFill>
                <a:latin typeface="+mj-lt"/>
              </a:rPr>
              <a:t/>
            </a:r>
            <a:br>
              <a:rPr lang="es-ES_tradnl" altLang="es-MX" sz="2585" smtClean="0">
                <a:solidFill>
                  <a:schemeClr val="bg2">
                    <a:lumMod val="25000"/>
                  </a:schemeClr>
                </a:solidFill>
                <a:latin typeface="+mj-lt"/>
              </a:rPr>
            </a:br>
            <a:r>
              <a:rPr lang="es-ES_tradnl" altLang="es-MX" sz="1847" b="0" smtClean="0">
                <a:solidFill>
                  <a:schemeClr val="bg2">
                    <a:lumMod val="50000"/>
                  </a:schemeClr>
                </a:solidFill>
                <a:latin typeface="+mj-lt"/>
              </a:rPr>
              <a:t>Contrato de Concesión O-ATLA-0-99</a:t>
            </a:r>
            <a:endParaRPr lang="es-CO" altLang="es-MX" sz="1847" b="0" dirty="0">
              <a:solidFill>
                <a:schemeClr val="bg2">
                  <a:lumMod val="25000"/>
                </a:schemeClr>
              </a:solidFill>
              <a:latin typeface="+mj-lt"/>
            </a:endParaRPr>
          </a:p>
        </p:txBody>
      </p:sp>
    </p:spTree>
    <p:extLst>
      <p:ext uri="{BB962C8B-B14F-4D97-AF65-F5344CB8AC3E}">
        <p14:creationId xmlns:p14="http://schemas.microsoft.com/office/powerpoint/2010/main" val="2113344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p:cNvSpPr>
          <p:nvPr/>
        </p:nvSpPr>
        <p:spPr bwMode="auto">
          <a:xfrm>
            <a:off x="2275471" y="796208"/>
            <a:ext cx="579139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pPr algn="l"/>
            <a:r>
              <a:rPr lang="es-ES_tradnl" altLang="es-MX" sz="2031" dirty="0">
                <a:solidFill>
                  <a:srgbClr val="002060"/>
                </a:solidFill>
              </a:rPr>
              <a:t>Corredor Bogotá - Belencito </a:t>
            </a:r>
            <a:r>
              <a:rPr lang="es-ES_tradnl" altLang="es-MX" sz="2100" dirty="0">
                <a:solidFill>
                  <a:srgbClr val="002060"/>
                </a:solidFill>
              </a:rPr>
              <a:t/>
            </a:r>
            <a:br>
              <a:rPr lang="es-ES_tradnl" altLang="es-MX" sz="2100" dirty="0">
                <a:solidFill>
                  <a:srgbClr val="002060"/>
                </a:solidFill>
              </a:rPr>
            </a:br>
            <a:r>
              <a:rPr lang="es-ES_tradnl" altLang="es-MX" sz="1463" b="0" dirty="0">
                <a:solidFill>
                  <a:srgbClr val="002060"/>
                </a:solidFill>
              </a:rPr>
              <a:t>Contrato de Obra No 356 de 2013</a:t>
            </a:r>
            <a:br>
              <a:rPr lang="es-ES_tradnl" altLang="es-MX" sz="1463" b="0" dirty="0">
                <a:solidFill>
                  <a:srgbClr val="002060"/>
                </a:solidFill>
              </a:rPr>
            </a:br>
            <a:endParaRPr lang="es-CO" altLang="es-MX" sz="1463" b="0" dirty="0">
              <a:solidFill>
                <a:srgbClr val="002060"/>
              </a:solidFill>
            </a:endParaRPr>
          </a:p>
        </p:txBody>
      </p:sp>
      <p:sp>
        <p:nvSpPr>
          <p:cNvPr id="3" name="Rectángulo 2"/>
          <p:cNvSpPr/>
          <p:nvPr/>
        </p:nvSpPr>
        <p:spPr>
          <a:xfrm>
            <a:off x="3658581" y="2262329"/>
            <a:ext cx="2794676"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Punto crítico No </a:t>
            </a:r>
            <a:r>
              <a:rPr lang="es-ES" sz="1463" b="1" dirty="0"/>
              <a:t>39 PK 0140 + 435</a:t>
            </a:r>
            <a:endParaRPr lang="es-CO" sz="1625" dirty="0">
              <a:latin typeface="Times New Roman" panose="02020603050405020304" pitchFamily="18" charset="0"/>
              <a:ea typeface="Times New Roman" panose="02020603050405020304" pitchFamily="18" charset="0"/>
            </a:endParaRPr>
          </a:p>
        </p:txBody>
      </p:sp>
      <p:sp>
        <p:nvSpPr>
          <p:cNvPr id="36" name="Rectángulo 35"/>
          <p:cNvSpPr/>
          <p:nvPr/>
        </p:nvSpPr>
        <p:spPr>
          <a:xfrm>
            <a:off x="2854488" y="2697886"/>
            <a:ext cx="631070"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Antes</a:t>
            </a:r>
            <a:endParaRPr lang="es-CO" sz="1625" dirty="0">
              <a:latin typeface="Times New Roman" panose="02020603050405020304" pitchFamily="18" charset="0"/>
              <a:ea typeface="Times New Roman" panose="02020603050405020304" pitchFamily="18" charset="0"/>
            </a:endParaRPr>
          </a:p>
        </p:txBody>
      </p:sp>
      <p:sp>
        <p:nvSpPr>
          <p:cNvPr id="37" name="Rectángulo 36"/>
          <p:cNvSpPr/>
          <p:nvPr/>
        </p:nvSpPr>
        <p:spPr>
          <a:xfrm>
            <a:off x="6442776" y="2697886"/>
            <a:ext cx="656655"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Ahora</a:t>
            </a:r>
            <a:endParaRPr lang="es-CO" sz="1625" dirty="0">
              <a:latin typeface="Times New Roman" panose="02020603050405020304" pitchFamily="18" charset="0"/>
              <a:ea typeface="Times New Roman" panose="02020603050405020304" pitchFamily="18" charset="0"/>
            </a:endParaRPr>
          </a:p>
        </p:txBody>
      </p:sp>
      <p:pic>
        <p:nvPicPr>
          <p:cNvPr id="6146" name="Imagen 473"/>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821669" y="3086719"/>
            <a:ext cx="3160853" cy="2348547"/>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cstate="print">
            <a:lum contrast="20000"/>
            <a:extLst>
              <a:ext uri="{28A0092B-C50C-407E-A947-70E740481C1C}">
                <a14:useLocalDpi xmlns:a14="http://schemas.microsoft.com/office/drawing/2010/main" val="0"/>
              </a:ext>
            </a:extLst>
          </a:blip>
          <a:stretch>
            <a:fillRect/>
          </a:stretch>
        </p:blipFill>
        <p:spPr>
          <a:xfrm>
            <a:off x="5304039" y="3114540"/>
            <a:ext cx="3160853" cy="2348547"/>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p:spPr>
      </p:pic>
      <p:sp>
        <p:nvSpPr>
          <p:cNvPr id="18" name="Rectángulo redondeado 17"/>
          <p:cNvSpPr/>
          <p:nvPr/>
        </p:nvSpPr>
        <p:spPr>
          <a:xfrm>
            <a:off x="857545" y="1615299"/>
            <a:ext cx="3881247" cy="37765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31"/>
            <a:r>
              <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p>
          <a:p>
            <a:pPr defTabSz="742931"/>
            <a:r>
              <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 sz="1463" b="1" dirty="0"/>
              <a:t>Puntos críticos terminados </a:t>
            </a:r>
            <a:endPar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a:p>
            <a:pPr defTabSz="742931"/>
            <a:endPar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19" name="Grupo 22"/>
          <p:cNvGrpSpPr/>
          <p:nvPr/>
        </p:nvGrpSpPr>
        <p:grpSpPr>
          <a:xfrm>
            <a:off x="397298" y="1439013"/>
            <a:ext cx="731067" cy="721984"/>
            <a:chOff x="1988321" y="0"/>
            <a:chExt cx="810013" cy="832513"/>
          </a:xfrm>
        </p:grpSpPr>
        <p:sp>
          <p:nvSpPr>
            <p:cNvPr id="20" name="Lágrima 19"/>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21" name="Lágrima 20"/>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22" name="CuadroTexto 11"/>
            <p:cNvSpPr txBox="1"/>
            <p:nvPr/>
          </p:nvSpPr>
          <p:spPr>
            <a:xfrm>
              <a:off x="2187020" y="135386"/>
              <a:ext cx="481680" cy="625501"/>
            </a:xfrm>
            <a:prstGeom prst="rect">
              <a:avLst/>
            </a:prstGeom>
            <a:noFill/>
          </p:spPr>
          <p:txBody>
            <a:bodyPr wrap="none" rtlCol="0">
              <a:spAutoFit/>
            </a:bodyPr>
            <a:lstStyle/>
            <a:p>
              <a:pPr defTabSz="742931"/>
              <a:r>
                <a:rPr lang="es-CO" sz="2925" b="1" dirty="0">
                  <a:solidFill>
                    <a:srgbClr val="244061"/>
                  </a:solidFill>
                  <a:latin typeface="Arial Black" panose="020B0A04020102020204" pitchFamily="34" charset="0"/>
                  <a:cs typeface="Arial" panose="020B0604020202020204" pitchFamily="34" charset="0"/>
                </a:rPr>
                <a:t>4</a:t>
              </a:r>
            </a:p>
          </p:txBody>
        </p:sp>
      </p:grpSp>
    </p:spTree>
    <p:extLst>
      <p:ext uri="{BB962C8B-B14F-4D97-AF65-F5344CB8AC3E}">
        <p14:creationId xmlns:p14="http://schemas.microsoft.com/office/powerpoint/2010/main" val="12751952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p:cNvSpPr>
          <p:nvPr/>
        </p:nvSpPr>
        <p:spPr bwMode="auto">
          <a:xfrm>
            <a:off x="2275471" y="796208"/>
            <a:ext cx="579139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pPr algn="l"/>
            <a:r>
              <a:rPr lang="es-ES_tradnl" altLang="es-MX" sz="2031" dirty="0">
                <a:solidFill>
                  <a:srgbClr val="002060"/>
                </a:solidFill>
              </a:rPr>
              <a:t>Corredor Bogotá - Belencito </a:t>
            </a:r>
            <a:r>
              <a:rPr lang="es-ES_tradnl" altLang="es-MX" sz="2100" dirty="0">
                <a:solidFill>
                  <a:srgbClr val="002060"/>
                </a:solidFill>
              </a:rPr>
              <a:t/>
            </a:r>
            <a:br>
              <a:rPr lang="es-ES_tradnl" altLang="es-MX" sz="2100" dirty="0">
                <a:solidFill>
                  <a:srgbClr val="002060"/>
                </a:solidFill>
              </a:rPr>
            </a:br>
            <a:r>
              <a:rPr lang="es-ES_tradnl" altLang="es-MX" sz="1463" b="0" dirty="0">
                <a:solidFill>
                  <a:srgbClr val="002060"/>
                </a:solidFill>
              </a:rPr>
              <a:t>Contrato de Obra No 356 de 2013</a:t>
            </a:r>
            <a:br>
              <a:rPr lang="es-ES_tradnl" altLang="es-MX" sz="1463" b="0" dirty="0">
                <a:solidFill>
                  <a:srgbClr val="002060"/>
                </a:solidFill>
              </a:rPr>
            </a:br>
            <a:endParaRPr lang="es-CO" altLang="es-MX" sz="1463" b="0" dirty="0">
              <a:solidFill>
                <a:srgbClr val="002060"/>
              </a:solidFill>
            </a:endParaRPr>
          </a:p>
        </p:txBody>
      </p:sp>
      <p:sp>
        <p:nvSpPr>
          <p:cNvPr id="3" name="Rectángulo 2"/>
          <p:cNvSpPr/>
          <p:nvPr/>
        </p:nvSpPr>
        <p:spPr>
          <a:xfrm>
            <a:off x="3557334" y="2262329"/>
            <a:ext cx="2794676"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Punto crítico No </a:t>
            </a:r>
            <a:r>
              <a:rPr lang="es-ES" sz="1463" b="1" dirty="0"/>
              <a:t>43 PK 0153 + 540</a:t>
            </a:r>
            <a:endParaRPr lang="es-CO" sz="1625" dirty="0">
              <a:latin typeface="Times New Roman" panose="02020603050405020304" pitchFamily="18" charset="0"/>
              <a:ea typeface="Times New Roman" panose="02020603050405020304" pitchFamily="18" charset="0"/>
            </a:endParaRPr>
          </a:p>
        </p:txBody>
      </p:sp>
      <p:sp>
        <p:nvSpPr>
          <p:cNvPr id="36" name="Rectángulo 35"/>
          <p:cNvSpPr/>
          <p:nvPr/>
        </p:nvSpPr>
        <p:spPr>
          <a:xfrm>
            <a:off x="2753242" y="2697886"/>
            <a:ext cx="631070"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Antes</a:t>
            </a:r>
            <a:endParaRPr lang="es-CO" sz="1625" dirty="0">
              <a:latin typeface="Times New Roman" panose="02020603050405020304" pitchFamily="18" charset="0"/>
              <a:ea typeface="Times New Roman" panose="02020603050405020304" pitchFamily="18" charset="0"/>
            </a:endParaRPr>
          </a:p>
        </p:txBody>
      </p:sp>
      <p:sp>
        <p:nvSpPr>
          <p:cNvPr id="37" name="Rectángulo 36"/>
          <p:cNvSpPr/>
          <p:nvPr/>
        </p:nvSpPr>
        <p:spPr>
          <a:xfrm>
            <a:off x="6469727" y="2704244"/>
            <a:ext cx="656655"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Ahora</a:t>
            </a:r>
            <a:endParaRPr lang="es-CO" sz="1625" dirty="0">
              <a:latin typeface="Times New Roman" panose="02020603050405020304" pitchFamily="18" charset="0"/>
              <a:ea typeface="Times New Roman" panose="02020603050405020304" pitchFamily="18" charset="0"/>
            </a:endParaRPr>
          </a:p>
        </p:txBody>
      </p:sp>
      <p:pic>
        <p:nvPicPr>
          <p:cNvPr id="5122" name="Imagen 477"/>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42542" y="3133442"/>
            <a:ext cx="3158099" cy="2343447"/>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cstate="print">
            <a:lum contrast="20000"/>
            <a:extLst>
              <a:ext uri="{28A0092B-C50C-407E-A947-70E740481C1C}">
                <a14:useLocalDpi xmlns:a14="http://schemas.microsoft.com/office/drawing/2010/main" val="0"/>
              </a:ext>
            </a:extLst>
          </a:blip>
          <a:stretch>
            <a:fillRect/>
          </a:stretch>
        </p:blipFill>
        <p:spPr>
          <a:xfrm>
            <a:off x="5245534" y="3146159"/>
            <a:ext cx="1552521" cy="2318011"/>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p:spPr>
      </p:pic>
      <p:pic>
        <p:nvPicPr>
          <p:cNvPr id="5" name="Imagen 4"/>
          <p:cNvPicPr>
            <a:picLocks noChangeAspect="1"/>
          </p:cNvPicPr>
          <p:nvPr/>
        </p:nvPicPr>
        <p:blipFill>
          <a:blip r:embed="rId4" cstate="print">
            <a:lum contrast="20000"/>
            <a:extLst>
              <a:ext uri="{28A0092B-C50C-407E-A947-70E740481C1C}">
                <a14:useLocalDpi xmlns:a14="http://schemas.microsoft.com/office/drawing/2010/main" val="0"/>
              </a:ext>
            </a:extLst>
          </a:blip>
          <a:stretch>
            <a:fillRect/>
          </a:stretch>
        </p:blipFill>
        <p:spPr>
          <a:xfrm>
            <a:off x="6979212" y="3150526"/>
            <a:ext cx="1552521" cy="2313644"/>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p:spPr>
      </p:pic>
      <p:sp>
        <p:nvSpPr>
          <p:cNvPr id="14" name="Rectángulo redondeado 13"/>
          <p:cNvSpPr/>
          <p:nvPr/>
        </p:nvSpPr>
        <p:spPr>
          <a:xfrm>
            <a:off x="857545" y="1615299"/>
            <a:ext cx="3881247" cy="37765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31"/>
            <a:r>
              <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p>
          <a:p>
            <a:pPr defTabSz="742931"/>
            <a:r>
              <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 sz="1463" b="1" dirty="0"/>
              <a:t>Puntos críticos terminados </a:t>
            </a:r>
            <a:endPar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a:p>
            <a:pPr defTabSz="742931"/>
            <a:endPar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15" name="Grupo 22"/>
          <p:cNvGrpSpPr/>
          <p:nvPr/>
        </p:nvGrpSpPr>
        <p:grpSpPr>
          <a:xfrm>
            <a:off x="397298" y="1439013"/>
            <a:ext cx="731067" cy="721984"/>
            <a:chOff x="1988321" y="0"/>
            <a:chExt cx="810013" cy="832513"/>
          </a:xfrm>
        </p:grpSpPr>
        <p:sp>
          <p:nvSpPr>
            <p:cNvPr id="16" name="Lágrima 15"/>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17" name="Lágrima 16"/>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18" name="CuadroTexto 11"/>
            <p:cNvSpPr txBox="1"/>
            <p:nvPr/>
          </p:nvSpPr>
          <p:spPr>
            <a:xfrm>
              <a:off x="2187020" y="135386"/>
              <a:ext cx="481680" cy="625501"/>
            </a:xfrm>
            <a:prstGeom prst="rect">
              <a:avLst/>
            </a:prstGeom>
            <a:noFill/>
          </p:spPr>
          <p:txBody>
            <a:bodyPr wrap="none" rtlCol="0">
              <a:spAutoFit/>
            </a:bodyPr>
            <a:lstStyle/>
            <a:p>
              <a:pPr defTabSz="742931"/>
              <a:r>
                <a:rPr lang="es-CO" sz="2925" b="1" dirty="0">
                  <a:solidFill>
                    <a:srgbClr val="244061"/>
                  </a:solidFill>
                  <a:latin typeface="Arial Black" panose="020B0A04020102020204" pitchFamily="34" charset="0"/>
                  <a:cs typeface="Arial" panose="020B0604020202020204" pitchFamily="34" charset="0"/>
                </a:rPr>
                <a:t>4</a:t>
              </a:r>
            </a:p>
          </p:txBody>
        </p:sp>
      </p:grpSp>
    </p:spTree>
    <p:extLst>
      <p:ext uri="{BB962C8B-B14F-4D97-AF65-F5344CB8AC3E}">
        <p14:creationId xmlns:p14="http://schemas.microsoft.com/office/powerpoint/2010/main" val="40530229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p:cNvSpPr>
          <p:nvPr/>
        </p:nvSpPr>
        <p:spPr bwMode="auto">
          <a:xfrm>
            <a:off x="2275471" y="796208"/>
            <a:ext cx="579139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3692" b="1" kern="1200">
                <a:solidFill>
                  <a:schemeClr val="tx1"/>
                </a:solidFill>
                <a:latin typeface="+mj-lt"/>
                <a:ea typeface="+mj-ea"/>
                <a:cs typeface="+mj-cs"/>
              </a:defRPr>
            </a:lvl1pPr>
            <a:lvl2pPr algn="ctr" rtl="0" eaLnBrk="0" fontAlgn="base" hangingPunct="0">
              <a:spcBef>
                <a:spcPct val="0"/>
              </a:spcBef>
              <a:spcAft>
                <a:spcPct val="0"/>
              </a:spcAft>
              <a:defRPr sz="3692" b="1">
                <a:solidFill>
                  <a:schemeClr val="tx1"/>
                </a:solidFill>
                <a:latin typeface="Calibri" pitchFamily="34" charset="0"/>
              </a:defRPr>
            </a:lvl2pPr>
            <a:lvl3pPr algn="ctr" rtl="0" eaLnBrk="0" fontAlgn="base" hangingPunct="0">
              <a:spcBef>
                <a:spcPct val="0"/>
              </a:spcBef>
              <a:spcAft>
                <a:spcPct val="0"/>
              </a:spcAft>
              <a:defRPr sz="3692" b="1">
                <a:solidFill>
                  <a:schemeClr val="tx1"/>
                </a:solidFill>
                <a:latin typeface="Calibri" pitchFamily="34" charset="0"/>
              </a:defRPr>
            </a:lvl3pPr>
            <a:lvl4pPr algn="ctr" rtl="0" eaLnBrk="0" fontAlgn="base" hangingPunct="0">
              <a:spcBef>
                <a:spcPct val="0"/>
              </a:spcBef>
              <a:spcAft>
                <a:spcPct val="0"/>
              </a:spcAft>
              <a:defRPr sz="3692" b="1">
                <a:solidFill>
                  <a:schemeClr val="tx1"/>
                </a:solidFill>
                <a:latin typeface="Calibri" pitchFamily="34" charset="0"/>
              </a:defRPr>
            </a:lvl4pPr>
            <a:lvl5pPr algn="ctr" rtl="0" eaLnBrk="0" fontAlgn="base" hangingPunct="0">
              <a:spcBef>
                <a:spcPct val="0"/>
              </a:spcBef>
              <a:spcAft>
                <a:spcPct val="0"/>
              </a:spcAft>
              <a:defRPr sz="3692" b="1">
                <a:solidFill>
                  <a:schemeClr val="tx1"/>
                </a:solidFill>
                <a:latin typeface="Calibri" pitchFamily="34" charset="0"/>
              </a:defRPr>
            </a:lvl5pPr>
            <a:lvl6pPr marL="422041" algn="ctr" rtl="0" eaLnBrk="1" fontAlgn="base" hangingPunct="1">
              <a:spcBef>
                <a:spcPct val="0"/>
              </a:spcBef>
              <a:spcAft>
                <a:spcPct val="0"/>
              </a:spcAft>
              <a:defRPr sz="4062">
                <a:solidFill>
                  <a:schemeClr val="tx1"/>
                </a:solidFill>
                <a:latin typeface="Calibri" pitchFamily="34" charset="0"/>
              </a:defRPr>
            </a:lvl6pPr>
            <a:lvl7pPr marL="844083" algn="ctr" rtl="0" eaLnBrk="1" fontAlgn="base" hangingPunct="1">
              <a:spcBef>
                <a:spcPct val="0"/>
              </a:spcBef>
              <a:spcAft>
                <a:spcPct val="0"/>
              </a:spcAft>
              <a:defRPr sz="4062">
                <a:solidFill>
                  <a:schemeClr val="tx1"/>
                </a:solidFill>
                <a:latin typeface="Calibri" pitchFamily="34" charset="0"/>
              </a:defRPr>
            </a:lvl7pPr>
            <a:lvl8pPr marL="1266124" algn="ctr" rtl="0" eaLnBrk="1" fontAlgn="base" hangingPunct="1">
              <a:spcBef>
                <a:spcPct val="0"/>
              </a:spcBef>
              <a:spcAft>
                <a:spcPct val="0"/>
              </a:spcAft>
              <a:defRPr sz="4062">
                <a:solidFill>
                  <a:schemeClr val="tx1"/>
                </a:solidFill>
                <a:latin typeface="Calibri" pitchFamily="34" charset="0"/>
              </a:defRPr>
            </a:lvl8pPr>
            <a:lvl9pPr marL="1688165" algn="ctr" rtl="0" eaLnBrk="1" fontAlgn="base" hangingPunct="1">
              <a:spcBef>
                <a:spcPct val="0"/>
              </a:spcBef>
              <a:spcAft>
                <a:spcPct val="0"/>
              </a:spcAft>
              <a:defRPr sz="4062">
                <a:solidFill>
                  <a:schemeClr val="tx1"/>
                </a:solidFill>
                <a:latin typeface="Calibri" pitchFamily="34" charset="0"/>
              </a:defRPr>
            </a:lvl9pPr>
          </a:lstStyle>
          <a:p>
            <a:pPr algn="l"/>
            <a:r>
              <a:rPr lang="es-ES_tradnl" altLang="es-MX" sz="2031" dirty="0">
                <a:solidFill>
                  <a:srgbClr val="002060"/>
                </a:solidFill>
              </a:rPr>
              <a:t>Corredor Bogotá - Belencito </a:t>
            </a:r>
            <a:r>
              <a:rPr lang="es-ES_tradnl" altLang="es-MX" sz="2100" dirty="0">
                <a:solidFill>
                  <a:srgbClr val="002060"/>
                </a:solidFill>
              </a:rPr>
              <a:t/>
            </a:r>
            <a:br>
              <a:rPr lang="es-ES_tradnl" altLang="es-MX" sz="2100" dirty="0">
                <a:solidFill>
                  <a:srgbClr val="002060"/>
                </a:solidFill>
              </a:rPr>
            </a:br>
            <a:r>
              <a:rPr lang="es-ES_tradnl" altLang="es-MX" sz="1463" b="0" dirty="0">
                <a:solidFill>
                  <a:srgbClr val="002060"/>
                </a:solidFill>
              </a:rPr>
              <a:t>Contrato de Obra No 356 de 2013</a:t>
            </a:r>
            <a:br>
              <a:rPr lang="es-ES_tradnl" altLang="es-MX" sz="1463" b="0" dirty="0">
                <a:solidFill>
                  <a:srgbClr val="002060"/>
                </a:solidFill>
              </a:rPr>
            </a:br>
            <a:endParaRPr lang="es-CO" altLang="es-MX" sz="1463" b="0" dirty="0">
              <a:solidFill>
                <a:srgbClr val="002060"/>
              </a:solidFill>
            </a:endParaRPr>
          </a:p>
        </p:txBody>
      </p:sp>
      <p:sp>
        <p:nvSpPr>
          <p:cNvPr id="3" name="Rectángulo 2"/>
          <p:cNvSpPr/>
          <p:nvPr/>
        </p:nvSpPr>
        <p:spPr>
          <a:xfrm>
            <a:off x="3536495" y="2262329"/>
            <a:ext cx="2836354"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Punto crítico No 58  PK 0188 + 250</a:t>
            </a:r>
            <a:endParaRPr lang="es-CO" sz="1625" dirty="0">
              <a:latin typeface="Times New Roman" panose="02020603050405020304" pitchFamily="18" charset="0"/>
              <a:ea typeface="Times New Roman" panose="02020603050405020304" pitchFamily="18" charset="0"/>
            </a:endParaRPr>
          </a:p>
        </p:txBody>
      </p:sp>
      <p:pic>
        <p:nvPicPr>
          <p:cNvPr id="3074" name="Imagen 486"/>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489101" y="3136468"/>
            <a:ext cx="3159351" cy="2313028"/>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Imagen 34" descr="C:\Users\Administrador\Desktop\FOTOS DE RECORRIDOS DIARIOS\FOTOS 2015\ABRIL 2015\SEMANA 78\27ABR2015\OLYMPUS\P4276729.JPG"/>
          <p:cNvPicPr/>
          <p:nvPr/>
        </p:nvPicPr>
        <p:blipFill rotWithShape="1">
          <a:blip r:embed="rId3" cstate="print">
            <a:lum contrast="20000"/>
            <a:extLst>
              <a:ext uri="{28A0092B-C50C-407E-A947-70E740481C1C}">
                <a14:useLocalDpi xmlns:a14="http://schemas.microsoft.com/office/drawing/2010/main" val="0"/>
              </a:ext>
            </a:extLst>
          </a:blip>
          <a:srcRect b="12195"/>
          <a:stretch/>
        </p:blipFill>
        <p:spPr bwMode="auto">
          <a:xfrm>
            <a:off x="5198308" y="3136468"/>
            <a:ext cx="3159351" cy="2313028"/>
          </a:xfrm>
          <a:prstGeom prst="rect">
            <a:avLst/>
          </a:prstGeom>
          <a:noFill/>
          <a:ln w="952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p:spPr>
      </p:pic>
      <p:sp>
        <p:nvSpPr>
          <p:cNvPr id="36" name="Rectángulo 35"/>
          <p:cNvSpPr/>
          <p:nvPr/>
        </p:nvSpPr>
        <p:spPr>
          <a:xfrm>
            <a:off x="2753242" y="2697886"/>
            <a:ext cx="631070"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Antes</a:t>
            </a:r>
            <a:endParaRPr lang="es-CO" sz="1625" dirty="0">
              <a:latin typeface="Times New Roman" panose="02020603050405020304" pitchFamily="18" charset="0"/>
              <a:ea typeface="Times New Roman" panose="02020603050405020304" pitchFamily="18" charset="0"/>
            </a:endParaRPr>
          </a:p>
        </p:txBody>
      </p:sp>
      <p:sp>
        <p:nvSpPr>
          <p:cNvPr id="37" name="Rectángulo 36"/>
          <p:cNvSpPr/>
          <p:nvPr/>
        </p:nvSpPr>
        <p:spPr>
          <a:xfrm>
            <a:off x="6341529" y="2697886"/>
            <a:ext cx="656655" cy="317459"/>
          </a:xfrm>
          <a:prstGeom prst="rect">
            <a:avLst/>
          </a:prstGeom>
        </p:spPr>
        <p:txBody>
          <a:bodyPr wrap="none">
            <a:spAutoFit/>
          </a:bodyPr>
          <a:lstStyle/>
          <a:p>
            <a:pPr algn="just"/>
            <a:r>
              <a:rPr lang="es-ES" sz="1463" b="1" dirty="0">
                <a:latin typeface="Calibri" panose="020F0502020204030204" pitchFamily="34" charset="0"/>
                <a:ea typeface="Times New Roman" panose="02020603050405020304" pitchFamily="18" charset="0"/>
                <a:cs typeface="Arial" panose="020B0604020202020204" pitchFamily="34" charset="0"/>
              </a:rPr>
              <a:t>Ahora</a:t>
            </a:r>
            <a:endParaRPr lang="es-CO" sz="1625" dirty="0">
              <a:latin typeface="Times New Roman" panose="02020603050405020304" pitchFamily="18" charset="0"/>
              <a:ea typeface="Times New Roman" panose="02020603050405020304" pitchFamily="18" charset="0"/>
            </a:endParaRPr>
          </a:p>
        </p:txBody>
      </p:sp>
      <p:sp>
        <p:nvSpPr>
          <p:cNvPr id="13" name="Rectángulo redondeado 12"/>
          <p:cNvSpPr/>
          <p:nvPr/>
        </p:nvSpPr>
        <p:spPr>
          <a:xfrm>
            <a:off x="857545" y="1615299"/>
            <a:ext cx="3881247" cy="37765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31"/>
            <a:r>
              <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p>
          <a:p>
            <a:pPr defTabSz="742931"/>
            <a:r>
              <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ES" sz="1463" b="1" dirty="0"/>
              <a:t>Puntos críticos terminados </a:t>
            </a:r>
            <a:endPar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a:p>
            <a:pPr defTabSz="742931"/>
            <a:endParaRPr lang="es-CO" sz="1463"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14" name="Grupo 22"/>
          <p:cNvGrpSpPr/>
          <p:nvPr/>
        </p:nvGrpSpPr>
        <p:grpSpPr>
          <a:xfrm>
            <a:off x="397298" y="1439013"/>
            <a:ext cx="731067" cy="721984"/>
            <a:chOff x="1988321" y="0"/>
            <a:chExt cx="810013" cy="832513"/>
          </a:xfrm>
        </p:grpSpPr>
        <p:sp>
          <p:nvSpPr>
            <p:cNvPr id="15" name="Lágrima 14"/>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16" name="Lágrima 15"/>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endParaRPr lang="es-CO" sz="1517">
                <a:solidFill>
                  <a:prstClr val="white"/>
                </a:solidFill>
              </a:endParaRPr>
            </a:p>
          </p:txBody>
        </p:sp>
        <p:sp>
          <p:nvSpPr>
            <p:cNvPr id="17" name="CuadroTexto 11"/>
            <p:cNvSpPr txBox="1"/>
            <p:nvPr/>
          </p:nvSpPr>
          <p:spPr>
            <a:xfrm>
              <a:off x="2187020" y="135386"/>
              <a:ext cx="481680" cy="625501"/>
            </a:xfrm>
            <a:prstGeom prst="rect">
              <a:avLst/>
            </a:prstGeom>
            <a:noFill/>
          </p:spPr>
          <p:txBody>
            <a:bodyPr wrap="none" rtlCol="0">
              <a:spAutoFit/>
            </a:bodyPr>
            <a:lstStyle/>
            <a:p>
              <a:pPr defTabSz="742931"/>
              <a:r>
                <a:rPr lang="es-CO" sz="2925" b="1" dirty="0">
                  <a:solidFill>
                    <a:srgbClr val="244061"/>
                  </a:solidFill>
                  <a:latin typeface="Arial Black" panose="020B0A04020102020204" pitchFamily="34" charset="0"/>
                  <a:cs typeface="Arial" panose="020B0604020202020204" pitchFamily="34" charset="0"/>
                </a:rPr>
                <a:t>4</a:t>
              </a:r>
            </a:p>
          </p:txBody>
        </p:sp>
      </p:grpSp>
    </p:spTree>
    <p:extLst>
      <p:ext uri="{BB962C8B-B14F-4D97-AF65-F5344CB8AC3E}">
        <p14:creationId xmlns:p14="http://schemas.microsoft.com/office/powerpoint/2010/main" val="21577270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0 CuadroTexto"/>
          <p:cNvSpPr txBox="1">
            <a:spLocks noChangeArrowheads="1"/>
          </p:cNvSpPr>
          <p:nvPr/>
        </p:nvSpPr>
        <p:spPr bwMode="auto">
          <a:xfrm flipH="1">
            <a:off x="276224" y="863294"/>
            <a:ext cx="3992056" cy="307777"/>
          </a:xfrm>
          <a:prstGeom prst="rect">
            <a:avLst/>
          </a:prstGeom>
        </p:spPr>
        <p:style>
          <a:lnRef idx="0">
            <a:schemeClr val="accent3"/>
          </a:lnRef>
          <a:fillRef idx="3">
            <a:schemeClr val="accent3"/>
          </a:fillRef>
          <a:effectRef idx="3">
            <a:schemeClr val="accent3"/>
          </a:effectRef>
          <a:fontRef idx="minor">
            <a:schemeClr val="lt1"/>
          </a:fontRef>
        </p:style>
        <p:txBody>
          <a:bodyPr wrap="square" anchor="ctr">
            <a:spAutoFit/>
          </a:bodyPr>
          <a:lstStyle>
            <a:defPPr>
              <a:defRPr lang="es-CO"/>
            </a:defPPr>
            <a:lvl1pPr marL="457200" indent="-457200" algn="ctr" fontAlgn="base">
              <a:spcBef>
                <a:spcPts val="600"/>
              </a:spcBef>
              <a:spcAft>
                <a:spcPct val="0"/>
              </a:spcAft>
              <a:defRPr sz="1400" b="1">
                <a:solidFill>
                  <a:prstClr val="white"/>
                </a:solidFill>
                <a:effectLst>
                  <a:outerShdw blurRad="38100" dist="38100" dir="2700000" algn="tl">
                    <a:srgbClr val="000000">
                      <a:alpha val="43137"/>
                    </a:srgbClr>
                  </a:outerShdw>
                </a:effectLst>
                <a:latin typeface="Calibri" panose="020F0502020204030204" pitchFamily="34" charset="0"/>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latin typeface="Candara" panose="020E0502030303020204" pitchFamily="34" charset="0"/>
              </a:rPr>
              <a:t>INFORMACIÓN GENERAL</a:t>
            </a:r>
          </a:p>
        </p:txBody>
      </p:sp>
      <p:graphicFrame>
        <p:nvGraphicFramePr>
          <p:cNvPr id="3" name="3 Tabla"/>
          <p:cNvGraphicFramePr>
            <a:graphicFrameLocks noGrp="1"/>
          </p:cNvGraphicFramePr>
          <p:nvPr>
            <p:extLst>
              <p:ext uri="{D42A27DB-BD31-4B8C-83A1-F6EECF244321}">
                <p14:modId xmlns:p14="http://schemas.microsoft.com/office/powerpoint/2010/main" val="3386658959"/>
              </p:ext>
            </p:extLst>
          </p:nvPr>
        </p:nvGraphicFramePr>
        <p:xfrm>
          <a:off x="321945" y="1286302"/>
          <a:ext cx="3946338" cy="1844040"/>
        </p:xfrm>
        <a:graphic>
          <a:graphicData uri="http://schemas.openxmlformats.org/drawingml/2006/table">
            <a:tbl>
              <a:tblPr firstRow="1" bandRow="1">
                <a:tableStyleId>{BC89EF96-8CEA-46FF-86C4-4CE0E7609802}</a:tableStyleId>
              </a:tblPr>
              <a:tblGrid>
                <a:gridCol w="2352623"/>
                <a:gridCol w="1593715"/>
              </a:tblGrid>
              <a:tr h="0">
                <a:tc>
                  <a:txBody>
                    <a:bodyPr/>
                    <a:lstStyle/>
                    <a:p>
                      <a:pPr marL="0" algn="l" defTabSz="914400" rtl="0" eaLnBrk="1" latinLnBrk="0" hangingPunct="1"/>
                      <a:r>
                        <a:rPr lang="es-ES" sz="1300" kern="1200" dirty="0" smtClean="0">
                          <a:latin typeface="+mn-lt"/>
                        </a:rPr>
                        <a:t>Contrato</a:t>
                      </a:r>
                      <a:endParaRPr lang="es-CO" sz="1300" b="1" kern="1200" dirty="0">
                        <a:solidFill>
                          <a:schemeClr val="dk1"/>
                        </a:solidFill>
                        <a:latin typeface="+mn-lt"/>
                        <a:ea typeface="+mn-ea"/>
                        <a:cs typeface="Arial" panose="020B0604020202020204" pitchFamily="34" charset="0"/>
                      </a:endParaRPr>
                    </a:p>
                  </a:txBody>
                  <a:tcPr/>
                </a:tc>
                <a:tc>
                  <a:txBody>
                    <a:bodyPr/>
                    <a:lstStyle/>
                    <a:p>
                      <a:pPr lvl="0" algn="ctr"/>
                      <a:r>
                        <a:rPr lang="es-MX" sz="1300" b="1" dirty="0" smtClean="0"/>
                        <a:t>09-CONP-98</a:t>
                      </a:r>
                      <a:endParaRPr lang="es-MX" sz="1300" b="0" dirty="0"/>
                    </a:p>
                  </a:txBody>
                  <a:tcPr marL="9525" marR="9525" marT="9525" marB="0" anchor="ctr"/>
                </a:tc>
              </a:tr>
              <a:tr h="0">
                <a:tc>
                  <a:txBody>
                    <a:bodyPr/>
                    <a:lstStyle/>
                    <a:p>
                      <a:pPr marL="0" algn="l" defTabSz="914400" rtl="0" eaLnBrk="1" latinLnBrk="0" hangingPunct="1"/>
                      <a:r>
                        <a:rPr lang="es-CO" sz="1300" b="1" kern="1200" dirty="0" smtClean="0">
                          <a:solidFill>
                            <a:schemeClr val="dk1"/>
                          </a:solidFill>
                          <a:latin typeface="+mn-lt"/>
                          <a:ea typeface="+mn-ea"/>
                          <a:cs typeface="Arial" panose="020B0604020202020204" pitchFamily="34" charset="0"/>
                        </a:rPr>
                        <a:t>Longitud</a:t>
                      </a:r>
                      <a:endParaRPr lang="es-CO" sz="1300" b="1" kern="1200" dirty="0">
                        <a:solidFill>
                          <a:schemeClr val="dk1"/>
                        </a:solidFill>
                        <a:latin typeface="+mn-lt"/>
                        <a:ea typeface="+mn-ea"/>
                        <a:cs typeface="Arial" panose="020B0604020202020204" pitchFamily="34" charset="0"/>
                      </a:endParaRPr>
                    </a:p>
                  </a:txBody>
                  <a:tcPr/>
                </a:tc>
                <a:tc>
                  <a:txBody>
                    <a:bodyPr/>
                    <a:lstStyle/>
                    <a:p>
                      <a:pPr lvl="0" algn="ctr"/>
                      <a:r>
                        <a:rPr lang="es-MX" sz="1300" b="0" dirty="0" smtClean="0"/>
                        <a:t>498 km</a:t>
                      </a:r>
                      <a:endParaRPr lang="es-MX" sz="1300" b="0" dirty="0"/>
                    </a:p>
                  </a:txBody>
                  <a:tcPr marL="9525" marR="9525" marT="9525" marB="0" anchor="ctr"/>
                </a:tc>
              </a:tr>
              <a:tr h="340237">
                <a:tc>
                  <a:txBody>
                    <a:bodyPr/>
                    <a:lstStyle/>
                    <a:p>
                      <a:pPr marL="0" algn="l" defTabSz="914400" rtl="0" eaLnBrk="1" latinLnBrk="0" hangingPunct="1"/>
                      <a:r>
                        <a:rPr lang="es-CO" sz="1300" kern="1200" dirty="0" smtClean="0">
                          <a:latin typeface="+mn-lt"/>
                        </a:rPr>
                        <a:t>Concesionario Operación</a:t>
                      </a:r>
                      <a:endParaRPr lang="es-CO" sz="1300" b="1" kern="1200" dirty="0">
                        <a:solidFill>
                          <a:schemeClr val="dk1"/>
                        </a:solidFill>
                        <a:latin typeface="+mn-lt"/>
                        <a:ea typeface="+mn-ea"/>
                        <a:cs typeface="Arial" panose="020B0604020202020204" pitchFamily="34" charset="0"/>
                      </a:endParaRPr>
                    </a:p>
                  </a:txBody>
                  <a:tcPr anchor="ctr"/>
                </a:tc>
                <a:tc>
                  <a:txBody>
                    <a:bodyPr/>
                    <a:lstStyle/>
                    <a:p>
                      <a:pPr lvl="0" algn="ctr"/>
                      <a:r>
                        <a:rPr lang="es-MX" sz="1300" dirty="0" smtClean="0">
                          <a:latin typeface="+mn-lt"/>
                        </a:rPr>
                        <a:t>FERROCARRIL DEL PACIFICO S.A.</a:t>
                      </a:r>
                      <a:endParaRPr lang="es-MX" sz="1300" dirty="0">
                        <a:latin typeface="+mn-lt"/>
                      </a:endParaRPr>
                    </a:p>
                  </a:txBody>
                  <a:tcPr marL="0" marR="0" marT="0" marB="0" anchor="ctr"/>
                </a:tc>
              </a:tr>
              <a:tr h="162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300" kern="1200" dirty="0" smtClean="0">
                          <a:latin typeface="+mn-lt"/>
                        </a:rPr>
                        <a:t>Fecha de suscripción</a:t>
                      </a:r>
                      <a:endParaRPr lang="es-ES" sz="1300" b="1"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300" b="0" kern="1200" dirty="0" smtClean="0">
                          <a:solidFill>
                            <a:schemeClr val="dk1"/>
                          </a:solidFill>
                          <a:latin typeface="+mn-lt"/>
                          <a:ea typeface="+mn-ea"/>
                          <a:cs typeface="Arial" panose="020B0604020202020204" pitchFamily="34" charset="0"/>
                        </a:rPr>
                        <a:t>18/12/1998</a:t>
                      </a:r>
                      <a:endParaRPr lang="es-CO" sz="1300" b="0" kern="1200" dirty="0">
                        <a:solidFill>
                          <a:schemeClr val="dk1"/>
                        </a:solidFill>
                        <a:latin typeface="+mn-lt"/>
                        <a:ea typeface="+mn-ea"/>
                        <a:cs typeface="Arial" panose="020B0604020202020204" pitchFamily="34" charset="0"/>
                      </a:endParaRPr>
                    </a:p>
                  </a:txBody>
                  <a:tcPr/>
                </a:tc>
              </a:tr>
              <a:tr h="253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300" kern="1200" dirty="0" smtClean="0">
                          <a:latin typeface="+mn-lt"/>
                        </a:rPr>
                        <a:t>Fecha de Inicio del Contrato</a:t>
                      </a:r>
                      <a:endParaRPr lang="es-ES" sz="1300" b="1"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300" b="0" kern="1200" dirty="0" smtClean="0">
                          <a:solidFill>
                            <a:schemeClr val="dk1"/>
                          </a:solidFill>
                          <a:latin typeface="+mn-lt"/>
                          <a:ea typeface="+mn-ea"/>
                          <a:cs typeface="Arial" panose="020B0604020202020204" pitchFamily="34" charset="0"/>
                        </a:rPr>
                        <a:t>14/03/2000</a:t>
                      </a:r>
                      <a:endParaRPr lang="es-CO" sz="1300" b="0" kern="1200" dirty="0">
                        <a:solidFill>
                          <a:schemeClr val="dk1"/>
                        </a:solidFill>
                        <a:latin typeface="+mn-lt"/>
                        <a:ea typeface="+mn-ea"/>
                        <a:cs typeface="Arial" panose="020B0604020202020204" pitchFamily="34" charset="0"/>
                      </a:endParaRPr>
                    </a:p>
                  </a:txBody>
                  <a:tcPr anchor="ctr"/>
                </a:tc>
              </a:tr>
              <a:tr h="2800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300" kern="1200" dirty="0" smtClean="0">
                          <a:latin typeface="+mn-lt"/>
                        </a:rPr>
                        <a:t>Fecha</a:t>
                      </a:r>
                      <a:r>
                        <a:rPr lang="es-ES" sz="1300" kern="1200" baseline="0" dirty="0" smtClean="0">
                          <a:latin typeface="+mn-lt"/>
                        </a:rPr>
                        <a:t> de Finalización </a:t>
                      </a:r>
                      <a:r>
                        <a:rPr lang="es-ES" sz="1300" kern="1200" dirty="0" smtClean="0">
                          <a:latin typeface="+mn-lt"/>
                        </a:rPr>
                        <a:t> </a:t>
                      </a:r>
                      <a:endParaRPr lang="es-ES" sz="1300" b="1"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300" b="0" kern="1200" dirty="0" smtClean="0">
                          <a:solidFill>
                            <a:schemeClr val="dk1"/>
                          </a:solidFill>
                          <a:latin typeface="+mn-lt"/>
                          <a:ea typeface="+mn-ea"/>
                          <a:cs typeface="Arial" panose="020B0604020202020204" pitchFamily="34" charset="0"/>
                        </a:rPr>
                        <a:t>14/03/2030</a:t>
                      </a:r>
                    </a:p>
                  </a:txBody>
                  <a:tcPr/>
                </a:tc>
              </a:tr>
            </a:tbl>
          </a:graphicData>
        </a:graphic>
      </p:graphicFrame>
      <p:sp>
        <p:nvSpPr>
          <p:cNvPr id="4" name="30 CuadroTexto"/>
          <p:cNvSpPr txBox="1">
            <a:spLocks noChangeArrowheads="1"/>
          </p:cNvSpPr>
          <p:nvPr/>
        </p:nvSpPr>
        <p:spPr bwMode="auto">
          <a:xfrm flipH="1">
            <a:off x="289100" y="3187408"/>
            <a:ext cx="3992056" cy="523220"/>
          </a:xfrm>
          <a:prstGeom prst="rect">
            <a:avLst/>
          </a:prstGeom>
        </p:spPr>
        <p:style>
          <a:lnRef idx="0">
            <a:schemeClr val="accent3"/>
          </a:lnRef>
          <a:fillRef idx="3">
            <a:schemeClr val="accent3"/>
          </a:fillRef>
          <a:effectRef idx="3">
            <a:schemeClr val="accent3"/>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ndara" panose="020E0502030303020204" pitchFamily="34" charset="0"/>
                <a:cs typeface="Arial" pitchFamily="34" charset="0"/>
              </a:rPr>
              <a:t>TRAMO EN CONSTRUCCIÓN, RECONSTRUCCIÓN Y </a:t>
            </a:r>
            <a:r>
              <a:rPr lang="es-CO" sz="1400" dirty="0" smtClean="0">
                <a:solidFill>
                  <a:prstClr val="white"/>
                </a:solidFill>
                <a:latin typeface="Candara" panose="020E0502030303020204" pitchFamily="34" charset="0"/>
                <a:cs typeface="Arial" pitchFamily="34" charset="0"/>
              </a:rPr>
              <a:t>REHABILITACIÓN</a:t>
            </a:r>
            <a:endParaRPr lang="es-CO" sz="1400" dirty="0">
              <a:solidFill>
                <a:prstClr val="white"/>
              </a:solidFill>
              <a:latin typeface="Candara" panose="020E0502030303020204" pitchFamily="34" charset="0"/>
              <a:cs typeface="Arial" pitchFamily="34" charset="0"/>
            </a:endParaRPr>
          </a:p>
        </p:txBody>
      </p:sp>
      <p:graphicFrame>
        <p:nvGraphicFramePr>
          <p:cNvPr id="5" name="3 Tabla"/>
          <p:cNvGraphicFramePr>
            <a:graphicFrameLocks noGrp="1"/>
          </p:cNvGraphicFramePr>
          <p:nvPr>
            <p:extLst>
              <p:ext uri="{D42A27DB-BD31-4B8C-83A1-F6EECF244321}">
                <p14:modId xmlns:p14="http://schemas.microsoft.com/office/powerpoint/2010/main" val="2660826637"/>
              </p:ext>
            </p:extLst>
          </p:nvPr>
        </p:nvGraphicFramePr>
        <p:xfrm>
          <a:off x="321942" y="3786347"/>
          <a:ext cx="3946338" cy="1508391"/>
        </p:xfrm>
        <a:graphic>
          <a:graphicData uri="http://schemas.openxmlformats.org/drawingml/2006/table">
            <a:tbl>
              <a:tblPr firstRow="1" bandRow="1">
                <a:tableStyleId>{5DA37D80-6434-44D0-A028-1B22A696006F}</a:tableStyleId>
              </a:tblPr>
              <a:tblGrid>
                <a:gridCol w="2352623"/>
                <a:gridCol w="1593715"/>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300" kern="1200" dirty="0" smtClean="0"/>
                        <a:t>Longitud total Zaragoza – La Felisa</a:t>
                      </a:r>
                      <a:endParaRPr lang="es-CO" sz="1300" b="0" kern="1200" dirty="0">
                        <a:solidFill>
                          <a:schemeClr val="dk1"/>
                        </a:solidFill>
                        <a:latin typeface="+mn-lt"/>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300" kern="1200" dirty="0" smtClean="0"/>
                        <a:t>118 Km</a:t>
                      </a:r>
                      <a:endParaRPr lang="es-MX" sz="1300" b="0" kern="1200" dirty="0">
                        <a:solidFill>
                          <a:schemeClr val="dk1"/>
                        </a:solidFill>
                        <a:latin typeface="+mn-lt"/>
                        <a:ea typeface="+mn-ea"/>
                        <a:cs typeface="Arial" panose="020B0604020202020204" pitchFamily="34" charset="0"/>
                      </a:endParaRPr>
                    </a:p>
                  </a:txBody>
                  <a:tcPr marL="9525" marR="9525" marT="9525" marB="0" anchor="ctr"/>
                </a:tc>
              </a:tr>
              <a:tr h="3402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300" kern="1200" dirty="0" smtClean="0"/>
                        <a:t>Variante Cartago (Obra Nueva)</a:t>
                      </a:r>
                      <a:endParaRPr lang="es-CO" sz="1300" b="0" kern="1200" dirty="0">
                        <a:solidFill>
                          <a:schemeClr val="dk1"/>
                        </a:solidFill>
                        <a:latin typeface="+mn-lt"/>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300" kern="1200" dirty="0" smtClean="0"/>
                        <a:t>16,40 Km</a:t>
                      </a:r>
                      <a:endParaRPr lang="es-MX" sz="1300" b="0" kern="1200" dirty="0">
                        <a:solidFill>
                          <a:schemeClr val="dk1"/>
                        </a:solidFill>
                        <a:latin typeface="+mn-lt"/>
                        <a:ea typeface="+mn-ea"/>
                        <a:cs typeface="Arial" panose="020B0604020202020204" pitchFamily="34" charset="0"/>
                      </a:endParaRPr>
                    </a:p>
                  </a:txBody>
                  <a:tcPr marL="0" marR="0" marT="0" marB="0" anchor="ctr"/>
                </a:tc>
              </a:tr>
              <a:tr h="3402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300" kern="1200" dirty="0" smtClean="0"/>
                        <a:t>Tramo Antiguo Trazado</a:t>
                      </a:r>
                      <a:endParaRPr lang="es-CO" sz="1300" b="0" kern="1200" dirty="0">
                        <a:solidFill>
                          <a:schemeClr val="dk1"/>
                        </a:solidFill>
                        <a:latin typeface="+mn-lt"/>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300" kern="1200" dirty="0" smtClean="0"/>
                        <a:t>96</a:t>
                      </a:r>
                      <a:endParaRPr lang="es-MX" sz="1300" b="0" kern="1200" dirty="0">
                        <a:solidFill>
                          <a:schemeClr val="dk1"/>
                        </a:solidFill>
                        <a:latin typeface="+mn-lt"/>
                        <a:ea typeface="+mn-ea"/>
                        <a:cs typeface="Arial" panose="020B0604020202020204" pitchFamily="34" charset="0"/>
                      </a:endParaRPr>
                    </a:p>
                  </a:txBody>
                  <a:tcPr marL="0" marR="0" marT="0" marB="0" anchor="ctr"/>
                </a:tc>
              </a:tr>
              <a:tr h="3402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300" kern="1200" dirty="0" smtClean="0"/>
                        <a:t>Variante Caimalito (Obra Nueva)</a:t>
                      </a:r>
                      <a:endParaRPr lang="es-CO" sz="1300" b="0" kern="1200" dirty="0">
                        <a:solidFill>
                          <a:schemeClr val="dk1"/>
                        </a:solidFill>
                        <a:latin typeface="+mn-lt"/>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300" kern="1200" dirty="0" smtClean="0"/>
                        <a:t>5,60 Km</a:t>
                      </a:r>
                      <a:endParaRPr lang="es-MX" sz="1300" b="0" kern="1200" dirty="0">
                        <a:solidFill>
                          <a:schemeClr val="dk1"/>
                        </a:solidFill>
                        <a:latin typeface="+mn-lt"/>
                        <a:ea typeface="+mn-ea"/>
                        <a:cs typeface="Arial" panose="020B0604020202020204" pitchFamily="34" charset="0"/>
                      </a:endParaRPr>
                    </a:p>
                  </a:txBody>
                  <a:tcPr marL="0" marR="0" marT="0" marB="0" anchor="ctr"/>
                </a:tc>
              </a:tr>
            </a:tbl>
          </a:graphicData>
        </a:graphic>
      </p:graphicFrame>
      <p:sp>
        <p:nvSpPr>
          <p:cNvPr id="6" name="30 CuadroTexto"/>
          <p:cNvSpPr txBox="1">
            <a:spLocks noChangeArrowheads="1"/>
          </p:cNvSpPr>
          <p:nvPr/>
        </p:nvSpPr>
        <p:spPr bwMode="auto">
          <a:xfrm flipH="1">
            <a:off x="289476" y="5345745"/>
            <a:ext cx="3992056" cy="307777"/>
          </a:xfrm>
          <a:prstGeom prst="rect">
            <a:avLst/>
          </a:prstGeom>
        </p:spPr>
        <p:style>
          <a:lnRef idx="0">
            <a:schemeClr val="accent3"/>
          </a:lnRef>
          <a:fillRef idx="3">
            <a:schemeClr val="accent3"/>
          </a:fillRef>
          <a:effectRef idx="3">
            <a:schemeClr val="accent3"/>
          </a:effectRef>
          <a:fontRef idx="minor">
            <a:schemeClr val="lt1"/>
          </a:fontRef>
        </p:style>
        <p:txBody>
          <a:bodyPr wrap="square" anchor="ctr">
            <a:spAutoFit/>
          </a:bodyPr>
          <a:lstStyle>
            <a:defPPr>
              <a:defRPr lang="es-CO"/>
            </a:defPPr>
            <a:lvl1pPr marL="457200" indent="-457200" algn="ctr" fontAlgn="base">
              <a:spcBef>
                <a:spcPts val="600"/>
              </a:spcBef>
              <a:spcAft>
                <a:spcPct val="0"/>
              </a:spcAft>
              <a:defRPr sz="1400" b="1">
                <a:solidFill>
                  <a:prstClr val="white"/>
                </a:solidFill>
                <a:effectLst>
                  <a:outerShdw blurRad="38100" dist="38100" dir="2700000" algn="tl">
                    <a:srgbClr val="000000">
                      <a:alpha val="43137"/>
                    </a:srgbClr>
                  </a:outerShdw>
                </a:effectLst>
                <a:latin typeface="Calibri" panose="020F0502020204030204" pitchFamily="34" charset="0"/>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latin typeface="Candara" panose="020E0502030303020204" pitchFamily="34" charset="0"/>
              </a:rPr>
              <a:t>OPERACIÓN FERROCARRIL DEL PACIFICO</a:t>
            </a:r>
          </a:p>
        </p:txBody>
      </p:sp>
      <p:graphicFrame>
        <p:nvGraphicFramePr>
          <p:cNvPr id="7" name="3 Tabla"/>
          <p:cNvGraphicFramePr>
            <a:graphicFrameLocks noGrp="1"/>
          </p:cNvGraphicFramePr>
          <p:nvPr>
            <p:extLst>
              <p:ext uri="{D42A27DB-BD31-4B8C-83A1-F6EECF244321}">
                <p14:modId xmlns:p14="http://schemas.microsoft.com/office/powerpoint/2010/main" val="3734822368"/>
              </p:ext>
            </p:extLst>
          </p:nvPr>
        </p:nvGraphicFramePr>
        <p:xfrm>
          <a:off x="315980" y="5719782"/>
          <a:ext cx="3946338" cy="1103520"/>
        </p:xfrm>
        <a:graphic>
          <a:graphicData uri="http://schemas.openxmlformats.org/drawingml/2006/table">
            <a:tbl>
              <a:tblPr firstRow="1" bandRow="1">
                <a:tableStyleId>{BC89EF96-8CEA-46FF-86C4-4CE0E7609802}</a:tableStyleId>
              </a:tblPr>
              <a:tblGrid>
                <a:gridCol w="2352623"/>
                <a:gridCol w="1593715"/>
              </a:tblGrid>
              <a:tr h="445733">
                <a:tc>
                  <a:txBody>
                    <a:bodyPr/>
                    <a:lstStyle/>
                    <a:p>
                      <a:pPr marL="0" algn="l" defTabSz="914400" rtl="0" eaLnBrk="1" latinLnBrk="0" hangingPunct="1"/>
                      <a:r>
                        <a:rPr lang="es-ES" sz="1400" kern="1200" dirty="0" smtClean="0"/>
                        <a:t>Longitud Total Operación Ferrocarril del Pacífico SAS.</a:t>
                      </a:r>
                      <a:endParaRPr lang="es-CO" sz="1400" b="1" kern="1200" dirty="0">
                        <a:solidFill>
                          <a:schemeClr val="dk1"/>
                        </a:solidFill>
                        <a:latin typeface="+mn-lt"/>
                        <a:ea typeface="+mn-ea"/>
                        <a:cs typeface="Arial" panose="020B0604020202020204" pitchFamily="34" charset="0"/>
                      </a:endParaRPr>
                    </a:p>
                  </a:txBody>
                  <a:tcPr>
                    <a:solidFill>
                      <a:schemeClr val="bg1"/>
                    </a:solidFill>
                  </a:tcPr>
                </a:tc>
                <a:tc>
                  <a:txBody>
                    <a:bodyPr/>
                    <a:lstStyle/>
                    <a:p>
                      <a:pPr lvl="0" algn="ctr"/>
                      <a:r>
                        <a:rPr lang="es-MX" sz="1400" baseline="0" dirty="0" smtClean="0"/>
                        <a:t>380Km</a:t>
                      </a:r>
                      <a:endParaRPr lang="es-MX" sz="1400" b="1" dirty="0"/>
                    </a:p>
                  </a:txBody>
                  <a:tcPr marL="9525" marR="9525" marT="9525" marB="0" anchor="ctr">
                    <a:solidFill>
                      <a:schemeClr val="bg1"/>
                    </a:solidFill>
                  </a:tcPr>
                </a:tc>
              </a:tr>
              <a:tr h="292680">
                <a:tc>
                  <a:txBody>
                    <a:bodyPr/>
                    <a:lstStyle/>
                    <a:p>
                      <a:pPr marL="0" algn="l" defTabSz="914400" rtl="0" eaLnBrk="1" latinLnBrk="0" hangingPunct="1"/>
                      <a:r>
                        <a:rPr lang="es-CO" sz="1300" kern="1200" dirty="0" smtClean="0"/>
                        <a:t>Buenaventura - Zaragoza</a:t>
                      </a:r>
                      <a:endParaRPr lang="es-CO" sz="1300" b="0" kern="1200" dirty="0">
                        <a:solidFill>
                          <a:schemeClr val="dk1"/>
                        </a:solidFill>
                        <a:latin typeface="+mn-lt"/>
                        <a:ea typeface="+mn-ea"/>
                        <a:cs typeface="Arial" panose="020B0604020202020204" pitchFamily="34" charset="0"/>
                      </a:endParaRPr>
                    </a:p>
                  </a:txBody>
                  <a:tcPr anchor="ctr">
                    <a:solidFill>
                      <a:schemeClr val="bg1"/>
                    </a:solidFill>
                  </a:tcPr>
                </a:tc>
                <a:tc>
                  <a:txBody>
                    <a:bodyPr/>
                    <a:lstStyle/>
                    <a:p>
                      <a:pPr lvl="0" algn="ctr"/>
                      <a:r>
                        <a:rPr lang="es-MX" sz="1300" dirty="0" smtClean="0"/>
                        <a:t>337,5 Km</a:t>
                      </a:r>
                      <a:endParaRPr lang="es-MX" sz="1300" dirty="0">
                        <a:latin typeface="+mn-lt"/>
                      </a:endParaRPr>
                    </a:p>
                  </a:txBody>
                  <a:tcPr marL="0" marR="0" marT="0" marB="0" anchor="ctr">
                    <a:solidFill>
                      <a:schemeClr val="bg1"/>
                    </a:solidFill>
                  </a:tcPr>
                </a:tc>
              </a:tr>
              <a:tr h="292680">
                <a:tc>
                  <a:txBody>
                    <a:bodyPr/>
                    <a:lstStyle/>
                    <a:p>
                      <a:pPr marL="0" algn="l" defTabSz="914400" rtl="0" eaLnBrk="1" latinLnBrk="0" hangingPunct="1"/>
                      <a:r>
                        <a:rPr lang="es-CO" sz="1300" kern="1200" dirty="0" smtClean="0"/>
                        <a:t>Zarzal – La Tebaida</a:t>
                      </a:r>
                      <a:endParaRPr lang="es-CO" sz="1300" b="0" kern="1200" dirty="0">
                        <a:solidFill>
                          <a:schemeClr val="dk1"/>
                        </a:solidFill>
                        <a:latin typeface="+mn-lt"/>
                        <a:ea typeface="+mn-ea"/>
                        <a:cs typeface="Arial" panose="020B0604020202020204" pitchFamily="34" charset="0"/>
                      </a:endParaRPr>
                    </a:p>
                  </a:txBody>
                  <a:tcPr anchor="ctr">
                    <a:solidFill>
                      <a:schemeClr val="bg1"/>
                    </a:solidFill>
                  </a:tcPr>
                </a:tc>
                <a:tc>
                  <a:txBody>
                    <a:bodyPr/>
                    <a:lstStyle/>
                    <a:p>
                      <a:pPr lvl="0" algn="ctr"/>
                      <a:r>
                        <a:rPr lang="es-MX" sz="1300" dirty="0" smtClean="0"/>
                        <a:t>42,5 Km</a:t>
                      </a:r>
                      <a:endParaRPr lang="es-MX" sz="1300" dirty="0">
                        <a:latin typeface="+mn-lt"/>
                      </a:endParaRPr>
                    </a:p>
                  </a:txBody>
                  <a:tcPr marL="0" marR="0" marT="0" marB="0" anchor="ctr">
                    <a:solidFill>
                      <a:schemeClr val="bg1"/>
                    </a:solidFill>
                  </a:tcPr>
                </a:tc>
              </a:tr>
            </a:tbl>
          </a:graphicData>
        </a:graphic>
      </p:graphicFrame>
      <p:sp>
        <p:nvSpPr>
          <p:cNvPr id="8" name="30 CuadroTexto"/>
          <p:cNvSpPr txBox="1">
            <a:spLocks noChangeArrowheads="1"/>
          </p:cNvSpPr>
          <p:nvPr/>
        </p:nvSpPr>
        <p:spPr bwMode="auto">
          <a:xfrm flipH="1">
            <a:off x="4371974" y="863294"/>
            <a:ext cx="4619625" cy="307777"/>
          </a:xfrm>
          <a:prstGeom prst="rect">
            <a:avLst/>
          </a:prstGeom>
        </p:spPr>
        <p:style>
          <a:lnRef idx="0">
            <a:schemeClr val="accent3"/>
          </a:lnRef>
          <a:fillRef idx="3">
            <a:schemeClr val="accent3"/>
          </a:fillRef>
          <a:effectRef idx="3">
            <a:schemeClr val="accent3"/>
          </a:effectRef>
          <a:fontRef idx="minor">
            <a:schemeClr val="lt1"/>
          </a:fontRef>
        </p:style>
        <p:txBody>
          <a:bodyPr wrap="square" anchor="ctr">
            <a:spAutoFit/>
          </a:bodyPr>
          <a:lstStyle>
            <a:defPPr>
              <a:defRPr lang="es-CO"/>
            </a:defPPr>
            <a:lvl1pPr marL="457200" indent="-457200" algn="ctr" fontAlgn="base">
              <a:spcBef>
                <a:spcPts val="600"/>
              </a:spcBef>
              <a:spcAft>
                <a:spcPct val="0"/>
              </a:spcAft>
              <a:defRPr sz="1400" b="1">
                <a:solidFill>
                  <a:prstClr val="white"/>
                </a:solidFill>
                <a:effectLst>
                  <a:outerShdw blurRad="38100" dist="38100" dir="2700000" algn="tl">
                    <a:srgbClr val="000000">
                      <a:alpha val="43137"/>
                    </a:srgbClr>
                  </a:outerShdw>
                </a:effectLst>
                <a:latin typeface="Calibri" panose="020F0502020204030204" pitchFamily="34" charset="0"/>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latin typeface="Candara" panose="020E0502030303020204" pitchFamily="34" charset="0"/>
              </a:rPr>
              <a:t>OBJETO DEL CONTRATO</a:t>
            </a:r>
          </a:p>
        </p:txBody>
      </p:sp>
      <p:graphicFrame>
        <p:nvGraphicFramePr>
          <p:cNvPr id="9" name="4 Tabla"/>
          <p:cNvGraphicFramePr>
            <a:graphicFrameLocks noGrp="1"/>
          </p:cNvGraphicFramePr>
          <p:nvPr>
            <p:extLst>
              <p:ext uri="{D42A27DB-BD31-4B8C-83A1-F6EECF244321}">
                <p14:modId xmlns:p14="http://schemas.microsoft.com/office/powerpoint/2010/main" val="1798876876"/>
              </p:ext>
            </p:extLst>
          </p:nvPr>
        </p:nvGraphicFramePr>
        <p:xfrm>
          <a:off x="4381792" y="1451101"/>
          <a:ext cx="4609808" cy="1481328"/>
        </p:xfrm>
        <a:graphic>
          <a:graphicData uri="http://schemas.openxmlformats.org/drawingml/2006/table">
            <a:tbl>
              <a:tblPr firstRow="1" bandRow="1">
                <a:tableStyleId>{6E25E649-3F16-4E02-A733-19D2CDBF48F0}</a:tableStyleId>
              </a:tblPr>
              <a:tblGrid>
                <a:gridCol w="4609808"/>
              </a:tblGrid>
              <a:tr h="1296181">
                <a:tc>
                  <a:txBody>
                    <a:bodyPr/>
                    <a:lstStyle/>
                    <a:p>
                      <a:pPr marL="0" marR="0" lvl="0" indent="0" algn="just" defTabSz="811213" rtl="0" eaLnBrk="1" fontAlgn="auto" latinLnBrk="0" hangingPunct="1">
                        <a:lnSpc>
                          <a:spcPct val="100000"/>
                        </a:lnSpc>
                        <a:spcBef>
                          <a:spcPct val="20000"/>
                        </a:spcBef>
                        <a:spcAft>
                          <a:spcPts val="0"/>
                        </a:spcAft>
                        <a:buClrTx/>
                        <a:buSzTx/>
                        <a:buFont typeface="Arial" charset="0"/>
                        <a:buNone/>
                        <a:tabLst/>
                        <a:defRPr/>
                      </a:pPr>
                      <a:r>
                        <a:rPr kumimoji="0" lang="es-ES" sz="1200" u="none" strike="noStrike" kern="1200" cap="none" spc="0" normalizeH="0" baseline="0" noProof="0" dirty="0" smtClean="0">
                          <a:ln>
                            <a:noFill/>
                          </a:ln>
                          <a:solidFill>
                            <a:schemeClr val="tx1">
                              <a:lumMod val="50000"/>
                            </a:schemeClr>
                          </a:solidFill>
                          <a:effectLst/>
                          <a:uLnTx/>
                          <a:uFillTx/>
                        </a:rPr>
                        <a:t>La rehabilitación, conservación, operación y explotación de la infraestructura de transporte férreo de la Red del Pacífico:</a:t>
                      </a:r>
                    </a:p>
                    <a:p>
                      <a:pPr marL="0" marR="0" lvl="0" indent="0" algn="just" defTabSz="811213" rtl="0" eaLnBrk="1" fontAlgn="auto" latinLnBrk="0" hangingPunct="1">
                        <a:lnSpc>
                          <a:spcPct val="100000"/>
                        </a:lnSpc>
                        <a:spcBef>
                          <a:spcPct val="20000"/>
                        </a:spcBef>
                        <a:spcAft>
                          <a:spcPts val="0"/>
                        </a:spcAft>
                        <a:buClrTx/>
                        <a:buSzTx/>
                        <a:buFont typeface="Arial" pitchFamily="34" charset="0"/>
                        <a:buChar char="•"/>
                        <a:tabLst/>
                        <a:defRPr/>
                      </a:pPr>
                      <a:r>
                        <a:rPr kumimoji="0" lang="es-ES" sz="1200" u="none" strike="noStrike" kern="1200" cap="none" spc="0" normalizeH="0" baseline="0" noProof="0" dirty="0" smtClean="0">
                          <a:ln>
                            <a:noFill/>
                          </a:ln>
                          <a:solidFill>
                            <a:schemeClr val="tx1">
                              <a:lumMod val="50000"/>
                            </a:schemeClr>
                          </a:solidFill>
                          <a:effectLst/>
                          <a:uLnTx/>
                          <a:uFillTx/>
                        </a:rPr>
                        <a:t>Buenaventura - La Felisa y el ramal Zarzal – La Tebaida - Prominex.</a:t>
                      </a:r>
                    </a:p>
                    <a:p>
                      <a:pPr marL="0" marR="0" lvl="0" indent="0" algn="just" defTabSz="811213" rtl="0" eaLnBrk="1" fontAlgn="auto" latinLnBrk="0" hangingPunct="1">
                        <a:lnSpc>
                          <a:spcPct val="100000"/>
                        </a:lnSpc>
                        <a:spcBef>
                          <a:spcPct val="20000"/>
                        </a:spcBef>
                        <a:spcAft>
                          <a:spcPts val="0"/>
                        </a:spcAft>
                        <a:buClrTx/>
                        <a:buSzTx/>
                        <a:buFont typeface="Arial" pitchFamily="34" charset="0"/>
                        <a:buChar char="•"/>
                        <a:tabLst/>
                        <a:defRPr/>
                      </a:pPr>
                      <a:r>
                        <a:rPr kumimoji="0" lang="es-ES" sz="1200" u="none" strike="noStrike" kern="1200" cap="none" spc="0" normalizeH="0" baseline="0" noProof="0" dirty="0" smtClean="0">
                          <a:ln>
                            <a:noFill/>
                          </a:ln>
                          <a:solidFill>
                            <a:schemeClr val="tx1">
                              <a:lumMod val="50000"/>
                            </a:schemeClr>
                          </a:solidFill>
                          <a:effectLst/>
                          <a:uLnTx/>
                          <a:uFillTx/>
                        </a:rPr>
                        <a:t>La cesión del derecho de paso de un tramo de la línea de la ciudad de Cali</a:t>
                      </a:r>
                    </a:p>
                    <a:p>
                      <a:pPr marL="0" marR="0" lvl="0" indent="0" algn="just" defTabSz="811213" rtl="0" eaLnBrk="1" fontAlgn="auto" latinLnBrk="0" hangingPunct="1">
                        <a:lnSpc>
                          <a:spcPct val="100000"/>
                        </a:lnSpc>
                        <a:spcBef>
                          <a:spcPct val="20000"/>
                        </a:spcBef>
                        <a:spcAft>
                          <a:spcPts val="0"/>
                        </a:spcAft>
                        <a:buClrTx/>
                        <a:buSzTx/>
                        <a:buFont typeface="Arial" pitchFamily="34" charset="0"/>
                        <a:buChar char="•"/>
                        <a:tabLst/>
                        <a:defRPr/>
                      </a:pPr>
                      <a:r>
                        <a:rPr kumimoji="0" lang="es-ES" sz="1200" u="none" strike="noStrike" kern="1200" cap="none" spc="0" normalizeH="0" baseline="0" noProof="0" dirty="0" smtClean="0">
                          <a:ln>
                            <a:noFill/>
                          </a:ln>
                          <a:solidFill>
                            <a:schemeClr val="tx1">
                              <a:lumMod val="50000"/>
                            </a:schemeClr>
                          </a:solidFill>
                          <a:effectLst/>
                          <a:uLnTx/>
                          <a:uFillTx/>
                        </a:rPr>
                        <a:t>La construcción, operación y mantenimiento de una Terminal de transferencia de carga en la Felisa. </a:t>
                      </a:r>
                      <a:endParaRPr kumimoji="0" lang="es-ES" sz="1200" b="0" i="0" u="none" strike="noStrike" kern="1200" cap="none" spc="0" normalizeH="0" baseline="0" noProof="0" dirty="0" smtClean="0">
                        <a:ln>
                          <a:noFill/>
                        </a:ln>
                        <a:solidFill>
                          <a:schemeClr val="tx1">
                            <a:lumMod val="50000"/>
                          </a:schemeClr>
                        </a:solidFill>
                        <a:effectLst/>
                        <a:uLnTx/>
                        <a:uFillTx/>
                        <a:latin typeface="Arial" pitchFamily="34" charset="0"/>
                        <a:cs typeface="Arial" pitchFamily="34" charset="0"/>
                      </a:endParaRPr>
                    </a:p>
                  </a:txBody>
                  <a:tcPr/>
                </a:tc>
              </a:tr>
            </a:tbl>
          </a:graphicData>
        </a:graphic>
      </p:graphicFrame>
      <p:pic>
        <p:nvPicPr>
          <p:cNvPr id="10" name="Imagen 9"/>
          <p:cNvPicPr>
            <a:picLocks noChangeAspect="1"/>
          </p:cNvPicPr>
          <p:nvPr/>
        </p:nvPicPr>
        <p:blipFill rotWithShape="1">
          <a:blip r:embed="rId2"/>
          <a:srcRect l="9" t="15032" r="129" b="15334"/>
          <a:stretch/>
        </p:blipFill>
        <p:spPr>
          <a:xfrm>
            <a:off x="4371974" y="3323155"/>
            <a:ext cx="4619625" cy="2576972"/>
          </a:xfrm>
          <a:prstGeom prst="rect">
            <a:avLst/>
          </a:prstGeom>
        </p:spPr>
      </p:pic>
      <p:sp>
        <p:nvSpPr>
          <p:cNvPr id="11" name="Rectángulo 10">
            <a:hlinkClick r:id="rId3"/>
          </p:cNvPr>
          <p:cNvSpPr/>
          <p:nvPr/>
        </p:nvSpPr>
        <p:spPr>
          <a:xfrm>
            <a:off x="4419599" y="6108840"/>
            <a:ext cx="4572000" cy="307777"/>
          </a:xfrm>
          <a:prstGeom prst="rect">
            <a:avLst/>
          </a:prstGeom>
        </p:spPr>
        <p:txBody>
          <a:bodyPr>
            <a:spAutoFit/>
          </a:bodyPr>
          <a:lstStyle/>
          <a:p>
            <a:r>
              <a:rPr lang="es-CO" sz="1400" dirty="0"/>
              <a:t>https://www.youtube.com/watch?t=16&amp;v=9gtzHQph3Mk</a:t>
            </a:r>
          </a:p>
        </p:txBody>
      </p:sp>
    </p:spTree>
    <p:extLst>
      <p:ext uri="{BB962C8B-B14F-4D97-AF65-F5344CB8AC3E}">
        <p14:creationId xmlns:p14="http://schemas.microsoft.com/office/powerpoint/2010/main" val="3722829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9"/>
          <p:cNvSpPr txBox="1">
            <a:spLocks noChangeArrowheads="1"/>
          </p:cNvSpPr>
          <p:nvPr>
            <p:custDataLst>
              <p:tags r:id="rId1"/>
            </p:custDataLst>
          </p:nvPr>
        </p:nvSpPr>
        <p:spPr>
          <a:xfrm>
            <a:off x="286246" y="547474"/>
            <a:ext cx="8595361" cy="748669"/>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r>
              <a:rPr lang="es-CO" sz="3200" dirty="0" smtClean="0">
                <a:sym typeface="Museo Sans 500"/>
              </a:rPr>
              <a:t>Puesta en Operación </a:t>
            </a:r>
            <a:br>
              <a:rPr lang="es-CO" sz="3200" dirty="0" smtClean="0">
                <a:sym typeface="Museo Sans 500"/>
              </a:rPr>
            </a:br>
            <a:r>
              <a:rPr lang="es-CO" sz="3200" dirty="0" smtClean="0">
                <a:sym typeface="Museo Sans 500"/>
              </a:rPr>
              <a:t>Comercial de cuatro Locomotoras Serie RL22. </a:t>
            </a:r>
            <a:endParaRPr lang="es-CO" sz="3200" dirty="0">
              <a:sym typeface="Museo Sans 500"/>
            </a:endParaRPr>
          </a:p>
        </p:txBody>
      </p:sp>
      <p:sp>
        <p:nvSpPr>
          <p:cNvPr id="4" name="McK 3. Unit of measure"/>
          <p:cNvSpPr txBox="1">
            <a:spLocks noChangeArrowheads="1"/>
          </p:cNvSpPr>
          <p:nvPr>
            <p:custDataLst>
              <p:tags r:id="rId2"/>
            </p:custDataLst>
          </p:nvPr>
        </p:nvSpPr>
        <p:spPr bwMode="auto">
          <a:xfrm>
            <a:off x="3509500" y="1807667"/>
            <a:ext cx="42857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eaLnBrk="1" hangingPunct="1"/>
            <a:r>
              <a:rPr lang="es-ES_tradnl" altLang="zh-CN" sz="1600" dirty="0" smtClean="0">
                <a:latin typeface="Candara" panose="020E0502030303020204" pitchFamily="34" charset="0"/>
                <a:ea typeface="SimSun" pitchFamily="2" charset="-122"/>
                <a:sym typeface="Museo Sans 500"/>
              </a:rPr>
              <a:t>Locomotoras R22 (2201, 2202, 2203 y 2204)</a:t>
            </a:r>
            <a:endParaRPr lang="es-ES_tradnl" altLang="zh-CN" sz="1600" dirty="0">
              <a:latin typeface="Candara" pitchFamily="34" charset="0"/>
              <a:ea typeface="SimSun" pitchFamily="2" charset="-122"/>
              <a:sym typeface="Museo Sans 500"/>
            </a:endParaRPr>
          </a:p>
        </p:txBody>
      </p:sp>
      <p:sp>
        <p:nvSpPr>
          <p:cNvPr id="5" name="Rectángulo 4"/>
          <p:cNvSpPr/>
          <p:nvPr/>
        </p:nvSpPr>
        <p:spPr>
          <a:xfrm>
            <a:off x="3631925" y="2794950"/>
            <a:ext cx="5249682" cy="73866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s-ES" sz="1400" b="1" dirty="0" smtClean="0">
                <a:ln/>
                <a:solidFill>
                  <a:schemeClr val="accent3"/>
                </a:solidFill>
                <a:latin typeface="Candara" panose="020E0502030303020204" pitchFamily="34" charset="0"/>
              </a:rPr>
              <a:t>Con la incorporación de las nuevas locomotoras serie RL22 y la entrega de equipo remolcado adicional, se espera movilizar un total de 230.000 Ton en el año 2015</a:t>
            </a:r>
            <a:r>
              <a:rPr lang="es-ES" sz="1400" b="1" cap="none" spc="0" dirty="0" smtClean="0">
                <a:ln/>
                <a:solidFill>
                  <a:schemeClr val="accent3"/>
                </a:solidFill>
                <a:effectLst/>
                <a:latin typeface="Candara" panose="020E0502030303020204" pitchFamily="34" charset="0"/>
              </a:rPr>
              <a:t>. </a:t>
            </a:r>
          </a:p>
        </p:txBody>
      </p:sp>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5871" y="3566170"/>
            <a:ext cx="5315736" cy="2990101"/>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584" y="1495864"/>
            <a:ext cx="2915958" cy="5183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3629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custDataLst>
              <p:tags r:id="rId1"/>
            </p:custDataLst>
          </p:nvPr>
        </p:nvSpPr>
        <p:spPr>
          <a:xfrm>
            <a:off x="561550" y="1228372"/>
            <a:ext cx="8595361" cy="748669"/>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r>
              <a:rPr lang="es-ES_tradnl" dirty="0" smtClean="0">
                <a:sym typeface="Museo Sans 500"/>
              </a:rPr>
              <a:t>Carga Movilizada en el año 2015</a:t>
            </a:r>
            <a:endParaRPr lang="es-ES_tradnl" dirty="0" smtClean="0">
              <a:sym typeface="Museo Sans 500"/>
            </a:endParaRPr>
          </a:p>
        </p:txBody>
      </p:sp>
      <p:sp>
        <p:nvSpPr>
          <p:cNvPr id="3" name="McK 3. Unit of measure"/>
          <p:cNvSpPr txBox="1">
            <a:spLocks noChangeArrowheads="1"/>
          </p:cNvSpPr>
          <p:nvPr>
            <p:custDataLst>
              <p:tags r:id="rId2"/>
            </p:custDataLst>
          </p:nvPr>
        </p:nvSpPr>
        <p:spPr bwMode="auto">
          <a:xfrm>
            <a:off x="561550" y="2029089"/>
            <a:ext cx="42857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eaLnBrk="1" hangingPunct="1"/>
            <a:r>
              <a:rPr lang="es-ES_tradnl" altLang="zh-CN" sz="1600" dirty="0" smtClean="0">
                <a:latin typeface="Candara" pitchFamily="34" charset="0"/>
                <a:ea typeface="SimSun" pitchFamily="2" charset="-122"/>
                <a:sym typeface="Museo Sans 500"/>
              </a:rPr>
              <a:t>Movilización de Carga Mensual</a:t>
            </a:r>
            <a:endParaRPr lang="es-ES_tradnl" altLang="zh-CN" sz="1600" dirty="0">
              <a:latin typeface="Candara" pitchFamily="34" charset="0"/>
              <a:ea typeface="SimSun" pitchFamily="2" charset="-122"/>
              <a:sym typeface="Museo Sans 500"/>
            </a:endParaRPr>
          </a:p>
        </p:txBody>
      </p:sp>
      <p:graphicFrame>
        <p:nvGraphicFramePr>
          <p:cNvPr id="4" name="Gráfico 3"/>
          <p:cNvGraphicFramePr>
            <a:graphicFrameLocks/>
          </p:cNvGraphicFramePr>
          <p:nvPr>
            <p:extLst>
              <p:ext uri="{D42A27DB-BD31-4B8C-83A1-F6EECF244321}">
                <p14:modId xmlns:p14="http://schemas.microsoft.com/office/powerpoint/2010/main" val="2578282443"/>
              </p:ext>
            </p:extLst>
          </p:nvPr>
        </p:nvGraphicFramePr>
        <p:xfrm>
          <a:off x="461496" y="2379406"/>
          <a:ext cx="8792708" cy="40581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2661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78249" y="1560379"/>
            <a:ext cx="7221894" cy="5259878"/>
          </a:xfrm>
          <a:prstGeom prst="rect">
            <a:avLst/>
          </a:prstGeom>
        </p:spPr>
      </p:pic>
      <p:sp>
        <p:nvSpPr>
          <p:cNvPr id="3" name="Rectangle 6"/>
          <p:cNvSpPr txBox="1">
            <a:spLocks noChangeArrowheads="1"/>
          </p:cNvSpPr>
          <p:nvPr>
            <p:custDataLst>
              <p:tags r:id="rId1"/>
            </p:custDataLst>
          </p:nvPr>
        </p:nvSpPr>
        <p:spPr>
          <a:xfrm>
            <a:off x="227252" y="1053660"/>
            <a:ext cx="8595361" cy="748669"/>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r>
              <a:rPr lang="es-ES_tradnl" sz="2800" dirty="0" smtClean="0">
                <a:sym typeface="Museo Sans 500"/>
              </a:rPr>
              <a:t>Inversión Concesionario Ferrocarril del Pacifico SAS</a:t>
            </a:r>
            <a:endParaRPr lang="es-ES_tradnl" sz="2800" dirty="0" smtClean="0">
              <a:sym typeface="Museo Sans 500"/>
            </a:endParaRPr>
          </a:p>
        </p:txBody>
      </p:sp>
      <p:sp>
        <p:nvSpPr>
          <p:cNvPr id="4" name="McK 3. Unit of measure"/>
          <p:cNvSpPr txBox="1">
            <a:spLocks noChangeArrowheads="1"/>
          </p:cNvSpPr>
          <p:nvPr>
            <p:custDataLst>
              <p:tags r:id="rId2"/>
            </p:custDataLst>
          </p:nvPr>
        </p:nvSpPr>
        <p:spPr bwMode="auto">
          <a:xfrm>
            <a:off x="1456285" y="1560379"/>
            <a:ext cx="52255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eaLnBrk="1" hangingPunct="1"/>
            <a:r>
              <a:rPr lang="es-CO" altLang="zh-CN" sz="1100" dirty="0">
                <a:latin typeface="Candara" pitchFamily="34" charset="0"/>
                <a:ea typeface="SimSun" pitchFamily="2" charset="-122"/>
                <a:sym typeface="Museo Sans 500"/>
              </a:rPr>
              <a:t>*Millones de Dólares americanos – fecha corte Junio 2015</a:t>
            </a:r>
          </a:p>
        </p:txBody>
      </p:sp>
    </p:spTree>
    <p:extLst>
      <p:ext uri="{BB962C8B-B14F-4D97-AF65-F5344CB8AC3E}">
        <p14:creationId xmlns:p14="http://schemas.microsoft.com/office/powerpoint/2010/main" val="29755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4632" y="2343250"/>
            <a:ext cx="7045918" cy="4310870"/>
          </a:xfrm>
          <a:prstGeom prst="rect">
            <a:avLst/>
          </a:prstGeom>
        </p:spPr>
      </p:pic>
      <p:sp>
        <p:nvSpPr>
          <p:cNvPr id="4" name="Rectangle 6"/>
          <p:cNvSpPr txBox="1">
            <a:spLocks noChangeArrowheads="1"/>
          </p:cNvSpPr>
          <p:nvPr>
            <p:custDataLst>
              <p:tags r:id="rId1"/>
            </p:custDataLst>
          </p:nvPr>
        </p:nvSpPr>
        <p:spPr>
          <a:xfrm>
            <a:off x="389910" y="1315575"/>
            <a:ext cx="8595361" cy="748669"/>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r>
              <a:rPr lang="es-ES_tradnl" sz="2800" dirty="0" smtClean="0">
                <a:sym typeface="Museo Sans 500"/>
              </a:rPr>
              <a:t>Inversión Concesionario Ferrocarril del Pacifico SAS</a:t>
            </a:r>
            <a:endParaRPr lang="es-ES_tradnl" sz="2800" dirty="0" smtClean="0">
              <a:sym typeface="Museo Sans 500"/>
            </a:endParaRPr>
          </a:p>
        </p:txBody>
      </p:sp>
      <p:sp>
        <p:nvSpPr>
          <p:cNvPr id="5" name="McK 3. Unit of measure"/>
          <p:cNvSpPr txBox="1">
            <a:spLocks noChangeArrowheads="1"/>
          </p:cNvSpPr>
          <p:nvPr>
            <p:custDataLst>
              <p:tags r:id="rId2"/>
            </p:custDataLst>
          </p:nvPr>
        </p:nvSpPr>
        <p:spPr bwMode="auto">
          <a:xfrm>
            <a:off x="1436619" y="2103293"/>
            <a:ext cx="52255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eaLnBrk="1" hangingPunct="1"/>
            <a:r>
              <a:rPr lang="es-CO" altLang="zh-CN" sz="1100" dirty="0">
                <a:latin typeface="Candara" pitchFamily="34" charset="0"/>
                <a:ea typeface="SimSun" pitchFamily="2" charset="-122"/>
                <a:sym typeface="Museo Sans 500"/>
              </a:rPr>
              <a:t>*Millones de Dólares americanos – fecha corte Junio </a:t>
            </a:r>
            <a:r>
              <a:rPr lang="es-CO" altLang="zh-CN" sz="1100" dirty="0" smtClean="0">
                <a:latin typeface="Candara" pitchFamily="34" charset="0"/>
                <a:ea typeface="SimSun" pitchFamily="2" charset="-122"/>
                <a:sym typeface="Museo Sans 500"/>
              </a:rPr>
              <a:t>2015</a:t>
            </a:r>
            <a:endParaRPr lang="es-CO" altLang="zh-CN" sz="1100" dirty="0">
              <a:latin typeface="Candara" pitchFamily="34" charset="0"/>
              <a:ea typeface="SimSun" pitchFamily="2" charset="-122"/>
              <a:sym typeface="Museo Sans 500"/>
            </a:endParaRPr>
          </a:p>
        </p:txBody>
      </p:sp>
    </p:spTree>
    <p:extLst>
      <p:ext uri="{BB962C8B-B14F-4D97-AF65-F5344CB8AC3E}">
        <p14:creationId xmlns:p14="http://schemas.microsoft.com/office/powerpoint/2010/main" val="3931275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286245" y="1159390"/>
            <a:ext cx="8595361" cy="748669"/>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r>
              <a:rPr lang="es-ES_tradnl" sz="2800" dirty="0" smtClean="0">
                <a:sym typeface="Museo Sans 500"/>
              </a:rPr>
              <a:t>Avances Físicos Plan de Normalización</a:t>
            </a:r>
            <a:endParaRPr lang="es-ES_tradnl" sz="2800" dirty="0" smtClean="0">
              <a:sym typeface="Museo Sans 500"/>
            </a:endParaRPr>
          </a:p>
        </p:txBody>
      </p:sp>
      <p:sp>
        <p:nvSpPr>
          <p:cNvPr id="3" name="McK 3. Unit of measure"/>
          <p:cNvSpPr txBox="1">
            <a:spLocks noChangeArrowheads="1"/>
          </p:cNvSpPr>
          <p:nvPr>
            <p:custDataLst>
              <p:tags r:id="rId2"/>
            </p:custDataLst>
          </p:nvPr>
        </p:nvSpPr>
        <p:spPr bwMode="auto">
          <a:xfrm>
            <a:off x="942013" y="1908059"/>
            <a:ext cx="52128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eaLnBrk="1" hangingPunct="1"/>
            <a:r>
              <a:rPr lang="es-ES_tradnl" altLang="zh-CN" sz="1600" dirty="0" smtClean="0">
                <a:latin typeface="Candara" pitchFamily="34" charset="0"/>
                <a:ea typeface="SimSun" pitchFamily="2" charset="-122"/>
                <a:sym typeface="Museo Sans 500"/>
              </a:rPr>
              <a:t>Construcción Tornamesa Buenaventura</a:t>
            </a:r>
            <a:endParaRPr lang="es-ES_tradnl" altLang="zh-CN" sz="1600" dirty="0">
              <a:latin typeface="Candara" pitchFamily="34" charset="0"/>
              <a:ea typeface="SimSun" pitchFamily="2" charset="-122"/>
              <a:sym typeface="Museo Sans 500"/>
            </a:endParaRPr>
          </a:p>
        </p:txBody>
      </p:sp>
      <p:pic>
        <p:nvPicPr>
          <p:cNvPr id="4" name="Imagen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2013" y="2308123"/>
            <a:ext cx="7283826" cy="3810001"/>
          </a:xfrm>
          <a:prstGeom prst="rect">
            <a:avLst/>
          </a:prstGeom>
        </p:spPr>
      </p:pic>
    </p:spTree>
    <p:extLst>
      <p:ext uri="{BB962C8B-B14F-4D97-AF65-F5344CB8AC3E}">
        <p14:creationId xmlns:p14="http://schemas.microsoft.com/office/powerpoint/2010/main" val="190343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286246" y="854100"/>
            <a:ext cx="8595361" cy="748669"/>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r>
              <a:rPr lang="es-CO" sz="2800" dirty="0" smtClean="0">
                <a:sym typeface="Museo Sans 500"/>
              </a:rPr>
              <a:t>INSTALACIÓN DE SISTEMAS AUTOMATIZADOS PARA PASOS A NIVEL Y TAWS</a:t>
            </a:r>
            <a:endParaRPr lang="es-ES_tradnl" sz="2800" dirty="0" smtClean="0">
              <a:sym typeface="Museo Sans 500"/>
            </a:endParaRPr>
          </a:p>
        </p:txBody>
      </p:sp>
      <p:sp>
        <p:nvSpPr>
          <p:cNvPr id="3" name="McK 3. Unit of measure"/>
          <p:cNvSpPr txBox="1">
            <a:spLocks noChangeArrowheads="1"/>
          </p:cNvSpPr>
          <p:nvPr>
            <p:custDataLst>
              <p:tags r:id="rId2"/>
            </p:custDataLst>
          </p:nvPr>
        </p:nvSpPr>
        <p:spPr bwMode="auto">
          <a:xfrm>
            <a:off x="6864027" y="2378762"/>
            <a:ext cx="52128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eaLnBrk="1" hangingPunct="1"/>
            <a:r>
              <a:rPr lang="es-ES_tradnl" altLang="zh-CN" sz="1600" dirty="0">
                <a:latin typeface="Candara" pitchFamily="34" charset="0"/>
                <a:ea typeface="SimSun" pitchFamily="2" charset="-122"/>
                <a:sym typeface="Museo Sans 500"/>
              </a:rPr>
              <a:t>Train Alert Warning System</a:t>
            </a:r>
          </a:p>
        </p:txBody>
      </p:sp>
      <p:pic>
        <p:nvPicPr>
          <p:cNvPr id="4" name="Imagen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620" y="1688904"/>
            <a:ext cx="6081561" cy="1866618"/>
          </a:xfrm>
          <a:prstGeom prst="rect">
            <a:avLst/>
          </a:prstGeom>
        </p:spPr>
      </p:pic>
      <p:pic>
        <p:nvPicPr>
          <p:cNvPr id="5" name="Imagen 4"/>
          <p:cNvPicPr>
            <a:picLocks noChangeAspect="1"/>
          </p:cNvPicPr>
          <p:nvPr/>
        </p:nvPicPr>
        <p:blipFill rotWithShape="1">
          <a:blip r:embed="rId5"/>
          <a:srcRect t="15455" b="15874"/>
          <a:stretch/>
        </p:blipFill>
        <p:spPr>
          <a:xfrm>
            <a:off x="3912323" y="3789144"/>
            <a:ext cx="5073006" cy="2786965"/>
          </a:xfrm>
          <a:prstGeom prst="rect">
            <a:avLst/>
          </a:prstGeom>
        </p:spPr>
      </p:pic>
      <p:pic>
        <p:nvPicPr>
          <p:cNvPr id="6" name="14 Imagen"/>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5591" r="50519" b="16745"/>
          <a:stretch/>
        </p:blipFill>
        <p:spPr bwMode="auto">
          <a:xfrm>
            <a:off x="206049" y="3730150"/>
            <a:ext cx="3557231" cy="278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9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2542676666"/>
              </p:ext>
            </p:extLst>
          </p:nvPr>
        </p:nvGraphicFramePr>
        <p:xfrm>
          <a:off x="549737" y="2207128"/>
          <a:ext cx="5731329" cy="3886200"/>
        </p:xfrm>
        <a:graphic>
          <a:graphicData uri="http://schemas.openxmlformats.org/drawingml/2006/table">
            <a:tbl>
              <a:tblPr>
                <a:tableStyleId>{5C22544A-7EE6-4342-B048-85BDC9FD1C3A}</a:tableStyleId>
              </a:tblPr>
              <a:tblGrid>
                <a:gridCol w="5731329"/>
              </a:tblGrid>
              <a:tr h="2570365">
                <a:tc>
                  <a:txBody>
                    <a:bodyPr/>
                    <a:lstStyle/>
                    <a:p>
                      <a:pPr marL="342900" lvl="0" indent="-342900" algn="just">
                        <a:spcBef>
                          <a:spcPts val="600"/>
                        </a:spcBef>
                        <a:spcAft>
                          <a:spcPts val="0"/>
                        </a:spcAft>
                        <a:buFont typeface="Wingdings" panose="05000000000000000000" pitchFamily="2" charset="2"/>
                        <a:buChar char=""/>
                        <a:tabLst>
                          <a:tab pos="201295" algn="l"/>
                        </a:tabLst>
                      </a:pPr>
                      <a:r>
                        <a:rPr lang="es-CO" sz="1400" b="1" dirty="0">
                          <a:effectLst/>
                        </a:rPr>
                        <a:t>Loma </a:t>
                      </a:r>
                      <a:r>
                        <a:rPr lang="es-ES" sz="1400" b="1" dirty="0">
                          <a:effectLst/>
                        </a:rPr>
                        <a:t>Colorada</a:t>
                      </a:r>
                      <a:r>
                        <a:rPr lang="es-CO" sz="1400" b="1" dirty="0">
                          <a:effectLst/>
                        </a:rPr>
                        <a:t>, Algarrobo y Lleras – (6,26 Km – 13,71%)</a:t>
                      </a:r>
                      <a:endParaRPr lang="es-MX" sz="1400" b="1" dirty="0">
                        <a:effectLst/>
                      </a:endParaRPr>
                    </a:p>
                    <a:p>
                      <a:pPr marL="342900" lvl="0" indent="-342900" algn="just">
                        <a:spcBef>
                          <a:spcPts val="1200"/>
                        </a:spcBef>
                        <a:spcAft>
                          <a:spcPts val="0"/>
                        </a:spcAft>
                        <a:buFont typeface="Wingdings" panose="05000000000000000000" pitchFamily="2" charset="2"/>
                        <a:buChar char=""/>
                      </a:pPr>
                      <a:r>
                        <a:rPr lang="es-MX" sz="1200" dirty="0">
                          <a:effectLst/>
                        </a:rPr>
                        <a:t>Se culminaron las actividades de construcción de segunda Línea en este sector estando pendiente la culminación de las actividades de obras completarías </a:t>
                      </a:r>
                    </a:p>
                    <a:p>
                      <a:pPr marL="342900" lvl="0" indent="-342900" algn="just">
                        <a:spcBef>
                          <a:spcPts val="600"/>
                        </a:spcBef>
                        <a:spcAft>
                          <a:spcPts val="0"/>
                        </a:spcAft>
                        <a:buFont typeface="Wingdings" panose="05000000000000000000" pitchFamily="2" charset="2"/>
                        <a:buChar char=""/>
                      </a:pPr>
                      <a:r>
                        <a:rPr lang="es-MX" sz="1200" dirty="0">
                          <a:effectLst/>
                        </a:rPr>
                        <a:t>Se continúan las actividades de Implementación del Plan de Reasentamiento según lo planeado. </a:t>
                      </a:r>
                    </a:p>
                    <a:p>
                      <a:pPr marL="342900" lvl="0" indent="-342900" algn="just" defTabSz="914377" rtl="0" eaLnBrk="1" latinLnBrk="0" hangingPunct="1">
                        <a:spcBef>
                          <a:spcPts val="600"/>
                        </a:spcBef>
                        <a:spcAft>
                          <a:spcPts val="0"/>
                        </a:spcAft>
                        <a:buFont typeface="Wingdings" panose="05000000000000000000" pitchFamily="2" charset="2"/>
                        <a:buChar char=""/>
                        <a:tabLst>
                          <a:tab pos="201295" algn="l"/>
                        </a:tabLst>
                      </a:pPr>
                      <a:r>
                        <a:rPr lang="es-CO" sz="1400" b="1" kern="1200" dirty="0">
                          <a:solidFill>
                            <a:schemeClr val="dk1"/>
                          </a:solidFill>
                          <a:effectLst/>
                          <a:latin typeface="+mn-lt"/>
                          <a:ea typeface="+mn-ea"/>
                          <a:cs typeface="+mn-cs"/>
                        </a:rPr>
                        <a:t>Guamachito, Varela - Rio Frio – (13,64 Km – 29,90%)</a:t>
                      </a:r>
                      <a:endParaRPr lang="es-MX" sz="1400" b="1" kern="1200" dirty="0">
                        <a:solidFill>
                          <a:schemeClr val="dk1"/>
                        </a:solidFill>
                        <a:effectLst/>
                        <a:latin typeface="+mn-lt"/>
                        <a:ea typeface="+mn-ea"/>
                        <a:cs typeface="+mn-cs"/>
                      </a:endParaRPr>
                    </a:p>
                    <a:p>
                      <a:pPr marL="342900" lvl="0" indent="-342900" algn="just">
                        <a:spcBef>
                          <a:spcPts val="1200"/>
                        </a:spcBef>
                        <a:spcAft>
                          <a:spcPts val="0"/>
                        </a:spcAft>
                        <a:buFont typeface="Wingdings" panose="05000000000000000000" pitchFamily="2" charset="2"/>
                        <a:buChar char=""/>
                      </a:pPr>
                      <a:r>
                        <a:rPr lang="es-MX" sz="1200" dirty="0" smtClean="0">
                          <a:effectLst/>
                        </a:rPr>
                        <a:t>Pendiente inicio</a:t>
                      </a:r>
                      <a:r>
                        <a:rPr lang="es-MX" sz="1200" baseline="0" dirty="0" smtClean="0">
                          <a:effectLst/>
                        </a:rPr>
                        <a:t> obras por parte de Fenoco </a:t>
                      </a:r>
                      <a:r>
                        <a:rPr lang="es-MX" sz="1200" dirty="0" smtClean="0">
                          <a:effectLst/>
                        </a:rPr>
                        <a:t>.</a:t>
                      </a:r>
                      <a:endParaRPr lang="es-MX" sz="1200" dirty="0">
                        <a:effectLst/>
                      </a:endParaRPr>
                    </a:p>
                    <a:p>
                      <a:pPr marL="342900" lvl="0" indent="-342900" algn="just" defTabSz="914377" rtl="0" eaLnBrk="1" latinLnBrk="0" hangingPunct="1">
                        <a:spcBef>
                          <a:spcPts val="600"/>
                        </a:spcBef>
                        <a:spcAft>
                          <a:spcPts val="0"/>
                        </a:spcAft>
                        <a:buFont typeface="Wingdings" panose="05000000000000000000" pitchFamily="2" charset="2"/>
                        <a:buChar char=""/>
                        <a:tabLst>
                          <a:tab pos="201295" algn="l"/>
                        </a:tabLst>
                      </a:pPr>
                      <a:r>
                        <a:rPr lang="es-CO" sz="1400" b="1" kern="1200" dirty="0">
                          <a:solidFill>
                            <a:schemeClr val="dk1"/>
                          </a:solidFill>
                          <a:effectLst/>
                          <a:latin typeface="+mn-lt"/>
                          <a:ea typeface="+mn-ea"/>
                          <a:cs typeface="+mn-cs"/>
                        </a:rPr>
                        <a:t>Fundación (1.1 Km – 2,41%) y Orihueca (3.60 km – 7,89%)</a:t>
                      </a:r>
                      <a:endParaRPr lang="es-MX" sz="1400" b="1" kern="1200" dirty="0">
                        <a:solidFill>
                          <a:schemeClr val="dk1"/>
                        </a:solidFill>
                        <a:effectLst/>
                        <a:latin typeface="+mn-lt"/>
                        <a:ea typeface="+mn-ea"/>
                        <a:cs typeface="+mn-cs"/>
                      </a:endParaRPr>
                    </a:p>
                    <a:p>
                      <a:pPr marL="342900" lvl="0" indent="-342900" algn="just">
                        <a:spcBef>
                          <a:spcPts val="1200"/>
                        </a:spcBef>
                        <a:spcAft>
                          <a:spcPts val="0"/>
                        </a:spcAft>
                        <a:buFont typeface="Wingdings" panose="05000000000000000000" pitchFamily="2" charset="2"/>
                        <a:buChar char=""/>
                      </a:pPr>
                      <a:r>
                        <a:rPr lang="es-MX" sz="1200" dirty="0" smtClean="0">
                          <a:effectLst/>
                        </a:rPr>
                        <a:t>Fenoco </a:t>
                      </a:r>
                      <a:r>
                        <a:rPr lang="es-MX" sz="1200" dirty="0">
                          <a:effectLst/>
                        </a:rPr>
                        <a:t>S.A., el 26 de mayo de 2015 dio inicio al contrato para la Elaboración del EIA en el sector de Fundación con plazo de ejecución 6 meses. </a:t>
                      </a:r>
                    </a:p>
                    <a:p>
                      <a:pPr marL="342900" lvl="0" indent="-342900" algn="just" defTabSz="914377" rtl="0" eaLnBrk="1" latinLnBrk="0" hangingPunct="1">
                        <a:spcBef>
                          <a:spcPts val="600"/>
                        </a:spcBef>
                        <a:spcAft>
                          <a:spcPts val="0"/>
                        </a:spcAft>
                        <a:buFont typeface="Wingdings" panose="05000000000000000000" pitchFamily="2" charset="2"/>
                        <a:buChar char=""/>
                        <a:tabLst>
                          <a:tab pos="201295" algn="l"/>
                        </a:tabLst>
                      </a:pPr>
                      <a:r>
                        <a:rPr lang="es-CO" sz="1400" b="1" kern="1200" dirty="0" err="1">
                          <a:solidFill>
                            <a:schemeClr val="dk1"/>
                          </a:solidFill>
                          <a:effectLst/>
                          <a:latin typeface="+mn-lt"/>
                          <a:ea typeface="+mn-ea"/>
                          <a:cs typeface="+mn-cs"/>
                        </a:rPr>
                        <a:t>Tucurinca</a:t>
                      </a:r>
                      <a:r>
                        <a:rPr lang="es-CO" sz="1400" b="1" kern="1200" dirty="0">
                          <a:solidFill>
                            <a:schemeClr val="dk1"/>
                          </a:solidFill>
                          <a:effectLst/>
                          <a:latin typeface="+mn-lt"/>
                          <a:ea typeface="+mn-ea"/>
                          <a:cs typeface="+mn-cs"/>
                        </a:rPr>
                        <a:t>, </a:t>
                      </a:r>
                      <a:r>
                        <a:rPr lang="es-CO" sz="1400" b="1" kern="1200" dirty="0" err="1">
                          <a:solidFill>
                            <a:schemeClr val="dk1"/>
                          </a:solidFill>
                          <a:effectLst/>
                          <a:latin typeface="+mn-lt"/>
                          <a:ea typeface="+mn-ea"/>
                          <a:cs typeface="+mn-cs"/>
                        </a:rPr>
                        <a:t>Guacamayal</a:t>
                      </a:r>
                      <a:r>
                        <a:rPr lang="es-CO" sz="1400" b="1" kern="1200" dirty="0">
                          <a:solidFill>
                            <a:schemeClr val="dk1"/>
                          </a:solidFill>
                          <a:effectLst/>
                          <a:latin typeface="+mn-lt"/>
                          <a:ea typeface="+mn-ea"/>
                          <a:cs typeface="+mn-cs"/>
                        </a:rPr>
                        <a:t> y Sevilla (9.45 km – 20,71 Km)</a:t>
                      </a:r>
                      <a:endParaRPr lang="es-MX" sz="1400" b="1" kern="1200" dirty="0">
                        <a:solidFill>
                          <a:schemeClr val="dk1"/>
                        </a:solidFill>
                        <a:effectLst/>
                        <a:latin typeface="+mn-lt"/>
                        <a:ea typeface="+mn-ea"/>
                        <a:cs typeface="+mn-cs"/>
                      </a:endParaRPr>
                    </a:p>
                    <a:p>
                      <a:pPr marL="342900" lvl="0" indent="-342900" algn="just">
                        <a:spcBef>
                          <a:spcPts val="600"/>
                        </a:spcBef>
                        <a:spcAft>
                          <a:spcPts val="0"/>
                        </a:spcAft>
                        <a:buFont typeface="Wingdings" panose="05000000000000000000" pitchFamily="2" charset="2"/>
                        <a:buChar char=""/>
                      </a:pPr>
                      <a:r>
                        <a:rPr lang="es-MX" sz="1200" dirty="0">
                          <a:effectLst/>
                        </a:rPr>
                        <a:t>Sector afectado</a:t>
                      </a:r>
                      <a:r>
                        <a:rPr lang="es-CO" sz="1200" dirty="0">
                          <a:effectLst/>
                        </a:rPr>
                        <a:t> por consultas previas. A la fecha en proceso de contratación consultor experto por parte de Fenoco S.A. para adelantar el proceso de Consulta Previa con estas comunidades. Se presentó solicitud de desistimiento respecto de la opción de variante y la emisión de términos de referencia para la elaboración del estudio de impacto ambiental, con el fin de poder adelantar la consulta previa.</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535" marR="89535" marT="0" marB="0">
                    <a:noFill/>
                  </a:tcPr>
                </a:tc>
              </a:tr>
            </a:tbl>
          </a:graphicData>
        </a:graphic>
      </p:graphicFrame>
      <p:pic>
        <p:nvPicPr>
          <p:cNvPr id="16" name="Imagen 15" descr="C:\Supervisión FENOCO\Vigencia 2015\Informes de Comisión\Contraloria\IMG_1138.JPG"/>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6459643" y="1386326"/>
            <a:ext cx="3049011" cy="2262756"/>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22" name="Imagen 21" descr="C:\Supervisión FENOCO\Vigencia 2015\Informes de Comisión\Contraloria\IMG_1188.JPG"/>
          <p:cNvPicPr/>
          <p:nvPr/>
        </p:nvPicPr>
        <p:blipFill>
          <a:blip r:embed="rId3" cstate="print">
            <a:lum contrast="20000"/>
            <a:extLst>
              <a:ext uri="{28A0092B-C50C-407E-A947-70E740481C1C}">
                <a14:useLocalDpi xmlns:a14="http://schemas.microsoft.com/office/drawing/2010/main" val="0"/>
              </a:ext>
            </a:extLst>
          </a:blip>
          <a:srcRect/>
          <a:stretch>
            <a:fillRect/>
          </a:stretch>
        </p:blipFill>
        <p:spPr bwMode="auto">
          <a:xfrm>
            <a:off x="6459642" y="3830572"/>
            <a:ext cx="3049011" cy="2262756"/>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2" name="Rectángulo redondeado 7"/>
          <p:cNvSpPr/>
          <p:nvPr/>
        </p:nvSpPr>
        <p:spPr>
          <a:xfrm>
            <a:off x="1116197" y="1415117"/>
            <a:ext cx="4304559"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Status Segunda Línea Contractual </a:t>
            </a:r>
          </a:p>
        </p:txBody>
      </p:sp>
      <p:grpSp>
        <p:nvGrpSpPr>
          <p:cNvPr id="13" name="Grupo 22"/>
          <p:cNvGrpSpPr/>
          <p:nvPr/>
        </p:nvGrpSpPr>
        <p:grpSpPr>
          <a:xfrm>
            <a:off x="549737" y="1198149"/>
            <a:ext cx="899775" cy="888596"/>
            <a:chOff x="1988321" y="0"/>
            <a:chExt cx="810013" cy="832513"/>
          </a:xfrm>
        </p:grpSpPr>
        <p:sp>
          <p:nvSpPr>
            <p:cNvPr id="14" name="Lágrima 8"/>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15"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3" name="CuadroTexto 11"/>
            <p:cNvSpPr txBox="1"/>
            <p:nvPr/>
          </p:nvSpPr>
          <p:spPr>
            <a:xfrm>
              <a:off x="2187020" y="135386"/>
              <a:ext cx="443317" cy="605539"/>
            </a:xfrm>
            <a:prstGeom prst="rect">
              <a:avLst/>
            </a:prstGeom>
            <a:noFill/>
          </p:spPr>
          <p:txBody>
            <a:bodyPr wrap="none" rtlCol="0">
              <a:spAutoFit/>
            </a:bodyPr>
            <a:lstStyle/>
            <a:p>
              <a:pPr defTabSz="914354"/>
              <a:r>
                <a:rPr lang="es-CO" sz="3600" b="1" dirty="0">
                  <a:solidFill>
                    <a:srgbClr val="244061"/>
                  </a:solidFill>
                  <a:latin typeface="Arial Black" panose="020B0A04020102020204" pitchFamily="34" charset="0"/>
                  <a:cs typeface="Arial" panose="020B0604020202020204" pitchFamily="34" charset="0"/>
                </a:rPr>
                <a:t>3</a:t>
              </a:r>
            </a:p>
          </p:txBody>
        </p:sp>
      </p:grpSp>
      <p:sp>
        <p:nvSpPr>
          <p:cNvPr id="24" name="1 Título"/>
          <p:cNvSpPr txBox="1">
            <a:spLocks/>
          </p:cNvSpPr>
          <p:nvPr/>
        </p:nvSpPr>
        <p:spPr>
          <a:xfrm>
            <a:off x="1619548" y="226622"/>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pPr algn="l"/>
            <a:r>
              <a:rPr lang="es-ES_tradnl" altLang="es-MX" sz="2400" smtClean="0">
                <a:solidFill>
                  <a:srgbClr val="002060"/>
                </a:solidFill>
                <a:effectLst>
                  <a:outerShdw blurRad="38100" dist="38100" dir="2700000" algn="tl">
                    <a:srgbClr val="000000">
                      <a:alpha val="43137"/>
                    </a:srgbClr>
                  </a:outerShdw>
                </a:effectLst>
                <a:latin typeface="+mj-lt"/>
              </a:rPr>
              <a:t>1. Corredor Atlántico - Santa Marta </a:t>
            </a:r>
            <a:r>
              <a:rPr lang="es-ES" altLang="es-MX" sz="2400" smtClean="0">
                <a:solidFill>
                  <a:srgbClr val="002060"/>
                </a:solidFill>
                <a:effectLst>
                  <a:outerShdw blurRad="38100" dist="38100" dir="2700000" algn="tl">
                    <a:srgbClr val="000000">
                      <a:alpha val="43137"/>
                    </a:srgbClr>
                  </a:outerShdw>
                </a:effectLst>
                <a:latin typeface="+mj-lt"/>
              </a:rPr>
              <a:t>–</a:t>
            </a:r>
            <a:r>
              <a:rPr lang="es-ES_tradnl" altLang="es-MX" sz="2400" smtClean="0">
                <a:solidFill>
                  <a:srgbClr val="002060"/>
                </a:solidFill>
                <a:effectLst>
                  <a:outerShdw blurRad="38100" dist="38100" dir="2700000" algn="tl">
                    <a:srgbClr val="000000">
                      <a:alpha val="43137"/>
                    </a:srgbClr>
                  </a:outerShdw>
                </a:effectLst>
                <a:latin typeface="+mj-lt"/>
              </a:rPr>
              <a:t> Chiriguaná </a:t>
            </a:r>
            <a:r>
              <a:rPr lang="es-ES_tradnl" altLang="es-MX" sz="2585" smtClean="0">
                <a:solidFill>
                  <a:schemeClr val="bg2">
                    <a:lumMod val="25000"/>
                  </a:schemeClr>
                </a:solidFill>
                <a:latin typeface="+mj-lt"/>
              </a:rPr>
              <a:t/>
            </a:r>
            <a:br>
              <a:rPr lang="es-ES_tradnl" altLang="es-MX" sz="2585" smtClean="0">
                <a:solidFill>
                  <a:schemeClr val="bg2">
                    <a:lumMod val="25000"/>
                  </a:schemeClr>
                </a:solidFill>
                <a:latin typeface="+mj-lt"/>
              </a:rPr>
            </a:br>
            <a:r>
              <a:rPr lang="es-ES_tradnl" altLang="es-MX" sz="1847" b="0" smtClean="0">
                <a:solidFill>
                  <a:schemeClr val="bg2">
                    <a:lumMod val="50000"/>
                  </a:schemeClr>
                </a:solidFill>
                <a:latin typeface="+mj-lt"/>
              </a:rPr>
              <a:t>Contrato de Concesión O-ATLA-0-99</a:t>
            </a:r>
            <a:endParaRPr lang="es-CO" altLang="es-MX" sz="1847" b="0" dirty="0">
              <a:solidFill>
                <a:schemeClr val="bg2">
                  <a:lumMod val="25000"/>
                </a:schemeClr>
              </a:solidFill>
              <a:latin typeface="+mj-lt"/>
            </a:endParaRPr>
          </a:p>
        </p:txBody>
      </p:sp>
    </p:spTree>
    <p:extLst>
      <p:ext uri="{BB962C8B-B14F-4D97-AF65-F5344CB8AC3E}">
        <p14:creationId xmlns:p14="http://schemas.microsoft.com/office/powerpoint/2010/main" val="39594540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286246" y="901435"/>
            <a:ext cx="8595361" cy="748669"/>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r>
              <a:rPr lang="es-CO" sz="2400" dirty="0" smtClean="0">
                <a:sym typeface="Museo Sans 500"/>
              </a:rPr>
              <a:t>ADQUISICION ELEMENTOS Y CAPACITACIÓN PARA MANTENIMIENTO DE VÍA</a:t>
            </a:r>
            <a:endParaRPr lang="es-CO" sz="2400" dirty="0">
              <a:sym typeface="Museo Sans 500"/>
            </a:endParaRPr>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648" y="1635041"/>
            <a:ext cx="1914079" cy="2284776"/>
          </a:xfrm>
          <a:prstGeom prst="rect">
            <a:avLst/>
          </a:prstGeom>
        </p:spPr>
      </p:pic>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8676" y="1635042"/>
            <a:ext cx="4077821" cy="2284776"/>
          </a:xfrm>
          <a:prstGeom prst="rect">
            <a:avLst/>
          </a:prstGeom>
        </p:spPr>
      </p:pic>
      <p:pic>
        <p:nvPicPr>
          <p:cNvPr id="6" name="Imagen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26497" y="1556412"/>
            <a:ext cx="2705360" cy="1883236"/>
          </a:xfrm>
          <a:prstGeom prst="rect">
            <a:avLst/>
          </a:prstGeom>
        </p:spPr>
      </p:pic>
      <p:pic>
        <p:nvPicPr>
          <p:cNvPr id="7" name="Imagen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6020674" y="3913420"/>
            <a:ext cx="3326548" cy="2379004"/>
          </a:xfrm>
          <a:prstGeom prst="rect">
            <a:avLst/>
          </a:prstGeom>
        </p:spPr>
      </p:pic>
      <p:pic>
        <p:nvPicPr>
          <p:cNvPr id="8" name="Imagen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36007" y="3979398"/>
            <a:ext cx="4841676" cy="2832100"/>
          </a:xfrm>
          <a:prstGeom prst="rect">
            <a:avLst/>
          </a:prstGeom>
        </p:spPr>
      </p:pic>
    </p:spTree>
    <p:extLst>
      <p:ext uri="{BB962C8B-B14F-4D97-AF65-F5344CB8AC3E}">
        <p14:creationId xmlns:p14="http://schemas.microsoft.com/office/powerpoint/2010/main" val="2491426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p:cNvSpPr txBox="1">
            <a:spLocks/>
          </p:cNvSpPr>
          <p:nvPr/>
        </p:nvSpPr>
        <p:spPr>
          <a:xfrm>
            <a:off x="296078" y="1078420"/>
            <a:ext cx="8595361" cy="748669"/>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r>
              <a:rPr lang="es-CO" sz="3200" dirty="0" smtClean="0"/>
              <a:t>Obras contrato Fondo Adaptación</a:t>
            </a:r>
            <a:endParaRPr lang="es-CO" sz="3200" dirty="0"/>
          </a:p>
        </p:txBody>
      </p:sp>
      <p:pic>
        <p:nvPicPr>
          <p:cNvPr id="3" name="Picture 138" descr="F:\Disco extraíble\Disco extraíble\Interventoría 1159 FA\Registro fotográfico\F-18 Mar 24-2015\DSC0485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2290" y="2638171"/>
            <a:ext cx="2714441" cy="214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3" descr="F:\Disco extraíble\Disco extraíble\Interventoría 1159 FA\Registro fotográfico\Km 240\la foto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290" y="4921552"/>
            <a:ext cx="2720140" cy="185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6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28689" y="4905767"/>
            <a:ext cx="3180685" cy="186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rot="16200000">
            <a:off x="-2042447" y="4222570"/>
            <a:ext cx="4383960" cy="46166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fontAlgn="base">
              <a:spcBef>
                <a:spcPct val="0"/>
              </a:spcBef>
              <a:spcAft>
                <a:spcPct val="0"/>
              </a:spcAft>
            </a:pPr>
            <a:r>
              <a:rPr lang="es-ES" sz="2400" b="1" dirty="0">
                <a:latin typeface="Candara" pitchFamily="34" charset="0"/>
                <a:ea typeface="+mj-ea"/>
                <a:cs typeface="+mj-cs"/>
              </a:rPr>
              <a:t>Obras </a:t>
            </a:r>
            <a:r>
              <a:rPr lang="es-ES" sz="2400" b="1" dirty="0" smtClean="0">
                <a:latin typeface="Candara" pitchFamily="34" charset="0"/>
                <a:ea typeface="+mj-ea"/>
                <a:cs typeface="+mj-cs"/>
              </a:rPr>
              <a:t>Terminadas agosto 2015</a:t>
            </a:r>
            <a:endParaRPr lang="es-ES" sz="2400" b="1" dirty="0">
              <a:latin typeface="Candara" pitchFamily="34" charset="0"/>
              <a:ea typeface="+mj-ea"/>
              <a:cs typeface="+mj-cs"/>
            </a:endParaRPr>
          </a:p>
        </p:txBody>
      </p:sp>
      <p:sp>
        <p:nvSpPr>
          <p:cNvPr id="7" name="Onda 6"/>
          <p:cNvSpPr/>
          <p:nvPr/>
        </p:nvSpPr>
        <p:spPr>
          <a:xfrm>
            <a:off x="2175953" y="2691293"/>
            <a:ext cx="872441" cy="381354"/>
          </a:xfrm>
          <a:prstGeom prst="wav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CO" sz="1200" dirty="0" smtClean="0">
                <a:solidFill>
                  <a:srgbClr val="000000"/>
                </a:solidFill>
              </a:rPr>
              <a:t>Km125</a:t>
            </a:r>
            <a:endParaRPr lang="es-CO" sz="1200" dirty="0">
              <a:solidFill>
                <a:srgbClr val="000000"/>
              </a:solidFill>
            </a:endParaRPr>
          </a:p>
        </p:txBody>
      </p:sp>
      <p:sp>
        <p:nvSpPr>
          <p:cNvPr id="8" name="Onda 7"/>
          <p:cNvSpPr/>
          <p:nvPr/>
        </p:nvSpPr>
        <p:spPr>
          <a:xfrm>
            <a:off x="2227142" y="4996361"/>
            <a:ext cx="853556" cy="355789"/>
          </a:xfrm>
          <a:prstGeom prst="wav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CO" sz="1200" dirty="0">
                <a:solidFill>
                  <a:srgbClr val="000000"/>
                </a:solidFill>
              </a:rPr>
              <a:t>Km240</a:t>
            </a:r>
          </a:p>
        </p:txBody>
      </p:sp>
      <p:sp>
        <p:nvSpPr>
          <p:cNvPr id="9" name="Onda 8"/>
          <p:cNvSpPr/>
          <p:nvPr/>
        </p:nvSpPr>
        <p:spPr>
          <a:xfrm>
            <a:off x="8269570" y="4953648"/>
            <a:ext cx="718905" cy="340446"/>
          </a:xfrm>
          <a:prstGeom prst="wav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CO" sz="1200" dirty="0">
                <a:solidFill>
                  <a:srgbClr val="000000"/>
                </a:solidFill>
              </a:rPr>
              <a:t>Km64</a:t>
            </a:r>
          </a:p>
        </p:txBody>
      </p:sp>
      <p:pic>
        <p:nvPicPr>
          <p:cNvPr id="10" name="211 Imagen" descr="C:\concol\Descargas\Fondo de Adaptacion\fotos FA\F-13\DSC0382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36575" y="2655131"/>
            <a:ext cx="2617005" cy="212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nda 10"/>
          <p:cNvSpPr/>
          <p:nvPr/>
        </p:nvSpPr>
        <p:spPr>
          <a:xfrm>
            <a:off x="5008669" y="2736748"/>
            <a:ext cx="723649" cy="335899"/>
          </a:xfrm>
          <a:prstGeom prst="wav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CO" sz="1200" dirty="0">
                <a:solidFill>
                  <a:srgbClr val="000000"/>
                </a:solidFill>
              </a:rPr>
              <a:t>Km42</a:t>
            </a:r>
          </a:p>
        </p:txBody>
      </p:sp>
      <p:pic>
        <p:nvPicPr>
          <p:cNvPr id="12" name="3 Imagen"/>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36575" y="4921552"/>
            <a:ext cx="2596922" cy="185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nda 12"/>
          <p:cNvSpPr/>
          <p:nvPr/>
        </p:nvSpPr>
        <p:spPr>
          <a:xfrm>
            <a:off x="5017593" y="4953648"/>
            <a:ext cx="714725" cy="323450"/>
          </a:xfrm>
          <a:prstGeom prst="wav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CO" sz="1200" dirty="0">
                <a:solidFill>
                  <a:srgbClr val="000000"/>
                </a:solidFill>
              </a:rPr>
              <a:t>Km60</a:t>
            </a:r>
          </a:p>
        </p:txBody>
      </p:sp>
      <p:pic>
        <p:nvPicPr>
          <p:cNvPr id="14" name="Imagen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23794" y="2642926"/>
            <a:ext cx="3157528" cy="2142158"/>
          </a:xfrm>
          <a:prstGeom prst="rect">
            <a:avLst/>
          </a:prstGeom>
        </p:spPr>
      </p:pic>
      <p:sp>
        <p:nvSpPr>
          <p:cNvPr id="15" name="Onda 14"/>
          <p:cNvSpPr/>
          <p:nvPr/>
        </p:nvSpPr>
        <p:spPr>
          <a:xfrm>
            <a:off x="8269570" y="2769113"/>
            <a:ext cx="709296" cy="369068"/>
          </a:xfrm>
          <a:prstGeom prst="wav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CO" sz="1200" dirty="0">
                <a:solidFill>
                  <a:srgbClr val="000000"/>
                </a:solidFill>
              </a:rPr>
              <a:t>Km328</a:t>
            </a:r>
          </a:p>
        </p:txBody>
      </p:sp>
      <p:sp>
        <p:nvSpPr>
          <p:cNvPr id="16" name="McK 3. Unit of measure"/>
          <p:cNvSpPr txBox="1">
            <a:spLocks noChangeArrowheads="1"/>
          </p:cNvSpPr>
          <p:nvPr>
            <p:custDataLst>
              <p:tags r:id="rId1"/>
            </p:custDataLst>
          </p:nvPr>
        </p:nvSpPr>
        <p:spPr bwMode="auto">
          <a:xfrm>
            <a:off x="282515" y="2015202"/>
            <a:ext cx="86089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12813" eaLnBrk="0" hangingPunct="0">
              <a:defRPr sz="1300">
                <a:solidFill>
                  <a:schemeClr val="tx1"/>
                </a:solidFill>
                <a:latin typeface="Arial" charset="0"/>
                <a:ea typeface="MS PGothic" pitchFamily="34" charset="-128"/>
              </a:defRPr>
            </a:lvl1pPr>
            <a:lvl2pPr marL="742950" indent="-285750" defTabSz="912813" eaLnBrk="0" hangingPunct="0">
              <a:defRPr sz="1300">
                <a:solidFill>
                  <a:schemeClr val="tx1"/>
                </a:solidFill>
                <a:latin typeface="Arial" charset="0"/>
                <a:ea typeface="MS PGothic" pitchFamily="34" charset="-128"/>
              </a:defRPr>
            </a:lvl2pPr>
            <a:lvl3pPr marL="1143000" indent="-228600" defTabSz="912813" eaLnBrk="0" hangingPunct="0">
              <a:defRPr sz="1300">
                <a:solidFill>
                  <a:schemeClr val="tx1"/>
                </a:solidFill>
                <a:latin typeface="Arial" charset="0"/>
                <a:ea typeface="MS PGothic" pitchFamily="34" charset="-128"/>
              </a:defRPr>
            </a:lvl3pPr>
            <a:lvl4pPr marL="1600200" indent="-228600" defTabSz="912813" eaLnBrk="0" hangingPunct="0">
              <a:defRPr sz="1300">
                <a:solidFill>
                  <a:schemeClr val="tx1"/>
                </a:solidFill>
                <a:latin typeface="Arial" charset="0"/>
                <a:ea typeface="MS PGothic" pitchFamily="34" charset="-128"/>
              </a:defRPr>
            </a:lvl4pPr>
            <a:lvl5pPr marL="2057400" indent="-228600" defTabSz="912813" eaLnBrk="0" hangingPunct="0">
              <a:defRPr sz="13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1300">
                <a:solidFill>
                  <a:schemeClr val="tx1"/>
                </a:solidFill>
                <a:latin typeface="Arial" charset="0"/>
                <a:ea typeface="MS PGothic" pitchFamily="34" charset="-128"/>
              </a:defRPr>
            </a:lvl9pPr>
          </a:lstStyle>
          <a:p>
            <a:pPr eaLnBrk="1" hangingPunct="1"/>
            <a:r>
              <a:rPr lang="es-CO" altLang="zh-CN" sz="1600" dirty="0">
                <a:latin typeface="Candara" pitchFamily="34" charset="0"/>
                <a:ea typeface="SimSun" pitchFamily="2" charset="-122"/>
                <a:sym typeface="Museo Sans 500"/>
              </a:rPr>
              <a:t>Construcción Soluciones definitivas a los puntos críticos Ocasionados por la Ola Invernal 2010-2011.</a:t>
            </a:r>
          </a:p>
        </p:txBody>
      </p:sp>
    </p:spTree>
    <p:extLst>
      <p:ext uri="{BB962C8B-B14F-4D97-AF65-F5344CB8AC3E}">
        <p14:creationId xmlns:p14="http://schemas.microsoft.com/office/powerpoint/2010/main" val="2848767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p:cNvSpPr txBox="1">
            <a:spLocks/>
          </p:cNvSpPr>
          <p:nvPr/>
        </p:nvSpPr>
        <p:spPr>
          <a:xfrm>
            <a:off x="650030" y="1098065"/>
            <a:ext cx="8595361" cy="748669"/>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r>
              <a:rPr lang="es-CO" sz="2800" dirty="0" smtClean="0"/>
              <a:t>CONEXION CON ZONAS FRANCAS - CONCESION RED FÉRREA DEL PACIFICO</a:t>
            </a:r>
            <a:endParaRPr lang="es-CO" sz="2800" dirty="0"/>
          </a:p>
        </p:txBody>
      </p:sp>
      <p:sp>
        <p:nvSpPr>
          <p:cNvPr id="3" name="CuadroTexto 2"/>
          <p:cNvSpPr txBox="1"/>
          <p:nvPr/>
        </p:nvSpPr>
        <p:spPr>
          <a:xfrm>
            <a:off x="650030" y="2126162"/>
            <a:ext cx="8387854" cy="4247317"/>
          </a:xfrm>
          <a:prstGeom prst="rect">
            <a:avLst/>
          </a:prstGeom>
          <a:noFill/>
        </p:spPr>
        <p:txBody>
          <a:bodyPr wrap="square" rtlCol="0">
            <a:spAutoFit/>
          </a:bodyPr>
          <a:lstStyle/>
          <a:p>
            <a:pPr algn="just"/>
            <a:r>
              <a:rPr lang="es-CO" dirty="0" smtClean="0">
                <a:latin typeface="Candara" panose="020E0502030303020204" pitchFamily="34" charset="0"/>
              </a:rPr>
              <a:t>Con la terminación de las obras que habilitan el corredor tras la Ola invernal 2010 -2011, en el tramo Buenaventura – La Tebaida – Prominex (Zona Franca del Eje Cafetero), se reconecta el puerto de Buenaventura y el Valle del Cauca, con la Zona Franca del Eje Cafetero, ubicada en la cercanías del municipio de La Tebaida, en el Quindío.</a:t>
            </a:r>
          </a:p>
          <a:p>
            <a:pPr algn="just"/>
            <a:endParaRPr lang="es-CO" dirty="0" smtClean="0">
              <a:latin typeface="Candara" panose="020E0502030303020204" pitchFamily="34" charset="0"/>
            </a:endParaRPr>
          </a:p>
          <a:p>
            <a:pPr algn="just"/>
            <a:r>
              <a:rPr lang="es-CO" dirty="0" smtClean="0">
                <a:latin typeface="Candara" panose="020E0502030303020204" pitchFamily="34" charset="0"/>
              </a:rPr>
              <a:t>La Agencia busca la conexión de la red Férrea existente con la Zona Franca de Pereira, ubicada en el centro poblado de Caimalito, para lo cual se encuentra en el proceso de  liquidación del contratista encargado de la ejecución de la obra y en la búsqueda de mecanismos para realizar la construcción desde el municipio de Zaragoza en el Valle del Cauca, con la zona Franca de Pereira y posteriormente a la Felisa (Caldas).</a:t>
            </a:r>
          </a:p>
          <a:p>
            <a:pPr algn="just"/>
            <a:endParaRPr lang="es-CO" dirty="0">
              <a:latin typeface="Candara" panose="020E0502030303020204" pitchFamily="34" charset="0"/>
            </a:endParaRPr>
          </a:p>
          <a:p>
            <a:pPr algn="just"/>
            <a:r>
              <a:rPr lang="es-CO" dirty="0" smtClean="0">
                <a:latin typeface="Candara" panose="020E0502030303020204" pitchFamily="34" charset="0"/>
              </a:rPr>
              <a:t>Al momento se cuenta jurídicamente con los predios para la construcción de las variantes de Caimalito y Cartago.</a:t>
            </a:r>
            <a:endParaRPr lang="es-CO" dirty="0">
              <a:latin typeface="Candara" panose="020E0502030303020204" pitchFamily="34" charset="0"/>
            </a:endParaRPr>
          </a:p>
        </p:txBody>
      </p:sp>
    </p:spTree>
    <p:extLst>
      <p:ext uri="{BB962C8B-B14F-4D97-AF65-F5344CB8AC3E}">
        <p14:creationId xmlns:p14="http://schemas.microsoft.com/office/powerpoint/2010/main" val="3535961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o 116"/>
          <p:cNvGrpSpPr/>
          <p:nvPr/>
        </p:nvGrpSpPr>
        <p:grpSpPr>
          <a:xfrm>
            <a:off x="1856656" y="185952"/>
            <a:ext cx="936104" cy="943080"/>
            <a:chOff x="1988321" y="0"/>
            <a:chExt cx="810013" cy="832513"/>
          </a:xfrm>
        </p:grpSpPr>
        <p:sp>
          <p:nvSpPr>
            <p:cNvPr id="118" name="Lágrima 8"/>
            <p:cNvSpPr/>
            <p:nvPr/>
          </p:nvSpPr>
          <p:spPr>
            <a:xfrm rot="10800000" flipH="1">
              <a:off x="1988321" y="0"/>
              <a:ext cx="810013" cy="832513"/>
            </a:xfrm>
            <a:prstGeom prst="teardrop">
              <a:avLst/>
            </a:prstGeom>
            <a:solidFill>
              <a:srgbClr val="F0C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CO" sz="1867" dirty="0">
                <a:solidFill>
                  <a:prstClr val="white"/>
                </a:solidFill>
              </a:endParaRPr>
            </a:p>
          </p:txBody>
        </p:sp>
        <p:sp>
          <p:nvSpPr>
            <p:cNvPr id="119"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CO" sz="1867" dirty="0">
                <a:solidFill>
                  <a:prstClr val="white"/>
                </a:solidFill>
              </a:endParaRPr>
            </a:p>
          </p:txBody>
        </p:sp>
        <p:sp>
          <p:nvSpPr>
            <p:cNvPr id="120" name="CuadroTexto 11"/>
            <p:cNvSpPr txBox="1"/>
            <p:nvPr/>
          </p:nvSpPr>
          <p:spPr>
            <a:xfrm>
              <a:off x="2187020" y="135386"/>
              <a:ext cx="476047" cy="661176"/>
            </a:xfrm>
            <a:prstGeom prst="rect">
              <a:avLst/>
            </a:prstGeom>
            <a:noFill/>
          </p:spPr>
          <p:txBody>
            <a:bodyPr wrap="none" rtlCol="0">
              <a:spAutoFit/>
            </a:bodyPr>
            <a:lstStyle/>
            <a:p>
              <a:pPr defTabSz="914377"/>
              <a:r>
                <a:rPr lang="es-ES" sz="4267" b="1" dirty="0">
                  <a:solidFill>
                    <a:schemeClr val="accent4"/>
                  </a:solidFill>
                  <a:latin typeface="Arial Black" panose="020B0A04020102020204" pitchFamily="34" charset="0"/>
                  <a:cs typeface="Arial" panose="020B0604020202020204" pitchFamily="34" charset="0"/>
                </a:rPr>
                <a:t>5</a:t>
              </a:r>
              <a:endParaRPr lang="es-CO" sz="4267" b="1" dirty="0">
                <a:solidFill>
                  <a:schemeClr val="accent4"/>
                </a:solidFill>
                <a:latin typeface="Arial Black" panose="020B0A04020102020204" pitchFamily="34" charset="0"/>
                <a:cs typeface="Arial" panose="020B0604020202020204" pitchFamily="34" charset="0"/>
              </a:endParaRPr>
            </a:p>
          </p:txBody>
        </p:sp>
      </p:grpSp>
      <p:sp>
        <p:nvSpPr>
          <p:cNvPr id="121" name="6 Rectángulo"/>
          <p:cNvSpPr/>
          <p:nvPr/>
        </p:nvSpPr>
        <p:spPr>
          <a:xfrm>
            <a:off x="2864767" y="185954"/>
            <a:ext cx="5184578" cy="923330"/>
          </a:xfrm>
          <a:prstGeom prst="rect">
            <a:avLst/>
          </a:prstGeom>
        </p:spPr>
        <p:txBody>
          <a:bodyPr wrap="square">
            <a:spAutoFit/>
          </a:bodyPr>
          <a:lstStyle/>
          <a:p>
            <a:pPr>
              <a:defRPr/>
            </a:pPr>
            <a:r>
              <a:rPr lang="es-CO" sz="2700" b="1" smtClean="0">
                <a:ln w="0"/>
                <a:effectLst>
                  <a:outerShdw blurRad="38100" dist="38100" dir="2700000" algn="tl">
                    <a:srgbClr val="000000">
                      <a:alpha val="43137"/>
                    </a:srgbClr>
                  </a:outerShdw>
                </a:effectLst>
                <a:latin typeface="Candara" panose="020E0502030303020204" pitchFamily="34" charset="0"/>
                <a:ea typeface="Helvetica Neue Bold Condensed" charset="0"/>
                <a:cs typeface="Impact"/>
              </a:rPr>
              <a:t>Ejecución Programada via ampliación de Plazo</a:t>
            </a:r>
            <a:endParaRPr lang="es-CO" sz="2700" b="1" dirty="0">
              <a:ln w="0"/>
              <a:effectLst>
                <a:outerShdw blurRad="38100" dist="38100" dir="2700000" algn="tl">
                  <a:srgbClr val="000000">
                    <a:alpha val="43137"/>
                  </a:srgbClr>
                </a:outerShdw>
              </a:effectLst>
              <a:latin typeface="Candara" panose="020E0502030303020204" pitchFamily="34" charset="0"/>
              <a:ea typeface="Helvetica Neue Bold Condensed" charset="0"/>
              <a:cs typeface="Impact"/>
            </a:endParaRPr>
          </a:p>
        </p:txBody>
      </p:sp>
      <p:pic>
        <p:nvPicPr>
          <p:cNvPr id="17" name="Imagen 16"/>
          <p:cNvPicPr>
            <a:picLocks noChangeAspect="1"/>
          </p:cNvPicPr>
          <p:nvPr/>
        </p:nvPicPr>
        <p:blipFill>
          <a:blip r:embed="rId3"/>
          <a:stretch>
            <a:fillRect/>
          </a:stretch>
        </p:blipFill>
        <p:spPr>
          <a:xfrm>
            <a:off x="801536" y="1781299"/>
            <a:ext cx="3888432" cy="3905672"/>
          </a:xfrm>
          <a:prstGeom prst="rect">
            <a:avLst/>
          </a:prstGeom>
          <a:ln>
            <a:solidFill>
              <a:schemeClr val="bg1">
                <a:lumMod val="50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pic>
      <p:sp>
        <p:nvSpPr>
          <p:cNvPr id="8" name="Rectángulo 7"/>
          <p:cNvSpPr/>
          <p:nvPr/>
        </p:nvSpPr>
        <p:spPr>
          <a:xfrm>
            <a:off x="101600" y="16813"/>
            <a:ext cx="9666514" cy="1446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5 CuadroTexto"/>
          <p:cNvSpPr txBox="1"/>
          <p:nvPr/>
        </p:nvSpPr>
        <p:spPr>
          <a:xfrm>
            <a:off x="772222" y="469344"/>
            <a:ext cx="4534232" cy="769441"/>
          </a:xfrm>
          <a:prstGeom prst="rect">
            <a:avLst/>
          </a:prstGeom>
          <a:noFill/>
        </p:spPr>
        <p:txBody>
          <a:bodyPr wrap="square">
            <a:spAutoFit/>
          </a:bodyPr>
          <a:lstStyle/>
          <a:p>
            <a:pPr algn="ctr">
              <a:defRPr/>
            </a:pPr>
            <a:r>
              <a:rPr lang="es-CO" sz="4400" b="1" dirty="0" smtClean="0">
                <a:solidFill>
                  <a:schemeClr val="accent1">
                    <a:lumMod val="25000"/>
                  </a:schemeClr>
                </a:solidFill>
                <a:effectLst>
                  <a:outerShdw blurRad="38100" dist="38100" dir="2700000" algn="tl">
                    <a:srgbClr val="000000">
                      <a:alpha val="43137"/>
                    </a:srgbClr>
                  </a:outerShdw>
                </a:effectLst>
                <a:latin typeface="Candara" panose="020E0502030303020204" pitchFamily="34" charset="0"/>
                <a:ea typeface="+mj-ea"/>
                <a:cs typeface="+mj-cs"/>
              </a:rPr>
              <a:t>Muchas Gracias</a:t>
            </a:r>
            <a:r>
              <a:rPr lang="es-CO" sz="4400" b="1" dirty="0">
                <a:solidFill>
                  <a:schemeClr val="accent1">
                    <a:lumMod val="25000"/>
                  </a:schemeClr>
                </a:solidFill>
                <a:effectLst>
                  <a:outerShdw blurRad="38100" dist="38100" dir="2700000" algn="tl">
                    <a:srgbClr val="000000">
                      <a:alpha val="43137"/>
                    </a:srgbClr>
                  </a:outerShdw>
                </a:effectLst>
                <a:latin typeface="Candara" panose="020E0502030303020204" pitchFamily="34" charset="0"/>
                <a:ea typeface="+mj-ea"/>
                <a:cs typeface="+mj-cs"/>
              </a:rPr>
              <a:t>…</a:t>
            </a:r>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6454" y="2065156"/>
            <a:ext cx="4155483" cy="3337958"/>
          </a:xfrm>
          <a:prstGeom prst="rect">
            <a:avLst/>
          </a:prstGeom>
        </p:spPr>
      </p:pic>
    </p:spTree>
    <p:extLst>
      <p:ext uri="{BB962C8B-B14F-4D97-AF65-F5344CB8AC3E}">
        <p14:creationId xmlns:p14="http://schemas.microsoft.com/office/powerpoint/2010/main" val="419318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redondeado 7"/>
          <p:cNvSpPr/>
          <p:nvPr/>
        </p:nvSpPr>
        <p:spPr>
          <a:xfrm>
            <a:off x="1116197" y="1415117"/>
            <a:ext cx="4304559"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Status Segunda Línea Contractual </a:t>
            </a:r>
          </a:p>
        </p:txBody>
      </p:sp>
      <p:grpSp>
        <p:nvGrpSpPr>
          <p:cNvPr id="22" name="Grupo 22"/>
          <p:cNvGrpSpPr/>
          <p:nvPr/>
        </p:nvGrpSpPr>
        <p:grpSpPr>
          <a:xfrm>
            <a:off x="549737" y="1198149"/>
            <a:ext cx="899775" cy="888596"/>
            <a:chOff x="1988321" y="0"/>
            <a:chExt cx="810013" cy="832513"/>
          </a:xfrm>
        </p:grpSpPr>
        <p:sp>
          <p:nvSpPr>
            <p:cNvPr id="23" name="Lágrima 8"/>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4"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5" name="CuadroTexto 11"/>
            <p:cNvSpPr txBox="1"/>
            <p:nvPr/>
          </p:nvSpPr>
          <p:spPr>
            <a:xfrm>
              <a:off x="2187020" y="135386"/>
              <a:ext cx="443317" cy="605539"/>
            </a:xfrm>
            <a:prstGeom prst="rect">
              <a:avLst/>
            </a:prstGeom>
            <a:noFill/>
          </p:spPr>
          <p:txBody>
            <a:bodyPr wrap="none" rtlCol="0">
              <a:spAutoFit/>
            </a:bodyPr>
            <a:lstStyle/>
            <a:p>
              <a:pPr defTabSz="914354"/>
              <a:r>
                <a:rPr lang="es-CO" sz="3600" b="1" dirty="0">
                  <a:solidFill>
                    <a:srgbClr val="244061"/>
                  </a:solidFill>
                  <a:latin typeface="Arial Black" panose="020B0A04020102020204" pitchFamily="34" charset="0"/>
                  <a:cs typeface="Arial" panose="020B0604020202020204" pitchFamily="34" charset="0"/>
                </a:rPr>
                <a:t>3</a:t>
              </a:r>
            </a:p>
          </p:txBody>
        </p:sp>
      </p:grpSp>
      <p:graphicFrame>
        <p:nvGraphicFramePr>
          <p:cNvPr id="2" name="Tabla 1"/>
          <p:cNvGraphicFramePr>
            <a:graphicFrameLocks noGrp="1"/>
          </p:cNvGraphicFramePr>
          <p:nvPr>
            <p:extLst>
              <p:ext uri="{D42A27DB-BD31-4B8C-83A1-F6EECF244321}">
                <p14:modId xmlns:p14="http://schemas.microsoft.com/office/powerpoint/2010/main" val="674399329"/>
              </p:ext>
            </p:extLst>
          </p:nvPr>
        </p:nvGraphicFramePr>
        <p:xfrm>
          <a:off x="549737" y="2226119"/>
          <a:ext cx="8975271" cy="3535680"/>
        </p:xfrm>
        <a:graphic>
          <a:graphicData uri="http://schemas.openxmlformats.org/drawingml/2006/table">
            <a:tbl>
              <a:tblPr>
                <a:tableStyleId>{5C22544A-7EE6-4342-B048-85BDC9FD1C3A}</a:tableStyleId>
              </a:tblPr>
              <a:tblGrid>
                <a:gridCol w="8975271"/>
              </a:tblGrid>
              <a:tr h="1812482">
                <a:tc>
                  <a:txBody>
                    <a:bodyPr/>
                    <a:lstStyle/>
                    <a:p>
                      <a:pPr marL="342900" lvl="0" indent="-342900" algn="just">
                        <a:spcBef>
                          <a:spcPts val="600"/>
                        </a:spcBef>
                        <a:spcAft>
                          <a:spcPts val="0"/>
                        </a:spcAft>
                        <a:buFont typeface="Wingdings" panose="05000000000000000000" pitchFamily="2" charset="2"/>
                        <a:buChar char=""/>
                        <a:tabLst>
                          <a:tab pos="201295" algn="l"/>
                        </a:tabLst>
                      </a:pPr>
                      <a:r>
                        <a:rPr lang="es-CO" sz="1400" b="1" dirty="0">
                          <a:effectLst/>
                        </a:rPr>
                        <a:t>Bosconia (2.45 – 5,37%)</a:t>
                      </a:r>
                      <a:endParaRPr lang="es-MX" sz="1400" b="1" dirty="0">
                        <a:effectLst/>
                      </a:endParaRPr>
                    </a:p>
                    <a:p>
                      <a:pPr marL="342900" lvl="0" indent="-342900" algn="just">
                        <a:spcBef>
                          <a:spcPts val="1200"/>
                        </a:spcBef>
                        <a:spcAft>
                          <a:spcPts val="0"/>
                        </a:spcAft>
                        <a:buFont typeface="Wingdings" panose="05000000000000000000" pitchFamily="2" charset="2"/>
                        <a:buChar char=""/>
                      </a:pPr>
                      <a:r>
                        <a:rPr lang="es-CO" sz="1200" dirty="0">
                          <a:effectLst/>
                        </a:rPr>
                        <a:t>Fenoco da inicio EIA el 25 de mayo de 2015 pero debido al fallo de la Corte Constitucional </a:t>
                      </a:r>
                      <a:r>
                        <a:rPr lang="es-CO" sz="1200" dirty="0" smtClean="0">
                          <a:effectLst/>
                        </a:rPr>
                        <a:t>Auto </a:t>
                      </a:r>
                      <a:r>
                        <a:rPr lang="es-CO" sz="1200" dirty="0">
                          <a:effectLst/>
                        </a:rPr>
                        <a:t>Referencia T – 4520563 de 2015 ordena de manera temporal (3 meses) la suspensión de toda obra o actividad relacionada con la construcción de Segunda Línea Férrea </a:t>
                      </a:r>
                      <a:endParaRPr lang="es-CO" sz="1200" dirty="0" smtClean="0">
                        <a:effectLst/>
                      </a:endParaRPr>
                    </a:p>
                    <a:p>
                      <a:pPr marL="342900" lvl="0" indent="-342900" algn="just">
                        <a:spcBef>
                          <a:spcPts val="600"/>
                        </a:spcBef>
                        <a:spcAft>
                          <a:spcPts val="0"/>
                        </a:spcAft>
                        <a:buFont typeface="Wingdings" panose="05000000000000000000" pitchFamily="2" charset="2"/>
                        <a:buChar char=""/>
                      </a:pPr>
                      <a:r>
                        <a:rPr lang="es-CO" sz="1200" dirty="0" smtClean="0">
                          <a:effectLst/>
                        </a:rPr>
                        <a:t>Fenoco </a:t>
                      </a:r>
                      <a:r>
                        <a:rPr lang="es-CO" sz="1200" dirty="0">
                          <a:effectLst/>
                        </a:rPr>
                        <a:t>ha dado cumplimiento a las medidas aprobadas por ANLA para al fallo de la corte con las construcción de 584 metros de gaviones, 650 metros de bermas, 818 metros de muros en mampostería de ladrillo y 2.700 metros de barreras vegetales que permitan disminuir los niveles de ruido en el municipio de Bosconia</a:t>
                      </a:r>
                      <a:endParaRPr lang="es-MX" sz="1200" dirty="0">
                        <a:effectLst/>
                      </a:endParaRPr>
                    </a:p>
                    <a:p>
                      <a:pPr marL="342900" lvl="0" indent="-342900" algn="just">
                        <a:spcBef>
                          <a:spcPts val="600"/>
                        </a:spcBef>
                        <a:spcAft>
                          <a:spcPts val="0"/>
                        </a:spcAft>
                        <a:buFont typeface="Wingdings" panose="05000000000000000000" pitchFamily="2" charset="2"/>
                        <a:buChar char=""/>
                      </a:pPr>
                      <a:r>
                        <a:rPr lang="es-CO" sz="1200" dirty="0">
                          <a:effectLst/>
                        </a:rPr>
                        <a:t>El ANLA, el pasado 25 de agosto de 2015 radica ante el Tribunal Administrativo del Cesar el informe de cumplimiento de Fenoco de las medidas aprobadas para Bosconia. </a:t>
                      </a:r>
                      <a:r>
                        <a:rPr lang="es-MX" sz="1200" dirty="0">
                          <a:effectLst/>
                        </a:rPr>
                        <a:t>Fenoco, igualmente el día 27 de agosto de 2015, </a:t>
                      </a:r>
                      <a:r>
                        <a:rPr lang="es-MX" sz="1200" dirty="0" err="1">
                          <a:effectLst/>
                        </a:rPr>
                        <a:t>ra</a:t>
                      </a:r>
                      <a:r>
                        <a:rPr lang="es-CO" sz="1200" dirty="0">
                          <a:effectLst/>
                        </a:rPr>
                        <a:t>dicó ante el Tribunal Administrativo del Cesar, el informe de Cumplimiento de las medidas aprobadas </a:t>
                      </a:r>
                      <a:endParaRPr lang="es-MX" sz="1200" dirty="0">
                        <a:effectLst/>
                      </a:endParaRPr>
                    </a:p>
                    <a:p>
                      <a:pPr marL="342900" lvl="0" indent="-342900" algn="just">
                        <a:spcBef>
                          <a:spcPts val="600"/>
                        </a:spcBef>
                        <a:spcAft>
                          <a:spcPts val="0"/>
                        </a:spcAft>
                        <a:buFont typeface="Wingdings" panose="05000000000000000000" pitchFamily="2" charset="2"/>
                        <a:buChar char=""/>
                      </a:pPr>
                      <a:r>
                        <a:rPr lang="es-MX" sz="1200" spc="-10" dirty="0">
                          <a:effectLst/>
                        </a:rPr>
                        <a:t>A la espera de respuesta del Tribunal que notifique el cumplimiento de Fenoco y posterior levantamiento de </a:t>
                      </a:r>
                      <a:r>
                        <a:rPr lang="es-MX" sz="1200" spc="-10" dirty="0" smtClean="0">
                          <a:effectLst/>
                        </a:rPr>
                        <a:t>suspensión</a:t>
                      </a:r>
                    </a:p>
                    <a:p>
                      <a:pPr marL="342900" lvl="0" indent="-342900" algn="just">
                        <a:spcBef>
                          <a:spcPts val="600"/>
                        </a:spcBef>
                        <a:spcAft>
                          <a:spcPts val="0"/>
                        </a:spcAft>
                        <a:buFont typeface="Wingdings" panose="05000000000000000000" pitchFamily="2" charset="2"/>
                        <a:buChar char=""/>
                      </a:pPr>
                      <a:endParaRPr lang="es-MX" sz="1000" spc="-10" dirty="0" smtClean="0">
                        <a:effectLst/>
                      </a:endParaRPr>
                    </a:p>
                    <a:p>
                      <a:pPr marL="342900" lvl="0" indent="-342900" algn="just">
                        <a:spcBef>
                          <a:spcPts val="600"/>
                        </a:spcBef>
                        <a:spcAft>
                          <a:spcPts val="0"/>
                        </a:spcAft>
                        <a:buFont typeface="Wingdings" panose="05000000000000000000" pitchFamily="2" charset="2"/>
                        <a:buChar char=""/>
                        <a:tabLst>
                          <a:tab pos="201295" algn="l"/>
                        </a:tabLst>
                      </a:pPr>
                      <a:r>
                        <a:rPr lang="es-CO" sz="1400" b="1" kern="1200" dirty="0" smtClean="0">
                          <a:solidFill>
                            <a:schemeClr val="dk1"/>
                          </a:solidFill>
                          <a:effectLst/>
                          <a:latin typeface="+mn-lt"/>
                          <a:ea typeface="+mn-ea"/>
                          <a:cs typeface="+mn-cs"/>
                        </a:rPr>
                        <a:t>Aracataca (9.13 Km – 20,01%)</a:t>
                      </a:r>
                      <a:endParaRPr lang="es-MX" sz="1400" b="1" kern="1200" dirty="0" smtClean="0">
                        <a:solidFill>
                          <a:schemeClr val="dk1"/>
                        </a:solidFill>
                        <a:effectLst/>
                        <a:latin typeface="+mn-lt"/>
                        <a:ea typeface="+mn-ea"/>
                        <a:cs typeface="+mn-cs"/>
                      </a:endParaRPr>
                    </a:p>
                    <a:p>
                      <a:pPr marL="342900" lvl="0" indent="-342900" algn="just">
                        <a:spcBef>
                          <a:spcPts val="1200"/>
                        </a:spcBef>
                        <a:spcAft>
                          <a:spcPts val="0"/>
                        </a:spcAft>
                        <a:buFont typeface="Wingdings" panose="05000000000000000000" pitchFamily="2" charset="2"/>
                        <a:buChar char=""/>
                      </a:pPr>
                      <a:r>
                        <a:rPr lang="es-CO" sz="1200" dirty="0" smtClean="0">
                          <a:effectLst/>
                        </a:rPr>
                        <a:t>A la fecha la </a:t>
                      </a:r>
                      <a:r>
                        <a:rPr lang="es-CO" sz="1200" kern="1200" dirty="0" smtClean="0">
                          <a:solidFill>
                            <a:schemeClr val="dk1"/>
                          </a:solidFill>
                          <a:effectLst/>
                          <a:latin typeface="+mn-lt"/>
                          <a:ea typeface="+mn-ea"/>
                          <a:cs typeface="+mn-cs"/>
                        </a:rPr>
                        <a:t>Comunidad</a:t>
                      </a:r>
                      <a:r>
                        <a:rPr lang="es-CO" sz="1200" dirty="0" smtClean="0">
                          <a:effectLst/>
                        </a:rPr>
                        <a:t> de Aracataca se ha opuesto a la construcción de la segunda línea paralela.  A </a:t>
                      </a:r>
                      <a:endParaRPr lang="es-MX" sz="1200" dirty="0" smtClean="0">
                        <a:effectLst/>
                      </a:endParaRPr>
                    </a:p>
                    <a:p>
                      <a:pPr marL="342900" lvl="0" indent="-342900" algn="just">
                        <a:spcBef>
                          <a:spcPts val="600"/>
                        </a:spcBef>
                        <a:spcAft>
                          <a:spcPts val="0"/>
                        </a:spcAft>
                        <a:buFont typeface="Wingdings" panose="05000000000000000000" pitchFamily="2" charset="2"/>
                        <a:buChar char=""/>
                      </a:pPr>
                      <a:r>
                        <a:rPr lang="es-CO" sz="1200" dirty="0" smtClean="0">
                          <a:effectLst/>
                        </a:rPr>
                        <a:t>El día 27 de </a:t>
                      </a:r>
                      <a:r>
                        <a:rPr lang="es-MX" sz="1200" dirty="0" smtClean="0">
                          <a:effectLst/>
                        </a:rPr>
                        <a:t>noviembre</a:t>
                      </a:r>
                      <a:r>
                        <a:rPr lang="es-CO" sz="1200" dirty="0" smtClean="0">
                          <a:effectLst/>
                        </a:rPr>
                        <a:t> de 2014 se realizó Audiencia pública en el municipio de Aracataca, con el fin de dar a </a:t>
                      </a:r>
                      <a:r>
                        <a:rPr lang="es-MX" sz="1200" dirty="0" smtClean="0">
                          <a:effectLst/>
                        </a:rPr>
                        <a:t>conocer</a:t>
                      </a:r>
                      <a:r>
                        <a:rPr lang="es-CO" sz="1200" dirty="0" smtClean="0">
                          <a:effectLst/>
                        </a:rPr>
                        <a:t> la propuesta del proyecto segunda línea paralela en este municipio; se propuso realizar nuevas mesas de trabajo para tratar temas técnico</a:t>
                      </a:r>
                      <a:endParaRPr lang="es-MX" sz="1200" spc="-10" dirty="0" smtClean="0">
                        <a:effectLst/>
                      </a:endParaRPr>
                    </a:p>
                  </a:txBody>
                  <a:tcPr marL="89535" marR="89535" marT="0" marB="0">
                    <a:noFill/>
                  </a:tcPr>
                </a:tc>
              </a:tr>
            </a:tbl>
          </a:graphicData>
        </a:graphic>
      </p:graphicFrame>
      <p:sp>
        <p:nvSpPr>
          <p:cNvPr id="6" name="Rectángulo 5"/>
          <p:cNvSpPr/>
          <p:nvPr/>
        </p:nvSpPr>
        <p:spPr>
          <a:xfrm>
            <a:off x="4425042" y="5996422"/>
            <a:ext cx="6025243" cy="369332"/>
          </a:xfrm>
          <a:prstGeom prst="rect">
            <a:avLst/>
          </a:prstGeom>
        </p:spPr>
        <p:txBody>
          <a:bodyPr wrap="square">
            <a:spAutoFit/>
          </a:bodyPr>
          <a:lstStyle/>
          <a:p>
            <a:pPr algn="just" eaLnBrk="0" hangingPunct="0">
              <a:defRPr/>
            </a:pPr>
            <a:r>
              <a:rPr lang="es-CO" altLang="es-MX" b="1" i="1" dirty="0">
                <a:solidFill>
                  <a:srgbClr val="7030A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 la fecha sin definición posibilidad de línea paralela</a:t>
            </a:r>
            <a:endParaRPr lang="es-CO" altLang="es-MX" sz="1600" b="1" i="1" dirty="0">
              <a:solidFill>
                <a:srgbClr val="7030A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10" name="1 Título"/>
          <p:cNvSpPr txBox="1">
            <a:spLocks/>
          </p:cNvSpPr>
          <p:nvPr/>
        </p:nvSpPr>
        <p:spPr>
          <a:xfrm>
            <a:off x="1619548" y="226622"/>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pPr algn="l"/>
            <a:r>
              <a:rPr lang="es-ES_tradnl" altLang="es-MX" sz="2400" smtClean="0">
                <a:solidFill>
                  <a:srgbClr val="002060"/>
                </a:solidFill>
                <a:effectLst>
                  <a:outerShdw blurRad="38100" dist="38100" dir="2700000" algn="tl">
                    <a:srgbClr val="000000">
                      <a:alpha val="43137"/>
                    </a:srgbClr>
                  </a:outerShdw>
                </a:effectLst>
                <a:latin typeface="+mj-lt"/>
              </a:rPr>
              <a:t>1. Corredor Atlántico - Santa Marta </a:t>
            </a:r>
            <a:r>
              <a:rPr lang="es-ES" altLang="es-MX" sz="2400" smtClean="0">
                <a:solidFill>
                  <a:srgbClr val="002060"/>
                </a:solidFill>
                <a:effectLst>
                  <a:outerShdw blurRad="38100" dist="38100" dir="2700000" algn="tl">
                    <a:srgbClr val="000000">
                      <a:alpha val="43137"/>
                    </a:srgbClr>
                  </a:outerShdw>
                </a:effectLst>
                <a:latin typeface="+mj-lt"/>
              </a:rPr>
              <a:t>–</a:t>
            </a:r>
            <a:r>
              <a:rPr lang="es-ES_tradnl" altLang="es-MX" sz="2400" smtClean="0">
                <a:solidFill>
                  <a:srgbClr val="002060"/>
                </a:solidFill>
                <a:effectLst>
                  <a:outerShdw blurRad="38100" dist="38100" dir="2700000" algn="tl">
                    <a:srgbClr val="000000">
                      <a:alpha val="43137"/>
                    </a:srgbClr>
                  </a:outerShdw>
                </a:effectLst>
                <a:latin typeface="+mj-lt"/>
              </a:rPr>
              <a:t> Chiriguaná </a:t>
            </a:r>
            <a:r>
              <a:rPr lang="es-ES_tradnl" altLang="es-MX" sz="2585" smtClean="0">
                <a:solidFill>
                  <a:schemeClr val="bg2">
                    <a:lumMod val="25000"/>
                  </a:schemeClr>
                </a:solidFill>
                <a:latin typeface="+mj-lt"/>
              </a:rPr>
              <a:t/>
            </a:r>
            <a:br>
              <a:rPr lang="es-ES_tradnl" altLang="es-MX" sz="2585" smtClean="0">
                <a:solidFill>
                  <a:schemeClr val="bg2">
                    <a:lumMod val="25000"/>
                  </a:schemeClr>
                </a:solidFill>
                <a:latin typeface="+mj-lt"/>
              </a:rPr>
            </a:br>
            <a:r>
              <a:rPr lang="es-ES_tradnl" altLang="es-MX" sz="1847" b="0" smtClean="0">
                <a:solidFill>
                  <a:schemeClr val="bg2">
                    <a:lumMod val="50000"/>
                  </a:schemeClr>
                </a:solidFill>
                <a:latin typeface="+mj-lt"/>
              </a:rPr>
              <a:t>Contrato de Concesión O-ATLA-0-99</a:t>
            </a:r>
            <a:endParaRPr lang="es-CO" altLang="es-MX" sz="1847" b="0" dirty="0">
              <a:solidFill>
                <a:schemeClr val="bg2">
                  <a:lumMod val="25000"/>
                </a:schemeClr>
              </a:solidFill>
              <a:latin typeface="+mj-lt"/>
            </a:endParaRPr>
          </a:p>
        </p:txBody>
      </p:sp>
    </p:spTree>
    <p:extLst>
      <p:ext uri="{BB962C8B-B14F-4D97-AF65-F5344CB8AC3E}">
        <p14:creationId xmlns:p14="http://schemas.microsoft.com/office/powerpoint/2010/main" val="2623881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redondeado 7"/>
          <p:cNvSpPr/>
          <p:nvPr/>
        </p:nvSpPr>
        <p:spPr>
          <a:xfrm>
            <a:off x="1116197" y="1405592"/>
            <a:ext cx="4304559"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CO" sz="2000" b="1" dirty="0" smtClean="0">
                <a:solidFill>
                  <a:prstClr val="white"/>
                </a:solidFill>
                <a:latin typeface="Candara" panose="020E0502030303020204" pitchFamily="34" charset="0"/>
                <a:ea typeface="MS Mincho" panose="02020609040205080304" pitchFamily="49" charset="-128"/>
                <a:cs typeface="Arial" panose="020B0604020202020204" pitchFamily="34" charset="0"/>
              </a:rPr>
              <a:t>Restricciones Nocturnas Vigentes</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22" name="Grupo 22"/>
          <p:cNvGrpSpPr/>
          <p:nvPr/>
        </p:nvGrpSpPr>
        <p:grpSpPr>
          <a:xfrm>
            <a:off x="549737" y="1188624"/>
            <a:ext cx="899775" cy="888596"/>
            <a:chOff x="1988321" y="0"/>
            <a:chExt cx="810013" cy="832513"/>
          </a:xfrm>
        </p:grpSpPr>
        <p:sp>
          <p:nvSpPr>
            <p:cNvPr id="23" name="Lágrima 8"/>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4"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5" name="CuadroTexto 11"/>
            <p:cNvSpPr txBox="1"/>
            <p:nvPr/>
          </p:nvSpPr>
          <p:spPr>
            <a:xfrm>
              <a:off x="2187020" y="135386"/>
              <a:ext cx="443317" cy="605538"/>
            </a:xfrm>
            <a:prstGeom prst="rect">
              <a:avLst/>
            </a:prstGeom>
            <a:noFill/>
          </p:spPr>
          <p:txBody>
            <a:bodyPr wrap="none" rtlCol="0">
              <a:spAutoFit/>
            </a:bodyPr>
            <a:lstStyle/>
            <a:p>
              <a:pPr defTabSz="914354"/>
              <a:r>
                <a:rPr lang="es-CO" sz="3600" b="1" dirty="0" smtClean="0">
                  <a:solidFill>
                    <a:srgbClr val="244061"/>
                  </a:solidFill>
                  <a:latin typeface="Arial Black" panose="020B0A04020102020204" pitchFamily="34" charset="0"/>
                  <a:cs typeface="Arial" panose="020B0604020202020204" pitchFamily="34" charset="0"/>
                </a:rPr>
                <a:t>4</a:t>
              </a:r>
              <a:endParaRPr lang="es-CO" sz="3600" b="1" dirty="0">
                <a:solidFill>
                  <a:srgbClr val="244061"/>
                </a:solidFill>
                <a:latin typeface="Arial Black" panose="020B0A04020102020204" pitchFamily="34" charset="0"/>
                <a:cs typeface="Arial" panose="020B0604020202020204" pitchFamily="34" charset="0"/>
              </a:endParaRPr>
            </a:p>
          </p:txBody>
        </p:sp>
      </p:grpSp>
      <p:graphicFrame>
        <p:nvGraphicFramePr>
          <p:cNvPr id="4" name="Tabla 3"/>
          <p:cNvGraphicFramePr>
            <a:graphicFrameLocks noGrp="1"/>
          </p:cNvGraphicFramePr>
          <p:nvPr>
            <p:extLst>
              <p:ext uri="{D42A27DB-BD31-4B8C-83A1-F6EECF244321}">
                <p14:modId xmlns:p14="http://schemas.microsoft.com/office/powerpoint/2010/main" val="3898689905"/>
              </p:ext>
            </p:extLst>
          </p:nvPr>
        </p:nvGraphicFramePr>
        <p:xfrm>
          <a:off x="499272" y="2318498"/>
          <a:ext cx="9051471" cy="2316480"/>
        </p:xfrm>
        <a:graphic>
          <a:graphicData uri="http://schemas.openxmlformats.org/drawingml/2006/table">
            <a:tbl>
              <a:tblPr>
                <a:tableStyleId>{5C22544A-7EE6-4342-B048-85BDC9FD1C3A}</a:tableStyleId>
              </a:tblPr>
              <a:tblGrid>
                <a:gridCol w="9051471"/>
              </a:tblGrid>
              <a:tr h="0">
                <a:tc>
                  <a:txBody>
                    <a:bodyPr/>
                    <a:lstStyle/>
                    <a:p>
                      <a:pPr marL="342900" lvl="0" indent="-342900" algn="just">
                        <a:spcAft>
                          <a:spcPts val="0"/>
                        </a:spcAft>
                        <a:buFont typeface="Wingdings" panose="05000000000000000000" pitchFamily="2" charset="2"/>
                        <a:buChar char=""/>
                        <a:tabLst>
                          <a:tab pos="201295" algn="l"/>
                        </a:tabLst>
                      </a:pPr>
                      <a:r>
                        <a:rPr lang="es-CO" sz="1400" b="1" dirty="0">
                          <a:effectLst/>
                        </a:rPr>
                        <a:t>Acción de Tutela No. 4520563 de </a:t>
                      </a:r>
                      <a:r>
                        <a:rPr lang="es-CO" sz="1400" b="1" dirty="0" smtClean="0">
                          <a:effectLst/>
                        </a:rPr>
                        <a:t>2015</a:t>
                      </a:r>
                      <a:endParaRPr lang="es-CO" sz="1400" b="0" dirty="0" smtClean="0">
                        <a:effectLst/>
                      </a:endParaRPr>
                    </a:p>
                    <a:p>
                      <a:pPr marL="0" lvl="0" indent="0" algn="just">
                        <a:spcAft>
                          <a:spcPts val="0"/>
                        </a:spcAft>
                        <a:buFont typeface="Wingdings" panose="05000000000000000000" pitchFamily="2" charset="2"/>
                        <a:buNone/>
                        <a:tabLst>
                          <a:tab pos="201295" algn="l"/>
                        </a:tabLst>
                      </a:pPr>
                      <a:endParaRPr lang="es-CO" sz="1200" b="0" u="sng" dirty="0" smtClean="0">
                        <a:effectLst/>
                      </a:endParaRPr>
                    </a:p>
                    <a:p>
                      <a:pPr marL="0" lvl="0" indent="0" algn="just">
                        <a:spcAft>
                          <a:spcPts val="0"/>
                        </a:spcAft>
                        <a:buFont typeface="Wingdings" panose="05000000000000000000" pitchFamily="2" charset="2"/>
                        <a:buNone/>
                        <a:tabLst>
                          <a:tab pos="201295" algn="l"/>
                        </a:tabLst>
                      </a:pPr>
                      <a:r>
                        <a:rPr lang="es-CO" sz="1200" u="sng" dirty="0" smtClean="0">
                          <a:effectLst/>
                        </a:rPr>
                        <a:t>Restricción</a:t>
                      </a:r>
                      <a:r>
                        <a:rPr lang="es-CO" sz="1200" dirty="0">
                          <a:effectLst/>
                        </a:rPr>
                        <a:t>: Suspende por tres (3) meses la construcción de la segunda línea en todas las áreas de influencia de la vía férrea y se suspende por tres (3) meses el transporte férreo de carbón entre las 22:30 y las 04:30 de lunes a domingo en los municipios de Algarrobo, Zona Bananera y Fundación – Estado: </a:t>
                      </a:r>
                      <a:r>
                        <a:rPr lang="es-CO" sz="1200" b="1" dirty="0" smtClean="0">
                          <a:solidFill>
                            <a:srgbClr val="00B050"/>
                          </a:solidFill>
                          <a:effectLst/>
                        </a:rPr>
                        <a:t>Terminada.</a:t>
                      </a:r>
                      <a:r>
                        <a:rPr lang="es-CO" sz="1200" b="1" baseline="0" dirty="0" smtClean="0">
                          <a:solidFill>
                            <a:srgbClr val="00B050"/>
                          </a:solidFill>
                          <a:effectLst/>
                        </a:rPr>
                        <a:t> </a:t>
                      </a:r>
                    </a:p>
                    <a:p>
                      <a:pPr marL="0" lvl="0" indent="0" algn="just">
                        <a:spcAft>
                          <a:spcPts val="0"/>
                        </a:spcAft>
                        <a:buFont typeface="Wingdings" panose="05000000000000000000" pitchFamily="2" charset="2"/>
                        <a:buNone/>
                        <a:tabLst>
                          <a:tab pos="201295" algn="l"/>
                        </a:tabLst>
                      </a:pPr>
                      <a:endParaRPr lang="es-CO" sz="800" b="1" baseline="0" dirty="0" smtClean="0">
                        <a:solidFill>
                          <a:srgbClr val="00B050"/>
                        </a:solidFill>
                        <a:effectLst/>
                      </a:endParaRPr>
                    </a:p>
                    <a:p>
                      <a:pPr algn="just">
                        <a:spcAft>
                          <a:spcPts val="0"/>
                        </a:spcAft>
                      </a:pPr>
                      <a:endParaRPr lang="es-CO" sz="1200" u="sng"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lvl="0" indent="-285750" algn="just" defTabSz="914377"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CO" sz="1400" b="1" kern="1200" dirty="0" smtClean="0">
                          <a:solidFill>
                            <a:schemeClr val="dk1"/>
                          </a:solidFill>
                          <a:effectLst/>
                          <a:latin typeface="+mn-lt"/>
                          <a:ea typeface="+mn-ea"/>
                          <a:cs typeface="+mn-cs"/>
                        </a:rPr>
                        <a:t>Sentencia de Tutela No. T-672 de 2014</a:t>
                      </a:r>
                    </a:p>
                    <a:p>
                      <a:pPr marL="0" marR="0" lvl="0" indent="0" algn="just"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CO" sz="1200" b="1" u="sng" kern="1200" dirty="0" smtClean="0">
                        <a:solidFill>
                          <a:schemeClr val="dk1"/>
                        </a:solidFill>
                        <a:effectLst/>
                        <a:latin typeface="+mj-lt"/>
                        <a:ea typeface="+mn-ea"/>
                        <a:cs typeface="+mn-cs"/>
                      </a:endParaRPr>
                    </a:p>
                    <a:p>
                      <a:pPr marL="0" marR="0" lvl="0" indent="0" algn="just"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lang="es-CO" sz="1200" u="sng" dirty="0" smtClean="0">
                          <a:effectLst/>
                          <a:latin typeface="+mj-lt"/>
                        </a:rPr>
                        <a:t>Restricción:</a:t>
                      </a:r>
                      <a:r>
                        <a:rPr lang="es-CO" sz="1200" dirty="0" smtClean="0">
                          <a:effectLst/>
                          <a:latin typeface="+mj-lt"/>
                        </a:rPr>
                        <a:t> Suspende el tránsito de trenes carboneros </a:t>
                      </a:r>
                      <a:r>
                        <a:rPr lang="es-ES" sz="1200" dirty="0" smtClean="0">
                          <a:effectLst/>
                          <a:latin typeface="+mj-lt"/>
                        </a:rPr>
                        <a:t>entre las 22.30 y las 04:30 de lunes a domingo en el municipio de Bosconia y </a:t>
                      </a:r>
                      <a:r>
                        <a:rPr lang="es-CO" sz="1200" dirty="0" smtClean="0">
                          <a:effectLst/>
                          <a:latin typeface="+mj-lt"/>
                        </a:rPr>
                        <a:t>requiere a Fenoco para que en un término de máximo seis (6) meses incluya en su PMA medidas dirigidas a (i) reducir el coeficiente de rozamiento e (ii) implementar mecanismos de control que permitan la absorción de las ondas sonoras entre la fuente y los receptores - Estado: </a:t>
                      </a:r>
                      <a:r>
                        <a:rPr lang="es-CO" sz="1200" b="1" dirty="0" smtClean="0">
                          <a:solidFill>
                            <a:srgbClr val="C00000"/>
                          </a:solidFill>
                          <a:effectLst/>
                          <a:latin typeface="+mj-lt"/>
                        </a:rPr>
                        <a:t>Vigente</a:t>
                      </a:r>
                    </a:p>
                    <a:p>
                      <a:pPr marL="0" marR="0" lvl="0" indent="0" algn="just"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CO" sz="800" b="1" dirty="0" smtClean="0">
                        <a:solidFill>
                          <a:srgbClr val="C00000"/>
                        </a:solidFill>
                        <a:effectLst/>
                        <a:latin typeface="+mj-lt"/>
                      </a:endParaRPr>
                    </a:p>
                  </a:txBody>
                  <a:tcPr marL="89535" marR="89535" marT="0" marB="0">
                    <a:noFill/>
                  </a:tcPr>
                </a:tc>
              </a:tr>
            </a:tbl>
          </a:graphicData>
        </a:graphic>
      </p:graphicFrame>
      <p:sp>
        <p:nvSpPr>
          <p:cNvPr id="9" name="1 Título"/>
          <p:cNvSpPr txBox="1">
            <a:spLocks/>
          </p:cNvSpPr>
          <p:nvPr/>
        </p:nvSpPr>
        <p:spPr>
          <a:xfrm>
            <a:off x="1619548" y="226622"/>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pPr algn="l"/>
            <a:r>
              <a:rPr lang="es-ES_tradnl" altLang="es-MX" sz="2400" smtClean="0">
                <a:solidFill>
                  <a:srgbClr val="002060"/>
                </a:solidFill>
                <a:effectLst>
                  <a:outerShdw blurRad="38100" dist="38100" dir="2700000" algn="tl">
                    <a:srgbClr val="000000">
                      <a:alpha val="43137"/>
                    </a:srgbClr>
                  </a:outerShdw>
                </a:effectLst>
                <a:latin typeface="+mj-lt"/>
              </a:rPr>
              <a:t>1. Corredor Atlántico - Santa Marta </a:t>
            </a:r>
            <a:r>
              <a:rPr lang="es-ES" altLang="es-MX" sz="2400" smtClean="0">
                <a:solidFill>
                  <a:srgbClr val="002060"/>
                </a:solidFill>
                <a:effectLst>
                  <a:outerShdw blurRad="38100" dist="38100" dir="2700000" algn="tl">
                    <a:srgbClr val="000000">
                      <a:alpha val="43137"/>
                    </a:srgbClr>
                  </a:outerShdw>
                </a:effectLst>
                <a:latin typeface="+mj-lt"/>
              </a:rPr>
              <a:t>–</a:t>
            </a:r>
            <a:r>
              <a:rPr lang="es-ES_tradnl" altLang="es-MX" sz="2400" smtClean="0">
                <a:solidFill>
                  <a:srgbClr val="002060"/>
                </a:solidFill>
                <a:effectLst>
                  <a:outerShdw blurRad="38100" dist="38100" dir="2700000" algn="tl">
                    <a:srgbClr val="000000">
                      <a:alpha val="43137"/>
                    </a:srgbClr>
                  </a:outerShdw>
                </a:effectLst>
                <a:latin typeface="+mj-lt"/>
              </a:rPr>
              <a:t> Chiriguaná </a:t>
            </a:r>
            <a:r>
              <a:rPr lang="es-ES_tradnl" altLang="es-MX" sz="2585" smtClean="0">
                <a:solidFill>
                  <a:schemeClr val="bg2">
                    <a:lumMod val="25000"/>
                  </a:schemeClr>
                </a:solidFill>
                <a:latin typeface="+mj-lt"/>
              </a:rPr>
              <a:t/>
            </a:r>
            <a:br>
              <a:rPr lang="es-ES_tradnl" altLang="es-MX" sz="2585" smtClean="0">
                <a:solidFill>
                  <a:schemeClr val="bg2">
                    <a:lumMod val="25000"/>
                  </a:schemeClr>
                </a:solidFill>
                <a:latin typeface="+mj-lt"/>
              </a:rPr>
            </a:br>
            <a:r>
              <a:rPr lang="es-ES_tradnl" altLang="es-MX" sz="1847" b="0" smtClean="0">
                <a:solidFill>
                  <a:schemeClr val="bg2">
                    <a:lumMod val="50000"/>
                  </a:schemeClr>
                </a:solidFill>
                <a:latin typeface="+mj-lt"/>
              </a:rPr>
              <a:t>Contrato de Concesión O-ATLA-0-99</a:t>
            </a:r>
            <a:endParaRPr lang="es-CO" altLang="es-MX" sz="1847" b="0" dirty="0">
              <a:solidFill>
                <a:schemeClr val="bg2">
                  <a:lumMod val="25000"/>
                </a:schemeClr>
              </a:solidFill>
              <a:latin typeface="+mj-lt"/>
            </a:endParaRPr>
          </a:p>
        </p:txBody>
      </p:sp>
    </p:spTree>
    <p:extLst>
      <p:ext uri="{BB962C8B-B14F-4D97-AF65-F5344CB8AC3E}">
        <p14:creationId xmlns:p14="http://schemas.microsoft.com/office/powerpoint/2010/main" val="526013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redondeado 7"/>
          <p:cNvSpPr/>
          <p:nvPr/>
        </p:nvSpPr>
        <p:spPr>
          <a:xfrm>
            <a:off x="1116197" y="1434167"/>
            <a:ext cx="4304559"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CO" sz="2000" b="1" dirty="0" smtClean="0">
                <a:solidFill>
                  <a:prstClr val="white"/>
                </a:solidFill>
                <a:latin typeface="Candara" panose="020E0502030303020204" pitchFamily="34" charset="0"/>
                <a:ea typeface="MS Mincho" panose="02020609040205080304" pitchFamily="49" charset="-128"/>
                <a:cs typeface="Arial" panose="020B0604020202020204" pitchFamily="34" charset="0"/>
              </a:rPr>
              <a:t>Carga Movilizada a 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22" name="Grupo 22"/>
          <p:cNvGrpSpPr/>
          <p:nvPr/>
        </p:nvGrpSpPr>
        <p:grpSpPr>
          <a:xfrm>
            <a:off x="549737" y="1217199"/>
            <a:ext cx="899775" cy="888596"/>
            <a:chOff x="1988321" y="0"/>
            <a:chExt cx="810013" cy="832513"/>
          </a:xfrm>
        </p:grpSpPr>
        <p:sp>
          <p:nvSpPr>
            <p:cNvPr id="23" name="Lágrima 8"/>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4"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5" name="CuadroTexto 11"/>
            <p:cNvSpPr txBox="1"/>
            <p:nvPr/>
          </p:nvSpPr>
          <p:spPr>
            <a:xfrm>
              <a:off x="2187020" y="135386"/>
              <a:ext cx="443317" cy="605538"/>
            </a:xfrm>
            <a:prstGeom prst="rect">
              <a:avLst/>
            </a:prstGeom>
            <a:noFill/>
          </p:spPr>
          <p:txBody>
            <a:bodyPr wrap="none" rtlCol="0">
              <a:spAutoFit/>
            </a:bodyPr>
            <a:lstStyle/>
            <a:p>
              <a:pPr defTabSz="914354"/>
              <a:r>
                <a:rPr lang="es-CO" sz="3600" b="1" dirty="0">
                  <a:solidFill>
                    <a:srgbClr val="244061"/>
                  </a:solidFill>
                  <a:latin typeface="Arial Black" panose="020B0A04020102020204" pitchFamily="34" charset="0"/>
                  <a:cs typeface="Arial" panose="020B0604020202020204" pitchFamily="34" charset="0"/>
                </a:rPr>
                <a:t>5</a:t>
              </a:r>
            </a:p>
          </p:txBody>
        </p:sp>
      </p:grpSp>
      <p:graphicFrame>
        <p:nvGraphicFramePr>
          <p:cNvPr id="2" name="Tabla 1"/>
          <p:cNvGraphicFramePr>
            <a:graphicFrameLocks noGrp="1"/>
          </p:cNvGraphicFramePr>
          <p:nvPr/>
        </p:nvGraphicFramePr>
        <p:xfrm>
          <a:off x="549737" y="2252698"/>
          <a:ext cx="8975264" cy="594360"/>
        </p:xfrm>
        <a:graphic>
          <a:graphicData uri="http://schemas.openxmlformats.org/drawingml/2006/table">
            <a:tbl>
              <a:tblPr>
                <a:tableStyleId>{5C22544A-7EE6-4342-B048-85BDC9FD1C3A}</a:tableStyleId>
              </a:tblPr>
              <a:tblGrid>
                <a:gridCol w="8975264"/>
              </a:tblGrid>
              <a:tr h="545215">
                <a:tc>
                  <a:txBody>
                    <a:bodyPr/>
                    <a:lstStyle/>
                    <a:p>
                      <a:pPr algn="just">
                        <a:spcBef>
                          <a:spcPts val="600"/>
                        </a:spcBef>
                        <a:spcAft>
                          <a:spcPts val="0"/>
                        </a:spcAft>
                      </a:pPr>
                      <a:r>
                        <a:rPr lang="es-CO" sz="1300" dirty="0">
                          <a:effectLst/>
                        </a:rPr>
                        <a:t>Realizados los análisis se observó que el comportamiento de movilización para el primer semestre de este año, </a:t>
                      </a:r>
                      <a:r>
                        <a:rPr lang="es-CO" sz="1300" u="sng" dirty="0">
                          <a:effectLst/>
                        </a:rPr>
                        <a:t>corresponde al mayor valor histórico movilizado por el Concesionario desde el año 2002</a:t>
                      </a:r>
                      <a:r>
                        <a:rPr lang="es-CO" sz="1300" dirty="0">
                          <a:effectLst/>
                        </a:rPr>
                        <a:t>. Con corte al 31 de agosto de 2015, se movilizaron 29,82 Millones de Toneladas, ver tabla siguiente. Esto corresponde al 69.04 % de la proyección para el año 2015 – 43.19 Mil Ton. </a:t>
                      </a:r>
                      <a:endParaRPr lang="es-MX"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535" marR="89535" marT="0" marB="0">
                    <a:noFill/>
                  </a:tcPr>
                </a:tc>
              </a:tr>
            </a:tbl>
          </a:graphicData>
        </a:graphic>
      </p:graphicFrame>
      <p:graphicFrame>
        <p:nvGraphicFramePr>
          <p:cNvPr id="3" name="Tabla 2"/>
          <p:cNvGraphicFramePr>
            <a:graphicFrameLocks noGrp="1"/>
          </p:cNvGraphicFramePr>
          <p:nvPr/>
        </p:nvGraphicFramePr>
        <p:xfrm>
          <a:off x="767865" y="3190509"/>
          <a:ext cx="2717378" cy="2605414"/>
        </p:xfrm>
        <a:graphic>
          <a:graphicData uri="http://schemas.openxmlformats.org/drawingml/2006/table">
            <a:tbl>
              <a:tblPr firstRow="1" firstCol="1" bandRow="1">
                <a:tableStyleId>{5C22544A-7EE6-4342-B048-85BDC9FD1C3A}</a:tableStyleId>
              </a:tblPr>
              <a:tblGrid>
                <a:gridCol w="502554"/>
                <a:gridCol w="1149942"/>
                <a:gridCol w="1064882"/>
              </a:tblGrid>
              <a:tr h="337414">
                <a:tc gridSpan="3">
                  <a:txBody>
                    <a:bodyPr/>
                    <a:lstStyle/>
                    <a:p>
                      <a:pPr algn="ctr">
                        <a:lnSpc>
                          <a:spcPct val="107000"/>
                        </a:lnSpc>
                        <a:spcAft>
                          <a:spcPts val="0"/>
                        </a:spcAft>
                      </a:pPr>
                      <a:r>
                        <a:rPr lang="es-MX" sz="900" b="1" dirty="0">
                          <a:solidFill>
                            <a:schemeClr val="accent1">
                              <a:lumMod val="25000"/>
                            </a:schemeClr>
                          </a:solidFill>
                          <a:effectLst/>
                        </a:rPr>
                        <a:t>Proyecciones de Carga Acumulado</a:t>
                      </a:r>
                      <a:endParaRPr lang="es-MX" sz="1050" b="1"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3">
                        <a:lumMod val="20000"/>
                        <a:lumOff val="80000"/>
                      </a:schemeClr>
                    </a:solidFill>
                  </a:tcPr>
                </a:tc>
                <a:tc hMerge="1">
                  <a:txBody>
                    <a:bodyPr/>
                    <a:lstStyle/>
                    <a:p>
                      <a:endParaRPr lang="es-MX"/>
                    </a:p>
                  </a:txBody>
                  <a:tcPr/>
                </a:tc>
                <a:tc hMerge="1">
                  <a:txBody>
                    <a:bodyPr/>
                    <a:lstStyle/>
                    <a:p>
                      <a:endParaRPr lang="es-MX"/>
                    </a:p>
                  </a:txBody>
                  <a:tcPr/>
                </a:tc>
              </a:tr>
              <a:tr h="252000">
                <a:tc>
                  <a:txBody>
                    <a:bodyPr/>
                    <a:lstStyle/>
                    <a:p>
                      <a:pPr algn="ctr">
                        <a:lnSpc>
                          <a:spcPct val="107000"/>
                        </a:lnSpc>
                        <a:spcAft>
                          <a:spcPts val="0"/>
                        </a:spcAft>
                      </a:pPr>
                      <a:r>
                        <a:rPr lang="es-MX" sz="900" b="1" dirty="0">
                          <a:solidFill>
                            <a:schemeClr val="accent1">
                              <a:lumMod val="25000"/>
                            </a:schemeClr>
                          </a:solidFill>
                          <a:effectLst/>
                        </a:rPr>
                        <a:t>Mes</a:t>
                      </a:r>
                      <a:endParaRPr lang="es-MX" sz="1050" b="1"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s-MX" sz="900" b="1" dirty="0">
                          <a:solidFill>
                            <a:schemeClr val="accent1">
                              <a:lumMod val="25000"/>
                            </a:schemeClr>
                          </a:solidFill>
                          <a:effectLst/>
                        </a:rPr>
                        <a:t>Proyectado – </a:t>
                      </a:r>
                      <a:r>
                        <a:rPr lang="es-MX" sz="900" b="1" dirty="0" err="1">
                          <a:solidFill>
                            <a:schemeClr val="accent1">
                              <a:lumMod val="25000"/>
                            </a:schemeClr>
                          </a:solidFill>
                          <a:effectLst/>
                        </a:rPr>
                        <a:t>Acum</a:t>
                      </a:r>
                      <a:r>
                        <a:rPr lang="es-MX" sz="900" b="1" dirty="0">
                          <a:solidFill>
                            <a:schemeClr val="accent1">
                              <a:lumMod val="25000"/>
                            </a:schemeClr>
                          </a:solidFill>
                          <a:effectLst/>
                        </a:rPr>
                        <a:t>.</a:t>
                      </a:r>
                      <a:endParaRPr lang="es-MX" sz="1050" b="1"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s-MX" sz="900" b="1" dirty="0">
                          <a:solidFill>
                            <a:schemeClr val="accent1">
                              <a:lumMod val="25000"/>
                            </a:schemeClr>
                          </a:solidFill>
                          <a:effectLst/>
                        </a:rPr>
                        <a:t>Ejecutado – </a:t>
                      </a:r>
                      <a:r>
                        <a:rPr lang="es-MX" sz="900" b="1" dirty="0" err="1">
                          <a:solidFill>
                            <a:schemeClr val="accent1">
                              <a:lumMod val="25000"/>
                            </a:schemeClr>
                          </a:solidFill>
                          <a:effectLst/>
                        </a:rPr>
                        <a:t>Acum</a:t>
                      </a:r>
                      <a:r>
                        <a:rPr lang="es-MX" sz="900" b="1" dirty="0">
                          <a:solidFill>
                            <a:schemeClr val="accent1">
                              <a:lumMod val="25000"/>
                            </a:schemeClr>
                          </a:solidFill>
                          <a:effectLst/>
                        </a:rPr>
                        <a:t>.</a:t>
                      </a:r>
                      <a:endParaRPr lang="es-MX" sz="1050" b="1"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3">
                        <a:lumMod val="20000"/>
                        <a:lumOff val="80000"/>
                      </a:schemeClr>
                    </a:solidFill>
                  </a:tcPr>
                </a:tc>
              </a:tr>
              <a:tr h="252000">
                <a:tc>
                  <a:txBody>
                    <a:bodyPr/>
                    <a:lstStyle/>
                    <a:p>
                      <a:pPr indent="101600" algn="ctr">
                        <a:lnSpc>
                          <a:spcPct val="107000"/>
                        </a:lnSpc>
                        <a:spcAft>
                          <a:spcPts val="0"/>
                        </a:spcAft>
                      </a:pPr>
                      <a:r>
                        <a:rPr lang="es-MX" sz="900">
                          <a:solidFill>
                            <a:schemeClr val="accent1">
                              <a:lumMod val="25000"/>
                            </a:schemeClr>
                          </a:solidFill>
                          <a:effectLst/>
                        </a:rPr>
                        <a:t>Ene.</a:t>
                      </a:r>
                      <a:endParaRPr lang="es-MX" sz="105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Aft>
                          <a:spcPts val="0"/>
                        </a:spcAft>
                      </a:pPr>
                      <a:r>
                        <a:rPr lang="es-MX" sz="900" dirty="0">
                          <a:solidFill>
                            <a:schemeClr val="accent1">
                              <a:lumMod val="25000"/>
                            </a:schemeClr>
                          </a:solidFill>
                          <a:effectLst/>
                        </a:rPr>
                        <a:t>2,935,645</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Bef>
                          <a:spcPts val="200"/>
                        </a:spcBef>
                        <a:spcAft>
                          <a:spcPts val="0"/>
                        </a:spcAft>
                      </a:pPr>
                      <a:r>
                        <a:rPr lang="es-MX" sz="900" dirty="0">
                          <a:solidFill>
                            <a:schemeClr val="accent1">
                              <a:lumMod val="25000"/>
                            </a:schemeClr>
                          </a:solidFill>
                          <a:effectLst/>
                        </a:rPr>
                        <a:t>3,951,456</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2000">
                <a:tc>
                  <a:txBody>
                    <a:bodyPr/>
                    <a:lstStyle/>
                    <a:p>
                      <a:pPr indent="101600" algn="ctr">
                        <a:lnSpc>
                          <a:spcPct val="107000"/>
                        </a:lnSpc>
                        <a:spcAft>
                          <a:spcPts val="0"/>
                        </a:spcAft>
                      </a:pPr>
                      <a:r>
                        <a:rPr lang="es-MX" sz="900">
                          <a:solidFill>
                            <a:schemeClr val="accent1">
                              <a:lumMod val="25000"/>
                            </a:schemeClr>
                          </a:solidFill>
                          <a:effectLst/>
                        </a:rPr>
                        <a:t>Feb.</a:t>
                      </a:r>
                      <a:endParaRPr lang="es-MX" sz="105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Aft>
                          <a:spcPts val="0"/>
                        </a:spcAft>
                      </a:pPr>
                      <a:r>
                        <a:rPr lang="es-MX" sz="900" dirty="0">
                          <a:solidFill>
                            <a:schemeClr val="accent1">
                              <a:lumMod val="25000"/>
                            </a:schemeClr>
                          </a:solidFill>
                          <a:effectLst/>
                        </a:rPr>
                        <a:t>6,290,200</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Bef>
                          <a:spcPts val="200"/>
                        </a:spcBef>
                        <a:spcAft>
                          <a:spcPts val="0"/>
                        </a:spcAft>
                      </a:pPr>
                      <a:r>
                        <a:rPr lang="es-MX" sz="900" dirty="0">
                          <a:solidFill>
                            <a:schemeClr val="accent1">
                              <a:lumMod val="25000"/>
                            </a:schemeClr>
                          </a:solidFill>
                          <a:effectLst/>
                        </a:rPr>
                        <a:t>7,652,906</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2000">
                <a:tc>
                  <a:txBody>
                    <a:bodyPr/>
                    <a:lstStyle/>
                    <a:p>
                      <a:pPr indent="101600" algn="ctr">
                        <a:lnSpc>
                          <a:spcPct val="107000"/>
                        </a:lnSpc>
                        <a:spcAft>
                          <a:spcPts val="0"/>
                        </a:spcAft>
                      </a:pPr>
                      <a:r>
                        <a:rPr lang="es-MX" sz="900">
                          <a:solidFill>
                            <a:schemeClr val="accent1">
                              <a:lumMod val="25000"/>
                            </a:schemeClr>
                          </a:solidFill>
                          <a:effectLst/>
                        </a:rPr>
                        <a:t>Mar.</a:t>
                      </a:r>
                      <a:endParaRPr lang="es-MX" sz="105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Aft>
                          <a:spcPts val="0"/>
                        </a:spcAft>
                      </a:pPr>
                      <a:r>
                        <a:rPr lang="es-MX" sz="900" dirty="0">
                          <a:solidFill>
                            <a:schemeClr val="accent1">
                              <a:lumMod val="25000"/>
                            </a:schemeClr>
                          </a:solidFill>
                          <a:effectLst/>
                        </a:rPr>
                        <a:t>9,644,754</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Bef>
                          <a:spcPts val="200"/>
                        </a:spcBef>
                        <a:spcAft>
                          <a:spcPts val="0"/>
                        </a:spcAft>
                      </a:pPr>
                      <a:r>
                        <a:rPr lang="es-MX" sz="900" dirty="0">
                          <a:solidFill>
                            <a:schemeClr val="accent1">
                              <a:lumMod val="25000"/>
                            </a:schemeClr>
                          </a:solidFill>
                          <a:effectLst/>
                        </a:rPr>
                        <a:t>11,724,889</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2000">
                <a:tc>
                  <a:txBody>
                    <a:bodyPr/>
                    <a:lstStyle/>
                    <a:p>
                      <a:pPr indent="101600" algn="ctr">
                        <a:lnSpc>
                          <a:spcPct val="107000"/>
                        </a:lnSpc>
                        <a:spcAft>
                          <a:spcPts val="0"/>
                        </a:spcAft>
                      </a:pPr>
                      <a:r>
                        <a:rPr lang="es-MX" sz="900">
                          <a:solidFill>
                            <a:schemeClr val="accent1">
                              <a:lumMod val="25000"/>
                            </a:schemeClr>
                          </a:solidFill>
                          <a:effectLst/>
                        </a:rPr>
                        <a:t>Abr.</a:t>
                      </a:r>
                      <a:endParaRPr lang="es-MX" sz="105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Aft>
                          <a:spcPts val="0"/>
                        </a:spcAft>
                      </a:pPr>
                      <a:r>
                        <a:rPr lang="es-MX" sz="900" dirty="0">
                          <a:solidFill>
                            <a:schemeClr val="accent1">
                              <a:lumMod val="25000"/>
                            </a:schemeClr>
                          </a:solidFill>
                          <a:effectLst/>
                        </a:rPr>
                        <a:t>12,999,308</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Bef>
                          <a:spcPts val="200"/>
                        </a:spcBef>
                        <a:spcAft>
                          <a:spcPts val="0"/>
                        </a:spcAft>
                      </a:pPr>
                      <a:r>
                        <a:rPr lang="es-MX" sz="900" dirty="0">
                          <a:solidFill>
                            <a:schemeClr val="accent1">
                              <a:lumMod val="25000"/>
                            </a:schemeClr>
                          </a:solidFill>
                          <a:effectLst/>
                        </a:rPr>
                        <a:t>15,301,724</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2000">
                <a:tc>
                  <a:txBody>
                    <a:bodyPr/>
                    <a:lstStyle/>
                    <a:p>
                      <a:pPr indent="101600" algn="ctr">
                        <a:lnSpc>
                          <a:spcPct val="107000"/>
                        </a:lnSpc>
                        <a:spcAft>
                          <a:spcPts val="0"/>
                        </a:spcAft>
                      </a:pPr>
                      <a:r>
                        <a:rPr lang="es-MX" sz="900">
                          <a:solidFill>
                            <a:schemeClr val="accent1">
                              <a:lumMod val="25000"/>
                            </a:schemeClr>
                          </a:solidFill>
                          <a:effectLst/>
                        </a:rPr>
                        <a:t>May.</a:t>
                      </a:r>
                      <a:endParaRPr lang="es-MX" sz="105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Aft>
                          <a:spcPts val="0"/>
                        </a:spcAft>
                      </a:pPr>
                      <a:r>
                        <a:rPr lang="es-MX" sz="900" dirty="0">
                          <a:solidFill>
                            <a:schemeClr val="accent1">
                              <a:lumMod val="25000"/>
                            </a:schemeClr>
                          </a:solidFill>
                          <a:effectLst/>
                        </a:rPr>
                        <a:t>16,353,863</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Bef>
                          <a:spcPts val="200"/>
                        </a:spcBef>
                        <a:spcAft>
                          <a:spcPts val="0"/>
                        </a:spcAft>
                      </a:pPr>
                      <a:r>
                        <a:rPr lang="es-MX" sz="900" dirty="0">
                          <a:solidFill>
                            <a:schemeClr val="accent1">
                              <a:lumMod val="25000"/>
                            </a:schemeClr>
                          </a:solidFill>
                          <a:effectLst/>
                        </a:rPr>
                        <a:t>18,982,009</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2000">
                <a:tc>
                  <a:txBody>
                    <a:bodyPr/>
                    <a:lstStyle/>
                    <a:p>
                      <a:pPr indent="101600" algn="ctr">
                        <a:lnSpc>
                          <a:spcPct val="107000"/>
                        </a:lnSpc>
                        <a:spcAft>
                          <a:spcPts val="0"/>
                        </a:spcAft>
                      </a:pPr>
                      <a:r>
                        <a:rPr lang="es-MX" sz="900">
                          <a:solidFill>
                            <a:schemeClr val="accent1">
                              <a:lumMod val="25000"/>
                            </a:schemeClr>
                          </a:solidFill>
                          <a:effectLst/>
                        </a:rPr>
                        <a:t>Jun.</a:t>
                      </a:r>
                      <a:endParaRPr lang="es-MX" sz="105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Aft>
                          <a:spcPts val="0"/>
                        </a:spcAft>
                      </a:pPr>
                      <a:r>
                        <a:rPr lang="es-MX" sz="900" dirty="0">
                          <a:solidFill>
                            <a:schemeClr val="accent1">
                              <a:lumMod val="25000"/>
                            </a:schemeClr>
                          </a:solidFill>
                          <a:effectLst/>
                        </a:rPr>
                        <a:t>20,120,540</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Bef>
                          <a:spcPts val="200"/>
                        </a:spcBef>
                        <a:spcAft>
                          <a:spcPts val="0"/>
                        </a:spcAft>
                      </a:pPr>
                      <a:r>
                        <a:rPr lang="es-MX" sz="900" dirty="0">
                          <a:solidFill>
                            <a:schemeClr val="accent1">
                              <a:lumMod val="25000"/>
                            </a:schemeClr>
                          </a:solidFill>
                          <a:effectLst/>
                        </a:rPr>
                        <a:t>22,263,160</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2000">
                <a:tc>
                  <a:txBody>
                    <a:bodyPr/>
                    <a:lstStyle/>
                    <a:p>
                      <a:pPr indent="101600" algn="ctr">
                        <a:lnSpc>
                          <a:spcPct val="107000"/>
                        </a:lnSpc>
                        <a:spcAft>
                          <a:spcPts val="0"/>
                        </a:spcAft>
                      </a:pPr>
                      <a:r>
                        <a:rPr lang="es-MX" sz="900">
                          <a:solidFill>
                            <a:schemeClr val="accent1">
                              <a:lumMod val="25000"/>
                            </a:schemeClr>
                          </a:solidFill>
                          <a:effectLst/>
                        </a:rPr>
                        <a:t>Jul.</a:t>
                      </a:r>
                      <a:endParaRPr lang="es-MX" sz="105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Aft>
                          <a:spcPts val="0"/>
                        </a:spcAft>
                      </a:pPr>
                      <a:r>
                        <a:rPr lang="es-MX" sz="900" dirty="0">
                          <a:solidFill>
                            <a:schemeClr val="accent1">
                              <a:lumMod val="25000"/>
                            </a:schemeClr>
                          </a:solidFill>
                          <a:effectLst/>
                        </a:rPr>
                        <a:t>23,965,770</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Bef>
                          <a:spcPts val="200"/>
                        </a:spcBef>
                        <a:spcAft>
                          <a:spcPts val="0"/>
                        </a:spcAft>
                      </a:pPr>
                      <a:r>
                        <a:rPr lang="es-MX" sz="900" dirty="0">
                          <a:solidFill>
                            <a:schemeClr val="accent1">
                              <a:lumMod val="25000"/>
                            </a:schemeClr>
                          </a:solidFill>
                          <a:effectLst/>
                        </a:rPr>
                        <a:t>25,926,569</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2000">
                <a:tc>
                  <a:txBody>
                    <a:bodyPr/>
                    <a:lstStyle/>
                    <a:p>
                      <a:pPr indent="101600" algn="ctr">
                        <a:lnSpc>
                          <a:spcPct val="107000"/>
                        </a:lnSpc>
                        <a:spcAft>
                          <a:spcPts val="0"/>
                        </a:spcAft>
                      </a:pPr>
                      <a:r>
                        <a:rPr lang="es-MX" sz="900">
                          <a:solidFill>
                            <a:schemeClr val="accent1">
                              <a:lumMod val="25000"/>
                            </a:schemeClr>
                          </a:solidFill>
                          <a:effectLst/>
                        </a:rPr>
                        <a:t>Ago.</a:t>
                      </a:r>
                      <a:endParaRPr lang="es-MX" sz="105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Aft>
                          <a:spcPts val="0"/>
                        </a:spcAft>
                      </a:pPr>
                      <a:r>
                        <a:rPr lang="es-MX" sz="900" dirty="0">
                          <a:solidFill>
                            <a:schemeClr val="accent1">
                              <a:lumMod val="25000"/>
                            </a:schemeClr>
                          </a:solidFill>
                          <a:effectLst/>
                        </a:rPr>
                        <a:t>27,811,001</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87313" lvl="1" indent="0" algn="l">
                        <a:lnSpc>
                          <a:spcPct val="107000"/>
                        </a:lnSpc>
                        <a:spcBef>
                          <a:spcPts val="200"/>
                        </a:spcBef>
                        <a:spcAft>
                          <a:spcPts val="0"/>
                        </a:spcAft>
                      </a:pPr>
                      <a:r>
                        <a:rPr lang="es-MX" sz="900" dirty="0">
                          <a:solidFill>
                            <a:schemeClr val="accent1">
                              <a:lumMod val="25000"/>
                            </a:schemeClr>
                          </a:solidFill>
                          <a:effectLst/>
                        </a:rPr>
                        <a:t>29,821,936</a:t>
                      </a:r>
                      <a:endParaRPr lang="es-MX" sz="1050" dirty="0">
                        <a:solidFill>
                          <a:schemeClr val="accent1">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bl>
          </a:graphicData>
        </a:graphic>
      </p:graphicFrame>
      <p:sp>
        <p:nvSpPr>
          <p:cNvPr id="5" name="Flecha arriba 4"/>
          <p:cNvSpPr/>
          <p:nvPr/>
        </p:nvSpPr>
        <p:spPr>
          <a:xfrm>
            <a:off x="3221985" y="3822928"/>
            <a:ext cx="171410" cy="153759"/>
          </a:xfrm>
          <a:prstGeom prst="upArrow">
            <a:avLst/>
          </a:prstGeom>
          <a:solidFill>
            <a:srgbClr val="00B050"/>
          </a:solidFill>
          <a:ln>
            <a:solidFill>
              <a:srgbClr val="08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sp>
        <p:nvSpPr>
          <p:cNvPr id="20" name="Flecha arriba 19"/>
          <p:cNvSpPr/>
          <p:nvPr/>
        </p:nvSpPr>
        <p:spPr>
          <a:xfrm>
            <a:off x="3221985" y="4077131"/>
            <a:ext cx="171410" cy="153759"/>
          </a:xfrm>
          <a:prstGeom prst="upArrow">
            <a:avLst/>
          </a:prstGeom>
          <a:solidFill>
            <a:srgbClr val="00B050"/>
          </a:solidFill>
          <a:ln>
            <a:solidFill>
              <a:srgbClr val="08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sp>
        <p:nvSpPr>
          <p:cNvPr id="26" name="Flecha arriba 25"/>
          <p:cNvSpPr/>
          <p:nvPr/>
        </p:nvSpPr>
        <p:spPr>
          <a:xfrm>
            <a:off x="3211459" y="4331334"/>
            <a:ext cx="171410" cy="153759"/>
          </a:xfrm>
          <a:prstGeom prst="upArrow">
            <a:avLst/>
          </a:prstGeom>
          <a:solidFill>
            <a:srgbClr val="00B050"/>
          </a:solidFill>
          <a:ln>
            <a:solidFill>
              <a:srgbClr val="08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sp>
        <p:nvSpPr>
          <p:cNvPr id="27" name="Flecha arriba 26"/>
          <p:cNvSpPr/>
          <p:nvPr/>
        </p:nvSpPr>
        <p:spPr>
          <a:xfrm>
            <a:off x="3211459" y="4585537"/>
            <a:ext cx="171410" cy="153759"/>
          </a:xfrm>
          <a:prstGeom prst="upArrow">
            <a:avLst/>
          </a:prstGeom>
          <a:solidFill>
            <a:srgbClr val="00B050"/>
          </a:solidFill>
          <a:ln>
            <a:solidFill>
              <a:srgbClr val="08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sp>
        <p:nvSpPr>
          <p:cNvPr id="28" name="Flecha arriba 27"/>
          <p:cNvSpPr/>
          <p:nvPr/>
        </p:nvSpPr>
        <p:spPr>
          <a:xfrm>
            <a:off x="3221985" y="4822012"/>
            <a:ext cx="171410" cy="153759"/>
          </a:xfrm>
          <a:prstGeom prst="upArrow">
            <a:avLst/>
          </a:prstGeom>
          <a:solidFill>
            <a:srgbClr val="00B050"/>
          </a:solidFill>
          <a:ln>
            <a:solidFill>
              <a:srgbClr val="08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sp>
        <p:nvSpPr>
          <p:cNvPr id="29" name="Flecha arriba 28"/>
          <p:cNvSpPr/>
          <p:nvPr/>
        </p:nvSpPr>
        <p:spPr>
          <a:xfrm>
            <a:off x="3221985" y="5076215"/>
            <a:ext cx="171410" cy="153759"/>
          </a:xfrm>
          <a:prstGeom prst="upArrow">
            <a:avLst/>
          </a:prstGeom>
          <a:solidFill>
            <a:srgbClr val="00B050"/>
          </a:solidFill>
          <a:ln>
            <a:solidFill>
              <a:srgbClr val="08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sp>
        <p:nvSpPr>
          <p:cNvPr id="30" name="Flecha arriba 29"/>
          <p:cNvSpPr/>
          <p:nvPr/>
        </p:nvSpPr>
        <p:spPr>
          <a:xfrm>
            <a:off x="3221664" y="5342953"/>
            <a:ext cx="171410" cy="153759"/>
          </a:xfrm>
          <a:prstGeom prst="upArrow">
            <a:avLst/>
          </a:prstGeom>
          <a:solidFill>
            <a:srgbClr val="00B050"/>
          </a:solidFill>
          <a:ln>
            <a:solidFill>
              <a:srgbClr val="08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sp>
        <p:nvSpPr>
          <p:cNvPr id="31" name="Flecha arriba 30"/>
          <p:cNvSpPr/>
          <p:nvPr/>
        </p:nvSpPr>
        <p:spPr>
          <a:xfrm>
            <a:off x="3221664" y="5597156"/>
            <a:ext cx="171410" cy="153759"/>
          </a:xfrm>
          <a:prstGeom prst="upArrow">
            <a:avLst/>
          </a:prstGeom>
          <a:solidFill>
            <a:srgbClr val="00B050"/>
          </a:solidFill>
          <a:ln>
            <a:solidFill>
              <a:srgbClr val="08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smtClean="0">
              <a:solidFill>
                <a:schemeClr val="bg1"/>
              </a:solidFill>
            </a:endParaRPr>
          </a:p>
        </p:txBody>
      </p:sp>
      <p:graphicFrame>
        <p:nvGraphicFramePr>
          <p:cNvPr id="34" name="Gráfico 33"/>
          <p:cNvGraphicFramePr/>
          <p:nvPr>
            <p:extLst>
              <p:ext uri="{D42A27DB-BD31-4B8C-83A1-F6EECF244321}">
                <p14:modId xmlns:p14="http://schemas.microsoft.com/office/powerpoint/2010/main" val="2023496467"/>
              </p:ext>
            </p:extLst>
          </p:nvPr>
        </p:nvGraphicFramePr>
        <p:xfrm>
          <a:off x="4116856" y="3084734"/>
          <a:ext cx="4900144" cy="2795366"/>
        </p:xfrm>
        <a:graphic>
          <a:graphicData uri="http://schemas.openxmlformats.org/drawingml/2006/chart">
            <c:chart xmlns:c="http://schemas.openxmlformats.org/drawingml/2006/chart" xmlns:r="http://schemas.openxmlformats.org/officeDocument/2006/relationships" r:id="rId2"/>
          </a:graphicData>
        </a:graphic>
      </p:graphicFrame>
      <p:sp>
        <p:nvSpPr>
          <p:cNvPr id="35" name="CuadroTexto 34"/>
          <p:cNvSpPr txBox="1"/>
          <p:nvPr/>
        </p:nvSpPr>
        <p:spPr>
          <a:xfrm>
            <a:off x="3942684" y="5965380"/>
            <a:ext cx="3197040" cy="338554"/>
          </a:xfrm>
          <a:prstGeom prst="rect">
            <a:avLst/>
          </a:prstGeom>
          <a:noFill/>
        </p:spPr>
        <p:txBody>
          <a:bodyPr wrap="square" rtlCol="0">
            <a:spAutoFit/>
          </a:bodyPr>
          <a:lstStyle/>
          <a:p>
            <a:pPr algn="r" fontAlgn="auto">
              <a:spcBef>
                <a:spcPts val="0"/>
              </a:spcBef>
              <a:spcAft>
                <a:spcPts val="0"/>
              </a:spcAft>
            </a:pPr>
            <a:r>
              <a:rPr lang="es-MX" sz="1600" b="1" i="1" dirty="0" smtClean="0">
                <a:solidFill>
                  <a:srgbClr val="002060"/>
                </a:solidFill>
                <a:latin typeface="+mj-lt"/>
                <a:ea typeface="+mj-ea"/>
                <a:cs typeface="+mj-cs"/>
              </a:rPr>
              <a:t>Meta carga 2015 </a:t>
            </a:r>
            <a:r>
              <a:rPr lang="es-MX" sz="1600" i="1" dirty="0" smtClean="0">
                <a:solidFill>
                  <a:srgbClr val="002060"/>
                </a:solidFill>
                <a:latin typeface="+mj-lt"/>
                <a:ea typeface="+mj-ea"/>
                <a:cs typeface="+mj-cs"/>
              </a:rPr>
              <a:t>: 43.191.921 Ton.</a:t>
            </a:r>
          </a:p>
        </p:txBody>
      </p:sp>
      <p:sp>
        <p:nvSpPr>
          <p:cNvPr id="32" name="1 Título"/>
          <p:cNvSpPr txBox="1">
            <a:spLocks/>
          </p:cNvSpPr>
          <p:nvPr/>
        </p:nvSpPr>
        <p:spPr>
          <a:xfrm>
            <a:off x="1619548" y="226622"/>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pPr algn="l"/>
            <a:r>
              <a:rPr lang="es-ES_tradnl" altLang="es-MX" sz="2400" smtClean="0">
                <a:solidFill>
                  <a:srgbClr val="002060"/>
                </a:solidFill>
                <a:effectLst>
                  <a:outerShdw blurRad="38100" dist="38100" dir="2700000" algn="tl">
                    <a:srgbClr val="000000">
                      <a:alpha val="43137"/>
                    </a:srgbClr>
                  </a:outerShdw>
                </a:effectLst>
                <a:latin typeface="+mj-lt"/>
              </a:rPr>
              <a:t>1. Corredor Atlántico - Santa Marta </a:t>
            </a:r>
            <a:r>
              <a:rPr lang="es-ES" altLang="es-MX" sz="2400" smtClean="0">
                <a:solidFill>
                  <a:srgbClr val="002060"/>
                </a:solidFill>
                <a:effectLst>
                  <a:outerShdw blurRad="38100" dist="38100" dir="2700000" algn="tl">
                    <a:srgbClr val="000000">
                      <a:alpha val="43137"/>
                    </a:srgbClr>
                  </a:outerShdw>
                </a:effectLst>
                <a:latin typeface="+mj-lt"/>
              </a:rPr>
              <a:t>–</a:t>
            </a:r>
            <a:r>
              <a:rPr lang="es-ES_tradnl" altLang="es-MX" sz="2400" smtClean="0">
                <a:solidFill>
                  <a:srgbClr val="002060"/>
                </a:solidFill>
                <a:effectLst>
                  <a:outerShdw blurRad="38100" dist="38100" dir="2700000" algn="tl">
                    <a:srgbClr val="000000">
                      <a:alpha val="43137"/>
                    </a:srgbClr>
                  </a:outerShdw>
                </a:effectLst>
                <a:latin typeface="+mj-lt"/>
              </a:rPr>
              <a:t> Chiriguaná </a:t>
            </a:r>
            <a:r>
              <a:rPr lang="es-ES_tradnl" altLang="es-MX" sz="2585" smtClean="0">
                <a:solidFill>
                  <a:schemeClr val="bg2">
                    <a:lumMod val="25000"/>
                  </a:schemeClr>
                </a:solidFill>
                <a:latin typeface="+mj-lt"/>
              </a:rPr>
              <a:t/>
            </a:r>
            <a:br>
              <a:rPr lang="es-ES_tradnl" altLang="es-MX" sz="2585" smtClean="0">
                <a:solidFill>
                  <a:schemeClr val="bg2">
                    <a:lumMod val="25000"/>
                  </a:schemeClr>
                </a:solidFill>
                <a:latin typeface="+mj-lt"/>
              </a:rPr>
            </a:br>
            <a:r>
              <a:rPr lang="es-ES_tradnl" altLang="es-MX" sz="1847" b="0" smtClean="0">
                <a:solidFill>
                  <a:schemeClr val="bg2">
                    <a:lumMod val="50000"/>
                  </a:schemeClr>
                </a:solidFill>
                <a:latin typeface="+mj-lt"/>
              </a:rPr>
              <a:t>Contrato de Concesión O-ATLA-0-99</a:t>
            </a:r>
            <a:endParaRPr lang="es-CO" altLang="es-MX" sz="1847" b="0" dirty="0">
              <a:solidFill>
                <a:schemeClr val="bg2">
                  <a:lumMod val="25000"/>
                </a:schemeClr>
              </a:solidFill>
              <a:latin typeface="+mj-lt"/>
            </a:endParaRPr>
          </a:p>
        </p:txBody>
      </p:sp>
    </p:spTree>
    <p:extLst>
      <p:ext uri="{BB962C8B-B14F-4D97-AF65-F5344CB8AC3E}">
        <p14:creationId xmlns:p14="http://schemas.microsoft.com/office/powerpoint/2010/main" val="3625791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redondeado 7"/>
          <p:cNvSpPr/>
          <p:nvPr/>
        </p:nvSpPr>
        <p:spPr>
          <a:xfrm>
            <a:off x="1116197" y="1462742"/>
            <a:ext cx="4304559" cy="464803"/>
          </a:xfrm>
          <a:prstGeom prst="roundRect">
            <a:avLst>
              <a:gd name="adj" fmla="val 50000"/>
            </a:avLst>
          </a:prstGeom>
          <a:ln/>
        </p:spPr>
        <p:style>
          <a:lnRef idx="0">
            <a:schemeClr val="dk1"/>
          </a:lnRef>
          <a:fillRef idx="3">
            <a:schemeClr val="dk1"/>
          </a:fillRef>
          <a:effectRef idx="3">
            <a:schemeClr val="dk1"/>
          </a:effectRef>
          <a:fontRef idx="minor">
            <a:schemeClr val="lt1"/>
          </a:fontRef>
        </p:style>
        <p:txBody>
          <a:bodyPr rtlCol="0" anchor="ctr"/>
          <a:lstStyle/>
          <a:p>
            <a:pPr defTabSz="914354"/>
            <a:r>
              <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rPr>
              <a:t>     </a:t>
            </a:r>
            <a:r>
              <a:rPr lang="es-CO" sz="2000" b="1" dirty="0" smtClean="0">
                <a:solidFill>
                  <a:prstClr val="white"/>
                </a:solidFill>
                <a:latin typeface="Candara" panose="020E0502030303020204" pitchFamily="34" charset="0"/>
                <a:ea typeface="MS Mincho" panose="02020609040205080304" pitchFamily="49" charset="-128"/>
                <a:cs typeface="Arial" panose="020B0604020202020204" pitchFamily="34" charset="0"/>
              </a:rPr>
              <a:t>Carga Movilizada a 31 de ago. 2015</a:t>
            </a:r>
            <a:endParaRPr lang="es-CO" sz="2000" b="1" dirty="0">
              <a:solidFill>
                <a:prstClr val="white"/>
              </a:solidFill>
              <a:latin typeface="Candara" panose="020E0502030303020204" pitchFamily="34" charset="0"/>
              <a:ea typeface="MS Mincho" panose="02020609040205080304" pitchFamily="49" charset="-128"/>
              <a:cs typeface="Arial" panose="020B0604020202020204" pitchFamily="34" charset="0"/>
            </a:endParaRPr>
          </a:p>
        </p:txBody>
      </p:sp>
      <p:grpSp>
        <p:nvGrpSpPr>
          <p:cNvPr id="22" name="Grupo 22"/>
          <p:cNvGrpSpPr/>
          <p:nvPr/>
        </p:nvGrpSpPr>
        <p:grpSpPr>
          <a:xfrm>
            <a:off x="549737" y="1245774"/>
            <a:ext cx="899775" cy="888596"/>
            <a:chOff x="1988321" y="0"/>
            <a:chExt cx="810013" cy="832513"/>
          </a:xfrm>
        </p:grpSpPr>
        <p:sp>
          <p:nvSpPr>
            <p:cNvPr id="23" name="Lágrima 8"/>
            <p:cNvSpPr/>
            <p:nvPr/>
          </p:nvSpPr>
          <p:spPr>
            <a:xfrm rot="10800000" flipH="1">
              <a:off x="1988321" y="0"/>
              <a:ext cx="810013" cy="83251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4"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s-CO" sz="1867">
                <a:solidFill>
                  <a:prstClr val="white"/>
                </a:solidFill>
              </a:endParaRPr>
            </a:p>
          </p:txBody>
        </p:sp>
        <p:sp>
          <p:nvSpPr>
            <p:cNvPr id="25" name="CuadroTexto 11"/>
            <p:cNvSpPr txBox="1"/>
            <p:nvPr/>
          </p:nvSpPr>
          <p:spPr>
            <a:xfrm>
              <a:off x="2187020" y="135386"/>
              <a:ext cx="443317" cy="605538"/>
            </a:xfrm>
            <a:prstGeom prst="rect">
              <a:avLst/>
            </a:prstGeom>
            <a:noFill/>
          </p:spPr>
          <p:txBody>
            <a:bodyPr wrap="none" rtlCol="0">
              <a:spAutoFit/>
            </a:bodyPr>
            <a:lstStyle/>
            <a:p>
              <a:pPr defTabSz="914354"/>
              <a:r>
                <a:rPr lang="es-CO" sz="3600" b="1" dirty="0">
                  <a:solidFill>
                    <a:srgbClr val="244061"/>
                  </a:solidFill>
                  <a:latin typeface="Arial Black" panose="020B0A04020102020204" pitchFamily="34" charset="0"/>
                  <a:cs typeface="Arial" panose="020B0604020202020204" pitchFamily="34" charset="0"/>
                </a:rPr>
                <a:t>5</a:t>
              </a:r>
            </a:p>
          </p:txBody>
        </p:sp>
      </p:grpSp>
      <p:graphicFrame>
        <p:nvGraphicFramePr>
          <p:cNvPr id="6" name="Tabla 5"/>
          <p:cNvGraphicFramePr>
            <a:graphicFrameLocks noGrp="1"/>
          </p:cNvGraphicFramePr>
          <p:nvPr>
            <p:extLst>
              <p:ext uri="{D42A27DB-BD31-4B8C-83A1-F6EECF244321}">
                <p14:modId xmlns:p14="http://schemas.microsoft.com/office/powerpoint/2010/main" val="1273914501"/>
              </p:ext>
            </p:extLst>
          </p:nvPr>
        </p:nvGraphicFramePr>
        <p:xfrm>
          <a:off x="549737" y="2799923"/>
          <a:ext cx="4454063" cy="3150936"/>
        </p:xfrm>
        <a:graphic>
          <a:graphicData uri="http://schemas.openxmlformats.org/drawingml/2006/table">
            <a:tbl>
              <a:tblPr>
                <a:tableStyleId>{5C22544A-7EE6-4342-B048-85BDC9FD1C3A}</a:tableStyleId>
              </a:tblPr>
              <a:tblGrid>
                <a:gridCol w="4454063"/>
              </a:tblGrid>
              <a:tr h="3150936">
                <a:tc>
                  <a:txBody>
                    <a:bodyPr/>
                    <a:lstStyle/>
                    <a:p>
                      <a:pPr algn="just">
                        <a:spcBef>
                          <a:spcPts val="1200"/>
                        </a:spcBef>
                        <a:spcAft>
                          <a:spcPts val="600"/>
                        </a:spcAft>
                      </a:pPr>
                      <a:r>
                        <a:rPr lang="es-MX" sz="1400" dirty="0">
                          <a:effectLst/>
                        </a:rPr>
                        <a:t>A</a:t>
                      </a:r>
                      <a:r>
                        <a:rPr lang="es-CO" sz="1400" dirty="0">
                          <a:effectLst/>
                        </a:rPr>
                        <a:t> pesar de los buenos resultados obtenidos en el primer semestre del 2015 y los ajustes realizados por Fenoco al ciclo operativo de cada tren; la dificultad de operación en relación a la restricción nocturna en los municipios de Bosconia, como en la Zona </a:t>
                      </a:r>
                      <a:r>
                        <a:rPr lang="es-CO" sz="1400" dirty="0" smtClean="0">
                          <a:effectLst/>
                        </a:rPr>
                        <a:t>Bananera, </a:t>
                      </a:r>
                      <a:r>
                        <a:rPr lang="es-CO" sz="1400" dirty="0">
                          <a:effectLst/>
                        </a:rPr>
                        <a:t>puede llegar a ser un problema para el cumplimiento de la meta de carga para el presente año, ya que antes de la restricción de Bosconia del 14 de febrero de 2015 Fenoco movilizaba 21 trenes/día, luego de la restricción Fenoco movilizo en promedio 19 trenes/día, pero después de la restricción de Zona Bananera del 8 de junio de 2015 Fenoco paso a movilizar en promedio 14 trenes/día. Se espera a partir de la fecha la movilización de 18 a 19 trenes / día (de seguir la restricción nocturna en Bosconia)</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535" marR="89535" marT="0" marB="0">
                    <a:noFill/>
                  </a:tcPr>
                </a:tc>
              </a:tr>
            </a:tbl>
          </a:graphicData>
        </a:graphic>
      </p:graphicFrame>
      <p:graphicFrame>
        <p:nvGraphicFramePr>
          <p:cNvPr id="36" name="Gráfico 35"/>
          <p:cNvGraphicFramePr/>
          <p:nvPr>
            <p:extLst>
              <p:ext uri="{D42A27DB-BD31-4B8C-83A1-F6EECF244321}">
                <p14:modId xmlns:p14="http://schemas.microsoft.com/office/powerpoint/2010/main" val="3255259819"/>
              </p:ext>
            </p:extLst>
          </p:nvPr>
        </p:nvGraphicFramePr>
        <p:xfrm>
          <a:off x="5311897" y="2093095"/>
          <a:ext cx="4251960" cy="2880014"/>
        </p:xfrm>
        <a:graphic>
          <a:graphicData uri="http://schemas.openxmlformats.org/drawingml/2006/chart">
            <c:chart xmlns:c="http://schemas.openxmlformats.org/drawingml/2006/chart" xmlns:r="http://schemas.openxmlformats.org/officeDocument/2006/relationships" r:id="rId2"/>
          </a:graphicData>
        </a:graphic>
      </p:graphicFrame>
      <p:sp>
        <p:nvSpPr>
          <p:cNvPr id="37" name="CuadroTexto 36"/>
          <p:cNvSpPr txBox="1"/>
          <p:nvPr/>
        </p:nvSpPr>
        <p:spPr>
          <a:xfrm>
            <a:off x="570945" y="2273282"/>
            <a:ext cx="3197040" cy="338554"/>
          </a:xfrm>
          <a:prstGeom prst="rect">
            <a:avLst/>
          </a:prstGeom>
          <a:noFill/>
        </p:spPr>
        <p:txBody>
          <a:bodyPr wrap="square" rtlCol="0">
            <a:spAutoFit/>
          </a:bodyPr>
          <a:lstStyle/>
          <a:p>
            <a:pPr fontAlgn="auto">
              <a:spcBef>
                <a:spcPts val="0"/>
              </a:spcBef>
              <a:spcAft>
                <a:spcPts val="0"/>
              </a:spcAft>
            </a:pPr>
            <a:r>
              <a:rPr lang="es-MX" sz="1600" b="1" i="1" dirty="0" smtClean="0">
                <a:solidFill>
                  <a:srgbClr val="002060"/>
                </a:solidFill>
                <a:latin typeface="+mj-lt"/>
                <a:ea typeface="+mj-ea"/>
                <a:cs typeface="+mj-cs"/>
              </a:rPr>
              <a:t>Situación Actual</a:t>
            </a:r>
            <a:endParaRPr lang="es-MX" sz="1600" i="1" dirty="0" smtClean="0">
              <a:solidFill>
                <a:srgbClr val="002060"/>
              </a:solidFill>
              <a:latin typeface="+mj-lt"/>
              <a:ea typeface="+mj-ea"/>
              <a:cs typeface="+mj-cs"/>
            </a:endParaRPr>
          </a:p>
        </p:txBody>
      </p:sp>
      <p:sp>
        <p:nvSpPr>
          <p:cNvPr id="10" name="Rectangle 9"/>
          <p:cNvSpPr>
            <a:spLocks noChangeArrowheads="1"/>
          </p:cNvSpPr>
          <p:nvPr/>
        </p:nvSpPr>
        <p:spPr bwMode="auto">
          <a:xfrm>
            <a:off x="5225037" y="5162522"/>
            <a:ext cx="442568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CO" altLang="es-MX" sz="1200" b="1" i="1" dirty="0" smtClean="0">
                <a:solidFill>
                  <a:schemeClr val="dk1"/>
                </a:solidFill>
              </a:rPr>
              <a:t>Impacto en la Movilización de Carga</a:t>
            </a:r>
            <a:r>
              <a:rPr lang="es-CO" altLang="es-MX" sz="1200" i="1" dirty="0" smtClean="0">
                <a:solidFill>
                  <a:schemeClr val="dk1"/>
                </a:solidFill>
              </a:rPr>
              <a:t>: Teniendo en cuenta las restricciones nocturnas, se han dejado de movilizar 631 trenes cargados (aproximadamente 3 trenes diarios) que han tenido un impacto en los ingresos de $USD 12,93 Millones y de 6.47 en los ingresos percibidos por la nación (ANI), por la movilización de carga.</a:t>
            </a:r>
            <a:r>
              <a:rPr lang="es-MX" altLang="es-MX" sz="1200" i="1" dirty="0" smtClean="0">
                <a:solidFill>
                  <a:schemeClr val="dk1"/>
                </a:solidFill>
              </a:rPr>
              <a:t> </a:t>
            </a:r>
            <a:endParaRPr lang="es-MX" altLang="es-MX" sz="1200" i="1" dirty="0">
              <a:solidFill>
                <a:schemeClr val="dk1"/>
              </a:solidFill>
            </a:endParaRPr>
          </a:p>
        </p:txBody>
      </p:sp>
      <p:sp>
        <p:nvSpPr>
          <p:cNvPr id="20" name="1 Título"/>
          <p:cNvSpPr txBox="1">
            <a:spLocks/>
          </p:cNvSpPr>
          <p:nvPr/>
        </p:nvSpPr>
        <p:spPr>
          <a:xfrm>
            <a:off x="1619548" y="226622"/>
            <a:ext cx="6480720" cy="864096"/>
          </a:xfrm>
          <a:prstGeom prst="rect">
            <a:avLst/>
          </a:prstGeom>
        </p:spPr>
        <p:txBody>
          <a:bodyPr/>
          <a:lstStyle>
            <a:lvl1pPr algn="ctr" rtl="0" eaLnBrk="1" fontAlgn="base" hangingPunct="1">
              <a:spcBef>
                <a:spcPct val="0"/>
              </a:spcBef>
              <a:spcAft>
                <a:spcPct val="0"/>
              </a:spcAft>
              <a:defRPr sz="4000" b="1" kern="1200">
                <a:solidFill>
                  <a:schemeClr val="tx1"/>
                </a:solidFill>
                <a:latin typeface="Impact" pitchFamily="34" charset="0"/>
                <a:ea typeface="+mj-ea"/>
                <a:cs typeface="+mj-cs"/>
              </a:defRPr>
            </a:lvl1pPr>
            <a:lvl2pPr algn="ctr" rtl="0" eaLnBrk="1" fontAlgn="base" hangingPunct="1">
              <a:spcBef>
                <a:spcPct val="0"/>
              </a:spcBef>
              <a:spcAft>
                <a:spcPct val="0"/>
              </a:spcAft>
              <a:defRPr sz="4000" b="1">
                <a:solidFill>
                  <a:schemeClr val="tx1"/>
                </a:solidFill>
                <a:latin typeface="Impact" pitchFamily="34" charset="0"/>
              </a:defRPr>
            </a:lvl2pPr>
            <a:lvl3pPr algn="ctr" rtl="0" eaLnBrk="1" fontAlgn="base" hangingPunct="1">
              <a:spcBef>
                <a:spcPct val="0"/>
              </a:spcBef>
              <a:spcAft>
                <a:spcPct val="0"/>
              </a:spcAft>
              <a:defRPr sz="4000" b="1">
                <a:solidFill>
                  <a:schemeClr val="tx1"/>
                </a:solidFill>
                <a:latin typeface="Impact" pitchFamily="34" charset="0"/>
              </a:defRPr>
            </a:lvl3pPr>
            <a:lvl4pPr algn="ctr" rtl="0" eaLnBrk="1" fontAlgn="base" hangingPunct="1">
              <a:spcBef>
                <a:spcPct val="0"/>
              </a:spcBef>
              <a:spcAft>
                <a:spcPct val="0"/>
              </a:spcAft>
              <a:defRPr sz="4000" b="1">
                <a:solidFill>
                  <a:schemeClr val="tx1"/>
                </a:solidFill>
                <a:latin typeface="Impact" pitchFamily="34" charset="0"/>
              </a:defRPr>
            </a:lvl4pPr>
            <a:lvl5pPr algn="ctr" rtl="0" eaLnBrk="1" fontAlgn="base" hangingPunct="1">
              <a:spcBef>
                <a:spcPct val="0"/>
              </a:spcBef>
              <a:spcAft>
                <a:spcPct val="0"/>
              </a:spcAft>
              <a:defRPr sz="4000" b="1">
                <a:solidFill>
                  <a:schemeClr val="tx1"/>
                </a:solidFill>
                <a:latin typeface="Impact"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a:lstStyle>
          <a:p>
            <a:pPr algn="l"/>
            <a:r>
              <a:rPr lang="es-ES_tradnl" altLang="es-MX" sz="2400" dirty="0" smtClean="0">
                <a:solidFill>
                  <a:srgbClr val="002060"/>
                </a:solidFill>
                <a:effectLst>
                  <a:outerShdw blurRad="38100" dist="38100" dir="2700000" algn="tl">
                    <a:srgbClr val="000000">
                      <a:alpha val="43137"/>
                    </a:srgbClr>
                  </a:outerShdw>
                </a:effectLst>
                <a:latin typeface="+mj-lt"/>
              </a:rPr>
              <a:t>1. Corredor Atlántico - Santa Marta </a:t>
            </a:r>
            <a:r>
              <a:rPr lang="es-ES" altLang="es-MX" sz="2400" dirty="0" smtClean="0">
                <a:solidFill>
                  <a:srgbClr val="002060"/>
                </a:solidFill>
                <a:effectLst>
                  <a:outerShdw blurRad="38100" dist="38100" dir="2700000" algn="tl">
                    <a:srgbClr val="000000">
                      <a:alpha val="43137"/>
                    </a:srgbClr>
                  </a:outerShdw>
                </a:effectLst>
                <a:latin typeface="+mj-lt"/>
              </a:rPr>
              <a:t>–</a:t>
            </a:r>
            <a:r>
              <a:rPr lang="es-ES_tradnl" altLang="es-MX" sz="2400" dirty="0" smtClean="0">
                <a:solidFill>
                  <a:srgbClr val="002060"/>
                </a:solidFill>
                <a:effectLst>
                  <a:outerShdw blurRad="38100" dist="38100" dir="2700000" algn="tl">
                    <a:srgbClr val="000000">
                      <a:alpha val="43137"/>
                    </a:srgbClr>
                  </a:outerShdw>
                </a:effectLst>
                <a:latin typeface="+mj-lt"/>
              </a:rPr>
              <a:t> Chiriguaná </a:t>
            </a:r>
            <a:r>
              <a:rPr lang="es-ES_tradnl" altLang="es-MX" sz="2585" dirty="0" smtClean="0">
                <a:solidFill>
                  <a:schemeClr val="bg2">
                    <a:lumMod val="25000"/>
                  </a:schemeClr>
                </a:solidFill>
                <a:latin typeface="+mj-lt"/>
              </a:rPr>
              <a:t/>
            </a:r>
            <a:br>
              <a:rPr lang="es-ES_tradnl" altLang="es-MX" sz="2585" dirty="0" smtClean="0">
                <a:solidFill>
                  <a:schemeClr val="bg2">
                    <a:lumMod val="25000"/>
                  </a:schemeClr>
                </a:solidFill>
                <a:latin typeface="+mj-lt"/>
              </a:rPr>
            </a:br>
            <a:r>
              <a:rPr lang="es-ES_tradnl" altLang="es-MX" sz="1847" b="0" dirty="0" smtClean="0">
                <a:solidFill>
                  <a:schemeClr val="bg2">
                    <a:lumMod val="50000"/>
                  </a:schemeClr>
                </a:solidFill>
                <a:latin typeface="+mj-lt"/>
              </a:rPr>
              <a:t>Contrato de Concesión O-ATLA-0-99</a:t>
            </a:r>
            <a:endParaRPr lang="es-CO" altLang="es-MX" sz="1847" b="0" dirty="0">
              <a:solidFill>
                <a:schemeClr val="bg2">
                  <a:lumMod val="25000"/>
                </a:schemeClr>
              </a:solidFill>
              <a:latin typeface="+mj-lt"/>
            </a:endParaRPr>
          </a:p>
        </p:txBody>
      </p:sp>
    </p:spTree>
    <p:extLst>
      <p:ext uri="{BB962C8B-B14F-4D97-AF65-F5344CB8AC3E}">
        <p14:creationId xmlns:p14="http://schemas.microsoft.com/office/powerpoint/2010/main" val="10010737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ESIZE" val="Yes"/>
  <p:tag name="THINKCELLSHAPEDONOTDELETE" val="p.EXeU.T9KkW9peFRljCCBA"/>
</p:tagLst>
</file>

<file path=ppt/tags/tag10.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IN66b2_YsUClkzYMS0EcpQ"/>
</p:tagLst>
</file>

<file path=ppt/tags/tag12.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IN66b2_YsUClkzYMS0EcpQ"/>
</p:tagLst>
</file>

<file path=ppt/tags/tag14.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2.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pPWbykv0SOEPn.BsuVSQ"/>
</p:tagLst>
</file>

<file path=ppt/tags/tag4.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iuXJOwss6ESHGR.8vfX7Lw"/>
</p:tagLst>
</file>

<file path=ppt/tags/tag6.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iuXJOwss6ESHGR.8vfX7Lw"/>
</p:tagLst>
</file>

<file path=ppt/tags/tag8.xml><?xml version="1.0" encoding="utf-8"?>
<p:tagLst xmlns:a="http://schemas.openxmlformats.org/drawingml/2006/main" xmlns:r="http://schemas.openxmlformats.org/officeDocument/2006/relationships" xmlns:p="http://schemas.openxmlformats.org/presentationml/2006/main">
  <p:tag name="RESIZE" val="Yes"/>
  <p:tag name="THINKCELLSHAPEDONOTDELETE" val="pZflju56HB0GvcIAw.J8.t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IN66b2_YsUClkzYMS0EcpQ"/>
</p:tagLst>
</file>

<file path=ppt/theme/theme1.xml><?xml version="1.0" encoding="utf-8"?>
<a:theme xmlns:a="http://schemas.openxmlformats.org/drawingml/2006/main" name="ANI">
  <a:themeElements>
    <a:clrScheme name="Personalizado 5">
      <a:dk1>
        <a:srgbClr val="022B44"/>
      </a:dk1>
      <a:lt1>
        <a:sysClr val="window" lastClr="FFFFFF"/>
      </a:lt1>
      <a:dk2>
        <a:srgbClr val="FFFFFF"/>
      </a:dk2>
      <a:lt2>
        <a:srgbClr val="D8D8D8"/>
      </a:lt2>
      <a:accent1>
        <a:srgbClr val="B8CCE4"/>
      </a:accent1>
      <a:accent2>
        <a:srgbClr val="EFA674"/>
      </a:accent2>
      <a:accent3>
        <a:srgbClr val="366092"/>
      </a:accent3>
      <a:accent4>
        <a:srgbClr val="DB620F"/>
      </a:accent4>
      <a:accent5>
        <a:srgbClr val="FBD5B5"/>
      </a:accent5>
      <a:accent6>
        <a:srgbClr val="6D96C7"/>
      </a:accent6>
      <a:hlink>
        <a:srgbClr val="000000"/>
      </a:hlink>
      <a:folHlink>
        <a:srgbClr val="DB62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50000"/>
          </a:schemeClr>
        </a:solidFill>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NI" id="{C8B1EBF3-8229-4BF7-BA27-8D26E4F59634}" vid="{1D2BE372-0AB3-4AD6-92A7-6385CB6F0BD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ANI</Template>
  <TotalTime>702</TotalTime>
  <Words>4196</Words>
  <Application>Microsoft Office PowerPoint</Application>
  <PresentationFormat>A4 (210 x 297 mm)</PresentationFormat>
  <Paragraphs>790</Paragraphs>
  <Slides>53</Slides>
  <Notes>5</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53</vt:i4>
      </vt:variant>
    </vt:vector>
  </HeadingPairs>
  <TitlesOfParts>
    <vt:vector size="68" baseType="lpstr">
      <vt:lpstr>Batang</vt:lpstr>
      <vt:lpstr>MS Mincho</vt:lpstr>
      <vt:lpstr>SimSun</vt:lpstr>
      <vt:lpstr>Aparajita</vt:lpstr>
      <vt:lpstr>Arial</vt:lpstr>
      <vt:lpstr>Arial Black</vt:lpstr>
      <vt:lpstr>Arial Narrow</vt:lpstr>
      <vt:lpstr>Calibri</vt:lpstr>
      <vt:lpstr>Candara</vt:lpstr>
      <vt:lpstr>Helvetica Neue Bold Condensed</vt:lpstr>
      <vt:lpstr>Impact</vt:lpstr>
      <vt:lpstr>Museo Sans 500</vt:lpstr>
      <vt:lpstr>Times New Roman</vt:lpstr>
      <vt:lpstr>Wingdings</vt:lpstr>
      <vt:lpstr>ANI</vt:lpstr>
      <vt:lpstr>Presentación de PowerPoint</vt:lpstr>
      <vt:lpstr>Presentación de PowerPoint</vt:lpstr>
      <vt:lpstr>1. Corredor Atlántico - Santa Marta – Chiriguaná  Contrato de Concesión O-ATLA-0-99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Nicolas Paez Gomez</dc:creator>
  <cp:lastModifiedBy>Ricardo Aguilera Wilches</cp:lastModifiedBy>
  <cp:revision>44</cp:revision>
  <dcterms:created xsi:type="dcterms:W3CDTF">2015-05-19T14:41:26Z</dcterms:created>
  <dcterms:modified xsi:type="dcterms:W3CDTF">2015-09-23T13:58:37Z</dcterms:modified>
</cp:coreProperties>
</file>