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331" r:id="rId3"/>
    <p:sldId id="335" r:id="rId4"/>
    <p:sldId id="332" r:id="rId5"/>
    <p:sldId id="333" r:id="rId6"/>
    <p:sldId id="334" r:id="rId7"/>
    <p:sldId id="338" r:id="rId8"/>
    <p:sldId id="336" r:id="rId9"/>
    <p:sldId id="337" r:id="rId10"/>
    <p:sldId id="339" r:id="rId11"/>
    <p:sldId id="340" r:id="rId12"/>
  </p:sldIdLst>
  <p:sldSz cx="9906000" cy="6858000" type="A4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82754"/>
    <a:srgbClr val="0A4D7A"/>
    <a:srgbClr val="094677"/>
    <a:srgbClr val="A50021"/>
    <a:srgbClr val="800000"/>
    <a:srgbClr val="996633"/>
    <a:srgbClr val="09466D"/>
    <a:srgbClr val="E36B1A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6168" autoAdjust="0"/>
  </p:normalViewPr>
  <p:slideViewPr>
    <p:cSldViewPr>
      <p:cViewPr varScale="1">
        <p:scale>
          <a:sx n="98" d="100"/>
          <a:sy n="98" d="100"/>
        </p:scale>
        <p:origin x="138" y="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nrojas\Documents\2014\ANI%202014_MARCELA\METAS_2014\Metas%20Trimestre%20de%20indicadores_An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nrojas\Documents\2014\ANI%202014_MARCELA\METAS_2014\Metas%20Trimestre%20de%20indicadores_An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nrojas\Documents\2014\ANI%202014_MARCELA\METAS_2014\Metas%20Trimestre%20de%20indicadores_An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nrojas\Documents\2014\ANI%202014_MARCELA\METAS_2014\Metas%20Trimestre%20de%20indicadores_A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Carretero!$A$22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tx1"/>
                      </a:solidFill>
                      <a:effectLst/>
                      <a:latin typeface="Impact" panose="020B080603090205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74736725394944E-3"/>
                  <c:y val="-2.645169285627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Carretero!$B$21:$F$21</c15:sqref>
                  </c15:fullRef>
                </c:ext>
              </c:extLst>
              <c:f>Carretero!$C$21:$F$21</c:f>
              <c:strCache>
                <c:ptCount val="4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Avance 2014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Carretero!$B$22:$F$22</c15:sqref>
                  </c15:fullRef>
                </c:ext>
              </c:extLst>
              <c:f>Carretero!$C$22:$F$22</c:f>
              <c:numCache>
                <c:formatCode>General</c:formatCode>
                <c:ptCount val="4"/>
                <c:pt idx="0">
                  <c:v>101.41</c:v>
                </c:pt>
                <c:pt idx="1">
                  <c:v>202</c:v>
                </c:pt>
                <c:pt idx="2" formatCode="0.0">
                  <c:v>250</c:v>
                </c:pt>
                <c:pt idx="3">
                  <c:v>128.58000000000001</c:v>
                </c:pt>
              </c:numCache>
            </c:numRef>
          </c:val>
          <c:extLst/>
        </c:ser>
        <c:ser>
          <c:idx val="1"/>
          <c:order val="1"/>
          <c:tx>
            <c:strRef>
              <c:f>Carretero!$A$23</c:f>
              <c:strCache>
                <c:ptCount val="1"/>
                <c:pt idx="0">
                  <c:v>Falta por ejecutar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spPr/>
              <c:txPr>
                <a:bodyPr anchorCtr="0"/>
                <a:lstStyle/>
                <a:p>
                  <a:pPr algn="ctr" rtl="0">
                    <a:defRPr lang="es-MX" sz="1600" b="0" i="0" u="none" strike="noStrike" kern="1200" baseline="0">
                      <a:solidFill>
                        <a:schemeClr val="tx1"/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s-MX" sz="1600" b="0" i="0" u="none" strike="noStrike" kern="1200" baseline="0">
                    <a:solidFill>
                      <a:schemeClr val="tx1"/>
                    </a:solidFill>
                    <a:effectLst/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Carretero!$B$21:$F$21</c15:sqref>
                  </c15:fullRef>
                </c:ext>
              </c:extLst>
              <c:f>Carretero!$C$21:$F$21</c:f>
              <c:strCache>
                <c:ptCount val="4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Avance 2014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Carretero!$B$23:$F$23</c15:sqref>
                  </c15:fullRef>
                </c:ext>
              </c:extLst>
              <c:f>Carretero!$C$23:$F$23</c:f>
              <c:numCache>
                <c:formatCode>General</c:formatCode>
                <c:ptCount val="4"/>
                <c:pt idx="3">
                  <c:v>171.42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03141008"/>
        <c:axId val="203141568"/>
        <c:axId val="0"/>
      </c:bar3DChart>
      <c:catAx>
        <c:axId val="20314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pPr>
            <a:endParaRPr lang="es-CO"/>
          </a:p>
        </c:txPr>
        <c:crossAx val="203141568"/>
        <c:crosses val="autoZero"/>
        <c:auto val="1"/>
        <c:lblAlgn val="ctr"/>
        <c:lblOffset val="100"/>
        <c:noMultiLvlLbl val="0"/>
      </c:catAx>
      <c:valAx>
        <c:axId val="20314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141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678942060407081E-2"/>
          <c:y val="5.9195506268693417E-2"/>
          <c:w val="0.93747920355576397"/>
          <c:h val="0.7809766268058343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Carretero!$A$22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lang="es-ES" sz="2000" b="0">
                        <a:solidFill>
                          <a:srgbClr val="04080C"/>
                        </a:solidFill>
                        <a:effectLst/>
                        <a:latin typeface="Impact" panose="020B0806030902050204" pitchFamily="34" charset="0"/>
                      </a:defRPr>
                    </a:pPr>
                    <a:r>
                      <a:rPr lang="en-US" sz="2000" b="0" dirty="0" smtClean="0">
                        <a:effectLst/>
                        <a:latin typeface="Impact" panose="020B0806030902050204" pitchFamily="34" charset="0"/>
                      </a:rPr>
                      <a:t>250.2</a:t>
                    </a:r>
                    <a:endParaRPr lang="en-US" sz="2000" b="0" dirty="0">
                      <a:effectLst/>
                      <a:latin typeface="Impact" panose="020B080603090205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000" b="0">
                    <a:solidFill>
                      <a:srgbClr val="04080C"/>
                    </a:solidFill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Carretero!$B$21:$E$21</c:f>
              <c:strCache>
                <c:ptCount val="4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Meta 2014</c:v>
                </c:pt>
              </c:strCache>
            </c:strRef>
          </c:cat>
          <c:val>
            <c:numRef>
              <c:f>Carretero!$B$22:$E$22</c:f>
              <c:numCache>
                <c:formatCode>General</c:formatCode>
                <c:ptCount val="4"/>
                <c:pt idx="0">
                  <c:v>101.41</c:v>
                </c:pt>
                <c:pt idx="1">
                  <c:v>202</c:v>
                </c:pt>
                <c:pt idx="2" formatCode="0.0">
                  <c:v>250.17</c:v>
                </c:pt>
                <c:pt idx="3">
                  <c:v>241.1</c:v>
                </c:pt>
              </c:numCache>
            </c:numRef>
          </c:val>
        </c:ser>
        <c:ser>
          <c:idx val="1"/>
          <c:order val="1"/>
          <c:tx>
            <c:strRef>
              <c:f>Carretero!$A$23</c:f>
              <c:strCache>
                <c:ptCount val="1"/>
                <c:pt idx="0">
                  <c:v>Falta por ejecutar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505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s-ES" sz="1800" b="0">
                      <a:solidFill>
                        <a:srgbClr val="04080C"/>
                      </a:solidFill>
                      <a:effectLst/>
                      <a:latin typeface="Impact" panose="020B080603090205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800" b="0"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Carretero!$B$21:$E$21</c:f>
              <c:strCache>
                <c:ptCount val="4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Meta 2014</c:v>
                </c:pt>
              </c:strCache>
            </c:strRef>
          </c:cat>
          <c:val>
            <c:numRef>
              <c:f>Carretero!$B$23:$E$23</c:f>
              <c:numCache>
                <c:formatCode>General</c:formatCode>
                <c:ptCount val="4"/>
                <c:pt idx="3">
                  <c:v>59.1</c:v>
                </c:pt>
              </c:numCache>
            </c:numRef>
          </c:val>
        </c:ser>
        <c:ser>
          <c:idx val="2"/>
          <c:order val="2"/>
          <c:tx>
            <c:strRef>
              <c:f>Carretero!$A$24</c:f>
              <c:strCache>
                <c:ptCount val="1"/>
              </c:strCache>
            </c:strRef>
          </c:tx>
          <c:spPr>
            <a:solidFill>
              <a:srgbClr val="F2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717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800" b="0" i="0">
                    <a:solidFill>
                      <a:schemeClr val="bg2">
                        <a:lumMod val="10000"/>
                      </a:schemeClr>
                    </a:solidFill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Carretero!$B$21:$E$21</c:f>
              <c:strCache>
                <c:ptCount val="4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Meta 2014</c:v>
                </c:pt>
              </c:strCache>
            </c:strRef>
          </c:cat>
          <c:val>
            <c:numRef>
              <c:f>Carretero!$B$24:$E$24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03461552"/>
        <c:axId val="203462112"/>
        <c:axId val="0"/>
      </c:bar3DChart>
      <c:catAx>
        <c:axId val="20346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S" sz="1400" b="1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pPr>
            <a:endParaRPr lang="es-CO"/>
          </a:p>
        </c:txPr>
        <c:crossAx val="203462112"/>
        <c:crosses val="autoZero"/>
        <c:auto val="1"/>
        <c:lblAlgn val="ctr"/>
        <c:lblOffset val="100"/>
        <c:noMultiLvlLbl val="0"/>
      </c:catAx>
      <c:valAx>
        <c:axId val="203462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461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Predial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7.3487562976967732E-3"/>
                  <c:y val="2.89804397032230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1525205634027"/>
                      <c:h val="0.2092341105470959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Hoja1!$B$2</c:f>
              <c:numCache>
                <c:formatCode>General</c:formatCode>
                <c:ptCount val="1"/>
                <c:pt idx="0">
                  <c:v>39.299999999999997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Tecnico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Hoja1!$B$3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Ambiental </c:v>
                </c:pt>
              </c:strCache>
            </c:strRef>
          </c:tx>
          <c:spPr>
            <a:pattFill prst="narHorz">
              <a:fgClr>
                <a:srgbClr val="70AD47"/>
              </a:fgClr>
              <a:bgClr>
                <a:sysClr val="window" lastClr="FFFFFF"/>
              </a:bgClr>
            </a:pattFill>
            <a:ln>
              <a:solidFill>
                <a:srgbClr val="70AD47"/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s-ES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Hoja1!$B$4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465472"/>
        <c:axId val="203466032"/>
      </c:barChart>
      <c:catAx>
        <c:axId val="203465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466032"/>
        <c:crosses val="autoZero"/>
        <c:auto val="1"/>
        <c:lblAlgn val="ctr"/>
        <c:lblOffset val="100"/>
        <c:noMultiLvlLbl val="0"/>
      </c:catAx>
      <c:valAx>
        <c:axId val="203466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346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90337926509188"/>
          <c:y val="4.4623794236090863E-2"/>
          <c:w val="0.8710132874015748"/>
          <c:h val="0.7553015634061700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Hoja1!$A$4:$B$4</c:f>
              <c:strCache>
                <c:ptCount val="2"/>
                <c:pt idx="0">
                  <c:v>Ejecutado</c:v>
                </c:pt>
                <c:pt idx="1">
                  <c:v>Km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6.8478587320893415E-3"/>
                  <c:y val="2.901171976391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652391547262835E-3"/>
                  <c:y val="5.077050958685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Hoja1!$C$4:$H$4</c:f>
              <c:numCache>
                <c:formatCode>#,##0.00_);\(#,##0.00\)</c:formatCode>
                <c:ptCount val="4"/>
                <c:pt idx="0">
                  <c:v>28.07</c:v>
                </c:pt>
                <c:pt idx="1">
                  <c:v>71.28</c:v>
                </c:pt>
                <c:pt idx="2">
                  <c:v>128.58000000000001</c:v>
                </c:pt>
                <c:pt idx="3">
                  <c:v>0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37648"/>
        <c:axId val="203138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Hoja1!$A$3:$B$3</c15:sqref>
                        </c15:formulaRef>
                      </c:ext>
                    </c:extLst>
                    <c:strCache>
                      <c:ptCount val="2"/>
                      <c:pt idx="0">
                        <c:v>GRUPO INTERNO DE TRABAJO CARRETERO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Hoja1!$C$2:$H$2</c15:sqref>
                        </c15:formulaRef>
                      </c:ext>
                    </c:extLst>
                    <c:strCache>
                      <c:ptCount val="4"/>
                      <c:pt idx="0">
                        <c:v>Trim 1</c:v>
                      </c:pt>
                      <c:pt idx="1">
                        <c:v>Trim 2</c:v>
                      </c:pt>
                      <c:pt idx="2">
                        <c:v>Trim 3</c:v>
                      </c:pt>
                      <c:pt idx="3">
                        <c:v>Trim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Hoja1!$C$3:$H$3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Hoja1!$A$5:$B$5</c:f>
              <c:strCache>
                <c:ptCount val="2"/>
                <c:pt idx="0">
                  <c:v>Programado</c:v>
                </c:pt>
                <c:pt idx="1">
                  <c:v>km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2.5108815350994098E-2"/>
                  <c:y val="2.1758789822939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652391547262002E-3"/>
                  <c:y val="2.901171976391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097892746715679"/>
                  <c:y val="-7.25292994098001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67183694978755"/>
                      <c:h val="5.994546596219967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Hoja1!$C$2:$H$2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Hoja1!$C$5:$H$5</c:f>
              <c:numCache>
                <c:formatCode>#,##0.00_);\(#,##0.00\)</c:formatCode>
                <c:ptCount val="4"/>
                <c:pt idx="0">
                  <c:v>30</c:v>
                </c:pt>
                <c:pt idx="1">
                  <c:v>50.94</c:v>
                </c:pt>
                <c:pt idx="2">
                  <c:v>184.84</c:v>
                </c:pt>
                <c:pt idx="3">
                  <c:v>300.27</c:v>
                </c:pt>
              </c:numCache>
              <c:extLst/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137648"/>
        <c:axId val="203138208"/>
      </c:lineChart>
      <c:catAx>
        <c:axId val="20313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138208"/>
        <c:crosses val="autoZero"/>
        <c:auto val="1"/>
        <c:lblAlgn val="ctr"/>
        <c:lblOffset val="100"/>
        <c:noMultiLvlLbl val="0"/>
      </c:catAx>
      <c:valAx>
        <c:axId val="20313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313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Carretero!$A$22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/>
                      <a:latin typeface="Impact" panose="020B080603090205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74736725394944E-3"/>
                  <c:y val="-2.645169285627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Carretero!$B$21:$E$21</c:f>
              <c:strCache>
                <c:ptCount val="4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Avance 2014</c:v>
                </c:pt>
              </c:strCache>
            </c:strRef>
          </c:cat>
          <c:val>
            <c:numRef>
              <c:f>Carretero!$B$22:$E$22</c:f>
              <c:numCache>
                <c:formatCode>General</c:formatCode>
                <c:ptCount val="4"/>
                <c:pt idx="0">
                  <c:v>407.64</c:v>
                </c:pt>
                <c:pt idx="1">
                  <c:v>215.86</c:v>
                </c:pt>
                <c:pt idx="2" formatCode="0.0">
                  <c:v>280</c:v>
                </c:pt>
                <c:pt idx="3">
                  <c:v>213.86</c:v>
                </c:pt>
              </c:numCache>
            </c:numRef>
          </c:val>
        </c:ser>
        <c:ser>
          <c:idx val="1"/>
          <c:order val="1"/>
          <c:tx>
            <c:strRef>
              <c:f>Carretero!$A$23</c:f>
              <c:strCache>
                <c:ptCount val="1"/>
                <c:pt idx="0">
                  <c:v>Falta por ejecutar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2"/>
              <c:spPr/>
              <c:txPr>
                <a:bodyPr anchorCtr="0"/>
                <a:lstStyle/>
                <a:p>
                  <a:pPr algn="ctr" rtl="0">
                    <a:defRPr lang="es-MX" sz="2000" b="0" i="0" u="none" strike="noStrike" kern="1200" baseline="0">
                      <a:solidFill>
                        <a:schemeClr val="tx1"/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s-MX" sz="1800" b="0" i="0" u="none" strike="noStrike" kern="1200" baseline="0">
                      <a:solidFill>
                        <a:schemeClr val="tx1"/>
                      </a:solidFill>
                      <a:effectLst/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s-MX" sz="2000" b="0" i="0" u="none" strike="noStrike" kern="1200" baseline="0">
                    <a:solidFill>
                      <a:schemeClr val="tx1"/>
                    </a:solidFill>
                    <a:effectLst/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Carretero!$B$21:$E$21</c:f>
              <c:strCache>
                <c:ptCount val="4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Avance 2014</c:v>
                </c:pt>
              </c:strCache>
            </c:strRef>
          </c:cat>
          <c:val>
            <c:numRef>
              <c:f>Carretero!$B$23:$E$23</c:f>
              <c:numCache>
                <c:formatCode>General</c:formatCode>
                <c:ptCount val="4"/>
                <c:pt idx="3">
                  <c:v>160.95999999999998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18753472"/>
        <c:axId val="218748992"/>
        <c:axId val="0"/>
      </c:bar3DChart>
      <c:catAx>
        <c:axId val="2187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pPr>
            <a:endParaRPr lang="es-CO"/>
          </a:p>
        </c:txPr>
        <c:crossAx val="218748992"/>
        <c:crosses val="autoZero"/>
        <c:auto val="1"/>
        <c:lblAlgn val="ctr"/>
        <c:lblOffset val="100"/>
        <c:noMultiLvlLbl val="0"/>
      </c:catAx>
      <c:valAx>
        <c:axId val="218748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8753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Hoja1!$K$3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7.0896977016167671E-3"/>
                  <c:y val="-2.020410387242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448488508083839E-2"/>
                  <c:y val="0.11112257129834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16162836027946E-2"/>
                  <c:y val="3.367350645404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Hoja1!$L$2:$S$2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Hoja1!$L$3:$S$3</c:f>
              <c:numCache>
                <c:formatCode>#,##0.00_);\(#,##0.00\)</c:formatCode>
                <c:ptCount val="5"/>
                <c:pt idx="0">
                  <c:v>73.39</c:v>
                </c:pt>
                <c:pt idx="1">
                  <c:v>147.46</c:v>
                </c:pt>
                <c:pt idx="2">
                  <c:v>213.86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147696"/>
        <c:axId val="241148256"/>
      </c:barChart>
      <c:lineChart>
        <c:grouping val="standard"/>
        <c:varyColors val="0"/>
        <c:ser>
          <c:idx val="1"/>
          <c:order val="1"/>
          <c:tx>
            <c:strRef>
              <c:f>Hoja1!$K$4</c:f>
              <c:strCache>
                <c:ptCount val="1"/>
                <c:pt idx="0">
                  <c:v>Programado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0.12052486092748509"/>
                  <c:y val="-4.377555839025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Hoja1!$L$2:$S$2</c:f>
              <c:strCache>
                <c:ptCount val="4"/>
                <c:pt idx="0">
                  <c:v>Trim 1</c:v>
                </c:pt>
                <c:pt idx="1">
                  <c:v>Trim 2</c:v>
                </c:pt>
                <c:pt idx="2">
                  <c:v>Trim 3</c:v>
                </c:pt>
                <c:pt idx="3">
                  <c:v>Trim 4</c:v>
                </c:pt>
              </c:strCache>
              <c:extLst/>
            </c:strRef>
          </c:cat>
          <c:val>
            <c:numRef>
              <c:f>Hoja1!$L$4:$S$4</c:f>
              <c:numCache>
                <c:formatCode>#,##0.00_);\(#,##0.00\)</c:formatCode>
                <c:ptCount val="5"/>
                <c:pt idx="0">
                  <c:v>70.34</c:v>
                </c:pt>
                <c:pt idx="1">
                  <c:v>152.07</c:v>
                </c:pt>
                <c:pt idx="2">
                  <c:v>249.13</c:v>
                </c:pt>
                <c:pt idx="3">
                  <c:v>341.95</c:v>
                </c:pt>
              </c:numCache>
              <c:extLst/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147696"/>
        <c:axId val="241148256"/>
      </c:lineChart>
      <c:catAx>
        <c:axId val="24114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1148256"/>
        <c:crosses val="autoZero"/>
        <c:auto val="1"/>
        <c:lblAlgn val="ctr"/>
        <c:lblOffset val="100"/>
        <c:noMultiLvlLbl val="0"/>
      </c:catAx>
      <c:valAx>
        <c:axId val="24114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114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725215962155"/>
          <c:y val="6.7593658416016389E-2"/>
          <c:w val="0.8670271841019872"/>
          <c:h val="0.59655756034979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Hoja1!$M$17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-2.142857142857142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774827525190169E-2"/>
                  <c:y val="0.14947683109118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Hoja1!$O$16:$T$16</c:f>
              <c:strCache>
                <c:ptCount val="5"/>
                <c:pt idx="0">
                  <c:v>Trim 1</c:v>
                </c:pt>
                <c:pt idx="1">
                  <c:v>Trim 2</c:v>
                </c:pt>
                <c:pt idx="2">
                  <c:v>ago-14</c:v>
                </c:pt>
                <c:pt idx="3">
                  <c:v>Trim 3</c:v>
                </c:pt>
                <c:pt idx="4">
                  <c:v>Trim 4</c:v>
                </c:pt>
              </c:strCache>
              <c:extLst/>
            </c:strRef>
          </c:cat>
          <c:val>
            <c:numRef>
              <c:f>Hoja1!$O$17:$T$17</c:f>
              <c:numCache>
                <c:formatCode>#,##0.00_);\(#,##0.00\)</c:formatCode>
                <c:ptCount val="5"/>
                <c:pt idx="0">
                  <c:v>6</c:v>
                </c:pt>
                <c:pt idx="1">
                  <c:v>13</c:v>
                </c:pt>
                <c:pt idx="2">
                  <c:v>22</c:v>
                </c:pt>
                <c:pt idx="3">
                  <c:v>30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963904"/>
        <c:axId val="196889072"/>
      </c:barChart>
      <c:lineChart>
        <c:grouping val="standard"/>
        <c:varyColors val="0"/>
        <c:ser>
          <c:idx val="1"/>
          <c:order val="1"/>
          <c:tx>
            <c:strRef>
              <c:f>Hoja1!$M$18</c:f>
              <c:strCache>
                <c:ptCount val="1"/>
                <c:pt idx="0">
                  <c:v>Programado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1.2696305375135835E-2"/>
                  <c:y val="3.5874439461883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6177832250815015E-3"/>
                  <c:y val="2.9895366218236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Hoja1!$O$16:$T$16</c:f>
              <c:strCache>
                <c:ptCount val="5"/>
                <c:pt idx="0">
                  <c:v>Trim 1</c:v>
                </c:pt>
                <c:pt idx="1">
                  <c:v>Trim 2</c:v>
                </c:pt>
                <c:pt idx="2">
                  <c:v>ago-14</c:v>
                </c:pt>
                <c:pt idx="3">
                  <c:v>Trim 3</c:v>
                </c:pt>
                <c:pt idx="4">
                  <c:v>Trim 4</c:v>
                </c:pt>
              </c:strCache>
              <c:extLst/>
            </c:strRef>
          </c:cat>
          <c:val>
            <c:numRef>
              <c:f>Hoja1!$O$18:$T$18</c:f>
              <c:numCache>
                <c:formatCode>#,##0.00_);\(#,##0.00\)</c:formatCode>
                <c:ptCount val="5"/>
                <c:pt idx="0">
                  <c:v>3</c:v>
                </c:pt>
                <c:pt idx="1">
                  <c:v>13</c:v>
                </c:pt>
                <c:pt idx="2">
                  <c:v>21</c:v>
                </c:pt>
                <c:pt idx="3">
                  <c:v>42</c:v>
                </c:pt>
                <c:pt idx="4">
                  <c:v>62</c:v>
                </c:pt>
              </c:numCache>
              <c:extLst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963904"/>
        <c:axId val="196889072"/>
      </c:lineChart>
      <c:catAx>
        <c:axId val="6299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889072"/>
        <c:crosses val="autoZero"/>
        <c:auto val="1"/>
        <c:lblAlgn val="ctr"/>
        <c:lblOffset val="100"/>
        <c:noMultiLvlLbl val="0"/>
      </c:catAx>
      <c:valAx>
        <c:axId val="19688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2996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Hoja1!$W$8</c:f>
              <c:strCache>
                <c:ptCount val="1"/>
                <c:pt idx="0">
                  <c:v>Ejecutado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1.5204404317435204E-2"/>
                  <c:y val="0.13847126751485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Hoja1!$Y$7:$AD$7</c:f>
              <c:strCache>
                <c:ptCount val="5"/>
                <c:pt idx="0">
                  <c:v>Trim 1</c:v>
                </c:pt>
                <c:pt idx="1">
                  <c:v>may-14</c:v>
                </c:pt>
                <c:pt idx="2">
                  <c:v>Trim 2</c:v>
                </c:pt>
                <c:pt idx="3">
                  <c:v>Trim 3</c:v>
                </c:pt>
                <c:pt idx="4">
                  <c:v>Trim 4</c:v>
                </c:pt>
              </c:strCache>
              <c:extLst/>
            </c:strRef>
          </c:cat>
          <c:val>
            <c:numRef>
              <c:f>Hoja1!$Y$8:$AD$8</c:f>
              <c:numCache>
                <c:formatCode>#,##0.00_);\(#,##0.00\)</c:formatCode>
                <c:ptCount val="5"/>
                <c:pt idx="0">
                  <c:v>2.5099999999999998</c:v>
                </c:pt>
                <c:pt idx="1">
                  <c:v>6.41</c:v>
                </c:pt>
                <c:pt idx="2">
                  <c:v>15.46</c:v>
                </c:pt>
                <c:pt idx="3">
                  <c:v>20.71</c:v>
                </c:pt>
              </c:numCache>
              <c:extLst/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891872"/>
        <c:axId val="196892432"/>
      </c:barChart>
      <c:lineChart>
        <c:grouping val="standard"/>
        <c:varyColors val="0"/>
        <c:ser>
          <c:idx val="1"/>
          <c:order val="1"/>
          <c:tx>
            <c:strRef>
              <c:f>Hoja1!$W$9</c:f>
              <c:strCache>
                <c:ptCount val="1"/>
                <c:pt idx="0">
                  <c:v>Programado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Hoja1!$Y$7:$AD$7</c:f>
              <c:strCache>
                <c:ptCount val="5"/>
                <c:pt idx="0">
                  <c:v>Trim 1</c:v>
                </c:pt>
                <c:pt idx="1">
                  <c:v>may-14</c:v>
                </c:pt>
                <c:pt idx="2">
                  <c:v>Trim 2</c:v>
                </c:pt>
                <c:pt idx="3">
                  <c:v>Trim 3</c:v>
                </c:pt>
                <c:pt idx="4">
                  <c:v>Trim 4</c:v>
                </c:pt>
              </c:strCache>
              <c:extLst/>
            </c:strRef>
          </c:cat>
          <c:val>
            <c:numRef>
              <c:f>Hoja1!$Y$9:$AD$9</c:f>
              <c:numCache>
                <c:formatCode>#,##0.00_);\(#,##0.00\)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26</c:v>
                </c:pt>
                <c:pt idx="4">
                  <c:v>53.2</c:v>
                </c:pt>
              </c:numCache>
              <c:extLst/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91872"/>
        <c:axId val="196892432"/>
      </c:lineChart>
      <c:catAx>
        <c:axId val="1968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892432"/>
        <c:crosses val="autoZero"/>
        <c:auto val="1"/>
        <c:lblAlgn val="ctr"/>
        <c:lblOffset val="100"/>
        <c:noMultiLvlLbl val="0"/>
      </c:catAx>
      <c:valAx>
        <c:axId val="1968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68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Construcción Doble Calzada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300 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10963" custLinFactNeighborY="-29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609B1A6-2BBC-4A44-8A3D-920FA3CBDD95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184F2F2C-1014-4787-B07C-D65830454725}" type="presOf" srcId="{3256AD19-79D9-4DD2-BD85-48D74080CB17}" destId="{FFC2669E-6EFE-4306-9BF4-0E6FE39D4B43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D769BAEA-4BDE-4F4C-86CB-F6A2666B924C}" type="presOf" srcId="{CF84DDC2-96BF-432F-AA37-B7281110F630}" destId="{351DADD5-826D-416B-84E5-26678C386891}" srcOrd="0" destOrd="0" presId="urn:microsoft.com/office/officeart/2005/8/layout/hList1"/>
    <dgm:cxn modelId="{6F3D5DBE-8424-4BA8-8CD4-7AE49869F9FA}" type="presParOf" srcId="{351DADD5-826D-416B-84E5-26678C386891}" destId="{78A07495-0AF3-45E3-8386-C0DF5FF5E438}" srcOrd="0" destOrd="0" presId="urn:microsoft.com/office/officeart/2005/8/layout/hList1"/>
    <dgm:cxn modelId="{8A3FCB5B-6D0C-4AF6-BBA6-F3A56794ADD3}" type="presParOf" srcId="{78A07495-0AF3-45E3-8386-C0DF5FF5E438}" destId="{FFC2669E-6EFE-4306-9BF4-0E6FE39D4B43}" srcOrd="0" destOrd="0" presId="urn:microsoft.com/office/officeart/2005/8/layout/hList1"/>
    <dgm:cxn modelId="{9FBB9FAF-91D7-4759-A168-EDEA8629C606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BB6DDAC-12CE-4DE3-BD13-2D4855227E80}">
      <dgm:prSet phldrT="[Texto]"/>
      <dgm:spPr/>
      <dgm:t>
        <a:bodyPr/>
        <a:lstStyle/>
        <a:p>
          <a:r>
            <a:rPr lang="es-CO" dirty="0" smtClean="0"/>
            <a:t>Mejoramiento</a:t>
          </a:r>
          <a:endParaRPr lang="es-CO" dirty="0"/>
        </a:p>
      </dgm:t>
    </dgm:pt>
    <dgm:pt modelId="{C792DDDF-5B1A-409E-B5C1-C626CB59E626}" type="parTrans" cxnId="{34F2D09A-B795-4BAC-9406-6C76841861C2}">
      <dgm:prSet/>
      <dgm:spPr/>
      <dgm:t>
        <a:bodyPr/>
        <a:lstStyle/>
        <a:p>
          <a:endParaRPr lang="es-CO"/>
        </a:p>
      </dgm:t>
    </dgm:pt>
    <dgm:pt modelId="{976C8859-0A2A-4284-9602-DB4D8D946E63}" type="sibTrans" cxnId="{34F2D09A-B795-4BAC-9406-6C76841861C2}">
      <dgm:prSet/>
      <dgm:spPr/>
      <dgm:t>
        <a:bodyPr/>
        <a:lstStyle/>
        <a:p>
          <a:endParaRPr lang="es-CO"/>
        </a:p>
      </dgm:t>
    </dgm:pt>
    <dgm:pt modelId="{33C7A1E4-9C4D-4E81-A789-EA1A6BD87B0B}">
      <dgm:prSet phldrT="[Texto]"/>
      <dgm:spPr/>
      <dgm:t>
        <a:bodyPr/>
        <a:lstStyle/>
        <a:p>
          <a:r>
            <a:rPr lang="es-CO" dirty="0" smtClean="0"/>
            <a:t>374 Km</a:t>
          </a:r>
          <a:endParaRPr lang="es-CO" dirty="0"/>
        </a:p>
      </dgm:t>
    </dgm:pt>
    <dgm:pt modelId="{C26C6251-4A0F-456E-9C33-BB78980E52B2}" type="parTrans" cxnId="{DCEF62FB-3351-40E2-9D2B-76BD99E6E28A}">
      <dgm:prSet/>
      <dgm:spPr/>
      <dgm:t>
        <a:bodyPr/>
        <a:lstStyle/>
        <a:p>
          <a:endParaRPr lang="es-CO"/>
        </a:p>
      </dgm:t>
    </dgm:pt>
    <dgm:pt modelId="{844439B5-5D0B-4D0F-8AB8-9B4CCAABEA0B}" type="sibTrans" cxnId="{DCEF62FB-3351-40E2-9D2B-76BD99E6E28A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C334D4F9-21A4-4581-A7DA-767BFDE3DAF8}" type="pres">
      <dgm:prSet presAssocID="{DBB6DDAC-12CE-4DE3-BD13-2D4855227E80}" presName="composite" presStyleCnt="0"/>
      <dgm:spPr/>
    </dgm:pt>
    <dgm:pt modelId="{7CB38BDD-3E5D-4CF2-B450-EE37427BFAE2}" type="pres">
      <dgm:prSet presAssocID="{DBB6DDAC-12CE-4DE3-BD13-2D4855227E8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3FB89CE-7FB7-405A-A6AB-16F17D4C0C35}" type="pres">
      <dgm:prSet presAssocID="{DBB6DDAC-12CE-4DE3-BD13-2D4855227E8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CEF62FB-3351-40E2-9D2B-76BD99E6E28A}" srcId="{DBB6DDAC-12CE-4DE3-BD13-2D4855227E80}" destId="{33C7A1E4-9C4D-4E81-A789-EA1A6BD87B0B}" srcOrd="0" destOrd="0" parTransId="{C26C6251-4A0F-456E-9C33-BB78980E52B2}" sibTransId="{844439B5-5D0B-4D0F-8AB8-9B4CCAABEA0B}"/>
    <dgm:cxn modelId="{23675BC9-E54B-4879-BE6A-AE6D937DB780}" type="presOf" srcId="{CF84DDC2-96BF-432F-AA37-B7281110F630}" destId="{351DADD5-826D-416B-84E5-26678C386891}" srcOrd="0" destOrd="0" presId="urn:microsoft.com/office/officeart/2005/8/layout/hList1"/>
    <dgm:cxn modelId="{34F2D09A-B795-4BAC-9406-6C76841861C2}" srcId="{CF84DDC2-96BF-432F-AA37-B7281110F630}" destId="{DBB6DDAC-12CE-4DE3-BD13-2D4855227E80}" srcOrd="0" destOrd="0" parTransId="{C792DDDF-5B1A-409E-B5C1-C626CB59E626}" sibTransId="{976C8859-0A2A-4284-9602-DB4D8D946E63}"/>
    <dgm:cxn modelId="{DA91F326-888E-4777-8F38-D8A01DE2A782}" type="presOf" srcId="{DBB6DDAC-12CE-4DE3-BD13-2D4855227E80}" destId="{7CB38BDD-3E5D-4CF2-B450-EE37427BFAE2}" srcOrd="0" destOrd="0" presId="urn:microsoft.com/office/officeart/2005/8/layout/hList1"/>
    <dgm:cxn modelId="{599E94CD-E49B-4BF6-A990-6987F1F52738}" type="presOf" srcId="{33C7A1E4-9C4D-4E81-A789-EA1A6BD87B0B}" destId="{03FB89CE-7FB7-405A-A6AB-16F17D4C0C35}" srcOrd="0" destOrd="0" presId="urn:microsoft.com/office/officeart/2005/8/layout/hList1"/>
    <dgm:cxn modelId="{E4C2A2BE-B54C-47AE-A3F5-3A58828BB2FF}" type="presParOf" srcId="{351DADD5-826D-416B-84E5-26678C386891}" destId="{C334D4F9-21A4-4581-A7DA-767BFDE3DAF8}" srcOrd="0" destOrd="0" presId="urn:microsoft.com/office/officeart/2005/8/layout/hList1"/>
    <dgm:cxn modelId="{D9076187-E6B5-4D41-967E-8E0ECB64E7FC}" type="presParOf" srcId="{C334D4F9-21A4-4581-A7DA-767BFDE3DAF8}" destId="{7CB38BDD-3E5D-4CF2-B450-EE37427BFAE2}" srcOrd="0" destOrd="0" presId="urn:microsoft.com/office/officeart/2005/8/layout/hList1"/>
    <dgm:cxn modelId="{0A0E0F3E-E452-4E85-A405-4F61260A344E}" type="presParOf" srcId="{C334D4F9-21A4-4581-A7DA-767BFDE3DAF8}" destId="{03FB89CE-7FB7-405A-A6AB-16F17D4C0C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BB6DDAC-12CE-4DE3-BD13-2D4855227E80}">
      <dgm:prSet phldrT="[Texto]"/>
      <dgm:spPr/>
      <dgm:t>
        <a:bodyPr/>
        <a:lstStyle/>
        <a:p>
          <a:r>
            <a:rPr lang="es-CO" dirty="0" smtClean="0"/>
            <a:t>Otros Indicadores</a:t>
          </a:r>
          <a:endParaRPr lang="es-CO" dirty="0"/>
        </a:p>
      </dgm:t>
    </dgm:pt>
    <dgm:pt modelId="{C792DDDF-5B1A-409E-B5C1-C626CB59E626}" type="parTrans" cxnId="{34F2D09A-B795-4BAC-9406-6C76841861C2}">
      <dgm:prSet/>
      <dgm:spPr/>
      <dgm:t>
        <a:bodyPr/>
        <a:lstStyle/>
        <a:p>
          <a:endParaRPr lang="es-CO"/>
        </a:p>
      </dgm:t>
    </dgm:pt>
    <dgm:pt modelId="{976C8859-0A2A-4284-9602-DB4D8D946E63}" type="sibTrans" cxnId="{34F2D09A-B795-4BAC-9406-6C76841861C2}">
      <dgm:prSet/>
      <dgm:spPr/>
      <dgm:t>
        <a:bodyPr/>
        <a:lstStyle/>
        <a:p>
          <a:endParaRPr lang="es-CO"/>
        </a:p>
      </dgm:t>
    </dgm:pt>
    <dgm:pt modelId="{33C7A1E4-9C4D-4E81-A789-EA1A6BD87B0B}">
      <dgm:prSet phldrT="[Texto]"/>
      <dgm:spPr/>
      <dgm:t>
        <a:bodyPr/>
        <a:lstStyle/>
        <a:p>
          <a:r>
            <a:rPr lang="es-CO" dirty="0" smtClean="0"/>
            <a:t>Construcción Calzada Sencilla 53,2Km</a:t>
          </a:r>
          <a:endParaRPr lang="es-CO" dirty="0"/>
        </a:p>
      </dgm:t>
    </dgm:pt>
    <dgm:pt modelId="{C26C6251-4A0F-456E-9C33-BB78980E52B2}" type="parTrans" cxnId="{DCEF62FB-3351-40E2-9D2B-76BD99E6E28A}">
      <dgm:prSet/>
      <dgm:spPr/>
      <dgm:t>
        <a:bodyPr/>
        <a:lstStyle/>
        <a:p>
          <a:endParaRPr lang="es-CO"/>
        </a:p>
      </dgm:t>
    </dgm:pt>
    <dgm:pt modelId="{844439B5-5D0B-4D0F-8AB8-9B4CCAABEA0B}" type="sibTrans" cxnId="{DCEF62FB-3351-40E2-9D2B-76BD99E6E28A}">
      <dgm:prSet/>
      <dgm:spPr/>
      <dgm:t>
        <a:bodyPr/>
        <a:lstStyle/>
        <a:p>
          <a:endParaRPr lang="es-CO"/>
        </a:p>
      </dgm:t>
    </dgm:pt>
    <dgm:pt modelId="{9F5EF5ED-A800-4F29-9CC6-9C51FF81A6AB}">
      <dgm:prSet phldrT="[Texto]"/>
      <dgm:spPr/>
      <dgm:t>
        <a:bodyPr/>
        <a:lstStyle/>
        <a:p>
          <a:r>
            <a:rPr lang="es-CO" dirty="0" smtClean="0"/>
            <a:t>Construcción Puentes Vehiculares 62</a:t>
          </a:r>
          <a:endParaRPr lang="es-CO" dirty="0"/>
        </a:p>
      </dgm:t>
    </dgm:pt>
    <dgm:pt modelId="{E9C3C67C-3E4A-4F75-A419-402E460BE93D}" type="parTrans" cxnId="{C7EF3619-62C9-474C-84F8-59EB3AF8E2B2}">
      <dgm:prSet/>
      <dgm:spPr/>
      <dgm:t>
        <a:bodyPr/>
        <a:lstStyle/>
        <a:p>
          <a:endParaRPr lang="es-CO"/>
        </a:p>
      </dgm:t>
    </dgm:pt>
    <dgm:pt modelId="{FEEE2BE5-C5AE-4598-AC4C-EB6A14A28799}" type="sibTrans" cxnId="{C7EF3619-62C9-474C-84F8-59EB3AF8E2B2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C334D4F9-21A4-4581-A7DA-767BFDE3DAF8}" type="pres">
      <dgm:prSet presAssocID="{DBB6DDAC-12CE-4DE3-BD13-2D4855227E80}" presName="composite" presStyleCnt="0"/>
      <dgm:spPr/>
    </dgm:pt>
    <dgm:pt modelId="{7CB38BDD-3E5D-4CF2-B450-EE37427BFAE2}" type="pres">
      <dgm:prSet presAssocID="{DBB6DDAC-12CE-4DE3-BD13-2D4855227E8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FB89CE-7FB7-405A-A6AB-16F17D4C0C35}" type="pres">
      <dgm:prSet presAssocID="{DBB6DDAC-12CE-4DE3-BD13-2D4855227E8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124A3F2-9C73-46A8-AD70-DBC2DEA172E1}" type="presOf" srcId="{DBB6DDAC-12CE-4DE3-BD13-2D4855227E80}" destId="{7CB38BDD-3E5D-4CF2-B450-EE37427BFAE2}" srcOrd="0" destOrd="0" presId="urn:microsoft.com/office/officeart/2005/8/layout/hList1"/>
    <dgm:cxn modelId="{A1A1C905-72F8-49F4-8255-B59A59CC05CD}" type="presOf" srcId="{33C7A1E4-9C4D-4E81-A789-EA1A6BD87B0B}" destId="{03FB89CE-7FB7-405A-A6AB-16F17D4C0C35}" srcOrd="0" destOrd="0" presId="urn:microsoft.com/office/officeart/2005/8/layout/hList1"/>
    <dgm:cxn modelId="{DCEF62FB-3351-40E2-9D2B-76BD99E6E28A}" srcId="{DBB6DDAC-12CE-4DE3-BD13-2D4855227E80}" destId="{33C7A1E4-9C4D-4E81-A789-EA1A6BD87B0B}" srcOrd="0" destOrd="0" parTransId="{C26C6251-4A0F-456E-9C33-BB78980E52B2}" sibTransId="{844439B5-5D0B-4D0F-8AB8-9B4CCAABEA0B}"/>
    <dgm:cxn modelId="{7A0F9AB4-4E0C-4C93-9D48-FE7DD6676CB9}" type="presOf" srcId="{CF84DDC2-96BF-432F-AA37-B7281110F630}" destId="{351DADD5-826D-416B-84E5-26678C386891}" srcOrd="0" destOrd="0" presId="urn:microsoft.com/office/officeart/2005/8/layout/hList1"/>
    <dgm:cxn modelId="{C7EF3619-62C9-474C-84F8-59EB3AF8E2B2}" srcId="{DBB6DDAC-12CE-4DE3-BD13-2D4855227E80}" destId="{9F5EF5ED-A800-4F29-9CC6-9C51FF81A6AB}" srcOrd="1" destOrd="0" parTransId="{E9C3C67C-3E4A-4F75-A419-402E460BE93D}" sibTransId="{FEEE2BE5-C5AE-4598-AC4C-EB6A14A28799}"/>
    <dgm:cxn modelId="{AAB67F2E-1FD0-4156-9121-8B81C0D70FDB}" type="presOf" srcId="{9F5EF5ED-A800-4F29-9CC6-9C51FF81A6AB}" destId="{03FB89CE-7FB7-405A-A6AB-16F17D4C0C35}" srcOrd="0" destOrd="1" presId="urn:microsoft.com/office/officeart/2005/8/layout/hList1"/>
    <dgm:cxn modelId="{34F2D09A-B795-4BAC-9406-6C76841861C2}" srcId="{CF84DDC2-96BF-432F-AA37-B7281110F630}" destId="{DBB6DDAC-12CE-4DE3-BD13-2D4855227E80}" srcOrd="0" destOrd="0" parTransId="{C792DDDF-5B1A-409E-B5C1-C626CB59E626}" sibTransId="{976C8859-0A2A-4284-9602-DB4D8D946E63}"/>
    <dgm:cxn modelId="{F04A271A-2F5D-40D5-A5E4-E1A83F93FBA9}" type="presParOf" srcId="{351DADD5-826D-416B-84E5-26678C386891}" destId="{C334D4F9-21A4-4581-A7DA-767BFDE3DAF8}" srcOrd="0" destOrd="0" presId="urn:microsoft.com/office/officeart/2005/8/layout/hList1"/>
    <dgm:cxn modelId="{DD99971E-C15D-4A23-B29D-65A5B9694F65}" type="presParOf" srcId="{C334D4F9-21A4-4581-A7DA-767BFDE3DAF8}" destId="{7CB38BDD-3E5D-4CF2-B450-EE37427BFAE2}" srcOrd="0" destOrd="0" presId="urn:microsoft.com/office/officeart/2005/8/layout/hList1"/>
    <dgm:cxn modelId="{1BA0FF9B-46EA-487A-81C9-3E5C7DB74CD6}" type="presParOf" srcId="{C334D4F9-21A4-4581-A7DA-767BFDE3DAF8}" destId="{03FB89CE-7FB7-405A-A6AB-16F17D4C0C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4622024" cy="1250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Construcción Doble Calzada</a:t>
          </a:r>
          <a:endParaRPr lang="es-CO" sz="3400" kern="1200" dirty="0"/>
        </a:p>
      </dsp:txBody>
      <dsp:txXfrm>
        <a:off x="0" y="0"/>
        <a:ext cx="4622024" cy="1250953"/>
      </dsp:txXfrm>
    </dsp:sp>
    <dsp:sp modelId="{AB09D624-FF1B-4987-8110-30D214096F41}">
      <dsp:nvSpPr>
        <dsp:cNvPr id="0" name=""/>
        <dsp:cNvSpPr/>
      </dsp:nvSpPr>
      <dsp:spPr>
        <a:xfrm>
          <a:off x="0" y="1252078"/>
          <a:ext cx="4622024" cy="14932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400" kern="1200" dirty="0" smtClean="0"/>
            <a:t>300 Km</a:t>
          </a:r>
          <a:endParaRPr lang="es-CO" sz="3400" kern="1200" dirty="0"/>
        </a:p>
      </dsp:txBody>
      <dsp:txXfrm>
        <a:off x="0" y="1252078"/>
        <a:ext cx="4622024" cy="14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38BDD-3E5D-4CF2-B450-EE37427BFAE2}">
      <dsp:nvSpPr>
        <dsp:cNvPr id="0" name=""/>
        <dsp:cNvSpPr/>
      </dsp:nvSpPr>
      <dsp:spPr>
        <a:xfrm>
          <a:off x="0" y="27209"/>
          <a:ext cx="3960440" cy="112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900" kern="1200" dirty="0" smtClean="0"/>
            <a:t>Mejoramiento</a:t>
          </a:r>
          <a:endParaRPr lang="es-CO" sz="3900" kern="1200" dirty="0"/>
        </a:p>
      </dsp:txBody>
      <dsp:txXfrm>
        <a:off x="0" y="27209"/>
        <a:ext cx="3960440" cy="1123200"/>
      </dsp:txXfrm>
    </dsp:sp>
    <dsp:sp modelId="{03FB89CE-7FB7-405A-A6AB-16F17D4C0C35}">
      <dsp:nvSpPr>
        <dsp:cNvPr id="0" name=""/>
        <dsp:cNvSpPr/>
      </dsp:nvSpPr>
      <dsp:spPr>
        <a:xfrm>
          <a:off x="0" y="1150409"/>
          <a:ext cx="3960440" cy="1712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3900" kern="1200" dirty="0" smtClean="0"/>
            <a:t>374 Km</a:t>
          </a:r>
          <a:endParaRPr lang="es-CO" sz="3900" kern="1200" dirty="0"/>
        </a:p>
      </dsp:txBody>
      <dsp:txXfrm>
        <a:off x="0" y="1150409"/>
        <a:ext cx="3960440" cy="1712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38BDD-3E5D-4CF2-B450-EE37427BFAE2}">
      <dsp:nvSpPr>
        <dsp:cNvPr id="0" name=""/>
        <dsp:cNvSpPr/>
      </dsp:nvSpPr>
      <dsp:spPr>
        <a:xfrm>
          <a:off x="0" y="23654"/>
          <a:ext cx="3960440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Otros Indicadores</a:t>
          </a:r>
          <a:endParaRPr lang="es-CO" sz="2800" kern="1200" dirty="0"/>
        </a:p>
      </dsp:txBody>
      <dsp:txXfrm>
        <a:off x="0" y="23654"/>
        <a:ext cx="3960440" cy="806400"/>
      </dsp:txXfrm>
    </dsp:sp>
    <dsp:sp modelId="{03FB89CE-7FB7-405A-A6AB-16F17D4C0C35}">
      <dsp:nvSpPr>
        <dsp:cNvPr id="0" name=""/>
        <dsp:cNvSpPr/>
      </dsp:nvSpPr>
      <dsp:spPr>
        <a:xfrm>
          <a:off x="0" y="830054"/>
          <a:ext cx="3960440" cy="20367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Construcción Calzada Sencilla 53,2Km</a:t>
          </a:r>
          <a:endParaRPr lang="es-CO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Construcción Puentes Vehiculares 62</a:t>
          </a:r>
          <a:endParaRPr lang="es-CO" sz="2800" kern="1200" dirty="0"/>
        </a:p>
      </dsp:txBody>
      <dsp:txXfrm>
        <a:off x="0" y="830054"/>
        <a:ext cx="3960440" cy="203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906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524655" y="982469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072680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906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16/12/2014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2076"/>
            <a:ext cx="1013043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8255000" y="44451"/>
            <a:ext cx="1420773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pic>
        <p:nvPicPr>
          <p:cNvPr id="4100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373063"/>
            <a:ext cx="10023475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9578" y="-15190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56456" y="-387424"/>
            <a:ext cx="1642662" cy="677628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152800" y="908720"/>
            <a:ext cx="5102200" cy="921600"/>
            <a:chOff x="0" y="153170"/>
            <a:chExt cx="5102200" cy="921600"/>
          </a:xfrm>
        </p:grpSpPr>
        <p:sp>
          <p:nvSpPr>
            <p:cNvPr id="6" name="Rectángulo 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</a:t>
              </a:r>
              <a:endParaRPr lang="es-CO" sz="3200" kern="1200" dirty="0"/>
            </a:p>
          </p:txBody>
        </p:sp>
      </p:grp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67658883"/>
              </p:ext>
            </p:extLst>
          </p:nvPr>
        </p:nvGraphicFramePr>
        <p:xfrm>
          <a:off x="3800872" y="1988840"/>
          <a:ext cx="3960440" cy="289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704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56456" y="-387424"/>
            <a:ext cx="1642662" cy="6776285"/>
          </a:xfrm>
          <a:prstGeom prst="rect">
            <a:avLst/>
          </a:prstGeom>
        </p:spPr>
      </p:pic>
      <p:sp>
        <p:nvSpPr>
          <p:cNvPr id="17" name="CuadroTexto 15"/>
          <p:cNvSpPr txBox="1"/>
          <p:nvPr/>
        </p:nvSpPr>
        <p:spPr>
          <a:xfrm>
            <a:off x="-162372" y="908720"/>
            <a:ext cx="560333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400" dirty="0" smtClean="0">
                <a:solidFill>
                  <a:srgbClr val="FFC000"/>
                </a:solidFill>
                <a:latin typeface="Impact" panose="020B0806030902050204" pitchFamily="34" charset="0"/>
                <a:cs typeface="Arial" pitchFamily="34" charset="0"/>
              </a:rPr>
              <a:t>Calzada Sencilla</a:t>
            </a:r>
            <a:endParaRPr lang="es-MX" sz="2400" dirty="0">
              <a:solidFill>
                <a:srgbClr val="FFC000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440963" y="5246567"/>
            <a:ext cx="733425" cy="1905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28 Grupo"/>
          <p:cNvGrpSpPr/>
          <p:nvPr/>
        </p:nvGrpSpPr>
        <p:grpSpPr>
          <a:xfrm>
            <a:off x="631610" y="1359067"/>
            <a:ext cx="3141172" cy="1596177"/>
            <a:chOff x="278565" y="-1909117"/>
            <a:chExt cx="4933507" cy="2869036"/>
          </a:xfrm>
        </p:grpSpPr>
        <p:sp>
          <p:nvSpPr>
            <p:cNvPr id="20" name="Llamada rectangular 4"/>
            <p:cNvSpPr/>
            <p:nvPr/>
          </p:nvSpPr>
          <p:spPr>
            <a:xfrm>
              <a:off x="278565" y="-1909117"/>
              <a:ext cx="4933507" cy="2869036"/>
            </a:xfrm>
            <a:prstGeom prst="wedgeRectCallout">
              <a:avLst>
                <a:gd name="adj1" fmla="val 21531"/>
                <a:gd name="adj2" fmla="val 57998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Para Construcción de calzada sencilla ,se presenta  una diferencia de menos 5,29 km, de la meta programada se espera un mayor rendimiento durante los próximos meses</a:t>
              </a:r>
            </a:p>
          </p:txBody>
        </p:sp>
        <p:sp>
          <p:nvSpPr>
            <p:cNvPr id="21" name="Rectángulo 1"/>
            <p:cNvSpPr/>
            <p:nvPr/>
          </p:nvSpPr>
          <p:spPr>
            <a:xfrm>
              <a:off x="392371" y="350931"/>
              <a:ext cx="4737928" cy="41811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ángulo redondeado 7"/>
          <p:cNvSpPr/>
          <p:nvPr/>
        </p:nvSpPr>
        <p:spPr>
          <a:xfrm>
            <a:off x="4035477" y="625598"/>
            <a:ext cx="3256543" cy="499146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Otros Indicadores</a:t>
            </a: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1533078" y="3694284"/>
            <a:ext cx="8172450" cy="9525"/>
          </a:xfrm>
          <a:prstGeom prst="line">
            <a:avLst/>
          </a:prstGeom>
          <a:noFill/>
          <a:ln w="38100" cap="flat" cmpd="sng" algn="ctr">
            <a:solidFill>
              <a:srgbClr val="70AD47"/>
            </a:solidFill>
            <a:prstDash val="sysDash"/>
            <a:miter lim="800000"/>
          </a:ln>
          <a:effectLst/>
        </p:spPr>
      </p:cxnSp>
      <p:grpSp>
        <p:nvGrpSpPr>
          <p:cNvPr id="24" name="28 Grupo"/>
          <p:cNvGrpSpPr/>
          <p:nvPr/>
        </p:nvGrpSpPr>
        <p:grpSpPr>
          <a:xfrm>
            <a:off x="631610" y="4055265"/>
            <a:ext cx="3363686" cy="1801507"/>
            <a:chOff x="278565" y="-1909117"/>
            <a:chExt cx="5462299" cy="2869036"/>
          </a:xfrm>
        </p:grpSpPr>
        <p:sp>
          <p:nvSpPr>
            <p:cNvPr id="25" name="Llamada rectangular 4"/>
            <p:cNvSpPr/>
            <p:nvPr/>
          </p:nvSpPr>
          <p:spPr>
            <a:xfrm>
              <a:off x="278565" y="-1909117"/>
              <a:ext cx="5462299" cy="2869036"/>
            </a:xfrm>
            <a:prstGeom prst="wedgeRectCallout">
              <a:avLst>
                <a:gd name="adj1" fmla="val 21531"/>
                <a:gd name="adj2" fmla="val 57998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 finalizó la construcción de 42 puentes en los proyectos de Ruta de Sol  sector 1 y 2, Bogotá-Villeta, Malla vial del Valle del Cauca , Neiva- Espinal – Girardot y Cauca y Ruta Caribe, presentando una diferencia de 12 un por debajo de lo programado</a:t>
              </a:r>
            </a:p>
          </p:txBody>
        </p:sp>
        <p:sp>
          <p:nvSpPr>
            <p:cNvPr id="26" name="Rectángulo 1"/>
            <p:cNvSpPr/>
            <p:nvPr/>
          </p:nvSpPr>
          <p:spPr>
            <a:xfrm>
              <a:off x="392371" y="350931"/>
              <a:ext cx="4737928" cy="41811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CuadroTexto 15"/>
          <p:cNvSpPr txBox="1"/>
          <p:nvPr/>
        </p:nvSpPr>
        <p:spPr>
          <a:xfrm>
            <a:off x="15968" y="3667840"/>
            <a:ext cx="560333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400" dirty="0" smtClean="0">
                <a:solidFill>
                  <a:srgbClr val="FFC000"/>
                </a:solidFill>
                <a:latin typeface="Impact" panose="020B0806030902050204" pitchFamily="34" charset="0"/>
                <a:cs typeface="Arial" pitchFamily="34" charset="0"/>
              </a:rPr>
              <a:t>Puentes Vehiculares</a:t>
            </a:r>
            <a:endParaRPr lang="es-MX" sz="2400" dirty="0">
              <a:solidFill>
                <a:srgbClr val="FFC000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92620"/>
              </p:ext>
            </p:extLst>
          </p:nvPr>
        </p:nvGraphicFramePr>
        <p:xfrm>
          <a:off x="4489584" y="3903541"/>
          <a:ext cx="5001455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770369"/>
              </p:ext>
            </p:extLst>
          </p:nvPr>
        </p:nvGraphicFramePr>
        <p:xfrm>
          <a:off x="3720717" y="1227483"/>
          <a:ext cx="5846990" cy="247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699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1136576" y="1124744"/>
            <a:ext cx="6493242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 smtClean="0">
                <a:effectLst/>
                <a:latin typeface="Calibri"/>
                <a:ea typeface="Times New Roman"/>
                <a:cs typeface="Times New Roman"/>
              </a:rPr>
              <a:t>AVANCES MODO CARRETERO</a:t>
            </a:r>
            <a:endParaRPr lang="es-CO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2276872"/>
            <a:ext cx="6336704" cy="367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9578" y="-15190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62311" y="-171400"/>
            <a:ext cx="1642662" cy="6776285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211295" y="908720"/>
            <a:ext cx="5102200" cy="921600"/>
            <a:chOff x="0" y="153170"/>
            <a:chExt cx="5102200" cy="921600"/>
          </a:xfrm>
        </p:grpSpPr>
        <p:sp>
          <p:nvSpPr>
            <p:cNvPr id="8" name="Rectángulo 7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</a:t>
              </a:r>
              <a:endParaRPr lang="es-CO" sz="3200" kern="1200" dirty="0"/>
            </a:p>
          </p:txBody>
        </p:sp>
      </p:grp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40954853"/>
              </p:ext>
            </p:extLst>
          </p:nvPr>
        </p:nvGraphicFramePr>
        <p:xfrm>
          <a:off x="3512840" y="2276872"/>
          <a:ext cx="4622025" cy="274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874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62311" y="-171400"/>
            <a:ext cx="1642662" cy="677628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99578" y="-15190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09384" y="4184118"/>
            <a:ext cx="7825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b="1" i="1" dirty="0">
                <a:latin typeface="Cambria" panose="02040503050406030204" pitchFamily="18" charset="0"/>
              </a:rPr>
              <a:t>Avance  a </a:t>
            </a:r>
            <a:endParaRPr lang="es-MX" sz="1050" b="1" i="1" dirty="0" smtClean="0">
              <a:latin typeface="Cambria" panose="02040503050406030204" pitchFamily="18" charset="0"/>
            </a:endParaRPr>
          </a:p>
          <a:p>
            <a:r>
              <a:rPr lang="es-MX" sz="1050" b="1" i="1" dirty="0" err="1" smtClean="0">
                <a:latin typeface="Cambria" panose="02040503050406030204" pitchFamily="18" charset="0"/>
              </a:rPr>
              <a:t>Sep</a:t>
            </a:r>
            <a:r>
              <a:rPr lang="es-MX" sz="1050" b="1" i="1" dirty="0" smtClean="0">
                <a:latin typeface="Cambria" panose="02040503050406030204" pitchFamily="18" charset="0"/>
              </a:rPr>
              <a:t>/14</a:t>
            </a:r>
            <a:endParaRPr lang="es-MX" sz="1050" b="1" i="1" dirty="0">
              <a:latin typeface="Cambria" panose="020405030504060302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545288" y="2420888"/>
            <a:ext cx="670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Impact" panose="020B0806030902050204" pitchFamily="34" charset="0"/>
              </a:rPr>
              <a:t>300</a:t>
            </a:r>
            <a:endParaRPr lang="es-MX" sz="1600" dirty="0">
              <a:latin typeface="Impact" panose="020B0806030902050204" pitchFamily="34" charset="0"/>
            </a:endParaRPr>
          </a:p>
        </p:txBody>
      </p:sp>
      <p:grpSp>
        <p:nvGrpSpPr>
          <p:cNvPr id="16" name="58 Grupo"/>
          <p:cNvGrpSpPr/>
          <p:nvPr/>
        </p:nvGrpSpPr>
        <p:grpSpPr>
          <a:xfrm>
            <a:off x="5052029" y="5624278"/>
            <a:ext cx="2493259" cy="252994"/>
            <a:chOff x="866547" y="8357803"/>
            <a:chExt cx="2232999" cy="235143"/>
          </a:xfrm>
        </p:grpSpPr>
        <p:sp>
          <p:nvSpPr>
            <p:cNvPr id="17" name="41 Rectángulo"/>
            <p:cNvSpPr/>
            <p:nvPr/>
          </p:nvSpPr>
          <p:spPr>
            <a:xfrm>
              <a:off x="866547" y="8400928"/>
              <a:ext cx="161010" cy="133530"/>
            </a:xfrm>
            <a:prstGeom prst="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42 CuadroTexto"/>
            <p:cNvSpPr txBox="1"/>
            <p:nvPr/>
          </p:nvSpPr>
          <p:spPr>
            <a:xfrm>
              <a:off x="1027557" y="8357803"/>
              <a:ext cx="926215" cy="22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itchFamily="18" charset="0"/>
                  <a:cs typeface="+mn-cs"/>
                </a:rPr>
                <a:t>Ejecutado</a:t>
              </a:r>
            </a:p>
          </p:txBody>
        </p:sp>
        <p:sp>
          <p:nvSpPr>
            <p:cNvPr id="19" name="44 CuadroTexto"/>
            <p:cNvSpPr txBox="1"/>
            <p:nvPr/>
          </p:nvSpPr>
          <p:spPr>
            <a:xfrm>
              <a:off x="2080410" y="8364097"/>
              <a:ext cx="1019136" cy="22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itchFamily="18" charset="0"/>
                  <a:cs typeface="+mn-cs"/>
                </a:rPr>
                <a:t>Sin ejecutar</a:t>
              </a:r>
            </a:p>
          </p:txBody>
        </p:sp>
        <p:sp>
          <p:nvSpPr>
            <p:cNvPr id="20" name="45 Rectángulo"/>
            <p:cNvSpPr/>
            <p:nvPr/>
          </p:nvSpPr>
          <p:spPr>
            <a:xfrm>
              <a:off x="1920644" y="8412851"/>
              <a:ext cx="167086" cy="136122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000843"/>
              </p:ext>
            </p:extLst>
          </p:nvPr>
        </p:nvGraphicFramePr>
        <p:xfrm>
          <a:off x="2416937" y="2405239"/>
          <a:ext cx="6663902" cy="321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Rectángulo redondeado 7"/>
          <p:cNvSpPr/>
          <p:nvPr/>
        </p:nvSpPr>
        <p:spPr>
          <a:xfrm>
            <a:off x="4304928" y="1484784"/>
            <a:ext cx="3456384" cy="787731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Avance de Ejecución Doble Calzadas Km</a:t>
            </a: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5552" y="28458"/>
            <a:ext cx="1904460" cy="6829541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4148" y="-21772"/>
            <a:ext cx="1448165" cy="5143500"/>
          </a:xfrm>
          <a:prstGeom prst="rect">
            <a:avLst/>
          </a:prstGeom>
        </p:spPr>
      </p:pic>
      <p:sp>
        <p:nvSpPr>
          <p:cNvPr id="23" name="Rectángulo redondeado 7"/>
          <p:cNvSpPr/>
          <p:nvPr/>
        </p:nvSpPr>
        <p:spPr>
          <a:xfrm>
            <a:off x="3059832" y="179054"/>
            <a:ext cx="3659833" cy="689270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kern="0" dirty="0">
                <a:solidFill>
                  <a:prstClr val="white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Proyección de Cierre </a:t>
            </a:r>
            <a:r>
              <a:rPr lang="es-CO" sz="1400" b="1" kern="0" dirty="0">
                <a:solidFill>
                  <a:prstClr val="white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Meta 2014</a:t>
            </a:r>
          </a:p>
        </p:txBody>
      </p:sp>
      <p:graphicFrame>
        <p:nvGraphicFramePr>
          <p:cNvPr id="2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712914"/>
              </p:ext>
            </p:extLst>
          </p:nvPr>
        </p:nvGraphicFramePr>
        <p:xfrm>
          <a:off x="2135791" y="625069"/>
          <a:ext cx="4976917" cy="4707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8 Rectángulo"/>
          <p:cNvSpPr/>
          <p:nvPr/>
        </p:nvSpPr>
        <p:spPr>
          <a:xfrm>
            <a:off x="2191020" y="1734886"/>
            <a:ext cx="121590" cy="106271"/>
          </a:xfrm>
          <a:prstGeom prst="rect">
            <a:avLst/>
          </a:prstGeom>
          <a:solidFill>
            <a:schemeClr val="accent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13" dirty="0">
              <a:solidFill>
                <a:prstClr val="white"/>
              </a:solidFill>
            </a:endParaRPr>
          </a:p>
        </p:txBody>
      </p:sp>
      <p:sp>
        <p:nvSpPr>
          <p:cNvPr id="30" name="9 CuadroTexto"/>
          <p:cNvSpPr txBox="1"/>
          <p:nvPr/>
        </p:nvSpPr>
        <p:spPr>
          <a:xfrm>
            <a:off x="2357344" y="1681263"/>
            <a:ext cx="10132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Ejecutado</a:t>
            </a:r>
          </a:p>
        </p:txBody>
      </p:sp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943758"/>
              </p:ext>
            </p:extLst>
          </p:nvPr>
        </p:nvGraphicFramePr>
        <p:xfrm>
          <a:off x="6892840" y="801846"/>
          <a:ext cx="1616464" cy="169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2" name="Conector recto 31"/>
          <p:cNvCxnSpPr/>
          <p:nvPr/>
        </p:nvCxnSpPr>
        <p:spPr>
          <a:xfrm>
            <a:off x="6761487" y="1633693"/>
            <a:ext cx="539711" cy="725759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8 Rectángulo"/>
          <p:cNvSpPr/>
          <p:nvPr/>
        </p:nvSpPr>
        <p:spPr>
          <a:xfrm>
            <a:off x="7160291" y="2521398"/>
            <a:ext cx="93323" cy="76081"/>
          </a:xfrm>
          <a:prstGeom prst="rect">
            <a:avLst/>
          </a:prstGeom>
          <a:pattFill prst="narHorz">
            <a:fgClr>
              <a:schemeClr val="accent6"/>
            </a:fgClr>
            <a:bgClr>
              <a:schemeClr val="bg1"/>
            </a:bgClr>
          </a:patt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5" dirty="0">
              <a:solidFill>
                <a:prstClr val="white"/>
              </a:solidFill>
            </a:endParaRPr>
          </a:p>
        </p:txBody>
      </p:sp>
      <p:sp>
        <p:nvSpPr>
          <p:cNvPr id="34" name="9 CuadroTexto"/>
          <p:cNvSpPr txBox="1"/>
          <p:nvPr/>
        </p:nvSpPr>
        <p:spPr>
          <a:xfrm>
            <a:off x="7301197" y="2441527"/>
            <a:ext cx="86260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13" dirty="0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Ambiental</a:t>
            </a:r>
          </a:p>
        </p:txBody>
      </p:sp>
      <p:sp>
        <p:nvSpPr>
          <p:cNvPr id="35" name="8 Rectángulo"/>
          <p:cNvSpPr/>
          <p:nvPr/>
        </p:nvSpPr>
        <p:spPr>
          <a:xfrm>
            <a:off x="7160291" y="2680277"/>
            <a:ext cx="93323" cy="76081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5" dirty="0">
              <a:solidFill>
                <a:prstClr val="white"/>
              </a:solidFill>
            </a:endParaRPr>
          </a:p>
        </p:txBody>
      </p:sp>
      <p:sp>
        <p:nvSpPr>
          <p:cNvPr id="36" name="9 CuadroTexto"/>
          <p:cNvSpPr txBox="1"/>
          <p:nvPr/>
        </p:nvSpPr>
        <p:spPr>
          <a:xfrm>
            <a:off x="7278035" y="2750628"/>
            <a:ext cx="86260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13" dirty="0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Técnico</a:t>
            </a:r>
          </a:p>
        </p:txBody>
      </p:sp>
      <p:sp>
        <p:nvSpPr>
          <p:cNvPr id="37" name="8 Rectángulo"/>
          <p:cNvSpPr/>
          <p:nvPr/>
        </p:nvSpPr>
        <p:spPr>
          <a:xfrm>
            <a:off x="7170850" y="2836372"/>
            <a:ext cx="77126" cy="76081"/>
          </a:xfrm>
          <a:prstGeom prst="rect">
            <a:avLst/>
          </a:prstGeom>
          <a:pattFill prst="narHorz">
            <a:fgClr>
              <a:schemeClr val="accent2"/>
            </a:fgClr>
            <a:bgClr>
              <a:schemeClr val="bg1"/>
            </a:bgClr>
          </a:patt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75" dirty="0">
              <a:solidFill>
                <a:prstClr val="white"/>
              </a:solidFill>
            </a:endParaRPr>
          </a:p>
        </p:txBody>
      </p:sp>
      <p:sp>
        <p:nvSpPr>
          <p:cNvPr id="38" name="9 CuadroTexto"/>
          <p:cNvSpPr txBox="1"/>
          <p:nvPr/>
        </p:nvSpPr>
        <p:spPr>
          <a:xfrm>
            <a:off x="7291735" y="2594533"/>
            <a:ext cx="86260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13" dirty="0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Predial</a:t>
            </a:r>
          </a:p>
        </p:txBody>
      </p:sp>
      <p:sp>
        <p:nvSpPr>
          <p:cNvPr id="39" name="8 Rectángulo"/>
          <p:cNvSpPr/>
          <p:nvPr/>
        </p:nvSpPr>
        <p:spPr>
          <a:xfrm>
            <a:off x="3159158" y="1742410"/>
            <a:ext cx="121590" cy="106271"/>
          </a:xfrm>
          <a:prstGeom prst="rect">
            <a:avLst/>
          </a:prstGeom>
          <a:solidFill>
            <a:srgbClr val="FF505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13" dirty="0">
              <a:solidFill>
                <a:prstClr val="white"/>
              </a:solidFill>
            </a:endParaRPr>
          </a:p>
        </p:txBody>
      </p:sp>
      <p:sp>
        <p:nvSpPr>
          <p:cNvPr id="40" name="9 CuadroTexto"/>
          <p:cNvSpPr txBox="1"/>
          <p:nvPr/>
        </p:nvSpPr>
        <p:spPr>
          <a:xfrm>
            <a:off x="3283371" y="1688786"/>
            <a:ext cx="10132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Problemática</a:t>
            </a:r>
          </a:p>
        </p:txBody>
      </p:sp>
      <p:cxnSp>
        <p:nvCxnSpPr>
          <p:cNvPr id="41" name="Conector recto 40"/>
          <p:cNvCxnSpPr/>
          <p:nvPr/>
        </p:nvCxnSpPr>
        <p:spPr>
          <a:xfrm flipV="1">
            <a:off x="6761488" y="970843"/>
            <a:ext cx="562872" cy="533861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8186967" y="868324"/>
            <a:ext cx="1662577" cy="559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013" dirty="0">
                <a:solidFill>
                  <a:prstClr val="black"/>
                </a:solidFill>
              </a:rPr>
              <a:t>Ambientales</a:t>
            </a:r>
            <a:r>
              <a:rPr lang="es-CO" sz="1013" dirty="0" smtClean="0">
                <a:solidFill>
                  <a:prstClr val="black"/>
                </a:solidFill>
              </a:rPr>
              <a:t>:</a:t>
            </a:r>
            <a:endParaRPr lang="es-ES" sz="1013" dirty="0">
              <a:solidFill>
                <a:prstClr val="black"/>
              </a:solidFill>
            </a:endParaRPr>
          </a:p>
          <a:p>
            <a:pPr marL="257175" indent="-257175">
              <a:buAutoNum type="arabicPeriod"/>
            </a:pPr>
            <a:r>
              <a:rPr lang="es-ES" sz="1013" dirty="0">
                <a:solidFill>
                  <a:prstClr val="black"/>
                </a:solidFill>
              </a:rPr>
              <a:t>Ruta del Sol 3(4,5km)</a:t>
            </a:r>
          </a:p>
          <a:p>
            <a:pPr marL="257175" indent="-257175">
              <a:buAutoNum type="arabicPeriod"/>
            </a:pPr>
            <a:r>
              <a:rPr lang="es-ES" sz="1013" dirty="0" err="1">
                <a:solidFill>
                  <a:prstClr val="black"/>
                </a:solidFill>
              </a:rPr>
              <a:t>Cartag-Blla</a:t>
            </a:r>
            <a:r>
              <a:rPr lang="es-ES" sz="1013" dirty="0">
                <a:solidFill>
                  <a:prstClr val="black"/>
                </a:solidFill>
              </a:rPr>
              <a:t> ( 0,3km)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8163806" y="1623184"/>
            <a:ext cx="1662577" cy="4040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013" dirty="0">
                <a:solidFill>
                  <a:prstClr val="black"/>
                </a:solidFill>
              </a:rPr>
              <a:t>Técnico</a:t>
            </a:r>
          </a:p>
          <a:p>
            <a:pPr marL="257175" indent="-257175">
              <a:buAutoNum type="arabicPeriod"/>
            </a:pPr>
            <a:r>
              <a:rPr lang="es-ES" sz="1013" dirty="0">
                <a:solidFill>
                  <a:prstClr val="black"/>
                </a:solidFill>
              </a:rPr>
              <a:t>Ruta del Sol 3(15km)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8163807" y="2081227"/>
            <a:ext cx="1662577" cy="11834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1013" dirty="0">
                <a:solidFill>
                  <a:prstClr val="black"/>
                </a:solidFill>
              </a:rPr>
              <a:t>Predial</a:t>
            </a:r>
            <a:endParaRPr lang="es-ES" sz="1013" dirty="0">
              <a:solidFill>
                <a:prstClr val="black"/>
              </a:solidFill>
            </a:endParaRPr>
          </a:p>
          <a:p>
            <a:pPr marL="257175" indent="-257175">
              <a:buAutoNum type="arabicPeriod"/>
            </a:pPr>
            <a:r>
              <a:rPr lang="es-ES" sz="1013" dirty="0" smtClean="0">
                <a:solidFill>
                  <a:prstClr val="black"/>
                </a:solidFill>
              </a:rPr>
              <a:t>Américas (15 Km)</a:t>
            </a:r>
          </a:p>
          <a:p>
            <a:pPr marL="257175" indent="-257175">
              <a:buAutoNum type="arabicPeriod"/>
            </a:pPr>
            <a:r>
              <a:rPr lang="es-ES" sz="1013" dirty="0" err="1" smtClean="0">
                <a:solidFill>
                  <a:prstClr val="black"/>
                </a:solidFill>
              </a:rPr>
              <a:t>Devimed</a:t>
            </a:r>
            <a:r>
              <a:rPr lang="es-ES" sz="1013" dirty="0" smtClean="0">
                <a:solidFill>
                  <a:prstClr val="black"/>
                </a:solidFill>
              </a:rPr>
              <a:t> </a:t>
            </a:r>
            <a:r>
              <a:rPr lang="es-ES" sz="1013" dirty="0">
                <a:solidFill>
                  <a:prstClr val="black"/>
                </a:solidFill>
              </a:rPr>
              <a:t>(7,0km)</a:t>
            </a:r>
          </a:p>
          <a:p>
            <a:pPr marL="257175" indent="-257175">
              <a:buAutoNum type="arabicPeriod"/>
            </a:pPr>
            <a:r>
              <a:rPr lang="es-ES" sz="1013" dirty="0">
                <a:solidFill>
                  <a:prstClr val="black"/>
                </a:solidFill>
              </a:rPr>
              <a:t>Cordoba-Sucre (7,0km)</a:t>
            </a:r>
          </a:p>
          <a:p>
            <a:pPr marL="257175" indent="-257175">
              <a:buAutoNum type="arabicPeriod"/>
            </a:pPr>
            <a:r>
              <a:rPr lang="es-ES" sz="1013" dirty="0">
                <a:solidFill>
                  <a:prstClr val="black"/>
                </a:solidFill>
              </a:rPr>
              <a:t>Ruta del Sol 3(9,8km) *</a:t>
            </a:r>
          </a:p>
          <a:p>
            <a:pPr marL="257175" indent="-257175">
              <a:buAutoNum type="arabicPeriod"/>
            </a:pPr>
            <a:r>
              <a:rPr lang="es-ES" sz="1013" dirty="0">
                <a:solidFill>
                  <a:prstClr val="black"/>
                </a:solidFill>
              </a:rPr>
              <a:t>Bogotá – </a:t>
            </a:r>
            <a:r>
              <a:rPr lang="es-ES" sz="1013" dirty="0" err="1">
                <a:solidFill>
                  <a:prstClr val="black"/>
                </a:solidFill>
              </a:rPr>
              <a:t>Villeta</a:t>
            </a:r>
            <a:r>
              <a:rPr lang="es-ES" sz="1013" dirty="0">
                <a:solidFill>
                  <a:prstClr val="black"/>
                </a:solidFill>
              </a:rPr>
              <a:t> (0,5km)</a:t>
            </a:r>
          </a:p>
        </p:txBody>
      </p:sp>
    </p:spTree>
    <p:extLst>
      <p:ext uri="{BB962C8B-B14F-4D97-AF65-F5344CB8AC3E}">
        <p14:creationId xmlns:p14="http://schemas.microsoft.com/office/powerpoint/2010/main" val="197827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5552" y="28458"/>
            <a:ext cx="1904460" cy="6829541"/>
          </a:xfrm>
          <a:prstGeom prst="rect">
            <a:avLst/>
          </a:prstGeom>
          <a:noFill/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4148" y="-21772"/>
            <a:ext cx="1448165" cy="5143500"/>
          </a:xfrm>
          <a:prstGeom prst="rect">
            <a:avLst/>
          </a:prstGeom>
        </p:spPr>
      </p:pic>
      <p:sp>
        <p:nvSpPr>
          <p:cNvPr id="2" name="CuadroTexto 15"/>
          <p:cNvSpPr txBox="1"/>
          <p:nvPr/>
        </p:nvSpPr>
        <p:spPr>
          <a:xfrm>
            <a:off x="3515346" y="952083"/>
            <a:ext cx="560333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400" dirty="0" smtClean="0">
                <a:solidFill>
                  <a:srgbClr val="FFC000"/>
                </a:solidFill>
                <a:latin typeface="Impact" panose="020B0806030902050204" pitchFamily="34" charset="0"/>
                <a:cs typeface="Arial" pitchFamily="34" charset="0"/>
              </a:rPr>
              <a:t>Avance Trimestral</a:t>
            </a:r>
            <a:endParaRPr lang="es-MX" sz="2400" dirty="0">
              <a:solidFill>
                <a:srgbClr val="FFC000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879435" y="4362450"/>
            <a:ext cx="733425" cy="1905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28 Grupo"/>
          <p:cNvGrpSpPr/>
          <p:nvPr/>
        </p:nvGrpSpPr>
        <p:grpSpPr>
          <a:xfrm>
            <a:off x="6951" y="163610"/>
            <a:ext cx="3380253" cy="2447243"/>
            <a:chOff x="305938" y="-2406082"/>
            <a:chExt cx="4933507" cy="3175129"/>
          </a:xfrm>
        </p:grpSpPr>
        <p:sp>
          <p:nvSpPr>
            <p:cNvPr id="6" name="Llamada rectangular 4"/>
            <p:cNvSpPr/>
            <p:nvPr/>
          </p:nvSpPr>
          <p:spPr>
            <a:xfrm>
              <a:off x="305938" y="-2406082"/>
              <a:ext cx="4933507" cy="2869036"/>
            </a:xfrm>
            <a:prstGeom prst="wedgeRectCallout">
              <a:avLst>
                <a:gd name="adj1" fmla="val 21531"/>
                <a:gd name="adj2" fmla="val 57998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 presenta un déficit de 56,26 km respecto a lo programado ya que se estimaba la terminación de la doble calzada del proyecto ruta de sol sector 1 y se esperaba un mayor aporte de los proyecto de Córdoba- Sucre y ruta del sol sector 3</a:t>
              </a:r>
            </a:p>
          </p:txBody>
        </p:sp>
        <p:sp>
          <p:nvSpPr>
            <p:cNvPr id="7" name="Rectángulo 1"/>
            <p:cNvSpPr/>
            <p:nvPr/>
          </p:nvSpPr>
          <p:spPr>
            <a:xfrm>
              <a:off x="392371" y="350931"/>
              <a:ext cx="4737928" cy="41811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ángulo redondeado 7"/>
          <p:cNvSpPr/>
          <p:nvPr/>
        </p:nvSpPr>
        <p:spPr>
          <a:xfrm>
            <a:off x="4432761" y="181183"/>
            <a:ext cx="3256543" cy="583521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Avance de Ejecución Doble Calzadas Km</a:t>
            </a: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781134"/>
              </p:ext>
            </p:extLst>
          </p:nvPr>
        </p:nvGraphicFramePr>
        <p:xfrm>
          <a:off x="3312422" y="1510234"/>
          <a:ext cx="5563783" cy="350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160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99578" y="-15190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62311" y="-171400"/>
            <a:ext cx="1642662" cy="677628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152800" y="908720"/>
            <a:ext cx="5102200" cy="921600"/>
            <a:chOff x="0" y="153170"/>
            <a:chExt cx="5102200" cy="921600"/>
          </a:xfrm>
        </p:grpSpPr>
        <p:sp>
          <p:nvSpPr>
            <p:cNvPr id="6" name="Rectángulo 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Nuestras Metas</a:t>
              </a:r>
              <a:endParaRPr lang="es-CO" sz="3200" kern="1200" dirty="0"/>
            </a:p>
          </p:txBody>
        </p:sp>
      </p:grp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85050857"/>
              </p:ext>
            </p:extLst>
          </p:nvPr>
        </p:nvGraphicFramePr>
        <p:xfrm>
          <a:off x="3800872" y="1988840"/>
          <a:ext cx="3960440" cy="289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604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935947"/>
              </p:ext>
            </p:extLst>
          </p:nvPr>
        </p:nvGraphicFramePr>
        <p:xfrm>
          <a:off x="2216696" y="1628800"/>
          <a:ext cx="6663902" cy="289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58 Grupo"/>
          <p:cNvGrpSpPr/>
          <p:nvPr/>
        </p:nvGrpSpPr>
        <p:grpSpPr>
          <a:xfrm>
            <a:off x="3762310" y="4520685"/>
            <a:ext cx="2493259" cy="252994"/>
            <a:chOff x="866547" y="8357803"/>
            <a:chExt cx="2232999" cy="235143"/>
          </a:xfrm>
        </p:grpSpPr>
        <p:sp>
          <p:nvSpPr>
            <p:cNvPr id="4" name="41 Rectángulo"/>
            <p:cNvSpPr/>
            <p:nvPr/>
          </p:nvSpPr>
          <p:spPr>
            <a:xfrm>
              <a:off x="866547" y="8400928"/>
              <a:ext cx="161010" cy="133530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" name="42 CuadroTexto"/>
            <p:cNvSpPr txBox="1"/>
            <p:nvPr/>
          </p:nvSpPr>
          <p:spPr>
            <a:xfrm>
              <a:off x="1027557" y="8357803"/>
              <a:ext cx="926215" cy="22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Ejecutado</a:t>
              </a:r>
            </a:p>
          </p:txBody>
        </p:sp>
        <p:sp>
          <p:nvSpPr>
            <p:cNvPr id="6" name="44 CuadroTexto"/>
            <p:cNvSpPr txBox="1"/>
            <p:nvPr/>
          </p:nvSpPr>
          <p:spPr>
            <a:xfrm>
              <a:off x="2080410" y="8364097"/>
              <a:ext cx="1019136" cy="228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Sin ejecutar</a:t>
              </a:r>
              <a:endParaRPr lang="es-CO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  <p:sp>
          <p:nvSpPr>
            <p:cNvPr id="7" name="45 Rectángulo"/>
            <p:cNvSpPr/>
            <p:nvPr/>
          </p:nvSpPr>
          <p:spPr>
            <a:xfrm>
              <a:off x="1920644" y="8412851"/>
              <a:ext cx="167086" cy="1361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" name="Rectángulo 7"/>
          <p:cNvSpPr/>
          <p:nvPr/>
        </p:nvSpPr>
        <p:spPr>
          <a:xfrm>
            <a:off x="8135920" y="3083115"/>
            <a:ext cx="7825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50" b="1" i="1" dirty="0">
                <a:latin typeface="Cambria" panose="02040503050406030204" pitchFamily="18" charset="0"/>
              </a:rPr>
              <a:t>Avance  a </a:t>
            </a:r>
            <a:endParaRPr lang="es-MX" sz="1050" b="1" i="1" dirty="0" smtClean="0">
              <a:latin typeface="Cambria" panose="02040503050406030204" pitchFamily="18" charset="0"/>
            </a:endParaRPr>
          </a:p>
          <a:p>
            <a:r>
              <a:rPr lang="es-MX" sz="1050" b="1" i="1" dirty="0" err="1" smtClean="0">
                <a:latin typeface="Cambria" panose="02040503050406030204" pitchFamily="18" charset="0"/>
              </a:rPr>
              <a:t>Sep</a:t>
            </a:r>
            <a:r>
              <a:rPr lang="es-MX" sz="1050" b="1" i="1" dirty="0" smtClean="0">
                <a:latin typeface="Cambria" panose="02040503050406030204" pitchFamily="18" charset="0"/>
              </a:rPr>
              <a:t>/14</a:t>
            </a:r>
            <a:endParaRPr lang="es-MX" sz="1050" b="1" i="1" dirty="0">
              <a:latin typeface="Cambria" panose="02040503050406030204" pitchFamily="18" charset="0"/>
            </a:endParaRPr>
          </a:p>
        </p:txBody>
      </p:sp>
      <p:sp>
        <p:nvSpPr>
          <p:cNvPr id="10" name="Rectángulo redondeado 7"/>
          <p:cNvSpPr/>
          <p:nvPr/>
        </p:nvSpPr>
        <p:spPr>
          <a:xfrm>
            <a:off x="3872880" y="620688"/>
            <a:ext cx="3256543" cy="674068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400" b="1" kern="0" dirty="0">
                <a:solidFill>
                  <a:prstClr val="white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Avance de Ejecución Mejoramiento Km</a:t>
            </a:r>
            <a:endParaRPr lang="es-CO" sz="1400" b="1" kern="0" dirty="0">
              <a:solidFill>
                <a:prstClr val="white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1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3" cstate="print"/>
          <a:srcRect l="73616"/>
          <a:stretch>
            <a:fillRect/>
          </a:stretch>
        </p:blipFill>
        <p:spPr bwMode="auto">
          <a:xfrm>
            <a:off x="-15552" y="28458"/>
            <a:ext cx="1904460" cy="6829541"/>
          </a:xfrm>
          <a:prstGeom prst="rect">
            <a:avLst/>
          </a:prstGeom>
          <a:noFill/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4148" y="-21772"/>
            <a:ext cx="14481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3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5552" y="28458"/>
            <a:ext cx="1904460" cy="6829541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4148" y="-21772"/>
            <a:ext cx="1448165" cy="51435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281733" y="1814777"/>
            <a:ext cx="560333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2400" dirty="0" smtClean="0">
                <a:solidFill>
                  <a:srgbClr val="FFC000"/>
                </a:solidFill>
                <a:latin typeface="Impact" panose="020B0806030902050204" pitchFamily="34" charset="0"/>
                <a:cs typeface="Arial" pitchFamily="34" charset="0"/>
              </a:rPr>
              <a:t>Avance Trimestral</a:t>
            </a:r>
            <a:endParaRPr lang="es-MX" sz="2400" dirty="0">
              <a:solidFill>
                <a:srgbClr val="FFC000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879435" y="4362450"/>
            <a:ext cx="733425" cy="1905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28 Grupo"/>
          <p:cNvGrpSpPr/>
          <p:nvPr/>
        </p:nvGrpSpPr>
        <p:grpSpPr>
          <a:xfrm>
            <a:off x="0" y="406401"/>
            <a:ext cx="3799115" cy="1904946"/>
            <a:chOff x="278565" y="-1909117"/>
            <a:chExt cx="5302744" cy="2869036"/>
          </a:xfrm>
        </p:grpSpPr>
        <p:sp>
          <p:nvSpPr>
            <p:cNvPr id="19" name="Llamada rectangular 4"/>
            <p:cNvSpPr/>
            <p:nvPr/>
          </p:nvSpPr>
          <p:spPr>
            <a:xfrm>
              <a:off x="278565" y="-1909117"/>
              <a:ext cx="5302744" cy="2869036"/>
            </a:xfrm>
            <a:prstGeom prst="wedgeRectCallout">
              <a:avLst>
                <a:gd name="adj1" fmla="val 21531"/>
                <a:gd name="adj2" fmla="val 57998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 presenta un ritmo bajo en las actividades de mejoramiento en los proyectos de Ruta de Sol sector 2 y 3, presentando una diferencia de  menos 35,27 km en relación de lo programado Vs ejecutado. </a:t>
              </a:r>
            </a:p>
          </p:txBody>
        </p:sp>
        <p:sp>
          <p:nvSpPr>
            <p:cNvPr id="20" name="Rectángulo 1"/>
            <p:cNvSpPr/>
            <p:nvPr/>
          </p:nvSpPr>
          <p:spPr>
            <a:xfrm>
              <a:off x="392371" y="350931"/>
              <a:ext cx="4737928" cy="41811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ángulo redondeado 7"/>
          <p:cNvSpPr/>
          <p:nvPr/>
        </p:nvSpPr>
        <p:spPr>
          <a:xfrm>
            <a:off x="4592960" y="548680"/>
            <a:ext cx="3256543" cy="593703"/>
          </a:xfrm>
          <a:prstGeom prst="roundRect">
            <a:avLst>
              <a:gd name="adj" fmla="val 50000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Avance de Ejecución Mejoramiento Km</a:t>
            </a:r>
            <a:endParaRPr kumimoji="0" lang="es-CO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05942" y="6093296"/>
            <a:ext cx="10454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900" dirty="0" smtClean="0">
                <a:solidFill>
                  <a:prstClr val="black"/>
                </a:solidFill>
                <a:latin typeface="Calibri"/>
                <a:cs typeface="+mn-cs"/>
              </a:rPr>
              <a:t>* Datos estimados</a:t>
            </a:r>
            <a:endParaRPr lang="es-CO" sz="9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781314"/>
              </p:ext>
            </p:extLst>
          </p:nvPr>
        </p:nvGraphicFramePr>
        <p:xfrm>
          <a:off x="3799115" y="2311347"/>
          <a:ext cx="5373995" cy="3771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8854446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8722</TotalTime>
  <Words>325</Words>
  <Application>Microsoft Office PowerPoint</Application>
  <PresentationFormat>A4 (210 x 297 mm)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MS Mincho</vt:lpstr>
      <vt:lpstr>Arial</vt:lpstr>
      <vt:lpstr>Calibri</vt:lpstr>
      <vt:lpstr>Cambria</vt:lpstr>
      <vt:lpstr>Helvetica Neue Bold Condensed</vt:lpstr>
      <vt:lpstr>Impact</vt:lpstr>
      <vt:lpstr>Times New Roman</vt:lpstr>
      <vt:lpstr>plantilla 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268</cp:revision>
  <cp:lastPrinted>2012-11-28T19:27:24Z</cp:lastPrinted>
  <dcterms:created xsi:type="dcterms:W3CDTF">2012-11-16T19:55:35Z</dcterms:created>
  <dcterms:modified xsi:type="dcterms:W3CDTF">2014-12-16T20:47:38Z</dcterms:modified>
</cp:coreProperties>
</file>