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92" r:id="rId2"/>
  </p:sldMasterIdLst>
  <p:notesMasterIdLst>
    <p:notesMasterId r:id="rId18"/>
  </p:notesMasterIdLst>
  <p:handoutMasterIdLst>
    <p:handoutMasterId r:id="rId19"/>
  </p:handoutMasterIdLst>
  <p:sldIdLst>
    <p:sldId id="402" r:id="rId3"/>
    <p:sldId id="403" r:id="rId4"/>
    <p:sldId id="404" r:id="rId5"/>
    <p:sldId id="405" r:id="rId6"/>
    <p:sldId id="406" r:id="rId7"/>
    <p:sldId id="407" r:id="rId8"/>
    <p:sldId id="408" r:id="rId9"/>
    <p:sldId id="414" r:id="rId10"/>
    <p:sldId id="409" r:id="rId11"/>
    <p:sldId id="410" r:id="rId12"/>
    <p:sldId id="411" r:id="rId13"/>
    <p:sldId id="412" r:id="rId14"/>
    <p:sldId id="413" r:id="rId15"/>
    <p:sldId id="415" r:id="rId16"/>
    <p:sldId id="416" r:id="rId17"/>
  </p:sldIdLst>
  <p:sldSz cx="12192000" cy="6858000"/>
  <p:notesSz cx="6789738" cy="9929813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3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Camilo Sanabria Torres" initials="JCST" lastIdx="1" clrIdx="0">
    <p:extLst>
      <p:ext uri="{19B8F6BF-5375-455C-9EA6-DF929625EA0E}">
        <p15:presenceInfo xmlns:p15="http://schemas.microsoft.com/office/powerpoint/2012/main" userId="Juan Camilo Sanabria Torr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9710D"/>
    <a:srgbClr val="B04E0C"/>
    <a:srgbClr val="0A4D7A"/>
    <a:srgbClr val="EB9357"/>
    <a:srgbClr val="E87F38"/>
    <a:srgbClr val="094677"/>
    <a:srgbClr val="264468"/>
    <a:srgbClr val="233E5F"/>
    <a:srgbClr val="06304A"/>
    <a:srgbClr val="094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6" autoAdjust="0"/>
    <p:restoredTop sz="96168" autoAdjust="0"/>
  </p:normalViewPr>
  <p:slideViewPr>
    <p:cSldViewPr>
      <p:cViewPr varScale="1">
        <p:scale>
          <a:sx n="81" d="100"/>
          <a:sy n="81" d="100"/>
        </p:scale>
        <p:origin x="126" y="5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3128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rojas\Documents\2014\ANI_2015\METAS\graficas%20SISME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Carretero!$A$22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pPr>
                      <a:defRPr lang="es-ES" sz="2400" b="0">
                        <a:solidFill>
                          <a:srgbClr val="04080C"/>
                        </a:solidFill>
                        <a:effectLst/>
                        <a:latin typeface="Impact" panose="020B0806030902050204" pitchFamily="34" charset="0"/>
                      </a:defRPr>
                    </a:pPr>
                    <a:r>
                      <a:rPr lang="en-US" sz="2400" b="0" dirty="0" smtClean="0">
                        <a:effectLst/>
                        <a:latin typeface="Impact" panose="020B0806030902050204" pitchFamily="34" charset="0"/>
                      </a:rPr>
                      <a:t>250.2</a:t>
                    </a:r>
                    <a:endParaRPr lang="en-US" sz="2400" b="0" dirty="0">
                      <a:effectLst/>
                      <a:latin typeface="Impact" panose="020B0806030902050204" pitchFamily="34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ES" sz="1800" b="0">
                      <a:solidFill>
                        <a:srgbClr val="04080C"/>
                      </a:solidFill>
                      <a:effectLst/>
                      <a:latin typeface="Impact" panose="020B080603090205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2400" b="0">
                    <a:solidFill>
                      <a:srgbClr val="04080C"/>
                    </a:solidFill>
                    <a:effectLst/>
                    <a:latin typeface="Impact" panose="020B080603090205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Carretero!$B$21:$F$21</c:f>
              <c:strCache>
                <c:ptCount val="5"/>
                <c:pt idx="0">
                  <c:v>Ejecutado 2011</c:v>
                </c:pt>
                <c:pt idx="1">
                  <c:v>Ejecutado 2012</c:v>
                </c:pt>
                <c:pt idx="2">
                  <c:v>Ejecutado 2013</c:v>
                </c:pt>
                <c:pt idx="3">
                  <c:v>Ejecutado 2014</c:v>
                </c:pt>
                <c:pt idx="4">
                  <c:v>Meta 2015</c:v>
                </c:pt>
              </c:strCache>
            </c:strRef>
          </c:cat>
          <c:val>
            <c:numRef>
              <c:f>Carretero!$B$22:$F$22</c:f>
              <c:numCache>
                <c:formatCode>General</c:formatCode>
                <c:ptCount val="5"/>
                <c:pt idx="0">
                  <c:v>101.41</c:v>
                </c:pt>
                <c:pt idx="1">
                  <c:v>202</c:v>
                </c:pt>
                <c:pt idx="2" formatCode="0.0">
                  <c:v>250.17</c:v>
                </c:pt>
                <c:pt idx="3">
                  <c:v>212.35</c:v>
                </c:pt>
                <c:pt idx="4">
                  <c:v>116.74</c:v>
                </c:pt>
              </c:numCache>
            </c:numRef>
          </c:val>
        </c:ser>
        <c:ser>
          <c:idx val="1"/>
          <c:order val="1"/>
          <c:tx>
            <c:strRef>
              <c:f>Carretero!$A$23</c:f>
              <c:strCache>
                <c:ptCount val="1"/>
                <c:pt idx="0">
                  <c:v>Falta por ejecutar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FF505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2"/>
            <c:invertIfNegative val="0"/>
            <c:bubble3D val="0"/>
          </c:dPt>
          <c:dLbls>
            <c:dLbl>
              <c:idx val="2"/>
              <c:spPr/>
              <c:txPr>
                <a:bodyPr/>
                <a:lstStyle/>
                <a:p>
                  <a:pPr>
                    <a:defRPr lang="es-ES" sz="1800" b="0">
                      <a:solidFill>
                        <a:srgbClr val="04080C"/>
                      </a:solidFill>
                      <a:effectLst/>
                      <a:latin typeface="Impact" panose="020B080603090205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s-ES" sz="1800" b="0">
                    <a:effectLst/>
                    <a:latin typeface="Impact" panose="020B080603090205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Carretero!$B$21:$F$21</c:f>
              <c:strCache>
                <c:ptCount val="5"/>
                <c:pt idx="0">
                  <c:v>Ejecutado 2011</c:v>
                </c:pt>
                <c:pt idx="1">
                  <c:v>Ejecutado 2012</c:v>
                </c:pt>
                <c:pt idx="2">
                  <c:v>Ejecutado 2013</c:v>
                </c:pt>
                <c:pt idx="3">
                  <c:v>Ejecutado 2014</c:v>
                </c:pt>
                <c:pt idx="4">
                  <c:v>Meta 2015</c:v>
                </c:pt>
              </c:strCache>
            </c:strRef>
          </c:cat>
          <c:val>
            <c:numRef>
              <c:f>Carretero!$B$23:$F$23</c:f>
              <c:numCache>
                <c:formatCode>General</c:formatCode>
                <c:ptCount val="5"/>
                <c:pt idx="4">
                  <c:v>183.26</c:v>
                </c:pt>
              </c:numCache>
            </c:numRef>
          </c:val>
        </c:ser>
        <c:ser>
          <c:idx val="2"/>
          <c:order val="2"/>
          <c:tx>
            <c:strRef>
              <c:f>Carretero!$A$24</c:f>
              <c:strCache>
                <c:ptCount val="1"/>
              </c:strCache>
            </c:strRef>
          </c:tx>
          <c:spPr>
            <a:solidFill>
              <a:srgbClr val="F2000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FF7171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s-ES" sz="1800" b="0" i="0">
                    <a:solidFill>
                      <a:schemeClr val="bg2">
                        <a:lumMod val="10000"/>
                      </a:schemeClr>
                    </a:solidFill>
                    <a:latin typeface="Impact" panose="020B080603090205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Carretero!$B$21:$F$21</c:f>
              <c:strCache>
                <c:ptCount val="5"/>
                <c:pt idx="0">
                  <c:v>Ejecutado 2011</c:v>
                </c:pt>
                <c:pt idx="1">
                  <c:v>Ejecutado 2012</c:v>
                </c:pt>
                <c:pt idx="2">
                  <c:v>Ejecutado 2013</c:v>
                </c:pt>
                <c:pt idx="3">
                  <c:v>Ejecutado 2014</c:v>
                </c:pt>
                <c:pt idx="4">
                  <c:v>Meta 2015</c:v>
                </c:pt>
              </c:strCache>
            </c:strRef>
          </c:cat>
          <c:val>
            <c:numRef>
              <c:f>Carretero!$B$24:$F$24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242329392"/>
        <c:axId val="242332752"/>
        <c:axId val="0"/>
      </c:bar3DChart>
      <c:catAx>
        <c:axId val="24232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ES" sz="1400" b="1">
                <a:solidFill>
                  <a:srgbClr val="0408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pPr>
            <a:endParaRPr lang="es-CO"/>
          </a:p>
        </c:txPr>
        <c:crossAx val="242332752"/>
        <c:crosses val="autoZero"/>
        <c:auto val="1"/>
        <c:lblAlgn val="ctr"/>
        <c:lblOffset val="100"/>
        <c:noMultiLvlLbl val="0"/>
      </c:catAx>
      <c:valAx>
        <c:axId val="242332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2329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21898109525876E-2"/>
          <c:y val="5.3610433216266247E-2"/>
          <c:w val="0.90315473749699537"/>
          <c:h val="0.76512608418879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Hoja1!$A$5</c:f>
              <c:strCache>
                <c:ptCount val="1"/>
                <c:pt idx="0">
                  <c:v>EJECUTADO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Hoja1!$B$4:$I$4</c:f>
              <c:strCache>
                <c:ptCount val="5"/>
                <c:pt idx="0">
                  <c:v>Trim 1</c:v>
                </c:pt>
                <c:pt idx="1">
                  <c:v>Trim 2</c:v>
                </c:pt>
                <c:pt idx="2">
                  <c:v>jul-15</c:v>
                </c:pt>
                <c:pt idx="3">
                  <c:v>Trim 3</c:v>
                </c:pt>
                <c:pt idx="4">
                  <c:v>Trim 4</c:v>
                </c:pt>
              </c:strCache>
              <c:extLst/>
            </c:strRef>
          </c:cat>
          <c:val>
            <c:numRef>
              <c:f>Hoja1!$B$5:$I$5</c:f>
              <c:numCache>
                <c:formatCode>General</c:formatCode>
                <c:ptCount val="5"/>
                <c:pt idx="0">
                  <c:v>38.69</c:v>
                </c:pt>
                <c:pt idx="1">
                  <c:v>108.78</c:v>
                </c:pt>
                <c:pt idx="2">
                  <c:v>116.74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0495056"/>
        <c:axId val="420485536"/>
      </c:barChart>
      <c:lineChart>
        <c:grouping val="standard"/>
        <c:varyColors val="0"/>
        <c:ser>
          <c:idx val="1"/>
          <c:order val="1"/>
          <c:tx>
            <c:strRef>
              <c:f>Hoja1!$A$6</c:f>
              <c:strCache>
                <c:ptCount val="1"/>
                <c:pt idx="0">
                  <c:v>PROGRAMADO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2.9928971715943421E-2"/>
                  <c:y val="3.24028774775763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576168054711033E-2"/>
                  <c:y val="3.888345297309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928177537717574E-2"/>
                  <c:y val="1.9441726486545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Hoja1!$B$4:$I$4</c:f>
              <c:strCache>
                <c:ptCount val="5"/>
                <c:pt idx="0">
                  <c:v>Trim 1</c:v>
                </c:pt>
                <c:pt idx="1">
                  <c:v>Trim 2</c:v>
                </c:pt>
                <c:pt idx="2">
                  <c:v>jul-15</c:v>
                </c:pt>
                <c:pt idx="3">
                  <c:v>Trim 3</c:v>
                </c:pt>
                <c:pt idx="4">
                  <c:v>Trim 4</c:v>
                </c:pt>
              </c:strCache>
              <c:extLst/>
            </c:strRef>
          </c:cat>
          <c:val>
            <c:numRef>
              <c:f>Hoja1!$B$6:$I$6</c:f>
              <c:numCache>
                <c:formatCode>General</c:formatCode>
                <c:ptCount val="5"/>
                <c:pt idx="0">
                  <c:v>30.9</c:v>
                </c:pt>
                <c:pt idx="1">
                  <c:v>86.05</c:v>
                </c:pt>
                <c:pt idx="2">
                  <c:v>110.59</c:v>
                </c:pt>
                <c:pt idx="3">
                  <c:v>165.23</c:v>
                </c:pt>
                <c:pt idx="4">
                  <c:v>300</c:v>
                </c:pt>
              </c:numCache>
              <c:extLst/>
            </c:numRef>
          </c:val>
          <c:smooth val="0"/>
          <c:extLst/>
        </c:ser>
        <c:ser>
          <c:idx val="2"/>
          <c:order val="2"/>
          <c:tx>
            <c:strRef>
              <c:f>Hoja1!$A$7</c:f>
              <c:strCache>
                <c:ptCount val="1"/>
                <c:pt idx="0">
                  <c:v>PROYECTADO</c:v>
                </c:pt>
              </c:strCache>
            </c:strRef>
          </c:tx>
          <c:spPr>
            <a:ln w="57150" cap="rnd">
              <a:solidFill>
                <a:srgbClr val="00B050"/>
              </a:solidFill>
              <a:prstDash val="sysDot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4"/>
              <c:layout>
                <c:manualLayout>
                  <c:x val="-1.1223364393478921E-2"/>
                  <c:y val="2.59223019820610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Hoja1!$B$4:$I$4</c:f>
              <c:strCache>
                <c:ptCount val="5"/>
                <c:pt idx="0">
                  <c:v>Trim 1</c:v>
                </c:pt>
                <c:pt idx="1">
                  <c:v>Trim 2</c:v>
                </c:pt>
                <c:pt idx="2">
                  <c:v>jul-15</c:v>
                </c:pt>
                <c:pt idx="3">
                  <c:v>Trim 3</c:v>
                </c:pt>
                <c:pt idx="4">
                  <c:v>Trim 4</c:v>
                </c:pt>
              </c:strCache>
              <c:extLst/>
            </c:strRef>
          </c:cat>
          <c:val>
            <c:numRef>
              <c:f>Hoja1!$B$7:$I$7</c:f>
              <c:numCache>
                <c:formatCode>General</c:formatCode>
                <c:ptCount val="5"/>
                <c:pt idx="0">
                  <c:v>30.9</c:v>
                </c:pt>
                <c:pt idx="1">
                  <c:v>86.05</c:v>
                </c:pt>
                <c:pt idx="2">
                  <c:v>110.59</c:v>
                </c:pt>
                <c:pt idx="3">
                  <c:v>165.23</c:v>
                </c:pt>
                <c:pt idx="4">
                  <c:v>265.3</c:v>
                </c:pt>
              </c:numCache>
              <c:extLst/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0495056"/>
        <c:axId val="420485536"/>
      </c:lineChart>
      <c:catAx>
        <c:axId val="42049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20485536"/>
        <c:crosses val="autoZero"/>
        <c:auto val="1"/>
        <c:lblAlgn val="ctr"/>
        <c:lblOffset val="100"/>
        <c:noMultiLvlLbl val="0"/>
      </c:catAx>
      <c:valAx>
        <c:axId val="42048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2049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/>
      <dgm:t>
        <a:bodyPr/>
        <a:lstStyle/>
        <a:p>
          <a:r>
            <a:rPr lang="es-CO" dirty="0" smtClean="0"/>
            <a:t>Construcción Doble Calzada</a:t>
          </a:r>
          <a:endParaRPr lang="es-CO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 smtClean="0"/>
            <a:t>300 </a:t>
          </a:r>
          <a:r>
            <a:rPr lang="es-CO" dirty="0" smtClean="0"/>
            <a:t>Km</a:t>
          </a:r>
          <a:endParaRPr lang="es-CO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X="10963" custLinFactNeighborY="-296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E4FF81F-F952-47D6-8EE1-E6D43193ADB3}" type="presOf" srcId="{3256AD19-79D9-4DD2-BD85-48D74080CB17}" destId="{FFC2669E-6EFE-4306-9BF4-0E6FE39D4B43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50D8B0F5-662D-40D7-AFCE-CAC2DC35599E}" type="presOf" srcId="{62D32E80-FEA0-48C5-B4F3-D3A7B382CF4D}" destId="{AB09D624-FF1B-4987-8110-30D214096F41}" srcOrd="0" destOrd="0" presId="urn:microsoft.com/office/officeart/2005/8/layout/hList1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6E0D1EDB-970A-4345-A5C7-C88A0721DBDC}" type="presOf" srcId="{CF84DDC2-96BF-432F-AA37-B7281110F630}" destId="{351DADD5-826D-416B-84E5-26678C386891}" srcOrd="0" destOrd="0" presId="urn:microsoft.com/office/officeart/2005/8/layout/hList1"/>
    <dgm:cxn modelId="{74C595DA-5A23-4009-8B34-CB4789EFC364}" type="presParOf" srcId="{351DADD5-826D-416B-84E5-26678C386891}" destId="{78A07495-0AF3-45E3-8386-C0DF5FF5E438}" srcOrd="0" destOrd="0" presId="urn:microsoft.com/office/officeart/2005/8/layout/hList1"/>
    <dgm:cxn modelId="{16E00FE1-9D7E-4D02-B1B2-4AA6AD65BCC2}" type="presParOf" srcId="{78A07495-0AF3-45E3-8386-C0DF5FF5E438}" destId="{FFC2669E-6EFE-4306-9BF4-0E6FE39D4B43}" srcOrd="0" destOrd="0" presId="urn:microsoft.com/office/officeart/2005/8/layout/hList1"/>
    <dgm:cxn modelId="{88EFCB9A-96F9-4EF2-979D-288CEA8FFCBA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/>
      <dgm:t>
        <a:bodyPr/>
        <a:lstStyle/>
        <a:p>
          <a:r>
            <a:rPr lang="es-CO" dirty="0" smtClean="0"/>
            <a:t>Construcción</a:t>
          </a:r>
        </a:p>
        <a:p>
          <a:r>
            <a:rPr lang="es-CO" dirty="0" smtClean="0"/>
            <a:t>Calzada Sencilla</a:t>
          </a:r>
          <a:endParaRPr lang="es-CO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 smtClean="0"/>
            <a:t>35,91 </a:t>
          </a:r>
          <a:r>
            <a:rPr lang="es-CO" dirty="0" smtClean="0"/>
            <a:t>Km</a:t>
          </a:r>
          <a:endParaRPr lang="es-CO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X="10963" custLinFactNeighborY="-296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CCF4893-59C8-4514-B576-F3EC1F0EFD74}" type="presOf" srcId="{62D32E80-FEA0-48C5-B4F3-D3A7B382CF4D}" destId="{AB09D624-FF1B-4987-8110-30D214096F41}" srcOrd="0" destOrd="0" presId="urn:microsoft.com/office/officeart/2005/8/layout/hList1"/>
    <dgm:cxn modelId="{56874999-2640-4AEC-AD2E-06130D5AB10E}" type="presOf" srcId="{CF84DDC2-96BF-432F-AA37-B7281110F630}" destId="{351DADD5-826D-416B-84E5-26678C386891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0E9B2F3C-DF9B-44CF-B62E-B39E19492533}" type="presOf" srcId="{3256AD19-79D9-4DD2-BD85-48D74080CB17}" destId="{FFC2669E-6EFE-4306-9BF4-0E6FE39D4B43}" srcOrd="0" destOrd="0" presId="urn:microsoft.com/office/officeart/2005/8/layout/hList1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4BFC5E3A-DD78-411C-B839-7EF117A75A32}" type="presParOf" srcId="{351DADD5-826D-416B-84E5-26678C386891}" destId="{78A07495-0AF3-45E3-8386-C0DF5FF5E438}" srcOrd="0" destOrd="0" presId="urn:microsoft.com/office/officeart/2005/8/layout/hList1"/>
    <dgm:cxn modelId="{5B12D492-3E6E-486E-99C1-3A47E3B8AACA}" type="presParOf" srcId="{78A07495-0AF3-45E3-8386-C0DF5FF5E438}" destId="{FFC2669E-6EFE-4306-9BF4-0E6FE39D4B43}" srcOrd="0" destOrd="0" presId="urn:microsoft.com/office/officeart/2005/8/layout/hList1"/>
    <dgm:cxn modelId="{58C4B888-FF01-47CA-9B57-48097BEF69D4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/>
      <dgm:t>
        <a:bodyPr/>
        <a:lstStyle/>
        <a:p>
          <a:r>
            <a:rPr lang="es-CO" dirty="0" smtClean="0"/>
            <a:t>Mejoramiento</a:t>
          </a:r>
          <a:endParaRPr lang="es-CO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 smtClean="0"/>
            <a:t>378,58 </a:t>
          </a:r>
          <a:r>
            <a:rPr lang="es-CO" dirty="0" smtClean="0"/>
            <a:t>Km</a:t>
          </a:r>
          <a:endParaRPr lang="es-CO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X="-59905" custLinFactNeighborY="-35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FAF84BE-FF33-4B6C-908E-1356E3442715}" type="presOf" srcId="{3256AD19-79D9-4DD2-BD85-48D74080CB17}" destId="{FFC2669E-6EFE-4306-9BF4-0E6FE39D4B43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86225A12-D2FC-437B-B00E-128F17C1F555}" type="presOf" srcId="{CF84DDC2-96BF-432F-AA37-B7281110F630}" destId="{351DADD5-826D-416B-84E5-26678C386891}" srcOrd="0" destOrd="0" presId="urn:microsoft.com/office/officeart/2005/8/layout/hList1"/>
    <dgm:cxn modelId="{02F3A55A-B037-49C9-88E0-868A96050DCF}" type="presOf" srcId="{62D32E80-FEA0-48C5-B4F3-D3A7B382CF4D}" destId="{AB09D624-FF1B-4987-8110-30D214096F41}" srcOrd="0" destOrd="0" presId="urn:microsoft.com/office/officeart/2005/8/layout/hList1"/>
    <dgm:cxn modelId="{A3305EE3-52F4-4D1D-A8A7-9FD0070E470C}" type="presParOf" srcId="{351DADD5-826D-416B-84E5-26678C386891}" destId="{78A07495-0AF3-45E3-8386-C0DF5FF5E438}" srcOrd="0" destOrd="0" presId="urn:microsoft.com/office/officeart/2005/8/layout/hList1"/>
    <dgm:cxn modelId="{08FB2982-DD29-45DB-86BC-37A39CCA14E2}" type="presParOf" srcId="{78A07495-0AF3-45E3-8386-C0DF5FF5E438}" destId="{FFC2669E-6EFE-4306-9BF4-0E6FE39D4B43}" srcOrd="0" destOrd="0" presId="urn:microsoft.com/office/officeart/2005/8/layout/hList1"/>
    <dgm:cxn modelId="{8C4B7C6B-A7FA-4968-80A0-7F3A1F9D86FD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0"/>
          <a:ext cx="4622024" cy="12509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400" kern="1200" dirty="0" smtClean="0"/>
            <a:t>Construcción Doble Calzada</a:t>
          </a:r>
          <a:endParaRPr lang="es-CO" sz="3400" kern="1200" dirty="0"/>
        </a:p>
      </dsp:txBody>
      <dsp:txXfrm>
        <a:off x="0" y="0"/>
        <a:ext cx="4622024" cy="1250953"/>
      </dsp:txXfrm>
    </dsp:sp>
    <dsp:sp modelId="{AB09D624-FF1B-4987-8110-30D214096F41}">
      <dsp:nvSpPr>
        <dsp:cNvPr id="0" name=""/>
        <dsp:cNvSpPr/>
      </dsp:nvSpPr>
      <dsp:spPr>
        <a:xfrm>
          <a:off x="0" y="1252078"/>
          <a:ext cx="4622024" cy="149327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3400" kern="1200" dirty="0" smtClean="0"/>
            <a:t>300 </a:t>
          </a:r>
          <a:r>
            <a:rPr lang="es-CO" sz="3400" kern="1200" dirty="0" smtClean="0"/>
            <a:t>Km</a:t>
          </a:r>
          <a:endParaRPr lang="es-CO" sz="3400" kern="1200" dirty="0"/>
        </a:p>
      </dsp:txBody>
      <dsp:txXfrm>
        <a:off x="0" y="1252078"/>
        <a:ext cx="4622024" cy="1493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0"/>
          <a:ext cx="4622024" cy="13272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kern="1200" dirty="0" smtClean="0"/>
            <a:t>Construcción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kern="1200" dirty="0" smtClean="0"/>
            <a:t>Calzada Sencilla</a:t>
          </a:r>
          <a:endParaRPr lang="es-CO" sz="3200" kern="1200" dirty="0"/>
        </a:p>
      </dsp:txBody>
      <dsp:txXfrm>
        <a:off x="0" y="0"/>
        <a:ext cx="4622024" cy="1327254"/>
      </dsp:txXfrm>
    </dsp:sp>
    <dsp:sp modelId="{AB09D624-FF1B-4987-8110-30D214096F41}">
      <dsp:nvSpPr>
        <dsp:cNvPr id="0" name=""/>
        <dsp:cNvSpPr/>
      </dsp:nvSpPr>
      <dsp:spPr>
        <a:xfrm>
          <a:off x="0" y="1334148"/>
          <a:ext cx="4622024" cy="14054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3200" kern="1200" dirty="0" smtClean="0"/>
            <a:t>35,91 </a:t>
          </a:r>
          <a:r>
            <a:rPr lang="es-CO" sz="3200" kern="1200" dirty="0" smtClean="0"/>
            <a:t>Km</a:t>
          </a:r>
          <a:endParaRPr lang="es-CO" sz="3200" kern="1200" dirty="0"/>
        </a:p>
      </dsp:txBody>
      <dsp:txXfrm>
        <a:off x="0" y="1334148"/>
        <a:ext cx="4622024" cy="14054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0"/>
          <a:ext cx="4622024" cy="1065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700" kern="1200" dirty="0" smtClean="0"/>
            <a:t>Mejoramiento</a:t>
          </a:r>
          <a:endParaRPr lang="es-CO" sz="3700" kern="1200" dirty="0"/>
        </a:p>
      </dsp:txBody>
      <dsp:txXfrm>
        <a:off x="0" y="0"/>
        <a:ext cx="4622024" cy="1065600"/>
      </dsp:txXfrm>
    </dsp:sp>
    <dsp:sp modelId="{AB09D624-FF1B-4987-8110-30D214096F41}">
      <dsp:nvSpPr>
        <dsp:cNvPr id="0" name=""/>
        <dsp:cNvSpPr/>
      </dsp:nvSpPr>
      <dsp:spPr>
        <a:xfrm>
          <a:off x="0" y="1093521"/>
          <a:ext cx="4622024" cy="16250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58" tIns="197358" rIns="263144" bIns="296037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3700" kern="1200" dirty="0" smtClean="0"/>
            <a:t>378,58 </a:t>
          </a:r>
          <a:r>
            <a:rPr lang="es-CO" sz="3700" kern="1200" dirty="0" smtClean="0"/>
            <a:t>Km</a:t>
          </a:r>
          <a:endParaRPr lang="es-CO" sz="3700" kern="1200" dirty="0"/>
        </a:p>
      </dsp:txBody>
      <dsp:txXfrm>
        <a:off x="0" y="1093521"/>
        <a:ext cx="4622024" cy="1625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5947" y="1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4C3A2F-84CF-41A4-A882-29B94EC65656}" type="datetimeFigureOut">
              <a:rPr lang="es-CO"/>
              <a:pPr>
                <a:defRPr/>
              </a:pPr>
              <a:t>16/09/2015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17C769-987F-44FC-8799-969FD1BF8408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04492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5947" y="1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6E04C2-2937-4629-B9AF-2D8FE3CFA728}" type="datetimeFigureOut">
              <a:rPr lang="es-CO"/>
              <a:pPr>
                <a:defRPr/>
              </a:pPr>
              <a:t>16/09/2015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1828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C2F1E3-85BB-4AD3-AAD2-C10CC4743F1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68901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C2F1E3-85BB-4AD3-AAD2-C10CC4743F15}" type="slidenum">
              <a:rPr lang="es-CO" smtClean="0"/>
              <a:pPr>
                <a:defRPr/>
              </a:pPr>
              <a:t>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1552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6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80355-26A5-4923-A7FF-4852F58F83CA}" type="datetimeFigureOut">
              <a:rPr lang="es-CO"/>
              <a:pPr>
                <a:defRPr/>
              </a:pPr>
              <a:t>16/09/2015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DCF29-C0DE-49D9-8F45-889FAB45E52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392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86677-3D09-45AE-A83A-B0678347935F}" type="datetimeFigureOut">
              <a:rPr lang="es-CO"/>
              <a:pPr>
                <a:defRPr/>
              </a:pPr>
              <a:t>16/09/2015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3907-615D-43EC-B056-925FD45450C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449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575799" y="274640"/>
            <a:ext cx="2971801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60400" y="274640"/>
            <a:ext cx="8712201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9FEC7-C8AB-4F3D-91C6-25182E146705}" type="datetimeFigureOut">
              <a:rPr lang="es-CO"/>
              <a:pPr>
                <a:defRPr/>
              </a:pPr>
              <a:t>16/09/2015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7C104-C271-4922-9FC2-3341AD69F88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93015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B93A-9CC1-41C3-BF62-0DDD722B806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6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4404-275F-4ADB-8274-2F6990EAE7B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77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549B-8925-4D9D-9503-7BFBBDA54DB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55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9433-6E4B-49F6-81BA-CC2661796BD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3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C9AA-B5D1-4D42-A354-5ACCA942FFD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51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607B-89A7-4658-B779-FE9C73ED662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32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257963" y="5676620"/>
            <a:ext cx="2743200" cy="365125"/>
          </a:xfrm>
        </p:spPr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5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0D67-55C1-4939-A14D-5419D5C6922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4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5"/>
          <p:cNvSpPr>
            <a:spLocks noChangeArrowheads="1"/>
          </p:cNvSpPr>
          <p:nvPr userDrawn="1"/>
        </p:nvSpPr>
        <p:spPr bwMode="auto">
          <a:xfrm>
            <a:off x="4338037" y="982470"/>
            <a:ext cx="272832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spc="50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5" name="Rectángulo 5"/>
          <p:cNvSpPr>
            <a:spLocks noChangeArrowheads="1"/>
          </p:cNvSpPr>
          <p:nvPr userDrawn="1"/>
        </p:nvSpPr>
        <p:spPr bwMode="auto">
          <a:xfrm>
            <a:off x="2550991" y="404784"/>
            <a:ext cx="282450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spc="50" dirty="0">
                <a:ln w="11430"/>
                <a:solidFill>
                  <a:srgbClr val="1F497D">
                    <a:lumMod val="75000"/>
                  </a:srgbClr>
                </a:solidFill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D2270-E326-45CC-A74C-B7529D1D1E01}" type="datetimeFigureOut">
              <a:rPr lang="es-CO"/>
              <a:pPr>
                <a:defRPr/>
              </a:pPr>
              <a:t>16/09/2015</a:t>
            </a:fld>
            <a:endParaRPr lang="es-CO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55C2-788E-4091-A131-A16F25D81A9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91640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E477-9A0C-4601-A817-EBEB43F6CAC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49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9280-3694-42CE-BF68-C790BB593B0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7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C35-D4D4-4419-81D8-07E839267FE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78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4DC81-7317-452B-9405-5541A6BB74A7}" type="datetimeFigureOut">
              <a:rPr lang="es-CO"/>
              <a:pPr>
                <a:defRPr/>
              </a:pPr>
              <a:t>16/09/2015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96561-1D88-4C34-98FD-B7048EFBB73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1231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60401" y="1600202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705601" y="1600202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A81BC-47E4-4861-BE15-594C7865B601}" type="datetimeFigureOut">
              <a:rPr lang="es-CO"/>
              <a:pPr>
                <a:defRPr/>
              </a:pPr>
              <a:t>16/09/2015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173D-9669-4A0E-85E4-36AE27FF230A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596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A72E-ABC7-4FCF-AF24-9C07DAE45820}" type="datetimeFigureOut">
              <a:rPr lang="es-CO"/>
              <a:pPr>
                <a:defRPr/>
              </a:pPr>
              <a:t>16/09/2015</a:t>
            </a:fld>
            <a:endParaRPr lang="es-CO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906C-CF78-44A0-9320-6C77DAF4A51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874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0CD5E-953A-4870-A99B-4DA9B7B30237}" type="datetimeFigureOut">
              <a:rPr lang="es-CO"/>
              <a:pPr>
                <a:defRPr/>
              </a:pPr>
              <a:t>16/09/2015</a:t>
            </a:fld>
            <a:endParaRPr lang="es-CO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07B63-2748-423D-83A5-BB10F6308C9E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427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FB672-67BC-4FAC-8850-3219C01847CD}" type="datetimeFigureOut">
              <a:rPr lang="es-CO"/>
              <a:pPr>
                <a:defRPr/>
              </a:pPr>
              <a:t>16/09/2015</a:t>
            </a:fld>
            <a:endParaRPr lang="es-CO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1B299-7353-42A4-B5CE-E512678E874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480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8FA60-3E14-4470-B633-3EEF6DABC52F}" type="datetimeFigureOut">
              <a:rPr lang="es-CO"/>
              <a:pPr>
                <a:defRPr/>
              </a:pPr>
              <a:t>16/09/2015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E04B6-64A3-4D4F-901E-2433E906C437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2378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4B47-C5F1-441A-B1AC-72F85E5FA3A0}" type="datetimeFigureOut">
              <a:rPr lang="es-CO"/>
              <a:pPr>
                <a:defRPr/>
              </a:pPr>
              <a:t>16/09/2015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FB9FE-C7BF-4A07-9104-9FB5F2F8D7F1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371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pic>
        <p:nvPicPr>
          <p:cNvPr id="1027" name="7 Image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12192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033866-6AF4-4A2D-ACAA-9F63535E8C2A}" type="datetimeFigureOut">
              <a:rPr lang="es-CO"/>
              <a:pPr>
                <a:defRPr/>
              </a:pPr>
              <a:t>16/09/2015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BDFA6C-B1FB-4021-845A-52808C171FE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0" y="92077"/>
            <a:ext cx="1246822" cy="7426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22700" r="2941" b="22701"/>
          <a:stretch/>
        </p:blipFill>
        <p:spPr>
          <a:xfrm>
            <a:off x="10160000" y="44451"/>
            <a:ext cx="1748644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Impac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0730"/>
            <a:ext cx="12192000" cy="817271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fld id="{2C25D948-6186-4E7B-AD67-C5CFF6A1185B}" type="datetime1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377" fontAlgn="auto">
                <a:spcBef>
                  <a:spcPts val="0"/>
                </a:spcBef>
                <a:spcAft>
                  <a:spcPts val="0"/>
                </a:spcAft>
              </a:pPr>
              <a:t>16/09/2015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255740" y="64402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377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8417" y="228602"/>
            <a:ext cx="2261443" cy="710205"/>
          </a:xfrm>
          <a:prstGeom prst="rect">
            <a:avLst/>
          </a:prstGeom>
        </p:spPr>
      </p:pic>
      <p:pic>
        <p:nvPicPr>
          <p:cNvPr id="12" name="1 Imagen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600" y="6112275"/>
            <a:ext cx="3449400" cy="81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9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2.png"/><Relationship Id="rId9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2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2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980728"/>
            <a:ext cx="740319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02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-27427" y="764704"/>
            <a:ext cx="2160240" cy="6093296"/>
            <a:chOff x="-15552" y="-171400"/>
            <a:chExt cx="2160240" cy="7029400"/>
          </a:xfrm>
        </p:grpSpPr>
        <p:pic>
          <p:nvPicPr>
            <p:cNvPr id="4" name="Picture 3" descr="F:\RENDICIÓN CUENTAS\PPT\elementos ppt\ICOCOLOR-04.png"/>
            <p:cNvPicPr>
              <a:picLocks noChangeAspect="1" noChangeArrowheads="1"/>
            </p:cNvPicPr>
            <p:nvPr/>
          </p:nvPicPr>
          <p:blipFill>
            <a:blip r:embed="rId3" cstate="print"/>
            <a:srcRect l="73616"/>
            <a:stretch>
              <a:fillRect/>
            </a:stretch>
          </p:blipFill>
          <p:spPr bwMode="auto">
            <a:xfrm>
              <a:off x="-15552" y="-43550"/>
              <a:ext cx="2160240" cy="6901550"/>
            </a:xfrm>
            <a:prstGeom prst="rect">
              <a:avLst/>
            </a:prstGeom>
            <a:noFill/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11" r="1218"/>
            <a:stretch/>
          </p:blipFill>
          <p:spPr>
            <a:xfrm>
              <a:off x="62311" y="-171400"/>
              <a:ext cx="1642662" cy="6776285"/>
            </a:xfrm>
            <a:prstGeom prst="rect">
              <a:avLst/>
            </a:prstGeom>
          </p:spPr>
        </p:pic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2889" y="1267780"/>
            <a:ext cx="8867687" cy="483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69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-27427" y="764704"/>
            <a:ext cx="2160240" cy="6093296"/>
            <a:chOff x="-15552" y="-171400"/>
            <a:chExt cx="2160240" cy="7029400"/>
          </a:xfrm>
        </p:grpSpPr>
        <p:pic>
          <p:nvPicPr>
            <p:cNvPr id="4" name="Picture 3" descr="F:\RENDICIÓN CUENTAS\PPT\elementos ppt\ICOCOLOR-04.png"/>
            <p:cNvPicPr>
              <a:picLocks noChangeAspect="1" noChangeArrowheads="1"/>
            </p:cNvPicPr>
            <p:nvPr/>
          </p:nvPicPr>
          <p:blipFill>
            <a:blip r:embed="rId3" cstate="print"/>
            <a:srcRect l="73616"/>
            <a:stretch>
              <a:fillRect/>
            </a:stretch>
          </p:blipFill>
          <p:spPr bwMode="auto">
            <a:xfrm>
              <a:off x="-15552" y="-43550"/>
              <a:ext cx="2160240" cy="6901550"/>
            </a:xfrm>
            <a:prstGeom prst="rect">
              <a:avLst/>
            </a:prstGeom>
            <a:noFill/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11" r="1218"/>
            <a:stretch/>
          </p:blipFill>
          <p:spPr>
            <a:xfrm>
              <a:off x="62311" y="-171400"/>
              <a:ext cx="1642662" cy="6776285"/>
            </a:xfrm>
            <a:prstGeom prst="rect">
              <a:avLst/>
            </a:prstGeom>
          </p:spPr>
        </p:pic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2812" y="1196751"/>
            <a:ext cx="9147763" cy="485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70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-27427" y="764704"/>
            <a:ext cx="2160240" cy="6093296"/>
            <a:chOff x="-15552" y="-171400"/>
            <a:chExt cx="2160240" cy="7029400"/>
          </a:xfrm>
        </p:grpSpPr>
        <p:pic>
          <p:nvPicPr>
            <p:cNvPr id="4" name="Picture 3" descr="F:\RENDICIÓN CUENTAS\PPT\elementos ppt\ICOCOLOR-04.png"/>
            <p:cNvPicPr>
              <a:picLocks noChangeAspect="1" noChangeArrowheads="1"/>
            </p:cNvPicPr>
            <p:nvPr/>
          </p:nvPicPr>
          <p:blipFill>
            <a:blip r:embed="rId3" cstate="print"/>
            <a:srcRect l="73616"/>
            <a:stretch>
              <a:fillRect/>
            </a:stretch>
          </p:blipFill>
          <p:spPr bwMode="auto">
            <a:xfrm>
              <a:off x="-15552" y="-43550"/>
              <a:ext cx="2160240" cy="6901550"/>
            </a:xfrm>
            <a:prstGeom prst="rect">
              <a:avLst/>
            </a:prstGeom>
            <a:noFill/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11" r="1218"/>
            <a:stretch/>
          </p:blipFill>
          <p:spPr>
            <a:xfrm>
              <a:off x="62311" y="-171400"/>
              <a:ext cx="1642662" cy="6776285"/>
            </a:xfrm>
            <a:prstGeom prst="rect">
              <a:avLst/>
            </a:prstGeom>
          </p:spPr>
        </p:pic>
      </p:grpSp>
      <p:grpSp>
        <p:nvGrpSpPr>
          <p:cNvPr id="6" name="Grupo 5"/>
          <p:cNvGrpSpPr/>
          <p:nvPr/>
        </p:nvGrpSpPr>
        <p:grpSpPr>
          <a:xfrm>
            <a:off x="3730104" y="1340768"/>
            <a:ext cx="5102200" cy="921600"/>
            <a:chOff x="0" y="153170"/>
            <a:chExt cx="5102200" cy="921600"/>
          </a:xfrm>
        </p:grpSpPr>
        <p:sp>
          <p:nvSpPr>
            <p:cNvPr id="7" name="Rectángulo 6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ángulo 7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 smtClean="0"/>
                <a:t>Nuestras Metas </a:t>
              </a:r>
              <a:r>
                <a:rPr lang="es-CO" sz="3200" kern="1200" dirty="0" smtClean="0"/>
                <a:t>2015</a:t>
              </a:r>
              <a:endParaRPr lang="es-CO" sz="3200" kern="1200" dirty="0"/>
            </a:p>
          </p:txBody>
        </p:sp>
      </p:grp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329857645"/>
              </p:ext>
            </p:extLst>
          </p:nvPr>
        </p:nvGraphicFramePr>
        <p:xfrm>
          <a:off x="4031649" y="2708920"/>
          <a:ext cx="4622025" cy="2746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4927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-27427" y="764704"/>
            <a:ext cx="2160240" cy="6093296"/>
            <a:chOff x="-15552" y="-171400"/>
            <a:chExt cx="2160240" cy="7029400"/>
          </a:xfrm>
        </p:grpSpPr>
        <p:pic>
          <p:nvPicPr>
            <p:cNvPr id="4" name="Picture 3" descr="F:\RENDICIÓN CUENTAS\PPT\elementos ppt\ICOCOLOR-04.png"/>
            <p:cNvPicPr>
              <a:picLocks noChangeAspect="1" noChangeArrowheads="1"/>
            </p:cNvPicPr>
            <p:nvPr/>
          </p:nvPicPr>
          <p:blipFill>
            <a:blip r:embed="rId3" cstate="print"/>
            <a:srcRect l="73616"/>
            <a:stretch>
              <a:fillRect/>
            </a:stretch>
          </p:blipFill>
          <p:spPr bwMode="auto">
            <a:xfrm>
              <a:off x="-15552" y="-43550"/>
              <a:ext cx="2160240" cy="6901550"/>
            </a:xfrm>
            <a:prstGeom prst="rect">
              <a:avLst/>
            </a:prstGeom>
            <a:noFill/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11" r="1218"/>
            <a:stretch/>
          </p:blipFill>
          <p:spPr>
            <a:xfrm>
              <a:off x="62311" y="-171400"/>
              <a:ext cx="1642662" cy="6776285"/>
            </a:xfrm>
            <a:prstGeom prst="rect">
              <a:avLst/>
            </a:prstGeom>
          </p:spPr>
        </p:pic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4246" y="1215960"/>
            <a:ext cx="7868257" cy="522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10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-27427" y="764704"/>
            <a:ext cx="2160240" cy="6093296"/>
            <a:chOff x="-15552" y="-171400"/>
            <a:chExt cx="2160240" cy="7029400"/>
          </a:xfrm>
        </p:grpSpPr>
        <p:pic>
          <p:nvPicPr>
            <p:cNvPr id="4" name="Picture 3" descr="F:\RENDICIÓN CUENTAS\PPT\elementos ppt\ICOCOLOR-04.png"/>
            <p:cNvPicPr>
              <a:picLocks noChangeAspect="1" noChangeArrowheads="1"/>
            </p:cNvPicPr>
            <p:nvPr/>
          </p:nvPicPr>
          <p:blipFill>
            <a:blip r:embed="rId3" cstate="print"/>
            <a:srcRect l="73616"/>
            <a:stretch>
              <a:fillRect/>
            </a:stretch>
          </p:blipFill>
          <p:spPr bwMode="auto">
            <a:xfrm>
              <a:off x="-15552" y="-43550"/>
              <a:ext cx="2160240" cy="6901550"/>
            </a:xfrm>
            <a:prstGeom prst="rect">
              <a:avLst/>
            </a:prstGeom>
            <a:noFill/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11" r="1218"/>
            <a:stretch/>
          </p:blipFill>
          <p:spPr>
            <a:xfrm>
              <a:off x="62311" y="-171400"/>
              <a:ext cx="1642662" cy="6776285"/>
            </a:xfrm>
            <a:prstGeom prst="rect">
              <a:avLst/>
            </a:prstGeom>
          </p:spPr>
        </p:pic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242" y="1118415"/>
            <a:ext cx="8925318" cy="511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0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980728"/>
            <a:ext cx="740319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64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2987134" y="1556792"/>
            <a:ext cx="6493242" cy="83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b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O" sz="3600" b="1" dirty="0" smtClean="0">
                <a:effectLst/>
                <a:latin typeface="Calibri"/>
                <a:ea typeface="Times New Roman"/>
                <a:cs typeface="Times New Roman"/>
              </a:rPr>
              <a:t>AVANCES MODO </a:t>
            </a:r>
            <a:r>
              <a:rPr lang="es-CO" sz="3600" b="1" dirty="0" smtClean="0">
                <a:effectLst/>
                <a:latin typeface="Calibri"/>
                <a:ea typeface="Times New Roman"/>
                <a:cs typeface="Times New Roman"/>
              </a:rPr>
              <a:t>CARRETERO</a:t>
            </a:r>
            <a:endParaRPr lang="es-CO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" name="Picture 2" descr="ANd9GcSn6SsfN0wpJ3Ic5uqInzC96o2CdasYpdBQwg3R6zdt74Oyc0E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2492896"/>
            <a:ext cx="3744416" cy="275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2706482"/>
            <a:ext cx="3672408" cy="2564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8871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-27427" y="764704"/>
            <a:ext cx="2160240" cy="6093296"/>
            <a:chOff x="-15552" y="-171400"/>
            <a:chExt cx="2160240" cy="7029400"/>
          </a:xfrm>
        </p:grpSpPr>
        <p:pic>
          <p:nvPicPr>
            <p:cNvPr id="5" name="Picture 3" descr="F:\RENDICIÓN CUENTAS\PPT\elementos ppt\ICOCOLOR-04.png"/>
            <p:cNvPicPr>
              <a:picLocks noChangeAspect="1" noChangeArrowheads="1"/>
            </p:cNvPicPr>
            <p:nvPr/>
          </p:nvPicPr>
          <p:blipFill>
            <a:blip r:embed="rId3" cstate="print"/>
            <a:srcRect l="73616"/>
            <a:stretch>
              <a:fillRect/>
            </a:stretch>
          </p:blipFill>
          <p:spPr bwMode="auto">
            <a:xfrm>
              <a:off x="-15552" y="-43550"/>
              <a:ext cx="2160240" cy="6901550"/>
            </a:xfrm>
            <a:prstGeom prst="rect">
              <a:avLst/>
            </a:prstGeom>
            <a:noFill/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11" r="1218"/>
            <a:stretch/>
          </p:blipFill>
          <p:spPr>
            <a:xfrm>
              <a:off x="62311" y="-171400"/>
              <a:ext cx="1642662" cy="6776285"/>
            </a:xfrm>
            <a:prstGeom prst="rect">
              <a:avLst/>
            </a:prstGeom>
          </p:spPr>
        </p:pic>
      </p:grpSp>
      <p:sp>
        <p:nvSpPr>
          <p:cNvPr id="7" name="Rectángulo 6"/>
          <p:cNvSpPr/>
          <p:nvPr/>
        </p:nvSpPr>
        <p:spPr>
          <a:xfrm>
            <a:off x="2999656" y="992922"/>
            <a:ext cx="6237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Carretero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3431704" y="1988840"/>
            <a:ext cx="5102200" cy="921600"/>
            <a:chOff x="0" y="153170"/>
            <a:chExt cx="5102200" cy="921600"/>
          </a:xfrm>
        </p:grpSpPr>
        <p:sp>
          <p:nvSpPr>
            <p:cNvPr id="9" name="Rectángulo 8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ángulo 9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 smtClean="0"/>
                <a:t>Nuestras Metas </a:t>
              </a:r>
              <a:r>
                <a:rPr lang="es-CO" sz="3200" kern="1200" dirty="0" smtClean="0"/>
                <a:t>2015</a:t>
              </a:r>
              <a:endParaRPr lang="es-CO" sz="3200" kern="1200" dirty="0"/>
            </a:p>
          </p:txBody>
        </p:sp>
      </p:grp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291030875"/>
              </p:ext>
            </p:extLst>
          </p:nvPr>
        </p:nvGraphicFramePr>
        <p:xfrm>
          <a:off x="3733249" y="3356992"/>
          <a:ext cx="4622025" cy="2746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93283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-27427" y="764704"/>
            <a:ext cx="2160240" cy="6093296"/>
            <a:chOff x="-15552" y="-171400"/>
            <a:chExt cx="2160240" cy="7029400"/>
          </a:xfrm>
        </p:grpSpPr>
        <p:pic>
          <p:nvPicPr>
            <p:cNvPr id="4" name="Picture 3" descr="F:\RENDICIÓN CUENTAS\PPT\elementos ppt\ICOCOLOR-04.png"/>
            <p:cNvPicPr>
              <a:picLocks noChangeAspect="1" noChangeArrowheads="1"/>
            </p:cNvPicPr>
            <p:nvPr/>
          </p:nvPicPr>
          <p:blipFill>
            <a:blip r:embed="rId3" cstate="print"/>
            <a:srcRect l="73616"/>
            <a:stretch>
              <a:fillRect/>
            </a:stretch>
          </p:blipFill>
          <p:spPr bwMode="auto">
            <a:xfrm>
              <a:off x="-15552" y="-43550"/>
              <a:ext cx="2160240" cy="6901550"/>
            </a:xfrm>
            <a:prstGeom prst="rect">
              <a:avLst/>
            </a:prstGeom>
            <a:noFill/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11" r="1218"/>
            <a:stretch/>
          </p:blipFill>
          <p:spPr>
            <a:xfrm>
              <a:off x="62311" y="-171400"/>
              <a:ext cx="1642662" cy="6776285"/>
            </a:xfrm>
            <a:prstGeom prst="rect">
              <a:avLst/>
            </a:prstGeom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1584" y="692696"/>
            <a:ext cx="6005080" cy="89619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283284" y="5263316"/>
            <a:ext cx="35327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/>
              <a:t>Fuente: Interventorías del Modo Carretero</a:t>
            </a:r>
          </a:p>
        </p:txBody>
      </p:sp>
      <p:graphicFrame>
        <p:nvGraphicFramePr>
          <p:cNvPr id="12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992934"/>
              </p:ext>
            </p:extLst>
          </p:nvPr>
        </p:nvGraphicFramePr>
        <p:xfrm>
          <a:off x="2844548" y="2234402"/>
          <a:ext cx="8147996" cy="3114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8 Rectángulo"/>
          <p:cNvSpPr/>
          <p:nvPr/>
        </p:nvSpPr>
        <p:spPr>
          <a:xfrm>
            <a:off x="3630401" y="1970455"/>
            <a:ext cx="121590" cy="106271"/>
          </a:xfrm>
          <a:prstGeom prst="rect">
            <a:avLst/>
          </a:prstGeom>
          <a:solidFill>
            <a:schemeClr val="accent1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13" dirty="0">
              <a:solidFill>
                <a:prstClr val="white"/>
              </a:solidFill>
            </a:endParaRPr>
          </a:p>
        </p:txBody>
      </p:sp>
      <p:sp>
        <p:nvSpPr>
          <p:cNvPr id="14" name="9 CuadroTexto"/>
          <p:cNvSpPr txBox="1"/>
          <p:nvPr/>
        </p:nvSpPr>
        <p:spPr>
          <a:xfrm>
            <a:off x="3796726" y="1916832"/>
            <a:ext cx="10132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dirty="0">
                <a:solidFill>
                  <a:srgbClr val="0408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Ejecutado</a:t>
            </a:r>
          </a:p>
        </p:txBody>
      </p:sp>
      <p:sp>
        <p:nvSpPr>
          <p:cNvPr id="15" name="8 Rectángulo"/>
          <p:cNvSpPr/>
          <p:nvPr/>
        </p:nvSpPr>
        <p:spPr>
          <a:xfrm>
            <a:off x="4598539" y="1977979"/>
            <a:ext cx="121590" cy="106271"/>
          </a:xfrm>
          <a:prstGeom prst="rect">
            <a:avLst/>
          </a:prstGeom>
          <a:solidFill>
            <a:srgbClr val="00B05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13" dirty="0">
              <a:solidFill>
                <a:prstClr val="white"/>
              </a:solidFill>
            </a:endParaRPr>
          </a:p>
        </p:txBody>
      </p:sp>
      <p:sp>
        <p:nvSpPr>
          <p:cNvPr id="16" name="9 CuadroTexto"/>
          <p:cNvSpPr txBox="1"/>
          <p:nvPr/>
        </p:nvSpPr>
        <p:spPr>
          <a:xfrm>
            <a:off x="4722753" y="1924354"/>
            <a:ext cx="10132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dirty="0" smtClean="0">
                <a:solidFill>
                  <a:srgbClr val="0408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Falta por Ejecutar</a:t>
            </a:r>
            <a:endParaRPr lang="es-CO" sz="1050" dirty="0">
              <a:solidFill>
                <a:srgbClr val="0408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23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-27427" y="764704"/>
            <a:ext cx="2160240" cy="6093296"/>
            <a:chOff x="-15552" y="-171400"/>
            <a:chExt cx="2160240" cy="7029400"/>
          </a:xfrm>
        </p:grpSpPr>
        <p:pic>
          <p:nvPicPr>
            <p:cNvPr id="4" name="Picture 3" descr="F:\RENDICIÓN CUENTAS\PPT\elementos ppt\ICOCOLOR-04.png"/>
            <p:cNvPicPr>
              <a:picLocks noChangeAspect="1" noChangeArrowheads="1"/>
            </p:cNvPicPr>
            <p:nvPr/>
          </p:nvPicPr>
          <p:blipFill>
            <a:blip r:embed="rId3" cstate="print"/>
            <a:srcRect l="73616"/>
            <a:stretch>
              <a:fillRect/>
            </a:stretch>
          </p:blipFill>
          <p:spPr bwMode="auto">
            <a:xfrm>
              <a:off x="-15552" y="-43550"/>
              <a:ext cx="2160240" cy="6901550"/>
            </a:xfrm>
            <a:prstGeom prst="rect">
              <a:avLst/>
            </a:prstGeom>
            <a:noFill/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11" r="1218"/>
            <a:stretch/>
          </p:blipFill>
          <p:spPr>
            <a:xfrm>
              <a:off x="62311" y="-171400"/>
              <a:ext cx="1642662" cy="6776285"/>
            </a:xfrm>
            <a:prstGeom prst="rect">
              <a:avLst/>
            </a:prstGeom>
          </p:spPr>
        </p:pic>
      </p:grpSp>
      <p:sp>
        <p:nvSpPr>
          <p:cNvPr id="6" name="Rectángulo 5"/>
          <p:cNvSpPr/>
          <p:nvPr/>
        </p:nvSpPr>
        <p:spPr>
          <a:xfrm>
            <a:off x="6085672" y="5297780"/>
            <a:ext cx="733425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Rectángulo redondeado 7"/>
          <p:cNvSpPr/>
          <p:nvPr/>
        </p:nvSpPr>
        <p:spPr>
          <a:xfrm>
            <a:off x="2933034" y="988108"/>
            <a:ext cx="3256543" cy="582591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Avance de Ejecución Km de Doble Calzada</a:t>
            </a:r>
            <a:endParaRPr lang="es-CO" dirty="0"/>
          </a:p>
        </p:txBody>
      </p:sp>
      <p:sp>
        <p:nvSpPr>
          <p:cNvPr id="8" name="CuadroTexto 7"/>
          <p:cNvSpPr txBox="1"/>
          <p:nvPr/>
        </p:nvSpPr>
        <p:spPr>
          <a:xfrm>
            <a:off x="2726889" y="6172684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dirty="0" smtClean="0"/>
              <a:t>* Datos estimados</a:t>
            </a:r>
            <a:endParaRPr lang="es-CO" sz="900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171942"/>
              </p:ext>
            </p:extLst>
          </p:nvPr>
        </p:nvGraphicFramePr>
        <p:xfrm>
          <a:off x="2690968" y="1568875"/>
          <a:ext cx="7797520" cy="4524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77463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-27427" y="764704"/>
            <a:ext cx="2160240" cy="6093296"/>
            <a:chOff x="-15552" y="-171400"/>
            <a:chExt cx="2160240" cy="7029400"/>
          </a:xfrm>
        </p:grpSpPr>
        <p:pic>
          <p:nvPicPr>
            <p:cNvPr id="4" name="Picture 3" descr="F:\RENDICIÓN CUENTAS\PPT\elementos ppt\ICOCOLOR-04.png"/>
            <p:cNvPicPr>
              <a:picLocks noChangeAspect="1" noChangeArrowheads="1"/>
            </p:cNvPicPr>
            <p:nvPr/>
          </p:nvPicPr>
          <p:blipFill>
            <a:blip r:embed="rId3" cstate="print"/>
            <a:srcRect l="73616"/>
            <a:stretch>
              <a:fillRect/>
            </a:stretch>
          </p:blipFill>
          <p:spPr bwMode="auto">
            <a:xfrm>
              <a:off x="-15552" y="-43550"/>
              <a:ext cx="2160240" cy="6901550"/>
            </a:xfrm>
            <a:prstGeom prst="rect">
              <a:avLst/>
            </a:prstGeom>
            <a:noFill/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11" r="1218"/>
            <a:stretch/>
          </p:blipFill>
          <p:spPr>
            <a:xfrm>
              <a:off x="62311" y="-171400"/>
              <a:ext cx="1642662" cy="6776285"/>
            </a:xfrm>
            <a:prstGeom prst="rect">
              <a:avLst/>
            </a:prstGeom>
          </p:spPr>
        </p:pic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8662" y="1133722"/>
            <a:ext cx="9038851" cy="513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37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-27427" y="764704"/>
            <a:ext cx="2160240" cy="6093296"/>
            <a:chOff x="-15552" y="-171400"/>
            <a:chExt cx="2160240" cy="7029400"/>
          </a:xfrm>
        </p:grpSpPr>
        <p:pic>
          <p:nvPicPr>
            <p:cNvPr id="4" name="Picture 3" descr="F:\RENDICIÓN CUENTAS\PPT\elementos ppt\ICOCOLOR-04.png"/>
            <p:cNvPicPr>
              <a:picLocks noChangeAspect="1" noChangeArrowheads="1"/>
            </p:cNvPicPr>
            <p:nvPr/>
          </p:nvPicPr>
          <p:blipFill>
            <a:blip r:embed="rId3" cstate="print"/>
            <a:srcRect l="73616"/>
            <a:stretch>
              <a:fillRect/>
            </a:stretch>
          </p:blipFill>
          <p:spPr bwMode="auto">
            <a:xfrm>
              <a:off x="-15552" y="-43550"/>
              <a:ext cx="2160240" cy="6901550"/>
            </a:xfrm>
            <a:prstGeom prst="rect">
              <a:avLst/>
            </a:prstGeom>
            <a:noFill/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11" r="1218"/>
            <a:stretch/>
          </p:blipFill>
          <p:spPr>
            <a:xfrm>
              <a:off x="62311" y="-171400"/>
              <a:ext cx="1642662" cy="6776285"/>
            </a:xfrm>
            <a:prstGeom prst="rect">
              <a:avLst/>
            </a:prstGeom>
          </p:spPr>
        </p:pic>
      </p:grpSp>
      <p:sp>
        <p:nvSpPr>
          <p:cNvPr id="13" name="Rectángulo 12"/>
          <p:cNvSpPr/>
          <p:nvPr/>
        </p:nvSpPr>
        <p:spPr>
          <a:xfrm>
            <a:off x="6866520" y="5107756"/>
            <a:ext cx="798455" cy="211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591" y="980728"/>
            <a:ext cx="8824849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62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-27427" y="764704"/>
            <a:ext cx="2160240" cy="6093296"/>
            <a:chOff x="-15552" y="-171400"/>
            <a:chExt cx="2160240" cy="7029400"/>
          </a:xfrm>
        </p:grpSpPr>
        <p:pic>
          <p:nvPicPr>
            <p:cNvPr id="4" name="Picture 3" descr="F:\RENDICIÓN CUENTAS\PPT\elementos ppt\ICOCOLOR-04.png"/>
            <p:cNvPicPr>
              <a:picLocks noChangeAspect="1" noChangeArrowheads="1"/>
            </p:cNvPicPr>
            <p:nvPr/>
          </p:nvPicPr>
          <p:blipFill>
            <a:blip r:embed="rId3" cstate="print"/>
            <a:srcRect l="73616"/>
            <a:stretch>
              <a:fillRect/>
            </a:stretch>
          </p:blipFill>
          <p:spPr bwMode="auto">
            <a:xfrm>
              <a:off x="-15552" y="-43550"/>
              <a:ext cx="2160240" cy="6901550"/>
            </a:xfrm>
            <a:prstGeom prst="rect">
              <a:avLst/>
            </a:prstGeom>
            <a:noFill/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11" r="1218"/>
            <a:stretch/>
          </p:blipFill>
          <p:spPr>
            <a:xfrm>
              <a:off x="62311" y="-171400"/>
              <a:ext cx="1642662" cy="6776285"/>
            </a:xfrm>
            <a:prstGeom prst="rect">
              <a:avLst/>
            </a:prstGeom>
          </p:spPr>
        </p:pic>
      </p:grpSp>
      <p:grpSp>
        <p:nvGrpSpPr>
          <p:cNvPr id="6" name="Grupo 5"/>
          <p:cNvGrpSpPr/>
          <p:nvPr/>
        </p:nvGrpSpPr>
        <p:grpSpPr>
          <a:xfrm>
            <a:off x="3730104" y="1340768"/>
            <a:ext cx="5102200" cy="921600"/>
            <a:chOff x="0" y="153170"/>
            <a:chExt cx="5102200" cy="921600"/>
          </a:xfrm>
        </p:grpSpPr>
        <p:sp>
          <p:nvSpPr>
            <p:cNvPr id="7" name="Rectángulo 6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ángulo 7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 smtClean="0"/>
                <a:t>Nuestras Metas </a:t>
              </a:r>
              <a:r>
                <a:rPr lang="es-CO" sz="3200" kern="1200" dirty="0" smtClean="0"/>
                <a:t>2015</a:t>
              </a:r>
              <a:endParaRPr lang="es-CO" sz="3200" kern="1200" dirty="0"/>
            </a:p>
          </p:txBody>
        </p:sp>
      </p:grp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894281784"/>
              </p:ext>
            </p:extLst>
          </p:nvPr>
        </p:nvGraphicFramePr>
        <p:xfrm>
          <a:off x="4031649" y="2708920"/>
          <a:ext cx="4622025" cy="2746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10329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-27427" y="764704"/>
            <a:ext cx="2160240" cy="6093296"/>
            <a:chOff x="-15552" y="-171400"/>
            <a:chExt cx="2160240" cy="7029400"/>
          </a:xfrm>
        </p:grpSpPr>
        <p:pic>
          <p:nvPicPr>
            <p:cNvPr id="4" name="Picture 3" descr="F:\RENDICIÓN CUENTAS\PPT\elementos ppt\ICOCOLOR-04.png"/>
            <p:cNvPicPr>
              <a:picLocks noChangeAspect="1" noChangeArrowheads="1"/>
            </p:cNvPicPr>
            <p:nvPr/>
          </p:nvPicPr>
          <p:blipFill>
            <a:blip r:embed="rId3" cstate="print"/>
            <a:srcRect l="73616"/>
            <a:stretch>
              <a:fillRect/>
            </a:stretch>
          </p:blipFill>
          <p:spPr bwMode="auto">
            <a:xfrm>
              <a:off x="-15552" y="-43550"/>
              <a:ext cx="2160240" cy="6901550"/>
            </a:xfrm>
            <a:prstGeom prst="rect">
              <a:avLst/>
            </a:prstGeom>
            <a:noFill/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11" r="1218"/>
            <a:stretch/>
          </p:blipFill>
          <p:spPr>
            <a:xfrm>
              <a:off x="62311" y="-171400"/>
              <a:ext cx="1642662" cy="6776285"/>
            </a:xfrm>
            <a:prstGeom prst="rect">
              <a:avLst/>
            </a:prstGeom>
          </p:spPr>
        </p:pic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6203" y="1052736"/>
            <a:ext cx="8146341" cy="486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84329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 ANI">
  <a:themeElements>
    <a:clrScheme name="Personalizado 5">
      <a:dk1>
        <a:srgbClr val="022B44"/>
      </a:dk1>
      <a:lt1>
        <a:sysClr val="window" lastClr="FFFFFF"/>
      </a:lt1>
      <a:dk2>
        <a:srgbClr val="FFFFFF"/>
      </a:dk2>
      <a:lt2>
        <a:srgbClr val="D8D8D8"/>
      </a:lt2>
      <a:accent1>
        <a:srgbClr val="B8CCE4"/>
      </a:accent1>
      <a:accent2>
        <a:srgbClr val="EFA674"/>
      </a:accent2>
      <a:accent3>
        <a:srgbClr val="366092"/>
      </a:accent3>
      <a:accent4>
        <a:srgbClr val="DB620F"/>
      </a:accent4>
      <a:accent5>
        <a:srgbClr val="FBD5B5"/>
      </a:accent5>
      <a:accent6>
        <a:srgbClr val="6D96C7"/>
      </a:accent6>
      <a:hlink>
        <a:srgbClr val="000000"/>
      </a:hlink>
      <a:folHlink>
        <a:srgbClr val="DB620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ANI</Template>
  <TotalTime>15455</TotalTime>
  <Words>55</Words>
  <Application>Microsoft Office PowerPoint</Application>
  <PresentationFormat>Panorámica</PresentationFormat>
  <Paragraphs>24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MS Mincho</vt:lpstr>
      <vt:lpstr>Arial</vt:lpstr>
      <vt:lpstr>Calibri</vt:lpstr>
      <vt:lpstr>Calibri Light</vt:lpstr>
      <vt:lpstr>Cambria</vt:lpstr>
      <vt:lpstr>Helvetica Neue Bold Condensed</vt:lpstr>
      <vt:lpstr>Impact</vt:lpstr>
      <vt:lpstr>Times New Roman</vt:lpstr>
      <vt:lpstr>plantilla ANI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nrojas</dc:creator>
  <cp:lastModifiedBy>Ricardo Aguilera Wilches</cp:lastModifiedBy>
  <cp:revision>472</cp:revision>
  <cp:lastPrinted>2015-05-29T15:31:52Z</cp:lastPrinted>
  <dcterms:created xsi:type="dcterms:W3CDTF">2012-11-16T19:55:35Z</dcterms:created>
  <dcterms:modified xsi:type="dcterms:W3CDTF">2015-09-16T22:17:47Z</dcterms:modified>
</cp:coreProperties>
</file>