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92" r:id="rId2"/>
  </p:sldMasterIdLst>
  <p:notesMasterIdLst>
    <p:notesMasterId r:id="rId14"/>
  </p:notesMasterIdLst>
  <p:handoutMasterIdLst>
    <p:handoutMasterId r:id="rId15"/>
  </p:handoutMasterIdLst>
  <p:sldIdLst>
    <p:sldId id="402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</p:sldIdLst>
  <p:sldSz cx="12192000" cy="6858000"/>
  <p:notesSz cx="6789738" cy="9929813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Camilo Sanabria Torres" initials="JCST" lastIdx="1" clrIdx="0">
    <p:extLst>
      <p:ext uri="{19B8F6BF-5375-455C-9EA6-DF929625EA0E}">
        <p15:presenceInfo xmlns:p15="http://schemas.microsoft.com/office/powerpoint/2012/main" userId="Juan Camilo Sanabria Torr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710D"/>
    <a:srgbClr val="B04E0C"/>
    <a:srgbClr val="0A4D7A"/>
    <a:srgbClr val="EB9357"/>
    <a:srgbClr val="E87F38"/>
    <a:srgbClr val="094677"/>
    <a:srgbClr val="264468"/>
    <a:srgbClr val="233E5F"/>
    <a:srgbClr val="06304A"/>
    <a:srgbClr val="094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6" autoAdjust="0"/>
    <p:restoredTop sz="96168" autoAdjust="0"/>
  </p:normalViewPr>
  <p:slideViewPr>
    <p:cSldViewPr>
      <p:cViewPr varScale="1">
        <p:scale>
          <a:sx n="81" d="100"/>
          <a:sy n="81" d="100"/>
        </p:scale>
        <p:origin x="126" y="5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5947" y="1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4C3A2F-84CF-41A4-A882-29B94EC65656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17C769-987F-44FC-8799-969FD1BF8408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0449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5947" y="1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6E04C2-2937-4629-B9AF-2D8FE3CFA728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4538"/>
            <a:ext cx="6618288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C2F1E3-85BB-4AD3-AAD2-C10CC4743F1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890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5526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026"/>
            <a:ext cx="12192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0355-26A5-4923-A7FF-4852F58F83CA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CF29-C0DE-49D9-8F45-889FAB45E52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9392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86677-3D09-45AE-A83A-B0678347935F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3907-615D-43EC-B056-925FD45450C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44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575799" y="274640"/>
            <a:ext cx="2971801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60400" y="274640"/>
            <a:ext cx="8712201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FEC7-C8AB-4F3D-91C6-25182E146705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C104-C271-4922-9FC2-3341AD69F88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3015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9B93A-9CC1-41C3-BF62-0DDD722B8067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6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4404-275F-4ADB-8274-2F6990EAE7B8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777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0549B-8925-4D9D-9503-7BFBBDA54DB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55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29433-6E4B-49F6-81BA-CC2661796BDA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936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C9AA-B5D1-4D42-A354-5ACCA942FFD4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51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607B-89A7-4658-B779-FE9C73ED6620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6321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257963" y="5676620"/>
            <a:ext cx="2743200" cy="365125"/>
          </a:xfrm>
        </p:spPr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856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0D67-55C1-4939-A14D-5419D5C69226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4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5"/>
          <p:cNvSpPr>
            <a:spLocks noChangeArrowheads="1"/>
          </p:cNvSpPr>
          <p:nvPr userDrawn="1"/>
        </p:nvSpPr>
        <p:spPr bwMode="auto">
          <a:xfrm>
            <a:off x="4338037" y="982470"/>
            <a:ext cx="272832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spc="50" dirty="0">
                <a:ln w="11430"/>
                <a:solidFill>
                  <a:srgbClr val="E36B1A"/>
                </a:solidFill>
                <a:effectLst>
                  <a:reflection blurRad="6350" stA="55000" endA="300" endPos="45500" dir="5400000" sy="-100000" algn="bl" rotWithShape="0"/>
                </a:effectLst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5" name="Rectángulo 5"/>
          <p:cNvSpPr>
            <a:spLocks noChangeArrowheads="1"/>
          </p:cNvSpPr>
          <p:nvPr userDrawn="1"/>
        </p:nvSpPr>
        <p:spPr bwMode="auto">
          <a:xfrm>
            <a:off x="2550991" y="404784"/>
            <a:ext cx="282450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spc="50" dirty="0">
                <a:ln w="11430"/>
                <a:solidFill>
                  <a:srgbClr val="1F497D">
                    <a:lumMod val="75000"/>
                  </a:srgbClr>
                </a:solidFill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2270-E326-45CC-A74C-B7529D1D1E01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55C2-788E-4091-A131-A16F25D81A9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1640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E477-9A0C-4601-A817-EBEB43F6CACF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949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9280-3694-42CE-BF68-C790BB593B02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97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7C35-D4D4-4419-81D8-07E839267FE3}" type="datetime1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47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4DC81-7317-452B-9405-5541A6BB74A7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6561-1D88-4C34-98FD-B7048EFBB73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231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60401" y="1600202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705601" y="1600202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81BC-47E4-4861-BE15-594C7865B601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173D-9669-4A0E-85E4-36AE27FF230A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596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A72E-ABC7-4FCF-AF24-9C07DAE45820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906C-CF78-44A0-9320-6C77DAF4A51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7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CD5E-953A-4870-A99B-4DA9B7B30237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07B63-2748-423D-83A5-BB10F6308C9E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42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B672-67BC-4FAC-8850-3219C01847CD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B299-7353-42A4-B5CE-E512678E874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480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FA60-3E14-4470-B633-3EEF6DABC52F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4B6-64A3-4D4F-901E-2433E906C437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378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4B47-C5F1-441A-B1AC-72F85E5FA3A0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B9FE-C7BF-4A07-9104-9FB5F2F8D7F1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71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pic>
        <p:nvPicPr>
          <p:cNvPr id="1027" name="7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388"/>
            <a:ext cx="121920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033866-6AF4-4A2D-ACAA-9F63535E8C2A}" type="datetimeFigureOut">
              <a:rPr lang="es-CO"/>
              <a:pPr>
                <a:defRPr/>
              </a:pPr>
              <a:t>21/09/2015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BDFA6C-B1FB-4021-845A-52808C171FE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0" y="92077"/>
            <a:ext cx="1246822" cy="74260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" t="22700" r="2941" b="22701"/>
          <a:stretch/>
        </p:blipFill>
        <p:spPr>
          <a:xfrm>
            <a:off x="10160000" y="44451"/>
            <a:ext cx="1748644" cy="64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Impac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0730"/>
            <a:ext cx="12192000" cy="817271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2C25D948-6186-4E7B-AD67-C5CFF6A1185B}" type="datetime1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21/09/2015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endParaRPr lang="es-E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55740" y="64402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fontAlgn="auto">
              <a:spcBef>
                <a:spcPts val="0"/>
              </a:spcBef>
              <a:spcAft>
                <a:spcPts val="0"/>
              </a:spcAft>
            </a:pPr>
            <a:fld id="{7EC0FF92-5018-4BC3-83A4-0F12C9CE31BD}" type="slidenum">
              <a:rPr lang="es-E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914377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88417" y="228602"/>
            <a:ext cx="2261443" cy="710205"/>
          </a:xfrm>
          <a:prstGeom prst="rect">
            <a:avLst/>
          </a:prstGeom>
        </p:spPr>
      </p:pic>
      <p:pic>
        <p:nvPicPr>
          <p:cNvPr id="12" name="1 Imagen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600" y="6112275"/>
            <a:ext cx="3449400" cy="81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29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8.jpeg"/><Relationship Id="rId5" Type="http://schemas.openxmlformats.org/officeDocument/2006/relationships/hyperlink" Target="mailto:contactenos@ani.gov.co" TargetMode="External"/><Relationship Id="rId4" Type="http://schemas.openxmlformats.org/officeDocument/2006/relationships/hyperlink" Target="http://www.ani.gov.co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8.jpe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8.jpe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980728"/>
            <a:ext cx="7403192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116632"/>
            <a:ext cx="1476164" cy="792088"/>
          </a:xfrm>
          <a:prstGeom prst="rect">
            <a:avLst/>
          </a:prstGeom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2899786" y="1052736"/>
            <a:ext cx="7948742" cy="54006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Impact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s-ES" dirty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</a:rPr>
              <a:t>Plan de Mejoramiento CGR</a:t>
            </a:r>
            <a:endParaRPr lang="es-CO" dirty="0">
              <a:solidFill>
                <a:srgbClr val="1F497D">
                  <a:lumMod val="50000"/>
                </a:srgbClr>
              </a:solidFill>
              <a:latin typeface="Impact"/>
              <a:ea typeface="Helvetica Neue Bold Condensed" charset="0"/>
              <a:cs typeface="Impact"/>
            </a:endParaRPr>
          </a:p>
          <a:p>
            <a:pPr algn="l"/>
            <a:endParaRPr lang="es-CO" sz="2000" dirty="0">
              <a:ln w="0"/>
              <a:solidFill>
                <a:srgbClr val="832748"/>
              </a:solidFill>
              <a:latin typeface="Candara" panose="020E0502030303020204" pitchFamily="34" charset="0"/>
              <a:ea typeface="Helvetica Neue Bold Condensed" charset="0"/>
              <a:cs typeface="Impac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581722" y="4869160"/>
            <a:ext cx="22511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s-MX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 termino </a:t>
            </a:r>
            <a:endParaRPr lang="es-MX" sz="1400" b="1" dirty="0">
              <a:solidFill>
                <a:srgbClr val="FF00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365698" y="4701856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 smtClean="0">
                <a:solidFill>
                  <a:srgbClr val="FF0000"/>
                </a:solidFill>
              </a:rPr>
              <a:t>32</a:t>
            </a:r>
            <a:endParaRPr lang="es-ES" sz="3200" dirty="0">
              <a:solidFill>
                <a:srgbClr val="FF0000"/>
              </a:solidFill>
            </a:endParaRPr>
          </a:p>
        </p:txBody>
      </p:sp>
      <p:sp>
        <p:nvSpPr>
          <p:cNvPr id="6" name="Rectángulo redondeado 7"/>
          <p:cNvSpPr/>
          <p:nvPr/>
        </p:nvSpPr>
        <p:spPr>
          <a:xfrm>
            <a:off x="2051885" y="2346327"/>
            <a:ext cx="3729882" cy="430073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Administrativos: 181 Hallazgos</a:t>
            </a:r>
            <a:endParaRPr lang="es-CO" sz="2800" b="1" dirty="0"/>
          </a:p>
        </p:txBody>
      </p:sp>
      <p:grpSp>
        <p:nvGrpSpPr>
          <p:cNvPr id="7" name="Grupo 22"/>
          <p:cNvGrpSpPr/>
          <p:nvPr/>
        </p:nvGrpSpPr>
        <p:grpSpPr>
          <a:xfrm>
            <a:off x="1343472" y="2242277"/>
            <a:ext cx="796322" cy="739657"/>
            <a:chOff x="1988321" y="0"/>
            <a:chExt cx="810013" cy="1073007"/>
          </a:xfrm>
        </p:grpSpPr>
        <p:sp>
          <p:nvSpPr>
            <p:cNvPr id="8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9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10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42" y="2388304"/>
            <a:ext cx="398519" cy="252338"/>
          </a:xfrm>
          <a:prstGeom prst="rect">
            <a:avLst/>
          </a:prstGeom>
        </p:spPr>
      </p:pic>
      <p:sp>
        <p:nvSpPr>
          <p:cNvPr id="12" name="Rectángulo redondeado 7"/>
          <p:cNvSpPr/>
          <p:nvPr/>
        </p:nvSpPr>
        <p:spPr>
          <a:xfrm>
            <a:off x="6990248" y="2315904"/>
            <a:ext cx="3549163" cy="460496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Disciplinarios: 139 Hallazgos</a:t>
            </a:r>
            <a:endParaRPr lang="es-CO" b="1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grpSp>
        <p:nvGrpSpPr>
          <p:cNvPr id="13" name="Grupo 22"/>
          <p:cNvGrpSpPr/>
          <p:nvPr/>
        </p:nvGrpSpPr>
        <p:grpSpPr>
          <a:xfrm>
            <a:off x="6294951" y="2232624"/>
            <a:ext cx="796322" cy="739657"/>
            <a:chOff x="1988321" y="0"/>
            <a:chExt cx="810013" cy="1073007"/>
          </a:xfrm>
        </p:grpSpPr>
        <p:sp>
          <p:nvSpPr>
            <p:cNvPr id="14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15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16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53" y="2388304"/>
            <a:ext cx="398519" cy="252338"/>
          </a:xfrm>
          <a:prstGeom prst="rect">
            <a:avLst/>
          </a:prstGeom>
        </p:spPr>
      </p:pic>
      <p:sp>
        <p:nvSpPr>
          <p:cNvPr id="18" name="Rectángulo redondeado 7"/>
          <p:cNvSpPr/>
          <p:nvPr/>
        </p:nvSpPr>
        <p:spPr>
          <a:xfrm>
            <a:off x="2051885" y="3441465"/>
            <a:ext cx="3729882" cy="430073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Fiscales: 12 Hallazgos</a:t>
            </a:r>
            <a:endParaRPr lang="es-CO" sz="2800" b="1" dirty="0"/>
          </a:p>
        </p:txBody>
      </p:sp>
      <p:grpSp>
        <p:nvGrpSpPr>
          <p:cNvPr id="19" name="Grupo 22"/>
          <p:cNvGrpSpPr/>
          <p:nvPr/>
        </p:nvGrpSpPr>
        <p:grpSpPr>
          <a:xfrm>
            <a:off x="1343472" y="3337415"/>
            <a:ext cx="796322" cy="739657"/>
            <a:chOff x="1988321" y="0"/>
            <a:chExt cx="810013" cy="1073007"/>
          </a:xfrm>
        </p:grpSpPr>
        <p:sp>
          <p:nvSpPr>
            <p:cNvPr id="20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21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22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3" name="Imagen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42" y="3483442"/>
            <a:ext cx="398519" cy="252338"/>
          </a:xfrm>
          <a:prstGeom prst="rect">
            <a:avLst/>
          </a:prstGeom>
        </p:spPr>
      </p:pic>
      <p:sp>
        <p:nvSpPr>
          <p:cNvPr id="24" name="Rectángulo redondeado 7"/>
          <p:cNvSpPr/>
          <p:nvPr/>
        </p:nvSpPr>
        <p:spPr>
          <a:xfrm>
            <a:off x="6990248" y="3411042"/>
            <a:ext cx="3558268" cy="460496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Fiscal y Penal: 1 Hallazgo</a:t>
            </a:r>
            <a:endParaRPr lang="es-CO" b="1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grpSp>
        <p:nvGrpSpPr>
          <p:cNvPr id="25" name="Grupo 22"/>
          <p:cNvGrpSpPr/>
          <p:nvPr/>
        </p:nvGrpSpPr>
        <p:grpSpPr>
          <a:xfrm>
            <a:off x="6294951" y="3327762"/>
            <a:ext cx="796322" cy="739657"/>
            <a:chOff x="1988321" y="0"/>
            <a:chExt cx="810013" cy="1073007"/>
          </a:xfrm>
        </p:grpSpPr>
        <p:sp>
          <p:nvSpPr>
            <p:cNvPr id="26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27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28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53" y="3483442"/>
            <a:ext cx="398519" cy="252338"/>
          </a:xfrm>
          <a:prstGeom prst="rect">
            <a:avLst/>
          </a:prstGeom>
        </p:spPr>
      </p:pic>
      <p:cxnSp>
        <p:nvCxnSpPr>
          <p:cNvPr id="30" name="Conector recto 29"/>
          <p:cNvCxnSpPr/>
          <p:nvPr/>
        </p:nvCxnSpPr>
        <p:spPr>
          <a:xfrm flipV="1">
            <a:off x="1930761" y="2058923"/>
            <a:ext cx="7666005" cy="3024"/>
          </a:xfrm>
          <a:prstGeom prst="line">
            <a:avLst/>
          </a:prstGeom>
          <a:ln w="28575">
            <a:solidFill>
              <a:srgbClr val="8327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Marcador de número de diapositiva 4"/>
          <p:cNvSpPr txBox="1">
            <a:spLocks/>
          </p:cNvSpPr>
          <p:nvPr/>
        </p:nvSpPr>
        <p:spPr>
          <a:xfrm>
            <a:off x="10326732" y="64402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C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C3898F0-28E6-4BE7-B955-1F8B7A1516EC}" type="slidenum">
              <a:rPr lang="es-ES" sz="1050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ES" sz="105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2685178" y="4691983"/>
            <a:ext cx="24323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s-MX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Hallazgos consolidados</a:t>
            </a:r>
          </a:p>
          <a:p>
            <a:pPr lvl="1" algn="ctr"/>
            <a:r>
              <a:rPr lang="es-MX" sz="1400" b="1" dirty="0" smtClean="0">
                <a:solidFill>
                  <a:srgbClr val="FF0000"/>
                </a:solidFill>
              </a:rPr>
              <a:t>2015</a:t>
            </a:r>
            <a:endParaRPr lang="es-MX" sz="1400" b="1" dirty="0">
              <a:solidFill>
                <a:srgbClr val="FF0000"/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2639616" y="4773864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440</a:t>
            </a:r>
            <a:endParaRPr lang="es-ES" sz="3200" dirty="0">
              <a:solidFill>
                <a:srgbClr val="FF0000"/>
              </a:solidFill>
            </a:endParaRPr>
          </a:p>
        </p:txBody>
      </p:sp>
      <p:cxnSp>
        <p:nvCxnSpPr>
          <p:cNvPr id="34" name="Conector recto 33"/>
          <p:cNvCxnSpPr/>
          <p:nvPr/>
        </p:nvCxnSpPr>
        <p:spPr>
          <a:xfrm>
            <a:off x="3477266" y="4699108"/>
            <a:ext cx="0" cy="7200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8013770" y="4699107"/>
            <a:ext cx="0" cy="7200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ángulo 35"/>
          <p:cNvSpPr/>
          <p:nvPr/>
        </p:nvSpPr>
        <p:spPr>
          <a:xfrm>
            <a:off x="5421482" y="4906846"/>
            <a:ext cx="22781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s-MX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Avance </a:t>
            </a:r>
            <a:r>
              <a:rPr lang="es-MX" sz="1400" b="1" dirty="0" smtClean="0">
                <a:solidFill>
                  <a:srgbClr val="FF0000"/>
                </a:solidFill>
              </a:rPr>
              <a:t>100</a:t>
            </a:r>
            <a:r>
              <a:rPr lang="es-MX" sz="14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s-MX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4902811" y="4773864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 smtClean="0">
                <a:solidFill>
                  <a:srgbClr val="FF0000"/>
                </a:solidFill>
              </a:rPr>
              <a:t>408</a:t>
            </a:r>
            <a:endParaRPr lang="es-ES" sz="3200" dirty="0">
              <a:solidFill>
                <a:srgbClr val="FF0000"/>
              </a:solidFill>
            </a:endParaRPr>
          </a:p>
        </p:txBody>
      </p:sp>
      <p:cxnSp>
        <p:nvCxnSpPr>
          <p:cNvPr id="38" name="Conector recto 37"/>
          <p:cNvCxnSpPr/>
          <p:nvPr/>
        </p:nvCxnSpPr>
        <p:spPr>
          <a:xfrm>
            <a:off x="5781522" y="4689247"/>
            <a:ext cx="0" cy="7200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ángulo redondeado 7"/>
          <p:cNvSpPr/>
          <p:nvPr/>
        </p:nvSpPr>
        <p:spPr>
          <a:xfrm>
            <a:off x="2051885" y="2346327"/>
            <a:ext cx="3873898" cy="430073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Administrativos: </a:t>
            </a:r>
            <a:r>
              <a:rPr lang="es-CO" b="1" dirty="0" smtClean="0">
                <a:solidFill>
                  <a:srgbClr val="FF0000"/>
                </a:solidFill>
              </a:rPr>
              <a:t>186</a:t>
            </a:r>
            <a:r>
              <a:rPr lang="es-CO" b="1" dirty="0" smtClean="0"/>
              <a:t> Hallazgos</a:t>
            </a:r>
            <a:endParaRPr lang="es-CO" sz="2800" b="1" dirty="0"/>
          </a:p>
        </p:txBody>
      </p:sp>
      <p:grpSp>
        <p:nvGrpSpPr>
          <p:cNvPr id="40" name="Grupo 22"/>
          <p:cNvGrpSpPr/>
          <p:nvPr/>
        </p:nvGrpSpPr>
        <p:grpSpPr>
          <a:xfrm>
            <a:off x="1343472" y="2242277"/>
            <a:ext cx="796322" cy="739657"/>
            <a:chOff x="1988321" y="0"/>
            <a:chExt cx="810013" cy="1073007"/>
          </a:xfrm>
        </p:grpSpPr>
        <p:sp>
          <p:nvSpPr>
            <p:cNvPr id="41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42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43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4" name="Imagen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42" y="2388304"/>
            <a:ext cx="398519" cy="252338"/>
          </a:xfrm>
          <a:prstGeom prst="rect">
            <a:avLst/>
          </a:prstGeom>
        </p:spPr>
      </p:pic>
      <p:sp>
        <p:nvSpPr>
          <p:cNvPr id="45" name="Rectángulo redondeado 7"/>
          <p:cNvSpPr/>
          <p:nvPr/>
        </p:nvSpPr>
        <p:spPr>
          <a:xfrm>
            <a:off x="6990248" y="2315904"/>
            <a:ext cx="3549164" cy="460496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Disciplinarios: </a:t>
            </a:r>
            <a:r>
              <a:rPr lang="es-CO" b="1" dirty="0" smtClean="0">
                <a:solidFill>
                  <a:srgbClr val="FF0000"/>
                </a:solidFill>
              </a:rPr>
              <a:t>140</a:t>
            </a:r>
            <a:r>
              <a:rPr lang="es-CO" b="1" dirty="0" smtClean="0"/>
              <a:t> Hallazgos</a:t>
            </a:r>
            <a:endParaRPr lang="es-CO" b="1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grpSp>
        <p:nvGrpSpPr>
          <p:cNvPr id="46" name="Grupo 22"/>
          <p:cNvGrpSpPr/>
          <p:nvPr/>
        </p:nvGrpSpPr>
        <p:grpSpPr>
          <a:xfrm>
            <a:off x="6294951" y="2232624"/>
            <a:ext cx="796322" cy="739657"/>
            <a:chOff x="1988321" y="0"/>
            <a:chExt cx="810013" cy="1073007"/>
          </a:xfrm>
        </p:grpSpPr>
        <p:sp>
          <p:nvSpPr>
            <p:cNvPr id="47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48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49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0" name="Imagen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53" y="2388304"/>
            <a:ext cx="398519" cy="252338"/>
          </a:xfrm>
          <a:prstGeom prst="rect">
            <a:avLst/>
          </a:prstGeom>
        </p:spPr>
      </p:pic>
      <p:sp>
        <p:nvSpPr>
          <p:cNvPr id="51" name="Rectángulo redondeado 7"/>
          <p:cNvSpPr/>
          <p:nvPr/>
        </p:nvSpPr>
        <p:spPr>
          <a:xfrm>
            <a:off x="2051885" y="3441465"/>
            <a:ext cx="3873898" cy="430073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Fiscales: 81 Hallazgos</a:t>
            </a:r>
            <a:endParaRPr lang="es-CO" sz="2800" b="1" dirty="0"/>
          </a:p>
        </p:txBody>
      </p:sp>
      <p:grpSp>
        <p:nvGrpSpPr>
          <p:cNvPr id="52" name="Grupo 22"/>
          <p:cNvGrpSpPr/>
          <p:nvPr/>
        </p:nvGrpSpPr>
        <p:grpSpPr>
          <a:xfrm>
            <a:off x="1343472" y="3337415"/>
            <a:ext cx="796322" cy="739657"/>
            <a:chOff x="1988321" y="0"/>
            <a:chExt cx="810013" cy="1073007"/>
          </a:xfrm>
        </p:grpSpPr>
        <p:sp>
          <p:nvSpPr>
            <p:cNvPr id="53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54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55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6" name="Imagen 5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42" y="3483442"/>
            <a:ext cx="398519" cy="252338"/>
          </a:xfrm>
          <a:prstGeom prst="rect">
            <a:avLst/>
          </a:prstGeom>
        </p:spPr>
      </p:pic>
      <p:sp>
        <p:nvSpPr>
          <p:cNvPr id="57" name="Rectángulo redondeado 7"/>
          <p:cNvSpPr/>
          <p:nvPr/>
        </p:nvSpPr>
        <p:spPr>
          <a:xfrm>
            <a:off x="6990248" y="3411042"/>
            <a:ext cx="3549164" cy="460496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Penales: </a:t>
            </a:r>
            <a:r>
              <a:rPr lang="es-CO" b="1" dirty="0" smtClean="0">
                <a:solidFill>
                  <a:srgbClr val="FF0000"/>
                </a:solidFill>
              </a:rPr>
              <a:t>33</a:t>
            </a:r>
            <a:r>
              <a:rPr lang="es-CO" b="1" dirty="0" smtClean="0"/>
              <a:t> Hallazgo</a:t>
            </a:r>
            <a:endParaRPr lang="es-CO" b="1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grpSp>
        <p:nvGrpSpPr>
          <p:cNvPr id="58" name="Grupo 22"/>
          <p:cNvGrpSpPr/>
          <p:nvPr/>
        </p:nvGrpSpPr>
        <p:grpSpPr>
          <a:xfrm>
            <a:off x="6294951" y="3327762"/>
            <a:ext cx="796322" cy="739657"/>
            <a:chOff x="1988321" y="0"/>
            <a:chExt cx="810013" cy="1073007"/>
          </a:xfrm>
        </p:grpSpPr>
        <p:sp>
          <p:nvSpPr>
            <p:cNvPr id="59" name="Lágrima 8"/>
            <p:cNvSpPr/>
            <p:nvPr/>
          </p:nvSpPr>
          <p:spPr>
            <a:xfrm rot="10800000" flipH="1">
              <a:off x="1988321" y="0"/>
              <a:ext cx="810013" cy="832513"/>
            </a:xfrm>
            <a:prstGeom prst="teardrop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60" name="Lágrima 14"/>
            <p:cNvSpPr/>
            <p:nvPr/>
          </p:nvSpPr>
          <p:spPr>
            <a:xfrm rot="10800000" flipH="1">
              <a:off x="2104657" y="119569"/>
              <a:ext cx="577339" cy="593376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es-CO" sz="1600">
                <a:solidFill>
                  <a:prstClr val="white"/>
                </a:solidFill>
              </a:endParaRPr>
            </a:p>
          </p:txBody>
        </p:sp>
        <p:sp>
          <p:nvSpPr>
            <p:cNvPr id="61" name="CuadroTexto 11"/>
            <p:cNvSpPr txBox="1"/>
            <p:nvPr/>
          </p:nvSpPr>
          <p:spPr>
            <a:xfrm>
              <a:off x="2187020" y="135386"/>
              <a:ext cx="187907" cy="9376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endParaRPr lang="es-CO" sz="3600" b="1" dirty="0">
                <a:solidFill>
                  <a:schemeClr val="accent6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2" name="Imagen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53" y="3483442"/>
            <a:ext cx="398519" cy="25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4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848" y="136950"/>
            <a:ext cx="1476164" cy="79208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98"/>
          <a:stretch/>
        </p:blipFill>
        <p:spPr>
          <a:xfrm>
            <a:off x="2950710" y="3728708"/>
            <a:ext cx="1720681" cy="2595859"/>
          </a:xfrm>
          <a:prstGeom prst="rect">
            <a:avLst/>
          </a:prstGeom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1863080" y="944724"/>
            <a:ext cx="7948742" cy="54006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tx1"/>
                </a:solidFill>
                <a:latin typeface="Impact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CO" sz="2800" dirty="0" smtClean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</a:rPr>
              <a:t>Premio Nacional de Interventorías </a:t>
            </a:r>
          </a:p>
          <a:p>
            <a:r>
              <a:rPr lang="es-CO" sz="2800" dirty="0" smtClean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</a:rPr>
              <a:t>Capítulo Concesiones</a:t>
            </a:r>
            <a:endParaRPr lang="es-CO" sz="2800" dirty="0">
              <a:solidFill>
                <a:srgbClr val="1F497D">
                  <a:lumMod val="50000"/>
                </a:srgbClr>
              </a:solidFill>
              <a:latin typeface="Impact"/>
              <a:ea typeface="Helvetica Neue Bold Condensed" charset="0"/>
              <a:cs typeface="Impact"/>
            </a:endParaRPr>
          </a:p>
          <a:p>
            <a:pPr algn="l"/>
            <a:endParaRPr lang="es-CO" sz="2000" dirty="0">
              <a:ln w="0"/>
              <a:solidFill>
                <a:srgbClr val="832748"/>
              </a:solidFill>
              <a:latin typeface="Candara" panose="020E0502030303020204" pitchFamily="34" charset="0"/>
              <a:ea typeface="Helvetica Neue Bold Condensed" charset="0"/>
              <a:cs typeface="Impac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86837" y="1896514"/>
            <a:ext cx="48609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/>
              <a:t>En la vigencia 2015 se entregó el segundo premio Nacional de Interventorías asociadas </a:t>
            </a:r>
            <a:r>
              <a:rPr lang="es-CO" sz="1400" dirty="0"/>
              <a:t>a las concesiones de orden nacional, que estimula y promueve el aporte directo y crucial que las interventorías juegan en el desarrollo de los proyectos de infraestructura del país. Es un tema relevante en la medida en que ellas inciden para que la movilidad -como objetivo central de la modernidad en las redes viales o  la infraestructura de transporte- sea responsablemente desarrollada</a:t>
            </a:r>
            <a:r>
              <a:rPr lang="es-CO" sz="1400" dirty="0" smtClean="0"/>
              <a:t>.</a:t>
            </a:r>
            <a:endParaRPr lang="es-CO" sz="1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479819" y="4725144"/>
            <a:ext cx="5584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/>
              <a:t>Los consorcios </a:t>
            </a:r>
            <a:r>
              <a:rPr lang="es-CO" sz="1400" b="1" dirty="0" smtClean="0"/>
              <a:t>ERU Concesiones</a:t>
            </a:r>
            <a:r>
              <a:rPr lang="es-CO" sz="1400" dirty="0" smtClean="0"/>
              <a:t> </a:t>
            </a:r>
            <a:r>
              <a:rPr lang="es-CO" sz="1400" dirty="0"/>
              <a:t>que desarrolla la vigilancia y control del proyecto Bogotá, Siberia La Punta El Vino- Villeta, y el </a:t>
            </a:r>
            <a:r>
              <a:rPr lang="es-CO" sz="1400" b="1" dirty="0" smtClean="0"/>
              <a:t>Consorcio </a:t>
            </a:r>
            <a:r>
              <a:rPr lang="es-CO" sz="1400" b="1" dirty="0" err="1" smtClean="0"/>
              <a:t>Interconcesiones</a:t>
            </a:r>
            <a:r>
              <a:rPr lang="es-CO" sz="1400" dirty="0" smtClean="0"/>
              <a:t> </a:t>
            </a:r>
            <a:r>
              <a:rPr lang="es-CO" sz="1400" dirty="0" smtClean="0"/>
              <a:t>asociado </a:t>
            </a:r>
            <a:r>
              <a:rPr lang="es-CO" sz="1400" dirty="0"/>
              <a:t>a la concesión Girardot Ibagué </a:t>
            </a:r>
            <a:r>
              <a:rPr lang="es-CO" sz="1400" dirty="0" smtClean="0"/>
              <a:t>Cajamarca, </a:t>
            </a:r>
            <a:r>
              <a:rPr lang="es-CO" sz="1400" dirty="0"/>
              <a:t>fueron l</a:t>
            </a:r>
            <a:r>
              <a:rPr lang="es-CO" sz="1400" dirty="0" smtClean="0"/>
              <a:t>os </a:t>
            </a:r>
            <a:r>
              <a:rPr lang="es-CO" sz="1400" dirty="0"/>
              <a:t>ganadores </a:t>
            </a:r>
            <a:r>
              <a:rPr lang="es-CO" sz="1400" dirty="0" smtClean="0"/>
              <a:t>elegidos </a:t>
            </a:r>
            <a:r>
              <a:rPr lang="es-CO" sz="1400" dirty="0"/>
              <a:t>luego de un arduo proceso de evaluación, amparado por criterios de evaluación de desempeño, evaluación de la excelencia y conveniencia amparados por la visión profesional de alto nivel ejercida por los jurados. </a:t>
            </a:r>
          </a:p>
          <a:p>
            <a:pPr algn="just"/>
            <a:r>
              <a:rPr lang="es-CO" sz="1400" dirty="0"/>
              <a:t> 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608" y="1896514"/>
            <a:ext cx="3656856" cy="24379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0767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1775520" y="2636912"/>
            <a:ext cx="8653482" cy="83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3600" b="1" dirty="0" smtClean="0">
                <a:effectLst/>
                <a:latin typeface="Calibri"/>
                <a:ea typeface="Times New Roman"/>
                <a:cs typeface="Times New Roman"/>
              </a:rPr>
              <a:t>AVANCES TEMAS ADMINISTRATIVOS</a:t>
            </a:r>
            <a:endParaRPr lang="es-CO" sz="14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932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87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1"/>
          <p:cNvSpPr txBox="1">
            <a:spLocks noChangeArrowheads="1"/>
          </p:cNvSpPr>
          <p:nvPr/>
        </p:nvSpPr>
        <p:spPr bwMode="auto">
          <a:xfrm>
            <a:off x="1770261" y="1340768"/>
            <a:ext cx="83581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3600" dirty="0" smtClean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  <a:sym typeface="Helvetica Neue Bold Condensed" charset="0"/>
              </a:rPr>
              <a:t>PROCESOS DISCIPLINARIOS</a:t>
            </a:r>
            <a:endParaRPr lang="es-ES_tradnl" sz="3600" dirty="0">
              <a:solidFill>
                <a:srgbClr val="1F497D">
                  <a:lumMod val="50000"/>
                </a:srgbClr>
              </a:solidFill>
              <a:latin typeface="Impact"/>
              <a:ea typeface="Helvetica Neue Bold Condensed" charset="0"/>
              <a:cs typeface="Impact"/>
              <a:sym typeface="Helvetica Neue Bold Condensed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48955" y="2209053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70731"/>
              </p:ext>
            </p:extLst>
          </p:nvPr>
        </p:nvGraphicFramePr>
        <p:xfrm>
          <a:off x="3071664" y="2060845"/>
          <a:ext cx="6048672" cy="3816427"/>
        </p:xfrm>
        <a:graphic>
          <a:graphicData uri="http://schemas.openxmlformats.org/drawingml/2006/table">
            <a:tbl>
              <a:tblPr firstRow="1" firstCol="1" bandRow="1"/>
              <a:tblGrid>
                <a:gridCol w="5226387"/>
                <a:gridCol w="822285"/>
              </a:tblGrid>
              <a:tr h="32421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RESUMEN DE LA GESTIÓN PROCESAL </a:t>
                      </a:r>
                      <a:r>
                        <a:rPr lang="es-ES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2015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24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DESCRIPCION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RECIBIDOS Y TRAMITADOS 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33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AUTO INDAGACIÓN PRELIMINAR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AUTO INVESTIGACIÓN FORMAL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AUTOS DE ARCHIVO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REMISIÓN POR COMPETENCIA 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AUTOS INHIBITORIOS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INCORPORACIONES 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ACTUACIONES DE IMPULSO PROCESAL </a:t>
                      </a:r>
                      <a:endParaRPr lang="es-CO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VISITAS ESPECIALES 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OFICIOS Y SOLICITUD DE PRUEBAS 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271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NOTIFICACIONES Y COMUNICACIONES </a:t>
                      </a:r>
                      <a:endParaRPr lang="es-CO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24</a:t>
                      </a:r>
                      <a:endParaRPr lang="es-CO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91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28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1"/>
          <p:cNvSpPr txBox="1">
            <a:spLocks noChangeArrowheads="1"/>
          </p:cNvSpPr>
          <p:nvPr/>
        </p:nvSpPr>
        <p:spPr bwMode="auto">
          <a:xfrm>
            <a:off x="2010254" y="1260686"/>
            <a:ext cx="7186811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_tradnl" sz="3200" dirty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  <a:sym typeface="Helvetica Neue Bold Condensed" charset="0"/>
              </a:rPr>
              <a:t>Atención Peticiones, Quejas y Reclamos</a:t>
            </a:r>
          </a:p>
        </p:txBody>
      </p:sp>
      <p:sp>
        <p:nvSpPr>
          <p:cNvPr id="3" name="AutoShape 13"/>
          <p:cNvSpPr>
            <a:spLocks noChangeArrowheads="1"/>
          </p:cNvSpPr>
          <p:nvPr>
            <p:custDataLst>
              <p:tags r:id="rId1"/>
            </p:custDataLst>
          </p:nvPr>
        </p:nvSpPr>
        <p:spPr bwMode="blackGray">
          <a:xfrm>
            <a:off x="4049245" y="3415184"/>
            <a:ext cx="209550" cy="898525"/>
          </a:xfrm>
          <a:prstGeom prst="rightArrow">
            <a:avLst>
              <a:gd name="adj1" fmla="val 55176"/>
              <a:gd name="adj2" fmla="val 100000"/>
            </a:avLst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 rot="10800000" vert="eaVert" wrap="none" lIns="93286" tIns="46643" rIns="93286" bIns="4664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4" name="Rectangle 1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23630" y="2143884"/>
            <a:ext cx="48847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000" dirty="0" smtClean="0">
                <a:ea typeface="ＭＳ Ｐゴシック" pitchFamily="34" charset="-128"/>
                <a:cs typeface="+mn-cs"/>
              </a:rPr>
              <a:t>Ingresaron </a:t>
            </a:r>
            <a:r>
              <a:rPr lang="es-CO" sz="2000" b="1" dirty="0" smtClean="0">
                <a:ea typeface="ＭＳ Ｐゴシック" pitchFamily="34" charset="-128"/>
                <a:cs typeface="+mn-cs"/>
              </a:rPr>
              <a:t>38.714 </a:t>
            </a:r>
            <a:r>
              <a:rPr lang="es-CO" sz="2000" dirty="0" smtClean="0">
                <a:ea typeface="ＭＳ Ｐゴシック" pitchFamily="34" charset="-128"/>
                <a:cs typeface="+mn-cs"/>
              </a:rPr>
              <a:t>documentos.</a:t>
            </a: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400" dirty="0" smtClean="0">
                <a:ea typeface="ＭＳ Ｐゴシック" pitchFamily="34" charset="-128"/>
                <a:cs typeface="+mn-cs"/>
              </a:rPr>
              <a:t>3.4%</a:t>
            </a:r>
            <a:r>
              <a:rPr lang="es-CO" sz="24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s-CO" sz="20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corresponden a derechos de petición, solicitudes de información, solicitudes de copias, sugerencias, consultas y demás PQRS.</a:t>
            </a:r>
            <a:endParaRPr lang="es-CO" sz="2000" dirty="0">
              <a:solidFill>
                <a:prstClr val="black"/>
              </a:solidFill>
              <a:ea typeface="ＭＳ Ｐゴシック" pitchFamily="34" charset="-128"/>
              <a:cs typeface="+mn-cs"/>
            </a:endParaRP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000" dirty="0">
                <a:ea typeface="ＭＳ Ｐゴシック" pitchFamily="34" charset="-128"/>
                <a:cs typeface="+mn-cs"/>
              </a:rPr>
              <a:t>Énfasis en </a:t>
            </a:r>
            <a:r>
              <a:rPr lang="es-CO" sz="2000" dirty="0" smtClean="0">
                <a:ea typeface="ＭＳ Ｐゴシック" pitchFamily="34" charset="-128"/>
                <a:cs typeface="+mn-cs"/>
              </a:rPr>
              <a:t>temas de Tarifa diferencial de peajes e información general de los proyectos  de concesión.</a:t>
            </a:r>
            <a:endParaRPr lang="es-CO" sz="2000" dirty="0">
              <a:ea typeface="ＭＳ Ｐゴシック" pitchFamily="34" charset="-128"/>
              <a:cs typeface="+mn-cs"/>
            </a:endParaRP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000" dirty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El</a:t>
            </a:r>
            <a:r>
              <a:rPr lang="es-CO" sz="2400" dirty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s-CO" sz="2400" dirty="0" smtClean="0">
                <a:ea typeface="ＭＳ Ｐゴシック" pitchFamily="34" charset="-128"/>
                <a:cs typeface="+mn-cs"/>
              </a:rPr>
              <a:t>83.20%</a:t>
            </a:r>
            <a:r>
              <a:rPr lang="es-CO" sz="2400" dirty="0" smtClean="0">
                <a:solidFill>
                  <a:srgbClr val="FF0000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s-CO" sz="20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atendidos oportunamente.</a:t>
            </a: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0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Se han dictado charlas sobre Derecho de Petición a </a:t>
            </a:r>
            <a:r>
              <a:rPr lang="es-CO" sz="2000" b="1" dirty="0" smtClean="0">
                <a:ea typeface="ＭＳ Ｐゴシック" pitchFamily="34" charset="-128"/>
                <a:cs typeface="+mn-cs"/>
              </a:rPr>
              <a:t>235</a:t>
            </a:r>
            <a:r>
              <a:rPr lang="es-CO" sz="20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 funcionarios y colaboradores de la Agencia.</a:t>
            </a: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defRPr/>
            </a:pPr>
            <a:endParaRPr lang="es-CO" dirty="0">
              <a:solidFill>
                <a:prstClr val="black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5" name="10 Rectángulo"/>
          <p:cNvSpPr/>
          <p:nvPr/>
        </p:nvSpPr>
        <p:spPr bwMode="auto">
          <a:xfrm>
            <a:off x="1898683" y="3344435"/>
            <a:ext cx="1885727" cy="1000447"/>
          </a:xfrm>
          <a:prstGeom prst="rect">
            <a:avLst/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45720" tIns="22860" rIns="45720" bIns="22860" spcCol="1270" anchor="ctr"/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"/>
                <a:ea typeface="+mn-ea"/>
                <a:cs typeface="+mn-cs"/>
              </a:rPr>
              <a:t>Evaluación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534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4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2836" y="2941796"/>
            <a:ext cx="213378" cy="902286"/>
          </a:xfrm>
          <a:prstGeom prst="rect">
            <a:avLst/>
          </a:prstGeom>
        </p:spPr>
      </p:pic>
      <p:sp>
        <p:nvSpPr>
          <p:cNvPr id="3" name="Rectangle 1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87888" y="2060848"/>
            <a:ext cx="490378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Línea 01 8000 </a:t>
            </a:r>
            <a:r>
              <a:rPr lang="es-CO" sz="32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124626</a:t>
            </a: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PBX 57 (1) 4848860</a:t>
            </a:r>
            <a:endParaRPr lang="es-CO" sz="3200" dirty="0">
              <a:solidFill>
                <a:prstClr val="black"/>
              </a:solidFill>
              <a:ea typeface="ＭＳ Ｐゴシック" pitchFamily="34" charset="-128"/>
              <a:cs typeface="+mn-cs"/>
            </a:endParaRP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smtClean="0">
                <a:solidFill>
                  <a:prstClr val="black"/>
                </a:solidFill>
                <a:ea typeface="ＭＳ Ｐゴシック" pitchFamily="34" charset="-128"/>
                <a:cs typeface="+mn-cs"/>
                <a:hlinkClick r:id="rId4"/>
              </a:rPr>
              <a:t>www.ani.gov.co</a:t>
            </a:r>
            <a:endParaRPr lang="es-CO" sz="3200" dirty="0" smtClean="0">
              <a:solidFill>
                <a:prstClr val="black"/>
              </a:solidFill>
              <a:ea typeface="ＭＳ Ｐゴシック" pitchFamily="34" charset="-128"/>
              <a:cs typeface="+mn-cs"/>
            </a:endParaRP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smtClean="0">
                <a:solidFill>
                  <a:prstClr val="black"/>
                </a:solidFill>
                <a:ea typeface="ＭＳ Ｐゴシック" pitchFamily="34" charset="-128"/>
                <a:cs typeface="+mn-cs"/>
                <a:hlinkClick r:id="rId5"/>
              </a:rPr>
              <a:t>contactenos@ani.gov.co</a:t>
            </a:r>
            <a:endParaRPr lang="es-CO" sz="3200" dirty="0" smtClean="0">
              <a:solidFill>
                <a:prstClr val="black"/>
              </a:solidFill>
              <a:ea typeface="ＭＳ Ｐゴシック" pitchFamily="34" charset="-128"/>
              <a:cs typeface="+mn-cs"/>
            </a:endParaRP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err="1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Flickr</a:t>
            </a:r>
            <a:r>
              <a:rPr lang="es-CO" sz="32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, Facebook, Twitter</a:t>
            </a: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smtClean="0">
                <a:solidFill>
                  <a:prstClr val="black"/>
                </a:solidFill>
                <a:ea typeface="ＭＳ Ｐゴシック" pitchFamily="34" charset="-128"/>
                <a:cs typeface="+mn-cs"/>
              </a:rPr>
              <a:t>Calle 26 N°59-51 piso 2</a:t>
            </a:r>
            <a:endParaRPr lang="es-CO" sz="3200" dirty="0">
              <a:solidFill>
                <a:prstClr val="black"/>
              </a:solidFill>
              <a:ea typeface="ＭＳ Ｐゴシック" pitchFamily="34" charset="-128"/>
              <a:cs typeface="+mn-cs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59496" y="2748725"/>
            <a:ext cx="2585044" cy="14723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</a:rPr>
              <a:t>Canales de Atención al Ciudadano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4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18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Rectángulo"/>
          <p:cNvSpPr txBox="1">
            <a:spLocks/>
          </p:cNvSpPr>
          <p:nvPr/>
        </p:nvSpPr>
        <p:spPr bwMode="auto">
          <a:xfrm>
            <a:off x="4703626" y="1083181"/>
            <a:ext cx="2657500" cy="1481723"/>
          </a:xfrm>
          <a:prstGeom prst="rect">
            <a:avLst/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45720" tIns="22860" rIns="45720" bIns="22860" spcCol="1270"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CONTRATOS PRESTACION DE SERVICIOS PROFESIONALES Y/O APOYO A LA GESTION ELABORADOS 2015 = </a:t>
            </a:r>
            <a:r>
              <a:rPr lang="es-CO" sz="1600" b="1" kern="0" dirty="0" smtClean="0">
                <a:latin typeface="Futura Lt"/>
              </a:rPr>
              <a:t>131</a:t>
            </a:r>
            <a:endParaRPr lang="es-CO" sz="1600" b="1" kern="0" dirty="0">
              <a:latin typeface="Futura Lt"/>
            </a:endParaRPr>
          </a:p>
        </p:txBody>
      </p:sp>
      <p:sp>
        <p:nvSpPr>
          <p:cNvPr id="3" name="5 Rectángulo"/>
          <p:cNvSpPr txBox="1">
            <a:spLocks/>
          </p:cNvSpPr>
          <p:nvPr/>
        </p:nvSpPr>
        <p:spPr bwMode="auto">
          <a:xfrm>
            <a:off x="1574676" y="2852937"/>
            <a:ext cx="2736304" cy="5040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Actas Inicio =131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4" name="5 Rectángulo"/>
          <p:cNvSpPr txBox="1">
            <a:spLocks/>
          </p:cNvSpPr>
          <p:nvPr/>
        </p:nvSpPr>
        <p:spPr bwMode="auto">
          <a:xfrm>
            <a:off x="1574676" y="3538355"/>
            <a:ext cx="2736304" cy="5013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Adiciones = 180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5" name="5 Rectángulo"/>
          <p:cNvSpPr txBox="1">
            <a:spLocks/>
          </p:cNvSpPr>
          <p:nvPr/>
        </p:nvSpPr>
        <p:spPr bwMode="auto">
          <a:xfrm>
            <a:off x="1574676" y="4207284"/>
            <a:ext cx="2736304" cy="5760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Actas Liquidación = 119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6" name="5 Rectángulo"/>
          <p:cNvSpPr txBox="1">
            <a:spLocks/>
          </p:cNvSpPr>
          <p:nvPr/>
        </p:nvSpPr>
        <p:spPr bwMode="auto">
          <a:xfrm>
            <a:off x="4725338" y="2883381"/>
            <a:ext cx="2736304" cy="4736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Actas Aprobación Pólizas = 311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7" name="5 Rectángulo"/>
          <p:cNvSpPr txBox="1">
            <a:spLocks/>
          </p:cNvSpPr>
          <p:nvPr/>
        </p:nvSpPr>
        <p:spPr bwMode="auto">
          <a:xfrm>
            <a:off x="4725338" y="3531454"/>
            <a:ext cx="2736304" cy="50136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Prórrogas = </a:t>
            </a:r>
            <a:r>
              <a:rPr lang="es-CO" sz="1600" b="1" kern="0" dirty="0">
                <a:solidFill>
                  <a:prstClr val="black"/>
                </a:solidFill>
                <a:latin typeface="Futura Lt"/>
              </a:rPr>
              <a:t>3</a:t>
            </a:r>
          </a:p>
        </p:txBody>
      </p:sp>
      <p:sp>
        <p:nvSpPr>
          <p:cNvPr id="8" name="5 Rectángulo"/>
          <p:cNvSpPr txBox="1">
            <a:spLocks/>
          </p:cNvSpPr>
          <p:nvPr/>
        </p:nvSpPr>
        <p:spPr bwMode="auto">
          <a:xfrm>
            <a:off x="4721820" y="4207284"/>
            <a:ext cx="2736304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Informes Presentados= </a:t>
            </a:r>
            <a:r>
              <a:rPr lang="es-CO" sz="1600" b="1" kern="0" dirty="0">
                <a:solidFill>
                  <a:prstClr val="black"/>
                </a:solidFill>
                <a:latin typeface="Futura Lt"/>
              </a:rPr>
              <a:t>6</a:t>
            </a:r>
          </a:p>
        </p:txBody>
      </p:sp>
      <p:sp>
        <p:nvSpPr>
          <p:cNvPr id="9" name="5 Rectángulo"/>
          <p:cNvSpPr txBox="1">
            <a:spLocks/>
          </p:cNvSpPr>
          <p:nvPr/>
        </p:nvSpPr>
        <p:spPr bwMode="auto">
          <a:xfrm>
            <a:off x="4721819" y="5013176"/>
            <a:ext cx="2736304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Certificaciones = 205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10" name="5 Rectángulo"/>
          <p:cNvSpPr txBox="1">
            <a:spLocks/>
          </p:cNvSpPr>
          <p:nvPr/>
        </p:nvSpPr>
        <p:spPr bwMode="auto">
          <a:xfrm>
            <a:off x="7815808" y="2883381"/>
            <a:ext cx="2736304" cy="4736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Otrosí = 63 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11" name="5 Rectángulo"/>
          <p:cNvSpPr txBox="1">
            <a:spLocks/>
          </p:cNvSpPr>
          <p:nvPr/>
        </p:nvSpPr>
        <p:spPr bwMode="auto">
          <a:xfrm>
            <a:off x="7832576" y="3510292"/>
            <a:ext cx="2719536" cy="5141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Cesiones = 2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sp>
        <p:nvSpPr>
          <p:cNvPr id="12" name="5 Rectángulo"/>
          <p:cNvSpPr txBox="1">
            <a:spLocks/>
          </p:cNvSpPr>
          <p:nvPr/>
        </p:nvSpPr>
        <p:spPr bwMode="auto">
          <a:xfrm>
            <a:off x="7824192" y="4160087"/>
            <a:ext cx="2736304" cy="4805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  <a:extLst/>
        </p:spPr>
        <p:txBody>
          <a:bodyPr vert="horz" wrap="square" lIns="45720" tIns="22860" rIns="45720" bIns="22860" numCol="1" spcCol="1270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334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FontTx/>
              <a:buNone/>
              <a:defRPr/>
            </a:pPr>
            <a:r>
              <a:rPr lang="es-CO" sz="1600" b="1" kern="0" dirty="0" smtClean="0">
                <a:solidFill>
                  <a:prstClr val="black"/>
                </a:solidFill>
                <a:latin typeface="Futura Lt"/>
              </a:rPr>
              <a:t>Total Terminación Mutuo Acuerdo = 122</a:t>
            </a:r>
            <a:endParaRPr lang="es-CO" sz="1600" b="1" kern="0" dirty="0">
              <a:solidFill>
                <a:prstClr val="black"/>
              </a:solidFill>
              <a:latin typeface="Futura Lt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108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4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1"/>
          <p:cNvSpPr txBox="1">
            <a:spLocks noChangeArrowheads="1"/>
          </p:cNvSpPr>
          <p:nvPr/>
        </p:nvSpPr>
        <p:spPr bwMode="auto">
          <a:xfrm>
            <a:off x="2058293" y="1412776"/>
            <a:ext cx="8358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4000" dirty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  <a:sym typeface="Helvetica Neue Bold Condensed" charset="0"/>
              </a:rPr>
              <a:t>Gestión del Recurso Humano</a:t>
            </a:r>
          </a:p>
        </p:txBody>
      </p:sp>
      <p:sp>
        <p:nvSpPr>
          <p:cNvPr id="3" name="5 Rectángulo"/>
          <p:cNvSpPr/>
          <p:nvPr/>
        </p:nvSpPr>
        <p:spPr bwMode="auto">
          <a:xfrm>
            <a:off x="2352725" y="2779166"/>
            <a:ext cx="1296144" cy="1289050"/>
          </a:xfrm>
          <a:prstGeom prst="rect">
            <a:avLst/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45720" tIns="22860" rIns="45720" bIns="22860" spcCol="1270" anchor="ctr"/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"/>
                <a:ea typeface="+mn-ea"/>
                <a:cs typeface="+mn-cs"/>
              </a:rPr>
              <a:t>Planta de Personal</a:t>
            </a:r>
          </a:p>
        </p:txBody>
      </p:sp>
      <p:sp>
        <p:nvSpPr>
          <p:cNvPr id="4" name="AutoShape 13"/>
          <p:cNvSpPr>
            <a:spLocks noChangeArrowheads="1"/>
          </p:cNvSpPr>
          <p:nvPr>
            <p:custDataLst>
              <p:tags r:id="rId1"/>
            </p:custDataLst>
          </p:nvPr>
        </p:nvSpPr>
        <p:spPr bwMode="blackGray">
          <a:xfrm>
            <a:off x="4131568" y="2961503"/>
            <a:ext cx="209550" cy="898525"/>
          </a:xfrm>
          <a:prstGeom prst="rightArrow">
            <a:avLst>
              <a:gd name="adj1" fmla="val 55176"/>
              <a:gd name="adj2" fmla="val 100000"/>
            </a:avLst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 rot="10800000" vert="eaVert" wrap="none" lIns="93286" tIns="46643" rIns="93286" bIns="4664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5" name="Rectangle 1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95143" y="2869428"/>
            <a:ext cx="459105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000" dirty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Agencia </a:t>
            </a:r>
            <a:r>
              <a:rPr lang="es-CO" sz="2000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creada mediante </a:t>
            </a:r>
            <a:r>
              <a:rPr lang="es-CO" sz="2000" dirty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Decreto 4165/11 y planta creada mediante </a:t>
            </a:r>
            <a:r>
              <a:rPr lang="es-CO" sz="2000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Decretos 0665/12,  Decreto </a:t>
            </a:r>
            <a:r>
              <a:rPr lang="es-CO" sz="2000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</a:rPr>
              <a:t>1745/13 y el Decreto 2468/13 </a:t>
            </a: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smtClean="0">
                <a:latin typeface="Futura Lt"/>
                <a:ea typeface="ＭＳ Ｐゴシック" pitchFamily="34" charset="-128"/>
                <a:cs typeface="+mn-cs"/>
              </a:rPr>
              <a:t>246</a:t>
            </a:r>
            <a:r>
              <a:rPr lang="es-CO" sz="2000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 </a:t>
            </a:r>
            <a:r>
              <a:rPr lang="es-CO" sz="2000" dirty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cargos en Planta</a:t>
            </a:r>
          </a:p>
          <a:p>
            <a:pPr marL="197586" lvl="1" indent="-195966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3200" dirty="0" smtClean="0">
                <a:latin typeface="Futura Lt"/>
                <a:ea typeface="ＭＳ Ｐゴシック" pitchFamily="34" charset="-128"/>
                <a:cs typeface="+mn-cs"/>
              </a:rPr>
              <a:t>239</a:t>
            </a:r>
            <a:r>
              <a:rPr lang="es-CO" sz="2000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 cargos </a:t>
            </a:r>
            <a:r>
              <a:rPr lang="es-CO" sz="2000" dirty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provistos </a:t>
            </a:r>
            <a:r>
              <a:rPr lang="es-CO" sz="2000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a </a:t>
            </a:r>
            <a:r>
              <a:rPr lang="es-CO" sz="2000" dirty="0" smtClean="0">
                <a:latin typeface="Futura Lt"/>
                <a:ea typeface="ＭＳ Ｐゴシック" pitchFamily="34" charset="-128"/>
                <a:cs typeface="+mn-cs"/>
              </a:rPr>
              <a:t>julio</a:t>
            </a:r>
            <a:endParaRPr lang="es-CO" sz="2000" dirty="0">
              <a:latin typeface="Futura Lt"/>
              <a:ea typeface="ＭＳ Ｐゴシック" pitchFamily="34" charset="-128"/>
              <a:cs typeface="+mn-cs"/>
            </a:endParaRPr>
          </a:p>
        </p:txBody>
      </p:sp>
      <p:sp>
        <p:nvSpPr>
          <p:cNvPr id="6" name="AutoShape 13"/>
          <p:cNvSpPr>
            <a:spLocks noChangeArrowheads="1"/>
          </p:cNvSpPr>
          <p:nvPr>
            <p:custDataLst>
              <p:tags r:id="rId3"/>
            </p:custDataLst>
          </p:nvPr>
        </p:nvSpPr>
        <p:spPr bwMode="blackGray">
          <a:xfrm>
            <a:off x="4193384" y="5194771"/>
            <a:ext cx="209550" cy="898525"/>
          </a:xfrm>
          <a:prstGeom prst="rightArrow">
            <a:avLst>
              <a:gd name="adj1" fmla="val 55176"/>
              <a:gd name="adj2" fmla="val 100000"/>
            </a:avLst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 rot="10800000" vert="eaVert" wrap="none" lIns="93286" tIns="46643" rIns="93286" bIns="4664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7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59636" y="5303530"/>
            <a:ext cx="459105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sz="2800" dirty="0" smtClean="0">
                <a:latin typeface="Futura Lt"/>
                <a:ea typeface="ＭＳ Ｐゴシック" pitchFamily="34" charset="-128"/>
                <a:cs typeface="+mn-cs"/>
              </a:rPr>
              <a:t>241</a:t>
            </a:r>
            <a:r>
              <a:rPr lang="es-CO" sz="2800" dirty="0" smtClean="0">
                <a:solidFill>
                  <a:srgbClr val="FF0000"/>
                </a:solidFill>
                <a:latin typeface="Futura Lt"/>
                <a:ea typeface="ＭＳ Ｐゴシック" pitchFamily="34" charset="-128"/>
                <a:cs typeface="+mn-cs"/>
              </a:rPr>
              <a:t> </a:t>
            </a:r>
            <a:r>
              <a:rPr lang="es-CO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contratistas de apoyo a la gestión y </a:t>
            </a:r>
            <a:r>
              <a:rPr lang="es-CO" sz="2800" dirty="0">
                <a:latin typeface="Futura Lt"/>
                <a:ea typeface="ＭＳ Ｐゴシック" pitchFamily="34" charset="-128"/>
                <a:cs typeface="+mn-cs"/>
              </a:rPr>
              <a:t>23</a:t>
            </a:r>
            <a:r>
              <a:rPr lang="es-CO" sz="2800" dirty="0">
                <a:solidFill>
                  <a:srgbClr val="FF0000"/>
                </a:solidFill>
                <a:latin typeface="Futura Lt"/>
                <a:ea typeface="ＭＳ Ｐゴシック" pitchFamily="34" charset="-128"/>
                <a:cs typeface="+mn-cs"/>
              </a:rPr>
              <a:t> </a:t>
            </a:r>
            <a:r>
              <a:rPr lang="es-CO" sz="2800" dirty="0" smtClean="0">
                <a:solidFill>
                  <a:srgbClr val="FF0000"/>
                </a:solidFill>
                <a:latin typeface="Futura Lt"/>
                <a:ea typeface="ＭＳ Ｐゴシック" pitchFamily="34" charset="-128"/>
                <a:cs typeface="+mn-cs"/>
              </a:rPr>
              <a:t>	</a:t>
            </a:r>
            <a:r>
              <a:rPr lang="es-CO" dirty="0" smtClean="0">
                <a:solidFill>
                  <a:prstClr val="black"/>
                </a:solidFill>
                <a:latin typeface="Futura Lt"/>
                <a:ea typeface="ＭＳ Ｐゴシック" pitchFamily="34" charset="-128"/>
                <a:cs typeface="+mn-cs"/>
              </a:rPr>
              <a:t>por Fiducia</a:t>
            </a:r>
            <a:endParaRPr lang="es-CO" dirty="0">
              <a:solidFill>
                <a:prstClr val="black"/>
              </a:solidFill>
              <a:latin typeface="Futura Lt"/>
              <a:ea typeface="ＭＳ Ｐゴシック" pitchFamily="34" charset="-128"/>
              <a:cs typeface="+mn-cs"/>
            </a:endParaRPr>
          </a:p>
        </p:txBody>
      </p:sp>
      <p:sp>
        <p:nvSpPr>
          <p:cNvPr id="8" name="10 Rectángulo"/>
          <p:cNvSpPr/>
          <p:nvPr/>
        </p:nvSpPr>
        <p:spPr bwMode="auto">
          <a:xfrm>
            <a:off x="2352725" y="5011414"/>
            <a:ext cx="1296144" cy="1153890"/>
          </a:xfrm>
          <a:prstGeom prst="rect">
            <a:avLst/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45720" tIns="22860" rIns="45720" bIns="22860" spcCol="1270" anchor="ctr"/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utura Lt"/>
                <a:ea typeface="+mn-ea"/>
                <a:cs typeface="+mn-cs"/>
              </a:rPr>
              <a:t>Contratos de Prestación de Servicios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021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7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1"/>
          <p:cNvSpPr txBox="1">
            <a:spLocks noChangeArrowheads="1"/>
          </p:cNvSpPr>
          <p:nvPr/>
        </p:nvSpPr>
        <p:spPr bwMode="auto">
          <a:xfrm>
            <a:off x="2063552" y="1343277"/>
            <a:ext cx="8358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4000" dirty="0">
                <a:solidFill>
                  <a:srgbClr val="1F497D">
                    <a:lumMod val="50000"/>
                  </a:srgbClr>
                </a:solidFill>
                <a:latin typeface="Impact"/>
                <a:ea typeface="Helvetica Neue Bold Condensed" charset="0"/>
                <a:cs typeface="Impact"/>
                <a:sym typeface="Helvetica Neue Bold Condensed" charset="0"/>
              </a:rPr>
              <a:t>Gestión del Recurso Humano</a:t>
            </a:r>
          </a:p>
        </p:txBody>
      </p:sp>
      <p:sp>
        <p:nvSpPr>
          <p:cNvPr id="3" name="5 Rectángulo"/>
          <p:cNvSpPr/>
          <p:nvPr/>
        </p:nvSpPr>
        <p:spPr bwMode="auto">
          <a:xfrm>
            <a:off x="2019772" y="2115427"/>
            <a:ext cx="1296144" cy="1289050"/>
          </a:xfrm>
          <a:prstGeom prst="rect">
            <a:avLst/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45720" tIns="22860" rIns="45720" bIns="22860" spcCol="1270" anchor="ctr"/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CO" sz="1400" b="1" kern="0" dirty="0" smtClean="0">
                <a:solidFill>
                  <a:prstClr val="black"/>
                </a:solidFill>
                <a:latin typeface="Futura Lt"/>
                <a:cs typeface="+mn-cs"/>
              </a:rPr>
              <a:t>Temas</a:t>
            </a:r>
          </a:p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CO" sz="1400" b="1" kern="0" dirty="0" smtClean="0">
                <a:solidFill>
                  <a:prstClr val="black"/>
                </a:solidFill>
                <a:latin typeface="Futura Lt"/>
                <a:cs typeface="+mn-cs"/>
              </a:rPr>
              <a:t>Capacitación</a:t>
            </a:r>
            <a:endParaRPr kumimoji="0" lang="es-CO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Lt"/>
              <a:ea typeface="+mn-ea"/>
              <a:cs typeface="+mn-cs"/>
            </a:endParaRPr>
          </a:p>
        </p:txBody>
      </p:sp>
      <p:sp>
        <p:nvSpPr>
          <p:cNvPr id="4" name="AutoShape 13"/>
          <p:cNvSpPr>
            <a:spLocks noChangeArrowheads="1"/>
          </p:cNvSpPr>
          <p:nvPr>
            <p:custDataLst>
              <p:tags r:id="rId1"/>
            </p:custDataLst>
          </p:nvPr>
        </p:nvSpPr>
        <p:spPr bwMode="blackGray">
          <a:xfrm>
            <a:off x="3720366" y="2302258"/>
            <a:ext cx="209550" cy="898525"/>
          </a:xfrm>
          <a:prstGeom prst="rightArrow">
            <a:avLst>
              <a:gd name="adj1" fmla="val 55176"/>
              <a:gd name="adj2" fmla="val 100000"/>
            </a:avLst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 rot="10800000" vert="eaVert" wrap="none" lIns="93286" tIns="46643" rIns="93286" bIns="4664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5" name="Rectangle 1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05054" y="2075282"/>
            <a:ext cx="57319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dirty="0" smtClean="0">
                <a:latin typeface="Futura Lt"/>
                <a:ea typeface="ＭＳ Ｐゴシック" pitchFamily="34" charset="-128"/>
                <a:cs typeface="+mn-cs"/>
              </a:rPr>
              <a:t>A la fecha se han dictado 10 capacitaciones en diferentes temas a las cuales han asistido 312 servidores de la Agencia</a:t>
            </a: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dirty="0" smtClean="0">
                <a:latin typeface="Futura Lt"/>
                <a:ea typeface="ＭＳ Ｐゴシック" pitchFamily="34" charset="-128"/>
                <a:cs typeface="+mn-cs"/>
              </a:rPr>
              <a:t>En la presente vigencia por temas de restricción presupuestal no existen recursos destinados a la capacitación, sin embargo mediante diferentes mecanismos se ha logrado acceder a capacitaciones</a:t>
            </a:r>
            <a:endParaRPr lang="es-CO" dirty="0">
              <a:solidFill>
                <a:srgbClr val="FF0000"/>
              </a:solidFill>
              <a:latin typeface="Futura Lt"/>
              <a:ea typeface="ＭＳ Ｐゴシック" pitchFamily="34" charset="-128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 bwMode="auto">
          <a:xfrm>
            <a:off x="2063552" y="4365104"/>
            <a:ext cx="1296144" cy="1289050"/>
          </a:xfrm>
          <a:prstGeom prst="rect">
            <a:avLst/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cap="rnd">
            <a:noFill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38100"/>
          </a:sp3d>
        </p:spPr>
        <p:txBody>
          <a:bodyPr lIns="45720" tIns="22860" rIns="45720" bIns="22860" spcCol="1270" anchor="ctr"/>
          <a:lstStyle/>
          <a:p>
            <a:pPr marL="0" marR="0" lvl="0" indent="0" algn="ctr" defTabSz="533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CO" sz="1400" b="1" kern="0" dirty="0" smtClean="0">
                <a:solidFill>
                  <a:prstClr val="black"/>
                </a:solidFill>
                <a:latin typeface="Futura Lt"/>
                <a:cs typeface="+mn-cs"/>
              </a:rPr>
              <a:t>Modificación Planta de Personal</a:t>
            </a:r>
            <a:endParaRPr kumimoji="0" lang="es-CO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utura Lt"/>
              <a:ea typeface="+mn-ea"/>
              <a:cs typeface="+mn-cs"/>
            </a:endParaRPr>
          </a:p>
        </p:txBody>
      </p:sp>
      <p:sp>
        <p:nvSpPr>
          <p:cNvPr id="7" name="AutoShape 13"/>
          <p:cNvSpPr>
            <a:spLocks noChangeArrowheads="1"/>
          </p:cNvSpPr>
          <p:nvPr>
            <p:custDataLst>
              <p:tags r:id="rId3"/>
            </p:custDataLst>
          </p:nvPr>
        </p:nvSpPr>
        <p:spPr bwMode="blackGray">
          <a:xfrm>
            <a:off x="3797179" y="4618707"/>
            <a:ext cx="209550" cy="898525"/>
          </a:xfrm>
          <a:prstGeom prst="rightArrow">
            <a:avLst>
              <a:gd name="adj1" fmla="val 55176"/>
              <a:gd name="adj2" fmla="val 100000"/>
            </a:avLst>
          </a:prstGeom>
          <a:gradFill>
            <a:gsLst>
              <a:gs pos="0">
                <a:srgbClr val="4F81BD">
                  <a:hueOff val="0"/>
                  <a:satOff val="0"/>
                  <a:lumOff val="0"/>
                  <a:alphaOff val="0"/>
                  <a:tint val="100000"/>
                  <a:shade val="100000"/>
                  <a:satMod val="130000"/>
                </a:srgbClr>
              </a:gs>
              <a:gs pos="100000">
                <a:srgbClr val="4F81BD">
                  <a:hueOff val="0"/>
                  <a:satOff val="0"/>
                  <a:lumOff val="0"/>
                  <a:alphaOff val="0"/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 rot="10800000" vert="eaVert" wrap="none" lIns="93286" tIns="46643" rIns="93286" bIns="4664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8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198086" y="4365104"/>
            <a:ext cx="6015727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dirty="0">
                <a:latin typeface="Futura Lt"/>
                <a:ea typeface="ＭＳ Ｐゴシック" pitchFamily="34" charset="-128"/>
                <a:cs typeface="+mn-cs"/>
              </a:rPr>
              <a:t>Se envió al DAFP y Ministerio de Transporte el Estudio Técnico para ampliación de Planta</a:t>
            </a: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dirty="0">
                <a:latin typeface="Futura Lt"/>
                <a:ea typeface="ＭＳ Ｐゴシック" pitchFamily="34" charset="-128"/>
                <a:cs typeface="+mn-cs"/>
              </a:rPr>
              <a:t>El Manual se ha ajustado según lo establecido en el Decreto 1785 de 2014</a:t>
            </a:r>
          </a:p>
          <a:p>
            <a:pPr marL="197586" lvl="1" indent="-195966" algn="just" defTabSz="913429">
              <a:buClr>
                <a:srgbClr val="4F81BD">
                  <a:lumMod val="75000"/>
                </a:srgbClr>
              </a:buClr>
              <a:buSzPct val="125000"/>
              <a:buFont typeface="Arial" charset="0"/>
              <a:buChar char="▪"/>
              <a:defRPr/>
            </a:pPr>
            <a:r>
              <a:rPr lang="es-CO" dirty="0" smtClean="0">
                <a:latin typeface="Futura Lt"/>
                <a:ea typeface="ＭＳ Ｐゴシック" pitchFamily="34" charset="-128"/>
                <a:cs typeface="+mn-cs"/>
              </a:rPr>
              <a:t>Se </a:t>
            </a:r>
            <a:r>
              <a:rPr lang="es-CO" dirty="0">
                <a:latin typeface="Futura Lt"/>
                <a:ea typeface="ＭＳ Ｐゴシック" pitchFamily="34" charset="-128"/>
                <a:cs typeface="+mn-cs"/>
              </a:rPr>
              <a:t>ejecutó Plan de Bienestar Laboral, estímulos e incentivos con actividades acordes a lo disponible</a:t>
            </a:r>
            <a:r>
              <a:rPr lang="es-CO" dirty="0" smtClean="0">
                <a:latin typeface="Futura Lt"/>
                <a:ea typeface="ＭＳ Ｐゴシック" pitchFamily="34" charset="-128"/>
                <a:cs typeface="+mn-cs"/>
              </a:rPr>
              <a:t>.</a:t>
            </a:r>
            <a:endParaRPr lang="es-CO" dirty="0">
              <a:latin typeface="Futura Lt"/>
              <a:ea typeface="ＭＳ Ｐゴシック" pitchFamily="34" charset="-128"/>
              <a:cs typeface="+mn-cs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116632"/>
            <a:ext cx="147616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9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406" y="116632"/>
            <a:ext cx="1476164" cy="792088"/>
          </a:xfrm>
          <a:prstGeom prst="rect">
            <a:avLst/>
          </a:prstGeom>
        </p:spPr>
      </p:pic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2771110" y="2420888"/>
            <a:ext cx="6493242" cy="83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3600" b="1" dirty="0" smtClean="0">
                <a:effectLst/>
                <a:latin typeface="Calibri"/>
                <a:ea typeface="Times New Roman"/>
                <a:cs typeface="Times New Roman"/>
              </a:rPr>
              <a:t>AVANCES </a:t>
            </a:r>
            <a:r>
              <a:rPr lang="es-CO" sz="3600" b="1" dirty="0" smtClean="0">
                <a:latin typeface="Calibri"/>
                <a:ea typeface="Times New Roman"/>
                <a:cs typeface="Times New Roman"/>
              </a:rPr>
              <a:t>CONTROL INTERNO</a:t>
            </a:r>
            <a:endParaRPr lang="es-CO" sz="1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91879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K6l97Lt0aBqNfC0v42f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K6l97Lt0aBqNfC0v42f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8.75"/>
  <p:tag name="LTOP" val=" 97.3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8.75"/>
  <p:tag name="LTOP" val=" 97.37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8.75"/>
  <p:tag name="LTOP" val=" 97.3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K6l97Lt0aBqNfC0v42f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8.75"/>
  <p:tag name="LTOP" val=" 97.3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K6l97Lt0aBqNfC0v42f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8.75"/>
  <p:tag name="LTOP" val=" 97.3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K6l97Lt0aBqNfC0v42f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8.75"/>
  <p:tag name="LTOP" val=" 97.375"/>
</p:tagLst>
</file>

<file path=ppt/theme/theme1.xml><?xml version="1.0" encoding="utf-8"?>
<a:theme xmlns:a="http://schemas.openxmlformats.org/drawingml/2006/main" name="plantilla ANI">
  <a:themeElements>
    <a:clrScheme name="Personalizado 5">
      <a:dk1>
        <a:srgbClr val="022B44"/>
      </a:dk1>
      <a:lt1>
        <a:sysClr val="window" lastClr="FFFFFF"/>
      </a:lt1>
      <a:dk2>
        <a:srgbClr val="FFFFFF"/>
      </a:dk2>
      <a:lt2>
        <a:srgbClr val="D8D8D8"/>
      </a:lt2>
      <a:accent1>
        <a:srgbClr val="B8CCE4"/>
      </a:accent1>
      <a:accent2>
        <a:srgbClr val="EFA674"/>
      </a:accent2>
      <a:accent3>
        <a:srgbClr val="366092"/>
      </a:accent3>
      <a:accent4>
        <a:srgbClr val="DB620F"/>
      </a:accent4>
      <a:accent5>
        <a:srgbClr val="FBD5B5"/>
      </a:accent5>
      <a:accent6>
        <a:srgbClr val="6D96C7"/>
      </a:accent6>
      <a:hlink>
        <a:srgbClr val="000000"/>
      </a:hlink>
      <a:folHlink>
        <a:srgbClr val="DB62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ANI</Template>
  <TotalTime>15126</TotalTime>
  <Words>573</Words>
  <Application>Microsoft Office PowerPoint</Application>
  <PresentationFormat>Panorámica</PresentationFormat>
  <Paragraphs>90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4" baseType="lpstr">
      <vt:lpstr>MS Mincho</vt:lpstr>
      <vt:lpstr>ＭＳ Ｐゴシック</vt:lpstr>
      <vt:lpstr>Arial</vt:lpstr>
      <vt:lpstr>Arial Black</vt:lpstr>
      <vt:lpstr>Calibri</vt:lpstr>
      <vt:lpstr>Calibri Light</vt:lpstr>
      <vt:lpstr>Candara</vt:lpstr>
      <vt:lpstr>Futura Lt</vt:lpstr>
      <vt:lpstr>Helvetica Neue Bold Condensed</vt:lpstr>
      <vt:lpstr>Impact</vt:lpstr>
      <vt:lpstr>Times New Roman</vt:lpstr>
      <vt:lpstr>plantilla ANI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nrojas</dc:creator>
  <cp:lastModifiedBy>Ricardo Aguilera Wilches</cp:lastModifiedBy>
  <cp:revision>460</cp:revision>
  <cp:lastPrinted>2015-05-29T15:31:52Z</cp:lastPrinted>
  <dcterms:created xsi:type="dcterms:W3CDTF">2012-11-16T19:55:35Z</dcterms:created>
  <dcterms:modified xsi:type="dcterms:W3CDTF">2015-09-21T20:52:34Z</dcterms:modified>
</cp:coreProperties>
</file>