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heme/theme2.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notesSlides/notesSlide1.xml" ContentType="application/vnd.openxmlformats-officedocument.presentationml.notesSlide+xml"/>
  <Override PartName="/ppt/tags/tag60.xml" ContentType="application/vnd.openxmlformats-officedocument.presentationml.tags+xml"/>
  <Override PartName="/ppt/notesSlides/notesSlide2.xml" ContentType="application/vnd.openxmlformats-officedocument.presentationml.notesSlide+xml"/>
  <Override PartName="/ppt/tags/tag61.xml" ContentType="application/vnd.openxmlformats-officedocument.presentationml.tags+xml"/>
  <Override PartName="/ppt/notesSlides/notesSlide3.xml" ContentType="application/vnd.openxmlformats-officedocument.presentationml.notesSlide+xml"/>
  <Override PartName="/ppt/tags/tag62.xml" ContentType="application/vnd.openxmlformats-officedocument.presentationml.tags+xml"/>
  <Override PartName="/ppt/notesSlides/notesSlide4.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5.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6.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7.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8.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9.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notesSlides/notesSlide10.xml" ContentType="application/vnd.openxmlformats-officedocument.presentationml.notesSlide+xml"/>
  <Override PartName="/ppt/tags/tag84.xml" ContentType="application/vnd.openxmlformats-officedocument.presentationml.tags+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85.xml" ContentType="application/vnd.openxmlformats-officedocument.presentationml.tags+xml"/>
  <Override PartName="/ppt/notesSlides/notesSlide12.xml" ContentType="application/vnd.openxmlformats-officedocument.presentationml.notesSlide+xml"/>
  <Override PartName="/ppt/tags/tag86.xml" ContentType="application/vnd.openxmlformats-officedocument.presentationml.tags+xml"/>
  <Override PartName="/ppt/notesSlides/notesSlide13.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14.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15.xml" ContentType="application/vnd.openxmlformats-officedocument.presentationml.notesSlide+xml"/>
  <Override PartName="/ppt/tags/tag95.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8" r:id="rId2"/>
    <p:sldId id="260" r:id="rId3"/>
    <p:sldId id="257" r:id="rId4"/>
    <p:sldId id="287" r:id="rId5"/>
    <p:sldId id="288" r:id="rId6"/>
    <p:sldId id="289" r:id="rId7"/>
    <p:sldId id="290" r:id="rId8"/>
    <p:sldId id="291" r:id="rId9"/>
    <p:sldId id="264" r:id="rId10"/>
    <p:sldId id="267" r:id="rId11"/>
    <p:sldId id="268" r:id="rId12"/>
    <p:sldId id="274" r:id="rId13"/>
    <p:sldId id="286" r:id="rId14"/>
    <p:sldId id="276" r:id="rId15"/>
    <p:sldId id="277" r:id="rId16"/>
    <p:sldId id="278" r:id="rId17"/>
    <p:sldId id="281" r:id="rId18"/>
    <p:sldId id="282" r:id="rId19"/>
    <p:sldId id="283" r:id="rId20"/>
    <p:sldId id="284" r:id="rId21"/>
    <p:sldId id="285" r:id="rId22"/>
  </p:sldIdLst>
  <p:sldSz cx="9144000" cy="6858000" type="screen4x3"/>
  <p:notesSz cx="6858000" cy="9144000"/>
  <p:custDataLst>
    <p:tags r:id="rId24"/>
  </p:custDataLst>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13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6F0"/>
    <a:srgbClr val="FBD5B5"/>
    <a:srgbClr val="B8CCE4"/>
    <a:srgbClr val="68CCE4"/>
    <a:srgbClr val="B9CDE5"/>
    <a:srgbClr val="95B3D7"/>
    <a:srgbClr val="1BA3B1"/>
    <a:srgbClr val="1CB0A9"/>
    <a:srgbClr val="00CC99"/>
    <a:srgbClr val="2440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17" autoAdjust="0"/>
    <p:restoredTop sz="94660"/>
  </p:normalViewPr>
  <p:slideViewPr>
    <p:cSldViewPr snapToGrid="0">
      <p:cViewPr varScale="1">
        <p:scale>
          <a:sx n="105" d="100"/>
          <a:sy n="105" d="100"/>
        </p:scale>
        <p:origin x="234" y="108"/>
      </p:cViewPr>
      <p:guideLst>
        <p:guide orient="horz" pos="2160"/>
        <p:guide pos="2880"/>
        <p:guide pos="132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Estado de</a:t>
            </a:r>
            <a:r>
              <a:rPr lang="en-US" baseline="0" dirty="0" smtClean="0"/>
              <a:t> las no </a:t>
            </a:r>
            <a:r>
              <a:rPr lang="en-US" baseline="0" dirty="0" err="1" smtClean="0"/>
              <a:t>conformidades</a:t>
            </a:r>
            <a:r>
              <a:rPr lang="en-US" baseline="0" dirty="0" smtClean="0"/>
              <a:t> </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tx>
            <c:strRef>
              <c:f>Hoja1!$B$1</c:f>
              <c:strCache>
                <c:ptCount val="1"/>
                <c:pt idx="0">
                  <c:v>Serie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cerradas</c:v>
                </c:pt>
                <c:pt idx="1">
                  <c:v>con  plan </c:v>
                </c:pt>
                <c:pt idx="2">
                  <c:v>sin plan </c:v>
                </c:pt>
              </c:strCache>
            </c:strRef>
          </c:cat>
          <c:val>
            <c:numRef>
              <c:f>Hoja1!$B$2:$B$4</c:f>
              <c:numCache>
                <c:formatCode>General</c:formatCode>
                <c:ptCount val="3"/>
                <c:pt idx="0">
                  <c:v>1500</c:v>
                </c:pt>
                <c:pt idx="1">
                  <c:v>365</c:v>
                </c:pt>
                <c:pt idx="2">
                  <c:v>237</c:v>
                </c:pt>
              </c:numCache>
            </c:numRef>
          </c:val>
        </c:ser>
        <c:dLbls>
          <c:showLegendKey val="0"/>
          <c:showVal val="0"/>
          <c:showCatName val="0"/>
          <c:showSerName val="0"/>
          <c:showPercent val="0"/>
          <c:showBubbleSize val="0"/>
        </c:dLbls>
        <c:gapWidth val="219"/>
        <c:overlap val="-27"/>
        <c:axId val="206576400"/>
        <c:axId val="206087184"/>
      </c:barChart>
      <c:catAx>
        <c:axId val="206576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crossAx val="206087184"/>
        <c:crosses val="autoZero"/>
        <c:auto val="1"/>
        <c:lblAlgn val="ctr"/>
        <c:lblOffset val="100"/>
        <c:noMultiLvlLbl val="0"/>
      </c:catAx>
      <c:valAx>
        <c:axId val="206087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crossAx val="206576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ndara"/>
                <a:sym typeface="Candara"/>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ndara"/>
                <a:sym typeface="Candara"/>
              </a:defRPr>
            </a:lvl1pPr>
          </a:lstStyle>
          <a:p>
            <a:fld id="{C05DC3C3-82F0-4D9B-905B-D410E9D2B4EF}" type="datetimeFigureOut">
              <a:rPr lang="en-US" smtClean="0"/>
              <a:pPr/>
              <a:t>6/9/2016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ndara"/>
                <a:sym typeface="Candara"/>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ndara"/>
                <a:sym typeface="Candara"/>
              </a:defRPr>
            </a:lvl1pPr>
          </a:lstStyle>
          <a:p>
            <a:fld id="{922BCB6B-DDD0-410F-889F-FEC5002ABB12}" type="slidenum">
              <a:rPr lang="en-US" smtClean="0"/>
              <a:pPr/>
              <a:t>‹Nº›</a:t>
            </a:fld>
            <a:endParaRPr lang="en-US"/>
          </a:p>
        </p:txBody>
      </p:sp>
    </p:spTree>
    <p:extLst>
      <p:ext uri="{BB962C8B-B14F-4D97-AF65-F5344CB8AC3E}">
        <p14:creationId xmlns:p14="http://schemas.microsoft.com/office/powerpoint/2010/main" val="409108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ndara"/>
        <a:ea typeface="+mn-ea"/>
        <a:cs typeface="+mn-cs"/>
        <a:sym typeface="Candara"/>
      </a:defRPr>
    </a:lvl1pPr>
    <a:lvl2pPr marL="457200" algn="l" defTabSz="914400" rtl="0" eaLnBrk="1" latinLnBrk="0" hangingPunct="1">
      <a:defRPr sz="1200" kern="1200">
        <a:solidFill>
          <a:schemeClr val="tx1"/>
        </a:solidFill>
        <a:latin typeface="Candara"/>
        <a:ea typeface="+mn-ea"/>
        <a:cs typeface="+mn-cs"/>
        <a:sym typeface="Candara"/>
      </a:defRPr>
    </a:lvl2pPr>
    <a:lvl3pPr marL="914400" algn="l" defTabSz="914400" rtl="0" eaLnBrk="1" latinLnBrk="0" hangingPunct="1">
      <a:defRPr sz="1200" kern="1200">
        <a:solidFill>
          <a:schemeClr val="tx1"/>
        </a:solidFill>
        <a:latin typeface="Candara"/>
        <a:ea typeface="+mn-ea"/>
        <a:cs typeface="+mn-cs"/>
        <a:sym typeface="Candara"/>
      </a:defRPr>
    </a:lvl3pPr>
    <a:lvl4pPr marL="1371600" algn="l" defTabSz="914400" rtl="0" eaLnBrk="1" latinLnBrk="0" hangingPunct="1">
      <a:defRPr sz="1200" kern="1200">
        <a:solidFill>
          <a:schemeClr val="tx1"/>
        </a:solidFill>
        <a:latin typeface="Candara"/>
        <a:ea typeface="+mn-ea"/>
        <a:cs typeface="+mn-cs"/>
        <a:sym typeface="Candara"/>
      </a:defRPr>
    </a:lvl4pPr>
    <a:lvl5pPr marL="1828800" algn="l" defTabSz="914400" rtl="0" eaLnBrk="1" latinLnBrk="0" hangingPunct="1">
      <a:defRPr sz="1200" kern="1200">
        <a:solidFill>
          <a:schemeClr val="tx1"/>
        </a:solidFill>
        <a:latin typeface="Candara"/>
        <a:ea typeface="+mn-ea"/>
        <a:cs typeface="+mn-cs"/>
        <a:sym typeface="Candara"/>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2BCB6B-DDD0-410F-889F-FEC5002ABB12}" type="slidenum">
              <a:rPr lang="en-US" smtClean="0"/>
              <a:t>1</a:t>
            </a:fld>
            <a:endParaRPr lang="en-US"/>
          </a:p>
        </p:txBody>
      </p:sp>
    </p:spTree>
    <p:extLst>
      <p:ext uri="{BB962C8B-B14F-4D97-AF65-F5344CB8AC3E}">
        <p14:creationId xmlns:p14="http://schemas.microsoft.com/office/powerpoint/2010/main" val="3434631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7E37AF-E2A8-4BB4-AD8D-5D2AB2EBD035}" type="slidenum">
              <a:rPr lang="en-US" smtClean="0"/>
              <a:pPr>
                <a:defRPr/>
              </a:pPr>
              <a:t>12</a:t>
            </a:fld>
            <a:endParaRPr lang="en-US"/>
          </a:p>
        </p:txBody>
      </p:sp>
    </p:spTree>
    <p:extLst>
      <p:ext uri="{BB962C8B-B14F-4D97-AF65-F5344CB8AC3E}">
        <p14:creationId xmlns:p14="http://schemas.microsoft.com/office/powerpoint/2010/main" val="1430537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7E37AF-E2A8-4BB4-AD8D-5D2AB2EBD035}" type="slidenum">
              <a:rPr lang="en-US" smtClean="0"/>
              <a:pPr>
                <a:defRPr/>
              </a:pPr>
              <a:t>15</a:t>
            </a:fld>
            <a:endParaRPr lang="en-US"/>
          </a:p>
        </p:txBody>
      </p:sp>
    </p:spTree>
    <p:extLst>
      <p:ext uri="{BB962C8B-B14F-4D97-AF65-F5344CB8AC3E}">
        <p14:creationId xmlns:p14="http://schemas.microsoft.com/office/powerpoint/2010/main" val="3207462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7E37AF-E2A8-4BB4-AD8D-5D2AB2EBD035}" type="slidenum">
              <a:rPr lang="en-US" smtClean="0"/>
              <a:pPr>
                <a:defRPr/>
              </a:pPr>
              <a:t>17</a:t>
            </a:fld>
            <a:endParaRPr lang="en-US"/>
          </a:p>
        </p:txBody>
      </p:sp>
    </p:spTree>
    <p:extLst>
      <p:ext uri="{BB962C8B-B14F-4D97-AF65-F5344CB8AC3E}">
        <p14:creationId xmlns:p14="http://schemas.microsoft.com/office/powerpoint/2010/main" val="3156625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7E37AF-E2A8-4BB4-AD8D-5D2AB2EBD035}" type="slidenum">
              <a:rPr lang="en-US" smtClean="0"/>
              <a:pPr>
                <a:defRPr/>
              </a:pPr>
              <a:t>18</a:t>
            </a:fld>
            <a:endParaRPr lang="en-US"/>
          </a:p>
        </p:txBody>
      </p:sp>
    </p:spTree>
    <p:extLst>
      <p:ext uri="{BB962C8B-B14F-4D97-AF65-F5344CB8AC3E}">
        <p14:creationId xmlns:p14="http://schemas.microsoft.com/office/powerpoint/2010/main" val="3108591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7E37AF-E2A8-4BB4-AD8D-5D2AB2EBD035}" type="slidenum">
              <a:rPr lang="en-US" smtClean="0"/>
              <a:pPr>
                <a:defRPr/>
              </a:pPr>
              <a:t>19</a:t>
            </a:fld>
            <a:endParaRPr lang="en-US"/>
          </a:p>
        </p:txBody>
      </p:sp>
    </p:spTree>
    <p:extLst>
      <p:ext uri="{BB962C8B-B14F-4D97-AF65-F5344CB8AC3E}">
        <p14:creationId xmlns:p14="http://schemas.microsoft.com/office/powerpoint/2010/main" val="1070476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7E37AF-E2A8-4BB4-AD8D-5D2AB2EBD035}" type="slidenum">
              <a:rPr lang="en-US" smtClean="0"/>
              <a:pPr>
                <a:defRPr/>
              </a:pPr>
              <a:t>20</a:t>
            </a:fld>
            <a:endParaRPr lang="en-US"/>
          </a:p>
        </p:txBody>
      </p:sp>
    </p:spTree>
    <p:extLst>
      <p:ext uri="{BB962C8B-B14F-4D97-AF65-F5344CB8AC3E}">
        <p14:creationId xmlns:p14="http://schemas.microsoft.com/office/powerpoint/2010/main" val="546563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7E37AF-E2A8-4BB4-AD8D-5D2AB2EBD035}" type="slidenum">
              <a:rPr lang="en-US" smtClean="0"/>
              <a:pPr>
                <a:defRPr/>
              </a:pPr>
              <a:t>21</a:t>
            </a:fld>
            <a:endParaRPr lang="en-US"/>
          </a:p>
        </p:txBody>
      </p:sp>
    </p:spTree>
    <p:extLst>
      <p:ext uri="{BB962C8B-B14F-4D97-AF65-F5344CB8AC3E}">
        <p14:creationId xmlns:p14="http://schemas.microsoft.com/office/powerpoint/2010/main" val="4105430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2BCB6B-DDD0-410F-889F-FEC5002ABB12}" type="slidenum">
              <a:rPr lang="en-US" smtClean="0"/>
              <a:t>2</a:t>
            </a:fld>
            <a:endParaRPr lang="en-US"/>
          </a:p>
        </p:txBody>
      </p:sp>
    </p:spTree>
    <p:extLst>
      <p:ext uri="{BB962C8B-B14F-4D97-AF65-F5344CB8AC3E}">
        <p14:creationId xmlns:p14="http://schemas.microsoft.com/office/powerpoint/2010/main" val="2089886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2BCB6B-DDD0-410F-889F-FEC5002ABB12}" type="slidenum">
              <a:rPr lang="en-US" smtClean="0"/>
              <a:t>3</a:t>
            </a:fld>
            <a:endParaRPr lang="en-US"/>
          </a:p>
        </p:txBody>
      </p:sp>
    </p:spTree>
    <p:extLst>
      <p:ext uri="{BB962C8B-B14F-4D97-AF65-F5344CB8AC3E}">
        <p14:creationId xmlns:p14="http://schemas.microsoft.com/office/powerpoint/2010/main" val="920626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7E37AF-E2A8-4BB4-AD8D-5D2AB2EBD035}" type="slidenum">
              <a:rPr lang="en-US" smtClean="0"/>
              <a:pPr>
                <a:defRPr/>
              </a:pPr>
              <a:t>4</a:t>
            </a:fld>
            <a:endParaRPr lang="en-US"/>
          </a:p>
        </p:txBody>
      </p:sp>
    </p:spTree>
    <p:extLst>
      <p:ext uri="{BB962C8B-B14F-4D97-AF65-F5344CB8AC3E}">
        <p14:creationId xmlns:p14="http://schemas.microsoft.com/office/powerpoint/2010/main" val="3169609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7E37AF-E2A8-4BB4-AD8D-5D2AB2EBD035}" type="slidenum">
              <a:rPr lang="en-US" smtClean="0"/>
              <a:pPr>
                <a:defRPr/>
              </a:pPr>
              <a:t>5</a:t>
            </a:fld>
            <a:endParaRPr lang="en-US"/>
          </a:p>
        </p:txBody>
      </p:sp>
    </p:spTree>
    <p:extLst>
      <p:ext uri="{BB962C8B-B14F-4D97-AF65-F5344CB8AC3E}">
        <p14:creationId xmlns:p14="http://schemas.microsoft.com/office/powerpoint/2010/main" val="393602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7E37AF-E2A8-4BB4-AD8D-5D2AB2EBD035}" type="slidenum">
              <a:rPr lang="en-US" smtClean="0"/>
              <a:pPr>
                <a:defRPr/>
              </a:pPr>
              <a:t>7</a:t>
            </a:fld>
            <a:endParaRPr lang="en-US"/>
          </a:p>
        </p:txBody>
      </p:sp>
    </p:spTree>
    <p:extLst>
      <p:ext uri="{BB962C8B-B14F-4D97-AF65-F5344CB8AC3E}">
        <p14:creationId xmlns:p14="http://schemas.microsoft.com/office/powerpoint/2010/main" val="2595147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7E37AF-E2A8-4BB4-AD8D-5D2AB2EBD035}" type="slidenum">
              <a:rPr lang="en-US" smtClean="0"/>
              <a:pPr>
                <a:defRPr/>
              </a:pPr>
              <a:t>9</a:t>
            </a:fld>
            <a:endParaRPr lang="en-US"/>
          </a:p>
        </p:txBody>
      </p:sp>
    </p:spTree>
    <p:extLst>
      <p:ext uri="{BB962C8B-B14F-4D97-AF65-F5344CB8AC3E}">
        <p14:creationId xmlns:p14="http://schemas.microsoft.com/office/powerpoint/2010/main" val="3216755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7E37AF-E2A8-4BB4-AD8D-5D2AB2EBD035}" type="slidenum">
              <a:rPr lang="en-US" smtClean="0"/>
              <a:pPr>
                <a:defRPr/>
              </a:pPr>
              <a:t>10</a:t>
            </a:fld>
            <a:endParaRPr lang="en-US"/>
          </a:p>
        </p:txBody>
      </p:sp>
    </p:spTree>
    <p:extLst>
      <p:ext uri="{BB962C8B-B14F-4D97-AF65-F5344CB8AC3E}">
        <p14:creationId xmlns:p14="http://schemas.microsoft.com/office/powerpoint/2010/main" val="805597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A7E37AF-E2A8-4BB4-AD8D-5D2AB2EBD035}" type="slidenum">
              <a:rPr lang="en-US" smtClean="0"/>
              <a:pPr>
                <a:defRPr/>
              </a:pPr>
              <a:t>11</a:t>
            </a:fld>
            <a:endParaRPr lang="en-US"/>
          </a:p>
        </p:txBody>
      </p:sp>
    </p:spTree>
    <p:extLst>
      <p:ext uri="{BB962C8B-B14F-4D97-AF65-F5344CB8AC3E}">
        <p14:creationId xmlns:p14="http://schemas.microsoft.com/office/powerpoint/2010/main" val="76556737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slideMaster" Target="../slideMasters/slideMaster1.xml"/><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tags" Target="../tags/tag20.xml"/><Relationship Id="rId17" Type="http://schemas.openxmlformats.org/officeDocument/2006/relationships/image" Target="../media/image4.png"/><Relationship Id="rId2" Type="http://schemas.openxmlformats.org/officeDocument/2006/relationships/tags" Target="../tags/tag10.xml"/><Relationship Id="rId16" Type="http://schemas.openxmlformats.org/officeDocument/2006/relationships/image" Target="../media/image2.jpeg"/><Relationship Id="rId1" Type="http://schemas.openxmlformats.org/officeDocument/2006/relationships/vmlDrawing" Target="../drawings/vmlDrawing2.vml"/><Relationship Id="rId6" Type="http://schemas.openxmlformats.org/officeDocument/2006/relationships/tags" Target="../tags/tag14.xml"/><Relationship Id="rId11" Type="http://schemas.openxmlformats.org/officeDocument/2006/relationships/tags" Target="../tags/tag19.xml"/><Relationship Id="rId5" Type="http://schemas.openxmlformats.org/officeDocument/2006/relationships/tags" Target="../tags/tag13.xml"/><Relationship Id="rId15" Type="http://schemas.openxmlformats.org/officeDocument/2006/relationships/image" Target="../media/image1.emf"/><Relationship Id="rId10" Type="http://schemas.openxmlformats.org/officeDocument/2006/relationships/tags" Target="../tags/tag18.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22.xml"/><Relationship Id="rId7"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vmlDrawing" Target="../drawings/vmlDrawing3.v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9"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7.xml"/><Relationship Id="rId7" Type="http://schemas.openxmlformats.org/officeDocument/2006/relationships/tags" Target="../tags/tag31.xml"/><Relationship Id="rId2" Type="http://schemas.openxmlformats.org/officeDocument/2006/relationships/tags" Target="../tags/tag26.xml"/><Relationship Id="rId1" Type="http://schemas.openxmlformats.org/officeDocument/2006/relationships/vmlDrawing" Target="../drawings/vmlDrawing4.vml"/><Relationship Id="rId6" Type="http://schemas.openxmlformats.org/officeDocument/2006/relationships/tags" Target="../tags/tag30.xml"/><Relationship Id="rId5" Type="http://schemas.openxmlformats.org/officeDocument/2006/relationships/tags" Target="../tags/tag29.xml"/><Relationship Id="rId10" Type="http://schemas.openxmlformats.org/officeDocument/2006/relationships/image" Target="../media/image1.emf"/><Relationship Id="rId4" Type="http://schemas.openxmlformats.org/officeDocument/2006/relationships/tags" Target="../tags/tag28.xml"/><Relationship Id="rId9"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1.emf"/><Relationship Id="rId2" Type="http://schemas.openxmlformats.org/officeDocument/2006/relationships/tags" Target="../tags/tag32.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image" Target="../media/image3.png"/><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image" Target="../media/image2.jpeg"/><Relationship Id="rId2" Type="http://schemas.openxmlformats.org/officeDocument/2006/relationships/tags" Target="../tags/tag35.xml"/><Relationship Id="rId1" Type="http://schemas.openxmlformats.org/officeDocument/2006/relationships/vmlDrawing" Target="../drawings/vmlDrawing6.vml"/><Relationship Id="rId6" Type="http://schemas.openxmlformats.org/officeDocument/2006/relationships/tags" Target="../tags/tag39.xml"/><Relationship Id="rId11" Type="http://schemas.openxmlformats.org/officeDocument/2006/relationships/image" Target="../media/image1.emf"/><Relationship Id="rId5" Type="http://schemas.openxmlformats.org/officeDocument/2006/relationships/tags" Target="../tags/tag38.xml"/><Relationship Id="rId10" Type="http://schemas.openxmlformats.org/officeDocument/2006/relationships/oleObject" Target="../embeddings/oleObject6.bin"/><Relationship Id="rId4" Type="http://schemas.openxmlformats.org/officeDocument/2006/relationships/tags" Target="../tags/tag37.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43.xml"/><Relationship Id="rId7" Type="http://schemas.openxmlformats.org/officeDocument/2006/relationships/oleObject" Target="../embeddings/oleObject7.bin"/><Relationship Id="rId2" Type="http://schemas.openxmlformats.org/officeDocument/2006/relationships/tags" Target="../tags/tag42.xml"/><Relationship Id="rId1" Type="http://schemas.openxmlformats.org/officeDocument/2006/relationships/vmlDrawing" Target="../drawings/vmlDrawing7.vml"/><Relationship Id="rId6" Type="http://schemas.openxmlformats.org/officeDocument/2006/relationships/slideMaster" Target="../slideMasters/slideMaster1.xml"/><Relationship Id="rId5" Type="http://schemas.openxmlformats.org/officeDocument/2006/relationships/tags" Target="../tags/tag45.xml"/><Relationship Id="rId4" Type="http://schemas.openxmlformats.org/officeDocument/2006/relationships/tags" Target="../tags/tag44.xml"/></Relationships>
</file>

<file path=ppt/slideLayouts/_rels/slideLayout7.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47.xml"/><Relationship Id="rId7" Type="http://schemas.openxmlformats.org/officeDocument/2006/relationships/tags" Target="../tags/tag51.xml"/><Relationship Id="rId12" Type="http://schemas.openxmlformats.org/officeDocument/2006/relationships/image" Target="../media/image4.png"/><Relationship Id="rId2" Type="http://schemas.openxmlformats.org/officeDocument/2006/relationships/tags" Target="../tags/tag46.xml"/><Relationship Id="rId1" Type="http://schemas.openxmlformats.org/officeDocument/2006/relationships/vmlDrawing" Target="../drawings/vmlDrawing8.vml"/><Relationship Id="rId6" Type="http://schemas.openxmlformats.org/officeDocument/2006/relationships/tags" Target="../tags/tag50.xml"/><Relationship Id="rId11" Type="http://schemas.openxmlformats.org/officeDocument/2006/relationships/image" Target="../media/image2.jpeg"/><Relationship Id="rId5" Type="http://schemas.openxmlformats.org/officeDocument/2006/relationships/tags" Target="../tags/tag49.xml"/><Relationship Id="rId10" Type="http://schemas.openxmlformats.org/officeDocument/2006/relationships/image" Target="../media/image1.emf"/><Relationship Id="rId4" Type="http://schemas.openxmlformats.org/officeDocument/2006/relationships/tags" Target="../tags/tag48.xml"/><Relationship Id="rId9"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3.xml"/><Relationship Id="rId7" Type="http://schemas.openxmlformats.org/officeDocument/2006/relationships/tags" Target="../tags/tag57.xml"/><Relationship Id="rId2" Type="http://schemas.openxmlformats.org/officeDocument/2006/relationships/tags" Target="../tags/tag52.xml"/><Relationship Id="rId1" Type="http://schemas.openxmlformats.org/officeDocument/2006/relationships/vmlDrawing" Target="../drawings/vmlDrawing9.vml"/><Relationship Id="rId6" Type="http://schemas.openxmlformats.org/officeDocument/2006/relationships/tags" Target="../tags/tag56.xml"/><Relationship Id="rId5" Type="http://schemas.openxmlformats.org/officeDocument/2006/relationships/tags" Target="../tags/tag55.xml"/><Relationship Id="rId10" Type="http://schemas.openxmlformats.org/officeDocument/2006/relationships/image" Target="../media/image1.emf"/><Relationship Id="rId4" Type="http://schemas.openxmlformats.org/officeDocument/2006/relationships/tags" Target="../tags/tag54.xml"/><Relationship Id="rId9"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2"/>
            </p:custDataLst>
            <p:extLst>
              <p:ext uri="{D42A27DB-BD31-4B8C-83A1-F6EECF244321}">
                <p14:modId xmlns:p14="http://schemas.microsoft.com/office/powerpoint/2010/main" val="42564386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58" name="think-cell Slide" r:id="rId14" imgW="270" imgH="270" progId="TCLayout.ActiveDocument.1">
                  <p:embed/>
                </p:oleObj>
              </mc:Choice>
              <mc:Fallback>
                <p:oleObj name="think-cell Slide" r:id="rId14" imgW="270" imgH="270" progId="TCLayout.ActiveDocument.1">
                  <p:embed/>
                  <p:pic>
                    <p:nvPicPr>
                      <p:cNvPr id="0" name=""/>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15" name="Rectangle 14"/>
          <p:cNvSpPr/>
          <p:nvPr userDrawn="1">
            <p:custDataLst>
              <p:tags r:id="rId3"/>
            </p:custDataLst>
          </p:nvPr>
        </p:nvSpPr>
        <p:spPr>
          <a:xfrm>
            <a:off x="1" y="-9524"/>
            <a:ext cx="9144000" cy="3433762"/>
          </a:xfrm>
          <a:prstGeom prst="rect">
            <a:avLst/>
          </a:prstGeom>
          <a:solidFill>
            <a:srgbClr val="E4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custDataLst>
              <p:tags r:id="rId4"/>
            </p:custDataLst>
          </p:nvPr>
        </p:nvSpPr>
        <p:spPr>
          <a:xfrm>
            <a:off x="1838325" y="3383280"/>
            <a:ext cx="7305676" cy="47625"/>
          </a:xfrm>
          <a:prstGeom prst="rect">
            <a:avLst/>
          </a:prstGeom>
          <a:gradFill flip="none" rotWithShape="1">
            <a:gsLst>
              <a:gs pos="0">
                <a:schemeClr val="accent6"/>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a:sym typeface="Candara"/>
            </a:endParaRPr>
          </a:p>
        </p:txBody>
      </p:sp>
      <p:sp>
        <p:nvSpPr>
          <p:cNvPr id="2" name="1 Título"/>
          <p:cNvSpPr>
            <a:spLocks noGrp="1"/>
          </p:cNvSpPr>
          <p:nvPr>
            <p:ph type="ctrTitle"/>
            <p:custDataLst>
              <p:tags r:id="rId5"/>
            </p:custDataLst>
          </p:nvPr>
        </p:nvSpPr>
        <p:spPr>
          <a:xfrm>
            <a:off x="2313084" y="1690686"/>
            <a:ext cx="5833110" cy="1470025"/>
          </a:xfrm>
        </p:spPr>
        <p:txBody>
          <a:bodyPr/>
          <a:lstStyle>
            <a:lvl1pPr algn="l">
              <a:defRPr sz="3600"/>
            </a:lvl1pPr>
          </a:lstStyle>
          <a:p>
            <a:r>
              <a:rPr lang="es-ES" smtClean="0"/>
              <a:t>Haga clic para modificar el estilo de título del patrón</a:t>
            </a:r>
            <a:endParaRPr lang="es-CO" dirty="0"/>
          </a:p>
        </p:txBody>
      </p:sp>
      <p:sp>
        <p:nvSpPr>
          <p:cNvPr id="3" name="2 Subtítulo"/>
          <p:cNvSpPr>
            <a:spLocks noGrp="1"/>
          </p:cNvSpPr>
          <p:nvPr>
            <p:ph type="subTitle" idx="1"/>
            <p:custDataLst>
              <p:tags r:id="rId6"/>
            </p:custDataLst>
          </p:nvPr>
        </p:nvSpPr>
        <p:spPr>
          <a:xfrm>
            <a:off x="2313084" y="3467100"/>
            <a:ext cx="5852160" cy="619125"/>
          </a:xfrm>
        </p:spPr>
        <p:txBody>
          <a:bodyPr lIns="0" tIns="0" rIns="0" bIns="0"/>
          <a:lstStyle>
            <a:lvl1pPr marL="0" indent="0" algn="l">
              <a:buNone/>
              <a:defRPr sz="1800" b="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dirty="0"/>
          </a:p>
        </p:txBody>
      </p:sp>
      <p:sp>
        <p:nvSpPr>
          <p:cNvPr id="20" name="Text Placeholder 19"/>
          <p:cNvSpPr>
            <a:spLocks noGrp="1"/>
          </p:cNvSpPr>
          <p:nvPr>
            <p:ph type="body" sz="quarter" idx="10" hasCustomPrompt="1"/>
            <p:custDataLst>
              <p:tags r:id="rId7"/>
            </p:custDataLst>
          </p:nvPr>
        </p:nvSpPr>
        <p:spPr>
          <a:xfrm>
            <a:off x="2313084" y="4248150"/>
            <a:ext cx="3219450" cy="361950"/>
          </a:xfrm>
        </p:spPr>
        <p:txBody>
          <a:bodyPr lIns="0" tIns="0" rIns="0" bIns="0" anchor="ctr"/>
          <a:lstStyle>
            <a:lvl1pPr marL="0" indent="0" algn="l">
              <a:buNone/>
              <a:defRPr sz="1400" b="0">
                <a:solidFill>
                  <a:schemeClr val="accent3"/>
                </a:solidFill>
              </a:defRPr>
            </a:lvl1pPr>
            <a:lvl5pPr>
              <a:defRPr/>
            </a:lvl5pPr>
          </a:lstStyle>
          <a:p>
            <a:pPr lvl="0"/>
            <a:r>
              <a:rPr lang="en-US" dirty="0" smtClean="0"/>
              <a:t>Date</a:t>
            </a:r>
            <a:endParaRPr lang="en-US" dirty="0"/>
          </a:p>
        </p:txBody>
      </p:sp>
      <p:sp>
        <p:nvSpPr>
          <p:cNvPr id="6" name="Pentagon 5"/>
          <p:cNvSpPr/>
          <p:nvPr userDrawn="1">
            <p:custDataLst>
              <p:tags r:id="rId8"/>
            </p:custDataLst>
          </p:nvPr>
        </p:nvSpPr>
        <p:spPr>
          <a:xfrm>
            <a:off x="0" y="0"/>
            <a:ext cx="1989056" cy="4619624"/>
          </a:xfrm>
          <a:custGeom>
            <a:avLst/>
            <a:gdLst>
              <a:gd name="connsiteX0" fmla="*/ 0 w 2095500"/>
              <a:gd name="connsiteY0" fmla="*/ 0 h 6867525"/>
              <a:gd name="connsiteX1" fmla="*/ 1410691 w 2095500"/>
              <a:gd name="connsiteY1" fmla="*/ 0 h 6867525"/>
              <a:gd name="connsiteX2" fmla="*/ 2095500 w 2095500"/>
              <a:gd name="connsiteY2" fmla="*/ 3433763 h 6867525"/>
              <a:gd name="connsiteX3" fmla="*/ 1410691 w 2095500"/>
              <a:gd name="connsiteY3" fmla="*/ 6867525 h 6867525"/>
              <a:gd name="connsiteX4" fmla="*/ 0 w 2095500"/>
              <a:gd name="connsiteY4" fmla="*/ 6867525 h 6867525"/>
              <a:gd name="connsiteX5" fmla="*/ 0 w 2095500"/>
              <a:gd name="connsiteY5" fmla="*/ 0 h 6867525"/>
              <a:gd name="connsiteX0" fmla="*/ 0 w 2095500"/>
              <a:gd name="connsiteY0" fmla="*/ 0 h 6867525"/>
              <a:gd name="connsiteX1" fmla="*/ 1410691 w 2095500"/>
              <a:gd name="connsiteY1" fmla="*/ 0 h 6867525"/>
              <a:gd name="connsiteX2" fmla="*/ 2095500 w 2095500"/>
              <a:gd name="connsiteY2" fmla="*/ 3433763 h 6867525"/>
              <a:gd name="connsiteX3" fmla="*/ 1036980 w 2095500"/>
              <a:gd name="connsiteY3" fmla="*/ 6867525 h 6867525"/>
              <a:gd name="connsiteX4" fmla="*/ 0 w 2095500"/>
              <a:gd name="connsiteY4" fmla="*/ 6867525 h 6867525"/>
              <a:gd name="connsiteX5" fmla="*/ 0 w 2095500"/>
              <a:gd name="connsiteY5" fmla="*/ 0 h 6867525"/>
              <a:gd name="connsiteX0" fmla="*/ 0 w 2095500"/>
              <a:gd name="connsiteY0" fmla="*/ 0 h 6867525"/>
              <a:gd name="connsiteX1" fmla="*/ 1410691 w 2095500"/>
              <a:gd name="connsiteY1" fmla="*/ 0 h 6867525"/>
              <a:gd name="connsiteX2" fmla="*/ 2095500 w 2095500"/>
              <a:gd name="connsiteY2" fmla="*/ 3433763 h 6867525"/>
              <a:gd name="connsiteX3" fmla="*/ 750733 w 2095500"/>
              <a:gd name="connsiteY3" fmla="*/ 6867525 h 6867525"/>
              <a:gd name="connsiteX4" fmla="*/ 0 w 2095500"/>
              <a:gd name="connsiteY4" fmla="*/ 6867525 h 6867525"/>
              <a:gd name="connsiteX5" fmla="*/ 0 w 2095500"/>
              <a:gd name="connsiteY5" fmla="*/ 0 h 6867525"/>
              <a:gd name="connsiteX0" fmla="*/ 0 w 2095500"/>
              <a:gd name="connsiteY0" fmla="*/ 0 h 6867525"/>
              <a:gd name="connsiteX1" fmla="*/ 1410691 w 2095500"/>
              <a:gd name="connsiteY1" fmla="*/ 0 h 6867525"/>
              <a:gd name="connsiteX2" fmla="*/ 2095500 w 2095500"/>
              <a:gd name="connsiteY2" fmla="*/ 3433763 h 6867525"/>
              <a:gd name="connsiteX3" fmla="*/ 1592248 w 2095500"/>
              <a:gd name="connsiteY3" fmla="*/ 4622800 h 6867525"/>
              <a:gd name="connsiteX4" fmla="*/ 750733 w 2095500"/>
              <a:gd name="connsiteY4" fmla="*/ 6867525 h 6867525"/>
              <a:gd name="connsiteX5" fmla="*/ 0 w 2095500"/>
              <a:gd name="connsiteY5" fmla="*/ 6867525 h 6867525"/>
              <a:gd name="connsiteX6" fmla="*/ 0 w 2095500"/>
              <a:gd name="connsiteY6" fmla="*/ 0 h 6867525"/>
              <a:gd name="connsiteX0" fmla="*/ 7952 w 2103452"/>
              <a:gd name="connsiteY0" fmla="*/ 0 h 6867525"/>
              <a:gd name="connsiteX1" fmla="*/ 1418643 w 2103452"/>
              <a:gd name="connsiteY1" fmla="*/ 0 h 6867525"/>
              <a:gd name="connsiteX2" fmla="*/ 2103452 w 2103452"/>
              <a:gd name="connsiteY2" fmla="*/ 3433763 h 6867525"/>
              <a:gd name="connsiteX3" fmla="*/ 1600200 w 2103452"/>
              <a:gd name="connsiteY3" fmla="*/ 4622800 h 6867525"/>
              <a:gd name="connsiteX4" fmla="*/ 758685 w 2103452"/>
              <a:gd name="connsiteY4" fmla="*/ 6867525 h 6867525"/>
              <a:gd name="connsiteX5" fmla="*/ 7952 w 2103452"/>
              <a:gd name="connsiteY5" fmla="*/ 6867525 h 6867525"/>
              <a:gd name="connsiteX6" fmla="*/ 0 w 2103452"/>
              <a:gd name="connsiteY6" fmla="*/ 4635500 h 6867525"/>
              <a:gd name="connsiteX7" fmla="*/ 7952 w 2103452"/>
              <a:gd name="connsiteY7" fmla="*/ 0 h 6867525"/>
              <a:gd name="connsiteX0" fmla="*/ 7952 w 2103452"/>
              <a:gd name="connsiteY0" fmla="*/ 0 h 6867525"/>
              <a:gd name="connsiteX1" fmla="*/ 1418643 w 2103452"/>
              <a:gd name="connsiteY1" fmla="*/ 0 h 6867525"/>
              <a:gd name="connsiteX2" fmla="*/ 2103452 w 2103452"/>
              <a:gd name="connsiteY2" fmla="*/ 3433763 h 6867525"/>
              <a:gd name="connsiteX3" fmla="*/ 1600200 w 2103452"/>
              <a:gd name="connsiteY3" fmla="*/ 4622800 h 6867525"/>
              <a:gd name="connsiteX4" fmla="*/ 7952 w 2103452"/>
              <a:gd name="connsiteY4" fmla="*/ 6867525 h 6867525"/>
              <a:gd name="connsiteX5" fmla="*/ 0 w 2103452"/>
              <a:gd name="connsiteY5" fmla="*/ 4635500 h 6867525"/>
              <a:gd name="connsiteX6" fmla="*/ 7952 w 2103452"/>
              <a:gd name="connsiteY6" fmla="*/ 0 h 6867525"/>
              <a:gd name="connsiteX0" fmla="*/ 7952 w 2103452"/>
              <a:gd name="connsiteY0" fmla="*/ 0 h 4635500"/>
              <a:gd name="connsiteX1" fmla="*/ 1418643 w 2103452"/>
              <a:gd name="connsiteY1" fmla="*/ 0 h 4635500"/>
              <a:gd name="connsiteX2" fmla="*/ 2103452 w 2103452"/>
              <a:gd name="connsiteY2" fmla="*/ 3433763 h 4635500"/>
              <a:gd name="connsiteX3" fmla="*/ 1600200 w 2103452"/>
              <a:gd name="connsiteY3" fmla="*/ 4622800 h 4635500"/>
              <a:gd name="connsiteX4" fmla="*/ 0 w 2103452"/>
              <a:gd name="connsiteY4" fmla="*/ 4635500 h 4635500"/>
              <a:gd name="connsiteX5" fmla="*/ 7952 w 2103452"/>
              <a:gd name="connsiteY5" fmla="*/ 0 h 463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452" h="4635500">
                <a:moveTo>
                  <a:pt x="7952" y="0"/>
                </a:moveTo>
                <a:lnTo>
                  <a:pt x="1418643" y="0"/>
                </a:lnTo>
                <a:lnTo>
                  <a:pt x="2103452" y="3433763"/>
                </a:lnTo>
                <a:lnTo>
                  <a:pt x="1600200" y="4622800"/>
                </a:lnTo>
                <a:lnTo>
                  <a:pt x="0" y="4635500"/>
                </a:lnTo>
                <a:cubicBezTo>
                  <a:pt x="2651" y="3090333"/>
                  <a:pt x="5301" y="1545167"/>
                  <a:pt x="795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userDrawn="1">
            <p:custDataLst>
              <p:tags r:id="rId9"/>
            </p:custDataLst>
          </p:nvPr>
        </p:nvGrpSpPr>
        <p:grpSpPr>
          <a:xfrm>
            <a:off x="-1057274" y="-484331"/>
            <a:ext cx="3046330" cy="4954730"/>
            <a:chOff x="-1250950" y="-268289"/>
            <a:chExt cx="3263900" cy="5308600"/>
          </a:xfrm>
          <a:solidFill>
            <a:schemeClr val="accent3">
              <a:lumMod val="20000"/>
              <a:lumOff val="80000"/>
            </a:schemeClr>
          </a:solidFill>
        </p:grpSpPr>
        <p:sp>
          <p:nvSpPr>
            <p:cNvPr id="18" name="Freeform 27"/>
            <p:cNvSpPr>
              <a:spLocks noEditPoints="1"/>
            </p:cNvSpPr>
            <p:nvPr userDrawn="1"/>
          </p:nvSpPr>
          <p:spPr bwMode="auto">
            <a:xfrm>
              <a:off x="-784225" y="-268289"/>
              <a:ext cx="2327275" cy="3987800"/>
            </a:xfrm>
            <a:custGeom>
              <a:avLst/>
              <a:gdLst>
                <a:gd name="T0" fmla="*/ 0 w 1466"/>
                <a:gd name="T1" fmla="*/ 2506 h 2512"/>
                <a:gd name="T2" fmla="*/ 48 w 1466"/>
                <a:gd name="T3" fmla="*/ 2254 h 2512"/>
                <a:gd name="T4" fmla="*/ 300 w 1466"/>
                <a:gd name="T5" fmla="*/ 916 h 2512"/>
                <a:gd name="T6" fmla="*/ 428 w 1466"/>
                <a:gd name="T7" fmla="*/ 240 h 2512"/>
                <a:gd name="T8" fmla="*/ 436 w 1466"/>
                <a:gd name="T9" fmla="*/ 208 h 2512"/>
                <a:gd name="T10" fmla="*/ 454 w 1466"/>
                <a:gd name="T11" fmla="*/ 150 h 2512"/>
                <a:gd name="T12" fmla="*/ 480 w 1466"/>
                <a:gd name="T13" fmla="*/ 104 h 2512"/>
                <a:gd name="T14" fmla="*/ 514 w 1466"/>
                <a:gd name="T15" fmla="*/ 66 h 2512"/>
                <a:gd name="T16" fmla="*/ 554 w 1466"/>
                <a:gd name="T17" fmla="*/ 38 h 2512"/>
                <a:gd name="T18" fmla="*/ 602 w 1466"/>
                <a:gd name="T19" fmla="*/ 18 h 2512"/>
                <a:gd name="T20" fmla="*/ 662 w 1466"/>
                <a:gd name="T21" fmla="*/ 6 h 2512"/>
                <a:gd name="T22" fmla="*/ 730 w 1466"/>
                <a:gd name="T23" fmla="*/ 0 h 2512"/>
                <a:gd name="T24" fmla="*/ 768 w 1466"/>
                <a:gd name="T25" fmla="*/ 2 h 2512"/>
                <a:gd name="T26" fmla="*/ 826 w 1466"/>
                <a:gd name="T27" fmla="*/ 6 h 2512"/>
                <a:gd name="T28" fmla="*/ 876 w 1466"/>
                <a:gd name="T29" fmla="*/ 20 h 2512"/>
                <a:gd name="T30" fmla="*/ 922 w 1466"/>
                <a:gd name="T31" fmla="*/ 40 h 2512"/>
                <a:gd name="T32" fmla="*/ 958 w 1466"/>
                <a:gd name="T33" fmla="*/ 70 h 2512"/>
                <a:gd name="T34" fmla="*/ 990 w 1466"/>
                <a:gd name="T35" fmla="*/ 104 h 2512"/>
                <a:gd name="T36" fmla="*/ 1014 w 1466"/>
                <a:gd name="T37" fmla="*/ 148 h 2512"/>
                <a:gd name="T38" fmla="*/ 1034 w 1466"/>
                <a:gd name="T39" fmla="*/ 198 h 2512"/>
                <a:gd name="T40" fmla="*/ 1048 w 1466"/>
                <a:gd name="T41" fmla="*/ 256 h 2512"/>
                <a:gd name="T42" fmla="*/ 1162 w 1466"/>
                <a:gd name="T43" fmla="*/ 866 h 2512"/>
                <a:gd name="T44" fmla="*/ 1278 w 1466"/>
                <a:gd name="T45" fmla="*/ 1478 h 2512"/>
                <a:gd name="T46" fmla="*/ 1464 w 1466"/>
                <a:gd name="T47" fmla="*/ 2464 h 2512"/>
                <a:gd name="T48" fmla="*/ 1466 w 1466"/>
                <a:gd name="T49" fmla="*/ 2478 h 2512"/>
                <a:gd name="T50" fmla="*/ 1464 w 1466"/>
                <a:gd name="T51" fmla="*/ 2496 h 2512"/>
                <a:gd name="T52" fmla="*/ 1454 w 1466"/>
                <a:gd name="T53" fmla="*/ 2508 h 2512"/>
                <a:gd name="T54" fmla="*/ 1436 w 1466"/>
                <a:gd name="T55" fmla="*/ 2512 h 2512"/>
                <a:gd name="T56" fmla="*/ 1424 w 1466"/>
                <a:gd name="T57" fmla="*/ 2512 h 2512"/>
                <a:gd name="T58" fmla="*/ 40 w 1466"/>
                <a:gd name="T59" fmla="*/ 2512 h 2512"/>
                <a:gd name="T60" fmla="*/ 0 w 1466"/>
                <a:gd name="T61" fmla="*/ 2506 h 2512"/>
                <a:gd name="T62" fmla="*/ 738 w 1466"/>
                <a:gd name="T63" fmla="*/ 886 h 2512"/>
                <a:gd name="T64" fmla="*/ 720 w 1466"/>
                <a:gd name="T65" fmla="*/ 888 h 2512"/>
                <a:gd name="T66" fmla="*/ 538 w 1466"/>
                <a:gd name="T67" fmla="*/ 2064 h 2512"/>
                <a:gd name="T68" fmla="*/ 918 w 1466"/>
                <a:gd name="T69" fmla="*/ 2064 h 2512"/>
                <a:gd name="T70" fmla="*/ 738 w 1466"/>
                <a:gd name="T71" fmla="*/ 886 h 2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6" h="2512">
                  <a:moveTo>
                    <a:pt x="0" y="2506"/>
                  </a:moveTo>
                  <a:lnTo>
                    <a:pt x="0" y="2506"/>
                  </a:lnTo>
                  <a:lnTo>
                    <a:pt x="48" y="2254"/>
                  </a:lnTo>
                  <a:lnTo>
                    <a:pt x="48" y="2254"/>
                  </a:lnTo>
                  <a:lnTo>
                    <a:pt x="300" y="916"/>
                  </a:lnTo>
                  <a:lnTo>
                    <a:pt x="300" y="916"/>
                  </a:lnTo>
                  <a:lnTo>
                    <a:pt x="364" y="578"/>
                  </a:lnTo>
                  <a:lnTo>
                    <a:pt x="428" y="240"/>
                  </a:lnTo>
                  <a:lnTo>
                    <a:pt x="428" y="240"/>
                  </a:lnTo>
                  <a:lnTo>
                    <a:pt x="436" y="208"/>
                  </a:lnTo>
                  <a:lnTo>
                    <a:pt x="444" y="178"/>
                  </a:lnTo>
                  <a:lnTo>
                    <a:pt x="454" y="150"/>
                  </a:lnTo>
                  <a:lnTo>
                    <a:pt x="466" y="126"/>
                  </a:lnTo>
                  <a:lnTo>
                    <a:pt x="480" y="104"/>
                  </a:lnTo>
                  <a:lnTo>
                    <a:pt x="496" y="84"/>
                  </a:lnTo>
                  <a:lnTo>
                    <a:pt x="514" y="66"/>
                  </a:lnTo>
                  <a:lnTo>
                    <a:pt x="532" y="50"/>
                  </a:lnTo>
                  <a:lnTo>
                    <a:pt x="554" y="38"/>
                  </a:lnTo>
                  <a:lnTo>
                    <a:pt x="578" y="26"/>
                  </a:lnTo>
                  <a:lnTo>
                    <a:pt x="602" y="18"/>
                  </a:lnTo>
                  <a:lnTo>
                    <a:pt x="630" y="10"/>
                  </a:lnTo>
                  <a:lnTo>
                    <a:pt x="662" y="6"/>
                  </a:lnTo>
                  <a:lnTo>
                    <a:pt x="694" y="2"/>
                  </a:lnTo>
                  <a:lnTo>
                    <a:pt x="730" y="0"/>
                  </a:lnTo>
                  <a:lnTo>
                    <a:pt x="768" y="2"/>
                  </a:lnTo>
                  <a:lnTo>
                    <a:pt x="768" y="2"/>
                  </a:lnTo>
                  <a:lnTo>
                    <a:pt x="798" y="4"/>
                  </a:lnTo>
                  <a:lnTo>
                    <a:pt x="826" y="6"/>
                  </a:lnTo>
                  <a:lnTo>
                    <a:pt x="852" y="12"/>
                  </a:lnTo>
                  <a:lnTo>
                    <a:pt x="876" y="20"/>
                  </a:lnTo>
                  <a:lnTo>
                    <a:pt x="900" y="30"/>
                  </a:lnTo>
                  <a:lnTo>
                    <a:pt x="922" y="40"/>
                  </a:lnTo>
                  <a:lnTo>
                    <a:pt x="940" y="54"/>
                  </a:lnTo>
                  <a:lnTo>
                    <a:pt x="958" y="70"/>
                  </a:lnTo>
                  <a:lnTo>
                    <a:pt x="974" y="86"/>
                  </a:lnTo>
                  <a:lnTo>
                    <a:pt x="990" y="104"/>
                  </a:lnTo>
                  <a:lnTo>
                    <a:pt x="1002" y="126"/>
                  </a:lnTo>
                  <a:lnTo>
                    <a:pt x="1014" y="148"/>
                  </a:lnTo>
                  <a:lnTo>
                    <a:pt x="1026" y="172"/>
                  </a:lnTo>
                  <a:lnTo>
                    <a:pt x="1034" y="198"/>
                  </a:lnTo>
                  <a:lnTo>
                    <a:pt x="1042" y="226"/>
                  </a:lnTo>
                  <a:lnTo>
                    <a:pt x="1048" y="256"/>
                  </a:lnTo>
                  <a:lnTo>
                    <a:pt x="1048" y="256"/>
                  </a:lnTo>
                  <a:lnTo>
                    <a:pt x="1162" y="866"/>
                  </a:lnTo>
                  <a:lnTo>
                    <a:pt x="1278" y="1478"/>
                  </a:lnTo>
                  <a:lnTo>
                    <a:pt x="1278" y="1478"/>
                  </a:lnTo>
                  <a:lnTo>
                    <a:pt x="1370" y="1970"/>
                  </a:lnTo>
                  <a:lnTo>
                    <a:pt x="1464" y="2464"/>
                  </a:lnTo>
                  <a:lnTo>
                    <a:pt x="1464" y="2464"/>
                  </a:lnTo>
                  <a:lnTo>
                    <a:pt x="1466" y="2478"/>
                  </a:lnTo>
                  <a:lnTo>
                    <a:pt x="1466" y="2488"/>
                  </a:lnTo>
                  <a:lnTo>
                    <a:pt x="1464" y="2496"/>
                  </a:lnTo>
                  <a:lnTo>
                    <a:pt x="1460" y="2502"/>
                  </a:lnTo>
                  <a:lnTo>
                    <a:pt x="1454" y="2508"/>
                  </a:lnTo>
                  <a:lnTo>
                    <a:pt x="1446" y="2510"/>
                  </a:lnTo>
                  <a:lnTo>
                    <a:pt x="1436" y="2512"/>
                  </a:lnTo>
                  <a:lnTo>
                    <a:pt x="1424" y="2512"/>
                  </a:lnTo>
                  <a:lnTo>
                    <a:pt x="1424" y="2512"/>
                  </a:lnTo>
                  <a:lnTo>
                    <a:pt x="40" y="2512"/>
                  </a:lnTo>
                  <a:lnTo>
                    <a:pt x="40" y="2512"/>
                  </a:lnTo>
                  <a:lnTo>
                    <a:pt x="22" y="2510"/>
                  </a:lnTo>
                  <a:lnTo>
                    <a:pt x="0" y="2506"/>
                  </a:lnTo>
                  <a:lnTo>
                    <a:pt x="0" y="2506"/>
                  </a:lnTo>
                  <a:close/>
                  <a:moveTo>
                    <a:pt x="738" y="886"/>
                  </a:moveTo>
                  <a:lnTo>
                    <a:pt x="738" y="886"/>
                  </a:lnTo>
                  <a:lnTo>
                    <a:pt x="720" y="888"/>
                  </a:lnTo>
                  <a:lnTo>
                    <a:pt x="720" y="888"/>
                  </a:lnTo>
                  <a:lnTo>
                    <a:pt x="538" y="2064"/>
                  </a:lnTo>
                  <a:lnTo>
                    <a:pt x="538" y="2064"/>
                  </a:lnTo>
                  <a:lnTo>
                    <a:pt x="918" y="2064"/>
                  </a:lnTo>
                  <a:lnTo>
                    <a:pt x="918" y="2064"/>
                  </a:lnTo>
                  <a:lnTo>
                    <a:pt x="738" y="886"/>
                  </a:lnTo>
                  <a:lnTo>
                    <a:pt x="738" y="886"/>
                  </a:lnTo>
                  <a:close/>
                </a:path>
              </a:pathLst>
            </a:custGeom>
            <a:solidFill>
              <a:srgbClr val="E4EBF4"/>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sp>
          <p:nvSpPr>
            <p:cNvPr id="19" name="Freeform 28"/>
            <p:cNvSpPr>
              <a:spLocks/>
            </p:cNvSpPr>
            <p:nvPr userDrawn="1"/>
          </p:nvSpPr>
          <p:spPr bwMode="auto">
            <a:xfrm>
              <a:off x="-1250950" y="4198936"/>
              <a:ext cx="3263900" cy="841375"/>
            </a:xfrm>
            <a:custGeom>
              <a:avLst/>
              <a:gdLst>
                <a:gd name="T0" fmla="*/ 1028 w 2056"/>
                <a:gd name="T1" fmla="*/ 528 h 530"/>
                <a:gd name="T2" fmla="*/ 62 w 2056"/>
                <a:gd name="T3" fmla="*/ 530 h 530"/>
                <a:gd name="T4" fmla="*/ 46 w 2056"/>
                <a:gd name="T5" fmla="*/ 530 h 530"/>
                <a:gd name="T6" fmla="*/ 20 w 2056"/>
                <a:gd name="T7" fmla="*/ 524 h 530"/>
                <a:gd name="T8" fmla="*/ 6 w 2056"/>
                <a:gd name="T9" fmla="*/ 510 h 530"/>
                <a:gd name="T10" fmla="*/ 0 w 2056"/>
                <a:gd name="T11" fmla="*/ 484 h 530"/>
                <a:gd name="T12" fmla="*/ 0 w 2056"/>
                <a:gd name="T13" fmla="*/ 468 h 530"/>
                <a:gd name="T14" fmla="*/ 2 w 2056"/>
                <a:gd name="T15" fmla="*/ 408 h 530"/>
                <a:gd name="T16" fmla="*/ 10 w 2056"/>
                <a:gd name="T17" fmla="*/ 382 h 530"/>
                <a:gd name="T18" fmla="*/ 20 w 2056"/>
                <a:gd name="T19" fmla="*/ 372 h 530"/>
                <a:gd name="T20" fmla="*/ 44 w 2056"/>
                <a:gd name="T21" fmla="*/ 364 h 530"/>
                <a:gd name="T22" fmla="*/ 104 w 2056"/>
                <a:gd name="T23" fmla="*/ 362 h 530"/>
                <a:gd name="T24" fmla="*/ 116 w 2056"/>
                <a:gd name="T25" fmla="*/ 360 h 530"/>
                <a:gd name="T26" fmla="*/ 134 w 2056"/>
                <a:gd name="T27" fmla="*/ 354 h 530"/>
                <a:gd name="T28" fmla="*/ 146 w 2056"/>
                <a:gd name="T29" fmla="*/ 342 h 530"/>
                <a:gd name="T30" fmla="*/ 156 w 2056"/>
                <a:gd name="T31" fmla="*/ 314 h 530"/>
                <a:gd name="T32" fmla="*/ 180 w 2056"/>
                <a:gd name="T33" fmla="*/ 182 h 530"/>
                <a:gd name="T34" fmla="*/ 204 w 2056"/>
                <a:gd name="T35" fmla="*/ 52 h 530"/>
                <a:gd name="T36" fmla="*/ 212 w 2056"/>
                <a:gd name="T37" fmla="*/ 28 h 530"/>
                <a:gd name="T38" fmla="*/ 222 w 2056"/>
                <a:gd name="T39" fmla="*/ 12 h 530"/>
                <a:gd name="T40" fmla="*/ 240 w 2056"/>
                <a:gd name="T41" fmla="*/ 4 h 530"/>
                <a:gd name="T42" fmla="*/ 264 w 2056"/>
                <a:gd name="T43" fmla="*/ 0 h 530"/>
                <a:gd name="T44" fmla="*/ 1030 w 2056"/>
                <a:gd name="T45" fmla="*/ 2 h 530"/>
                <a:gd name="T46" fmla="*/ 1794 w 2056"/>
                <a:gd name="T47" fmla="*/ 2 h 530"/>
                <a:gd name="T48" fmla="*/ 1818 w 2056"/>
                <a:gd name="T49" fmla="*/ 4 h 530"/>
                <a:gd name="T50" fmla="*/ 1834 w 2056"/>
                <a:gd name="T51" fmla="*/ 12 h 530"/>
                <a:gd name="T52" fmla="*/ 1846 w 2056"/>
                <a:gd name="T53" fmla="*/ 26 h 530"/>
                <a:gd name="T54" fmla="*/ 1852 w 2056"/>
                <a:gd name="T55" fmla="*/ 48 h 530"/>
                <a:gd name="T56" fmla="*/ 1876 w 2056"/>
                <a:gd name="T57" fmla="*/ 180 h 530"/>
                <a:gd name="T58" fmla="*/ 1900 w 2056"/>
                <a:gd name="T59" fmla="*/ 310 h 530"/>
                <a:gd name="T60" fmla="*/ 1908 w 2056"/>
                <a:gd name="T61" fmla="*/ 334 h 530"/>
                <a:gd name="T62" fmla="*/ 1918 w 2056"/>
                <a:gd name="T63" fmla="*/ 350 h 530"/>
                <a:gd name="T64" fmla="*/ 1936 w 2056"/>
                <a:gd name="T65" fmla="*/ 358 h 530"/>
                <a:gd name="T66" fmla="*/ 1962 w 2056"/>
                <a:gd name="T67" fmla="*/ 362 h 530"/>
                <a:gd name="T68" fmla="*/ 1992 w 2056"/>
                <a:gd name="T69" fmla="*/ 362 h 530"/>
                <a:gd name="T70" fmla="*/ 2034 w 2056"/>
                <a:gd name="T71" fmla="*/ 366 h 530"/>
                <a:gd name="T72" fmla="*/ 2044 w 2056"/>
                <a:gd name="T73" fmla="*/ 374 h 530"/>
                <a:gd name="T74" fmla="*/ 2052 w 2056"/>
                <a:gd name="T75" fmla="*/ 384 h 530"/>
                <a:gd name="T76" fmla="*/ 2056 w 2056"/>
                <a:gd name="T77" fmla="*/ 426 h 530"/>
                <a:gd name="T78" fmla="*/ 2056 w 2056"/>
                <a:gd name="T79" fmla="*/ 456 h 530"/>
                <a:gd name="T80" fmla="*/ 2054 w 2056"/>
                <a:gd name="T81" fmla="*/ 498 h 530"/>
                <a:gd name="T82" fmla="*/ 2048 w 2056"/>
                <a:gd name="T83" fmla="*/ 520 h 530"/>
                <a:gd name="T84" fmla="*/ 2026 w 2056"/>
                <a:gd name="T85" fmla="*/ 528 h 530"/>
                <a:gd name="T86" fmla="*/ 1986 w 2056"/>
                <a:gd name="T87" fmla="*/ 528 h 530"/>
                <a:gd name="T88" fmla="*/ 1028 w 2056"/>
                <a:gd name="T89" fmla="*/ 528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56" h="530">
                  <a:moveTo>
                    <a:pt x="1028" y="528"/>
                  </a:moveTo>
                  <a:lnTo>
                    <a:pt x="1028" y="528"/>
                  </a:lnTo>
                  <a:lnTo>
                    <a:pt x="546" y="528"/>
                  </a:lnTo>
                  <a:lnTo>
                    <a:pt x="62" y="530"/>
                  </a:lnTo>
                  <a:lnTo>
                    <a:pt x="62" y="530"/>
                  </a:lnTo>
                  <a:lnTo>
                    <a:pt x="46" y="530"/>
                  </a:lnTo>
                  <a:lnTo>
                    <a:pt x="32" y="528"/>
                  </a:lnTo>
                  <a:lnTo>
                    <a:pt x="20" y="524"/>
                  </a:lnTo>
                  <a:lnTo>
                    <a:pt x="12" y="518"/>
                  </a:lnTo>
                  <a:lnTo>
                    <a:pt x="6" y="510"/>
                  </a:lnTo>
                  <a:lnTo>
                    <a:pt x="2" y="498"/>
                  </a:lnTo>
                  <a:lnTo>
                    <a:pt x="0" y="484"/>
                  </a:lnTo>
                  <a:lnTo>
                    <a:pt x="0" y="468"/>
                  </a:lnTo>
                  <a:lnTo>
                    <a:pt x="0" y="468"/>
                  </a:lnTo>
                  <a:lnTo>
                    <a:pt x="0" y="434"/>
                  </a:lnTo>
                  <a:lnTo>
                    <a:pt x="2" y="408"/>
                  </a:lnTo>
                  <a:lnTo>
                    <a:pt x="6" y="388"/>
                  </a:lnTo>
                  <a:lnTo>
                    <a:pt x="10" y="382"/>
                  </a:lnTo>
                  <a:lnTo>
                    <a:pt x="14" y="376"/>
                  </a:lnTo>
                  <a:lnTo>
                    <a:pt x="20" y="372"/>
                  </a:lnTo>
                  <a:lnTo>
                    <a:pt x="26" y="368"/>
                  </a:lnTo>
                  <a:lnTo>
                    <a:pt x="44" y="364"/>
                  </a:lnTo>
                  <a:lnTo>
                    <a:pt x="70" y="362"/>
                  </a:lnTo>
                  <a:lnTo>
                    <a:pt x="104" y="362"/>
                  </a:lnTo>
                  <a:lnTo>
                    <a:pt x="104" y="362"/>
                  </a:lnTo>
                  <a:lnTo>
                    <a:pt x="116" y="360"/>
                  </a:lnTo>
                  <a:lnTo>
                    <a:pt x="126" y="358"/>
                  </a:lnTo>
                  <a:lnTo>
                    <a:pt x="134" y="354"/>
                  </a:lnTo>
                  <a:lnTo>
                    <a:pt x="142" y="348"/>
                  </a:lnTo>
                  <a:lnTo>
                    <a:pt x="146" y="342"/>
                  </a:lnTo>
                  <a:lnTo>
                    <a:pt x="150" y="334"/>
                  </a:lnTo>
                  <a:lnTo>
                    <a:pt x="156" y="314"/>
                  </a:lnTo>
                  <a:lnTo>
                    <a:pt x="156" y="314"/>
                  </a:lnTo>
                  <a:lnTo>
                    <a:pt x="180" y="182"/>
                  </a:lnTo>
                  <a:lnTo>
                    <a:pt x="204" y="52"/>
                  </a:lnTo>
                  <a:lnTo>
                    <a:pt x="204" y="52"/>
                  </a:lnTo>
                  <a:lnTo>
                    <a:pt x="208" y="40"/>
                  </a:lnTo>
                  <a:lnTo>
                    <a:pt x="212" y="28"/>
                  </a:lnTo>
                  <a:lnTo>
                    <a:pt x="216" y="20"/>
                  </a:lnTo>
                  <a:lnTo>
                    <a:pt x="222" y="12"/>
                  </a:lnTo>
                  <a:lnTo>
                    <a:pt x="230" y="8"/>
                  </a:lnTo>
                  <a:lnTo>
                    <a:pt x="240" y="4"/>
                  </a:lnTo>
                  <a:lnTo>
                    <a:pt x="250" y="2"/>
                  </a:lnTo>
                  <a:lnTo>
                    <a:pt x="264" y="0"/>
                  </a:lnTo>
                  <a:lnTo>
                    <a:pt x="264" y="0"/>
                  </a:lnTo>
                  <a:lnTo>
                    <a:pt x="1030" y="2"/>
                  </a:lnTo>
                  <a:lnTo>
                    <a:pt x="1794" y="2"/>
                  </a:lnTo>
                  <a:lnTo>
                    <a:pt x="1794" y="2"/>
                  </a:lnTo>
                  <a:lnTo>
                    <a:pt x="1808" y="2"/>
                  </a:lnTo>
                  <a:lnTo>
                    <a:pt x="1818" y="4"/>
                  </a:lnTo>
                  <a:lnTo>
                    <a:pt x="1828" y="6"/>
                  </a:lnTo>
                  <a:lnTo>
                    <a:pt x="1834" y="12"/>
                  </a:lnTo>
                  <a:lnTo>
                    <a:pt x="1840" y="18"/>
                  </a:lnTo>
                  <a:lnTo>
                    <a:pt x="1846" y="26"/>
                  </a:lnTo>
                  <a:lnTo>
                    <a:pt x="1850" y="36"/>
                  </a:lnTo>
                  <a:lnTo>
                    <a:pt x="1852" y="48"/>
                  </a:lnTo>
                  <a:lnTo>
                    <a:pt x="1852" y="48"/>
                  </a:lnTo>
                  <a:lnTo>
                    <a:pt x="1876" y="180"/>
                  </a:lnTo>
                  <a:lnTo>
                    <a:pt x="1900" y="310"/>
                  </a:lnTo>
                  <a:lnTo>
                    <a:pt x="1900" y="310"/>
                  </a:lnTo>
                  <a:lnTo>
                    <a:pt x="1904" y="322"/>
                  </a:lnTo>
                  <a:lnTo>
                    <a:pt x="1908" y="334"/>
                  </a:lnTo>
                  <a:lnTo>
                    <a:pt x="1912" y="342"/>
                  </a:lnTo>
                  <a:lnTo>
                    <a:pt x="1918" y="350"/>
                  </a:lnTo>
                  <a:lnTo>
                    <a:pt x="1926" y="356"/>
                  </a:lnTo>
                  <a:lnTo>
                    <a:pt x="1936" y="358"/>
                  </a:lnTo>
                  <a:lnTo>
                    <a:pt x="1948" y="362"/>
                  </a:lnTo>
                  <a:lnTo>
                    <a:pt x="1962" y="362"/>
                  </a:lnTo>
                  <a:lnTo>
                    <a:pt x="1962" y="362"/>
                  </a:lnTo>
                  <a:lnTo>
                    <a:pt x="1992" y="362"/>
                  </a:lnTo>
                  <a:lnTo>
                    <a:pt x="2016" y="362"/>
                  </a:lnTo>
                  <a:lnTo>
                    <a:pt x="2034" y="366"/>
                  </a:lnTo>
                  <a:lnTo>
                    <a:pt x="2040" y="370"/>
                  </a:lnTo>
                  <a:lnTo>
                    <a:pt x="2044" y="374"/>
                  </a:lnTo>
                  <a:lnTo>
                    <a:pt x="2048" y="378"/>
                  </a:lnTo>
                  <a:lnTo>
                    <a:pt x="2052" y="384"/>
                  </a:lnTo>
                  <a:lnTo>
                    <a:pt x="2054" y="402"/>
                  </a:lnTo>
                  <a:lnTo>
                    <a:pt x="2056" y="426"/>
                  </a:lnTo>
                  <a:lnTo>
                    <a:pt x="2056" y="456"/>
                  </a:lnTo>
                  <a:lnTo>
                    <a:pt x="2056" y="456"/>
                  </a:lnTo>
                  <a:lnTo>
                    <a:pt x="2056" y="480"/>
                  </a:lnTo>
                  <a:lnTo>
                    <a:pt x="2054" y="498"/>
                  </a:lnTo>
                  <a:lnTo>
                    <a:pt x="2052" y="512"/>
                  </a:lnTo>
                  <a:lnTo>
                    <a:pt x="2048" y="520"/>
                  </a:lnTo>
                  <a:lnTo>
                    <a:pt x="2038" y="526"/>
                  </a:lnTo>
                  <a:lnTo>
                    <a:pt x="2026" y="528"/>
                  </a:lnTo>
                  <a:lnTo>
                    <a:pt x="2010" y="528"/>
                  </a:lnTo>
                  <a:lnTo>
                    <a:pt x="1986" y="528"/>
                  </a:lnTo>
                  <a:lnTo>
                    <a:pt x="1986" y="528"/>
                  </a:lnTo>
                  <a:lnTo>
                    <a:pt x="1028" y="528"/>
                  </a:lnTo>
                  <a:lnTo>
                    <a:pt x="1028" y="528"/>
                  </a:lnTo>
                  <a:close/>
                </a:path>
              </a:pathLst>
            </a:custGeom>
            <a:solidFill>
              <a:srgbClr val="E4EBF4"/>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grpSp>
      <p:sp>
        <p:nvSpPr>
          <p:cNvPr id="16" name="Rectangle 15"/>
          <p:cNvSpPr/>
          <p:nvPr userDrawn="1">
            <p:custDataLst>
              <p:tags r:id="rId10"/>
            </p:custDataLst>
          </p:nvPr>
        </p:nvSpPr>
        <p:spPr>
          <a:xfrm>
            <a:off x="1" y="4619624"/>
            <a:ext cx="9144000" cy="224313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E719C35A-4CD6-4178-B0D0-8DA208F1799A" descr="E719C35A-4CD6-4178-B0D0-8DA208F1799A"/>
          <p:cNvPicPr>
            <a:picLocks noChangeAspect="1" noChangeArrowheads="1"/>
          </p:cNvPicPr>
          <p:nvPr userDrawn="1">
            <p:custDataLst>
              <p:tags r:id="rId11"/>
            </p:custDataLst>
          </p:nvPr>
        </p:nvPicPr>
        <p:blipFill rotWithShape="1">
          <a:blip r:embed="rId16" cstate="email">
            <a:clrChange>
              <a:clrFrom>
                <a:srgbClr val="FFFFFE"/>
              </a:clrFrom>
              <a:clrTo>
                <a:srgbClr val="FFFFFE">
                  <a:alpha val="0"/>
                </a:srgbClr>
              </a:clrTo>
            </a:clrChange>
          </a:blip>
          <a:srcRect l="16910" t="12070" r="20026" b="11812"/>
          <a:stretch/>
        </p:blipFill>
        <p:spPr bwMode="auto">
          <a:xfrm>
            <a:off x="5498248" y="5557688"/>
            <a:ext cx="1122645" cy="1046100"/>
          </a:xfrm>
          <a:prstGeom prst="rect">
            <a:avLst/>
          </a:prstGeom>
          <a:noFill/>
          <a:ln w="9525">
            <a:noFill/>
            <a:miter lim="800000"/>
            <a:headEnd/>
            <a:tailEnd/>
          </a:ln>
        </p:spPr>
      </p:pic>
      <p:pic>
        <p:nvPicPr>
          <p:cNvPr id="9" name="Picture 7" descr="http://www.mininterior.gov.co/sites/default/files/galeria-imagenes/2014-logo_web_eslogan.png"/>
          <p:cNvPicPr>
            <a:picLocks noChangeAspect="1" noChangeArrowheads="1"/>
          </p:cNvPicPr>
          <p:nvPr userDrawn="1">
            <p:custDataLst>
              <p:tags r:id="rId12"/>
            </p:custDataLst>
          </p:nvPr>
        </p:nvPicPr>
        <p:blipFill>
          <a:blip r:embed="rId17">
            <a:extLst>
              <a:ext uri="{28A0092B-C50C-407E-A947-70E740481C1C}">
                <a14:useLocalDpi xmlns:a14="http://schemas.microsoft.com/office/drawing/2010/main" val="0"/>
              </a:ext>
            </a:extLst>
          </a:blip>
          <a:srcRect/>
          <a:stretch>
            <a:fillRect/>
          </a:stretch>
        </p:blipFill>
        <p:spPr bwMode="auto">
          <a:xfrm>
            <a:off x="6887593" y="5666307"/>
            <a:ext cx="1733700" cy="828862"/>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userDrawn="1"/>
        </p:nvSpPr>
        <p:spPr>
          <a:xfrm>
            <a:off x="0" y="4617720"/>
            <a:ext cx="9144001" cy="47625"/>
          </a:xfrm>
          <a:prstGeom prst="rect">
            <a:avLst/>
          </a:prstGeom>
          <a:gradFill flip="none" rotWithShape="1">
            <a:gsLst>
              <a:gs pos="0">
                <a:schemeClr val="accent5"/>
              </a:gs>
              <a:gs pos="100000">
                <a:schemeClr val="accent5">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a:sym typeface="Candara"/>
            </a:endParaRPr>
          </a:p>
        </p:txBody>
      </p:sp>
    </p:spTree>
    <p:extLst>
      <p:ext uri="{BB962C8B-B14F-4D97-AF65-F5344CB8AC3E}">
        <p14:creationId xmlns:p14="http://schemas.microsoft.com/office/powerpoint/2010/main" val="2814675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045907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838"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3" name="2 Marcador de contenido"/>
          <p:cNvSpPr>
            <a:spLocks noGrp="1"/>
          </p:cNvSpPr>
          <p:nvPr>
            <p:ph idx="1"/>
            <p:custDataLst>
              <p:tags r:id="rId3"/>
            </p:custDataLst>
          </p:nvPr>
        </p:nvSpPr>
        <p:spPr/>
        <p:txBody>
          <a:bodyPr/>
          <a:lstStyle>
            <a:lvl1pPr algn="just">
              <a:defRPr sz="1600" b="1"/>
            </a:lvl1pPr>
            <a:lvl2pPr algn="just">
              <a:defRPr sz="1600"/>
            </a:lvl2pPr>
            <a:lvl3pPr algn="just">
              <a:defRPr sz="1600"/>
            </a:lvl3pPr>
            <a:lvl4pPr algn="just">
              <a:defRPr sz="1600"/>
            </a:lvl4pPr>
            <a:lvl5pPr algn="just">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dirty="0"/>
          </a:p>
        </p:txBody>
      </p:sp>
      <p:sp>
        <p:nvSpPr>
          <p:cNvPr id="6" name="5 Marcador de número de diapositiva"/>
          <p:cNvSpPr>
            <a:spLocks noGrp="1"/>
          </p:cNvSpPr>
          <p:nvPr>
            <p:ph type="sldNum" sz="quarter" idx="12"/>
            <p:custDataLst>
              <p:tags r:id="rId4"/>
            </p:custDataLst>
          </p:nvPr>
        </p:nvSpPr>
        <p:spPr>
          <a:xfrm>
            <a:off x="8143900" y="6356351"/>
            <a:ext cx="542900" cy="365125"/>
          </a:xfrm>
        </p:spPr>
        <p:txBody>
          <a:bodyPr/>
          <a:lstStyle>
            <a:lvl1pPr>
              <a:defRPr/>
            </a:lvl1pPr>
          </a:lstStyle>
          <a:p>
            <a:pPr>
              <a:defRPr/>
            </a:pPr>
            <a:fld id="{2506E1E8-899A-4EC0-8EB7-308EA0A8D60E}" type="slidenum">
              <a:rPr lang="es-CO" smtClean="0">
                <a:solidFill>
                  <a:srgbClr val="244061">
                    <a:tint val="75000"/>
                  </a:srgbClr>
                </a:solidFill>
              </a:rPr>
              <a:pPr>
                <a:defRPr/>
              </a:pPr>
              <a:t>‹Nº›</a:t>
            </a:fld>
            <a:endParaRPr lang="es-CO" dirty="0">
              <a:solidFill>
                <a:srgbClr val="244061">
                  <a:tint val="75000"/>
                </a:srgbClr>
              </a:solidFill>
            </a:endParaRPr>
          </a:p>
        </p:txBody>
      </p:sp>
      <p:sp>
        <p:nvSpPr>
          <p:cNvPr id="7" name="Rectángulo 5"/>
          <p:cNvSpPr>
            <a:spLocks noChangeArrowheads="1"/>
          </p:cNvSpPr>
          <p:nvPr userDrawn="1">
            <p:custDataLst>
              <p:tags r:id="rId5"/>
            </p:custDataLst>
          </p:nvPr>
        </p:nvSpPr>
        <p:spPr bwMode="auto">
          <a:xfrm>
            <a:off x="3253528" y="982470"/>
            <a:ext cx="290464" cy="646331"/>
          </a:xfrm>
          <a:prstGeom prst="rect">
            <a:avLst/>
          </a:prstGeom>
          <a:noFill/>
          <a:ln>
            <a:noFill/>
          </a:ln>
          <a:ex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spcBef>
                <a:spcPct val="0"/>
              </a:spcBef>
              <a:spcAft>
                <a:spcPct val="0"/>
              </a:spcAft>
              <a:defRPr/>
            </a:pPr>
            <a:r>
              <a:rPr lang="en-US" sz="3600" b="1" spc="50" dirty="0">
                <a:ln w="11430"/>
                <a:solidFill>
                  <a:srgbClr val="E36B1A"/>
                </a:solidFill>
                <a:effectLst>
                  <a:reflection blurRad="6350" stA="55000" endA="300" endPos="45500" dir="5400000" sy="-100000" algn="bl" rotWithShape="0"/>
                </a:effectLst>
                <a:latin typeface="Candara"/>
                <a:ea typeface="Helvetica Neue Bold Condensed" charset="0"/>
                <a:cs typeface="Impact"/>
                <a:sym typeface="Candara"/>
              </a:rPr>
              <a:t> </a:t>
            </a:r>
          </a:p>
        </p:txBody>
      </p:sp>
      <p:sp>
        <p:nvSpPr>
          <p:cNvPr id="8" name="Rectángulo 5"/>
          <p:cNvSpPr>
            <a:spLocks noChangeArrowheads="1"/>
          </p:cNvSpPr>
          <p:nvPr userDrawn="1">
            <p:custDataLst>
              <p:tags r:id="rId6"/>
            </p:custDataLst>
          </p:nvPr>
        </p:nvSpPr>
        <p:spPr bwMode="auto">
          <a:xfrm>
            <a:off x="1913243" y="404784"/>
            <a:ext cx="301686" cy="707886"/>
          </a:xfrm>
          <a:prstGeom prst="rect">
            <a:avLst/>
          </a:prstGeom>
          <a:noFill/>
          <a:ln>
            <a:noFill/>
          </a:ln>
          <a:ex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spcBef>
                <a:spcPct val="0"/>
              </a:spcBef>
              <a:spcAft>
                <a:spcPct val="0"/>
              </a:spcAft>
              <a:defRPr/>
            </a:pPr>
            <a:r>
              <a:rPr lang="en-US" sz="4000" b="1" spc="50" dirty="0">
                <a:ln w="11430"/>
                <a:solidFill>
                  <a:srgbClr val="1F497D">
                    <a:lumMod val="75000"/>
                  </a:srgbClr>
                </a:solidFill>
                <a:latin typeface="Candara"/>
                <a:ea typeface="Helvetica Neue Bold Condensed" charset="0"/>
                <a:cs typeface="Impact"/>
                <a:sym typeface="Candara"/>
              </a:rPr>
              <a:t> </a:t>
            </a:r>
          </a:p>
        </p:txBody>
      </p:sp>
    </p:spTree>
    <p:extLst>
      <p:ext uri="{BB962C8B-B14F-4D97-AF65-F5344CB8AC3E}">
        <p14:creationId xmlns:p14="http://schemas.microsoft.com/office/powerpoint/2010/main" val="4396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6480631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863"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2" name="1 Título"/>
          <p:cNvSpPr>
            <a:spLocks noGrp="1"/>
          </p:cNvSpPr>
          <p:nvPr>
            <p:ph type="title"/>
            <p:custDataLst>
              <p:tags r:id="rId3"/>
            </p:custDataLst>
          </p:nvPr>
        </p:nvSpPr>
        <p:spPr>
          <a:xfrm>
            <a:off x="722313" y="4406902"/>
            <a:ext cx="7772400" cy="1362075"/>
          </a:xfrm>
        </p:spPr>
        <p:txBody>
          <a:bodyPr anchor="t"/>
          <a:lstStyle>
            <a:lvl1pPr algn="l">
              <a:defRPr sz="4000" b="1" cap="all"/>
            </a:lvl1pPr>
          </a:lstStyle>
          <a:p>
            <a:r>
              <a:rPr lang="es-ES" smtClean="0"/>
              <a:t>Haga clic para modificar el estilo de título del patrón</a:t>
            </a:r>
            <a:endParaRPr lang="es-CO" dirty="0"/>
          </a:p>
        </p:txBody>
      </p:sp>
      <p:sp>
        <p:nvSpPr>
          <p:cNvPr id="3" name="2 Marcador de texto"/>
          <p:cNvSpPr>
            <a:spLocks noGrp="1"/>
          </p:cNvSpPr>
          <p:nvPr>
            <p:ph type="body" idx="1"/>
            <p:custDataLst>
              <p:tags r:id="rId4"/>
            </p:custDataLst>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6" name="5 Marcador de número de diapositiva"/>
          <p:cNvSpPr>
            <a:spLocks noGrp="1"/>
          </p:cNvSpPr>
          <p:nvPr>
            <p:ph type="sldNum" sz="quarter" idx="12"/>
            <p:custDataLst>
              <p:tags r:id="rId5"/>
            </p:custDataLst>
          </p:nvPr>
        </p:nvSpPr>
        <p:spPr/>
        <p:txBody>
          <a:bodyPr/>
          <a:lstStyle>
            <a:lvl1pPr>
              <a:defRPr/>
            </a:lvl1pPr>
          </a:lstStyle>
          <a:p>
            <a:pPr>
              <a:defRPr/>
            </a:pPr>
            <a:fld id="{12D14B49-4D72-45FA-8B65-70D0AF839554}" type="slidenum">
              <a:rPr lang="es-CO" smtClean="0">
                <a:solidFill>
                  <a:srgbClr val="244061">
                    <a:tint val="75000"/>
                  </a:srgbClr>
                </a:solidFill>
              </a:rPr>
              <a:pPr>
                <a:defRPr/>
              </a:pPr>
              <a:t>‹Nº›</a:t>
            </a:fld>
            <a:endParaRPr lang="es-CO" dirty="0">
              <a:solidFill>
                <a:srgbClr val="244061">
                  <a:tint val="75000"/>
                </a:srgbClr>
              </a:solidFill>
            </a:endParaRPr>
          </a:p>
        </p:txBody>
      </p:sp>
      <p:sp>
        <p:nvSpPr>
          <p:cNvPr id="7" name="4 Marcador de pie de página"/>
          <p:cNvSpPr>
            <a:spLocks noGrp="1"/>
          </p:cNvSpPr>
          <p:nvPr>
            <p:ph type="ftr" sz="quarter" idx="11"/>
            <p:custDataLst>
              <p:tags r:id="rId6"/>
            </p:custDataLst>
          </p:nvPr>
        </p:nvSpPr>
        <p:spPr>
          <a:xfrm>
            <a:off x="3959087" y="6356351"/>
            <a:ext cx="2895600" cy="365125"/>
          </a:xfrm>
          <a:prstGeom prst="rect">
            <a:avLst/>
          </a:prstGeom>
        </p:spPr>
        <p:txBody>
          <a:bodyPr anchor="ctr"/>
          <a:lstStyle>
            <a:lvl1pPr>
              <a:defRPr sz="1100">
                <a:latin typeface="Candara"/>
                <a:sym typeface="Candara"/>
              </a:defRPr>
            </a:lvl1pPr>
          </a:lstStyle>
          <a:p>
            <a:pPr>
              <a:defRPr/>
            </a:pPr>
            <a:endParaRPr lang="es-CO" dirty="0">
              <a:solidFill>
                <a:srgbClr val="244061">
                  <a:tint val="75000"/>
                </a:srgbClr>
              </a:solidFill>
            </a:endParaRPr>
          </a:p>
        </p:txBody>
      </p:sp>
      <p:sp>
        <p:nvSpPr>
          <p:cNvPr id="8" name="3 Marcador de fecha"/>
          <p:cNvSpPr>
            <a:spLocks noGrp="1"/>
          </p:cNvSpPr>
          <p:nvPr>
            <p:ph type="dt" sz="half" idx="10"/>
            <p:custDataLst>
              <p:tags r:id="rId7"/>
            </p:custDataLst>
          </p:nvPr>
        </p:nvSpPr>
        <p:spPr>
          <a:xfrm>
            <a:off x="1256305" y="6356351"/>
            <a:ext cx="2133600" cy="365125"/>
          </a:xfrm>
          <a:prstGeom prst="rect">
            <a:avLst/>
          </a:prstGeom>
        </p:spPr>
        <p:txBody>
          <a:bodyPr anchor="ctr"/>
          <a:lstStyle>
            <a:lvl1pPr>
              <a:defRPr sz="1100">
                <a:latin typeface="Candara"/>
                <a:sym typeface="Candara"/>
              </a:defRPr>
            </a:lvl1pPr>
          </a:lstStyle>
          <a:p>
            <a:pPr>
              <a:defRPr/>
            </a:pPr>
            <a:endParaRPr lang="es-CO" dirty="0">
              <a:solidFill>
                <a:srgbClr val="244061">
                  <a:tint val="75000"/>
                </a:srgbClr>
              </a:solidFill>
            </a:endParaRPr>
          </a:p>
        </p:txBody>
      </p:sp>
    </p:spTree>
    <p:extLst>
      <p:ext uri="{BB962C8B-B14F-4D97-AF65-F5344CB8AC3E}">
        <p14:creationId xmlns:p14="http://schemas.microsoft.com/office/powerpoint/2010/main" val="3690523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16825418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25"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5" name="5 Marcador de número de diapositiva"/>
          <p:cNvSpPr>
            <a:spLocks noGrp="1"/>
          </p:cNvSpPr>
          <p:nvPr>
            <p:ph type="sldNum" sz="quarter" idx="12"/>
            <p:custDataLst>
              <p:tags r:id="rId3"/>
            </p:custDataLst>
          </p:nvPr>
        </p:nvSpPr>
        <p:spPr/>
        <p:txBody>
          <a:bodyPr/>
          <a:lstStyle>
            <a:lvl1pPr>
              <a:defRPr/>
            </a:lvl1pPr>
          </a:lstStyle>
          <a:p>
            <a:pPr>
              <a:defRPr/>
            </a:pPr>
            <a:fld id="{C2C0D9B7-3709-4AA7-BC15-71609CD14C4E}" type="slidenum">
              <a:rPr lang="es-CO" smtClean="0">
                <a:solidFill>
                  <a:srgbClr val="244061">
                    <a:tint val="75000"/>
                  </a:srgbClr>
                </a:solidFill>
              </a:rPr>
              <a:pPr>
                <a:defRPr/>
              </a:pPr>
              <a:t>‹Nº›</a:t>
            </a:fld>
            <a:endParaRPr lang="es-CO" dirty="0">
              <a:solidFill>
                <a:srgbClr val="244061">
                  <a:tint val="75000"/>
                </a:srgbClr>
              </a:solidFill>
            </a:endParaRPr>
          </a:p>
        </p:txBody>
      </p:sp>
      <p:sp>
        <p:nvSpPr>
          <p:cNvPr id="11" name="Title 10"/>
          <p:cNvSpPr>
            <a:spLocks noGrp="1"/>
          </p:cNvSpPr>
          <p:nvPr>
            <p:ph type="title"/>
            <p:custDataLst>
              <p:tags r:id="rId4"/>
            </p:custDataLst>
          </p:nvPr>
        </p:nvSpPr>
        <p:spPr/>
        <p:txBody>
          <a:bodyPr/>
          <a:lstStyle>
            <a:lvl1pPr>
              <a:defRPr>
                <a:solidFill>
                  <a:schemeClr val="tx2"/>
                </a:solidFill>
              </a:defRPr>
            </a:lvl1p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2405881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ólo el título">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13330944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19"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2" name="Rectangle 1"/>
          <p:cNvSpPr/>
          <p:nvPr userDrawn="1">
            <p:custDataLst>
              <p:tags r:id="rId3"/>
            </p:custDataLst>
          </p:nvPr>
        </p:nvSpPr>
        <p:spPr>
          <a:xfrm>
            <a:off x="477678" y="0"/>
            <a:ext cx="8666321" cy="1200149"/>
          </a:xfrm>
          <a:custGeom>
            <a:avLst/>
            <a:gdLst>
              <a:gd name="connsiteX0" fmla="*/ 0 w 8404860"/>
              <a:gd name="connsiteY0" fmla="*/ 0 h 1209674"/>
              <a:gd name="connsiteX1" fmla="*/ 8404860 w 8404860"/>
              <a:gd name="connsiteY1" fmla="*/ 0 h 1209674"/>
              <a:gd name="connsiteX2" fmla="*/ 8404860 w 8404860"/>
              <a:gd name="connsiteY2" fmla="*/ 1209674 h 1209674"/>
              <a:gd name="connsiteX3" fmla="*/ 0 w 8404860"/>
              <a:gd name="connsiteY3" fmla="*/ 1209674 h 1209674"/>
              <a:gd name="connsiteX4" fmla="*/ 0 w 8404860"/>
              <a:gd name="connsiteY4" fmla="*/ 0 h 1209674"/>
              <a:gd name="connsiteX0" fmla="*/ 0 w 8656320"/>
              <a:gd name="connsiteY0" fmla="*/ 0 h 1217294"/>
              <a:gd name="connsiteX1" fmla="*/ 8656320 w 8656320"/>
              <a:gd name="connsiteY1" fmla="*/ 7620 h 1217294"/>
              <a:gd name="connsiteX2" fmla="*/ 8656320 w 8656320"/>
              <a:gd name="connsiteY2" fmla="*/ 1217294 h 1217294"/>
              <a:gd name="connsiteX3" fmla="*/ 251460 w 8656320"/>
              <a:gd name="connsiteY3" fmla="*/ 1217294 h 1217294"/>
              <a:gd name="connsiteX4" fmla="*/ 0 w 8656320"/>
              <a:gd name="connsiteY4" fmla="*/ 0 h 1217294"/>
              <a:gd name="connsiteX0" fmla="*/ 0 w 8663940"/>
              <a:gd name="connsiteY0" fmla="*/ 15240 h 1209674"/>
              <a:gd name="connsiteX1" fmla="*/ 8663940 w 8663940"/>
              <a:gd name="connsiteY1" fmla="*/ 0 h 1209674"/>
              <a:gd name="connsiteX2" fmla="*/ 8663940 w 8663940"/>
              <a:gd name="connsiteY2" fmla="*/ 1209674 h 1209674"/>
              <a:gd name="connsiteX3" fmla="*/ 259080 w 8663940"/>
              <a:gd name="connsiteY3" fmla="*/ 1209674 h 1209674"/>
              <a:gd name="connsiteX4" fmla="*/ 0 w 8663940"/>
              <a:gd name="connsiteY4" fmla="*/ 15240 h 1209674"/>
              <a:gd name="connsiteX0" fmla="*/ 0 w 8656796"/>
              <a:gd name="connsiteY0" fmla="*/ 5715 h 1209674"/>
              <a:gd name="connsiteX1" fmla="*/ 8656796 w 8656796"/>
              <a:gd name="connsiteY1" fmla="*/ 0 h 1209674"/>
              <a:gd name="connsiteX2" fmla="*/ 8656796 w 8656796"/>
              <a:gd name="connsiteY2" fmla="*/ 1209674 h 1209674"/>
              <a:gd name="connsiteX3" fmla="*/ 251936 w 8656796"/>
              <a:gd name="connsiteY3" fmla="*/ 1209674 h 1209674"/>
              <a:gd name="connsiteX4" fmla="*/ 0 w 8656796"/>
              <a:gd name="connsiteY4" fmla="*/ 5715 h 1209674"/>
              <a:gd name="connsiteX0" fmla="*/ 0 w 8656796"/>
              <a:gd name="connsiteY0" fmla="*/ 8096 h 1209674"/>
              <a:gd name="connsiteX1" fmla="*/ 8656796 w 8656796"/>
              <a:gd name="connsiteY1" fmla="*/ 0 h 1209674"/>
              <a:gd name="connsiteX2" fmla="*/ 8656796 w 8656796"/>
              <a:gd name="connsiteY2" fmla="*/ 1209674 h 1209674"/>
              <a:gd name="connsiteX3" fmla="*/ 251936 w 8656796"/>
              <a:gd name="connsiteY3" fmla="*/ 1209674 h 1209674"/>
              <a:gd name="connsiteX4" fmla="*/ 0 w 8656796"/>
              <a:gd name="connsiteY4" fmla="*/ 8096 h 1209674"/>
              <a:gd name="connsiteX0" fmla="*/ 0 w 8666321"/>
              <a:gd name="connsiteY0" fmla="*/ 0 h 1211103"/>
              <a:gd name="connsiteX1" fmla="*/ 8666321 w 8666321"/>
              <a:gd name="connsiteY1" fmla="*/ 1429 h 1211103"/>
              <a:gd name="connsiteX2" fmla="*/ 8666321 w 8666321"/>
              <a:gd name="connsiteY2" fmla="*/ 1211103 h 1211103"/>
              <a:gd name="connsiteX3" fmla="*/ 261461 w 8666321"/>
              <a:gd name="connsiteY3" fmla="*/ 1211103 h 1211103"/>
              <a:gd name="connsiteX4" fmla="*/ 0 w 8666321"/>
              <a:gd name="connsiteY4" fmla="*/ 0 h 1211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6321" h="1211103">
                <a:moveTo>
                  <a:pt x="0" y="0"/>
                </a:moveTo>
                <a:lnTo>
                  <a:pt x="8666321" y="1429"/>
                </a:lnTo>
                <a:lnTo>
                  <a:pt x="8666321" y="1211103"/>
                </a:lnTo>
                <a:lnTo>
                  <a:pt x="261461" y="1211103"/>
                </a:lnTo>
                <a:lnTo>
                  <a:pt x="0" y="0"/>
                </a:lnTo>
                <a:close/>
              </a:path>
            </a:pathLst>
          </a:custGeom>
          <a:solidFill>
            <a:srgbClr val="E4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hasCustomPrompt="1"/>
            <p:custDataLst>
              <p:tags r:id="rId4"/>
            </p:custDataLst>
          </p:nvPr>
        </p:nvSpPr>
        <p:spPr>
          <a:xfrm>
            <a:off x="819150" y="433512"/>
            <a:ext cx="7318788" cy="748669"/>
          </a:xfrm>
        </p:spPr>
        <p:txBody>
          <a:bodyPr/>
          <a:lstStyle>
            <a:lvl1pPr>
              <a:defRPr sz="2400" b="1">
                <a:solidFill>
                  <a:schemeClr val="tx1"/>
                </a:solidFill>
              </a:defRPr>
            </a:lvl1pPr>
          </a:lstStyle>
          <a:p>
            <a:r>
              <a:rPr lang="en-US" dirty="0" smtClean="0"/>
              <a:t>Click to edit master title style</a:t>
            </a:r>
            <a:endParaRPr lang="en-US" dirty="0"/>
          </a:p>
        </p:txBody>
      </p:sp>
      <p:grpSp>
        <p:nvGrpSpPr>
          <p:cNvPr id="22" name="Group 21"/>
          <p:cNvGrpSpPr/>
          <p:nvPr userDrawn="1">
            <p:custDataLst>
              <p:tags r:id="rId5"/>
            </p:custDataLst>
          </p:nvPr>
        </p:nvGrpSpPr>
        <p:grpSpPr>
          <a:xfrm>
            <a:off x="-352425" y="-398782"/>
            <a:ext cx="983076" cy="1598932"/>
            <a:chOff x="-1250950" y="-268289"/>
            <a:chExt cx="3263900" cy="5308600"/>
          </a:xfrm>
          <a:solidFill>
            <a:schemeClr val="accent3">
              <a:lumMod val="20000"/>
              <a:lumOff val="80000"/>
            </a:schemeClr>
          </a:solidFill>
        </p:grpSpPr>
        <p:sp>
          <p:nvSpPr>
            <p:cNvPr id="23" name="Freeform 27"/>
            <p:cNvSpPr>
              <a:spLocks noEditPoints="1"/>
            </p:cNvSpPr>
            <p:nvPr userDrawn="1"/>
          </p:nvSpPr>
          <p:spPr bwMode="auto">
            <a:xfrm>
              <a:off x="-784225" y="-268289"/>
              <a:ext cx="2327275" cy="3987800"/>
            </a:xfrm>
            <a:custGeom>
              <a:avLst/>
              <a:gdLst>
                <a:gd name="T0" fmla="*/ 0 w 1466"/>
                <a:gd name="T1" fmla="*/ 2506 h 2512"/>
                <a:gd name="T2" fmla="*/ 48 w 1466"/>
                <a:gd name="T3" fmla="*/ 2254 h 2512"/>
                <a:gd name="T4" fmla="*/ 300 w 1466"/>
                <a:gd name="T5" fmla="*/ 916 h 2512"/>
                <a:gd name="T6" fmla="*/ 428 w 1466"/>
                <a:gd name="T7" fmla="*/ 240 h 2512"/>
                <a:gd name="T8" fmla="*/ 436 w 1466"/>
                <a:gd name="T9" fmla="*/ 208 h 2512"/>
                <a:gd name="T10" fmla="*/ 454 w 1466"/>
                <a:gd name="T11" fmla="*/ 150 h 2512"/>
                <a:gd name="T12" fmla="*/ 480 w 1466"/>
                <a:gd name="T13" fmla="*/ 104 h 2512"/>
                <a:gd name="T14" fmla="*/ 514 w 1466"/>
                <a:gd name="T15" fmla="*/ 66 h 2512"/>
                <a:gd name="T16" fmla="*/ 554 w 1466"/>
                <a:gd name="T17" fmla="*/ 38 h 2512"/>
                <a:gd name="T18" fmla="*/ 602 w 1466"/>
                <a:gd name="T19" fmla="*/ 18 h 2512"/>
                <a:gd name="T20" fmla="*/ 662 w 1466"/>
                <a:gd name="T21" fmla="*/ 6 h 2512"/>
                <a:gd name="T22" fmla="*/ 730 w 1466"/>
                <a:gd name="T23" fmla="*/ 0 h 2512"/>
                <a:gd name="T24" fmla="*/ 768 w 1466"/>
                <a:gd name="T25" fmla="*/ 2 h 2512"/>
                <a:gd name="T26" fmla="*/ 826 w 1466"/>
                <a:gd name="T27" fmla="*/ 6 h 2512"/>
                <a:gd name="T28" fmla="*/ 876 w 1466"/>
                <a:gd name="T29" fmla="*/ 20 h 2512"/>
                <a:gd name="T30" fmla="*/ 922 w 1466"/>
                <a:gd name="T31" fmla="*/ 40 h 2512"/>
                <a:gd name="T32" fmla="*/ 958 w 1466"/>
                <a:gd name="T33" fmla="*/ 70 h 2512"/>
                <a:gd name="T34" fmla="*/ 990 w 1466"/>
                <a:gd name="T35" fmla="*/ 104 h 2512"/>
                <a:gd name="T36" fmla="*/ 1014 w 1466"/>
                <a:gd name="T37" fmla="*/ 148 h 2512"/>
                <a:gd name="T38" fmla="*/ 1034 w 1466"/>
                <a:gd name="T39" fmla="*/ 198 h 2512"/>
                <a:gd name="T40" fmla="*/ 1048 w 1466"/>
                <a:gd name="T41" fmla="*/ 256 h 2512"/>
                <a:gd name="T42" fmla="*/ 1162 w 1466"/>
                <a:gd name="T43" fmla="*/ 866 h 2512"/>
                <a:gd name="T44" fmla="*/ 1278 w 1466"/>
                <a:gd name="T45" fmla="*/ 1478 h 2512"/>
                <a:gd name="T46" fmla="*/ 1464 w 1466"/>
                <a:gd name="T47" fmla="*/ 2464 h 2512"/>
                <a:gd name="T48" fmla="*/ 1466 w 1466"/>
                <a:gd name="T49" fmla="*/ 2478 h 2512"/>
                <a:gd name="T50" fmla="*/ 1464 w 1466"/>
                <a:gd name="T51" fmla="*/ 2496 h 2512"/>
                <a:gd name="T52" fmla="*/ 1454 w 1466"/>
                <a:gd name="T53" fmla="*/ 2508 h 2512"/>
                <a:gd name="T54" fmla="*/ 1436 w 1466"/>
                <a:gd name="T55" fmla="*/ 2512 h 2512"/>
                <a:gd name="T56" fmla="*/ 1424 w 1466"/>
                <a:gd name="T57" fmla="*/ 2512 h 2512"/>
                <a:gd name="T58" fmla="*/ 40 w 1466"/>
                <a:gd name="T59" fmla="*/ 2512 h 2512"/>
                <a:gd name="T60" fmla="*/ 0 w 1466"/>
                <a:gd name="T61" fmla="*/ 2506 h 2512"/>
                <a:gd name="T62" fmla="*/ 738 w 1466"/>
                <a:gd name="T63" fmla="*/ 886 h 2512"/>
                <a:gd name="T64" fmla="*/ 720 w 1466"/>
                <a:gd name="T65" fmla="*/ 888 h 2512"/>
                <a:gd name="T66" fmla="*/ 538 w 1466"/>
                <a:gd name="T67" fmla="*/ 2064 h 2512"/>
                <a:gd name="T68" fmla="*/ 918 w 1466"/>
                <a:gd name="T69" fmla="*/ 2064 h 2512"/>
                <a:gd name="T70" fmla="*/ 738 w 1466"/>
                <a:gd name="T71" fmla="*/ 886 h 2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6" h="2512">
                  <a:moveTo>
                    <a:pt x="0" y="2506"/>
                  </a:moveTo>
                  <a:lnTo>
                    <a:pt x="0" y="2506"/>
                  </a:lnTo>
                  <a:lnTo>
                    <a:pt x="48" y="2254"/>
                  </a:lnTo>
                  <a:lnTo>
                    <a:pt x="48" y="2254"/>
                  </a:lnTo>
                  <a:lnTo>
                    <a:pt x="300" y="916"/>
                  </a:lnTo>
                  <a:lnTo>
                    <a:pt x="300" y="916"/>
                  </a:lnTo>
                  <a:lnTo>
                    <a:pt x="364" y="578"/>
                  </a:lnTo>
                  <a:lnTo>
                    <a:pt x="428" y="240"/>
                  </a:lnTo>
                  <a:lnTo>
                    <a:pt x="428" y="240"/>
                  </a:lnTo>
                  <a:lnTo>
                    <a:pt x="436" y="208"/>
                  </a:lnTo>
                  <a:lnTo>
                    <a:pt x="444" y="178"/>
                  </a:lnTo>
                  <a:lnTo>
                    <a:pt x="454" y="150"/>
                  </a:lnTo>
                  <a:lnTo>
                    <a:pt x="466" y="126"/>
                  </a:lnTo>
                  <a:lnTo>
                    <a:pt x="480" y="104"/>
                  </a:lnTo>
                  <a:lnTo>
                    <a:pt x="496" y="84"/>
                  </a:lnTo>
                  <a:lnTo>
                    <a:pt x="514" y="66"/>
                  </a:lnTo>
                  <a:lnTo>
                    <a:pt x="532" y="50"/>
                  </a:lnTo>
                  <a:lnTo>
                    <a:pt x="554" y="38"/>
                  </a:lnTo>
                  <a:lnTo>
                    <a:pt x="578" y="26"/>
                  </a:lnTo>
                  <a:lnTo>
                    <a:pt x="602" y="18"/>
                  </a:lnTo>
                  <a:lnTo>
                    <a:pt x="630" y="10"/>
                  </a:lnTo>
                  <a:lnTo>
                    <a:pt x="662" y="6"/>
                  </a:lnTo>
                  <a:lnTo>
                    <a:pt x="694" y="2"/>
                  </a:lnTo>
                  <a:lnTo>
                    <a:pt x="730" y="0"/>
                  </a:lnTo>
                  <a:lnTo>
                    <a:pt x="768" y="2"/>
                  </a:lnTo>
                  <a:lnTo>
                    <a:pt x="768" y="2"/>
                  </a:lnTo>
                  <a:lnTo>
                    <a:pt x="798" y="4"/>
                  </a:lnTo>
                  <a:lnTo>
                    <a:pt x="826" y="6"/>
                  </a:lnTo>
                  <a:lnTo>
                    <a:pt x="852" y="12"/>
                  </a:lnTo>
                  <a:lnTo>
                    <a:pt x="876" y="20"/>
                  </a:lnTo>
                  <a:lnTo>
                    <a:pt x="900" y="30"/>
                  </a:lnTo>
                  <a:lnTo>
                    <a:pt x="922" y="40"/>
                  </a:lnTo>
                  <a:lnTo>
                    <a:pt x="940" y="54"/>
                  </a:lnTo>
                  <a:lnTo>
                    <a:pt x="958" y="70"/>
                  </a:lnTo>
                  <a:lnTo>
                    <a:pt x="974" y="86"/>
                  </a:lnTo>
                  <a:lnTo>
                    <a:pt x="990" y="104"/>
                  </a:lnTo>
                  <a:lnTo>
                    <a:pt x="1002" y="126"/>
                  </a:lnTo>
                  <a:lnTo>
                    <a:pt x="1014" y="148"/>
                  </a:lnTo>
                  <a:lnTo>
                    <a:pt x="1026" y="172"/>
                  </a:lnTo>
                  <a:lnTo>
                    <a:pt x="1034" y="198"/>
                  </a:lnTo>
                  <a:lnTo>
                    <a:pt x="1042" y="226"/>
                  </a:lnTo>
                  <a:lnTo>
                    <a:pt x="1048" y="256"/>
                  </a:lnTo>
                  <a:lnTo>
                    <a:pt x="1048" y="256"/>
                  </a:lnTo>
                  <a:lnTo>
                    <a:pt x="1162" y="866"/>
                  </a:lnTo>
                  <a:lnTo>
                    <a:pt x="1278" y="1478"/>
                  </a:lnTo>
                  <a:lnTo>
                    <a:pt x="1278" y="1478"/>
                  </a:lnTo>
                  <a:lnTo>
                    <a:pt x="1370" y="1970"/>
                  </a:lnTo>
                  <a:lnTo>
                    <a:pt x="1464" y="2464"/>
                  </a:lnTo>
                  <a:lnTo>
                    <a:pt x="1464" y="2464"/>
                  </a:lnTo>
                  <a:lnTo>
                    <a:pt x="1466" y="2478"/>
                  </a:lnTo>
                  <a:lnTo>
                    <a:pt x="1466" y="2488"/>
                  </a:lnTo>
                  <a:lnTo>
                    <a:pt x="1464" y="2496"/>
                  </a:lnTo>
                  <a:lnTo>
                    <a:pt x="1460" y="2502"/>
                  </a:lnTo>
                  <a:lnTo>
                    <a:pt x="1454" y="2508"/>
                  </a:lnTo>
                  <a:lnTo>
                    <a:pt x="1446" y="2510"/>
                  </a:lnTo>
                  <a:lnTo>
                    <a:pt x="1436" y="2512"/>
                  </a:lnTo>
                  <a:lnTo>
                    <a:pt x="1424" y="2512"/>
                  </a:lnTo>
                  <a:lnTo>
                    <a:pt x="1424" y="2512"/>
                  </a:lnTo>
                  <a:lnTo>
                    <a:pt x="40" y="2512"/>
                  </a:lnTo>
                  <a:lnTo>
                    <a:pt x="40" y="2512"/>
                  </a:lnTo>
                  <a:lnTo>
                    <a:pt x="22" y="2510"/>
                  </a:lnTo>
                  <a:lnTo>
                    <a:pt x="0" y="2506"/>
                  </a:lnTo>
                  <a:lnTo>
                    <a:pt x="0" y="2506"/>
                  </a:lnTo>
                  <a:close/>
                  <a:moveTo>
                    <a:pt x="738" y="886"/>
                  </a:moveTo>
                  <a:lnTo>
                    <a:pt x="738" y="886"/>
                  </a:lnTo>
                  <a:lnTo>
                    <a:pt x="720" y="888"/>
                  </a:lnTo>
                  <a:lnTo>
                    <a:pt x="720" y="888"/>
                  </a:lnTo>
                  <a:lnTo>
                    <a:pt x="538" y="2064"/>
                  </a:lnTo>
                  <a:lnTo>
                    <a:pt x="538" y="2064"/>
                  </a:lnTo>
                  <a:lnTo>
                    <a:pt x="918" y="2064"/>
                  </a:lnTo>
                  <a:lnTo>
                    <a:pt x="918" y="2064"/>
                  </a:lnTo>
                  <a:lnTo>
                    <a:pt x="738" y="886"/>
                  </a:lnTo>
                  <a:lnTo>
                    <a:pt x="738" y="886"/>
                  </a:lnTo>
                  <a:close/>
                </a:path>
              </a:pathLst>
            </a:custGeom>
            <a:solidFill>
              <a:srgbClr val="E4EBF4"/>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sp>
          <p:nvSpPr>
            <p:cNvPr id="24" name="Freeform 28"/>
            <p:cNvSpPr>
              <a:spLocks/>
            </p:cNvSpPr>
            <p:nvPr userDrawn="1"/>
          </p:nvSpPr>
          <p:spPr bwMode="auto">
            <a:xfrm>
              <a:off x="-1250950" y="4198936"/>
              <a:ext cx="3263900" cy="841375"/>
            </a:xfrm>
            <a:custGeom>
              <a:avLst/>
              <a:gdLst>
                <a:gd name="T0" fmla="*/ 1028 w 2056"/>
                <a:gd name="T1" fmla="*/ 528 h 530"/>
                <a:gd name="T2" fmla="*/ 62 w 2056"/>
                <a:gd name="T3" fmla="*/ 530 h 530"/>
                <a:gd name="T4" fmla="*/ 46 w 2056"/>
                <a:gd name="T5" fmla="*/ 530 h 530"/>
                <a:gd name="T6" fmla="*/ 20 w 2056"/>
                <a:gd name="T7" fmla="*/ 524 h 530"/>
                <a:gd name="T8" fmla="*/ 6 w 2056"/>
                <a:gd name="T9" fmla="*/ 510 h 530"/>
                <a:gd name="T10" fmla="*/ 0 w 2056"/>
                <a:gd name="T11" fmla="*/ 484 h 530"/>
                <a:gd name="T12" fmla="*/ 0 w 2056"/>
                <a:gd name="T13" fmla="*/ 468 h 530"/>
                <a:gd name="T14" fmla="*/ 2 w 2056"/>
                <a:gd name="T15" fmla="*/ 408 h 530"/>
                <a:gd name="T16" fmla="*/ 10 w 2056"/>
                <a:gd name="T17" fmla="*/ 382 h 530"/>
                <a:gd name="T18" fmla="*/ 20 w 2056"/>
                <a:gd name="T19" fmla="*/ 372 h 530"/>
                <a:gd name="T20" fmla="*/ 44 w 2056"/>
                <a:gd name="T21" fmla="*/ 364 h 530"/>
                <a:gd name="T22" fmla="*/ 104 w 2056"/>
                <a:gd name="T23" fmla="*/ 362 h 530"/>
                <a:gd name="T24" fmla="*/ 116 w 2056"/>
                <a:gd name="T25" fmla="*/ 360 h 530"/>
                <a:gd name="T26" fmla="*/ 134 w 2056"/>
                <a:gd name="T27" fmla="*/ 354 h 530"/>
                <a:gd name="T28" fmla="*/ 146 w 2056"/>
                <a:gd name="T29" fmla="*/ 342 h 530"/>
                <a:gd name="T30" fmla="*/ 156 w 2056"/>
                <a:gd name="T31" fmla="*/ 314 h 530"/>
                <a:gd name="T32" fmla="*/ 180 w 2056"/>
                <a:gd name="T33" fmla="*/ 182 h 530"/>
                <a:gd name="T34" fmla="*/ 204 w 2056"/>
                <a:gd name="T35" fmla="*/ 52 h 530"/>
                <a:gd name="T36" fmla="*/ 212 w 2056"/>
                <a:gd name="T37" fmla="*/ 28 h 530"/>
                <a:gd name="T38" fmla="*/ 222 w 2056"/>
                <a:gd name="T39" fmla="*/ 12 h 530"/>
                <a:gd name="T40" fmla="*/ 240 w 2056"/>
                <a:gd name="T41" fmla="*/ 4 h 530"/>
                <a:gd name="T42" fmla="*/ 264 w 2056"/>
                <a:gd name="T43" fmla="*/ 0 h 530"/>
                <a:gd name="T44" fmla="*/ 1030 w 2056"/>
                <a:gd name="T45" fmla="*/ 2 h 530"/>
                <a:gd name="T46" fmla="*/ 1794 w 2056"/>
                <a:gd name="T47" fmla="*/ 2 h 530"/>
                <a:gd name="T48" fmla="*/ 1818 w 2056"/>
                <a:gd name="T49" fmla="*/ 4 h 530"/>
                <a:gd name="T50" fmla="*/ 1834 w 2056"/>
                <a:gd name="T51" fmla="*/ 12 h 530"/>
                <a:gd name="T52" fmla="*/ 1846 w 2056"/>
                <a:gd name="T53" fmla="*/ 26 h 530"/>
                <a:gd name="T54" fmla="*/ 1852 w 2056"/>
                <a:gd name="T55" fmla="*/ 48 h 530"/>
                <a:gd name="T56" fmla="*/ 1876 w 2056"/>
                <a:gd name="T57" fmla="*/ 180 h 530"/>
                <a:gd name="T58" fmla="*/ 1900 w 2056"/>
                <a:gd name="T59" fmla="*/ 310 h 530"/>
                <a:gd name="T60" fmla="*/ 1908 w 2056"/>
                <a:gd name="T61" fmla="*/ 334 h 530"/>
                <a:gd name="T62" fmla="*/ 1918 w 2056"/>
                <a:gd name="T63" fmla="*/ 350 h 530"/>
                <a:gd name="T64" fmla="*/ 1936 w 2056"/>
                <a:gd name="T65" fmla="*/ 358 h 530"/>
                <a:gd name="T66" fmla="*/ 1962 w 2056"/>
                <a:gd name="T67" fmla="*/ 362 h 530"/>
                <a:gd name="T68" fmla="*/ 1992 w 2056"/>
                <a:gd name="T69" fmla="*/ 362 h 530"/>
                <a:gd name="T70" fmla="*/ 2034 w 2056"/>
                <a:gd name="T71" fmla="*/ 366 h 530"/>
                <a:gd name="T72" fmla="*/ 2044 w 2056"/>
                <a:gd name="T73" fmla="*/ 374 h 530"/>
                <a:gd name="T74" fmla="*/ 2052 w 2056"/>
                <a:gd name="T75" fmla="*/ 384 h 530"/>
                <a:gd name="T76" fmla="*/ 2056 w 2056"/>
                <a:gd name="T77" fmla="*/ 426 h 530"/>
                <a:gd name="T78" fmla="*/ 2056 w 2056"/>
                <a:gd name="T79" fmla="*/ 456 h 530"/>
                <a:gd name="T80" fmla="*/ 2054 w 2056"/>
                <a:gd name="T81" fmla="*/ 498 h 530"/>
                <a:gd name="T82" fmla="*/ 2048 w 2056"/>
                <a:gd name="T83" fmla="*/ 520 h 530"/>
                <a:gd name="T84" fmla="*/ 2026 w 2056"/>
                <a:gd name="T85" fmla="*/ 528 h 530"/>
                <a:gd name="T86" fmla="*/ 1986 w 2056"/>
                <a:gd name="T87" fmla="*/ 528 h 530"/>
                <a:gd name="T88" fmla="*/ 1028 w 2056"/>
                <a:gd name="T89" fmla="*/ 528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56" h="530">
                  <a:moveTo>
                    <a:pt x="1028" y="528"/>
                  </a:moveTo>
                  <a:lnTo>
                    <a:pt x="1028" y="528"/>
                  </a:lnTo>
                  <a:lnTo>
                    <a:pt x="546" y="528"/>
                  </a:lnTo>
                  <a:lnTo>
                    <a:pt x="62" y="530"/>
                  </a:lnTo>
                  <a:lnTo>
                    <a:pt x="62" y="530"/>
                  </a:lnTo>
                  <a:lnTo>
                    <a:pt x="46" y="530"/>
                  </a:lnTo>
                  <a:lnTo>
                    <a:pt x="32" y="528"/>
                  </a:lnTo>
                  <a:lnTo>
                    <a:pt x="20" y="524"/>
                  </a:lnTo>
                  <a:lnTo>
                    <a:pt x="12" y="518"/>
                  </a:lnTo>
                  <a:lnTo>
                    <a:pt x="6" y="510"/>
                  </a:lnTo>
                  <a:lnTo>
                    <a:pt x="2" y="498"/>
                  </a:lnTo>
                  <a:lnTo>
                    <a:pt x="0" y="484"/>
                  </a:lnTo>
                  <a:lnTo>
                    <a:pt x="0" y="468"/>
                  </a:lnTo>
                  <a:lnTo>
                    <a:pt x="0" y="468"/>
                  </a:lnTo>
                  <a:lnTo>
                    <a:pt x="0" y="434"/>
                  </a:lnTo>
                  <a:lnTo>
                    <a:pt x="2" y="408"/>
                  </a:lnTo>
                  <a:lnTo>
                    <a:pt x="6" y="388"/>
                  </a:lnTo>
                  <a:lnTo>
                    <a:pt x="10" y="382"/>
                  </a:lnTo>
                  <a:lnTo>
                    <a:pt x="14" y="376"/>
                  </a:lnTo>
                  <a:lnTo>
                    <a:pt x="20" y="372"/>
                  </a:lnTo>
                  <a:lnTo>
                    <a:pt x="26" y="368"/>
                  </a:lnTo>
                  <a:lnTo>
                    <a:pt x="44" y="364"/>
                  </a:lnTo>
                  <a:lnTo>
                    <a:pt x="70" y="362"/>
                  </a:lnTo>
                  <a:lnTo>
                    <a:pt x="104" y="362"/>
                  </a:lnTo>
                  <a:lnTo>
                    <a:pt x="104" y="362"/>
                  </a:lnTo>
                  <a:lnTo>
                    <a:pt x="116" y="360"/>
                  </a:lnTo>
                  <a:lnTo>
                    <a:pt x="126" y="358"/>
                  </a:lnTo>
                  <a:lnTo>
                    <a:pt x="134" y="354"/>
                  </a:lnTo>
                  <a:lnTo>
                    <a:pt x="142" y="348"/>
                  </a:lnTo>
                  <a:lnTo>
                    <a:pt x="146" y="342"/>
                  </a:lnTo>
                  <a:lnTo>
                    <a:pt x="150" y="334"/>
                  </a:lnTo>
                  <a:lnTo>
                    <a:pt x="156" y="314"/>
                  </a:lnTo>
                  <a:lnTo>
                    <a:pt x="156" y="314"/>
                  </a:lnTo>
                  <a:lnTo>
                    <a:pt x="180" y="182"/>
                  </a:lnTo>
                  <a:lnTo>
                    <a:pt x="204" y="52"/>
                  </a:lnTo>
                  <a:lnTo>
                    <a:pt x="204" y="52"/>
                  </a:lnTo>
                  <a:lnTo>
                    <a:pt x="208" y="40"/>
                  </a:lnTo>
                  <a:lnTo>
                    <a:pt x="212" y="28"/>
                  </a:lnTo>
                  <a:lnTo>
                    <a:pt x="216" y="20"/>
                  </a:lnTo>
                  <a:lnTo>
                    <a:pt x="222" y="12"/>
                  </a:lnTo>
                  <a:lnTo>
                    <a:pt x="230" y="8"/>
                  </a:lnTo>
                  <a:lnTo>
                    <a:pt x="240" y="4"/>
                  </a:lnTo>
                  <a:lnTo>
                    <a:pt x="250" y="2"/>
                  </a:lnTo>
                  <a:lnTo>
                    <a:pt x="264" y="0"/>
                  </a:lnTo>
                  <a:lnTo>
                    <a:pt x="264" y="0"/>
                  </a:lnTo>
                  <a:lnTo>
                    <a:pt x="1030" y="2"/>
                  </a:lnTo>
                  <a:lnTo>
                    <a:pt x="1794" y="2"/>
                  </a:lnTo>
                  <a:lnTo>
                    <a:pt x="1794" y="2"/>
                  </a:lnTo>
                  <a:lnTo>
                    <a:pt x="1808" y="2"/>
                  </a:lnTo>
                  <a:lnTo>
                    <a:pt x="1818" y="4"/>
                  </a:lnTo>
                  <a:lnTo>
                    <a:pt x="1828" y="6"/>
                  </a:lnTo>
                  <a:lnTo>
                    <a:pt x="1834" y="12"/>
                  </a:lnTo>
                  <a:lnTo>
                    <a:pt x="1840" y="18"/>
                  </a:lnTo>
                  <a:lnTo>
                    <a:pt x="1846" y="26"/>
                  </a:lnTo>
                  <a:lnTo>
                    <a:pt x="1850" y="36"/>
                  </a:lnTo>
                  <a:lnTo>
                    <a:pt x="1852" y="48"/>
                  </a:lnTo>
                  <a:lnTo>
                    <a:pt x="1852" y="48"/>
                  </a:lnTo>
                  <a:lnTo>
                    <a:pt x="1876" y="180"/>
                  </a:lnTo>
                  <a:lnTo>
                    <a:pt x="1900" y="310"/>
                  </a:lnTo>
                  <a:lnTo>
                    <a:pt x="1900" y="310"/>
                  </a:lnTo>
                  <a:lnTo>
                    <a:pt x="1904" y="322"/>
                  </a:lnTo>
                  <a:lnTo>
                    <a:pt x="1908" y="334"/>
                  </a:lnTo>
                  <a:lnTo>
                    <a:pt x="1912" y="342"/>
                  </a:lnTo>
                  <a:lnTo>
                    <a:pt x="1918" y="350"/>
                  </a:lnTo>
                  <a:lnTo>
                    <a:pt x="1926" y="356"/>
                  </a:lnTo>
                  <a:lnTo>
                    <a:pt x="1936" y="358"/>
                  </a:lnTo>
                  <a:lnTo>
                    <a:pt x="1948" y="362"/>
                  </a:lnTo>
                  <a:lnTo>
                    <a:pt x="1962" y="362"/>
                  </a:lnTo>
                  <a:lnTo>
                    <a:pt x="1962" y="362"/>
                  </a:lnTo>
                  <a:lnTo>
                    <a:pt x="1992" y="362"/>
                  </a:lnTo>
                  <a:lnTo>
                    <a:pt x="2016" y="362"/>
                  </a:lnTo>
                  <a:lnTo>
                    <a:pt x="2034" y="366"/>
                  </a:lnTo>
                  <a:lnTo>
                    <a:pt x="2040" y="370"/>
                  </a:lnTo>
                  <a:lnTo>
                    <a:pt x="2044" y="374"/>
                  </a:lnTo>
                  <a:lnTo>
                    <a:pt x="2048" y="378"/>
                  </a:lnTo>
                  <a:lnTo>
                    <a:pt x="2052" y="384"/>
                  </a:lnTo>
                  <a:lnTo>
                    <a:pt x="2054" y="402"/>
                  </a:lnTo>
                  <a:lnTo>
                    <a:pt x="2056" y="426"/>
                  </a:lnTo>
                  <a:lnTo>
                    <a:pt x="2056" y="456"/>
                  </a:lnTo>
                  <a:lnTo>
                    <a:pt x="2056" y="456"/>
                  </a:lnTo>
                  <a:lnTo>
                    <a:pt x="2056" y="480"/>
                  </a:lnTo>
                  <a:lnTo>
                    <a:pt x="2054" y="498"/>
                  </a:lnTo>
                  <a:lnTo>
                    <a:pt x="2052" y="512"/>
                  </a:lnTo>
                  <a:lnTo>
                    <a:pt x="2048" y="520"/>
                  </a:lnTo>
                  <a:lnTo>
                    <a:pt x="2038" y="526"/>
                  </a:lnTo>
                  <a:lnTo>
                    <a:pt x="2026" y="528"/>
                  </a:lnTo>
                  <a:lnTo>
                    <a:pt x="2010" y="528"/>
                  </a:lnTo>
                  <a:lnTo>
                    <a:pt x="1986" y="528"/>
                  </a:lnTo>
                  <a:lnTo>
                    <a:pt x="1986" y="528"/>
                  </a:lnTo>
                  <a:lnTo>
                    <a:pt x="1028" y="528"/>
                  </a:lnTo>
                  <a:lnTo>
                    <a:pt x="1028" y="528"/>
                  </a:lnTo>
                  <a:close/>
                </a:path>
              </a:pathLst>
            </a:custGeom>
            <a:solidFill>
              <a:srgbClr val="E4EBF4"/>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grpSp>
      <p:pic>
        <p:nvPicPr>
          <p:cNvPr id="12" name="E719C35A-4CD6-4178-B0D0-8DA208F1799A" descr="E719C35A-4CD6-4178-B0D0-8DA208F1799A"/>
          <p:cNvPicPr>
            <a:picLocks noChangeAspect="1" noChangeArrowheads="1"/>
          </p:cNvPicPr>
          <p:nvPr userDrawn="1">
            <p:custDataLst>
              <p:tags r:id="rId6"/>
            </p:custDataLst>
          </p:nvPr>
        </p:nvPicPr>
        <p:blipFill rotWithShape="1">
          <a:blip r:embed="rId12" cstate="email">
            <a:clrChange>
              <a:clrFrom>
                <a:srgbClr val="FFFFFE"/>
              </a:clrFrom>
              <a:clrTo>
                <a:srgbClr val="FFFFFE">
                  <a:alpha val="0"/>
                </a:srgbClr>
              </a:clrTo>
            </a:clrChange>
          </a:blip>
          <a:srcRect l="16910" t="12070" r="20026" b="11812"/>
          <a:stretch/>
        </p:blipFill>
        <p:spPr bwMode="auto">
          <a:xfrm>
            <a:off x="7181853" y="6198201"/>
            <a:ext cx="684423" cy="637757"/>
          </a:xfrm>
          <a:prstGeom prst="rect">
            <a:avLst/>
          </a:prstGeom>
          <a:noFill/>
          <a:ln w="9525">
            <a:noFill/>
            <a:miter lim="800000"/>
            <a:headEnd/>
            <a:tailEnd/>
          </a:ln>
        </p:spPr>
      </p:pic>
      <p:pic>
        <p:nvPicPr>
          <p:cNvPr id="13" name="Picture 7" descr="http://www.mininterior.gov.co/sites/default/files/galeria-imagenes/2014-logo_web_eslogan.png"/>
          <p:cNvPicPr>
            <a:picLocks noChangeAspect="1" noChangeArrowheads="1"/>
          </p:cNvPicPr>
          <p:nvPr userDrawn="1">
            <p:custDataLst>
              <p:tags r:id="rId7"/>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7993738" y="6305273"/>
            <a:ext cx="973145" cy="46524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userDrawn="1">
            <p:custDataLst>
              <p:tags r:id="rId8"/>
            </p:custDataLst>
          </p:nvPr>
        </p:nvSpPr>
        <p:spPr>
          <a:xfrm rot="10800000" flipH="1" flipV="1">
            <a:off x="-1" y="6724298"/>
            <a:ext cx="7038975" cy="141244"/>
          </a:xfrm>
          <a:prstGeom prst="rect">
            <a:avLst/>
          </a:prstGeom>
          <a:gradFill flip="none" rotWithShape="1">
            <a:gsLst>
              <a:gs pos="0">
                <a:schemeClr val="bg1"/>
              </a:gs>
              <a:gs pos="100000">
                <a:schemeClr val="accent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a:sym typeface="Candara"/>
            </a:endParaRPr>
          </a:p>
        </p:txBody>
      </p:sp>
    </p:spTree>
    <p:extLst>
      <p:ext uri="{BB962C8B-B14F-4D97-AF65-F5344CB8AC3E}">
        <p14:creationId xmlns:p14="http://schemas.microsoft.com/office/powerpoint/2010/main" val="980896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320472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887"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3" name="4 Marcador de pie de página"/>
          <p:cNvSpPr>
            <a:spLocks noGrp="1"/>
          </p:cNvSpPr>
          <p:nvPr>
            <p:ph type="ftr" sz="quarter" idx="11"/>
            <p:custDataLst>
              <p:tags r:id="rId3"/>
            </p:custDataLst>
          </p:nvPr>
        </p:nvSpPr>
        <p:spPr>
          <a:xfrm>
            <a:off x="3959087" y="6356351"/>
            <a:ext cx="2895600" cy="365125"/>
          </a:xfrm>
          <a:prstGeom prst="rect">
            <a:avLst/>
          </a:prstGeom>
        </p:spPr>
        <p:txBody>
          <a:bodyPr anchor="ctr"/>
          <a:lstStyle>
            <a:lvl1pPr>
              <a:defRPr sz="1100">
                <a:latin typeface="Candara"/>
                <a:sym typeface="Candara"/>
              </a:defRPr>
            </a:lvl1pPr>
          </a:lstStyle>
          <a:p>
            <a:pPr>
              <a:defRPr/>
            </a:pPr>
            <a:endParaRPr lang="es-CO" dirty="0">
              <a:solidFill>
                <a:srgbClr val="244061">
                  <a:tint val="75000"/>
                </a:srgbClr>
              </a:solidFill>
            </a:endParaRPr>
          </a:p>
        </p:txBody>
      </p:sp>
      <p:sp>
        <p:nvSpPr>
          <p:cNvPr id="4" name="5 Marcador de número de diapositiva"/>
          <p:cNvSpPr>
            <a:spLocks noGrp="1"/>
          </p:cNvSpPr>
          <p:nvPr>
            <p:ph type="sldNum" sz="quarter" idx="12"/>
            <p:custDataLst>
              <p:tags r:id="rId4"/>
            </p:custDataLst>
          </p:nvPr>
        </p:nvSpPr>
        <p:spPr/>
        <p:txBody>
          <a:bodyPr/>
          <a:lstStyle>
            <a:lvl1pPr>
              <a:defRPr/>
            </a:lvl1pPr>
          </a:lstStyle>
          <a:p>
            <a:pPr>
              <a:defRPr/>
            </a:pPr>
            <a:fld id="{25E201F2-EFDD-4C4F-8749-0371D46E11D1}" type="slidenum">
              <a:rPr lang="es-CO" smtClean="0">
                <a:solidFill>
                  <a:srgbClr val="244061">
                    <a:tint val="75000"/>
                  </a:srgbClr>
                </a:solidFill>
              </a:rPr>
              <a:pPr>
                <a:defRPr/>
              </a:pPr>
              <a:t>‹Nº›</a:t>
            </a:fld>
            <a:endParaRPr lang="es-CO" dirty="0">
              <a:solidFill>
                <a:srgbClr val="244061">
                  <a:tint val="75000"/>
                </a:srgbClr>
              </a:solidFill>
            </a:endParaRPr>
          </a:p>
        </p:txBody>
      </p:sp>
      <p:sp>
        <p:nvSpPr>
          <p:cNvPr id="5" name="3 Marcador de fecha"/>
          <p:cNvSpPr>
            <a:spLocks noGrp="1"/>
          </p:cNvSpPr>
          <p:nvPr>
            <p:ph type="dt" sz="half" idx="10"/>
            <p:custDataLst>
              <p:tags r:id="rId5"/>
            </p:custDataLst>
          </p:nvPr>
        </p:nvSpPr>
        <p:spPr>
          <a:xfrm>
            <a:off x="1256305" y="6356351"/>
            <a:ext cx="2133600" cy="365125"/>
          </a:xfrm>
          <a:prstGeom prst="rect">
            <a:avLst/>
          </a:prstGeom>
        </p:spPr>
        <p:txBody>
          <a:bodyPr anchor="ctr"/>
          <a:lstStyle>
            <a:lvl1pPr>
              <a:defRPr sz="1100">
                <a:latin typeface="Candara"/>
                <a:sym typeface="Candara"/>
              </a:defRPr>
            </a:lvl1pPr>
          </a:lstStyle>
          <a:p>
            <a:pPr>
              <a:defRPr/>
            </a:pPr>
            <a:endParaRPr lang="es-CO" dirty="0">
              <a:solidFill>
                <a:srgbClr val="244061">
                  <a:tint val="75000"/>
                </a:srgbClr>
              </a:solidFill>
            </a:endParaRPr>
          </a:p>
        </p:txBody>
      </p:sp>
    </p:spTree>
    <p:extLst>
      <p:ext uri="{BB962C8B-B14F-4D97-AF65-F5344CB8AC3E}">
        <p14:creationId xmlns:p14="http://schemas.microsoft.com/office/powerpoint/2010/main" val="1812996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En blanco">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472275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935"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9" name="Rectangle 8"/>
          <p:cNvSpPr/>
          <p:nvPr userDrawn="1">
            <p:custDataLst>
              <p:tags r:id="rId3"/>
            </p:custDataLst>
          </p:nvPr>
        </p:nvSpPr>
        <p:spPr>
          <a:xfrm>
            <a:off x="0" y="0"/>
            <a:ext cx="210661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5 Marcador de número de diapositiva"/>
          <p:cNvSpPr>
            <a:spLocks noGrp="1"/>
          </p:cNvSpPr>
          <p:nvPr>
            <p:ph type="sldNum" sz="quarter" idx="12"/>
            <p:custDataLst>
              <p:tags r:id="rId4"/>
            </p:custDataLst>
          </p:nvPr>
        </p:nvSpPr>
        <p:spPr/>
        <p:txBody>
          <a:bodyPr/>
          <a:lstStyle>
            <a:lvl1pPr>
              <a:defRPr/>
            </a:lvl1pPr>
          </a:lstStyle>
          <a:p>
            <a:pPr>
              <a:defRPr/>
            </a:pPr>
            <a:fld id="{25E201F2-EFDD-4C4F-8749-0371D46E11D1}" type="slidenum">
              <a:rPr lang="es-CO" smtClean="0">
                <a:solidFill>
                  <a:srgbClr val="244061">
                    <a:tint val="75000"/>
                  </a:srgbClr>
                </a:solidFill>
              </a:rPr>
              <a:pPr>
                <a:defRPr/>
              </a:pPr>
              <a:t>‹Nº›</a:t>
            </a:fld>
            <a:endParaRPr lang="es-CO" dirty="0">
              <a:solidFill>
                <a:srgbClr val="244061">
                  <a:tint val="75000"/>
                </a:srgbClr>
              </a:solidFill>
            </a:endParaRPr>
          </a:p>
        </p:txBody>
      </p:sp>
      <p:sp>
        <p:nvSpPr>
          <p:cNvPr id="10" name="1 Título"/>
          <p:cNvSpPr>
            <a:spLocks noGrp="1"/>
          </p:cNvSpPr>
          <p:nvPr>
            <p:ph type="title" hasCustomPrompt="1"/>
            <p:custDataLst>
              <p:tags r:id="rId5"/>
            </p:custDataLst>
          </p:nvPr>
        </p:nvSpPr>
        <p:spPr>
          <a:xfrm>
            <a:off x="2374900" y="3683000"/>
            <a:ext cx="5956300" cy="1016000"/>
          </a:xfrm>
        </p:spPr>
        <p:txBody>
          <a:bodyPr anchor="t"/>
          <a:lstStyle>
            <a:lvl1pPr algn="l">
              <a:defRPr sz="3200" b="1" cap="none" baseline="0">
                <a:solidFill>
                  <a:schemeClr val="tx1"/>
                </a:solidFill>
              </a:defRPr>
            </a:lvl1pPr>
          </a:lstStyle>
          <a:p>
            <a:r>
              <a:rPr lang="es-ES" dirty="0" smtClean="0"/>
              <a:t>Haga clic para modificar el estilo de título del patrón</a:t>
            </a:r>
            <a:endParaRPr lang="es-CO" dirty="0"/>
          </a:p>
        </p:txBody>
      </p:sp>
      <p:pic>
        <p:nvPicPr>
          <p:cNvPr id="11" name="E719C35A-4CD6-4178-B0D0-8DA208F1799A" descr="E719C35A-4CD6-4178-B0D0-8DA208F1799A"/>
          <p:cNvPicPr>
            <a:picLocks noChangeAspect="1" noChangeArrowheads="1"/>
          </p:cNvPicPr>
          <p:nvPr userDrawn="1">
            <p:custDataLst>
              <p:tags r:id="rId6"/>
            </p:custDataLst>
          </p:nvPr>
        </p:nvPicPr>
        <p:blipFill rotWithShape="1">
          <a:blip r:embed="rId11" cstate="email">
            <a:clrChange>
              <a:clrFrom>
                <a:srgbClr val="FFFFFE"/>
              </a:clrFrom>
              <a:clrTo>
                <a:srgbClr val="FFFFFE">
                  <a:alpha val="0"/>
                </a:srgbClr>
              </a:clrTo>
            </a:clrChange>
          </a:blip>
          <a:srcRect l="16910" t="12070" r="20026" b="11812"/>
          <a:stretch/>
        </p:blipFill>
        <p:spPr bwMode="auto">
          <a:xfrm>
            <a:off x="5358548" y="5811900"/>
            <a:ext cx="1122645" cy="1046100"/>
          </a:xfrm>
          <a:prstGeom prst="rect">
            <a:avLst/>
          </a:prstGeom>
          <a:noFill/>
          <a:ln w="9525">
            <a:noFill/>
            <a:miter lim="800000"/>
            <a:headEnd/>
            <a:tailEnd/>
          </a:ln>
        </p:spPr>
      </p:pic>
      <p:pic>
        <p:nvPicPr>
          <p:cNvPr id="12" name="Picture 7" descr="http://www.mininterior.gov.co/sites/default/files/galeria-imagenes/2014-logo_web_eslogan.png"/>
          <p:cNvPicPr>
            <a:picLocks noChangeAspect="1" noChangeArrowheads="1"/>
          </p:cNvPicPr>
          <p:nvPr userDrawn="1">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6747893" y="5920519"/>
            <a:ext cx="1733700" cy="828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959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6663441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911"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lvl1pPr>
              <a:defRPr/>
            </a:lvl1pPr>
          </a:lstStyle>
          <a:p>
            <a:r>
              <a:rPr lang="es-ES" smtClean="0"/>
              <a:t>Haga clic para modificar el estilo de título del patrón</a:t>
            </a:r>
            <a:endParaRPr lang="en-US"/>
          </a:p>
        </p:txBody>
      </p:sp>
      <p:sp>
        <p:nvSpPr>
          <p:cNvPr id="3" name="Content Placeholder 2"/>
          <p:cNvSpPr>
            <a:spLocks noGrp="1"/>
          </p:cNvSpPr>
          <p:nvPr>
            <p:ph idx="1"/>
            <p:custDataLst>
              <p:tags r:id="rId4"/>
            </p:custDataLst>
          </p:nvPr>
        </p:nvSpPr>
        <p:spPr>
          <a:xfrm>
            <a:off x="1256305" y="1250343"/>
            <a:ext cx="7529885" cy="5126603"/>
          </a:xfrm>
        </p:spPr>
        <p:txBody>
          <a:bodyPr/>
          <a:lstStyle>
            <a:lvl1pPr>
              <a:defRPr/>
            </a:lvl1pPr>
            <a:lvl2pPr>
              <a:defRPr/>
            </a:lvl2pPr>
            <a:lvl3pPr>
              <a:defRPr/>
            </a:lvl3pPr>
            <a:lvl4pPr>
              <a:defRPr/>
            </a:lvl4pPr>
            <a:lvl5pP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 name="Slide Number Placeholder 5"/>
          <p:cNvSpPr>
            <a:spLocks noGrp="1"/>
          </p:cNvSpPr>
          <p:nvPr>
            <p:ph type="sldNum" sz="quarter" idx="12"/>
            <p:custDataLst>
              <p:tags r:id="rId5"/>
            </p:custDataLst>
          </p:nvPr>
        </p:nvSpPr>
        <p:spPr/>
        <p:txBody>
          <a:bodyPr/>
          <a:lstStyle>
            <a:lvl1pPr>
              <a:defRPr/>
            </a:lvl1pPr>
          </a:lstStyle>
          <a:p>
            <a:fld id="{8E18E1EC-63BD-4A12-BF8A-3B41A5EE0EAA}" type="slidenum">
              <a:rPr lang="es-CO" smtClean="0">
                <a:solidFill>
                  <a:srgbClr val="244061">
                    <a:tint val="75000"/>
                  </a:srgbClr>
                </a:solidFill>
              </a:rPr>
              <a:pPr/>
              <a:t>‹Nº›</a:t>
            </a:fld>
            <a:endParaRPr lang="es-CO" dirty="0">
              <a:solidFill>
                <a:srgbClr val="244061">
                  <a:tint val="75000"/>
                </a:srgbClr>
              </a:solidFill>
            </a:endParaRPr>
          </a:p>
        </p:txBody>
      </p:sp>
      <p:sp>
        <p:nvSpPr>
          <p:cNvPr id="7" name="3 Marcador de fecha"/>
          <p:cNvSpPr>
            <a:spLocks noGrp="1"/>
          </p:cNvSpPr>
          <p:nvPr>
            <p:ph type="dt" sz="half" idx="10"/>
            <p:custDataLst>
              <p:tags r:id="rId6"/>
            </p:custDataLst>
          </p:nvPr>
        </p:nvSpPr>
        <p:spPr>
          <a:xfrm>
            <a:off x="1256305" y="6356351"/>
            <a:ext cx="2133600" cy="365125"/>
          </a:xfrm>
          <a:prstGeom prst="rect">
            <a:avLst/>
          </a:prstGeom>
        </p:spPr>
        <p:txBody>
          <a:bodyPr anchor="ctr"/>
          <a:lstStyle>
            <a:lvl1pPr>
              <a:defRPr sz="1100">
                <a:latin typeface="Candara"/>
                <a:sym typeface="Candara"/>
              </a:defRPr>
            </a:lvl1pPr>
          </a:lstStyle>
          <a:p>
            <a:pPr>
              <a:defRPr/>
            </a:pPr>
            <a:endParaRPr lang="es-CO" dirty="0">
              <a:solidFill>
                <a:srgbClr val="244061">
                  <a:tint val="75000"/>
                </a:srgbClr>
              </a:solidFill>
            </a:endParaRPr>
          </a:p>
        </p:txBody>
      </p:sp>
      <p:sp>
        <p:nvSpPr>
          <p:cNvPr id="8" name="4 Marcador de pie de página"/>
          <p:cNvSpPr>
            <a:spLocks noGrp="1"/>
          </p:cNvSpPr>
          <p:nvPr>
            <p:ph type="ftr" sz="quarter" idx="11"/>
            <p:custDataLst>
              <p:tags r:id="rId7"/>
            </p:custDataLst>
          </p:nvPr>
        </p:nvSpPr>
        <p:spPr>
          <a:xfrm>
            <a:off x="3959087" y="6356351"/>
            <a:ext cx="2895600" cy="365125"/>
          </a:xfrm>
          <a:prstGeom prst="rect">
            <a:avLst/>
          </a:prstGeom>
        </p:spPr>
        <p:txBody>
          <a:bodyPr anchor="ctr"/>
          <a:lstStyle>
            <a:lvl1pPr>
              <a:defRPr sz="1100">
                <a:latin typeface="Candara"/>
                <a:sym typeface="Candara"/>
              </a:defRPr>
            </a:lvl1pPr>
          </a:lstStyle>
          <a:p>
            <a:pPr>
              <a:defRPr/>
            </a:pPr>
            <a:endParaRPr lang="es-CO" dirty="0">
              <a:solidFill>
                <a:srgbClr val="244061">
                  <a:tint val="75000"/>
                </a:srgbClr>
              </a:solidFill>
            </a:endParaRPr>
          </a:p>
        </p:txBody>
      </p:sp>
    </p:spTree>
    <p:extLst>
      <p:ext uri="{BB962C8B-B14F-4D97-AF65-F5344CB8AC3E}">
        <p14:creationId xmlns:p14="http://schemas.microsoft.com/office/powerpoint/2010/main" val="2536604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4.xml"/><Relationship Id="rId18" Type="http://schemas.openxmlformats.org/officeDocument/2006/relationships/tags" Target="../tags/tag9.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tags" Target="../tags/tag3.xml"/><Relationship Id="rId17" Type="http://schemas.openxmlformats.org/officeDocument/2006/relationships/tags" Target="../tags/tag8.xml"/><Relationship Id="rId2" Type="http://schemas.openxmlformats.org/officeDocument/2006/relationships/slideLayout" Target="../slideLayouts/slideLayout2.xml"/><Relationship Id="rId16" Type="http://schemas.openxmlformats.org/officeDocument/2006/relationships/tags" Target="../tags/tag7.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tags" Target="../tags/tag6.xml"/><Relationship Id="rId10" Type="http://schemas.openxmlformats.org/officeDocument/2006/relationships/vmlDrawing" Target="../drawings/vmlDrawing1.v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tags" Target="../tags/tag5.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1"/>
            </p:custDataLst>
            <p:extLst>
              <p:ext uri="{D42A27DB-BD31-4B8C-83A1-F6EECF244321}">
                <p14:modId xmlns:p14="http://schemas.microsoft.com/office/powerpoint/2010/main" val="32261536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10" name="think-cell Slide" r:id="rId19" imgW="270" imgH="270" progId="TCLayout.ActiveDocument.1">
                  <p:embed/>
                </p:oleObj>
              </mc:Choice>
              <mc:Fallback>
                <p:oleObj name="think-cell Slide" r:id="rId19" imgW="270" imgH="270" progId="TCLayout.ActiveDocument.1">
                  <p:embed/>
                  <p:pic>
                    <p:nvPicPr>
                      <p:cNvPr id="0" name=""/>
                      <p:cNvPicPr/>
                      <p:nvPr/>
                    </p:nvPicPr>
                    <p:blipFill>
                      <a:blip r:embed="rId20"/>
                      <a:stretch>
                        <a:fillRect/>
                      </a:stretch>
                    </p:blipFill>
                    <p:spPr>
                      <a:xfrm>
                        <a:off x="1588" y="1588"/>
                        <a:ext cx="1587" cy="1587"/>
                      </a:xfrm>
                      <a:prstGeom prst="rect">
                        <a:avLst/>
                      </a:prstGeom>
                    </p:spPr>
                  </p:pic>
                </p:oleObj>
              </mc:Fallback>
            </mc:AlternateContent>
          </a:graphicData>
        </a:graphic>
      </p:graphicFrame>
      <p:sp>
        <p:nvSpPr>
          <p:cNvPr id="1027" name="2 Marcador de texto"/>
          <p:cNvSpPr>
            <a:spLocks noGrp="1"/>
          </p:cNvSpPr>
          <p:nvPr>
            <p:ph type="body" idx="1"/>
            <p:custDataLst>
              <p:tags r:id="rId12"/>
            </p:custDataLst>
          </p:nvPr>
        </p:nvSpPr>
        <p:spPr bwMode="auto">
          <a:xfrm>
            <a:off x="286246" y="1250344"/>
            <a:ext cx="8579458" cy="49694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smtClean="0"/>
          </a:p>
        </p:txBody>
      </p:sp>
      <p:sp>
        <p:nvSpPr>
          <p:cNvPr id="6" name="5 Marcador de número de diapositiva"/>
          <p:cNvSpPr>
            <a:spLocks noGrp="1"/>
          </p:cNvSpPr>
          <p:nvPr>
            <p:ph type="sldNum" sz="quarter" idx="4"/>
            <p:custDataLst>
              <p:tags r:id="rId13"/>
            </p:custDataLst>
          </p:nvPr>
        </p:nvSpPr>
        <p:spPr>
          <a:xfrm>
            <a:off x="8674100" y="6451341"/>
            <a:ext cx="432598" cy="365125"/>
          </a:xfrm>
          <a:prstGeom prst="rect">
            <a:avLst/>
          </a:prstGeom>
        </p:spPr>
        <p:txBody>
          <a:bodyPr vert="horz" lIns="91440" tIns="45720" rIns="91440" bIns="45720" rtlCol="0" anchor="ctr"/>
          <a:lstStyle>
            <a:lvl1pPr algn="ctr" fontAlgn="auto">
              <a:spcBef>
                <a:spcPts val="0"/>
              </a:spcBef>
              <a:spcAft>
                <a:spcPts val="0"/>
              </a:spcAft>
              <a:defRPr sz="1100" smtClean="0">
                <a:solidFill>
                  <a:schemeClr val="tx1">
                    <a:tint val="75000"/>
                  </a:schemeClr>
                </a:solidFill>
                <a:latin typeface="Candara"/>
                <a:cs typeface="+mn-cs"/>
                <a:sym typeface="Candara"/>
              </a:defRPr>
            </a:lvl1pPr>
          </a:lstStyle>
          <a:p>
            <a:pPr>
              <a:defRPr/>
            </a:pPr>
            <a:fld id="{CC308BA6-CE2B-4543-82B0-7E6DCE132E0F}" type="slidenum">
              <a:rPr lang="es-CO" smtClean="0">
                <a:solidFill>
                  <a:srgbClr val="244061">
                    <a:tint val="75000"/>
                  </a:srgbClr>
                </a:solidFill>
              </a:rPr>
              <a:pPr>
                <a:defRPr/>
              </a:pPr>
              <a:t>‹Nº›</a:t>
            </a:fld>
            <a:endParaRPr lang="es-CO" dirty="0">
              <a:solidFill>
                <a:srgbClr val="244061">
                  <a:tint val="75000"/>
                </a:srgbClr>
              </a:solidFill>
            </a:endParaRPr>
          </a:p>
        </p:txBody>
      </p:sp>
      <p:pic>
        <p:nvPicPr>
          <p:cNvPr id="1031" name="E719C35A-4CD6-4178-B0D0-8DA208F1799A" descr="E719C35A-4CD6-4178-B0D0-8DA208F1799A"/>
          <p:cNvPicPr>
            <a:picLocks noChangeAspect="1" noChangeArrowheads="1"/>
          </p:cNvPicPr>
          <p:nvPr>
            <p:custDataLst>
              <p:tags r:id="rId14"/>
            </p:custDataLst>
          </p:nvPr>
        </p:nvPicPr>
        <p:blipFill rotWithShape="1">
          <a:blip r:embed="rId21" cstate="email">
            <a:clrChange>
              <a:clrFrom>
                <a:srgbClr val="FFFFFE"/>
              </a:clrFrom>
              <a:clrTo>
                <a:srgbClr val="FFFFFE">
                  <a:alpha val="0"/>
                </a:srgbClr>
              </a:clrTo>
            </a:clrChange>
          </a:blip>
          <a:srcRect l="16910" t="12070" r="20026" b="11812"/>
          <a:stretch/>
        </p:blipFill>
        <p:spPr bwMode="auto">
          <a:xfrm>
            <a:off x="6877050" y="6288821"/>
            <a:ext cx="618324" cy="576165"/>
          </a:xfrm>
          <a:prstGeom prst="rect">
            <a:avLst/>
          </a:prstGeom>
          <a:noFill/>
          <a:ln w="9525">
            <a:noFill/>
            <a:miter lim="800000"/>
            <a:headEnd/>
            <a:tailEnd/>
          </a:ln>
        </p:spPr>
      </p:pic>
      <p:pic>
        <p:nvPicPr>
          <p:cNvPr id="10" name="Picture 7" descr="http://www.mininterior.gov.co/sites/default/files/galeria-imagenes/2014-logo_web_eslogan.png"/>
          <p:cNvPicPr>
            <a:picLocks noChangeAspect="1" noChangeArrowheads="1"/>
          </p:cNvPicPr>
          <p:nvPr userDrawn="1">
            <p:custDataLst>
              <p:tags r:id="rId15"/>
            </p:custDataLst>
          </p:nvPr>
        </p:nvPicPr>
        <p:blipFill>
          <a:blip r:embed="rId22" cstate="print">
            <a:extLst>
              <a:ext uri="{28A0092B-C50C-407E-A947-70E740481C1C}">
                <a14:useLocalDpi xmlns:a14="http://schemas.microsoft.com/office/drawing/2010/main" val="0"/>
              </a:ext>
            </a:extLst>
          </a:blip>
          <a:srcRect/>
          <a:stretch>
            <a:fillRect/>
          </a:stretch>
        </p:blipFill>
        <p:spPr bwMode="auto">
          <a:xfrm>
            <a:off x="7603324" y="6363329"/>
            <a:ext cx="973145" cy="465248"/>
          </a:xfrm>
          <a:prstGeom prst="rect">
            <a:avLst/>
          </a:prstGeom>
          <a:noFill/>
          <a:extLst>
            <a:ext uri="{909E8E84-426E-40DD-AFC4-6F175D3DCCD1}">
              <a14:hiddenFill xmlns:a14="http://schemas.microsoft.com/office/drawing/2010/main">
                <a:solidFill>
                  <a:srgbClr val="FFFFFF"/>
                </a:solidFill>
              </a14:hiddenFill>
            </a:ext>
          </a:extLst>
        </p:spPr>
      </p:pic>
      <p:sp>
        <p:nvSpPr>
          <p:cNvPr id="1026" name="1 Marcador de título"/>
          <p:cNvSpPr>
            <a:spLocks noGrp="1"/>
          </p:cNvSpPr>
          <p:nvPr>
            <p:ph type="title"/>
            <p:custDataLst>
              <p:tags r:id="rId16"/>
            </p:custDataLst>
          </p:nvPr>
        </p:nvSpPr>
        <p:spPr bwMode="auto">
          <a:xfrm>
            <a:off x="286246" y="262340"/>
            <a:ext cx="8595361" cy="74866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s-ES" dirty="0" smtClean="0"/>
              <a:t>Haga clic para modificar el estilo de título del patrón</a:t>
            </a:r>
            <a:endParaRPr lang="es-CO" dirty="0" smtClean="0"/>
          </a:p>
        </p:txBody>
      </p:sp>
      <p:sp>
        <p:nvSpPr>
          <p:cNvPr id="19" name="Rectangle 18"/>
          <p:cNvSpPr/>
          <p:nvPr userDrawn="1">
            <p:custDataLst>
              <p:tags r:id="rId17"/>
            </p:custDataLst>
          </p:nvPr>
        </p:nvSpPr>
        <p:spPr>
          <a:xfrm rot="10800000" flipH="1" flipV="1">
            <a:off x="285252" y="1059059"/>
            <a:ext cx="8589667" cy="45721"/>
          </a:xfrm>
          <a:prstGeom prst="rect">
            <a:avLst/>
          </a:prstGeom>
          <a:gradFill flip="none" rotWithShape="1">
            <a:gsLst>
              <a:gs pos="0">
                <a:schemeClr val="bg2">
                  <a:lumMod val="90000"/>
                  <a:alpha val="5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a:sym typeface="Candara"/>
            </a:endParaRPr>
          </a:p>
        </p:txBody>
      </p:sp>
      <p:sp>
        <p:nvSpPr>
          <p:cNvPr id="12" name="Rectangle 11"/>
          <p:cNvSpPr/>
          <p:nvPr userDrawn="1">
            <p:custDataLst>
              <p:tags r:id="rId18"/>
            </p:custDataLst>
          </p:nvPr>
        </p:nvSpPr>
        <p:spPr>
          <a:xfrm rot="10800000" flipH="1" flipV="1">
            <a:off x="-1" y="6724298"/>
            <a:ext cx="6717507" cy="141244"/>
          </a:xfrm>
          <a:prstGeom prst="rect">
            <a:avLst/>
          </a:prstGeom>
          <a:gradFill flip="none" rotWithShape="1">
            <a:gsLst>
              <a:gs pos="0">
                <a:schemeClr val="bg1"/>
              </a:gs>
              <a:gs pos="100000">
                <a:schemeClr val="accent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a:sym typeface="Candara"/>
            </a:endParaRPr>
          </a:p>
        </p:txBody>
      </p:sp>
    </p:spTree>
    <p:extLst>
      <p:ext uri="{BB962C8B-B14F-4D97-AF65-F5344CB8AC3E}">
        <p14:creationId xmlns:p14="http://schemas.microsoft.com/office/powerpoint/2010/main" val="7811568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73" r:id="rId5"/>
    <p:sldLayoutId id="2147483667" r:id="rId6"/>
    <p:sldLayoutId id="2147483674" r:id="rId7"/>
    <p:sldLayoutId id="2147483672" r:id="rId8"/>
  </p:sldLayoutIdLst>
  <p:hf hdr="0" ftr="0" dt="0"/>
  <p:txStyles>
    <p:titleStyle>
      <a:lvl1pPr algn="l" rtl="0" eaLnBrk="1" fontAlgn="base" hangingPunct="1">
        <a:spcBef>
          <a:spcPct val="0"/>
        </a:spcBef>
        <a:spcAft>
          <a:spcPct val="0"/>
        </a:spcAft>
        <a:defRPr sz="2400" b="1" kern="1200">
          <a:solidFill>
            <a:schemeClr val="accent4"/>
          </a:solidFill>
          <a:latin typeface="Candara" pitchFamily="34"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77800" indent="-177800" algn="just" rtl="0" eaLnBrk="1" fontAlgn="base" hangingPunct="1">
        <a:spcBef>
          <a:spcPct val="20000"/>
        </a:spcBef>
        <a:spcAft>
          <a:spcPct val="0"/>
        </a:spcAft>
        <a:buFont typeface="Arial" charset="0"/>
        <a:buChar char="•"/>
        <a:defRPr sz="1600" b="1" kern="1200">
          <a:solidFill>
            <a:schemeClr val="tx1"/>
          </a:solidFill>
          <a:latin typeface="Candara" pitchFamily="34" charset="0"/>
          <a:ea typeface="+mn-ea"/>
          <a:cs typeface="+mn-cs"/>
        </a:defRPr>
      </a:lvl1pPr>
      <a:lvl2pPr marL="622300" indent="-1651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2pPr>
      <a:lvl3pPr marL="1079500" indent="-1651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3pPr>
      <a:lvl4pPr marL="1524000" indent="-1524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4pPr>
      <a:lvl5pPr marL="1968500" indent="-1397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image" Target="../media/image1.emf"/><Relationship Id="rId2" Type="http://schemas.openxmlformats.org/officeDocument/2006/relationships/tags" Target="../tags/tag58.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75.xml"/><Relationship Id="rId7" Type="http://schemas.openxmlformats.org/officeDocument/2006/relationships/tags" Target="../tags/tag79.xml"/><Relationship Id="rId2" Type="http://schemas.openxmlformats.org/officeDocument/2006/relationships/tags" Target="../tags/tag74.xml"/><Relationship Id="rId1" Type="http://schemas.openxmlformats.org/officeDocument/2006/relationships/vmlDrawing" Target="../drawings/vmlDrawing17.vml"/><Relationship Id="rId6" Type="http://schemas.openxmlformats.org/officeDocument/2006/relationships/tags" Target="../tags/tag78.xml"/><Relationship Id="rId11" Type="http://schemas.openxmlformats.org/officeDocument/2006/relationships/image" Target="../media/image6.emf"/><Relationship Id="rId5" Type="http://schemas.openxmlformats.org/officeDocument/2006/relationships/tags" Target="../tags/tag77.xml"/><Relationship Id="rId10" Type="http://schemas.openxmlformats.org/officeDocument/2006/relationships/oleObject" Target="../embeddings/oleObject17.bin"/><Relationship Id="rId4" Type="http://schemas.openxmlformats.org/officeDocument/2006/relationships/tags" Target="../tags/tag76.xml"/><Relationship Id="rId9"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tags" Target="../tags/tag81.xml"/><Relationship Id="rId7" Type="http://schemas.openxmlformats.org/officeDocument/2006/relationships/image" Target="../media/image6.emf"/><Relationship Id="rId2" Type="http://schemas.openxmlformats.org/officeDocument/2006/relationships/tags" Target="../tags/tag80.xml"/><Relationship Id="rId1" Type="http://schemas.openxmlformats.org/officeDocument/2006/relationships/vmlDrawing" Target="../drawings/vmlDrawing18.vml"/><Relationship Id="rId6" Type="http://schemas.openxmlformats.org/officeDocument/2006/relationships/oleObject" Target="../embeddings/oleObject18.bin"/><Relationship Id="rId5" Type="http://schemas.openxmlformats.org/officeDocument/2006/relationships/notesSlide" Target="../notesSlides/notesSlide9.xml"/><Relationship Id="rId4"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package" Target="../embeddings/Microsoft_Excel_Worksheet1.xlsx"/><Relationship Id="rId3" Type="http://schemas.openxmlformats.org/officeDocument/2006/relationships/tags" Target="../tags/tag83.xml"/><Relationship Id="rId7" Type="http://schemas.openxmlformats.org/officeDocument/2006/relationships/image" Target="../media/image6.emf"/><Relationship Id="rId2" Type="http://schemas.openxmlformats.org/officeDocument/2006/relationships/tags" Target="../tags/tag82.xml"/><Relationship Id="rId1" Type="http://schemas.openxmlformats.org/officeDocument/2006/relationships/vmlDrawing" Target="../drawings/vmlDrawing19.vml"/><Relationship Id="rId6" Type="http://schemas.openxmlformats.org/officeDocument/2006/relationships/oleObject" Target="../embeddings/oleObject19.bin"/><Relationship Id="rId5" Type="http://schemas.openxmlformats.org/officeDocument/2006/relationships/notesSlide" Target="../notesSlides/notesSlide10.xml"/><Relationship Id="rId4" Type="http://schemas.openxmlformats.org/officeDocument/2006/relationships/slideLayout" Target="../slideLayouts/slideLayout4.xml"/><Relationship Id="rId9" Type="http://schemas.openxmlformats.org/officeDocument/2006/relationships/image" Target="../media/image8.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84.xml"/><Relationship Id="rId1" Type="http://schemas.openxmlformats.org/officeDocument/2006/relationships/vmlDrawing" Target="../drawings/vmlDrawing20.vml"/><Relationship Id="rId6" Type="http://schemas.openxmlformats.org/officeDocument/2006/relationships/image" Target="../media/image6.emf"/><Relationship Id="rId5" Type="http://schemas.openxmlformats.org/officeDocument/2006/relationships/oleObject" Target="../embeddings/oleObject20.bin"/><Relationship Id="rId4"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1.jpeg"/><Relationship Id="rId2" Type="http://schemas.openxmlformats.org/officeDocument/2006/relationships/tags" Target="../tags/tag85.xml"/><Relationship Id="rId1" Type="http://schemas.openxmlformats.org/officeDocument/2006/relationships/vmlDrawing" Target="../drawings/vmlDrawing21.vml"/><Relationship Id="rId6" Type="http://schemas.openxmlformats.org/officeDocument/2006/relationships/image" Target="../media/image6.emf"/><Relationship Id="rId5" Type="http://schemas.openxmlformats.org/officeDocument/2006/relationships/oleObject" Target="../embeddings/oleObject21.bin"/><Relationship Id="rId4"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6.emf"/><Relationship Id="rId2" Type="http://schemas.openxmlformats.org/officeDocument/2006/relationships/tags" Target="../tags/tag86.xml"/><Relationship Id="rId1" Type="http://schemas.openxmlformats.org/officeDocument/2006/relationships/vmlDrawing" Target="../drawings/vmlDrawing22.vml"/><Relationship Id="rId6" Type="http://schemas.openxmlformats.org/officeDocument/2006/relationships/oleObject" Target="../embeddings/oleObject22.bin"/><Relationship Id="rId5" Type="http://schemas.openxmlformats.org/officeDocument/2006/relationships/image" Target="../media/image12.jpg"/><Relationship Id="rId4"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tags" Target="../tags/tag88.xml"/><Relationship Id="rId7" Type="http://schemas.openxmlformats.org/officeDocument/2006/relationships/notesSlide" Target="../notesSlides/notesSlide14.xml"/><Relationship Id="rId2" Type="http://schemas.openxmlformats.org/officeDocument/2006/relationships/tags" Target="../tags/tag87.xml"/><Relationship Id="rId1" Type="http://schemas.openxmlformats.org/officeDocument/2006/relationships/vmlDrawing" Target="../drawings/vmlDrawing23.vml"/><Relationship Id="rId6" Type="http://schemas.openxmlformats.org/officeDocument/2006/relationships/slideLayout" Target="../slideLayouts/slideLayout4.xml"/><Relationship Id="rId5" Type="http://schemas.openxmlformats.org/officeDocument/2006/relationships/tags" Target="../tags/tag90.xml"/><Relationship Id="rId4" Type="http://schemas.openxmlformats.org/officeDocument/2006/relationships/tags" Target="../tags/tag89.xml"/><Relationship Id="rId9" Type="http://schemas.openxmlformats.org/officeDocument/2006/relationships/image" Target="../media/image6.em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5.jpeg"/><Relationship Id="rId2" Type="http://schemas.openxmlformats.org/officeDocument/2006/relationships/tags" Target="../tags/tag60.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tags" Target="../tags/tag92.xml"/><Relationship Id="rId7" Type="http://schemas.openxmlformats.org/officeDocument/2006/relationships/notesSlide" Target="../notesSlides/notesSlide15.xml"/><Relationship Id="rId2" Type="http://schemas.openxmlformats.org/officeDocument/2006/relationships/tags" Target="../tags/tag91.xml"/><Relationship Id="rId1" Type="http://schemas.openxmlformats.org/officeDocument/2006/relationships/vmlDrawing" Target="../drawings/vmlDrawing24.vml"/><Relationship Id="rId6" Type="http://schemas.openxmlformats.org/officeDocument/2006/relationships/slideLayout" Target="../slideLayouts/slideLayout4.xml"/><Relationship Id="rId5" Type="http://schemas.openxmlformats.org/officeDocument/2006/relationships/tags" Target="../tags/tag94.xml"/><Relationship Id="rId4" Type="http://schemas.openxmlformats.org/officeDocument/2006/relationships/tags" Target="../tags/tag93.xml"/><Relationship Id="rId9" Type="http://schemas.openxmlformats.org/officeDocument/2006/relationships/image" Target="../media/image6.emf"/></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1.jpeg"/><Relationship Id="rId2" Type="http://schemas.openxmlformats.org/officeDocument/2006/relationships/tags" Target="../tags/tag95.xml"/><Relationship Id="rId1" Type="http://schemas.openxmlformats.org/officeDocument/2006/relationships/vmlDrawing" Target="../drawings/vmlDrawing25.vml"/><Relationship Id="rId6" Type="http://schemas.openxmlformats.org/officeDocument/2006/relationships/image" Target="../media/image6.emf"/><Relationship Id="rId5" Type="http://schemas.openxmlformats.org/officeDocument/2006/relationships/oleObject" Target="../embeddings/oleObject25.bin"/><Relationship Id="rId4"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1.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2.xml"/><Relationship Id="rId1" Type="http://schemas.openxmlformats.org/officeDocument/2006/relationships/vmlDrawing" Target="../drawings/vmlDrawing13.vml"/><Relationship Id="rId6" Type="http://schemas.openxmlformats.org/officeDocument/2006/relationships/image" Target="../media/image6.emf"/><Relationship Id="rId5" Type="http://schemas.openxmlformats.org/officeDocument/2006/relationships/oleObject" Target="../embeddings/oleObject13.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64.xml"/><Relationship Id="rId7" Type="http://schemas.openxmlformats.org/officeDocument/2006/relationships/oleObject" Target="../embeddings/oleObject14.bin"/><Relationship Id="rId2" Type="http://schemas.openxmlformats.org/officeDocument/2006/relationships/tags" Target="../tags/tag63.xml"/><Relationship Id="rId1" Type="http://schemas.openxmlformats.org/officeDocument/2006/relationships/vmlDrawing" Target="../drawings/vmlDrawing14.vml"/><Relationship Id="rId6" Type="http://schemas.openxmlformats.org/officeDocument/2006/relationships/notesSlide" Target="../notesSlides/notesSlide5.xml"/><Relationship Id="rId5" Type="http://schemas.openxmlformats.org/officeDocument/2006/relationships/slideLayout" Target="../slideLayouts/slideLayout4.xml"/><Relationship Id="rId4" Type="http://schemas.openxmlformats.org/officeDocument/2006/relationships/tags" Target="../tags/tag65.xml"/></Relationships>
</file>

<file path=ppt/slides/_rels/slide6.xml.rels><?xml version="1.0" encoding="UTF-8" standalone="yes"?>
<Relationships xmlns="http://schemas.openxmlformats.org/package/2006/relationships"><Relationship Id="rId3" Type="http://schemas.openxmlformats.org/officeDocument/2006/relationships/hyperlink" Target="http://www.ani.gov.co/" TargetMode="External"/><Relationship Id="rId2" Type="http://schemas.openxmlformats.org/officeDocument/2006/relationships/slideLayout" Target="../slideLayouts/slideLayout2.xml"/><Relationship Id="rId1" Type="http://schemas.openxmlformats.org/officeDocument/2006/relationships/tags" Target="../tags/tag66.xml"/><Relationship Id="rId4" Type="http://schemas.openxmlformats.org/officeDocument/2006/relationships/hyperlink" Target="mailto:contactenos@ani.gov.co" TargetMode="Externa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7.xml"/><Relationship Id="rId1" Type="http://schemas.openxmlformats.org/officeDocument/2006/relationships/vmlDrawing" Target="../drawings/vmlDrawing15.vml"/><Relationship Id="rId6" Type="http://schemas.openxmlformats.org/officeDocument/2006/relationships/image" Target="../media/image6.emf"/><Relationship Id="rId5" Type="http://schemas.openxmlformats.org/officeDocument/2006/relationships/oleObject" Target="../embeddings/oleObject15.bin"/><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69.xml"/><Relationship Id="rId7" Type="http://schemas.openxmlformats.org/officeDocument/2006/relationships/tags" Target="../tags/tag73.xml"/><Relationship Id="rId2" Type="http://schemas.openxmlformats.org/officeDocument/2006/relationships/tags" Target="../tags/tag68.xml"/><Relationship Id="rId1" Type="http://schemas.openxmlformats.org/officeDocument/2006/relationships/vmlDrawing" Target="../drawings/vmlDrawing16.vml"/><Relationship Id="rId6" Type="http://schemas.openxmlformats.org/officeDocument/2006/relationships/tags" Target="../tags/tag72.xml"/><Relationship Id="rId11" Type="http://schemas.openxmlformats.org/officeDocument/2006/relationships/image" Target="../media/image6.emf"/><Relationship Id="rId5" Type="http://schemas.openxmlformats.org/officeDocument/2006/relationships/tags" Target="../tags/tag71.xml"/><Relationship Id="rId10" Type="http://schemas.openxmlformats.org/officeDocument/2006/relationships/oleObject" Target="../embeddings/oleObject16.bin"/><Relationship Id="rId4" Type="http://schemas.openxmlformats.org/officeDocument/2006/relationships/tags" Target="../tags/tag70.xml"/><Relationship Id="rId9"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8" name="Object 127" hidden="1"/>
          <p:cNvGraphicFramePr>
            <a:graphicFrameLocks noChangeAspect="1"/>
          </p:cNvGraphicFramePr>
          <p:nvPr>
            <p:custDataLst>
              <p:tags r:id="rId2"/>
            </p:custDataLst>
            <p:extLst>
              <p:ext uri="{D42A27DB-BD31-4B8C-83A1-F6EECF244321}">
                <p14:modId xmlns:p14="http://schemas.microsoft.com/office/powerpoint/2010/main" val="3169286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99"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39" name="Title 38"/>
          <p:cNvSpPr>
            <a:spLocks noGrp="1"/>
          </p:cNvSpPr>
          <p:nvPr>
            <p:ph type="ctrTitle"/>
          </p:nvPr>
        </p:nvSpPr>
        <p:spPr>
          <a:xfrm>
            <a:off x="2313084" y="1690686"/>
            <a:ext cx="5833110" cy="1470025"/>
          </a:xfrm>
        </p:spPr>
        <p:txBody>
          <a:bodyPr/>
          <a:lstStyle/>
          <a:p>
            <a:r>
              <a:rPr lang="es-CO" dirty="0" smtClean="0">
                <a:solidFill>
                  <a:schemeClr val="tx2"/>
                </a:solidFill>
              </a:rPr>
              <a:t>Vicepresidencia Administrativa y Financiera</a:t>
            </a:r>
            <a:endParaRPr lang="en-US" dirty="0">
              <a:solidFill>
                <a:schemeClr val="tx2"/>
              </a:solidFill>
            </a:endParaRPr>
          </a:p>
        </p:txBody>
      </p:sp>
      <p:sp>
        <p:nvSpPr>
          <p:cNvPr id="132" name="Text Placeholder 131"/>
          <p:cNvSpPr>
            <a:spLocks noGrp="1"/>
          </p:cNvSpPr>
          <p:nvPr>
            <p:ph type="body" sz="quarter" idx="10"/>
            <p:custDataLst>
              <p:tags r:id="rId3"/>
            </p:custDataLst>
          </p:nvPr>
        </p:nvSpPr>
        <p:spPr>
          <a:xfrm>
            <a:off x="2313084" y="4248150"/>
            <a:ext cx="3219450" cy="361950"/>
          </a:xfrm>
        </p:spPr>
        <p:txBody>
          <a:bodyPr/>
          <a:lstStyle/>
          <a:p>
            <a:r>
              <a:rPr lang="es-ES" dirty="0" smtClean="0"/>
              <a:t>Junio 2016</a:t>
            </a:r>
            <a:endParaRPr lang="en-US" dirty="0"/>
          </a:p>
        </p:txBody>
      </p:sp>
    </p:spTree>
    <p:extLst>
      <p:ext uri="{BB962C8B-B14F-4D97-AF65-F5344CB8AC3E}">
        <p14:creationId xmlns:p14="http://schemas.microsoft.com/office/powerpoint/2010/main" val="39828504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9" hidden="1"/>
          <p:cNvGraphicFramePr>
            <a:graphicFrameLocks/>
          </p:cNvGraphicFramePr>
          <p:nvPr>
            <p:custDataLst>
              <p:tags r:id="rId2"/>
            </p:custDataLst>
            <p:extLst>
              <p:ext uri="{D42A27DB-BD31-4B8C-83A1-F6EECF244321}">
                <p14:modId xmlns:p14="http://schemas.microsoft.com/office/powerpoint/2010/main" val="1006885707"/>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6479" name="think-cell Slide" r:id="rId10" imgW="360" imgH="360" progId="TCLayout.ActiveDocument.1">
                  <p:embed/>
                </p:oleObj>
              </mc:Choice>
              <mc:Fallback>
                <p:oleObj name="think-cell Slide" r:id="rId10" imgW="360" imgH="360" progId="TCLayout.ActiveDocument.1">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 name="Rectangle 19"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US" sz="1600">
              <a:latin typeface="Candara"/>
              <a:ea typeface="MS PGothic"/>
              <a:cs typeface="Arial"/>
              <a:sym typeface="Candara"/>
            </a:endParaRPr>
          </a:p>
        </p:txBody>
      </p:sp>
      <p:sp>
        <p:nvSpPr>
          <p:cNvPr id="32" name="Rectángulo 31"/>
          <p:cNvSpPr/>
          <p:nvPr/>
        </p:nvSpPr>
        <p:spPr>
          <a:xfrm>
            <a:off x="637523" y="97975"/>
            <a:ext cx="6912768" cy="1323439"/>
          </a:xfrm>
          <a:prstGeom prst="rect">
            <a:avLst/>
          </a:prstGeom>
          <a:noFill/>
        </p:spPr>
        <p:txBody>
          <a:bodyPr wrap="square" lIns="91440" tIns="45720" rIns="91440" bIns="45720">
            <a:spAutoFit/>
          </a:bodyPr>
          <a:lstStyle/>
          <a:p>
            <a:pPr algn="ctr"/>
            <a:r>
              <a:rPr lang="es-ES" sz="40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Avances Temas Administrativos</a:t>
            </a:r>
            <a:endParaRPr lang="es-E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33" name="CuadroTexto 11"/>
          <p:cNvSpPr txBox="1">
            <a:spLocks noChangeArrowheads="1"/>
          </p:cNvSpPr>
          <p:nvPr/>
        </p:nvSpPr>
        <p:spPr bwMode="auto">
          <a:xfrm>
            <a:off x="0" y="566257"/>
            <a:ext cx="8358187" cy="461665"/>
          </a:xfrm>
          <a:prstGeom prst="rect">
            <a:avLst/>
          </a:prstGeom>
          <a:noFill/>
          <a:ln w="9525">
            <a:noFill/>
            <a:miter lim="800000"/>
            <a:headEnd/>
            <a:tailEnd/>
          </a:ln>
        </p:spPr>
        <p:txBody>
          <a:bodyPr>
            <a:spAutoFit/>
          </a:bodyPr>
          <a:lstStyle/>
          <a:p>
            <a:pPr algn="ctr">
              <a:defRPr/>
            </a:pPr>
            <a:r>
              <a:rPr lang="es-ES_tradnl" sz="2400" dirty="0">
                <a:solidFill>
                  <a:srgbClr val="1F497D">
                    <a:lumMod val="50000"/>
                  </a:srgbClr>
                </a:solidFill>
                <a:latin typeface="Impact"/>
                <a:ea typeface="Helvetica Neue Bold Condensed" charset="0"/>
                <a:cs typeface="Impact"/>
                <a:sym typeface="Helvetica Neue Bold Condensed" charset="0"/>
              </a:rPr>
              <a:t>Gestión del Recurso Humano</a:t>
            </a:r>
          </a:p>
        </p:txBody>
      </p:sp>
      <p:sp>
        <p:nvSpPr>
          <p:cNvPr id="34" name="5 Rectángulo"/>
          <p:cNvSpPr/>
          <p:nvPr/>
        </p:nvSpPr>
        <p:spPr bwMode="auto">
          <a:xfrm>
            <a:off x="235845" y="1082484"/>
            <a:ext cx="1296144" cy="1289050"/>
          </a:xfrm>
          <a:prstGeom prst="rect">
            <a:avLst/>
          </a:prstGeom>
          <a:gradFill>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cap="rnd">
            <a:noFill/>
            <a:bevel/>
          </a:ln>
          <a:effectLst>
            <a:outerShdw blurRad="50800" dist="38100" dir="5400000" algn="t" rotWithShape="0">
              <a:prstClr val="black">
                <a:alpha val="40000"/>
              </a:prstClr>
            </a:outerShdw>
          </a:effectLst>
          <a:scene3d>
            <a:camera prst="orthographicFront"/>
            <a:lightRig rig="threePt" dir="t"/>
          </a:scene3d>
          <a:sp3d>
            <a:bevelT w="38100" h="38100"/>
          </a:sp3d>
        </p:spPr>
        <p:txBody>
          <a:bodyPr lIns="45720" tIns="22860" rIns="45720" bIns="22860" spcCol="1270" anchor="ctr"/>
          <a:lstStyle/>
          <a:p>
            <a:pPr marL="0" marR="0" lvl="0" indent="0" algn="ctr" defTabSz="533400" eaLnBrk="1" fontAlgn="auto" latinLnBrk="0" hangingPunct="1">
              <a:lnSpc>
                <a:spcPct val="90000"/>
              </a:lnSpc>
              <a:spcBef>
                <a:spcPts val="0"/>
              </a:spcBef>
              <a:spcAft>
                <a:spcPct val="35000"/>
              </a:spcAft>
              <a:buClrTx/>
              <a:buSzTx/>
              <a:buFontTx/>
              <a:buNone/>
              <a:tabLst/>
              <a:defRPr/>
            </a:pPr>
            <a:r>
              <a:rPr lang="es-CO" sz="1400" b="1" kern="0" dirty="0" smtClean="0">
                <a:solidFill>
                  <a:prstClr val="black"/>
                </a:solidFill>
                <a:latin typeface="Futura Lt"/>
                <a:cs typeface="+mn-cs"/>
              </a:rPr>
              <a:t>Temas</a:t>
            </a:r>
          </a:p>
          <a:p>
            <a:pPr marL="0" marR="0" lvl="0" indent="0" algn="ctr" defTabSz="533400" eaLnBrk="1" fontAlgn="auto" latinLnBrk="0" hangingPunct="1">
              <a:lnSpc>
                <a:spcPct val="90000"/>
              </a:lnSpc>
              <a:spcBef>
                <a:spcPts val="0"/>
              </a:spcBef>
              <a:spcAft>
                <a:spcPct val="35000"/>
              </a:spcAft>
              <a:buClrTx/>
              <a:buSzTx/>
              <a:buFontTx/>
              <a:buNone/>
              <a:tabLst/>
              <a:defRPr/>
            </a:pPr>
            <a:r>
              <a:rPr lang="es-CO" sz="1400" b="1" kern="0" dirty="0" smtClean="0">
                <a:solidFill>
                  <a:prstClr val="black"/>
                </a:solidFill>
                <a:latin typeface="Futura Lt"/>
                <a:cs typeface="+mn-cs"/>
              </a:rPr>
              <a:t>Capacitación</a:t>
            </a:r>
            <a:endParaRPr kumimoji="0" lang="es-CO" sz="1400" b="1" i="0" u="none" strike="noStrike" kern="0" cap="none" spc="0" normalizeH="0" baseline="0" noProof="0" dirty="0">
              <a:ln>
                <a:noFill/>
              </a:ln>
              <a:solidFill>
                <a:prstClr val="black"/>
              </a:solidFill>
              <a:effectLst/>
              <a:uLnTx/>
              <a:uFillTx/>
              <a:latin typeface="Futura Lt"/>
              <a:ea typeface="+mn-ea"/>
              <a:cs typeface="+mn-cs"/>
            </a:endParaRPr>
          </a:p>
        </p:txBody>
      </p:sp>
      <p:sp>
        <p:nvSpPr>
          <p:cNvPr id="36" name="AutoShape 13"/>
          <p:cNvSpPr>
            <a:spLocks noChangeArrowheads="1"/>
          </p:cNvSpPr>
          <p:nvPr>
            <p:custDataLst>
              <p:tags r:id="rId4"/>
            </p:custDataLst>
          </p:nvPr>
        </p:nvSpPr>
        <p:spPr bwMode="blackGray">
          <a:xfrm>
            <a:off x="1637306" y="1277746"/>
            <a:ext cx="209550" cy="898525"/>
          </a:xfrm>
          <a:prstGeom prst="rightArrow">
            <a:avLst>
              <a:gd name="adj1" fmla="val 55176"/>
              <a:gd name="adj2" fmla="val 100000"/>
            </a:avLst>
          </a:prstGeom>
          <a:gradFill>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w="12700" algn="ctr">
            <a:noFill/>
            <a:miter lim="800000"/>
            <a:headEnd/>
            <a:tailEnd/>
          </a:ln>
          <a:effectLst/>
        </p:spPr>
        <p:txBody>
          <a:bodyPr rot="10800000" vert="eaVert" wrap="none" lIns="93286" tIns="46643" rIns="93286" bIns="4664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600" b="0" i="0" u="none" strike="noStrike" kern="0" cap="none" spc="0" normalizeH="0" baseline="0" noProof="0">
              <a:ln>
                <a:noFill/>
              </a:ln>
              <a:solidFill>
                <a:prstClr val="black"/>
              </a:solidFill>
              <a:effectLst/>
              <a:uLnTx/>
              <a:uFillTx/>
              <a:latin typeface="Arial" pitchFamily="84" charset="0"/>
              <a:ea typeface="ＭＳ Ｐゴシック" pitchFamily="84" charset="-128"/>
              <a:cs typeface="ＭＳ Ｐゴシック" pitchFamily="84" charset="-128"/>
            </a:endParaRPr>
          </a:p>
        </p:txBody>
      </p:sp>
      <p:sp>
        <p:nvSpPr>
          <p:cNvPr id="37" name="Rectangle 16"/>
          <p:cNvSpPr>
            <a:spLocks noChangeArrowheads="1"/>
          </p:cNvSpPr>
          <p:nvPr>
            <p:custDataLst>
              <p:tags r:id="rId5"/>
            </p:custDataLst>
          </p:nvPr>
        </p:nvSpPr>
        <p:spPr bwMode="auto">
          <a:xfrm>
            <a:off x="2222293" y="1421414"/>
            <a:ext cx="5731946" cy="738664"/>
          </a:xfrm>
          <a:prstGeom prst="rect">
            <a:avLst/>
          </a:prstGeom>
          <a:noFill/>
          <a:ln w="9525">
            <a:noFill/>
            <a:miter lim="800000"/>
            <a:headEnd/>
            <a:tailEnd/>
          </a:ln>
          <a:effectLst/>
        </p:spPr>
        <p:txBody>
          <a:bodyPr wrap="square" lIns="0" tIns="0" rIns="0" bIns="0">
            <a:spAutoFit/>
          </a:bodyPr>
          <a:lstStyle/>
          <a:p>
            <a:pPr marL="197586" lvl="1" indent="-195966" algn="just" defTabSz="913429">
              <a:buClr>
                <a:srgbClr val="4F81BD">
                  <a:lumMod val="75000"/>
                </a:srgbClr>
              </a:buClr>
              <a:buSzPct val="125000"/>
              <a:buFont typeface="Arial" charset="0"/>
              <a:buChar char="▪"/>
              <a:defRPr/>
            </a:pPr>
            <a:r>
              <a:rPr lang="es-CO" sz="1600" dirty="0" smtClean="0">
                <a:latin typeface="Futura Lt"/>
                <a:ea typeface="ＭＳ Ｐゴシック" pitchFamily="34" charset="-128"/>
              </a:rPr>
              <a:t>En qué temas se dictaron capacitaciones: </a:t>
            </a:r>
          </a:p>
          <a:p>
            <a:pPr marL="197586" lvl="1" indent="-195966" algn="just" defTabSz="913429">
              <a:buClr>
                <a:srgbClr val="4F81BD">
                  <a:lumMod val="75000"/>
                </a:srgbClr>
              </a:buClr>
              <a:buSzPct val="125000"/>
              <a:buFont typeface="Arial" charset="0"/>
              <a:buChar char="▪"/>
              <a:defRPr/>
            </a:pPr>
            <a:r>
              <a:rPr lang="es-CO" sz="1600" dirty="0">
                <a:latin typeface="Futura Lt"/>
                <a:ea typeface="ＭＳ Ｐゴシック" pitchFamily="34" charset="-128"/>
              </a:rPr>
              <a:t>1867</a:t>
            </a:r>
            <a:r>
              <a:rPr lang="es-CO" sz="1600" dirty="0">
                <a:latin typeface="Futura Lt"/>
                <a:ea typeface="ＭＳ Ｐゴシック" pitchFamily="34" charset="-128"/>
              </a:rPr>
              <a:t> </a:t>
            </a:r>
            <a:r>
              <a:rPr lang="es-CO" sz="1600" dirty="0">
                <a:latin typeface="Futura Lt"/>
                <a:ea typeface="ＭＳ Ｐゴシック" pitchFamily="34" charset="-128"/>
              </a:rPr>
              <a:t>Participaciones en los diferentes programas</a:t>
            </a:r>
          </a:p>
          <a:p>
            <a:pPr marL="197586" lvl="1" indent="-195966" algn="just" defTabSz="913429">
              <a:buClr>
                <a:srgbClr val="4F81BD">
                  <a:lumMod val="75000"/>
                </a:srgbClr>
              </a:buClr>
              <a:buSzPct val="125000"/>
              <a:buFont typeface="Arial" charset="0"/>
              <a:buChar char="▪"/>
              <a:defRPr/>
            </a:pPr>
            <a:r>
              <a:rPr lang="es-CO" sz="1600" dirty="0">
                <a:latin typeface="Futura Lt"/>
                <a:ea typeface="ＭＳ Ｐゴシック" pitchFamily="34" charset="-128"/>
              </a:rPr>
              <a:t>Presupuesto ejecutado $</a:t>
            </a:r>
            <a:r>
              <a:rPr lang="es-CO" sz="1600" dirty="0">
                <a:latin typeface="Futura Lt"/>
                <a:ea typeface="ＭＳ Ｐゴシック" pitchFamily="34" charset="-128"/>
              </a:rPr>
              <a:t>0</a:t>
            </a:r>
          </a:p>
        </p:txBody>
      </p:sp>
      <p:sp>
        <p:nvSpPr>
          <p:cNvPr id="40" name="5 Rectángulo"/>
          <p:cNvSpPr/>
          <p:nvPr/>
        </p:nvSpPr>
        <p:spPr bwMode="auto">
          <a:xfrm>
            <a:off x="235845" y="3102400"/>
            <a:ext cx="1296144" cy="1289050"/>
          </a:xfrm>
          <a:prstGeom prst="rect">
            <a:avLst/>
          </a:prstGeom>
          <a:gradFill>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cap="rnd">
            <a:noFill/>
            <a:bevel/>
          </a:ln>
          <a:effectLst>
            <a:outerShdw blurRad="50800" dist="38100" dir="5400000" algn="t" rotWithShape="0">
              <a:prstClr val="black">
                <a:alpha val="40000"/>
              </a:prstClr>
            </a:outerShdw>
          </a:effectLst>
          <a:scene3d>
            <a:camera prst="orthographicFront"/>
            <a:lightRig rig="threePt" dir="t"/>
          </a:scene3d>
          <a:sp3d>
            <a:bevelT w="38100" h="38100"/>
          </a:sp3d>
        </p:spPr>
        <p:txBody>
          <a:bodyPr lIns="45720" tIns="22860" rIns="45720" bIns="22860" spcCol="1270" anchor="ctr"/>
          <a:lstStyle/>
          <a:p>
            <a:pPr marL="0" marR="0" lvl="0" indent="0" algn="ctr" defTabSz="533400" eaLnBrk="1" fontAlgn="auto" latinLnBrk="0" hangingPunct="1">
              <a:lnSpc>
                <a:spcPct val="90000"/>
              </a:lnSpc>
              <a:spcBef>
                <a:spcPts val="0"/>
              </a:spcBef>
              <a:spcAft>
                <a:spcPct val="35000"/>
              </a:spcAft>
              <a:buClrTx/>
              <a:buSzTx/>
              <a:buFontTx/>
              <a:buNone/>
              <a:tabLst/>
              <a:defRPr/>
            </a:pPr>
            <a:r>
              <a:rPr lang="es-CO" sz="1400" b="1" kern="0" dirty="0" smtClean="0">
                <a:solidFill>
                  <a:prstClr val="black"/>
                </a:solidFill>
                <a:latin typeface="Futura Lt"/>
                <a:cs typeface="+mn-cs"/>
              </a:rPr>
              <a:t>Modificación Planta de Personal</a:t>
            </a:r>
            <a:endParaRPr kumimoji="0" lang="es-CO" sz="1400" b="1" i="0" u="none" strike="noStrike" kern="0" cap="none" spc="0" normalizeH="0" baseline="0" noProof="0" dirty="0">
              <a:ln>
                <a:noFill/>
              </a:ln>
              <a:solidFill>
                <a:prstClr val="black"/>
              </a:solidFill>
              <a:effectLst/>
              <a:uLnTx/>
              <a:uFillTx/>
              <a:latin typeface="Futura Lt"/>
              <a:ea typeface="+mn-ea"/>
              <a:cs typeface="+mn-cs"/>
            </a:endParaRPr>
          </a:p>
        </p:txBody>
      </p:sp>
      <p:sp>
        <p:nvSpPr>
          <p:cNvPr id="41" name="AutoShape 13"/>
          <p:cNvSpPr>
            <a:spLocks noChangeArrowheads="1"/>
          </p:cNvSpPr>
          <p:nvPr>
            <p:custDataLst>
              <p:tags r:id="rId6"/>
            </p:custDataLst>
          </p:nvPr>
        </p:nvSpPr>
        <p:spPr bwMode="blackGray">
          <a:xfrm>
            <a:off x="1669532" y="3297662"/>
            <a:ext cx="209550" cy="898525"/>
          </a:xfrm>
          <a:prstGeom prst="rightArrow">
            <a:avLst>
              <a:gd name="adj1" fmla="val 55176"/>
              <a:gd name="adj2" fmla="val 100000"/>
            </a:avLst>
          </a:prstGeom>
          <a:gradFill>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w="12700" algn="ctr">
            <a:noFill/>
            <a:miter lim="800000"/>
            <a:headEnd/>
            <a:tailEnd/>
          </a:ln>
          <a:effectLst/>
        </p:spPr>
        <p:txBody>
          <a:bodyPr rot="10800000" vert="eaVert" wrap="none" lIns="93286" tIns="46643" rIns="93286" bIns="4664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600" b="0" i="0" u="none" strike="noStrike" kern="0" cap="none" spc="0" normalizeH="0" baseline="0" noProof="0">
              <a:ln>
                <a:noFill/>
              </a:ln>
              <a:solidFill>
                <a:prstClr val="black"/>
              </a:solidFill>
              <a:effectLst/>
              <a:uLnTx/>
              <a:uFillTx/>
              <a:latin typeface="Arial" pitchFamily="84" charset="0"/>
              <a:ea typeface="ＭＳ Ｐゴシック" pitchFamily="84" charset="-128"/>
              <a:cs typeface="ＭＳ Ｐゴシック" pitchFamily="84" charset="-128"/>
            </a:endParaRPr>
          </a:p>
        </p:txBody>
      </p:sp>
      <p:sp>
        <p:nvSpPr>
          <p:cNvPr id="42" name="Rectangle 16"/>
          <p:cNvSpPr>
            <a:spLocks noChangeArrowheads="1"/>
          </p:cNvSpPr>
          <p:nvPr>
            <p:custDataLst>
              <p:tags r:id="rId7"/>
            </p:custDataLst>
          </p:nvPr>
        </p:nvSpPr>
        <p:spPr bwMode="auto">
          <a:xfrm>
            <a:off x="2016625" y="2612119"/>
            <a:ext cx="7054818" cy="3877985"/>
          </a:xfrm>
          <a:prstGeom prst="rect">
            <a:avLst/>
          </a:prstGeom>
          <a:noFill/>
          <a:ln w="9525">
            <a:noFill/>
            <a:miter lim="800000"/>
            <a:headEnd/>
            <a:tailEnd/>
          </a:ln>
          <a:effectLst/>
        </p:spPr>
        <p:txBody>
          <a:bodyPr wrap="square" lIns="0" tIns="0" rIns="0" bIns="0">
            <a:spAutoFit/>
          </a:bodyPr>
          <a:lstStyle/>
          <a:p>
            <a:pPr marL="171450" indent="-171450">
              <a:buFont typeface="Arial" panose="020B0604020202020204" pitchFamily="34" charset="0"/>
              <a:buChar char="•"/>
            </a:pPr>
            <a:r>
              <a:rPr lang="es-CO" sz="1050" dirty="0"/>
              <a:t>C</a:t>
            </a:r>
            <a:r>
              <a:rPr lang="es-CO" sz="1050" dirty="0" smtClean="0"/>
              <a:t>omunicación radicado </a:t>
            </a:r>
            <a:r>
              <a:rPr lang="es-CO" sz="1050" dirty="0"/>
              <a:t>No. 2013-400-016300-1 de 8 de octubre de 2013 el Presidente de la Agencia remitió al Ministerio de Transporte, </a:t>
            </a:r>
            <a:r>
              <a:rPr lang="es-CO" sz="1050" dirty="0" smtClean="0"/>
              <a:t>comunicación </a:t>
            </a:r>
            <a:r>
              <a:rPr lang="es-CO" sz="1050" dirty="0"/>
              <a:t>MT 20133400397941 de 6 de noviembre de 2013 radicó ante el Departamento Administrativo de la Función Pública la solicitud de ampliación de la planta de personal de la Agencia Nacional de </a:t>
            </a:r>
            <a:r>
              <a:rPr lang="es-CO" sz="1050" dirty="0" smtClean="0"/>
              <a:t>Infraestructura.</a:t>
            </a:r>
            <a:endParaRPr lang="es-MX" sz="1050" dirty="0"/>
          </a:p>
          <a:p>
            <a:pPr marL="171450" indent="-171450">
              <a:buFont typeface="Arial" panose="020B0604020202020204" pitchFamily="34" charset="0"/>
              <a:buChar char="•"/>
            </a:pPr>
            <a:r>
              <a:rPr lang="es-MX" sz="1050" dirty="0"/>
              <a:t>C</a:t>
            </a:r>
            <a:r>
              <a:rPr lang="es-CO" sz="1050" dirty="0" err="1" smtClean="0"/>
              <a:t>omunicación</a:t>
            </a:r>
            <a:r>
              <a:rPr lang="es-CO" sz="1050" dirty="0" smtClean="0"/>
              <a:t> </a:t>
            </a:r>
            <a:r>
              <a:rPr lang="es-CO" sz="1050" dirty="0"/>
              <a:t>20134000182971 de fecha 3 de diciembre de 2013 radicada en el Ministerio de Transporte bajo el No. 2013310710022 de 9 de diciembre de 2013, la Directora del DAFP devolvió sin tramitar el estudio técnico aduciendo que en el momento regía la normatividad señalada en la Ley 996 de 2005 y que el análisis se reanudaría nuevamente cuando cesen las restricciones señaladas en la mencionada norma</a:t>
            </a:r>
            <a:r>
              <a:rPr lang="es-CO" sz="1050" dirty="0" smtClean="0"/>
              <a:t>.</a:t>
            </a:r>
          </a:p>
          <a:p>
            <a:pPr marL="171450" indent="-171450">
              <a:buFont typeface="Arial" panose="020B0604020202020204" pitchFamily="34" charset="0"/>
              <a:buChar char="•"/>
            </a:pPr>
            <a:r>
              <a:rPr lang="es-CO" sz="1050" dirty="0" smtClean="0"/>
              <a:t>Comunicación radicada </a:t>
            </a:r>
            <a:r>
              <a:rPr lang="es-CO" sz="1050" dirty="0"/>
              <a:t>en el Ministerio de Transporte bajo el No. 20143210425822 de 23 de julio de 2014, remitió la actualización del estudio técnico para la ampliación de la planta de personal, con el fin de que a través de ese Ministerio se adelantaran las gestiones ante el Gobierno Nacional para la ampliación de la planta de personal de la Agencia Nacional de Infraestructura.</a:t>
            </a:r>
            <a:endParaRPr lang="es-MX" sz="1050" dirty="0"/>
          </a:p>
          <a:p>
            <a:pPr marL="171450" indent="-171450">
              <a:buFont typeface="Arial" panose="020B0604020202020204" pitchFamily="34" charset="0"/>
              <a:buChar char="•"/>
            </a:pPr>
            <a:r>
              <a:rPr lang="es-CO" sz="1050" dirty="0" smtClean="0"/>
              <a:t>Mediante </a:t>
            </a:r>
            <a:r>
              <a:rPr lang="es-CO" sz="1050" dirty="0"/>
              <a:t>oficio MT 20141340299831 de 15 de agosto de 2014, radicado en el Departamento Administrativo de la Función Pública con fecha 22 de agosto de 2014, bajo el No. 2014-206-013022-2, la Jefe de la Oficina Jurídica del Ministerio de Transporte, remitió al DAFP la actualización del estudio técnico para la ampliación de la planta de personal de la Agencia Nacional de Infraestructura.</a:t>
            </a:r>
            <a:endParaRPr lang="es-MX" sz="1050" dirty="0"/>
          </a:p>
          <a:p>
            <a:pPr marL="171450" indent="-171450">
              <a:buFont typeface="Arial" panose="020B0604020202020204" pitchFamily="34" charset="0"/>
              <a:buChar char="•"/>
            </a:pPr>
            <a:r>
              <a:rPr lang="es-CO" sz="1050" dirty="0"/>
              <a:t>C</a:t>
            </a:r>
            <a:r>
              <a:rPr lang="es-CO" sz="1050" dirty="0" smtClean="0"/>
              <a:t>on </a:t>
            </a:r>
            <a:r>
              <a:rPr lang="es-CO" sz="1050" dirty="0"/>
              <a:t>fecha 2 de diciembre de 2014 se expidió la Directiva Presidencial No. 06, en cuyo numeral 2 se establece que</a:t>
            </a:r>
            <a:r>
              <a:rPr lang="es-CO" sz="1050" dirty="0" smtClean="0"/>
              <a:t>: Bajo </a:t>
            </a:r>
            <a:r>
              <a:rPr lang="es-CO" sz="1050" dirty="0"/>
              <a:t>estas circunstancias, a la fecha el Departamento Administrativo de la Función Pública no se ha pronunciado sobre el estudio técnico presentado por la Agencia Nacional de Infraestructura a través del Ministerio de Transporte</a:t>
            </a:r>
            <a:r>
              <a:rPr lang="es-CO" sz="1050" dirty="0" smtClean="0"/>
              <a:t>.</a:t>
            </a:r>
          </a:p>
          <a:p>
            <a:pPr marL="171450" lvl="1" indent="-171450">
              <a:buClr>
                <a:srgbClr val="4F81BD">
                  <a:lumMod val="75000"/>
                </a:srgbClr>
              </a:buClr>
              <a:buSzPct val="125000"/>
              <a:buFont typeface="Arial" panose="020B0604020202020204" pitchFamily="34" charset="0"/>
              <a:buChar char="•"/>
              <a:defRPr/>
            </a:pPr>
            <a:r>
              <a:rPr lang="es-CO" sz="1050" dirty="0"/>
              <a:t>El día 10 de marzo de 2015 la entidad adopto el </a:t>
            </a:r>
            <a:r>
              <a:rPr lang="es-CO" sz="1050" dirty="0" smtClean="0"/>
              <a:t>Manual </a:t>
            </a:r>
            <a:r>
              <a:rPr lang="es-CO" sz="1050" dirty="0"/>
              <a:t>de </a:t>
            </a:r>
            <a:r>
              <a:rPr lang="es-CO" sz="1050" dirty="0" smtClean="0"/>
              <a:t>Funciones </a:t>
            </a:r>
            <a:r>
              <a:rPr lang="es-CO" sz="1050" dirty="0"/>
              <a:t>mediante resolución 528 de 2015 de acuerdo con lo solicitado en </a:t>
            </a:r>
            <a:r>
              <a:rPr lang="es-MX" sz="1050" dirty="0"/>
              <a:t>el artículo 35 del Decreto 1785 de 18 de septiembre de 2014 publicado en esa misma fecha en el Diario Oficial No. 49.278 </a:t>
            </a:r>
            <a:endParaRPr lang="es-MX" sz="1050" dirty="0" smtClean="0"/>
          </a:p>
          <a:p>
            <a:pPr marL="171450" lvl="1" indent="-171450">
              <a:buClr>
                <a:srgbClr val="4F81BD">
                  <a:lumMod val="75000"/>
                </a:srgbClr>
              </a:buClr>
              <a:buSzPct val="125000"/>
              <a:buFont typeface="Arial" panose="020B0604020202020204" pitchFamily="34" charset="0"/>
              <a:buChar char="•"/>
              <a:defRPr/>
            </a:pPr>
            <a:r>
              <a:rPr lang="es-MX" sz="1050" dirty="0" smtClean="0"/>
              <a:t>El </a:t>
            </a:r>
            <a:r>
              <a:rPr lang="es-MX" sz="1050" dirty="0"/>
              <a:t>día 6 de mayo de 2015 mediante resolución 755 de 2015 se adicionó el </a:t>
            </a:r>
            <a:r>
              <a:rPr lang="es-MX" sz="1050" dirty="0" smtClean="0"/>
              <a:t>Manual </a:t>
            </a:r>
            <a:r>
              <a:rPr lang="es-MX" sz="1050" dirty="0"/>
              <a:t>de Funciones en los folios 336 y 337 </a:t>
            </a:r>
          </a:p>
          <a:p>
            <a:pPr marL="171450" lvl="1" indent="-171450">
              <a:buClr>
                <a:srgbClr val="4F81BD">
                  <a:lumMod val="75000"/>
                </a:srgbClr>
              </a:buClr>
              <a:buSzPct val="125000"/>
              <a:buFont typeface="Arial" panose="020B0604020202020204" pitchFamily="34" charset="0"/>
              <a:buChar char="•"/>
              <a:defRPr/>
            </a:pPr>
            <a:r>
              <a:rPr lang="es-CO" sz="1050" dirty="0"/>
              <a:t>El día 7 de julio de 2015 mediante resolución 1169 de 2015 se </a:t>
            </a:r>
            <a:r>
              <a:rPr lang="es-CO" sz="1050" dirty="0" smtClean="0"/>
              <a:t>modificó </a:t>
            </a:r>
            <a:r>
              <a:rPr lang="es-CO" sz="1050" dirty="0"/>
              <a:t>en los folios 202 y 203 y se adicionó en los folios 338 y 339 del manual de funciones.</a:t>
            </a:r>
          </a:p>
        </p:txBody>
      </p:sp>
    </p:spTree>
    <p:extLst>
      <p:ext uri="{BB962C8B-B14F-4D97-AF65-F5344CB8AC3E}">
        <p14:creationId xmlns:p14="http://schemas.microsoft.com/office/powerpoint/2010/main" val="18741755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10" hidden="1"/>
          <p:cNvGraphicFramePr>
            <a:graphicFrameLocks/>
          </p:cNvGraphicFramePr>
          <p:nvPr>
            <p:custDataLst>
              <p:tags r:id="rId2"/>
            </p:custDataLst>
            <p:extLst>
              <p:ext uri="{D42A27DB-BD31-4B8C-83A1-F6EECF244321}">
                <p14:modId xmlns:p14="http://schemas.microsoft.com/office/powerpoint/2010/main" val="254677358"/>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7539" name="think-cell Slide" r:id="rId6" imgW="360" imgH="360" progId="TCLayout.ActiveDocument.1">
                  <p:embed/>
                </p:oleObj>
              </mc:Choice>
              <mc:Fallback>
                <p:oleObj name="think-cell Slide" r:id="rId6" imgW="360" imgH="360" progId="TCLayout.ActiveDocument.1">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Rectangle 2"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US" sz="1400">
              <a:latin typeface="Candara"/>
              <a:ea typeface="MS PGothic"/>
              <a:cs typeface="Arial"/>
              <a:sym typeface="Candara"/>
            </a:endParaRPr>
          </a:p>
        </p:txBody>
      </p:sp>
      <p:sp>
        <p:nvSpPr>
          <p:cNvPr id="38" name="Marcador de contenido 1"/>
          <p:cNvSpPr txBox="1">
            <a:spLocks/>
          </p:cNvSpPr>
          <p:nvPr/>
        </p:nvSpPr>
        <p:spPr>
          <a:xfrm>
            <a:off x="549393" y="1241537"/>
            <a:ext cx="8915400" cy="4525963"/>
          </a:xfrm>
          <a:prstGeom prst="rect">
            <a:avLst/>
          </a:prstGeom>
        </p:spPr>
        <p:txBody>
          <a:bodyPr/>
          <a:lstStyle>
            <a:lvl1pPr marL="177800" indent="-177800" algn="just" rtl="0" eaLnBrk="1" fontAlgn="base" hangingPunct="1">
              <a:spcBef>
                <a:spcPct val="20000"/>
              </a:spcBef>
              <a:spcAft>
                <a:spcPct val="0"/>
              </a:spcAft>
              <a:buFont typeface="Arial" charset="0"/>
              <a:buChar char="•"/>
              <a:defRPr sz="1600" b="1" kern="1200">
                <a:solidFill>
                  <a:schemeClr val="tx1"/>
                </a:solidFill>
                <a:latin typeface="Candara" pitchFamily="34" charset="0"/>
                <a:ea typeface="+mn-ea"/>
                <a:cs typeface="+mn-cs"/>
              </a:defRPr>
            </a:lvl1pPr>
            <a:lvl2pPr marL="622300" indent="-1651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2pPr>
            <a:lvl3pPr marL="1079500" indent="-1651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3pPr>
            <a:lvl4pPr marL="1524000" indent="-1524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4pPr>
            <a:lvl5pPr marL="1968500" indent="-1397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CO" sz="2000" dirty="0" smtClean="0"/>
              <a:t>Capacitaciones 2015:</a:t>
            </a:r>
          </a:p>
          <a:p>
            <a:pPr marL="457200" lvl="1" indent="0">
              <a:buNone/>
            </a:pPr>
            <a:endParaRPr lang="es-CO" sz="2000" dirty="0" smtClean="0">
              <a:latin typeface="Arial Narrow" panose="020B0606020202030204" pitchFamily="34" charset="0"/>
            </a:endParaRPr>
          </a:p>
          <a:p>
            <a:pPr marL="457200" lvl="1" indent="0">
              <a:buNone/>
            </a:pPr>
            <a:endParaRPr lang="es-CO" sz="2000" dirty="0">
              <a:latin typeface="Arial Narrow" panose="020B0606020202030204" pitchFamily="34" charset="0"/>
            </a:endParaRPr>
          </a:p>
          <a:p>
            <a:pPr marL="457200" lvl="1" indent="0">
              <a:buNone/>
            </a:pPr>
            <a:endParaRPr lang="es-CO" sz="2000" dirty="0" smtClean="0">
              <a:latin typeface="Arial Narrow" panose="020B0606020202030204" pitchFamily="34" charset="0"/>
            </a:endParaRPr>
          </a:p>
          <a:p>
            <a:pPr marL="457200" lvl="1" indent="0">
              <a:buNone/>
            </a:pPr>
            <a:endParaRPr lang="es-CO" sz="2000" dirty="0">
              <a:latin typeface="Arial Narrow" panose="020B0606020202030204" pitchFamily="34" charset="0"/>
            </a:endParaRPr>
          </a:p>
          <a:p>
            <a:pPr marL="457200" lvl="1" indent="0">
              <a:buNone/>
            </a:pPr>
            <a:endParaRPr lang="es-CO" sz="2000" dirty="0" smtClean="0">
              <a:latin typeface="Arial Narrow" panose="020B0606020202030204" pitchFamily="34" charset="0"/>
            </a:endParaRPr>
          </a:p>
          <a:p>
            <a:pPr marL="457200" lvl="1" indent="0">
              <a:buNone/>
            </a:pPr>
            <a:endParaRPr lang="es-CO" sz="2000" dirty="0">
              <a:latin typeface="Arial Narrow" panose="020B0606020202030204" pitchFamily="34" charset="0"/>
            </a:endParaRPr>
          </a:p>
          <a:p>
            <a:pPr marL="457200" lvl="1" indent="0">
              <a:buNone/>
            </a:pPr>
            <a:endParaRPr lang="es-CO" sz="2000" dirty="0" smtClean="0">
              <a:latin typeface="Arial Narrow" panose="020B0606020202030204" pitchFamily="34" charset="0"/>
            </a:endParaRPr>
          </a:p>
          <a:p>
            <a:pPr marL="0" indent="0">
              <a:buFont typeface="Arial" charset="0"/>
              <a:buNone/>
            </a:pPr>
            <a:endParaRPr lang="es-CO" sz="2000" dirty="0">
              <a:latin typeface="Arial Narrow" panose="020B0606020202030204" pitchFamily="34" charset="0"/>
            </a:endParaRPr>
          </a:p>
        </p:txBody>
      </p:sp>
      <p:sp>
        <p:nvSpPr>
          <p:cNvPr id="40" name="Rectángulo 39"/>
          <p:cNvSpPr/>
          <p:nvPr/>
        </p:nvSpPr>
        <p:spPr>
          <a:xfrm>
            <a:off x="920552" y="438912"/>
            <a:ext cx="6912768" cy="1323439"/>
          </a:xfrm>
          <a:prstGeom prst="rect">
            <a:avLst/>
          </a:prstGeom>
          <a:noFill/>
        </p:spPr>
        <p:txBody>
          <a:bodyPr wrap="square" lIns="91440" tIns="45720" rIns="91440" bIns="45720">
            <a:spAutoFit/>
          </a:bodyPr>
          <a:lstStyle/>
          <a:p>
            <a:pPr algn="ctr"/>
            <a:r>
              <a:rPr lang="es-ES" sz="40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Avances Temas Administrativos</a:t>
            </a:r>
            <a:endParaRPr lang="es-E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pic>
        <p:nvPicPr>
          <p:cNvPr id="2" name="Imagen 1"/>
          <p:cNvPicPr>
            <a:picLocks noChangeAspect="1"/>
          </p:cNvPicPr>
          <p:nvPr/>
        </p:nvPicPr>
        <p:blipFill>
          <a:blip r:embed="rId8"/>
          <a:stretch>
            <a:fillRect/>
          </a:stretch>
        </p:blipFill>
        <p:spPr>
          <a:xfrm>
            <a:off x="1338789" y="1624091"/>
            <a:ext cx="5801401" cy="4755927"/>
          </a:xfrm>
          <a:prstGeom prst="rect">
            <a:avLst/>
          </a:prstGeom>
        </p:spPr>
      </p:pic>
    </p:spTree>
    <p:extLst>
      <p:ext uri="{BB962C8B-B14F-4D97-AF65-F5344CB8AC3E}">
        <p14:creationId xmlns:p14="http://schemas.microsoft.com/office/powerpoint/2010/main" val="32176125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10" hidden="1"/>
          <p:cNvGraphicFramePr>
            <a:graphicFrameLocks/>
          </p:cNvGraphicFramePr>
          <p:nvPr>
            <p:custDataLst>
              <p:tags r:id="rId2"/>
            </p:custDataLst>
            <p:extLst>
              <p:ext uri="{D42A27DB-BD31-4B8C-83A1-F6EECF244321}">
                <p14:modId xmlns:p14="http://schemas.microsoft.com/office/powerpoint/2010/main" val="254677358"/>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9957" name="think-cell Slide" r:id="rId6" imgW="360" imgH="360" progId="TCLayout.ActiveDocument.1">
                  <p:embed/>
                </p:oleObj>
              </mc:Choice>
              <mc:Fallback>
                <p:oleObj name="think-cell Slide" r:id="rId6" imgW="360" imgH="360" progId="TCLayout.ActiveDocument.1">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Rectangle 2"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US" sz="1400">
              <a:latin typeface="Candara"/>
              <a:ea typeface="MS PGothic"/>
              <a:cs typeface="Arial"/>
              <a:sym typeface="Candara"/>
            </a:endParaRPr>
          </a:p>
        </p:txBody>
      </p:sp>
      <p:sp>
        <p:nvSpPr>
          <p:cNvPr id="38" name="Marcador de contenido 1"/>
          <p:cNvSpPr txBox="1">
            <a:spLocks/>
          </p:cNvSpPr>
          <p:nvPr/>
        </p:nvSpPr>
        <p:spPr>
          <a:xfrm>
            <a:off x="549393" y="1241537"/>
            <a:ext cx="8915400" cy="4525963"/>
          </a:xfrm>
          <a:prstGeom prst="rect">
            <a:avLst/>
          </a:prstGeom>
        </p:spPr>
        <p:txBody>
          <a:bodyPr/>
          <a:lstStyle>
            <a:lvl1pPr marL="177800" indent="-177800" algn="just" rtl="0" eaLnBrk="1" fontAlgn="base" hangingPunct="1">
              <a:spcBef>
                <a:spcPct val="20000"/>
              </a:spcBef>
              <a:spcAft>
                <a:spcPct val="0"/>
              </a:spcAft>
              <a:buFont typeface="Arial" charset="0"/>
              <a:buChar char="•"/>
              <a:defRPr sz="1600" b="1" kern="1200">
                <a:solidFill>
                  <a:schemeClr val="tx1"/>
                </a:solidFill>
                <a:latin typeface="Candara" pitchFamily="34" charset="0"/>
                <a:ea typeface="+mn-ea"/>
                <a:cs typeface="+mn-cs"/>
              </a:defRPr>
            </a:lvl1pPr>
            <a:lvl2pPr marL="622300" indent="-1651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2pPr>
            <a:lvl3pPr marL="1079500" indent="-1651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3pPr>
            <a:lvl4pPr marL="1524000" indent="-1524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4pPr>
            <a:lvl5pPr marL="1968500" indent="-1397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CO" sz="2000" dirty="0"/>
              <a:t>Capacitaciones 2016</a:t>
            </a:r>
            <a:r>
              <a:rPr lang="es-CO" sz="2000" dirty="0" smtClean="0"/>
              <a:t>:</a:t>
            </a:r>
          </a:p>
          <a:p>
            <a:pPr marL="0" indent="0">
              <a:buNone/>
            </a:pPr>
            <a:endParaRPr lang="es-CO" sz="2000" dirty="0" smtClean="0">
              <a:latin typeface="Arial Narrow" panose="020B0606020202030204" pitchFamily="34" charset="0"/>
            </a:endParaRPr>
          </a:p>
          <a:p>
            <a:pPr marL="457200" lvl="1" indent="0">
              <a:buNone/>
            </a:pPr>
            <a:endParaRPr lang="es-CO" sz="2000" dirty="0">
              <a:latin typeface="Arial Narrow" panose="020B0606020202030204" pitchFamily="34" charset="0"/>
            </a:endParaRPr>
          </a:p>
          <a:p>
            <a:pPr marL="457200" lvl="1" indent="0">
              <a:buNone/>
            </a:pPr>
            <a:endParaRPr lang="es-CO" sz="2000" dirty="0" smtClean="0">
              <a:latin typeface="Arial Narrow" panose="020B0606020202030204" pitchFamily="34" charset="0"/>
            </a:endParaRPr>
          </a:p>
          <a:p>
            <a:pPr marL="457200" lvl="1" indent="0">
              <a:buNone/>
            </a:pPr>
            <a:endParaRPr lang="es-CO" sz="2000" dirty="0">
              <a:latin typeface="Arial Narrow" panose="020B0606020202030204" pitchFamily="34" charset="0"/>
            </a:endParaRPr>
          </a:p>
          <a:p>
            <a:pPr marL="457200" lvl="1" indent="0">
              <a:buNone/>
            </a:pPr>
            <a:endParaRPr lang="es-CO" sz="2000" dirty="0" smtClean="0">
              <a:latin typeface="Arial Narrow" panose="020B0606020202030204" pitchFamily="34" charset="0"/>
            </a:endParaRPr>
          </a:p>
          <a:p>
            <a:pPr marL="457200" lvl="1" indent="0">
              <a:buNone/>
            </a:pPr>
            <a:endParaRPr lang="es-CO" sz="2000" dirty="0">
              <a:latin typeface="Arial Narrow" panose="020B0606020202030204" pitchFamily="34" charset="0"/>
            </a:endParaRPr>
          </a:p>
          <a:p>
            <a:pPr marL="457200" lvl="1" indent="0">
              <a:buNone/>
            </a:pPr>
            <a:endParaRPr lang="es-CO" sz="2000" dirty="0" smtClean="0">
              <a:latin typeface="Arial Narrow" panose="020B0606020202030204" pitchFamily="34" charset="0"/>
            </a:endParaRPr>
          </a:p>
          <a:p>
            <a:pPr marL="0" indent="0">
              <a:buFont typeface="Arial" charset="0"/>
              <a:buNone/>
            </a:pPr>
            <a:endParaRPr lang="es-CO" sz="2000" dirty="0">
              <a:latin typeface="Arial Narrow" panose="020B0606020202030204" pitchFamily="34" charset="0"/>
            </a:endParaRPr>
          </a:p>
        </p:txBody>
      </p:sp>
      <p:sp>
        <p:nvSpPr>
          <p:cNvPr id="40" name="Rectángulo 39"/>
          <p:cNvSpPr/>
          <p:nvPr/>
        </p:nvSpPr>
        <p:spPr>
          <a:xfrm>
            <a:off x="920552" y="438912"/>
            <a:ext cx="6912768" cy="1323439"/>
          </a:xfrm>
          <a:prstGeom prst="rect">
            <a:avLst/>
          </a:prstGeom>
          <a:noFill/>
        </p:spPr>
        <p:txBody>
          <a:bodyPr wrap="square" lIns="91440" tIns="45720" rIns="91440" bIns="45720">
            <a:spAutoFit/>
          </a:bodyPr>
          <a:lstStyle/>
          <a:p>
            <a:pPr algn="ctr"/>
            <a:r>
              <a:rPr lang="es-ES" sz="40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Avances Temas Administrativos</a:t>
            </a:r>
            <a:endParaRPr lang="es-E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graphicFrame>
        <p:nvGraphicFramePr>
          <p:cNvPr id="5" name="Objeto 4"/>
          <p:cNvGraphicFramePr>
            <a:graphicFrameLocks noChangeAspect="1"/>
          </p:cNvGraphicFramePr>
          <p:nvPr>
            <p:extLst>
              <p:ext uri="{D42A27DB-BD31-4B8C-83A1-F6EECF244321}">
                <p14:modId xmlns:p14="http://schemas.microsoft.com/office/powerpoint/2010/main" val="2724088571"/>
              </p:ext>
            </p:extLst>
          </p:nvPr>
        </p:nvGraphicFramePr>
        <p:xfrm>
          <a:off x="939945" y="1822739"/>
          <a:ext cx="5934075" cy="2609850"/>
        </p:xfrm>
        <a:graphic>
          <a:graphicData uri="http://schemas.openxmlformats.org/presentationml/2006/ole">
            <mc:AlternateContent xmlns:mc="http://schemas.openxmlformats.org/markup-compatibility/2006">
              <mc:Choice xmlns:v="urn:schemas-microsoft-com:vml" Requires="v">
                <p:oleObj spid="_x0000_s39958" name="Worksheet" r:id="rId8" imgW="5934248" imgH="2609812" progId="Excel.Sheet.12">
                  <p:embed/>
                </p:oleObj>
              </mc:Choice>
              <mc:Fallback>
                <p:oleObj name="Worksheet" r:id="rId8" imgW="5934248" imgH="2609812" progId="Excel.Sheet.12">
                  <p:embed/>
                  <p:pic>
                    <p:nvPicPr>
                      <p:cNvPr id="0" name=""/>
                      <p:cNvPicPr/>
                      <p:nvPr/>
                    </p:nvPicPr>
                    <p:blipFill>
                      <a:blip r:embed="rId9"/>
                      <a:stretch>
                        <a:fillRect/>
                      </a:stretch>
                    </p:blipFill>
                    <p:spPr>
                      <a:xfrm>
                        <a:off x="939945" y="1822739"/>
                        <a:ext cx="5934075" cy="2609850"/>
                      </a:xfrm>
                      <a:prstGeom prst="rect">
                        <a:avLst/>
                      </a:prstGeom>
                    </p:spPr>
                  </p:pic>
                </p:oleObj>
              </mc:Fallback>
            </mc:AlternateContent>
          </a:graphicData>
        </a:graphic>
      </p:graphicFrame>
    </p:spTree>
    <p:extLst>
      <p:ext uri="{BB962C8B-B14F-4D97-AF65-F5344CB8AC3E}">
        <p14:creationId xmlns:p14="http://schemas.microsoft.com/office/powerpoint/2010/main" val="2427077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C2C0D9B7-3709-4AA7-BC15-71609CD14C4E}" type="slidenum">
              <a:rPr lang="es-CO" smtClean="0">
                <a:solidFill>
                  <a:srgbClr val="244061">
                    <a:tint val="75000"/>
                  </a:srgbClr>
                </a:solidFill>
              </a:rPr>
              <a:pPr>
                <a:defRPr/>
              </a:pPr>
              <a:t>13</a:t>
            </a:fld>
            <a:endParaRPr lang="es-CO" dirty="0">
              <a:solidFill>
                <a:srgbClr val="244061">
                  <a:tint val="75000"/>
                </a:srgbClr>
              </a:solidFill>
            </a:endParaRPr>
          </a:p>
        </p:txBody>
      </p:sp>
      <p:sp>
        <p:nvSpPr>
          <p:cNvPr id="4" name="Rectángulo 3"/>
          <p:cNvSpPr/>
          <p:nvPr/>
        </p:nvSpPr>
        <p:spPr>
          <a:xfrm>
            <a:off x="1112576" y="2615184"/>
            <a:ext cx="6912768" cy="707886"/>
          </a:xfrm>
          <a:prstGeom prst="rect">
            <a:avLst/>
          </a:prstGeom>
          <a:noFill/>
        </p:spPr>
        <p:txBody>
          <a:bodyPr wrap="square" lIns="91440" tIns="45720" rIns="91440" bIns="45720">
            <a:spAutoFit/>
          </a:bodyPr>
          <a:lstStyle/>
          <a:p>
            <a:pPr algn="ctr"/>
            <a:r>
              <a:rPr lang="es-ES" sz="40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Avances </a:t>
            </a:r>
            <a:r>
              <a:rPr lang="es-ES" sz="40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Control Interno</a:t>
            </a:r>
            <a:endParaRPr lang="es-E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3608621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49184" y="-91830"/>
            <a:ext cx="6783948" cy="1323439"/>
          </a:xfrm>
          <a:prstGeom prst="rect">
            <a:avLst/>
          </a:prstGeom>
          <a:noFill/>
        </p:spPr>
        <p:txBody>
          <a:bodyPr wrap="square" rtlCol="0">
            <a:spAutoFit/>
          </a:bodyPr>
          <a:lstStyle/>
          <a:p>
            <a:r>
              <a:rPr lang="es-CO" sz="4000" b="1" dirty="0">
                <a:solidFill>
                  <a:srgbClr val="1F497D">
                    <a:lumMod val="50000"/>
                  </a:srgbClr>
                </a:solidFill>
                <a:latin typeface="Impact"/>
                <a:ea typeface="Helvetica Neue Bold Condensed" charset="0"/>
                <a:cs typeface="Impact"/>
              </a:rPr>
              <a:t>Premio Nacional de Interventorías Versión 2 – 2015</a:t>
            </a:r>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13133" y="2451877"/>
            <a:ext cx="3364634" cy="1892606"/>
          </a:xfrm>
          <a:prstGeom prst="rect">
            <a:avLst/>
          </a:prstGeom>
          <a:ln>
            <a:noFill/>
          </a:ln>
          <a:effectLst>
            <a:softEdge rad="112500"/>
          </a:effectLst>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7043" y="1140856"/>
            <a:ext cx="4306089" cy="2073750"/>
          </a:xfrm>
          <a:prstGeom prst="rect">
            <a:avLst/>
          </a:prstGeom>
          <a:ln>
            <a:noFill/>
          </a:ln>
          <a:effectLst>
            <a:softEdge rad="112500"/>
          </a:effectLst>
        </p:spPr>
      </p:pic>
      <p:sp>
        <p:nvSpPr>
          <p:cNvPr id="11" name="CuadroTexto 10"/>
          <p:cNvSpPr txBox="1"/>
          <p:nvPr/>
        </p:nvSpPr>
        <p:spPr>
          <a:xfrm>
            <a:off x="754867" y="1172255"/>
            <a:ext cx="1887312" cy="433196"/>
          </a:xfrm>
          <a:prstGeom prst="rect">
            <a:avLst/>
          </a:prstGeom>
          <a:noFill/>
        </p:spPr>
        <p:txBody>
          <a:bodyPr wrap="none" rtlCol="0">
            <a:spAutoFit/>
          </a:bodyPr>
          <a:lstStyle/>
          <a:p>
            <a:r>
              <a:rPr lang="es-CO" sz="2215" b="1" dirty="0">
                <a:solidFill>
                  <a:srgbClr val="92D050"/>
                </a:solidFill>
                <a:effectLst>
                  <a:outerShdw blurRad="38100" dist="38100" dir="2700000" algn="tl">
                    <a:srgbClr val="000000">
                      <a:alpha val="43137"/>
                    </a:srgbClr>
                  </a:outerShdw>
                </a:effectLst>
              </a:rPr>
              <a:t>Postulados:</a:t>
            </a:r>
            <a:r>
              <a:rPr lang="es-CO" sz="1662" dirty="0"/>
              <a:t> </a:t>
            </a:r>
            <a:r>
              <a:rPr lang="es-CO" sz="2215" b="1" dirty="0">
                <a:solidFill>
                  <a:srgbClr val="92D050"/>
                </a:solidFill>
                <a:effectLst>
                  <a:outerShdw blurRad="38100" dist="38100" dir="2700000" algn="tl">
                    <a:srgbClr val="000000">
                      <a:alpha val="43137"/>
                    </a:srgbClr>
                  </a:outerShdw>
                </a:effectLst>
              </a:rPr>
              <a:t>12</a:t>
            </a:r>
          </a:p>
        </p:txBody>
      </p:sp>
      <p:sp>
        <p:nvSpPr>
          <p:cNvPr id="12" name="CuadroTexto 11"/>
          <p:cNvSpPr txBox="1"/>
          <p:nvPr/>
        </p:nvSpPr>
        <p:spPr>
          <a:xfrm>
            <a:off x="3066265" y="3035741"/>
            <a:ext cx="4451731" cy="1967846"/>
          </a:xfrm>
          <a:prstGeom prst="rect">
            <a:avLst/>
          </a:prstGeom>
          <a:noFill/>
        </p:spPr>
        <p:txBody>
          <a:bodyPr wrap="none" rtlCol="0">
            <a:spAutoFit/>
          </a:bodyPr>
          <a:lstStyle/>
          <a:p>
            <a:endParaRPr lang="es-CO" sz="1662" dirty="0"/>
          </a:p>
          <a:p>
            <a:r>
              <a:rPr lang="es-CO" sz="2215" b="1" dirty="0">
                <a:solidFill>
                  <a:srgbClr val="92D050"/>
                </a:solidFill>
                <a:effectLst>
                  <a:outerShdw blurRad="38100" dist="38100" dir="2700000" algn="tl">
                    <a:srgbClr val="000000">
                      <a:alpha val="43137"/>
                    </a:srgbClr>
                  </a:outerShdw>
                </a:effectLst>
              </a:rPr>
              <a:t>Ganadores: 2</a:t>
            </a:r>
          </a:p>
          <a:p>
            <a:pPr marL="263776" indent="-263776">
              <a:buFontTx/>
              <a:buChar char="-"/>
            </a:pPr>
            <a:r>
              <a:rPr lang="es-CO" sz="1662" b="1" dirty="0" smtClean="0"/>
              <a:t>Consorcio </a:t>
            </a:r>
            <a:r>
              <a:rPr lang="es-CO" sz="1662" b="1" dirty="0"/>
              <a:t>ERU Concesiones </a:t>
            </a:r>
          </a:p>
          <a:p>
            <a:r>
              <a:rPr lang="es-CO" sz="1662" b="1" dirty="0"/>
              <a:t>	(Bogotá – Siberia – La Punta – El Vino)</a:t>
            </a:r>
          </a:p>
          <a:p>
            <a:endParaRPr lang="es-CO" sz="1662" b="1" dirty="0"/>
          </a:p>
          <a:p>
            <a:pPr marL="263776" indent="-263776">
              <a:buFontTx/>
              <a:buChar char="-"/>
            </a:pPr>
            <a:r>
              <a:rPr lang="es-CO" sz="1662" b="1" dirty="0"/>
              <a:t>Consorcio </a:t>
            </a:r>
            <a:r>
              <a:rPr lang="es-CO" sz="1662" b="1" dirty="0" err="1"/>
              <a:t>Interconcesiones</a:t>
            </a:r>
            <a:r>
              <a:rPr lang="es-CO" sz="1662" b="1" dirty="0"/>
              <a:t> </a:t>
            </a:r>
          </a:p>
          <a:p>
            <a:r>
              <a:rPr lang="es-CO" sz="1662" b="1" dirty="0"/>
              <a:t>	(Girardot – Ibagué – Cajamarca)</a:t>
            </a:r>
          </a:p>
        </p:txBody>
      </p:sp>
      <p:sp>
        <p:nvSpPr>
          <p:cNvPr id="3" name="Rectángulo 2"/>
          <p:cNvSpPr/>
          <p:nvPr/>
        </p:nvSpPr>
        <p:spPr>
          <a:xfrm>
            <a:off x="449184" y="5161389"/>
            <a:ext cx="7573847" cy="1546577"/>
          </a:xfrm>
          <a:prstGeom prst="rect">
            <a:avLst/>
          </a:prstGeom>
        </p:spPr>
        <p:txBody>
          <a:bodyPr wrap="square">
            <a:spAutoFit/>
          </a:bodyPr>
          <a:lstStyle/>
          <a:p>
            <a:pPr lvl="0" algn="just">
              <a:lnSpc>
                <a:spcPct val="105000"/>
              </a:lnSpc>
              <a:spcAft>
                <a:spcPts val="800"/>
              </a:spcAft>
            </a:pPr>
            <a:r>
              <a:rPr lang="es-ES_tradnl" dirty="0" smtClean="0">
                <a:latin typeface="Calibri" panose="020F0502020204030204" pitchFamily="34" charset="0"/>
                <a:ea typeface="Calibri" panose="020F0502020204030204" pitchFamily="34" charset="0"/>
                <a:cs typeface="Times New Roman" panose="02020603050405020304" pitchFamily="18" charset="0"/>
              </a:rPr>
              <a:t>Entregamos el </a:t>
            </a:r>
            <a:r>
              <a:rPr lang="es-ES_tradnl" b="1" dirty="0">
                <a:latin typeface="Calibri" panose="020F0502020204030204" pitchFamily="34" charset="0"/>
                <a:ea typeface="Calibri" panose="020F0502020204030204" pitchFamily="34" charset="0"/>
                <a:cs typeface="Times New Roman" panose="02020603050405020304" pitchFamily="18" charset="0"/>
              </a:rPr>
              <a:t>premio nacional de interventorías </a:t>
            </a:r>
            <a:r>
              <a:rPr lang="es-ES_tradnl" dirty="0">
                <a:latin typeface="Calibri" panose="020F0502020204030204" pitchFamily="34" charset="0"/>
                <a:ea typeface="Calibri" panose="020F0502020204030204" pitchFamily="34" charset="0"/>
                <a:cs typeface="Times New Roman" panose="02020603050405020304" pitchFamily="18" charset="0"/>
              </a:rPr>
              <a:t>en su segunda versión, incluyendo un jurado de lujo conformado por el Subdirector del Departamento Administrativo de la Función Pública, la Secretaría de Transparencia y nuestro Consejo asesor de gestión contractual; incorporamos en esta oportunidad variables de cumplimiento con el país.</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22479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66"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1 Título"/>
          <p:cNvSpPr txBox="1">
            <a:spLocks/>
          </p:cNvSpPr>
          <p:nvPr/>
        </p:nvSpPr>
        <p:spPr>
          <a:xfrm>
            <a:off x="597629" y="334279"/>
            <a:ext cx="7948742" cy="540060"/>
          </a:xfrm>
          <a:prstGeom prst="rect">
            <a:avLst/>
          </a:prstGeom>
        </p:spPr>
        <p:txBody>
          <a:bodyPr/>
          <a:lstStyle>
            <a:lvl1pPr algn="ctr" rtl="0" eaLnBrk="1" fontAlgn="base" hangingPunct="1">
              <a:spcBef>
                <a:spcPct val="0"/>
              </a:spcBef>
              <a:spcAft>
                <a:spcPct val="0"/>
              </a:spcAft>
              <a:defRPr sz="4000" b="1" kern="1200">
                <a:solidFill>
                  <a:schemeClr val="tx1"/>
                </a:solidFill>
                <a:latin typeface="Impact" pitchFamily="34"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es-ES" dirty="0">
                <a:solidFill>
                  <a:srgbClr val="1F497D">
                    <a:lumMod val="50000"/>
                  </a:srgbClr>
                </a:solidFill>
                <a:latin typeface="Impact"/>
                <a:ea typeface="Helvetica Neue Bold Condensed" charset="0"/>
                <a:cs typeface="Impact"/>
              </a:rPr>
              <a:t>Plan de Mejoramiento </a:t>
            </a:r>
            <a:r>
              <a:rPr lang="es-ES" dirty="0" smtClean="0">
                <a:solidFill>
                  <a:srgbClr val="1F497D">
                    <a:lumMod val="50000"/>
                  </a:srgbClr>
                </a:solidFill>
                <a:latin typeface="Impact"/>
                <a:ea typeface="Helvetica Neue Bold Condensed" charset="0"/>
                <a:cs typeface="Impact"/>
              </a:rPr>
              <a:t>CGR</a:t>
            </a:r>
            <a:endParaRPr lang="es-CO" sz="2000" dirty="0">
              <a:ln w="0"/>
              <a:solidFill>
                <a:srgbClr val="832748"/>
              </a:solidFill>
              <a:latin typeface="Candara" panose="020E0502030303020204" pitchFamily="34" charset="0"/>
              <a:ea typeface="Helvetica Neue Bold Condensed" charset="0"/>
              <a:cs typeface="Impact"/>
            </a:endParaRPr>
          </a:p>
        </p:txBody>
      </p:sp>
      <p:sp>
        <p:nvSpPr>
          <p:cNvPr id="52" name="CuadroTexto 51"/>
          <p:cNvSpPr txBox="1"/>
          <p:nvPr/>
        </p:nvSpPr>
        <p:spPr>
          <a:xfrm>
            <a:off x="227766" y="1282056"/>
            <a:ext cx="8676748" cy="2308324"/>
          </a:xfrm>
          <a:prstGeom prst="rect">
            <a:avLst/>
          </a:prstGeom>
          <a:noFill/>
        </p:spPr>
        <p:txBody>
          <a:bodyPr wrap="square" rtlCol="0">
            <a:spAutoFit/>
          </a:bodyPr>
          <a:lstStyle/>
          <a:p>
            <a:pPr lvl="0" algn="just"/>
            <a:r>
              <a:rPr lang="es-ES_tradnl" dirty="0"/>
              <a:t>Lideramos la consolidación del plan de mejoramiento institucional, proponiendo escenarios de participación activa con los responsables de dicho plan y con la propia Contraloría General de la República, a través de los cuales se generaron lineamientos para fortalecer cada uno de los renglones relacionados con la mejora, y en particular, sugiriendo acciones de orden preventivo y correctivo, que a la postre permitieron cerrar el </a:t>
            </a:r>
            <a:r>
              <a:rPr lang="es-ES_tradnl" dirty="0" smtClean="0"/>
              <a:t>año 2015 </a:t>
            </a:r>
            <a:r>
              <a:rPr lang="es-ES_tradnl" dirty="0"/>
              <a:t>con </a:t>
            </a:r>
            <a:r>
              <a:rPr lang="es-ES_tradnl" b="1" dirty="0"/>
              <a:t>440 hallazgos</a:t>
            </a:r>
            <a:r>
              <a:rPr lang="es-ES_tradnl" dirty="0"/>
              <a:t>, de los cuales </a:t>
            </a:r>
            <a:r>
              <a:rPr lang="es-ES_tradnl" b="1" dirty="0"/>
              <a:t>426 hallazgos se encuentran cumplidos</a:t>
            </a:r>
            <a:r>
              <a:rPr lang="es-ES_tradnl" dirty="0"/>
              <a:t> satisfactoriamente al nivel del 100%, y los restantes 14, se encuentran en término para ser atendidos en la correspondiente vigencia 2016.  </a:t>
            </a:r>
            <a:endParaRPr lang="es-CO" dirty="0"/>
          </a:p>
        </p:txBody>
      </p:sp>
      <p:graphicFrame>
        <p:nvGraphicFramePr>
          <p:cNvPr id="8" name="Tabla 7"/>
          <p:cNvGraphicFramePr>
            <a:graphicFrameLocks noGrp="1"/>
          </p:cNvGraphicFramePr>
          <p:nvPr>
            <p:extLst/>
          </p:nvPr>
        </p:nvGraphicFramePr>
        <p:xfrm>
          <a:off x="1698170" y="3590380"/>
          <a:ext cx="5497286" cy="2932107"/>
        </p:xfrm>
        <a:graphic>
          <a:graphicData uri="http://schemas.openxmlformats.org/drawingml/2006/table">
            <a:tbl>
              <a:tblPr firstRow="1">
                <a:tableStyleId>{93296810-A885-4BE3-A3E7-6D5BEEA58F35}</a:tableStyleId>
              </a:tblPr>
              <a:tblGrid>
                <a:gridCol w="855265"/>
                <a:gridCol w="965726"/>
                <a:gridCol w="965726"/>
                <a:gridCol w="965726"/>
                <a:gridCol w="965726"/>
                <a:gridCol w="779117"/>
              </a:tblGrid>
              <a:tr h="581025">
                <a:tc>
                  <a:txBody>
                    <a:bodyPr/>
                    <a:lstStyle/>
                    <a:p>
                      <a:pPr algn="ctr" fontAlgn="ctr"/>
                      <a:r>
                        <a:rPr lang="es-CO" sz="1100" u="none" strike="noStrike" dirty="0">
                          <a:effectLst/>
                        </a:rPr>
                        <a:t>Periodo</a:t>
                      </a:r>
                      <a:endParaRPr lang="es-CO" sz="11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O" sz="1100" u="none" strike="noStrike" dirty="0">
                          <a:effectLst/>
                        </a:rPr>
                        <a:t>Numero hallazgos vencidos</a:t>
                      </a:r>
                      <a:endParaRPr lang="es-CO" sz="11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O" sz="1100" u="none" strike="noStrike" dirty="0">
                          <a:effectLst/>
                        </a:rPr>
                        <a:t>Número de hallazgos en termino</a:t>
                      </a:r>
                      <a:endParaRPr lang="es-CO" sz="11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O" sz="1100" u="none" strike="noStrike" dirty="0">
                          <a:effectLst/>
                        </a:rPr>
                        <a:t>Número de hallazgos cumplidos</a:t>
                      </a:r>
                      <a:endParaRPr lang="es-CO" sz="11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O" sz="1100" u="none" strike="noStrike" dirty="0">
                          <a:effectLst/>
                        </a:rPr>
                        <a:t>Total hallazgos CGR</a:t>
                      </a:r>
                      <a:endParaRPr lang="es-CO" sz="11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O" sz="1100" u="none" strike="noStrike" dirty="0">
                          <a:effectLst/>
                        </a:rPr>
                        <a:t>Valor </a:t>
                      </a:r>
                      <a:r>
                        <a:rPr lang="es-CO" sz="1100" u="none" strike="noStrike" dirty="0" err="1">
                          <a:effectLst/>
                        </a:rPr>
                        <a:t>ind</a:t>
                      </a:r>
                      <a:r>
                        <a:rPr lang="es-CO" sz="1100" u="none" strike="noStrike" dirty="0">
                          <a:effectLst/>
                        </a:rPr>
                        <a:t>. (c)</a:t>
                      </a:r>
                      <a:endParaRPr lang="es-CO" sz="1100" b="1" i="0" u="none" strike="noStrike" dirty="0">
                        <a:solidFill>
                          <a:srgbClr val="000000"/>
                        </a:solidFill>
                        <a:effectLst/>
                        <a:latin typeface="Calibri" panose="020F0502020204030204" pitchFamily="34" charset="0"/>
                      </a:endParaRPr>
                    </a:p>
                  </a:txBody>
                  <a:tcPr marL="0" marR="0" marT="0" marB="0" anchor="ctr"/>
                </a:tc>
              </a:tr>
              <a:tr h="190500">
                <a:tc>
                  <a:txBody>
                    <a:bodyPr/>
                    <a:lstStyle/>
                    <a:p>
                      <a:pPr algn="ctr" fontAlgn="b"/>
                      <a:r>
                        <a:rPr lang="es-CO" sz="1100" u="none" strike="noStrike" dirty="0">
                          <a:effectLst/>
                        </a:rPr>
                        <a:t>Enero</a:t>
                      </a:r>
                      <a:endParaRPr lang="es-CO"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s-CO" sz="1100" u="none" strike="noStrike">
                          <a:effectLst/>
                        </a:rPr>
                        <a:t>175</a:t>
                      </a:r>
                      <a:endParaRPr lang="es-CO"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100" u="none" strike="noStrike">
                          <a:effectLst/>
                        </a:rPr>
                        <a:t>142</a:t>
                      </a:r>
                      <a:endParaRPr lang="es-CO"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100" u="none" strike="noStrike">
                          <a:effectLst/>
                        </a:rPr>
                        <a:t>118</a:t>
                      </a:r>
                      <a:endParaRPr lang="es-CO"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100" u="none" strike="noStrike">
                          <a:effectLst/>
                        </a:rPr>
                        <a:t>435</a:t>
                      </a:r>
                      <a:endParaRPr lang="es-CO"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100" u="none" strike="noStrike">
                          <a:effectLst/>
                        </a:rPr>
                        <a:t>27,13%</a:t>
                      </a:r>
                      <a:endParaRPr lang="es-CO" sz="1100" b="0" i="0" u="none" strike="noStrike">
                        <a:solidFill>
                          <a:srgbClr val="000000"/>
                        </a:solidFill>
                        <a:effectLst/>
                        <a:latin typeface="Calibri" panose="020F0502020204030204" pitchFamily="34" charset="0"/>
                      </a:endParaRPr>
                    </a:p>
                  </a:txBody>
                  <a:tcPr marL="0" marR="0" marT="0" marB="0" anchor="b"/>
                </a:tc>
              </a:tr>
              <a:tr h="190500">
                <a:tc>
                  <a:txBody>
                    <a:bodyPr/>
                    <a:lstStyle/>
                    <a:p>
                      <a:pPr algn="ctr" fontAlgn="b"/>
                      <a:r>
                        <a:rPr lang="es-CO" sz="1100" u="none" strike="noStrike" dirty="0">
                          <a:effectLst/>
                        </a:rPr>
                        <a:t>Febrero</a:t>
                      </a:r>
                      <a:endParaRPr lang="es-CO"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s-CO" sz="1100" u="none" strike="noStrike">
                          <a:effectLst/>
                        </a:rPr>
                        <a:t>133</a:t>
                      </a:r>
                      <a:endParaRPr lang="es-CO"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100" u="none" strike="noStrike">
                          <a:effectLst/>
                        </a:rPr>
                        <a:t>173</a:t>
                      </a:r>
                      <a:endParaRPr lang="es-CO"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100" u="none" strike="noStrike">
                          <a:effectLst/>
                        </a:rPr>
                        <a:t>129</a:t>
                      </a:r>
                      <a:endParaRPr lang="es-CO"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100" u="none" strike="noStrike">
                          <a:effectLst/>
                        </a:rPr>
                        <a:t>435</a:t>
                      </a:r>
                      <a:endParaRPr lang="es-CO"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100" u="none" strike="noStrike">
                          <a:effectLst/>
                        </a:rPr>
                        <a:t>29,66%</a:t>
                      </a:r>
                      <a:endParaRPr lang="es-CO" sz="1100" b="0" i="0" u="none" strike="noStrike">
                        <a:solidFill>
                          <a:srgbClr val="000000"/>
                        </a:solidFill>
                        <a:effectLst/>
                        <a:latin typeface="Calibri" panose="020F0502020204030204" pitchFamily="34" charset="0"/>
                      </a:endParaRPr>
                    </a:p>
                  </a:txBody>
                  <a:tcPr marL="0" marR="0" marT="0" marB="0" anchor="b"/>
                </a:tc>
              </a:tr>
              <a:tr h="190500">
                <a:tc>
                  <a:txBody>
                    <a:bodyPr/>
                    <a:lstStyle/>
                    <a:p>
                      <a:pPr algn="ctr" fontAlgn="b"/>
                      <a:r>
                        <a:rPr lang="es-CO" sz="1100" u="none" strike="noStrike" dirty="0">
                          <a:effectLst/>
                        </a:rPr>
                        <a:t>Marzo</a:t>
                      </a:r>
                      <a:endParaRPr lang="es-CO"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s-CO" sz="1100" u="none" strike="noStrike">
                          <a:effectLst/>
                        </a:rPr>
                        <a:t>82</a:t>
                      </a:r>
                      <a:endParaRPr lang="es-CO"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100" u="none" strike="noStrike">
                          <a:effectLst/>
                        </a:rPr>
                        <a:t>205</a:t>
                      </a:r>
                      <a:endParaRPr lang="es-CO"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100" u="none" strike="noStrike">
                          <a:effectLst/>
                        </a:rPr>
                        <a:t>148</a:t>
                      </a:r>
                      <a:endParaRPr lang="es-CO"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100" u="none" strike="noStrike">
                          <a:effectLst/>
                        </a:rPr>
                        <a:t>435</a:t>
                      </a:r>
                      <a:endParaRPr lang="es-CO"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100" u="none" strike="noStrike">
                          <a:effectLst/>
                        </a:rPr>
                        <a:t>34,02%</a:t>
                      </a:r>
                      <a:endParaRPr lang="es-CO" sz="1100" b="0" i="0" u="none" strike="noStrike">
                        <a:solidFill>
                          <a:srgbClr val="000000"/>
                        </a:solidFill>
                        <a:effectLst/>
                        <a:latin typeface="Calibri" panose="020F0502020204030204" pitchFamily="34" charset="0"/>
                      </a:endParaRPr>
                    </a:p>
                  </a:txBody>
                  <a:tcPr marL="0" marR="0" marT="0" marB="0" anchor="b"/>
                </a:tc>
              </a:tr>
              <a:tr h="190500">
                <a:tc>
                  <a:txBody>
                    <a:bodyPr/>
                    <a:lstStyle/>
                    <a:p>
                      <a:pPr algn="ctr" fontAlgn="b"/>
                      <a:r>
                        <a:rPr lang="es-CO" sz="1100" u="none" strike="noStrike" dirty="0">
                          <a:effectLst/>
                        </a:rPr>
                        <a:t>Abril</a:t>
                      </a:r>
                      <a:endParaRPr lang="es-CO"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s-CO" sz="1100" u="none" strike="noStrike">
                          <a:effectLst/>
                        </a:rPr>
                        <a:t>34</a:t>
                      </a:r>
                      <a:endParaRPr lang="es-CO"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100" u="none" strike="noStrike">
                          <a:effectLst/>
                        </a:rPr>
                        <a:t>222</a:t>
                      </a:r>
                      <a:endParaRPr lang="es-CO"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100" u="none" strike="noStrike">
                          <a:effectLst/>
                        </a:rPr>
                        <a:t>179</a:t>
                      </a:r>
                      <a:endParaRPr lang="es-CO"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100" u="none" strike="noStrike">
                          <a:effectLst/>
                        </a:rPr>
                        <a:t>435</a:t>
                      </a:r>
                      <a:endParaRPr lang="es-CO"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100" u="none" strike="noStrike">
                          <a:effectLst/>
                        </a:rPr>
                        <a:t>41,15%</a:t>
                      </a:r>
                      <a:endParaRPr lang="es-CO" sz="1100" b="0" i="0" u="none" strike="noStrike">
                        <a:solidFill>
                          <a:srgbClr val="000000"/>
                        </a:solidFill>
                        <a:effectLst/>
                        <a:latin typeface="Calibri" panose="020F0502020204030204" pitchFamily="34" charset="0"/>
                      </a:endParaRPr>
                    </a:p>
                  </a:txBody>
                  <a:tcPr marL="0" marR="0" marT="0" marB="0" anchor="b"/>
                </a:tc>
              </a:tr>
              <a:tr h="190500">
                <a:tc>
                  <a:txBody>
                    <a:bodyPr/>
                    <a:lstStyle/>
                    <a:p>
                      <a:pPr algn="ctr" fontAlgn="b"/>
                      <a:r>
                        <a:rPr lang="es-CO" sz="1100" u="none" strike="noStrike" dirty="0">
                          <a:effectLst/>
                        </a:rPr>
                        <a:t>Mayo</a:t>
                      </a:r>
                      <a:endParaRPr lang="es-CO"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s-CO" sz="1100" u="none" strike="noStrike">
                          <a:effectLst/>
                        </a:rPr>
                        <a:t>0</a:t>
                      </a:r>
                      <a:endParaRPr lang="es-CO"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100" u="none" strike="noStrike">
                          <a:effectLst/>
                        </a:rPr>
                        <a:t>156</a:t>
                      </a:r>
                      <a:endParaRPr lang="es-CO"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100" u="none" strike="noStrike">
                          <a:effectLst/>
                        </a:rPr>
                        <a:t>279</a:t>
                      </a:r>
                      <a:endParaRPr lang="es-CO"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100" u="none" strike="noStrike">
                          <a:effectLst/>
                        </a:rPr>
                        <a:t>435</a:t>
                      </a:r>
                      <a:endParaRPr lang="es-CO"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100" u="none" strike="noStrike">
                          <a:effectLst/>
                        </a:rPr>
                        <a:t>64,14%</a:t>
                      </a:r>
                      <a:endParaRPr lang="es-CO" sz="1100" b="0" i="0" u="none" strike="noStrike">
                        <a:solidFill>
                          <a:srgbClr val="000000"/>
                        </a:solidFill>
                        <a:effectLst/>
                        <a:latin typeface="Calibri" panose="020F0502020204030204" pitchFamily="34" charset="0"/>
                      </a:endParaRPr>
                    </a:p>
                  </a:txBody>
                  <a:tcPr marL="0" marR="0" marT="0" marB="0" anchor="b"/>
                </a:tc>
              </a:tr>
              <a:tr h="190500">
                <a:tc>
                  <a:txBody>
                    <a:bodyPr/>
                    <a:lstStyle/>
                    <a:p>
                      <a:pPr algn="ctr" fontAlgn="b"/>
                      <a:r>
                        <a:rPr lang="es-CO" sz="1100" u="none" strike="noStrike" dirty="0">
                          <a:effectLst/>
                        </a:rPr>
                        <a:t>Junio</a:t>
                      </a:r>
                      <a:endParaRPr lang="es-CO"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s-CO" sz="1100" u="none" strike="noStrike">
                          <a:effectLst/>
                        </a:rPr>
                        <a:t>0</a:t>
                      </a:r>
                      <a:endParaRPr lang="es-CO"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100" u="none" strike="noStrike">
                          <a:effectLst/>
                        </a:rPr>
                        <a:t>31</a:t>
                      </a:r>
                      <a:endParaRPr lang="es-CO"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100" u="none" strike="noStrike">
                          <a:effectLst/>
                        </a:rPr>
                        <a:t>404</a:t>
                      </a:r>
                      <a:endParaRPr lang="es-CO"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100" u="none" strike="noStrike">
                          <a:effectLst/>
                        </a:rPr>
                        <a:t>435</a:t>
                      </a:r>
                      <a:endParaRPr lang="es-CO"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100" u="none" strike="noStrike">
                          <a:effectLst/>
                        </a:rPr>
                        <a:t>92,87%</a:t>
                      </a:r>
                      <a:endParaRPr lang="es-CO" sz="1100" b="0" i="0" u="none" strike="noStrike">
                        <a:solidFill>
                          <a:srgbClr val="000000"/>
                        </a:solidFill>
                        <a:effectLst/>
                        <a:latin typeface="Calibri" panose="020F0502020204030204" pitchFamily="34" charset="0"/>
                      </a:endParaRPr>
                    </a:p>
                  </a:txBody>
                  <a:tcPr marL="0" marR="0" marT="0" marB="0" anchor="b"/>
                </a:tc>
              </a:tr>
              <a:tr h="255582">
                <a:tc>
                  <a:txBody>
                    <a:bodyPr/>
                    <a:lstStyle/>
                    <a:p>
                      <a:pPr algn="ctr" fontAlgn="ctr"/>
                      <a:r>
                        <a:rPr lang="es-CO" sz="1100" u="none" strike="noStrike" dirty="0">
                          <a:effectLst/>
                        </a:rPr>
                        <a:t>Julio</a:t>
                      </a:r>
                      <a:endParaRPr lang="es-CO" sz="1100" b="0" i="0" u="none" strike="noStrike" dirty="0">
                        <a:solidFill>
                          <a:srgbClr val="000000"/>
                        </a:solidFill>
                        <a:effectLst/>
                        <a:latin typeface="Calibri" panose="020F0502020204030204" pitchFamily="34" charset="0"/>
                      </a:endParaRPr>
                    </a:p>
                  </a:txBody>
                  <a:tcPr marL="0" marR="0" marT="0" marB="0" anchor="ctr"/>
                </a:tc>
                <a:tc>
                  <a:txBody>
                    <a:bodyPr/>
                    <a:lstStyle/>
                    <a:p>
                      <a:pPr algn="r" fontAlgn="ctr"/>
                      <a:r>
                        <a:rPr lang="es-CO" sz="1100" u="none" strike="noStrike">
                          <a:effectLst/>
                        </a:rPr>
                        <a:t>0</a:t>
                      </a:r>
                      <a:endParaRPr lang="es-CO" sz="1100" b="0"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s-CO" sz="1100" u="none" strike="noStrike">
                          <a:effectLst/>
                        </a:rPr>
                        <a:t>34</a:t>
                      </a:r>
                      <a:endParaRPr lang="es-CO" sz="1100" b="0"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s-CO" sz="1100" u="none" strike="noStrike">
                          <a:effectLst/>
                        </a:rPr>
                        <a:t>406</a:t>
                      </a:r>
                      <a:endParaRPr lang="es-CO" sz="1100" b="0"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s-CO" sz="1100" u="none" strike="noStrike">
                          <a:effectLst/>
                        </a:rPr>
                        <a:t>440</a:t>
                      </a:r>
                      <a:endParaRPr lang="es-CO" sz="1100" b="0"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s-CO" sz="1100" u="none" strike="noStrike">
                          <a:effectLst/>
                        </a:rPr>
                        <a:t>92,27%</a:t>
                      </a:r>
                      <a:endParaRPr lang="es-CO" sz="1100" b="0" i="0" u="none" strike="noStrike">
                        <a:solidFill>
                          <a:srgbClr val="000000"/>
                        </a:solidFill>
                        <a:effectLst/>
                        <a:latin typeface="Calibri" panose="020F0502020204030204" pitchFamily="34" charset="0"/>
                      </a:endParaRPr>
                    </a:p>
                  </a:txBody>
                  <a:tcPr marL="0" marR="0" marT="0" marB="0" anchor="ctr"/>
                </a:tc>
              </a:tr>
              <a:tr h="190500">
                <a:tc>
                  <a:txBody>
                    <a:bodyPr/>
                    <a:lstStyle/>
                    <a:p>
                      <a:pPr algn="ctr" fontAlgn="b"/>
                      <a:r>
                        <a:rPr lang="es-CO" sz="1100" u="none" strike="noStrike" dirty="0">
                          <a:effectLst/>
                        </a:rPr>
                        <a:t>Agosto</a:t>
                      </a:r>
                      <a:endParaRPr lang="es-CO"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s-CO" sz="1100" u="none" strike="noStrike">
                          <a:effectLst/>
                        </a:rPr>
                        <a:t>0</a:t>
                      </a:r>
                      <a:endParaRPr lang="es-CO"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100" u="none" strike="noStrike">
                          <a:effectLst/>
                        </a:rPr>
                        <a:t>32</a:t>
                      </a:r>
                      <a:endParaRPr lang="es-CO"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100" u="none" strike="noStrike">
                          <a:effectLst/>
                        </a:rPr>
                        <a:t>408</a:t>
                      </a:r>
                      <a:endParaRPr lang="es-CO"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100" u="none" strike="noStrike">
                          <a:effectLst/>
                        </a:rPr>
                        <a:t>440</a:t>
                      </a:r>
                      <a:endParaRPr lang="es-CO"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100" u="none" strike="noStrike">
                          <a:effectLst/>
                        </a:rPr>
                        <a:t>92,73%</a:t>
                      </a:r>
                      <a:endParaRPr lang="es-CO" sz="1100" b="0" i="0" u="none" strike="noStrike">
                        <a:solidFill>
                          <a:srgbClr val="000000"/>
                        </a:solidFill>
                        <a:effectLst/>
                        <a:latin typeface="Calibri" panose="020F0502020204030204" pitchFamily="34" charset="0"/>
                      </a:endParaRPr>
                    </a:p>
                  </a:txBody>
                  <a:tcPr marL="0" marR="0" marT="0" marB="0" anchor="b"/>
                </a:tc>
              </a:tr>
              <a:tr h="190500">
                <a:tc>
                  <a:txBody>
                    <a:bodyPr/>
                    <a:lstStyle/>
                    <a:p>
                      <a:pPr algn="ctr" fontAlgn="b"/>
                      <a:r>
                        <a:rPr lang="es-CO" sz="1100" u="none" strike="noStrike" dirty="0">
                          <a:effectLst/>
                        </a:rPr>
                        <a:t>Septiembre</a:t>
                      </a:r>
                      <a:endParaRPr lang="es-CO"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s-CO" sz="1100" u="none" strike="noStrike">
                          <a:effectLst/>
                        </a:rPr>
                        <a:t>0</a:t>
                      </a:r>
                      <a:endParaRPr lang="es-CO"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100" u="none" strike="noStrike">
                          <a:effectLst/>
                        </a:rPr>
                        <a:t>32</a:t>
                      </a:r>
                      <a:endParaRPr lang="es-CO"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100" u="none" strike="noStrike">
                          <a:effectLst/>
                        </a:rPr>
                        <a:t>408</a:t>
                      </a:r>
                      <a:endParaRPr lang="es-CO"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100" u="none" strike="noStrike">
                          <a:effectLst/>
                        </a:rPr>
                        <a:t>440</a:t>
                      </a:r>
                      <a:endParaRPr lang="es-CO"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100" u="none" strike="noStrike">
                          <a:effectLst/>
                        </a:rPr>
                        <a:t>92,73%</a:t>
                      </a:r>
                      <a:endParaRPr lang="es-CO" sz="1100" b="0" i="0" u="none" strike="noStrike">
                        <a:solidFill>
                          <a:srgbClr val="000000"/>
                        </a:solidFill>
                        <a:effectLst/>
                        <a:latin typeface="Calibri" panose="020F0502020204030204" pitchFamily="34" charset="0"/>
                      </a:endParaRPr>
                    </a:p>
                  </a:txBody>
                  <a:tcPr marL="0" marR="0" marT="0" marB="0" anchor="b"/>
                </a:tc>
              </a:tr>
              <a:tr h="190500">
                <a:tc>
                  <a:txBody>
                    <a:bodyPr/>
                    <a:lstStyle/>
                    <a:p>
                      <a:pPr algn="ctr" fontAlgn="b"/>
                      <a:r>
                        <a:rPr lang="es-CO" sz="1100" u="none" strike="noStrike" dirty="0">
                          <a:effectLst/>
                        </a:rPr>
                        <a:t>Octubre</a:t>
                      </a:r>
                      <a:endParaRPr lang="es-CO"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s-CO" sz="1100" u="none" strike="noStrike">
                          <a:effectLst/>
                        </a:rPr>
                        <a:t>0</a:t>
                      </a:r>
                      <a:endParaRPr lang="es-CO"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100" u="none" strike="noStrike">
                          <a:effectLst/>
                        </a:rPr>
                        <a:t>32</a:t>
                      </a:r>
                      <a:endParaRPr lang="es-CO"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100" u="none" strike="noStrike">
                          <a:effectLst/>
                        </a:rPr>
                        <a:t>408</a:t>
                      </a:r>
                      <a:endParaRPr lang="es-CO"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100" u="none" strike="noStrike">
                          <a:effectLst/>
                        </a:rPr>
                        <a:t>440</a:t>
                      </a:r>
                      <a:endParaRPr lang="es-CO"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100" u="none" strike="noStrike">
                          <a:effectLst/>
                        </a:rPr>
                        <a:t>92,73%</a:t>
                      </a:r>
                      <a:endParaRPr lang="es-CO" sz="1100" b="0" i="0" u="none" strike="noStrike">
                        <a:solidFill>
                          <a:srgbClr val="000000"/>
                        </a:solidFill>
                        <a:effectLst/>
                        <a:latin typeface="Calibri" panose="020F0502020204030204" pitchFamily="34" charset="0"/>
                      </a:endParaRPr>
                    </a:p>
                  </a:txBody>
                  <a:tcPr marL="0" marR="0" marT="0" marB="0" anchor="b"/>
                </a:tc>
              </a:tr>
              <a:tr h="190500">
                <a:tc>
                  <a:txBody>
                    <a:bodyPr/>
                    <a:lstStyle/>
                    <a:p>
                      <a:pPr algn="ctr" fontAlgn="b"/>
                      <a:r>
                        <a:rPr lang="es-CO" sz="1100" u="none" strike="noStrike" dirty="0">
                          <a:effectLst/>
                        </a:rPr>
                        <a:t>Noviembre</a:t>
                      </a:r>
                      <a:endParaRPr lang="es-CO"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s-CO" sz="1100" u="none" strike="noStrike">
                          <a:effectLst/>
                        </a:rPr>
                        <a:t>0</a:t>
                      </a:r>
                      <a:endParaRPr lang="es-CO"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100" u="none" strike="noStrike">
                          <a:effectLst/>
                        </a:rPr>
                        <a:t>29</a:t>
                      </a:r>
                      <a:endParaRPr lang="es-CO"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100" u="none" strike="noStrike">
                          <a:effectLst/>
                        </a:rPr>
                        <a:t>411</a:t>
                      </a:r>
                      <a:endParaRPr lang="es-CO"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100" u="none" strike="noStrike">
                          <a:effectLst/>
                        </a:rPr>
                        <a:t>440</a:t>
                      </a:r>
                      <a:endParaRPr lang="es-CO"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100" u="none" strike="noStrike">
                          <a:effectLst/>
                        </a:rPr>
                        <a:t>93,41%</a:t>
                      </a:r>
                      <a:endParaRPr lang="es-CO" sz="1100" b="0" i="0" u="none" strike="noStrike">
                        <a:solidFill>
                          <a:srgbClr val="000000"/>
                        </a:solidFill>
                        <a:effectLst/>
                        <a:latin typeface="Calibri" panose="020F0502020204030204" pitchFamily="34" charset="0"/>
                      </a:endParaRPr>
                    </a:p>
                  </a:txBody>
                  <a:tcPr marL="0" marR="0" marT="0" marB="0" anchor="b"/>
                </a:tc>
              </a:tr>
              <a:tr h="190500">
                <a:tc>
                  <a:txBody>
                    <a:bodyPr/>
                    <a:lstStyle/>
                    <a:p>
                      <a:pPr algn="ctr" fontAlgn="b"/>
                      <a:r>
                        <a:rPr lang="es-CO" sz="1100" u="none" strike="noStrike" dirty="0">
                          <a:effectLst/>
                        </a:rPr>
                        <a:t>Diciembre</a:t>
                      </a:r>
                      <a:endParaRPr lang="es-CO" sz="11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s-CO" sz="1100" u="none" strike="noStrike">
                          <a:effectLst/>
                        </a:rPr>
                        <a:t>0</a:t>
                      </a:r>
                      <a:endParaRPr lang="es-CO"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100" u="none" strike="noStrike">
                          <a:effectLst/>
                        </a:rPr>
                        <a:t>14</a:t>
                      </a:r>
                      <a:endParaRPr lang="es-CO"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100" u="none" strike="noStrike">
                          <a:effectLst/>
                        </a:rPr>
                        <a:t>426</a:t>
                      </a:r>
                      <a:endParaRPr lang="es-CO"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100" u="none" strike="noStrike">
                          <a:effectLst/>
                        </a:rPr>
                        <a:t>440</a:t>
                      </a:r>
                      <a:endParaRPr lang="es-CO"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100" u="none" strike="noStrike" dirty="0">
                          <a:effectLst/>
                        </a:rPr>
                        <a:t>96,82%</a:t>
                      </a:r>
                      <a:endParaRPr lang="es-CO" sz="1100" b="0" i="0" u="none" strike="noStrike" dirty="0">
                        <a:solidFill>
                          <a:srgbClr val="000000"/>
                        </a:solidFill>
                        <a:effectLst/>
                        <a:latin typeface="Calibri" panose="020F0502020204030204" pitchFamily="34" charset="0"/>
                      </a:endParaRPr>
                    </a:p>
                  </a:txBody>
                  <a:tcPr marL="0" marR="0" marT="0" marB="0" anchor="b"/>
                </a:tc>
              </a:tr>
            </a:tbl>
          </a:graphicData>
        </a:graphic>
      </p:graphicFrame>
    </p:spTree>
    <p:extLst>
      <p:ext uri="{BB962C8B-B14F-4D97-AF65-F5344CB8AC3E}">
        <p14:creationId xmlns:p14="http://schemas.microsoft.com/office/powerpoint/2010/main" val="28349779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a:defRPr/>
            </a:pPr>
            <a:fld id="{C2C0D9B7-3709-4AA7-BC15-71609CD14C4E}" type="slidenum">
              <a:rPr lang="es-CO" smtClean="0">
                <a:solidFill>
                  <a:srgbClr val="244061">
                    <a:tint val="75000"/>
                  </a:srgbClr>
                </a:solidFill>
              </a:rPr>
              <a:pPr>
                <a:defRPr/>
              </a:pPr>
              <a:t>16</a:t>
            </a:fld>
            <a:endParaRPr lang="es-CO" dirty="0">
              <a:solidFill>
                <a:srgbClr val="244061">
                  <a:tint val="75000"/>
                </a:srgbClr>
              </a:solidFill>
            </a:endParaRPr>
          </a:p>
        </p:txBody>
      </p:sp>
      <p:sp>
        <p:nvSpPr>
          <p:cNvPr id="4" name="1 Título"/>
          <p:cNvSpPr txBox="1">
            <a:spLocks/>
          </p:cNvSpPr>
          <p:nvPr/>
        </p:nvSpPr>
        <p:spPr>
          <a:xfrm>
            <a:off x="597629" y="334279"/>
            <a:ext cx="7948742" cy="540060"/>
          </a:xfrm>
          <a:prstGeom prst="rect">
            <a:avLst/>
          </a:prstGeom>
        </p:spPr>
        <p:txBody>
          <a:bodyPr/>
          <a:lstStyle>
            <a:lvl1pPr algn="ctr" rtl="0" eaLnBrk="1" fontAlgn="base" hangingPunct="1">
              <a:spcBef>
                <a:spcPct val="0"/>
              </a:spcBef>
              <a:spcAft>
                <a:spcPct val="0"/>
              </a:spcAft>
              <a:defRPr sz="4000" b="1" kern="1200">
                <a:solidFill>
                  <a:schemeClr val="tx1"/>
                </a:solidFill>
                <a:latin typeface="Impact" pitchFamily="34"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es-ES" dirty="0">
                <a:solidFill>
                  <a:srgbClr val="1F497D">
                    <a:lumMod val="50000"/>
                  </a:srgbClr>
                </a:solidFill>
                <a:latin typeface="Impact"/>
                <a:ea typeface="Helvetica Neue Bold Condensed" charset="0"/>
                <a:cs typeface="Impact"/>
              </a:rPr>
              <a:t>Plan de Mejoramiento </a:t>
            </a:r>
            <a:r>
              <a:rPr lang="es-ES" dirty="0" smtClean="0">
                <a:solidFill>
                  <a:srgbClr val="1F497D">
                    <a:lumMod val="50000"/>
                  </a:srgbClr>
                </a:solidFill>
                <a:latin typeface="Impact"/>
                <a:ea typeface="Helvetica Neue Bold Condensed" charset="0"/>
                <a:cs typeface="Impact"/>
              </a:rPr>
              <a:t>por Procesos</a:t>
            </a:r>
            <a:endParaRPr lang="es-CO" sz="2000" dirty="0">
              <a:ln w="0"/>
              <a:solidFill>
                <a:srgbClr val="832748"/>
              </a:solidFill>
              <a:latin typeface="Candara" panose="020E0502030303020204" pitchFamily="34" charset="0"/>
              <a:ea typeface="Helvetica Neue Bold Condensed" charset="0"/>
              <a:cs typeface="Impact"/>
            </a:endParaRPr>
          </a:p>
        </p:txBody>
      </p:sp>
      <p:sp>
        <p:nvSpPr>
          <p:cNvPr id="5" name="Rectángulo 4"/>
          <p:cNvSpPr/>
          <p:nvPr/>
        </p:nvSpPr>
        <p:spPr>
          <a:xfrm>
            <a:off x="597629" y="1316895"/>
            <a:ext cx="7685314" cy="1477328"/>
          </a:xfrm>
          <a:prstGeom prst="rect">
            <a:avLst/>
          </a:prstGeom>
        </p:spPr>
        <p:txBody>
          <a:bodyPr wrap="square">
            <a:spAutoFit/>
          </a:bodyPr>
          <a:lstStyle/>
          <a:p>
            <a:pPr algn="just"/>
            <a:r>
              <a:rPr lang="es-ES_tradnl" dirty="0">
                <a:latin typeface="Calibri" panose="020F0502020204030204" pitchFamily="34" charset="0"/>
                <a:ea typeface="Calibri" panose="020F0502020204030204" pitchFamily="34" charset="0"/>
                <a:cs typeface="Times New Roman" panose="02020603050405020304" pitchFamily="18" charset="0"/>
              </a:rPr>
              <a:t>Lideramos el </a:t>
            </a:r>
            <a:r>
              <a:rPr lang="es-ES_tradnl" b="1" dirty="0">
                <a:latin typeface="Calibri" panose="020F0502020204030204" pitchFamily="34" charset="0"/>
                <a:ea typeface="Calibri" panose="020F0502020204030204" pitchFamily="34" charset="0"/>
                <a:cs typeface="Times New Roman" panose="02020603050405020304" pitchFamily="18" charset="0"/>
              </a:rPr>
              <a:t>plan de mejoramiento por procesos</a:t>
            </a:r>
            <a:r>
              <a:rPr lang="es-ES_tradnl" dirty="0">
                <a:latin typeface="Calibri" panose="020F0502020204030204" pitchFamily="34" charset="0"/>
                <a:ea typeface="Calibri" panose="020F0502020204030204" pitchFamily="34" charset="0"/>
                <a:cs typeface="Times New Roman" panose="02020603050405020304" pitchFamily="18" charset="0"/>
              </a:rPr>
              <a:t>, promoviendo la liberación de no conformidades en función del progreso obtenido por la institución. Terminamos el año 2015 con 238 no conformidades que aún no cuentan con plan de mejoramiento y 365 no conformidades tratadas por la administración en búsqueda del mejoramiento</a:t>
            </a:r>
            <a:endParaRPr lang="es-CO" dirty="0"/>
          </a:p>
        </p:txBody>
      </p:sp>
      <p:graphicFrame>
        <p:nvGraphicFramePr>
          <p:cNvPr id="6" name="Gráfico 5"/>
          <p:cNvGraphicFramePr/>
          <p:nvPr>
            <p:extLst/>
          </p:nvPr>
        </p:nvGraphicFramePr>
        <p:xfrm>
          <a:off x="1360714" y="2950028"/>
          <a:ext cx="6172199" cy="32004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23682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14"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1 Título"/>
          <p:cNvSpPr txBox="1">
            <a:spLocks/>
          </p:cNvSpPr>
          <p:nvPr/>
        </p:nvSpPr>
        <p:spPr>
          <a:xfrm>
            <a:off x="859769" y="371595"/>
            <a:ext cx="7948742" cy="540060"/>
          </a:xfrm>
          <a:prstGeom prst="rect">
            <a:avLst/>
          </a:prstGeom>
        </p:spPr>
        <p:txBody>
          <a:bodyPr/>
          <a:lstStyle>
            <a:lvl1pPr algn="ctr" rtl="0" eaLnBrk="1" fontAlgn="base" hangingPunct="1">
              <a:spcBef>
                <a:spcPct val="0"/>
              </a:spcBef>
              <a:spcAft>
                <a:spcPct val="0"/>
              </a:spcAft>
              <a:defRPr sz="4000" b="1" kern="1200">
                <a:solidFill>
                  <a:schemeClr val="tx1"/>
                </a:solidFill>
                <a:latin typeface="Impact" pitchFamily="34"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ES" dirty="0">
                <a:solidFill>
                  <a:srgbClr val="1F497D">
                    <a:lumMod val="50000"/>
                  </a:srgbClr>
                </a:solidFill>
                <a:latin typeface="Impact"/>
                <a:ea typeface="Helvetica Neue Bold Condensed" charset="0"/>
                <a:cs typeface="Impact"/>
              </a:rPr>
              <a:t>Plan de Mejoramiento CGR</a:t>
            </a:r>
            <a:endParaRPr lang="es-CO" dirty="0">
              <a:solidFill>
                <a:srgbClr val="1F497D">
                  <a:lumMod val="50000"/>
                </a:srgbClr>
              </a:solidFill>
              <a:latin typeface="Impact"/>
              <a:ea typeface="Helvetica Neue Bold Condensed" charset="0"/>
              <a:cs typeface="Impact"/>
            </a:endParaRPr>
          </a:p>
          <a:p>
            <a:endParaRPr lang="es-CO" sz="2000" dirty="0">
              <a:ln w="0"/>
              <a:solidFill>
                <a:srgbClr val="832748"/>
              </a:solidFill>
              <a:latin typeface="Candara" panose="020E0502030303020204" pitchFamily="34" charset="0"/>
              <a:ea typeface="Helvetica Neue Bold Condensed" charset="0"/>
              <a:cs typeface="Impact"/>
            </a:endParaRPr>
          </a:p>
        </p:txBody>
      </p:sp>
      <p:sp>
        <p:nvSpPr>
          <p:cNvPr id="20" name="Rectángulo redondeado 7"/>
          <p:cNvSpPr/>
          <p:nvPr/>
        </p:nvSpPr>
        <p:spPr>
          <a:xfrm>
            <a:off x="4260249" y="2168233"/>
            <a:ext cx="3729882" cy="430073"/>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b="1" dirty="0" smtClean="0"/>
              <a:t>Administrativos: 181 Hallazgos</a:t>
            </a:r>
            <a:endParaRPr lang="es-CO" sz="2800" b="1" dirty="0"/>
          </a:p>
        </p:txBody>
      </p:sp>
      <p:grpSp>
        <p:nvGrpSpPr>
          <p:cNvPr id="23" name="Grupo 22"/>
          <p:cNvGrpSpPr/>
          <p:nvPr/>
        </p:nvGrpSpPr>
        <p:grpSpPr>
          <a:xfrm>
            <a:off x="3551836" y="2064183"/>
            <a:ext cx="796322" cy="739657"/>
            <a:chOff x="1988321" y="0"/>
            <a:chExt cx="810013" cy="1073007"/>
          </a:xfrm>
        </p:grpSpPr>
        <p:sp>
          <p:nvSpPr>
            <p:cNvPr id="24" name="Lágrima 8"/>
            <p:cNvSpPr/>
            <p:nvPr/>
          </p:nvSpPr>
          <p:spPr>
            <a:xfrm rot="10800000" flipH="1">
              <a:off x="1988321" y="0"/>
              <a:ext cx="810013" cy="832513"/>
            </a:xfrm>
            <a:prstGeom prst="teardrop">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CO" sz="1600">
                <a:solidFill>
                  <a:prstClr val="white"/>
                </a:solidFill>
              </a:endParaRPr>
            </a:p>
          </p:txBody>
        </p:sp>
        <p:sp>
          <p:nvSpPr>
            <p:cNvPr id="25" name="Lágrima 14"/>
            <p:cNvSpPr/>
            <p:nvPr/>
          </p:nvSpPr>
          <p:spPr>
            <a:xfrm rot="10800000" flipH="1">
              <a:off x="2104657" y="119569"/>
              <a:ext cx="577339" cy="593376"/>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CO" sz="1600">
                <a:solidFill>
                  <a:prstClr val="white"/>
                </a:solidFill>
              </a:endParaRPr>
            </a:p>
          </p:txBody>
        </p:sp>
        <p:sp>
          <p:nvSpPr>
            <p:cNvPr id="26" name="CuadroTexto 11"/>
            <p:cNvSpPr txBox="1"/>
            <p:nvPr/>
          </p:nvSpPr>
          <p:spPr>
            <a:xfrm>
              <a:off x="2187020" y="135386"/>
              <a:ext cx="187907" cy="937621"/>
            </a:xfrm>
            <a:prstGeom prst="rect">
              <a:avLst/>
            </a:prstGeom>
            <a:noFill/>
          </p:spPr>
          <p:txBody>
            <a:bodyPr wrap="none" rtlCol="0">
              <a:spAutoFit/>
            </a:bodyPr>
            <a:lstStyle/>
            <a:p>
              <a:pPr defTabSz="914377"/>
              <a:endParaRPr lang="es-CO" sz="3600" b="1" dirty="0">
                <a:solidFill>
                  <a:schemeClr val="accent6"/>
                </a:solidFill>
                <a:latin typeface="Arial Black" panose="020B0A04020102020204" pitchFamily="34" charset="0"/>
                <a:cs typeface="Arial" panose="020B0604020202020204" pitchFamily="34" charset="0"/>
              </a:endParaRPr>
            </a:p>
          </p:txBody>
        </p:sp>
      </p:grpSp>
      <p:pic>
        <p:nvPicPr>
          <p:cNvPr id="27" name="Imagen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40606" y="2210210"/>
            <a:ext cx="398519" cy="252338"/>
          </a:xfrm>
          <a:prstGeom prst="rect">
            <a:avLst/>
          </a:prstGeom>
        </p:spPr>
      </p:pic>
      <p:sp>
        <p:nvSpPr>
          <p:cNvPr id="34" name="Rectángulo redondeado 7"/>
          <p:cNvSpPr/>
          <p:nvPr/>
        </p:nvSpPr>
        <p:spPr>
          <a:xfrm>
            <a:off x="4260249" y="2903331"/>
            <a:ext cx="3729882" cy="430073"/>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b="1" dirty="0" smtClean="0"/>
              <a:t>Fiscales: 12 Hallazgos</a:t>
            </a:r>
            <a:endParaRPr lang="es-CO" sz="2800" b="1" dirty="0"/>
          </a:p>
        </p:txBody>
      </p:sp>
      <p:grpSp>
        <p:nvGrpSpPr>
          <p:cNvPr id="35" name="Grupo 22"/>
          <p:cNvGrpSpPr/>
          <p:nvPr/>
        </p:nvGrpSpPr>
        <p:grpSpPr>
          <a:xfrm>
            <a:off x="3551836" y="2799281"/>
            <a:ext cx="796322" cy="739657"/>
            <a:chOff x="1988321" y="0"/>
            <a:chExt cx="810013" cy="1073007"/>
          </a:xfrm>
        </p:grpSpPr>
        <p:sp>
          <p:nvSpPr>
            <p:cNvPr id="36" name="Lágrima 8"/>
            <p:cNvSpPr/>
            <p:nvPr/>
          </p:nvSpPr>
          <p:spPr>
            <a:xfrm rot="10800000" flipH="1">
              <a:off x="1988321" y="0"/>
              <a:ext cx="810013" cy="832513"/>
            </a:xfrm>
            <a:prstGeom prst="teardrop">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CO" sz="1600">
                <a:solidFill>
                  <a:prstClr val="white"/>
                </a:solidFill>
              </a:endParaRPr>
            </a:p>
          </p:txBody>
        </p:sp>
        <p:sp>
          <p:nvSpPr>
            <p:cNvPr id="37" name="Lágrima 14"/>
            <p:cNvSpPr/>
            <p:nvPr/>
          </p:nvSpPr>
          <p:spPr>
            <a:xfrm rot="10800000" flipH="1">
              <a:off x="2104657" y="119569"/>
              <a:ext cx="577339" cy="593376"/>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CO" sz="1600">
                <a:solidFill>
                  <a:prstClr val="white"/>
                </a:solidFill>
              </a:endParaRPr>
            </a:p>
          </p:txBody>
        </p:sp>
        <p:sp>
          <p:nvSpPr>
            <p:cNvPr id="38" name="CuadroTexto 11"/>
            <p:cNvSpPr txBox="1"/>
            <p:nvPr/>
          </p:nvSpPr>
          <p:spPr>
            <a:xfrm>
              <a:off x="2187020" y="135386"/>
              <a:ext cx="187907" cy="937621"/>
            </a:xfrm>
            <a:prstGeom prst="rect">
              <a:avLst/>
            </a:prstGeom>
            <a:noFill/>
          </p:spPr>
          <p:txBody>
            <a:bodyPr wrap="none" rtlCol="0">
              <a:spAutoFit/>
            </a:bodyPr>
            <a:lstStyle/>
            <a:p>
              <a:pPr defTabSz="914377"/>
              <a:endParaRPr lang="es-CO" sz="3600" b="1" dirty="0">
                <a:solidFill>
                  <a:schemeClr val="accent6"/>
                </a:solidFill>
                <a:latin typeface="Arial Black" panose="020B0A04020102020204" pitchFamily="34" charset="0"/>
                <a:cs typeface="Arial" panose="020B0604020202020204" pitchFamily="34" charset="0"/>
              </a:endParaRPr>
            </a:p>
          </p:txBody>
        </p:sp>
      </p:grpSp>
      <p:pic>
        <p:nvPicPr>
          <p:cNvPr id="39" name="Imagen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40606" y="2945308"/>
            <a:ext cx="398519" cy="252338"/>
          </a:xfrm>
          <a:prstGeom prst="rect">
            <a:avLst/>
          </a:prstGeom>
        </p:spPr>
      </p:pic>
      <p:sp>
        <p:nvSpPr>
          <p:cNvPr id="46" name="Rectángulo redondeado 7"/>
          <p:cNvSpPr/>
          <p:nvPr/>
        </p:nvSpPr>
        <p:spPr>
          <a:xfrm>
            <a:off x="4260249" y="3608130"/>
            <a:ext cx="3729882" cy="430073"/>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b="1" dirty="0" smtClean="0"/>
              <a:t>Disciplinario y Fiscal: 69 Hallazgos</a:t>
            </a:r>
            <a:endParaRPr lang="es-CO" sz="2800" b="1" dirty="0"/>
          </a:p>
        </p:txBody>
      </p:sp>
      <p:grpSp>
        <p:nvGrpSpPr>
          <p:cNvPr id="47" name="Grupo 22"/>
          <p:cNvGrpSpPr/>
          <p:nvPr/>
        </p:nvGrpSpPr>
        <p:grpSpPr>
          <a:xfrm>
            <a:off x="3551836" y="3504080"/>
            <a:ext cx="796322" cy="739657"/>
            <a:chOff x="1988321" y="0"/>
            <a:chExt cx="810013" cy="1073007"/>
          </a:xfrm>
        </p:grpSpPr>
        <p:sp>
          <p:nvSpPr>
            <p:cNvPr id="48" name="Lágrima 8"/>
            <p:cNvSpPr/>
            <p:nvPr/>
          </p:nvSpPr>
          <p:spPr>
            <a:xfrm rot="10800000" flipH="1">
              <a:off x="1988321" y="0"/>
              <a:ext cx="810013" cy="832513"/>
            </a:xfrm>
            <a:prstGeom prst="teardrop">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CO" sz="1600">
                <a:solidFill>
                  <a:prstClr val="white"/>
                </a:solidFill>
              </a:endParaRPr>
            </a:p>
          </p:txBody>
        </p:sp>
        <p:sp>
          <p:nvSpPr>
            <p:cNvPr id="49" name="Lágrima 14"/>
            <p:cNvSpPr/>
            <p:nvPr/>
          </p:nvSpPr>
          <p:spPr>
            <a:xfrm rot="10800000" flipH="1">
              <a:off x="2104657" y="119569"/>
              <a:ext cx="577339" cy="593376"/>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CO" sz="1600">
                <a:solidFill>
                  <a:prstClr val="white"/>
                </a:solidFill>
              </a:endParaRPr>
            </a:p>
          </p:txBody>
        </p:sp>
        <p:sp>
          <p:nvSpPr>
            <p:cNvPr id="50" name="CuadroTexto 11"/>
            <p:cNvSpPr txBox="1"/>
            <p:nvPr/>
          </p:nvSpPr>
          <p:spPr>
            <a:xfrm>
              <a:off x="2187020" y="135386"/>
              <a:ext cx="187907" cy="937621"/>
            </a:xfrm>
            <a:prstGeom prst="rect">
              <a:avLst/>
            </a:prstGeom>
            <a:noFill/>
          </p:spPr>
          <p:txBody>
            <a:bodyPr wrap="none" rtlCol="0">
              <a:spAutoFit/>
            </a:bodyPr>
            <a:lstStyle/>
            <a:p>
              <a:pPr defTabSz="914377"/>
              <a:endParaRPr lang="es-CO" sz="3600" b="1" dirty="0">
                <a:solidFill>
                  <a:schemeClr val="accent6"/>
                </a:solidFill>
                <a:latin typeface="Arial Black" panose="020B0A04020102020204" pitchFamily="34" charset="0"/>
                <a:cs typeface="Arial" panose="020B0604020202020204" pitchFamily="34" charset="0"/>
              </a:endParaRPr>
            </a:p>
          </p:txBody>
        </p:sp>
      </p:grpSp>
      <p:pic>
        <p:nvPicPr>
          <p:cNvPr id="51" name="Imagen 5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40606" y="3650107"/>
            <a:ext cx="398519" cy="252338"/>
          </a:xfrm>
          <a:prstGeom prst="rect">
            <a:avLst/>
          </a:prstGeom>
        </p:spPr>
      </p:pic>
      <p:sp>
        <p:nvSpPr>
          <p:cNvPr id="58" name="Rectángulo redondeado 7"/>
          <p:cNvSpPr/>
          <p:nvPr/>
        </p:nvSpPr>
        <p:spPr>
          <a:xfrm>
            <a:off x="4858676" y="4353768"/>
            <a:ext cx="3312000" cy="430073"/>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b="1" dirty="0" smtClean="0"/>
              <a:t>Disciplinario, Fiscal y Penal: 16 Hallazgo</a:t>
            </a:r>
            <a:endParaRPr lang="es-CO" sz="2800" b="1" dirty="0"/>
          </a:p>
        </p:txBody>
      </p:sp>
      <p:pic>
        <p:nvPicPr>
          <p:cNvPr id="59" name="Imagen 5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4783" y="4395745"/>
            <a:ext cx="398519" cy="252338"/>
          </a:xfrm>
          <a:prstGeom prst="rect">
            <a:avLst/>
          </a:prstGeom>
        </p:spPr>
      </p:pic>
      <p:sp>
        <p:nvSpPr>
          <p:cNvPr id="72" name="Rectángulo redondeado 7"/>
          <p:cNvSpPr/>
          <p:nvPr/>
        </p:nvSpPr>
        <p:spPr>
          <a:xfrm>
            <a:off x="4260249" y="2168233"/>
            <a:ext cx="3873898" cy="430073"/>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b="1" dirty="0" smtClean="0"/>
              <a:t>Penales: </a:t>
            </a:r>
            <a:r>
              <a:rPr lang="es-CO" b="1" dirty="0" smtClean="0">
                <a:solidFill>
                  <a:srgbClr val="FF0000"/>
                </a:solidFill>
              </a:rPr>
              <a:t>18</a:t>
            </a:r>
            <a:r>
              <a:rPr lang="es-CO" b="1" dirty="0" smtClean="0"/>
              <a:t> Hallazgos</a:t>
            </a:r>
            <a:endParaRPr lang="es-CO" sz="2800" b="1" dirty="0"/>
          </a:p>
        </p:txBody>
      </p:sp>
      <p:grpSp>
        <p:nvGrpSpPr>
          <p:cNvPr id="73" name="Grupo 22"/>
          <p:cNvGrpSpPr/>
          <p:nvPr/>
        </p:nvGrpSpPr>
        <p:grpSpPr>
          <a:xfrm>
            <a:off x="3551836" y="2064183"/>
            <a:ext cx="796322" cy="739657"/>
            <a:chOff x="1988321" y="0"/>
            <a:chExt cx="810013" cy="1073007"/>
          </a:xfrm>
        </p:grpSpPr>
        <p:sp>
          <p:nvSpPr>
            <p:cNvPr id="74" name="Lágrima 8"/>
            <p:cNvSpPr/>
            <p:nvPr/>
          </p:nvSpPr>
          <p:spPr>
            <a:xfrm rot="10800000" flipH="1">
              <a:off x="1988321" y="0"/>
              <a:ext cx="810013" cy="832513"/>
            </a:xfrm>
            <a:prstGeom prst="teardrop">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CO" sz="1600">
                <a:solidFill>
                  <a:prstClr val="white"/>
                </a:solidFill>
              </a:endParaRPr>
            </a:p>
          </p:txBody>
        </p:sp>
        <p:sp>
          <p:nvSpPr>
            <p:cNvPr id="75" name="Lágrima 14"/>
            <p:cNvSpPr/>
            <p:nvPr/>
          </p:nvSpPr>
          <p:spPr>
            <a:xfrm rot="10800000" flipH="1">
              <a:off x="2104657" y="119569"/>
              <a:ext cx="577339" cy="593376"/>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CO" sz="1600">
                <a:solidFill>
                  <a:prstClr val="white"/>
                </a:solidFill>
              </a:endParaRPr>
            </a:p>
          </p:txBody>
        </p:sp>
        <p:sp>
          <p:nvSpPr>
            <p:cNvPr id="76" name="CuadroTexto 11"/>
            <p:cNvSpPr txBox="1"/>
            <p:nvPr/>
          </p:nvSpPr>
          <p:spPr>
            <a:xfrm>
              <a:off x="2187020" y="135386"/>
              <a:ext cx="187907" cy="937621"/>
            </a:xfrm>
            <a:prstGeom prst="rect">
              <a:avLst/>
            </a:prstGeom>
            <a:noFill/>
          </p:spPr>
          <p:txBody>
            <a:bodyPr wrap="none" rtlCol="0">
              <a:spAutoFit/>
            </a:bodyPr>
            <a:lstStyle/>
            <a:p>
              <a:pPr defTabSz="914377"/>
              <a:endParaRPr lang="es-CO" sz="3600" b="1" dirty="0">
                <a:solidFill>
                  <a:schemeClr val="accent6"/>
                </a:solidFill>
                <a:latin typeface="Arial Black" panose="020B0A04020102020204" pitchFamily="34" charset="0"/>
                <a:cs typeface="Arial" panose="020B0604020202020204" pitchFamily="34" charset="0"/>
              </a:endParaRPr>
            </a:p>
          </p:txBody>
        </p:sp>
      </p:grpSp>
      <p:pic>
        <p:nvPicPr>
          <p:cNvPr id="77" name="Imagen 7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40606" y="2210210"/>
            <a:ext cx="398519" cy="252338"/>
          </a:xfrm>
          <a:prstGeom prst="rect">
            <a:avLst/>
          </a:prstGeom>
        </p:spPr>
      </p:pic>
      <p:sp>
        <p:nvSpPr>
          <p:cNvPr id="84" name="Rectángulo redondeado 7"/>
          <p:cNvSpPr/>
          <p:nvPr/>
        </p:nvSpPr>
        <p:spPr>
          <a:xfrm>
            <a:off x="4260249" y="2903331"/>
            <a:ext cx="3873898" cy="430073"/>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b="1" dirty="0" smtClean="0"/>
              <a:t>Fiscales: </a:t>
            </a:r>
            <a:r>
              <a:rPr lang="es-CO" b="1" dirty="0" smtClean="0">
                <a:solidFill>
                  <a:srgbClr val="FF0000"/>
                </a:solidFill>
              </a:rPr>
              <a:t>60</a:t>
            </a:r>
            <a:r>
              <a:rPr lang="es-CO" b="1" dirty="0" smtClean="0"/>
              <a:t> Hallazgos</a:t>
            </a:r>
            <a:endParaRPr lang="es-CO" sz="2800" b="1" dirty="0"/>
          </a:p>
        </p:txBody>
      </p:sp>
      <p:grpSp>
        <p:nvGrpSpPr>
          <p:cNvPr id="85" name="Grupo 22"/>
          <p:cNvGrpSpPr/>
          <p:nvPr/>
        </p:nvGrpSpPr>
        <p:grpSpPr>
          <a:xfrm>
            <a:off x="3551836" y="2799281"/>
            <a:ext cx="796322" cy="739657"/>
            <a:chOff x="1988321" y="0"/>
            <a:chExt cx="810013" cy="1073007"/>
          </a:xfrm>
        </p:grpSpPr>
        <p:sp>
          <p:nvSpPr>
            <p:cNvPr id="86" name="Lágrima 8"/>
            <p:cNvSpPr/>
            <p:nvPr/>
          </p:nvSpPr>
          <p:spPr>
            <a:xfrm rot="10800000" flipH="1">
              <a:off x="1988321" y="0"/>
              <a:ext cx="810013" cy="832513"/>
            </a:xfrm>
            <a:prstGeom prst="teardrop">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CO" sz="1600">
                <a:solidFill>
                  <a:prstClr val="white"/>
                </a:solidFill>
              </a:endParaRPr>
            </a:p>
          </p:txBody>
        </p:sp>
        <p:sp>
          <p:nvSpPr>
            <p:cNvPr id="87" name="Lágrima 14"/>
            <p:cNvSpPr/>
            <p:nvPr/>
          </p:nvSpPr>
          <p:spPr>
            <a:xfrm rot="10800000" flipH="1">
              <a:off x="2104657" y="119569"/>
              <a:ext cx="577339" cy="593376"/>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CO" sz="1600">
                <a:solidFill>
                  <a:prstClr val="white"/>
                </a:solidFill>
              </a:endParaRPr>
            </a:p>
          </p:txBody>
        </p:sp>
        <p:sp>
          <p:nvSpPr>
            <p:cNvPr id="88" name="CuadroTexto 11"/>
            <p:cNvSpPr txBox="1"/>
            <p:nvPr/>
          </p:nvSpPr>
          <p:spPr>
            <a:xfrm>
              <a:off x="2187020" y="135386"/>
              <a:ext cx="187907" cy="937621"/>
            </a:xfrm>
            <a:prstGeom prst="rect">
              <a:avLst/>
            </a:prstGeom>
            <a:noFill/>
          </p:spPr>
          <p:txBody>
            <a:bodyPr wrap="none" rtlCol="0">
              <a:spAutoFit/>
            </a:bodyPr>
            <a:lstStyle/>
            <a:p>
              <a:pPr defTabSz="914377"/>
              <a:endParaRPr lang="es-CO" sz="3600" b="1" dirty="0">
                <a:solidFill>
                  <a:schemeClr val="accent6"/>
                </a:solidFill>
                <a:latin typeface="Arial Black" panose="020B0A04020102020204" pitchFamily="34" charset="0"/>
                <a:cs typeface="Arial" panose="020B0604020202020204" pitchFamily="34" charset="0"/>
              </a:endParaRPr>
            </a:p>
          </p:txBody>
        </p:sp>
      </p:grpSp>
      <p:pic>
        <p:nvPicPr>
          <p:cNvPr id="89" name="Imagen 8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40606" y="2945308"/>
            <a:ext cx="398519" cy="252338"/>
          </a:xfrm>
          <a:prstGeom prst="rect">
            <a:avLst/>
          </a:prstGeom>
        </p:spPr>
      </p:pic>
      <p:sp>
        <p:nvSpPr>
          <p:cNvPr id="96" name="Rectángulo redondeado 7"/>
          <p:cNvSpPr/>
          <p:nvPr/>
        </p:nvSpPr>
        <p:spPr>
          <a:xfrm>
            <a:off x="4260249" y="3608130"/>
            <a:ext cx="3873898" cy="430073"/>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b="1" dirty="0" smtClean="0"/>
              <a:t>Disciplinario: </a:t>
            </a:r>
            <a:r>
              <a:rPr lang="es-CO" b="1" dirty="0" smtClean="0">
                <a:solidFill>
                  <a:srgbClr val="FF0000"/>
                </a:solidFill>
              </a:rPr>
              <a:t>124 </a:t>
            </a:r>
            <a:r>
              <a:rPr lang="es-CO" b="1" dirty="0" smtClean="0"/>
              <a:t>Hallazgos</a:t>
            </a:r>
            <a:endParaRPr lang="es-CO" sz="2800" b="1" dirty="0"/>
          </a:p>
        </p:txBody>
      </p:sp>
      <p:grpSp>
        <p:nvGrpSpPr>
          <p:cNvPr id="97" name="Grupo 22"/>
          <p:cNvGrpSpPr/>
          <p:nvPr/>
        </p:nvGrpSpPr>
        <p:grpSpPr>
          <a:xfrm>
            <a:off x="3551836" y="3504080"/>
            <a:ext cx="796322" cy="739657"/>
            <a:chOff x="1988321" y="0"/>
            <a:chExt cx="810013" cy="1073007"/>
          </a:xfrm>
        </p:grpSpPr>
        <p:sp>
          <p:nvSpPr>
            <p:cNvPr id="98" name="Lágrima 8"/>
            <p:cNvSpPr/>
            <p:nvPr/>
          </p:nvSpPr>
          <p:spPr>
            <a:xfrm rot="10800000" flipH="1">
              <a:off x="1988321" y="0"/>
              <a:ext cx="810013" cy="832513"/>
            </a:xfrm>
            <a:prstGeom prst="teardrop">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CO" sz="1600">
                <a:solidFill>
                  <a:prstClr val="white"/>
                </a:solidFill>
              </a:endParaRPr>
            </a:p>
          </p:txBody>
        </p:sp>
        <p:sp>
          <p:nvSpPr>
            <p:cNvPr id="99" name="Lágrima 14"/>
            <p:cNvSpPr/>
            <p:nvPr/>
          </p:nvSpPr>
          <p:spPr>
            <a:xfrm rot="10800000" flipH="1">
              <a:off x="2104657" y="119569"/>
              <a:ext cx="577339" cy="593376"/>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CO" sz="1600">
                <a:solidFill>
                  <a:prstClr val="white"/>
                </a:solidFill>
              </a:endParaRPr>
            </a:p>
          </p:txBody>
        </p:sp>
        <p:sp>
          <p:nvSpPr>
            <p:cNvPr id="100" name="CuadroTexto 11"/>
            <p:cNvSpPr txBox="1"/>
            <p:nvPr/>
          </p:nvSpPr>
          <p:spPr>
            <a:xfrm>
              <a:off x="2187020" y="135386"/>
              <a:ext cx="187907" cy="937621"/>
            </a:xfrm>
            <a:prstGeom prst="rect">
              <a:avLst/>
            </a:prstGeom>
            <a:noFill/>
          </p:spPr>
          <p:txBody>
            <a:bodyPr wrap="none" rtlCol="0">
              <a:spAutoFit/>
            </a:bodyPr>
            <a:lstStyle/>
            <a:p>
              <a:pPr defTabSz="914377"/>
              <a:endParaRPr lang="es-CO" sz="3600" b="1" dirty="0">
                <a:solidFill>
                  <a:schemeClr val="accent6"/>
                </a:solidFill>
                <a:latin typeface="Arial Black" panose="020B0A04020102020204" pitchFamily="34" charset="0"/>
                <a:cs typeface="Arial" panose="020B0604020202020204" pitchFamily="34" charset="0"/>
              </a:endParaRPr>
            </a:p>
          </p:txBody>
        </p:sp>
      </p:grpSp>
      <p:pic>
        <p:nvPicPr>
          <p:cNvPr id="101" name="Imagen 10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40606" y="3650107"/>
            <a:ext cx="398519" cy="252338"/>
          </a:xfrm>
          <a:prstGeom prst="rect">
            <a:avLst/>
          </a:prstGeom>
        </p:spPr>
      </p:pic>
      <p:sp>
        <p:nvSpPr>
          <p:cNvPr id="108" name="Rectángulo redondeado 7"/>
          <p:cNvSpPr/>
          <p:nvPr/>
        </p:nvSpPr>
        <p:spPr>
          <a:xfrm>
            <a:off x="4240370" y="4353768"/>
            <a:ext cx="3888000" cy="430073"/>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b="1" dirty="0" smtClean="0"/>
              <a:t>Administrativo: </a:t>
            </a:r>
            <a:r>
              <a:rPr lang="es-CO" b="1" dirty="0" smtClean="0">
                <a:solidFill>
                  <a:srgbClr val="FF0000"/>
                </a:solidFill>
              </a:rPr>
              <a:t>150 </a:t>
            </a:r>
            <a:r>
              <a:rPr lang="es-CO" b="1" dirty="0" smtClean="0"/>
              <a:t>Hallazgos</a:t>
            </a:r>
            <a:endParaRPr lang="es-CO" sz="2800" b="1" dirty="0"/>
          </a:p>
        </p:txBody>
      </p:sp>
      <p:grpSp>
        <p:nvGrpSpPr>
          <p:cNvPr id="109" name="Grupo 22"/>
          <p:cNvGrpSpPr/>
          <p:nvPr/>
        </p:nvGrpSpPr>
        <p:grpSpPr>
          <a:xfrm>
            <a:off x="3531957" y="4249718"/>
            <a:ext cx="796322" cy="739657"/>
            <a:chOff x="1988321" y="0"/>
            <a:chExt cx="810013" cy="1073007"/>
          </a:xfrm>
        </p:grpSpPr>
        <p:sp>
          <p:nvSpPr>
            <p:cNvPr id="110" name="Lágrima 8"/>
            <p:cNvSpPr/>
            <p:nvPr/>
          </p:nvSpPr>
          <p:spPr>
            <a:xfrm rot="10800000" flipH="1">
              <a:off x="1988321" y="0"/>
              <a:ext cx="810013" cy="832513"/>
            </a:xfrm>
            <a:prstGeom prst="teardrop">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CO" sz="1600">
                <a:solidFill>
                  <a:prstClr val="white"/>
                </a:solidFill>
              </a:endParaRPr>
            </a:p>
          </p:txBody>
        </p:sp>
        <p:sp>
          <p:nvSpPr>
            <p:cNvPr id="111" name="Lágrima 14"/>
            <p:cNvSpPr/>
            <p:nvPr/>
          </p:nvSpPr>
          <p:spPr>
            <a:xfrm rot="10800000" flipH="1">
              <a:off x="2104657" y="119569"/>
              <a:ext cx="577339" cy="593376"/>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CO" sz="1600">
                <a:solidFill>
                  <a:prstClr val="white"/>
                </a:solidFill>
              </a:endParaRPr>
            </a:p>
          </p:txBody>
        </p:sp>
        <p:sp>
          <p:nvSpPr>
            <p:cNvPr id="112" name="CuadroTexto 11"/>
            <p:cNvSpPr txBox="1"/>
            <p:nvPr/>
          </p:nvSpPr>
          <p:spPr>
            <a:xfrm>
              <a:off x="2187020" y="135386"/>
              <a:ext cx="187907" cy="937621"/>
            </a:xfrm>
            <a:prstGeom prst="rect">
              <a:avLst/>
            </a:prstGeom>
            <a:noFill/>
          </p:spPr>
          <p:txBody>
            <a:bodyPr wrap="none" rtlCol="0">
              <a:spAutoFit/>
            </a:bodyPr>
            <a:lstStyle/>
            <a:p>
              <a:pPr defTabSz="914377"/>
              <a:endParaRPr lang="es-CO" sz="3600" b="1" dirty="0">
                <a:solidFill>
                  <a:schemeClr val="accent6"/>
                </a:solidFill>
                <a:latin typeface="Arial Black" panose="020B0A04020102020204" pitchFamily="34" charset="0"/>
                <a:cs typeface="Arial" panose="020B0604020202020204" pitchFamily="34" charset="0"/>
              </a:endParaRPr>
            </a:p>
          </p:txBody>
        </p:sp>
      </p:grpSp>
      <p:pic>
        <p:nvPicPr>
          <p:cNvPr id="113" name="Imagen 1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20727" y="4395745"/>
            <a:ext cx="398519" cy="252338"/>
          </a:xfrm>
          <a:prstGeom prst="rect">
            <a:avLst/>
          </a:prstGeom>
        </p:spPr>
      </p:pic>
      <p:sp>
        <p:nvSpPr>
          <p:cNvPr id="2" name="Abrir llave 1"/>
          <p:cNvSpPr/>
          <p:nvPr/>
        </p:nvSpPr>
        <p:spPr>
          <a:xfrm>
            <a:off x="2880292" y="2098061"/>
            <a:ext cx="356641" cy="2759412"/>
          </a:xfrm>
          <a:prstGeom prst="leftBrace">
            <a:avLst/>
          </a:prstGeom>
          <a:ln>
            <a:solidFill>
              <a:schemeClr val="accent1">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3" name="CuadroTexto 2"/>
          <p:cNvSpPr txBox="1"/>
          <p:nvPr/>
        </p:nvSpPr>
        <p:spPr>
          <a:xfrm>
            <a:off x="261259" y="3197646"/>
            <a:ext cx="2619034" cy="1538883"/>
          </a:xfrm>
          <a:prstGeom prst="rect">
            <a:avLst/>
          </a:prstGeom>
          <a:noFill/>
        </p:spPr>
        <p:txBody>
          <a:bodyPr wrap="square" rtlCol="0">
            <a:spAutoFit/>
          </a:bodyPr>
          <a:lstStyle/>
          <a:p>
            <a:r>
              <a:rPr lang="es-ES" dirty="0" smtClean="0"/>
              <a:t>Después de los resultados de </a:t>
            </a:r>
            <a:r>
              <a:rPr lang="es-ES" dirty="0"/>
              <a:t>la auditoria regular </a:t>
            </a:r>
            <a:r>
              <a:rPr lang="es-ES" dirty="0" smtClean="0"/>
              <a:t>contamos con </a:t>
            </a:r>
            <a:r>
              <a:rPr lang="es-ES" b="1" dirty="0">
                <a:solidFill>
                  <a:srgbClr val="FF0000"/>
                </a:solidFill>
              </a:rPr>
              <a:t>352 </a:t>
            </a:r>
            <a:r>
              <a:rPr lang="es-ES" dirty="0" smtClean="0"/>
              <a:t>Hallazgos vigentes 2016:</a:t>
            </a:r>
          </a:p>
          <a:p>
            <a:endParaRPr lang="es-CO" sz="2000" b="1" dirty="0">
              <a:solidFill>
                <a:srgbClr val="FF0000"/>
              </a:solidFill>
            </a:endParaRPr>
          </a:p>
        </p:txBody>
      </p:sp>
    </p:spTree>
    <p:extLst>
      <p:ext uri="{BB962C8B-B14F-4D97-AF65-F5344CB8AC3E}">
        <p14:creationId xmlns:p14="http://schemas.microsoft.com/office/powerpoint/2010/main" val="5573015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169121" y="1332203"/>
            <a:ext cx="8784976" cy="4475036"/>
            <a:chOff x="416496" y="980728"/>
            <a:chExt cx="9073008" cy="5156853"/>
          </a:xfrm>
        </p:grpSpPr>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6496" y="980728"/>
              <a:ext cx="9073008" cy="5156853"/>
            </a:xfrm>
            <a:prstGeom prst="rect">
              <a:avLst/>
            </a:prstGeom>
          </p:spPr>
        </p:pic>
        <p:sp>
          <p:nvSpPr>
            <p:cNvPr id="9" name="CuadroTexto 8"/>
            <p:cNvSpPr txBox="1"/>
            <p:nvPr/>
          </p:nvSpPr>
          <p:spPr>
            <a:xfrm>
              <a:off x="4228409" y="2364442"/>
              <a:ext cx="1574095" cy="1200329"/>
            </a:xfrm>
            <a:prstGeom prst="rect">
              <a:avLst/>
            </a:prstGeom>
            <a:noFill/>
          </p:spPr>
          <p:txBody>
            <a:bodyPr wrap="square" rtlCol="0">
              <a:spAutoFit/>
            </a:bodyPr>
            <a:lstStyle/>
            <a:p>
              <a:pPr algn="ctr"/>
              <a:r>
                <a:rPr lang="es-CO" sz="1200" b="1" dirty="0" smtClean="0">
                  <a:solidFill>
                    <a:schemeClr val="accent3"/>
                  </a:solidFill>
                  <a:effectLst>
                    <a:outerShdw blurRad="38100" dist="38100" dir="2700000" algn="tl">
                      <a:srgbClr val="000000">
                        <a:alpha val="43137"/>
                      </a:srgbClr>
                    </a:outerShdw>
                  </a:effectLst>
                </a:rPr>
                <a:t>Proyecto </a:t>
              </a:r>
            </a:p>
            <a:p>
              <a:pPr algn="ctr"/>
              <a:r>
                <a:rPr lang="es-CO" sz="1200" b="1" dirty="0" smtClean="0">
                  <a:solidFill>
                    <a:schemeClr val="accent3"/>
                  </a:solidFill>
                  <a:effectLst>
                    <a:outerShdw blurRad="38100" dist="38100" dir="2700000" algn="tl">
                      <a:srgbClr val="000000">
                        <a:alpha val="43137"/>
                      </a:srgbClr>
                    </a:outerShdw>
                  </a:effectLst>
                </a:rPr>
                <a:t>Incorporación de las interventorías a los fines esenciales del Estado </a:t>
              </a:r>
              <a:endParaRPr lang="es-CO" sz="1200" b="1" dirty="0">
                <a:solidFill>
                  <a:schemeClr val="accent3"/>
                </a:solidFill>
                <a:effectLst>
                  <a:outerShdw blurRad="38100" dist="38100" dir="2700000" algn="tl">
                    <a:srgbClr val="000000">
                      <a:alpha val="43137"/>
                    </a:srgbClr>
                  </a:outerShdw>
                </a:effectLst>
              </a:endParaRPr>
            </a:p>
          </p:txBody>
        </p:sp>
        <p:sp>
          <p:nvSpPr>
            <p:cNvPr id="10" name="CuadroTexto 9"/>
            <p:cNvSpPr txBox="1"/>
            <p:nvPr/>
          </p:nvSpPr>
          <p:spPr>
            <a:xfrm>
              <a:off x="2741445" y="1460824"/>
              <a:ext cx="1205697" cy="744806"/>
            </a:xfrm>
            <a:prstGeom prst="rect">
              <a:avLst/>
            </a:prstGeom>
            <a:noFill/>
          </p:spPr>
          <p:txBody>
            <a:bodyPr wrap="square" rtlCol="0">
              <a:spAutoFit/>
            </a:bodyPr>
            <a:lstStyle/>
            <a:p>
              <a:pPr algn="ctr"/>
              <a:r>
                <a:rPr lang="es-CO" sz="1200" b="1" dirty="0" smtClean="0">
                  <a:solidFill>
                    <a:schemeClr val="accent4"/>
                  </a:solidFill>
                </a:rPr>
                <a:t>Guía de </a:t>
              </a:r>
            </a:p>
            <a:p>
              <a:pPr algn="ctr"/>
              <a:r>
                <a:rPr lang="es-CO" sz="1200" b="1" dirty="0" smtClean="0">
                  <a:solidFill>
                    <a:schemeClr val="accent4"/>
                  </a:solidFill>
                </a:rPr>
                <a:t>buenas </a:t>
              </a:r>
            </a:p>
            <a:p>
              <a:pPr algn="ctr"/>
              <a:r>
                <a:rPr lang="es-CO" sz="1200" b="1" dirty="0" smtClean="0">
                  <a:solidFill>
                    <a:schemeClr val="accent4"/>
                  </a:solidFill>
                </a:rPr>
                <a:t>Prácticas </a:t>
              </a:r>
              <a:endParaRPr lang="es-CO" sz="1200" b="1" dirty="0">
                <a:solidFill>
                  <a:schemeClr val="accent4"/>
                </a:solidFill>
              </a:endParaRPr>
            </a:p>
          </p:txBody>
        </p:sp>
        <p:sp>
          <p:nvSpPr>
            <p:cNvPr id="11" name="CuadroTexto 10"/>
            <p:cNvSpPr txBox="1"/>
            <p:nvPr/>
          </p:nvSpPr>
          <p:spPr>
            <a:xfrm>
              <a:off x="5940532" y="1295575"/>
              <a:ext cx="1296144" cy="957608"/>
            </a:xfrm>
            <a:prstGeom prst="rect">
              <a:avLst/>
            </a:prstGeom>
            <a:noFill/>
          </p:spPr>
          <p:txBody>
            <a:bodyPr wrap="square" rtlCol="0">
              <a:spAutoFit/>
            </a:bodyPr>
            <a:lstStyle/>
            <a:p>
              <a:pPr algn="ctr"/>
              <a:r>
                <a:rPr lang="es-CO" sz="1200" b="1" dirty="0" smtClean="0">
                  <a:solidFill>
                    <a:schemeClr val="accent4"/>
                  </a:solidFill>
                </a:rPr>
                <a:t>Guía para la </a:t>
              </a:r>
            </a:p>
            <a:p>
              <a:pPr algn="ctr"/>
              <a:r>
                <a:rPr lang="es-CO" sz="1200" b="1" dirty="0" smtClean="0">
                  <a:solidFill>
                    <a:schemeClr val="accent4"/>
                  </a:solidFill>
                </a:rPr>
                <a:t>construcción </a:t>
              </a:r>
            </a:p>
            <a:p>
              <a:pPr algn="ctr"/>
              <a:r>
                <a:rPr lang="es-CO" sz="1200" b="1" dirty="0" smtClean="0">
                  <a:solidFill>
                    <a:schemeClr val="accent4"/>
                  </a:solidFill>
                </a:rPr>
                <a:t>de </a:t>
              </a:r>
            </a:p>
            <a:p>
              <a:pPr algn="ctr"/>
              <a:r>
                <a:rPr lang="es-CO" sz="1200" b="1" dirty="0" smtClean="0">
                  <a:solidFill>
                    <a:schemeClr val="accent4"/>
                  </a:solidFill>
                </a:rPr>
                <a:t>Informes</a:t>
              </a:r>
              <a:endParaRPr lang="es-CO" sz="1200" b="1" dirty="0">
                <a:solidFill>
                  <a:schemeClr val="accent4"/>
                </a:solidFill>
              </a:endParaRPr>
            </a:p>
          </p:txBody>
        </p:sp>
        <p:sp>
          <p:nvSpPr>
            <p:cNvPr id="12" name="CuadroTexto 11"/>
            <p:cNvSpPr txBox="1"/>
            <p:nvPr/>
          </p:nvSpPr>
          <p:spPr>
            <a:xfrm>
              <a:off x="837273" y="2126572"/>
              <a:ext cx="1851988" cy="1170410"/>
            </a:xfrm>
            <a:prstGeom prst="rect">
              <a:avLst/>
            </a:prstGeom>
            <a:noFill/>
          </p:spPr>
          <p:txBody>
            <a:bodyPr wrap="square" rtlCol="0">
              <a:spAutoFit/>
            </a:bodyPr>
            <a:lstStyle/>
            <a:p>
              <a:pPr algn="ctr"/>
              <a:r>
                <a:rPr lang="es-CO" sz="1200" b="1" dirty="0">
                  <a:solidFill>
                    <a:schemeClr val="tx1">
                      <a:lumMod val="50000"/>
                      <a:lumOff val="50000"/>
                    </a:schemeClr>
                  </a:solidFill>
                </a:rPr>
                <a:t>Matriz de </a:t>
              </a:r>
            </a:p>
            <a:p>
              <a:pPr algn="ctr"/>
              <a:r>
                <a:rPr lang="es-CO" sz="1200" b="1" dirty="0">
                  <a:solidFill>
                    <a:schemeClr val="tx1">
                      <a:lumMod val="50000"/>
                      <a:lumOff val="50000"/>
                    </a:schemeClr>
                  </a:solidFill>
                </a:rPr>
                <a:t>Evaluación </a:t>
              </a:r>
            </a:p>
            <a:p>
              <a:pPr algn="ctr"/>
              <a:r>
                <a:rPr lang="es-CO" sz="1200" b="1" dirty="0">
                  <a:solidFill>
                    <a:schemeClr val="tx1">
                      <a:lumMod val="50000"/>
                      <a:lumOff val="50000"/>
                    </a:schemeClr>
                  </a:solidFill>
                </a:rPr>
                <a:t>del </a:t>
              </a:r>
            </a:p>
            <a:p>
              <a:pPr algn="ctr"/>
              <a:r>
                <a:rPr lang="es-CO" sz="1200" b="1" dirty="0">
                  <a:solidFill>
                    <a:schemeClr val="tx1">
                      <a:lumMod val="50000"/>
                      <a:lumOff val="50000"/>
                    </a:schemeClr>
                  </a:solidFill>
                </a:rPr>
                <a:t>Desempeño </a:t>
              </a:r>
            </a:p>
            <a:p>
              <a:pPr algn="ctr"/>
              <a:r>
                <a:rPr lang="es-CO" sz="1200" b="1" dirty="0" smtClean="0">
                  <a:solidFill>
                    <a:schemeClr val="tx1">
                      <a:lumMod val="50000"/>
                      <a:lumOff val="50000"/>
                    </a:schemeClr>
                  </a:solidFill>
                </a:rPr>
                <a:t>MED </a:t>
              </a:r>
              <a:endParaRPr lang="es-CO" sz="1200" b="1" dirty="0">
                <a:solidFill>
                  <a:schemeClr val="tx1">
                    <a:lumMod val="50000"/>
                    <a:lumOff val="50000"/>
                  </a:schemeClr>
                </a:solidFill>
              </a:endParaRPr>
            </a:p>
          </p:txBody>
        </p:sp>
        <p:sp>
          <p:nvSpPr>
            <p:cNvPr id="13" name="CuadroTexto 12"/>
            <p:cNvSpPr txBox="1"/>
            <p:nvPr/>
          </p:nvSpPr>
          <p:spPr>
            <a:xfrm>
              <a:off x="7341652" y="2281085"/>
              <a:ext cx="1851988" cy="744806"/>
            </a:xfrm>
            <a:prstGeom prst="rect">
              <a:avLst/>
            </a:prstGeom>
            <a:noFill/>
          </p:spPr>
          <p:txBody>
            <a:bodyPr wrap="square" rtlCol="0">
              <a:spAutoFit/>
            </a:bodyPr>
            <a:lstStyle/>
            <a:p>
              <a:pPr algn="ctr"/>
              <a:r>
                <a:rPr lang="es-CO" sz="1200" b="1" dirty="0" smtClean="0">
                  <a:solidFill>
                    <a:schemeClr val="tx1">
                      <a:lumMod val="50000"/>
                      <a:lumOff val="50000"/>
                    </a:schemeClr>
                  </a:solidFill>
                </a:rPr>
                <a:t>Modelo de </a:t>
              </a:r>
            </a:p>
            <a:p>
              <a:pPr algn="ctr"/>
              <a:r>
                <a:rPr lang="es-CO" sz="1200" b="1" dirty="0" smtClean="0">
                  <a:solidFill>
                    <a:schemeClr val="tx1">
                      <a:lumMod val="50000"/>
                      <a:lumOff val="50000"/>
                    </a:schemeClr>
                  </a:solidFill>
                </a:rPr>
                <a:t>Excelencia en la Gestión</a:t>
              </a:r>
              <a:endParaRPr lang="es-CO" sz="1200" b="1" dirty="0">
                <a:solidFill>
                  <a:schemeClr val="tx1">
                    <a:lumMod val="50000"/>
                    <a:lumOff val="50000"/>
                  </a:schemeClr>
                </a:solidFill>
              </a:endParaRPr>
            </a:p>
            <a:p>
              <a:pPr algn="ctr"/>
              <a:r>
                <a:rPr lang="es-CO" sz="1200" b="1" dirty="0" smtClean="0">
                  <a:solidFill>
                    <a:schemeClr val="tx1">
                      <a:lumMod val="50000"/>
                      <a:lumOff val="50000"/>
                    </a:schemeClr>
                  </a:solidFill>
                </a:rPr>
                <a:t>MEG </a:t>
              </a:r>
              <a:endParaRPr lang="es-CO" sz="1200" b="1" dirty="0">
                <a:solidFill>
                  <a:schemeClr val="tx1">
                    <a:lumMod val="50000"/>
                    <a:lumOff val="50000"/>
                  </a:schemeClr>
                </a:solidFill>
              </a:endParaRPr>
            </a:p>
          </p:txBody>
        </p:sp>
        <p:sp>
          <p:nvSpPr>
            <p:cNvPr id="14" name="CuadroTexto 13"/>
            <p:cNvSpPr txBox="1"/>
            <p:nvPr/>
          </p:nvSpPr>
          <p:spPr>
            <a:xfrm>
              <a:off x="2001456" y="4109408"/>
              <a:ext cx="2685677" cy="602938"/>
            </a:xfrm>
            <a:prstGeom prst="rect">
              <a:avLst/>
            </a:prstGeom>
            <a:noFill/>
          </p:spPr>
          <p:txBody>
            <a:bodyPr wrap="square" rtlCol="0">
              <a:spAutoFit/>
            </a:bodyPr>
            <a:lstStyle/>
            <a:p>
              <a:pPr algn="ctr"/>
              <a:r>
                <a:rPr lang="es-CO" sz="1400" b="1" dirty="0" smtClean="0">
                  <a:effectLst>
                    <a:outerShdw blurRad="38100" dist="38100" dir="2700000" algn="tl">
                      <a:srgbClr val="000000">
                        <a:alpha val="43137"/>
                      </a:srgbClr>
                    </a:outerShdw>
                  </a:effectLst>
                </a:rPr>
                <a:t>Premio a la gestión de </a:t>
              </a:r>
            </a:p>
            <a:p>
              <a:pPr algn="ctr"/>
              <a:r>
                <a:rPr lang="es-CO" sz="1400" b="1" dirty="0" smtClean="0">
                  <a:effectLst>
                    <a:outerShdw blurRad="38100" dist="38100" dir="2700000" algn="tl">
                      <a:srgbClr val="000000">
                        <a:alpha val="43137"/>
                      </a:srgbClr>
                    </a:outerShdw>
                  </a:effectLst>
                </a:rPr>
                <a:t>los supervisores </a:t>
              </a:r>
              <a:endParaRPr lang="es-CO" sz="1400" b="1" dirty="0">
                <a:effectLst>
                  <a:outerShdw blurRad="38100" dist="38100" dir="2700000" algn="tl">
                    <a:srgbClr val="000000">
                      <a:alpha val="43137"/>
                    </a:srgbClr>
                  </a:outerShdw>
                </a:effectLst>
              </a:endParaRPr>
            </a:p>
          </p:txBody>
        </p:sp>
        <p:sp>
          <p:nvSpPr>
            <p:cNvPr id="15" name="CuadroTexto 14"/>
            <p:cNvSpPr txBox="1"/>
            <p:nvPr/>
          </p:nvSpPr>
          <p:spPr>
            <a:xfrm>
              <a:off x="5907999" y="4150829"/>
              <a:ext cx="1800200" cy="602938"/>
            </a:xfrm>
            <a:prstGeom prst="rect">
              <a:avLst/>
            </a:prstGeom>
            <a:noFill/>
          </p:spPr>
          <p:txBody>
            <a:bodyPr wrap="square" rtlCol="0">
              <a:spAutoFit/>
            </a:bodyPr>
            <a:lstStyle/>
            <a:p>
              <a:pPr algn="ctr"/>
              <a:r>
                <a:rPr lang="es-CO" sz="1400" b="1" dirty="0" smtClean="0">
                  <a:effectLst>
                    <a:outerShdw blurRad="38100" dist="38100" dir="2700000" algn="tl">
                      <a:srgbClr val="000000">
                        <a:alpha val="43137"/>
                      </a:srgbClr>
                    </a:outerShdw>
                  </a:effectLst>
                </a:rPr>
                <a:t>Gestión del </a:t>
              </a:r>
            </a:p>
            <a:p>
              <a:pPr algn="ctr"/>
              <a:r>
                <a:rPr lang="es-CO" sz="1400" b="1" dirty="0" smtClean="0">
                  <a:effectLst>
                    <a:outerShdw blurRad="38100" dist="38100" dir="2700000" algn="tl">
                      <a:srgbClr val="000000">
                        <a:alpha val="43137"/>
                      </a:srgbClr>
                    </a:outerShdw>
                  </a:effectLst>
                </a:rPr>
                <a:t>Conocimiento </a:t>
              </a:r>
              <a:endParaRPr lang="es-CO" sz="1400" b="1" dirty="0">
                <a:effectLst>
                  <a:outerShdw blurRad="38100" dist="38100" dir="2700000" algn="tl">
                    <a:srgbClr val="000000">
                      <a:alpha val="43137"/>
                    </a:srgbClr>
                  </a:outerShdw>
                </a:effectLst>
              </a:endParaRPr>
            </a:p>
          </p:txBody>
        </p:sp>
        <p:sp>
          <p:nvSpPr>
            <p:cNvPr id="16" name="CuadroTexto 15"/>
            <p:cNvSpPr txBox="1"/>
            <p:nvPr/>
          </p:nvSpPr>
          <p:spPr>
            <a:xfrm>
              <a:off x="3715009" y="4760718"/>
              <a:ext cx="1944247" cy="602938"/>
            </a:xfrm>
            <a:prstGeom prst="rect">
              <a:avLst/>
            </a:prstGeom>
            <a:noFill/>
          </p:spPr>
          <p:txBody>
            <a:bodyPr wrap="square" rtlCol="0">
              <a:spAutoFit/>
            </a:bodyPr>
            <a:lstStyle/>
            <a:p>
              <a:pPr algn="ctr"/>
              <a:r>
                <a:rPr lang="es-CO" sz="1400" b="1" dirty="0" smtClean="0">
                  <a:effectLst>
                    <a:outerShdw blurRad="38100" dist="38100" dir="2700000" algn="tl">
                      <a:srgbClr val="000000">
                        <a:alpha val="43137"/>
                      </a:srgbClr>
                    </a:outerShdw>
                  </a:effectLst>
                </a:rPr>
                <a:t>Premio Nacional de Interventorías </a:t>
              </a:r>
              <a:endParaRPr lang="es-CO" sz="1400" b="1" dirty="0">
                <a:effectLst>
                  <a:outerShdw blurRad="38100" dist="38100" dir="2700000" algn="tl">
                    <a:srgbClr val="000000">
                      <a:alpha val="43137"/>
                    </a:srgbClr>
                  </a:outerShdw>
                </a:effectLst>
              </a:endParaRPr>
            </a:p>
          </p:txBody>
        </p:sp>
      </p:grpSp>
      <p:graphicFrame>
        <p:nvGraphicFramePr>
          <p:cNvPr id="22530" name="Object 2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038" name="think-cell Slide" r:id="rId6" imgW="360" imgH="360" progId="TCLayout.ActiveDocument.1">
                  <p:embed/>
                </p:oleObj>
              </mc:Choice>
              <mc:Fallback>
                <p:oleObj name="think-cell Slide" r:id="rId6" imgW="360" imgH="360" progId="TCLayout.ActiveDocument.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1 Título"/>
          <p:cNvSpPr txBox="1">
            <a:spLocks/>
          </p:cNvSpPr>
          <p:nvPr/>
        </p:nvSpPr>
        <p:spPr>
          <a:xfrm>
            <a:off x="704528" y="351980"/>
            <a:ext cx="7948742" cy="540060"/>
          </a:xfrm>
          <a:prstGeom prst="rect">
            <a:avLst/>
          </a:prstGeom>
        </p:spPr>
        <p:txBody>
          <a:bodyPr/>
          <a:lstStyle>
            <a:lvl1pPr algn="ctr" rtl="0" eaLnBrk="1" fontAlgn="base" hangingPunct="1">
              <a:spcBef>
                <a:spcPct val="0"/>
              </a:spcBef>
              <a:spcAft>
                <a:spcPct val="0"/>
              </a:spcAft>
              <a:defRPr sz="4000" b="1" kern="1200">
                <a:solidFill>
                  <a:schemeClr val="tx1"/>
                </a:solidFill>
                <a:latin typeface="Impact" pitchFamily="34"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CO" dirty="0" smtClean="0">
                <a:solidFill>
                  <a:srgbClr val="1F497D">
                    <a:lumMod val="50000"/>
                  </a:srgbClr>
                </a:solidFill>
                <a:latin typeface="Impact"/>
                <a:ea typeface="Helvetica Neue Bold Condensed" charset="0"/>
                <a:cs typeface="Impact"/>
              </a:rPr>
              <a:t>Premio Nacional de Interventorías </a:t>
            </a:r>
          </a:p>
          <a:p>
            <a:r>
              <a:rPr lang="es-CO" dirty="0" smtClean="0">
                <a:solidFill>
                  <a:srgbClr val="1F497D">
                    <a:lumMod val="50000"/>
                  </a:srgbClr>
                </a:solidFill>
                <a:latin typeface="Impact"/>
                <a:ea typeface="Helvetica Neue Bold Condensed" charset="0"/>
                <a:cs typeface="Impact"/>
              </a:rPr>
              <a:t>Capítulo Concesiones</a:t>
            </a:r>
            <a:endParaRPr lang="es-CO" dirty="0">
              <a:solidFill>
                <a:srgbClr val="1F497D">
                  <a:lumMod val="50000"/>
                </a:srgbClr>
              </a:solidFill>
              <a:latin typeface="Impact"/>
              <a:ea typeface="Helvetica Neue Bold Condensed" charset="0"/>
              <a:cs typeface="Impact"/>
            </a:endParaRPr>
          </a:p>
          <a:p>
            <a:pPr algn="l"/>
            <a:endParaRPr lang="es-CO" sz="2000" dirty="0">
              <a:ln w="0"/>
              <a:solidFill>
                <a:srgbClr val="832748"/>
              </a:solidFill>
              <a:latin typeface="Candara" panose="020E0502030303020204" pitchFamily="34" charset="0"/>
              <a:ea typeface="Helvetica Neue Bold Condensed" charset="0"/>
              <a:cs typeface="Impact"/>
            </a:endParaRPr>
          </a:p>
        </p:txBody>
      </p:sp>
      <p:sp>
        <p:nvSpPr>
          <p:cNvPr id="18" name="CuadroTexto 17"/>
          <p:cNvSpPr txBox="1"/>
          <p:nvPr/>
        </p:nvSpPr>
        <p:spPr>
          <a:xfrm>
            <a:off x="0" y="5568246"/>
            <a:ext cx="6874431" cy="1169551"/>
          </a:xfrm>
          <a:prstGeom prst="rect">
            <a:avLst/>
          </a:prstGeom>
          <a:noFill/>
        </p:spPr>
        <p:txBody>
          <a:bodyPr wrap="square" rtlCol="0">
            <a:spAutoFit/>
          </a:bodyPr>
          <a:lstStyle/>
          <a:p>
            <a:pPr algn="just"/>
            <a:r>
              <a:rPr lang="es-CO" sz="1400" dirty="0" smtClean="0"/>
              <a:t>Para la vigencia 2016 se tiene programado la tercera entrega del premio Nacional de Interventorías, </a:t>
            </a:r>
            <a:r>
              <a:rPr lang="es-CO" sz="1400" dirty="0"/>
              <a:t>e</a:t>
            </a:r>
            <a:r>
              <a:rPr lang="es-CO" sz="1400" dirty="0" smtClean="0"/>
              <a:t>ste </a:t>
            </a:r>
            <a:r>
              <a:rPr lang="es-CO" sz="1400" dirty="0"/>
              <a:t>premio </a:t>
            </a:r>
            <a:r>
              <a:rPr lang="es-CO" sz="1400" dirty="0" smtClean="0"/>
              <a:t>tiene </a:t>
            </a:r>
            <a:r>
              <a:rPr lang="es-CO" sz="1400" dirty="0" smtClean="0">
                <a:solidFill>
                  <a:schemeClr val="tx1">
                    <a:lumMod val="90000"/>
                    <a:lumOff val="10000"/>
                  </a:schemeClr>
                </a:solidFill>
              </a:rPr>
              <a:t>enfoque </a:t>
            </a:r>
            <a:r>
              <a:rPr lang="es-CO" sz="1400" dirty="0">
                <a:solidFill>
                  <a:schemeClr val="tx1">
                    <a:lumMod val="90000"/>
                    <a:lumOff val="10000"/>
                  </a:schemeClr>
                </a:solidFill>
              </a:rPr>
              <a:t>sistémico del p</a:t>
            </a:r>
            <a:r>
              <a:rPr lang="es-CO" sz="1400" dirty="0" smtClean="0">
                <a:solidFill>
                  <a:schemeClr val="tx1">
                    <a:lumMod val="90000"/>
                    <a:lumOff val="10000"/>
                  </a:schemeClr>
                </a:solidFill>
              </a:rPr>
              <a:t>royecto y </a:t>
            </a:r>
            <a:r>
              <a:rPr lang="es-CO" sz="1400" dirty="0" smtClean="0"/>
              <a:t>se </a:t>
            </a:r>
            <a:r>
              <a:rPr lang="es-CO" sz="1400" dirty="0"/>
              <a:t>enmarca en el objetivo estratégico de la entidad relacionado con la incorporación de las interventorías a los fines esenciales del Estado, en el que se reconoce el rol crítico que desempeñan las mismas en relación con el éxito de los proyectos de concesión actuales y futuros del </a:t>
            </a:r>
            <a:r>
              <a:rPr lang="es-CO" sz="1400" dirty="0" smtClean="0"/>
              <a:t>país.</a:t>
            </a:r>
            <a:endParaRPr lang="es-CO" sz="1400" dirty="0"/>
          </a:p>
        </p:txBody>
      </p:sp>
    </p:spTree>
    <p:extLst>
      <p:ext uri="{BB962C8B-B14F-4D97-AF65-F5344CB8AC3E}">
        <p14:creationId xmlns:p14="http://schemas.microsoft.com/office/powerpoint/2010/main" val="20390325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062"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38914" name="Rectangle 57"/>
          <p:cNvSpPr>
            <a:spLocks noGrp="1"/>
          </p:cNvSpPr>
          <p:nvPr>
            <p:ph type="title"/>
            <p:custDataLst>
              <p:tags r:id="rId3"/>
            </p:custDataLst>
          </p:nvPr>
        </p:nvSpPr>
        <p:spPr/>
        <p:txBody>
          <a:bodyPr/>
          <a:lstStyle/>
          <a:p>
            <a:r>
              <a:rPr lang="es-CO" sz="2800" dirty="0">
                <a:solidFill>
                  <a:srgbClr val="1F497D">
                    <a:lumMod val="50000"/>
                  </a:srgbClr>
                </a:solidFill>
                <a:latin typeface="Impact"/>
                <a:ea typeface="Helvetica Neue Bold Condensed" charset="0"/>
                <a:cs typeface="Impact"/>
              </a:rPr>
              <a:t>Postulantes al Premio Nacional Interventorías 2016</a:t>
            </a:r>
            <a:endParaRPr lang="es-ES_tradnl" sz="2800" dirty="0">
              <a:solidFill>
                <a:srgbClr val="1F497D">
                  <a:lumMod val="50000"/>
                </a:srgbClr>
              </a:solidFill>
              <a:latin typeface="Impact"/>
              <a:ea typeface="Helvetica Neue Bold Condensed" charset="0"/>
              <a:cs typeface="Impact"/>
              <a:sym typeface="Museo Sans 500"/>
            </a:endParaRPr>
          </a:p>
        </p:txBody>
      </p:sp>
      <p:graphicFrame>
        <p:nvGraphicFramePr>
          <p:cNvPr id="8" name="Table 7"/>
          <p:cNvGraphicFramePr>
            <a:graphicFrameLocks noGrp="1"/>
          </p:cNvGraphicFramePr>
          <p:nvPr>
            <p:custDataLst>
              <p:tags r:id="rId4"/>
            </p:custDataLst>
            <p:extLst/>
          </p:nvPr>
        </p:nvGraphicFramePr>
        <p:xfrm>
          <a:off x="286246" y="1088683"/>
          <a:ext cx="8065565" cy="4889340"/>
        </p:xfrm>
        <a:graphic>
          <a:graphicData uri="http://schemas.openxmlformats.org/drawingml/2006/table">
            <a:tbl>
              <a:tblPr firstRow="1" bandRow="1">
                <a:tableStyleId>{21E4AEA4-8DFA-4A89-87EB-49C32662AFE0}</a:tableStyleId>
              </a:tblPr>
              <a:tblGrid>
                <a:gridCol w="562765"/>
                <a:gridCol w="940904"/>
                <a:gridCol w="1457739"/>
                <a:gridCol w="3111582"/>
                <a:gridCol w="1992575"/>
              </a:tblGrid>
              <a:tr h="401796">
                <a:tc>
                  <a:txBody>
                    <a:bodyPr/>
                    <a:lstStyle/>
                    <a:p>
                      <a:pPr algn="ctr">
                        <a:spcAft>
                          <a:spcPts val="0"/>
                        </a:spcAft>
                      </a:pPr>
                      <a:r>
                        <a:rPr lang="es-CO"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Nº</a:t>
                      </a:r>
                      <a:endParaRPr lang="es-CO"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a:spcAft>
                          <a:spcPts val="0"/>
                        </a:spcAft>
                      </a:pPr>
                      <a:r>
                        <a:rPr lang="es-CO"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TIPO</a:t>
                      </a:r>
                      <a:endParaRPr lang="es-CO"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a:spcAft>
                          <a:spcPts val="0"/>
                        </a:spcAft>
                      </a:pPr>
                      <a:r>
                        <a:rPr lang="es-CO" sz="12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Empresa</a:t>
                      </a:r>
                      <a:endParaRPr lang="es-CO"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a:spcAft>
                          <a:spcPts val="0"/>
                        </a:spcAft>
                      </a:pPr>
                      <a:r>
                        <a:rPr lang="es-CO" sz="12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Nombres de los Componentes de la Interventoría</a:t>
                      </a:r>
                      <a:endParaRPr lang="es-CO"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a:spcAft>
                          <a:spcPts val="0"/>
                        </a:spcAft>
                      </a:pPr>
                      <a:r>
                        <a:rPr lang="es-CO"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Proyecto</a:t>
                      </a:r>
                      <a:endParaRPr lang="es-CO"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r>
              <a:tr h="401796">
                <a:tc>
                  <a:txBody>
                    <a:bodyPr/>
                    <a:lstStyle/>
                    <a:p>
                      <a:pPr algn="ctr">
                        <a:spcAft>
                          <a:spcPts val="0"/>
                        </a:spcAft>
                      </a:pPr>
                      <a:r>
                        <a:rPr lang="es-CO"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s-CO"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Carretero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s-CO"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MAB Ingeniería de Valor S.A.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s-CO"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MAB Ingeniería de Valor S.A.</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s-CO"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Cartagena-Barranquilla y Circunvalar de la Prosperidad</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r>
              <a:tr h="401796">
                <a:tc>
                  <a:txBody>
                    <a:bodyPr/>
                    <a:lstStyle/>
                    <a:p>
                      <a:pPr algn="ctr">
                        <a:spcAft>
                          <a:spcPts val="0"/>
                        </a:spcAft>
                      </a:pPr>
                      <a:r>
                        <a:rPr lang="es-CO"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CO"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Carretero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CO"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Consorcio 4G</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CO"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Ingecon 60%</a:t>
                      </a:r>
                      <a:br>
                        <a:rPr lang="es-CO"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s-CO"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CELQO SAS 25%</a:t>
                      </a:r>
                      <a:br>
                        <a:rPr lang="es-CO"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s-CO"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Diego Ignacio Arenas 15%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CO"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Autopista Conexión Norte, del Proyecto "Autopistas para la Prosperidad"</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r h="401796">
                <a:tc>
                  <a:txBody>
                    <a:bodyPr/>
                    <a:lstStyle/>
                    <a:p>
                      <a:pPr algn="ctr">
                        <a:spcAft>
                          <a:spcPts val="0"/>
                        </a:spcAft>
                      </a:pPr>
                      <a:r>
                        <a:rPr lang="es-CO"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s-CO"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Carretero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s-CO"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Consorcio R &amp; Q  SERVINC LTDA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s-CO"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R&amp;Q Ingeniería S.A. (73%) - Servicios de ingeniería y construcción (27%)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s-CO"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Bogotá (Fontibón) - Facatativá - Los Alpes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r>
              <a:tr h="401796">
                <a:tc>
                  <a:txBody>
                    <a:bodyPr/>
                    <a:lstStyle/>
                    <a:p>
                      <a:pPr algn="ctr">
                        <a:spcAft>
                          <a:spcPts val="0"/>
                        </a:spcAft>
                      </a:pPr>
                      <a:r>
                        <a:rPr lang="es-CO"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CO"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Carretero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CO"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Consorcio EPSILON  Colombia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CO"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Proyectos e Interventorías Limitada  (51%) - </a:t>
                      </a:r>
                      <a:r>
                        <a:rPr lang="es-CO" sz="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Civiltec</a:t>
                      </a:r>
                      <a:r>
                        <a:rPr lang="es-CO"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Ingenieros Ltda. (49%)</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CO"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Autopista Pacífico 3</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r h="401796">
                <a:tc>
                  <a:txBody>
                    <a:bodyPr/>
                    <a:lstStyle/>
                    <a:p>
                      <a:pPr algn="ctr">
                        <a:spcAft>
                          <a:spcPts val="0"/>
                        </a:spcAft>
                      </a:pPr>
                      <a:r>
                        <a:rPr lang="es-CO"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s-CO"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Carretero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s-CO"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Consorcio Épsilon Vial</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s-CO"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Inypsa (35%)- Grusamar Ingeniería y Consulting S.L.  (35%) -  Proyectos e Interventorías Ltda. (30%)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s-CO"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Ruta Caribe</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r>
              <a:tr h="401796">
                <a:tc>
                  <a:txBody>
                    <a:bodyPr/>
                    <a:lstStyle/>
                    <a:p>
                      <a:pPr algn="ctr">
                        <a:spcAft>
                          <a:spcPts val="0"/>
                        </a:spcAft>
                      </a:pPr>
                      <a:r>
                        <a:rPr lang="es-CO"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CO"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Carretero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CO"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Consorcio Interventoría Concesiones 2012</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CO"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Consultoría Colombiana (70%)- Incosa (25%) - PCA (3%)- Yolanda Cabrera Balcázar (3%)</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CO"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Carretera Bosa - Granada - Girardot</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r h="401796">
                <a:tc>
                  <a:txBody>
                    <a:bodyPr/>
                    <a:lstStyle/>
                    <a:p>
                      <a:pPr algn="ctr">
                        <a:spcAft>
                          <a:spcPts val="0"/>
                        </a:spcAft>
                      </a:pPr>
                      <a:r>
                        <a:rPr lang="es-CO"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s-CO"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Férreo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s-CO"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Consultoría Colombiana S.A. Consorcio Ferropacífico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s-CO" sz="1100" dirty="0">
                          <a:solidFill>
                            <a:schemeClr val="accent1">
                              <a:lumMod val="10000"/>
                            </a:schemeClr>
                          </a:solidFill>
                          <a:effectLst/>
                          <a:latin typeface="Calibri" panose="020F0502020204030204" pitchFamily="34" charset="0"/>
                          <a:ea typeface="Calibri" panose="020F0502020204030204" pitchFamily="34" charset="0"/>
                          <a:cs typeface="Times New Roman" panose="02020603050405020304" pitchFamily="18" charset="0"/>
                        </a:rPr>
                        <a:t>Consultoría Integral y Estudios S.A.S (70%)  -  BDO </a:t>
                      </a:r>
                      <a:r>
                        <a:rPr lang="es-CO" sz="1100" dirty="0" err="1">
                          <a:solidFill>
                            <a:schemeClr val="accent1">
                              <a:lumMod val="10000"/>
                            </a:schemeClr>
                          </a:solidFill>
                          <a:effectLst/>
                          <a:latin typeface="Calibri" panose="020F0502020204030204" pitchFamily="34" charset="0"/>
                          <a:ea typeface="Calibri" panose="020F0502020204030204" pitchFamily="34" charset="0"/>
                          <a:cs typeface="Times New Roman" panose="02020603050405020304" pitchFamily="18" charset="0"/>
                        </a:rPr>
                        <a:t>Audit</a:t>
                      </a:r>
                      <a:r>
                        <a:rPr lang="es-CO" sz="1100" dirty="0">
                          <a:solidFill>
                            <a:schemeClr val="accent1">
                              <a:lumMod val="10000"/>
                            </a:schemeClr>
                          </a:solidFill>
                          <a:effectLst/>
                          <a:latin typeface="Calibri" panose="020F0502020204030204" pitchFamily="34" charset="0"/>
                          <a:ea typeface="Calibri" panose="020F0502020204030204" pitchFamily="34" charset="0"/>
                          <a:cs typeface="Times New Roman" panose="02020603050405020304" pitchFamily="18" charset="0"/>
                        </a:rPr>
                        <a:t> S.A.  (30%)</a:t>
                      </a: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s-CO"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Concesión Ferro Pacífico - Ferrocarril del Pacífico S.A.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r>
              <a:tr h="401796">
                <a:tc>
                  <a:txBody>
                    <a:bodyPr/>
                    <a:lstStyle/>
                    <a:p>
                      <a:pPr algn="ctr">
                        <a:spcAft>
                          <a:spcPts val="0"/>
                        </a:spcAft>
                      </a:pPr>
                      <a:r>
                        <a:rPr lang="es-CO"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CO"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Carretero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CO"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Consorcio Metro Andina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CO"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Ingeandina Consultores de Ingeniería S.A.S y Grupo Metro Colombia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CO"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Chirajara - Fundadores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r h="401796">
                <a:tc>
                  <a:txBody>
                    <a:bodyPr/>
                    <a:lstStyle/>
                    <a:p>
                      <a:pPr algn="ctr">
                        <a:spcAft>
                          <a:spcPts val="0"/>
                        </a:spcAft>
                      </a:pPr>
                      <a:r>
                        <a:rPr lang="es-CO"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s-CO"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Aeroportuario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s-CO"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Consorcio Interventoría Aeropuerto 2014</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s-CO"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C&amp;M CONSULTORES S.A. 51%</a:t>
                      </a:r>
                      <a:br>
                        <a:rPr lang="es-CO"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s-CO"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EUROESTUDIOS S.A.S. 49%</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s-CO"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Aeropuertos de  Centro Oriente </a:t>
                      </a:r>
                      <a:r>
                        <a:rPr lang="es-CO" sz="11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(Medellín, </a:t>
                      </a:r>
                      <a:r>
                        <a:rPr lang="es-CO" sz="1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Rionegro</a:t>
                      </a:r>
                      <a:r>
                        <a:rPr lang="es-CO"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Montería, </a:t>
                      </a:r>
                      <a:r>
                        <a:rPr lang="es-CO" sz="1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Carepa</a:t>
                      </a:r>
                      <a:r>
                        <a:rPr lang="es-CO"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s-CO" sz="11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Quibdó, </a:t>
                      </a:r>
                      <a:r>
                        <a:rPr lang="es-CO"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Corozal)</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r>
            </a:tbl>
          </a:graphicData>
        </a:graphic>
      </p:graphicFrame>
      <p:sp>
        <p:nvSpPr>
          <p:cNvPr id="19" name="Rectangle 21"/>
          <p:cNvSpPr>
            <a:spLocks noChangeArrowheads="1"/>
          </p:cNvSpPr>
          <p:nvPr>
            <p:custDataLst>
              <p:tags r:id="rId5"/>
            </p:custDataLst>
          </p:nvPr>
        </p:nvSpPr>
        <p:spPr bwMode="auto">
          <a:xfrm>
            <a:off x="8092270" y="0"/>
            <a:ext cx="902684" cy="184666"/>
          </a:xfrm>
          <a:prstGeom prst="rect">
            <a:avLst/>
          </a:prstGeom>
          <a:solidFill>
            <a:schemeClr val="bg2"/>
          </a:solidFill>
          <a:ln w="9525">
            <a:noFill/>
            <a:miter lim="800000"/>
            <a:headEnd/>
            <a:tailEnd/>
          </a:ln>
        </p:spPr>
        <p:txBody>
          <a:bodyPr wrap="square" lIns="0" tIns="0" rIns="0" bIns="0" anchor="b">
            <a:spAutoFit/>
          </a:bodyPr>
          <a:lstStyle/>
          <a:p>
            <a:pPr algn="ctr">
              <a:buSzPct val="120000"/>
              <a:defRPr/>
            </a:pPr>
            <a:r>
              <a:rPr lang="es-ES_tradnl" sz="1200" dirty="0" smtClean="0">
                <a:solidFill>
                  <a:schemeClr val="bg1"/>
                </a:solidFill>
                <a:latin typeface="Candara"/>
                <a:sym typeface="Candara"/>
              </a:rPr>
              <a:t>PRELIMINAR</a:t>
            </a:r>
            <a:endParaRPr lang="es-ES_tradnl" sz="1200" dirty="0">
              <a:solidFill>
                <a:schemeClr val="bg1"/>
              </a:solidFill>
              <a:latin typeface="Candara"/>
              <a:sym typeface="Candara"/>
            </a:endParaRPr>
          </a:p>
        </p:txBody>
      </p:sp>
      <p:sp>
        <p:nvSpPr>
          <p:cNvPr id="3" name="Slide Number Placeholder 2"/>
          <p:cNvSpPr>
            <a:spLocks noGrp="1"/>
          </p:cNvSpPr>
          <p:nvPr>
            <p:ph type="sldNum" sz="quarter" idx="12"/>
          </p:nvPr>
        </p:nvSpPr>
        <p:spPr/>
        <p:txBody>
          <a:bodyPr/>
          <a:lstStyle/>
          <a:p>
            <a:pPr>
              <a:defRPr/>
            </a:pPr>
            <a:fld id="{C2C0D9B7-3709-4AA7-BC15-71609CD14C4E}" type="slidenum">
              <a:rPr lang="es-CO" smtClean="0">
                <a:solidFill>
                  <a:srgbClr val="244061">
                    <a:tint val="75000"/>
                  </a:srgbClr>
                </a:solidFill>
              </a:rPr>
              <a:pPr>
                <a:defRPr/>
              </a:pPr>
              <a:t>19</a:t>
            </a:fld>
            <a:endParaRPr lang="es-CO" dirty="0">
              <a:solidFill>
                <a:srgbClr val="244061">
                  <a:tint val="75000"/>
                </a:srgbClr>
              </a:solidFill>
            </a:endParaRPr>
          </a:p>
        </p:txBody>
      </p:sp>
    </p:spTree>
    <p:extLst>
      <p:ext uri="{BB962C8B-B14F-4D97-AF65-F5344CB8AC3E}">
        <p14:creationId xmlns:p14="http://schemas.microsoft.com/office/powerpoint/2010/main" val="13568689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2315912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43"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4" name="Imagen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40769" y="1315212"/>
            <a:ext cx="6023783" cy="4838700"/>
          </a:xfrm>
          <a:prstGeom prst="rect">
            <a:avLst/>
          </a:prstGeom>
        </p:spPr>
      </p:pic>
    </p:spTree>
    <p:extLst>
      <p:ext uri="{BB962C8B-B14F-4D97-AF65-F5344CB8AC3E}">
        <p14:creationId xmlns:p14="http://schemas.microsoft.com/office/powerpoint/2010/main" val="15973921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086"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graphicFrame>
        <p:nvGraphicFramePr>
          <p:cNvPr id="8" name="Table 7"/>
          <p:cNvGraphicFramePr>
            <a:graphicFrameLocks noGrp="1"/>
          </p:cNvGraphicFramePr>
          <p:nvPr>
            <p:custDataLst>
              <p:tags r:id="rId3"/>
            </p:custDataLst>
            <p:extLst/>
          </p:nvPr>
        </p:nvGraphicFramePr>
        <p:xfrm>
          <a:off x="286246" y="1088683"/>
          <a:ext cx="8065565" cy="5331300"/>
        </p:xfrm>
        <a:graphic>
          <a:graphicData uri="http://schemas.openxmlformats.org/drawingml/2006/table">
            <a:tbl>
              <a:tblPr firstRow="1" bandRow="1">
                <a:tableStyleId>{21E4AEA4-8DFA-4A89-87EB-49C32662AFE0}</a:tableStyleId>
              </a:tblPr>
              <a:tblGrid>
                <a:gridCol w="562765"/>
                <a:gridCol w="940904"/>
                <a:gridCol w="1457739"/>
                <a:gridCol w="3090801"/>
                <a:gridCol w="2013356"/>
              </a:tblGrid>
              <a:tr h="401796">
                <a:tc>
                  <a:txBody>
                    <a:bodyPr/>
                    <a:lstStyle/>
                    <a:p>
                      <a:pPr algn="ctr">
                        <a:spcAft>
                          <a:spcPts val="0"/>
                        </a:spcAft>
                      </a:pPr>
                      <a:r>
                        <a:rPr lang="es-CO"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Nº</a:t>
                      </a:r>
                      <a:endParaRPr lang="es-CO"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a:spcAft>
                          <a:spcPts val="0"/>
                        </a:spcAft>
                      </a:pPr>
                      <a:r>
                        <a:rPr lang="es-CO"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TIPO</a:t>
                      </a:r>
                      <a:endParaRPr lang="es-CO"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a:spcAft>
                          <a:spcPts val="0"/>
                        </a:spcAft>
                      </a:pPr>
                      <a:r>
                        <a:rPr lang="es-CO" sz="12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Empresa</a:t>
                      </a:r>
                      <a:endParaRPr lang="es-CO"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a:spcAft>
                          <a:spcPts val="0"/>
                        </a:spcAft>
                      </a:pPr>
                      <a:r>
                        <a:rPr lang="es-CO" sz="1200"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Nombres de los Componentes de la Interventoría</a:t>
                      </a:r>
                      <a:endParaRPr lang="es-CO"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a:spcAft>
                          <a:spcPts val="0"/>
                        </a:spcAft>
                      </a:pPr>
                      <a:r>
                        <a:rPr lang="es-CO"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Proyecto</a:t>
                      </a:r>
                      <a:endParaRPr lang="es-CO"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r>
              <a:tr h="401796">
                <a:tc>
                  <a:txBody>
                    <a:bodyPr/>
                    <a:lstStyle/>
                    <a:p>
                      <a:pPr algn="ctr">
                        <a:spcAft>
                          <a:spcPts val="0"/>
                        </a:spcAft>
                      </a:pPr>
                      <a:r>
                        <a:rPr lang="es-CO"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s-CO"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Carretero</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s-CO"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Consultores Técnicos y Económicos Consultécnicos S.A.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s-CO"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CONSULTORES TECNICOS Y ECONOMICOS S.A. - CONSULTECNICOS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s-CO"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GICA Girardot - Ibagué - Cajamarca</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r>
              <a:tr h="401796">
                <a:tc>
                  <a:txBody>
                    <a:bodyPr/>
                    <a:lstStyle/>
                    <a:p>
                      <a:pPr algn="ctr">
                        <a:spcAft>
                          <a:spcPts val="0"/>
                        </a:spcAft>
                      </a:pPr>
                      <a:r>
                        <a:rPr lang="es-CO"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CO"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Carretero</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CO"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Consorcio Proyección Vial Puerto Salgar</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CO"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R&amp;Q (Chile) -60%   /   Servinc Ltda. (Colombia) – 40%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CO"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Ruta del Sol - Sector 2</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r h="401796">
                <a:tc>
                  <a:txBody>
                    <a:bodyPr/>
                    <a:lstStyle/>
                    <a:p>
                      <a:pPr algn="ctr">
                        <a:spcAft>
                          <a:spcPts val="0"/>
                        </a:spcAft>
                      </a:pPr>
                      <a:r>
                        <a:rPr lang="es-CO"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s-CO"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Carretero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s-CO"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Consorcio Servinc - ETA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s-CO"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Servicios de Ingeniería y Construcción Ltda. (51%) - Estudios Técnicos y Asesorías S.A. (49%)</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s-CO"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Autopista Conexión Pacífico 1 del Proyecto Autopistas de la Prosperidad</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r>
              <a:tr h="401796">
                <a:tc>
                  <a:txBody>
                    <a:bodyPr/>
                    <a:lstStyle/>
                    <a:p>
                      <a:pPr algn="ctr">
                        <a:spcAft>
                          <a:spcPts val="0"/>
                        </a:spcAft>
                      </a:pPr>
                      <a:r>
                        <a:rPr lang="es-CO"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CO"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Carretero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CO"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Joyco S.A.S.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CO" sz="1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Joyco</a:t>
                      </a:r>
                      <a:r>
                        <a:rPr lang="es-CO"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S.A.S. 100%</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CO"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Transversal del Sisga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r h="401796">
                <a:tc>
                  <a:txBody>
                    <a:bodyPr/>
                    <a:lstStyle/>
                    <a:p>
                      <a:pPr algn="ctr">
                        <a:spcAft>
                          <a:spcPts val="0"/>
                        </a:spcAft>
                      </a:pPr>
                      <a:r>
                        <a:rPr lang="es-CO"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s-CO"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Aeroportuario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s-CO"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Consorcio Interaeropuertos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s-CO" sz="1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Inzett</a:t>
                      </a:r>
                      <a:r>
                        <a:rPr lang="es-CO"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SAS (51%), GNG Ingeniería SAS (25%) y J Felipe Ardila V &amp; CIA SAS (24%).</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s-CO"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Admón., operación, mantenimiento, explotación comercial, adecuación, modernización y reversión tanto del Lado Aire como del Lado Tierra del Aeropuerto Ernesto Cortíssoz Barranquilla.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r>
              <a:tr h="401796">
                <a:tc>
                  <a:txBody>
                    <a:bodyPr/>
                    <a:lstStyle/>
                    <a:p>
                      <a:pPr algn="ctr">
                        <a:spcAft>
                          <a:spcPts val="0"/>
                        </a:spcAft>
                      </a:pPr>
                      <a:r>
                        <a:rPr lang="es-CO"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CO"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Aeroportuario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CO"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Consorcio JFA - A&amp;C - (Obras de construcción/Técnica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CO"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José Felipe Ardila 50% -Constructora A&amp;C 50%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CO"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Ampliación, modernización, mantenimiento y operación Aeropuerto El Dorado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r h="401796">
                <a:tc>
                  <a:txBody>
                    <a:bodyPr/>
                    <a:lstStyle/>
                    <a:p>
                      <a:pPr algn="ctr">
                        <a:spcAft>
                          <a:spcPts val="0"/>
                        </a:spcAft>
                      </a:pPr>
                      <a:r>
                        <a:rPr lang="es-CO"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s-CO"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Carretero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s-CO"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Consorcio 4C</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s-CO"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Compañía Colombiana de Consultores ( 51% ) - Consultores de Ingeniería S.A.S ( 49%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s-CO"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Honda - Puerto Salgar - Girardot</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r>
              <a:tr h="401796">
                <a:tc>
                  <a:txBody>
                    <a:bodyPr/>
                    <a:lstStyle/>
                    <a:p>
                      <a:pPr algn="ctr">
                        <a:spcAft>
                          <a:spcPts val="0"/>
                        </a:spcAft>
                      </a:pPr>
                      <a:r>
                        <a:rPr lang="es-CO"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CO"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Carretero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CO"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Consorcio Intervíal</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CO"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Interpro SAS (60%) - Supering SAS (20%) - R&amp;M Construcciones e Interventorías SAS (20%)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pPr>
                      <a:r>
                        <a:rPr lang="es-CO"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Concesión Vial Armenia - Pereira - Manizales.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r h="401796">
                <a:tc>
                  <a:txBody>
                    <a:bodyPr/>
                    <a:lstStyle/>
                    <a:p>
                      <a:pPr algn="ctr">
                        <a:spcAft>
                          <a:spcPts val="0"/>
                        </a:spcAft>
                      </a:pPr>
                      <a:r>
                        <a:rPr lang="es-CO"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s-CO"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Aeroportuario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s-CO"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Consorcio Jet</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s-CO" sz="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TECNICONSULTA S.A  51%</a:t>
                      </a:r>
                      <a:br>
                        <a:rPr lang="es-CO" sz="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s-CO" sz="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ELSA TORRES ARENALES  25%</a:t>
                      </a:r>
                      <a:br>
                        <a:rPr lang="es-CO" sz="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s-CO" sz="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JESUS ALBERTO ALMEIDA SAAIBI  24%</a:t>
                      </a:r>
                      <a:endParaRPr lang="es-CO" sz="11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spcAft>
                          <a:spcPts val="0"/>
                        </a:spcAft>
                      </a:pPr>
                      <a:r>
                        <a:rPr lang="es-CO"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Concesión Aeropuertos (Bucaramanga, Santa Martha, Cúcuta, B/meja)</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r>
            </a:tbl>
          </a:graphicData>
        </a:graphic>
      </p:graphicFrame>
      <p:sp>
        <p:nvSpPr>
          <p:cNvPr id="19" name="Rectangle 21"/>
          <p:cNvSpPr>
            <a:spLocks noChangeArrowheads="1"/>
          </p:cNvSpPr>
          <p:nvPr>
            <p:custDataLst>
              <p:tags r:id="rId4"/>
            </p:custDataLst>
          </p:nvPr>
        </p:nvSpPr>
        <p:spPr bwMode="auto">
          <a:xfrm>
            <a:off x="8092270" y="0"/>
            <a:ext cx="902684" cy="184666"/>
          </a:xfrm>
          <a:prstGeom prst="rect">
            <a:avLst/>
          </a:prstGeom>
          <a:solidFill>
            <a:schemeClr val="bg2"/>
          </a:solidFill>
          <a:ln w="9525">
            <a:noFill/>
            <a:miter lim="800000"/>
            <a:headEnd/>
            <a:tailEnd/>
          </a:ln>
        </p:spPr>
        <p:txBody>
          <a:bodyPr wrap="square" lIns="0" tIns="0" rIns="0" bIns="0" anchor="b">
            <a:spAutoFit/>
          </a:bodyPr>
          <a:lstStyle/>
          <a:p>
            <a:pPr algn="ctr">
              <a:buSzPct val="120000"/>
              <a:defRPr/>
            </a:pPr>
            <a:r>
              <a:rPr lang="es-ES_tradnl" sz="1200" dirty="0" smtClean="0">
                <a:solidFill>
                  <a:schemeClr val="bg1"/>
                </a:solidFill>
                <a:latin typeface="Candara"/>
                <a:sym typeface="Candara"/>
              </a:rPr>
              <a:t>PRELIMINAR</a:t>
            </a:r>
            <a:endParaRPr lang="es-ES_tradnl" sz="1200" dirty="0">
              <a:solidFill>
                <a:schemeClr val="bg1"/>
              </a:solidFill>
              <a:latin typeface="Candara"/>
              <a:sym typeface="Candara"/>
            </a:endParaRPr>
          </a:p>
        </p:txBody>
      </p:sp>
      <p:sp>
        <p:nvSpPr>
          <p:cNvPr id="3" name="Slide Number Placeholder 2"/>
          <p:cNvSpPr>
            <a:spLocks noGrp="1"/>
          </p:cNvSpPr>
          <p:nvPr>
            <p:ph type="sldNum" sz="quarter" idx="12"/>
          </p:nvPr>
        </p:nvSpPr>
        <p:spPr/>
        <p:txBody>
          <a:bodyPr/>
          <a:lstStyle/>
          <a:p>
            <a:pPr>
              <a:defRPr/>
            </a:pPr>
            <a:fld id="{C2C0D9B7-3709-4AA7-BC15-71609CD14C4E}" type="slidenum">
              <a:rPr lang="es-CO" smtClean="0">
                <a:solidFill>
                  <a:srgbClr val="244061">
                    <a:tint val="75000"/>
                  </a:srgbClr>
                </a:solidFill>
              </a:rPr>
              <a:pPr>
                <a:defRPr/>
              </a:pPr>
              <a:t>20</a:t>
            </a:fld>
            <a:endParaRPr lang="es-CO" dirty="0">
              <a:solidFill>
                <a:srgbClr val="244061">
                  <a:tint val="75000"/>
                </a:srgbClr>
              </a:solidFill>
            </a:endParaRPr>
          </a:p>
        </p:txBody>
      </p:sp>
      <p:sp>
        <p:nvSpPr>
          <p:cNvPr id="9" name="Rectangle 57"/>
          <p:cNvSpPr>
            <a:spLocks noGrp="1"/>
          </p:cNvSpPr>
          <p:nvPr>
            <p:ph type="title"/>
            <p:custDataLst>
              <p:tags r:id="rId5"/>
            </p:custDataLst>
          </p:nvPr>
        </p:nvSpPr>
        <p:spPr>
          <a:xfrm>
            <a:off x="286246" y="262340"/>
            <a:ext cx="8595361" cy="748669"/>
          </a:xfrm>
        </p:spPr>
        <p:txBody>
          <a:bodyPr/>
          <a:lstStyle/>
          <a:p>
            <a:r>
              <a:rPr lang="es-CO" sz="2800" dirty="0">
                <a:solidFill>
                  <a:srgbClr val="1F497D">
                    <a:lumMod val="50000"/>
                  </a:srgbClr>
                </a:solidFill>
                <a:latin typeface="Impact"/>
                <a:ea typeface="Helvetica Neue Bold Condensed" charset="0"/>
                <a:cs typeface="Impact"/>
              </a:rPr>
              <a:t>Postulantes al Premio Nacional Interventorías 2016</a:t>
            </a:r>
            <a:endParaRPr lang="es-ES_tradnl" sz="2800" dirty="0">
              <a:solidFill>
                <a:srgbClr val="1F497D">
                  <a:lumMod val="50000"/>
                </a:srgbClr>
              </a:solidFill>
              <a:latin typeface="Impact"/>
              <a:ea typeface="Helvetica Neue Bold Condensed" charset="0"/>
              <a:cs typeface="Impact"/>
              <a:sym typeface="Museo Sans 500"/>
            </a:endParaRPr>
          </a:p>
        </p:txBody>
      </p:sp>
    </p:spTree>
    <p:extLst>
      <p:ext uri="{BB962C8B-B14F-4D97-AF65-F5344CB8AC3E}">
        <p14:creationId xmlns:p14="http://schemas.microsoft.com/office/powerpoint/2010/main" val="10693057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110"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Rectángulo redondeado 7"/>
          <p:cNvSpPr/>
          <p:nvPr/>
        </p:nvSpPr>
        <p:spPr>
          <a:xfrm>
            <a:off x="4260249" y="2168233"/>
            <a:ext cx="3729882" cy="430073"/>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b="1" dirty="0" smtClean="0"/>
              <a:t>Administrativos: 181 Hallazgos</a:t>
            </a:r>
            <a:endParaRPr lang="es-CO" sz="2800" b="1" dirty="0"/>
          </a:p>
        </p:txBody>
      </p:sp>
      <p:grpSp>
        <p:nvGrpSpPr>
          <p:cNvPr id="23" name="Grupo 22"/>
          <p:cNvGrpSpPr/>
          <p:nvPr/>
        </p:nvGrpSpPr>
        <p:grpSpPr>
          <a:xfrm>
            <a:off x="3551836" y="2064183"/>
            <a:ext cx="796322" cy="739657"/>
            <a:chOff x="1988321" y="0"/>
            <a:chExt cx="810013" cy="1073007"/>
          </a:xfrm>
        </p:grpSpPr>
        <p:sp>
          <p:nvSpPr>
            <p:cNvPr id="24" name="Lágrima 8"/>
            <p:cNvSpPr/>
            <p:nvPr/>
          </p:nvSpPr>
          <p:spPr>
            <a:xfrm rot="10800000" flipH="1">
              <a:off x="1988321" y="0"/>
              <a:ext cx="810013" cy="832513"/>
            </a:xfrm>
            <a:prstGeom prst="teardrop">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CO" sz="1600">
                <a:solidFill>
                  <a:prstClr val="white"/>
                </a:solidFill>
              </a:endParaRPr>
            </a:p>
          </p:txBody>
        </p:sp>
        <p:sp>
          <p:nvSpPr>
            <p:cNvPr id="25" name="Lágrima 14"/>
            <p:cNvSpPr/>
            <p:nvPr/>
          </p:nvSpPr>
          <p:spPr>
            <a:xfrm rot="10800000" flipH="1">
              <a:off x="2104657" y="119569"/>
              <a:ext cx="577339" cy="593376"/>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CO" sz="1600">
                <a:solidFill>
                  <a:prstClr val="white"/>
                </a:solidFill>
              </a:endParaRPr>
            </a:p>
          </p:txBody>
        </p:sp>
        <p:sp>
          <p:nvSpPr>
            <p:cNvPr id="26" name="CuadroTexto 11"/>
            <p:cNvSpPr txBox="1"/>
            <p:nvPr/>
          </p:nvSpPr>
          <p:spPr>
            <a:xfrm>
              <a:off x="2187020" y="135386"/>
              <a:ext cx="187907" cy="937621"/>
            </a:xfrm>
            <a:prstGeom prst="rect">
              <a:avLst/>
            </a:prstGeom>
            <a:noFill/>
          </p:spPr>
          <p:txBody>
            <a:bodyPr wrap="none" rtlCol="0">
              <a:spAutoFit/>
            </a:bodyPr>
            <a:lstStyle/>
            <a:p>
              <a:pPr defTabSz="914377"/>
              <a:endParaRPr lang="es-CO" sz="3600" b="1" dirty="0">
                <a:solidFill>
                  <a:schemeClr val="accent6"/>
                </a:solidFill>
                <a:latin typeface="Arial Black" panose="020B0A04020102020204" pitchFamily="34" charset="0"/>
                <a:cs typeface="Arial" panose="020B0604020202020204" pitchFamily="34" charset="0"/>
              </a:endParaRPr>
            </a:p>
          </p:txBody>
        </p:sp>
      </p:grpSp>
      <p:pic>
        <p:nvPicPr>
          <p:cNvPr id="27" name="Imagen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40606" y="2210210"/>
            <a:ext cx="398519" cy="252338"/>
          </a:xfrm>
          <a:prstGeom prst="rect">
            <a:avLst/>
          </a:prstGeom>
        </p:spPr>
      </p:pic>
      <p:sp>
        <p:nvSpPr>
          <p:cNvPr id="34" name="Rectángulo redondeado 7"/>
          <p:cNvSpPr/>
          <p:nvPr/>
        </p:nvSpPr>
        <p:spPr>
          <a:xfrm>
            <a:off x="4260249" y="2903331"/>
            <a:ext cx="3729882" cy="430073"/>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b="1" dirty="0" smtClean="0"/>
              <a:t>Fiscales: 12 Hallazgos</a:t>
            </a:r>
            <a:endParaRPr lang="es-CO" sz="2800" b="1" dirty="0"/>
          </a:p>
        </p:txBody>
      </p:sp>
      <p:grpSp>
        <p:nvGrpSpPr>
          <p:cNvPr id="35" name="Grupo 22"/>
          <p:cNvGrpSpPr/>
          <p:nvPr/>
        </p:nvGrpSpPr>
        <p:grpSpPr>
          <a:xfrm>
            <a:off x="3551836" y="2799281"/>
            <a:ext cx="796322" cy="739657"/>
            <a:chOff x="1988321" y="0"/>
            <a:chExt cx="810013" cy="1073007"/>
          </a:xfrm>
        </p:grpSpPr>
        <p:sp>
          <p:nvSpPr>
            <p:cNvPr id="36" name="Lágrima 8"/>
            <p:cNvSpPr/>
            <p:nvPr/>
          </p:nvSpPr>
          <p:spPr>
            <a:xfrm rot="10800000" flipH="1">
              <a:off x="1988321" y="0"/>
              <a:ext cx="810013" cy="832513"/>
            </a:xfrm>
            <a:prstGeom prst="teardrop">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CO" sz="1600">
                <a:solidFill>
                  <a:prstClr val="white"/>
                </a:solidFill>
              </a:endParaRPr>
            </a:p>
          </p:txBody>
        </p:sp>
        <p:sp>
          <p:nvSpPr>
            <p:cNvPr id="37" name="Lágrima 14"/>
            <p:cNvSpPr/>
            <p:nvPr/>
          </p:nvSpPr>
          <p:spPr>
            <a:xfrm rot="10800000" flipH="1">
              <a:off x="2104657" y="119569"/>
              <a:ext cx="577339" cy="593376"/>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CO" sz="1600">
                <a:solidFill>
                  <a:prstClr val="white"/>
                </a:solidFill>
              </a:endParaRPr>
            </a:p>
          </p:txBody>
        </p:sp>
        <p:sp>
          <p:nvSpPr>
            <p:cNvPr id="38" name="CuadroTexto 11"/>
            <p:cNvSpPr txBox="1"/>
            <p:nvPr/>
          </p:nvSpPr>
          <p:spPr>
            <a:xfrm>
              <a:off x="2187020" y="135386"/>
              <a:ext cx="187907" cy="937621"/>
            </a:xfrm>
            <a:prstGeom prst="rect">
              <a:avLst/>
            </a:prstGeom>
            <a:noFill/>
          </p:spPr>
          <p:txBody>
            <a:bodyPr wrap="none" rtlCol="0">
              <a:spAutoFit/>
            </a:bodyPr>
            <a:lstStyle/>
            <a:p>
              <a:pPr defTabSz="914377"/>
              <a:endParaRPr lang="es-CO" sz="3600" b="1" dirty="0">
                <a:solidFill>
                  <a:schemeClr val="accent6"/>
                </a:solidFill>
                <a:latin typeface="Arial Black" panose="020B0A04020102020204" pitchFamily="34" charset="0"/>
                <a:cs typeface="Arial" panose="020B0604020202020204" pitchFamily="34" charset="0"/>
              </a:endParaRPr>
            </a:p>
          </p:txBody>
        </p:sp>
      </p:grpSp>
      <p:pic>
        <p:nvPicPr>
          <p:cNvPr id="39" name="Imagen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40606" y="2945308"/>
            <a:ext cx="398519" cy="252338"/>
          </a:xfrm>
          <a:prstGeom prst="rect">
            <a:avLst/>
          </a:prstGeom>
        </p:spPr>
      </p:pic>
      <p:sp>
        <p:nvSpPr>
          <p:cNvPr id="72" name="Rectángulo redondeado 7"/>
          <p:cNvSpPr/>
          <p:nvPr/>
        </p:nvSpPr>
        <p:spPr>
          <a:xfrm>
            <a:off x="4260249" y="2168233"/>
            <a:ext cx="3873898" cy="430073"/>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b="1" dirty="0" smtClean="0"/>
              <a:t>Técnicas: 6</a:t>
            </a:r>
            <a:endParaRPr lang="es-CO" sz="2800" b="1" dirty="0"/>
          </a:p>
        </p:txBody>
      </p:sp>
      <p:grpSp>
        <p:nvGrpSpPr>
          <p:cNvPr id="73" name="Grupo 22"/>
          <p:cNvGrpSpPr/>
          <p:nvPr/>
        </p:nvGrpSpPr>
        <p:grpSpPr>
          <a:xfrm>
            <a:off x="3551836" y="2064183"/>
            <a:ext cx="796322" cy="739657"/>
            <a:chOff x="1988321" y="0"/>
            <a:chExt cx="810013" cy="1073007"/>
          </a:xfrm>
        </p:grpSpPr>
        <p:sp>
          <p:nvSpPr>
            <p:cNvPr id="74" name="Lágrima 8"/>
            <p:cNvSpPr/>
            <p:nvPr/>
          </p:nvSpPr>
          <p:spPr>
            <a:xfrm rot="10800000" flipH="1">
              <a:off x="1988321" y="0"/>
              <a:ext cx="810013" cy="832513"/>
            </a:xfrm>
            <a:prstGeom prst="teardrop">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CO" sz="1600">
                <a:solidFill>
                  <a:prstClr val="white"/>
                </a:solidFill>
              </a:endParaRPr>
            </a:p>
          </p:txBody>
        </p:sp>
        <p:sp>
          <p:nvSpPr>
            <p:cNvPr id="75" name="Lágrima 14"/>
            <p:cNvSpPr/>
            <p:nvPr/>
          </p:nvSpPr>
          <p:spPr>
            <a:xfrm rot="10800000" flipH="1">
              <a:off x="2104657" y="119569"/>
              <a:ext cx="577339" cy="593376"/>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CO" sz="1600">
                <a:solidFill>
                  <a:prstClr val="white"/>
                </a:solidFill>
              </a:endParaRPr>
            </a:p>
          </p:txBody>
        </p:sp>
        <p:sp>
          <p:nvSpPr>
            <p:cNvPr id="76" name="CuadroTexto 11"/>
            <p:cNvSpPr txBox="1"/>
            <p:nvPr/>
          </p:nvSpPr>
          <p:spPr>
            <a:xfrm>
              <a:off x="2187020" y="135386"/>
              <a:ext cx="187907" cy="937621"/>
            </a:xfrm>
            <a:prstGeom prst="rect">
              <a:avLst/>
            </a:prstGeom>
            <a:noFill/>
          </p:spPr>
          <p:txBody>
            <a:bodyPr wrap="none" rtlCol="0">
              <a:spAutoFit/>
            </a:bodyPr>
            <a:lstStyle/>
            <a:p>
              <a:pPr defTabSz="914377"/>
              <a:endParaRPr lang="es-CO" sz="3600" b="1" dirty="0">
                <a:solidFill>
                  <a:schemeClr val="accent6"/>
                </a:solidFill>
                <a:latin typeface="Arial Black" panose="020B0A04020102020204" pitchFamily="34" charset="0"/>
                <a:cs typeface="Arial" panose="020B0604020202020204" pitchFamily="34" charset="0"/>
              </a:endParaRPr>
            </a:p>
          </p:txBody>
        </p:sp>
      </p:grpSp>
      <p:sp>
        <p:nvSpPr>
          <p:cNvPr id="84" name="Rectángulo redondeado 7"/>
          <p:cNvSpPr/>
          <p:nvPr/>
        </p:nvSpPr>
        <p:spPr>
          <a:xfrm>
            <a:off x="4260249" y="2903331"/>
            <a:ext cx="3873898" cy="430073"/>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b="1" dirty="0" smtClean="0"/>
              <a:t>Organizacionales : 16</a:t>
            </a:r>
            <a:endParaRPr lang="es-CO" sz="2800" b="1" dirty="0"/>
          </a:p>
        </p:txBody>
      </p:sp>
      <p:grpSp>
        <p:nvGrpSpPr>
          <p:cNvPr id="85" name="Grupo 22"/>
          <p:cNvGrpSpPr/>
          <p:nvPr/>
        </p:nvGrpSpPr>
        <p:grpSpPr>
          <a:xfrm>
            <a:off x="3551836" y="2799281"/>
            <a:ext cx="796322" cy="739657"/>
            <a:chOff x="1988321" y="0"/>
            <a:chExt cx="810013" cy="1073007"/>
          </a:xfrm>
        </p:grpSpPr>
        <p:sp>
          <p:nvSpPr>
            <p:cNvPr id="86" name="Lágrima 8"/>
            <p:cNvSpPr/>
            <p:nvPr/>
          </p:nvSpPr>
          <p:spPr>
            <a:xfrm rot="10800000" flipH="1">
              <a:off x="1988321" y="0"/>
              <a:ext cx="810013" cy="832513"/>
            </a:xfrm>
            <a:prstGeom prst="teardrop">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CO" sz="1600">
                <a:solidFill>
                  <a:prstClr val="white"/>
                </a:solidFill>
              </a:endParaRPr>
            </a:p>
          </p:txBody>
        </p:sp>
        <p:sp>
          <p:nvSpPr>
            <p:cNvPr id="87" name="Lágrima 14"/>
            <p:cNvSpPr/>
            <p:nvPr/>
          </p:nvSpPr>
          <p:spPr>
            <a:xfrm rot="10800000" flipH="1">
              <a:off x="2104657" y="119569"/>
              <a:ext cx="577339" cy="593376"/>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CO" sz="1600">
                <a:solidFill>
                  <a:prstClr val="white"/>
                </a:solidFill>
              </a:endParaRPr>
            </a:p>
          </p:txBody>
        </p:sp>
        <p:sp>
          <p:nvSpPr>
            <p:cNvPr id="88" name="CuadroTexto 11"/>
            <p:cNvSpPr txBox="1"/>
            <p:nvPr/>
          </p:nvSpPr>
          <p:spPr>
            <a:xfrm>
              <a:off x="2187020" y="135386"/>
              <a:ext cx="187907" cy="937621"/>
            </a:xfrm>
            <a:prstGeom prst="rect">
              <a:avLst/>
            </a:prstGeom>
            <a:noFill/>
          </p:spPr>
          <p:txBody>
            <a:bodyPr wrap="none" rtlCol="0">
              <a:spAutoFit/>
            </a:bodyPr>
            <a:lstStyle/>
            <a:p>
              <a:pPr defTabSz="914377"/>
              <a:endParaRPr lang="es-CO" sz="3600" b="1" dirty="0">
                <a:solidFill>
                  <a:schemeClr val="accent6"/>
                </a:solidFill>
                <a:latin typeface="Arial Black" panose="020B0A04020102020204" pitchFamily="34" charset="0"/>
                <a:cs typeface="Arial" panose="020B0604020202020204" pitchFamily="34" charset="0"/>
              </a:endParaRPr>
            </a:p>
          </p:txBody>
        </p:sp>
      </p:grpSp>
      <p:sp>
        <p:nvSpPr>
          <p:cNvPr id="2" name="Abrir llave 1"/>
          <p:cNvSpPr/>
          <p:nvPr/>
        </p:nvSpPr>
        <p:spPr>
          <a:xfrm>
            <a:off x="2950735" y="2214455"/>
            <a:ext cx="356641" cy="1080000"/>
          </a:xfrm>
          <a:prstGeom prst="leftBrace">
            <a:avLst/>
          </a:prstGeom>
          <a:ln>
            <a:solidFill>
              <a:schemeClr val="accent1">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3" name="CuadroTexto 2"/>
          <p:cNvSpPr txBox="1"/>
          <p:nvPr/>
        </p:nvSpPr>
        <p:spPr>
          <a:xfrm>
            <a:off x="282582" y="2133889"/>
            <a:ext cx="2619034" cy="2585323"/>
          </a:xfrm>
          <a:prstGeom prst="rect">
            <a:avLst/>
          </a:prstGeom>
          <a:noFill/>
        </p:spPr>
        <p:txBody>
          <a:bodyPr wrap="square" rtlCol="0">
            <a:spAutoFit/>
          </a:bodyPr>
          <a:lstStyle/>
          <a:p>
            <a:r>
              <a:rPr lang="es-ES" dirty="0"/>
              <a:t>Para la vigencia 2016 se tienen programadas </a:t>
            </a:r>
            <a:r>
              <a:rPr lang="es-ES" dirty="0" smtClean="0"/>
              <a:t>96 auditorías y/o seguimientos, dando cumplimiento al plan de acción se han realizado 22 auditorias y seguimientos en el primer trimestre del año en curso</a:t>
            </a:r>
            <a:endParaRPr lang="es-CO" sz="2000" b="1" dirty="0">
              <a:solidFill>
                <a:srgbClr val="FF0000"/>
              </a:solidFill>
            </a:endParaRPr>
          </a:p>
        </p:txBody>
      </p:sp>
      <p:sp>
        <p:nvSpPr>
          <p:cNvPr id="52" name="1 Título"/>
          <p:cNvSpPr txBox="1">
            <a:spLocks/>
          </p:cNvSpPr>
          <p:nvPr/>
        </p:nvSpPr>
        <p:spPr>
          <a:xfrm>
            <a:off x="859769" y="371595"/>
            <a:ext cx="7948742" cy="540060"/>
          </a:xfrm>
          <a:prstGeom prst="rect">
            <a:avLst/>
          </a:prstGeom>
        </p:spPr>
        <p:txBody>
          <a:bodyPr/>
          <a:lstStyle>
            <a:lvl1pPr algn="ctr" rtl="0" eaLnBrk="1" fontAlgn="base" hangingPunct="1">
              <a:spcBef>
                <a:spcPct val="0"/>
              </a:spcBef>
              <a:spcAft>
                <a:spcPct val="0"/>
              </a:spcAft>
              <a:defRPr sz="4000" b="1" kern="1200">
                <a:solidFill>
                  <a:schemeClr val="tx1"/>
                </a:solidFill>
                <a:latin typeface="Impact" pitchFamily="34"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CO" dirty="0" smtClean="0">
                <a:solidFill>
                  <a:srgbClr val="1F497D">
                    <a:lumMod val="50000"/>
                  </a:srgbClr>
                </a:solidFill>
                <a:latin typeface="Impact"/>
                <a:ea typeface="Helvetica Neue Bold Condensed" charset="0"/>
                <a:cs typeface="Impact"/>
              </a:rPr>
              <a:t>Auditorias y seguimientos de la OCI</a:t>
            </a:r>
            <a:endParaRPr lang="es-CO" dirty="0">
              <a:solidFill>
                <a:srgbClr val="1F497D">
                  <a:lumMod val="50000"/>
                </a:srgbClr>
              </a:solidFill>
              <a:latin typeface="Impact"/>
              <a:ea typeface="Helvetica Neue Bold Condensed" charset="0"/>
              <a:cs typeface="Impact"/>
            </a:endParaRPr>
          </a:p>
          <a:p>
            <a:endParaRPr lang="es-CO" sz="2000" dirty="0">
              <a:ln w="0"/>
              <a:solidFill>
                <a:srgbClr val="832748"/>
              </a:solidFill>
              <a:latin typeface="Candara" panose="020E0502030303020204" pitchFamily="34" charset="0"/>
              <a:ea typeface="Helvetica Neue Bold Condensed" charset="0"/>
              <a:cs typeface="Impact"/>
            </a:endParaRPr>
          </a:p>
        </p:txBody>
      </p:sp>
    </p:spTree>
    <p:extLst>
      <p:ext uri="{BB962C8B-B14F-4D97-AF65-F5344CB8AC3E}">
        <p14:creationId xmlns:p14="http://schemas.microsoft.com/office/powerpoint/2010/main" val="1697743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extLst>
              <p:ext uri="{D42A27DB-BD31-4B8C-83A1-F6EECF244321}">
                <p14:modId xmlns:p14="http://schemas.microsoft.com/office/powerpoint/2010/main" val="248377127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84"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3" name="Slide Number Placeholder 12"/>
          <p:cNvSpPr>
            <a:spLocks noGrp="1"/>
          </p:cNvSpPr>
          <p:nvPr>
            <p:ph type="sldNum" sz="quarter" idx="12"/>
          </p:nvPr>
        </p:nvSpPr>
        <p:spPr/>
        <p:txBody>
          <a:bodyPr/>
          <a:lstStyle/>
          <a:p>
            <a:pPr>
              <a:defRPr/>
            </a:pPr>
            <a:fld id="{C2C0D9B7-3709-4AA7-BC15-71609CD14C4E}" type="slidenum">
              <a:rPr lang="es-CO" smtClean="0">
                <a:solidFill>
                  <a:srgbClr val="244061">
                    <a:tint val="75000"/>
                  </a:srgbClr>
                </a:solidFill>
              </a:rPr>
              <a:pPr>
                <a:defRPr/>
              </a:pPr>
              <a:t>3</a:t>
            </a:fld>
            <a:endParaRPr lang="es-CO" dirty="0">
              <a:solidFill>
                <a:srgbClr val="244061">
                  <a:tint val="75000"/>
                </a:srgbClr>
              </a:solidFill>
            </a:endParaRPr>
          </a:p>
        </p:txBody>
      </p:sp>
      <p:sp>
        <p:nvSpPr>
          <p:cNvPr id="5" name="Rectangle 16"/>
          <p:cNvSpPr>
            <a:spLocks noChangeArrowheads="1"/>
          </p:cNvSpPr>
          <p:nvPr/>
        </p:nvSpPr>
        <p:spPr bwMode="auto">
          <a:xfrm>
            <a:off x="1136576" y="2885653"/>
            <a:ext cx="6493242" cy="83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b" anchorCtr="0" upright="1">
            <a:noAutofit/>
          </a:bodyPr>
          <a:lstStyle/>
          <a:p>
            <a:pPr algn="ctr">
              <a:lnSpc>
                <a:spcPct val="115000"/>
              </a:lnSpc>
              <a:spcAft>
                <a:spcPts val="1000"/>
              </a:spcAft>
            </a:pPr>
            <a:r>
              <a:rPr lang="es-CO" sz="3600" b="1" dirty="0" smtClean="0">
                <a:effectLst/>
                <a:latin typeface="Calibri"/>
                <a:ea typeface="Times New Roman"/>
                <a:cs typeface="Times New Roman"/>
              </a:rPr>
              <a:t>AVANCES TEMAS ADMINISTRATIVOS</a:t>
            </a:r>
            <a:endParaRPr lang="es-CO" sz="1400" dirty="0">
              <a:effectLst/>
              <a:latin typeface="Calibri"/>
              <a:ea typeface="Times New Roman"/>
              <a:cs typeface="Times New Roman"/>
            </a:endParaRPr>
          </a:p>
        </p:txBody>
      </p:sp>
    </p:spTree>
    <p:extLst>
      <p:ext uri="{BB962C8B-B14F-4D97-AF65-F5344CB8AC3E}">
        <p14:creationId xmlns:p14="http://schemas.microsoft.com/office/powerpoint/2010/main" val="23122415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130"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Rectángulo 13"/>
          <p:cNvSpPr/>
          <p:nvPr/>
        </p:nvSpPr>
        <p:spPr>
          <a:xfrm>
            <a:off x="920552" y="457200"/>
            <a:ext cx="6912768" cy="1323439"/>
          </a:xfrm>
          <a:prstGeom prst="rect">
            <a:avLst/>
          </a:prstGeom>
          <a:noFill/>
        </p:spPr>
        <p:txBody>
          <a:bodyPr wrap="square" lIns="91440" tIns="45720" rIns="91440" bIns="45720">
            <a:spAutoFit/>
          </a:bodyPr>
          <a:lstStyle/>
          <a:p>
            <a:pPr algn="ctr"/>
            <a:r>
              <a:rPr lang="es-ES" sz="40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Avances Temas Administrativos</a:t>
            </a:r>
            <a:endParaRPr lang="es-E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8" name="CuadroTexto 11"/>
          <p:cNvSpPr txBox="1">
            <a:spLocks noChangeArrowheads="1"/>
          </p:cNvSpPr>
          <p:nvPr/>
        </p:nvSpPr>
        <p:spPr bwMode="auto">
          <a:xfrm>
            <a:off x="412693" y="1254935"/>
            <a:ext cx="8358187" cy="646331"/>
          </a:xfrm>
          <a:prstGeom prst="rect">
            <a:avLst/>
          </a:prstGeom>
          <a:noFill/>
          <a:ln w="9525">
            <a:noFill/>
            <a:miter lim="800000"/>
            <a:headEnd/>
            <a:tailEnd/>
          </a:ln>
        </p:spPr>
        <p:txBody>
          <a:bodyPr>
            <a:spAutoFit/>
          </a:bodyPr>
          <a:lstStyle/>
          <a:p>
            <a:pPr algn="ctr">
              <a:defRPr/>
            </a:pPr>
            <a:r>
              <a:rPr lang="es-ES_tradnl" sz="3600" dirty="0" smtClean="0">
                <a:solidFill>
                  <a:srgbClr val="1F497D">
                    <a:lumMod val="50000"/>
                  </a:srgbClr>
                </a:solidFill>
                <a:latin typeface="Impact"/>
                <a:ea typeface="Helvetica Neue Bold Condensed" charset="0"/>
                <a:cs typeface="Impact"/>
                <a:sym typeface="Helvetica Neue Bold Condensed" charset="0"/>
              </a:rPr>
              <a:t>PROCESOS DISCIPLINARIOS</a:t>
            </a:r>
            <a:endParaRPr lang="es-ES_tradnl" sz="3600" dirty="0">
              <a:solidFill>
                <a:srgbClr val="1F497D">
                  <a:lumMod val="50000"/>
                </a:srgbClr>
              </a:solidFill>
              <a:latin typeface="Impact"/>
              <a:ea typeface="Helvetica Neue Bold Condensed" charset="0"/>
              <a:cs typeface="Impact"/>
              <a:sym typeface="Helvetica Neue Bold Condensed" charset="0"/>
            </a:endParaRPr>
          </a:p>
        </p:txBody>
      </p:sp>
      <p:sp>
        <p:nvSpPr>
          <p:cNvPr id="19" name="CuadroTexto 18"/>
          <p:cNvSpPr txBox="1"/>
          <p:nvPr/>
        </p:nvSpPr>
        <p:spPr>
          <a:xfrm>
            <a:off x="1280592" y="2996952"/>
            <a:ext cx="6336704" cy="369332"/>
          </a:xfrm>
          <a:prstGeom prst="rect">
            <a:avLst/>
          </a:prstGeom>
          <a:noFill/>
        </p:spPr>
        <p:txBody>
          <a:bodyPr wrap="square" rtlCol="0">
            <a:spAutoFit/>
          </a:bodyPr>
          <a:lstStyle/>
          <a:p>
            <a:pPr marL="285750" indent="-285750">
              <a:buFont typeface="Arial" panose="020B0604020202020204" pitchFamily="34" charset="0"/>
              <a:buChar char="•"/>
            </a:pPr>
            <a:endParaRPr lang="es-CO" dirty="0"/>
          </a:p>
        </p:txBody>
      </p:sp>
      <p:graphicFrame>
        <p:nvGraphicFramePr>
          <p:cNvPr id="9" name="Tabla 8"/>
          <p:cNvGraphicFramePr>
            <a:graphicFrameLocks noGrp="1"/>
          </p:cNvGraphicFramePr>
          <p:nvPr>
            <p:extLst/>
          </p:nvPr>
        </p:nvGraphicFramePr>
        <p:xfrm>
          <a:off x="1460612" y="2016371"/>
          <a:ext cx="5976664" cy="3573526"/>
        </p:xfrm>
        <a:graphic>
          <a:graphicData uri="http://schemas.openxmlformats.org/drawingml/2006/table">
            <a:tbl>
              <a:tblPr firstRow="1" firstCol="1" bandRow="1"/>
              <a:tblGrid>
                <a:gridCol w="4546145"/>
                <a:gridCol w="715259"/>
                <a:gridCol w="715260"/>
              </a:tblGrid>
              <a:tr h="278003">
                <a:tc gridSpan="3">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es-ES" sz="2000" b="1" dirty="0">
                          <a:effectLst/>
                        </a:rPr>
                        <a:t>RESUMEN DE LA GESTIÓN </a:t>
                      </a:r>
                      <a:r>
                        <a:rPr lang="es-ES" sz="2000" b="1" dirty="0" smtClean="0">
                          <a:effectLst/>
                        </a:rPr>
                        <a:t>PROCESAL</a:t>
                      </a:r>
                      <a:endParaRPr lang="es-CO" sz="2000" b="1" dirty="0">
                        <a:effectLst/>
                        <a:latin typeface="+mj-lt"/>
                        <a:ea typeface="Times New Roman" panose="02020603050405020304" pitchFamily="18" charset="0"/>
                      </a:endParaRPr>
                    </a:p>
                  </a:txBody>
                  <a:tcPr marL="44450" marR="44450" marT="0"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66092"/>
                    </a:solidFill>
                  </a:tcPr>
                </a:tc>
                <a:tc hMerge="1">
                  <a:txBody>
                    <a:bodyPr/>
                    <a:lstStyle/>
                    <a:p>
                      <a:endParaRPr lang="es-CO"/>
                    </a:p>
                  </a:txBody>
                  <a:tcPr/>
                </a:tc>
                <a:tc hMerge="1">
                  <a:txBody>
                    <a:bodyPr/>
                    <a:lstStyle/>
                    <a:p>
                      <a:pPr algn="ctr">
                        <a:spcAft>
                          <a:spcPts val="0"/>
                        </a:spcAft>
                      </a:pPr>
                      <a:endParaRPr lang="es-CO" sz="1600" dirty="0">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7800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es-ES" sz="1800" b="1" dirty="0">
                          <a:solidFill>
                            <a:schemeClr val="tx2"/>
                          </a:solidFill>
                          <a:effectLst/>
                        </a:rPr>
                        <a:t>DESCRIPCION</a:t>
                      </a:r>
                      <a:endParaRPr lang="es-CO" sz="1800" b="1" dirty="0">
                        <a:solidFill>
                          <a:schemeClr val="tx2"/>
                        </a:solidFill>
                        <a:effectLst/>
                        <a:latin typeface="+mj-lt"/>
                        <a:ea typeface="Times New Roman" panose="02020603050405020304" pitchFamily="18" charset="0"/>
                      </a:endParaRPr>
                    </a:p>
                  </a:txBody>
                  <a:tcPr marL="44450" marR="44450" marT="0"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8CCE4">
                        <a:lumMod val="9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s-CO" sz="1800" b="1" dirty="0" smtClean="0">
                          <a:solidFill>
                            <a:schemeClr val="tx2"/>
                          </a:solidFill>
                          <a:effectLst/>
                        </a:rPr>
                        <a:t>2015</a:t>
                      </a:r>
                      <a:endParaRPr lang="es-CO" sz="1800" b="1" dirty="0">
                        <a:solidFill>
                          <a:schemeClr val="tx2"/>
                        </a:solidFill>
                        <a:effectLst/>
                        <a:latin typeface="+mj-lt"/>
                        <a:ea typeface="Times New Roman" panose="02020603050405020304" pitchFamily="18" charset="0"/>
                      </a:endParaRPr>
                    </a:p>
                  </a:txBody>
                  <a:tcPr marL="44450" marR="44450" marT="0"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8CCE4">
                        <a:lumMod val="9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s-CO" sz="1800" b="1" dirty="0" smtClean="0">
                          <a:solidFill>
                            <a:schemeClr val="tx2"/>
                          </a:solidFill>
                          <a:effectLst/>
                        </a:rPr>
                        <a:t>2016</a:t>
                      </a:r>
                      <a:endParaRPr lang="es-CO" sz="1800" b="1" dirty="0">
                        <a:solidFill>
                          <a:schemeClr val="tx2"/>
                        </a:solidFill>
                        <a:effectLst/>
                        <a:latin typeface="+mj-lt"/>
                        <a:ea typeface="Times New Roman" panose="02020603050405020304" pitchFamily="18" charset="0"/>
                      </a:endParaRPr>
                    </a:p>
                  </a:txBody>
                  <a:tcPr marL="44450" marR="44450" marT="0"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8CCE4">
                        <a:lumMod val="90000"/>
                      </a:srgbClr>
                    </a:solidFill>
                  </a:tcPr>
                </a:tc>
              </a:tr>
              <a:tr h="27800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spcAft>
                          <a:spcPts val="0"/>
                        </a:spcAft>
                      </a:pPr>
                      <a:r>
                        <a:rPr lang="es-ES" sz="1600" dirty="0" smtClean="0">
                          <a:effectLst/>
                        </a:rPr>
                        <a:t>RECIBIDOS Y TRAMITADOS </a:t>
                      </a:r>
                      <a:endParaRPr lang="es-CO" sz="160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660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s-CO" sz="1600" dirty="0" smtClean="0">
                          <a:effectLst/>
                        </a:rPr>
                        <a:t>47</a:t>
                      </a:r>
                      <a:endParaRPr lang="es-CO" sz="1600" dirty="0">
                        <a:effectLst/>
                        <a:latin typeface="+mj-lt"/>
                        <a:ea typeface="Times New Roman" panose="02020603050405020304" pitchFamily="18" charset="0"/>
                      </a:endParaRPr>
                    </a:p>
                  </a:txBody>
                  <a:tcPr marL="44450" marR="444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66092">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s-CO" sz="1600" dirty="0" smtClean="0">
                          <a:effectLst/>
                        </a:rPr>
                        <a:t>13</a:t>
                      </a:r>
                      <a:endParaRPr lang="es-CO" sz="1600" dirty="0">
                        <a:effectLst/>
                        <a:latin typeface="+mj-lt"/>
                        <a:ea typeface="Times New Roman" panose="02020603050405020304" pitchFamily="18" charset="0"/>
                      </a:endParaRPr>
                    </a:p>
                  </a:txBody>
                  <a:tcPr marL="44450" marR="444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66092">
                        <a:tint val="20000"/>
                      </a:srgbClr>
                    </a:solidFill>
                  </a:tcPr>
                </a:tc>
              </a:tr>
              <a:tr h="22240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spcAft>
                          <a:spcPts val="0"/>
                        </a:spcAft>
                      </a:pPr>
                      <a:r>
                        <a:rPr lang="es-ES" sz="1600" dirty="0">
                          <a:effectLst/>
                        </a:rPr>
                        <a:t>AUTO INDAGACIÓN PRELIMINAR</a:t>
                      </a:r>
                      <a:endParaRPr lang="es-CO" sz="160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660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s-CO" sz="1600" dirty="0" smtClean="0">
                          <a:effectLst/>
                        </a:rPr>
                        <a:t>25</a:t>
                      </a:r>
                      <a:endParaRPr lang="es-CO" sz="1600" dirty="0">
                        <a:effectLst/>
                        <a:latin typeface="+mj-lt"/>
                        <a:ea typeface="Times New Roman" panose="02020603050405020304" pitchFamily="18" charset="0"/>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66092">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s-CO" sz="1600" dirty="0" smtClean="0">
                          <a:effectLst/>
                        </a:rPr>
                        <a:t>2</a:t>
                      </a:r>
                      <a:endParaRPr lang="es-CO" sz="1600" dirty="0">
                        <a:effectLst/>
                        <a:latin typeface="+mj-lt"/>
                        <a:ea typeface="Times New Roman" panose="02020603050405020304" pitchFamily="18" charset="0"/>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66092">
                        <a:tint val="40000"/>
                      </a:srgbClr>
                    </a:solidFill>
                  </a:tcPr>
                </a:tc>
              </a:tr>
              <a:tr h="22240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spcAft>
                          <a:spcPts val="0"/>
                        </a:spcAft>
                      </a:pPr>
                      <a:r>
                        <a:rPr lang="es-ES" sz="1600" dirty="0">
                          <a:effectLst/>
                        </a:rPr>
                        <a:t>AUTO INVESTIGACIÓN FORMAL</a:t>
                      </a:r>
                      <a:endParaRPr lang="es-CO" sz="160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660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s-CO" sz="1600" dirty="0" smtClean="0">
                          <a:effectLst/>
                        </a:rPr>
                        <a:t>3</a:t>
                      </a:r>
                      <a:endParaRPr lang="es-CO" sz="1600" dirty="0">
                        <a:effectLst/>
                        <a:latin typeface="+mj-lt"/>
                        <a:ea typeface="Times New Roman" panose="02020603050405020304" pitchFamily="18" charset="0"/>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66092">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s-CO" sz="1600" dirty="0" smtClean="0">
                          <a:effectLst/>
                        </a:rPr>
                        <a:t>0</a:t>
                      </a:r>
                      <a:endParaRPr lang="es-CO" sz="1600" dirty="0">
                        <a:effectLst/>
                        <a:latin typeface="+mj-lt"/>
                        <a:ea typeface="Times New Roman" panose="02020603050405020304" pitchFamily="18" charset="0"/>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66092">
                        <a:tint val="20000"/>
                      </a:srgbClr>
                    </a:solidFill>
                  </a:tcPr>
                </a:tc>
              </a:tr>
              <a:tr h="22240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spcAft>
                          <a:spcPts val="0"/>
                        </a:spcAft>
                      </a:pPr>
                      <a:r>
                        <a:rPr lang="es-ES" sz="1600" dirty="0">
                          <a:effectLst/>
                        </a:rPr>
                        <a:t>AUTOS DE ARCHIVO</a:t>
                      </a:r>
                      <a:endParaRPr lang="es-CO" sz="160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660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s-CO" sz="1600" dirty="0" smtClean="0">
                          <a:effectLst/>
                        </a:rPr>
                        <a:t>20</a:t>
                      </a:r>
                      <a:endParaRPr lang="es-CO" sz="1600" dirty="0">
                        <a:effectLst/>
                        <a:latin typeface="+mj-lt"/>
                        <a:ea typeface="Times New Roman" panose="02020603050405020304" pitchFamily="18" charset="0"/>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66092">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s-CO" sz="1600" dirty="0" smtClean="0">
                          <a:effectLst/>
                        </a:rPr>
                        <a:t>2</a:t>
                      </a:r>
                      <a:endParaRPr lang="es-CO" sz="1600" dirty="0">
                        <a:effectLst/>
                        <a:latin typeface="+mj-lt"/>
                        <a:ea typeface="Times New Roman" panose="02020603050405020304" pitchFamily="18" charset="0"/>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66092">
                        <a:tint val="40000"/>
                      </a:srgbClr>
                    </a:solidFill>
                  </a:tcPr>
                </a:tc>
              </a:tr>
              <a:tr h="22240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spcAft>
                          <a:spcPts val="0"/>
                        </a:spcAft>
                      </a:pPr>
                      <a:r>
                        <a:rPr lang="es-ES" sz="1600" dirty="0">
                          <a:effectLst/>
                        </a:rPr>
                        <a:t>REMISIÓN POR COMPETENCIA </a:t>
                      </a:r>
                      <a:endParaRPr lang="es-CO" sz="160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660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s-CO" sz="1600" dirty="0" smtClean="0">
                          <a:effectLst/>
                        </a:rPr>
                        <a:t>12</a:t>
                      </a:r>
                      <a:endParaRPr lang="es-CO" sz="1600" dirty="0">
                        <a:effectLst/>
                        <a:latin typeface="+mj-lt"/>
                        <a:ea typeface="Times New Roman" panose="02020603050405020304" pitchFamily="18" charset="0"/>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66092">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s-CO" sz="1600" dirty="0" smtClean="0">
                          <a:effectLst/>
                        </a:rPr>
                        <a:t>2</a:t>
                      </a:r>
                      <a:endParaRPr lang="es-CO" sz="1600" dirty="0">
                        <a:effectLst/>
                        <a:latin typeface="+mj-lt"/>
                        <a:ea typeface="Times New Roman" panose="02020603050405020304" pitchFamily="18" charset="0"/>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66092">
                        <a:tint val="20000"/>
                      </a:srgbClr>
                    </a:solidFill>
                  </a:tcPr>
                </a:tc>
              </a:tr>
              <a:tr h="22240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spcAft>
                          <a:spcPts val="0"/>
                        </a:spcAft>
                      </a:pPr>
                      <a:r>
                        <a:rPr lang="es-ES" sz="1600" dirty="0">
                          <a:effectLst/>
                        </a:rPr>
                        <a:t>AUTOS INHIBITORIOS</a:t>
                      </a:r>
                      <a:endParaRPr lang="es-CO" sz="160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660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s-CO" sz="1600" dirty="0" smtClean="0">
                          <a:effectLst/>
                        </a:rPr>
                        <a:t>16</a:t>
                      </a:r>
                      <a:endParaRPr lang="es-CO" sz="1600" dirty="0">
                        <a:effectLst/>
                        <a:latin typeface="+mj-lt"/>
                        <a:ea typeface="Times New Roman" panose="02020603050405020304" pitchFamily="18" charset="0"/>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66092">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s-CO" sz="1600" dirty="0" smtClean="0">
                          <a:effectLst/>
                        </a:rPr>
                        <a:t>5</a:t>
                      </a:r>
                      <a:endParaRPr lang="es-CO" sz="1600" dirty="0">
                        <a:effectLst/>
                        <a:latin typeface="+mj-lt"/>
                        <a:ea typeface="Times New Roman" panose="02020603050405020304" pitchFamily="18" charset="0"/>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66092">
                        <a:tint val="40000"/>
                      </a:srgbClr>
                    </a:solidFill>
                  </a:tcPr>
                </a:tc>
              </a:tr>
              <a:tr h="22240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spcAft>
                          <a:spcPts val="0"/>
                        </a:spcAft>
                      </a:pPr>
                      <a:r>
                        <a:rPr lang="es-ES" sz="1600" dirty="0">
                          <a:effectLst/>
                        </a:rPr>
                        <a:t>INCORPORACIONES </a:t>
                      </a:r>
                      <a:endParaRPr lang="es-CO" sz="160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660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s-CO" sz="1600" dirty="0" smtClean="0">
                          <a:effectLst/>
                        </a:rPr>
                        <a:t>5</a:t>
                      </a:r>
                      <a:endParaRPr lang="es-CO" sz="1600" dirty="0">
                        <a:effectLst/>
                        <a:latin typeface="+mj-lt"/>
                        <a:ea typeface="Times New Roman" panose="02020603050405020304" pitchFamily="18" charset="0"/>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66092">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s-CO" sz="1600" dirty="0" smtClean="0">
                          <a:effectLst/>
                        </a:rPr>
                        <a:t>0</a:t>
                      </a:r>
                      <a:endParaRPr lang="es-CO" sz="1600" dirty="0">
                        <a:effectLst/>
                        <a:latin typeface="+mj-lt"/>
                        <a:ea typeface="Times New Roman" panose="02020603050405020304" pitchFamily="18" charset="0"/>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66092">
                        <a:tint val="20000"/>
                      </a:srgbClr>
                    </a:solidFill>
                  </a:tcPr>
                </a:tc>
              </a:tr>
              <a:tr h="22240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Aft>
                          <a:spcPts val="0"/>
                        </a:spcAft>
                      </a:pPr>
                      <a:r>
                        <a:rPr lang="es-ES" sz="1800" b="1" dirty="0">
                          <a:solidFill>
                            <a:schemeClr val="tx2"/>
                          </a:solidFill>
                          <a:effectLst/>
                        </a:rPr>
                        <a:t>ACTUACIONES DE IMPULSO PROCESAL </a:t>
                      </a:r>
                      <a:endParaRPr lang="es-CO" sz="1800" b="1" dirty="0">
                        <a:solidFill>
                          <a:schemeClr val="tx2"/>
                        </a:solidFill>
                        <a:effectLst/>
                        <a:latin typeface="+mj-lt"/>
                        <a:ea typeface="Times New Roman" panose="02020603050405020304" pitchFamily="18" charset="0"/>
                      </a:endParaRPr>
                    </a:p>
                  </a:txBody>
                  <a:tcPr marL="44450" marR="444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8CCE4">
                        <a:lumMod val="9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s-CO" b="1" dirty="0" smtClean="0">
                          <a:solidFill>
                            <a:schemeClr val="tx2"/>
                          </a:solidFill>
                        </a:rPr>
                        <a:t>2015</a:t>
                      </a:r>
                      <a:endParaRPr lang="es-CO" b="1" dirty="0">
                        <a:solidFill>
                          <a:schemeClr val="tx2"/>
                        </a:solidFill>
                        <a:latin typeface="+mj-lt"/>
                      </a:endParaRPr>
                    </a:p>
                  </a:txBody>
                  <a:tcPr marL="44450" marR="444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8CCE4">
                        <a:lumMod val="9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s-CO" sz="1800" b="1" dirty="0" smtClean="0">
                          <a:solidFill>
                            <a:schemeClr val="tx2"/>
                          </a:solidFill>
                          <a:effectLst/>
                        </a:rPr>
                        <a:t>2016</a:t>
                      </a:r>
                      <a:endParaRPr lang="es-CO" sz="1800" b="1" dirty="0">
                        <a:solidFill>
                          <a:schemeClr val="tx2"/>
                        </a:solidFill>
                        <a:effectLst/>
                        <a:latin typeface="+mj-lt"/>
                        <a:ea typeface="Times New Roman" panose="02020603050405020304" pitchFamily="18" charset="0"/>
                      </a:endParaRPr>
                    </a:p>
                  </a:txBody>
                  <a:tcPr marL="44450" marR="444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8CCE4">
                        <a:lumMod val="90000"/>
                      </a:srgbClr>
                    </a:solidFill>
                  </a:tcPr>
                </a:tc>
              </a:tr>
              <a:tr h="22240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spcAft>
                          <a:spcPts val="0"/>
                        </a:spcAft>
                      </a:pPr>
                      <a:r>
                        <a:rPr lang="es-ES" sz="1600" dirty="0">
                          <a:effectLst/>
                        </a:rPr>
                        <a:t>VISITAS ESPECIALES </a:t>
                      </a:r>
                      <a:endParaRPr lang="es-CO" sz="160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660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s-CO" sz="1600" dirty="0" smtClean="0">
                          <a:effectLst/>
                        </a:rPr>
                        <a:t>7</a:t>
                      </a:r>
                      <a:endParaRPr lang="es-CO" sz="1600" dirty="0">
                        <a:effectLst/>
                        <a:latin typeface="+mj-lt"/>
                        <a:ea typeface="Times New Roman" panose="02020603050405020304" pitchFamily="18" charset="0"/>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66092">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s-CO" sz="1600" dirty="0" smtClean="0">
                          <a:effectLst/>
                        </a:rPr>
                        <a:t>1</a:t>
                      </a:r>
                      <a:endParaRPr lang="es-CO" sz="1600" dirty="0">
                        <a:effectLst/>
                        <a:latin typeface="+mj-lt"/>
                        <a:ea typeface="Times New Roman" panose="02020603050405020304" pitchFamily="18" charset="0"/>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66092">
                        <a:tint val="20000"/>
                      </a:srgbClr>
                    </a:solidFill>
                  </a:tcPr>
                </a:tc>
              </a:tr>
              <a:tr h="22240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spcAft>
                          <a:spcPts val="0"/>
                        </a:spcAft>
                      </a:pPr>
                      <a:r>
                        <a:rPr lang="es-ES" sz="1600" dirty="0">
                          <a:effectLst/>
                        </a:rPr>
                        <a:t>OFICIOS Y SOLICITUD DE PRUEBAS </a:t>
                      </a:r>
                      <a:endParaRPr lang="es-CO" sz="160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660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s-CO" sz="1600" dirty="0" smtClean="0">
                          <a:effectLst/>
                        </a:rPr>
                        <a:t>532</a:t>
                      </a:r>
                      <a:endParaRPr lang="es-CO" sz="1600" dirty="0">
                        <a:effectLst/>
                        <a:latin typeface="+mj-lt"/>
                        <a:ea typeface="Times New Roman" panose="02020603050405020304" pitchFamily="18" charset="0"/>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66092">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s-CO" sz="1600" dirty="0" smtClean="0">
                          <a:effectLst/>
                        </a:rPr>
                        <a:t>98</a:t>
                      </a:r>
                      <a:endParaRPr lang="es-CO" sz="1600" dirty="0">
                        <a:effectLst/>
                        <a:latin typeface="+mj-lt"/>
                        <a:ea typeface="Times New Roman" panose="02020603050405020304" pitchFamily="18" charset="0"/>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66092">
                        <a:tint val="40000"/>
                      </a:srgbClr>
                    </a:solidFill>
                  </a:tcPr>
                </a:tc>
              </a:tr>
              <a:tr h="22240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spcAft>
                          <a:spcPts val="0"/>
                        </a:spcAft>
                      </a:pPr>
                      <a:r>
                        <a:rPr lang="es-ES" sz="1600" dirty="0">
                          <a:effectLst/>
                        </a:rPr>
                        <a:t>NOTIFICACIONES Y COMUNICACIONES </a:t>
                      </a:r>
                      <a:endParaRPr lang="es-CO" sz="160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660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s-CO" sz="1600" dirty="0" smtClean="0">
                          <a:effectLst/>
                        </a:rPr>
                        <a:t>50</a:t>
                      </a:r>
                      <a:endParaRPr lang="es-CO" sz="1600" dirty="0">
                        <a:effectLst/>
                        <a:latin typeface="+mj-lt"/>
                        <a:ea typeface="Times New Roman" panose="02020603050405020304" pitchFamily="18" charset="0"/>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66092">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s-CO" sz="1600" dirty="0" smtClean="0">
                          <a:effectLst/>
                        </a:rPr>
                        <a:t>6</a:t>
                      </a:r>
                      <a:endParaRPr lang="es-CO" sz="1600" dirty="0">
                        <a:effectLst/>
                        <a:latin typeface="+mj-lt"/>
                        <a:ea typeface="Times New Roman" panose="02020603050405020304" pitchFamily="18" charset="0"/>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66092">
                        <a:tint val="20000"/>
                      </a:srgbClr>
                    </a:solidFill>
                  </a:tcPr>
                </a:tc>
              </a:tr>
              <a:tr h="22240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spcAft>
                          <a:spcPts val="0"/>
                        </a:spcAft>
                      </a:pPr>
                      <a:r>
                        <a:rPr lang="es-CO" sz="1600" dirty="0" smtClean="0">
                          <a:effectLst/>
                        </a:rPr>
                        <a:t>TESTIMONIOS, DECLARACIONES Y/O VERSIONES </a:t>
                      </a:r>
                      <a:endParaRPr lang="es-CO" sz="1600" dirty="0">
                        <a:solidFill>
                          <a:schemeClr val="tx1"/>
                        </a:solidFill>
                        <a:effectLst/>
                        <a:latin typeface="+mn-lt"/>
                        <a:ea typeface="Times New Roman" panose="02020603050405020304" pitchFamily="18" charset="0"/>
                      </a:endParaRPr>
                    </a:p>
                  </a:txBody>
                  <a:tcPr marL="44450" marR="4445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6609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s-CO" sz="1600" dirty="0" smtClean="0">
                          <a:effectLst/>
                        </a:rPr>
                        <a:t>21</a:t>
                      </a:r>
                      <a:endParaRPr lang="es-CO" sz="1600" dirty="0">
                        <a:effectLst/>
                        <a:latin typeface="+mj-lt"/>
                        <a:ea typeface="Times New Roman" panose="02020603050405020304" pitchFamily="18" charset="0"/>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66092">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Aft>
                          <a:spcPts val="0"/>
                        </a:spcAft>
                      </a:pPr>
                      <a:r>
                        <a:rPr lang="es-CO" sz="1600" dirty="0" smtClean="0">
                          <a:effectLst/>
                        </a:rPr>
                        <a:t>6</a:t>
                      </a:r>
                      <a:endParaRPr lang="es-CO" sz="1600" dirty="0">
                        <a:effectLst/>
                        <a:latin typeface="+mj-lt"/>
                        <a:ea typeface="Times New Roman" panose="02020603050405020304" pitchFamily="18" charset="0"/>
                      </a:endParaRPr>
                    </a:p>
                  </a:txBody>
                  <a:tcPr marL="44450" marR="4445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66092">
                        <a:tint val="40000"/>
                      </a:srgbClr>
                    </a:solidFill>
                  </a:tcPr>
                </a:tc>
              </a:tr>
            </a:tbl>
          </a:graphicData>
        </a:graphic>
      </p:graphicFrame>
    </p:spTree>
    <p:extLst>
      <p:ext uri="{BB962C8B-B14F-4D97-AF65-F5344CB8AC3E}">
        <p14:creationId xmlns:p14="http://schemas.microsoft.com/office/powerpoint/2010/main" val="6159839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154" name="think-cell Slide" r:id="rId7" imgW="360" imgH="360" progId="TCLayout.ActiveDocument.1">
                  <p:embed/>
                </p:oleObj>
              </mc:Choice>
              <mc:Fallback>
                <p:oleObj name="think-cell Slide" r:id="rId7" imgW="360" imgH="360" progId="TCLayout.ActiveDocument.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CuadroTexto 11"/>
          <p:cNvSpPr txBox="1">
            <a:spLocks noChangeArrowheads="1"/>
          </p:cNvSpPr>
          <p:nvPr/>
        </p:nvSpPr>
        <p:spPr bwMode="auto">
          <a:xfrm>
            <a:off x="783530" y="1120615"/>
            <a:ext cx="7186811" cy="584200"/>
          </a:xfrm>
          <a:prstGeom prst="rect">
            <a:avLst/>
          </a:prstGeom>
          <a:noFill/>
          <a:ln w="9525">
            <a:noFill/>
            <a:miter lim="800000"/>
            <a:headEnd/>
            <a:tailEnd/>
          </a:ln>
        </p:spPr>
        <p:txBody>
          <a:bodyPr wrap="square">
            <a:spAutoFit/>
          </a:bodyPr>
          <a:lstStyle/>
          <a:p>
            <a:pPr algn="r">
              <a:defRPr/>
            </a:pPr>
            <a:r>
              <a:rPr lang="es-ES_tradnl" sz="3200" dirty="0">
                <a:solidFill>
                  <a:srgbClr val="1F497D">
                    <a:lumMod val="50000"/>
                  </a:srgbClr>
                </a:solidFill>
                <a:latin typeface="Impact"/>
                <a:ea typeface="Helvetica Neue Bold Condensed" charset="0"/>
                <a:cs typeface="Impact"/>
                <a:sym typeface="Helvetica Neue Bold Condensed" charset="0"/>
              </a:rPr>
              <a:t>Atención Peticiones, Quejas y Reclamos</a:t>
            </a:r>
          </a:p>
        </p:txBody>
      </p:sp>
      <p:sp>
        <p:nvSpPr>
          <p:cNvPr id="23" name="10 Rectángulo"/>
          <p:cNvSpPr/>
          <p:nvPr/>
        </p:nvSpPr>
        <p:spPr bwMode="auto">
          <a:xfrm>
            <a:off x="3568869" y="1709812"/>
            <a:ext cx="1885727" cy="465170"/>
          </a:xfrm>
          <a:prstGeom prst="rect">
            <a:avLst/>
          </a:prstGeom>
          <a:gradFill>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cap="rnd">
            <a:noFill/>
            <a:bevel/>
          </a:ln>
          <a:effectLst>
            <a:outerShdw blurRad="50800" dist="38100" dir="5400000" algn="t" rotWithShape="0">
              <a:prstClr val="black">
                <a:alpha val="40000"/>
              </a:prstClr>
            </a:outerShdw>
          </a:effectLst>
          <a:scene3d>
            <a:camera prst="orthographicFront"/>
            <a:lightRig rig="threePt" dir="t"/>
          </a:scene3d>
          <a:sp3d>
            <a:bevelT w="38100" h="38100"/>
          </a:sp3d>
        </p:spPr>
        <p:txBody>
          <a:bodyPr lIns="45720" tIns="22860" rIns="45720" bIns="22860" spcCol="1270" anchor="ctr"/>
          <a:lstStyle/>
          <a:p>
            <a:pPr marL="0" marR="0" lvl="0" indent="0" algn="ctr" defTabSz="533400" eaLnBrk="1" fontAlgn="auto" latinLnBrk="0" hangingPunct="1">
              <a:lnSpc>
                <a:spcPct val="90000"/>
              </a:lnSpc>
              <a:spcBef>
                <a:spcPts val="0"/>
              </a:spcBef>
              <a:spcAft>
                <a:spcPct val="35000"/>
              </a:spcAft>
              <a:buClrTx/>
              <a:buSzTx/>
              <a:buFontTx/>
              <a:buNone/>
              <a:tabLst/>
              <a:defRPr/>
            </a:pPr>
            <a:r>
              <a:rPr kumimoji="0" lang="es-CO" sz="1600" b="1" i="0" u="none" strike="noStrike" kern="0" cap="none" spc="0" normalizeH="0" baseline="0" noProof="0" dirty="0">
                <a:ln>
                  <a:noFill/>
                </a:ln>
                <a:solidFill>
                  <a:prstClr val="black"/>
                </a:solidFill>
                <a:effectLst/>
                <a:uLnTx/>
                <a:uFillTx/>
                <a:latin typeface="Futura Lt"/>
                <a:ea typeface="+mn-ea"/>
                <a:cs typeface="+mn-cs"/>
              </a:rPr>
              <a:t>Evaluación</a:t>
            </a:r>
          </a:p>
        </p:txBody>
      </p:sp>
      <p:sp>
        <p:nvSpPr>
          <p:cNvPr id="24" name="Rectángulo 23"/>
          <p:cNvSpPr/>
          <p:nvPr/>
        </p:nvSpPr>
        <p:spPr>
          <a:xfrm>
            <a:off x="920552" y="475488"/>
            <a:ext cx="6912768" cy="1200329"/>
          </a:xfrm>
          <a:prstGeom prst="rect">
            <a:avLst/>
          </a:prstGeom>
          <a:noFill/>
        </p:spPr>
        <p:txBody>
          <a:bodyPr wrap="square" lIns="91440" tIns="45720" rIns="91440" bIns="45720">
            <a:spAutoFit/>
          </a:bodyPr>
          <a:lstStyle/>
          <a:p>
            <a:pPr algn="ctr"/>
            <a:r>
              <a:rPr lang="es-ES" sz="36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Avances Temas Administrativos</a:t>
            </a:r>
            <a:endParaRPr lang="es-ES" sz="36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1" name="Rectangle 16"/>
          <p:cNvSpPr>
            <a:spLocks noChangeArrowheads="1"/>
          </p:cNvSpPr>
          <p:nvPr>
            <p:custDataLst>
              <p:tags r:id="rId3"/>
            </p:custDataLst>
          </p:nvPr>
        </p:nvSpPr>
        <p:spPr bwMode="auto">
          <a:xfrm>
            <a:off x="347112" y="2764572"/>
            <a:ext cx="3965115" cy="3231654"/>
          </a:xfrm>
          <a:prstGeom prst="rect">
            <a:avLst/>
          </a:prstGeom>
          <a:noFill/>
          <a:ln w="9525">
            <a:noFill/>
            <a:miter lim="800000"/>
            <a:headEnd/>
            <a:tailEnd/>
          </a:ln>
          <a:effectLst/>
        </p:spPr>
        <p:txBody>
          <a:bodyPr wrap="square" lIns="0" tIns="0" rIns="0" bIns="0">
            <a:spAutoFit/>
          </a:bodyPr>
          <a:lstStyle/>
          <a:p>
            <a:pPr marL="197586" lvl="1" indent="-195966" algn="just" defTabSz="913429">
              <a:buClr>
                <a:srgbClr val="4F81BD">
                  <a:lumMod val="75000"/>
                </a:srgbClr>
              </a:buClr>
              <a:buSzPct val="125000"/>
              <a:buFont typeface="Arial" charset="0"/>
              <a:buChar char="▪"/>
              <a:defRPr/>
            </a:pPr>
            <a:r>
              <a:rPr lang="es-CO" sz="1600" dirty="0" smtClean="0">
                <a:ea typeface="ＭＳ Ｐゴシック" pitchFamily="34" charset="-128"/>
                <a:cs typeface="+mn-cs"/>
              </a:rPr>
              <a:t>Ingresaron </a:t>
            </a:r>
            <a:r>
              <a:rPr lang="es-CO" sz="1600" b="1" dirty="0" smtClean="0">
                <a:ea typeface="ＭＳ Ｐゴシック" pitchFamily="34" charset="-128"/>
              </a:rPr>
              <a:t>87.663</a:t>
            </a:r>
            <a:r>
              <a:rPr lang="es-CO" sz="1600" b="1" dirty="0" smtClean="0">
                <a:ea typeface="ＭＳ Ｐゴシック" pitchFamily="34" charset="-128"/>
                <a:cs typeface="+mn-cs"/>
              </a:rPr>
              <a:t> </a:t>
            </a:r>
            <a:r>
              <a:rPr lang="es-CO" sz="1600" dirty="0" smtClean="0">
                <a:ea typeface="ＭＳ Ｐゴシック" pitchFamily="34" charset="-128"/>
                <a:cs typeface="+mn-cs"/>
              </a:rPr>
              <a:t>documentos.</a:t>
            </a:r>
          </a:p>
          <a:p>
            <a:pPr marL="197586" lvl="1" indent="-195966" algn="just" defTabSz="913429">
              <a:buClr>
                <a:srgbClr val="4F81BD">
                  <a:lumMod val="75000"/>
                </a:srgbClr>
              </a:buClr>
              <a:buSzPct val="125000"/>
              <a:buFont typeface="Arial" charset="0"/>
              <a:buChar char="▪"/>
              <a:defRPr/>
            </a:pPr>
            <a:r>
              <a:rPr lang="es-CO" sz="1600" b="1" dirty="0" smtClean="0">
                <a:ea typeface="ＭＳ Ｐゴシック" pitchFamily="34" charset="-128"/>
                <a:cs typeface="+mn-cs"/>
              </a:rPr>
              <a:t>3.7%</a:t>
            </a:r>
            <a:r>
              <a:rPr lang="es-CO" sz="1600" b="1" dirty="0" smtClean="0">
                <a:solidFill>
                  <a:prstClr val="black"/>
                </a:solidFill>
                <a:ea typeface="ＭＳ Ｐゴシック" pitchFamily="34" charset="-128"/>
                <a:cs typeface="+mn-cs"/>
              </a:rPr>
              <a:t> </a:t>
            </a:r>
            <a:r>
              <a:rPr lang="es-CO" sz="1600" dirty="0" smtClean="0">
                <a:solidFill>
                  <a:prstClr val="black"/>
                </a:solidFill>
                <a:ea typeface="ＭＳ Ｐゴシック" pitchFamily="34" charset="-128"/>
                <a:cs typeface="+mn-cs"/>
              </a:rPr>
              <a:t>corresponden a derechos de petición, solicitudes de información, solicitudes de copias, sugerencias, consultas y demás PQRS.</a:t>
            </a:r>
            <a:endParaRPr lang="es-CO" sz="1600" dirty="0">
              <a:solidFill>
                <a:prstClr val="black"/>
              </a:solidFill>
              <a:ea typeface="ＭＳ Ｐゴシック" pitchFamily="34" charset="-128"/>
              <a:cs typeface="+mn-cs"/>
            </a:endParaRPr>
          </a:p>
          <a:p>
            <a:pPr marL="197586" lvl="1" indent="-195966" algn="just" defTabSz="913429">
              <a:buClr>
                <a:srgbClr val="4F81BD">
                  <a:lumMod val="75000"/>
                </a:srgbClr>
              </a:buClr>
              <a:buSzPct val="125000"/>
              <a:buFont typeface="Arial" charset="0"/>
              <a:buChar char="▪"/>
              <a:defRPr/>
            </a:pPr>
            <a:r>
              <a:rPr lang="es-CO" sz="1600" dirty="0">
                <a:ea typeface="ＭＳ Ｐゴシック" pitchFamily="34" charset="-128"/>
                <a:cs typeface="+mn-cs"/>
              </a:rPr>
              <a:t>Énfasis en </a:t>
            </a:r>
            <a:r>
              <a:rPr lang="es-CO" sz="1600" dirty="0" smtClean="0">
                <a:ea typeface="ＭＳ Ｐゴシック" pitchFamily="34" charset="-128"/>
                <a:cs typeface="+mn-cs"/>
              </a:rPr>
              <a:t>temas de Peajes, Permisos  e información general de los proyectos  de concesión.</a:t>
            </a:r>
            <a:endParaRPr lang="es-CO" sz="1600" dirty="0">
              <a:ea typeface="ＭＳ Ｐゴシック" pitchFamily="34" charset="-128"/>
              <a:cs typeface="+mn-cs"/>
            </a:endParaRPr>
          </a:p>
          <a:p>
            <a:pPr marL="197586" lvl="1" indent="-195966" algn="just" defTabSz="913429">
              <a:buClr>
                <a:srgbClr val="4F81BD">
                  <a:lumMod val="75000"/>
                </a:srgbClr>
              </a:buClr>
              <a:buSzPct val="125000"/>
              <a:buFont typeface="Arial" charset="0"/>
              <a:buChar char="▪"/>
              <a:defRPr/>
            </a:pPr>
            <a:r>
              <a:rPr lang="es-CO" sz="1600" dirty="0">
                <a:solidFill>
                  <a:prstClr val="black"/>
                </a:solidFill>
                <a:ea typeface="ＭＳ Ｐゴシック" pitchFamily="34" charset="-128"/>
                <a:cs typeface="+mn-cs"/>
              </a:rPr>
              <a:t>El </a:t>
            </a:r>
            <a:r>
              <a:rPr lang="es-CO" sz="1600" dirty="0" smtClean="0">
                <a:ea typeface="ＭＳ Ｐゴシック" pitchFamily="34" charset="-128"/>
                <a:cs typeface="+mn-cs"/>
              </a:rPr>
              <a:t> </a:t>
            </a:r>
            <a:r>
              <a:rPr lang="es-CO" sz="1600" b="1" dirty="0" smtClean="0">
                <a:ea typeface="ＭＳ Ｐゴシック" pitchFamily="34" charset="-128"/>
                <a:cs typeface="+mn-cs"/>
              </a:rPr>
              <a:t>63.30% </a:t>
            </a:r>
            <a:r>
              <a:rPr lang="es-CO" sz="1600" dirty="0" smtClean="0">
                <a:solidFill>
                  <a:schemeClr val="accent4"/>
                </a:solidFill>
                <a:ea typeface="ＭＳ Ｐゴシック" pitchFamily="34" charset="-128"/>
                <a:cs typeface="+mn-cs"/>
              </a:rPr>
              <a:t>fueron</a:t>
            </a:r>
            <a:r>
              <a:rPr lang="es-CO" sz="1600" b="1" dirty="0" smtClean="0">
                <a:solidFill>
                  <a:srgbClr val="FF0000"/>
                </a:solidFill>
                <a:ea typeface="ＭＳ Ｐゴシック" pitchFamily="34" charset="-128"/>
                <a:cs typeface="+mn-cs"/>
              </a:rPr>
              <a:t> </a:t>
            </a:r>
            <a:r>
              <a:rPr lang="es-CO" sz="1600" dirty="0" smtClean="0">
                <a:solidFill>
                  <a:prstClr val="black"/>
                </a:solidFill>
                <a:ea typeface="ＭＳ Ｐゴシック" pitchFamily="34" charset="-128"/>
                <a:cs typeface="+mn-cs"/>
              </a:rPr>
              <a:t>atendidos oportunamente.</a:t>
            </a:r>
          </a:p>
          <a:p>
            <a:pPr marL="197586" lvl="1" indent="-195966" algn="just" defTabSz="913429">
              <a:buClr>
                <a:srgbClr val="4F81BD">
                  <a:lumMod val="75000"/>
                </a:srgbClr>
              </a:buClr>
              <a:buSzPct val="125000"/>
              <a:buFont typeface="Arial" charset="0"/>
              <a:buChar char="▪"/>
              <a:defRPr/>
            </a:pPr>
            <a:r>
              <a:rPr lang="es-CO" sz="1600" dirty="0" smtClean="0">
                <a:solidFill>
                  <a:prstClr val="black"/>
                </a:solidFill>
                <a:ea typeface="ＭＳ Ｐゴシック" pitchFamily="34" charset="-128"/>
                <a:cs typeface="+mn-cs"/>
              </a:rPr>
              <a:t>Se han dictado charlas sobre Derecho de Petición, Protocolos de Servicio y Lenguaje Claro a </a:t>
            </a:r>
            <a:r>
              <a:rPr lang="es-CO" sz="1600" b="1" dirty="0" smtClean="0">
                <a:ea typeface="ＭＳ Ｐゴシック" pitchFamily="34" charset="-128"/>
                <a:cs typeface="+mn-cs"/>
              </a:rPr>
              <a:t>254</a:t>
            </a:r>
            <a:r>
              <a:rPr lang="es-CO" sz="1600" dirty="0" smtClean="0">
                <a:solidFill>
                  <a:prstClr val="black"/>
                </a:solidFill>
                <a:ea typeface="ＭＳ Ｐゴシック" pitchFamily="34" charset="-128"/>
                <a:cs typeface="+mn-cs"/>
              </a:rPr>
              <a:t> funcionarios y colaboradores de la Agencia                    .</a:t>
            </a:r>
          </a:p>
          <a:p>
            <a:pPr marL="197586" lvl="1" indent="-195966" defTabSz="913429">
              <a:buClr>
                <a:srgbClr val="4F81BD">
                  <a:lumMod val="75000"/>
                </a:srgbClr>
              </a:buClr>
              <a:buSzPct val="125000"/>
              <a:defRPr/>
            </a:pPr>
            <a:endParaRPr lang="es-CO" dirty="0">
              <a:solidFill>
                <a:prstClr val="black"/>
              </a:solidFill>
              <a:ea typeface="ＭＳ Ｐゴシック" pitchFamily="34" charset="-128"/>
              <a:cs typeface="+mn-cs"/>
            </a:endParaRPr>
          </a:p>
        </p:txBody>
      </p:sp>
      <p:sp>
        <p:nvSpPr>
          <p:cNvPr id="2" name="Elipse 1"/>
          <p:cNvSpPr/>
          <p:nvPr/>
        </p:nvSpPr>
        <p:spPr>
          <a:xfrm>
            <a:off x="1672936" y="2095364"/>
            <a:ext cx="1101436" cy="5091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MX" dirty="0" smtClean="0"/>
              <a:t>2015</a:t>
            </a:r>
            <a:endParaRPr lang="es-MX" dirty="0"/>
          </a:p>
        </p:txBody>
      </p:sp>
      <p:sp>
        <p:nvSpPr>
          <p:cNvPr id="13" name="Elipse 12"/>
          <p:cNvSpPr/>
          <p:nvPr/>
        </p:nvSpPr>
        <p:spPr>
          <a:xfrm>
            <a:off x="6161750" y="2095363"/>
            <a:ext cx="1101436" cy="50915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MX" dirty="0" smtClean="0"/>
              <a:t>2016</a:t>
            </a:r>
            <a:endParaRPr lang="es-MX" dirty="0"/>
          </a:p>
        </p:txBody>
      </p:sp>
      <p:sp>
        <p:nvSpPr>
          <p:cNvPr id="14" name="Rectangle 16"/>
          <p:cNvSpPr>
            <a:spLocks noChangeArrowheads="1"/>
          </p:cNvSpPr>
          <p:nvPr>
            <p:custDataLst>
              <p:tags r:id="rId4"/>
            </p:custDataLst>
          </p:nvPr>
        </p:nvSpPr>
        <p:spPr bwMode="auto">
          <a:xfrm>
            <a:off x="4822130" y="2764572"/>
            <a:ext cx="3965115" cy="3231654"/>
          </a:xfrm>
          <a:prstGeom prst="rect">
            <a:avLst/>
          </a:prstGeom>
          <a:noFill/>
          <a:ln w="9525">
            <a:noFill/>
            <a:miter lim="800000"/>
            <a:headEnd/>
            <a:tailEnd/>
          </a:ln>
          <a:effectLst/>
        </p:spPr>
        <p:txBody>
          <a:bodyPr wrap="square" lIns="0" tIns="0" rIns="0" bIns="0">
            <a:spAutoFit/>
          </a:bodyPr>
          <a:lstStyle/>
          <a:p>
            <a:pPr marL="197586" lvl="1" indent="-195966" algn="just" defTabSz="913429">
              <a:buClr>
                <a:srgbClr val="4F81BD">
                  <a:lumMod val="75000"/>
                </a:srgbClr>
              </a:buClr>
              <a:buSzPct val="125000"/>
              <a:buFont typeface="Arial" charset="0"/>
              <a:buChar char="▪"/>
              <a:defRPr/>
            </a:pPr>
            <a:r>
              <a:rPr lang="es-CO" sz="1600" dirty="0" smtClean="0">
                <a:ea typeface="ＭＳ Ｐゴシック" pitchFamily="34" charset="-128"/>
                <a:cs typeface="+mn-cs"/>
              </a:rPr>
              <a:t>En </a:t>
            </a:r>
            <a:r>
              <a:rPr lang="es-CO" sz="1600" dirty="0" smtClean="0">
                <a:ea typeface="ＭＳ Ｐゴシック" pitchFamily="34" charset="-128"/>
              </a:rPr>
              <a:t>el Primer Trimestre </a:t>
            </a:r>
            <a:r>
              <a:rPr lang="es-CO" sz="1600" dirty="0" smtClean="0">
                <a:ea typeface="ＭＳ Ｐゴシック" pitchFamily="34" charset="-128"/>
                <a:cs typeface="+mn-cs"/>
              </a:rPr>
              <a:t>Ingresaron </a:t>
            </a:r>
            <a:r>
              <a:rPr lang="es-CO" sz="1600" b="1" dirty="0" smtClean="0">
                <a:ea typeface="ＭＳ Ｐゴシック" pitchFamily="34" charset="-128"/>
              </a:rPr>
              <a:t>25.380 </a:t>
            </a:r>
            <a:r>
              <a:rPr lang="es-CO" sz="1600" dirty="0" smtClean="0">
                <a:ea typeface="ＭＳ Ｐゴシック" pitchFamily="34" charset="-128"/>
                <a:cs typeface="+mn-cs"/>
              </a:rPr>
              <a:t>documentos.</a:t>
            </a:r>
          </a:p>
          <a:p>
            <a:pPr marL="197586" lvl="1" indent="-195966" algn="just" defTabSz="913429">
              <a:buClr>
                <a:srgbClr val="4F81BD">
                  <a:lumMod val="75000"/>
                </a:srgbClr>
              </a:buClr>
              <a:buSzPct val="125000"/>
              <a:buFont typeface="Arial" charset="0"/>
              <a:buChar char="▪"/>
              <a:defRPr/>
            </a:pPr>
            <a:r>
              <a:rPr lang="es-CO" sz="1600" b="1" dirty="0" smtClean="0">
                <a:ea typeface="ＭＳ Ｐゴシック" pitchFamily="34" charset="-128"/>
              </a:rPr>
              <a:t>4.9%</a:t>
            </a:r>
            <a:r>
              <a:rPr lang="es-CO" sz="1600" b="1" dirty="0" smtClean="0">
                <a:solidFill>
                  <a:prstClr val="black"/>
                </a:solidFill>
                <a:ea typeface="ＭＳ Ｐゴシック" pitchFamily="34" charset="-128"/>
              </a:rPr>
              <a:t> </a:t>
            </a:r>
            <a:r>
              <a:rPr lang="es-CO" sz="1600" dirty="0" smtClean="0">
                <a:solidFill>
                  <a:prstClr val="black"/>
                </a:solidFill>
                <a:ea typeface="ＭＳ Ｐゴシック" pitchFamily="34" charset="-128"/>
                <a:cs typeface="+mn-cs"/>
              </a:rPr>
              <a:t>corresponden a derechos de petición, solicitudes de información, solicitudes de copias, sugerencias, consultas y demás PQRS.</a:t>
            </a:r>
            <a:endParaRPr lang="es-CO" sz="1600" dirty="0">
              <a:solidFill>
                <a:prstClr val="black"/>
              </a:solidFill>
              <a:ea typeface="ＭＳ Ｐゴシック" pitchFamily="34" charset="-128"/>
              <a:cs typeface="+mn-cs"/>
            </a:endParaRPr>
          </a:p>
          <a:p>
            <a:pPr marL="197586" lvl="1" indent="-195966" algn="just" defTabSz="913429">
              <a:buClr>
                <a:srgbClr val="4F81BD">
                  <a:lumMod val="75000"/>
                </a:srgbClr>
              </a:buClr>
              <a:buSzPct val="125000"/>
              <a:buFont typeface="Arial" charset="0"/>
              <a:buChar char="▪"/>
              <a:defRPr/>
            </a:pPr>
            <a:r>
              <a:rPr lang="es-CO" sz="1600" dirty="0">
                <a:ea typeface="ＭＳ Ｐゴシック" pitchFamily="34" charset="-128"/>
                <a:cs typeface="+mn-cs"/>
              </a:rPr>
              <a:t>Énfasis en </a:t>
            </a:r>
            <a:r>
              <a:rPr lang="es-CO" sz="1600" dirty="0" smtClean="0">
                <a:ea typeface="ＭＳ Ｐゴシック" pitchFamily="34" charset="-128"/>
                <a:cs typeface="+mn-cs"/>
              </a:rPr>
              <a:t>temas de </a:t>
            </a:r>
            <a:r>
              <a:rPr lang="es-CO" sz="1600" dirty="0" smtClean="0">
                <a:ea typeface="ＭＳ Ｐゴシック" pitchFamily="34" charset="-128"/>
              </a:rPr>
              <a:t>solicitud de tarifa diferencial, permisos</a:t>
            </a:r>
            <a:r>
              <a:rPr lang="es-CO" sz="1600" dirty="0" smtClean="0">
                <a:ea typeface="ＭＳ Ｐゴシック" pitchFamily="34" charset="-128"/>
                <a:cs typeface="+mn-cs"/>
              </a:rPr>
              <a:t>  e información general de los proyectos  de concesión.</a:t>
            </a:r>
            <a:endParaRPr lang="es-CO" sz="1600" dirty="0">
              <a:ea typeface="ＭＳ Ｐゴシック" pitchFamily="34" charset="-128"/>
              <a:cs typeface="+mn-cs"/>
            </a:endParaRPr>
          </a:p>
          <a:p>
            <a:pPr marL="197586" lvl="1" indent="-195966" algn="just" defTabSz="913429">
              <a:buClr>
                <a:srgbClr val="4F81BD">
                  <a:lumMod val="75000"/>
                </a:srgbClr>
              </a:buClr>
              <a:buSzPct val="125000"/>
              <a:buFont typeface="Arial" charset="0"/>
              <a:buChar char="▪"/>
              <a:defRPr/>
            </a:pPr>
            <a:r>
              <a:rPr lang="es-CO" sz="1600" dirty="0">
                <a:solidFill>
                  <a:prstClr val="black"/>
                </a:solidFill>
                <a:ea typeface="ＭＳ Ｐゴシック" pitchFamily="34" charset="-128"/>
                <a:cs typeface="+mn-cs"/>
              </a:rPr>
              <a:t>El </a:t>
            </a:r>
            <a:r>
              <a:rPr lang="es-CO" sz="1600" b="1" dirty="0" smtClean="0">
                <a:ea typeface="ＭＳ Ｐゴシック" pitchFamily="34" charset="-128"/>
              </a:rPr>
              <a:t>75.37%</a:t>
            </a:r>
            <a:r>
              <a:rPr lang="es-CO" sz="1600" b="1" dirty="0" smtClean="0">
                <a:solidFill>
                  <a:srgbClr val="FF0000"/>
                </a:solidFill>
                <a:ea typeface="ＭＳ Ｐゴシック" pitchFamily="34" charset="-128"/>
              </a:rPr>
              <a:t> </a:t>
            </a:r>
            <a:r>
              <a:rPr lang="es-CO" sz="1600" dirty="0" smtClean="0">
                <a:solidFill>
                  <a:schemeClr val="accent4"/>
                </a:solidFill>
                <a:ea typeface="ＭＳ Ｐゴシック" pitchFamily="34" charset="-128"/>
              </a:rPr>
              <a:t>fueron </a:t>
            </a:r>
            <a:r>
              <a:rPr lang="es-CO" sz="1600" dirty="0" smtClean="0">
                <a:solidFill>
                  <a:prstClr val="black"/>
                </a:solidFill>
                <a:ea typeface="ＭＳ Ｐゴシック" pitchFamily="34" charset="-128"/>
                <a:cs typeface="+mn-cs"/>
              </a:rPr>
              <a:t>atendidos oportunamente.</a:t>
            </a:r>
          </a:p>
          <a:p>
            <a:pPr marL="197586" lvl="1" indent="-195966" algn="just" defTabSz="913429">
              <a:buClr>
                <a:srgbClr val="4F81BD">
                  <a:lumMod val="75000"/>
                </a:srgbClr>
              </a:buClr>
              <a:buSzPct val="125000"/>
              <a:buFont typeface="Arial" charset="0"/>
              <a:buChar char="▪"/>
              <a:defRPr/>
            </a:pPr>
            <a:r>
              <a:rPr lang="es-CO" sz="1600" dirty="0" smtClean="0">
                <a:solidFill>
                  <a:prstClr val="black"/>
                </a:solidFill>
                <a:ea typeface="ＭＳ Ｐゴシック" pitchFamily="34" charset="-128"/>
                <a:cs typeface="+mn-cs"/>
              </a:rPr>
              <a:t>Se han dictado charlas sobre Derecho de Petición a </a:t>
            </a:r>
            <a:r>
              <a:rPr lang="es-CO" sz="1600" b="1" dirty="0" smtClean="0">
                <a:ea typeface="ＭＳ Ｐゴシック" pitchFamily="34" charset="-128"/>
                <a:cs typeface="+mn-cs"/>
              </a:rPr>
              <a:t>47 </a:t>
            </a:r>
            <a:r>
              <a:rPr lang="es-CO" sz="1600" dirty="0" smtClean="0">
                <a:solidFill>
                  <a:prstClr val="black"/>
                </a:solidFill>
                <a:ea typeface="ＭＳ Ｐゴシック" pitchFamily="34" charset="-128"/>
                <a:cs typeface="+mn-cs"/>
              </a:rPr>
              <a:t>funcionarios y colaboradores de la Agencia.</a:t>
            </a:r>
          </a:p>
          <a:p>
            <a:pPr marL="197586" lvl="1" indent="-195966" defTabSz="913429">
              <a:buClr>
                <a:srgbClr val="4F81BD">
                  <a:lumMod val="75000"/>
                </a:srgbClr>
              </a:buClr>
              <a:buSzPct val="125000"/>
              <a:defRPr/>
            </a:pPr>
            <a:endParaRPr lang="es-CO" dirty="0">
              <a:solidFill>
                <a:prstClr val="black"/>
              </a:solidFill>
              <a:ea typeface="ＭＳ Ｐゴシック" pitchFamily="34" charset="-128"/>
              <a:cs typeface="+mn-cs"/>
            </a:endParaRPr>
          </a:p>
        </p:txBody>
      </p:sp>
    </p:spTree>
    <p:extLst>
      <p:ext uri="{BB962C8B-B14F-4D97-AF65-F5344CB8AC3E}">
        <p14:creationId xmlns:p14="http://schemas.microsoft.com/office/powerpoint/2010/main" val="36732992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pPr>
              <a:defRPr/>
            </a:pPr>
            <a:fld id="{2506E1E8-899A-4EC0-8EB7-308EA0A8D60E}" type="slidenum">
              <a:rPr lang="es-CO" smtClean="0">
                <a:solidFill>
                  <a:srgbClr val="244061">
                    <a:tint val="75000"/>
                  </a:srgbClr>
                </a:solidFill>
              </a:rPr>
              <a:pPr>
                <a:defRPr/>
              </a:pPr>
              <a:t>6</a:t>
            </a:fld>
            <a:endParaRPr lang="es-CO" dirty="0">
              <a:solidFill>
                <a:srgbClr val="244061">
                  <a:tint val="75000"/>
                </a:srgbClr>
              </a:solidFill>
            </a:endParaRPr>
          </a:p>
        </p:txBody>
      </p:sp>
      <p:sp>
        <p:nvSpPr>
          <p:cNvPr id="5" name="Rectángulo 4"/>
          <p:cNvSpPr/>
          <p:nvPr/>
        </p:nvSpPr>
        <p:spPr>
          <a:xfrm>
            <a:off x="1014071" y="319625"/>
            <a:ext cx="6912768" cy="1200329"/>
          </a:xfrm>
          <a:prstGeom prst="rect">
            <a:avLst/>
          </a:prstGeom>
          <a:noFill/>
        </p:spPr>
        <p:txBody>
          <a:bodyPr wrap="square" lIns="91440" tIns="45720" rIns="91440" bIns="45720">
            <a:spAutoFit/>
          </a:bodyPr>
          <a:lstStyle/>
          <a:p>
            <a:pPr algn="ctr"/>
            <a:r>
              <a:rPr lang="es-ES" sz="36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Avances Temas Administrativos</a:t>
            </a:r>
            <a:endParaRPr lang="es-ES" sz="36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7" name="CuadroTexto 11"/>
          <p:cNvSpPr txBox="1">
            <a:spLocks noChangeArrowheads="1"/>
          </p:cNvSpPr>
          <p:nvPr/>
        </p:nvSpPr>
        <p:spPr bwMode="auto">
          <a:xfrm>
            <a:off x="783530" y="1120615"/>
            <a:ext cx="7186811" cy="584200"/>
          </a:xfrm>
          <a:prstGeom prst="rect">
            <a:avLst/>
          </a:prstGeom>
          <a:noFill/>
          <a:ln w="9525">
            <a:noFill/>
            <a:miter lim="800000"/>
            <a:headEnd/>
            <a:tailEnd/>
          </a:ln>
        </p:spPr>
        <p:txBody>
          <a:bodyPr wrap="square">
            <a:spAutoFit/>
          </a:bodyPr>
          <a:lstStyle/>
          <a:p>
            <a:pPr algn="r">
              <a:defRPr/>
            </a:pPr>
            <a:r>
              <a:rPr lang="es-ES_tradnl" sz="3200" dirty="0">
                <a:solidFill>
                  <a:srgbClr val="1F497D">
                    <a:lumMod val="50000"/>
                  </a:srgbClr>
                </a:solidFill>
                <a:latin typeface="Impact"/>
                <a:ea typeface="Helvetica Neue Bold Condensed" charset="0"/>
                <a:cs typeface="Impact"/>
                <a:sym typeface="Helvetica Neue Bold Condensed" charset="0"/>
              </a:rPr>
              <a:t>Atención Peticiones, Quejas y Reclamos</a:t>
            </a:r>
          </a:p>
        </p:txBody>
      </p:sp>
      <p:sp>
        <p:nvSpPr>
          <p:cNvPr id="8" name="9 Rectángulo"/>
          <p:cNvSpPr/>
          <p:nvPr/>
        </p:nvSpPr>
        <p:spPr bwMode="auto">
          <a:xfrm>
            <a:off x="3710450" y="1808330"/>
            <a:ext cx="1911295" cy="512614"/>
          </a:xfrm>
          <a:prstGeom prst="rect">
            <a:avLst/>
          </a:prstGeom>
          <a:gradFill>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cap="rnd">
            <a:noFill/>
            <a:bevel/>
          </a:ln>
          <a:effectLst>
            <a:outerShdw blurRad="50800" dist="38100" dir="5400000" algn="t" rotWithShape="0">
              <a:prstClr val="black">
                <a:alpha val="40000"/>
              </a:prstClr>
            </a:outerShdw>
          </a:effectLst>
          <a:scene3d>
            <a:camera prst="orthographicFront"/>
            <a:lightRig rig="threePt" dir="t"/>
          </a:scene3d>
          <a:sp3d>
            <a:bevelT w="38100" h="38100"/>
          </a:sp3d>
        </p:spPr>
        <p:txBody>
          <a:bodyPr lIns="45720" tIns="22860" rIns="45720" bIns="22860" spcCol="1270" anchor="ctr"/>
          <a:lstStyle/>
          <a:p>
            <a:pPr marL="0" marR="0" lvl="0" indent="0" algn="ctr" defTabSz="533400" eaLnBrk="1" fontAlgn="auto" latinLnBrk="0" hangingPunct="1">
              <a:lnSpc>
                <a:spcPct val="90000"/>
              </a:lnSpc>
              <a:spcBef>
                <a:spcPts val="0"/>
              </a:spcBef>
              <a:spcAft>
                <a:spcPct val="35000"/>
              </a:spcAft>
              <a:buClrTx/>
              <a:buSzTx/>
              <a:buFontTx/>
              <a:buNone/>
              <a:tabLst/>
              <a:defRPr/>
            </a:pPr>
            <a:r>
              <a:rPr kumimoji="0" lang="es-CO" sz="1600" b="1" i="0" u="none" strike="noStrike" kern="0" cap="none" spc="0" normalizeH="0" baseline="0" noProof="0" dirty="0" smtClean="0">
                <a:ln>
                  <a:noFill/>
                </a:ln>
                <a:solidFill>
                  <a:prstClr val="black"/>
                </a:solidFill>
                <a:effectLst/>
                <a:uLnTx/>
                <a:uFillTx/>
                <a:latin typeface="Futura Lt"/>
                <a:ea typeface="+mn-ea"/>
                <a:cs typeface="+mn-cs"/>
              </a:rPr>
              <a:t>Canales</a:t>
            </a:r>
            <a:endParaRPr kumimoji="0" lang="es-CO" sz="1600" b="1" i="0" u="none" strike="noStrike" kern="0" cap="none" spc="0" normalizeH="0" baseline="0" noProof="0" dirty="0">
              <a:ln>
                <a:noFill/>
              </a:ln>
              <a:solidFill>
                <a:prstClr val="black"/>
              </a:solidFill>
              <a:effectLst/>
              <a:uLnTx/>
              <a:uFillTx/>
              <a:latin typeface="Futura Lt"/>
              <a:ea typeface="+mn-ea"/>
              <a:cs typeface="+mn-cs"/>
            </a:endParaRPr>
          </a:p>
        </p:txBody>
      </p:sp>
      <p:sp>
        <p:nvSpPr>
          <p:cNvPr id="11" name="Rectangle 16"/>
          <p:cNvSpPr>
            <a:spLocks noChangeArrowheads="1"/>
          </p:cNvSpPr>
          <p:nvPr>
            <p:custDataLst>
              <p:tags r:id="rId1"/>
            </p:custDataLst>
          </p:nvPr>
        </p:nvSpPr>
        <p:spPr bwMode="auto">
          <a:xfrm>
            <a:off x="2483743" y="2659716"/>
            <a:ext cx="4789894" cy="2154436"/>
          </a:xfrm>
          <a:prstGeom prst="rect">
            <a:avLst/>
          </a:prstGeom>
          <a:noFill/>
          <a:ln w="9525">
            <a:noFill/>
            <a:miter lim="800000"/>
            <a:headEnd/>
            <a:tailEnd/>
          </a:ln>
          <a:effectLst/>
        </p:spPr>
        <p:txBody>
          <a:bodyPr wrap="square" lIns="0" tIns="0" rIns="0" bIns="0">
            <a:spAutoFit/>
          </a:bodyPr>
          <a:lstStyle/>
          <a:p>
            <a:pPr marL="197586" lvl="1" indent="-195966" defTabSz="913429">
              <a:buClr>
                <a:srgbClr val="4F81BD">
                  <a:lumMod val="75000"/>
                </a:srgbClr>
              </a:buClr>
              <a:buSzPct val="125000"/>
              <a:buFont typeface="Arial" charset="0"/>
              <a:buChar char="▪"/>
              <a:defRPr/>
            </a:pPr>
            <a:r>
              <a:rPr lang="es-CO" sz="2000" dirty="0" smtClean="0">
                <a:solidFill>
                  <a:prstClr val="black"/>
                </a:solidFill>
                <a:ea typeface="ＭＳ Ｐゴシック" pitchFamily="34" charset="-128"/>
                <a:cs typeface="+mn-cs"/>
              </a:rPr>
              <a:t>PBX: (571) 4848860</a:t>
            </a:r>
          </a:p>
          <a:p>
            <a:pPr marL="197586" lvl="1" indent="-195966" defTabSz="913429">
              <a:buClr>
                <a:srgbClr val="4F81BD">
                  <a:lumMod val="75000"/>
                </a:srgbClr>
              </a:buClr>
              <a:buSzPct val="125000"/>
              <a:buFont typeface="Arial" charset="0"/>
              <a:buChar char="▪"/>
              <a:defRPr/>
            </a:pPr>
            <a:r>
              <a:rPr lang="es-CO" sz="2000" dirty="0" smtClean="0">
                <a:solidFill>
                  <a:prstClr val="black"/>
                </a:solidFill>
                <a:ea typeface="ＭＳ Ｐゴシック" pitchFamily="34" charset="-128"/>
                <a:cs typeface="+mn-cs"/>
              </a:rPr>
              <a:t>Línea </a:t>
            </a:r>
            <a:r>
              <a:rPr lang="es-CO" sz="2000" dirty="0">
                <a:solidFill>
                  <a:prstClr val="black"/>
                </a:solidFill>
                <a:ea typeface="ＭＳ Ｐゴシック" pitchFamily="34" charset="-128"/>
                <a:cs typeface="+mn-cs"/>
              </a:rPr>
              <a:t>01 8000 124626</a:t>
            </a:r>
          </a:p>
          <a:p>
            <a:pPr marL="197586" lvl="1" indent="-195966" defTabSz="913429">
              <a:buClr>
                <a:srgbClr val="4F81BD">
                  <a:lumMod val="75000"/>
                </a:srgbClr>
              </a:buClr>
              <a:buSzPct val="125000"/>
              <a:buFont typeface="Arial" charset="0"/>
              <a:buChar char="▪"/>
              <a:defRPr/>
            </a:pPr>
            <a:r>
              <a:rPr lang="es-CO" sz="2000" dirty="0" smtClean="0">
                <a:solidFill>
                  <a:prstClr val="black"/>
                </a:solidFill>
                <a:ea typeface="ＭＳ Ｐゴシック" pitchFamily="34" charset="-128"/>
                <a:cs typeface="+mn-cs"/>
                <a:hlinkClick r:id="rId3"/>
              </a:rPr>
              <a:t>www.ani.gov.co</a:t>
            </a:r>
            <a:endParaRPr lang="es-CO" sz="2000" dirty="0" smtClean="0">
              <a:solidFill>
                <a:prstClr val="black"/>
              </a:solidFill>
              <a:ea typeface="ＭＳ Ｐゴシック" pitchFamily="34" charset="-128"/>
              <a:cs typeface="+mn-cs"/>
            </a:endParaRPr>
          </a:p>
          <a:p>
            <a:pPr marL="197586" lvl="1" indent="-195966" defTabSz="913429">
              <a:buClr>
                <a:srgbClr val="4F81BD">
                  <a:lumMod val="75000"/>
                </a:srgbClr>
              </a:buClr>
              <a:buSzPct val="125000"/>
              <a:buFont typeface="Arial" charset="0"/>
              <a:buChar char="▪"/>
              <a:defRPr/>
            </a:pPr>
            <a:r>
              <a:rPr lang="es-CO" sz="2000" dirty="0" smtClean="0">
                <a:solidFill>
                  <a:prstClr val="black"/>
                </a:solidFill>
                <a:ea typeface="ＭＳ Ｐゴシック" pitchFamily="34" charset="-128"/>
                <a:cs typeface="+mn-cs"/>
                <a:hlinkClick r:id="rId4"/>
              </a:rPr>
              <a:t>contactenos@ani.gov.co</a:t>
            </a:r>
            <a:endParaRPr lang="es-CO" sz="2000" dirty="0" smtClean="0">
              <a:solidFill>
                <a:prstClr val="black"/>
              </a:solidFill>
              <a:ea typeface="ＭＳ Ｐゴシック" pitchFamily="34" charset="-128"/>
              <a:cs typeface="+mn-cs"/>
            </a:endParaRPr>
          </a:p>
          <a:p>
            <a:pPr marL="197586" lvl="1" indent="-195966" defTabSz="913429">
              <a:buClr>
                <a:srgbClr val="4F81BD">
                  <a:lumMod val="75000"/>
                </a:srgbClr>
              </a:buClr>
              <a:buSzPct val="125000"/>
              <a:buFont typeface="Arial" charset="0"/>
              <a:buChar char="▪"/>
              <a:defRPr/>
            </a:pPr>
            <a:r>
              <a:rPr lang="es-CO" sz="2000" dirty="0" err="1" smtClean="0">
                <a:solidFill>
                  <a:prstClr val="black"/>
                </a:solidFill>
                <a:ea typeface="ＭＳ Ｐゴシック" pitchFamily="34" charset="-128"/>
                <a:cs typeface="+mn-cs"/>
              </a:rPr>
              <a:t>Flickr</a:t>
            </a:r>
            <a:r>
              <a:rPr lang="es-CO" sz="2000" dirty="0" smtClean="0">
                <a:solidFill>
                  <a:prstClr val="black"/>
                </a:solidFill>
                <a:ea typeface="ＭＳ Ｐゴシック" pitchFamily="34" charset="-128"/>
                <a:cs typeface="+mn-cs"/>
              </a:rPr>
              <a:t>, Facebook, Twitter</a:t>
            </a:r>
          </a:p>
          <a:p>
            <a:pPr marL="197586" lvl="1" indent="-195966" defTabSz="913429">
              <a:buClr>
                <a:srgbClr val="4F81BD">
                  <a:lumMod val="75000"/>
                </a:srgbClr>
              </a:buClr>
              <a:buSzPct val="125000"/>
              <a:buFont typeface="Arial" charset="0"/>
              <a:buChar char="▪"/>
              <a:defRPr/>
            </a:pPr>
            <a:r>
              <a:rPr lang="es-CO" sz="2000" dirty="0" smtClean="0">
                <a:solidFill>
                  <a:prstClr val="black"/>
                </a:solidFill>
                <a:ea typeface="ＭＳ Ｐゴシック" pitchFamily="34" charset="-128"/>
                <a:cs typeface="+mn-cs"/>
              </a:rPr>
              <a:t>Calle 24A No. 59-42 Edificio T3 Torre 4</a:t>
            </a:r>
          </a:p>
          <a:p>
            <a:pPr marL="197586" lvl="1" indent="-195966" defTabSz="913429">
              <a:buClr>
                <a:srgbClr val="4F81BD">
                  <a:lumMod val="75000"/>
                </a:srgbClr>
              </a:buClr>
              <a:buSzPct val="125000"/>
              <a:buFont typeface="Arial" charset="0"/>
              <a:buChar char="▪"/>
              <a:defRPr/>
            </a:pPr>
            <a:r>
              <a:rPr lang="es-CO" sz="2000" dirty="0" smtClean="0">
                <a:solidFill>
                  <a:prstClr val="black"/>
                </a:solidFill>
                <a:ea typeface="ＭＳ Ｐゴシック" pitchFamily="34" charset="-128"/>
              </a:rPr>
              <a:t>Calle</a:t>
            </a:r>
            <a:r>
              <a:rPr lang="es-CO" sz="2000" dirty="0" smtClean="0">
                <a:solidFill>
                  <a:prstClr val="black"/>
                </a:solidFill>
                <a:ea typeface="ＭＳ Ｐゴシック" pitchFamily="34" charset="-128"/>
                <a:cs typeface="+mn-cs"/>
              </a:rPr>
              <a:t> 26 No. 59-51 Torre 4 piso 2</a:t>
            </a:r>
            <a:endParaRPr lang="es-CO" sz="2000" dirty="0">
              <a:solidFill>
                <a:prstClr val="black"/>
              </a:solidFill>
              <a:ea typeface="ＭＳ Ｐゴシック" pitchFamily="34" charset="-128"/>
              <a:cs typeface="+mn-cs"/>
            </a:endParaRPr>
          </a:p>
        </p:txBody>
      </p:sp>
    </p:spTree>
    <p:extLst>
      <p:ext uri="{BB962C8B-B14F-4D97-AF65-F5344CB8AC3E}">
        <p14:creationId xmlns:p14="http://schemas.microsoft.com/office/powerpoint/2010/main" val="4148663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0178"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5 Rectángulo"/>
          <p:cNvSpPr txBox="1">
            <a:spLocks/>
          </p:cNvSpPr>
          <p:nvPr/>
        </p:nvSpPr>
        <p:spPr bwMode="auto">
          <a:xfrm>
            <a:off x="3152800" y="1162782"/>
            <a:ext cx="3504829" cy="1251108"/>
          </a:xfrm>
          <a:prstGeom prst="rect">
            <a:avLst/>
          </a:prstGeom>
          <a:gradFill>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cap="rnd">
            <a:noFill/>
            <a:bevel/>
          </a:ln>
          <a:effectLst>
            <a:outerShdw blurRad="50800" dist="38100" dir="5400000" algn="t" rotWithShape="0">
              <a:prstClr val="black">
                <a:alpha val="40000"/>
              </a:prstClr>
            </a:outerShdw>
          </a:effectLst>
          <a:scene3d>
            <a:camera prst="orthographicFront"/>
            <a:lightRig rig="threePt" dir="t"/>
          </a:scene3d>
          <a:sp3d>
            <a:bevelT w="38100" h="38100"/>
          </a:sp3d>
        </p:spPr>
        <p:txBody>
          <a:bodyPr lIns="45720" tIns="22860" rIns="45720" bIns="22860" spcCol="1270" anchor="ctr"/>
          <a:lstStyle>
            <a:lvl1pPr marL="177800" indent="-177800" algn="just" rtl="0" eaLnBrk="1" fontAlgn="base" hangingPunct="1">
              <a:spcBef>
                <a:spcPct val="20000"/>
              </a:spcBef>
              <a:spcAft>
                <a:spcPct val="0"/>
              </a:spcAft>
              <a:buFont typeface="Arial" charset="0"/>
              <a:buChar char="•"/>
              <a:defRPr sz="1600" b="1" kern="1200">
                <a:solidFill>
                  <a:schemeClr val="tx1"/>
                </a:solidFill>
                <a:latin typeface="Candara" pitchFamily="34" charset="0"/>
                <a:ea typeface="+mn-ea"/>
                <a:cs typeface="+mn-cs"/>
              </a:defRPr>
            </a:lvl1pPr>
            <a:lvl2pPr marL="622300" indent="-1651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2pPr>
            <a:lvl3pPr marL="1079500" indent="-1651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3pPr>
            <a:lvl4pPr marL="1524000" indent="-1524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4pPr>
            <a:lvl5pPr marL="1968500" indent="-1397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533400" fontAlgn="auto">
              <a:lnSpc>
                <a:spcPct val="90000"/>
              </a:lnSpc>
              <a:spcBef>
                <a:spcPts val="0"/>
              </a:spcBef>
              <a:spcAft>
                <a:spcPct val="35000"/>
              </a:spcAft>
              <a:buFontTx/>
              <a:buNone/>
              <a:defRPr/>
            </a:pPr>
            <a:r>
              <a:rPr lang="es-CO" kern="0" dirty="0" smtClean="0">
                <a:solidFill>
                  <a:prstClr val="black"/>
                </a:solidFill>
                <a:latin typeface="Futura Lt"/>
              </a:rPr>
              <a:t>TOTAL CONTRATOS PRESTACION DE SERVICIOS PROFESIONALES Y/O APOYO A LA GESTION ELABORADOS </a:t>
            </a:r>
            <a:r>
              <a:rPr lang="es-CO" u="sng" kern="0" dirty="0" smtClean="0">
                <a:solidFill>
                  <a:prstClr val="black"/>
                </a:solidFill>
                <a:latin typeface="Futura Lt"/>
              </a:rPr>
              <a:t>2015</a:t>
            </a:r>
            <a:r>
              <a:rPr lang="es-CO" kern="0" dirty="0" smtClean="0">
                <a:solidFill>
                  <a:prstClr val="black"/>
                </a:solidFill>
                <a:latin typeface="Futura Lt"/>
              </a:rPr>
              <a:t> = 479</a:t>
            </a:r>
            <a:endParaRPr lang="es-CO" kern="0" dirty="0">
              <a:solidFill>
                <a:srgbClr val="FF0000"/>
              </a:solidFill>
              <a:latin typeface="Futura Lt"/>
            </a:endParaRPr>
          </a:p>
        </p:txBody>
      </p:sp>
      <p:sp>
        <p:nvSpPr>
          <p:cNvPr id="18" name="5 Rectángulo"/>
          <p:cNvSpPr txBox="1">
            <a:spLocks/>
          </p:cNvSpPr>
          <p:nvPr/>
        </p:nvSpPr>
        <p:spPr bwMode="auto">
          <a:xfrm>
            <a:off x="416496" y="2576337"/>
            <a:ext cx="2736304" cy="504055"/>
          </a:xfrm>
          <a:prstGeom prst="rect">
            <a:avLst/>
          </a:prstGeom>
          <a:solidFill>
            <a:schemeClr val="accent4">
              <a:lumMod val="60000"/>
              <a:lumOff val="40000"/>
            </a:schemeClr>
          </a:solidFill>
          <a:ln cap="rnd">
            <a:noFill/>
            <a:bevel/>
          </a:ln>
          <a:effectLst>
            <a:outerShdw blurRad="50800" dist="38100" dir="5400000" algn="t" rotWithShape="0">
              <a:prstClr val="black">
                <a:alpha val="40000"/>
              </a:prstClr>
            </a:outerShdw>
          </a:effectLst>
          <a:scene3d>
            <a:camera prst="orthographicFront"/>
            <a:lightRig rig="threePt" dir="t"/>
          </a:scene3d>
          <a:sp3d>
            <a:bevelT w="38100" h="38100"/>
          </a:sp3d>
          <a:extLst/>
        </p:spPr>
        <p:txBody>
          <a:bodyPr vert="horz" wrap="square" lIns="45720" tIns="22860" rIns="45720" bIns="22860" numCol="1" spcCol="1270" anchor="ctr"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533400" eaLnBrk="1" fontAlgn="auto" hangingPunct="1">
              <a:lnSpc>
                <a:spcPct val="90000"/>
              </a:lnSpc>
              <a:spcBef>
                <a:spcPts val="0"/>
              </a:spcBef>
              <a:spcAft>
                <a:spcPct val="35000"/>
              </a:spcAft>
              <a:buFontTx/>
              <a:buNone/>
              <a:defRPr/>
            </a:pPr>
            <a:r>
              <a:rPr lang="es-CO" sz="1400" b="1" kern="0" dirty="0" smtClean="0">
                <a:solidFill>
                  <a:prstClr val="black"/>
                </a:solidFill>
                <a:latin typeface="Futura Lt"/>
              </a:rPr>
              <a:t>Total Actas Inicio = 479</a:t>
            </a:r>
            <a:endParaRPr lang="es-CO" sz="1400" b="1" kern="0" dirty="0">
              <a:solidFill>
                <a:prstClr val="black"/>
              </a:solidFill>
              <a:latin typeface="Futura Lt"/>
            </a:endParaRPr>
          </a:p>
        </p:txBody>
      </p:sp>
      <p:sp>
        <p:nvSpPr>
          <p:cNvPr id="19" name="5 Rectángulo"/>
          <p:cNvSpPr txBox="1">
            <a:spLocks/>
          </p:cNvSpPr>
          <p:nvPr/>
        </p:nvSpPr>
        <p:spPr bwMode="auto">
          <a:xfrm>
            <a:off x="3567158" y="2606781"/>
            <a:ext cx="2844032" cy="473612"/>
          </a:xfrm>
          <a:prstGeom prst="rect">
            <a:avLst/>
          </a:prstGeom>
          <a:solidFill>
            <a:schemeClr val="accent4">
              <a:lumMod val="60000"/>
              <a:lumOff val="40000"/>
            </a:schemeClr>
          </a:solidFill>
          <a:ln cap="rnd">
            <a:noFill/>
            <a:bevel/>
          </a:ln>
          <a:effectLst>
            <a:outerShdw blurRad="50800" dist="38100" dir="5400000" algn="t" rotWithShape="0">
              <a:prstClr val="black">
                <a:alpha val="40000"/>
              </a:prstClr>
            </a:outerShdw>
          </a:effectLst>
          <a:scene3d>
            <a:camera prst="orthographicFront"/>
            <a:lightRig rig="threePt" dir="t"/>
          </a:scene3d>
          <a:sp3d>
            <a:bevelT w="38100" h="38100"/>
          </a:sp3d>
          <a:extLst/>
        </p:spPr>
        <p:txBody>
          <a:bodyPr vert="horz" wrap="square" lIns="45720" tIns="22860" rIns="45720" bIns="22860" numCol="1" spcCol="1270" anchor="ctr"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533400" eaLnBrk="1" fontAlgn="auto" hangingPunct="1">
              <a:lnSpc>
                <a:spcPct val="90000"/>
              </a:lnSpc>
              <a:spcBef>
                <a:spcPts val="0"/>
              </a:spcBef>
              <a:spcAft>
                <a:spcPct val="35000"/>
              </a:spcAft>
              <a:buFontTx/>
              <a:buNone/>
              <a:defRPr/>
            </a:pPr>
            <a:r>
              <a:rPr lang="es-CO" sz="1400" b="1" kern="0" dirty="0" smtClean="0">
                <a:solidFill>
                  <a:prstClr val="black"/>
                </a:solidFill>
                <a:latin typeface="Futura Lt"/>
              </a:rPr>
              <a:t>Total Actas Aprobación Pólizas = 691</a:t>
            </a:r>
            <a:endParaRPr lang="es-CO" sz="1400" b="1" kern="0" dirty="0">
              <a:solidFill>
                <a:prstClr val="black"/>
              </a:solidFill>
              <a:latin typeface="Futura Lt"/>
            </a:endParaRPr>
          </a:p>
        </p:txBody>
      </p:sp>
      <p:sp>
        <p:nvSpPr>
          <p:cNvPr id="20" name="5 Rectángulo"/>
          <p:cNvSpPr txBox="1">
            <a:spLocks/>
          </p:cNvSpPr>
          <p:nvPr/>
        </p:nvSpPr>
        <p:spPr bwMode="auto">
          <a:xfrm>
            <a:off x="6657629" y="2606781"/>
            <a:ext cx="2330508" cy="473612"/>
          </a:xfrm>
          <a:prstGeom prst="rect">
            <a:avLst/>
          </a:prstGeom>
          <a:solidFill>
            <a:schemeClr val="accent4">
              <a:lumMod val="60000"/>
              <a:lumOff val="40000"/>
            </a:schemeClr>
          </a:solidFill>
          <a:ln cap="rnd">
            <a:noFill/>
            <a:bevel/>
          </a:ln>
          <a:effectLst>
            <a:outerShdw blurRad="50800" dist="38100" dir="5400000" algn="t" rotWithShape="0">
              <a:prstClr val="black">
                <a:alpha val="40000"/>
              </a:prstClr>
            </a:outerShdw>
          </a:effectLst>
          <a:scene3d>
            <a:camera prst="orthographicFront"/>
            <a:lightRig rig="threePt" dir="t"/>
          </a:scene3d>
          <a:sp3d>
            <a:bevelT w="38100" h="38100"/>
          </a:sp3d>
          <a:extLst/>
        </p:spPr>
        <p:txBody>
          <a:bodyPr vert="horz" wrap="square" lIns="45720" tIns="22860" rIns="45720" bIns="22860" numCol="1" spcCol="1270" anchor="ctr"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533400" eaLnBrk="1" fontAlgn="auto" hangingPunct="1">
              <a:lnSpc>
                <a:spcPct val="90000"/>
              </a:lnSpc>
              <a:spcBef>
                <a:spcPts val="0"/>
              </a:spcBef>
              <a:spcAft>
                <a:spcPct val="35000"/>
              </a:spcAft>
              <a:buFontTx/>
              <a:buNone/>
              <a:defRPr/>
            </a:pPr>
            <a:r>
              <a:rPr lang="es-CO" sz="1400" b="1" kern="0" dirty="0" smtClean="0">
                <a:solidFill>
                  <a:prstClr val="black"/>
                </a:solidFill>
                <a:latin typeface="Futura Lt"/>
              </a:rPr>
              <a:t>Total Otrosí = 80 </a:t>
            </a:r>
            <a:endParaRPr lang="es-CO" sz="1400" b="1" kern="0" dirty="0">
              <a:solidFill>
                <a:prstClr val="black"/>
              </a:solidFill>
              <a:latin typeface="Futura Lt"/>
            </a:endParaRPr>
          </a:p>
        </p:txBody>
      </p:sp>
      <p:sp>
        <p:nvSpPr>
          <p:cNvPr id="21" name="5 Rectángulo"/>
          <p:cNvSpPr txBox="1">
            <a:spLocks/>
          </p:cNvSpPr>
          <p:nvPr/>
        </p:nvSpPr>
        <p:spPr bwMode="auto">
          <a:xfrm>
            <a:off x="3567158" y="3254854"/>
            <a:ext cx="2844032" cy="501369"/>
          </a:xfrm>
          <a:prstGeom prst="rect">
            <a:avLst/>
          </a:prstGeom>
          <a:solidFill>
            <a:schemeClr val="accent4">
              <a:lumMod val="60000"/>
              <a:lumOff val="40000"/>
            </a:schemeClr>
          </a:solidFill>
          <a:ln cap="rnd">
            <a:noFill/>
            <a:bevel/>
          </a:ln>
          <a:effectLst>
            <a:outerShdw blurRad="50800" dist="38100" dir="5400000" algn="t" rotWithShape="0">
              <a:prstClr val="black">
                <a:alpha val="40000"/>
              </a:prstClr>
            </a:outerShdw>
          </a:effectLst>
          <a:scene3d>
            <a:camera prst="orthographicFront"/>
            <a:lightRig rig="threePt" dir="t"/>
          </a:scene3d>
          <a:sp3d>
            <a:bevelT w="38100" h="38100"/>
          </a:sp3d>
          <a:extLst/>
        </p:spPr>
        <p:txBody>
          <a:bodyPr vert="horz" wrap="square" lIns="45720" tIns="22860" rIns="45720" bIns="22860" numCol="1" spcCol="1270" anchor="ctr"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533400" eaLnBrk="1" fontAlgn="auto" hangingPunct="1">
              <a:lnSpc>
                <a:spcPct val="90000"/>
              </a:lnSpc>
              <a:spcBef>
                <a:spcPts val="0"/>
              </a:spcBef>
              <a:spcAft>
                <a:spcPct val="35000"/>
              </a:spcAft>
              <a:buFontTx/>
              <a:buNone/>
              <a:defRPr/>
            </a:pPr>
            <a:r>
              <a:rPr lang="es-CO" sz="1400" b="1" kern="0" dirty="0" smtClean="0">
                <a:solidFill>
                  <a:prstClr val="black"/>
                </a:solidFill>
                <a:latin typeface="Futura Lt"/>
              </a:rPr>
              <a:t>Total Prórrogas = </a:t>
            </a:r>
            <a:r>
              <a:rPr lang="es-CO" sz="1400" b="1" kern="0" dirty="0">
                <a:solidFill>
                  <a:prstClr val="black"/>
                </a:solidFill>
                <a:latin typeface="Futura Lt"/>
              </a:rPr>
              <a:t>4</a:t>
            </a:r>
          </a:p>
        </p:txBody>
      </p:sp>
      <p:sp>
        <p:nvSpPr>
          <p:cNvPr id="23" name="5 Rectángulo"/>
          <p:cNvSpPr txBox="1">
            <a:spLocks/>
          </p:cNvSpPr>
          <p:nvPr/>
        </p:nvSpPr>
        <p:spPr bwMode="auto">
          <a:xfrm>
            <a:off x="416496" y="3261755"/>
            <a:ext cx="2736304" cy="501369"/>
          </a:xfrm>
          <a:prstGeom prst="rect">
            <a:avLst/>
          </a:prstGeom>
          <a:solidFill>
            <a:schemeClr val="accent4">
              <a:lumMod val="60000"/>
              <a:lumOff val="40000"/>
            </a:schemeClr>
          </a:solidFill>
          <a:ln cap="rnd">
            <a:noFill/>
            <a:bevel/>
          </a:ln>
          <a:effectLst>
            <a:outerShdw blurRad="50800" dist="38100" dir="5400000" algn="t" rotWithShape="0">
              <a:prstClr val="black">
                <a:alpha val="40000"/>
              </a:prstClr>
            </a:outerShdw>
          </a:effectLst>
          <a:scene3d>
            <a:camera prst="orthographicFront"/>
            <a:lightRig rig="threePt" dir="t"/>
          </a:scene3d>
          <a:sp3d>
            <a:bevelT w="38100" h="38100"/>
          </a:sp3d>
          <a:extLst/>
        </p:spPr>
        <p:txBody>
          <a:bodyPr vert="horz" wrap="square" lIns="45720" tIns="22860" rIns="45720" bIns="22860" numCol="1" spcCol="1270" anchor="ctr"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533400" eaLnBrk="1" fontAlgn="auto" hangingPunct="1">
              <a:lnSpc>
                <a:spcPct val="90000"/>
              </a:lnSpc>
              <a:spcBef>
                <a:spcPts val="0"/>
              </a:spcBef>
              <a:spcAft>
                <a:spcPct val="35000"/>
              </a:spcAft>
              <a:buFontTx/>
              <a:buNone/>
              <a:defRPr/>
            </a:pPr>
            <a:r>
              <a:rPr lang="es-CO" sz="1400" b="1" kern="0" dirty="0" smtClean="0">
                <a:solidFill>
                  <a:prstClr val="black"/>
                </a:solidFill>
                <a:latin typeface="Futura Lt"/>
              </a:rPr>
              <a:t>Total Adiciones = 189</a:t>
            </a:r>
            <a:endParaRPr lang="es-CO" sz="1400" b="1" kern="0" dirty="0">
              <a:solidFill>
                <a:prstClr val="black"/>
              </a:solidFill>
              <a:latin typeface="Futura Lt"/>
            </a:endParaRPr>
          </a:p>
        </p:txBody>
      </p:sp>
      <p:sp>
        <p:nvSpPr>
          <p:cNvPr id="24" name="5 Rectángulo"/>
          <p:cNvSpPr txBox="1">
            <a:spLocks/>
          </p:cNvSpPr>
          <p:nvPr/>
        </p:nvSpPr>
        <p:spPr bwMode="auto">
          <a:xfrm>
            <a:off x="6674396" y="3233692"/>
            <a:ext cx="2313740" cy="514171"/>
          </a:xfrm>
          <a:prstGeom prst="rect">
            <a:avLst/>
          </a:prstGeom>
          <a:solidFill>
            <a:schemeClr val="accent4">
              <a:lumMod val="60000"/>
              <a:lumOff val="40000"/>
            </a:schemeClr>
          </a:solidFill>
          <a:ln cap="rnd">
            <a:noFill/>
            <a:bevel/>
          </a:ln>
          <a:effectLst>
            <a:outerShdw blurRad="50800" dist="38100" dir="5400000" algn="t" rotWithShape="0">
              <a:prstClr val="black">
                <a:alpha val="40000"/>
              </a:prstClr>
            </a:outerShdw>
          </a:effectLst>
          <a:scene3d>
            <a:camera prst="orthographicFront"/>
            <a:lightRig rig="threePt" dir="t"/>
          </a:scene3d>
          <a:sp3d>
            <a:bevelT w="38100" h="38100"/>
          </a:sp3d>
          <a:extLst/>
        </p:spPr>
        <p:txBody>
          <a:bodyPr vert="horz" wrap="square" lIns="45720" tIns="22860" rIns="45720" bIns="22860" numCol="1" spcCol="1270" anchor="ctr"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533400" eaLnBrk="1" fontAlgn="auto" hangingPunct="1">
              <a:lnSpc>
                <a:spcPct val="90000"/>
              </a:lnSpc>
              <a:spcBef>
                <a:spcPts val="0"/>
              </a:spcBef>
              <a:spcAft>
                <a:spcPct val="35000"/>
              </a:spcAft>
              <a:buFontTx/>
              <a:buNone/>
              <a:defRPr/>
            </a:pPr>
            <a:r>
              <a:rPr lang="es-CO" sz="1400" b="1" kern="0" dirty="0" smtClean="0">
                <a:solidFill>
                  <a:prstClr val="black"/>
                </a:solidFill>
                <a:latin typeface="Futura Lt"/>
              </a:rPr>
              <a:t>Total Cesiones = 7</a:t>
            </a:r>
            <a:endParaRPr lang="es-CO" sz="1400" b="1" kern="0" dirty="0">
              <a:solidFill>
                <a:prstClr val="black"/>
              </a:solidFill>
              <a:latin typeface="Futura Lt"/>
            </a:endParaRPr>
          </a:p>
        </p:txBody>
      </p:sp>
      <p:sp>
        <p:nvSpPr>
          <p:cNvPr id="25" name="5 Rectángulo"/>
          <p:cNvSpPr txBox="1">
            <a:spLocks/>
          </p:cNvSpPr>
          <p:nvPr/>
        </p:nvSpPr>
        <p:spPr bwMode="auto">
          <a:xfrm>
            <a:off x="416496" y="3933562"/>
            <a:ext cx="2736304" cy="498683"/>
          </a:xfrm>
          <a:prstGeom prst="rect">
            <a:avLst/>
          </a:prstGeom>
          <a:solidFill>
            <a:schemeClr val="accent4">
              <a:lumMod val="60000"/>
              <a:lumOff val="40000"/>
            </a:schemeClr>
          </a:solidFill>
          <a:ln cap="rnd">
            <a:noFill/>
            <a:bevel/>
          </a:ln>
          <a:effectLst>
            <a:outerShdw blurRad="50800" dist="38100" dir="5400000" algn="t" rotWithShape="0">
              <a:prstClr val="black">
                <a:alpha val="40000"/>
              </a:prstClr>
            </a:outerShdw>
          </a:effectLst>
          <a:scene3d>
            <a:camera prst="orthographicFront"/>
            <a:lightRig rig="threePt" dir="t"/>
          </a:scene3d>
          <a:sp3d>
            <a:bevelT w="38100" h="38100"/>
          </a:sp3d>
          <a:extLst/>
        </p:spPr>
        <p:txBody>
          <a:bodyPr vert="horz" wrap="square" lIns="45720" tIns="22860" rIns="45720" bIns="22860" numCol="1" spcCol="1270" anchor="ctr"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533400" eaLnBrk="1" fontAlgn="auto" hangingPunct="1">
              <a:lnSpc>
                <a:spcPct val="90000"/>
              </a:lnSpc>
              <a:spcBef>
                <a:spcPts val="0"/>
              </a:spcBef>
              <a:spcAft>
                <a:spcPct val="35000"/>
              </a:spcAft>
              <a:buFontTx/>
              <a:buNone/>
              <a:defRPr/>
            </a:pPr>
            <a:r>
              <a:rPr lang="es-CO" sz="1400" b="1" kern="0" dirty="0" smtClean="0">
                <a:solidFill>
                  <a:prstClr val="black"/>
                </a:solidFill>
                <a:latin typeface="Futura Lt"/>
              </a:rPr>
              <a:t>Total Actas Suspensión = 7</a:t>
            </a:r>
            <a:endParaRPr lang="es-CO" sz="1400" b="1" kern="0" dirty="0">
              <a:solidFill>
                <a:prstClr val="black"/>
              </a:solidFill>
              <a:latin typeface="Futura Lt"/>
            </a:endParaRPr>
          </a:p>
        </p:txBody>
      </p:sp>
      <p:sp>
        <p:nvSpPr>
          <p:cNvPr id="26" name="5 Rectángulo"/>
          <p:cNvSpPr txBox="1">
            <a:spLocks/>
          </p:cNvSpPr>
          <p:nvPr/>
        </p:nvSpPr>
        <p:spPr bwMode="auto">
          <a:xfrm>
            <a:off x="3567336" y="3919950"/>
            <a:ext cx="2843854" cy="480588"/>
          </a:xfrm>
          <a:prstGeom prst="rect">
            <a:avLst/>
          </a:prstGeom>
          <a:solidFill>
            <a:schemeClr val="accent4">
              <a:lumMod val="60000"/>
              <a:lumOff val="40000"/>
            </a:schemeClr>
          </a:solidFill>
          <a:ln cap="rnd">
            <a:noFill/>
            <a:bevel/>
          </a:ln>
          <a:effectLst>
            <a:outerShdw blurRad="50800" dist="38100" dir="5400000" algn="t" rotWithShape="0">
              <a:prstClr val="black">
                <a:alpha val="40000"/>
              </a:prstClr>
            </a:outerShdw>
          </a:effectLst>
          <a:scene3d>
            <a:camera prst="orthographicFront"/>
            <a:lightRig rig="threePt" dir="t"/>
          </a:scene3d>
          <a:sp3d>
            <a:bevelT w="38100" h="38100"/>
          </a:sp3d>
          <a:extLst/>
        </p:spPr>
        <p:txBody>
          <a:bodyPr vert="horz" wrap="square" lIns="45720" tIns="22860" rIns="45720" bIns="22860" numCol="1" spcCol="1270" anchor="ctr"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533400" eaLnBrk="1" fontAlgn="auto" hangingPunct="1">
              <a:lnSpc>
                <a:spcPct val="90000"/>
              </a:lnSpc>
              <a:spcBef>
                <a:spcPts val="0"/>
              </a:spcBef>
              <a:spcAft>
                <a:spcPct val="35000"/>
              </a:spcAft>
              <a:buFontTx/>
              <a:buNone/>
              <a:defRPr/>
            </a:pPr>
            <a:r>
              <a:rPr lang="es-CO" sz="1400" b="1" kern="0" dirty="0" smtClean="0">
                <a:solidFill>
                  <a:prstClr val="black"/>
                </a:solidFill>
                <a:latin typeface="Futura Lt"/>
              </a:rPr>
              <a:t>Total Actas Reanudación = </a:t>
            </a:r>
            <a:r>
              <a:rPr lang="es-CO" sz="1400" b="1" kern="0" dirty="0">
                <a:solidFill>
                  <a:prstClr val="black"/>
                </a:solidFill>
                <a:latin typeface="Futura Lt"/>
              </a:rPr>
              <a:t>7</a:t>
            </a:r>
          </a:p>
        </p:txBody>
      </p:sp>
      <p:sp>
        <p:nvSpPr>
          <p:cNvPr id="27" name="5 Rectángulo"/>
          <p:cNvSpPr txBox="1">
            <a:spLocks/>
          </p:cNvSpPr>
          <p:nvPr/>
        </p:nvSpPr>
        <p:spPr bwMode="auto">
          <a:xfrm>
            <a:off x="6666012" y="3919950"/>
            <a:ext cx="2322124" cy="480587"/>
          </a:xfrm>
          <a:prstGeom prst="rect">
            <a:avLst/>
          </a:prstGeom>
          <a:solidFill>
            <a:schemeClr val="accent4">
              <a:lumMod val="60000"/>
              <a:lumOff val="40000"/>
            </a:schemeClr>
          </a:solidFill>
          <a:ln cap="rnd">
            <a:noFill/>
            <a:bevel/>
          </a:ln>
          <a:effectLst>
            <a:outerShdw blurRad="50800" dist="38100" dir="5400000" algn="t" rotWithShape="0">
              <a:prstClr val="black">
                <a:alpha val="40000"/>
              </a:prstClr>
            </a:outerShdw>
          </a:effectLst>
          <a:scene3d>
            <a:camera prst="orthographicFront"/>
            <a:lightRig rig="threePt" dir="t"/>
          </a:scene3d>
          <a:sp3d>
            <a:bevelT w="38100" h="38100"/>
          </a:sp3d>
          <a:extLst/>
        </p:spPr>
        <p:txBody>
          <a:bodyPr vert="horz" wrap="square" lIns="45720" tIns="22860" rIns="45720" bIns="22860" numCol="1" spcCol="1270" anchor="ctr"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533400" eaLnBrk="1" fontAlgn="auto" hangingPunct="1">
              <a:lnSpc>
                <a:spcPct val="90000"/>
              </a:lnSpc>
              <a:spcBef>
                <a:spcPts val="0"/>
              </a:spcBef>
              <a:spcAft>
                <a:spcPct val="35000"/>
              </a:spcAft>
              <a:buFontTx/>
              <a:buNone/>
              <a:defRPr/>
            </a:pPr>
            <a:r>
              <a:rPr lang="es-CO" sz="1400" b="1" kern="0" dirty="0" smtClean="0">
                <a:solidFill>
                  <a:prstClr val="black"/>
                </a:solidFill>
                <a:latin typeface="Futura Lt"/>
              </a:rPr>
              <a:t>Total Terminación Mutuo Acuerdo = 150</a:t>
            </a:r>
            <a:endParaRPr lang="es-CO" sz="1400" b="1" kern="0" dirty="0">
              <a:solidFill>
                <a:prstClr val="black"/>
              </a:solidFill>
              <a:latin typeface="Futura Lt"/>
            </a:endParaRPr>
          </a:p>
        </p:txBody>
      </p:sp>
      <p:sp>
        <p:nvSpPr>
          <p:cNvPr id="28" name="5 Rectángulo"/>
          <p:cNvSpPr txBox="1">
            <a:spLocks/>
          </p:cNvSpPr>
          <p:nvPr/>
        </p:nvSpPr>
        <p:spPr bwMode="auto">
          <a:xfrm>
            <a:off x="416496" y="4623602"/>
            <a:ext cx="2736304" cy="504056"/>
          </a:xfrm>
          <a:prstGeom prst="rect">
            <a:avLst/>
          </a:prstGeom>
          <a:solidFill>
            <a:schemeClr val="accent4">
              <a:lumMod val="60000"/>
              <a:lumOff val="40000"/>
            </a:schemeClr>
          </a:solidFill>
          <a:ln cap="rnd">
            <a:noFill/>
            <a:bevel/>
          </a:ln>
          <a:effectLst>
            <a:outerShdw blurRad="50800" dist="38100" dir="5400000" algn="t" rotWithShape="0">
              <a:prstClr val="black">
                <a:alpha val="40000"/>
              </a:prstClr>
            </a:outerShdw>
          </a:effectLst>
          <a:scene3d>
            <a:camera prst="orthographicFront"/>
            <a:lightRig rig="threePt" dir="t"/>
          </a:scene3d>
          <a:sp3d>
            <a:bevelT w="38100" h="38100"/>
          </a:sp3d>
          <a:extLst/>
        </p:spPr>
        <p:txBody>
          <a:bodyPr vert="horz" wrap="square" lIns="45720" tIns="22860" rIns="45720" bIns="22860" numCol="1" spcCol="1270" anchor="ctr"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533400" eaLnBrk="1" fontAlgn="auto" hangingPunct="1">
              <a:lnSpc>
                <a:spcPct val="90000"/>
              </a:lnSpc>
              <a:spcBef>
                <a:spcPts val="0"/>
              </a:spcBef>
              <a:spcAft>
                <a:spcPct val="35000"/>
              </a:spcAft>
              <a:buFontTx/>
              <a:buNone/>
              <a:defRPr/>
            </a:pPr>
            <a:r>
              <a:rPr lang="es-CO" sz="1400" b="1" kern="0" dirty="0" smtClean="0">
                <a:solidFill>
                  <a:prstClr val="black"/>
                </a:solidFill>
                <a:latin typeface="Futura Lt"/>
              </a:rPr>
              <a:t>Total Actas Liquidación = 170</a:t>
            </a:r>
            <a:endParaRPr lang="es-CO" sz="1400" b="1" kern="0" dirty="0">
              <a:solidFill>
                <a:prstClr val="black"/>
              </a:solidFill>
              <a:latin typeface="Futura Lt"/>
            </a:endParaRPr>
          </a:p>
        </p:txBody>
      </p:sp>
      <p:sp>
        <p:nvSpPr>
          <p:cNvPr id="30" name="5 Rectángulo"/>
          <p:cNvSpPr txBox="1">
            <a:spLocks/>
          </p:cNvSpPr>
          <p:nvPr/>
        </p:nvSpPr>
        <p:spPr bwMode="auto">
          <a:xfrm>
            <a:off x="3545445" y="4623602"/>
            <a:ext cx="2865745" cy="504056"/>
          </a:xfrm>
          <a:prstGeom prst="rect">
            <a:avLst/>
          </a:prstGeom>
          <a:solidFill>
            <a:schemeClr val="accent4">
              <a:lumMod val="60000"/>
              <a:lumOff val="40000"/>
            </a:schemeClr>
          </a:solidFill>
          <a:ln cap="rnd">
            <a:noFill/>
            <a:bevel/>
          </a:ln>
          <a:effectLst>
            <a:outerShdw blurRad="50800" dist="38100" dir="5400000" algn="t" rotWithShape="0">
              <a:prstClr val="black">
                <a:alpha val="40000"/>
              </a:prstClr>
            </a:outerShdw>
          </a:effectLst>
          <a:scene3d>
            <a:camera prst="orthographicFront"/>
            <a:lightRig rig="threePt" dir="t"/>
          </a:scene3d>
          <a:sp3d>
            <a:bevelT w="38100" h="38100"/>
          </a:sp3d>
          <a:extLst/>
        </p:spPr>
        <p:txBody>
          <a:bodyPr vert="horz" wrap="square" lIns="45720" tIns="22860" rIns="45720" bIns="22860" numCol="1" spcCol="1270" anchor="ctr"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533400" eaLnBrk="1" fontAlgn="auto" hangingPunct="1">
              <a:lnSpc>
                <a:spcPct val="90000"/>
              </a:lnSpc>
              <a:spcBef>
                <a:spcPts val="0"/>
              </a:spcBef>
              <a:spcAft>
                <a:spcPct val="35000"/>
              </a:spcAft>
              <a:buFontTx/>
              <a:buNone/>
              <a:defRPr/>
            </a:pPr>
            <a:r>
              <a:rPr lang="es-CO" sz="1400" b="1" kern="0" dirty="0" smtClean="0">
                <a:solidFill>
                  <a:prstClr val="black"/>
                </a:solidFill>
                <a:latin typeface="Futura Lt"/>
              </a:rPr>
              <a:t>Total Informes Presentados = 13</a:t>
            </a:r>
            <a:endParaRPr lang="es-CO" sz="1400" b="1" kern="0" dirty="0">
              <a:solidFill>
                <a:prstClr val="black"/>
              </a:solidFill>
              <a:latin typeface="Futura Lt"/>
            </a:endParaRPr>
          </a:p>
        </p:txBody>
      </p:sp>
      <p:sp>
        <p:nvSpPr>
          <p:cNvPr id="31" name="5 Rectángulo"/>
          <p:cNvSpPr txBox="1">
            <a:spLocks/>
          </p:cNvSpPr>
          <p:nvPr/>
        </p:nvSpPr>
        <p:spPr bwMode="auto">
          <a:xfrm>
            <a:off x="416496" y="5319015"/>
            <a:ext cx="2736304" cy="504056"/>
          </a:xfrm>
          <a:prstGeom prst="rect">
            <a:avLst/>
          </a:prstGeom>
          <a:solidFill>
            <a:schemeClr val="accent4">
              <a:lumMod val="60000"/>
              <a:lumOff val="40000"/>
            </a:schemeClr>
          </a:solidFill>
          <a:ln cap="rnd">
            <a:noFill/>
            <a:bevel/>
          </a:ln>
          <a:effectLst>
            <a:outerShdw blurRad="50800" dist="38100" dir="5400000" algn="t" rotWithShape="0">
              <a:prstClr val="black">
                <a:alpha val="40000"/>
              </a:prstClr>
            </a:outerShdw>
          </a:effectLst>
          <a:scene3d>
            <a:camera prst="orthographicFront"/>
            <a:lightRig rig="threePt" dir="t"/>
          </a:scene3d>
          <a:sp3d>
            <a:bevelT w="38100" h="38100"/>
          </a:sp3d>
          <a:extLst/>
        </p:spPr>
        <p:txBody>
          <a:bodyPr vert="horz" wrap="square" lIns="45720" tIns="22860" rIns="45720" bIns="22860" numCol="1" spcCol="1270" anchor="ctr"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533400" eaLnBrk="1" fontAlgn="auto" hangingPunct="1">
              <a:lnSpc>
                <a:spcPct val="90000"/>
              </a:lnSpc>
              <a:spcBef>
                <a:spcPts val="0"/>
              </a:spcBef>
              <a:spcAft>
                <a:spcPct val="35000"/>
              </a:spcAft>
              <a:buFontTx/>
              <a:buNone/>
              <a:defRPr/>
            </a:pPr>
            <a:r>
              <a:rPr lang="es-CO" sz="1400" b="1" kern="0" dirty="0" smtClean="0">
                <a:solidFill>
                  <a:prstClr val="black"/>
                </a:solidFill>
                <a:latin typeface="Futura Lt"/>
              </a:rPr>
              <a:t>Total Certificaciones = 480</a:t>
            </a:r>
            <a:endParaRPr lang="es-CO" sz="1400" b="1" kern="0" dirty="0">
              <a:solidFill>
                <a:prstClr val="black"/>
              </a:solidFill>
              <a:latin typeface="Futura Lt"/>
            </a:endParaRPr>
          </a:p>
        </p:txBody>
      </p:sp>
      <p:sp>
        <p:nvSpPr>
          <p:cNvPr id="32" name="Rectángulo 31"/>
          <p:cNvSpPr/>
          <p:nvPr/>
        </p:nvSpPr>
        <p:spPr>
          <a:xfrm>
            <a:off x="1305016" y="372598"/>
            <a:ext cx="6912768" cy="1200329"/>
          </a:xfrm>
          <a:prstGeom prst="rect">
            <a:avLst/>
          </a:prstGeom>
          <a:noFill/>
        </p:spPr>
        <p:txBody>
          <a:bodyPr wrap="square" lIns="91440" tIns="45720" rIns="91440" bIns="45720">
            <a:spAutoFit/>
          </a:bodyPr>
          <a:lstStyle/>
          <a:p>
            <a:pPr algn="ctr"/>
            <a:r>
              <a:rPr lang="es-ES" sz="36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Avances Temas Administrativos</a:t>
            </a:r>
            <a:endParaRPr lang="es-ES" sz="36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35500107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pPr>
              <a:defRPr/>
            </a:pPr>
            <a:fld id="{2506E1E8-899A-4EC0-8EB7-308EA0A8D60E}" type="slidenum">
              <a:rPr lang="es-CO" smtClean="0">
                <a:solidFill>
                  <a:srgbClr val="244061">
                    <a:tint val="75000"/>
                  </a:srgbClr>
                </a:solidFill>
              </a:rPr>
              <a:pPr>
                <a:defRPr/>
              </a:pPr>
              <a:t>8</a:t>
            </a:fld>
            <a:endParaRPr lang="es-CO" dirty="0">
              <a:solidFill>
                <a:srgbClr val="244061">
                  <a:tint val="75000"/>
                </a:srgbClr>
              </a:solidFill>
            </a:endParaRPr>
          </a:p>
        </p:txBody>
      </p:sp>
      <p:sp>
        <p:nvSpPr>
          <p:cNvPr id="4" name="5 Rectángulo"/>
          <p:cNvSpPr txBox="1">
            <a:spLocks/>
          </p:cNvSpPr>
          <p:nvPr/>
        </p:nvSpPr>
        <p:spPr bwMode="auto">
          <a:xfrm>
            <a:off x="3198362" y="1136592"/>
            <a:ext cx="3459267" cy="1323844"/>
          </a:xfrm>
          <a:prstGeom prst="rect">
            <a:avLst/>
          </a:prstGeom>
          <a:solidFill>
            <a:schemeClr val="accent5">
              <a:lumMod val="60000"/>
              <a:lumOff val="40000"/>
            </a:schemeClr>
          </a:solidFill>
          <a:ln cap="rnd">
            <a:noFill/>
            <a:bevel/>
          </a:ln>
          <a:effectLst>
            <a:outerShdw blurRad="50800" dist="38100" dir="5400000" algn="t" rotWithShape="0">
              <a:prstClr val="black">
                <a:alpha val="40000"/>
              </a:prstClr>
            </a:outerShdw>
          </a:effectLst>
          <a:scene3d>
            <a:camera prst="orthographicFront"/>
            <a:lightRig rig="threePt" dir="t"/>
          </a:scene3d>
          <a:sp3d>
            <a:bevelT w="38100" h="38100"/>
          </a:sp3d>
        </p:spPr>
        <p:txBody>
          <a:bodyPr lIns="45720" tIns="22860" rIns="45720" bIns="22860" spcCol="1270" anchor="ctr"/>
          <a:lstStyle>
            <a:lvl1pPr marL="177800" indent="-177800" algn="just" rtl="0" eaLnBrk="1" fontAlgn="base" hangingPunct="1">
              <a:spcBef>
                <a:spcPct val="20000"/>
              </a:spcBef>
              <a:spcAft>
                <a:spcPct val="0"/>
              </a:spcAft>
              <a:buFont typeface="Arial" charset="0"/>
              <a:buChar char="•"/>
              <a:defRPr sz="1600" b="1" kern="1200">
                <a:solidFill>
                  <a:schemeClr val="tx1"/>
                </a:solidFill>
                <a:latin typeface="Candara" pitchFamily="34" charset="0"/>
                <a:ea typeface="+mn-ea"/>
                <a:cs typeface="+mn-cs"/>
              </a:defRPr>
            </a:lvl1pPr>
            <a:lvl2pPr marL="622300" indent="-1651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2pPr>
            <a:lvl3pPr marL="1079500" indent="-1651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3pPr>
            <a:lvl4pPr marL="1524000" indent="-1524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4pPr>
            <a:lvl5pPr marL="1968500" indent="-1397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533400" fontAlgn="auto">
              <a:lnSpc>
                <a:spcPct val="90000"/>
              </a:lnSpc>
              <a:spcBef>
                <a:spcPts val="0"/>
              </a:spcBef>
              <a:spcAft>
                <a:spcPct val="35000"/>
              </a:spcAft>
              <a:buFontTx/>
              <a:buNone/>
              <a:defRPr/>
            </a:pPr>
            <a:r>
              <a:rPr lang="es-CO" kern="0" dirty="0" smtClean="0">
                <a:solidFill>
                  <a:prstClr val="black"/>
                </a:solidFill>
                <a:latin typeface="Futura Lt"/>
              </a:rPr>
              <a:t>TOTAL CONTRATOS PRESTACION DE SERVICIOS PROFESIONALES Y/O APOYO A LA GESTION ELABORADOS  - </a:t>
            </a:r>
            <a:r>
              <a:rPr lang="es-CO" u="sng" kern="0" dirty="0" smtClean="0">
                <a:solidFill>
                  <a:prstClr val="black"/>
                </a:solidFill>
                <a:latin typeface="Futura Lt"/>
              </a:rPr>
              <a:t>PRIMER TRIMESTRE 2016 </a:t>
            </a:r>
            <a:r>
              <a:rPr lang="es-CO" kern="0" dirty="0" smtClean="0">
                <a:solidFill>
                  <a:prstClr val="black"/>
                </a:solidFill>
                <a:latin typeface="Futura Lt"/>
              </a:rPr>
              <a:t>= 21</a:t>
            </a:r>
            <a:endParaRPr lang="es-CO" kern="0" dirty="0">
              <a:solidFill>
                <a:srgbClr val="FF0000"/>
              </a:solidFill>
              <a:latin typeface="Futura Lt"/>
            </a:endParaRPr>
          </a:p>
        </p:txBody>
      </p:sp>
      <p:sp>
        <p:nvSpPr>
          <p:cNvPr id="5" name="5 Rectángulo"/>
          <p:cNvSpPr txBox="1">
            <a:spLocks/>
          </p:cNvSpPr>
          <p:nvPr/>
        </p:nvSpPr>
        <p:spPr bwMode="auto">
          <a:xfrm>
            <a:off x="416496" y="2576337"/>
            <a:ext cx="2796494" cy="504055"/>
          </a:xfrm>
          <a:prstGeom prst="rect">
            <a:avLst/>
          </a:prstGeom>
          <a:solidFill>
            <a:schemeClr val="accent4">
              <a:lumMod val="60000"/>
              <a:lumOff val="40000"/>
            </a:schemeClr>
          </a:solidFill>
          <a:ln cap="rnd">
            <a:noFill/>
            <a:bevel/>
          </a:ln>
          <a:effectLst>
            <a:outerShdw blurRad="50800" dist="38100" dir="5400000" algn="t" rotWithShape="0">
              <a:prstClr val="black">
                <a:alpha val="40000"/>
              </a:prstClr>
            </a:outerShdw>
          </a:effectLst>
          <a:scene3d>
            <a:camera prst="orthographicFront"/>
            <a:lightRig rig="threePt" dir="t"/>
          </a:scene3d>
          <a:sp3d>
            <a:bevelT w="38100" h="38100"/>
          </a:sp3d>
          <a:extLst/>
        </p:spPr>
        <p:txBody>
          <a:bodyPr vert="horz" wrap="square" lIns="45720" tIns="22860" rIns="45720" bIns="22860" numCol="1" spcCol="1270" anchor="ctr"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533400" eaLnBrk="1" fontAlgn="auto" hangingPunct="1">
              <a:lnSpc>
                <a:spcPct val="90000"/>
              </a:lnSpc>
              <a:spcBef>
                <a:spcPts val="0"/>
              </a:spcBef>
              <a:spcAft>
                <a:spcPct val="35000"/>
              </a:spcAft>
              <a:buFontTx/>
              <a:buNone/>
              <a:defRPr/>
            </a:pPr>
            <a:r>
              <a:rPr lang="es-CO" sz="1400" b="1" kern="0" dirty="0" smtClean="0">
                <a:solidFill>
                  <a:prstClr val="black"/>
                </a:solidFill>
                <a:latin typeface="Futura Lt"/>
              </a:rPr>
              <a:t>Total Actas Inicio = 21</a:t>
            </a:r>
            <a:endParaRPr lang="es-CO" sz="1400" b="1" kern="0" dirty="0">
              <a:solidFill>
                <a:prstClr val="black"/>
              </a:solidFill>
              <a:latin typeface="Futura Lt"/>
            </a:endParaRPr>
          </a:p>
        </p:txBody>
      </p:sp>
      <p:sp>
        <p:nvSpPr>
          <p:cNvPr id="6" name="5 Rectángulo"/>
          <p:cNvSpPr txBox="1">
            <a:spLocks/>
          </p:cNvSpPr>
          <p:nvPr/>
        </p:nvSpPr>
        <p:spPr bwMode="auto">
          <a:xfrm>
            <a:off x="3567158" y="2576337"/>
            <a:ext cx="2736304" cy="473612"/>
          </a:xfrm>
          <a:prstGeom prst="rect">
            <a:avLst/>
          </a:prstGeom>
          <a:solidFill>
            <a:schemeClr val="accent4">
              <a:lumMod val="60000"/>
              <a:lumOff val="40000"/>
            </a:schemeClr>
          </a:solidFill>
          <a:ln cap="rnd">
            <a:noFill/>
            <a:bevel/>
          </a:ln>
          <a:effectLst>
            <a:outerShdw blurRad="50800" dist="38100" dir="5400000" algn="t" rotWithShape="0">
              <a:prstClr val="black">
                <a:alpha val="40000"/>
              </a:prstClr>
            </a:outerShdw>
          </a:effectLst>
          <a:scene3d>
            <a:camera prst="orthographicFront"/>
            <a:lightRig rig="threePt" dir="t"/>
          </a:scene3d>
          <a:sp3d>
            <a:bevelT w="38100" h="38100"/>
          </a:sp3d>
          <a:extLst/>
        </p:spPr>
        <p:txBody>
          <a:bodyPr vert="horz" wrap="square" lIns="45720" tIns="22860" rIns="45720" bIns="22860" numCol="1" spcCol="1270" anchor="ctr"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533400" eaLnBrk="1" fontAlgn="auto" hangingPunct="1">
              <a:lnSpc>
                <a:spcPct val="90000"/>
              </a:lnSpc>
              <a:spcBef>
                <a:spcPts val="0"/>
              </a:spcBef>
              <a:spcAft>
                <a:spcPct val="35000"/>
              </a:spcAft>
              <a:buFontTx/>
              <a:buNone/>
              <a:defRPr/>
            </a:pPr>
            <a:r>
              <a:rPr lang="es-CO" sz="1400" b="1" kern="0" dirty="0" smtClean="0">
                <a:solidFill>
                  <a:prstClr val="black"/>
                </a:solidFill>
                <a:latin typeface="Futura Lt"/>
              </a:rPr>
              <a:t>Total Actas Aprobación Pólizas = 230</a:t>
            </a:r>
            <a:endParaRPr lang="es-CO" sz="1400" b="1" kern="0" dirty="0">
              <a:solidFill>
                <a:prstClr val="black"/>
              </a:solidFill>
              <a:latin typeface="Futura Lt"/>
            </a:endParaRPr>
          </a:p>
        </p:txBody>
      </p:sp>
      <p:sp>
        <p:nvSpPr>
          <p:cNvPr id="7" name="5 Rectángulo"/>
          <p:cNvSpPr txBox="1">
            <a:spLocks/>
          </p:cNvSpPr>
          <p:nvPr/>
        </p:nvSpPr>
        <p:spPr bwMode="auto">
          <a:xfrm>
            <a:off x="6657629" y="2558064"/>
            <a:ext cx="2330508" cy="473612"/>
          </a:xfrm>
          <a:prstGeom prst="rect">
            <a:avLst/>
          </a:prstGeom>
          <a:solidFill>
            <a:schemeClr val="accent4">
              <a:lumMod val="60000"/>
              <a:lumOff val="40000"/>
            </a:schemeClr>
          </a:solidFill>
          <a:ln cap="rnd">
            <a:noFill/>
            <a:bevel/>
          </a:ln>
          <a:effectLst>
            <a:outerShdw blurRad="50800" dist="38100" dir="5400000" algn="t" rotWithShape="0">
              <a:prstClr val="black">
                <a:alpha val="40000"/>
              </a:prstClr>
            </a:outerShdw>
          </a:effectLst>
          <a:scene3d>
            <a:camera prst="orthographicFront"/>
            <a:lightRig rig="threePt" dir="t"/>
          </a:scene3d>
          <a:sp3d>
            <a:bevelT w="38100" h="38100"/>
          </a:sp3d>
          <a:extLst/>
        </p:spPr>
        <p:txBody>
          <a:bodyPr vert="horz" wrap="square" lIns="45720" tIns="22860" rIns="45720" bIns="22860" numCol="1" spcCol="1270" anchor="ctr"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533400" eaLnBrk="1" fontAlgn="auto" hangingPunct="1">
              <a:lnSpc>
                <a:spcPct val="90000"/>
              </a:lnSpc>
              <a:spcBef>
                <a:spcPts val="0"/>
              </a:spcBef>
              <a:spcAft>
                <a:spcPct val="35000"/>
              </a:spcAft>
              <a:buFontTx/>
              <a:buNone/>
              <a:defRPr/>
            </a:pPr>
            <a:r>
              <a:rPr lang="es-CO" sz="1400" b="1" kern="0" dirty="0" smtClean="0">
                <a:solidFill>
                  <a:prstClr val="black"/>
                </a:solidFill>
                <a:latin typeface="Futura Lt"/>
              </a:rPr>
              <a:t>Total Actas de Suspensión = </a:t>
            </a:r>
            <a:r>
              <a:rPr lang="es-CO" sz="1400" b="1" kern="0" dirty="0">
                <a:solidFill>
                  <a:prstClr val="black"/>
                </a:solidFill>
                <a:latin typeface="Futura Lt"/>
              </a:rPr>
              <a:t>3</a:t>
            </a:r>
            <a:r>
              <a:rPr lang="es-CO" sz="1400" b="1" kern="0" dirty="0" smtClean="0">
                <a:solidFill>
                  <a:prstClr val="black"/>
                </a:solidFill>
                <a:latin typeface="Futura Lt"/>
              </a:rPr>
              <a:t> </a:t>
            </a:r>
            <a:endParaRPr lang="es-CO" sz="1400" b="1" kern="0" dirty="0">
              <a:solidFill>
                <a:prstClr val="black"/>
              </a:solidFill>
              <a:latin typeface="Futura Lt"/>
            </a:endParaRPr>
          </a:p>
        </p:txBody>
      </p:sp>
      <p:sp>
        <p:nvSpPr>
          <p:cNvPr id="8" name="5 Rectángulo"/>
          <p:cNvSpPr txBox="1">
            <a:spLocks/>
          </p:cNvSpPr>
          <p:nvPr/>
        </p:nvSpPr>
        <p:spPr bwMode="auto">
          <a:xfrm>
            <a:off x="3567158" y="3261755"/>
            <a:ext cx="2736304" cy="501369"/>
          </a:xfrm>
          <a:prstGeom prst="rect">
            <a:avLst/>
          </a:prstGeom>
          <a:solidFill>
            <a:schemeClr val="accent4">
              <a:lumMod val="60000"/>
              <a:lumOff val="40000"/>
            </a:schemeClr>
          </a:solidFill>
          <a:ln cap="rnd">
            <a:noFill/>
            <a:bevel/>
          </a:ln>
          <a:effectLst>
            <a:outerShdw blurRad="50800" dist="38100" dir="5400000" algn="t" rotWithShape="0">
              <a:prstClr val="black">
                <a:alpha val="40000"/>
              </a:prstClr>
            </a:outerShdw>
          </a:effectLst>
          <a:scene3d>
            <a:camera prst="orthographicFront"/>
            <a:lightRig rig="threePt" dir="t"/>
          </a:scene3d>
          <a:sp3d>
            <a:bevelT w="38100" h="38100"/>
          </a:sp3d>
          <a:extLst/>
        </p:spPr>
        <p:txBody>
          <a:bodyPr vert="horz" wrap="square" lIns="45720" tIns="22860" rIns="45720" bIns="22860" numCol="1" spcCol="1270" anchor="ctr"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533400" eaLnBrk="1" fontAlgn="auto" hangingPunct="1">
              <a:lnSpc>
                <a:spcPct val="90000"/>
              </a:lnSpc>
              <a:spcBef>
                <a:spcPts val="0"/>
              </a:spcBef>
              <a:spcAft>
                <a:spcPct val="35000"/>
              </a:spcAft>
              <a:buFontTx/>
              <a:buNone/>
              <a:defRPr/>
            </a:pPr>
            <a:r>
              <a:rPr lang="es-CO" sz="1400" b="1" kern="0" dirty="0" smtClean="0">
                <a:solidFill>
                  <a:prstClr val="black"/>
                </a:solidFill>
                <a:latin typeface="Futura Lt"/>
              </a:rPr>
              <a:t>Total Contratos Registrados SIGEP = 50</a:t>
            </a:r>
            <a:endParaRPr lang="es-CO" sz="1400" b="1" kern="0" dirty="0">
              <a:solidFill>
                <a:prstClr val="black"/>
              </a:solidFill>
              <a:latin typeface="Futura Lt"/>
            </a:endParaRPr>
          </a:p>
        </p:txBody>
      </p:sp>
      <p:sp>
        <p:nvSpPr>
          <p:cNvPr id="9" name="5 Rectángulo"/>
          <p:cNvSpPr txBox="1">
            <a:spLocks/>
          </p:cNvSpPr>
          <p:nvPr/>
        </p:nvSpPr>
        <p:spPr bwMode="auto">
          <a:xfrm>
            <a:off x="416495" y="3261755"/>
            <a:ext cx="2796495" cy="501369"/>
          </a:xfrm>
          <a:prstGeom prst="rect">
            <a:avLst/>
          </a:prstGeom>
          <a:solidFill>
            <a:schemeClr val="accent4">
              <a:lumMod val="60000"/>
              <a:lumOff val="40000"/>
            </a:schemeClr>
          </a:solidFill>
          <a:ln cap="rnd">
            <a:noFill/>
            <a:bevel/>
          </a:ln>
          <a:effectLst>
            <a:outerShdw blurRad="50800" dist="38100" dir="5400000" algn="t" rotWithShape="0">
              <a:prstClr val="black">
                <a:alpha val="40000"/>
              </a:prstClr>
            </a:outerShdw>
          </a:effectLst>
          <a:scene3d>
            <a:camera prst="orthographicFront"/>
            <a:lightRig rig="threePt" dir="t"/>
          </a:scene3d>
          <a:sp3d>
            <a:bevelT w="38100" h="38100"/>
          </a:sp3d>
          <a:extLst/>
        </p:spPr>
        <p:txBody>
          <a:bodyPr vert="horz" wrap="square" lIns="45720" tIns="22860" rIns="45720" bIns="22860" numCol="1" spcCol="1270" anchor="ctr"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533400" eaLnBrk="1" fontAlgn="auto" hangingPunct="1">
              <a:lnSpc>
                <a:spcPct val="90000"/>
              </a:lnSpc>
              <a:spcBef>
                <a:spcPts val="0"/>
              </a:spcBef>
              <a:spcAft>
                <a:spcPct val="35000"/>
              </a:spcAft>
              <a:buFontTx/>
              <a:buNone/>
              <a:defRPr/>
            </a:pPr>
            <a:r>
              <a:rPr lang="es-CO" sz="1400" b="1" kern="0" dirty="0" smtClean="0">
                <a:solidFill>
                  <a:prstClr val="black"/>
                </a:solidFill>
                <a:latin typeface="Futura Lt"/>
              </a:rPr>
              <a:t>Total Actas de Reanudación = </a:t>
            </a:r>
            <a:r>
              <a:rPr lang="es-CO" sz="1400" b="1" kern="0" dirty="0">
                <a:solidFill>
                  <a:prstClr val="black"/>
                </a:solidFill>
                <a:latin typeface="Futura Lt"/>
              </a:rPr>
              <a:t>3</a:t>
            </a:r>
          </a:p>
        </p:txBody>
      </p:sp>
      <p:sp>
        <p:nvSpPr>
          <p:cNvPr id="10" name="5 Rectángulo"/>
          <p:cNvSpPr txBox="1">
            <a:spLocks/>
          </p:cNvSpPr>
          <p:nvPr/>
        </p:nvSpPr>
        <p:spPr bwMode="auto">
          <a:xfrm>
            <a:off x="6657629" y="3261755"/>
            <a:ext cx="2330508" cy="514171"/>
          </a:xfrm>
          <a:prstGeom prst="rect">
            <a:avLst/>
          </a:prstGeom>
          <a:solidFill>
            <a:schemeClr val="accent4">
              <a:lumMod val="60000"/>
              <a:lumOff val="40000"/>
            </a:schemeClr>
          </a:solidFill>
          <a:ln cap="rnd">
            <a:noFill/>
            <a:bevel/>
          </a:ln>
          <a:effectLst>
            <a:outerShdw blurRad="50800" dist="38100" dir="5400000" algn="t" rotWithShape="0">
              <a:prstClr val="black">
                <a:alpha val="40000"/>
              </a:prstClr>
            </a:outerShdw>
          </a:effectLst>
          <a:scene3d>
            <a:camera prst="orthographicFront"/>
            <a:lightRig rig="threePt" dir="t"/>
          </a:scene3d>
          <a:sp3d>
            <a:bevelT w="38100" h="38100"/>
          </a:sp3d>
          <a:extLst/>
        </p:spPr>
        <p:txBody>
          <a:bodyPr vert="horz" wrap="square" lIns="45720" tIns="22860" rIns="45720" bIns="22860" numCol="1" spcCol="1270" anchor="ctr"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533400" eaLnBrk="1" fontAlgn="auto" hangingPunct="1">
              <a:lnSpc>
                <a:spcPct val="90000"/>
              </a:lnSpc>
              <a:spcBef>
                <a:spcPts val="0"/>
              </a:spcBef>
              <a:spcAft>
                <a:spcPct val="35000"/>
              </a:spcAft>
              <a:buFontTx/>
              <a:buNone/>
              <a:defRPr/>
            </a:pPr>
            <a:r>
              <a:rPr lang="es-CO" sz="1400" b="1" kern="0" dirty="0" smtClean="0">
                <a:solidFill>
                  <a:prstClr val="black"/>
                </a:solidFill>
                <a:latin typeface="Futura Lt"/>
              </a:rPr>
              <a:t>Total Certificados de Idoneidad = 21</a:t>
            </a:r>
            <a:endParaRPr lang="es-CO" sz="1400" b="1" kern="0" dirty="0">
              <a:solidFill>
                <a:prstClr val="black"/>
              </a:solidFill>
              <a:latin typeface="Futura Lt"/>
            </a:endParaRPr>
          </a:p>
        </p:txBody>
      </p:sp>
      <p:sp>
        <p:nvSpPr>
          <p:cNvPr id="11" name="5 Rectángulo"/>
          <p:cNvSpPr txBox="1">
            <a:spLocks/>
          </p:cNvSpPr>
          <p:nvPr/>
        </p:nvSpPr>
        <p:spPr bwMode="auto">
          <a:xfrm>
            <a:off x="416496" y="3933562"/>
            <a:ext cx="2781866" cy="498683"/>
          </a:xfrm>
          <a:prstGeom prst="rect">
            <a:avLst/>
          </a:prstGeom>
          <a:solidFill>
            <a:schemeClr val="accent4">
              <a:lumMod val="60000"/>
              <a:lumOff val="40000"/>
            </a:schemeClr>
          </a:solidFill>
          <a:ln cap="rnd">
            <a:noFill/>
            <a:bevel/>
          </a:ln>
          <a:effectLst>
            <a:outerShdw blurRad="50800" dist="38100" dir="5400000" algn="t" rotWithShape="0">
              <a:prstClr val="black">
                <a:alpha val="40000"/>
              </a:prstClr>
            </a:outerShdw>
          </a:effectLst>
          <a:scene3d>
            <a:camera prst="orthographicFront"/>
            <a:lightRig rig="threePt" dir="t"/>
          </a:scene3d>
          <a:sp3d>
            <a:bevelT w="38100" h="38100"/>
          </a:sp3d>
          <a:extLst/>
        </p:spPr>
        <p:txBody>
          <a:bodyPr vert="horz" wrap="square" lIns="45720" tIns="22860" rIns="45720" bIns="22860" numCol="1" spcCol="1270" anchor="ctr"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533400" eaLnBrk="1" fontAlgn="auto" hangingPunct="1">
              <a:lnSpc>
                <a:spcPct val="90000"/>
              </a:lnSpc>
              <a:spcBef>
                <a:spcPts val="0"/>
              </a:spcBef>
              <a:spcAft>
                <a:spcPct val="35000"/>
              </a:spcAft>
              <a:buFontTx/>
              <a:buNone/>
              <a:defRPr/>
            </a:pPr>
            <a:r>
              <a:rPr lang="es-CO" sz="1400" b="1" kern="0" dirty="0" smtClean="0">
                <a:solidFill>
                  <a:prstClr val="black"/>
                </a:solidFill>
                <a:latin typeface="Futura Lt"/>
              </a:rPr>
              <a:t>Total Adiciones= 203</a:t>
            </a:r>
            <a:endParaRPr lang="es-CO" sz="1400" b="1" kern="0" dirty="0">
              <a:solidFill>
                <a:prstClr val="black"/>
              </a:solidFill>
              <a:latin typeface="Futura Lt"/>
            </a:endParaRPr>
          </a:p>
        </p:txBody>
      </p:sp>
      <p:sp>
        <p:nvSpPr>
          <p:cNvPr id="12" name="5 Rectángulo"/>
          <p:cNvSpPr txBox="1">
            <a:spLocks/>
          </p:cNvSpPr>
          <p:nvPr/>
        </p:nvSpPr>
        <p:spPr bwMode="auto">
          <a:xfrm>
            <a:off x="3567158" y="3933562"/>
            <a:ext cx="2736304" cy="480588"/>
          </a:xfrm>
          <a:prstGeom prst="rect">
            <a:avLst/>
          </a:prstGeom>
          <a:solidFill>
            <a:schemeClr val="accent4">
              <a:lumMod val="60000"/>
              <a:lumOff val="40000"/>
            </a:schemeClr>
          </a:solidFill>
          <a:ln cap="rnd">
            <a:noFill/>
            <a:bevel/>
          </a:ln>
          <a:effectLst>
            <a:outerShdw blurRad="50800" dist="38100" dir="5400000" algn="t" rotWithShape="0">
              <a:prstClr val="black">
                <a:alpha val="40000"/>
              </a:prstClr>
            </a:outerShdw>
          </a:effectLst>
          <a:scene3d>
            <a:camera prst="orthographicFront"/>
            <a:lightRig rig="threePt" dir="t"/>
          </a:scene3d>
          <a:sp3d>
            <a:bevelT w="38100" h="38100"/>
          </a:sp3d>
          <a:extLst/>
        </p:spPr>
        <p:txBody>
          <a:bodyPr vert="horz" wrap="square" lIns="45720" tIns="22860" rIns="45720" bIns="22860" numCol="1" spcCol="1270" anchor="ctr"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533400" eaLnBrk="1" fontAlgn="auto" hangingPunct="1">
              <a:lnSpc>
                <a:spcPct val="90000"/>
              </a:lnSpc>
              <a:spcBef>
                <a:spcPts val="0"/>
              </a:spcBef>
              <a:spcAft>
                <a:spcPct val="35000"/>
              </a:spcAft>
              <a:buFontTx/>
              <a:buNone/>
              <a:defRPr/>
            </a:pPr>
            <a:r>
              <a:rPr lang="es-CO" sz="1400" b="1" kern="0" dirty="0" smtClean="0">
                <a:solidFill>
                  <a:prstClr val="black"/>
                </a:solidFill>
                <a:latin typeface="Futura Lt"/>
              </a:rPr>
              <a:t>Total Prorrogas= </a:t>
            </a:r>
            <a:r>
              <a:rPr lang="es-CO" sz="1400" b="1" kern="0" dirty="0">
                <a:solidFill>
                  <a:prstClr val="black"/>
                </a:solidFill>
                <a:latin typeface="Futura Lt"/>
              </a:rPr>
              <a:t>2</a:t>
            </a:r>
          </a:p>
        </p:txBody>
      </p:sp>
      <p:sp>
        <p:nvSpPr>
          <p:cNvPr id="13" name="5 Rectángulo"/>
          <p:cNvSpPr txBox="1">
            <a:spLocks/>
          </p:cNvSpPr>
          <p:nvPr/>
        </p:nvSpPr>
        <p:spPr bwMode="auto">
          <a:xfrm>
            <a:off x="6657629" y="3933855"/>
            <a:ext cx="2322124" cy="480587"/>
          </a:xfrm>
          <a:prstGeom prst="rect">
            <a:avLst/>
          </a:prstGeom>
          <a:solidFill>
            <a:schemeClr val="accent4">
              <a:lumMod val="60000"/>
              <a:lumOff val="40000"/>
            </a:schemeClr>
          </a:solidFill>
          <a:ln cap="rnd">
            <a:noFill/>
            <a:bevel/>
          </a:ln>
          <a:effectLst>
            <a:outerShdw blurRad="50800" dist="38100" dir="5400000" algn="t" rotWithShape="0">
              <a:prstClr val="black">
                <a:alpha val="40000"/>
              </a:prstClr>
            </a:outerShdw>
          </a:effectLst>
          <a:scene3d>
            <a:camera prst="orthographicFront"/>
            <a:lightRig rig="threePt" dir="t"/>
          </a:scene3d>
          <a:sp3d>
            <a:bevelT w="38100" h="38100"/>
          </a:sp3d>
          <a:extLst/>
        </p:spPr>
        <p:txBody>
          <a:bodyPr vert="horz" wrap="square" lIns="45720" tIns="22860" rIns="45720" bIns="22860" numCol="1" spcCol="1270" anchor="ctr"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533400" eaLnBrk="1" fontAlgn="auto" hangingPunct="1">
              <a:lnSpc>
                <a:spcPct val="90000"/>
              </a:lnSpc>
              <a:spcBef>
                <a:spcPts val="0"/>
              </a:spcBef>
              <a:spcAft>
                <a:spcPct val="35000"/>
              </a:spcAft>
              <a:buFontTx/>
              <a:buNone/>
              <a:defRPr/>
            </a:pPr>
            <a:r>
              <a:rPr lang="es-CO" sz="1400" b="1" kern="0" dirty="0" smtClean="0">
                <a:solidFill>
                  <a:prstClr val="black"/>
                </a:solidFill>
                <a:latin typeface="Futura Lt"/>
              </a:rPr>
              <a:t>Total Cesiones= 1</a:t>
            </a:r>
            <a:endParaRPr lang="es-CO" sz="1400" b="1" kern="0" dirty="0">
              <a:solidFill>
                <a:prstClr val="black"/>
              </a:solidFill>
              <a:latin typeface="Futura Lt"/>
            </a:endParaRPr>
          </a:p>
        </p:txBody>
      </p:sp>
      <p:sp>
        <p:nvSpPr>
          <p:cNvPr id="14" name="5 Rectángulo"/>
          <p:cNvSpPr txBox="1">
            <a:spLocks/>
          </p:cNvSpPr>
          <p:nvPr/>
        </p:nvSpPr>
        <p:spPr bwMode="auto">
          <a:xfrm>
            <a:off x="416496" y="4623602"/>
            <a:ext cx="2796494" cy="504056"/>
          </a:xfrm>
          <a:prstGeom prst="rect">
            <a:avLst/>
          </a:prstGeom>
          <a:solidFill>
            <a:schemeClr val="accent4">
              <a:lumMod val="60000"/>
              <a:lumOff val="40000"/>
            </a:schemeClr>
          </a:solidFill>
          <a:ln cap="rnd">
            <a:noFill/>
            <a:bevel/>
          </a:ln>
          <a:effectLst>
            <a:outerShdw blurRad="50800" dist="38100" dir="5400000" algn="t" rotWithShape="0">
              <a:prstClr val="black">
                <a:alpha val="40000"/>
              </a:prstClr>
            </a:outerShdw>
          </a:effectLst>
          <a:scene3d>
            <a:camera prst="orthographicFront"/>
            <a:lightRig rig="threePt" dir="t"/>
          </a:scene3d>
          <a:sp3d>
            <a:bevelT w="38100" h="38100"/>
          </a:sp3d>
          <a:extLst/>
        </p:spPr>
        <p:txBody>
          <a:bodyPr vert="horz" wrap="square" lIns="45720" tIns="22860" rIns="45720" bIns="22860" numCol="1" spcCol="1270" anchor="ctr"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533400" eaLnBrk="1" fontAlgn="auto" hangingPunct="1">
              <a:lnSpc>
                <a:spcPct val="90000"/>
              </a:lnSpc>
              <a:spcBef>
                <a:spcPts val="0"/>
              </a:spcBef>
              <a:spcAft>
                <a:spcPct val="35000"/>
              </a:spcAft>
              <a:buFontTx/>
              <a:buNone/>
              <a:defRPr/>
            </a:pPr>
            <a:r>
              <a:rPr lang="es-CO" sz="1400" b="1" kern="0" dirty="0" smtClean="0">
                <a:solidFill>
                  <a:prstClr val="black"/>
                </a:solidFill>
                <a:latin typeface="Futura Lt"/>
              </a:rPr>
              <a:t>Total Actas Liquidación = </a:t>
            </a:r>
            <a:r>
              <a:rPr lang="es-CO" sz="1400" b="1" kern="0" dirty="0">
                <a:solidFill>
                  <a:prstClr val="black"/>
                </a:solidFill>
                <a:latin typeface="Futura Lt"/>
              </a:rPr>
              <a:t>4</a:t>
            </a:r>
          </a:p>
        </p:txBody>
      </p:sp>
      <p:sp>
        <p:nvSpPr>
          <p:cNvPr id="15" name="5 Rectángulo"/>
          <p:cNvSpPr txBox="1">
            <a:spLocks/>
          </p:cNvSpPr>
          <p:nvPr/>
        </p:nvSpPr>
        <p:spPr bwMode="auto">
          <a:xfrm>
            <a:off x="3567158" y="5319015"/>
            <a:ext cx="2736304" cy="504056"/>
          </a:xfrm>
          <a:prstGeom prst="rect">
            <a:avLst/>
          </a:prstGeom>
          <a:solidFill>
            <a:schemeClr val="accent4">
              <a:lumMod val="60000"/>
              <a:lumOff val="40000"/>
            </a:schemeClr>
          </a:solidFill>
          <a:ln cap="rnd">
            <a:noFill/>
            <a:bevel/>
          </a:ln>
          <a:effectLst>
            <a:outerShdw blurRad="50800" dist="38100" dir="5400000" algn="t" rotWithShape="0">
              <a:prstClr val="black">
                <a:alpha val="40000"/>
              </a:prstClr>
            </a:outerShdw>
          </a:effectLst>
          <a:scene3d>
            <a:camera prst="orthographicFront"/>
            <a:lightRig rig="threePt" dir="t"/>
          </a:scene3d>
          <a:sp3d>
            <a:bevelT w="38100" h="38100"/>
          </a:sp3d>
          <a:extLst/>
        </p:spPr>
        <p:txBody>
          <a:bodyPr vert="horz" wrap="square" lIns="45720" tIns="22860" rIns="45720" bIns="22860" numCol="1" spcCol="1270" anchor="ctr"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533400" eaLnBrk="1" fontAlgn="auto" hangingPunct="1">
              <a:lnSpc>
                <a:spcPct val="90000"/>
              </a:lnSpc>
              <a:spcBef>
                <a:spcPts val="0"/>
              </a:spcBef>
              <a:spcAft>
                <a:spcPct val="35000"/>
              </a:spcAft>
              <a:buFontTx/>
              <a:buNone/>
              <a:defRPr/>
            </a:pPr>
            <a:r>
              <a:rPr lang="es-CO" sz="1400" b="1" kern="0" dirty="0" smtClean="0">
                <a:solidFill>
                  <a:prstClr val="black"/>
                </a:solidFill>
                <a:latin typeface="Futura Lt"/>
              </a:rPr>
              <a:t>Total Estudios= 21</a:t>
            </a:r>
            <a:endParaRPr lang="es-CO" sz="1400" b="1" kern="0" dirty="0">
              <a:solidFill>
                <a:prstClr val="black"/>
              </a:solidFill>
              <a:latin typeface="Futura Lt"/>
            </a:endParaRPr>
          </a:p>
        </p:txBody>
      </p:sp>
      <p:sp>
        <p:nvSpPr>
          <p:cNvPr id="16" name="5 Rectángulo"/>
          <p:cNvSpPr txBox="1">
            <a:spLocks/>
          </p:cNvSpPr>
          <p:nvPr/>
        </p:nvSpPr>
        <p:spPr bwMode="auto">
          <a:xfrm>
            <a:off x="416496" y="5319015"/>
            <a:ext cx="2781866" cy="504056"/>
          </a:xfrm>
          <a:prstGeom prst="rect">
            <a:avLst/>
          </a:prstGeom>
          <a:solidFill>
            <a:schemeClr val="accent4">
              <a:lumMod val="60000"/>
              <a:lumOff val="40000"/>
            </a:schemeClr>
          </a:solidFill>
          <a:ln cap="rnd">
            <a:noFill/>
            <a:bevel/>
          </a:ln>
          <a:effectLst>
            <a:outerShdw blurRad="50800" dist="38100" dir="5400000" algn="t" rotWithShape="0">
              <a:prstClr val="black">
                <a:alpha val="40000"/>
              </a:prstClr>
            </a:outerShdw>
          </a:effectLst>
          <a:scene3d>
            <a:camera prst="orthographicFront"/>
            <a:lightRig rig="threePt" dir="t"/>
          </a:scene3d>
          <a:sp3d>
            <a:bevelT w="38100" h="38100"/>
          </a:sp3d>
          <a:extLst/>
        </p:spPr>
        <p:txBody>
          <a:bodyPr vert="horz" wrap="square" lIns="45720" tIns="22860" rIns="45720" bIns="22860" numCol="1" spcCol="1270" anchor="ctr"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533400" eaLnBrk="1" fontAlgn="auto" hangingPunct="1">
              <a:lnSpc>
                <a:spcPct val="90000"/>
              </a:lnSpc>
              <a:spcBef>
                <a:spcPts val="0"/>
              </a:spcBef>
              <a:spcAft>
                <a:spcPct val="35000"/>
              </a:spcAft>
              <a:buFontTx/>
              <a:buNone/>
              <a:defRPr/>
            </a:pPr>
            <a:r>
              <a:rPr lang="es-CO" sz="1400" b="1" kern="0" dirty="0" smtClean="0">
                <a:solidFill>
                  <a:prstClr val="black"/>
                </a:solidFill>
                <a:latin typeface="Futura Lt"/>
              </a:rPr>
              <a:t>Total Certificaciones = 166</a:t>
            </a:r>
            <a:endParaRPr lang="es-CO" sz="1400" b="1" kern="0" dirty="0">
              <a:solidFill>
                <a:prstClr val="black"/>
              </a:solidFill>
              <a:latin typeface="Futura Lt"/>
            </a:endParaRPr>
          </a:p>
        </p:txBody>
      </p:sp>
      <p:sp>
        <p:nvSpPr>
          <p:cNvPr id="17" name="Rectángulo 16"/>
          <p:cNvSpPr/>
          <p:nvPr/>
        </p:nvSpPr>
        <p:spPr>
          <a:xfrm>
            <a:off x="1478926" y="337777"/>
            <a:ext cx="6912768" cy="1200329"/>
          </a:xfrm>
          <a:prstGeom prst="rect">
            <a:avLst/>
          </a:prstGeom>
          <a:noFill/>
        </p:spPr>
        <p:txBody>
          <a:bodyPr wrap="square" lIns="91440" tIns="45720" rIns="91440" bIns="45720">
            <a:spAutoFit/>
          </a:bodyPr>
          <a:lstStyle/>
          <a:p>
            <a:pPr algn="ctr"/>
            <a:r>
              <a:rPr lang="es-ES" sz="36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Avances Temas Administrativos</a:t>
            </a:r>
            <a:endParaRPr lang="es-ES" sz="36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18" name="5 Rectángulo"/>
          <p:cNvSpPr txBox="1">
            <a:spLocks/>
          </p:cNvSpPr>
          <p:nvPr/>
        </p:nvSpPr>
        <p:spPr bwMode="auto">
          <a:xfrm>
            <a:off x="3567158" y="4626289"/>
            <a:ext cx="2736304" cy="501369"/>
          </a:xfrm>
          <a:prstGeom prst="rect">
            <a:avLst/>
          </a:prstGeom>
          <a:solidFill>
            <a:schemeClr val="accent4">
              <a:lumMod val="60000"/>
              <a:lumOff val="40000"/>
            </a:schemeClr>
          </a:solidFill>
          <a:ln cap="rnd">
            <a:noFill/>
            <a:bevel/>
          </a:ln>
          <a:effectLst>
            <a:outerShdw blurRad="50800" dist="38100" dir="5400000" algn="t" rotWithShape="0">
              <a:prstClr val="black">
                <a:alpha val="40000"/>
              </a:prstClr>
            </a:outerShdw>
          </a:effectLst>
          <a:scene3d>
            <a:camera prst="orthographicFront"/>
            <a:lightRig rig="threePt" dir="t"/>
          </a:scene3d>
          <a:sp3d>
            <a:bevelT w="38100" h="38100"/>
          </a:sp3d>
          <a:extLst/>
        </p:spPr>
        <p:txBody>
          <a:bodyPr vert="horz" wrap="square" lIns="45720" tIns="22860" rIns="45720" bIns="22860" numCol="1" spcCol="1270" anchor="ctr"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533400" eaLnBrk="1" fontAlgn="auto" hangingPunct="1">
              <a:lnSpc>
                <a:spcPct val="90000"/>
              </a:lnSpc>
              <a:spcBef>
                <a:spcPts val="0"/>
              </a:spcBef>
              <a:spcAft>
                <a:spcPct val="35000"/>
              </a:spcAft>
              <a:buFontTx/>
              <a:buNone/>
              <a:defRPr/>
            </a:pPr>
            <a:r>
              <a:rPr lang="es-CO" sz="1400" b="1" kern="0" dirty="0" smtClean="0">
                <a:solidFill>
                  <a:prstClr val="black"/>
                </a:solidFill>
                <a:latin typeface="Futura Lt"/>
              </a:rPr>
              <a:t>Total Informes Presentados= </a:t>
            </a:r>
            <a:r>
              <a:rPr lang="es-CO" sz="1400" b="1" kern="0" dirty="0">
                <a:solidFill>
                  <a:prstClr val="black"/>
                </a:solidFill>
                <a:latin typeface="Futura Lt"/>
              </a:rPr>
              <a:t>4</a:t>
            </a:r>
          </a:p>
        </p:txBody>
      </p:sp>
      <p:sp>
        <p:nvSpPr>
          <p:cNvPr id="19" name="5 Rectángulo"/>
          <p:cNvSpPr txBox="1">
            <a:spLocks/>
          </p:cNvSpPr>
          <p:nvPr/>
        </p:nvSpPr>
        <p:spPr bwMode="auto">
          <a:xfrm>
            <a:off x="6672258" y="5297379"/>
            <a:ext cx="2315879" cy="514171"/>
          </a:xfrm>
          <a:prstGeom prst="rect">
            <a:avLst/>
          </a:prstGeom>
          <a:solidFill>
            <a:schemeClr val="accent4">
              <a:lumMod val="60000"/>
              <a:lumOff val="40000"/>
            </a:schemeClr>
          </a:solidFill>
          <a:ln cap="rnd">
            <a:noFill/>
            <a:bevel/>
          </a:ln>
          <a:effectLst>
            <a:outerShdw blurRad="50800" dist="38100" dir="5400000" algn="t" rotWithShape="0">
              <a:prstClr val="black">
                <a:alpha val="40000"/>
              </a:prstClr>
            </a:outerShdw>
          </a:effectLst>
          <a:scene3d>
            <a:camera prst="orthographicFront"/>
            <a:lightRig rig="threePt" dir="t"/>
          </a:scene3d>
          <a:sp3d>
            <a:bevelT w="38100" h="38100"/>
          </a:sp3d>
          <a:extLst/>
        </p:spPr>
        <p:txBody>
          <a:bodyPr vert="horz" wrap="square" lIns="45720" tIns="22860" rIns="45720" bIns="22860" numCol="1" spcCol="1270" anchor="ctr"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533400" eaLnBrk="1" fontAlgn="auto" hangingPunct="1">
              <a:lnSpc>
                <a:spcPct val="90000"/>
              </a:lnSpc>
              <a:spcBef>
                <a:spcPts val="0"/>
              </a:spcBef>
              <a:spcAft>
                <a:spcPct val="35000"/>
              </a:spcAft>
              <a:buFontTx/>
              <a:buNone/>
              <a:defRPr/>
            </a:pPr>
            <a:r>
              <a:rPr lang="es-CO" sz="1400" b="1" kern="0" dirty="0" smtClean="0">
                <a:solidFill>
                  <a:prstClr val="black"/>
                </a:solidFill>
                <a:latin typeface="Futura Lt"/>
              </a:rPr>
              <a:t>Total Carencias Personales = 21</a:t>
            </a:r>
            <a:endParaRPr lang="es-CO" sz="1400" b="1" kern="0" dirty="0">
              <a:solidFill>
                <a:prstClr val="black"/>
              </a:solidFill>
              <a:latin typeface="Futura Lt"/>
            </a:endParaRPr>
          </a:p>
        </p:txBody>
      </p:sp>
      <p:sp>
        <p:nvSpPr>
          <p:cNvPr id="20" name="5 Rectángulo"/>
          <p:cNvSpPr txBox="1">
            <a:spLocks/>
          </p:cNvSpPr>
          <p:nvPr/>
        </p:nvSpPr>
        <p:spPr bwMode="auto">
          <a:xfrm>
            <a:off x="6675380" y="4613487"/>
            <a:ext cx="2315879" cy="514171"/>
          </a:xfrm>
          <a:prstGeom prst="rect">
            <a:avLst/>
          </a:prstGeom>
          <a:solidFill>
            <a:schemeClr val="accent4">
              <a:lumMod val="60000"/>
              <a:lumOff val="40000"/>
            </a:schemeClr>
          </a:solidFill>
          <a:ln cap="rnd">
            <a:noFill/>
            <a:bevel/>
          </a:ln>
          <a:effectLst>
            <a:outerShdw blurRad="50800" dist="38100" dir="5400000" algn="t" rotWithShape="0">
              <a:prstClr val="black">
                <a:alpha val="40000"/>
              </a:prstClr>
            </a:outerShdw>
          </a:effectLst>
          <a:scene3d>
            <a:camera prst="orthographicFront"/>
            <a:lightRig rig="threePt" dir="t"/>
          </a:scene3d>
          <a:sp3d>
            <a:bevelT w="38100" h="38100"/>
          </a:sp3d>
          <a:extLst/>
        </p:spPr>
        <p:txBody>
          <a:bodyPr vert="horz" wrap="square" lIns="45720" tIns="22860" rIns="45720" bIns="22860" numCol="1" spcCol="1270" anchor="ctr"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533400" eaLnBrk="1" fontAlgn="auto" hangingPunct="1">
              <a:lnSpc>
                <a:spcPct val="90000"/>
              </a:lnSpc>
              <a:spcBef>
                <a:spcPts val="0"/>
              </a:spcBef>
              <a:spcAft>
                <a:spcPct val="35000"/>
              </a:spcAft>
              <a:buFontTx/>
              <a:buNone/>
              <a:defRPr/>
            </a:pPr>
            <a:r>
              <a:rPr lang="es-CO" sz="1400" b="1" kern="0" dirty="0" smtClean="0">
                <a:solidFill>
                  <a:prstClr val="black"/>
                </a:solidFill>
                <a:latin typeface="Futura Lt"/>
              </a:rPr>
              <a:t>Total Terminación Mutuo Acuerdo = 45</a:t>
            </a:r>
            <a:endParaRPr lang="es-CO" sz="1400" b="1" kern="0" dirty="0">
              <a:solidFill>
                <a:prstClr val="black"/>
              </a:solidFill>
              <a:latin typeface="Futura Lt"/>
            </a:endParaRPr>
          </a:p>
        </p:txBody>
      </p:sp>
    </p:spTree>
    <p:extLst>
      <p:ext uri="{BB962C8B-B14F-4D97-AF65-F5344CB8AC3E}">
        <p14:creationId xmlns:p14="http://schemas.microsoft.com/office/powerpoint/2010/main" val="810040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Object 9" hidden="1"/>
          <p:cNvGraphicFramePr>
            <a:graphicFrameLocks/>
          </p:cNvGraphicFramePr>
          <p:nvPr>
            <p:custDataLst>
              <p:tags r:id="rId2"/>
            </p:custDataLst>
            <p:extLst>
              <p:ext uri="{D42A27DB-BD31-4B8C-83A1-F6EECF244321}">
                <p14:modId xmlns:p14="http://schemas.microsoft.com/office/powerpoint/2010/main" val="3786039438"/>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3403" name="think-cell Slide" r:id="rId10" imgW="360" imgH="360" progId="TCLayout.ActiveDocument.1">
                  <p:embed/>
                </p:oleObj>
              </mc:Choice>
              <mc:Fallback>
                <p:oleObj name="think-cell Slide" r:id="rId10" imgW="360" imgH="360" progId="TCLayout.ActiveDocument.1">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Rectangle 2"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US" sz="1600">
              <a:latin typeface="Candara"/>
              <a:ea typeface="MS PGothic"/>
              <a:cs typeface="Arial"/>
              <a:sym typeface="Candara"/>
            </a:endParaRPr>
          </a:p>
        </p:txBody>
      </p:sp>
      <p:sp>
        <p:nvSpPr>
          <p:cNvPr id="29" name="CuadroTexto 11"/>
          <p:cNvSpPr txBox="1">
            <a:spLocks noChangeArrowheads="1"/>
          </p:cNvSpPr>
          <p:nvPr/>
        </p:nvSpPr>
        <p:spPr bwMode="auto">
          <a:xfrm>
            <a:off x="106363" y="1808071"/>
            <a:ext cx="8358187" cy="708025"/>
          </a:xfrm>
          <a:prstGeom prst="rect">
            <a:avLst/>
          </a:prstGeom>
          <a:noFill/>
          <a:ln w="9525">
            <a:noFill/>
            <a:miter lim="800000"/>
            <a:headEnd/>
            <a:tailEnd/>
          </a:ln>
        </p:spPr>
        <p:txBody>
          <a:bodyPr>
            <a:spAutoFit/>
          </a:bodyPr>
          <a:lstStyle/>
          <a:p>
            <a:pPr algn="ctr">
              <a:defRPr/>
            </a:pPr>
            <a:r>
              <a:rPr lang="es-ES_tradnl" sz="4000" dirty="0">
                <a:solidFill>
                  <a:srgbClr val="1F497D">
                    <a:lumMod val="50000"/>
                  </a:srgbClr>
                </a:solidFill>
                <a:latin typeface="Impact"/>
                <a:ea typeface="Helvetica Neue Bold Condensed" charset="0"/>
                <a:cs typeface="Impact"/>
                <a:sym typeface="Helvetica Neue Bold Condensed" charset="0"/>
              </a:rPr>
              <a:t>Gestión del Recurso Humano</a:t>
            </a:r>
          </a:p>
        </p:txBody>
      </p:sp>
      <p:sp>
        <p:nvSpPr>
          <p:cNvPr id="30" name="5 Rectángulo"/>
          <p:cNvSpPr/>
          <p:nvPr/>
        </p:nvSpPr>
        <p:spPr bwMode="auto">
          <a:xfrm>
            <a:off x="1259632" y="2779166"/>
            <a:ext cx="1296144" cy="1289050"/>
          </a:xfrm>
          <a:prstGeom prst="rect">
            <a:avLst/>
          </a:prstGeom>
          <a:gradFill>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cap="rnd">
            <a:noFill/>
            <a:bevel/>
          </a:ln>
          <a:effectLst>
            <a:outerShdw blurRad="50800" dist="38100" dir="5400000" algn="t" rotWithShape="0">
              <a:prstClr val="black">
                <a:alpha val="40000"/>
              </a:prstClr>
            </a:outerShdw>
          </a:effectLst>
          <a:scene3d>
            <a:camera prst="orthographicFront"/>
            <a:lightRig rig="threePt" dir="t"/>
          </a:scene3d>
          <a:sp3d>
            <a:bevelT w="38100" h="38100"/>
          </a:sp3d>
        </p:spPr>
        <p:txBody>
          <a:bodyPr lIns="45720" tIns="22860" rIns="45720" bIns="22860" spcCol="1270" anchor="ctr"/>
          <a:lstStyle/>
          <a:p>
            <a:pPr marL="0" marR="0" lvl="0" indent="0" algn="ctr" defTabSz="533400" eaLnBrk="1" fontAlgn="auto" latinLnBrk="0" hangingPunct="1">
              <a:lnSpc>
                <a:spcPct val="90000"/>
              </a:lnSpc>
              <a:spcBef>
                <a:spcPts val="0"/>
              </a:spcBef>
              <a:spcAft>
                <a:spcPct val="35000"/>
              </a:spcAft>
              <a:buClrTx/>
              <a:buSzTx/>
              <a:buFontTx/>
              <a:buNone/>
              <a:tabLst/>
              <a:defRPr/>
            </a:pPr>
            <a:r>
              <a:rPr kumimoji="0" lang="es-CO" sz="1400" b="1" i="0" u="none" strike="noStrike" kern="0" cap="none" spc="0" normalizeH="0" baseline="0" noProof="0" dirty="0">
                <a:ln>
                  <a:noFill/>
                </a:ln>
                <a:solidFill>
                  <a:prstClr val="black"/>
                </a:solidFill>
                <a:effectLst/>
                <a:uLnTx/>
                <a:uFillTx/>
                <a:latin typeface="Futura Lt"/>
                <a:ea typeface="+mn-ea"/>
                <a:cs typeface="+mn-cs"/>
              </a:rPr>
              <a:t>Planta de Personal</a:t>
            </a:r>
          </a:p>
        </p:txBody>
      </p:sp>
      <p:sp>
        <p:nvSpPr>
          <p:cNvPr id="31" name="AutoShape 13"/>
          <p:cNvSpPr>
            <a:spLocks noChangeArrowheads="1"/>
          </p:cNvSpPr>
          <p:nvPr>
            <p:custDataLst>
              <p:tags r:id="rId4"/>
            </p:custDataLst>
          </p:nvPr>
        </p:nvSpPr>
        <p:spPr bwMode="blackGray">
          <a:xfrm>
            <a:off x="3038475" y="2961503"/>
            <a:ext cx="209550" cy="898525"/>
          </a:xfrm>
          <a:prstGeom prst="rightArrow">
            <a:avLst>
              <a:gd name="adj1" fmla="val 55176"/>
              <a:gd name="adj2" fmla="val 100000"/>
            </a:avLst>
          </a:prstGeom>
          <a:gradFill>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w="12700" algn="ctr">
            <a:noFill/>
            <a:miter lim="800000"/>
            <a:headEnd/>
            <a:tailEnd/>
          </a:ln>
          <a:effectLst/>
        </p:spPr>
        <p:txBody>
          <a:bodyPr rot="10800000" vert="eaVert" wrap="none" lIns="93286" tIns="46643" rIns="93286" bIns="4664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600" b="0" i="0" u="none" strike="noStrike" kern="0" cap="none" spc="0" normalizeH="0" baseline="0" noProof="0">
              <a:ln>
                <a:noFill/>
              </a:ln>
              <a:solidFill>
                <a:prstClr val="black"/>
              </a:solidFill>
              <a:effectLst/>
              <a:uLnTx/>
              <a:uFillTx/>
              <a:latin typeface="Arial" pitchFamily="84" charset="0"/>
              <a:ea typeface="ＭＳ Ｐゴシック" pitchFamily="84" charset="-128"/>
              <a:cs typeface="ＭＳ Ｐゴシック" pitchFamily="84" charset="-128"/>
            </a:endParaRPr>
          </a:p>
        </p:txBody>
      </p:sp>
      <p:sp>
        <p:nvSpPr>
          <p:cNvPr id="32" name="Rectangle 16"/>
          <p:cNvSpPr>
            <a:spLocks noChangeArrowheads="1"/>
          </p:cNvSpPr>
          <p:nvPr>
            <p:custDataLst>
              <p:tags r:id="rId5"/>
            </p:custDataLst>
          </p:nvPr>
        </p:nvSpPr>
        <p:spPr bwMode="auto">
          <a:xfrm>
            <a:off x="3702050" y="2869428"/>
            <a:ext cx="4591050" cy="1969770"/>
          </a:xfrm>
          <a:prstGeom prst="rect">
            <a:avLst/>
          </a:prstGeom>
          <a:noFill/>
          <a:ln w="9525">
            <a:noFill/>
            <a:miter lim="800000"/>
            <a:headEnd/>
            <a:tailEnd/>
          </a:ln>
          <a:effectLst/>
        </p:spPr>
        <p:txBody>
          <a:bodyPr lIns="0" tIns="0" rIns="0" bIns="0">
            <a:spAutoFit/>
          </a:bodyPr>
          <a:lstStyle/>
          <a:p>
            <a:pPr marL="197586" lvl="1" indent="-195966" algn="just" defTabSz="913429">
              <a:buClr>
                <a:srgbClr val="4F81BD">
                  <a:lumMod val="75000"/>
                </a:srgbClr>
              </a:buClr>
              <a:buSzPct val="125000"/>
              <a:buFont typeface="Arial" charset="0"/>
              <a:buChar char="▪"/>
              <a:defRPr/>
            </a:pPr>
            <a:r>
              <a:rPr lang="es-CO" dirty="0">
                <a:solidFill>
                  <a:prstClr val="black"/>
                </a:solidFill>
                <a:latin typeface="Futura Lt"/>
                <a:ea typeface="ＭＳ Ｐゴシック" pitchFamily="34" charset="-128"/>
                <a:cs typeface="+mn-cs"/>
              </a:rPr>
              <a:t>Agencia </a:t>
            </a:r>
            <a:r>
              <a:rPr lang="es-CO" dirty="0" smtClean="0">
                <a:solidFill>
                  <a:prstClr val="black"/>
                </a:solidFill>
                <a:latin typeface="Futura Lt"/>
                <a:ea typeface="ＭＳ Ｐゴシック" pitchFamily="34" charset="-128"/>
                <a:cs typeface="+mn-cs"/>
              </a:rPr>
              <a:t>creada mediante </a:t>
            </a:r>
            <a:r>
              <a:rPr lang="es-CO" dirty="0">
                <a:solidFill>
                  <a:prstClr val="black"/>
                </a:solidFill>
                <a:latin typeface="Futura Lt"/>
                <a:ea typeface="ＭＳ Ｐゴシック" pitchFamily="34" charset="-128"/>
                <a:cs typeface="+mn-cs"/>
              </a:rPr>
              <a:t>Decreto 4165/11 y planta creada mediante </a:t>
            </a:r>
            <a:r>
              <a:rPr lang="es-CO" dirty="0" smtClean="0">
                <a:solidFill>
                  <a:prstClr val="black"/>
                </a:solidFill>
                <a:latin typeface="Futura Lt"/>
                <a:ea typeface="ＭＳ Ｐゴシック" pitchFamily="34" charset="-128"/>
                <a:cs typeface="+mn-cs"/>
              </a:rPr>
              <a:t>Decretos 0665/12,  Decreto </a:t>
            </a:r>
            <a:r>
              <a:rPr lang="es-CO" dirty="0" smtClean="0">
                <a:solidFill>
                  <a:prstClr val="black"/>
                </a:solidFill>
                <a:latin typeface="Futura Lt"/>
                <a:ea typeface="ＭＳ Ｐゴシック" pitchFamily="34" charset="-128"/>
              </a:rPr>
              <a:t>1745/13 y el Decreto 2468/13 </a:t>
            </a:r>
          </a:p>
          <a:p>
            <a:pPr marL="197586" lvl="1" indent="-195966" algn="just" defTabSz="913429">
              <a:buClr>
                <a:srgbClr val="4F81BD">
                  <a:lumMod val="75000"/>
                </a:srgbClr>
              </a:buClr>
              <a:buSzPct val="125000"/>
              <a:buFont typeface="Arial" charset="0"/>
              <a:buChar char="▪"/>
              <a:defRPr/>
            </a:pPr>
            <a:r>
              <a:rPr lang="es-CO" sz="2800" dirty="0" smtClean="0">
                <a:solidFill>
                  <a:schemeClr val="bg2">
                    <a:lumMod val="10000"/>
                  </a:schemeClr>
                </a:solidFill>
                <a:latin typeface="Futura Lt"/>
                <a:ea typeface="ＭＳ Ｐゴシック" pitchFamily="34" charset="-128"/>
                <a:cs typeface="+mn-cs"/>
              </a:rPr>
              <a:t>246</a:t>
            </a:r>
            <a:r>
              <a:rPr lang="es-CO" dirty="0" smtClean="0">
                <a:solidFill>
                  <a:schemeClr val="bg2">
                    <a:lumMod val="10000"/>
                  </a:schemeClr>
                </a:solidFill>
                <a:latin typeface="Futura Lt"/>
                <a:ea typeface="ＭＳ Ｐゴシック" pitchFamily="34" charset="-128"/>
                <a:cs typeface="+mn-cs"/>
              </a:rPr>
              <a:t> </a:t>
            </a:r>
            <a:r>
              <a:rPr lang="es-CO" dirty="0">
                <a:solidFill>
                  <a:schemeClr val="bg2">
                    <a:lumMod val="10000"/>
                  </a:schemeClr>
                </a:solidFill>
                <a:latin typeface="Futura Lt"/>
                <a:ea typeface="ＭＳ Ｐゴシック" pitchFamily="34" charset="-128"/>
                <a:cs typeface="+mn-cs"/>
              </a:rPr>
              <a:t>cargos en Planta</a:t>
            </a:r>
          </a:p>
          <a:p>
            <a:pPr marL="197586" lvl="1" indent="-195966" defTabSz="913429">
              <a:buClr>
                <a:srgbClr val="4F81BD">
                  <a:lumMod val="75000"/>
                </a:srgbClr>
              </a:buClr>
              <a:buSzPct val="125000"/>
              <a:buFont typeface="Arial" charset="0"/>
              <a:buChar char="▪"/>
              <a:defRPr/>
            </a:pPr>
            <a:r>
              <a:rPr lang="es-CO" sz="2800" dirty="0" smtClean="0">
                <a:solidFill>
                  <a:schemeClr val="bg2">
                    <a:lumMod val="10000"/>
                  </a:schemeClr>
                </a:solidFill>
                <a:latin typeface="Futura Lt"/>
                <a:ea typeface="ＭＳ Ｐゴシック" pitchFamily="34" charset="-128"/>
                <a:cs typeface="+mn-cs"/>
              </a:rPr>
              <a:t>241</a:t>
            </a:r>
            <a:r>
              <a:rPr lang="es-CO" dirty="0" smtClean="0">
                <a:solidFill>
                  <a:schemeClr val="bg2">
                    <a:lumMod val="10000"/>
                  </a:schemeClr>
                </a:solidFill>
                <a:latin typeface="Futura Lt"/>
                <a:ea typeface="ＭＳ Ｐゴシック" pitchFamily="34" charset="-128"/>
                <a:cs typeface="+mn-cs"/>
              </a:rPr>
              <a:t> cargos </a:t>
            </a:r>
            <a:r>
              <a:rPr lang="es-CO" dirty="0">
                <a:solidFill>
                  <a:schemeClr val="bg2">
                    <a:lumMod val="10000"/>
                  </a:schemeClr>
                </a:solidFill>
                <a:latin typeface="Futura Lt"/>
                <a:ea typeface="ＭＳ Ｐゴシック" pitchFamily="34" charset="-128"/>
                <a:cs typeface="+mn-cs"/>
              </a:rPr>
              <a:t>provistos </a:t>
            </a:r>
            <a:r>
              <a:rPr lang="es-CO" dirty="0" smtClean="0">
                <a:solidFill>
                  <a:schemeClr val="bg2">
                    <a:lumMod val="10000"/>
                  </a:schemeClr>
                </a:solidFill>
                <a:latin typeface="Futura Lt"/>
                <a:ea typeface="ＭＳ Ｐゴシック" pitchFamily="34" charset="-128"/>
                <a:cs typeface="+mn-cs"/>
              </a:rPr>
              <a:t>a dic/15</a:t>
            </a:r>
            <a:endParaRPr lang="es-CO" dirty="0">
              <a:solidFill>
                <a:schemeClr val="bg2">
                  <a:lumMod val="10000"/>
                </a:schemeClr>
              </a:solidFill>
              <a:latin typeface="Futura Lt"/>
              <a:ea typeface="ＭＳ Ｐゴシック" pitchFamily="34" charset="-128"/>
              <a:cs typeface="+mn-cs"/>
            </a:endParaRPr>
          </a:p>
        </p:txBody>
      </p:sp>
      <p:sp>
        <p:nvSpPr>
          <p:cNvPr id="33" name="AutoShape 13"/>
          <p:cNvSpPr>
            <a:spLocks noChangeArrowheads="1"/>
          </p:cNvSpPr>
          <p:nvPr>
            <p:custDataLst>
              <p:tags r:id="rId6"/>
            </p:custDataLst>
          </p:nvPr>
        </p:nvSpPr>
        <p:spPr bwMode="blackGray">
          <a:xfrm>
            <a:off x="3024138" y="4966880"/>
            <a:ext cx="209550" cy="898525"/>
          </a:xfrm>
          <a:prstGeom prst="rightArrow">
            <a:avLst>
              <a:gd name="adj1" fmla="val 55176"/>
              <a:gd name="adj2" fmla="val 100000"/>
            </a:avLst>
          </a:prstGeom>
          <a:gradFill>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w="12700" algn="ctr">
            <a:noFill/>
            <a:miter lim="800000"/>
            <a:headEnd/>
            <a:tailEnd/>
          </a:ln>
          <a:effectLst/>
        </p:spPr>
        <p:txBody>
          <a:bodyPr rot="10800000" vert="eaVert" wrap="none" lIns="93286" tIns="46643" rIns="93286" bIns="46643"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CO" sz="1600" b="0" i="0" u="none" strike="noStrike" kern="0" cap="none" spc="0" normalizeH="0" baseline="0" noProof="0">
              <a:ln>
                <a:noFill/>
              </a:ln>
              <a:solidFill>
                <a:prstClr val="black"/>
              </a:solidFill>
              <a:effectLst/>
              <a:uLnTx/>
              <a:uFillTx/>
              <a:latin typeface="Arial" pitchFamily="84" charset="0"/>
              <a:ea typeface="ＭＳ Ｐゴシック" pitchFamily="84" charset="-128"/>
              <a:cs typeface="ＭＳ Ｐゴシック" pitchFamily="84" charset="-128"/>
            </a:endParaRPr>
          </a:p>
        </p:txBody>
      </p:sp>
      <p:sp>
        <p:nvSpPr>
          <p:cNvPr id="34" name="Rectangle 16"/>
          <p:cNvSpPr>
            <a:spLocks noChangeArrowheads="1"/>
          </p:cNvSpPr>
          <p:nvPr>
            <p:custDataLst>
              <p:tags r:id="rId7"/>
            </p:custDataLst>
          </p:nvPr>
        </p:nvSpPr>
        <p:spPr bwMode="auto">
          <a:xfrm>
            <a:off x="3666543" y="5062199"/>
            <a:ext cx="4591050" cy="430887"/>
          </a:xfrm>
          <a:prstGeom prst="rect">
            <a:avLst/>
          </a:prstGeom>
          <a:noFill/>
          <a:ln w="9525">
            <a:noFill/>
            <a:miter lim="800000"/>
            <a:headEnd/>
            <a:tailEnd/>
          </a:ln>
          <a:effectLst/>
        </p:spPr>
        <p:txBody>
          <a:bodyPr lIns="0" tIns="0" rIns="0" bIns="0">
            <a:spAutoFit/>
          </a:bodyPr>
          <a:lstStyle/>
          <a:p>
            <a:pPr marL="197586" lvl="1" indent="-195966" algn="just" defTabSz="913429">
              <a:buClr>
                <a:srgbClr val="4F81BD">
                  <a:lumMod val="75000"/>
                </a:srgbClr>
              </a:buClr>
              <a:buSzPct val="125000"/>
              <a:buFont typeface="Arial" charset="0"/>
              <a:buChar char="▪"/>
              <a:defRPr/>
            </a:pPr>
            <a:r>
              <a:rPr lang="es-CO" sz="2800" dirty="0" smtClean="0">
                <a:solidFill>
                  <a:schemeClr val="bg2">
                    <a:lumMod val="10000"/>
                  </a:schemeClr>
                </a:solidFill>
                <a:latin typeface="Futura Lt"/>
                <a:ea typeface="ＭＳ Ｐゴシック" pitchFamily="34" charset="-128"/>
                <a:cs typeface="+mn-cs"/>
              </a:rPr>
              <a:t>146</a:t>
            </a:r>
            <a:r>
              <a:rPr lang="es-CO" dirty="0" smtClean="0">
                <a:solidFill>
                  <a:schemeClr val="bg2">
                    <a:lumMod val="10000"/>
                  </a:schemeClr>
                </a:solidFill>
                <a:latin typeface="Futura Lt"/>
                <a:ea typeface="ＭＳ Ｐゴシック" pitchFamily="34" charset="-128"/>
                <a:cs typeface="+mn-cs"/>
              </a:rPr>
              <a:t> </a:t>
            </a:r>
            <a:r>
              <a:rPr lang="es-CO" dirty="0">
                <a:solidFill>
                  <a:schemeClr val="bg2">
                    <a:lumMod val="10000"/>
                  </a:schemeClr>
                </a:solidFill>
                <a:latin typeface="Futura Lt"/>
                <a:ea typeface="ＭＳ Ｐゴシック" pitchFamily="34" charset="-128"/>
                <a:cs typeface="+mn-cs"/>
              </a:rPr>
              <a:t>contratistas </a:t>
            </a:r>
            <a:r>
              <a:rPr lang="es-CO" dirty="0" smtClean="0">
                <a:solidFill>
                  <a:schemeClr val="bg2">
                    <a:lumMod val="10000"/>
                  </a:schemeClr>
                </a:solidFill>
                <a:latin typeface="Futura Lt"/>
                <a:ea typeface="ＭＳ Ｐゴシック" pitchFamily="34" charset="-128"/>
                <a:cs typeface="+mn-cs"/>
              </a:rPr>
              <a:t>de apoyo a la </a:t>
            </a:r>
            <a:r>
              <a:rPr lang="es-CO" dirty="0" smtClean="0">
                <a:solidFill>
                  <a:prstClr val="black"/>
                </a:solidFill>
                <a:latin typeface="Futura Lt"/>
                <a:ea typeface="ＭＳ Ｐゴシック" pitchFamily="34" charset="-128"/>
                <a:cs typeface="+mn-cs"/>
              </a:rPr>
              <a:t>gestión</a:t>
            </a:r>
            <a:endParaRPr lang="es-CO" dirty="0">
              <a:solidFill>
                <a:prstClr val="black"/>
              </a:solidFill>
              <a:latin typeface="Futura Lt"/>
              <a:ea typeface="ＭＳ Ｐゴシック" pitchFamily="34" charset="-128"/>
              <a:cs typeface="+mn-cs"/>
            </a:endParaRPr>
          </a:p>
        </p:txBody>
      </p:sp>
      <p:sp>
        <p:nvSpPr>
          <p:cNvPr id="35" name="10 Rectángulo"/>
          <p:cNvSpPr/>
          <p:nvPr/>
        </p:nvSpPr>
        <p:spPr bwMode="auto">
          <a:xfrm>
            <a:off x="1259632" y="4839198"/>
            <a:ext cx="1296144" cy="1153890"/>
          </a:xfrm>
          <a:prstGeom prst="rect">
            <a:avLst/>
          </a:prstGeom>
          <a:gradFill>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cap="rnd">
            <a:noFill/>
            <a:bevel/>
          </a:ln>
          <a:effectLst>
            <a:outerShdw blurRad="50800" dist="38100" dir="5400000" algn="t" rotWithShape="0">
              <a:prstClr val="black">
                <a:alpha val="40000"/>
              </a:prstClr>
            </a:outerShdw>
          </a:effectLst>
          <a:scene3d>
            <a:camera prst="orthographicFront"/>
            <a:lightRig rig="threePt" dir="t"/>
          </a:scene3d>
          <a:sp3d>
            <a:bevelT w="38100" h="38100"/>
          </a:sp3d>
        </p:spPr>
        <p:txBody>
          <a:bodyPr lIns="45720" tIns="22860" rIns="45720" bIns="22860" spcCol="1270" anchor="ctr"/>
          <a:lstStyle/>
          <a:p>
            <a:pPr marL="0" marR="0" lvl="0" indent="0" algn="ctr" defTabSz="533400" eaLnBrk="1" fontAlgn="auto" latinLnBrk="0" hangingPunct="1">
              <a:lnSpc>
                <a:spcPct val="90000"/>
              </a:lnSpc>
              <a:spcBef>
                <a:spcPts val="0"/>
              </a:spcBef>
              <a:spcAft>
                <a:spcPct val="35000"/>
              </a:spcAft>
              <a:buClrTx/>
              <a:buSzTx/>
              <a:buFontTx/>
              <a:buNone/>
              <a:tabLst/>
              <a:defRPr/>
            </a:pPr>
            <a:r>
              <a:rPr kumimoji="0" lang="es-CO" sz="1400" b="1" i="0" u="none" strike="noStrike" kern="0" cap="none" spc="0" normalizeH="0" baseline="0" noProof="0" dirty="0">
                <a:ln>
                  <a:noFill/>
                </a:ln>
                <a:solidFill>
                  <a:prstClr val="black"/>
                </a:solidFill>
                <a:effectLst/>
                <a:uLnTx/>
                <a:uFillTx/>
                <a:latin typeface="Futura Lt"/>
                <a:ea typeface="+mn-ea"/>
                <a:cs typeface="+mn-cs"/>
              </a:rPr>
              <a:t>Contratos de Prestación de Servicios</a:t>
            </a:r>
          </a:p>
        </p:txBody>
      </p:sp>
      <p:sp>
        <p:nvSpPr>
          <p:cNvPr id="38" name="Rectángulo 37"/>
          <p:cNvSpPr/>
          <p:nvPr/>
        </p:nvSpPr>
        <p:spPr>
          <a:xfrm>
            <a:off x="920552" y="484632"/>
            <a:ext cx="6912768" cy="1323439"/>
          </a:xfrm>
          <a:prstGeom prst="rect">
            <a:avLst/>
          </a:prstGeom>
          <a:noFill/>
        </p:spPr>
        <p:txBody>
          <a:bodyPr wrap="square" lIns="91440" tIns="45720" rIns="91440" bIns="45720">
            <a:spAutoFit/>
          </a:bodyPr>
          <a:lstStyle/>
          <a:p>
            <a:pPr algn="ctr"/>
            <a:r>
              <a:rPr lang="es-ES" sz="40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Avances Temas Administrativos</a:t>
            </a:r>
            <a:endParaRPr lang="es-E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218482256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7839&quot;&gt;&lt;version val=&quot;21183&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7&quot;&gt;&lt;elem m_fUsage=&quot;2.69891059609000020000E+000&quot;&gt;&lt;m_ppcolschidx val=&quot;0&quot;/&gt;&lt;m_rgb r=&quot;95&quot; g=&quot;b3&quot; b=&quot;d7&quot;/&gt;&lt;/elem&gt;&lt;elem m_fUsage=&quot;2.27611758283289990000E+000&quot;&gt;&lt;m_ppcolschidx val=&quot;0&quot;/&gt;&lt;m_rgb r=&quot;7f&quot; g=&quot;7f&quot; b=&quot;7f&quot;/&gt;&lt;/elem&gt;&lt;elem m_fUsage=&quot;1.94753203454961050000E+000&quot;&gt;&lt;m_ppcolschidx val=&quot;0&quot;/&gt;&lt;m_rgb r=&quot;bf&quot; g=&quot;bf&quot; b=&quot;bf&quot;/&gt;&lt;/elem&gt;&lt;elem m_fUsage=&quot;1.21361826373501590000E+000&quot;&gt;&lt;m_ppcolschidx val=&quot;0&quot;/&gt;&lt;m_rgb r=&quot;36&quot; g=&quot;60&quot; b=&quot;92&quot;/&gt;&lt;/elem&gt;&lt;elem m_fUsage=&quot;1.02635124360039480000E+000&quot;&gt;&lt;m_ppcolschidx val=&quot;0&quot;/&gt;&lt;m_rgb r=&quot;d9&quot; g=&quot;d9&quot; b=&quot;d9&quot;/&gt;&lt;/elem&gt;&lt;elem m_fUsage=&quot;2.88210765068180720000E-001&quot;&gt;&lt;m_ppcolschidx val=&quot;0&quot;/&gt;&lt;m_rgb r=&quot;24&quot; g=&quot;40&quot; b=&quot;61&quot;/&gt;&lt;/elem&gt;&lt;elem m_fUsage=&quot;2.05891132094649100000E-001&quot;&gt;&lt;m_ppcolschidx val=&quot;0&quot;/&gt;&lt;m_rgb r=&quot;a6&quot; g=&quot;a6&quot; b=&quot;a6&quot;/&gt;&lt;/elem&gt;&lt;/m_vecMRU&gt;&lt;/m_mruColor&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CDefaultPrec&gt;&lt;/root&gt;"/>
  <p:tag name="THINKCELLUNDODONOTDELETE" val="13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fof1lz785029W5QenBo_G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DIUfAvxx5U6KroDGBWqzm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NOB37tIvZEGT8CuoODbv2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6w1R.JuqvUKq1ooSY0XBD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90IG4Op1KUyZVFRdStyc2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iauloeukbkC27FQiS1qUE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cNN5AWZ92ky9MEV0q8zww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FYbwo9AthUuE.91gUlFBk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SJSnmfNNVEqJPNl7AW2hV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VYwZ1M7eG0.jNdzCVSD8O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QWYaRyqNEkGOukg5uv1cO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d_P9fboXu0.IO8lChEu5o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ZLo1VcRmXEKFaIQRadjjk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BgdyCmJ5EGj5KRqCCnA3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2.8X9YeG6k.xnXVSAiJHV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RLR6CLhMO0SjKRPu_O0hu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x2jScBLiuk6KLo0sLxdCt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SRVFNPLT8Ua98uLBCIL4c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zktlhI8h2Ei_kK1d0trQK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6HqzUZ2V4kSkUAGQ0Il2u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RAAAsFFX1kuGGmmOOH7Og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J9O9Fm9zFUmjHR0rPyEQo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04EyAmG.vU.tyllajF_Oe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vJNeayY3Gk.49_resxvDA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cNN5AWZ92ky9MEV0q8zww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F9BheZNjg022f.xW_Zqxv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sxtJt2Wj10eKpMgU4_al4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aFfuEWCH0E29iZh5ToItr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hQxFVzBCeky9IUK7A2vvj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W7e6TteMBEKF3tXkGjWvw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FvHQrVme_EeqJHHqOdgxD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fkRbDQmWr02pGTxAMGr5y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Sa9EjtYRLEq.Sa1_uMAwu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qIG8OQMxAU2fzgqyNFJw2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2.8X9YeG6k.xnXVSAiJHV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F9BheZNjg022f.xW_Zqxv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SJSnmfNNVEqJPNl7AW2hV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VYwZ1M7eG0.jNdzCVSD8O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dFCPDM1Nm0.ULHT78o0iA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MQ5l6lrWhUSfZ7CJUHmAr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5llhCPHSx0unBsk906R7b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HaQl5OiYLE29QVV.CfTU9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f84OrOpCUU6qxIVX3yhLE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B16YG7AWgUWRMd25FpTcU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aFfuEWCH0E29iZh5ToItr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LLEFT" val=" 8.75"/>
  <p:tag name="LTOP" val=" 97.375"/>
</p:tagLst>
</file>

<file path=ppt/tags/tag65.xml><?xml version="1.0" encoding="utf-8"?>
<p:tagLst xmlns:a="http://schemas.openxmlformats.org/drawingml/2006/main" xmlns:r="http://schemas.openxmlformats.org/officeDocument/2006/relationships" xmlns:p="http://schemas.openxmlformats.org/presentationml/2006/main">
  <p:tag name="LLEFT" val=" 8.75"/>
  <p:tag name="LTOP" val=" 97.375"/>
</p:tagLst>
</file>

<file path=ppt/tags/tag66.xml><?xml version="1.0" encoding="utf-8"?>
<p:tagLst xmlns:a="http://schemas.openxmlformats.org/drawingml/2006/main" xmlns:r="http://schemas.openxmlformats.org/officeDocument/2006/relationships" xmlns:p="http://schemas.openxmlformats.org/presentationml/2006/main">
  <p:tag name="LLEFT" val=" 8.75"/>
  <p:tag name="LTOP" val=" 97.375"/>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MXRCDqDLnUKKaWj8jgUrB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knjxhAqMzkC79VmyB5OJP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_jK6l97Lt0aBqNfC0v42fA"/>
</p:tagLst>
</file>

<file path=ppt/tags/tag71.xml><?xml version="1.0" encoding="utf-8"?>
<p:tagLst xmlns:a="http://schemas.openxmlformats.org/drawingml/2006/main" xmlns:r="http://schemas.openxmlformats.org/officeDocument/2006/relationships" xmlns:p="http://schemas.openxmlformats.org/presentationml/2006/main">
  <p:tag name="LLEFT" val=" 8.75"/>
  <p:tag name="LTOP" val=" 97.375"/>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_jK6l97Lt0aBqNfC0v42fA"/>
</p:tagLst>
</file>

<file path=ppt/tags/tag73.xml><?xml version="1.0" encoding="utf-8"?>
<p:tagLst xmlns:a="http://schemas.openxmlformats.org/drawingml/2006/main" xmlns:r="http://schemas.openxmlformats.org/officeDocument/2006/relationships" xmlns:p="http://schemas.openxmlformats.org/presentationml/2006/main">
  <p:tag name="LLEFT" val=" 8.75"/>
  <p:tag name="LTOP" val=" 97.375"/>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eV4TQXXiyUC8b4FyZkv_v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_jK6l97Lt0aBqNfC0v42fA"/>
</p:tagLst>
</file>

<file path=ppt/tags/tag77.xml><?xml version="1.0" encoding="utf-8"?>
<p:tagLst xmlns:a="http://schemas.openxmlformats.org/drawingml/2006/main" xmlns:r="http://schemas.openxmlformats.org/officeDocument/2006/relationships" xmlns:p="http://schemas.openxmlformats.org/presentationml/2006/main">
  <p:tag name="LLEFT" val=" 8.75"/>
  <p:tag name="LTOP" val=" 97.375"/>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_jK6l97Lt0aBqNfC0v42fA"/>
</p:tagLst>
</file>

<file path=ppt/tags/tag79.xml><?xml version="1.0" encoding="utf-8"?>
<p:tagLst xmlns:a="http://schemas.openxmlformats.org/drawingml/2006/main" xmlns:r="http://schemas.openxmlformats.org/officeDocument/2006/relationships" xmlns:p="http://schemas.openxmlformats.org/presentationml/2006/main">
  <p:tag name="LLEFT" val=" 8.75"/>
  <p:tag name="LTOP" val=" 97.375"/>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zdaBqouLVE.2phnNOznu8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JtbpHK1zfkyv__oiEBzGn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JtbpHK1zfkyv__oiEBzGn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UnQTmgwIhk.mJ0GWqao3B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AVIyPY2s0kW0Tcb16jx3G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hQxFVzBCeky9IUK7A2vvj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Ed1Hh1QCI0WkE4jNVM3VT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AVIyPY2s0kW0Tcb16jx3G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Ed1Hh1QCI0WkE4jNVM3VT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UnQTmgwIhk.mJ0GWqao3B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lantilla ANI">
  <a:themeElements>
    <a:clrScheme name="ANI2">
      <a:dk1>
        <a:srgbClr val="386295"/>
      </a:dk1>
      <a:lt1>
        <a:sysClr val="window" lastClr="FFFFFF"/>
      </a:lt1>
      <a:dk2>
        <a:srgbClr val="244061"/>
      </a:dk2>
      <a:lt2>
        <a:srgbClr val="B8CCE4"/>
      </a:lt2>
      <a:accent1>
        <a:srgbClr val="D9D9D9"/>
      </a:accent1>
      <a:accent2>
        <a:srgbClr val="A6A6A6"/>
      </a:accent2>
      <a:accent3>
        <a:srgbClr val="7F7F7F"/>
      </a:accent3>
      <a:accent4>
        <a:srgbClr val="424242"/>
      </a:accent4>
      <a:accent5>
        <a:srgbClr val="E36C09"/>
      </a:accent5>
      <a:accent6>
        <a:srgbClr val="366092"/>
      </a:accent6>
      <a:hlink>
        <a:srgbClr val="244061"/>
      </a:hlink>
      <a:folHlink>
        <a:srgbClr val="1C31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 ANI PPT</Template>
  <TotalTime>109</TotalTime>
  <Words>2059</Words>
  <Application>Microsoft Office PowerPoint</Application>
  <PresentationFormat>Presentación en pantalla (4:3)</PresentationFormat>
  <Paragraphs>403</Paragraphs>
  <Slides>21</Slides>
  <Notes>16</Notes>
  <HiddenSlides>0</HiddenSlides>
  <MMClips>0</MMClips>
  <ScaleCrop>false</ScaleCrop>
  <HeadingPairs>
    <vt:vector size="8" baseType="variant">
      <vt:variant>
        <vt:lpstr>Fuentes usadas</vt:lpstr>
      </vt:variant>
      <vt:variant>
        <vt:i4>12</vt:i4>
      </vt:variant>
      <vt:variant>
        <vt:lpstr>Tema</vt:lpstr>
      </vt:variant>
      <vt:variant>
        <vt:i4>1</vt:i4>
      </vt:variant>
      <vt:variant>
        <vt:lpstr>Servidores OLE incrustados</vt:lpstr>
      </vt:variant>
      <vt:variant>
        <vt:i4>2</vt:i4>
      </vt:variant>
      <vt:variant>
        <vt:lpstr>Títulos de diapositiva</vt:lpstr>
      </vt:variant>
      <vt:variant>
        <vt:i4>21</vt:i4>
      </vt:variant>
    </vt:vector>
  </HeadingPairs>
  <TitlesOfParts>
    <vt:vector size="36" baseType="lpstr">
      <vt:lpstr>ＭＳ Ｐゴシック</vt:lpstr>
      <vt:lpstr>ＭＳ Ｐゴシック</vt:lpstr>
      <vt:lpstr>Arial</vt:lpstr>
      <vt:lpstr>Arial Black</vt:lpstr>
      <vt:lpstr>Arial Narrow</vt:lpstr>
      <vt:lpstr>Calibri</vt:lpstr>
      <vt:lpstr>Candara</vt:lpstr>
      <vt:lpstr>Futura Lt</vt:lpstr>
      <vt:lpstr>Helvetica Neue Bold Condensed</vt:lpstr>
      <vt:lpstr>Impact</vt:lpstr>
      <vt:lpstr>Museo Sans 500</vt:lpstr>
      <vt:lpstr>Times New Roman</vt:lpstr>
      <vt:lpstr>plantilla ANI</vt:lpstr>
      <vt:lpstr>think-cell Slide</vt:lpstr>
      <vt:lpstr>Worksheet</vt:lpstr>
      <vt:lpstr>Vicepresidencia Administrativa y Financiera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Postulantes al Premio Nacional Interventorías 2016</vt:lpstr>
      <vt:lpstr>Postulantes al Premio Nacional Interventorías 2016</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del documento</dc:title>
  <dc:creator>Leonardo Garcia Duarte</dc:creator>
  <cp:lastModifiedBy>Ricardo Aguilera Wilches</cp:lastModifiedBy>
  <cp:revision>15</cp:revision>
  <dcterms:created xsi:type="dcterms:W3CDTF">2015-06-23T21:46:26Z</dcterms:created>
  <dcterms:modified xsi:type="dcterms:W3CDTF">2016-06-09T20:51:49Z</dcterms:modified>
</cp:coreProperties>
</file>