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92" r:id="rId2"/>
  </p:sldMasterIdLst>
  <p:notesMasterIdLst>
    <p:notesMasterId r:id="rId42"/>
  </p:notesMasterIdLst>
  <p:handoutMasterIdLst>
    <p:handoutMasterId r:id="rId43"/>
  </p:handoutMasterIdLst>
  <p:sldIdLst>
    <p:sldId id="402" r:id="rId3"/>
    <p:sldId id="403" r:id="rId4"/>
    <p:sldId id="404" r:id="rId5"/>
    <p:sldId id="406" r:id="rId6"/>
    <p:sldId id="407" r:id="rId7"/>
    <p:sldId id="408" r:id="rId8"/>
    <p:sldId id="414" r:id="rId9"/>
    <p:sldId id="415" r:id="rId10"/>
    <p:sldId id="416" r:id="rId11"/>
    <p:sldId id="417" r:id="rId12"/>
    <p:sldId id="418" r:id="rId13"/>
    <p:sldId id="422" r:id="rId14"/>
    <p:sldId id="423" r:id="rId15"/>
    <p:sldId id="427" r:id="rId16"/>
    <p:sldId id="429" r:id="rId17"/>
    <p:sldId id="430" r:id="rId18"/>
    <p:sldId id="431" r:id="rId19"/>
    <p:sldId id="432" r:id="rId20"/>
    <p:sldId id="433" r:id="rId21"/>
    <p:sldId id="437" r:id="rId22"/>
    <p:sldId id="438" r:id="rId23"/>
    <p:sldId id="444" r:id="rId24"/>
    <p:sldId id="445" r:id="rId25"/>
    <p:sldId id="446" r:id="rId26"/>
    <p:sldId id="448" r:id="rId27"/>
    <p:sldId id="449" r:id="rId28"/>
    <p:sldId id="454" r:id="rId29"/>
    <p:sldId id="455" r:id="rId30"/>
    <p:sldId id="457" r:id="rId31"/>
    <p:sldId id="458" r:id="rId32"/>
    <p:sldId id="459" r:id="rId33"/>
    <p:sldId id="462" r:id="rId34"/>
    <p:sldId id="463" r:id="rId35"/>
    <p:sldId id="464" r:id="rId36"/>
    <p:sldId id="466" r:id="rId37"/>
    <p:sldId id="467" r:id="rId38"/>
    <p:sldId id="468" r:id="rId39"/>
    <p:sldId id="469" r:id="rId40"/>
    <p:sldId id="470" r:id="rId41"/>
  </p:sldIdLst>
  <p:sldSz cx="12192000" cy="6858000"/>
  <p:notesSz cx="6789738" cy="9929813"/>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Camilo Sanabria Torres" initials="JCST" lastIdx="1" clrIdx="0">
    <p:extLst>
      <p:ext uri="{19B8F6BF-5375-455C-9EA6-DF929625EA0E}">
        <p15:presenceInfo xmlns:p15="http://schemas.microsoft.com/office/powerpoint/2012/main" userId="Juan Camilo Sanabria Torr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710D"/>
    <a:srgbClr val="B04E0C"/>
    <a:srgbClr val="0A4D7A"/>
    <a:srgbClr val="EB9357"/>
    <a:srgbClr val="E87F38"/>
    <a:srgbClr val="094677"/>
    <a:srgbClr val="264468"/>
    <a:srgbClr val="233E5F"/>
    <a:srgbClr val="06304A"/>
    <a:srgbClr val="094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6" autoAdjust="0"/>
    <p:restoredTop sz="96168" autoAdjust="0"/>
  </p:normalViewPr>
  <p:slideViewPr>
    <p:cSldViewPr>
      <p:cViewPr varScale="1">
        <p:scale>
          <a:sx n="81" d="100"/>
          <a:sy n="81" d="100"/>
        </p:scale>
        <p:origin x="60" y="30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64" y="-90"/>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A67C9-816E-4737-A31E-E8BD40C2F9B2}" type="doc">
      <dgm:prSet loTypeId="urn:microsoft.com/office/officeart/2005/8/layout/vList3" loCatId="list" qsTypeId="urn:microsoft.com/office/officeart/2005/8/quickstyle/3d2" qsCatId="3D" csTypeId="urn:microsoft.com/office/officeart/2005/8/colors/accent0_1" csCatId="mainScheme" phldr="1"/>
      <dgm:spPr/>
      <dgm:t>
        <a:bodyPr/>
        <a:lstStyle/>
        <a:p>
          <a:endParaRPr lang="es-CO"/>
        </a:p>
      </dgm:t>
    </dgm:pt>
    <dgm:pt modelId="{ED4A7F50-5D23-44E0-AB45-D23C3E285142}">
      <dgm:prSet custT="1"/>
      <dgm:spPr/>
      <dgm:t>
        <a:bodyPr/>
        <a:lstStyle/>
        <a:p>
          <a:r>
            <a:rPr lang="es-CO" sz="1050" b="1" i="0" u="sng" smtClean="0"/>
            <a:t>Alfonso Lopez Pumarejo</a:t>
          </a:r>
          <a:endParaRPr lang="es-CO" sz="1050" b="1" u="sng" dirty="0"/>
        </a:p>
      </dgm:t>
    </dgm:pt>
    <dgm:pt modelId="{B46FD2DF-8359-4B15-9E51-6C6479E0E1A5}" type="parTrans" cxnId="{2EEBA338-A676-4477-B021-489C27053581}">
      <dgm:prSet/>
      <dgm:spPr/>
      <dgm:t>
        <a:bodyPr/>
        <a:lstStyle/>
        <a:p>
          <a:endParaRPr lang="es-CO" sz="2400">
            <a:solidFill>
              <a:schemeClr val="bg2">
                <a:lumMod val="10000"/>
              </a:schemeClr>
            </a:solidFill>
          </a:endParaRPr>
        </a:p>
      </dgm:t>
    </dgm:pt>
    <dgm:pt modelId="{32139A45-B515-4111-88A9-18E2D1653951}" type="sibTrans" cxnId="{2EEBA338-A676-4477-B021-489C27053581}">
      <dgm:prSet/>
      <dgm:spPr/>
      <dgm:t>
        <a:bodyPr/>
        <a:lstStyle/>
        <a:p>
          <a:endParaRPr lang="es-CO" sz="2400">
            <a:solidFill>
              <a:schemeClr val="bg2">
                <a:lumMod val="10000"/>
              </a:schemeClr>
            </a:solidFill>
          </a:endParaRPr>
        </a:p>
      </dgm:t>
    </dgm:pt>
    <dgm:pt modelId="{7E0EE612-37FD-41A4-8864-1BD41EACCC57}">
      <dgm:prSet custT="1"/>
      <dgm:spPr/>
      <dgm:t>
        <a:bodyPr/>
        <a:lstStyle/>
        <a:p>
          <a:r>
            <a:rPr lang="es-CO" sz="1050" b="1" i="0" u="sng" smtClean="0"/>
            <a:t>Simón Bolívar</a:t>
          </a:r>
          <a:endParaRPr lang="es-CO" sz="1050" b="1" u="sng" dirty="0"/>
        </a:p>
      </dgm:t>
    </dgm:pt>
    <dgm:pt modelId="{46D3EAF4-A88A-437D-AF7A-64AFAF9974E4}" type="parTrans" cxnId="{89640391-FD00-4716-9010-509EE73BEC98}">
      <dgm:prSet/>
      <dgm:spPr/>
      <dgm:t>
        <a:bodyPr/>
        <a:lstStyle/>
        <a:p>
          <a:endParaRPr lang="es-CO" sz="2400">
            <a:solidFill>
              <a:schemeClr val="bg2">
                <a:lumMod val="10000"/>
              </a:schemeClr>
            </a:solidFill>
          </a:endParaRPr>
        </a:p>
      </dgm:t>
    </dgm:pt>
    <dgm:pt modelId="{C25B3462-8B7C-4770-B914-82F03785CF8C}" type="sibTrans" cxnId="{89640391-FD00-4716-9010-509EE73BEC98}">
      <dgm:prSet/>
      <dgm:spPr/>
      <dgm:t>
        <a:bodyPr/>
        <a:lstStyle/>
        <a:p>
          <a:endParaRPr lang="es-CO" sz="2400">
            <a:solidFill>
              <a:schemeClr val="bg2">
                <a:lumMod val="10000"/>
              </a:schemeClr>
            </a:solidFill>
          </a:endParaRPr>
        </a:p>
      </dgm:t>
    </dgm:pt>
    <dgm:pt modelId="{E6B03C9A-B5FF-4533-8559-15A73B27BB71}">
      <dgm:prSet custT="1"/>
      <dgm:spPr/>
      <dgm:t>
        <a:bodyPr/>
        <a:lstStyle/>
        <a:p>
          <a:r>
            <a:rPr lang="es-CO" sz="1050" b="1" i="0" u="sng" smtClean="0"/>
            <a:t>Almirante Padilla</a:t>
          </a:r>
          <a:endParaRPr lang="es-CO" sz="1050" b="1" u="sng" dirty="0"/>
        </a:p>
      </dgm:t>
    </dgm:pt>
    <dgm:pt modelId="{75078A7A-A10D-4FEC-B1EF-CFA9F607E452}" type="parTrans" cxnId="{EB66B42E-599B-4D17-989B-ABE7E60F2CB7}">
      <dgm:prSet/>
      <dgm:spPr/>
      <dgm:t>
        <a:bodyPr/>
        <a:lstStyle/>
        <a:p>
          <a:endParaRPr lang="es-CO" sz="2400">
            <a:solidFill>
              <a:schemeClr val="bg2">
                <a:lumMod val="10000"/>
              </a:schemeClr>
            </a:solidFill>
          </a:endParaRPr>
        </a:p>
      </dgm:t>
    </dgm:pt>
    <dgm:pt modelId="{9283D782-6F72-43FA-9FE6-B04C0EE4D229}" type="sibTrans" cxnId="{EB66B42E-599B-4D17-989B-ABE7E60F2CB7}">
      <dgm:prSet/>
      <dgm:spPr/>
      <dgm:t>
        <a:bodyPr/>
        <a:lstStyle/>
        <a:p>
          <a:endParaRPr lang="es-CO" sz="2400">
            <a:solidFill>
              <a:schemeClr val="bg2">
                <a:lumMod val="10000"/>
              </a:schemeClr>
            </a:solidFill>
          </a:endParaRPr>
        </a:p>
      </dgm:t>
    </dgm:pt>
    <dgm:pt modelId="{D78C8094-BAD7-4443-AAB6-64FEBB8C8E18}">
      <dgm:prSet custT="1"/>
      <dgm:spPr/>
      <dgm:t>
        <a:bodyPr/>
        <a:lstStyle/>
        <a:p>
          <a:r>
            <a:rPr lang="es-CO" sz="1050" b="1" i="0" u="sng" smtClean="0"/>
            <a:t>Camilo Daza</a:t>
          </a:r>
          <a:endParaRPr lang="es-CO" sz="1050" b="1" u="sng" dirty="0"/>
        </a:p>
      </dgm:t>
    </dgm:pt>
    <dgm:pt modelId="{3BB9E998-10D2-4EC0-8B01-CB879F99C536}" type="parTrans" cxnId="{4CD8B613-DB6B-4471-B881-23AF27024F38}">
      <dgm:prSet/>
      <dgm:spPr/>
      <dgm:t>
        <a:bodyPr/>
        <a:lstStyle/>
        <a:p>
          <a:endParaRPr lang="es-CO" sz="2400">
            <a:solidFill>
              <a:schemeClr val="bg2">
                <a:lumMod val="10000"/>
              </a:schemeClr>
            </a:solidFill>
          </a:endParaRPr>
        </a:p>
      </dgm:t>
    </dgm:pt>
    <dgm:pt modelId="{C20AF021-5F4C-431C-B5AE-D1D5D9E01EFB}" type="sibTrans" cxnId="{4CD8B613-DB6B-4471-B881-23AF27024F38}">
      <dgm:prSet/>
      <dgm:spPr/>
      <dgm:t>
        <a:bodyPr/>
        <a:lstStyle/>
        <a:p>
          <a:endParaRPr lang="es-CO" sz="2400">
            <a:solidFill>
              <a:schemeClr val="bg2">
                <a:lumMod val="10000"/>
              </a:schemeClr>
            </a:solidFill>
          </a:endParaRPr>
        </a:p>
      </dgm:t>
    </dgm:pt>
    <dgm:pt modelId="{4F2ED7D9-B191-4BE2-912C-108BA1D3DCF0}">
      <dgm:prSet custT="1"/>
      <dgm:spPr/>
      <dgm:t>
        <a:bodyPr/>
        <a:lstStyle/>
        <a:p>
          <a:r>
            <a:rPr lang="es-CO" sz="1050" b="1" i="0" u="sng" smtClean="0"/>
            <a:t>Yariguies</a:t>
          </a:r>
          <a:endParaRPr lang="es-CO" sz="1050" b="1" u="sng" dirty="0"/>
        </a:p>
      </dgm:t>
    </dgm:pt>
    <dgm:pt modelId="{E8385973-F4EE-4ADA-B05E-D56B2917084C}" type="parTrans" cxnId="{1F6652E5-8135-4D56-975D-9A50039F3A86}">
      <dgm:prSet/>
      <dgm:spPr/>
      <dgm:t>
        <a:bodyPr/>
        <a:lstStyle/>
        <a:p>
          <a:endParaRPr lang="es-CO" sz="2400">
            <a:solidFill>
              <a:schemeClr val="bg2">
                <a:lumMod val="10000"/>
              </a:schemeClr>
            </a:solidFill>
          </a:endParaRPr>
        </a:p>
      </dgm:t>
    </dgm:pt>
    <dgm:pt modelId="{8CB397BC-8EA3-47EC-A30C-106F9D559EC5}" type="sibTrans" cxnId="{1F6652E5-8135-4D56-975D-9A50039F3A86}">
      <dgm:prSet/>
      <dgm:spPr/>
      <dgm:t>
        <a:bodyPr/>
        <a:lstStyle/>
        <a:p>
          <a:endParaRPr lang="es-CO" sz="2400">
            <a:solidFill>
              <a:schemeClr val="bg2">
                <a:lumMod val="10000"/>
              </a:schemeClr>
            </a:solidFill>
          </a:endParaRPr>
        </a:p>
      </dgm:t>
    </dgm:pt>
    <dgm:pt modelId="{73AE0FAC-C2FA-4031-B218-C4BF2CA7E6C4}">
      <dgm:prSet phldrT="[Texto]" custT="1"/>
      <dgm:spPr/>
      <dgm:t>
        <a:bodyPr/>
        <a:lstStyle/>
        <a:p>
          <a:r>
            <a:rPr lang="es-CO" sz="900" smtClean="0"/>
            <a:t>Inversiones $4,800 millones</a:t>
          </a:r>
          <a:endParaRPr lang="es-CO" sz="900" dirty="0"/>
        </a:p>
      </dgm:t>
    </dgm:pt>
    <dgm:pt modelId="{FF08F654-98CF-428F-ABAD-13411CB50CB9}" type="parTrans" cxnId="{81923B25-68C9-4B5D-86D3-156BBBE0A601}">
      <dgm:prSet/>
      <dgm:spPr/>
      <dgm:t>
        <a:bodyPr/>
        <a:lstStyle/>
        <a:p>
          <a:endParaRPr lang="es-CO" sz="2400">
            <a:solidFill>
              <a:schemeClr val="bg2">
                <a:lumMod val="10000"/>
              </a:schemeClr>
            </a:solidFill>
          </a:endParaRPr>
        </a:p>
      </dgm:t>
    </dgm:pt>
    <dgm:pt modelId="{125153E4-E911-4E6E-8E6C-E75502652E34}" type="sibTrans" cxnId="{81923B25-68C9-4B5D-86D3-156BBBE0A601}">
      <dgm:prSet/>
      <dgm:spPr/>
      <dgm:t>
        <a:bodyPr/>
        <a:lstStyle/>
        <a:p>
          <a:endParaRPr lang="es-CO" sz="2400">
            <a:solidFill>
              <a:schemeClr val="bg2">
                <a:lumMod val="10000"/>
              </a:schemeClr>
            </a:solidFill>
          </a:endParaRPr>
        </a:p>
      </dgm:t>
    </dgm:pt>
    <dgm:pt modelId="{B45F80FC-35D6-431F-BFD3-DBB33F51641B}">
      <dgm:prSet phldrT="[Texto]" custT="1"/>
      <dgm:spPr/>
      <dgm:t>
        <a:bodyPr/>
        <a:lstStyle/>
        <a:p>
          <a:r>
            <a:rPr lang="es-CO" sz="900" dirty="0" smtClean="0"/>
            <a:t>Inversiones $109,500 millones</a:t>
          </a:r>
          <a:endParaRPr lang="es-CO" sz="900" dirty="0"/>
        </a:p>
      </dgm:t>
    </dgm:pt>
    <dgm:pt modelId="{EC95DFCF-3AEB-4C29-B6CF-0355CF67BEF0}" type="parTrans" cxnId="{4F777333-6A27-4EED-A788-A1826855917A}">
      <dgm:prSet/>
      <dgm:spPr/>
      <dgm:t>
        <a:bodyPr/>
        <a:lstStyle/>
        <a:p>
          <a:endParaRPr lang="es-CO" sz="2400">
            <a:solidFill>
              <a:schemeClr val="bg2">
                <a:lumMod val="10000"/>
              </a:schemeClr>
            </a:solidFill>
          </a:endParaRPr>
        </a:p>
      </dgm:t>
    </dgm:pt>
    <dgm:pt modelId="{13088110-B02A-495B-BB40-4866E6D1041E}" type="sibTrans" cxnId="{4F777333-6A27-4EED-A788-A1826855917A}">
      <dgm:prSet/>
      <dgm:spPr/>
      <dgm:t>
        <a:bodyPr/>
        <a:lstStyle/>
        <a:p>
          <a:endParaRPr lang="es-CO" sz="2400">
            <a:solidFill>
              <a:schemeClr val="bg2">
                <a:lumMod val="10000"/>
              </a:schemeClr>
            </a:solidFill>
          </a:endParaRPr>
        </a:p>
      </dgm:t>
    </dgm:pt>
    <dgm:pt modelId="{EBF1531B-CDCF-4896-A41E-39FF971049B6}">
      <dgm:prSet phldrT="[Texto]" custT="1"/>
      <dgm:spPr/>
      <dgm:t>
        <a:bodyPr/>
        <a:lstStyle/>
        <a:p>
          <a:r>
            <a:rPr lang="es-CO" sz="900" smtClean="0"/>
            <a:t>Inversiones $1,800 millones</a:t>
          </a:r>
          <a:endParaRPr lang="es-CO" sz="900" dirty="0"/>
        </a:p>
      </dgm:t>
    </dgm:pt>
    <dgm:pt modelId="{7D701E63-B536-4B6A-B4A3-4EB26A22217B}" type="parTrans" cxnId="{61C9D7FD-4701-4F86-A828-5A4948F6BAE7}">
      <dgm:prSet/>
      <dgm:spPr/>
      <dgm:t>
        <a:bodyPr/>
        <a:lstStyle/>
        <a:p>
          <a:endParaRPr lang="es-CO" sz="2400">
            <a:solidFill>
              <a:schemeClr val="bg2">
                <a:lumMod val="10000"/>
              </a:schemeClr>
            </a:solidFill>
          </a:endParaRPr>
        </a:p>
      </dgm:t>
    </dgm:pt>
    <dgm:pt modelId="{DD6E4647-5E0E-42EB-A46B-0EE9E08C2A61}" type="sibTrans" cxnId="{61C9D7FD-4701-4F86-A828-5A4948F6BAE7}">
      <dgm:prSet/>
      <dgm:spPr/>
      <dgm:t>
        <a:bodyPr/>
        <a:lstStyle/>
        <a:p>
          <a:endParaRPr lang="es-CO" sz="2400">
            <a:solidFill>
              <a:schemeClr val="bg2">
                <a:lumMod val="10000"/>
              </a:schemeClr>
            </a:solidFill>
          </a:endParaRPr>
        </a:p>
      </dgm:t>
    </dgm:pt>
    <dgm:pt modelId="{606DC1A9-E900-4D1B-AD46-74F3FBB5ECD0}">
      <dgm:prSet phldrT="[Texto]" custT="1"/>
      <dgm:spPr/>
      <dgm:t>
        <a:bodyPr/>
        <a:lstStyle/>
        <a:p>
          <a:r>
            <a:rPr lang="es-CO" sz="900" smtClean="0"/>
            <a:t>Inversiones $30,000 millones</a:t>
          </a:r>
          <a:endParaRPr lang="es-CO" sz="900" dirty="0"/>
        </a:p>
      </dgm:t>
    </dgm:pt>
    <dgm:pt modelId="{60E9DBB3-91DC-40DB-8909-6CEF39B27369}" type="parTrans" cxnId="{D7984464-31BF-4CF6-BB5D-B50E19FD6ECE}">
      <dgm:prSet/>
      <dgm:spPr/>
      <dgm:t>
        <a:bodyPr/>
        <a:lstStyle/>
        <a:p>
          <a:endParaRPr lang="es-CO" sz="2400">
            <a:solidFill>
              <a:schemeClr val="bg2">
                <a:lumMod val="10000"/>
              </a:schemeClr>
            </a:solidFill>
          </a:endParaRPr>
        </a:p>
      </dgm:t>
    </dgm:pt>
    <dgm:pt modelId="{DAFA87EB-3291-49FC-A9BA-2D7367BA464E}" type="sibTrans" cxnId="{D7984464-31BF-4CF6-BB5D-B50E19FD6ECE}">
      <dgm:prSet/>
      <dgm:spPr/>
      <dgm:t>
        <a:bodyPr/>
        <a:lstStyle/>
        <a:p>
          <a:endParaRPr lang="es-CO" sz="2400">
            <a:solidFill>
              <a:schemeClr val="bg2">
                <a:lumMod val="10000"/>
              </a:schemeClr>
            </a:solidFill>
          </a:endParaRPr>
        </a:p>
      </dgm:t>
    </dgm:pt>
    <dgm:pt modelId="{724D952F-1E8C-4426-AE07-0A8FD353BB28}">
      <dgm:prSet phldrT="[Texto]" custT="1"/>
      <dgm:spPr/>
      <dgm:t>
        <a:bodyPr/>
        <a:lstStyle/>
        <a:p>
          <a:r>
            <a:rPr lang="es-CO" sz="900" smtClean="0"/>
            <a:t>Inversiones $1,900 millones</a:t>
          </a:r>
          <a:endParaRPr lang="es-CO" sz="900" dirty="0"/>
        </a:p>
      </dgm:t>
    </dgm:pt>
    <dgm:pt modelId="{401A7CEE-639A-4FC6-8D73-C144AE8F6D1B}" type="parTrans" cxnId="{AF9C9528-720A-4807-895D-A88357645FCF}">
      <dgm:prSet/>
      <dgm:spPr/>
      <dgm:t>
        <a:bodyPr/>
        <a:lstStyle/>
        <a:p>
          <a:endParaRPr lang="es-CO" sz="2400">
            <a:solidFill>
              <a:schemeClr val="bg2">
                <a:lumMod val="10000"/>
              </a:schemeClr>
            </a:solidFill>
          </a:endParaRPr>
        </a:p>
      </dgm:t>
    </dgm:pt>
    <dgm:pt modelId="{237AFC18-5B70-4156-BF34-AEE1D00F501B}" type="sibTrans" cxnId="{AF9C9528-720A-4807-895D-A88357645FCF}">
      <dgm:prSet/>
      <dgm:spPr/>
      <dgm:t>
        <a:bodyPr/>
        <a:lstStyle/>
        <a:p>
          <a:endParaRPr lang="es-CO" sz="2400">
            <a:solidFill>
              <a:schemeClr val="bg2">
                <a:lumMod val="10000"/>
              </a:schemeClr>
            </a:solidFill>
          </a:endParaRPr>
        </a:p>
      </dgm:t>
    </dgm:pt>
    <dgm:pt modelId="{CD078249-7812-4D15-96F3-11D8F257CA36}">
      <dgm:prSet phldrT="[Texto]" custT="1"/>
      <dgm:spPr/>
      <dgm:t>
        <a:bodyPr/>
        <a:lstStyle/>
        <a:p>
          <a:r>
            <a:rPr lang="es-CO" sz="900" b="0" i="0" u="none" dirty="0" smtClean="0"/>
            <a:t>Obras de Climatización y ampliación de Salas</a:t>
          </a:r>
          <a:endParaRPr lang="es-CO" sz="900" dirty="0"/>
        </a:p>
      </dgm:t>
    </dgm:pt>
    <dgm:pt modelId="{00A749FA-128E-438A-90BD-1CB82457776A}" type="parTrans" cxnId="{1F7DB2AB-5509-4532-89D4-1292D2299A16}">
      <dgm:prSet/>
      <dgm:spPr/>
      <dgm:t>
        <a:bodyPr/>
        <a:lstStyle/>
        <a:p>
          <a:endParaRPr lang="es-CO" sz="2400">
            <a:solidFill>
              <a:schemeClr val="bg2">
                <a:lumMod val="10000"/>
              </a:schemeClr>
            </a:solidFill>
          </a:endParaRPr>
        </a:p>
      </dgm:t>
    </dgm:pt>
    <dgm:pt modelId="{36A04E2A-F9D3-4FCB-A9D7-C8C0DEA87F77}" type="sibTrans" cxnId="{1F7DB2AB-5509-4532-89D4-1292D2299A16}">
      <dgm:prSet/>
      <dgm:spPr/>
      <dgm:t>
        <a:bodyPr/>
        <a:lstStyle/>
        <a:p>
          <a:endParaRPr lang="es-CO" sz="2400">
            <a:solidFill>
              <a:schemeClr val="bg2">
                <a:lumMod val="10000"/>
              </a:schemeClr>
            </a:solidFill>
          </a:endParaRPr>
        </a:p>
      </dgm:t>
    </dgm:pt>
    <dgm:pt modelId="{C8042E45-E74E-4364-B2EB-745E80E021F8}">
      <dgm:prSet phldrT="[Texto]" custT="1"/>
      <dgm:spPr/>
      <dgm:t>
        <a:bodyPr/>
        <a:lstStyle/>
        <a:p>
          <a:r>
            <a:rPr lang="es-CO" sz="900" b="0" i="0" u="none" dirty="0" smtClean="0"/>
            <a:t>Construcción del Nuevo Terminal</a:t>
          </a:r>
          <a:endParaRPr lang="es-CO" sz="900" dirty="0"/>
        </a:p>
      </dgm:t>
    </dgm:pt>
    <dgm:pt modelId="{95164074-FA21-4759-BCD4-602A0AF6AC5A}" type="parTrans" cxnId="{01F12934-58B8-4FD4-8FF7-907F408666F3}">
      <dgm:prSet/>
      <dgm:spPr/>
      <dgm:t>
        <a:bodyPr/>
        <a:lstStyle/>
        <a:p>
          <a:endParaRPr lang="es-CO" sz="2400">
            <a:solidFill>
              <a:schemeClr val="bg2">
                <a:lumMod val="10000"/>
              </a:schemeClr>
            </a:solidFill>
          </a:endParaRPr>
        </a:p>
      </dgm:t>
    </dgm:pt>
    <dgm:pt modelId="{8E5CAC94-D62A-4AE2-947E-1FA7C7CF3E83}" type="sibTrans" cxnId="{01F12934-58B8-4FD4-8FF7-907F408666F3}">
      <dgm:prSet/>
      <dgm:spPr/>
      <dgm:t>
        <a:bodyPr/>
        <a:lstStyle/>
        <a:p>
          <a:endParaRPr lang="es-CO" sz="2400">
            <a:solidFill>
              <a:schemeClr val="bg2">
                <a:lumMod val="10000"/>
              </a:schemeClr>
            </a:solidFill>
          </a:endParaRPr>
        </a:p>
      </dgm:t>
    </dgm:pt>
    <dgm:pt modelId="{4036084E-1368-494F-AC5A-F81D0A1B19D2}">
      <dgm:prSet phldrT="[Texto]" custT="1"/>
      <dgm:spPr/>
      <dgm:t>
        <a:bodyPr/>
        <a:lstStyle/>
        <a:p>
          <a:r>
            <a:rPr lang="es-CO" sz="900" b="0" i="0" u="none" dirty="0" smtClean="0"/>
            <a:t>Obras de Climatización</a:t>
          </a:r>
          <a:endParaRPr lang="es-CO" sz="900" dirty="0"/>
        </a:p>
      </dgm:t>
    </dgm:pt>
    <dgm:pt modelId="{71F74625-2B46-4716-8E64-6400FD641F4C}" type="parTrans" cxnId="{129A7A85-1C24-4932-8761-6CDA721C9BC5}">
      <dgm:prSet/>
      <dgm:spPr/>
      <dgm:t>
        <a:bodyPr/>
        <a:lstStyle/>
        <a:p>
          <a:endParaRPr lang="es-CO" sz="2400">
            <a:solidFill>
              <a:schemeClr val="bg2">
                <a:lumMod val="10000"/>
              </a:schemeClr>
            </a:solidFill>
          </a:endParaRPr>
        </a:p>
      </dgm:t>
    </dgm:pt>
    <dgm:pt modelId="{C6C96D57-843E-4B60-963A-58ADA6DF4CDD}" type="sibTrans" cxnId="{129A7A85-1C24-4932-8761-6CDA721C9BC5}">
      <dgm:prSet/>
      <dgm:spPr/>
      <dgm:t>
        <a:bodyPr/>
        <a:lstStyle/>
        <a:p>
          <a:endParaRPr lang="es-CO" sz="2400">
            <a:solidFill>
              <a:schemeClr val="bg2">
                <a:lumMod val="10000"/>
              </a:schemeClr>
            </a:solidFill>
          </a:endParaRPr>
        </a:p>
      </dgm:t>
    </dgm:pt>
    <dgm:pt modelId="{E6BE9023-2CB5-47A7-95C4-E8AFD468B9A4}">
      <dgm:prSet phldrT="[Texto]" custT="1"/>
      <dgm:spPr/>
      <dgm:t>
        <a:bodyPr/>
        <a:lstStyle/>
        <a:p>
          <a:r>
            <a:rPr lang="es-CO" sz="900" b="0" i="0" u="none" dirty="0" smtClean="0"/>
            <a:t>Obras de Ampliación</a:t>
          </a:r>
          <a:endParaRPr lang="es-CO" sz="900" dirty="0"/>
        </a:p>
      </dgm:t>
    </dgm:pt>
    <dgm:pt modelId="{FF9F631D-FC4D-486E-9D7F-B9E60D3665B9}" type="parTrans" cxnId="{B66FA260-27B6-4B8D-A20E-1414F5049B41}">
      <dgm:prSet/>
      <dgm:spPr/>
      <dgm:t>
        <a:bodyPr/>
        <a:lstStyle/>
        <a:p>
          <a:endParaRPr lang="es-CO" sz="2400">
            <a:solidFill>
              <a:schemeClr val="bg2">
                <a:lumMod val="10000"/>
              </a:schemeClr>
            </a:solidFill>
          </a:endParaRPr>
        </a:p>
      </dgm:t>
    </dgm:pt>
    <dgm:pt modelId="{3D182264-E6FA-46AD-891B-FAADECD23699}" type="sibTrans" cxnId="{B66FA260-27B6-4B8D-A20E-1414F5049B41}">
      <dgm:prSet/>
      <dgm:spPr/>
      <dgm:t>
        <a:bodyPr/>
        <a:lstStyle/>
        <a:p>
          <a:endParaRPr lang="es-CO" sz="2400">
            <a:solidFill>
              <a:schemeClr val="bg2">
                <a:lumMod val="10000"/>
              </a:schemeClr>
            </a:solidFill>
          </a:endParaRPr>
        </a:p>
      </dgm:t>
    </dgm:pt>
    <dgm:pt modelId="{158276E2-B13E-4A24-88BF-4918596B1F04}">
      <dgm:prSet phldrT="[Texto]" custT="1"/>
      <dgm:spPr/>
      <dgm:t>
        <a:bodyPr/>
        <a:lstStyle/>
        <a:p>
          <a:r>
            <a:rPr lang="es-CO" sz="900" b="0" i="0" u="none" dirty="0" smtClean="0"/>
            <a:t>Obras de Climatización</a:t>
          </a:r>
          <a:endParaRPr lang="es-CO" sz="900" dirty="0"/>
        </a:p>
      </dgm:t>
    </dgm:pt>
    <dgm:pt modelId="{C77D6044-EE11-48C9-9AE3-D813377F9608}" type="parTrans" cxnId="{DCD5F02C-CD88-4C97-B013-6D524A293E6A}">
      <dgm:prSet/>
      <dgm:spPr/>
      <dgm:t>
        <a:bodyPr/>
        <a:lstStyle/>
        <a:p>
          <a:endParaRPr lang="es-CO" sz="2400">
            <a:solidFill>
              <a:schemeClr val="bg2">
                <a:lumMod val="10000"/>
              </a:schemeClr>
            </a:solidFill>
          </a:endParaRPr>
        </a:p>
      </dgm:t>
    </dgm:pt>
    <dgm:pt modelId="{18F5178E-8E82-41F0-A0FB-E437F9DC8A34}" type="sibTrans" cxnId="{DCD5F02C-CD88-4C97-B013-6D524A293E6A}">
      <dgm:prSet/>
      <dgm:spPr/>
      <dgm:t>
        <a:bodyPr/>
        <a:lstStyle/>
        <a:p>
          <a:endParaRPr lang="es-CO" sz="2400">
            <a:solidFill>
              <a:schemeClr val="bg2">
                <a:lumMod val="10000"/>
              </a:schemeClr>
            </a:solidFill>
          </a:endParaRPr>
        </a:p>
      </dgm:t>
    </dgm:pt>
    <dgm:pt modelId="{D9D33654-95A7-4CEE-BBA9-9479ECD19CB1}">
      <dgm:prSet custT="1"/>
      <dgm:spPr/>
      <dgm:t>
        <a:bodyPr/>
        <a:lstStyle/>
        <a:p>
          <a:r>
            <a:rPr lang="es-CO" sz="1050" b="1" i="0" u="sng" smtClean="0"/>
            <a:t>Palonegro</a:t>
          </a:r>
          <a:endParaRPr lang="es-CO" sz="1050" b="1" u="sng" dirty="0"/>
        </a:p>
      </dgm:t>
    </dgm:pt>
    <dgm:pt modelId="{8BA70810-2416-4933-AE96-3ADC81FED1CE}" type="parTrans" cxnId="{18184113-D82A-49DE-B7A4-9C21306EA1B0}">
      <dgm:prSet/>
      <dgm:spPr/>
      <dgm:t>
        <a:bodyPr/>
        <a:lstStyle/>
        <a:p>
          <a:endParaRPr lang="es-ES"/>
        </a:p>
      </dgm:t>
    </dgm:pt>
    <dgm:pt modelId="{302C6021-473D-45E8-9890-07E728A36DBE}" type="sibTrans" cxnId="{18184113-D82A-49DE-B7A4-9C21306EA1B0}">
      <dgm:prSet/>
      <dgm:spPr/>
      <dgm:t>
        <a:bodyPr/>
        <a:lstStyle/>
        <a:p>
          <a:endParaRPr lang="es-ES"/>
        </a:p>
      </dgm:t>
    </dgm:pt>
    <dgm:pt modelId="{83297620-34D8-4B81-9A7B-66012BDC4AC9}">
      <dgm:prSet phldrT="[Texto]" custT="1"/>
      <dgm:spPr/>
      <dgm:t>
        <a:bodyPr/>
        <a:lstStyle/>
        <a:p>
          <a:r>
            <a:rPr lang="es-CO" sz="900" b="0" i="0" u="none" smtClean="0"/>
            <a:t>Inversiones $25,000 millones</a:t>
          </a:r>
          <a:endParaRPr lang="es-CO" sz="900" b="0" i="0" u="none" dirty="0"/>
        </a:p>
      </dgm:t>
    </dgm:pt>
    <dgm:pt modelId="{BF089350-979B-4951-841D-480BA6081138}" type="parTrans" cxnId="{E855B094-176C-41DE-82D0-DD1688EB0DBA}">
      <dgm:prSet/>
      <dgm:spPr/>
      <dgm:t>
        <a:bodyPr/>
        <a:lstStyle/>
        <a:p>
          <a:endParaRPr lang="es-ES"/>
        </a:p>
      </dgm:t>
    </dgm:pt>
    <dgm:pt modelId="{E9B891B9-66E0-4C37-B335-DB2F0F64F014}" type="sibTrans" cxnId="{E855B094-176C-41DE-82D0-DD1688EB0DBA}">
      <dgm:prSet/>
      <dgm:spPr/>
      <dgm:t>
        <a:bodyPr/>
        <a:lstStyle/>
        <a:p>
          <a:endParaRPr lang="es-ES"/>
        </a:p>
      </dgm:t>
    </dgm:pt>
    <dgm:pt modelId="{0905CEFA-ABD5-4739-BCF9-F05B87694CA8}">
      <dgm:prSet phldrT="[Texto]" custT="1"/>
      <dgm:spPr/>
      <dgm:t>
        <a:bodyPr/>
        <a:lstStyle/>
        <a:p>
          <a:r>
            <a:rPr lang="es-CO" sz="900" b="0" i="0" u="none" dirty="0" smtClean="0"/>
            <a:t>Obras de Ampliación</a:t>
          </a:r>
          <a:endParaRPr lang="es-CO" sz="900" b="0" i="0" u="none" dirty="0"/>
        </a:p>
      </dgm:t>
    </dgm:pt>
    <dgm:pt modelId="{9CCC1DC1-5C5F-4899-A6F6-5FAF545BFB39}" type="parTrans" cxnId="{4619BED1-1777-420D-8DE6-03FA47C5EFB6}">
      <dgm:prSet/>
      <dgm:spPr/>
      <dgm:t>
        <a:bodyPr/>
        <a:lstStyle/>
        <a:p>
          <a:endParaRPr lang="es-ES"/>
        </a:p>
      </dgm:t>
    </dgm:pt>
    <dgm:pt modelId="{8E21D24B-63ED-42CD-BAFC-A70C60551D8D}" type="sibTrans" cxnId="{4619BED1-1777-420D-8DE6-03FA47C5EFB6}">
      <dgm:prSet/>
      <dgm:spPr/>
      <dgm:t>
        <a:bodyPr/>
        <a:lstStyle/>
        <a:p>
          <a:endParaRPr lang="es-ES"/>
        </a:p>
      </dgm:t>
    </dgm:pt>
    <dgm:pt modelId="{1E486906-E721-455C-8859-D05945118306}">
      <dgm:prSet phldrT="[Texto]" custT="1"/>
      <dgm:spPr/>
      <dgm:t>
        <a:bodyPr/>
        <a:lstStyle/>
        <a:p>
          <a:r>
            <a:rPr lang="es-CO" sz="900" dirty="0" smtClean="0"/>
            <a:t>Inicio marzo de 2015</a:t>
          </a:r>
          <a:endParaRPr lang="es-CO" sz="900" dirty="0"/>
        </a:p>
      </dgm:t>
    </dgm:pt>
    <dgm:pt modelId="{7ABF67F5-4382-43B9-AFE0-4C1161FCBAF1}" type="parTrans" cxnId="{F567AB48-1A97-405B-9C7B-DA1377D004A9}">
      <dgm:prSet/>
      <dgm:spPr/>
    </dgm:pt>
    <dgm:pt modelId="{DB3E781E-8102-47BB-A78A-9A948E7B0455}" type="sibTrans" cxnId="{F567AB48-1A97-405B-9C7B-DA1377D004A9}">
      <dgm:prSet/>
      <dgm:spPr/>
    </dgm:pt>
    <dgm:pt modelId="{E02D4C56-704E-47A0-94DD-5FB03300E71F}">
      <dgm:prSet phldrT="[Texto]" custT="1"/>
      <dgm:spPr/>
      <dgm:t>
        <a:bodyPr/>
        <a:lstStyle/>
        <a:p>
          <a:r>
            <a:rPr lang="es-CO" sz="900" dirty="0" smtClean="0"/>
            <a:t>Inicio febrero de 2015</a:t>
          </a:r>
          <a:endParaRPr lang="es-CO" sz="900" dirty="0"/>
        </a:p>
      </dgm:t>
    </dgm:pt>
    <dgm:pt modelId="{74929FD7-5E33-40CC-816A-50D5615D5B51}" type="parTrans" cxnId="{494BBFCE-7023-449E-BFDF-0489B4CEB6F1}">
      <dgm:prSet/>
      <dgm:spPr/>
    </dgm:pt>
    <dgm:pt modelId="{782C9C93-48B1-44AD-B772-844E670E5087}" type="sibTrans" cxnId="{494BBFCE-7023-449E-BFDF-0489B4CEB6F1}">
      <dgm:prSet/>
      <dgm:spPr/>
    </dgm:pt>
    <dgm:pt modelId="{345A1A42-5691-40BB-8C1F-6D671E46FEEF}">
      <dgm:prSet phldrT="[Texto]" custT="1"/>
      <dgm:spPr/>
      <dgm:t>
        <a:bodyPr/>
        <a:lstStyle/>
        <a:p>
          <a:endParaRPr lang="es-CO" sz="900" dirty="0"/>
        </a:p>
      </dgm:t>
    </dgm:pt>
    <dgm:pt modelId="{C13B40EE-B350-4744-98AE-F499D86DE17A}" type="parTrans" cxnId="{A34F68FD-92CC-4D0B-AE9D-CE73D8FF18E0}">
      <dgm:prSet/>
      <dgm:spPr/>
    </dgm:pt>
    <dgm:pt modelId="{72FA1076-A8B1-41E0-9574-981B26BFDF07}" type="sibTrans" cxnId="{A34F68FD-92CC-4D0B-AE9D-CE73D8FF18E0}">
      <dgm:prSet/>
      <dgm:spPr/>
    </dgm:pt>
    <dgm:pt modelId="{E4652080-5515-409A-9B91-B07C794F3ED9}">
      <dgm:prSet phldrT="[Texto]" custT="1"/>
      <dgm:spPr/>
      <dgm:t>
        <a:bodyPr/>
        <a:lstStyle/>
        <a:p>
          <a:r>
            <a:rPr lang="es-CO" sz="900" dirty="0" smtClean="0"/>
            <a:t>Inicio marzo de 2015</a:t>
          </a:r>
          <a:endParaRPr lang="es-CO" sz="900" dirty="0"/>
        </a:p>
      </dgm:t>
    </dgm:pt>
    <dgm:pt modelId="{A32A1F17-E598-4179-A3A9-2ED52C18BB62}" type="parTrans" cxnId="{DBD3CCCC-C0BD-4FC0-92EB-C275035F1653}">
      <dgm:prSet/>
      <dgm:spPr/>
    </dgm:pt>
    <dgm:pt modelId="{3D7737B2-F8A2-4B3A-BD4B-7E705050161E}" type="sibTrans" cxnId="{DBD3CCCC-C0BD-4FC0-92EB-C275035F1653}">
      <dgm:prSet/>
      <dgm:spPr/>
    </dgm:pt>
    <dgm:pt modelId="{4FFA259B-7446-4B13-8224-2CB4BF3AA1C0}">
      <dgm:prSet phldrT="[Texto]" custT="1"/>
      <dgm:spPr/>
      <dgm:t>
        <a:bodyPr/>
        <a:lstStyle/>
        <a:p>
          <a:r>
            <a:rPr lang="es-CO" sz="900" dirty="0" smtClean="0"/>
            <a:t>Se estima su inicio en dic de 2015</a:t>
          </a:r>
          <a:endParaRPr lang="es-CO" sz="900" dirty="0"/>
        </a:p>
      </dgm:t>
    </dgm:pt>
    <dgm:pt modelId="{DE955FFA-E8FB-4741-8471-337791D9EA60}" type="parTrans" cxnId="{55A44AB2-3CCC-43C9-9EDC-028D5DF67C23}">
      <dgm:prSet/>
      <dgm:spPr/>
    </dgm:pt>
    <dgm:pt modelId="{08D5F255-83E2-4CC6-8E17-0EBC471F72CC}" type="sibTrans" cxnId="{55A44AB2-3CCC-43C9-9EDC-028D5DF67C23}">
      <dgm:prSet/>
      <dgm:spPr/>
    </dgm:pt>
    <dgm:pt modelId="{7BA76B10-B51A-4BC5-8AD6-F98E8FB50E61}">
      <dgm:prSet phldrT="[Texto]" custT="1"/>
      <dgm:spPr/>
      <dgm:t>
        <a:bodyPr/>
        <a:lstStyle/>
        <a:p>
          <a:r>
            <a:rPr lang="es-CO" sz="900" dirty="0" smtClean="0"/>
            <a:t>Inicio 3 de marzo de 2015</a:t>
          </a:r>
          <a:endParaRPr lang="es-CO" sz="900" dirty="0"/>
        </a:p>
      </dgm:t>
    </dgm:pt>
    <dgm:pt modelId="{7CBE5D18-F2D0-412B-B9A9-3D59FC020625}" type="parTrans" cxnId="{EF5BB0BA-506C-413F-8835-004B476C355D}">
      <dgm:prSet/>
      <dgm:spPr/>
    </dgm:pt>
    <dgm:pt modelId="{05845690-455B-4800-A38E-C09A32144E24}" type="sibTrans" cxnId="{EF5BB0BA-506C-413F-8835-004B476C355D}">
      <dgm:prSet/>
      <dgm:spPr/>
    </dgm:pt>
    <dgm:pt modelId="{7CA53AE8-95AF-4BF9-8E5D-ABF0934AC4EA}">
      <dgm:prSet phldrT="[Texto]" custT="1"/>
      <dgm:spPr/>
      <dgm:t>
        <a:bodyPr/>
        <a:lstStyle/>
        <a:p>
          <a:r>
            <a:rPr lang="es-CO" sz="900" dirty="0" smtClean="0"/>
            <a:t>Se estima su inicio en nov de 2015</a:t>
          </a:r>
          <a:endParaRPr lang="es-CO" sz="900" b="0" i="0" u="none" dirty="0"/>
        </a:p>
      </dgm:t>
    </dgm:pt>
    <dgm:pt modelId="{C9FCEA60-582B-4C82-A252-EEBD999EE1CB}" type="parTrans" cxnId="{DC1B165D-54CC-45C2-8A69-FD6813CF68F5}">
      <dgm:prSet/>
      <dgm:spPr/>
    </dgm:pt>
    <dgm:pt modelId="{8B6D8BEC-6F38-4887-A4E1-9FEB34C62412}" type="sibTrans" cxnId="{DC1B165D-54CC-45C2-8A69-FD6813CF68F5}">
      <dgm:prSet/>
      <dgm:spPr/>
    </dgm:pt>
    <dgm:pt modelId="{C0A14FC1-B7C8-45FF-B04C-0DA66CF326F7}" type="pres">
      <dgm:prSet presAssocID="{228A67C9-816E-4737-A31E-E8BD40C2F9B2}" presName="linearFlow" presStyleCnt="0">
        <dgm:presLayoutVars>
          <dgm:dir/>
          <dgm:resizeHandles val="exact"/>
        </dgm:presLayoutVars>
      </dgm:prSet>
      <dgm:spPr/>
      <dgm:t>
        <a:bodyPr/>
        <a:lstStyle/>
        <a:p>
          <a:endParaRPr lang="es-ES"/>
        </a:p>
      </dgm:t>
    </dgm:pt>
    <dgm:pt modelId="{28918712-0F38-4AC7-BE33-718971F0B3AE}" type="pres">
      <dgm:prSet presAssocID="{ED4A7F50-5D23-44E0-AB45-D23C3E285142}" presName="composite" presStyleCnt="0"/>
      <dgm:spPr/>
      <dgm:t>
        <a:bodyPr/>
        <a:lstStyle/>
        <a:p>
          <a:endParaRPr lang="es-ES"/>
        </a:p>
      </dgm:t>
    </dgm:pt>
    <dgm:pt modelId="{B41B7051-01FB-45E8-B8A6-205611120D3B}" type="pres">
      <dgm:prSet presAssocID="{ED4A7F50-5D23-44E0-AB45-D23C3E285142}"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6000" r="-56000"/>
          </a:stretch>
        </a:blipFill>
      </dgm:spPr>
      <dgm:t>
        <a:bodyPr/>
        <a:lstStyle/>
        <a:p>
          <a:endParaRPr lang="es-ES"/>
        </a:p>
      </dgm:t>
    </dgm:pt>
    <dgm:pt modelId="{A89353F5-0770-4381-842F-BD1729359D9B}" type="pres">
      <dgm:prSet presAssocID="{ED4A7F50-5D23-44E0-AB45-D23C3E285142}" presName="txShp" presStyleLbl="node1" presStyleIdx="0" presStyleCnt="6">
        <dgm:presLayoutVars>
          <dgm:bulletEnabled val="1"/>
        </dgm:presLayoutVars>
      </dgm:prSet>
      <dgm:spPr/>
      <dgm:t>
        <a:bodyPr/>
        <a:lstStyle/>
        <a:p>
          <a:endParaRPr lang="es-ES"/>
        </a:p>
      </dgm:t>
    </dgm:pt>
    <dgm:pt modelId="{3AA4879E-75FF-4DA3-8531-D8EBB24E0683}" type="pres">
      <dgm:prSet presAssocID="{32139A45-B515-4111-88A9-18E2D1653951}" presName="spacing" presStyleCnt="0"/>
      <dgm:spPr/>
      <dgm:t>
        <a:bodyPr/>
        <a:lstStyle/>
        <a:p>
          <a:endParaRPr lang="es-ES"/>
        </a:p>
      </dgm:t>
    </dgm:pt>
    <dgm:pt modelId="{D3254A2C-70DF-44F2-BB9E-980F1769253C}" type="pres">
      <dgm:prSet presAssocID="{7E0EE612-37FD-41A4-8864-1BD41EACCC57}" presName="composite" presStyleCnt="0"/>
      <dgm:spPr/>
      <dgm:t>
        <a:bodyPr/>
        <a:lstStyle/>
        <a:p>
          <a:endParaRPr lang="es-ES"/>
        </a:p>
      </dgm:t>
    </dgm:pt>
    <dgm:pt modelId="{B9098B3D-6981-4014-B4A6-A7BFD1698297}" type="pres">
      <dgm:prSet presAssocID="{7E0EE612-37FD-41A4-8864-1BD41EACCC57}" presName="imgShp"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7000" r="-57000"/>
          </a:stretch>
        </a:blipFill>
      </dgm:spPr>
      <dgm:t>
        <a:bodyPr/>
        <a:lstStyle/>
        <a:p>
          <a:endParaRPr lang="es-ES"/>
        </a:p>
      </dgm:t>
    </dgm:pt>
    <dgm:pt modelId="{15D5B2F9-647B-48A3-9040-1F471B5A73B1}" type="pres">
      <dgm:prSet presAssocID="{7E0EE612-37FD-41A4-8864-1BD41EACCC57}" presName="txShp" presStyleLbl="node1" presStyleIdx="1" presStyleCnt="6">
        <dgm:presLayoutVars>
          <dgm:bulletEnabled val="1"/>
        </dgm:presLayoutVars>
      </dgm:prSet>
      <dgm:spPr/>
      <dgm:t>
        <a:bodyPr/>
        <a:lstStyle/>
        <a:p>
          <a:endParaRPr lang="es-ES"/>
        </a:p>
      </dgm:t>
    </dgm:pt>
    <dgm:pt modelId="{698D5655-0189-4DF7-9469-4131A80B8CA6}" type="pres">
      <dgm:prSet presAssocID="{C25B3462-8B7C-4770-B914-82F03785CF8C}" presName="spacing" presStyleCnt="0"/>
      <dgm:spPr/>
      <dgm:t>
        <a:bodyPr/>
        <a:lstStyle/>
        <a:p>
          <a:endParaRPr lang="es-ES"/>
        </a:p>
      </dgm:t>
    </dgm:pt>
    <dgm:pt modelId="{105113E4-067C-441C-8D73-2815EF1269B8}" type="pres">
      <dgm:prSet presAssocID="{E6B03C9A-B5FF-4533-8559-15A73B27BB71}" presName="composite" presStyleCnt="0"/>
      <dgm:spPr/>
      <dgm:t>
        <a:bodyPr/>
        <a:lstStyle/>
        <a:p>
          <a:endParaRPr lang="es-ES"/>
        </a:p>
      </dgm:t>
    </dgm:pt>
    <dgm:pt modelId="{17F0D4B7-FCE0-42D4-9F1E-75D79FC4A323}" type="pres">
      <dgm:prSet presAssocID="{E6B03C9A-B5FF-4533-8559-15A73B27BB71}" presName="imgShp"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6000" r="-56000"/>
          </a:stretch>
        </a:blipFill>
      </dgm:spPr>
      <dgm:t>
        <a:bodyPr/>
        <a:lstStyle/>
        <a:p>
          <a:endParaRPr lang="es-ES"/>
        </a:p>
      </dgm:t>
    </dgm:pt>
    <dgm:pt modelId="{4D963DAA-24D0-4FB5-9E5E-E9F27E2F7B90}" type="pres">
      <dgm:prSet presAssocID="{E6B03C9A-B5FF-4533-8559-15A73B27BB71}" presName="txShp" presStyleLbl="node1" presStyleIdx="2" presStyleCnt="6">
        <dgm:presLayoutVars>
          <dgm:bulletEnabled val="1"/>
        </dgm:presLayoutVars>
      </dgm:prSet>
      <dgm:spPr/>
      <dgm:t>
        <a:bodyPr/>
        <a:lstStyle/>
        <a:p>
          <a:endParaRPr lang="es-ES"/>
        </a:p>
      </dgm:t>
    </dgm:pt>
    <dgm:pt modelId="{8161E964-BF8F-42B7-9F8C-FFE4D8966822}" type="pres">
      <dgm:prSet presAssocID="{9283D782-6F72-43FA-9FE6-B04C0EE4D229}" presName="spacing" presStyleCnt="0"/>
      <dgm:spPr/>
      <dgm:t>
        <a:bodyPr/>
        <a:lstStyle/>
        <a:p>
          <a:endParaRPr lang="es-ES"/>
        </a:p>
      </dgm:t>
    </dgm:pt>
    <dgm:pt modelId="{C0DA27A2-D751-4CC9-853B-4FF58BA1E321}" type="pres">
      <dgm:prSet presAssocID="{D78C8094-BAD7-4443-AAB6-64FEBB8C8E18}" presName="composite" presStyleCnt="0"/>
      <dgm:spPr/>
      <dgm:t>
        <a:bodyPr/>
        <a:lstStyle/>
        <a:p>
          <a:endParaRPr lang="es-ES"/>
        </a:p>
      </dgm:t>
    </dgm:pt>
    <dgm:pt modelId="{B4218AC0-8336-4AEC-8DA8-332DD0D9CF3E}" type="pres">
      <dgm:prSet presAssocID="{D78C8094-BAD7-4443-AAB6-64FEBB8C8E18}" presName="imgShp"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3D439EA9-596F-4B07-BEB2-A12A95188C2A}" type="pres">
      <dgm:prSet presAssocID="{D78C8094-BAD7-4443-AAB6-64FEBB8C8E18}" presName="txShp" presStyleLbl="node1" presStyleIdx="3" presStyleCnt="6">
        <dgm:presLayoutVars>
          <dgm:bulletEnabled val="1"/>
        </dgm:presLayoutVars>
      </dgm:prSet>
      <dgm:spPr/>
      <dgm:t>
        <a:bodyPr/>
        <a:lstStyle/>
        <a:p>
          <a:endParaRPr lang="es-ES"/>
        </a:p>
      </dgm:t>
    </dgm:pt>
    <dgm:pt modelId="{8C15FD5B-08C9-4B91-B1EC-622652E0B401}" type="pres">
      <dgm:prSet presAssocID="{C20AF021-5F4C-431C-B5AE-D1D5D9E01EFB}" presName="spacing" presStyleCnt="0"/>
      <dgm:spPr/>
      <dgm:t>
        <a:bodyPr/>
        <a:lstStyle/>
        <a:p>
          <a:endParaRPr lang="es-ES"/>
        </a:p>
      </dgm:t>
    </dgm:pt>
    <dgm:pt modelId="{8D579479-1D2E-4E69-A86A-6BBDB573E15F}" type="pres">
      <dgm:prSet presAssocID="{4F2ED7D9-B191-4BE2-912C-108BA1D3DCF0}" presName="composite" presStyleCnt="0"/>
      <dgm:spPr/>
      <dgm:t>
        <a:bodyPr/>
        <a:lstStyle/>
        <a:p>
          <a:endParaRPr lang="es-ES"/>
        </a:p>
      </dgm:t>
    </dgm:pt>
    <dgm:pt modelId="{EAEB0E39-0312-4B1D-9778-F8D3A795024B}" type="pres">
      <dgm:prSet presAssocID="{4F2ED7D9-B191-4BE2-912C-108BA1D3DCF0}" presName="imgShp"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9000" r="-39000"/>
          </a:stretch>
        </a:blipFill>
      </dgm:spPr>
      <dgm:t>
        <a:bodyPr/>
        <a:lstStyle/>
        <a:p>
          <a:endParaRPr lang="es-ES"/>
        </a:p>
      </dgm:t>
    </dgm:pt>
    <dgm:pt modelId="{2F33599D-2A81-4DD6-8F2A-7A0A12705D10}" type="pres">
      <dgm:prSet presAssocID="{4F2ED7D9-B191-4BE2-912C-108BA1D3DCF0}" presName="txShp" presStyleLbl="node1" presStyleIdx="4" presStyleCnt="6">
        <dgm:presLayoutVars>
          <dgm:bulletEnabled val="1"/>
        </dgm:presLayoutVars>
      </dgm:prSet>
      <dgm:spPr/>
      <dgm:t>
        <a:bodyPr/>
        <a:lstStyle/>
        <a:p>
          <a:endParaRPr lang="es-ES"/>
        </a:p>
      </dgm:t>
    </dgm:pt>
    <dgm:pt modelId="{BB28D2EB-E911-4BD7-A2B6-10464FF9F8B7}" type="pres">
      <dgm:prSet presAssocID="{8CB397BC-8EA3-47EC-A30C-106F9D559EC5}" presName="spacing" presStyleCnt="0"/>
      <dgm:spPr/>
      <dgm:t>
        <a:bodyPr/>
        <a:lstStyle/>
        <a:p>
          <a:endParaRPr lang="es-ES"/>
        </a:p>
      </dgm:t>
    </dgm:pt>
    <dgm:pt modelId="{0BFD9DE9-438C-402F-8DEE-DBDE8266285E}" type="pres">
      <dgm:prSet presAssocID="{D9D33654-95A7-4CEE-BBA9-9479ECD19CB1}" presName="composite" presStyleCnt="0"/>
      <dgm:spPr/>
      <dgm:t>
        <a:bodyPr/>
        <a:lstStyle/>
        <a:p>
          <a:endParaRPr lang="es-ES"/>
        </a:p>
      </dgm:t>
    </dgm:pt>
    <dgm:pt modelId="{F3E6644D-65F9-4A9B-B7C6-354757C83605}" type="pres">
      <dgm:prSet presAssocID="{D9D33654-95A7-4CEE-BBA9-9479ECD19CB1}" presName="imgShp"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8000" r="-38000"/>
          </a:stretch>
        </a:blipFill>
      </dgm:spPr>
      <dgm:t>
        <a:bodyPr/>
        <a:lstStyle/>
        <a:p>
          <a:endParaRPr lang="es-ES"/>
        </a:p>
      </dgm:t>
    </dgm:pt>
    <dgm:pt modelId="{216DD42F-707D-4705-A8A9-BC8EE0AEBA24}" type="pres">
      <dgm:prSet presAssocID="{D9D33654-95A7-4CEE-BBA9-9479ECD19CB1}" presName="txShp" presStyleLbl="node1" presStyleIdx="5" presStyleCnt="6">
        <dgm:presLayoutVars>
          <dgm:bulletEnabled val="1"/>
        </dgm:presLayoutVars>
      </dgm:prSet>
      <dgm:spPr/>
      <dgm:t>
        <a:bodyPr/>
        <a:lstStyle/>
        <a:p>
          <a:endParaRPr lang="es-ES"/>
        </a:p>
      </dgm:t>
    </dgm:pt>
  </dgm:ptLst>
  <dgm:cxnLst>
    <dgm:cxn modelId="{6E7B3010-4EE1-4000-B3C9-5E463CF8937A}" type="presOf" srcId="{606DC1A9-E900-4D1B-AD46-74F3FBB5ECD0}" destId="{3D439EA9-596F-4B07-BEB2-A12A95188C2A}" srcOrd="0" destOrd="1" presId="urn:microsoft.com/office/officeart/2005/8/layout/vList3"/>
    <dgm:cxn modelId="{8CB1BD86-164C-49B9-A4FC-699412218171}" type="presOf" srcId="{E6B03C9A-B5FF-4533-8559-15A73B27BB71}" destId="{4D963DAA-24D0-4FB5-9E5E-E9F27E2F7B90}" srcOrd="0" destOrd="0" presId="urn:microsoft.com/office/officeart/2005/8/layout/vList3"/>
    <dgm:cxn modelId="{D5FF1F2B-BB97-4242-8B05-2172C0357A6C}" type="presOf" srcId="{4036084E-1368-494F-AC5A-F81D0A1B19D2}" destId="{4D963DAA-24D0-4FB5-9E5E-E9F27E2F7B90}" srcOrd="0" destOrd="2" presId="urn:microsoft.com/office/officeart/2005/8/layout/vList3"/>
    <dgm:cxn modelId="{5F8923B6-0290-4F51-8623-A34BDBC569AD}" type="presOf" srcId="{E6BE9023-2CB5-47A7-95C4-E8AFD468B9A4}" destId="{3D439EA9-596F-4B07-BEB2-A12A95188C2A}" srcOrd="0" destOrd="2" presId="urn:microsoft.com/office/officeart/2005/8/layout/vList3"/>
    <dgm:cxn modelId="{DC1B165D-54CC-45C2-8A69-FD6813CF68F5}" srcId="{D9D33654-95A7-4CEE-BBA9-9479ECD19CB1}" destId="{7CA53AE8-95AF-4BF9-8E5D-ABF0934AC4EA}" srcOrd="2" destOrd="0" parTransId="{C9FCEA60-582B-4C82-A252-EEBD999EE1CB}" sibTransId="{8B6D8BEC-6F38-4887-A4E1-9FEB34C62412}"/>
    <dgm:cxn modelId="{01F12934-58B8-4FD4-8FF7-907F408666F3}" srcId="{B45F80FC-35D6-431F-BFD3-DBB33F51641B}" destId="{C8042E45-E74E-4364-B2EB-745E80E021F8}" srcOrd="0" destOrd="0" parTransId="{95164074-FA21-4759-BCD4-602A0AF6AC5A}" sibTransId="{8E5CAC94-D62A-4AE2-947E-1FA7C7CF3E83}"/>
    <dgm:cxn modelId="{4CD55AD9-DF8B-458F-99C4-9C53440AEE1B}" type="presOf" srcId="{D9D33654-95A7-4CEE-BBA9-9479ECD19CB1}" destId="{216DD42F-707D-4705-A8A9-BC8EE0AEBA24}" srcOrd="0" destOrd="0" presId="urn:microsoft.com/office/officeart/2005/8/layout/vList3"/>
    <dgm:cxn modelId="{F3842465-C204-439D-BF31-9CEF91000E69}" type="presOf" srcId="{C8042E45-E74E-4364-B2EB-745E80E021F8}" destId="{15D5B2F9-647B-48A3-9040-1F471B5A73B1}" srcOrd="0" destOrd="2" presId="urn:microsoft.com/office/officeart/2005/8/layout/vList3"/>
    <dgm:cxn modelId="{E855B094-176C-41DE-82D0-DD1688EB0DBA}" srcId="{D9D33654-95A7-4CEE-BBA9-9479ECD19CB1}" destId="{83297620-34D8-4B81-9A7B-66012BDC4AC9}" srcOrd="0" destOrd="0" parTransId="{BF089350-979B-4951-841D-480BA6081138}" sibTransId="{E9B891B9-66E0-4C37-B335-DB2F0F64F014}"/>
    <dgm:cxn modelId="{18184113-D82A-49DE-B7A4-9C21306EA1B0}" srcId="{228A67C9-816E-4737-A31E-E8BD40C2F9B2}" destId="{D9D33654-95A7-4CEE-BBA9-9479ECD19CB1}" srcOrd="5" destOrd="0" parTransId="{8BA70810-2416-4933-AE96-3ADC81FED1CE}" sibTransId="{302C6021-473D-45E8-9890-07E728A36DBE}"/>
    <dgm:cxn modelId="{B6CD6224-498B-42EA-8FDF-69713C542D21}" type="presOf" srcId="{B45F80FC-35D6-431F-BFD3-DBB33F51641B}" destId="{15D5B2F9-647B-48A3-9040-1F471B5A73B1}" srcOrd="0" destOrd="1" presId="urn:microsoft.com/office/officeart/2005/8/layout/vList3"/>
    <dgm:cxn modelId="{B66FA260-27B6-4B8D-A20E-1414F5049B41}" srcId="{606DC1A9-E900-4D1B-AD46-74F3FBB5ECD0}" destId="{E6BE9023-2CB5-47A7-95C4-E8AFD468B9A4}" srcOrd="0" destOrd="0" parTransId="{FF9F631D-FC4D-486E-9D7F-B9E60D3665B9}" sibTransId="{3D182264-E6FA-46AD-891B-FAADECD23699}"/>
    <dgm:cxn modelId="{2B9BFDD3-FDD1-436A-BBF7-460E1EF2C066}" type="presOf" srcId="{7E0EE612-37FD-41A4-8864-1BD41EACCC57}" destId="{15D5B2F9-647B-48A3-9040-1F471B5A73B1}" srcOrd="0" destOrd="0" presId="urn:microsoft.com/office/officeart/2005/8/layout/vList3"/>
    <dgm:cxn modelId="{EB66B42E-599B-4D17-989B-ABE7E60F2CB7}" srcId="{228A67C9-816E-4737-A31E-E8BD40C2F9B2}" destId="{E6B03C9A-B5FF-4533-8559-15A73B27BB71}" srcOrd="2" destOrd="0" parTransId="{75078A7A-A10D-4FEC-B1EF-CFA9F607E452}" sibTransId="{9283D782-6F72-43FA-9FE6-B04C0EE4D229}"/>
    <dgm:cxn modelId="{E2D27596-176F-4967-A521-25EB3B19DEEA}" type="presOf" srcId="{0905CEFA-ABD5-4739-BCF9-F05B87694CA8}" destId="{216DD42F-707D-4705-A8A9-BC8EE0AEBA24}" srcOrd="0" destOrd="2" presId="urn:microsoft.com/office/officeart/2005/8/layout/vList3"/>
    <dgm:cxn modelId="{EF5BB0BA-506C-413F-8835-004B476C355D}" srcId="{724D952F-1E8C-4426-AE07-0A8FD353BB28}" destId="{7BA76B10-B51A-4BC5-8AD6-F98E8FB50E61}" srcOrd="1" destOrd="0" parTransId="{7CBE5D18-F2D0-412B-B9A9-3D59FC020625}" sibTransId="{05845690-455B-4800-A38E-C09A32144E24}"/>
    <dgm:cxn modelId="{61C9D7FD-4701-4F86-A828-5A4948F6BAE7}" srcId="{E6B03C9A-B5FF-4533-8559-15A73B27BB71}" destId="{EBF1531B-CDCF-4896-A41E-39FF971049B6}" srcOrd="0" destOrd="0" parTransId="{7D701E63-B536-4B6A-B4A3-4EB26A22217B}" sibTransId="{DD6E4647-5E0E-42EB-A46B-0EE9E08C2A61}"/>
    <dgm:cxn modelId="{B286D0FE-45CD-4BBA-A1C4-BA6F85EBD437}" type="presOf" srcId="{ED4A7F50-5D23-44E0-AB45-D23C3E285142}" destId="{A89353F5-0770-4381-842F-BD1729359D9B}" srcOrd="0" destOrd="0" presId="urn:microsoft.com/office/officeart/2005/8/layout/vList3"/>
    <dgm:cxn modelId="{4EA8EB96-66CB-41A6-A9E8-4FCB07CD64B1}" type="presOf" srcId="{D78C8094-BAD7-4443-AAB6-64FEBB8C8E18}" destId="{3D439EA9-596F-4B07-BEB2-A12A95188C2A}" srcOrd="0" destOrd="0" presId="urn:microsoft.com/office/officeart/2005/8/layout/vList3"/>
    <dgm:cxn modelId="{55A44AB2-3CCC-43C9-9EDC-028D5DF67C23}" srcId="{606DC1A9-E900-4D1B-AD46-74F3FBB5ECD0}" destId="{4FFA259B-7446-4B13-8224-2CB4BF3AA1C0}" srcOrd="1" destOrd="0" parTransId="{DE955FFA-E8FB-4741-8471-337791D9EA60}" sibTransId="{08D5F255-83E2-4CC6-8E17-0EBC471F72CC}"/>
    <dgm:cxn modelId="{494BBFCE-7023-449E-BFDF-0489B4CEB6F1}" srcId="{B45F80FC-35D6-431F-BFD3-DBB33F51641B}" destId="{E02D4C56-704E-47A0-94DD-5FB03300E71F}" srcOrd="1" destOrd="0" parTransId="{74929FD7-5E33-40CC-816A-50D5615D5B51}" sibTransId="{782C9C93-48B1-44AD-B772-844E670E5087}"/>
    <dgm:cxn modelId="{129A7A85-1C24-4932-8761-6CDA721C9BC5}" srcId="{EBF1531B-CDCF-4896-A41E-39FF971049B6}" destId="{4036084E-1368-494F-AC5A-F81D0A1B19D2}" srcOrd="0" destOrd="0" parTransId="{71F74625-2B46-4716-8E64-6400FD641F4C}" sibTransId="{C6C96D57-843E-4B60-963A-58ADA6DF4CDD}"/>
    <dgm:cxn modelId="{E0F450F9-9039-4B15-A851-452B8BDDCCE4}" type="presOf" srcId="{73AE0FAC-C2FA-4031-B218-C4BF2CA7E6C4}" destId="{A89353F5-0770-4381-842F-BD1729359D9B}" srcOrd="0" destOrd="1" presId="urn:microsoft.com/office/officeart/2005/8/layout/vList3"/>
    <dgm:cxn modelId="{C548F447-5A13-4F0D-9BC3-142CAD236113}" type="presOf" srcId="{83297620-34D8-4B81-9A7B-66012BDC4AC9}" destId="{216DD42F-707D-4705-A8A9-BC8EE0AEBA24}" srcOrd="0" destOrd="1" presId="urn:microsoft.com/office/officeart/2005/8/layout/vList3"/>
    <dgm:cxn modelId="{89640391-FD00-4716-9010-509EE73BEC98}" srcId="{228A67C9-816E-4737-A31E-E8BD40C2F9B2}" destId="{7E0EE612-37FD-41A4-8864-1BD41EACCC57}" srcOrd="1" destOrd="0" parTransId="{46D3EAF4-A88A-437D-AF7A-64AFAF9974E4}" sibTransId="{C25B3462-8B7C-4770-B914-82F03785CF8C}"/>
    <dgm:cxn modelId="{75630C39-87B7-4162-907C-C4FF73AAC378}" type="presOf" srcId="{CD078249-7812-4D15-96F3-11D8F257CA36}" destId="{A89353F5-0770-4381-842F-BD1729359D9B}" srcOrd="0" destOrd="2" presId="urn:microsoft.com/office/officeart/2005/8/layout/vList3"/>
    <dgm:cxn modelId="{4619BED1-1777-420D-8DE6-03FA47C5EFB6}" srcId="{D9D33654-95A7-4CEE-BBA9-9479ECD19CB1}" destId="{0905CEFA-ABD5-4739-BCF9-F05B87694CA8}" srcOrd="1" destOrd="0" parTransId="{9CCC1DC1-5C5F-4899-A6F6-5FAF545BFB39}" sibTransId="{8E21D24B-63ED-42CD-BAFC-A70C60551D8D}"/>
    <dgm:cxn modelId="{098738E9-482D-4842-A980-8ACC35A575BD}" type="presOf" srcId="{7BA76B10-B51A-4BC5-8AD6-F98E8FB50E61}" destId="{2F33599D-2A81-4DD6-8F2A-7A0A12705D10}" srcOrd="0" destOrd="3" presId="urn:microsoft.com/office/officeart/2005/8/layout/vList3"/>
    <dgm:cxn modelId="{55C7DD75-C3B3-4F98-97A4-2E3773F3CE94}" type="presOf" srcId="{724D952F-1E8C-4426-AE07-0A8FD353BB28}" destId="{2F33599D-2A81-4DD6-8F2A-7A0A12705D10}" srcOrd="0" destOrd="1" presId="urn:microsoft.com/office/officeart/2005/8/layout/vList3"/>
    <dgm:cxn modelId="{81923B25-68C9-4B5D-86D3-156BBBE0A601}" srcId="{ED4A7F50-5D23-44E0-AB45-D23C3E285142}" destId="{73AE0FAC-C2FA-4031-B218-C4BF2CA7E6C4}" srcOrd="0" destOrd="0" parTransId="{FF08F654-98CF-428F-ABAD-13411CB50CB9}" sibTransId="{125153E4-E911-4E6E-8E6C-E75502652E34}"/>
    <dgm:cxn modelId="{A17DFD8B-5B37-4A6D-A06A-62CBFFC9093D}" type="presOf" srcId="{7CA53AE8-95AF-4BF9-8E5D-ABF0934AC4EA}" destId="{216DD42F-707D-4705-A8A9-BC8EE0AEBA24}" srcOrd="0" destOrd="3" presId="urn:microsoft.com/office/officeart/2005/8/layout/vList3"/>
    <dgm:cxn modelId="{DBD3CCCC-C0BD-4FC0-92EB-C275035F1653}" srcId="{EBF1531B-CDCF-4896-A41E-39FF971049B6}" destId="{E4652080-5515-409A-9B91-B07C794F3ED9}" srcOrd="1" destOrd="0" parTransId="{A32A1F17-E598-4179-A3A9-2ED52C18BB62}" sibTransId="{3D7737B2-F8A2-4B3A-BD4B-7E705050161E}"/>
    <dgm:cxn modelId="{726B29AD-5969-4268-830B-6967AFEBC25F}" type="presOf" srcId="{4FFA259B-7446-4B13-8224-2CB4BF3AA1C0}" destId="{3D439EA9-596F-4B07-BEB2-A12A95188C2A}" srcOrd="0" destOrd="3" presId="urn:microsoft.com/office/officeart/2005/8/layout/vList3"/>
    <dgm:cxn modelId="{F567AB48-1A97-405B-9C7B-DA1377D004A9}" srcId="{73AE0FAC-C2FA-4031-B218-C4BF2CA7E6C4}" destId="{1E486906-E721-455C-8859-D05945118306}" srcOrd="1" destOrd="0" parTransId="{7ABF67F5-4382-43B9-AFE0-4C1161FCBAF1}" sibTransId="{DB3E781E-8102-47BB-A78A-9A948E7B0455}"/>
    <dgm:cxn modelId="{DCD5F02C-CD88-4C97-B013-6D524A293E6A}" srcId="{724D952F-1E8C-4426-AE07-0A8FD353BB28}" destId="{158276E2-B13E-4A24-88BF-4918596B1F04}" srcOrd="0" destOrd="0" parTransId="{C77D6044-EE11-48C9-9AE3-D813377F9608}" sibTransId="{18F5178E-8E82-41F0-A0FB-E437F9DC8A34}"/>
    <dgm:cxn modelId="{A34F68FD-92CC-4D0B-AE9D-CE73D8FF18E0}" srcId="{E6B03C9A-B5FF-4533-8559-15A73B27BB71}" destId="{345A1A42-5691-40BB-8C1F-6D671E46FEEF}" srcOrd="1" destOrd="0" parTransId="{C13B40EE-B350-4744-98AE-F499D86DE17A}" sibTransId="{72FA1076-A8B1-41E0-9574-981B26BFDF07}"/>
    <dgm:cxn modelId="{21075D79-E5E2-4C9F-965B-58DEDA21F2C8}" type="presOf" srcId="{EBF1531B-CDCF-4896-A41E-39FF971049B6}" destId="{4D963DAA-24D0-4FB5-9E5E-E9F27E2F7B90}" srcOrd="0" destOrd="1" presId="urn:microsoft.com/office/officeart/2005/8/layout/vList3"/>
    <dgm:cxn modelId="{2EEBA338-A676-4477-B021-489C27053581}" srcId="{228A67C9-816E-4737-A31E-E8BD40C2F9B2}" destId="{ED4A7F50-5D23-44E0-AB45-D23C3E285142}" srcOrd="0" destOrd="0" parTransId="{B46FD2DF-8359-4B15-9E51-6C6479E0E1A5}" sibTransId="{32139A45-B515-4111-88A9-18E2D1653951}"/>
    <dgm:cxn modelId="{AF9C9528-720A-4807-895D-A88357645FCF}" srcId="{4F2ED7D9-B191-4BE2-912C-108BA1D3DCF0}" destId="{724D952F-1E8C-4426-AE07-0A8FD353BB28}" srcOrd="0" destOrd="0" parTransId="{401A7CEE-639A-4FC6-8D73-C144AE8F6D1B}" sibTransId="{237AFC18-5B70-4156-BF34-AEE1D00F501B}"/>
    <dgm:cxn modelId="{1F6652E5-8135-4D56-975D-9A50039F3A86}" srcId="{228A67C9-816E-4737-A31E-E8BD40C2F9B2}" destId="{4F2ED7D9-B191-4BE2-912C-108BA1D3DCF0}" srcOrd="4" destOrd="0" parTransId="{E8385973-F4EE-4ADA-B05E-D56B2917084C}" sibTransId="{8CB397BC-8EA3-47EC-A30C-106F9D559EC5}"/>
    <dgm:cxn modelId="{EB57A3BD-E4FA-4F0A-8C60-5F6DBFBC9FC3}" type="presOf" srcId="{4F2ED7D9-B191-4BE2-912C-108BA1D3DCF0}" destId="{2F33599D-2A81-4DD6-8F2A-7A0A12705D10}" srcOrd="0" destOrd="0" presId="urn:microsoft.com/office/officeart/2005/8/layout/vList3"/>
    <dgm:cxn modelId="{D4A6E564-3572-4373-A4DC-04539724CDDD}" type="presOf" srcId="{158276E2-B13E-4A24-88BF-4918596B1F04}" destId="{2F33599D-2A81-4DD6-8F2A-7A0A12705D10}" srcOrd="0" destOrd="2" presId="urn:microsoft.com/office/officeart/2005/8/layout/vList3"/>
    <dgm:cxn modelId="{C15ACDE3-CF63-4A3A-9FCF-F5C48CEC9CB5}" type="presOf" srcId="{1E486906-E721-455C-8859-D05945118306}" destId="{A89353F5-0770-4381-842F-BD1729359D9B}" srcOrd="0" destOrd="3" presId="urn:microsoft.com/office/officeart/2005/8/layout/vList3"/>
    <dgm:cxn modelId="{B05A0F50-6E00-4151-8E08-557264D069C1}" type="presOf" srcId="{E02D4C56-704E-47A0-94DD-5FB03300E71F}" destId="{15D5B2F9-647B-48A3-9040-1F471B5A73B1}" srcOrd="0" destOrd="3" presId="urn:microsoft.com/office/officeart/2005/8/layout/vList3"/>
    <dgm:cxn modelId="{BF6CE84D-6776-4B4F-9AE6-8630A0601DD5}" type="presOf" srcId="{345A1A42-5691-40BB-8C1F-6D671E46FEEF}" destId="{4D963DAA-24D0-4FB5-9E5E-E9F27E2F7B90}" srcOrd="0" destOrd="4" presId="urn:microsoft.com/office/officeart/2005/8/layout/vList3"/>
    <dgm:cxn modelId="{8D842C2E-19CD-4BB6-9147-19EEE6CAA3F3}" type="presOf" srcId="{E4652080-5515-409A-9B91-B07C794F3ED9}" destId="{4D963DAA-24D0-4FB5-9E5E-E9F27E2F7B90}" srcOrd="0" destOrd="3" presId="urn:microsoft.com/office/officeart/2005/8/layout/vList3"/>
    <dgm:cxn modelId="{4CD8B613-DB6B-4471-B881-23AF27024F38}" srcId="{228A67C9-816E-4737-A31E-E8BD40C2F9B2}" destId="{D78C8094-BAD7-4443-AAB6-64FEBB8C8E18}" srcOrd="3" destOrd="0" parTransId="{3BB9E998-10D2-4EC0-8B01-CB879F99C536}" sibTransId="{C20AF021-5F4C-431C-B5AE-D1D5D9E01EFB}"/>
    <dgm:cxn modelId="{677953E3-646C-4BED-8CDC-0B252ED0ADA1}" type="presOf" srcId="{228A67C9-816E-4737-A31E-E8BD40C2F9B2}" destId="{C0A14FC1-B7C8-45FF-B04C-0DA66CF326F7}" srcOrd="0" destOrd="0" presId="urn:microsoft.com/office/officeart/2005/8/layout/vList3"/>
    <dgm:cxn modelId="{D7984464-31BF-4CF6-BB5D-B50E19FD6ECE}" srcId="{D78C8094-BAD7-4443-AAB6-64FEBB8C8E18}" destId="{606DC1A9-E900-4D1B-AD46-74F3FBB5ECD0}" srcOrd="0" destOrd="0" parTransId="{60E9DBB3-91DC-40DB-8909-6CEF39B27369}" sibTransId="{DAFA87EB-3291-49FC-A9BA-2D7367BA464E}"/>
    <dgm:cxn modelId="{4F777333-6A27-4EED-A788-A1826855917A}" srcId="{7E0EE612-37FD-41A4-8864-1BD41EACCC57}" destId="{B45F80FC-35D6-431F-BFD3-DBB33F51641B}" srcOrd="0" destOrd="0" parTransId="{EC95DFCF-3AEB-4C29-B6CF-0355CF67BEF0}" sibTransId="{13088110-B02A-495B-BB40-4866E6D1041E}"/>
    <dgm:cxn modelId="{1F7DB2AB-5509-4532-89D4-1292D2299A16}" srcId="{73AE0FAC-C2FA-4031-B218-C4BF2CA7E6C4}" destId="{CD078249-7812-4D15-96F3-11D8F257CA36}" srcOrd="0" destOrd="0" parTransId="{00A749FA-128E-438A-90BD-1CB82457776A}" sibTransId="{36A04E2A-F9D3-4FCB-A9D7-C8C0DEA87F77}"/>
    <dgm:cxn modelId="{EB59ECD4-B8D0-460C-9EE0-7EDF7EA9C44B}" type="presParOf" srcId="{C0A14FC1-B7C8-45FF-B04C-0DA66CF326F7}" destId="{28918712-0F38-4AC7-BE33-718971F0B3AE}" srcOrd="0" destOrd="0" presId="urn:microsoft.com/office/officeart/2005/8/layout/vList3"/>
    <dgm:cxn modelId="{E06DEAE6-1935-4C39-93E1-BE93FD1D8EBE}" type="presParOf" srcId="{28918712-0F38-4AC7-BE33-718971F0B3AE}" destId="{B41B7051-01FB-45E8-B8A6-205611120D3B}" srcOrd="0" destOrd="0" presId="urn:microsoft.com/office/officeart/2005/8/layout/vList3"/>
    <dgm:cxn modelId="{1C35C795-49F5-42C7-B1ED-BD94BA00B630}" type="presParOf" srcId="{28918712-0F38-4AC7-BE33-718971F0B3AE}" destId="{A89353F5-0770-4381-842F-BD1729359D9B}" srcOrd="1" destOrd="0" presId="urn:microsoft.com/office/officeart/2005/8/layout/vList3"/>
    <dgm:cxn modelId="{CA523226-0ADA-4150-98D4-60B6BB438574}" type="presParOf" srcId="{C0A14FC1-B7C8-45FF-B04C-0DA66CF326F7}" destId="{3AA4879E-75FF-4DA3-8531-D8EBB24E0683}" srcOrd="1" destOrd="0" presId="urn:microsoft.com/office/officeart/2005/8/layout/vList3"/>
    <dgm:cxn modelId="{47A16812-EA11-42D2-9D72-53B6BFBB02D0}" type="presParOf" srcId="{C0A14FC1-B7C8-45FF-B04C-0DA66CF326F7}" destId="{D3254A2C-70DF-44F2-BB9E-980F1769253C}" srcOrd="2" destOrd="0" presId="urn:microsoft.com/office/officeart/2005/8/layout/vList3"/>
    <dgm:cxn modelId="{851A20A2-A1C0-400E-A113-76E25AA07A59}" type="presParOf" srcId="{D3254A2C-70DF-44F2-BB9E-980F1769253C}" destId="{B9098B3D-6981-4014-B4A6-A7BFD1698297}" srcOrd="0" destOrd="0" presId="urn:microsoft.com/office/officeart/2005/8/layout/vList3"/>
    <dgm:cxn modelId="{88649D96-816E-4111-9364-EF1CDA9F90CA}" type="presParOf" srcId="{D3254A2C-70DF-44F2-BB9E-980F1769253C}" destId="{15D5B2F9-647B-48A3-9040-1F471B5A73B1}" srcOrd="1" destOrd="0" presId="urn:microsoft.com/office/officeart/2005/8/layout/vList3"/>
    <dgm:cxn modelId="{FA087B4C-F62B-46DA-9219-BCF952F09582}" type="presParOf" srcId="{C0A14FC1-B7C8-45FF-B04C-0DA66CF326F7}" destId="{698D5655-0189-4DF7-9469-4131A80B8CA6}" srcOrd="3" destOrd="0" presId="urn:microsoft.com/office/officeart/2005/8/layout/vList3"/>
    <dgm:cxn modelId="{C17E7ED8-9013-4BB0-B900-BAA8C6983320}" type="presParOf" srcId="{C0A14FC1-B7C8-45FF-B04C-0DA66CF326F7}" destId="{105113E4-067C-441C-8D73-2815EF1269B8}" srcOrd="4" destOrd="0" presId="urn:microsoft.com/office/officeart/2005/8/layout/vList3"/>
    <dgm:cxn modelId="{D42FC7F7-27E8-4C8D-804F-469A2830EFDE}" type="presParOf" srcId="{105113E4-067C-441C-8D73-2815EF1269B8}" destId="{17F0D4B7-FCE0-42D4-9F1E-75D79FC4A323}" srcOrd="0" destOrd="0" presId="urn:microsoft.com/office/officeart/2005/8/layout/vList3"/>
    <dgm:cxn modelId="{31F9F0F4-FCF5-4A20-9735-072964D39F28}" type="presParOf" srcId="{105113E4-067C-441C-8D73-2815EF1269B8}" destId="{4D963DAA-24D0-4FB5-9E5E-E9F27E2F7B90}" srcOrd="1" destOrd="0" presId="urn:microsoft.com/office/officeart/2005/8/layout/vList3"/>
    <dgm:cxn modelId="{B8B35645-5456-4ABB-8DB3-37039C5D82AD}" type="presParOf" srcId="{C0A14FC1-B7C8-45FF-B04C-0DA66CF326F7}" destId="{8161E964-BF8F-42B7-9F8C-FFE4D8966822}" srcOrd="5" destOrd="0" presId="urn:microsoft.com/office/officeart/2005/8/layout/vList3"/>
    <dgm:cxn modelId="{ADB7113D-6C05-417D-8E1D-C5E8327FA246}" type="presParOf" srcId="{C0A14FC1-B7C8-45FF-B04C-0DA66CF326F7}" destId="{C0DA27A2-D751-4CC9-853B-4FF58BA1E321}" srcOrd="6" destOrd="0" presId="urn:microsoft.com/office/officeart/2005/8/layout/vList3"/>
    <dgm:cxn modelId="{3C1A3CE0-423D-4D69-8932-C113068AF7AE}" type="presParOf" srcId="{C0DA27A2-D751-4CC9-853B-4FF58BA1E321}" destId="{B4218AC0-8336-4AEC-8DA8-332DD0D9CF3E}" srcOrd="0" destOrd="0" presId="urn:microsoft.com/office/officeart/2005/8/layout/vList3"/>
    <dgm:cxn modelId="{C75BBE1A-2815-4BE8-9921-60117C550241}" type="presParOf" srcId="{C0DA27A2-D751-4CC9-853B-4FF58BA1E321}" destId="{3D439EA9-596F-4B07-BEB2-A12A95188C2A}" srcOrd="1" destOrd="0" presId="urn:microsoft.com/office/officeart/2005/8/layout/vList3"/>
    <dgm:cxn modelId="{8CD71041-EEC9-4BB2-85B2-89B0D425B7FD}" type="presParOf" srcId="{C0A14FC1-B7C8-45FF-B04C-0DA66CF326F7}" destId="{8C15FD5B-08C9-4B91-B1EC-622652E0B401}" srcOrd="7" destOrd="0" presId="urn:microsoft.com/office/officeart/2005/8/layout/vList3"/>
    <dgm:cxn modelId="{F212AD65-3CA5-4BC3-A617-569F3471E51D}" type="presParOf" srcId="{C0A14FC1-B7C8-45FF-B04C-0DA66CF326F7}" destId="{8D579479-1D2E-4E69-A86A-6BBDB573E15F}" srcOrd="8" destOrd="0" presId="urn:microsoft.com/office/officeart/2005/8/layout/vList3"/>
    <dgm:cxn modelId="{3463DE1B-7742-4BB8-98E0-97FD9E3FAEE6}" type="presParOf" srcId="{8D579479-1D2E-4E69-A86A-6BBDB573E15F}" destId="{EAEB0E39-0312-4B1D-9778-F8D3A795024B}" srcOrd="0" destOrd="0" presId="urn:microsoft.com/office/officeart/2005/8/layout/vList3"/>
    <dgm:cxn modelId="{47F672B2-AA76-49B0-A8FF-3EFC2BBD346C}" type="presParOf" srcId="{8D579479-1D2E-4E69-A86A-6BBDB573E15F}" destId="{2F33599D-2A81-4DD6-8F2A-7A0A12705D10}" srcOrd="1" destOrd="0" presId="urn:microsoft.com/office/officeart/2005/8/layout/vList3"/>
    <dgm:cxn modelId="{9A84E57C-87BB-442D-93AD-F984E5376A56}" type="presParOf" srcId="{C0A14FC1-B7C8-45FF-B04C-0DA66CF326F7}" destId="{BB28D2EB-E911-4BD7-A2B6-10464FF9F8B7}" srcOrd="9" destOrd="0" presId="urn:microsoft.com/office/officeart/2005/8/layout/vList3"/>
    <dgm:cxn modelId="{F7BD79EF-9227-491F-A8B4-99E7E98DCD3E}" type="presParOf" srcId="{C0A14FC1-B7C8-45FF-B04C-0DA66CF326F7}" destId="{0BFD9DE9-438C-402F-8DEE-DBDE8266285E}" srcOrd="10" destOrd="0" presId="urn:microsoft.com/office/officeart/2005/8/layout/vList3"/>
    <dgm:cxn modelId="{151B36AF-C6E0-4A18-B509-E7DA899DCD9C}" type="presParOf" srcId="{0BFD9DE9-438C-402F-8DEE-DBDE8266285E}" destId="{F3E6644D-65F9-4A9B-B7C6-354757C83605}" srcOrd="0" destOrd="0" presId="urn:microsoft.com/office/officeart/2005/8/layout/vList3"/>
    <dgm:cxn modelId="{B39B1FAC-6E7E-4CC7-879D-ED8EF7B2859A}" type="presParOf" srcId="{0BFD9DE9-438C-402F-8DEE-DBDE8266285E}" destId="{216DD42F-707D-4705-A8A9-BC8EE0AEBA24}"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353F5-0770-4381-842F-BD1729359D9B}">
      <dsp:nvSpPr>
        <dsp:cNvPr id="0" name=""/>
        <dsp:cNvSpPr/>
      </dsp:nvSpPr>
      <dsp:spPr>
        <a:xfrm rot="10800000">
          <a:off x="884192" y="3952"/>
          <a:ext cx="2739805" cy="77636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355" tIns="41910" rIns="78232" bIns="41910" numCol="1" spcCol="1270" anchor="t" anchorCtr="0">
          <a:noAutofit/>
        </a:bodyPr>
        <a:lstStyle/>
        <a:p>
          <a:pPr lvl="0" algn="l" defTabSz="466725">
            <a:lnSpc>
              <a:spcPct val="90000"/>
            </a:lnSpc>
            <a:spcBef>
              <a:spcPct val="0"/>
            </a:spcBef>
            <a:spcAft>
              <a:spcPct val="35000"/>
            </a:spcAft>
          </a:pPr>
          <a:r>
            <a:rPr lang="es-CO" sz="1050" b="1" i="0" u="sng" kern="1200" smtClean="0"/>
            <a:t>Alfonso Lopez Pumarejo</a:t>
          </a:r>
          <a:endParaRPr lang="es-CO" sz="1050" b="1" u="sng" kern="1200" dirty="0"/>
        </a:p>
        <a:p>
          <a:pPr marL="57150" lvl="1" indent="-57150" algn="l" defTabSz="400050">
            <a:lnSpc>
              <a:spcPct val="90000"/>
            </a:lnSpc>
            <a:spcBef>
              <a:spcPct val="0"/>
            </a:spcBef>
            <a:spcAft>
              <a:spcPct val="15000"/>
            </a:spcAft>
            <a:buChar char="••"/>
          </a:pPr>
          <a:r>
            <a:rPr lang="es-CO" sz="900" kern="1200" smtClean="0"/>
            <a:t>Inversiones $4,800 millones</a:t>
          </a:r>
          <a:endParaRPr lang="es-CO" sz="900" kern="1200" dirty="0"/>
        </a:p>
        <a:p>
          <a:pPr marL="114300" lvl="2" indent="-57150" algn="l" defTabSz="400050">
            <a:lnSpc>
              <a:spcPct val="90000"/>
            </a:lnSpc>
            <a:spcBef>
              <a:spcPct val="0"/>
            </a:spcBef>
            <a:spcAft>
              <a:spcPct val="15000"/>
            </a:spcAft>
            <a:buChar char="••"/>
          </a:pPr>
          <a:r>
            <a:rPr lang="es-CO" sz="900" b="0" i="0" u="none" kern="1200" dirty="0" smtClean="0"/>
            <a:t>Obras de Climatización y ampliación de Salas</a:t>
          </a:r>
          <a:endParaRPr lang="es-CO" sz="900" kern="1200" dirty="0"/>
        </a:p>
        <a:p>
          <a:pPr marL="114300" lvl="2" indent="-57150" algn="l" defTabSz="400050">
            <a:lnSpc>
              <a:spcPct val="90000"/>
            </a:lnSpc>
            <a:spcBef>
              <a:spcPct val="0"/>
            </a:spcBef>
            <a:spcAft>
              <a:spcPct val="15000"/>
            </a:spcAft>
            <a:buChar char="••"/>
          </a:pPr>
          <a:r>
            <a:rPr lang="es-CO" sz="900" kern="1200" dirty="0" smtClean="0"/>
            <a:t>Inicio marzo de 2015</a:t>
          </a:r>
          <a:endParaRPr lang="es-CO" sz="900" kern="1200" dirty="0"/>
        </a:p>
      </dsp:txBody>
      <dsp:txXfrm rot="10800000">
        <a:off x="1078283" y="3952"/>
        <a:ext cx="2545714" cy="776364"/>
      </dsp:txXfrm>
    </dsp:sp>
    <dsp:sp modelId="{B41B7051-01FB-45E8-B8A6-205611120D3B}">
      <dsp:nvSpPr>
        <dsp:cNvPr id="0" name=""/>
        <dsp:cNvSpPr/>
      </dsp:nvSpPr>
      <dsp:spPr>
        <a:xfrm>
          <a:off x="496010" y="3952"/>
          <a:ext cx="776364" cy="77636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6000" r="-5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5D5B2F9-647B-48A3-9040-1F471B5A73B1}">
      <dsp:nvSpPr>
        <dsp:cNvPr id="0" name=""/>
        <dsp:cNvSpPr/>
      </dsp:nvSpPr>
      <dsp:spPr>
        <a:xfrm rot="10800000">
          <a:off x="884192" y="1012066"/>
          <a:ext cx="2739805" cy="77636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355" tIns="41910" rIns="78232" bIns="41910" numCol="1" spcCol="1270" anchor="t" anchorCtr="0">
          <a:noAutofit/>
        </a:bodyPr>
        <a:lstStyle/>
        <a:p>
          <a:pPr lvl="0" algn="l" defTabSz="466725">
            <a:lnSpc>
              <a:spcPct val="90000"/>
            </a:lnSpc>
            <a:spcBef>
              <a:spcPct val="0"/>
            </a:spcBef>
            <a:spcAft>
              <a:spcPct val="35000"/>
            </a:spcAft>
          </a:pPr>
          <a:r>
            <a:rPr lang="es-CO" sz="1050" b="1" i="0" u="sng" kern="1200" smtClean="0"/>
            <a:t>Simón Bolívar</a:t>
          </a:r>
          <a:endParaRPr lang="es-CO" sz="1050" b="1" u="sng" kern="1200" dirty="0"/>
        </a:p>
        <a:p>
          <a:pPr marL="57150" lvl="1" indent="-57150" algn="l" defTabSz="400050">
            <a:lnSpc>
              <a:spcPct val="90000"/>
            </a:lnSpc>
            <a:spcBef>
              <a:spcPct val="0"/>
            </a:spcBef>
            <a:spcAft>
              <a:spcPct val="15000"/>
            </a:spcAft>
            <a:buChar char="••"/>
          </a:pPr>
          <a:r>
            <a:rPr lang="es-CO" sz="900" kern="1200" dirty="0" smtClean="0"/>
            <a:t>Inversiones $109,500 millones</a:t>
          </a:r>
          <a:endParaRPr lang="es-CO" sz="900" kern="1200" dirty="0"/>
        </a:p>
        <a:p>
          <a:pPr marL="114300" lvl="2" indent="-57150" algn="l" defTabSz="400050">
            <a:lnSpc>
              <a:spcPct val="90000"/>
            </a:lnSpc>
            <a:spcBef>
              <a:spcPct val="0"/>
            </a:spcBef>
            <a:spcAft>
              <a:spcPct val="15000"/>
            </a:spcAft>
            <a:buChar char="••"/>
          </a:pPr>
          <a:r>
            <a:rPr lang="es-CO" sz="900" b="0" i="0" u="none" kern="1200" dirty="0" smtClean="0"/>
            <a:t>Construcción del Nuevo Terminal</a:t>
          </a:r>
          <a:endParaRPr lang="es-CO" sz="900" kern="1200" dirty="0"/>
        </a:p>
        <a:p>
          <a:pPr marL="114300" lvl="2" indent="-57150" algn="l" defTabSz="400050">
            <a:lnSpc>
              <a:spcPct val="90000"/>
            </a:lnSpc>
            <a:spcBef>
              <a:spcPct val="0"/>
            </a:spcBef>
            <a:spcAft>
              <a:spcPct val="15000"/>
            </a:spcAft>
            <a:buChar char="••"/>
          </a:pPr>
          <a:r>
            <a:rPr lang="es-CO" sz="900" kern="1200" dirty="0" smtClean="0"/>
            <a:t>Inicio febrero de 2015</a:t>
          </a:r>
          <a:endParaRPr lang="es-CO" sz="900" kern="1200" dirty="0"/>
        </a:p>
      </dsp:txBody>
      <dsp:txXfrm rot="10800000">
        <a:off x="1078283" y="1012066"/>
        <a:ext cx="2545714" cy="776364"/>
      </dsp:txXfrm>
    </dsp:sp>
    <dsp:sp modelId="{B9098B3D-6981-4014-B4A6-A7BFD1698297}">
      <dsp:nvSpPr>
        <dsp:cNvPr id="0" name=""/>
        <dsp:cNvSpPr/>
      </dsp:nvSpPr>
      <dsp:spPr>
        <a:xfrm>
          <a:off x="496010" y="1012066"/>
          <a:ext cx="776364" cy="77636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7000" r="-5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D963DAA-24D0-4FB5-9E5E-E9F27E2F7B90}">
      <dsp:nvSpPr>
        <dsp:cNvPr id="0" name=""/>
        <dsp:cNvSpPr/>
      </dsp:nvSpPr>
      <dsp:spPr>
        <a:xfrm rot="10800000">
          <a:off x="884192" y="2020181"/>
          <a:ext cx="2739805" cy="77636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355" tIns="41910" rIns="78232" bIns="41910" numCol="1" spcCol="1270" anchor="t" anchorCtr="0">
          <a:noAutofit/>
        </a:bodyPr>
        <a:lstStyle/>
        <a:p>
          <a:pPr lvl="0" algn="l" defTabSz="466725">
            <a:lnSpc>
              <a:spcPct val="90000"/>
            </a:lnSpc>
            <a:spcBef>
              <a:spcPct val="0"/>
            </a:spcBef>
            <a:spcAft>
              <a:spcPct val="35000"/>
            </a:spcAft>
          </a:pPr>
          <a:r>
            <a:rPr lang="es-CO" sz="1050" b="1" i="0" u="sng" kern="1200" smtClean="0"/>
            <a:t>Almirante Padilla</a:t>
          </a:r>
          <a:endParaRPr lang="es-CO" sz="1050" b="1" u="sng" kern="1200" dirty="0"/>
        </a:p>
        <a:p>
          <a:pPr marL="57150" lvl="1" indent="-57150" algn="l" defTabSz="400050">
            <a:lnSpc>
              <a:spcPct val="90000"/>
            </a:lnSpc>
            <a:spcBef>
              <a:spcPct val="0"/>
            </a:spcBef>
            <a:spcAft>
              <a:spcPct val="15000"/>
            </a:spcAft>
            <a:buChar char="••"/>
          </a:pPr>
          <a:r>
            <a:rPr lang="es-CO" sz="900" kern="1200" smtClean="0"/>
            <a:t>Inversiones $1,800 millones</a:t>
          </a:r>
          <a:endParaRPr lang="es-CO" sz="900" kern="1200" dirty="0"/>
        </a:p>
        <a:p>
          <a:pPr marL="114300" lvl="2" indent="-57150" algn="l" defTabSz="400050">
            <a:lnSpc>
              <a:spcPct val="90000"/>
            </a:lnSpc>
            <a:spcBef>
              <a:spcPct val="0"/>
            </a:spcBef>
            <a:spcAft>
              <a:spcPct val="15000"/>
            </a:spcAft>
            <a:buChar char="••"/>
          </a:pPr>
          <a:r>
            <a:rPr lang="es-CO" sz="900" b="0" i="0" u="none" kern="1200" dirty="0" smtClean="0"/>
            <a:t>Obras de Climatización</a:t>
          </a:r>
          <a:endParaRPr lang="es-CO" sz="900" kern="1200" dirty="0"/>
        </a:p>
        <a:p>
          <a:pPr marL="114300" lvl="2" indent="-57150" algn="l" defTabSz="400050">
            <a:lnSpc>
              <a:spcPct val="90000"/>
            </a:lnSpc>
            <a:spcBef>
              <a:spcPct val="0"/>
            </a:spcBef>
            <a:spcAft>
              <a:spcPct val="15000"/>
            </a:spcAft>
            <a:buChar char="••"/>
          </a:pPr>
          <a:r>
            <a:rPr lang="es-CO" sz="900" kern="1200" dirty="0" smtClean="0"/>
            <a:t>Inicio marzo de 2015</a:t>
          </a:r>
          <a:endParaRPr lang="es-CO" sz="900" kern="1200" dirty="0"/>
        </a:p>
        <a:p>
          <a:pPr marL="57150" lvl="1" indent="-57150" algn="l" defTabSz="400050">
            <a:lnSpc>
              <a:spcPct val="90000"/>
            </a:lnSpc>
            <a:spcBef>
              <a:spcPct val="0"/>
            </a:spcBef>
            <a:spcAft>
              <a:spcPct val="15000"/>
            </a:spcAft>
            <a:buChar char="••"/>
          </a:pPr>
          <a:endParaRPr lang="es-CO" sz="900" kern="1200" dirty="0"/>
        </a:p>
      </dsp:txBody>
      <dsp:txXfrm rot="10800000">
        <a:off x="1078283" y="2020181"/>
        <a:ext cx="2545714" cy="776364"/>
      </dsp:txXfrm>
    </dsp:sp>
    <dsp:sp modelId="{17F0D4B7-FCE0-42D4-9F1E-75D79FC4A323}">
      <dsp:nvSpPr>
        <dsp:cNvPr id="0" name=""/>
        <dsp:cNvSpPr/>
      </dsp:nvSpPr>
      <dsp:spPr>
        <a:xfrm>
          <a:off x="496010" y="2020181"/>
          <a:ext cx="776364" cy="77636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6000" r="-56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D439EA9-596F-4B07-BEB2-A12A95188C2A}">
      <dsp:nvSpPr>
        <dsp:cNvPr id="0" name=""/>
        <dsp:cNvSpPr/>
      </dsp:nvSpPr>
      <dsp:spPr>
        <a:xfrm rot="10800000">
          <a:off x="884192" y="3028295"/>
          <a:ext cx="2739805" cy="77636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355" tIns="41910" rIns="78232" bIns="41910" numCol="1" spcCol="1270" anchor="t" anchorCtr="0">
          <a:noAutofit/>
        </a:bodyPr>
        <a:lstStyle/>
        <a:p>
          <a:pPr lvl="0" algn="l" defTabSz="466725">
            <a:lnSpc>
              <a:spcPct val="90000"/>
            </a:lnSpc>
            <a:spcBef>
              <a:spcPct val="0"/>
            </a:spcBef>
            <a:spcAft>
              <a:spcPct val="35000"/>
            </a:spcAft>
          </a:pPr>
          <a:r>
            <a:rPr lang="es-CO" sz="1050" b="1" i="0" u="sng" kern="1200" smtClean="0"/>
            <a:t>Camilo Daza</a:t>
          </a:r>
          <a:endParaRPr lang="es-CO" sz="1050" b="1" u="sng" kern="1200" dirty="0"/>
        </a:p>
        <a:p>
          <a:pPr marL="57150" lvl="1" indent="-57150" algn="l" defTabSz="400050">
            <a:lnSpc>
              <a:spcPct val="90000"/>
            </a:lnSpc>
            <a:spcBef>
              <a:spcPct val="0"/>
            </a:spcBef>
            <a:spcAft>
              <a:spcPct val="15000"/>
            </a:spcAft>
            <a:buChar char="••"/>
          </a:pPr>
          <a:r>
            <a:rPr lang="es-CO" sz="900" kern="1200" smtClean="0"/>
            <a:t>Inversiones $30,000 millones</a:t>
          </a:r>
          <a:endParaRPr lang="es-CO" sz="900" kern="1200" dirty="0"/>
        </a:p>
        <a:p>
          <a:pPr marL="114300" lvl="2" indent="-57150" algn="l" defTabSz="400050">
            <a:lnSpc>
              <a:spcPct val="90000"/>
            </a:lnSpc>
            <a:spcBef>
              <a:spcPct val="0"/>
            </a:spcBef>
            <a:spcAft>
              <a:spcPct val="15000"/>
            </a:spcAft>
            <a:buChar char="••"/>
          </a:pPr>
          <a:r>
            <a:rPr lang="es-CO" sz="900" b="0" i="0" u="none" kern="1200" dirty="0" smtClean="0"/>
            <a:t>Obras de Ampliación</a:t>
          </a:r>
          <a:endParaRPr lang="es-CO" sz="900" kern="1200" dirty="0"/>
        </a:p>
        <a:p>
          <a:pPr marL="114300" lvl="2" indent="-57150" algn="l" defTabSz="400050">
            <a:lnSpc>
              <a:spcPct val="90000"/>
            </a:lnSpc>
            <a:spcBef>
              <a:spcPct val="0"/>
            </a:spcBef>
            <a:spcAft>
              <a:spcPct val="15000"/>
            </a:spcAft>
            <a:buChar char="••"/>
          </a:pPr>
          <a:r>
            <a:rPr lang="es-CO" sz="900" kern="1200" dirty="0" smtClean="0"/>
            <a:t>Se estima su inicio en dic de 2015</a:t>
          </a:r>
          <a:endParaRPr lang="es-CO" sz="900" kern="1200" dirty="0"/>
        </a:p>
      </dsp:txBody>
      <dsp:txXfrm rot="10800000">
        <a:off x="1078283" y="3028295"/>
        <a:ext cx="2545714" cy="776364"/>
      </dsp:txXfrm>
    </dsp:sp>
    <dsp:sp modelId="{B4218AC0-8336-4AEC-8DA8-332DD0D9CF3E}">
      <dsp:nvSpPr>
        <dsp:cNvPr id="0" name=""/>
        <dsp:cNvSpPr/>
      </dsp:nvSpPr>
      <dsp:spPr>
        <a:xfrm>
          <a:off x="496010" y="3028295"/>
          <a:ext cx="776364" cy="77636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F33599D-2A81-4DD6-8F2A-7A0A12705D10}">
      <dsp:nvSpPr>
        <dsp:cNvPr id="0" name=""/>
        <dsp:cNvSpPr/>
      </dsp:nvSpPr>
      <dsp:spPr>
        <a:xfrm rot="10800000">
          <a:off x="884192" y="4036410"/>
          <a:ext cx="2739805" cy="77636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355" tIns="41910" rIns="78232" bIns="41910" numCol="1" spcCol="1270" anchor="t" anchorCtr="0">
          <a:noAutofit/>
        </a:bodyPr>
        <a:lstStyle/>
        <a:p>
          <a:pPr lvl="0" algn="l" defTabSz="466725">
            <a:lnSpc>
              <a:spcPct val="90000"/>
            </a:lnSpc>
            <a:spcBef>
              <a:spcPct val="0"/>
            </a:spcBef>
            <a:spcAft>
              <a:spcPct val="35000"/>
            </a:spcAft>
          </a:pPr>
          <a:r>
            <a:rPr lang="es-CO" sz="1050" b="1" i="0" u="sng" kern="1200" smtClean="0"/>
            <a:t>Yariguies</a:t>
          </a:r>
          <a:endParaRPr lang="es-CO" sz="1050" b="1" u="sng" kern="1200" dirty="0"/>
        </a:p>
        <a:p>
          <a:pPr marL="57150" lvl="1" indent="-57150" algn="l" defTabSz="400050">
            <a:lnSpc>
              <a:spcPct val="90000"/>
            </a:lnSpc>
            <a:spcBef>
              <a:spcPct val="0"/>
            </a:spcBef>
            <a:spcAft>
              <a:spcPct val="15000"/>
            </a:spcAft>
            <a:buChar char="••"/>
          </a:pPr>
          <a:r>
            <a:rPr lang="es-CO" sz="900" kern="1200" smtClean="0"/>
            <a:t>Inversiones $1,900 millones</a:t>
          </a:r>
          <a:endParaRPr lang="es-CO" sz="900" kern="1200" dirty="0"/>
        </a:p>
        <a:p>
          <a:pPr marL="114300" lvl="2" indent="-57150" algn="l" defTabSz="400050">
            <a:lnSpc>
              <a:spcPct val="90000"/>
            </a:lnSpc>
            <a:spcBef>
              <a:spcPct val="0"/>
            </a:spcBef>
            <a:spcAft>
              <a:spcPct val="15000"/>
            </a:spcAft>
            <a:buChar char="••"/>
          </a:pPr>
          <a:r>
            <a:rPr lang="es-CO" sz="900" b="0" i="0" u="none" kern="1200" dirty="0" smtClean="0"/>
            <a:t>Obras de Climatización</a:t>
          </a:r>
          <a:endParaRPr lang="es-CO" sz="900" kern="1200" dirty="0"/>
        </a:p>
        <a:p>
          <a:pPr marL="114300" lvl="2" indent="-57150" algn="l" defTabSz="400050">
            <a:lnSpc>
              <a:spcPct val="90000"/>
            </a:lnSpc>
            <a:spcBef>
              <a:spcPct val="0"/>
            </a:spcBef>
            <a:spcAft>
              <a:spcPct val="15000"/>
            </a:spcAft>
            <a:buChar char="••"/>
          </a:pPr>
          <a:r>
            <a:rPr lang="es-CO" sz="900" kern="1200" dirty="0" smtClean="0"/>
            <a:t>Inicio 3 de marzo de 2015</a:t>
          </a:r>
          <a:endParaRPr lang="es-CO" sz="900" kern="1200" dirty="0"/>
        </a:p>
      </dsp:txBody>
      <dsp:txXfrm rot="10800000">
        <a:off x="1078283" y="4036410"/>
        <a:ext cx="2545714" cy="776364"/>
      </dsp:txXfrm>
    </dsp:sp>
    <dsp:sp modelId="{EAEB0E39-0312-4B1D-9778-F8D3A795024B}">
      <dsp:nvSpPr>
        <dsp:cNvPr id="0" name=""/>
        <dsp:cNvSpPr/>
      </dsp:nvSpPr>
      <dsp:spPr>
        <a:xfrm>
          <a:off x="496010" y="4036410"/>
          <a:ext cx="776364" cy="77636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16DD42F-707D-4705-A8A9-BC8EE0AEBA24}">
      <dsp:nvSpPr>
        <dsp:cNvPr id="0" name=""/>
        <dsp:cNvSpPr/>
      </dsp:nvSpPr>
      <dsp:spPr>
        <a:xfrm rot="10800000">
          <a:off x="884192" y="5044524"/>
          <a:ext cx="2739805" cy="77636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355" tIns="41910" rIns="78232" bIns="41910" numCol="1" spcCol="1270" anchor="t" anchorCtr="0">
          <a:noAutofit/>
        </a:bodyPr>
        <a:lstStyle/>
        <a:p>
          <a:pPr lvl="0" algn="l" defTabSz="466725">
            <a:lnSpc>
              <a:spcPct val="90000"/>
            </a:lnSpc>
            <a:spcBef>
              <a:spcPct val="0"/>
            </a:spcBef>
            <a:spcAft>
              <a:spcPct val="35000"/>
            </a:spcAft>
          </a:pPr>
          <a:r>
            <a:rPr lang="es-CO" sz="1050" b="1" i="0" u="sng" kern="1200" smtClean="0"/>
            <a:t>Palonegro</a:t>
          </a:r>
          <a:endParaRPr lang="es-CO" sz="1050" b="1" u="sng" kern="1200" dirty="0"/>
        </a:p>
        <a:p>
          <a:pPr marL="57150" lvl="1" indent="-57150" algn="l" defTabSz="400050">
            <a:lnSpc>
              <a:spcPct val="90000"/>
            </a:lnSpc>
            <a:spcBef>
              <a:spcPct val="0"/>
            </a:spcBef>
            <a:spcAft>
              <a:spcPct val="15000"/>
            </a:spcAft>
            <a:buChar char="••"/>
          </a:pPr>
          <a:r>
            <a:rPr lang="es-CO" sz="900" b="0" i="0" u="none" kern="1200" smtClean="0"/>
            <a:t>Inversiones $25,000 millones</a:t>
          </a:r>
          <a:endParaRPr lang="es-CO" sz="900" b="0" i="0" u="none" kern="1200" dirty="0"/>
        </a:p>
        <a:p>
          <a:pPr marL="57150" lvl="1" indent="-57150" algn="l" defTabSz="400050">
            <a:lnSpc>
              <a:spcPct val="90000"/>
            </a:lnSpc>
            <a:spcBef>
              <a:spcPct val="0"/>
            </a:spcBef>
            <a:spcAft>
              <a:spcPct val="15000"/>
            </a:spcAft>
            <a:buChar char="••"/>
          </a:pPr>
          <a:r>
            <a:rPr lang="es-CO" sz="900" b="0" i="0" u="none" kern="1200" dirty="0" smtClean="0"/>
            <a:t>Obras de Ampliación</a:t>
          </a:r>
          <a:endParaRPr lang="es-CO" sz="900" b="0" i="0" u="none" kern="1200" dirty="0"/>
        </a:p>
        <a:p>
          <a:pPr marL="57150" lvl="1" indent="-57150" algn="l" defTabSz="400050">
            <a:lnSpc>
              <a:spcPct val="90000"/>
            </a:lnSpc>
            <a:spcBef>
              <a:spcPct val="0"/>
            </a:spcBef>
            <a:spcAft>
              <a:spcPct val="15000"/>
            </a:spcAft>
            <a:buChar char="••"/>
          </a:pPr>
          <a:r>
            <a:rPr lang="es-CO" sz="900" kern="1200" dirty="0" smtClean="0"/>
            <a:t>Se estima su inicio en nov de 2015</a:t>
          </a:r>
          <a:endParaRPr lang="es-CO" sz="900" b="0" i="0" u="none" kern="1200" dirty="0"/>
        </a:p>
      </dsp:txBody>
      <dsp:txXfrm rot="10800000">
        <a:off x="1078283" y="5044524"/>
        <a:ext cx="2545714" cy="776364"/>
      </dsp:txXfrm>
    </dsp:sp>
    <dsp:sp modelId="{F3E6644D-65F9-4A9B-B7C6-354757C83605}">
      <dsp:nvSpPr>
        <dsp:cNvPr id="0" name=""/>
        <dsp:cNvSpPr/>
      </dsp:nvSpPr>
      <dsp:spPr>
        <a:xfrm>
          <a:off x="496010" y="5044524"/>
          <a:ext cx="776364" cy="776364"/>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8000" r="-3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2220" cy="49649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dirty="0"/>
          </a:p>
        </p:txBody>
      </p:sp>
      <p:sp>
        <p:nvSpPr>
          <p:cNvPr id="3" name="2 Marcador de fecha"/>
          <p:cNvSpPr>
            <a:spLocks noGrp="1"/>
          </p:cNvSpPr>
          <p:nvPr>
            <p:ph type="dt" sz="quarter" idx="1"/>
          </p:nvPr>
        </p:nvSpPr>
        <p:spPr>
          <a:xfrm>
            <a:off x="3845947" y="1"/>
            <a:ext cx="2942220" cy="496491"/>
          </a:xfrm>
          <a:prstGeom prst="rect">
            <a:avLst/>
          </a:prstGeom>
        </p:spPr>
        <p:txBody>
          <a:bodyPr vert="horz" lIns="91440" tIns="45720" rIns="91440" bIns="45720" rtlCol="0"/>
          <a:lstStyle>
            <a:lvl1pPr algn="r">
              <a:defRPr sz="1200">
                <a:latin typeface="Arial" charset="0"/>
                <a:cs typeface="Arial" charset="0"/>
              </a:defRPr>
            </a:lvl1pPr>
          </a:lstStyle>
          <a:p>
            <a:pPr>
              <a:defRPr/>
            </a:pPr>
            <a:fld id="{274C3A2F-84CF-41A4-A882-29B94EC65656}" type="datetimeFigureOut">
              <a:rPr lang="es-CO"/>
              <a:pPr>
                <a:defRPr/>
              </a:pPr>
              <a:t>21/09/2015</a:t>
            </a:fld>
            <a:endParaRPr lang="es-CO" dirty="0"/>
          </a:p>
        </p:txBody>
      </p:sp>
      <p:sp>
        <p:nvSpPr>
          <p:cNvPr id="4" name="3 Marcador de pie de página"/>
          <p:cNvSpPr>
            <a:spLocks noGrp="1"/>
          </p:cNvSpPr>
          <p:nvPr>
            <p:ph type="ftr" sz="quarter" idx="2"/>
          </p:nvPr>
        </p:nvSpPr>
        <p:spPr>
          <a:xfrm>
            <a:off x="0" y="9431599"/>
            <a:ext cx="2942220" cy="49649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dirty="0"/>
          </a:p>
        </p:txBody>
      </p:sp>
      <p:sp>
        <p:nvSpPr>
          <p:cNvPr id="5" name="4 Marcador de número de diapositiva"/>
          <p:cNvSpPr>
            <a:spLocks noGrp="1"/>
          </p:cNvSpPr>
          <p:nvPr>
            <p:ph type="sldNum" sz="quarter" idx="3"/>
          </p:nvPr>
        </p:nvSpPr>
        <p:spPr>
          <a:xfrm>
            <a:off x="3845947" y="9431599"/>
            <a:ext cx="2942220" cy="496491"/>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917C769-987F-44FC-8799-969FD1BF8408}" type="slidenum">
              <a:rPr lang="es-CO"/>
              <a:pPr>
                <a:defRPr/>
              </a:pPr>
              <a:t>‹Nº›</a:t>
            </a:fld>
            <a:endParaRPr lang="es-CO" dirty="0"/>
          </a:p>
        </p:txBody>
      </p:sp>
    </p:spTree>
    <p:extLst>
      <p:ext uri="{BB962C8B-B14F-4D97-AF65-F5344CB8AC3E}">
        <p14:creationId xmlns:p14="http://schemas.microsoft.com/office/powerpoint/2010/main" val="1004492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2220" cy="496491"/>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CO" dirty="0"/>
          </a:p>
        </p:txBody>
      </p:sp>
      <p:sp>
        <p:nvSpPr>
          <p:cNvPr id="3" name="2 Marcador de fecha"/>
          <p:cNvSpPr>
            <a:spLocks noGrp="1"/>
          </p:cNvSpPr>
          <p:nvPr>
            <p:ph type="dt" idx="1"/>
          </p:nvPr>
        </p:nvSpPr>
        <p:spPr>
          <a:xfrm>
            <a:off x="3845947" y="1"/>
            <a:ext cx="2942220" cy="496491"/>
          </a:xfrm>
          <a:prstGeom prst="rect">
            <a:avLst/>
          </a:prstGeom>
        </p:spPr>
        <p:txBody>
          <a:bodyPr vert="horz" lIns="91440" tIns="45720" rIns="91440" bIns="45720" rtlCol="0"/>
          <a:lstStyle>
            <a:lvl1pPr algn="r">
              <a:defRPr sz="1200">
                <a:latin typeface="Arial" charset="0"/>
                <a:cs typeface="Arial" charset="0"/>
              </a:defRPr>
            </a:lvl1pPr>
          </a:lstStyle>
          <a:p>
            <a:pPr>
              <a:defRPr/>
            </a:pPr>
            <a:fld id="{486E04C2-2937-4629-B9AF-2D8FE3CFA728}" type="datetimeFigureOut">
              <a:rPr lang="es-CO"/>
              <a:pPr>
                <a:defRPr/>
              </a:pPr>
              <a:t>21/09/2015</a:t>
            </a:fld>
            <a:endParaRPr lang="es-CO" dirty="0"/>
          </a:p>
        </p:txBody>
      </p:sp>
      <p:sp>
        <p:nvSpPr>
          <p:cNvPr id="4" name="3 Marcador de imagen de diapositiva"/>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4 Marcador de notas"/>
          <p:cNvSpPr>
            <a:spLocks noGrp="1"/>
          </p:cNvSpPr>
          <p:nvPr>
            <p:ph type="body" sz="quarter" idx="3"/>
          </p:nvPr>
        </p:nvSpPr>
        <p:spPr>
          <a:xfrm>
            <a:off x="678974" y="4716661"/>
            <a:ext cx="5431790" cy="4468416"/>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CO" dirty="0"/>
          </a:p>
        </p:txBody>
      </p:sp>
      <p:sp>
        <p:nvSpPr>
          <p:cNvPr id="7" name="6 Marcador de número de diapositiva"/>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3C2F1E3-85BB-4AD3-AAD2-C10CC4743F15}" type="slidenum">
              <a:rPr lang="es-CO"/>
              <a:pPr>
                <a:defRPr/>
              </a:pPr>
              <a:t>‹Nº›</a:t>
            </a:fld>
            <a:endParaRPr lang="es-CO" dirty="0"/>
          </a:p>
        </p:txBody>
      </p:sp>
    </p:spTree>
    <p:extLst>
      <p:ext uri="{BB962C8B-B14F-4D97-AF65-F5344CB8AC3E}">
        <p14:creationId xmlns:p14="http://schemas.microsoft.com/office/powerpoint/2010/main" val="20689019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A3C2F1E3-85BB-4AD3-AAD2-C10CC4743F15}" type="slidenum">
              <a:rPr lang="es-CO" smtClean="0"/>
              <a:pPr>
                <a:defRPr/>
              </a:pPr>
              <a:t>2</a:t>
            </a:fld>
            <a:endParaRPr lang="es-CO" dirty="0"/>
          </a:p>
        </p:txBody>
      </p:sp>
    </p:spTree>
    <p:extLst>
      <p:ext uri="{BB962C8B-B14F-4D97-AF65-F5344CB8AC3E}">
        <p14:creationId xmlns:p14="http://schemas.microsoft.com/office/powerpoint/2010/main" val="421552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dirty="0" smtClean="0">
              <a:ea typeface="ＭＳ Ｐゴシック" panose="020B0600070205080204" pitchFamily="34" charset="-128"/>
            </a:endParaRPr>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C921E2-D476-4EB1-9935-6375DB9EE45F}" type="slidenum">
              <a:rPr lang="es-CO" altLang="es-CO" smtClean="0">
                <a:solidFill>
                  <a:prstClr val="black"/>
                </a:solidFill>
              </a:rPr>
              <a:pPr/>
              <a:t>15</a:t>
            </a:fld>
            <a:endParaRPr lang="es-CO" altLang="es-CO" smtClean="0">
              <a:solidFill>
                <a:prstClr val="black"/>
              </a:solidFill>
            </a:endParaRPr>
          </a:p>
        </p:txBody>
      </p:sp>
    </p:spTree>
    <p:extLst>
      <p:ext uri="{BB962C8B-B14F-4D97-AF65-F5344CB8AC3E}">
        <p14:creationId xmlns:p14="http://schemas.microsoft.com/office/powerpoint/2010/main" val="181297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ltLang="es-CO" dirty="0" smtClean="0">
              <a:ea typeface="ＭＳ Ｐゴシック" panose="020B0600070205080204" pitchFamily="34" charset="-128"/>
            </a:endParaRPr>
          </a:p>
        </p:txBody>
      </p:sp>
      <p:sp>
        <p:nvSpPr>
          <p:cNvPr id="184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C921E2-D476-4EB1-9935-6375DB9EE45F}" type="slidenum">
              <a:rPr lang="es-CO" altLang="es-CO" smtClean="0">
                <a:solidFill>
                  <a:prstClr val="black"/>
                </a:solidFill>
              </a:rPr>
              <a:pPr/>
              <a:t>16</a:t>
            </a:fld>
            <a:endParaRPr lang="es-CO" altLang="es-CO" smtClean="0">
              <a:solidFill>
                <a:prstClr val="black"/>
              </a:solidFill>
            </a:endParaRPr>
          </a:p>
        </p:txBody>
      </p:sp>
    </p:spTree>
    <p:extLst>
      <p:ext uri="{BB962C8B-B14F-4D97-AF65-F5344CB8AC3E}">
        <p14:creationId xmlns:p14="http://schemas.microsoft.com/office/powerpoint/2010/main" val="3675917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9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61026"/>
            <a:ext cx="12192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914400" y="2130427"/>
            <a:ext cx="103632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5" name="3 Marcador de fecha"/>
          <p:cNvSpPr>
            <a:spLocks noGrp="1"/>
          </p:cNvSpPr>
          <p:nvPr>
            <p:ph type="dt" sz="half" idx="10"/>
          </p:nvPr>
        </p:nvSpPr>
        <p:spPr/>
        <p:txBody>
          <a:bodyPr/>
          <a:lstStyle>
            <a:lvl1pPr>
              <a:defRPr/>
            </a:lvl1pPr>
          </a:lstStyle>
          <a:p>
            <a:pPr>
              <a:defRPr/>
            </a:pPr>
            <a:fld id="{48F80355-26A5-4923-A7FF-4852F58F83CA}" type="datetimeFigureOut">
              <a:rPr lang="es-CO"/>
              <a:pPr>
                <a:defRPr/>
              </a:pPr>
              <a:t>21/09/2015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5EADCF29-C0DE-49D9-8F45-889FAB45E525}" type="slidenum">
              <a:rPr lang="es-CO"/>
              <a:pPr>
                <a:defRPr/>
              </a:pPr>
              <a:t>‹Nº›</a:t>
            </a:fld>
            <a:endParaRPr lang="es-CO" dirty="0"/>
          </a:p>
        </p:txBody>
      </p:sp>
    </p:spTree>
    <p:extLst>
      <p:ext uri="{BB962C8B-B14F-4D97-AF65-F5344CB8AC3E}">
        <p14:creationId xmlns:p14="http://schemas.microsoft.com/office/powerpoint/2010/main" val="369392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F9986677-3D09-45AE-A83A-B0678347935F}" type="datetimeFigureOut">
              <a:rPr lang="es-CO"/>
              <a:pPr>
                <a:defRPr/>
              </a:pPr>
              <a:t>21/09/2015</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49313907-615D-43EC-B056-925FD45450C5}" type="slidenum">
              <a:rPr lang="es-CO"/>
              <a:pPr>
                <a:defRPr/>
              </a:pPr>
              <a:t>‹Nº›</a:t>
            </a:fld>
            <a:endParaRPr lang="es-CO" dirty="0"/>
          </a:p>
        </p:txBody>
      </p:sp>
    </p:spTree>
    <p:extLst>
      <p:ext uri="{BB962C8B-B14F-4D97-AF65-F5344CB8AC3E}">
        <p14:creationId xmlns:p14="http://schemas.microsoft.com/office/powerpoint/2010/main" val="163449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575799" y="274640"/>
            <a:ext cx="2971801"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660400" y="274640"/>
            <a:ext cx="8712201"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2509FEC7-C8AB-4F3D-91C6-25182E146705}" type="datetimeFigureOut">
              <a:rPr lang="es-CO"/>
              <a:pPr>
                <a:defRPr/>
              </a:pPr>
              <a:t>21/09/2015</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DD77C104-C271-4922-9FC2-3341AD69F88B}" type="slidenum">
              <a:rPr lang="es-CO"/>
              <a:pPr>
                <a:defRPr/>
              </a:pPr>
              <a:t>‹Nº›</a:t>
            </a:fld>
            <a:endParaRPr lang="es-CO" dirty="0"/>
          </a:p>
        </p:txBody>
      </p:sp>
    </p:spTree>
    <p:extLst>
      <p:ext uri="{BB962C8B-B14F-4D97-AF65-F5344CB8AC3E}">
        <p14:creationId xmlns:p14="http://schemas.microsoft.com/office/powerpoint/2010/main" val="2293015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D99B93A-9CC1-41C3-BF62-0DDD722B8067}" type="datetime1">
              <a:rPr lang="es-ES" smtClean="0">
                <a:solidFill>
                  <a:prstClr val="black">
                    <a:tint val="75000"/>
                  </a:prstClr>
                </a:solidFill>
              </a:rPr>
              <a:pPr/>
              <a:t>21/09/2015</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45066587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F284404-275F-4ADB-8274-2F6990EAE7B8}" type="datetime1">
              <a:rPr lang="es-ES" smtClean="0">
                <a:solidFill>
                  <a:prstClr val="black">
                    <a:tint val="75000"/>
                  </a:prstClr>
                </a:solidFill>
              </a:rPr>
              <a:pPr/>
              <a:t>21/09/2015</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43777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4F0549B-8925-4D9D-9503-7BFBBDA54DB0}" type="datetime1">
              <a:rPr lang="es-ES" smtClean="0">
                <a:solidFill>
                  <a:prstClr val="black">
                    <a:tint val="75000"/>
                  </a:prstClr>
                </a:solidFill>
              </a:rPr>
              <a:pPr/>
              <a:t>21/09/2015</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28555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1529433-6E4B-49F6-81BA-CC2661796BDA}" type="datetime1">
              <a:rPr lang="es-ES" smtClean="0">
                <a:solidFill>
                  <a:prstClr val="black">
                    <a:tint val="75000"/>
                  </a:prstClr>
                </a:solidFill>
              </a:rPr>
              <a:pPr/>
              <a:t>21/09/2015</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6893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4B0C9AA-B5D1-4D42-A354-5ACCA942FFD4}" type="datetime1">
              <a:rPr lang="es-ES" smtClean="0">
                <a:solidFill>
                  <a:prstClr val="black">
                    <a:tint val="75000"/>
                  </a:prstClr>
                </a:solidFill>
              </a:rPr>
              <a:pPr/>
              <a:t>21/09/2015</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81451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194607B-89A7-4658-B779-FE9C73ED6620}" type="datetime1">
              <a:rPr lang="es-ES" smtClean="0">
                <a:solidFill>
                  <a:prstClr val="black">
                    <a:tint val="75000"/>
                  </a:prstClr>
                </a:solidFill>
              </a:rPr>
              <a:pPr/>
              <a:t>21/09/2015</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444632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9257963" y="5676620"/>
            <a:ext cx="2743200" cy="365125"/>
          </a:xfrm>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308568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0C30D67-55C1-4939-A14D-5419D5C69226}" type="datetime1">
              <a:rPr lang="es-ES" smtClean="0">
                <a:solidFill>
                  <a:prstClr val="black">
                    <a:tint val="75000"/>
                  </a:prstClr>
                </a:solidFill>
              </a:rPr>
              <a:pPr/>
              <a:t>21/09/2015</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7214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Rectángulo 5"/>
          <p:cNvSpPr>
            <a:spLocks noChangeArrowheads="1"/>
          </p:cNvSpPr>
          <p:nvPr userDrawn="1"/>
        </p:nvSpPr>
        <p:spPr bwMode="auto">
          <a:xfrm>
            <a:off x="4338037" y="982470"/>
            <a:ext cx="272832"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600" b="1" spc="50" dirty="0">
                <a:ln w="11430"/>
                <a:solidFill>
                  <a:srgbClr val="E36B1A"/>
                </a:solidFill>
                <a:effectLst>
                  <a:reflection blurRad="6350" stA="55000" endA="300" endPos="45500" dir="5400000" sy="-100000" algn="bl" rotWithShape="0"/>
                </a:effectLst>
                <a:latin typeface="Impact"/>
                <a:ea typeface="Helvetica Neue Bold Condensed" charset="0"/>
                <a:cs typeface="Impact"/>
              </a:rPr>
              <a:t> </a:t>
            </a:r>
          </a:p>
        </p:txBody>
      </p:sp>
      <p:sp>
        <p:nvSpPr>
          <p:cNvPr id="5" name="Rectángulo 5"/>
          <p:cNvSpPr>
            <a:spLocks noChangeArrowheads="1"/>
          </p:cNvSpPr>
          <p:nvPr userDrawn="1"/>
        </p:nvSpPr>
        <p:spPr bwMode="auto">
          <a:xfrm>
            <a:off x="2550991" y="404784"/>
            <a:ext cx="282450"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dirty="0">
                <a:ln w="11430"/>
                <a:solidFill>
                  <a:srgbClr val="1F497D">
                    <a:lumMod val="75000"/>
                  </a:srgbClr>
                </a:solidFill>
                <a:latin typeface="Impact"/>
                <a:ea typeface="Helvetica Neue Bold Condensed" charset="0"/>
                <a:cs typeface="Impact"/>
              </a:rPr>
              <a:t> </a:t>
            </a:r>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6" name="3 Marcador de fecha"/>
          <p:cNvSpPr>
            <a:spLocks noGrp="1"/>
          </p:cNvSpPr>
          <p:nvPr>
            <p:ph type="dt" sz="half" idx="10"/>
          </p:nvPr>
        </p:nvSpPr>
        <p:spPr/>
        <p:txBody>
          <a:bodyPr/>
          <a:lstStyle>
            <a:lvl1pPr>
              <a:defRPr/>
            </a:lvl1pPr>
          </a:lstStyle>
          <a:p>
            <a:pPr>
              <a:defRPr/>
            </a:pPr>
            <a:fld id="{3F5D2270-E326-45CC-A74C-B7529D1D1E01}" type="datetimeFigureOut">
              <a:rPr lang="es-CO"/>
              <a:pPr>
                <a:defRPr/>
              </a:pPr>
              <a:t>21/09/2015</a:t>
            </a:fld>
            <a:endParaRPr lang="es-CO" dirty="0"/>
          </a:p>
        </p:txBody>
      </p:sp>
      <p:sp>
        <p:nvSpPr>
          <p:cNvPr id="7" name="4 Marcador de pie de página"/>
          <p:cNvSpPr>
            <a:spLocks noGrp="1"/>
          </p:cNvSpPr>
          <p:nvPr>
            <p:ph type="ftr" sz="quarter" idx="11"/>
          </p:nvPr>
        </p:nvSpPr>
        <p:spPr/>
        <p:txBody>
          <a:bodyPr/>
          <a:lstStyle>
            <a:lvl1pPr>
              <a:defRPr/>
            </a:lvl1pPr>
          </a:lstStyle>
          <a:p>
            <a:pPr>
              <a:defRPr/>
            </a:pPr>
            <a:endParaRPr lang="es-CO" dirty="0"/>
          </a:p>
        </p:txBody>
      </p:sp>
      <p:sp>
        <p:nvSpPr>
          <p:cNvPr id="8" name="5 Marcador de número de diapositiva"/>
          <p:cNvSpPr>
            <a:spLocks noGrp="1"/>
          </p:cNvSpPr>
          <p:nvPr>
            <p:ph type="sldNum" sz="quarter" idx="12"/>
          </p:nvPr>
        </p:nvSpPr>
        <p:spPr/>
        <p:txBody>
          <a:bodyPr/>
          <a:lstStyle>
            <a:lvl1pPr>
              <a:defRPr/>
            </a:lvl1pPr>
          </a:lstStyle>
          <a:p>
            <a:pPr>
              <a:defRPr/>
            </a:pPr>
            <a:fld id="{539B55C2-788E-4091-A131-A16F25D81A9B}" type="slidenum">
              <a:rPr lang="es-CO"/>
              <a:pPr>
                <a:defRPr/>
              </a:pPr>
              <a:t>‹Nº›</a:t>
            </a:fld>
            <a:endParaRPr lang="es-CO" dirty="0"/>
          </a:p>
        </p:txBody>
      </p:sp>
    </p:spTree>
    <p:extLst>
      <p:ext uri="{BB962C8B-B14F-4D97-AF65-F5344CB8AC3E}">
        <p14:creationId xmlns:p14="http://schemas.microsoft.com/office/powerpoint/2010/main" val="1791640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ES" dirty="0"/>
          </a:p>
        </p:txBody>
      </p:sp>
      <p:sp>
        <p:nvSpPr>
          <p:cNvPr id="4" name="Marcador de texto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909E477-9A0C-4601-A817-EBEB43F6CACF}" type="datetime1">
              <a:rPr lang="es-ES" smtClean="0">
                <a:solidFill>
                  <a:prstClr val="black">
                    <a:tint val="75000"/>
                  </a:prstClr>
                </a:solidFill>
              </a:rPr>
              <a:pPr/>
              <a:t>21/09/2015</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842949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4269280-3694-42CE-BF68-C790BB593B02}" type="datetime1">
              <a:rPr lang="es-ES" smtClean="0">
                <a:solidFill>
                  <a:prstClr val="black">
                    <a:tint val="75000"/>
                  </a:prstClr>
                </a:solidFill>
              </a:rPr>
              <a:pPr/>
              <a:t>21/09/2015</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2797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6"/>
            <a:ext cx="2628900" cy="5811839"/>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1" y="365126"/>
            <a:ext cx="7734300" cy="581183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EF77C35-D4D4-4419-81D8-07E839267FE3}" type="datetime1">
              <a:rPr lang="es-ES" smtClean="0">
                <a:solidFill>
                  <a:prstClr val="black">
                    <a:tint val="75000"/>
                  </a:prstClr>
                </a:solidFill>
              </a:rPr>
              <a:pPr/>
              <a:t>21/09/2015</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EC0FF92-5018-4BC3-83A4-0F12C9CE31BD}"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11478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2"/>
            <a:ext cx="103632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B24DC81-7317-452B-9405-5541A6BB74A7}" type="datetimeFigureOut">
              <a:rPr lang="es-CO"/>
              <a:pPr>
                <a:defRPr/>
              </a:pPr>
              <a:t>21/09/2015</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dirty="0"/>
          </a:p>
        </p:txBody>
      </p:sp>
      <p:sp>
        <p:nvSpPr>
          <p:cNvPr id="6" name="5 Marcador de número de diapositiva"/>
          <p:cNvSpPr>
            <a:spLocks noGrp="1"/>
          </p:cNvSpPr>
          <p:nvPr>
            <p:ph type="sldNum" sz="quarter" idx="12"/>
          </p:nvPr>
        </p:nvSpPr>
        <p:spPr/>
        <p:txBody>
          <a:bodyPr/>
          <a:lstStyle>
            <a:lvl1pPr>
              <a:defRPr/>
            </a:lvl1pPr>
          </a:lstStyle>
          <a:p>
            <a:pPr>
              <a:defRPr/>
            </a:pPr>
            <a:fld id="{D7C96561-1D88-4C34-98FD-B7048EFBB73C}" type="slidenum">
              <a:rPr lang="es-CO"/>
              <a:pPr>
                <a:defRPr/>
              </a:pPr>
              <a:t>‹Nº›</a:t>
            </a:fld>
            <a:endParaRPr lang="es-CO" dirty="0"/>
          </a:p>
        </p:txBody>
      </p:sp>
    </p:spTree>
    <p:extLst>
      <p:ext uri="{BB962C8B-B14F-4D97-AF65-F5344CB8AC3E}">
        <p14:creationId xmlns:p14="http://schemas.microsoft.com/office/powerpoint/2010/main" val="251231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660401" y="1600202"/>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6705601" y="1600202"/>
            <a:ext cx="584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F59A81BC-47E4-4861-BE15-594C7865B601}" type="datetimeFigureOut">
              <a:rPr lang="es-CO"/>
              <a:pPr>
                <a:defRPr/>
              </a:pPr>
              <a:t>21/09/2015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25F3173D-9669-4A0E-85E4-36AE27FF230A}" type="slidenum">
              <a:rPr lang="es-CO"/>
              <a:pPr>
                <a:defRPr/>
              </a:pPr>
              <a:t>‹Nº›</a:t>
            </a:fld>
            <a:endParaRPr lang="es-CO" dirty="0"/>
          </a:p>
        </p:txBody>
      </p:sp>
    </p:spTree>
    <p:extLst>
      <p:ext uri="{BB962C8B-B14F-4D97-AF65-F5344CB8AC3E}">
        <p14:creationId xmlns:p14="http://schemas.microsoft.com/office/powerpoint/2010/main" val="10459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B509A72E-ABC7-4FCF-AF24-9C07DAE45820}" type="datetimeFigureOut">
              <a:rPr lang="es-CO"/>
              <a:pPr>
                <a:defRPr/>
              </a:pPr>
              <a:t>21/09/2015</a:t>
            </a:fld>
            <a:endParaRPr lang="es-CO" dirty="0"/>
          </a:p>
        </p:txBody>
      </p:sp>
      <p:sp>
        <p:nvSpPr>
          <p:cNvPr id="8" name="4 Marcador de pie de página"/>
          <p:cNvSpPr>
            <a:spLocks noGrp="1"/>
          </p:cNvSpPr>
          <p:nvPr>
            <p:ph type="ftr" sz="quarter" idx="11"/>
          </p:nvPr>
        </p:nvSpPr>
        <p:spPr/>
        <p:txBody>
          <a:bodyPr/>
          <a:lstStyle>
            <a:lvl1pPr>
              <a:defRPr/>
            </a:lvl1pPr>
          </a:lstStyle>
          <a:p>
            <a:pPr>
              <a:defRPr/>
            </a:pPr>
            <a:endParaRPr lang="es-CO" dirty="0"/>
          </a:p>
        </p:txBody>
      </p:sp>
      <p:sp>
        <p:nvSpPr>
          <p:cNvPr id="9" name="5 Marcador de número de diapositiva"/>
          <p:cNvSpPr>
            <a:spLocks noGrp="1"/>
          </p:cNvSpPr>
          <p:nvPr>
            <p:ph type="sldNum" sz="quarter" idx="12"/>
          </p:nvPr>
        </p:nvSpPr>
        <p:spPr/>
        <p:txBody>
          <a:bodyPr/>
          <a:lstStyle>
            <a:lvl1pPr>
              <a:defRPr/>
            </a:lvl1pPr>
          </a:lstStyle>
          <a:p>
            <a:pPr>
              <a:defRPr/>
            </a:pPr>
            <a:fld id="{9B58906C-CF78-44A0-9320-6C77DAF4A514}" type="slidenum">
              <a:rPr lang="es-CO"/>
              <a:pPr>
                <a:defRPr/>
              </a:pPr>
              <a:t>‹Nº›</a:t>
            </a:fld>
            <a:endParaRPr lang="es-CO" dirty="0"/>
          </a:p>
        </p:txBody>
      </p:sp>
    </p:spTree>
    <p:extLst>
      <p:ext uri="{BB962C8B-B14F-4D97-AF65-F5344CB8AC3E}">
        <p14:creationId xmlns:p14="http://schemas.microsoft.com/office/powerpoint/2010/main" val="128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EA20CD5E-953A-4870-A99B-4DA9B7B30237}" type="datetimeFigureOut">
              <a:rPr lang="es-CO"/>
              <a:pPr>
                <a:defRPr/>
              </a:pPr>
              <a:t>21/09/2015</a:t>
            </a:fld>
            <a:endParaRPr lang="es-CO" dirty="0"/>
          </a:p>
        </p:txBody>
      </p:sp>
      <p:sp>
        <p:nvSpPr>
          <p:cNvPr id="4" name="4 Marcador de pie de página"/>
          <p:cNvSpPr>
            <a:spLocks noGrp="1"/>
          </p:cNvSpPr>
          <p:nvPr>
            <p:ph type="ftr" sz="quarter" idx="11"/>
          </p:nvPr>
        </p:nvSpPr>
        <p:spPr/>
        <p:txBody>
          <a:bodyPr/>
          <a:lstStyle>
            <a:lvl1pPr>
              <a:defRPr/>
            </a:lvl1pPr>
          </a:lstStyle>
          <a:p>
            <a:pPr>
              <a:defRPr/>
            </a:pPr>
            <a:endParaRPr lang="es-CO" dirty="0"/>
          </a:p>
        </p:txBody>
      </p:sp>
      <p:sp>
        <p:nvSpPr>
          <p:cNvPr id="5" name="5 Marcador de número de diapositiva"/>
          <p:cNvSpPr>
            <a:spLocks noGrp="1"/>
          </p:cNvSpPr>
          <p:nvPr>
            <p:ph type="sldNum" sz="quarter" idx="12"/>
          </p:nvPr>
        </p:nvSpPr>
        <p:spPr/>
        <p:txBody>
          <a:bodyPr/>
          <a:lstStyle>
            <a:lvl1pPr>
              <a:defRPr/>
            </a:lvl1pPr>
          </a:lstStyle>
          <a:p>
            <a:pPr>
              <a:defRPr/>
            </a:pPr>
            <a:fld id="{8A407B63-2748-423D-83A5-BB10F6308C9E}" type="slidenum">
              <a:rPr lang="es-CO"/>
              <a:pPr>
                <a:defRPr/>
              </a:pPr>
              <a:t>‹Nº›</a:t>
            </a:fld>
            <a:endParaRPr lang="es-CO" dirty="0"/>
          </a:p>
        </p:txBody>
      </p:sp>
    </p:spTree>
    <p:extLst>
      <p:ext uri="{BB962C8B-B14F-4D97-AF65-F5344CB8AC3E}">
        <p14:creationId xmlns:p14="http://schemas.microsoft.com/office/powerpoint/2010/main" val="208427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9AFB672-67BC-4FAC-8850-3219C01847CD}" type="datetimeFigureOut">
              <a:rPr lang="es-CO"/>
              <a:pPr>
                <a:defRPr/>
              </a:pPr>
              <a:t>21/09/2015</a:t>
            </a:fld>
            <a:endParaRPr lang="es-CO" dirty="0"/>
          </a:p>
        </p:txBody>
      </p:sp>
      <p:sp>
        <p:nvSpPr>
          <p:cNvPr id="3" name="4 Marcador de pie de página"/>
          <p:cNvSpPr>
            <a:spLocks noGrp="1"/>
          </p:cNvSpPr>
          <p:nvPr>
            <p:ph type="ftr" sz="quarter" idx="11"/>
          </p:nvPr>
        </p:nvSpPr>
        <p:spPr/>
        <p:txBody>
          <a:bodyPr/>
          <a:lstStyle>
            <a:lvl1pPr>
              <a:defRPr/>
            </a:lvl1pPr>
          </a:lstStyle>
          <a:p>
            <a:pPr>
              <a:defRPr/>
            </a:pPr>
            <a:endParaRPr lang="es-CO" dirty="0"/>
          </a:p>
        </p:txBody>
      </p:sp>
      <p:sp>
        <p:nvSpPr>
          <p:cNvPr id="4" name="5 Marcador de número de diapositiva"/>
          <p:cNvSpPr>
            <a:spLocks noGrp="1"/>
          </p:cNvSpPr>
          <p:nvPr>
            <p:ph type="sldNum" sz="quarter" idx="12"/>
          </p:nvPr>
        </p:nvSpPr>
        <p:spPr/>
        <p:txBody>
          <a:bodyPr/>
          <a:lstStyle>
            <a:lvl1pPr>
              <a:defRPr/>
            </a:lvl1pPr>
          </a:lstStyle>
          <a:p>
            <a:pPr>
              <a:defRPr/>
            </a:pPr>
            <a:fld id="{A101B299-7353-42A4-B5CE-E512678E874C}" type="slidenum">
              <a:rPr lang="es-CO"/>
              <a:pPr>
                <a:defRPr/>
              </a:pPr>
              <a:t>‹Nº›</a:t>
            </a:fld>
            <a:endParaRPr lang="es-CO" dirty="0"/>
          </a:p>
        </p:txBody>
      </p:sp>
    </p:spTree>
    <p:extLst>
      <p:ext uri="{BB962C8B-B14F-4D97-AF65-F5344CB8AC3E}">
        <p14:creationId xmlns:p14="http://schemas.microsoft.com/office/powerpoint/2010/main" val="594800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8C8FA60-3E14-4470-B633-3EEF6DABC52F}" type="datetimeFigureOut">
              <a:rPr lang="es-CO"/>
              <a:pPr>
                <a:defRPr/>
              </a:pPr>
              <a:t>21/09/2015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530E04B6-64A3-4D4F-901E-2433E906C437}" type="slidenum">
              <a:rPr lang="es-CO"/>
              <a:pPr>
                <a:defRPr/>
              </a:pPr>
              <a:t>‹Nº›</a:t>
            </a:fld>
            <a:endParaRPr lang="es-CO" dirty="0"/>
          </a:p>
        </p:txBody>
      </p:sp>
    </p:spTree>
    <p:extLst>
      <p:ext uri="{BB962C8B-B14F-4D97-AF65-F5344CB8AC3E}">
        <p14:creationId xmlns:p14="http://schemas.microsoft.com/office/powerpoint/2010/main" val="142378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CO"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40C4B47-C5F1-441A-B1AC-72F85E5FA3A0}" type="datetimeFigureOut">
              <a:rPr lang="es-CO"/>
              <a:pPr>
                <a:defRPr/>
              </a:pPr>
              <a:t>21/09/2015</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dirty="0"/>
          </a:p>
        </p:txBody>
      </p:sp>
      <p:sp>
        <p:nvSpPr>
          <p:cNvPr id="7" name="5 Marcador de número de diapositiva"/>
          <p:cNvSpPr>
            <a:spLocks noGrp="1"/>
          </p:cNvSpPr>
          <p:nvPr>
            <p:ph type="sldNum" sz="quarter" idx="12"/>
          </p:nvPr>
        </p:nvSpPr>
        <p:spPr/>
        <p:txBody>
          <a:bodyPr/>
          <a:lstStyle>
            <a:lvl1pPr>
              <a:defRPr/>
            </a:lvl1pPr>
          </a:lstStyle>
          <a:p>
            <a:pPr>
              <a:defRPr/>
            </a:pPr>
            <a:fld id="{486FB9FE-C7BF-4A07-9104-9FB5F2F8D7F1}" type="slidenum">
              <a:rPr lang="es-CO"/>
              <a:pPr>
                <a:defRPr/>
              </a:pPr>
              <a:t>‹Nº›</a:t>
            </a:fld>
            <a:endParaRPr lang="es-CO" dirty="0"/>
          </a:p>
        </p:txBody>
      </p:sp>
    </p:spTree>
    <p:extLst>
      <p:ext uri="{BB962C8B-B14F-4D97-AF65-F5344CB8AC3E}">
        <p14:creationId xmlns:p14="http://schemas.microsoft.com/office/powerpoint/2010/main" val="223371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pic>
        <p:nvPicPr>
          <p:cNvPr id="1027" name="7 Imagen"/>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021388"/>
            <a:ext cx="12192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033866-6AF4-4A2D-ACAA-9F63535E8C2A}" type="datetimeFigureOut">
              <a:rPr lang="es-CO"/>
              <a:pPr>
                <a:defRPr/>
              </a:pPr>
              <a:t>21/09/2015</a:t>
            </a:fld>
            <a:endParaRPr lang="es-CO"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DBDFA6C-B1FB-4021-845A-52808C171FEF}" type="slidenum">
              <a:rPr lang="es-CO"/>
              <a:pPr>
                <a:defRPr/>
              </a:pPr>
              <a:t>‹Nº›</a:t>
            </a:fld>
            <a:endParaRPr lang="es-CO" dirty="0"/>
          </a:p>
        </p:txBody>
      </p:sp>
      <p:pic>
        <p:nvPicPr>
          <p:cNvPr id="2" name="Imagen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8110" y="92077"/>
            <a:ext cx="1246822" cy="742603"/>
          </a:xfrm>
          <a:prstGeom prst="rect">
            <a:avLst/>
          </a:prstGeom>
        </p:spPr>
      </p:pic>
      <p:pic>
        <p:nvPicPr>
          <p:cNvPr id="3" name="Imagen 2"/>
          <p:cNvPicPr>
            <a:picLocks noChangeAspect="1"/>
          </p:cNvPicPr>
          <p:nvPr userDrawn="1"/>
        </p:nvPicPr>
        <p:blipFill rotWithShape="1">
          <a:blip r:embed="rId15" cstate="print">
            <a:extLst>
              <a:ext uri="{28A0092B-C50C-407E-A947-70E740481C1C}">
                <a14:useLocalDpi xmlns:a14="http://schemas.microsoft.com/office/drawing/2010/main" val="0"/>
              </a:ext>
            </a:extLst>
          </a:blip>
          <a:srcRect l="4564" t="22700" r="2941" b="22701"/>
          <a:stretch/>
        </p:blipFill>
        <p:spPr>
          <a:xfrm>
            <a:off x="10160000" y="44451"/>
            <a:ext cx="1748644" cy="648072"/>
          </a:xfrm>
          <a:prstGeom prst="rect">
            <a:avLst/>
          </a:prstGeom>
        </p:spPr>
      </p:pic>
    </p:spTree>
  </p:cSld>
  <p:clrMap bg1="lt1" tx1="dk1" bg2="lt2" tx2="dk2" accent1="accent1" accent2="accent2" accent3="accent3" accent4="accent4" accent5="accent5" accent6="accent6" hlink="hlink" folHlink="folHlink"/>
  <p:sldLayoutIdLst>
    <p:sldLayoutId id="2147484090" r:id="rId1"/>
    <p:sldLayoutId id="2147484091"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iming>
    <p:tnLst>
      <p:par>
        <p:cTn id="1" dur="indefinite" restart="never" nodeType="tmRoot"/>
      </p:par>
    </p:tnLst>
  </p:timing>
  <p:txStyles>
    <p:titleStyle>
      <a:lvl1pPr algn="ctr" rtl="0" eaLnBrk="0" fontAlgn="base" hangingPunct="0">
        <a:spcBef>
          <a:spcPct val="0"/>
        </a:spcBef>
        <a:spcAft>
          <a:spcPct val="0"/>
        </a:spcAft>
        <a:defRPr sz="4000" b="1" kern="1200">
          <a:solidFill>
            <a:schemeClr val="tx1"/>
          </a:solidFill>
          <a:latin typeface="Impact" pitchFamily="34" charset="0"/>
          <a:ea typeface="+mj-ea"/>
          <a:cs typeface="+mj-cs"/>
        </a:defRPr>
      </a:lvl1pPr>
      <a:lvl2pPr algn="ctr" rtl="0" eaLnBrk="0" fontAlgn="base" hangingPunct="0">
        <a:spcBef>
          <a:spcPct val="0"/>
        </a:spcBef>
        <a:spcAft>
          <a:spcPct val="0"/>
        </a:spcAft>
        <a:defRPr sz="4000" b="1">
          <a:solidFill>
            <a:schemeClr val="tx1"/>
          </a:solidFill>
          <a:latin typeface="Impact" pitchFamily="34" charset="0"/>
        </a:defRPr>
      </a:lvl2pPr>
      <a:lvl3pPr algn="ctr" rtl="0" eaLnBrk="0" fontAlgn="base" hangingPunct="0">
        <a:spcBef>
          <a:spcPct val="0"/>
        </a:spcBef>
        <a:spcAft>
          <a:spcPct val="0"/>
        </a:spcAft>
        <a:defRPr sz="4000" b="1">
          <a:solidFill>
            <a:schemeClr val="tx1"/>
          </a:solidFill>
          <a:latin typeface="Impact" pitchFamily="34" charset="0"/>
        </a:defRPr>
      </a:lvl3pPr>
      <a:lvl4pPr algn="ctr" rtl="0" eaLnBrk="0" fontAlgn="base" hangingPunct="0">
        <a:spcBef>
          <a:spcPct val="0"/>
        </a:spcBef>
        <a:spcAft>
          <a:spcPct val="0"/>
        </a:spcAft>
        <a:defRPr sz="4000" b="1">
          <a:solidFill>
            <a:schemeClr val="tx1"/>
          </a:solidFill>
          <a:latin typeface="Impact" pitchFamily="34" charset="0"/>
        </a:defRPr>
      </a:lvl4pPr>
      <a:lvl5pPr algn="ctr" rtl="0" eaLnBrk="0" fontAlgn="base" hangingPunct="0">
        <a:spcBef>
          <a:spcPct val="0"/>
        </a:spcBef>
        <a:spcAft>
          <a:spcPct val="0"/>
        </a:spcAft>
        <a:defRPr sz="4000" b="1">
          <a:solidFill>
            <a:schemeClr val="tx1"/>
          </a:solidFill>
          <a:latin typeface="Impac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40730"/>
            <a:ext cx="12192000" cy="817271"/>
          </a:xfrm>
          <a:prstGeom prst="rect">
            <a:avLst/>
          </a:prstGeom>
        </p:spPr>
      </p:pic>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fontAlgn="auto">
              <a:spcBef>
                <a:spcPts val="0"/>
              </a:spcBef>
              <a:spcAft>
                <a:spcPts val="0"/>
              </a:spcAft>
            </a:pPr>
            <a:fld id="{2C25D948-6186-4E7B-AD67-C5CFF6A1185B}" type="datetime1">
              <a:rPr lang="es-ES" smtClean="0">
                <a:solidFill>
                  <a:prstClr val="black">
                    <a:tint val="75000"/>
                  </a:prstClr>
                </a:solidFill>
                <a:latin typeface="Calibri"/>
                <a:cs typeface="+mn-cs"/>
              </a:rPr>
              <a:pPr defTabSz="914377" fontAlgn="auto">
                <a:spcBef>
                  <a:spcPts val="0"/>
                </a:spcBef>
                <a:spcAft>
                  <a:spcPts val="0"/>
                </a:spcAft>
              </a:pPr>
              <a:t>21/09/2015</a:t>
            </a:fld>
            <a:endParaRPr lang="es-ES" dirty="0">
              <a:solidFill>
                <a:prstClr val="black">
                  <a:tint val="75000"/>
                </a:prstClr>
              </a:solidFill>
              <a:latin typeface="Calibri"/>
              <a:cs typeface="+mn-cs"/>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fontAlgn="auto">
              <a:spcBef>
                <a:spcPts val="0"/>
              </a:spcBef>
              <a:spcAft>
                <a:spcPts val="0"/>
              </a:spcAft>
            </a:pPr>
            <a:endParaRPr lang="es-ES" dirty="0">
              <a:solidFill>
                <a:prstClr val="black">
                  <a:tint val="75000"/>
                </a:prstClr>
              </a:solidFill>
              <a:latin typeface="Calibri"/>
              <a:cs typeface="+mn-cs"/>
            </a:endParaRPr>
          </a:p>
        </p:txBody>
      </p:sp>
      <p:sp>
        <p:nvSpPr>
          <p:cNvPr id="6" name="Marcador de número de diapositiva 5"/>
          <p:cNvSpPr>
            <a:spLocks noGrp="1"/>
          </p:cNvSpPr>
          <p:nvPr>
            <p:ph type="sldNum" sz="quarter" idx="4"/>
          </p:nvPr>
        </p:nvSpPr>
        <p:spPr>
          <a:xfrm>
            <a:off x="9255740" y="64402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fontAlgn="auto">
              <a:spcBef>
                <a:spcPts val="0"/>
              </a:spcBef>
              <a:spcAft>
                <a:spcPts val="0"/>
              </a:spcAft>
            </a:pPr>
            <a:fld id="{7EC0FF92-5018-4BC3-83A4-0F12C9CE31BD}" type="slidenum">
              <a:rPr lang="es-ES" smtClean="0">
                <a:solidFill>
                  <a:prstClr val="black">
                    <a:tint val="75000"/>
                  </a:prstClr>
                </a:solidFill>
                <a:latin typeface="Calibri"/>
                <a:cs typeface="+mn-cs"/>
              </a:rPr>
              <a:pPr defTabSz="914377" fontAlgn="auto">
                <a:spcBef>
                  <a:spcPts val="0"/>
                </a:spcBef>
                <a:spcAft>
                  <a:spcPts val="0"/>
                </a:spcAft>
              </a:pPr>
              <a:t>‹Nº›</a:t>
            </a:fld>
            <a:endParaRPr lang="es-ES" dirty="0">
              <a:solidFill>
                <a:prstClr val="black">
                  <a:tint val="75000"/>
                </a:prstClr>
              </a:solidFill>
              <a:latin typeface="Calibri"/>
              <a:cs typeface="+mn-cs"/>
            </a:endParaRPr>
          </a:p>
        </p:txBody>
      </p:sp>
      <p:pic>
        <p:nvPicPr>
          <p:cNvPr id="7" name="Imagen 6"/>
          <p:cNvPicPr>
            <a:picLocks noChangeAspect="1"/>
          </p:cNvPicPr>
          <p:nvPr userDrawn="1"/>
        </p:nvPicPr>
        <p:blipFill>
          <a:blip r:embed="rId14"/>
          <a:stretch>
            <a:fillRect/>
          </a:stretch>
        </p:blipFill>
        <p:spPr>
          <a:xfrm>
            <a:off x="388417" y="228602"/>
            <a:ext cx="2261443" cy="710205"/>
          </a:xfrm>
          <a:prstGeom prst="rect">
            <a:avLst/>
          </a:prstGeom>
        </p:spPr>
      </p:pic>
      <p:pic>
        <p:nvPicPr>
          <p:cNvPr id="12" name="1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42600" y="6112275"/>
            <a:ext cx="3449400" cy="810416"/>
          </a:xfrm>
          <a:prstGeom prst="rect">
            <a:avLst/>
          </a:prstGeom>
        </p:spPr>
      </p:pic>
    </p:spTree>
    <p:extLst>
      <p:ext uri="{BB962C8B-B14F-4D97-AF65-F5344CB8AC3E}">
        <p14:creationId xmlns:p14="http://schemas.microsoft.com/office/powerpoint/2010/main" val="2147290091"/>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9.png"/><Relationship Id="rId7" Type="http://schemas.openxmlformats.org/officeDocument/2006/relationships/diagramLayout" Target="../diagrams/layout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33.jpg"/><Relationship Id="rId10" Type="http://schemas.microsoft.com/office/2007/relationships/diagramDrawing" Target="../diagrams/drawing1.xml"/><Relationship Id="rId4" Type="http://schemas.openxmlformats.org/officeDocument/2006/relationships/image" Target="../media/image10.png"/><Relationship Id="rId9" Type="http://schemas.openxmlformats.org/officeDocument/2006/relationships/diagramColors" Target="../diagrams/colors1.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608" y="980728"/>
            <a:ext cx="7403192" cy="3744416"/>
          </a:xfrm>
          <a:prstGeom prst="rect">
            <a:avLst/>
          </a:prstGeom>
        </p:spPr>
      </p:pic>
    </p:spTree>
    <p:extLst>
      <p:ext uri="{BB962C8B-B14F-4D97-AF65-F5344CB8AC3E}">
        <p14:creationId xmlns:p14="http://schemas.microsoft.com/office/powerpoint/2010/main" val="1588202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grpSp>
        <p:nvGrpSpPr>
          <p:cNvPr id="13" name="Grupo 12"/>
          <p:cNvGrpSpPr/>
          <p:nvPr/>
        </p:nvGrpSpPr>
        <p:grpSpPr>
          <a:xfrm>
            <a:off x="3902160" y="908720"/>
            <a:ext cx="5606660" cy="872369"/>
            <a:chOff x="1115618" y="65710"/>
            <a:chExt cx="3600398" cy="990639"/>
          </a:xfrm>
        </p:grpSpPr>
        <p:sp>
          <p:nvSpPr>
            <p:cNvPr id="14" name="Rectángulo 5"/>
            <p:cNvSpPr>
              <a:spLocks noChangeArrowheads="1"/>
            </p:cNvSpPr>
            <p:nvPr/>
          </p:nvSpPr>
          <p:spPr bwMode="auto">
            <a:xfrm>
              <a:off x="1195778" y="579132"/>
              <a:ext cx="2342700" cy="477217"/>
            </a:xfrm>
            <a:prstGeom prst="rect">
              <a:avLst/>
            </a:prstGeom>
            <a:noFill/>
            <a:ln>
              <a:noFill/>
            </a:ln>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131" dirty="0">
                  <a:solidFill>
                    <a:prstClr val="black"/>
                  </a:solidFill>
                  <a:latin typeface="Impact" pitchFamily="34" charset="0"/>
                </a:rPr>
                <a:t>AEROPUERTO RAFAEL NUÑEZ</a:t>
              </a:r>
              <a:endParaRPr lang="es-CO" sz="2131" b="1" dirty="0">
                <a:solidFill>
                  <a:prstClr val="black"/>
                </a:solidFill>
                <a:latin typeface="Impact" pitchFamily="34" charset="0"/>
              </a:endParaRPr>
            </a:p>
          </p:txBody>
        </p:sp>
        <p:sp>
          <p:nvSpPr>
            <p:cNvPr id="15" name="Rectángulo 5"/>
            <p:cNvSpPr>
              <a:spLocks noChangeArrowheads="1"/>
            </p:cNvSpPr>
            <p:nvPr/>
          </p:nvSpPr>
          <p:spPr bwMode="auto">
            <a:xfrm>
              <a:off x="1115618" y="65710"/>
              <a:ext cx="3600398" cy="581414"/>
            </a:xfrm>
            <a:prstGeom prst="rect">
              <a:avLst/>
            </a:prstGeom>
            <a:noFill/>
            <a:ln w="9525">
              <a:noFill/>
              <a:miter lim="800000"/>
              <a:headEnd/>
              <a:tailEnd/>
            </a:ln>
          </p:spPr>
          <p:txBody>
            <a:bodyPr wrap="square">
              <a:spAutoFit/>
            </a:bodyPr>
            <a:lstStyle/>
            <a:p>
              <a:pPr>
                <a:defRPr/>
              </a:pPr>
              <a:r>
                <a:rPr lang="es-ES" sz="2727" b="1" dirty="0">
                  <a:solidFill>
                    <a:srgbClr val="FFCC00"/>
                  </a:solidFill>
                  <a:latin typeface="Impact" pitchFamily="34" charset="0"/>
                  <a:sym typeface="Helvetica Neue Bold Condensed" charset="0"/>
                </a:rPr>
                <a:t>CONCESIÓN</a:t>
              </a:r>
              <a:endParaRPr lang="es-ES" sz="2386" b="1" dirty="0">
                <a:ln w="10541" cmpd="sng">
                  <a:solidFill>
                    <a:srgbClr val="4F81BD">
                      <a:shade val="88000"/>
                      <a:satMod val="110000"/>
                    </a:srgbClr>
                  </a:solidFill>
                  <a:prstDash val="solid"/>
                </a:ln>
                <a:solidFill>
                  <a:srgbClr val="FFCC00"/>
                </a:solidFill>
                <a:latin typeface="Franklin Gothic Demi Cond" pitchFamily="34" charset="0"/>
                <a:sym typeface="Helvetica Neue Bold Condensed" charset="0"/>
              </a:endParaRPr>
            </a:p>
          </p:txBody>
        </p:sp>
      </p:grpSp>
      <p:sp>
        <p:nvSpPr>
          <p:cNvPr id="16" name="30 CuadroTexto"/>
          <p:cNvSpPr txBox="1">
            <a:spLocks noChangeArrowheads="1"/>
          </p:cNvSpPr>
          <p:nvPr/>
        </p:nvSpPr>
        <p:spPr bwMode="auto">
          <a:xfrm flipH="1">
            <a:off x="7292075" y="1797708"/>
            <a:ext cx="3622250" cy="275909"/>
          </a:xfrm>
          <a:prstGeom prst="rect">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193" dirty="0">
                <a:solidFill>
                  <a:prstClr val="white"/>
                </a:solidFill>
                <a:latin typeface="Calibri" panose="020F0502020204030204" pitchFamily="34" charset="0"/>
                <a:cs typeface="Arial" pitchFamily="34" charset="0"/>
              </a:rPr>
              <a:t>INFORMACIÓN GENERAL</a:t>
            </a:r>
          </a:p>
        </p:txBody>
      </p:sp>
      <p:graphicFrame>
        <p:nvGraphicFramePr>
          <p:cNvPr id="17" name="3 Tabla"/>
          <p:cNvGraphicFramePr>
            <a:graphicFrameLocks noGrp="1"/>
          </p:cNvGraphicFramePr>
          <p:nvPr>
            <p:extLst>
              <p:ext uri="{D42A27DB-BD31-4B8C-83A1-F6EECF244321}">
                <p14:modId xmlns:p14="http://schemas.microsoft.com/office/powerpoint/2010/main" val="1655149048"/>
              </p:ext>
            </p:extLst>
          </p:nvPr>
        </p:nvGraphicFramePr>
        <p:xfrm>
          <a:off x="7301609" y="2110369"/>
          <a:ext cx="3612718" cy="1748344"/>
        </p:xfrm>
        <a:graphic>
          <a:graphicData uri="http://schemas.openxmlformats.org/drawingml/2006/table">
            <a:tbl>
              <a:tblPr firstRow="1" bandRow="1">
                <a:tableStyleId>{BC89EF96-8CEA-46FF-86C4-4CE0E7609802}</a:tableStyleId>
              </a:tblPr>
              <a:tblGrid>
                <a:gridCol w="2153734"/>
                <a:gridCol w="1458984"/>
              </a:tblGrid>
              <a:tr h="233740">
                <a:tc>
                  <a:txBody>
                    <a:bodyPr/>
                    <a:lstStyle/>
                    <a:p>
                      <a:pPr marL="0" algn="l" defTabSz="914400" rtl="0" eaLnBrk="1" latinLnBrk="0" hangingPunct="1"/>
                      <a:r>
                        <a:rPr lang="es-ES" sz="1050" kern="1200" dirty="0" smtClean="0">
                          <a:latin typeface="+mn-lt"/>
                        </a:rPr>
                        <a:t>Contrato</a:t>
                      </a:r>
                      <a:endParaRPr lang="es-CO" sz="1050" b="1" kern="1200" dirty="0">
                        <a:solidFill>
                          <a:schemeClr val="dk1"/>
                        </a:solidFill>
                        <a:latin typeface="+mn-lt"/>
                        <a:ea typeface="+mn-ea"/>
                        <a:cs typeface="Arial" panose="020B0604020202020204" pitchFamily="34" charset="0"/>
                      </a:endParaRPr>
                    </a:p>
                  </a:txBody>
                  <a:tcPr marL="77913" marR="77913" marT="38957" marB="38957"/>
                </a:tc>
                <a:tc>
                  <a:txBody>
                    <a:bodyPr/>
                    <a:lstStyle/>
                    <a:p>
                      <a:pPr lvl="0" algn="ctr"/>
                      <a:r>
                        <a:rPr lang="es-MX" sz="1050" dirty="0" smtClean="0">
                          <a:latin typeface="+mn-lt"/>
                        </a:rPr>
                        <a:t>0186</a:t>
                      </a:r>
                      <a:r>
                        <a:rPr lang="es-MX" sz="1050" baseline="0" dirty="0" smtClean="0">
                          <a:latin typeface="+mn-lt"/>
                        </a:rPr>
                        <a:t> de 1996</a:t>
                      </a:r>
                      <a:endParaRPr lang="es-MX" sz="1050" dirty="0">
                        <a:latin typeface="+mn-lt"/>
                      </a:endParaRPr>
                    </a:p>
                  </a:txBody>
                  <a:tcPr marL="8116" marR="8116" marT="8116" marB="0" anchor="ctr"/>
                </a:tc>
              </a:tr>
              <a:tr h="311654">
                <a:tc>
                  <a:txBody>
                    <a:bodyPr/>
                    <a:lstStyle/>
                    <a:p>
                      <a:pPr marL="0" algn="l" defTabSz="914400" rtl="0" eaLnBrk="1" latinLnBrk="0" hangingPunct="1"/>
                      <a:r>
                        <a:rPr lang="es-CO" sz="1050" kern="1200" dirty="0" smtClean="0">
                          <a:latin typeface="+mn-lt"/>
                        </a:rPr>
                        <a:t>Concesionario</a:t>
                      </a:r>
                      <a:endParaRPr lang="es-CO" sz="1050" b="1" kern="1200" dirty="0">
                        <a:solidFill>
                          <a:schemeClr val="dk1"/>
                        </a:solidFill>
                        <a:latin typeface="+mn-lt"/>
                        <a:ea typeface="+mn-ea"/>
                        <a:cs typeface="Arial" panose="020B0604020202020204" pitchFamily="34" charset="0"/>
                      </a:endParaRPr>
                    </a:p>
                  </a:txBody>
                  <a:tcPr marL="77913" marR="77913" marT="38957" marB="38957" anchor="ctr"/>
                </a:tc>
                <a:tc>
                  <a:txBody>
                    <a:bodyPr/>
                    <a:lstStyle/>
                    <a:p>
                      <a:pPr lvl="0" algn="ctr"/>
                      <a:r>
                        <a:rPr lang="es-MX" sz="1050" dirty="0" smtClean="0">
                          <a:latin typeface="+mn-lt"/>
                        </a:rPr>
                        <a:t>Sociedad</a:t>
                      </a:r>
                      <a:r>
                        <a:rPr lang="es-MX" sz="1050" baseline="0" dirty="0" smtClean="0">
                          <a:latin typeface="+mn-lt"/>
                        </a:rPr>
                        <a:t> Aeroportuaria de la Costa S.A - SACSA. S.A.</a:t>
                      </a:r>
                      <a:endParaRPr lang="es-MX" sz="1050" dirty="0">
                        <a:latin typeface="+mn-lt"/>
                      </a:endParaRPr>
                    </a:p>
                  </a:txBody>
                  <a:tcPr marL="0" marR="0" marT="0" marB="0" anchor="ctr"/>
                </a:tc>
              </a:tr>
              <a:tr h="233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kern="1200" dirty="0" smtClean="0">
                          <a:latin typeface="+mn-lt"/>
                        </a:rPr>
                        <a:t>Fecha de suscripción</a:t>
                      </a:r>
                      <a:endParaRPr lang="es-ES" sz="1050" b="1" kern="1200" dirty="0" smtClean="0">
                        <a:solidFill>
                          <a:schemeClr val="dk1"/>
                        </a:solidFill>
                        <a:latin typeface="+mn-lt"/>
                        <a:ea typeface="+mn-ea"/>
                        <a:cs typeface="Arial" panose="020B0604020202020204" pitchFamily="34" charset="0"/>
                      </a:endParaRPr>
                    </a:p>
                  </a:txBody>
                  <a:tcPr marL="77913" marR="77913" marT="38957" marB="3895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50" b="0" kern="1200" dirty="0" smtClean="0">
                          <a:solidFill>
                            <a:schemeClr val="dk1"/>
                          </a:solidFill>
                          <a:latin typeface="+mn-lt"/>
                          <a:ea typeface="+mn-ea"/>
                          <a:cs typeface="Arial" panose="020B0604020202020204" pitchFamily="34" charset="0"/>
                        </a:rPr>
                        <a:t>09/08/1996</a:t>
                      </a:r>
                      <a:endParaRPr lang="es-CO" sz="1050" b="0" kern="1200" dirty="0">
                        <a:solidFill>
                          <a:schemeClr val="dk1"/>
                        </a:solidFill>
                        <a:latin typeface="+mn-lt"/>
                        <a:ea typeface="+mn-ea"/>
                        <a:cs typeface="Arial" panose="020B0604020202020204" pitchFamily="34" charset="0"/>
                      </a:endParaRPr>
                    </a:p>
                  </a:txBody>
                  <a:tcPr marL="77913" marR="77913" marT="38957" marB="38957"/>
                </a:tc>
              </a:tr>
              <a:tr h="233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kern="1200" dirty="0" smtClean="0">
                          <a:latin typeface="+mn-lt"/>
                        </a:rPr>
                        <a:t>Fecha de inicio </a:t>
                      </a:r>
                      <a:endParaRPr lang="es-ES" sz="1050" b="1" kern="1200" dirty="0" smtClean="0">
                        <a:solidFill>
                          <a:schemeClr val="dk1"/>
                        </a:solidFill>
                        <a:latin typeface="+mn-lt"/>
                        <a:ea typeface="+mn-ea"/>
                        <a:cs typeface="Arial" panose="020B0604020202020204" pitchFamily="34" charset="0"/>
                      </a:endParaRPr>
                    </a:p>
                  </a:txBody>
                  <a:tcPr marL="77913" marR="77913" marT="38957" marB="3895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50" b="0" kern="1200" dirty="0" smtClean="0">
                          <a:solidFill>
                            <a:schemeClr val="dk1"/>
                          </a:solidFill>
                          <a:latin typeface="+mn-lt"/>
                          <a:ea typeface="+mn-ea"/>
                          <a:cs typeface="Arial" panose="020B0604020202020204" pitchFamily="34" charset="0"/>
                        </a:rPr>
                        <a:t>25/09/1996</a:t>
                      </a:r>
                      <a:endParaRPr lang="es-CO" sz="1050" b="0" kern="1200" dirty="0">
                        <a:solidFill>
                          <a:schemeClr val="dk1"/>
                        </a:solidFill>
                        <a:latin typeface="+mn-lt"/>
                        <a:ea typeface="+mn-ea"/>
                        <a:cs typeface="Arial" panose="020B0604020202020204" pitchFamily="34" charset="0"/>
                      </a:endParaRPr>
                    </a:p>
                  </a:txBody>
                  <a:tcPr marL="77913" marR="77913" marT="38957" marB="38957" anchor="ctr"/>
                </a:tc>
              </a:tr>
              <a:tr h="233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kern="1200" dirty="0" smtClean="0">
                          <a:latin typeface="+mn-lt"/>
                        </a:rPr>
                        <a:t>Plazo Inicial </a:t>
                      </a:r>
                      <a:endParaRPr lang="es-ES" sz="1050" b="1" kern="1200" dirty="0" smtClean="0">
                        <a:solidFill>
                          <a:schemeClr val="dk1"/>
                        </a:solidFill>
                        <a:latin typeface="+mn-lt"/>
                        <a:ea typeface="+mn-ea"/>
                        <a:cs typeface="Arial" panose="020B0604020202020204" pitchFamily="34" charset="0"/>
                      </a:endParaRPr>
                    </a:p>
                  </a:txBody>
                  <a:tcPr marL="77913" marR="77913" marT="38957" marB="3895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50" b="0" kern="1200" dirty="0" smtClean="0">
                          <a:solidFill>
                            <a:schemeClr val="dk1"/>
                          </a:solidFill>
                          <a:latin typeface="+mn-lt"/>
                          <a:ea typeface="+mn-ea"/>
                          <a:cs typeface="Arial" panose="020B0604020202020204" pitchFamily="34" charset="0"/>
                        </a:rPr>
                        <a:t>15</a:t>
                      </a:r>
                      <a:r>
                        <a:rPr lang="es-CO" sz="1050" b="0" kern="1200" baseline="0" dirty="0" smtClean="0">
                          <a:solidFill>
                            <a:schemeClr val="dk1"/>
                          </a:solidFill>
                          <a:latin typeface="+mn-lt"/>
                          <a:ea typeface="+mn-ea"/>
                          <a:cs typeface="Arial" panose="020B0604020202020204" pitchFamily="34" charset="0"/>
                        </a:rPr>
                        <a:t> años </a:t>
                      </a:r>
                      <a:endParaRPr lang="es-CO" sz="1050" b="0" kern="1200" dirty="0" smtClean="0">
                        <a:solidFill>
                          <a:schemeClr val="dk1"/>
                        </a:solidFill>
                        <a:latin typeface="+mn-lt"/>
                        <a:ea typeface="+mn-ea"/>
                        <a:cs typeface="Arial" panose="020B0604020202020204" pitchFamily="34" charset="0"/>
                      </a:endParaRPr>
                    </a:p>
                  </a:txBody>
                  <a:tcPr marL="77913" marR="77913" marT="38957" marB="38957"/>
                </a:tc>
              </a:tr>
              <a:tr h="233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b="0" kern="1200" dirty="0" smtClean="0">
                          <a:solidFill>
                            <a:schemeClr val="dk1"/>
                          </a:solidFill>
                          <a:latin typeface="+mn-lt"/>
                          <a:ea typeface="+mn-ea"/>
                          <a:cs typeface="Arial" panose="020B0604020202020204" pitchFamily="34" charset="0"/>
                        </a:rPr>
                        <a:t>Plazo adicional </a:t>
                      </a:r>
                    </a:p>
                  </a:txBody>
                  <a:tcPr marL="77913" marR="77913" marT="38957" marB="3895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050" b="0" kern="1200" dirty="0" smtClean="0">
                          <a:solidFill>
                            <a:schemeClr val="dk1"/>
                          </a:solidFill>
                          <a:latin typeface="+mn-lt"/>
                          <a:ea typeface="+mn-ea"/>
                          <a:cs typeface="Arial" panose="020B0604020202020204" pitchFamily="34" charset="0"/>
                        </a:rPr>
                        <a:t>9 años</a:t>
                      </a:r>
                    </a:p>
                  </a:txBody>
                  <a:tcPr marL="77913" marR="77913" marT="38957" marB="38957"/>
                </a:tc>
              </a:tr>
              <a:tr h="238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b="0" kern="1200" dirty="0" smtClean="0">
                          <a:solidFill>
                            <a:schemeClr val="dk1"/>
                          </a:solidFill>
                          <a:latin typeface="+mn-lt"/>
                          <a:ea typeface="+mn-ea"/>
                          <a:cs typeface="Arial" panose="020B0604020202020204" pitchFamily="34" charset="0"/>
                        </a:rPr>
                        <a:t>Fecha de</a:t>
                      </a:r>
                      <a:r>
                        <a:rPr lang="es-ES" sz="1050" b="0" kern="1200" baseline="0" dirty="0" smtClean="0">
                          <a:solidFill>
                            <a:schemeClr val="dk1"/>
                          </a:solidFill>
                          <a:latin typeface="+mn-lt"/>
                          <a:ea typeface="+mn-ea"/>
                          <a:cs typeface="Arial" panose="020B0604020202020204" pitchFamily="34" charset="0"/>
                        </a:rPr>
                        <a:t> reversión del Proyecto</a:t>
                      </a:r>
                      <a:endParaRPr lang="es-ES" sz="1050" b="0" kern="1200" dirty="0" smtClean="0">
                        <a:solidFill>
                          <a:schemeClr val="dk1"/>
                        </a:solidFill>
                        <a:latin typeface="+mn-lt"/>
                        <a:ea typeface="+mn-ea"/>
                        <a:cs typeface="Arial" panose="020B0604020202020204" pitchFamily="34" charset="0"/>
                      </a:endParaRPr>
                    </a:p>
                  </a:txBody>
                  <a:tcPr marL="77913" marR="77913" marT="38957" marB="38957"/>
                </a:tc>
                <a:tc>
                  <a:txBody>
                    <a:bodyPr/>
                    <a:lstStyle/>
                    <a:p>
                      <a:pPr marL="0" algn="ctr" defTabSz="914400" rtl="0" eaLnBrk="1" latinLnBrk="0" hangingPunct="1"/>
                      <a:r>
                        <a:rPr lang="es-CO" sz="1050" b="0" kern="1200" dirty="0" smtClean="0">
                          <a:solidFill>
                            <a:schemeClr val="dk1"/>
                          </a:solidFill>
                          <a:latin typeface="+mn-lt"/>
                          <a:ea typeface="+mn-ea"/>
                          <a:cs typeface="Arial" panose="020B0604020202020204" pitchFamily="34" charset="0"/>
                        </a:rPr>
                        <a:t>25/09/2020</a:t>
                      </a:r>
                      <a:endParaRPr lang="es-CO" sz="1050" b="0" kern="1200" dirty="0">
                        <a:solidFill>
                          <a:schemeClr val="dk1"/>
                        </a:solidFill>
                        <a:latin typeface="+mn-lt"/>
                        <a:ea typeface="+mn-ea"/>
                        <a:cs typeface="Arial" panose="020B0604020202020204" pitchFamily="34" charset="0"/>
                      </a:endParaRPr>
                    </a:p>
                  </a:txBody>
                  <a:tcPr marL="77913" marR="77913" marT="38957" marB="38957"/>
                </a:tc>
              </a:tr>
            </a:tbl>
          </a:graphicData>
        </a:graphic>
      </p:graphicFrame>
      <p:pic>
        <p:nvPicPr>
          <p:cNvPr id="18" name="Picture 2" descr="http://www.eluniversal.com.co/sites/default/files/201402/av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065" y="2198085"/>
            <a:ext cx="3904122" cy="2610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19" name="Tabla 18"/>
          <p:cNvGraphicFramePr>
            <a:graphicFrameLocks noGrp="1"/>
          </p:cNvGraphicFramePr>
          <p:nvPr>
            <p:extLst>
              <p:ext uri="{D42A27DB-BD31-4B8C-83A1-F6EECF244321}">
                <p14:modId xmlns:p14="http://schemas.microsoft.com/office/powerpoint/2010/main" val="634997618"/>
              </p:ext>
            </p:extLst>
          </p:nvPr>
        </p:nvGraphicFramePr>
        <p:xfrm>
          <a:off x="7358543" y="4101396"/>
          <a:ext cx="3456384" cy="1143180"/>
        </p:xfrm>
        <a:graphic>
          <a:graphicData uri="http://schemas.openxmlformats.org/drawingml/2006/table">
            <a:tbl>
              <a:tblPr firstRow="1" bandRow="1">
                <a:tableStyleId>{BC89EF96-8CEA-46FF-86C4-4CE0E7609802}</a:tableStyleId>
              </a:tblPr>
              <a:tblGrid>
                <a:gridCol w="1861130"/>
                <a:gridCol w="1595254"/>
              </a:tblGrid>
              <a:tr h="315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50" u="none" strike="noStrike" kern="1200" dirty="0" smtClean="0">
                          <a:effectLst/>
                        </a:rPr>
                        <a:t>Interventor:</a:t>
                      </a:r>
                      <a:endParaRPr lang="es-CO" sz="105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algn="ctr" fontAlgn="ctr"/>
                      <a:r>
                        <a:rPr lang="es-CO" sz="1050" b="0" i="0" u="none" strike="noStrike" dirty="0" smtClean="0">
                          <a:solidFill>
                            <a:srgbClr val="000000"/>
                          </a:solidFill>
                          <a:latin typeface="+mn-lt"/>
                          <a:cs typeface="Arial" panose="020B0604020202020204" pitchFamily="34" charset="0"/>
                        </a:rPr>
                        <a:t>Unión</a:t>
                      </a:r>
                      <a:r>
                        <a:rPr lang="es-CO" sz="1050" b="0" i="0" u="none" strike="noStrike" baseline="0" dirty="0" smtClean="0">
                          <a:solidFill>
                            <a:srgbClr val="000000"/>
                          </a:solidFill>
                          <a:latin typeface="+mn-lt"/>
                          <a:cs typeface="Arial" panose="020B0604020202020204" pitchFamily="34" charset="0"/>
                        </a:rPr>
                        <a:t> temporal Concesión Aeropuerto Cartagena</a:t>
                      </a:r>
                      <a:endParaRPr lang="es-CO" sz="1050" b="0" i="0" u="none" strike="noStrike" dirty="0">
                        <a:solidFill>
                          <a:srgbClr val="000000"/>
                        </a:solidFill>
                        <a:latin typeface="+mn-lt"/>
                        <a:cs typeface="Arial" panose="020B0604020202020204" pitchFamily="34" charset="0"/>
                      </a:endParaRPr>
                    </a:p>
                  </a:txBody>
                  <a:tcPr marL="6594" marR="6594" marT="6594" marB="0" anchor="ctr"/>
                </a:tc>
              </a:tr>
              <a:tr h="272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50" u="none" strike="noStrike" kern="1200" dirty="0" smtClean="0">
                          <a:effectLst/>
                        </a:rPr>
                        <a:t>Fecha Inicio</a:t>
                      </a:r>
                      <a:r>
                        <a:rPr lang="es-CO" sz="1050" u="none" strike="noStrike" kern="1200" baseline="0" dirty="0" smtClean="0">
                          <a:effectLst/>
                        </a:rPr>
                        <a:t> interventoría</a:t>
                      </a:r>
                      <a:endParaRPr lang="es-CO" sz="105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algn="ctr" fontAlgn="ctr"/>
                      <a:r>
                        <a:rPr lang="es-CO" sz="1050" b="0" i="0" u="none" strike="noStrike" dirty="0" smtClean="0">
                          <a:solidFill>
                            <a:srgbClr val="000000"/>
                          </a:solidFill>
                          <a:latin typeface="+mn-lt"/>
                          <a:cs typeface="Arial" panose="020B0604020202020204" pitchFamily="34" charset="0"/>
                        </a:rPr>
                        <a:t>21 de enero 2014 </a:t>
                      </a:r>
                      <a:endParaRPr lang="es-CO" sz="1050" b="0" i="0" u="none" strike="noStrike" dirty="0">
                        <a:solidFill>
                          <a:srgbClr val="000000"/>
                        </a:solidFill>
                        <a:latin typeface="+mn-lt"/>
                        <a:cs typeface="Arial" panose="020B0604020202020204" pitchFamily="34" charset="0"/>
                      </a:endParaRPr>
                    </a:p>
                  </a:txBody>
                  <a:tcPr marL="6594" marR="6594" marT="6594" marB="0" anchor="ctr"/>
                </a:tc>
              </a:tr>
              <a:tr h="272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50" u="none" strike="noStrike" kern="1200" dirty="0" smtClean="0">
                          <a:effectLst/>
                        </a:rPr>
                        <a:t>Fecha Fin:</a:t>
                      </a:r>
                      <a:endParaRPr lang="es-CO" sz="105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algn="ctr" fontAlgn="ctr"/>
                      <a:r>
                        <a:rPr lang="es-CO" sz="1050" b="0" i="0" u="none" strike="noStrike" dirty="0" smtClean="0">
                          <a:solidFill>
                            <a:srgbClr val="000000"/>
                          </a:solidFill>
                          <a:latin typeface="+mn-lt"/>
                          <a:cs typeface="Arial" panose="020B0604020202020204" pitchFamily="34" charset="0"/>
                        </a:rPr>
                        <a:t>21 de enero 2021</a:t>
                      </a:r>
                      <a:endParaRPr lang="es-CO" sz="1050" b="0" i="0" u="none" strike="noStrike" dirty="0">
                        <a:solidFill>
                          <a:srgbClr val="000000"/>
                        </a:solidFill>
                        <a:latin typeface="+mn-lt"/>
                        <a:cs typeface="Arial" panose="020B0604020202020204" pitchFamily="34" charset="0"/>
                      </a:endParaRPr>
                    </a:p>
                  </a:txBody>
                  <a:tcPr marL="6594" marR="6594" marT="6594" marB="0" anchor="ctr"/>
                </a:tc>
              </a:tr>
              <a:tr h="272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050" u="none" strike="noStrike" kern="1200" dirty="0" smtClean="0">
                          <a:effectLst/>
                        </a:rPr>
                        <a:t>Valor Interventoría ($)</a:t>
                      </a:r>
                      <a:endParaRPr lang="es-CO" sz="105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algn="ctr" fontAlgn="ctr"/>
                      <a:r>
                        <a:rPr lang="es-CO" sz="1050" b="0" i="0" u="none" strike="noStrike" dirty="0" smtClean="0">
                          <a:solidFill>
                            <a:srgbClr val="000000"/>
                          </a:solidFill>
                          <a:latin typeface="+mn-lt"/>
                          <a:cs typeface="Arial" panose="020B0604020202020204" pitchFamily="34" charset="0"/>
                        </a:rPr>
                        <a:t>11.168.046.856.oo </a:t>
                      </a:r>
                      <a:endParaRPr lang="es-CO" sz="1050" b="0" i="0" u="none" strike="noStrike" dirty="0">
                        <a:solidFill>
                          <a:srgbClr val="000000"/>
                        </a:solidFill>
                        <a:latin typeface="+mn-lt"/>
                        <a:cs typeface="Arial" panose="020B0604020202020204" pitchFamily="34" charset="0"/>
                      </a:endParaRPr>
                    </a:p>
                  </a:txBody>
                  <a:tcPr marL="6594" marR="6594" marT="6594" marB="0" anchor="ctr"/>
                </a:tc>
              </a:tr>
            </a:tbl>
          </a:graphicData>
        </a:graphic>
      </p:graphicFrame>
      <p:sp>
        <p:nvSpPr>
          <p:cNvPr id="24" name="30 CuadroTexto"/>
          <p:cNvSpPr txBox="1">
            <a:spLocks noChangeArrowheads="1"/>
          </p:cNvSpPr>
          <p:nvPr/>
        </p:nvSpPr>
        <p:spPr bwMode="auto">
          <a:xfrm flipH="1">
            <a:off x="2860813" y="4827120"/>
            <a:ext cx="3931145" cy="291170"/>
          </a:xfrm>
          <a:prstGeom prst="rect">
            <a:avLst/>
          </a:prstGeom>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292" dirty="0">
                <a:solidFill>
                  <a:prstClr val="white"/>
                </a:solidFill>
                <a:latin typeface="Arial" pitchFamily="34" charset="0"/>
                <a:cs typeface="Arial" pitchFamily="34" charset="0"/>
              </a:rPr>
              <a:t>INVERSIONES (Millones) * </a:t>
            </a:r>
          </a:p>
        </p:txBody>
      </p:sp>
      <p:graphicFrame>
        <p:nvGraphicFramePr>
          <p:cNvPr id="25" name="5 Tabla"/>
          <p:cNvGraphicFramePr>
            <a:graphicFrameLocks noGrp="1"/>
          </p:cNvGraphicFramePr>
          <p:nvPr>
            <p:extLst>
              <p:ext uri="{D42A27DB-BD31-4B8C-83A1-F6EECF244321}">
                <p14:modId xmlns:p14="http://schemas.microsoft.com/office/powerpoint/2010/main" val="1931797458"/>
              </p:ext>
            </p:extLst>
          </p:nvPr>
        </p:nvGraphicFramePr>
        <p:xfrm>
          <a:off x="2860815" y="5203933"/>
          <a:ext cx="3931145" cy="282526"/>
        </p:xfrm>
        <a:graphic>
          <a:graphicData uri="http://schemas.openxmlformats.org/drawingml/2006/table">
            <a:tbl>
              <a:tblPr firstRow="1" bandRow="1">
                <a:tableStyleId>{E8B1032C-EA38-4F05-BA0D-38AFFFC7BED3}</a:tableStyleId>
              </a:tblPr>
              <a:tblGrid>
                <a:gridCol w="2889349"/>
                <a:gridCol w="1041796"/>
              </a:tblGrid>
              <a:tr h="281354">
                <a:tc>
                  <a:txBody>
                    <a:bodyPr/>
                    <a:lstStyle/>
                    <a:p>
                      <a:pPr marL="0" algn="l" defTabSz="914400" rtl="0" eaLnBrk="1" latinLnBrk="0" hangingPunct="1"/>
                      <a:r>
                        <a:rPr lang="es-ES" sz="1300" b="1" u="none" strike="noStrike" kern="1200" dirty="0" smtClean="0">
                          <a:solidFill>
                            <a:schemeClr val="tx1"/>
                          </a:solidFill>
                          <a:effectLst/>
                          <a:latin typeface="+mn-lt"/>
                          <a:ea typeface="+mn-ea"/>
                          <a:cs typeface="+mn-cs"/>
                        </a:rPr>
                        <a:t>Inversión realizada hasta Dic 2013</a:t>
                      </a:r>
                      <a:endParaRPr lang="es-CO" sz="1300" b="1" u="none" strike="noStrike" kern="1200" dirty="0">
                        <a:solidFill>
                          <a:schemeClr val="tx1"/>
                        </a:solidFill>
                        <a:effectLst/>
                        <a:latin typeface="+mn-lt"/>
                        <a:ea typeface="+mn-ea"/>
                        <a:cs typeface="+mn-cs"/>
                      </a:endParaRPr>
                    </a:p>
                  </a:txBody>
                  <a:tcPr marL="84406" marR="84406" marT="42203" marB="42203"/>
                </a:tc>
                <a:tc>
                  <a:txBody>
                    <a:bodyPr/>
                    <a:lstStyle/>
                    <a:p>
                      <a:pPr algn="ctr"/>
                      <a:r>
                        <a:rPr lang="es-CO" sz="1300" b="1" dirty="0" smtClean="0">
                          <a:solidFill>
                            <a:schemeClr val="tx1"/>
                          </a:solidFill>
                          <a:latin typeface="+mn-lt"/>
                          <a:cs typeface="Arial" panose="020B0604020202020204" pitchFamily="34" charset="0"/>
                        </a:rPr>
                        <a:t>$ 55.353</a:t>
                      </a:r>
                    </a:p>
                  </a:txBody>
                  <a:tcPr marL="84406" marR="84406" marT="42203" marB="42203" anchor="ctr"/>
                </a:tc>
              </a:tr>
            </a:tbl>
          </a:graphicData>
        </a:graphic>
      </p:graphicFrame>
      <p:graphicFrame>
        <p:nvGraphicFramePr>
          <p:cNvPr id="26" name="5 Tabla"/>
          <p:cNvGraphicFramePr>
            <a:graphicFrameLocks noGrp="1"/>
          </p:cNvGraphicFramePr>
          <p:nvPr>
            <p:extLst>
              <p:ext uri="{D42A27DB-BD31-4B8C-83A1-F6EECF244321}">
                <p14:modId xmlns:p14="http://schemas.microsoft.com/office/powerpoint/2010/main" val="24437912"/>
              </p:ext>
            </p:extLst>
          </p:nvPr>
        </p:nvGraphicFramePr>
        <p:xfrm>
          <a:off x="2867208" y="5551030"/>
          <a:ext cx="3931145" cy="282526"/>
        </p:xfrm>
        <a:graphic>
          <a:graphicData uri="http://schemas.openxmlformats.org/drawingml/2006/table">
            <a:tbl>
              <a:tblPr firstRow="1" bandRow="1">
                <a:tableStyleId>{E8B1032C-EA38-4F05-BA0D-38AFFFC7BED3}</a:tableStyleId>
              </a:tblPr>
              <a:tblGrid>
                <a:gridCol w="2889349"/>
                <a:gridCol w="1041796"/>
              </a:tblGrid>
              <a:tr h="281354">
                <a:tc>
                  <a:txBody>
                    <a:bodyPr/>
                    <a:lstStyle/>
                    <a:p>
                      <a:pPr marL="0" algn="l" defTabSz="914400" rtl="0" eaLnBrk="1" latinLnBrk="0" hangingPunct="1"/>
                      <a:r>
                        <a:rPr lang="es-MX" sz="1300" b="1" u="none" strike="noStrike" kern="1200" dirty="0" smtClean="0">
                          <a:solidFill>
                            <a:schemeClr val="tx1"/>
                          </a:solidFill>
                          <a:effectLst/>
                          <a:latin typeface="+mn-lt"/>
                          <a:ea typeface="+mn-ea"/>
                          <a:cs typeface="+mn-cs"/>
                        </a:rPr>
                        <a:t>Inversiones </a:t>
                      </a:r>
                      <a:r>
                        <a:rPr lang="es-ES" sz="1300" b="1" u="none" strike="noStrike" kern="1200" dirty="0" smtClean="0">
                          <a:solidFill>
                            <a:schemeClr val="tx1"/>
                          </a:solidFill>
                          <a:effectLst/>
                          <a:latin typeface="+mn-lt"/>
                          <a:ea typeface="+mn-ea"/>
                          <a:cs typeface="+mn-cs"/>
                        </a:rPr>
                        <a:t>realizada hasta Dic 2014</a:t>
                      </a:r>
                      <a:endParaRPr lang="es-CO" sz="1300" b="1" u="none" strike="noStrike" kern="1200" dirty="0">
                        <a:solidFill>
                          <a:schemeClr val="tx1"/>
                        </a:solidFill>
                        <a:effectLst/>
                        <a:latin typeface="+mn-lt"/>
                        <a:ea typeface="+mn-ea"/>
                        <a:cs typeface="+mn-cs"/>
                      </a:endParaRPr>
                    </a:p>
                  </a:txBody>
                  <a:tcPr marL="84406" marR="84406" marT="42203" marB="42203"/>
                </a:tc>
                <a:tc>
                  <a:txBody>
                    <a:bodyPr/>
                    <a:lstStyle/>
                    <a:p>
                      <a:pPr algn="ctr"/>
                      <a:r>
                        <a:rPr lang="es-CO" sz="1300" b="1" dirty="0" smtClean="0">
                          <a:solidFill>
                            <a:schemeClr val="tx1"/>
                          </a:solidFill>
                          <a:latin typeface="+mn-lt"/>
                          <a:cs typeface="Arial" panose="020B0604020202020204" pitchFamily="34" charset="0"/>
                        </a:rPr>
                        <a:t>$ 81.296</a:t>
                      </a:r>
                    </a:p>
                  </a:txBody>
                  <a:tcPr marL="84406" marR="84406" marT="42203" marB="42203" anchor="ctr"/>
                </a:tc>
              </a:tr>
            </a:tbl>
          </a:graphicData>
        </a:graphic>
      </p:graphicFrame>
      <p:graphicFrame>
        <p:nvGraphicFramePr>
          <p:cNvPr id="27" name="5 Tabla"/>
          <p:cNvGraphicFramePr>
            <a:graphicFrameLocks noGrp="1"/>
          </p:cNvGraphicFramePr>
          <p:nvPr>
            <p:extLst>
              <p:ext uri="{D42A27DB-BD31-4B8C-83A1-F6EECF244321}">
                <p14:modId xmlns:p14="http://schemas.microsoft.com/office/powerpoint/2010/main" val="3703038930"/>
              </p:ext>
            </p:extLst>
          </p:nvPr>
        </p:nvGraphicFramePr>
        <p:xfrm>
          <a:off x="2864010" y="5924205"/>
          <a:ext cx="3931145" cy="282526"/>
        </p:xfrm>
        <a:graphic>
          <a:graphicData uri="http://schemas.openxmlformats.org/drawingml/2006/table">
            <a:tbl>
              <a:tblPr firstRow="1" bandRow="1">
                <a:tableStyleId>{E8B1032C-EA38-4F05-BA0D-38AFFFC7BED3}</a:tableStyleId>
              </a:tblPr>
              <a:tblGrid>
                <a:gridCol w="2889349"/>
                <a:gridCol w="1041796"/>
              </a:tblGrid>
              <a:tr h="281354">
                <a:tc>
                  <a:txBody>
                    <a:bodyPr/>
                    <a:lstStyle/>
                    <a:p>
                      <a:pPr marL="0" algn="l" defTabSz="914400" rtl="0" eaLnBrk="1" latinLnBrk="0" hangingPunct="1"/>
                      <a:r>
                        <a:rPr lang="es-MX" sz="1300" b="1" kern="1200" dirty="0" smtClean="0">
                          <a:solidFill>
                            <a:schemeClr val="tx1"/>
                          </a:solidFill>
                          <a:effectLst/>
                          <a:latin typeface="+mn-lt"/>
                          <a:ea typeface="+mn-ea"/>
                          <a:cs typeface="+mn-cs"/>
                        </a:rPr>
                        <a:t>Inversiones corto plazo 2015 - 2016 </a:t>
                      </a:r>
                      <a:endParaRPr lang="es-CO" sz="1000" b="1" u="none" strike="noStrike" kern="1200" dirty="0">
                        <a:solidFill>
                          <a:schemeClr val="tx1"/>
                        </a:solidFill>
                        <a:effectLst/>
                        <a:latin typeface="+mn-lt"/>
                        <a:ea typeface="+mn-ea"/>
                        <a:cs typeface="+mn-cs"/>
                      </a:endParaRPr>
                    </a:p>
                  </a:txBody>
                  <a:tcPr marL="84406" marR="84406" marT="42203" marB="42203"/>
                </a:tc>
                <a:tc>
                  <a:txBody>
                    <a:bodyPr/>
                    <a:lstStyle/>
                    <a:p>
                      <a:pPr algn="ctr"/>
                      <a:r>
                        <a:rPr lang="es-CO" sz="1300" b="1" dirty="0" smtClean="0">
                          <a:solidFill>
                            <a:schemeClr val="tx1"/>
                          </a:solidFill>
                          <a:latin typeface="+mn-lt"/>
                          <a:cs typeface="Arial" panose="020B0604020202020204" pitchFamily="34" charset="0"/>
                        </a:rPr>
                        <a:t>$  19.338</a:t>
                      </a:r>
                    </a:p>
                  </a:txBody>
                  <a:tcPr marL="84406" marR="84406" marT="42203" marB="42203" anchor="ctr"/>
                </a:tc>
              </a:tr>
            </a:tbl>
          </a:graphicData>
        </a:graphic>
      </p:graphicFrame>
      <p:graphicFrame>
        <p:nvGraphicFramePr>
          <p:cNvPr id="28" name="5 Tabla"/>
          <p:cNvGraphicFramePr>
            <a:graphicFrameLocks noGrp="1"/>
          </p:cNvGraphicFramePr>
          <p:nvPr>
            <p:extLst>
              <p:ext uri="{D42A27DB-BD31-4B8C-83A1-F6EECF244321}">
                <p14:modId xmlns:p14="http://schemas.microsoft.com/office/powerpoint/2010/main" val="646860803"/>
              </p:ext>
            </p:extLst>
          </p:nvPr>
        </p:nvGraphicFramePr>
        <p:xfrm>
          <a:off x="2845207" y="6318270"/>
          <a:ext cx="3931145" cy="480646"/>
        </p:xfrm>
        <a:graphic>
          <a:graphicData uri="http://schemas.openxmlformats.org/drawingml/2006/table">
            <a:tbl>
              <a:tblPr firstRow="1" bandRow="1">
                <a:tableStyleId>{E8B1032C-EA38-4F05-BA0D-38AFFFC7BED3}</a:tableStyleId>
              </a:tblPr>
              <a:tblGrid>
                <a:gridCol w="2889349"/>
                <a:gridCol w="1041796"/>
              </a:tblGrid>
              <a:tr h="281354">
                <a:tc>
                  <a:txBody>
                    <a:bodyPr/>
                    <a:lstStyle/>
                    <a:p>
                      <a:pPr marL="0" algn="l" defTabSz="914400" rtl="0" eaLnBrk="1" latinLnBrk="0" hangingPunct="1"/>
                      <a:r>
                        <a:rPr lang="es-MX" sz="1300" b="1" kern="1200" dirty="0" smtClean="0">
                          <a:solidFill>
                            <a:schemeClr val="tx1"/>
                          </a:solidFill>
                          <a:effectLst/>
                          <a:latin typeface="+mn-lt"/>
                          <a:ea typeface="+mn-ea"/>
                          <a:cs typeface="+mn-cs"/>
                        </a:rPr>
                        <a:t>Inversiones mediano plazo a partir 2017 </a:t>
                      </a:r>
                      <a:endParaRPr lang="es-CO" sz="1000" b="1" u="none" strike="noStrike" kern="1200" dirty="0">
                        <a:solidFill>
                          <a:schemeClr val="tx1"/>
                        </a:solidFill>
                        <a:effectLst/>
                        <a:latin typeface="+mn-lt"/>
                        <a:ea typeface="+mn-ea"/>
                        <a:cs typeface="+mn-cs"/>
                      </a:endParaRPr>
                    </a:p>
                  </a:txBody>
                  <a:tcPr marL="84406" marR="84406" marT="42203" marB="42203"/>
                </a:tc>
                <a:tc>
                  <a:txBody>
                    <a:bodyPr/>
                    <a:lstStyle/>
                    <a:p>
                      <a:pPr algn="ctr"/>
                      <a:r>
                        <a:rPr lang="es-CO" sz="1300" b="1" dirty="0" smtClean="0">
                          <a:solidFill>
                            <a:schemeClr val="tx1"/>
                          </a:solidFill>
                          <a:latin typeface="+mn-lt"/>
                          <a:cs typeface="Arial" panose="020B0604020202020204" pitchFamily="34" charset="0"/>
                        </a:rPr>
                        <a:t>$ 14.468</a:t>
                      </a:r>
                    </a:p>
                  </a:txBody>
                  <a:tcPr marL="84406" marR="84406" marT="42203" marB="42203" anchor="ctr"/>
                </a:tc>
              </a:tr>
            </a:tbl>
          </a:graphicData>
        </a:graphic>
      </p:graphicFrame>
      <p:pic>
        <p:nvPicPr>
          <p:cNvPr id="20" name="Imagen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6336" y="260648"/>
            <a:ext cx="1337776" cy="1074590"/>
          </a:xfrm>
          <a:prstGeom prst="rect">
            <a:avLst/>
          </a:prstGeom>
        </p:spPr>
      </p:pic>
    </p:spTree>
    <p:extLst>
      <p:ext uri="{BB962C8B-B14F-4D97-AF65-F5344CB8AC3E}">
        <p14:creationId xmlns:p14="http://schemas.microsoft.com/office/powerpoint/2010/main" val="3835617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17" name="Rectángulo redondeado 7"/>
          <p:cNvSpPr/>
          <p:nvPr/>
        </p:nvSpPr>
        <p:spPr>
          <a:xfrm>
            <a:off x="2778630" y="1023481"/>
            <a:ext cx="2938887" cy="39578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CO" sz="1500" b="1" dirty="0">
                <a:solidFill>
                  <a:prstClr val="white"/>
                </a:solidFill>
                <a:latin typeface="Arial" panose="020B0604020202020204" pitchFamily="34" charset="0"/>
                <a:ea typeface="MS Mincho" panose="02020609040205080304" pitchFamily="49" charset="-128"/>
                <a:cs typeface="Arial" panose="020B0604020202020204" pitchFamily="34" charset="0"/>
              </a:rPr>
              <a:t>Obras </a:t>
            </a:r>
            <a:r>
              <a:rPr lang="es-CO" sz="1500" b="1" dirty="0" smtClean="0">
                <a:solidFill>
                  <a:prstClr val="white"/>
                </a:solidFill>
                <a:latin typeface="Arial" panose="020B0604020202020204" pitchFamily="34" charset="0"/>
                <a:ea typeface="MS Mincho" panose="02020609040205080304" pitchFamily="49" charset="-128"/>
                <a:cs typeface="Arial" panose="020B0604020202020204" pitchFamily="34" charset="0"/>
              </a:rPr>
              <a:t>a Ejecutar 2015-2016 </a:t>
            </a:r>
            <a:endParaRPr lang="es-CO" sz="1500" b="1" dirty="0">
              <a:solidFill>
                <a:prstClr val="white"/>
              </a:solidFill>
              <a:latin typeface="Arial" panose="020B0604020202020204" pitchFamily="34" charset="0"/>
              <a:ea typeface="MS Mincho" panose="02020609040205080304" pitchFamily="49" charset="-128"/>
              <a:cs typeface="Arial" panose="020B0604020202020204" pitchFamily="34" charset="0"/>
            </a:endParaRPr>
          </a:p>
        </p:txBody>
      </p:sp>
      <p:pic>
        <p:nvPicPr>
          <p:cNvPr id="22" name="Imagen 21"/>
          <p:cNvPicPr>
            <a:picLocks noChangeAspect="1"/>
          </p:cNvPicPr>
          <p:nvPr/>
        </p:nvPicPr>
        <p:blipFill rotWithShape="1">
          <a:blip r:embed="rId4">
            <a:extLst>
              <a:ext uri="{28A0092B-C50C-407E-A947-70E740481C1C}">
                <a14:useLocalDpi xmlns:a14="http://schemas.microsoft.com/office/drawing/2010/main" val="0"/>
              </a:ext>
            </a:extLst>
          </a:blip>
          <a:srcRect t="3213" r="38471"/>
          <a:stretch/>
        </p:blipFill>
        <p:spPr>
          <a:xfrm>
            <a:off x="3327889" y="1793676"/>
            <a:ext cx="6560221" cy="4430742"/>
          </a:xfrm>
          <a:prstGeom prst="rect">
            <a:avLst/>
          </a:prstGeom>
        </p:spPr>
      </p:pic>
      <p:sp>
        <p:nvSpPr>
          <p:cNvPr id="23" name="16 Llamada rectangular redondeada"/>
          <p:cNvSpPr/>
          <p:nvPr/>
        </p:nvSpPr>
        <p:spPr>
          <a:xfrm>
            <a:off x="9266293" y="1643395"/>
            <a:ext cx="1414460" cy="332345"/>
          </a:xfrm>
          <a:prstGeom prst="wedgeRoundRectCallout">
            <a:avLst>
              <a:gd name="adj1" fmla="val -103521"/>
              <a:gd name="adj2" fmla="val 157984"/>
              <a:gd name="adj3" fmla="val 16667"/>
            </a:avLst>
          </a:prstGeom>
          <a:solidFill>
            <a:srgbClr val="92D05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O" sz="831" u="sng" dirty="0" smtClean="0">
                <a:solidFill>
                  <a:schemeClr val="tx1"/>
                </a:solidFill>
              </a:rPr>
              <a:t>AMPLIACIÓN FRANJAS</a:t>
            </a:r>
            <a:endParaRPr lang="es-CO" sz="646" dirty="0">
              <a:solidFill>
                <a:schemeClr val="tx1"/>
              </a:solidFill>
            </a:endParaRPr>
          </a:p>
        </p:txBody>
      </p:sp>
      <p:sp>
        <p:nvSpPr>
          <p:cNvPr id="24" name="10 Llamada rectangular redondeada"/>
          <p:cNvSpPr/>
          <p:nvPr/>
        </p:nvSpPr>
        <p:spPr>
          <a:xfrm>
            <a:off x="6791273" y="3352738"/>
            <a:ext cx="1153113" cy="288032"/>
          </a:xfrm>
          <a:prstGeom prst="wedgeRoundRectCallout">
            <a:avLst>
              <a:gd name="adj1" fmla="val 94190"/>
              <a:gd name="adj2" fmla="val -115012"/>
              <a:gd name="adj3" fmla="val 16667"/>
            </a:avLst>
          </a:prstGeom>
          <a:solidFill>
            <a:srgbClr val="92D05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O" sz="831" u="sng" dirty="0" smtClean="0">
                <a:solidFill>
                  <a:schemeClr val="tx1"/>
                </a:solidFill>
              </a:rPr>
              <a:t>EDIFICIO SEI </a:t>
            </a:r>
            <a:endParaRPr lang="es-CO" sz="646" dirty="0">
              <a:solidFill>
                <a:schemeClr val="tx1"/>
              </a:solidFill>
            </a:endParaRPr>
          </a:p>
        </p:txBody>
      </p:sp>
      <p:sp>
        <p:nvSpPr>
          <p:cNvPr id="25" name="10 Llamada rectangular redondeada"/>
          <p:cNvSpPr/>
          <p:nvPr/>
        </p:nvSpPr>
        <p:spPr>
          <a:xfrm>
            <a:off x="7367829" y="4072818"/>
            <a:ext cx="1403224" cy="432048"/>
          </a:xfrm>
          <a:prstGeom prst="wedgeRoundRectCallout">
            <a:avLst>
              <a:gd name="adj1" fmla="val 70823"/>
              <a:gd name="adj2" fmla="val -108694"/>
              <a:gd name="adj3" fmla="val 16667"/>
            </a:avLst>
          </a:prstGeom>
          <a:solidFill>
            <a:srgbClr val="92D05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O" sz="831" u="sng" dirty="0" smtClean="0">
                <a:solidFill>
                  <a:schemeClr val="tx1"/>
                </a:solidFill>
              </a:rPr>
              <a:t>REUBICACIÓN BODEGAS Y CENTRO DE ACOPIO (VOLUNTARIA)</a:t>
            </a:r>
            <a:endParaRPr lang="es-CO" sz="646" dirty="0">
              <a:solidFill>
                <a:schemeClr val="tx1"/>
              </a:solidFill>
            </a:endParaRPr>
          </a:p>
        </p:txBody>
      </p:sp>
      <p:sp>
        <p:nvSpPr>
          <p:cNvPr id="26" name="10 Llamada rectangular redondeada"/>
          <p:cNvSpPr/>
          <p:nvPr/>
        </p:nvSpPr>
        <p:spPr>
          <a:xfrm>
            <a:off x="9293971" y="3855526"/>
            <a:ext cx="1369137" cy="361308"/>
          </a:xfrm>
          <a:prstGeom prst="wedgeRoundRectCallout">
            <a:avLst>
              <a:gd name="adj1" fmla="val -79869"/>
              <a:gd name="adj2" fmla="val -165346"/>
              <a:gd name="adj3" fmla="val 16667"/>
            </a:avLst>
          </a:prstGeom>
          <a:solidFill>
            <a:srgbClr val="92D05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O" sz="831" u="sng" dirty="0" smtClean="0">
                <a:solidFill>
                  <a:schemeClr val="tx1"/>
                </a:solidFill>
              </a:rPr>
              <a:t>SALA VIP INTERNACIONAL (VOLUNTARIA)</a:t>
            </a:r>
            <a:endParaRPr lang="es-CO" sz="646" dirty="0">
              <a:solidFill>
                <a:schemeClr val="tx1"/>
              </a:solidFill>
            </a:endParaRPr>
          </a:p>
        </p:txBody>
      </p:sp>
      <p:sp>
        <p:nvSpPr>
          <p:cNvPr id="27" name="16 Llamada rectangular redondeada"/>
          <p:cNvSpPr/>
          <p:nvPr/>
        </p:nvSpPr>
        <p:spPr>
          <a:xfrm>
            <a:off x="9180880" y="2915633"/>
            <a:ext cx="1414460" cy="332345"/>
          </a:xfrm>
          <a:prstGeom prst="wedgeRoundRectCallout">
            <a:avLst>
              <a:gd name="adj1" fmla="val -90013"/>
              <a:gd name="adj2" fmla="val 30682"/>
              <a:gd name="adj3" fmla="val 16667"/>
            </a:avLst>
          </a:prstGeom>
          <a:solidFill>
            <a:srgbClr val="92D05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O" sz="831" u="sng" dirty="0" smtClean="0">
                <a:solidFill>
                  <a:schemeClr val="tx1"/>
                </a:solidFill>
              </a:rPr>
              <a:t>READECUACIÓN PLATAFORMA SUR </a:t>
            </a:r>
            <a:endParaRPr lang="es-CO" sz="646" dirty="0">
              <a:solidFill>
                <a:schemeClr val="tx1"/>
              </a:solidFill>
            </a:endParaRPr>
          </a:p>
        </p:txBody>
      </p:sp>
      <p:sp>
        <p:nvSpPr>
          <p:cNvPr id="28" name="16 Llamada rectangular redondeada"/>
          <p:cNvSpPr/>
          <p:nvPr/>
        </p:nvSpPr>
        <p:spPr>
          <a:xfrm>
            <a:off x="6084043" y="1679834"/>
            <a:ext cx="1414460" cy="332345"/>
          </a:xfrm>
          <a:prstGeom prst="wedgeRoundRectCallout">
            <a:avLst>
              <a:gd name="adj1" fmla="val 54719"/>
              <a:gd name="adj2" fmla="val 199050"/>
              <a:gd name="adj3" fmla="val 16667"/>
            </a:avLst>
          </a:prstGeom>
          <a:solidFill>
            <a:srgbClr val="92D050"/>
          </a:solidFill>
        </p:spPr>
        <p:style>
          <a:lnRef idx="0">
            <a:schemeClr val="accent6"/>
          </a:lnRef>
          <a:fillRef idx="3">
            <a:schemeClr val="accent6"/>
          </a:fillRef>
          <a:effectRef idx="3">
            <a:schemeClr val="accent6"/>
          </a:effectRef>
          <a:fontRef idx="minor">
            <a:schemeClr val="lt1"/>
          </a:fontRef>
        </p:style>
        <p:txBody>
          <a:bodyPr anchor="ctr"/>
          <a:lstStyle/>
          <a:p>
            <a:pPr algn="ctr">
              <a:defRPr/>
            </a:pPr>
            <a:r>
              <a:rPr lang="es-CO" sz="831" u="sng" dirty="0" smtClean="0">
                <a:solidFill>
                  <a:schemeClr val="tx1"/>
                </a:solidFill>
              </a:rPr>
              <a:t>CERRAMIENTO</a:t>
            </a:r>
            <a:endParaRPr lang="es-CO" sz="646" dirty="0">
              <a:solidFill>
                <a:schemeClr val="tx1"/>
              </a:solidFill>
            </a:endParaRPr>
          </a:p>
        </p:txBody>
      </p:sp>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44" y="260648"/>
            <a:ext cx="1337776" cy="1074590"/>
          </a:xfrm>
          <a:prstGeom prst="rect">
            <a:avLst/>
          </a:prstGeom>
        </p:spPr>
      </p:pic>
    </p:spTree>
    <p:extLst>
      <p:ext uri="{BB962C8B-B14F-4D97-AF65-F5344CB8AC3E}">
        <p14:creationId xmlns:p14="http://schemas.microsoft.com/office/powerpoint/2010/main" val="160034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13" name="Rectángulo redondeado 7"/>
          <p:cNvSpPr/>
          <p:nvPr/>
        </p:nvSpPr>
        <p:spPr>
          <a:xfrm>
            <a:off x="3117681" y="1380522"/>
            <a:ext cx="3659833" cy="39578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CO" sz="1500" b="1" dirty="0">
                <a:solidFill>
                  <a:prstClr val="white"/>
                </a:solidFill>
                <a:latin typeface="Arial" panose="020B0604020202020204" pitchFamily="34" charset="0"/>
                <a:ea typeface="MS Mincho" panose="02020609040205080304" pitchFamily="49" charset="-128"/>
                <a:cs typeface="Arial" panose="020B0604020202020204" pitchFamily="34" charset="0"/>
              </a:rPr>
              <a:t>Ejecución de obras 2015 </a:t>
            </a:r>
          </a:p>
        </p:txBody>
      </p:sp>
      <p:sp>
        <p:nvSpPr>
          <p:cNvPr id="18" name="Rectángulo 17"/>
          <p:cNvSpPr/>
          <p:nvPr/>
        </p:nvSpPr>
        <p:spPr>
          <a:xfrm>
            <a:off x="2455858" y="2036827"/>
            <a:ext cx="8818038" cy="646331"/>
          </a:xfrm>
          <a:prstGeom prst="rect">
            <a:avLst/>
          </a:prstGeom>
        </p:spPr>
        <p:txBody>
          <a:bodyPr wrap="square">
            <a:spAutoFit/>
          </a:bodyPr>
          <a:lstStyle/>
          <a:p>
            <a:pPr algn="ctr"/>
            <a:r>
              <a:rPr lang="es-MX" b="1" dirty="0" smtClean="0">
                <a:latin typeface="Candara" panose="020E0502030303020204" pitchFamily="34" charset="0"/>
              </a:rPr>
              <a:t>Obras Previas Edificio SEI (Centro de Acopio y </a:t>
            </a:r>
            <a:r>
              <a:rPr lang="es-CO" b="1" dirty="0">
                <a:latin typeface="Candara" panose="020E0502030303020204" pitchFamily="34" charset="0"/>
              </a:rPr>
              <a:t>Bodegas handling</a:t>
            </a:r>
            <a:r>
              <a:rPr lang="es-MX" b="1" dirty="0" smtClean="0">
                <a:latin typeface="Candara" panose="020E0502030303020204" pitchFamily="34" charset="0"/>
              </a:rPr>
              <a:t>) </a:t>
            </a:r>
          </a:p>
          <a:p>
            <a:pPr algn="ctr"/>
            <a:r>
              <a:rPr lang="es-MX" b="1" dirty="0" smtClean="0">
                <a:latin typeface="Candara" panose="020E0502030303020204" pitchFamily="34" charset="0"/>
              </a:rPr>
              <a:t>En operación</a:t>
            </a:r>
            <a:endParaRPr lang="es-CO" dirty="0"/>
          </a:p>
        </p:txBody>
      </p:sp>
      <p:pic>
        <p:nvPicPr>
          <p:cNvPr id="19" name="Picture 2" descr="20150904_1143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2180" y="2708920"/>
            <a:ext cx="3655805" cy="275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9" descr="IMG_7897"/>
          <p:cNvPicPr/>
          <p:nvPr/>
        </p:nvPicPr>
        <p:blipFill>
          <a:blip r:embed="rId5">
            <a:extLst>
              <a:ext uri="{28A0092B-C50C-407E-A947-70E740481C1C}">
                <a14:useLocalDpi xmlns:a14="http://schemas.microsoft.com/office/drawing/2010/main" val="0"/>
              </a:ext>
            </a:extLst>
          </a:blip>
          <a:srcRect/>
          <a:stretch>
            <a:fillRect/>
          </a:stretch>
        </p:blipFill>
        <p:spPr bwMode="auto">
          <a:xfrm>
            <a:off x="6777514" y="3548995"/>
            <a:ext cx="3864927" cy="2592288"/>
          </a:xfrm>
          <a:prstGeom prst="rect">
            <a:avLst/>
          </a:prstGeom>
          <a:noFill/>
          <a:ln>
            <a:noFill/>
          </a:ln>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258327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sp>
        <p:nvSpPr>
          <p:cNvPr id="13" name="Rectángulo redondeado 7"/>
          <p:cNvSpPr/>
          <p:nvPr/>
        </p:nvSpPr>
        <p:spPr>
          <a:xfrm>
            <a:off x="2891720" y="1260527"/>
            <a:ext cx="3659833" cy="39578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s-CO" sz="1500" b="1" dirty="0">
                <a:solidFill>
                  <a:prstClr val="white"/>
                </a:solidFill>
                <a:latin typeface="Arial" panose="020B0604020202020204" pitchFamily="34" charset="0"/>
                <a:ea typeface="MS Mincho" panose="02020609040205080304" pitchFamily="49" charset="-128"/>
                <a:cs typeface="Arial" panose="020B0604020202020204" pitchFamily="34" charset="0"/>
              </a:rPr>
              <a:t>Ejecución de obras 2015 </a:t>
            </a:r>
          </a:p>
        </p:txBody>
      </p:sp>
      <p:sp>
        <p:nvSpPr>
          <p:cNvPr id="18" name="Rectángulo 17"/>
          <p:cNvSpPr/>
          <p:nvPr/>
        </p:nvSpPr>
        <p:spPr>
          <a:xfrm>
            <a:off x="2229897" y="1916832"/>
            <a:ext cx="8818038" cy="369332"/>
          </a:xfrm>
          <a:prstGeom prst="rect">
            <a:avLst/>
          </a:prstGeom>
        </p:spPr>
        <p:txBody>
          <a:bodyPr wrap="square">
            <a:spAutoFit/>
          </a:bodyPr>
          <a:lstStyle/>
          <a:p>
            <a:pPr algn="ctr"/>
            <a:r>
              <a:rPr lang="es-ES" b="1" dirty="0" smtClean="0">
                <a:latin typeface="Candara" panose="020E0502030303020204" pitchFamily="34" charset="0"/>
              </a:rPr>
              <a:t>Edificio SEI - Demolición de los Antiguos Handling y Adecuación del Terreno  </a:t>
            </a:r>
            <a:endParaRPr lang="es-CO" dirty="0"/>
          </a:p>
        </p:txBody>
      </p:sp>
      <p:pic>
        <p:nvPicPr>
          <p:cNvPr id="19" name="Imagen 18" descr="E:\FOTOS AEROPUERTO\fotos\11-09-2015\DSCN450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4902" y="2695667"/>
            <a:ext cx="3401138" cy="2695730"/>
          </a:xfrm>
          <a:prstGeom prst="rect">
            <a:avLst/>
          </a:prstGeom>
          <a:noFill/>
          <a:ln>
            <a:noFill/>
          </a:ln>
        </p:spPr>
      </p:pic>
      <p:pic>
        <p:nvPicPr>
          <p:cNvPr id="20" name="Imagen 19" descr="E:\FOTOS AEROPUERTO\fotos\17-09-2015\DSCN458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88088" y="3140968"/>
            <a:ext cx="3342377" cy="2708542"/>
          </a:xfrm>
          <a:prstGeom prst="rect">
            <a:avLst/>
          </a:prstGeom>
          <a:noFill/>
          <a:ln>
            <a:noFill/>
          </a:ln>
        </p:spPr>
      </p:pic>
    </p:spTree>
    <p:extLst>
      <p:ext uri="{BB962C8B-B14F-4D97-AF65-F5344CB8AC3E}">
        <p14:creationId xmlns:p14="http://schemas.microsoft.com/office/powerpoint/2010/main" val="868674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3026" y="908720"/>
            <a:ext cx="2513661" cy="1113561"/>
          </a:xfrm>
          <a:prstGeom prst="rect">
            <a:avLst/>
          </a:prstGeom>
        </p:spPr>
      </p:pic>
      <p:sp>
        <p:nvSpPr>
          <p:cNvPr id="14" name="30 CuadroTexto"/>
          <p:cNvSpPr txBox="1">
            <a:spLocks noChangeArrowheads="1"/>
          </p:cNvSpPr>
          <p:nvPr/>
        </p:nvSpPr>
        <p:spPr bwMode="auto">
          <a:xfrm flipH="1">
            <a:off x="5630743" y="908720"/>
            <a:ext cx="4454003" cy="275909"/>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193" dirty="0">
                <a:solidFill>
                  <a:prstClr val="white"/>
                </a:solidFill>
                <a:latin typeface="Arial" pitchFamily="34" charset="0"/>
                <a:cs typeface="Arial" pitchFamily="34" charset="0"/>
              </a:rPr>
              <a:t>OBJETO DEL CONTRATO</a:t>
            </a:r>
          </a:p>
        </p:txBody>
      </p:sp>
      <p:graphicFrame>
        <p:nvGraphicFramePr>
          <p:cNvPr id="15" name="4 Tabla"/>
          <p:cNvGraphicFramePr>
            <a:graphicFrameLocks noGrp="1"/>
          </p:cNvGraphicFramePr>
          <p:nvPr>
            <p:extLst>
              <p:ext uri="{D42A27DB-BD31-4B8C-83A1-F6EECF244321}">
                <p14:modId xmlns:p14="http://schemas.microsoft.com/office/powerpoint/2010/main" val="1910369930"/>
              </p:ext>
            </p:extLst>
          </p:nvPr>
        </p:nvGraphicFramePr>
        <p:xfrm>
          <a:off x="5630742" y="1196787"/>
          <a:ext cx="4454004" cy="889293"/>
        </p:xfrm>
        <a:graphic>
          <a:graphicData uri="http://schemas.openxmlformats.org/drawingml/2006/table">
            <a:tbl>
              <a:tblPr firstRow="1" bandRow="1">
                <a:tableStyleId>{5C22544A-7EE6-4342-B048-85BDC9FD1C3A}</a:tableStyleId>
              </a:tblPr>
              <a:tblGrid>
                <a:gridCol w="4454004"/>
              </a:tblGrid>
              <a:tr h="889293">
                <a:tc>
                  <a:txBody>
                    <a:bodyPr/>
                    <a:lstStyle/>
                    <a:p>
                      <a:pPr lvl="0" algn="just"/>
                      <a:r>
                        <a:rPr lang="es-ES" sz="1200" b="0" dirty="0" smtClean="0">
                          <a:solidFill>
                            <a:schemeClr val="tx1"/>
                          </a:solidFill>
                        </a:rPr>
                        <a:t>La administración y explotación económica incluyen el manejo y mantenimiento directo del terminal, pista, rampa, instalaciones aeroportuarias, ayudas visuales de aproximación, zonas accesorias y las Obras del Plan de Modernización y Expansión.</a:t>
                      </a:r>
                      <a:endParaRPr lang="es-MX" sz="1200" b="0" dirty="0">
                        <a:solidFill>
                          <a:schemeClr val="tx1"/>
                        </a:solidFill>
                      </a:endParaRPr>
                    </a:p>
                  </a:txBody>
                  <a:tcPr marL="77913" marR="77913" marT="38957" marB="38957">
                    <a:solidFill>
                      <a:schemeClr val="tx2">
                        <a:lumMod val="20000"/>
                        <a:lumOff val="80000"/>
                      </a:schemeClr>
                    </a:solidFill>
                  </a:tcPr>
                </a:tc>
              </a:tr>
            </a:tbl>
          </a:graphicData>
        </a:graphic>
      </p:graphicFrame>
      <p:graphicFrame>
        <p:nvGraphicFramePr>
          <p:cNvPr id="16" name="7 Tabla"/>
          <p:cNvGraphicFramePr>
            <a:graphicFrameLocks noGrp="1"/>
          </p:cNvGraphicFramePr>
          <p:nvPr>
            <p:extLst>
              <p:ext uri="{D42A27DB-BD31-4B8C-83A1-F6EECF244321}">
                <p14:modId xmlns:p14="http://schemas.microsoft.com/office/powerpoint/2010/main" val="308672618"/>
              </p:ext>
            </p:extLst>
          </p:nvPr>
        </p:nvGraphicFramePr>
        <p:xfrm>
          <a:off x="2462391" y="2132856"/>
          <a:ext cx="8280920" cy="4554262"/>
        </p:xfrm>
        <a:graphic>
          <a:graphicData uri="http://schemas.openxmlformats.org/drawingml/2006/table">
            <a:tbl>
              <a:tblPr firstRow="1" bandRow="1">
                <a:effectLst>
                  <a:outerShdw blurRad="50800" dist="50800" dir="5400000" algn="ctr" rotWithShape="0">
                    <a:schemeClr val="accent6">
                      <a:lumMod val="40000"/>
                      <a:lumOff val="60000"/>
                    </a:schemeClr>
                  </a:outerShdw>
                </a:effectLst>
                <a:tableStyleId>{93296810-A885-4BE3-A3E7-6D5BEEA58F35}</a:tableStyleId>
              </a:tblPr>
              <a:tblGrid>
                <a:gridCol w="8280920"/>
              </a:tblGrid>
              <a:tr h="236158">
                <a:tc>
                  <a:txBody>
                    <a:bodyPr/>
                    <a:lstStyle/>
                    <a:p>
                      <a:pPr algn="ctr"/>
                      <a:r>
                        <a:rPr lang="es-CO" sz="1000" dirty="0" smtClean="0"/>
                        <a:t>TEMAS</a:t>
                      </a:r>
                      <a:r>
                        <a:rPr lang="es-CO" sz="1000" baseline="0" dirty="0" smtClean="0"/>
                        <a:t> DE GESTIÓN PREDIAL Y AMBIENTAL</a:t>
                      </a:r>
                      <a:endParaRPr lang="es-CO" sz="1000" dirty="0"/>
                    </a:p>
                  </a:txBody>
                  <a:tcPr marL="77913" marR="77913" marT="38957" marB="38957">
                    <a:cell3D prstMaterial="dkEdge">
                      <a:bevel/>
                      <a:lightRig rig="flood" dir="t"/>
                    </a:cell3D>
                  </a:tcPr>
                </a:tc>
              </a:tr>
              <a:tr h="1204002">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lang="es-CO" sz="1050" kern="1200" dirty="0" smtClean="0">
                          <a:solidFill>
                            <a:schemeClr val="dk1"/>
                          </a:solidFill>
                          <a:effectLst/>
                          <a:latin typeface="+mn-lt"/>
                          <a:ea typeface="+mn-ea"/>
                          <a:cs typeface="+mn-cs"/>
                        </a:rPr>
                        <a:t>Adquisición de los predios para cumplir la construcción de la RESA (01) SUR. La Aerocivil mediante acta de subrogación estableció su compromiso de realizar dicha adquisición. No se ha confirmado por parte de AEROCIVIL cronograma de adquisición predial y disponibilidad presupuestal para la compra de estos predios, En carta 20153090130091 de 16jun2015 se remitieron conclusiones de la visita</a:t>
                      </a:r>
                      <a:r>
                        <a:rPr lang="es-CO" sz="1050" kern="1200" baseline="0" dirty="0" smtClean="0">
                          <a:solidFill>
                            <a:schemeClr val="dk1"/>
                          </a:solidFill>
                          <a:effectLst/>
                          <a:latin typeface="+mn-lt"/>
                          <a:ea typeface="+mn-ea"/>
                          <a:cs typeface="+mn-cs"/>
                        </a:rPr>
                        <a:t> realizada por la ANI en el mes de abril</a:t>
                      </a:r>
                      <a:r>
                        <a:rPr lang="es-CO" sz="1050" kern="1200" dirty="0" smtClean="0">
                          <a:solidFill>
                            <a:schemeClr val="dk1"/>
                          </a:solidFill>
                          <a:effectLst/>
                          <a:latin typeface="+mn-lt"/>
                          <a:ea typeface="+mn-ea"/>
                          <a:cs typeface="+mn-cs"/>
                        </a:rPr>
                        <a:t> y se reitero la solicitud a la AEROCIVIL sobre el tema. En correo electrónico de fecha 24 de julio la Jefe de la oficina jurídica de la AEROCIVIL señalo: “Nuevamente nos comunicamos con la Alcaldía de Cartagena, </a:t>
                      </a:r>
                      <a:r>
                        <a:rPr lang="es-CO" sz="1050" b="1" kern="1200" dirty="0" smtClean="0">
                          <a:solidFill>
                            <a:schemeClr val="dk1"/>
                          </a:solidFill>
                          <a:effectLst/>
                          <a:latin typeface="+mn-lt"/>
                          <a:ea typeface="+mn-ea"/>
                          <a:cs typeface="+mn-cs"/>
                        </a:rPr>
                        <a:t>quien debe certificar el uso del suelo</a:t>
                      </a:r>
                      <a:r>
                        <a:rPr lang="es-CO" sz="1050" kern="1200" dirty="0" smtClean="0">
                          <a:solidFill>
                            <a:schemeClr val="dk1"/>
                          </a:solidFill>
                          <a:effectLst/>
                          <a:latin typeface="+mn-lt"/>
                          <a:ea typeface="+mn-ea"/>
                          <a:cs typeface="+mn-cs"/>
                        </a:rPr>
                        <a:t>, informar sobre los avances de las querellas.” En correo recibido el día 18 de agosto, la oficina jurídica de la AEROCIVIL indico que la Alcaldía se comprometió a dar respuesta respecto del certificado de uso de suelos para avanzar respecto al trámite de la RESA.</a:t>
                      </a:r>
                    </a:p>
                  </a:txBody>
                  <a:tcPr marL="77913" marR="77913" marT="38957" marB="38957"/>
                </a:tc>
              </a:tr>
              <a:tr h="734245">
                <a:tc>
                  <a:txBody>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2"/>
                        <a:tabLst/>
                        <a:defRPr/>
                      </a:pPr>
                      <a:r>
                        <a:rPr lang="es-CO" sz="1050" kern="1200" dirty="0" smtClean="0">
                          <a:solidFill>
                            <a:schemeClr val="dk1"/>
                          </a:solidFill>
                          <a:effectLst/>
                          <a:latin typeface="+mn-lt"/>
                          <a:ea typeface="+mn-ea"/>
                          <a:cs typeface="+mn-cs"/>
                        </a:rPr>
                        <a:t>Sentencia judicial por Acción Popular en</a:t>
                      </a:r>
                      <a:r>
                        <a:rPr lang="es-CO" sz="1050" kern="1200" baseline="0" dirty="0" smtClean="0">
                          <a:solidFill>
                            <a:schemeClr val="dk1"/>
                          </a:solidFill>
                          <a:effectLst/>
                          <a:latin typeface="+mn-lt"/>
                          <a:ea typeface="+mn-ea"/>
                          <a:cs typeface="+mn-cs"/>
                        </a:rPr>
                        <a:t> contra de </a:t>
                      </a:r>
                      <a:r>
                        <a:rPr lang="es-CO" sz="1050" kern="1200" dirty="0" smtClean="0">
                          <a:solidFill>
                            <a:schemeClr val="dk1"/>
                          </a:solidFill>
                          <a:effectLst/>
                          <a:latin typeface="+mn-lt"/>
                          <a:ea typeface="+mn-ea"/>
                          <a:cs typeface="+mn-cs"/>
                        </a:rPr>
                        <a:t>la AEROCIVIL y Aguas de Cartagena S.A. E.S.P. –ACUACAR. Garantizar la disponibilidad de predios para la Construcción de la barrera anti-ruido de acuerdo a compromisos de acta de subrogación.</a:t>
                      </a:r>
                      <a:r>
                        <a:rPr lang="es-CO" sz="1050" kern="1200" baseline="0" dirty="0" smtClean="0">
                          <a:solidFill>
                            <a:schemeClr val="dk1"/>
                          </a:solidFill>
                          <a:effectLst/>
                          <a:latin typeface="+mn-lt"/>
                          <a:ea typeface="+mn-ea"/>
                          <a:cs typeface="+mn-cs"/>
                        </a:rPr>
                        <a:t> </a:t>
                      </a:r>
                      <a:r>
                        <a:rPr lang="es-CO" sz="1050" kern="1200" dirty="0" smtClean="0">
                          <a:solidFill>
                            <a:schemeClr val="dk1"/>
                          </a:solidFill>
                          <a:effectLst/>
                          <a:latin typeface="+mn-lt"/>
                          <a:ea typeface="+mn-ea"/>
                          <a:cs typeface="+mn-cs"/>
                        </a:rPr>
                        <a:t>De acuerdo a informe de la interventoría integral, se remitió por parte de la Agencia a AEROCIVIL comunicado 2015309014166 con análisis de tres alternativas para la construcción de la barrera, La oficina jurídica de la AEROCIVIL indico que realizarían reunión con las áreas internas (Inmuebles, comercialización y jurídica) y remitirían avances del tema. En correo electrónico de fecha 18 de agosto se señaló que la propuesta de la ANI, se encuentra en evaluación por parte de Desarrollo Aeroportuario. No se ha recibido respuesta  final por parte de AEROCIVIL. </a:t>
                      </a:r>
                    </a:p>
                  </a:txBody>
                  <a:tcPr marL="77913" marR="77913" marT="38957" marB="38957"/>
                </a:tc>
              </a:tr>
              <a:tr h="575625">
                <a:tc>
                  <a:txBody>
                    <a:bodyPr/>
                    <a:lstStyle/>
                    <a:p>
                      <a:pPr marL="228600" marR="0" lvl="0" indent="-228600" algn="just" defTabSz="844083" rtl="0" eaLnBrk="1" fontAlgn="auto" latinLnBrk="0" hangingPunct="1">
                        <a:lnSpc>
                          <a:spcPct val="100000"/>
                        </a:lnSpc>
                        <a:spcBef>
                          <a:spcPts val="0"/>
                        </a:spcBef>
                        <a:spcAft>
                          <a:spcPts val="0"/>
                        </a:spcAft>
                        <a:buClrTx/>
                        <a:buSzTx/>
                        <a:buFont typeface="+mj-lt"/>
                        <a:buAutoNum type="arabicPeriod" startAt="3"/>
                        <a:tabLst/>
                        <a:defRPr/>
                      </a:pPr>
                      <a:r>
                        <a:rPr lang="es-CO" sz="1050" b="0" kern="1200" baseline="0" dirty="0" smtClean="0">
                          <a:solidFill>
                            <a:schemeClr val="dk1"/>
                          </a:solidFill>
                          <a:effectLst/>
                          <a:latin typeface="+mn-lt"/>
                          <a:ea typeface="+mn-ea"/>
                          <a:cs typeface="+mn-cs"/>
                        </a:rPr>
                        <a:t>Cesión Licencia Ambiental:  Se recibió comunicado de AEROCIVIL No. 2015030413 radicado ANI 2015-409-0480032 donde remiten documento de cesión de la licencia ambiental del Aeropuerto Rafael Núñez de Cartagena, este documento se remitió al Concesionario para su evaluación, aceptación y firma en radicado a AEROCIVIL en carta  2015-603-018775-1 de 19 agosto de 2015. El Concesionario reitera que no acepta la Cesión total de la licencia, por lo que se informará lo correspondiente a la AEROCIVIL. </a:t>
                      </a:r>
                    </a:p>
                  </a:txBody>
                  <a:tcPr marL="77913" marR="77913" marT="38957" marB="38957">
                    <a:solidFill>
                      <a:schemeClr val="accent6">
                        <a:tint val="40000"/>
                      </a:schemeClr>
                    </a:solidFill>
                  </a:tcPr>
                </a:tc>
              </a:tr>
              <a:tr h="793231">
                <a:tc>
                  <a:txBody>
                    <a:bodyPr/>
                    <a:lstStyle/>
                    <a:p>
                      <a:pPr marL="228600" marR="0" lvl="0" indent="-228600" algn="just" defTabSz="844083" rtl="0" eaLnBrk="1" fontAlgn="auto" latinLnBrk="0" hangingPunct="1">
                        <a:lnSpc>
                          <a:spcPct val="100000"/>
                        </a:lnSpc>
                        <a:spcBef>
                          <a:spcPts val="0"/>
                        </a:spcBef>
                        <a:spcAft>
                          <a:spcPts val="0"/>
                        </a:spcAft>
                        <a:buClrTx/>
                        <a:buSzTx/>
                        <a:buFont typeface="+mj-lt"/>
                        <a:buAutoNum type="arabicPeriod" startAt="4"/>
                        <a:tabLst/>
                        <a:defRPr/>
                      </a:pPr>
                      <a:r>
                        <a:rPr lang="es-CO" sz="1050" b="0" kern="1200" baseline="0" dirty="0" smtClean="0">
                          <a:solidFill>
                            <a:schemeClr val="dk1"/>
                          </a:solidFill>
                          <a:effectLst/>
                          <a:latin typeface="+mn-lt"/>
                          <a:ea typeface="+mn-ea"/>
                          <a:cs typeface="+mn-cs"/>
                        </a:rPr>
                        <a:t>No se cuenta con los predios necesarios para la construcción de la vía perimetral II Fase costado occidental, En carta 20153090130091 de 16jun2015 se remitieron conclusiones y reitero la solicitud a la AEROCIVIL sobre el tema. En correo electrónico de fecha 24 de julio la Jefe de la oficina jurídica de la AEROCIVIL señalo: “solicitamos información sobre la propiedad de los predios relacionados con la vía perimetral, a efectos de lograr una posible cesión de los mismo por parte del Distrito, si así lo considera. En correo electrónico de fecha 18 de agosto la oficina jurídica de la Aerocivil indico que existe respuesta de la Alcaldía respecto a la vía perimetral, indicando la existencia de la diagonal 73 y calle 73 afectadas en el proyecto de vía perimetral. Pendientes del envió del cronograma de adquisición predial para confirmar la entrega de los terrenos necesarios al concesionario. </a:t>
                      </a:r>
                    </a:p>
                    <a:p>
                      <a:pPr marL="0" marR="0" lvl="0" indent="0" algn="just" defTabSz="844083" rtl="0" eaLnBrk="1" fontAlgn="auto" latinLnBrk="0" hangingPunct="1">
                        <a:lnSpc>
                          <a:spcPct val="100000"/>
                        </a:lnSpc>
                        <a:spcBef>
                          <a:spcPts val="0"/>
                        </a:spcBef>
                        <a:spcAft>
                          <a:spcPts val="0"/>
                        </a:spcAft>
                        <a:buClrTx/>
                        <a:buSzTx/>
                        <a:buFont typeface="+mj-lt"/>
                        <a:buNone/>
                        <a:tabLst/>
                        <a:defRPr/>
                      </a:pPr>
                      <a:endParaRPr lang="es-CO" sz="1050" b="0" kern="1200" baseline="0" dirty="0" smtClean="0">
                        <a:solidFill>
                          <a:schemeClr val="dk1"/>
                        </a:solidFill>
                        <a:effectLst/>
                        <a:latin typeface="+mn-lt"/>
                        <a:ea typeface="+mn-ea"/>
                        <a:cs typeface="+mn-cs"/>
                      </a:endParaRPr>
                    </a:p>
                  </a:txBody>
                  <a:tcPr marL="77913" marR="77913" marT="38957" marB="38957">
                    <a:solidFill>
                      <a:srgbClr val="FDE2D3"/>
                    </a:solidFill>
                  </a:tcPr>
                </a:tc>
              </a:tr>
            </a:tbl>
          </a:graphicData>
        </a:graphic>
      </p:graphicFrame>
      <p:sp>
        <p:nvSpPr>
          <p:cNvPr id="17" name="Rectángulo 5"/>
          <p:cNvSpPr>
            <a:spLocks noChangeArrowheads="1"/>
          </p:cNvSpPr>
          <p:nvPr/>
        </p:nvSpPr>
        <p:spPr bwMode="auto">
          <a:xfrm>
            <a:off x="3830543" y="447554"/>
            <a:ext cx="5606660" cy="512000"/>
          </a:xfrm>
          <a:prstGeom prst="rect">
            <a:avLst/>
          </a:prstGeom>
          <a:noFill/>
          <a:ln w="9525">
            <a:noFill/>
            <a:miter lim="800000"/>
            <a:headEnd/>
            <a:tailEnd/>
          </a:ln>
        </p:spPr>
        <p:txBody>
          <a:bodyPr wrap="square">
            <a:spAutoFit/>
          </a:bodyPr>
          <a:lstStyle/>
          <a:p>
            <a:pPr>
              <a:defRPr/>
            </a:pPr>
            <a:r>
              <a:rPr lang="es-ES" sz="2727" b="1" dirty="0">
                <a:solidFill>
                  <a:srgbClr val="FFCC00"/>
                </a:solidFill>
                <a:latin typeface="Impact" pitchFamily="34" charset="0"/>
                <a:sym typeface="Helvetica Neue Bold Condensed" charset="0"/>
              </a:rPr>
              <a:t>CONCESIÓN</a:t>
            </a:r>
            <a:endParaRPr lang="es-ES" sz="2386" b="1" dirty="0">
              <a:ln w="10541" cmpd="sng">
                <a:solidFill>
                  <a:srgbClr val="4F81BD">
                    <a:shade val="88000"/>
                    <a:satMod val="110000"/>
                  </a:srgbClr>
                </a:solidFill>
                <a:prstDash val="solid"/>
              </a:ln>
              <a:solidFill>
                <a:srgbClr val="FFCC00"/>
              </a:solidFill>
              <a:latin typeface="Franklin Gothic Demi Cond" pitchFamily="34" charset="0"/>
              <a:sym typeface="Helvetica Neue Bold Condensed" charset="0"/>
            </a:endParaRPr>
          </a:p>
        </p:txBody>
      </p:sp>
    </p:spTree>
    <p:extLst>
      <p:ext uri="{BB962C8B-B14F-4D97-AF65-F5344CB8AC3E}">
        <p14:creationId xmlns:p14="http://schemas.microsoft.com/office/powerpoint/2010/main" val="4269195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17" name="Imagen 16"/>
          <p:cNvPicPr>
            <a:picLocks noChangeAspect="1"/>
          </p:cNvPicPr>
          <p:nvPr/>
        </p:nvPicPr>
        <p:blipFill rotWithShape="1">
          <a:blip r:embed="rId4"/>
          <a:srcRect l="25902" t="17240" r="67483" b="71840"/>
          <a:stretch/>
        </p:blipFill>
        <p:spPr>
          <a:xfrm>
            <a:off x="6228938" y="5877648"/>
            <a:ext cx="598220" cy="555490"/>
          </a:xfrm>
          <a:prstGeom prst="rect">
            <a:avLst/>
          </a:prstGeom>
        </p:spPr>
      </p:pic>
      <p:pic>
        <p:nvPicPr>
          <p:cNvPr id="1026" name="Picture 2" descr="https://pbs.twimg.com/profile_images/3414343621/fdcd55725345f93df0e42bcd9b4288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8497" y="5838636"/>
            <a:ext cx="633514" cy="633514"/>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redondeado 7"/>
          <p:cNvSpPr/>
          <p:nvPr/>
        </p:nvSpPr>
        <p:spPr>
          <a:xfrm>
            <a:off x="1524000" y="439206"/>
            <a:ext cx="8532440" cy="577267"/>
          </a:xfrm>
          <a:prstGeom prst="roundRect">
            <a:avLst>
              <a:gd name="adj" fmla="val 50000"/>
            </a:avLst>
          </a:prstGeom>
          <a:ln/>
        </p:spPr>
        <p:style>
          <a:lnRef idx="3">
            <a:schemeClr val="lt1"/>
          </a:lnRef>
          <a:fillRef idx="1">
            <a:schemeClr val="accent3"/>
          </a:fillRef>
          <a:effectRef idx="1">
            <a:schemeClr val="accent3"/>
          </a:effectRef>
          <a:fontRef idx="minor">
            <a:schemeClr val="lt1"/>
          </a:fontRef>
        </p:style>
        <p:txBody>
          <a:bodyPr rtlCol="0" anchor="ctr"/>
          <a:lstStyle/>
          <a:p>
            <a:pPr algn="ctr" defTabSz="685783"/>
            <a:r>
              <a:rPr lang="es-CO" sz="2000" dirty="0" smtClean="0">
                <a:solidFill>
                  <a:schemeClr val="bg1"/>
                </a:solidFill>
              </a:rPr>
              <a:t>Contrato de Concesión </a:t>
            </a:r>
          </a:p>
          <a:p>
            <a:pPr algn="ctr" defTabSz="685783"/>
            <a:r>
              <a:rPr lang="es-CO" sz="2000" dirty="0" smtClean="0">
                <a:solidFill>
                  <a:schemeClr val="bg1"/>
                </a:solidFill>
              </a:rPr>
              <a:t>Aeropuerto Ernesto </a:t>
            </a:r>
            <a:r>
              <a:rPr lang="es-CO" sz="2000" dirty="0" err="1" smtClean="0">
                <a:solidFill>
                  <a:schemeClr val="bg1"/>
                </a:solidFill>
              </a:rPr>
              <a:t>Cortissoz</a:t>
            </a:r>
            <a:r>
              <a:rPr lang="es-CO" sz="2000" dirty="0" smtClean="0">
                <a:solidFill>
                  <a:schemeClr val="bg1"/>
                </a:solidFill>
              </a:rPr>
              <a:t> de Barranquilla</a:t>
            </a:r>
            <a:endParaRPr lang="es-CO" sz="2000" dirty="0">
              <a:solidFill>
                <a:schemeClr val="bg1"/>
              </a:solidFill>
            </a:endParaRPr>
          </a:p>
        </p:txBody>
      </p:sp>
      <p:sp>
        <p:nvSpPr>
          <p:cNvPr id="20" name="Rectángulo 9"/>
          <p:cNvSpPr/>
          <p:nvPr/>
        </p:nvSpPr>
        <p:spPr>
          <a:xfrm>
            <a:off x="1524000" y="1156801"/>
            <a:ext cx="91440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es-CO" sz="1200" kern="0" dirty="0">
                <a:solidFill>
                  <a:schemeClr val="tx1"/>
                </a:solidFill>
                <a:latin typeface="Calibri" panose="020F0502020204030204" pitchFamily="34" charset="0"/>
              </a:rPr>
              <a:t>Administración, Operación, Mantenimiento, Explotación Comercial, Adecuación, Modernización y Reversión tanto del Lado Aire como del Lado Tierra del Aeropuerto “Ernesto Cortíssoz” de Barranquilla</a:t>
            </a:r>
            <a:endParaRPr lang="es-MX" sz="1050" dirty="0">
              <a:solidFill>
                <a:schemeClr val="tx1"/>
              </a:solidFill>
            </a:endParaRPr>
          </a:p>
        </p:txBody>
      </p:sp>
      <p:sp>
        <p:nvSpPr>
          <p:cNvPr id="22" name="Rectángulo redondeado 3"/>
          <p:cNvSpPr/>
          <p:nvPr/>
        </p:nvSpPr>
        <p:spPr>
          <a:xfrm>
            <a:off x="1524000" y="1870709"/>
            <a:ext cx="9144000" cy="34434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MX" u="sng" dirty="0" smtClean="0"/>
              <a:t>Información General</a:t>
            </a:r>
            <a:endParaRPr lang="es-MX" u="sng" dirty="0"/>
          </a:p>
        </p:txBody>
      </p:sp>
      <p:graphicFrame>
        <p:nvGraphicFramePr>
          <p:cNvPr id="23" name="22 Tabla"/>
          <p:cNvGraphicFramePr>
            <a:graphicFrameLocks noGrp="1"/>
          </p:cNvGraphicFramePr>
          <p:nvPr>
            <p:extLst/>
          </p:nvPr>
        </p:nvGraphicFramePr>
        <p:xfrm>
          <a:off x="1628504" y="2383884"/>
          <a:ext cx="4402028" cy="1416517"/>
        </p:xfrm>
        <a:graphic>
          <a:graphicData uri="http://schemas.openxmlformats.org/drawingml/2006/table">
            <a:tbl>
              <a:tblPr/>
              <a:tblGrid>
                <a:gridCol w="1972337"/>
                <a:gridCol w="2429691"/>
              </a:tblGrid>
              <a:tr h="267770">
                <a:tc>
                  <a:txBody>
                    <a:bodyPr/>
                    <a:lstStyle/>
                    <a:p>
                      <a:pPr algn="l" rtl="0" fontAlgn="ctr"/>
                      <a:r>
                        <a:rPr lang="es-CO" sz="1100" b="1" i="0" u="none" strike="noStrike" dirty="0">
                          <a:solidFill>
                            <a:srgbClr val="000000"/>
                          </a:solidFill>
                          <a:latin typeface="Calibri"/>
                        </a:rPr>
                        <a:t>Contrato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0" fontAlgn="ctr"/>
                      <a:r>
                        <a:rPr lang="es-CO" sz="1100" b="0" i="0" u="none" strike="noStrike" dirty="0">
                          <a:solidFill>
                            <a:srgbClr val="000000"/>
                          </a:solidFill>
                          <a:latin typeface="Calibri"/>
                        </a:rPr>
                        <a:t>003 de 2015</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r>
              <a:tr h="348535">
                <a:tc>
                  <a:txBody>
                    <a:bodyPr/>
                    <a:lstStyle/>
                    <a:p>
                      <a:pPr algn="l" rtl="0" fontAlgn="ctr"/>
                      <a:r>
                        <a:rPr lang="es-CO" sz="1100" b="0" i="0" u="none" strike="noStrike" dirty="0">
                          <a:solidFill>
                            <a:srgbClr val="000000"/>
                          </a:solidFill>
                          <a:latin typeface="Calibri"/>
                        </a:rPr>
                        <a:t>Concesionario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latin typeface="Calibri"/>
                        </a:rPr>
                        <a:t>Grupo Aeroportuario del Caribe S.A.S</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90445">
                <a:tc>
                  <a:txBody>
                    <a:bodyPr/>
                    <a:lstStyle/>
                    <a:p>
                      <a:pPr algn="l" rtl="0" fontAlgn="ctr"/>
                      <a:r>
                        <a:rPr lang="es-CO" sz="1100" b="0" i="0" u="none" strike="noStrike" dirty="0">
                          <a:solidFill>
                            <a:srgbClr val="000000"/>
                          </a:solidFill>
                          <a:latin typeface="Calibri"/>
                        </a:rPr>
                        <a:t>Fecha suscripción del contrato</a:t>
                      </a:r>
                      <a:r>
                        <a:rPr lang="es-CO" sz="1100" b="1" i="0" u="none" strike="noStrike" dirty="0">
                          <a:solidFill>
                            <a:srgbClr val="000000"/>
                          </a:solidFill>
                          <a:latin typeface="Calibri"/>
                        </a:rPr>
                        <a:t> </a:t>
                      </a:r>
                      <a:endParaRPr lang="es-CO" sz="1100" b="0" i="0" u="none" strike="noStrike" dirty="0">
                        <a:solidFill>
                          <a:srgbClr val="000000"/>
                        </a:solidFill>
                        <a:latin typeface="Calibri"/>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O" sz="1100" b="0" i="0" u="none" strike="noStrike" dirty="0">
                          <a:solidFill>
                            <a:srgbClr val="000000"/>
                          </a:solidFill>
                          <a:latin typeface="Calibri"/>
                        </a:rPr>
                        <a:t>5 de marzo de 2015</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87395">
                <a:tc>
                  <a:txBody>
                    <a:bodyPr/>
                    <a:lstStyle/>
                    <a:p>
                      <a:pPr algn="l" rtl="0" fontAlgn="ctr"/>
                      <a:r>
                        <a:rPr lang="es-CO" sz="1100" b="0" i="0" u="none" strike="noStrike" dirty="0">
                          <a:solidFill>
                            <a:srgbClr val="000000"/>
                          </a:solidFill>
                          <a:latin typeface="Calibri"/>
                        </a:rPr>
                        <a:t>Fecha inicio de Proyecto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latin typeface="Calibri"/>
                        </a:rPr>
                        <a:t>15 de mayo de 2015</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22372">
                <a:tc>
                  <a:txBody>
                    <a:bodyPr/>
                    <a:lstStyle/>
                    <a:p>
                      <a:pPr algn="l" rtl="0" fontAlgn="ctr"/>
                      <a:r>
                        <a:rPr lang="es-CO" sz="1100" b="0" i="0" u="none" strike="noStrike" dirty="0">
                          <a:solidFill>
                            <a:srgbClr val="000000"/>
                          </a:solidFill>
                          <a:latin typeface="Calibri"/>
                        </a:rPr>
                        <a:t>Plazo </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O" sz="1100" b="0" i="0" u="none" strike="noStrike" dirty="0">
                          <a:solidFill>
                            <a:srgbClr val="000000"/>
                          </a:solidFill>
                          <a:latin typeface="Calibri"/>
                        </a:rPr>
                        <a:t>15 a 20 años</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25" name="24 Tabla"/>
          <p:cNvGraphicFramePr>
            <a:graphicFrameLocks noGrp="1"/>
          </p:cNvGraphicFramePr>
          <p:nvPr>
            <p:extLst/>
          </p:nvPr>
        </p:nvGraphicFramePr>
        <p:xfrm>
          <a:off x="1663134" y="4130441"/>
          <a:ext cx="4341427" cy="990600"/>
        </p:xfrm>
        <a:graphic>
          <a:graphicData uri="http://schemas.openxmlformats.org/drawingml/2006/table">
            <a:tbl>
              <a:tblPr/>
              <a:tblGrid>
                <a:gridCol w="2016239"/>
                <a:gridCol w="2325188"/>
              </a:tblGrid>
              <a:tr h="209550">
                <a:tc gridSpan="2">
                  <a:txBody>
                    <a:bodyPr/>
                    <a:lstStyle/>
                    <a:p>
                      <a:pPr algn="ctr" rtl="0" fontAlgn="ctr"/>
                      <a:r>
                        <a:rPr lang="es-CO" sz="900" b="1" i="0" u="none" strike="noStrike" dirty="0">
                          <a:solidFill>
                            <a:srgbClr val="002060"/>
                          </a:solidFill>
                          <a:latin typeface="Calibri"/>
                        </a:rPr>
                        <a:t>Composición Accionaria</a:t>
                      </a:r>
                      <a:r>
                        <a:rPr lang="es-CO" sz="900" b="0" i="0" u="none" strike="noStrike" dirty="0">
                          <a:solidFill>
                            <a:srgbClr val="002060"/>
                          </a:solidFill>
                          <a:latin typeface="Arial"/>
                        </a:rPr>
                        <a:t> </a:t>
                      </a:r>
                      <a:endParaRPr lang="es-CO" sz="900" b="1" i="0" u="none" strike="noStrike" dirty="0">
                        <a:solidFill>
                          <a:srgbClr val="002060"/>
                        </a:solidFill>
                        <a:latin typeface="Calibri"/>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BACC6"/>
                    </a:solidFill>
                  </a:tcPr>
                </a:tc>
                <a:tc hMerge="1">
                  <a:txBody>
                    <a:bodyPr/>
                    <a:lstStyle/>
                    <a:p>
                      <a:endParaRPr lang="es-CO"/>
                    </a:p>
                  </a:txBody>
                  <a:tcPr/>
                </a:tc>
              </a:tr>
              <a:tr h="200025">
                <a:tc>
                  <a:txBody>
                    <a:bodyPr/>
                    <a:lstStyle/>
                    <a:p>
                      <a:pPr algn="l" rtl="0" fontAlgn="ctr"/>
                      <a:r>
                        <a:rPr lang="es-CO" sz="900" b="0" i="0" u="none" strike="noStrike" dirty="0">
                          <a:solidFill>
                            <a:srgbClr val="002060"/>
                          </a:solidFill>
                          <a:latin typeface="Calibri"/>
                        </a:rPr>
                        <a:t>Valorcon S.A.</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ctr" rtl="0" fontAlgn="ctr"/>
                      <a:r>
                        <a:rPr lang="es-CO" sz="900" b="0" i="0" u="none" strike="noStrike" dirty="0" smtClean="0">
                          <a:solidFill>
                            <a:srgbClr val="002060"/>
                          </a:solidFill>
                          <a:latin typeface="Calibri"/>
                        </a:rPr>
                        <a:t>41,50%</a:t>
                      </a:r>
                      <a:endParaRPr lang="es-CO" sz="900" b="0" i="0" u="none" strike="noStrike" dirty="0">
                        <a:solidFill>
                          <a:srgbClr val="002060"/>
                        </a:solidFill>
                        <a:latin typeface="Calibri"/>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r>
              <a:tr h="190500">
                <a:tc>
                  <a:txBody>
                    <a:bodyPr/>
                    <a:lstStyle/>
                    <a:p>
                      <a:pPr algn="l" rtl="0" fontAlgn="ctr"/>
                      <a:r>
                        <a:rPr lang="es-CO" sz="900" b="0" i="0" u="none" strike="noStrike">
                          <a:solidFill>
                            <a:srgbClr val="002060"/>
                          </a:solidFill>
                          <a:latin typeface="Calibri"/>
                        </a:rPr>
                        <a:t>Equipo Universal S.A.</a:t>
                      </a:r>
                    </a:p>
                  </a:txBody>
                  <a:tcPr marL="9525" marR="9525" marT="9525" marB="0" anchor="ctr">
                    <a:lnL>
                      <a:noFill/>
                    </a:lnL>
                    <a:lnR>
                      <a:noFill/>
                    </a:lnR>
                    <a:lnT>
                      <a:noFill/>
                    </a:lnT>
                    <a:lnB>
                      <a:noFill/>
                    </a:lnB>
                    <a:solidFill>
                      <a:srgbClr val="FFFFFF"/>
                    </a:solidFill>
                  </a:tcPr>
                </a:tc>
                <a:tc>
                  <a:txBody>
                    <a:bodyPr/>
                    <a:lstStyle/>
                    <a:p>
                      <a:pPr algn="ctr" rtl="0" fontAlgn="ctr"/>
                      <a:r>
                        <a:rPr lang="es-CO" sz="900" b="0" i="0" u="none" strike="noStrike" dirty="0" smtClean="0">
                          <a:solidFill>
                            <a:srgbClr val="002060"/>
                          </a:solidFill>
                          <a:latin typeface="Calibri"/>
                        </a:rPr>
                        <a:t>41,50%</a:t>
                      </a:r>
                      <a:endParaRPr lang="es-CO" sz="900" b="0" i="0" u="none" strike="noStrike" dirty="0">
                        <a:solidFill>
                          <a:srgbClr val="002060"/>
                        </a:solidFill>
                        <a:latin typeface="Calibri"/>
                      </a:endParaRPr>
                    </a:p>
                  </a:txBody>
                  <a:tcPr marL="9525" marR="9525" marT="9525" marB="0" anchor="ctr">
                    <a:lnL>
                      <a:noFill/>
                    </a:lnL>
                    <a:lnR>
                      <a:noFill/>
                    </a:lnR>
                    <a:lnT>
                      <a:noFill/>
                    </a:lnT>
                    <a:lnB>
                      <a:noFill/>
                    </a:lnB>
                    <a:solidFill>
                      <a:srgbClr val="FFFFFF"/>
                    </a:solidFill>
                  </a:tcPr>
                </a:tc>
              </a:tr>
              <a:tr h="190500">
                <a:tc>
                  <a:txBody>
                    <a:bodyPr/>
                    <a:lstStyle/>
                    <a:p>
                      <a:pPr algn="l" rtl="0" fontAlgn="ctr"/>
                      <a:r>
                        <a:rPr lang="es-CO" sz="900" b="0" i="0" u="none" strike="noStrike" dirty="0">
                          <a:solidFill>
                            <a:srgbClr val="002060"/>
                          </a:solidFill>
                          <a:latin typeface="Calibri"/>
                        </a:rPr>
                        <a:t>Inversiones </a:t>
                      </a:r>
                      <a:r>
                        <a:rPr lang="es-CO" sz="900" b="0" i="0" u="none" strike="noStrike" dirty="0" err="1">
                          <a:solidFill>
                            <a:srgbClr val="002060"/>
                          </a:solidFill>
                          <a:latin typeface="Calibri"/>
                        </a:rPr>
                        <a:t>Milenium</a:t>
                      </a:r>
                      <a:r>
                        <a:rPr lang="es-CO" sz="900" b="0" i="0" u="none" strike="noStrike" dirty="0">
                          <a:solidFill>
                            <a:srgbClr val="002060"/>
                          </a:solidFill>
                          <a:latin typeface="Calibri"/>
                        </a:rPr>
                        <a:t> </a:t>
                      </a:r>
                      <a:r>
                        <a:rPr lang="es-CO" sz="900" b="0" i="0" u="none" strike="noStrike" dirty="0" err="1">
                          <a:solidFill>
                            <a:srgbClr val="002060"/>
                          </a:solidFill>
                          <a:latin typeface="Calibri"/>
                        </a:rPr>
                        <a:t>Azcipo</a:t>
                      </a:r>
                      <a:r>
                        <a:rPr lang="es-CO" sz="900" b="0" i="0" u="none" strike="noStrike" dirty="0">
                          <a:solidFill>
                            <a:srgbClr val="002060"/>
                          </a:solidFill>
                          <a:latin typeface="Calibri"/>
                        </a:rPr>
                        <a:t> S.A.S.</a:t>
                      </a:r>
                    </a:p>
                  </a:txBody>
                  <a:tcPr marL="9525" marR="9525" marT="9525" marB="0" anchor="ctr">
                    <a:lnL>
                      <a:noFill/>
                    </a:lnL>
                    <a:lnR>
                      <a:noFill/>
                    </a:lnR>
                    <a:lnT>
                      <a:noFill/>
                    </a:lnT>
                    <a:lnB>
                      <a:noFill/>
                    </a:lnB>
                    <a:solidFill>
                      <a:srgbClr val="E7E7E7"/>
                    </a:solidFill>
                  </a:tcPr>
                </a:tc>
                <a:tc>
                  <a:txBody>
                    <a:bodyPr/>
                    <a:lstStyle/>
                    <a:p>
                      <a:pPr algn="ctr" rtl="0" fontAlgn="ctr"/>
                      <a:r>
                        <a:rPr lang="es-CO" sz="900" b="0" i="0" u="none" strike="noStrike" dirty="0" smtClean="0">
                          <a:solidFill>
                            <a:srgbClr val="002060"/>
                          </a:solidFill>
                          <a:latin typeface="Calibri"/>
                        </a:rPr>
                        <a:t>17,00%</a:t>
                      </a:r>
                      <a:endParaRPr lang="es-CO" sz="900" b="0" i="0" u="none" strike="noStrike" dirty="0">
                        <a:solidFill>
                          <a:srgbClr val="002060"/>
                        </a:solidFill>
                        <a:latin typeface="Calibri"/>
                      </a:endParaRPr>
                    </a:p>
                  </a:txBody>
                  <a:tcPr marL="9525" marR="9525" marT="9525" marB="0" anchor="ctr">
                    <a:lnL>
                      <a:noFill/>
                    </a:lnL>
                    <a:lnR>
                      <a:noFill/>
                    </a:lnR>
                    <a:lnT>
                      <a:noFill/>
                    </a:lnT>
                    <a:lnB>
                      <a:noFill/>
                    </a:lnB>
                    <a:solidFill>
                      <a:srgbClr val="E7E7E7"/>
                    </a:solidFill>
                  </a:tcPr>
                </a:tc>
              </a:tr>
              <a:tr h="200025">
                <a:tc>
                  <a:txBody>
                    <a:bodyPr/>
                    <a:lstStyle/>
                    <a:p>
                      <a:pPr algn="l" rtl="0" fontAlgn="ctr"/>
                      <a:r>
                        <a:rPr lang="es-CO" sz="900" b="0" i="0" u="none" strike="noStrike">
                          <a:solidFill>
                            <a:srgbClr val="002060"/>
                          </a:solidFill>
                          <a:latin typeface="Calibri"/>
                        </a:rPr>
                        <a:t>TOTAL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2060"/>
                          </a:solidFill>
                          <a:latin typeface="Calibri"/>
                        </a:rPr>
                        <a:t>100,00%</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26" name="25 Tabla"/>
          <p:cNvGraphicFramePr>
            <a:graphicFrameLocks noGrp="1"/>
          </p:cNvGraphicFramePr>
          <p:nvPr>
            <p:extLst/>
          </p:nvPr>
        </p:nvGraphicFramePr>
        <p:xfrm>
          <a:off x="6156802" y="2363496"/>
          <a:ext cx="4432821" cy="1449976"/>
        </p:xfrm>
        <a:graphic>
          <a:graphicData uri="http://schemas.openxmlformats.org/drawingml/2006/table">
            <a:tbl>
              <a:tblPr/>
              <a:tblGrid>
                <a:gridCol w="2056623"/>
                <a:gridCol w="2376198"/>
              </a:tblGrid>
              <a:tr h="275860">
                <a:tc>
                  <a:txBody>
                    <a:bodyPr/>
                    <a:lstStyle/>
                    <a:p>
                      <a:pPr algn="l" rtl="0" fontAlgn="ctr"/>
                      <a:r>
                        <a:rPr lang="es-CO" sz="1100" b="1" i="0" u="none" strike="noStrike" dirty="0">
                          <a:solidFill>
                            <a:srgbClr val="000000"/>
                          </a:solidFill>
                          <a:latin typeface="Calibri"/>
                        </a:rPr>
                        <a:t>Contrato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c>
                  <a:txBody>
                    <a:bodyPr/>
                    <a:lstStyle/>
                    <a:p>
                      <a:pPr algn="ctr" rtl="0" fontAlgn="ctr"/>
                      <a:r>
                        <a:rPr lang="es-CO" sz="1100" b="0" i="0" u="none" strike="noStrike" dirty="0" smtClean="0">
                          <a:solidFill>
                            <a:srgbClr val="000000"/>
                          </a:solidFill>
                          <a:latin typeface="Calibri"/>
                        </a:rPr>
                        <a:t>196 de 2015</a:t>
                      </a:r>
                      <a:endParaRPr lang="es-CO" sz="1100" b="0" i="0" u="none" strike="noStrike" dirty="0">
                        <a:solidFill>
                          <a:srgbClr val="000000"/>
                        </a:solidFill>
                        <a:latin typeface="Calibri"/>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tcPr>
                </a:tc>
              </a:tr>
              <a:tr h="333397">
                <a:tc>
                  <a:txBody>
                    <a:bodyPr/>
                    <a:lstStyle/>
                    <a:p>
                      <a:pPr algn="l" rtl="0" fontAlgn="ctr"/>
                      <a:r>
                        <a:rPr lang="es-CO" sz="1100" b="0" i="0" u="none" strike="noStrike">
                          <a:solidFill>
                            <a:srgbClr val="000000"/>
                          </a:solidFill>
                          <a:latin typeface="Calibri"/>
                        </a:rPr>
                        <a:t>Interventor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s-CO" sz="1100" b="0" i="0" u="none" strike="noStrike">
                          <a:solidFill>
                            <a:srgbClr val="000000"/>
                          </a:solidFill>
                          <a:latin typeface="Calibri"/>
                        </a:rPr>
                        <a:t>Consorcio Interaeropuertos</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9050" cap="flat" cmpd="sng" algn="ctr">
                      <a:solidFill>
                        <a:srgbClr val="4F81BD"/>
                      </a:solidFill>
                      <a:prstDash val="solid"/>
                      <a:round/>
                      <a:headEnd type="none" w="med" len="med"/>
                      <a:tailEnd type="none" w="med" len="med"/>
                    </a:lnB>
                    <a:solidFill>
                      <a:srgbClr val="E9EDF4"/>
                    </a:solidFill>
                  </a:tcPr>
                </a:tc>
              </a:tr>
              <a:tr h="288999">
                <a:tc>
                  <a:txBody>
                    <a:bodyPr/>
                    <a:lstStyle/>
                    <a:p>
                      <a:pPr algn="l" rtl="0" fontAlgn="ctr"/>
                      <a:r>
                        <a:rPr lang="es-CO" sz="1100" b="0" i="0" u="none" strike="noStrike" dirty="0">
                          <a:solidFill>
                            <a:srgbClr val="000000"/>
                          </a:solidFill>
                          <a:latin typeface="Calibri"/>
                        </a:rPr>
                        <a:t>Fecha Inicio </a:t>
                      </a:r>
                      <a:r>
                        <a:rPr lang="es-CO" sz="1100" b="0" i="0" u="none" strike="noStrike" dirty="0" err="1">
                          <a:solidFill>
                            <a:srgbClr val="000000"/>
                          </a:solidFill>
                          <a:latin typeface="Calibri"/>
                        </a:rPr>
                        <a:t>interventoría</a:t>
                      </a:r>
                      <a:r>
                        <a:rPr lang="es-CO" sz="1100" b="0" i="0" u="none" strike="noStrike" dirty="0">
                          <a:solidFill>
                            <a:srgbClr val="000000"/>
                          </a:solidFill>
                          <a:latin typeface="Calibri"/>
                        </a:rPr>
                        <a:t> </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s-CO" sz="1100" b="0" i="0" u="none" strike="noStrike">
                          <a:solidFill>
                            <a:srgbClr val="000000"/>
                          </a:solidFill>
                          <a:latin typeface="Calibri"/>
                        </a:rPr>
                        <a:t>15 de mayo de 2015</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905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r h="275860">
                <a:tc>
                  <a:txBody>
                    <a:bodyPr/>
                    <a:lstStyle/>
                    <a:p>
                      <a:pPr algn="l" rtl="0" fontAlgn="ctr"/>
                      <a:r>
                        <a:rPr lang="es-CO" sz="1100" b="0" i="0" u="none" strike="noStrike" dirty="0">
                          <a:solidFill>
                            <a:srgbClr val="000000"/>
                          </a:solidFill>
                          <a:latin typeface="Calibri"/>
                        </a:rPr>
                        <a:t>Plazo </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O" sz="1100" b="0" i="0" u="none" strike="noStrike">
                          <a:solidFill>
                            <a:srgbClr val="000000"/>
                          </a:solidFill>
                          <a:latin typeface="Calibri"/>
                        </a:rPr>
                        <a:t>96 meses</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5860">
                <a:tc>
                  <a:txBody>
                    <a:bodyPr/>
                    <a:lstStyle/>
                    <a:p>
                      <a:pPr algn="l" rtl="0" fontAlgn="ctr"/>
                      <a:r>
                        <a:rPr lang="es-CO" sz="1100" b="0" i="0" u="none" strike="noStrike" dirty="0">
                          <a:solidFill>
                            <a:srgbClr val="000000"/>
                          </a:solidFill>
                          <a:latin typeface="Calibri"/>
                        </a:rPr>
                        <a:t>Valor </a:t>
                      </a:r>
                      <a:r>
                        <a:rPr lang="es-CO" sz="1100" b="0" i="0" u="none" strike="noStrike" dirty="0" smtClean="0">
                          <a:solidFill>
                            <a:srgbClr val="000000"/>
                          </a:solidFill>
                          <a:latin typeface="Calibri"/>
                        </a:rPr>
                        <a:t>Interventoría COP</a:t>
                      </a:r>
                      <a:r>
                        <a:rPr lang="es-CO" sz="1100" b="0" i="0" u="none" strike="noStrike" baseline="0" dirty="0" smtClean="0">
                          <a:solidFill>
                            <a:srgbClr val="000000"/>
                          </a:solidFill>
                          <a:latin typeface="Calibri"/>
                        </a:rPr>
                        <a:t> (2013)</a:t>
                      </a:r>
                      <a:r>
                        <a:rPr lang="es-CO" sz="1100" b="0" i="0" u="none" strike="noStrike" dirty="0" smtClean="0">
                          <a:solidFill>
                            <a:srgbClr val="000000"/>
                          </a:solidFill>
                          <a:latin typeface="Calibri"/>
                        </a:rPr>
                        <a:t> </a:t>
                      </a:r>
                      <a:endParaRPr lang="es-CO" sz="1100" b="0" i="0" u="none" strike="noStrike" dirty="0">
                        <a:solidFill>
                          <a:srgbClr val="000000"/>
                        </a:solidFill>
                        <a:latin typeface="Calibri"/>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c>
                  <a:txBody>
                    <a:bodyPr/>
                    <a:lstStyle/>
                    <a:p>
                      <a:pPr algn="ctr" rtl="0" fontAlgn="ctr"/>
                      <a:r>
                        <a:rPr lang="es-CO" sz="1100" b="0" i="0" u="none" strike="noStrike" dirty="0">
                          <a:solidFill>
                            <a:srgbClr val="000000"/>
                          </a:solidFill>
                          <a:latin typeface="Calibri"/>
                        </a:rPr>
                        <a:t>$19.171 millones</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E9EDF4"/>
                    </a:solidFill>
                  </a:tcPr>
                </a:tc>
              </a:tr>
            </a:tbl>
          </a:graphicData>
        </a:graphic>
      </p:graphicFrame>
      <p:graphicFrame>
        <p:nvGraphicFramePr>
          <p:cNvPr id="27" name="26 Tabla"/>
          <p:cNvGraphicFramePr>
            <a:graphicFrameLocks noGrp="1"/>
          </p:cNvGraphicFramePr>
          <p:nvPr>
            <p:extLst/>
          </p:nvPr>
        </p:nvGraphicFramePr>
        <p:xfrm>
          <a:off x="6135190" y="4120048"/>
          <a:ext cx="4454435" cy="990600"/>
        </p:xfrm>
        <a:graphic>
          <a:graphicData uri="http://schemas.openxmlformats.org/drawingml/2006/table">
            <a:tbl>
              <a:tblPr/>
              <a:tblGrid>
                <a:gridCol w="2119881"/>
                <a:gridCol w="2334554"/>
              </a:tblGrid>
              <a:tr h="209550">
                <a:tc gridSpan="2">
                  <a:txBody>
                    <a:bodyPr/>
                    <a:lstStyle/>
                    <a:p>
                      <a:pPr algn="ctr" rtl="0" fontAlgn="ctr"/>
                      <a:r>
                        <a:rPr lang="es-CO" sz="900" b="1" i="0" u="none" strike="noStrike" dirty="0">
                          <a:solidFill>
                            <a:srgbClr val="002060"/>
                          </a:solidFill>
                          <a:latin typeface="Calibri"/>
                        </a:rPr>
                        <a:t>Integrantes del Consorcio</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BACC6"/>
                    </a:solidFill>
                  </a:tcPr>
                </a:tc>
                <a:tc hMerge="1">
                  <a:txBody>
                    <a:bodyPr/>
                    <a:lstStyle/>
                    <a:p>
                      <a:endParaRPr lang="es-CO"/>
                    </a:p>
                  </a:txBody>
                  <a:tcPr/>
                </a:tc>
              </a:tr>
              <a:tr h="200025">
                <a:tc>
                  <a:txBody>
                    <a:bodyPr/>
                    <a:lstStyle/>
                    <a:p>
                      <a:pPr algn="l" rtl="0" fontAlgn="ctr"/>
                      <a:r>
                        <a:rPr lang="es-CO" sz="900" b="0" i="0" u="none" strike="noStrike">
                          <a:solidFill>
                            <a:srgbClr val="002060"/>
                          </a:solidFill>
                          <a:latin typeface="Calibri"/>
                        </a:rPr>
                        <a:t>INZETT SAS</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c>
                  <a:txBody>
                    <a:bodyPr/>
                    <a:lstStyle/>
                    <a:p>
                      <a:pPr algn="ctr" rtl="0" fontAlgn="ctr"/>
                      <a:r>
                        <a:rPr lang="es-CO" sz="900" b="0" i="0" u="none" strike="noStrike">
                          <a:solidFill>
                            <a:srgbClr val="002060"/>
                          </a:solidFill>
                          <a:latin typeface="Calibri"/>
                        </a:rPr>
                        <a:t>51,00%</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rgbClr val="E7E7E7"/>
                    </a:solidFill>
                  </a:tcPr>
                </a:tc>
              </a:tr>
              <a:tr h="190500">
                <a:tc>
                  <a:txBody>
                    <a:bodyPr/>
                    <a:lstStyle/>
                    <a:p>
                      <a:pPr algn="l" rtl="0" fontAlgn="ctr"/>
                      <a:r>
                        <a:rPr lang="es-CO" sz="900" b="0" i="0" u="none" strike="noStrike">
                          <a:solidFill>
                            <a:srgbClr val="002060"/>
                          </a:solidFill>
                          <a:latin typeface="Calibri"/>
                        </a:rPr>
                        <a:t>GNG INGENIERÍA SAS</a:t>
                      </a:r>
                    </a:p>
                  </a:txBody>
                  <a:tcPr marL="9525" marR="9525" marT="9525" marB="0" anchor="ctr">
                    <a:lnL>
                      <a:noFill/>
                    </a:lnL>
                    <a:lnR>
                      <a:noFill/>
                    </a:lnR>
                    <a:lnT>
                      <a:noFill/>
                    </a:lnT>
                    <a:lnB>
                      <a:noFill/>
                    </a:lnB>
                    <a:solidFill>
                      <a:srgbClr val="FFFFFF"/>
                    </a:solidFill>
                  </a:tcPr>
                </a:tc>
                <a:tc>
                  <a:txBody>
                    <a:bodyPr/>
                    <a:lstStyle/>
                    <a:p>
                      <a:pPr algn="ctr" rtl="0" fontAlgn="ctr"/>
                      <a:r>
                        <a:rPr lang="es-CO" sz="900" b="0" i="0" u="none" strike="noStrike">
                          <a:solidFill>
                            <a:srgbClr val="002060"/>
                          </a:solidFill>
                          <a:latin typeface="Calibri"/>
                        </a:rPr>
                        <a:t>25,00%</a:t>
                      </a:r>
                    </a:p>
                  </a:txBody>
                  <a:tcPr marL="9525" marR="9525" marT="9525" marB="0" anchor="ctr">
                    <a:lnL>
                      <a:noFill/>
                    </a:lnL>
                    <a:lnR>
                      <a:noFill/>
                    </a:lnR>
                    <a:lnT>
                      <a:noFill/>
                    </a:lnT>
                    <a:lnB>
                      <a:noFill/>
                    </a:lnB>
                    <a:solidFill>
                      <a:srgbClr val="FFFFFF"/>
                    </a:solidFill>
                  </a:tcPr>
                </a:tc>
              </a:tr>
              <a:tr h="190500">
                <a:tc>
                  <a:txBody>
                    <a:bodyPr/>
                    <a:lstStyle/>
                    <a:p>
                      <a:pPr algn="l" rtl="0" fontAlgn="ctr"/>
                      <a:r>
                        <a:rPr lang="es-CO" sz="900" b="0" i="0" u="none" strike="noStrike">
                          <a:solidFill>
                            <a:srgbClr val="002060"/>
                          </a:solidFill>
                          <a:latin typeface="Calibri"/>
                        </a:rPr>
                        <a:t>J. FELIPE ARDILA V &amp; CIA SAS</a:t>
                      </a:r>
                    </a:p>
                  </a:txBody>
                  <a:tcPr marL="9525" marR="9525" marT="9525" marB="0" anchor="ctr">
                    <a:lnL>
                      <a:noFill/>
                    </a:lnL>
                    <a:lnR>
                      <a:noFill/>
                    </a:lnR>
                    <a:lnT>
                      <a:noFill/>
                    </a:lnT>
                    <a:lnB>
                      <a:noFill/>
                    </a:lnB>
                    <a:solidFill>
                      <a:srgbClr val="E7E7E7"/>
                    </a:solidFill>
                  </a:tcPr>
                </a:tc>
                <a:tc>
                  <a:txBody>
                    <a:bodyPr/>
                    <a:lstStyle/>
                    <a:p>
                      <a:pPr algn="ctr" rtl="0" fontAlgn="ctr"/>
                      <a:r>
                        <a:rPr lang="es-CO" sz="900" b="0" i="0" u="none" strike="noStrike" dirty="0">
                          <a:solidFill>
                            <a:srgbClr val="002060"/>
                          </a:solidFill>
                          <a:latin typeface="Calibri"/>
                        </a:rPr>
                        <a:t>24,00%</a:t>
                      </a:r>
                    </a:p>
                  </a:txBody>
                  <a:tcPr marL="9525" marR="9525" marT="9525" marB="0" anchor="ctr">
                    <a:lnL>
                      <a:noFill/>
                    </a:lnL>
                    <a:lnR>
                      <a:noFill/>
                    </a:lnR>
                    <a:lnT>
                      <a:noFill/>
                    </a:lnT>
                    <a:lnB>
                      <a:noFill/>
                    </a:lnB>
                    <a:solidFill>
                      <a:srgbClr val="E7E7E7"/>
                    </a:solidFill>
                  </a:tcPr>
                </a:tc>
              </a:tr>
              <a:tr h="200025">
                <a:tc>
                  <a:txBody>
                    <a:bodyPr/>
                    <a:lstStyle/>
                    <a:p>
                      <a:pPr algn="l" rtl="0" fontAlgn="ctr"/>
                      <a:r>
                        <a:rPr lang="es-CO" sz="900" b="0" i="0" u="none" strike="noStrike">
                          <a:solidFill>
                            <a:srgbClr val="002060"/>
                          </a:solidFill>
                          <a:latin typeface="Calibri"/>
                        </a:rPr>
                        <a:t>TOTAL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2060"/>
                          </a:solidFill>
                          <a:latin typeface="Calibri"/>
                        </a:rPr>
                        <a:t>100,00%</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988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17" name="Imagen 16"/>
          <p:cNvPicPr>
            <a:picLocks noChangeAspect="1"/>
          </p:cNvPicPr>
          <p:nvPr/>
        </p:nvPicPr>
        <p:blipFill rotWithShape="1">
          <a:blip r:embed="rId4"/>
          <a:srcRect l="25902" t="17240" r="67483" b="71840"/>
          <a:stretch/>
        </p:blipFill>
        <p:spPr>
          <a:xfrm>
            <a:off x="6228938" y="5877648"/>
            <a:ext cx="598220" cy="555490"/>
          </a:xfrm>
          <a:prstGeom prst="rect">
            <a:avLst/>
          </a:prstGeom>
        </p:spPr>
      </p:pic>
      <p:pic>
        <p:nvPicPr>
          <p:cNvPr id="1026" name="Picture 2" descr="https://pbs.twimg.com/profile_images/3414343621/fdcd55725345f93df0e42bcd9b4288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8497" y="5838636"/>
            <a:ext cx="633514" cy="633514"/>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redondeado 7"/>
          <p:cNvSpPr/>
          <p:nvPr/>
        </p:nvSpPr>
        <p:spPr>
          <a:xfrm>
            <a:off x="3559706" y="656325"/>
            <a:ext cx="4749556" cy="538630"/>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685783"/>
            <a:r>
              <a:rPr lang="es-CO" b="1" dirty="0" smtClean="0">
                <a:solidFill>
                  <a:srgbClr val="002060"/>
                </a:solidFill>
                <a:ea typeface="MS Mincho" panose="02020609040205080304" pitchFamily="49" charset="-128"/>
                <a:cs typeface="Arial" panose="020B0604020202020204" pitchFamily="34" charset="0"/>
              </a:rPr>
              <a:t>Descripción de Actividades en Ejecución</a:t>
            </a:r>
            <a:endParaRPr lang="es-CO" dirty="0">
              <a:solidFill>
                <a:srgbClr val="002060"/>
              </a:solidFill>
            </a:endParaRPr>
          </a:p>
        </p:txBody>
      </p:sp>
      <p:sp>
        <p:nvSpPr>
          <p:cNvPr id="20" name="Rectángulo 9"/>
          <p:cNvSpPr/>
          <p:nvPr/>
        </p:nvSpPr>
        <p:spPr>
          <a:xfrm>
            <a:off x="1524000" y="1292132"/>
            <a:ext cx="914400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s-MX" sz="1600" b="1" dirty="0">
                <a:solidFill>
                  <a:srgbClr val="0070C0"/>
                </a:solidFill>
              </a:rPr>
              <a:t>ACTA DE ENTREGA DEL AEROPUERTO AL CONCESIONARIO:  JUNIO 19 DE 2015</a:t>
            </a: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5338" y="1953491"/>
            <a:ext cx="5027792" cy="3792682"/>
          </a:xfrm>
          <a:prstGeom prst="rect">
            <a:avLst/>
          </a:prstGeom>
        </p:spPr>
      </p:pic>
      <p:sp>
        <p:nvSpPr>
          <p:cNvPr id="3" name="Rectángulo 2"/>
          <p:cNvSpPr/>
          <p:nvPr/>
        </p:nvSpPr>
        <p:spPr>
          <a:xfrm>
            <a:off x="7765819" y="2134597"/>
            <a:ext cx="3226725" cy="646331"/>
          </a:xfrm>
          <a:prstGeom prst="rect">
            <a:avLst/>
          </a:prstGeom>
        </p:spPr>
        <p:txBody>
          <a:bodyPr wrap="square">
            <a:spAutoFit/>
          </a:bodyPr>
          <a:lstStyle/>
          <a:p>
            <a:pPr marL="285750" indent="-285750" algn="ctr" defTabSz="685783">
              <a:buFont typeface="Wingdings" panose="05000000000000000000" pitchFamily="2" charset="2"/>
              <a:buChar char="ü"/>
            </a:pPr>
            <a:r>
              <a:rPr lang="es-CO" b="1" dirty="0">
                <a:solidFill>
                  <a:srgbClr val="002060"/>
                </a:solidFill>
              </a:rPr>
              <a:t>Potenciación del sistema de </a:t>
            </a:r>
            <a:r>
              <a:rPr lang="es-CO" b="1" dirty="0" smtClean="0">
                <a:solidFill>
                  <a:srgbClr val="002060"/>
                </a:solidFill>
              </a:rPr>
              <a:t>climatización </a:t>
            </a:r>
            <a:endParaRPr lang="es-CO" b="1" dirty="0">
              <a:solidFill>
                <a:srgbClr val="002060"/>
              </a:solidFill>
            </a:endParaRPr>
          </a:p>
        </p:txBody>
      </p:sp>
      <p:sp>
        <p:nvSpPr>
          <p:cNvPr id="4" name="Rectángulo 3"/>
          <p:cNvSpPr/>
          <p:nvPr/>
        </p:nvSpPr>
        <p:spPr>
          <a:xfrm>
            <a:off x="7299663" y="2937718"/>
            <a:ext cx="3980913" cy="923330"/>
          </a:xfrm>
          <a:prstGeom prst="rect">
            <a:avLst/>
          </a:prstGeom>
        </p:spPr>
        <p:txBody>
          <a:bodyPr wrap="square">
            <a:spAutoFit/>
          </a:bodyPr>
          <a:lstStyle/>
          <a:p>
            <a:pPr marL="285750" indent="-285750" algn="ctr" defTabSz="685783">
              <a:buFont typeface="Wingdings" panose="05000000000000000000" pitchFamily="2" charset="2"/>
              <a:buChar char="ü"/>
            </a:pPr>
            <a:r>
              <a:rPr lang="es-CO" b="1" dirty="0" smtClean="0">
                <a:solidFill>
                  <a:srgbClr val="002060"/>
                </a:solidFill>
              </a:rPr>
              <a:t>Plan Maestro – pendiente revisión y aprobación Autoridad Aeronáutica</a:t>
            </a:r>
            <a:endParaRPr lang="es-CO" b="1" dirty="0">
              <a:solidFill>
                <a:srgbClr val="002060"/>
              </a:solidFill>
            </a:endParaRPr>
          </a:p>
        </p:txBody>
      </p:sp>
      <p:sp>
        <p:nvSpPr>
          <p:cNvPr id="5" name="Rectángulo 4"/>
          <p:cNvSpPr/>
          <p:nvPr/>
        </p:nvSpPr>
        <p:spPr>
          <a:xfrm>
            <a:off x="7464152" y="4078813"/>
            <a:ext cx="3764811" cy="646331"/>
          </a:xfrm>
          <a:prstGeom prst="rect">
            <a:avLst/>
          </a:prstGeom>
        </p:spPr>
        <p:txBody>
          <a:bodyPr wrap="square">
            <a:spAutoFit/>
          </a:bodyPr>
          <a:lstStyle/>
          <a:p>
            <a:pPr marL="285750" indent="-285750" algn="ctr" defTabSz="685783">
              <a:buFont typeface="Wingdings" panose="05000000000000000000" pitchFamily="2" charset="2"/>
              <a:buChar char="ü"/>
            </a:pPr>
            <a:r>
              <a:rPr lang="es-CO" b="1" dirty="0">
                <a:solidFill>
                  <a:srgbClr val="002060"/>
                </a:solidFill>
              </a:rPr>
              <a:t>Actualización del Plan de Intervenciones</a:t>
            </a:r>
          </a:p>
        </p:txBody>
      </p:sp>
      <p:sp>
        <p:nvSpPr>
          <p:cNvPr id="6" name="Rectángulo 5"/>
          <p:cNvSpPr/>
          <p:nvPr/>
        </p:nvSpPr>
        <p:spPr>
          <a:xfrm>
            <a:off x="7444795" y="4869160"/>
            <a:ext cx="3835781" cy="646331"/>
          </a:xfrm>
          <a:prstGeom prst="rect">
            <a:avLst/>
          </a:prstGeom>
        </p:spPr>
        <p:txBody>
          <a:bodyPr wrap="square">
            <a:spAutoFit/>
          </a:bodyPr>
          <a:lstStyle/>
          <a:p>
            <a:pPr marL="285750" indent="-285750" algn="ctr" defTabSz="685783">
              <a:buFont typeface="Wingdings" panose="05000000000000000000" pitchFamily="2" charset="2"/>
              <a:buChar char="ü"/>
            </a:pPr>
            <a:r>
              <a:rPr lang="es-CO" b="1" dirty="0" smtClean="0">
                <a:solidFill>
                  <a:srgbClr val="002060"/>
                </a:solidFill>
              </a:rPr>
              <a:t>Mantenimiento general Lado Tierra y Lado Aire</a:t>
            </a:r>
            <a:endParaRPr lang="es-CO" b="1" dirty="0">
              <a:solidFill>
                <a:srgbClr val="002060"/>
              </a:solidFill>
            </a:endParaRPr>
          </a:p>
        </p:txBody>
      </p:sp>
    </p:spTree>
    <p:extLst>
      <p:ext uri="{BB962C8B-B14F-4D97-AF65-F5344CB8AC3E}">
        <p14:creationId xmlns:p14="http://schemas.microsoft.com/office/powerpoint/2010/main" val="185067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39616" y="1268760"/>
            <a:ext cx="7326429" cy="707886"/>
          </a:xfrm>
          <a:prstGeom prst="rect">
            <a:avLst/>
          </a:prstGeom>
          <a:noFill/>
        </p:spPr>
        <p:txBody>
          <a:bodyPr wrap="none" lIns="91440" tIns="45720" rIns="91440" bIns="45720">
            <a:spAutoFit/>
          </a:bodyPr>
          <a:lstStyle/>
          <a:p>
            <a:pPr algn="ctr"/>
            <a:r>
              <a:rPr lang="es-ES" sz="4000"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Avances</a:t>
            </a: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Modo </a:t>
            </a:r>
            <a:r>
              <a:rPr lang="es-ES" sz="40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Aerop</a:t>
            </a:r>
            <a:r>
              <a:rPr lang="es-ES" sz="40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ortuario</a:t>
            </a:r>
            <a:endParaRPr lang="es-E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6" name="CuadroTexto 5"/>
          <p:cNvSpPr txBox="1"/>
          <p:nvPr/>
        </p:nvSpPr>
        <p:spPr>
          <a:xfrm>
            <a:off x="2639616" y="2336686"/>
            <a:ext cx="7526089" cy="1569660"/>
          </a:xfrm>
          <a:prstGeom prst="rect">
            <a:avLst/>
          </a:prstGeom>
          <a:noFill/>
        </p:spPr>
        <p:txBody>
          <a:bodyPr wrap="square" rtlCol="0">
            <a:spAutoFit/>
          </a:bodyPr>
          <a:lstStyle/>
          <a:p>
            <a:pPr algn="ctr" fontAlgn="auto">
              <a:spcBef>
                <a:spcPts val="0"/>
              </a:spcBef>
              <a:spcAft>
                <a:spcPts val="0"/>
              </a:spcAft>
            </a:pPr>
            <a:r>
              <a:rPr lang="es-CO" sz="4800" b="1" dirty="0" smtClean="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AVANCE DE LAS OBRAS CONCECIÓN CENTRONORTE </a:t>
            </a: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4060740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6" name="4 Marcador de texto"/>
          <p:cNvSpPr txBox="1">
            <a:spLocks/>
          </p:cNvSpPr>
          <p:nvPr/>
        </p:nvSpPr>
        <p:spPr bwMode="auto">
          <a:xfrm>
            <a:off x="2039068" y="2145669"/>
            <a:ext cx="8670102" cy="177968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CO" sz="4800" b="1" i="0" u="none" strike="noStrike" kern="0" cap="none" spc="0" normalizeH="0" baseline="0" noProof="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O" sz="4800" b="1" i="0" u="none" strike="noStrike" kern="0" cap="none" spc="0" normalizeH="0" baseline="0" noProof="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AEROPUERTO LAS BRUJAS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O" sz="4800" b="1" i="0" u="none" strike="noStrike" kern="0" cap="none" spc="0" normalizeH="0" baseline="0" noProof="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COROZAL </a:t>
            </a:r>
            <a:endParaRPr kumimoji="0" lang="es-CO" sz="12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1763720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graphicFrame>
        <p:nvGraphicFramePr>
          <p:cNvPr id="6" name="Tabla 5"/>
          <p:cNvGraphicFramePr>
            <a:graphicFrameLocks noGrp="1"/>
          </p:cNvGraphicFramePr>
          <p:nvPr>
            <p:extLst/>
          </p:nvPr>
        </p:nvGraphicFramePr>
        <p:xfrm>
          <a:off x="2509046" y="1268760"/>
          <a:ext cx="8424936" cy="4942031"/>
        </p:xfrm>
        <a:graphic>
          <a:graphicData uri="http://schemas.openxmlformats.org/drawingml/2006/table">
            <a:tbl>
              <a:tblPr firstRow="1" bandRow="1"/>
              <a:tblGrid>
                <a:gridCol w="1465206"/>
                <a:gridCol w="2396223"/>
                <a:gridCol w="1266793"/>
                <a:gridCol w="1684987"/>
                <a:gridCol w="1611727"/>
              </a:tblGrid>
              <a:tr h="6443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OBRA</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DESCRIPCION</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latin typeface="Calibri" panose="020F0502020204030204" pitchFamily="34" charset="0"/>
                          <a:cs typeface="Calibri" panose="020F0502020204030204" pitchFamily="34" charset="0"/>
                        </a:rPr>
                        <a:t>FECHA DE INICIO </a:t>
                      </a: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latin typeface="Calibri" panose="020F0502020204030204" pitchFamily="34" charset="0"/>
                          <a:cs typeface="Calibri" panose="020F0502020204030204" pitchFamily="34" charset="0"/>
                        </a:rPr>
                        <a:t>VALOR ESTIMADO</a:t>
                      </a: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AVANCE</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u="none" dirty="0" smtClean="0">
                          <a:effectLst/>
                          <a:latin typeface="Calibri" panose="020F0502020204030204" pitchFamily="34" charset="0"/>
                          <a:cs typeface="Calibri" panose="020F0502020204030204" pitchFamily="34" charset="0"/>
                        </a:rPr>
                        <a:t>Ampliación de la Pista (Contratista</a:t>
                      </a:r>
                      <a:r>
                        <a:rPr lang="es-CO" sz="1400" b="1" u="none" baseline="0" dirty="0" smtClean="0">
                          <a:effectLst/>
                          <a:latin typeface="Calibri" panose="020F0502020204030204" pitchFamily="34" charset="0"/>
                          <a:cs typeface="Calibri" panose="020F0502020204030204" pitchFamily="34" charset="0"/>
                        </a:rPr>
                        <a:t> Mario Huertas Cote)</a:t>
                      </a:r>
                      <a:endParaRPr lang="es-CO" sz="1400" b="1" u="none" dirty="0" smtClean="0">
                        <a:effectLst/>
                        <a:latin typeface="Calibri" panose="020F0502020204030204" pitchFamily="34" charset="0"/>
                        <a:cs typeface="Calibri" panose="020F0502020204030204" pitchFamily="34" charset="0"/>
                      </a:endParaRPr>
                    </a:p>
                    <a:p>
                      <a:pPr algn="ct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lvl="0" indent="-285750">
                        <a:buFont typeface="Arial" panose="020B0604020202020204" pitchFamily="34" charset="0"/>
                        <a:buChar char="•"/>
                      </a:pPr>
                      <a:r>
                        <a:rPr lang="es-CO" sz="1200" dirty="0" smtClean="0">
                          <a:latin typeface="Calibri" panose="020F0502020204030204" pitchFamily="34" charset="0"/>
                          <a:cs typeface="Calibri" panose="020F0502020204030204" pitchFamily="34" charset="0"/>
                        </a:rPr>
                        <a:t>Nivelación y conformación de franja de pista y RESAS en las cabeceras 03 y 21. Ampliación sur 125m,</a:t>
                      </a:r>
                      <a:r>
                        <a:rPr lang="es-CO" sz="1200" baseline="0" dirty="0" smtClean="0">
                          <a:latin typeface="Calibri" panose="020F0502020204030204" pitchFamily="34" charset="0"/>
                          <a:cs typeface="Calibri" panose="020F0502020204030204" pitchFamily="34" charset="0"/>
                        </a:rPr>
                        <a:t> Norte 250 m Total: 375m para un total de 1820m</a:t>
                      </a:r>
                      <a:endParaRPr lang="es-CO" sz="1200" dirty="0" smtClean="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s-CO" sz="1200" dirty="0" smtClean="0">
                          <a:latin typeface="Calibri" panose="020F0502020204030204" pitchFamily="34" charset="0"/>
                          <a:cs typeface="Calibri" panose="020F0502020204030204" pitchFamily="34" charset="0"/>
                        </a:rPr>
                        <a:t>Ensanchamiento de pista y  relocalización de luces de pista quedará</a:t>
                      </a:r>
                      <a:r>
                        <a:rPr lang="es-CO" sz="1200" baseline="0" dirty="0" smtClean="0">
                          <a:latin typeface="Calibri" panose="020F0502020204030204" pitchFamily="34" charset="0"/>
                          <a:cs typeface="Calibri" panose="020F0502020204030204" pitchFamily="34" charset="0"/>
                        </a:rPr>
                        <a:t> de 30m de ancho.</a:t>
                      </a:r>
                      <a:endParaRPr lang="es-CO" sz="1200" dirty="0">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a:buFont typeface="Arial" panose="020B0604020202020204" pitchFamily="34" charset="0"/>
                        <a:buNone/>
                      </a:pPr>
                      <a:r>
                        <a:rPr lang="es-CO" sz="1400" dirty="0" smtClean="0">
                          <a:ln>
                            <a:noFill/>
                          </a:ln>
                          <a:latin typeface="Calibri" panose="020F0502020204030204" pitchFamily="34" charset="0"/>
                          <a:cs typeface="Calibri" panose="020F0502020204030204" pitchFamily="34" charset="0"/>
                        </a:rPr>
                        <a:t>16-02-2015</a:t>
                      </a:r>
                      <a:endParaRPr lang="es-CO" sz="1400" dirty="0">
                        <a:ln>
                          <a:noFill/>
                        </a:ln>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$26.408.000.000</a:t>
                      </a:r>
                      <a:endParaRPr lang="es-CO" sz="1400" b="1" kern="1200" dirty="0">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latin typeface="Calibri" panose="020F0502020204030204" pitchFamily="34" charset="0"/>
                          <a:cs typeface="Calibri" panose="020F0502020204030204" pitchFamily="34" charset="0"/>
                        </a:rPr>
                        <a:t>54.63%</a:t>
                      </a:r>
                      <a:endParaRPr lang="es-CO" sz="14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latin typeface="Calibri" panose="020F0502020204030204" pitchFamily="34" charset="0"/>
                          <a:cs typeface="Calibri" panose="020F0502020204030204" pitchFamily="34" charset="0"/>
                        </a:rPr>
                        <a:t>Repavimentación de la pista (Contratista Mario Huertas Cote</a:t>
                      </a: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buFont typeface="Arial" panose="020B0604020202020204" pitchFamily="34" charset="0"/>
                        <a:buChar char="•"/>
                      </a:pPr>
                      <a:r>
                        <a:rPr lang="es-CO" sz="1200" dirty="0" smtClean="0">
                          <a:latin typeface="Calibri" panose="020F0502020204030204" pitchFamily="34" charset="0"/>
                          <a:cs typeface="Calibri" panose="020F0502020204030204" pitchFamily="34" charset="0"/>
                        </a:rPr>
                        <a:t>Mejorar la capacidad estructural de los pavimentos para recibir aeronaves de mayor tamaño y peso como el A - 318 hasta de 110 pasajeros, actualmente llegan de 40 pasajeros.</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gn="ctr">
                        <a:buFont typeface="Arial" panose="020B0604020202020204" pitchFamily="34" charset="0"/>
                        <a:buNone/>
                      </a:pPr>
                      <a:r>
                        <a:rPr lang="es-CO" sz="1400" dirty="0" smtClean="0">
                          <a:ln>
                            <a:noFill/>
                          </a:ln>
                          <a:latin typeface="Calibri" panose="020F0502020204030204" pitchFamily="34" charset="0"/>
                          <a:cs typeface="Calibri" panose="020F0502020204030204" pitchFamily="34" charset="0"/>
                        </a:rPr>
                        <a:t>16-02-2015</a:t>
                      </a:r>
                      <a:endParaRPr lang="es-CO" sz="1400" dirty="0">
                        <a:ln>
                          <a:noFill/>
                        </a:ln>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$5.617.075.477</a:t>
                      </a:r>
                      <a:r>
                        <a:rPr lang="es-CO" sz="1400" kern="1200" dirty="0" smtClean="0">
                          <a:solidFill>
                            <a:schemeClr val="tx1"/>
                          </a:solidFill>
                          <a:effectLst/>
                          <a:latin typeface="Calibri" panose="020F0502020204030204" pitchFamily="34" charset="0"/>
                          <a:ea typeface="+mn-ea"/>
                          <a:cs typeface="Calibri" panose="020F0502020204030204" pitchFamily="34" charset="0"/>
                        </a:rPr>
                        <a:t> </a:t>
                      </a:r>
                      <a:endParaRPr lang="es-CO" sz="14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latin typeface="Calibri" panose="020F0502020204030204" pitchFamily="34" charset="0"/>
                          <a:ea typeface="Calibri" panose="020F0502020204030204" pitchFamily="34" charset="0"/>
                          <a:cs typeface="Calibri" panose="020F0502020204030204" pitchFamily="34" charset="0"/>
                        </a:rPr>
                        <a:t>99.5% pendiente señalización</a:t>
                      </a:r>
                      <a:r>
                        <a:rPr lang="es-CO" sz="1400" baseline="0" dirty="0" smtClean="0">
                          <a:latin typeface="Calibri" panose="020F0502020204030204" pitchFamily="34" charset="0"/>
                          <a:ea typeface="Calibri" panose="020F0502020204030204" pitchFamily="34" charset="0"/>
                          <a:cs typeface="Calibri" panose="020F0502020204030204" pitchFamily="34" charset="0"/>
                        </a:rPr>
                        <a:t> definitiva</a:t>
                      </a:r>
                      <a:endParaRPr lang="es-CO" sz="14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latin typeface="Calibri" panose="020F0502020204030204" pitchFamily="34" charset="0"/>
                          <a:cs typeface="Calibri" panose="020F0502020204030204" pitchFamily="34" charset="0"/>
                        </a:rPr>
                        <a:t>Climatización Terminal de Pasajeros (Contratista </a:t>
                      </a:r>
                      <a:r>
                        <a:rPr lang="es-CO" sz="1400" b="1" dirty="0" err="1" smtClean="0">
                          <a:latin typeface="Calibri" panose="020F0502020204030204" pitchFamily="34" charset="0"/>
                          <a:cs typeface="Calibri" panose="020F0502020204030204" pitchFamily="34" charset="0"/>
                        </a:rPr>
                        <a:t>Uniaires</a:t>
                      </a:r>
                      <a:r>
                        <a:rPr lang="es-CO" sz="1400" b="1" dirty="0" smtClean="0">
                          <a:latin typeface="Calibri" panose="020F0502020204030204" pitchFamily="34" charset="0"/>
                          <a:cs typeface="Calibri" panose="020F0502020204030204" pitchFamily="34" charset="0"/>
                        </a:rPr>
                        <a:t> – Isaac y Duran)</a:t>
                      </a: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200" dirty="0" smtClean="0">
                          <a:latin typeface="Calibri" panose="020F0502020204030204" pitchFamily="34" charset="0"/>
                          <a:cs typeface="Calibri" panose="020F0502020204030204" pitchFamily="34" charset="0"/>
                        </a:rPr>
                        <a:t>El Sistema estará compuesto de tres subsistemas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200" dirty="0" smtClean="0">
                          <a:latin typeface="Calibri" panose="020F0502020204030204" pitchFamily="34" charset="0"/>
                          <a:cs typeface="Calibri" panose="020F0502020204030204" pitchFamily="34" charset="0"/>
                        </a:rPr>
                        <a:t>15 TR sala de abordaje</a:t>
                      </a:r>
                      <a:br>
                        <a:rPr lang="es-CO" sz="1200" dirty="0" smtClean="0">
                          <a:latin typeface="Calibri" panose="020F0502020204030204" pitchFamily="34" charset="0"/>
                          <a:cs typeface="Calibri" panose="020F0502020204030204" pitchFamily="34" charset="0"/>
                        </a:rPr>
                      </a:br>
                      <a:r>
                        <a:rPr lang="es-CO" sz="1200" dirty="0" smtClean="0">
                          <a:latin typeface="Calibri" panose="020F0502020204030204" pitchFamily="34" charset="0"/>
                          <a:cs typeface="Calibri" panose="020F0502020204030204" pitchFamily="34" charset="0"/>
                        </a:rPr>
                        <a:t>20 TR Hall general y zona de espera</a:t>
                      </a:r>
                      <a:br>
                        <a:rPr lang="es-CO" sz="1200" dirty="0" smtClean="0">
                          <a:latin typeface="Calibri" panose="020F0502020204030204" pitchFamily="34" charset="0"/>
                          <a:cs typeface="Calibri" panose="020F0502020204030204" pitchFamily="34" charset="0"/>
                        </a:rPr>
                      </a:br>
                      <a:r>
                        <a:rPr lang="es-CO" sz="1200" dirty="0" smtClean="0">
                          <a:latin typeface="Calibri" panose="020F0502020204030204" pitchFamily="34" charset="0"/>
                          <a:cs typeface="Calibri" panose="020F0502020204030204" pitchFamily="34" charset="0"/>
                        </a:rPr>
                        <a:t>10 TR Sala de reclamo de equipaje</a:t>
                      </a:r>
                      <a:endParaRPr lang="es-CO" sz="1200" dirty="0">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400" dirty="0" smtClean="0">
                          <a:ln>
                            <a:noFill/>
                          </a:ln>
                          <a:latin typeface="Calibri" panose="020F0502020204030204" pitchFamily="34" charset="0"/>
                          <a:cs typeface="Calibri" panose="020F0502020204030204" pitchFamily="34" charset="0"/>
                        </a:rPr>
                        <a:t>18-03-215</a:t>
                      </a:r>
                      <a:endParaRPr lang="es-CO" sz="1400" dirty="0">
                        <a:ln>
                          <a:noFill/>
                        </a:ln>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latinLnBrk="0" hangingPunct="1"/>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$2.000.000.000</a:t>
                      </a:r>
                      <a:endParaRPr lang="es-CO" sz="1400" b="1" kern="1200" dirty="0">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dirty="0" smtClean="0">
                          <a:latin typeface="Calibri" panose="020F0502020204030204" pitchFamily="34" charset="0"/>
                          <a:cs typeface="Calibri" panose="020F0502020204030204" pitchFamily="34" charset="0"/>
                        </a:rPr>
                        <a:t>Finalizada</a:t>
                      </a:r>
                      <a:endParaRPr lang="es-CO" sz="14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422557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2405590" y="1556792"/>
            <a:ext cx="7488832"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b" anchorCtr="0" upright="1">
            <a:noAutofit/>
          </a:bodyPr>
          <a:lstStyle/>
          <a:p>
            <a:pPr algn="ctr">
              <a:lnSpc>
                <a:spcPct val="115000"/>
              </a:lnSpc>
              <a:spcAft>
                <a:spcPts val="1000"/>
              </a:spcAft>
            </a:pPr>
            <a:r>
              <a:rPr lang="es-CO" sz="3600" b="1" dirty="0" smtClean="0">
                <a:effectLst/>
                <a:latin typeface="Calibri"/>
                <a:ea typeface="Times New Roman"/>
                <a:cs typeface="Times New Roman"/>
              </a:rPr>
              <a:t>AVANCES MODO AEROPORTUARIO</a:t>
            </a:r>
            <a:endParaRPr lang="es-CO" sz="1400" dirty="0">
              <a:effectLst/>
              <a:latin typeface="Calibri"/>
              <a:ea typeface="Times New Roman"/>
              <a:cs typeface="Times New Roman"/>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2348880"/>
            <a:ext cx="6583046" cy="378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12 Imagen" descr="ICOCOLOR-02.png"/>
          <p:cNvPicPr>
            <a:picLocks noChangeAspect="1"/>
          </p:cNvPicPr>
          <p:nvPr/>
        </p:nvPicPr>
        <p:blipFill>
          <a:blip r:embed="rId4" cstate="print"/>
          <a:srcRect r="65521"/>
          <a:stretch>
            <a:fillRect/>
          </a:stretch>
        </p:blipFill>
        <p:spPr>
          <a:xfrm>
            <a:off x="-2403" y="908720"/>
            <a:ext cx="2125683" cy="5949279"/>
          </a:xfrm>
          <a:prstGeom prst="rect">
            <a:avLst/>
          </a:prstGeom>
        </p:spPr>
      </p:pic>
      <p:pic>
        <p:nvPicPr>
          <p:cNvPr id="7" name="14 Imagen" descr="ICOCOLOR-09.png"/>
          <p:cNvPicPr>
            <a:picLocks noChangeAspect="1"/>
          </p:cNvPicPr>
          <p:nvPr/>
        </p:nvPicPr>
        <p:blipFill>
          <a:blip r:embed="rId5" cstate="print"/>
          <a:srcRect l="4944" r="52150"/>
          <a:stretch>
            <a:fillRect/>
          </a:stretch>
        </p:blipFill>
        <p:spPr>
          <a:xfrm>
            <a:off x="336708" y="923296"/>
            <a:ext cx="1805049" cy="5934703"/>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3438871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6" name="4 Marcador de texto"/>
          <p:cNvSpPr txBox="1">
            <a:spLocks/>
          </p:cNvSpPr>
          <p:nvPr/>
        </p:nvSpPr>
        <p:spPr>
          <a:xfrm>
            <a:off x="2462391" y="2564904"/>
            <a:ext cx="8712968" cy="177968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4800" b="1" dirty="0" smtClean="0">
                <a:solidFill>
                  <a:srgbClr val="C00000"/>
                </a:solidFill>
                <a:effectLst>
                  <a:outerShdw blurRad="38100" dist="38100" dir="2700000" algn="tl">
                    <a:srgbClr val="000000">
                      <a:alpha val="43137"/>
                    </a:srgbClr>
                  </a:outerShdw>
                </a:effectLst>
                <a:latin typeface="Calibri" pitchFamily="34" charset="0"/>
              </a:rPr>
              <a:t>AEROPUERTO  OLAYA HERRERA</a:t>
            </a:r>
          </a:p>
          <a:p>
            <a:pPr marL="0" indent="0" algn="ctr">
              <a:buNone/>
            </a:pPr>
            <a:r>
              <a:rPr lang="es-CO" sz="4800" b="1" dirty="0" smtClean="0">
                <a:solidFill>
                  <a:srgbClr val="C00000"/>
                </a:solidFill>
                <a:effectLst>
                  <a:outerShdw blurRad="38100" dist="38100" dir="2700000" algn="tl">
                    <a:srgbClr val="000000">
                      <a:alpha val="43137"/>
                    </a:srgbClr>
                  </a:outerShdw>
                </a:effectLst>
                <a:latin typeface="Calibri" pitchFamily="34" charset="0"/>
              </a:rPr>
              <a:t>MEDELLÍN </a:t>
            </a:r>
            <a:endParaRPr lang="es-CO" sz="1200" dirty="0"/>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34685213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graphicFrame>
        <p:nvGraphicFramePr>
          <p:cNvPr id="6" name="Tabla 5"/>
          <p:cNvGraphicFramePr>
            <a:graphicFrameLocks noGrp="1"/>
          </p:cNvGraphicFramePr>
          <p:nvPr>
            <p:extLst/>
          </p:nvPr>
        </p:nvGraphicFramePr>
        <p:xfrm>
          <a:off x="2669423" y="1124744"/>
          <a:ext cx="8437330" cy="5090160"/>
        </p:xfrm>
        <a:graphic>
          <a:graphicData uri="http://schemas.openxmlformats.org/drawingml/2006/table">
            <a:tbl>
              <a:tblPr firstRow="1" bandRow="1">
                <a:tableStyleId>{5940675A-B579-460E-94D1-54222C63F5DA}</a:tableStyleId>
              </a:tblPr>
              <a:tblGrid>
                <a:gridCol w="1864389"/>
                <a:gridCol w="2456091"/>
                <a:gridCol w="1080120"/>
                <a:gridCol w="1872208"/>
                <a:gridCol w="1164522"/>
              </a:tblGrid>
              <a:tr h="370840">
                <a:tc>
                  <a:txBody>
                    <a:bodyPr/>
                    <a:lstStyle/>
                    <a:p>
                      <a:pPr algn="ctr"/>
                      <a:r>
                        <a:rPr lang="es-CO" sz="1600" b="1" dirty="0" smtClean="0">
                          <a:latin typeface="Calibri" panose="020F0502020204030204" pitchFamily="34" charset="0"/>
                          <a:cs typeface="Calibri" panose="020F0502020204030204" pitchFamily="34" charset="0"/>
                        </a:rPr>
                        <a:t>OBRA</a:t>
                      </a:r>
                      <a:endParaRPr lang="es-CO" sz="1600" b="1" dirty="0">
                        <a:latin typeface="Calibri" panose="020F0502020204030204" pitchFamily="34" charset="0"/>
                        <a:cs typeface="Calibri" panose="020F0502020204030204" pitchFamily="34" charset="0"/>
                      </a:endParaRPr>
                    </a:p>
                  </a:txBody>
                  <a:tcPr anchor="ctr">
                    <a:solidFill>
                      <a:schemeClr val="accent2">
                        <a:lumMod val="20000"/>
                        <a:lumOff val="80000"/>
                      </a:schemeClr>
                    </a:solidFill>
                  </a:tcPr>
                </a:tc>
                <a:tc>
                  <a:txBody>
                    <a:bodyPr/>
                    <a:lstStyle/>
                    <a:p>
                      <a:pPr algn="ctr"/>
                      <a:r>
                        <a:rPr lang="es-CO" sz="1600" b="1" dirty="0" smtClean="0">
                          <a:latin typeface="Calibri" panose="020F0502020204030204" pitchFamily="34" charset="0"/>
                          <a:cs typeface="Calibri" panose="020F0502020204030204" pitchFamily="34" charset="0"/>
                        </a:rPr>
                        <a:t>DESCRIPCION</a:t>
                      </a:r>
                      <a:endParaRPr lang="es-CO" sz="1600" b="1" dirty="0">
                        <a:latin typeface="Calibri" panose="020F0502020204030204" pitchFamily="34" charset="0"/>
                        <a:cs typeface="Calibri" panose="020F0502020204030204" pitchFamily="34" charset="0"/>
                      </a:endParaRPr>
                    </a:p>
                  </a:txBody>
                  <a:tcPr anchor="ctr">
                    <a:solidFill>
                      <a:schemeClr val="accent2">
                        <a:lumMod val="20000"/>
                        <a:lumOff val="80000"/>
                      </a:schemeClr>
                    </a:solidFill>
                  </a:tcPr>
                </a:tc>
                <a:tc>
                  <a:txBody>
                    <a:bodyPr/>
                    <a:lstStyle/>
                    <a:p>
                      <a:pPr algn="ctr"/>
                      <a:r>
                        <a:rPr lang="es-CO" sz="1600" b="1" dirty="0" smtClean="0">
                          <a:latin typeface="Calibri" panose="020F0502020204030204" pitchFamily="34" charset="0"/>
                          <a:cs typeface="Calibri" panose="020F0502020204030204" pitchFamily="34" charset="0"/>
                        </a:rPr>
                        <a:t>FECHA DE INICIO </a:t>
                      </a:r>
                      <a:endParaRPr lang="es-CO" sz="1600" b="1" dirty="0">
                        <a:latin typeface="Calibri" panose="020F0502020204030204" pitchFamily="34" charset="0"/>
                        <a:cs typeface="Calibri" panose="020F0502020204030204" pitchFamily="34" charset="0"/>
                      </a:endParaRPr>
                    </a:p>
                  </a:txBody>
                  <a:tcPr anchor="ctr">
                    <a:solidFill>
                      <a:schemeClr val="accent2">
                        <a:lumMod val="20000"/>
                        <a:lumOff val="80000"/>
                      </a:schemeClr>
                    </a:solidFill>
                  </a:tcPr>
                </a:tc>
                <a:tc>
                  <a:txBody>
                    <a:bodyPr/>
                    <a:lstStyle/>
                    <a:p>
                      <a:pPr algn="ctr"/>
                      <a:r>
                        <a:rPr lang="es-CO" sz="1600" b="1" dirty="0" smtClean="0">
                          <a:latin typeface="Calibri" panose="020F0502020204030204" pitchFamily="34" charset="0"/>
                          <a:cs typeface="Calibri" panose="020F0502020204030204" pitchFamily="34" charset="0"/>
                        </a:rPr>
                        <a:t>VALOR ESTIMADO</a:t>
                      </a:r>
                      <a:endParaRPr lang="es-CO" sz="1600" b="1" dirty="0">
                        <a:latin typeface="Calibri" panose="020F0502020204030204" pitchFamily="34" charset="0"/>
                        <a:cs typeface="Calibri" panose="020F0502020204030204" pitchFamily="34" charset="0"/>
                      </a:endParaRPr>
                    </a:p>
                  </a:txBody>
                  <a:tcPr anchor="ctr">
                    <a:solidFill>
                      <a:schemeClr val="accent2">
                        <a:lumMod val="20000"/>
                        <a:lumOff val="80000"/>
                      </a:schemeClr>
                    </a:solidFill>
                  </a:tcPr>
                </a:tc>
                <a:tc>
                  <a:txBody>
                    <a:bodyPr/>
                    <a:lstStyle/>
                    <a:p>
                      <a:pPr algn="ctr"/>
                      <a:r>
                        <a:rPr lang="es-CO" sz="1400" b="1" dirty="0" smtClean="0">
                          <a:latin typeface="Calibri" panose="020F0502020204030204" pitchFamily="34" charset="0"/>
                          <a:cs typeface="Calibri" panose="020F0502020204030204" pitchFamily="34" charset="0"/>
                        </a:rPr>
                        <a:t>AVANCE</a:t>
                      </a:r>
                      <a:endParaRPr lang="es-CO" sz="1400" b="1" dirty="0">
                        <a:latin typeface="Calibri" panose="020F0502020204030204" pitchFamily="34" charset="0"/>
                        <a:cs typeface="Calibri" panose="020F0502020204030204" pitchFamily="34" charset="0"/>
                      </a:endParaRPr>
                    </a:p>
                  </a:txBody>
                  <a:tcPr anchor="ctr">
                    <a:solidFill>
                      <a:schemeClr val="accent2">
                        <a:lumMod val="20000"/>
                        <a:lumOff val="8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smtClean="0">
                          <a:latin typeface="Calibri" panose="020F0502020204030204" pitchFamily="34" charset="0"/>
                          <a:cs typeface="Calibri" panose="020F0502020204030204" pitchFamily="34" charset="0"/>
                        </a:rPr>
                        <a:t>Construcción de una nueva Torre de Control de (Contratista Ménsula Ltda.)</a:t>
                      </a:r>
                      <a:endParaRPr lang="es-CO" sz="1400" b="1" dirty="0">
                        <a:latin typeface="Calibri" panose="020F0502020204030204" pitchFamily="34" charset="0"/>
                        <a:cs typeface="Calibri" panose="020F0502020204030204" pitchFamily="34" charset="0"/>
                      </a:endParaRPr>
                    </a:p>
                  </a:txBody>
                  <a:tcPr anchor="ctr">
                    <a:solidFill>
                      <a:schemeClr val="bg1"/>
                    </a:solidFill>
                  </a:tcPr>
                </a:tc>
                <a:tc>
                  <a:txBody>
                    <a:bodyPr/>
                    <a:lstStyle/>
                    <a:p>
                      <a:r>
                        <a:rPr lang="es-CO" sz="1400" dirty="0" smtClean="0">
                          <a:latin typeface="Calibri" panose="020F0502020204030204" pitchFamily="34" charset="0"/>
                          <a:ea typeface="Calibri" panose="020F0502020204030204" pitchFamily="34" charset="0"/>
                        </a:rPr>
                        <a:t>Estructura metálica circular con una altura de 31.24 m</a:t>
                      </a: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p>
                      <a:r>
                        <a:rPr lang="es-CO" sz="1400" dirty="0" smtClean="0">
                          <a:latin typeface="Calibri" panose="020F0502020204030204" pitchFamily="34" charset="0"/>
                          <a:cs typeface="Calibri" panose="020F0502020204030204" pitchFamily="34" charset="0"/>
                        </a:rPr>
                        <a:t>30-03-2015</a:t>
                      </a: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p>
                      <a:pPr marL="0" algn="ctr" defTabSz="914400" rtl="0" eaLnBrk="1" latinLnBrk="0" hangingPunct="1"/>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$2.583.000.000</a:t>
                      </a:r>
                      <a:endParaRPr lang="es-CO" sz="1400" b="1" kern="1200" dirty="0">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Calibri" panose="020F0502020204030204" pitchFamily="34" charset="0"/>
                          <a:ea typeface="Calibri" panose="020F0502020204030204" pitchFamily="34" charset="0"/>
                        </a:rPr>
                        <a:t>52%.</a:t>
                      </a:r>
                    </a:p>
                    <a:p>
                      <a:pPr algn="ctr"/>
                      <a:endParaRPr lang="es-CO" sz="1600" dirty="0">
                        <a:latin typeface="Calibri" panose="020F0502020204030204" pitchFamily="34" charset="0"/>
                        <a:cs typeface="Calibri" panose="020F0502020204030204" pitchFamily="34" charset="0"/>
                      </a:endParaRPr>
                    </a:p>
                  </a:txBody>
                  <a:tcPr anchor="c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smtClean="0">
                          <a:latin typeface="Calibri" panose="020F0502020204030204" pitchFamily="34" charset="0"/>
                          <a:cs typeface="Calibri" panose="020F0502020204030204" pitchFamily="34" charset="0"/>
                        </a:rPr>
                        <a:t>Construcción de un Terminal de Aviación Ejecutiva (Contratista Ménsula Ltda.)</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latin typeface="Calibri" panose="020F0502020204030204" pitchFamily="34" charset="0"/>
                          <a:ea typeface="Calibri" panose="020F0502020204030204" pitchFamily="34" charset="0"/>
                        </a:rPr>
                        <a:t>Estructura metálica rectangular con un área de 1200 m2 aprox. </a:t>
                      </a: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latin typeface="Calibri" panose="020F0502020204030204" pitchFamily="34" charset="0"/>
                          <a:cs typeface="Calibri" panose="020F0502020204030204" pitchFamily="34" charset="0"/>
                        </a:rPr>
                        <a:t>30-03-2015</a:t>
                      </a: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p>
                      <a:pPr marL="0" algn="ctr" defTabSz="914400" rtl="0" eaLnBrk="1" latinLnBrk="0" hangingPunct="1"/>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$3.901.000.000</a:t>
                      </a:r>
                      <a:endParaRPr lang="es-CO" sz="1400" b="1" kern="1200" dirty="0">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Calibri" panose="020F0502020204030204" pitchFamily="34" charset="0"/>
                          <a:ea typeface="Calibri" panose="020F0502020204030204" pitchFamily="34" charset="0"/>
                        </a:rPr>
                        <a:t>56%</a:t>
                      </a:r>
                    </a:p>
                    <a:p>
                      <a:pPr algn="ctr"/>
                      <a:endParaRPr lang="es-CO" sz="1600" dirty="0">
                        <a:latin typeface="Calibri" panose="020F0502020204030204" pitchFamily="34" charset="0"/>
                        <a:cs typeface="Calibri" panose="020F0502020204030204" pitchFamily="34" charset="0"/>
                      </a:endParaRPr>
                    </a:p>
                  </a:txBody>
                  <a:tcPr anchor="c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smtClean="0">
                          <a:latin typeface="Calibri" panose="020F0502020204030204" pitchFamily="34" charset="0"/>
                          <a:cs typeface="Calibri" panose="020F0502020204030204" pitchFamily="34" charset="0"/>
                        </a:rPr>
                        <a:t>Construcción de un parqueadero vehicular adicional para 40 vehículos. (Contratista Ménsula Ltda.)</a:t>
                      </a:r>
                    </a:p>
                  </a:txBody>
                  <a:tcPr anchor="ctr">
                    <a:solidFill>
                      <a:schemeClr val="bg1"/>
                    </a:solidFill>
                  </a:tcPr>
                </a:tc>
                <a:tc>
                  <a:txBody>
                    <a:bodyPr/>
                    <a:lstStyle/>
                    <a:p>
                      <a:r>
                        <a:rPr lang="es-CO" sz="1400" dirty="0" smtClean="0">
                          <a:latin typeface="Calibri" panose="020F0502020204030204" pitchFamily="34" charset="0"/>
                          <a:ea typeface="Calibri" panose="020F0502020204030204" pitchFamily="34" charset="0"/>
                        </a:rPr>
                        <a:t>Estructura metálica con dos niveles y una área de 1762 m2</a:t>
                      </a: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p>
                      <a:r>
                        <a:rPr lang="es-CO" sz="1400" dirty="0" smtClean="0">
                          <a:latin typeface="Calibri" panose="020F0502020204030204" pitchFamily="34" charset="0"/>
                          <a:cs typeface="Calibri" panose="020F0502020204030204" pitchFamily="34" charset="0"/>
                        </a:rPr>
                        <a:t>30-03-2015</a:t>
                      </a: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p>
                      <a:pPr marL="0" algn="ctr" defTabSz="914400" rtl="0" eaLnBrk="1" latinLnBrk="0" hangingPunct="1"/>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 $2.672.000.000</a:t>
                      </a:r>
                      <a:endParaRPr lang="es-CO" sz="1400" b="1" kern="1200" dirty="0">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latin typeface="Calibri" panose="020F0502020204030204" pitchFamily="34" charset="0"/>
                          <a:ea typeface="Calibri" panose="020F0502020204030204" pitchFamily="34" charset="0"/>
                        </a:rPr>
                        <a:t>53% </a:t>
                      </a:r>
                    </a:p>
                    <a:p>
                      <a:pPr algn="ctr"/>
                      <a:endParaRPr lang="es-CO" sz="1600" dirty="0">
                        <a:latin typeface="Calibri" panose="020F0502020204030204" pitchFamily="34" charset="0"/>
                        <a:cs typeface="Calibri" panose="020F0502020204030204" pitchFamily="34" charset="0"/>
                      </a:endParaRPr>
                    </a:p>
                  </a:txBody>
                  <a:tcPr anchor="c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smtClean="0">
                          <a:latin typeface="Calibri" panose="020F0502020204030204" pitchFamily="34" charset="0"/>
                          <a:cs typeface="Calibri" panose="020F0502020204030204" pitchFamily="34" charset="0"/>
                        </a:rPr>
                        <a:t>Repavimentación de la pista</a:t>
                      </a:r>
                      <a:r>
                        <a:rPr lang="es-CO" sz="1400" b="1" baseline="0" dirty="0" smtClean="0">
                          <a:latin typeface="Calibri" panose="020F0502020204030204" pitchFamily="34" charset="0"/>
                          <a:cs typeface="Calibri" panose="020F0502020204030204" pitchFamily="34" charset="0"/>
                        </a:rPr>
                        <a:t> (Contratista </a:t>
                      </a:r>
                      <a:r>
                        <a:rPr lang="es-CO" sz="1400" b="1" baseline="0" dirty="0" err="1" smtClean="0">
                          <a:latin typeface="Calibri" panose="020F0502020204030204" pitchFamily="34" charset="0"/>
                          <a:cs typeface="Calibri" panose="020F0502020204030204" pitchFamily="34" charset="0"/>
                        </a:rPr>
                        <a:t>Mincivil</a:t>
                      </a:r>
                      <a:r>
                        <a:rPr lang="es-CO" sz="1400" b="1" baseline="0" dirty="0" smtClean="0">
                          <a:latin typeface="Calibri" panose="020F0502020204030204" pitchFamily="34" charset="0"/>
                          <a:cs typeface="Calibri" panose="020F0502020204030204" pitchFamily="34" charset="0"/>
                        </a:rPr>
                        <a:t>)</a:t>
                      </a:r>
                      <a:endParaRPr lang="es-CO" sz="1400" b="1" dirty="0">
                        <a:latin typeface="Calibri" panose="020F0502020204030204" pitchFamily="34" charset="0"/>
                        <a:cs typeface="Calibri" panose="020F0502020204030204" pitchFamily="34" charset="0"/>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latin typeface="Calibri" panose="020F0502020204030204" pitchFamily="34" charset="0"/>
                          <a:cs typeface="Calibri" panose="020F0502020204030204" pitchFamily="34" charset="0"/>
                        </a:rPr>
                        <a:t>Conservando su PCN50FDXT.</a:t>
                      </a:r>
                    </a:p>
                    <a:p>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p>
                      <a:r>
                        <a:rPr lang="es-CO" sz="1400" dirty="0" smtClean="0">
                          <a:latin typeface="Calibri" panose="020F0502020204030204" pitchFamily="34" charset="0"/>
                          <a:cs typeface="Calibri" panose="020F0502020204030204" pitchFamily="34" charset="0"/>
                        </a:rPr>
                        <a:t>16-02-2015</a:t>
                      </a: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$8.118.342.379 </a:t>
                      </a:r>
                      <a:endParaRPr lang="es-CO" sz="1400" b="1" dirty="0">
                        <a:solidFill>
                          <a:schemeClr val="accent6">
                            <a:lumMod val="75000"/>
                          </a:schemeClr>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s-CO" sz="1600" dirty="0" smtClean="0">
                          <a:latin typeface="Calibri" panose="020F0502020204030204" pitchFamily="34" charset="0"/>
                          <a:cs typeface="Calibri" panose="020F0502020204030204" pitchFamily="34" charset="0"/>
                        </a:rPr>
                        <a:t>Finalizada</a:t>
                      </a:r>
                      <a:endParaRPr lang="es-CO" sz="1600" dirty="0">
                        <a:latin typeface="Calibri" panose="020F0502020204030204" pitchFamily="34" charset="0"/>
                        <a:cs typeface="Calibri" panose="020F0502020204030204" pitchFamily="34" charset="0"/>
                      </a:endParaRPr>
                    </a:p>
                  </a:txBody>
                  <a:tcPr anchor="c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smtClean="0">
                          <a:latin typeface="Calibri" panose="020F0502020204030204" pitchFamily="34" charset="0"/>
                          <a:cs typeface="Calibri" panose="020F0502020204030204" pitchFamily="34" charset="0"/>
                        </a:rPr>
                        <a:t>Portería</a:t>
                      </a:r>
                      <a:r>
                        <a:rPr lang="es-CO" sz="1400" b="1" baseline="0" dirty="0" smtClean="0">
                          <a:latin typeface="Calibri" panose="020F0502020204030204" pitchFamily="34" charset="0"/>
                          <a:cs typeface="Calibri" panose="020F0502020204030204" pitchFamily="34" charset="0"/>
                        </a:rPr>
                        <a:t> de Hangares (Castaño Constructores)</a:t>
                      </a:r>
                      <a:endParaRPr lang="es-CO" sz="1400" b="1" dirty="0">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s-CO" sz="1400" dirty="0" smtClean="0">
                          <a:latin typeface="Calibri" panose="020F0502020204030204" pitchFamily="34" charset="0"/>
                          <a:cs typeface="Calibri" panose="020F0502020204030204" pitchFamily="34" charset="0"/>
                        </a:rPr>
                        <a:t>Adecuar</a:t>
                      </a:r>
                      <a:r>
                        <a:rPr lang="es-CO" sz="1400" baseline="0" dirty="0" smtClean="0">
                          <a:latin typeface="Calibri" panose="020F0502020204030204" pitchFamily="34" charset="0"/>
                          <a:cs typeface="Calibri" panose="020F0502020204030204" pitchFamily="34" charset="0"/>
                        </a:rPr>
                        <a:t> y construir un nuevo ingreso para hangares con automatización</a:t>
                      </a: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p>
                      <a:r>
                        <a:rPr lang="es-CO" sz="1400" dirty="0" smtClean="0">
                          <a:latin typeface="Calibri" panose="020F0502020204030204" pitchFamily="34" charset="0"/>
                          <a:cs typeface="Calibri" panose="020F0502020204030204" pitchFamily="34" charset="0"/>
                        </a:rPr>
                        <a:t>29-05-2015</a:t>
                      </a: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s-CO" sz="1400" b="1" dirty="0" smtClean="0">
                          <a:solidFill>
                            <a:schemeClr val="accent6">
                              <a:lumMod val="75000"/>
                            </a:schemeClr>
                          </a:solidFill>
                          <a:latin typeface="Calibri" panose="020F0502020204030204" pitchFamily="34" charset="0"/>
                          <a:cs typeface="Calibri" panose="020F0502020204030204" pitchFamily="34" charset="0"/>
                        </a:rPr>
                        <a:t>$2.761.636.245</a:t>
                      </a:r>
                      <a:endParaRPr lang="es-CO" sz="1400" b="1" dirty="0">
                        <a:solidFill>
                          <a:schemeClr val="accent6">
                            <a:lumMod val="75000"/>
                          </a:schemeClr>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s-CO" sz="1600" dirty="0" smtClean="0">
                          <a:latin typeface="Calibri" panose="020F0502020204030204" pitchFamily="34" charset="0"/>
                          <a:cs typeface="Calibri" panose="020F0502020204030204" pitchFamily="34" charset="0"/>
                        </a:rPr>
                        <a:t>13%</a:t>
                      </a:r>
                      <a:endParaRPr lang="es-CO" sz="1600" dirty="0">
                        <a:latin typeface="Calibri" panose="020F0502020204030204" pitchFamily="34" charset="0"/>
                        <a:cs typeface="Calibri" panose="020F0502020204030204" pitchFamily="34" charset="0"/>
                      </a:endParaRPr>
                    </a:p>
                  </a:txBody>
                  <a:tcPr anchor="ctr">
                    <a:solidFill>
                      <a:schemeClr val="bg1"/>
                    </a:solidFill>
                  </a:tcPr>
                </a:tc>
              </a:tr>
            </a:tbl>
          </a:graphicData>
        </a:graphic>
      </p:graphicFrame>
    </p:spTree>
    <p:extLst>
      <p:ext uri="{BB962C8B-B14F-4D97-AF65-F5344CB8AC3E}">
        <p14:creationId xmlns:p14="http://schemas.microsoft.com/office/powerpoint/2010/main" val="2714100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6" name="4 Marcador de texto"/>
          <p:cNvSpPr txBox="1">
            <a:spLocks/>
          </p:cNvSpPr>
          <p:nvPr/>
        </p:nvSpPr>
        <p:spPr>
          <a:xfrm>
            <a:off x="2498008" y="2276872"/>
            <a:ext cx="8064896" cy="177968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4800" b="1" dirty="0" smtClean="0">
                <a:solidFill>
                  <a:srgbClr val="C00000"/>
                </a:solidFill>
                <a:effectLst>
                  <a:outerShdw blurRad="38100" dist="38100" dir="2700000" algn="tl">
                    <a:srgbClr val="000000">
                      <a:alpha val="43137"/>
                    </a:srgbClr>
                  </a:outerShdw>
                </a:effectLst>
                <a:latin typeface="Calibri" pitchFamily="34" charset="0"/>
              </a:rPr>
              <a:t>AEROPUERTO LOS GARZONES</a:t>
            </a:r>
          </a:p>
          <a:p>
            <a:pPr marL="0" indent="0" algn="ctr">
              <a:buNone/>
            </a:pPr>
            <a:r>
              <a:rPr lang="es-CO" sz="4800" b="1" dirty="0" smtClean="0">
                <a:solidFill>
                  <a:srgbClr val="C00000"/>
                </a:solidFill>
                <a:effectLst>
                  <a:outerShdw blurRad="38100" dist="38100" dir="2700000" algn="tl">
                    <a:srgbClr val="000000">
                      <a:alpha val="43137"/>
                    </a:srgbClr>
                  </a:outerShdw>
                </a:effectLst>
                <a:latin typeface="Calibri" pitchFamily="34" charset="0"/>
              </a:rPr>
              <a:t>MONTERÍA</a:t>
            </a:r>
            <a:endParaRPr lang="es-CO" sz="1200" dirty="0"/>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1279774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graphicFrame>
        <p:nvGraphicFramePr>
          <p:cNvPr id="6" name="Tabla 5"/>
          <p:cNvGraphicFramePr>
            <a:graphicFrameLocks noGrp="1"/>
          </p:cNvGraphicFramePr>
          <p:nvPr>
            <p:extLst/>
          </p:nvPr>
        </p:nvGraphicFramePr>
        <p:xfrm>
          <a:off x="2855640" y="1700808"/>
          <a:ext cx="8564481" cy="4670128"/>
        </p:xfrm>
        <a:graphic>
          <a:graphicData uri="http://schemas.openxmlformats.org/drawingml/2006/table">
            <a:tbl>
              <a:tblPr firstRow="1" bandRow="1">
                <a:tableStyleId>{5940675A-B579-460E-94D1-54222C63F5DA}</a:tableStyleId>
              </a:tblPr>
              <a:tblGrid>
                <a:gridCol w="1660140"/>
                <a:gridCol w="2427319"/>
                <a:gridCol w="1183291"/>
                <a:gridCol w="1421521"/>
                <a:gridCol w="1872210"/>
              </a:tblGrid>
              <a:tr h="544513">
                <a:tc>
                  <a:txBody>
                    <a:bodyPr/>
                    <a:lstStyle/>
                    <a:p>
                      <a:pPr algn="ctr"/>
                      <a:r>
                        <a:rPr lang="es-CO" sz="1600" b="1" dirty="0" smtClean="0">
                          <a:solidFill>
                            <a:schemeClr val="tx1"/>
                          </a:solidFill>
                          <a:latin typeface="Calibri" panose="020F0502020204030204" pitchFamily="34" charset="0"/>
                          <a:cs typeface="Calibri" panose="020F0502020204030204" pitchFamily="34" charset="0"/>
                        </a:rPr>
                        <a:t>OBRA</a:t>
                      </a:r>
                      <a:endParaRPr lang="es-CO" sz="1600" b="1" dirty="0">
                        <a:solidFill>
                          <a:schemeClr val="tx1"/>
                        </a:solidFill>
                        <a:latin typeface="Calibri" panose="020F0502020204030204" pitchFamily="34" charset="0"/>
                        <a:cs typeface="Calibri" panose="020F0502020204030204" pitchFamily="34" charset="0"/>
                      </a:endParaRPr>
                    </a:p>
                  </a:txBody>
                  <a:tcPr anchor="ctr">
                    <a:solidFill>
                      <a:schemeClr val="accent2">
                        <a:lumMod val="20000"/>
                        <a:lumOff val="80000"/>
                      </a:schemeClr>
                    </a:solidFill>
                  </a:tcPr>
                </a:tc>
                <a:tc>
                  <a:txBody>
                    <a:bodyPr/>
                    <a:lstStyle/>
                    <a:p>
                      <a:pPr algn="ctr"/>
                      <a:r>
                        <a:rPr lang="es-CO" sz="1600" b="1" dirty="0" smtClean="0">
                          <a:solidFill>
                            <a:schemeClr val="tx1"/>
                          </a:solidFill>
                          <a:latin typeface="Calibri" panose="020F0502020204030204" pitchFamily="34" charset="0"/>
                          <a:cs typeface="Calibri" panose="020F0502020204030204" pitchFamily="34" charset="0"/>
                        </a:rPr>
                        <a:t>DESCRIPCION</a:t>
                      </a:r>
                      <a:endParaRPr lang="es-CO" sz="1600" b="1" dirty="0">
                        <a:solidFill>
                          <a:schemeClr val="tx1"/>
                        </a:solidFill>
                        <a:latin typeface="Calibri" panose="020F0502020204030204" pitchFamily="34" charset="0"/>
                        <a:cs typeface="Calibri" panose="020F0502020204030204" pitchFamily="34" charset="0"/>
                      </a:endParaRPr>
                    </a:p>
                  </a:txBody>
                  <a:tcPr anchor="ctr">
                    <a:solidFill>
                      <a:schemeClr val="accent2">
                        <a:lumMod val="20000"/>
                        <a:lumOff val="80000"/>
                      </a:schemeClr>
                    </a:solidFill>
                  </a:tcPr>
                </a:tc>
                <a:tc>
                  <a:txBody>
                    <a:bodyPr/>
                    <a:lstStyle/>
                    <a:p>
                      <a:pPr algn="ctr"/>
                      <a:r>
                        <a:rPr lang="es-CO" sz="1600" b="1" dirty="0" smtClean="0">
                          <a:solidFill>
                            <a:schemeClr val="tx1"/>
                          </a:solidFill>
                          <a:latin typeface="Calibri" panose="020F0502020204030204" pitchFamily="34" charset="0"/>
                          <a:cs typeface="Calibri" panose="020F0502020204030204" pitchFamily="34" charset="0"/>
                        </a:rPr>
                        <a:t>FECHA DE INICIO </a:t>
                      </a:r>
                      <a:endParaRPr lang="es-CO" sz="1600" b="1" dirty="0">
                        <a:solidFill>
                          <a:schemeClr val="tx1"/>
                        </a:solidFill>
                        <a:latin typeface="Calibri" panose="020F0502020204030204" pitchFamily="34" charset="0"/>
                        <a:cs typeface="Calibri" panose="020F0502020204030204" pitchFamily="34" charset="0"/>
                      </a:endParaRPr>
                    </a:p>
                  </a:txBody>
                  <a:tcPr anchor="ctr">
                    <a:solidFill>
                      <a:schemeClr val="accent2">
                        <a:lumMod val="20000"/>
                        <a:lumOff val="80000"/>
                      </a:schemeClr>
                    </a:solidFill>
                  </a:tcPr>
                </a:tc>
                <a:tc>
                  <a:txBody>
                    <a:bodyPr/>
                    <a:lstStyle/>
                    <a:p>
                      <a:pPr algn="ctr"/>
                      <a:r>
                        <a:rPr lang="es-CO" sz="1600" b="1" dirty="0" smtClean="0">
                          <a:solidFill>
                            <a:schemeClr val="tx1"/>
                          </a:solidFill>
                          <a:latin typeface="Calibri" panose="020F0502020204030204" pitchFamily="34" charset="0"/>
                          <a:cs typeface="Calibri" panose="020F0502020204030204" pitchFamily="34" charset="0"/>
                        </a:rPr>
                        <a:t>VALOR ESTIMADO</a:t>
                      </a:r>
                      <a:endParaRPr lang="es-CO" sz="1600" b="1" dirty="0">
                        <a:solidFill>
                          <a:schemeClr val="tx1"/>
                        </a:solidFill>
                        <a:latin typeface="Calibri" panose="020F0502020204030204" pitchFamily="34" charset="0"/>
                        <a:cs typeface="Calibri" panose="020F0502020204030204" pitchFamily="34" charset="0"/>
                      </a:endParaRPr>
                    </a:p>
                  </a:txBody>
                  <a:tcPr anchor="ctr">
                    <a:solidFill>
                      <a:schemeClr val="accent2">
                        <a:lumMod val="20000"/>
                        <a:lumOff val="80000"/>
                      </a:schemeClr>
                    </a:solidFill>
                  </a:tcPr>
                </a:tc>
                <a:tc>
                  <a:txBody>
                    <a:bodyPr/>
                    <a:lstStyle/>
                    <a:p>
                      <a:pPr algn="ctr"/>
                      <a:r>
                        <a:rPr lang="es-CO" sz="1600" b="1" dirty="0" smtClean="0">
                          <a:solidFill>
                            <a:schemeClr val="tx1"/>
                          </a:solidFill>
                          <a:latin typeface="Calibri" panose="020F0502020204030204" pitchFamily="34" charset="0"/>
                          <a:cs typeface="Calibri" panose="020F0502020204030204" pitchFamily="34" charset="0"/>
                        </a:rPr>
                        <a:t>AVANCE</a:t>
                      </a:r>
                    </a:p>
                  </a:txBody>
                  <a:tcPr anchor="ctr">
                    <a:solidFill>
                      <a:schemeClr val="accent2">
                        <a:lumMod val="20000"/>
                        <a:lumOff val="80000"/>
                      </a:schemeClr>
                    </a:solidFill>
                  </a:tcPr>
                </a:tc>
              </a:tr>
              <a:tr h="22926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u="none" dirty="0" smtClean="0">
                          <a:effectLst/>
                          <a:latin typeface="Calibri" panose="020F0502020204030204" pitchFamily="34" charset="0"/>
                          <a:cs typeface="Calibri" panose="020F0502020204030204" pitchFamily="34" charset="0"/>
                        </a:rPr>
                        <a:t>Repavimentación de la pista (Contratista Construcciones</a:t>
                      </a:r>
                      <a:r>
                        <a:rPr lang="es-CO" sz="1400" b="1" u="none" baseline="0" dirty="0" smtClean="0">
                          <a:effectLst/>
                          <a:latin typeface="Calibri" panose="020F0502020204030204" pitchFamily="34" charset="0"/>
                          <a:cs typeface="Calibri" panose="020F0502020204030204" pitchFamily="34" charset="0"/>
                        </a:rPr>
                        <a:t> el Cóndor)</a:t>
                      </a:r>
                      <a:endParaRPr lang="es-CO" sz="1400" b="1" u="none" dirty="0" smtClean="0">
                        <a:effectLst/>
                        <a:latin typeface="Calibri" panose="020F0502020204030204" pitchFamily="34" charset="0"/>
                        <a:cs typeface="Calibri" panose="020F0502020204030204" pitchFamily="34" charset="0"/>
                      </a:endParaRPr>
                    </a:p>
                    <a:p>
                      <a:pPr algn="ctr"/>
                      <a:endParaRPr lang="es-CO" sz="1400" b="1" u="none" dirty="0">
                        <a:solidFill>
                          <a:schemeClr val="tx1"/>
                        </a:solidFill>
                        <a:effectLst/>
                        <a:latin typeface="Calibri" panose="020F0502020204030204" pitchFamily="34" charset="0"/>
                        <a:cs typeface="Calibri" panose="020F0502020204030204" pitchFamily="34" charset="0"/>
                      </a:endParaRPr>
                    </a:p>
                  </a:txBody>
                  <a:tcPr anchor="ctr">
                    <a:solidFill>
                      <a:schemeClr val="bg1"/>
                    </a:solidFill>
                  </a:tcPr>
                </a:tc>
                <a:tc>
                  <a:txBody>
                    <a:bodyPr/>
                    <a:lstStyle/>
                    <a:p>
                      <a:r>
                        <a:rPr lang="es-ES" sz="1400" b="0" dirty="0" smtClean="0">
                          <a:solidFill>
                            <a:schemeClr val="tx1"/>
                          </a:solidFill>
                          <a:latin typeface="Calibri" panose="020F0502020204030204" pitchFamily="34" charset="0"/>
                          <a:cs typeface="Calibri" panose="020F0502020204030204" pitchFamily="34" charset="0"/>
                        </a:rPr>
                        <a:t>El proyecto es una rehabilitación </a:t>
                      </a:r>
                      <a:r>
                        <a:rPr lang="es-ES" sz="1400" b="0" baseline="0" dirty="0" smtClean="0">
                          <a:solidFill>
                            <a:schemeClr val="tx1"/>
                          </a:solidFill>
                          <a:latin typeface="Calibri" panose="020F0502020204030204" pitchFamily="34" charset="0"/>
                          <a:cs typeface="Calibri" panose="020F0502020204030204" pitchFamily="34" charset="0"/>
                        </a:rPr>
                        <a:t>con el objetivo de reforzar la estructura existente para cumplir el ACN de diseño y corregir el perfil longitudinal, mejorando así el IRI.</a:t>
                      </a:r>
                      <a:endParaRPr lang="es-CO" sz="1400" b="0" dirty="0">
                        <a:solidFill>
                          <a:schemeClr val="tx1"/>
                        </a:solidFill>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es-CO" sz="1400" b="0" dirty="0" smtClean="0">
                          <a:solidFill>
                            <a:schemeClr val="tx1"/>
                          </a:solidFill>
                          <a:latin typeface="Calibri" panose="020F0502020204030204" pitchFamily="34" charset="0"/>
                          <a:cs typeface="Calibri" panose="020F0502020204030204" pitchFamily="34" charset="0"/>
                        </a:rPr>
                        <a:t>16-02-2015</a:t>
                      </a:r>
                      <a:endParaRPr lang="es-CO" sz="1400" b="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$10.499.740.984</a:t>
                      </a:r>
                      <a:r>
                        <a:rPr lang="es-CO" sz="1400" kern="1200" dirty="0" smtClean="0">
                          <a:solidFill>
                            <a:schemeClr val="tx1"/>
                          </a:solidFill>
                          <a:effectLst/>
                          <a:latin typeface="Calibri" panose="020F0502020204030204" pitchFamily="34" charset="0"/>
                          <a:ea typeface="+mn-ea"/>
                          <a:cs typeface="Calibri" panose="020F0502020204030204" pitchFamily="34" charset="0"/>
                        </a:rPr>
                        <a:t> </a:t>
                      </a:r>
                      <a:endParaRPr lang="es-CO" sz="1400" b="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s-CO" sz="1400" b="0" dirty="0" smtClean="0">
                          <a:solidFill>
                            <a:schemeClr val="tx1"/>
                          </a:solidFill>
                          <a:latin typeface="Calibri" panose="020F0502020204030204" pitchFamily="34" charset="0"/>
                          <a:cs typeface="Calibri" panose="020F0502020204030204" pitchFamily="34" charset="0"/>
                        </a:rPr>
                        <a:t>Finalizada</a:t>
                      </a:r>
                      <a:endParaRPr lang="es-CO" sz="1400" b="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r>
              <a:tr h="9429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u="none" dirty="0" smtClean="0">
                          <a:effectLst/>
                          <a:latin typeface="Calibri" panose="020F0502020204030204" pitchFamily="34" charset="0"/>
                          <a:cs typeface="Calibri" panose="020F0502020204030204" pitchFamily="34" charset="0"/>
                        </a:rPr>
                        <a:t>Ampliación Edificio Terminal de Pasajeros: (Contratista principal </a:t>
                      </a:r>
                      <a:r>
                        <a:rPr lang="es-CO" sz="1400" b="1" u="none" baseline="0" dirty="0" smtClean="0">
                          <a:effectLst/>
                          <a:latin typeface="Calibri" panose="020F0502020204030204" pitchFamily="34" charset="0"/>
                          <a:cs typeface="Calibri" panose="020F0502020204030204" pitchFamily="34" charset="0"/>
                        </a:rPr>
                        <a:t> en proceso de vinculación)</a:t>
                      </a:r>
                      <a:endParaRPr lang="es-CO" sz="1400" b="1" u="none" dirty="0" smtClean="0">
                        <a:effectLst/>
                        <a:latin typeface="Calibri" panose="020F0502020204030204" pitchFamily="34" charset="0"/>
                        <a:cs typeface="Calibri" panose="020F0502020204030204" pitchFamily="34" charset="0"/>
                      </a:endParaRPr>
                    </a:p>
                    <a:p>
                      <a:pPr algn="ctr"/>
                      <a:endParaRPr lang="es-CO" sz="1400" b="1" u="none" dirty="0">
                        <a:solidFill>
                          <a:schemeClr val="tx1"/>
                        </a:solidFill>
                        <a:effectLst/>
                        <a:latin typeface="Calibri" panose="020F0502020204030204" pitchFamily="34" charset="0"/>
                        <a:cs typeface="Calibri" panose="020F0502020204030204" pitchFamily="34" charset="0"/>
                      </a:endParaRPr>
                    </a:p>
                  </a:txBody>
                  <a:tcPr anchor="ctr">
                    <a:solidFill>
                      <a:schemeClr val="bg1"/>
                    </a:solidFill>
                  </a:tcPr>
                </a:tc>
                <a:tc>
                  <a:txBody>
                    <a:bodyPr/>
                    <a:lstStyle/>
                    <a:p>
                      <a:r>
                        <a:rPr lang="es-CO" sz="1400" dirty="0" smtClean="0">
                          <a:latin typeface="Calibri" panose="020F0502020204030204" pitchFamily="34" charset="0"/>
                          <a:cs typeface="Calibri" panose="020F0502020204030204" pitchFamily="34" charset="0"/>
                        </a:rPr>
                        <a:t>Ampliación de 4.178m</a:t>
                      </a:r>
                      <a:r>
                        <a:rPr lang="es-CO" sz="1400" baseline="30000" dirty="0" smtClean="0">
                          <a:latin typeface="Calibri" panose="020F0502020204030204" pitchFamily="34" charset="0"/>
                          <a:cs typeface="Calibri" panose="020F0502020204030204" pitchFamily="34" charset="0"/>
                        </a:rPr>
                        <a:t>2</a:t>
                      </a:r>
                      <a:r>
                        <a:rPr lang="es-CO" sz="1400" dirty="0" smtClean="0">
                          <a:latin typeface="Calibri" panose="020F0502020204030204" pitchFamily="34" charset="0"/>
                          <a:cs typeface="Calibri" panose="020F0502020204030204" pitchFamily="34" charset="0"/>
                        </a:rPr>
                        <a:t> a 9.137m</a:t>
                      </a:r>
                      <a:r>
                        <a:rPr lang="es-CO" sz="1400" baseline="30000" dirty="0" smtClean="0">
                          <a:latin typeface="Calibri" panose="020F0502020204030204" pitchFamily="34" charset="0"/>
                          <a:cs typeface="Calibri" panose="020F0502020204030204" pitchFamily="34" charset="0"/>
                        </a:rPr>
                        <a:t>2</a:t>
                      </a:r>
                      <a:r>
                        <a:rPr lang="es-CO" sz="1400" dirty="0" smtClean="0">
                          <a:latin typeface="Calibri" panose="020F0502020204030204" pitchFamily="34" charset="0"/>
                          <a:cs typeface="Calibri" panose="020F0502020204030204" pitchFamily="34" charset="0"/>
                        </a:rPr>
                        <a:t> en todas las áreas.</a:t>
                      </a:r>
                      <a:endParaRPr lang="es-CO" sz="1400" b="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s-CO" sz="1400" b="0" kern="1200" dirty="0" smtClean="0">
                          <a:solidFill>
                            <a:schemeClr val="tx1"/>
                          </a:solidFill>
                          <a:latin typeface="Calibri" panose="020F0502020204030204" pitchFamily="34" charset="0"/>
                          <a:ea typeface="+mn-ea"/>
                          <a:cs typeface="Calibri" panose="020F0502020204030204" pitchFamily="34" charset="0"/>
                        </a:rPr>
                        <a:t>15-05-2015</a:t>
                      </a:r>
                      <a:endParaRPr lang="es-CO" sz="1400" b="0" kern="1200" dirty="0">
                        <a:solidFill>
                          <a:schemeClr val="tx1"/>
                        </a:solidFill>
                        <a:latin typeface="Calibri" panose="020F0502020204030204" pitchFamily="34" charset="0"/>
                        <a:ea typeface="+mn-ea"/>
                        <a:cs typeface="Calibri" panose="020F0502020204030204" pitchFamily="34" charset="0"/>
                      </a:endParaRPr>
                    </a:p>
                  </a:txBody>
                  <a:tcPr anchor="ctr">
                    <a:solidFill>
                      <a:schemeClr val="bg1"/>
                    </a:solidFill>
                  </a:tcPr>
                </a:tc>
                <a:tc>
                  <a:txBody>
                    <a:body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$28.574.452.791 </a:t>
                      </a:r>
                      <a:endParaRPr lang="es-CO" sz="1400" b="1" dirty="0">
                        <a:solidFill>
                          <a:schemeClr val="accent6">
                            <a:lumMod val="75000"/>
                          </a:schemeClr>
                        </a:solidFill>
                        <a:latin typeface="Calibri" panose="020F0502020204030204" pitchFamily="34" charset="0"/>
                        <a:cs typeface="Calibri" panose="020F0502020204030204" pitchFamily="34" charset="0"/>
                      </a:endParaRPr>
                    </a:p>
                  </a:txBody>
                  <a:tcPr anchor="ctr">
                    <a:solidFill>
                      <a:schemeClr val="bg1"/>
                    </a:solidFill>
                  </a:tcPr>
                </a:tc>
                <a:tc>
                  <a:txBody>
                    <a:bodyPr/>
                    <a:lstStyle/>
                    <a:p>
                      <a:pPr algn="ctr"/>
                      <a:r>
                        <a:rPr lang="es-CO" sz="1400" dirty="0" smtClean="0">
                          <a:latin typeface="Calibri" panose="020F0502020204030204" pitchFamily="34" charset="0"/>
                          <a:cs typeface="Calibri" panose="020F0502020204030204" pitchFamily="34" charset="0"/>
                        </a:rPr>
                        <a:t>14.2%</a:t>
                      </a:r>
                      <a:endParaRPr lang="es-CO" sz="1400" b="0" dirty="0">
                        <a:solidFill>
                          <a:schemeClr val="tx1"/>
                        </a:solidFill>
                        <a:latin typeface="Calibri" panose="020F0502020204030204" pitchFamily="34" charset="0"/>
                        <a:cs typeface="Calibri" panose="020F0502020204030204" pitchFamily="34" charset="0"/>
                      </a:endParaRPr>
                    </a:p>
                  </a:txBody>
                  <a:tcPr anchor="ctr">
                    <a:solidFill>
                      <a:schemeClr val="bg1"/>
                    </a:solidFill>
                  </a:tcPr>
                </a:tc>
              </a:tr>
            </a:tbl>
          </a:graphicData>
        </a:graphic>
      </p:graphicFrame>
      <p:sp>
        <p:nvSpPr>
          <p:cNvPr id="7" name="4 Marcador de texto"/>
          <p:cNvSpPr txBox="1">
            <a:spLocks/>
          </p:cNvSpPr>
          <p:nvPr/>
        </p:nvSpPr>
        <p:spPr>
          <a:xfrm>
            <a:off x="2435279" y="908720"/>
            <a:ext cx="8064896" cy="177968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CO" sz="2000" b="1" dirty="0" smtClean="0">
                <a:solidFill>
                  <a:srgbClr val="C00000"/>
                </a:solidFill>
                <a:effectLst>
                  <a:outerShdw blurRad="38100" dist="38100" dir="2700000" algn="tl">
                    <a:srgbClr val="000000">
                      <a:alpha val="43137"/>
                    </a:srgbClr>
                  </a:outerShdw>
                </a:effectLst>
                <a:latin typeface="Calibri" pitchFamily="34" charset="0"/>
              </a:rPr>
              <a:t>AEROPUERTO LOS GARZONES</a:t>
            </a:r>
          </a:p>
          <a:p>
            <a:pPr marL="0" indent="0" algn="ctr">
              <a:buNone/>
            </a:pPr>
            <a:r>
              <a:rPr lang="es-CO" sz="2000" b="1" dirty="0" smtClean="0">
                <a:solidFill>
                  <a:srgbClr val="C00000"/>
                </a:solidFill>
                <a:effectLst>
                  <a:outerShdw blurRad="38100" dist="38100" dir="2700000" algn="tl">
                    <a:srgbClr val="000000">
                      <a:alpha val="43137"/>
                    </a:srgbClr>
                  </a:outerShdw>
                </a:effectLst>
                <a:latin typeface="Calibri" pitchFamily="34" charset="0"/>
              </a:rPr>
              <a:t>MONTERÍA</a:t>
            </a:r>
            <a:endParaRPr lang="es-CO" sz="2000" dirty="0"/>
          </a:p>
        </p:txBody>
      </p:sp>
    </p:spTree>
    <p:extLst>
      <p:ext uri="{BB962C8B-B14F-4D97-AF65-F5344CB8AC3E}">
        <p14:creationId xmlns:p14="http://schemas.microsoft.com/office/powerpoint/2010/main" val="255400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6" name="Título 1"/>
          <p:cNvSpPr txBox="1">
            <a:spLocks/>
          </p:cNvSpPr>
          <p:nvPr/>
        </p:nvSpPr>
        <p:spPr bwMode="auto">
          <a:xfrm>
            <a:off x="3215680" y="512676"/>
            <a:ext cx="7344816" cy="14683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r>
              <a:rPr lang="es-CO" sz="2800" b="1" kern="0" dirty="0" smtClean="0">
                <a:solidFill>
                  <a:srgbClr val="FF0000"/>
                </a:solidFill>
                <a:latin typeface="Calibri" panose="020F0502020204030204" pitchFamily="34" charset="0"/>
                <a:cs typeface="Calibri" panose="020F0502020204030204" pitchFamily="34" charset="0"/>
              </a:rPr>
              <a:t>Repavimentación de la pista: Finalizada</a:t>
            </a:r>
            <a:endParaRPr lang="es-CO" sz="2800" b="1" kern="0" dirty="0">
              <a:solidFill>
                <a:srgbClr val="FF0000"/>
              </a:solidFill>
              <a:latin typeface="Calibri" panose="020F0502020204030204" pitchFamily="34" charset="0"/>
              <a:cs typeface="Calibri" panose="020F0502020204030204" pitchFamily="34" charset="0"/>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632" y="1502189"/>
            <a:ext cx="7141080" cy="5355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8137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6" name="4 Marcador de texto"/>
          <p:cNvSpPr txBox="1">
            <a:spLocks/>
          </p:cNvSpPr>
          <p:nvPr/>
        </p:nvSpPr>
        <p:spPr bwMode="auto">
          <a:xfrm>
            <a:off x="2480868" y="2110967"/>
            <a:ext cx="8064896" cy="177968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O" sz="4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AEROPUERTO EL CARAÑO</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O" sz="4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QUIBDÓ</a:t>
            </a:r>
            <a:endParaRPr kumimoji="0" lang="es-CO" sz="12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3156301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1924" y="116632"/>
            <a:ext cx="1476164" cy="792088"/>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graphicFrame>
        <p:nvGraphicFramePr>
          <p:cNvPr id="6" name="Tabla 5"/>
          <p:cNvGraphicFramePr>
            <a:graphicFrameLocks noGrp="1"/>
          </p:cNvGraphicFramePr>
          <p:nvPr>
            <p:extLst/>
          </p:nvPr>
        </p:nvGraphicFramePr>
        <p:xfrm>
          <a:off x="2639616" y="266765"/>
          <a:ext cx="7992888" cy="6591234"/>
        </p:xfrm>
        <a:graphic>
          <a:graphicData uri="http://schemas.openxmlformats.org/drawingml/2006/table">
            <a:tbl>
              <a:tblPr firstRow="1" bandRow="1"/>
              <a:tblGrid>
                <a:gridCol w="1936238"/>
                <a:gridCol w="1810428"/>
                <a:gridCol w="1436222"/>
                <a:gridCol w="1436222"/>
                <a:gridCol w="1373778"/>
              </a:tblGrid>
              <a:tr h="4719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u="none" dirty="0" smtClean="0">
                          <a:latin typeface="Calibri" panose="020F0502020204030204" pitchFamily="34" charset="0"/>
                          <a:cs typeface="Calibri" panose="020F0502020204030204" pitchFamily="34" charset="0"/>
                        </a:rPr>
                        <a:t>OBRA</a:t>
                      </a:r>
                      <a:r>
                        <a:rPr lang="es-CO" sz="1400" b="1" u="none" baseline="0" dirty="0" smtClean="0">
                          <a:latin typeface="Calibri" panose="020F0502020204030204" pitchFamily="34" charset="0"/>
                          <a:cs typeface="Calibri" panose="020F0502020204030204" pitchFamily="34" charset="0"/>
                        </a:rPr>
                        <a:t> </a:t>
                      </a:r>
                      <a:endParaRPr lang="es-CO" sz="1400" b="1" u="none"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latin typeface="Calibri" panose="020F0502020204030204" pitchFamily="34" charset="0"/>
                          <a:cs typeface="Calibri" panose="020F0502020204030204" pitchFamily="34" charset="0"/>
                        </a:rPr>
                        <a:t>DESCRICPION</a:t>
                      </a: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latin typeface="Calibri" panose="020F0502020204030204" pitchFamily="34" charset="0"/>
                          <a:cs typeface="Calibri" panose="020F0502020204030204" pitchFamily="34" charset="0"/>
                        </a:rPr>
                        <a:t>FECHA DE INICIO DE OBRA</a:t>
                      </a: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latin typeface="Calibri" panose="020F0502020204030204" pitchFamily="34" charset="0"/>
                          <a:cs typeface="Calibri" panose="020F0502020204030204" pitchFamily="34" charset="0"/>
                        </a:rPr>
                        <a:t>VALOR</a:t>
                      </a:r>
                      <a:r>
                        <a:rPr lang="es-CO" sz="1400" b="1" baseline="0" dirty="0" smtClean="0">
                          <a:latin typeface="Calibri" panose="020F0502020204030204" pitchFamily="34" charset="0"/>
                          <a:cs typeface="Calibri" panose="020F0502020204030204" pitchFamily="34" charset="0"/>
                        </a:rPr>
                        <a:t> ESTIMADO </a:t>
                      </a: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latin typeface="Calibri" panose="020F0502020204030204" pitchFamily="34" charset="0"/>
                          <a:cs typeface="Calibri" panose="020F0502020204030204" pitchFamily="34" charset="0"/>
                        </a:rPr>
                        <a:t>AVANCE </a:t>
                      </a: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r>
              <a:tr h="14401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u="none" dirty="0" smtClean="0">
                          <a:effectLst/>
                          <a:latin typeface="Calibri" panose="020F0502020204030204" pitchFamily="34" charset="0"/>
                          <a:cs typeface="Calibri" panose="020F0502020204030204" pitchFamily="34" charset="0"/>
                        </a:rPr>
                        <a:t>Repavimentación de la pista</a:t>
                      </a:r>
                    </a:p>
                    <a:p>
                      <a:pPr algn="ctr"/>
                      <a:r>
                        <a:rPr lang="es-CO" sz="1400" b="1" u="none" dirty="0" smtClean="0">
                          <a:effectLst/>
                          <a:latin typeface="Calibri" panose="020F0502020204030204" pitchFamily="34" charset="0"/>
                          <a:cs typeface="Calibri" panose="020F0502020204030204" pitchFamily="34" charset="0"/>
                        </a:rPr>
                        <a:t>(Contratista</a:t>
                      </a:r>
                      <a:r>
                        <a:rPr lang="es-CO" sz="1400" b="1" u="none" baseline="0" dirty="0" smtClean="0">
                          <a:effectLst/>
                          <a:latin typeface="Calibri" panose="020F0502020204030204" pitchFamily="34" charset="0"/>
                          <a:cs typeface="Calibri" panose="020F0502020204030204" pitchFamily="34" charset="0"/>
                        </a:rPr>
                        <a:t> </a:t>
                      </a:r>
                      <a:r>
                        <a:rPr lang="es-CO" sz="1400" b="1" u="none" baseline="0" dirty="0" err="1" smtClean="0">
                          <a:effectLst/>
                          <a:latin typeface="Calibri" panose="020F0502020204030204" pitchFamily="34" charset="0"/>
                          <a:cs typeface="Calibri" panose="020F0502020204030204" pitchFamily="34" charset="0"/>
                        </a:rPr>
                        <a:t>Conytrac</a:t>
                      </a:r>
                      <a:r>
                        <a:rPr lang="es-CO" sz="1400" b="1" u="none" baseline="0" dirty="0" smtClean="0">
                          <a:effectLst/>
                          <a:latin typeface="Calibri" panose="020F0502020204030204" pitchFamily="34" charset="0"/>
                          <a:cs typeface="Calibri" panose="020F0502020204030204" pitchFamily="34" charset="0"/>
                        </a:rPr>
                        <a:t>)</a:t>
                      </a:r>
                      <a:endParaRPr lang="es-CO" sz="1400" b="1" u="none" dirty="0">
                        <a:effectLst/>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latin typeface="Calibri" panose="020F0502020204030204" pitchFamily="34" charset="0"/>
                          <a:cs typeface="Calibri" panose="020F0502020204030204" pitchFamily="34" charset="0"/>
                        </a:rPr>
                        <a:t>Incremento de la capacidad de soporte (PCN) a 47FDXT, lo que permitirá que aterricen aviones tipo C</a:t>
                      </a:r>
                      <a:r>
                        <a:rPr lang="es-CO" sz="1400" baseline="0" dirty="0" smtClean="0">
                          <a:latin typeface="Calibri" panose="020F0502020204030204" pitchFamily="34" charset="0"/>
                          <a:cs typeface="Calibri" panose="020F0502020204030204" pitchFamily="34" charset="0"/>
                        </a:rPr>
                        <a:t> </a:t>
                      </a:r>
                      <a:r>
                        <a:rPr lang="es-CO" sz="1400" dirty="0" smtClean="0">
                          <a:latin typeface="Calibri" panose="020F0502020204030204" pitchFamily="34" charset="0"/>
                          <a:cs typeface="Calibri" panose="020F0502020204030204" pitchFamily="34" charset="0"/>
                        </a:rPr>
                        <a:t>(A320 y B737).</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solidFill>
                            <a:schemeClr val="accent6">
                              <a:lumMod val="75000"/>
                            </a:schemeClr>
                          </a:solidFill>
                          <a:latin typeface="Calibri" panose="020F0502020204030204" pitchFamily="34" charset="0"/>
                          <a:cs typeface="Calibri" panose="020F0502020204030204" pitchFamily="34" charset="0"/>
                        </a:rPr>
                        <a:t>16-02-2015</a:t>
                      </a:r>
                      <a:endParaRPr lang="es-CO" sz="1400" b="1" dirty="0">
                        <a:solidFill>
                          <a:schemeClr val="accent6">
                            <a:lumMod val="75000"/>
                          </a:schemeClr>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$15.923.955.229 </a:t>
                      </a:r>
                      <a:endParaRPr lang="es-CO" sz="1400" b="1" dirty="0">
                        <a:solidFill>
                          <a:schemeClr val="accent6">
                            <a:lumMod val="75000"/>
                          </a:schemeClr>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dirty="0" smtClean="0">
                          <a:latin typeface="Calibri" panose="020F0502020204030204" pitchFamily="34" charset="0"/>
                          <a:cs typeface="Calibri" panose="020F0502020204030204" pitchFamily="34" charset="0"/>
                        </a:rPr>
                        <a:t>21%</a:t>
                      </a:r>
                      <a:endParaRPr lang="es-CO" sz="16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r h="66628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u="none" dirty="0" smtClean="0">
                          <a:effectLst/>
                          <a:latin typeface="Calibri" panose="020F0502020204030204" pitchFamily="34" charset="0"/>
                          <a:cs typeface="Calibri" panose="020F0502020204030204" pitchFamily="34" charset="0"/>
                        </a:rPr>
                        <a:t>Ampliación de la pista</a:t>
                      </a:r>
                    </a:p>
                    <a:p>
                      <a:pPr marL="0" marR="0" indent="0" algn="ctr" defTabSz="914400" rtl="0" eaLnBrk="1" fontAlgn="auto" latinLnBrk="0" hangingPunct="1">
                        <a:lnSpc>
                          <a:spcPct val="100000"/>
                        </a:lnSpc>
                        <a:spcBef>
                          <a:spcPts val="0"/>
                        </a:spcBef>
                        <a:spcAft>
                          <a:spcPts val="0"/>
                        </a:spcAft>
                        <a:buClrTx/>
                        <a:buSzTx/>
                        <a:buFontTx/>
                        <a:buNone/>
                        <a:tabLst/>
                        <a:defRPr/>
                      </a:pPr>
                      <a:r>
                        <a:rPr lang="es-CO" sz="1400" b="1" u="none" dirty="0" smtClean="0">
                          <a:effectLst/>
                          <a:latin typeface="Calibri" panose="020F0502020204030204" pitchFamily="34" charset="0"/>
                          <a:cs typeface="Calibri" panose="020F0502020204030204" pitchFamily="34" charset="0"/>
                        </a:rPr>
                        <a:t>(Contratista </a:t>
                      </a:r>
                      <a:r>
                        <a:rPr lang="es-CO" sz="1400" b="1" u="none" dirty="0" err="1" smtClean="0">
                          <a:effectLst/>
                          <a:latin typeface="Calibri" panose="020F0502020204030204" pitchFamily="34" charset="0"/>
                          <a:cs typeface="Calibri" panose="020F0502020204030204" pitchFamily="34" charset="0"/>
                        </a:rPr>
                        <a:t>Conytrac</a:t>
                      </a:r>
                      <a:r>
                        <a:rPr lang="es-CO" sz="1400" b="1" u="none" dirty="0" smtClean="0">
                          <a:effectLst/>
                          <a:latin typeface="Calibri" panose="020F0502020204030204" pitchFamily="34" charset="0"/>
                          <a:cs typeface="Calibri" panose="020F0502020204030204" pitchFamily="34" charset="0"/>
                        </a:rPr>
                        <a:t>)</a:t>
                      </a:r>
                    </a:p>
                    <a:p>
                      <a:pPr algn="ctr"/>
                      <a:endParaRPr lang="es-CO" sz="1400" b="1" u="none" dirty="0" smtClean="0">
                        <a:effectLst/>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s-CO" sz="1400" dirty="0" smtClean="0">
                          <a:latin typeface="Calibri" panose="020F0502020204030204" pitchFamily="34" charset="0"/>
                          <a:cs typeface="Calibri" panose="020F0502020204030204" pitchFamily="34" charset="0"/>
                        </a:rPr>
                        <a:t>400m</a:t>
                      </a:r>
                      <a:r>
                        <a:rPr lang="es-CO" sz="1400" baseline="0" dirty="0" smtClean="0">
                          <a:latin typeface="Calibri" panose="020F0502020204030204" pitchFamily="34" charset="0"/>
                          <a:cs typeface="Calibri" panose="020F0502020204030204" pitchFamily="34" charset="0"/>
                        </a:rPr>
                        <a:t> más, pasa de 1.400m a 1.800m</a:t>
                      </a:r>
                      <a:endParaRPr lang="es-CO" sz="1400" dirty="0">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row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solidFill>
                            <a:schemeClr val="accent6">
                              <a:lumMod val="75000"/>
                            </a:schemeClr>
                          </a:solidFill>
                          <a:latin typeface="Calibri" panose="020F0502020204030204" pitchFamily="34" charset="0"/>
                          <a:cs typeface="Calibri" panose="020F0502020204030204" pitchFamily="34" charset="0"/>
                        </a:rPr>
                        <a:t>06-04-2015</a:t>
                      </a: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r>
                        <a:rPr lang="es-CO" sz="1400" b="1" dirty="0" smtClean="0">
                          <a:solidFill>
                            <a:schemeClr val="accent6">
                              <a:lumMod val="75000"/>
                            </a:schemeClr>
                          </a:solidFill>
                          <a:latin typeface="Calibri" panose="020F0502020204030204" pitchFamily="34" charset="0"/>
                          <a:cs typeface="Calibri" panose="020F0502020204030204" pitchFamily="34" charset="0"/>
                        </a:rPr>
                        <a:t>06-04-2015</a:t>
                      </a: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endParaRPr lang="es-CO" sz="1400" b="1" dirty="0" smtClean="0">
                        <a:solidFill>
                          <a:schemeClr val="accent6">
                            <a:lumMod val="75000"/>
                          </a:schemeClr>
                        </a:solidFill>
                        <a:latin typeface="Calibri" panose="020F0502020204030204" pitchFamily="34" charset="0"/>
                        <a:cs typeface="Calibri" panose="020F0502020204030204" pitchFamily="34" charset="0"/>
                      </a:endParaRPr>
                    </a:p>
                    <a:p>
                      <a:pPr algn="ctr"/>
                      <a:r>
                        <a:rPr lang="es-CO" sz="1400" b="1" dirty="0" smtClean="0">
                          <a:solidFill>
                            <a:schemeClr val="accent6">
                              <a:lumMod val="75000"/>
                            </a:schemeClr>
                          </a:solidFill>
                          <a:latin typeface="Calibri" panose="020F0502020204030204" pitchFamily="34" charset="0"/>
                          <a:cs typeface="Calibri" panose="020F0502020204030204" pitchFamily="34" charset="0"/>
                        </a:rPr>
                        <a:t>06-04-2015</a:t>
                      </a:r>
                      <a:endParaRPr lang="es-CO" sz="1400" b="1" dirty="0">
                        <a:solidFill>
                          <a:schemeClr val="accent6">
                            <a:lumMod val="75000"/>
                          </a:schemeClr>
                        </a:solidFill>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$80.766.902.486 </a:t>
                      </a:r>
                      <a:endParaRPr lang="es-CO" sz="1400" b="1" dirty="0">
                        <a:solidFill>
                          <a:schemeClr val="accent6">
                            <a:lumMod val="75000"/>
                          </a:schemeClr>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row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r>
                        <a:rPr lang="es-CO" sz="1600" dirty="0" smtClean="0">
                          <a:latin typeface="Calibri" panose="020F0502020204030204" pitchFamily="34" charset="0"/>
                          <a:cs typeface="Calibri" panose="020F0502020204030204" pitchFamily="34" charset="0"/>
                        </a:rPr>
                        <a:t>4.03%</a:t>
                      </a:r>
                    </a:p>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r>
                        <a:rPr lang="es-CO" sz="1600" dirty="0" smtClean="0">
                          <a:latin typeface="Calibri" panose="020F0502020204030204" pitchFamily="34" charset="0"/>
                          <a:cs typeface="Calibri" panose="020F0502020204030204" pitchFamily="34" charset="0"/>
                        </a:rPr>
                        <a:t>8%</a:t>
                      </a:r>
                    </a:p>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endParaRPr lang="es-CO" sz="1600" dirty="0" smtClean="0">
                        <a:latin typeface="Calibri" panose="020F0502020204030204" pitchFamily="34" charset="0"/>
                        <a:cs typeface="Calibri" panose="020F0502020204030204" pitchFamily="34" charset="0"/>
                      </a:endParaRPr>
                    </a:p>
                    <a:p>
                      <a:pPr algn="ctr"/>
                      <a:r>
                        <a:rPr lang="es-CO" sz="1600" dirty="0" smtClean="0">
                          <a:latin typeface="Calibri" panose="020F0502020204030204" pitchFamily="34" charset="0"/>
                          <a:cs typeface="Calibri" panose="020F0502020204030204" pitchFamily="34" charset="0"/>
                        </a:rPr>
                        <a:t>8%</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r h="10624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CO" sz="1400" b="1" u="none" dirty="0" smtClean="0">
                        <a:effectLst/>
                        <a:latin typeface="Calibri" panose="020F0502020204030204" pitchFamily="34" charset="0"/>
                        <a:cs typeface="Calibri" panose="020F0502020204030204" pitchFamily="34" charset="0"/>
                      </a:endParaRPr>
                    </a:p>
                    <a:p>
                      <a:pPr algn="ctr"/>
                      <a:r>
                        <a:rPr lang="es-CO" sz="1400" b="1" u="none" dirty="0" smtClean="0">
                          <a:effectLst/>
                          <a:latin typeface="Calibri" panose="020F0502020204030204" pitchFamily="34" charset="0"/>
                          <a:cs typeface="Calibri" panose="020F0502020204030204" pitchFamily="34" charset="0"/>
                        </a:rPr>
                        <a:t>Ampliación de la plataforma	(Contratista </a:t>
                      </a:r>
                      <a:r>
                        <a:rPr lang="es-CO" sz="1400" b="1" u="none" dirty="0" err="1" smtClean="0">
                          <a:effectLst/>
                          <a:latin typeface="Calibri" panose="020F0502020204030204" pitchFamily="34" charset="0"/>
                          <a:cs typeface="Calibri" panose="020F0502020204030204" pitchFamily="34" charset="0"/>
                        </a:rPr>
                        <a:t>Conytrac</a:t>
                      </a:r>
                      <a:r>
                        <a:rPr lang="es-CO" sz="1400" b="1" u="none" dirty="0" smtClean="0">
                          <a:effectLst/>
                          <a:latin typeface="Calibri" panose="020F0502020204030204" pitchFamily="34" charset="0"/>
                          <a:cs typeface="Calibri" panose="020F0502020204030204" pitchFamily="34" charset="0"/>
                        </a:rPr>
                        <a:t>)</a:t>
                      </a:r>
                    </a:p>
                    <a:p>
                      <a:pPr algn="ctr"/>
                      <a:endParaRPr lang="es-CO" sz="1400" b="1" u="none" dirty="0">
                        <a:effectLst/>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tx1"/>
                          </a:solidFill>
                          <a:latin typeface="Calibri" panose="020F0502020204030204" pitchFamily="34" charset="0"/>
                          <a:ea typeface="+mn-ea"/>
                          <a:cs typeface="Calibri" panose="020F0502020204030204" pitchFamily="34" charset="0"/>
                        </a:rPr>
                        <a:t>2 nuevas posiciones para aviones tipo C, ampliación en pavimento rígido</a:t>
                      </a:r>
                      <a:r>
                        <a:rPr lang="es-CO" sz="1400" kern="1200" baseline="0" dirty="0" smtClean="0">
                          <a:solidFill>
                            <a:schemeClr val="tx1"/>
                          </a:solidFill>
                          <a:latin typeface="Calibri" panose="020F0502020204030204" pitchFamily="34" charset="0"/>
                          <a:ea typeface="+mn-ea"/>
                          <a:cs typeface="Calibri" panose="020F0502020204030204" pitchFamily="34" charset="0"/>
                        </a:rPr>
                        <a:t> en</a:t>
                      </a:r>
                      <a:r>
                        <a:rPr lang="es-CO" sz="1400" kern="1200" dirty="0" smtClean="0">
                          <a:solidFill>
                            <a:schemeClr val="tx1"/>
                          </a:solidFill>
                          <a:latin typeface="Calibri" panose="020F0502020204030204" pitchFamily="34" charset="0"/>
                          <a:ea typeface="+mn-ea"/>
                          <a:cs typeface="Calibri" panose="020F050202020403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altLang="es-MX" sz="1400" kern="1200" dirty="0" smtClean="0">
                          <a:solidFill>
                            <a:schemeClr val="tx1"/>
                          </a:solidFill>
                          <a:latin typeface="Calibri" panose="020F0502020204030204" pitchFamily="34" charset="0"/>
                          <a:ea typeface="+mn-ea"/>
                          <a:cs typeface="Calibri" panose="020F0502020204030204" pitchFamily="34" charset="0"/>
                        </a:rPr>
                        <a:t>2.588 m2 aprox.</a:t>
                      </a:r>
                      <a:endParaRPr lang="es-CO" sz="1400" kern="1200" dirty="0" smtClean="0">
                        <a:solidFill>
                          <a:schemeClr val="tx1"/>
                        </a:solidFill>
                        <a:latin typeface="Calibri" panose="020F0502020204030204" pitchFamily="34" charset="0"/>
                        <a:ea typeface="+mn-ea"/>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vMerge="1">
                  <a:txBody>
                    <a:bodyPr/>
                    <a:lstStyle/>
                    <a:p>
                      <a:endParaRPr lang="es-ES"/>
                    </a:p>
                  </a:txBody>
                  <a:tcPr/>
                </a:tc>
                <a:tc vMerge="1">
                  <a:txBody>
                    <a:bodyPr/>
                    <a:lstStyle/>
                    <a:p>
                      <a:endParaRPr lang="es-CO" sz="1600" dirty="0">
                        <a:latin typeface="Calibri" panose="020F0502020204030204" pitchFamily="34" charset="0"/>
                        <a:cs typeface="Calibri" panose="020F0502020204030204" pitchFamily="34" charset="0"/>
                      </a:endParaRPr>
                    </a:p>
                  </a:txBody>
                  <a:tcPr>
                    <a:solidFill>
                      <a:schemeClr val="bg1"/>
                    </a:solidFill>
                  </a:tcPr>
                </a:tc>
                <a:tc vMerge="1">
                  <a:txBody>
                    <a:bodyPr/>
                    <a:lstStyle/>
                    <a:p>
                      <a:pPr algn="ctr"/>
                      <a:endParaRPr lang="es-CO" sz="1400" dirty="0">
                        <a:latin typeface="Calibri" panose="020F0502020204030204" pitchFamily="34" charset="0"/>
                        <a:cs typeface="Calibri" panose="020F0502020204030204" pitchFamily="34" charset="0"/>
                      </a:endParaRPr>
                    </a:p>
                  </a:txBody>
                  <a:tcPr anchor="ctr">
                    <a:solidFill>
                      <a:schemeClr val="bg1"/>
                    </a:solidFill>
                  </a:tcPr>
                </a:tc>
              </a:tr>
              <a:tr h="86482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u="none" dirty="0" smtClean="0">
                          <a:effectLst/>
                          <a:latin typeface="Calibri" panose="020F0502020204030204" pitchFamily="34" charset="0"/>
                          <a:cs typeface="Calibri" panose="020F0502020204030204" pitchFamily="34" charset="0"/>
                        </a:rPr>
                        <a:t>Ampliación Edificio Terminal</a:t>
                      </a:r>
                    </a:p>
                    <a:p>
                      <a:pPr algn="ctr"/>
                      <a:endParaRPr lang="es-CO" sz="1400" b="1" u="none" dirty="0">
                        <a:effectLst/>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just">
                        <a:buFont typeface="Arial" panose="020B0604020202020204" pitchFamily="34" charset="0"/>
                        <a:buChar char="•"/>
                      </a:pPr>
                      <a:r>
                        <a:rPr lang="es-CO" sz="1400" dirty="0" smtClean="0">
                          <a:latin typeface="Calibri" panose="020F0502020204030204" pitchFamily="34" charset="0"/>
                          <a:cs typeface="Calibri" panose="020F0502020204030204" pitchFamily="34" charset="0"/>
                        </a:rPr>
                        <a:t>Ampliación de zonas comunes: 	680 m2.</a:t>
                      </a:r>
                    </a:p>
                    <a:p>
                      <a:pPr algn="just">
                        <a:buFont typeface="Arial" panose="020B0604020202020204" pitchFamily="34" charset="0"/>
                        <a:buChar char="•"/>
                      </a:pPr>
                      <a:r>
                        <a:rPr lang="es-CO" sz="1400" dirty="0" smtClean="0">
                          <a:latin typeface="Calibri" panose="020F0502020204030204" pitchFamily="34" charset="0"/>
                          <a:cs typeface="Calibri" panose="020F0502020204030204" pitchFamily="34" charset="0"/>
                        </a:rPr>
                        <a:t>Ampliación de zonas de comercio: 449 m2</a:t>
                      </a:r>
                      <a:endParaRPr lang="es-CO" sz="14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vMerge="1">
                  <a:txBody>
                    <a:bodyPr/>
                    <a:lstStyle/>
                    <a:p>
                      <a:pPr algn="ct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latinLnBrk="0" hangingPunct="1"/>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$10.423.815.314</a:t>
                      </a:r>
                    </a:p>
                    <a:p>
                      <a:pPr algn="ctr"/>
                      <a:endParaRPr lang="es-CO" sz="14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400" dirty="0">
                        <a:latin typeface="Calibri" panose="020F0502020204030204" pitchFamily="34" charset="0"/>
                        <a:cs typeface="Calibri" panose="020F0502020204030204" pitchFamily="34" charset="0"/>
                      </a:endParaRPr>
                    </a:p>
                  </a:txBody>
                  <a:tcPr anchor="ctr">
                    <a:solidFill>
                      <a:schemeClr val="bg1"/>
                    </a:solidFill>
                  </a:tcPr>
                </a:tc>
              </a:tr>
              <a:tr h="144361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u="none" dirty="0" smtClean="0">
                          <a:effectLst/>
                          <a:latin typeface="Calibri" panose="020F0502020204030204" pitchFamily="34" charset="0"/>
                          <a:cs typeface="Calibri" panose="020F0502020204030204" pitchFamily="34" charset="0"/>
                        </a:rPr>
                        <a:t>Nuevo</a:t>
                      </a:r>
                      <a:r>
                        <a:rPr lang="es-CO" sz="1400" b="1" u="none" baseline="0" dirty="0" smtClean="0">
                          <a:effectLst/>
                          <a:latin typeface="Calibri" panose="020F0502020204030204" pitchFamily="34" charset="0"/>
                          <a:cs typeface="Calibri" panose="020F0502020204030204" pitchFamily="34" charset="0"/>
                        </a:rPr>
                        <a:t> Centro de Servicios </a:t>
                      </a:r>
                      <a:endParaRPr lang="es-CO" sz="1400" b="1" u="none" dirty="0">
                        <a:effectLst/>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buFont typeface="Arial" panose="020B0604020202020204" pitchFamily="34" charset="0"/>
                        <a:buChar char="•"/>
                      </a:pPr>
                      <a:r>
                        <a:rPr lang="es-CO" sz="1400" dirty="0" smtClean="0">
                          <a:latin typeface="Calibri" panose="020F0502020204030204" pitchFamily="34" charset="0"/>
                          <a:cs typeface="Calibri" panose="020F0502020204030204" pitchFamily="34" charset="0"/>
                        </a:rPr>
                        <a:t>Terminal de servicios Aeroportuarios:</a:t>
                      </a:r>
                      <a:r>
                        <a:rPr lang="es-CO" sz="1400" baseline="0" dirty="0" smtClean="0">
                          <a:latin typeface="Calibri" panose="020F0502020204030204" pitchFamily="34" charset="0"/>
                          <a:cs typeface="Calibri" panose="020F0502020204030204" pitchFamily="34" charset="0"/>
                        </a:rPr>
                        <a:t> 15.924 m2</a:t>
                      </a:r>
                    </a:p>
                    <a:p>
                      <a:pPr marL="285750" indent="-285750">
                        <a:buFont typeface="Arial" panose="020B0604020202020204" pitchFamily="34" charset="0"/>
                        <a:buChar char="•"/>
                      </a:pPr>
                      <a:r>
                        <a:rPr lang="es-CO" sz="1400" baseline="0" dirty="0" smtClean="0">
                          <a:latin typeface="Calibri" panose="020F0502020204030204" pitchFamily="34" charset="0"/>
                          <a:cs typeface="Calibri" panose="020F0502020204030204" pitchFamily="34" charset="0"/>
                        </a:rPr>
                        <a:t>Hotel : 3.817 m2</a:t>
                      </a:r>
                    </a:p>
                    <a:p>
                      <a:pPr marL="285750" indent="-285750">
                        <a:buFont typeface="Arial" panose="020B0604020202020204" pitchFamily="34" charset="0"/>
                        <a:buChar char="•"/>
                      </a:pPr>
                      <a:r>
                        <a:rPr lang="es-CO" sz="1400" baseline="0" dirty="0" smtClean="0">
                          <a:latin typeface="Calibri" panose="020F0502020204030204" pitchFamily="34" charset="0"/>
                          <a:cs typeface="Calibri" panose="020F0502020204030204" pitchFamily="34" charset="0"/>
                        </a:rPr>
                        <a:t>Biblioteca: 1.196 m2</a:t>
                      </a:r>
                      <a:endParaRPr lang="es-CO" sz="1400" dirty="0">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vMerge="1">
                  <a:txBody>
                    <a:bodyPr/>
                    <a:lstStyle/>
                    <a:p>
                      <a:pPr algn="ctr"/>
                      <a:endParaRPr lang="es-CO" sz="1400" dirty="0">
                        <a:latin typeface="Calibri" panose="020F0502020204030204" pitchFamily="34" charset="0"/>
                        <a:cs typeface="Calibri" panose="020F0502020204030204" pitchFamily="34" charset="0"/>
                      </a:endParaRPr>
                    </a:p>
                  </a:txBody>
                  <a:tcPr anchor="ctr">
                    <a:solidFill>
                      <a:schemeClr val="bg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$71.926.000.000 </a:t>
                      </a:r>
                    </a:p>
                    <a:p>
                      <a:pPr algn="ctr"/>
                      <a:endParaRPr lang="es-CO" sz="14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vMerge="1">
                  <a:txBody>
                    <a:bodyPr/>
                    <a:lstStyle/>
                    <a:p>
                      <a:endParaRPr lang="es-CO" sz="1600" dirty="0">
                        <a:latin typeface="Calibri" panose="020F0502020204030204" pitchFamily="34" charset="0"/>
                        <a:cs typeface="Calibri" panose="020F0502020204030204" pitchFamily="34" charset="0"/>
                      </a:endParaRPr>
                    </a:p>
                  </a:txBody>
                  <a:tcPr>
                    <a:solidFill>
                      <a:schemeClr val="bg1"/>
                    </a:solidFill>
                  </a:tcPr>
                </a:tc>
              </a:tr>
            </a:tbl>
          </a:graphicData>
        </a:graphic>
      </p:graphicFrame>
    </p:spTree>
    <p:extLst>
      <p:ext uri="{BB962C8B-B14F-4D97-AF65-F5344CB8AC3E}">
        <p14:creationId xmlns:p14="http://schemas.microsoft.com/office/powerpoint/2010/main" val="673327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10" name="4 Marcador de texto"/>
          <p:cNvSpPr txBox="1">
            <a:spLocks/>
          </p:cNvSpPr>
          <p:nvPr/>
        </p:nvSpPr>
        <p:spPr bwMode="auto">
          <a:xfrm>
            <a:off x="2855640" y="2852936"/>
            <a:ext cx="8064896" cy="177968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O" sz="4800" b="1" i="0" u="none" strike="noStrike" kern="0" cap="none" spc="0" normalizeH="0" baseline="0" noProof="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AEROPUERTO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O" sz="4800" b="1" i="0" u="none" strike="noStrike" kern="0" cap="none" spc="0" normalizeH="0" baseline="0" noProof="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ANTONIO ROLDÁN BETANCUR</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O" sz="4800" b="1" i="0" u="none" strike="noStrike" kern="0" cap="none" spc="0" normalizeH="0" baseline="0" noProof="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CAREPA</a:t>
            </a:r>
            <a:endParaRPr kumimoji="0" lang="es-CO" sz="1200" b="0" i="0" u="none" strike="noStrike" kern="0" cap="none" spc="0" normalizeH="0" baseline="0" noProof="0" dirty="0">
              <a:ln>
                <a:noFill/>
              </a:ln>
              <a:solidFill>
                <a:srgbClr val="000000"/>
              </a:solidFill>
              <a:effectLst/>
              <a:uLnTx/>
              <a:uFillTx/>
              <a:latin typeface="Arial"/>
              <a:ea typeface="+mn-ea"/>
              <a:cs typeface="+mn-cs"/>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1361626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475376873"/>
              </p:ext>
            </p:extLst>
          </p:nvPr>
        </p:nvGraphicFramePr>
        <p:xfrm>
          <a:off x="2783632" y="1988840"/>
          <a:ext cx="8208912" cy="2164080"/>
        </p:xfrm>
        <a:graphic>
          <a:graphicData uri="http://schemas.openxmlformats.org/drawingml/2006/table">
            <a:tbl>
              <a:tblPr firstRow="1" bandRow="1"/>
              <a:tblGrid>
                <a:gridCol w="1622158"/>
                <a:gridCol w="2580003"/>
                <a:gridCol w="1544912"/>
                <a:gridCol w="1544912"/>
                <a:gridCol w="916927"/>
              </a:tblGrid>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OBRA</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DESCRIPCION</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FECHA DE INICIO </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VALOR ESTIMADO</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AVANCE</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smtClean="0">
                          <a:latin typeface="Calibri" panose="020F0502020204030204" pitchFamily="34" charset="0"/>
                          <a:cs typeface="Calibri" panose="020F0502020204030204" pitchFamily="34" charset="0"/>
                        </a:rPr>
                        <a:t>Repavimentación de la pista (Contratista Construcciones el Cóndor S.A.)</a:t>
                      </a:r>
                    </a:p>
                    <a:p>
                      <a:pPr algn="ct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latin typeface="Calibri" panose="020F0502020204030204" pitchFamily="34" charset="0"/>
                          <a:cs typeface="Calibri" panose="020F0502020204030204" pitchFamily="34" charset="0"/>
                        </a:rPr>
                        <a:t>con un incremento de su capacidad de soporte de un PCN23FDXT a un PCN 47FDXT, lo que permitirá que aterricen aviones tipo C, de 36 m de envergadura (A320 y B737).</a:t>
                      </a:r>
                    </a:p>
                    <a:p>
                      <a:endParaRPr lang="es-CO" sz="1400" dirty="0">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solidFill>
                            <a:schemeClr val="accent6">
                              <a:lumMod val="75000"/>
                            </a:schemeClr>
                          </a:solidFill>
                          <a:latin typeface="Calibri" panose="020F0502020204030204" pitchFamily="34" charset="0"/>
                          <a:cs typeface="Calibri" panose="020F0502020204030204" pitchFamily="34" charset="0"/>
                        </a:rPr>
                        <a:t>16-02-2015</a:t>
                      </a:r>
                      <a:endParaRPr lang="es-CO" sz="1400" b="1" dirty="0">
                        <a:solidFill>
                          <a:schemeClr val="accent6">
                            <a:lumMod val="75000"/>
                          </a:schemeClr>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$13.290.275.186 </a:t>
                      </a:r>
                      <a:endParaRPr lang="es-CO" sz="1400" b="1" dirty="0">
                        <a:solidFill>
                          <a:schemeClr val="accent6">
                            <a:lumMod val="75000"/>
                          </a:schemeClr>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dirty="0" smtClean="0"/>
                        <a:t>55%</a:t>
                      </a:r>
                      <a:endParaRPr lang="es-CO" sz="1400"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bl>
          </a:graphicData>
        </a:graphic>
      </p:graphicFrame>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3388001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6" name="4 Marcador de texto"/>
          <p:cNvSpPr txBox="1">
            <a:spLocks/>
          </p:cNvSpPr>
          <p:nvPr/>
        </p:nvSpPr>
        <p:spPr bwMode="auto">
          <a:xfrm>
            <a:off x="3143672" y="2780928"/>
            <a:ext cx="8064896" cy="177968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defRPr>
            </a:lvl2pPr>
            <a:lvl3pPr marL="914400" indent="0" algn="l" rtl="0" eaLnBrk="1" fontAlgn="base" hangingPunct="1">
              <a:spcBef>
                <a:spcPct val="20000"/>
              </a:spcBef>
              <a:spcAft>
                <a:spcPct val="0"/>
              </a:spcAft>
              <a:buNone/>
              <a:defRPr sz="1600">
                <a:solidFill>
                  <a:schemeClr val="tx1"/>
                </a:solidFill>
                <a:latin typeface="+mn-lt"/>
              </a:defRPr>
            </a:lvl3pPr>
            <a:lvl4pPr marL="1371600" indent="0" algn="l" rtl="0" eaLnBrk="1" fontAlgn="base" hangingPunct="1">
              <a:spcBef>
                <a:spcPct val="20000"/>
              </a:spcBef>
              <a:spcAft>
                <a:spcPct val="0"/>
              </a:spcAft>
              <a:buNone/>
              <a:defRPr sz="1400">
                <a:solidFill>
                  <a:schemeClr val="tx1"/>
                </a:solidFill>
                <a:latin typeface="+mn-lt"/>
              </a:defRPr>
            </a:lvl4pPr>
            <a:lvl5pPr marL="1828800" indent="0" algn="l" rtl="0" eaLnBrk="1" fontAlgn="base" hangingPunct="1">
              <a:spcBef>
                <a:spcPct val="20000"/>
              </a:spcBef>
              <a:spcAft>
                <a:spcPct val="0"/>
              </a:spcAft>
              <a:buNone/>
              <a:defRPr sz="1400">
                <a:solidFill>
                  <a:schemeClr val="tx1"/>
                </a:solidFill>
                <a:latin typeface="+mn-lt"/>
              </a:defRPr>
            </a:lvl5pPr>
            <a:lvl6pPr marL="2286000" indent="0" algn="l" rtl="0" eaLnBrk="1" fontAlgn="base" hangingPunct="1">
              <a:spcBef>
                <a:spcPct val="20000"/>
              </a:spcBef>
              <a:spcAft>
                <a:spcPct val="0"/>
              </a:spcAft>
              <a:buNone/>
              <a:defRPr sz="1400">
                <a:solidFill>
                  <a:schemeClr val="tx1"/>
                </a:solidFill>
                <a:latin typeface="+mn-lt"/>
              </a:defRPr>
            </a:lvl6pPr>
            <a:lvl7pPr marL="2743200" indent="0" algn="l" rtl="0" eaLnBrk="1" fontAlgn="base" hangingPunct="1">
              <a:spcBef>
                <a:spcPct val="20000"/>
              </a:spcBef>
              <a:spcAft>
                <a:spcPct val="0"/>
              </a:spcAft>
              <a:buNone/>
              <a:defRPr sz="1400">
                <a:solidFill>
                  <a:schemeClr val="tx1"/>
                </a:solidFill>
                <a:latin typeface="+mn-lt"/>
              </a:defRPr>
            </a:lvl7pPr>
            <a:lvl8pPr marL="3200400" indent="0" algn="l" rtl="0" eaLnBrk="1" fontAlgn="base" hangingPunct="1">
              <a:spcBef>
                <a:spcPct val="20000"/>
              </a:spcBef>
              <a:spcAft>
                <a:spcPct val="0"/>
              </a:spcAft>
              <a:buNone/>
              <a:defRPr sz="1400">
                <a:solidFill>
                  <a:schemeClr val="tx1"/>
                </a:solidFill>
                <a:latin typeface="+mn-lt"/>
              </a:defRPr>
            </a:lvl8pPr>
            <a:lvl9pPr marL="3657600" indent="0" algn="l" rtl="0" eaLnBrk="1" fontAlgn="base" hangingPunct="1">
              <a:spcBef>
                <a:spcPct val="20000"/>
              </a:spcBef>
              <a:spcAft>
                <a:spcPct val="0"/>
              </a:spcAft>
              <a:buNone/>
              <a:defRPr sz="1400">
                <a:solidFill>
                  <a:schemeClr val="tx1"/>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O" sz="4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AEROPUERTO INTERNACIONAL JOSÉ MARÍA CÓRDOVA</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CO" sz="48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n-ea"/>
                <a:cs typeface="+mn-cs"/>
              </a:rPr>
              <a:t>RIONEGRO </a:t>
            </a:r>
            <a:endParaRPr kumimoji="0" lang="es-CO" sz="12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423314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sp>
        <p:nvSpPr>
          <p:cNvPr id="6" name="30 CuadroTexto"/>
          <p:cNvSpPr txBox="1">
            <a:spLocks noChangeArrowheads="1"/>
          </p:cNvSpPr>
          <p:nvPr/>
        </p:nvSpPr>
        <p:spPr bwMode="auto">
          <a:xfrm flipH="1">
            <a:off x="8423567" y="866687"/>
            <a:ext cx="3148324" cy="419025"/>
          </a:xfrm>
          <a:prstGeom prst="rect">
            <a:avLst/>
          </a:prstGeom>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2123" dirty="0">
                <a:solidFill>
                  <a:prstClr val="white"/>
                </a:solidFill>
                <a:latin typeface="Calibri" panose="020F0502020204030204" pitchFamily="34" charset="0"/>
                <a:cs typeface="Arial" pitchFamily="34" charset="0"/>
              </a:rPr>
              <a:t>Concesión: OPAIN S.A.</a:t>
            </a:r>
          </a:p>
        </p:txBody>
      </p:sp>
      <p:graphicFrame>
        <p:nvGraphicFramePr>
          <p:cNvPr id="7" name="3 Tabla"/>
          <p:cNvGraphicFramePr>
            <a:graphicFrameLocks noGrp="1"/>
          </p:cNvGraphicFramePr>
          <p:nvPr>
            <p:extLst>
              <p:ext uri="{D42A27DB-BD31-4B8C-83A1-F6EECF244321}">
                <p14:modId xmlns:p14="http://schemas.microsoft.com/office/powerpoint/2010/main" val="1765107182"/>
              </p:ext>
            </p:extLst>
          </p:nvPr>
        </p:nvGraphicFramePr>
        <p:xfrm>
          <a:off x="2547713" y="1702357"/>
          <a:ext cx="3522853" cy="2073841"/>
        </p:xfrm>
        <a:graphic>
          <a:graphicData uri="http://schemas.openxmlformats.org/drawingml/2006/table">
            <a:tbl>
              <a:tblPr/>
              <a:tblGrid>
                <a:gridCol w="1528785"/>
                <a:gridCol w="1994068"/>
              </a:tblGrid>
              <a:tr h="217227">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algn="l" defTabSz="914400" rtl="0" eaLnBrk="1" fontAlgn="ctr" latinLnBrk="0" hangingPunct="1"/>
                      <a:r>
                        <a:rPr lang="es-CO" sz="1200" b="1" u="none" strike="noStrike" kern="1200" dirty="0" smtClean="0">
                          <a:solidFill>
                            <a:schemeClr val="tx1"/>
                          </a:solidFill>
                          <a:effectLst/>
                          <a:latin typeface="+mn-lt"/>
                          <a:ea typeface="+mn-ea"/>
                          <a:cs typeface="+mn-cs"/>
                        </a:rPr>
                        <a:t>Concesionario</a:t>
                      </a:r>
                      <a:r>
                        <a:rPr lang="es-CO" sz="1200" b="1" u="none" strike="noStrike" kern="1200" baseline="0" dirty="0" smtClean="0">
                          <a:solidFill>
                            <a:schemeClr val="tx1"/>
                          </a:solidFill>
                          <a:effectLst/>
                          <a:latin typeface="+mn-lt"/>
                          <a:ea typeface="+mn-ea"/>
                          <a:cs typeface="+mn-cs"/>
                        </a:rPr>
                        <a:t>: </a:t>
                      </a:r>
                      <a:endParaRPr lang="es-CO" sz="1200" b="1" u="none" strike="noStrike" kern="1200" dirty="0">
                        <a:solidFill>
                          <a:schemeClr val="tx1"/>
                        </a:solidFill>
                        <a:effectLst/>
                        <a:latin typeface="+mn-lt"/>
                        <a:ea typeface="+mn-ea"/>
                        <a:cs typeface="+mn-cs"/>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algn="l" defTabSz="914400" rtl="0" eaLnBrk="1" fontAlgn="ctr" latinLnBrk="0" hangingPunct="1"/>
                      <a:r>
                        <a:rPr lang="es-CO" sz="1200" b="1" u="none" strike="noStrike" kern="1200" dirty="0" smtClean="0">
                          <a:solidFill>
                            <a:schemeClr val="tx1"/>
                          </a:solidFill>
                          <a:effectLst/>
                          <a:latin typeface="+mn-lt"/>
                          <a:ea typeface="+mn-ea"/>
                          <a:cs typeface="+mn-cs"/>
                        </a:rPr>
                        <a:t>OPAIN S.A</a:t>
                      </a:r>
                      <a:endParaRPr lang="es-CO" sz="1200" b="1" u="none" strike="noStrike" kern="1200" dirty="0">
                        <a:solidFill>
                          <a:schemeClr val="tx1"/>
                        </a:solidFill>
                        <a:effectLst/>
                        <a:latin typeface="+mn-lt"/>
                        <a:ea typeface="+mn-ea"/>
                        <a:cs typeface="+mn-cs"/>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17227">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rtl="0" fontAlgn="ctr"/>
                      <a:r>
                        <a:rPr lang="es-CO" sz="1200" b="1" u="none" strike="noStrike" dirty="0">
                          <a:solidFill>
                            <a:schemeClr val="tx1"/>
                          </a:solidFill>
                          <a:effectLst/>
                        </a:rPr>
                        <a:t>Plazo inicial: </a:t>
                      </a:r>
                      <a:endParaRPr lang="es-CO" sz="1200" b="1"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l" fontAlgn="ctr"/>
                      <a:r>
                        <a:rPr lang="es-CO" sz="1200" u="none" strike="noStrike" dirty="0" smtClean="0">
                          <a:solidFill>
                            <a:schemeClr val="tx1"/>
                          </a:solidFill>
                          <a:effectLst/>
                        </a:rPr>
                        <a:t>20 </a:t>
                      </a:r>
                      <a:r>
                        <a:rPr lang="es-CO" sz="1200" u="none" strike="noStrike" dirty="0">
                          <a:solidFill>
                            <a:schemeClr val="tx1"/>
                          </a:solidFill>
                          <a:effectLst/>
                        </a:rPr>
                        <a:t>años. </a:t>
                      </a:r>
                      <a:endParaRPr lang="es-CO" sz="1200" b="0"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17227">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rtl="0" fontAlgn="ctr"/>
                      <a:r>
                        <a:rPr lang="es-CO" sz="1200" b="1" u="none" strike="noStrike" dirty="0">
                          <a:solidFill>
                            <a:schemeClr val="tx1"/>
                          </a:solidFill>
                          <a:effectLst/>
                        </a:rPr>
                        <a:t>Prorroga: </a:t>
                      </a:r>
                      <a:endParaRPr lang="es-CO" sz="1200" b="1"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l" fontAlgn="ctr"/>
                      <a:r>
                        <a:rPr lang="es-CO" sz="1200" b="0" i="0" u="none" strike="noStrike" dirty="0" smtClean="0">
                          <a:solidFill>
                            <a:schemeClr val="tx1"/>
                          </a:solidFill>
                          <a:effectLst/>
                          <a:latin typeface="Calibri"/>
                        </a:rPr>
                        <a:t>0 años</a:t>
                      </a:r>
                      <a:endParaRPr lang="es-CO" sz="1200" b="0"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17227">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rtl="0" fontAlgn="ctr"/>
                      <a:r>
                        <a:rPr lang="es-CO" sz="1200" b="1" i="0" u="none" strike="noStrike" dirty="0" smtClean="0">
                          <a:solidFill>
                            <a:schemeClr val="tx1"/>
                          </a:solidFill>
                          <a:effectLst/>
                          <a:latin typeface="Calibri"/>
                        </a:rPr>
                        <a:t>Contraprestación:</a:t>
                      </a:r>
                      <a:endParaRPr lang="es-CO" sz="1200" b="1"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l" fontAlgn="ctr"/>
                      <a:r>
                        <a:rPr lang="es-CO" sz="1200" b="0" i="0" u="none" strike="noStrike" dirty="0" smtClean="0">
                          <a:solidFill>
                            <a:schemeClr val="tx1"/>
                          </a:solidFill>
                          <a:effectLst/>
                          <a:latin typeface="Calibri"/>
                        </a:rPr>
                        <a:t>46,16% ingresos brutos</a:t>
                      </a:r>
                      <a:endParaRPr lang="es-CO" sz="1200" b="0"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313818">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rtl="0" fontAlgn="ctr"/>
                      <a:r>
                        <a:rPr lang="es-CO" sz="1200" b="1" u="none" strike="noStrike" dirty="0">
                          <a:solidFill>
                            <a:schemeClr val="tx1"/>
                          </a:solidFill>
                          <a:effectLst/>
                        </a:rPr>
                        <a:t>Fecha inicio: </a:t>
                      </a:r>
                      <a:endParaRPr lang="es-CO" sz="1200" b="1"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l" fontAlgn="ctr"/>
                      <a:r>
                        <a:rPr lang="es-CO" sz="1200" u="none" strike="noStrike" dirty="0" smtClean="0">
                          <a:solidFill>
                            <a:schemeClr val="tx1"/>
                          </a:solidFill>
                          <a:effectLst/>
                        </a:rPr>
                        <a:t>19 </a:t>
                      </a:r>
                      <a:r>
                        <a:rPr lang="es-CO" sz="1200" u="none" strike="noStrike" dirty="0">
                          <a:solidFill>
                            <a:schemeClr val="tx1"/>
                          </a:solidFill>
                          <a:effectLst/>
                        </a:rPr>
                        <a:t>de </a:t>
                      </a:r>
                      <a:r>
                        <a:rPr lang="es-CO" sz="1200" u="none" strike="noStrike" dirty="0" smtClean="0">
                          <a:solidFill>
                            <a:schemeClr val="tx1"/>
                          </a:solidFill>
                          <a:effectLst/>
                        </a:rPr>
                        <a:t>Enero </a:t>
                      </a:r>
                      <a:r>
                        <a:rPr lang="es-CO" sz="1200" u="none" strike="noStrike" dirty="0">
                          <a:solidFill>
                            <a:schemeClr val="tx1"/>
                          </a:solidFill>
                          <a:effectLst/>
                        </a:rPr>
                        <a:t>de </a:t>
                      </a:r>
                      <a:r>
                        <a:rPr lang="es-CO" sz="1200" u="none" strike="noStrike" dirty="0" smtClean="0">
                          <a:solidFill>
                            <a:schemeClr val="tx1"/>
                          </a:solidFill>
                          <a:effectLst/>
                        </a:rPr>
                        <a:t>2007. </a:t>
                      </a:r>
                      <a:endParaRPr lang="es-CO" sz="1200" b="0"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217227">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rtl="0" fontAlgn="ctr"/>
                      <a:r>
                        <a:rPr lang="es-CO" sz="1200" b="1" u="none" strike="noStrike" dirty="0">
                          <a:solidFill>
                            <a:schemeClr val="tx1"/>
                          </a:solidFill>
                          <a:effectLst/>
                        </a:rPr>
                        <a:t>Fecha </a:t>
                      </a:r>
                      <a:r>
                        <a:rPr lang="es-CO" sz="1200" b="1" u="none" strike="noStrike" dirty="0" smtClean="0">
                          <a:solidFill>
                            <a:schemeClr val="tx1"/>
                          </a:solidFill>
                          <a:effectLst/>
                        </a:rPr>
                        <a:t>finalización</a:t>
                      </a:r>
                      <a:endParaRPr lang="es-CO" sz="1200" b="1"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l" fontAlgn="ctr"/>
                      <a:r>
                        <a:rPr lang="es-CO" sz="1200" u="none" strike="noStrike" dirty="0" smtClean="0">
                          <a:solidFill>
                            <a:schemeClr val="tx1"/>
                          </a:solidFill>
                          <a:effectLst/>
                        </a:rPr>
                        <a:t>19 </a:t>
                      </a:r>
                      <a:r>
                        <a:rPr lang="es-CO" sz="1200" u="none" strike="noStrike" dirty="0">
                          <a:solidFill>
                            <a:schemeClr val="tx1"/>
                          </a:solidFill>
                          <a:effectLst/>
                        </a:rPr>
                        <a:t>de </a:t>
                      </a:r>
                      <a:r>
                        <a:rPr lang="es-CO" sz="1200" u="none" strike="noStrike" dirty="0" smtClean="0">
                          <a:solidFill>
                            <a:schemeClr val="tx1"/>
                          </a:solidFill>
                          <a:effectLst/>
                        </a:rPr>
                        <a:t>Enero </a:t>
                      </a:r>
                      <a:r>
                        <a:rPr lang="es-CO" sz="1200" u="none" strike="noStrike" dirty="0">
                          <a:solidFill>
                            <a:schemeClr val="tx1"/>
                          </a:solidFill>
                          <a:effectLst/>
                        </a:rPr>
                        <a:t>de </a:t>
                      </a:r>
                      <a:r>
                        <a:rPr lang="es-CO" sz="1200" u="none" strike="noStrike" dirty="0" smtClean="0">
                          <a:solidFill>
                            <a:schemeClr val="tx1"/>
                          </a:solidFill>
                          <a:effectLst/>
                        </a:rPr>
                        <a:t>2027. </a:t>
                      </a:r>
                      <a:endParaRPr lang="es-CO" sz="1200" b="0"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345306">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rtl="0" fontAlgn="ctr"/>
                      <a:r>
                        <a:rPr lang="es-CO" sz="1200" b="1" i="0" u="none" strike="noStrike" dirty="0" smtClean="0">
                          <a:solidFill>
                            <a:schemeClr val="tx1"/>
                          </a:solidFill>
                          <a:effectLst/>
                          <a:latin typeface="Calibri"/>
                        </a:rPr>
                        <a:t>Valor inicial</a:t>
                      </a:r>
                      <a:endParaRPr lang="es-CO" sz="1200" b="1"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marL="0" algn="l" defTabSz="914400" rtl="0" eaLnBrk="1" fontAlgn="ctr" latinLnBrk="0" hangingPunct="1"/>
                      <a:r>
                        <a:rPr lang="es-ES" sz="1200" u="none" strike="noStrike" kern="1200" dirty="0" smtClean="0">
                          <a:solidFill>
                            <a:schemeClr val="tx1"/>
                          </a:solidFill>
                          <a:effectLst/>
                          <a:latin typeface="+mn-lt"/>
                          <a:ea typeface="+mn-ea"/>
                          <a:cs typeface="+mn-cs"/>
                        </a:rPr>
                        <a:t>1’062.890’000.000 COP /2005.</a:t>
                      </a:r>
                      <a:endParaRPr lang="es-CO" sz="1200" u="none" strike="noStrike" kern="1200" dirty="0">
                        <a:solidFill>
                          <a:schemeClr val="tx1"/>
                        </a:solidFill>
                        <a:effectLst/>
                        <a:latin typeface="+mn-lt"/>
                        <a:ea typeface="+mn-ea"/>
                        <a:cs typeface="+mn-cs"/>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328582">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just" rtl="0" fontAlgn="ctr"/>
                      <a:r>
                        <a:rPr lang="es-CO" sz="1200" b="1" u="none" strike="noStrike" dirty="0">
                          <a:solidFill>
                            <a:schemeClr val="tx1"/>
                          </a:solidFill>
                          <a:effectLst/>
                        </a:rPr>
                        <a:t>Valor del Otrosí No. </a:t>
                      </a:r>
                      <a:r>
                        <a:rPr lang="es-CO" sz="1200" b="1" u="none" strike="noStrike" dirty="0" smtClean="0">
                          <a:solidFill>
                            <a:schemeClr val="tx1"/>
                          </a:solidFill>
                          <a:effectLst/>
                        </a:rPr>
                        <a:t>7: </a:t>
                      </a:r>
                      <a:endParaRPr lang="es-CO" sz="1200" b="1"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Calibri"/>
                        </a:defRPr>
                      </a:lvl1pPr>
                      <a:lvl2pPr marL="457189" algn="l" defTabSz="914377" rtl="0" eaLnBrk="1" latinLnBrk="0" hangingPunct="1">
                        <a:defRPr sz="1800" kern="1200">
                          <a:solidFill>
                            <a:schemeClr val="dk1"/>
                          </a:solidFill>
                          <a:latin typeface="Calibri"/>
                        </a:defRPr>
                      </a:lvl2pPr>
                      <a:lvl3pPr marL="914377" algn="l" defTabSz="914377" rtl="0" eaLnBrk="1" latinLnBrk="0" hangingPunct="1">
                        <a:defRPr sz="1800" kern="1200">
                          <a:solidFill>
                            <a:schemeClr val="dk1"/>
                          </a:solidFill>
                          <a:latin typeface="Calibri"/>
                        </a:defRPr>
                      </a:lvl3pPr>
                      <a:lvl4pPr marL="1371566" algn="l" defTabSz="914377" rtl="0" eaLnBrk="1" latinLnBrk="0" hangingPunct="1">
                        <a:defRPr sz="1800" kern="1200">
                          <a:solidFill>
                            <a:schemeClr val="dk1"/>
                          </a:solidFill>
                          <a:latin typeface="Calibri"/>
                        </a:defRPr>
                      </a:lvl4pPr>
                      <a:lvl5pPr marL="1828754" algn="l" defTabSz="914377" rtl="0" eaLnBrk="1" latinLnBrk="0" hangingPunct="1">
                        <a:defRPr sz="1800" kern="1200">
                          <a:solidFill>
                            <a:schemeClr val="dk1"/>
                          </a:solidFill>
                          <a:latin typeface="Calibri"/>
                        </a:defRPr>
                      </a:lvl5pPr>
                      <a:lvl6pPr marL="2285943" algn="l" defTabSz="914377" rtl="0" eaLnBrk="1" latinLnBrk="0" hangingPunct="1">
                        <a:defRPr sz="1800" kern="1200">
                          <a:solidFill>
                            <a:schemeClr val="dk1"/>
                          </a:solidFill>
                          <a:latin typeface="Calibri"/>
                        </a:defRPr>
                      </a:lvl6pPr>
                      <a:lvl7pPr marL="2743131" algn="l" defTabSz="914377" rtl="0" eaLnBrk="1" latinLnBrk="0" hangingPunct="1">
                        <a:defRPr sz="1800" kern="1200">
                          <a:solidFill>
                            <a:schemeClr val="dk1"/>
                          </a:solidFill>
                          <a:latin typeface="Calibri"/>
                        </a:defRPr>
                      </a:lvl7pPr>
                      <a:lvl8pPr marL="3200320" algn="l" defTabSz="914377" rtl="0" eaLnBrk="1" latinLnBrk="0" hangingPunct="1">
                        <a:defRPr sz="1800" kern="1200">
                          <a:solidFill>
                            <a:schemeClr val="dk1"/>
                          </a:solidFill>
                          <a:latin typeface="Calibri"/>
                        </a:defRPr>
                      </a:lvl8pPr>
                      <a:lvl9pPr marL="3657509" algn="l" defTabSz="914377" rtl="0" eaLnBrk="1" latinLnBrk="0" hangingPunct="1">
                        <a:defRPr sz="1800" kern="1200">
                          <a:solidFill>
                            <a:schemeClr val="dk1"/>
                          </a:solidFill>
                          <a:latin typeface="Calibri"/>
                        </a:defRPr>
                      </a:lvl9pPr>
                    </a:lstStyle>
                    <a:p>
                      <a:pPr algn="l" fontAlgn="ctr"/>
                      <a:r>
                        <a:rPr lang="es-CO" sz="1200" b="0" i="0" u="none" strike="noStrike" dirty="0" smtClean="0">
                          <a:solidFill>
                            <a:schemeClr val="tx1"/>
                          </a:solidFill>
                          <a:effectLst/>
                          <a:latin typeface="+mn-lt"/>
                        </a:rPr>
                        <a:t>402.000</a:t>
                      </a:r>
                      <a:r>
                        <a:rPr lang="es-CO" sz="1200" b="0" i="0" u="none" strike="noStrike" baseline="0" dirty="0" smtClean="0">
                          <a:solidFill>
                            <a:schemeClr val="tx1"/>
                          </a:solidFill>
                          <a:effectLst/>
                          <a:latin typeface="+mn-lt"/>
                        </a:rPr>
                        <a:t> millones COP /2010.</a:t>
                      </a:r>
                      <a:endParaRPr lang="es-CO" sz="1200" b="0" i="0" u="none" strike="noStrike" dirty="0">
                        <a:solidFill>
                          <a:schemeClr val="tx1"/>
                        </a:solidFill>
                        <a:effectLst/>
                        <a:latin typeface="Calibri"/>
                      </a:endParaRPr>
                    </a:p>
                  </a:txBody>
                  <a:tcPr marL="8116" marR="8116" marT="8116"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bl>
          </a:graphicData>
        </a:graphic>
      </p:graphicFrame>
      <p:sp>
        <p:nvSpPr>
          <p:cNvPr id="8" name="30 CuadroTexto"/>
          <p:cNvSpPr txBox="1">
            <a:spLocks noChangeArrowheads="1"/>
          </p:cNvSpPr>
          <p:nvPr/>
        </p:nvSpPr>
        <p:spPr bwMode="auto">
          <a:xfrm flipH="1">
            <a:off x="2495600" y="1366449"/>
            <a:ext cx="9091887" cy="319639"/>
          </a:xfrm>
          <a:prstGeom prst="rect">
            <a:avLst/>
          </a:prstGeom>
        </p:spPr>
        <p:style>
          <a:lnRef idx="3">
            <a:schemeClr val="lt1"/>
          </a:lnRef>
          <a:fillRef idx="1">
            <a:schemeClr val="accent6"/>
          </a:fillRef>
          <a:effectRef idx="1">
            <a:schemeClr val="accent6"/>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77" dirty="0">
                <a:solidFill>
                  <a:prstClr val="white"/>
                </a:solidFill>
                <a:latin typeface="Calibri" panose="020F0502020204030204" pitchFamily="34" charset="0"/>
                <a:cs typeface="Arial" pitchFamily="34" charset="0"/>
              </a:rPr>
              <a:t>INFORMACIÓN GENERAL</a:t>
            </a:r>
          </a:p>
        </p:txBody>
      </p:sp>
      <p:sp>
        <p:nvSpPr>
          <p:cNvPr id="9" name="30 CuadroTexto"/>
          <p:cNvSpPr txBox="1">
            <a:spLocks noChangeArrowheads="1"/>
          </p:cNvSpPr>
          <p:nvPr/>
        </p:nvSpPr>
        <p:spPr bwMode="auto">
          <a:xfrm flipH="1">
            <a:off x="2476755" y="883913"/>
            <a:ext cx="5571074" cy="461665"/>
          </a:xfrm>
          <a:prstGeom prst="rect">
            <a:avLst/>
          </a:prstGeom>
        </p:spPr>
        <p:style>
          <a:lnRef idx="3">
            <a:schemeClr val="lt1"/>
          </a:lnRef>
          <a:fillRef idx="1">
            <a:schemeClr val="accent3"/>
          </a:fillRef>
          <a:effectRef idx="1">
            <a:schemeClr val="accent3"/>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2400" dirty="0">
                <a:solidFill>
                  <a:prstClr val="white"/>
                </a:solidFill>
                <a:latin typeface="Calibri" panose="020F0502020204030204" pitchFamily="34" charset="0"/>
                <a:cs typeface="Arial" pitchFamily="34" charset="0"/>
              </a:rPr>
              <a:t>Aeropuerto Internacional El Dorado</a:t>
            </a:r>
          </a:p>
        </p:txBody>
      </p:sp>
      <p:graphicFrame>
        <p:nvGraphicFramePr>
          <p:cNvPr id="10" name="Tabla 9"/>
          <p:cNvGraphicFramePr>
            <a:graphicFrameLocks noGrp="1"/>
          </p:cNvGraphicFramePr>
          <p:nvPr>
            <p:extLst>
              <p:ext uri="{D42A27DB-BD31-4B8C-83A1-F6EECF244321}">
                <p14:modId xmlns:p14="http://schemas.microsoft.com/office/powerpoint/2010/main" val="3409733818"/>
              </p:ext>
            </p:extLst>
          </p:nvPr>
        </p:nvGraphicFramePr>
        <p:xfrm>
          <a:off x="6100822" y="1727829"/>
          <a:ext cx="5486664" cy="2043716"/>
        </p:xfrm>
        <a:graphic>
          <a:graphicData uri="http://schemas.openxmlformats.org/drawingml/2006/table">
            <a:tbl>
              <a:tblPr firstRow="1" bandRow="1">
                <a:tableStyleId>{BC89EF96-8CEA-46FF-86C4-4CE0E7609802}</a:tableStyleId>
              </a:tblPr>
              <a:tblGrid>
                <a:gridCol w="1452482"/>
                <a:gridCol w="1290119"/>
                <a:gridCol w="1494901"/>
                <a:gridCol w="1249162"/>
              </a:tblGrid>
              <a:tr h="575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u="none" strike="noStrike" kern="1200" dirty="0" smtClean="0">
                          <a:effectLst/>
                        </a:rPr>
                        <a:t>INTERVENTOR</a:t>
                      </a:r>
                      <a:endParaRPr lang="es-CO" sz="110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algn="ctr" fontAlgn="ctr"/>
                      <a:r>
                        <a:rPr lang="es-CO" sz="1100" u="none" strike="noStrike" kern="1200" dirty="0" smtClean="0">
                          <a:effectLst/>
                        </a:rPr>
                        <a:t>FECHA INICIO</a:t>
                      </a:r>
                      <a:r>
                        <a:rPr lang="es-CO" sz="1100" u="none" strike="noStrike" kern="1200" baseline="0" dirty="0" smtClean="0">
                          <a:effectLst/>
                        </a:rPr>
                        <a:t> </a:t>
                      </a:r>
                      <a:endParaRPr lang="es-CO" sz="1100" b="0" i="0" u="none" strike="noStrike" dirty="0" smtClean="0">
                        <a:solidFill>
                          <a:srgbClr val="000000"/>
                        </a:solidFill>
                        <a:latin typeface="+mn-lt"/>
                        <a:cs typeface="Arial" panose="020B0604020202020204" pitchFamily="34" charset="0"/>
                      </a:endParaRPr>
                    </a:p>
                  </a:txBody>
                  <a:tcPr marL="6594" marR="6594" marT="659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FECHA FIN:</a:t>
                      </a:r>
                      <a:endParaRPr lang="es-CO" sz="1100" b="0" u="none" strike="noStrike" kern="1200" dirty="0">
                        <a:solidFill>
                          <a:schemeClr val="tx1"/>
                        </a:solidFill>
                        <a:effectLst/>
                        <a:latin typeface="+mn-lt"/>
                        <a:ea typeface="+mn-ea"/>
                        <a:cs typeface="Arial" panose="020B0604020202020204" pitchFamily="34" charset="0"/>
                      </a:endParaRPr>
                    </a:p>
                  </a:txBody>
                  <a:tcPr marL="6594" marR="6594" marT="6594"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100" u="none" strike="noStrike" kern="1200" dirty="0" smtClean="0">
                          <a:effectLst/>
                        </a:rPr>
                        <a:t>VALOR DEL CONTRATO</a:t>
                      </a:r>
                      <a:endParaRPr lang="es-CO" sz="1100" b="0" u="none" strike="noStrike" kern="1200" dirty="0" smtClean="0">
                        <a:solidFill>
                          <a:schemeClr val="tx1"/>
                        </a:solidFill>
                        <a:effectLst/>
                        <a:latin typeface="+mn-lt"/>
                        <a:ea typeface="+mn-ea"/>
                        <a:cs typeface="Arial" panose="020B0604020202020204" pitchFamily="34" charset="0"/>
                      </a:endParaRPr>
                    </a:p>
                  </a:txBody>
                  <a:tcPr marL="6594" marR="6594" marT="6594" marB="0" anchor="ctr"/>
                </a:tc>
              </a:tr>
              <a:tr h="410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b="1" i="0" u="none" strike="noStrike" dirty="0" smtClean="0">
                          <a:solidFill>
                            <a:srgbClr val="FF0000"/>
                          </a:solidFill>
                          <a:latin typeface="+mn-lt"/>
                          <a:cs typeface="Arial" panose="020B0604020202020204" pitchFamily="34" charset="0"/>
                        </a:rPr>
                        <a:t>JAHV McGREGOR</a:t>
                      </a:r>
                      <a:endParaRPr lang="es-CO" sz="1100" b="1" u="none" strike="noStrike" kern="1200" dirty="0">
                        <a:solidFill>
                          <a:srgbClr val="FF0000"/>
                        </a:solidFill>
                        <a:effectLst/>
                        <a:latin typeface="+mn-lt"/>
                        <a:ea typeface="+mn-ea"/>
                        <a:cs typeface="Arial" panose="020B0604020202020204" pitchFamily="34" charset="0"/>
                      </a:endParaRPr>
                    </a:p>
                  </a:txBody>
                  <a:tcPr marL="63305" marR="63305" marT="31652" marB="3165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latin typeface="+mn-lt"/>
                          <a:cs typeface="Arial" panose="020B0604020202020204" pitchFamily="34" charset="0"/>
                        </a:rPr>
                        <a:t>Febrero de 2008</a:t>
                      </a:r>
                    </a:p>
                  </a:txBody>
                  <a:tcPr marL="6594" marR="6594" marT="659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latin typeface="+mn-lt"/>
                          <a:cs typeface="Arial" panose="020B0604020202020204" pitchFamily="34" charset="0"/>
                        </a:rPr>
                        <a:t>Agosto de 2027</a:t>
                      </a:r>
                    </a:p>
                  </a:txBody>
                  <a:tcPr marL="6594" marR="6594" marT="659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latin typeface="+mn-lt"/>
                          <a:cs typeface="Arial" panose="020B0604020202020204" pitchFamily="34" charset="0"/>
                        </a:rPr>
                        <a:t>$ 39.603.212.719</a:t>
                      </a:r>
                    </a:p>
                  </a:txBody>
                  <a:tcPr marL="6594" marR="6594" marT="6594" marB="0" anchor="ctr"/>
                </a:tc>
              </a:tr>
              <a:tr h="3879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b="1" i="0" u="none" strike="noStrike" kern="1200" dirty="0" smtClean="0">
                          <a:solidFill>
                            <a:schemeClr val="accent6">
                              <a:lumMod val="50000"/>
                            </a:schemeClr>
                          </a:solidFill>
                          <a:latin typeface="+mn-lt"/>
                          <a:ea typeface="+mn-ea"/>
                          <a:cs typeface="Arial" panose="020B0604020202020204" pitchFamily="34" charset="0"/>
                        </a:rPr>
                        <a:t>CONSORCIO JFA-A&amp;C</a:t>
                      </a:r>
                      <a:endParaRPr lang="es-CO" sz="1100" b="1" i="0" u="none" strike="noStrike" kern="1200" dirty="0">
                        <a:solidFill>
                          <a:schemeClr val="accent6">
                            <a:lumMod val="50000"/>
                          </a:schemeClr>
                        </a:solidFill>
                        <a:latin typeface="+mn-lt"/>
                        <a:ea typeface="+mn-ea"/>
                        <a:cs typeface="Arial" panose="020B0604020202020204" pitchFamily="34" charset="0"/>
                      </a:endParaRPr>
                    </a:p>
                  </a:txBody>
                  <a:tcPr marL="63305" marR="63305" marT="31652" marB="3165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mn-lt"/>
                        </a:rPr>
                        <a:t>27 de Mayo de 2008</a:t>
                      </a:r>
                    </a:p>
                  </a:txBody>
                  <a:tcPr marL="6594" marR="6594" marT="659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kern="1200" dirty="0" smtClean="0">
                          <a:solidFill>
                            <a:srgbClr val="000000"/>
                          </a:solidFill>
                          <a:latin typeface="+mn-lt"/>
                          <a:ea typeface="+mn-ea"/>
                          <a:cs typeface="Arial" panose="020B0604020202020204" pitchFamily="34" charset="0"/>
                        </a:rPr>
                        <a:t>27 de Enero de 2015</a:t>
                      </a:r>
                    </a:p>
                  </a:txBody>
                  <a:tcPr marL="6594" marR="6594" marT="659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mn-lt"/>
                        </a:rPr>
                        <a:t>$ 18.265.128.000</a:t>
                      </a: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i="0" u="none" strike="noStrike" kern="1200" dirty="0" smtClean="0">
                          <a:solidFill>
                            <a:srgbClr val="000000"/>
                          </a:solidFill>
                          <a:effectLst/>
                          <a:latin typeface="+mn-lt"/>
                          <a:ea typeface="+mn-ea"/>
                          <a:cs typeface="Arial" panose="020B0604020202020204" pitchFamily="34" charset="0"/>
                        </a:rPr>
                        <a:t>$</a:t>
                      </a:r>
                      <a:r>
                        <a:rPr lang="es-MX" sz="1100" b="0" i="0" u="none" strike="noStrike" kern="1200" baseline="0" dirty="0" smtClean="0">
                          <a:solidFill>
                            <a:srgbClr val="000000"/>
                          </a:solidFill>
                          <a:effectLst/>
                          <a:latin typeface="+mn-lt"/>
                          <a:ea typeface="+mn-ea"/>
                          <a:cs typeface="Arial" panose="020B0604020202020204" pitchFamily="34" charset="0"/>
                        </a:rPr>
                        <a:t>   8.940.890.472*</a:t>
                      </a:r>
                      <a:endParaRPr lang="es-CO" sz="1100" b="0" i="0" u="none" strike="noStrike" kern="1200" dirty="0" smtClean="0">
                        <a:solidFill>
                          <a:srgbClr val="000000"/>
                        </a:solidFill>
                        <a:latin typeface="+mn-lt"/>
                        <a:ea typeface="+mn-ea"/>
                        <a:cs typeface="Arial" panose="020B0604020202020204" pitchFamily="34" charset="0"/>
                      </a:endParaRPr>
                    </a:p>
                  </a:txBody>
                  <a:tcPr marL="6594" marR="6594" marT="6594" marB="0" anchor="ctr"/>
                </a:tc>
              </a:tr>
              <a:tr h="67017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u="none" strike="noStrike" kern="1200" dirty="0" smtClean="0">
                          <a:solidFill>
                            <a:schemeClr val="accent2">
                              <a:lumMod val="75000"/>
                            </a:schemeClr>
                          </a:solidFill>
                          <a:effectLst/>
                          <a:latin typeface="+mn-lt"/>
                          <a:ea typeface="+mn-ea"/>
                          <a:cs typeface="+mn-cs"/>
                        </a:rPr>
                        <a:t>CONSORCIO</a:t>
                      </a:r>
                      <a:r>
                        <a:rPr lang="es-CO" sz="1100" b="1" i="0" u="none" strike="noStrike" kern="1200" baseline="0" dirty="0" smtClean="0">
                          <a:solidFill>
                            <a:schemeClr val="accent2">
                              <a:lumMod val="75000"/>
                            </a:schemeClr>
                          </a:solidFill>
                          <a:effectLst/>
                          <a:latin typeface="+mn-lt"/>
                          <a:ea typeface="+mn-ea"/>
                          <a:cs typeface="+mn-cs"/>
                        </a:rPr>
                        <a:t> OPERADOR AEROPORTUARIO</a:t>
                      </a:r>
                      <a:endParaRPr lang="es-CO" sz="1100" b="1" i="0" u="none" strike="noStrike" kern="1200" dirty="0" smtClean="0">
                        <a:solidFill>
                          <a:schemeClr val="accent2">
                            <a:lumMod val="75000"/>
                          </a:schemeClr>
                        </a:solidFill>
                        <a:effectLst/>
                        <a:latin typeface="+mn-lt"/>
                        <a:ea typeface="+mn-ea"/>
                        <a:cs typeface="+mn-cs"/>
                      </a:endParaRPr>
                    </a:p>
                  </a:txBody>
                  <a:tcPr marL="63305" marR="63305" marT="31652" marB="3165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dirty="0" smtClean="0">
                          <a:solidFill>
                            <a:srgbClr val="000000"/>
                          </a:solidFill>
                          <a:effectLst/>
                          <a:latin typeface="+mn-lt"/>
                        </a:rPr>
                        <a:t>06 de Julio 2009</a:t>
                      </a:r>
                    </a:p>
                  </a:txBody>
                  <a:tcPr marL="6594" marR="6594" marT="659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kern="1200" dirty="0" smtClean="0">
                          <a:solidFill>
                            <a:srgbClr val="000000"/>
                          </a:solidFill>
                          <a:latin typeface="+mn-lt"/>
                          <a:ea typeface="+mn-ea"/>
                          <a:cs typeface="Arial" panose="020B0604020202020204" pitchFamily="34" charset="0"/>
                        </a:rPr>
                        <a:t>06 de Febrero de 2027</a:t>
                      </a:r>
                    </a:p>
                  </a:txBody>
                  <a:tcPr marL="6594" marR="6594" marT="659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b="0" i="0" u="none" strike="noStrike" kern="1200" dirty="0" smtClean="0">
                          <a:solidFill>
                            <a:srgbClr val="000000"/>
                          </a:solidFill>
                          <a:latin typeface="+mn-lt"/>
                          <a:ea typeface="+mn-ea"/>
                          <a:cs typeface="Arial" panose="020B0604020202020204" pitchFamily="34" charset="0"/>
                        </a:rPr>
                        <a:t>$ 14.668.936.600</a:t>
                      </a:r>
                    </a:p>
                  </a:txBody>
                  <a:tcPr marL="6594" marR="6594" marT="6594" marB="0" anchor="ctr"/>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2790968861"/>
              </p:ext>
            </p:extLst>
          </p:nvPr>
        </p:nvGraphicFramePr>
        <p:xfrm>
          <a:off x="7599351" y="3793891"/>
          <a:ext cx="3972540" cy="2829511"/>
        </p:xfrm>
        <a:graphic>
          <a:graphicData uri="http://schemas.openxmlformats.org/drawingml/2006/table">
            <a:tbl>
              <a:tblPr firstRow="1" bandRow="1">
                <a:tableStyleId>{69C7853C-536D-4A76-A0AE-DD22124D55A5}</a:tableStyleId>
              </a:tblPr>
              <a:tblGrid>
                <a:gridCol w="3116002"/>
                <a:gridCol w="856538"/>
              </a:tblGrid>
              <a:tr h="400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1" u="none" strike="noStrike" kern="1200" dirty="0" smtClean="0">
                          <a:effectLst/>
                        </a:rPr>
                        <a:t>Obras principales:</a:t>
                      </a:r>
                      <a:endParaRPr lang="es-CO" sz="1300" b="1"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1" u="none" strike="noStrike" kern="1200" cap="none" spc="0" normalizeH="0" baseline="0" noProof="0" dirty="0" smtClean="0">
                          <a:ln>
                            <a:noFill/>
                          </a:ln>
                          <a:effectLst/>
                          <a:uLnTx/>
                          <a:uFillTx/>
                        </a:rPr>
                        <a:t>Avance General (%)</a:t>
                      </a:r>
                      <a:endParaRPr kumimoji="0" lang="es-CO" sz="13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endParaRPr>
                    </a:p>
                  </a:txBody>
                  <a:tcPr marL="6594" marR="6594" marT="6594" marB="0" anchor="ctr"/>
                </a:tc>
              </a:tr>
              <a:tr h="232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Construcción Terminal Internacional de Pasajeros</a:t>
                      </a:r>
                      <a:endParaRPr lang="es-CO" sz="110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u="none" strike="noStrike" kern="1200" noProof="0" dirty="0" smtClean="0">
                          <a:effectLst/>
                        </a:rPr>
                        <a:t>100 %</a:t>
                      </a:r>
                      <a:endParaRPr lang="es-CO" sz="1100" b="0" u="none" strike="noStrike" kern="1200" noProof="0" dirty="0" smtClean="0">
                        <a:solidFill>
                          <a:schemeClr val="tx1"/>
                        </a:solidFill>
                        <a:effectLst/>
                        <a:latin typeface="+mn-lt"/>
                        <a:ea typeface="+mn-ea"/>
                        <a:cs typeface="Arial" panose="020B0604020202020204" pitchFamily="34" charset="0"/>
                      </a:endParaRPr>
                    </a:p>
                  </a:txBody>
                  <a:tcPr marL="6594" marR="6594" marT="6594" marB="0" anchor="ctr"/>
                </a:tc>
              </a:tr>
              <a:tr h="232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Construcción Terminal Nacional de Pasajeros</a:t>
                      </a:r>
                      <a:endParaRPr lang="es-CO" sz="110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u="none" strike="noStrike" kern="1200" noProof="0" dirty="0" smtClean="0">
                          <a:effectLst/>
                        </a:rPr>
                        <a:t>100 %</a:t>
                      </a:r>
                      <a:endParaRPr lang="es-CO" sz="1100" b="0" u="none" strike="noStrike" kern="1200" noProof="0" dirty="0" smtClean="0">
                        <a:solidFill>
                          <a:schemeClr val="tx1"/>
                        </a:solidFill>
                        <a:effectLst/>
                        <a:latin typeface="+mn-lt"/>
                        <a:ea typeface="+mn-ea"/>
                        <a:cs typeface="Arial" panose="020B0604020202020204" pitchFamily="34" charset="0"/>
                      </a:endParaRPr>
                    </a:p>
                  </a:txBody>
                  <a:tcPr marL="6594" marR="6594" marT="6594" marB="0" anchor="ctr"/>
                </a:tc>
              </a:tr>
              <a:tr h="232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Construcción Fase II Nuevo Terminal de Carga</a:t>
                      </a:r>
                      <a:endParaRPr lang="es-CO" sz="1100" b="0" u="none" strike="noStrike" kern="1200" dirty="0" smtClean="0">
                        <a:solidFill>
                          <a:schemeClr val="tx1"/>
                        </a:solidFill>
                        <a:effectLst/>
                        <a:latin typeface="+mn-lt"/>
                        <a:ea typeface="+mn-ea"/>
                        <a:cs typeface="Arial" panose="020B0604020202020204" pitchFamily="34" charset="0"/>
                      </a:endParaRPr>
                    </a:p>
                  </a:txBody>
                  <a:tcPr marL="63305" marR="63305" marT="31652" marB="31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u="none" strike="noStrike" kern="1200" noProof="0" dirty="0" smtClean="0">
                          <a:effectLst/>
                        </a:rPr>
                        <a:t>100 %</a:t>
                      </a:r>
                      <a:endParaRPr lang="es-CO" sz="1100" b="0" u="none" strike="noStrike" kern="1200" noProof="0" dirty="0" smtClean="0">
                        <a:solidFill>
                          <a:schemeClr val="tx1"/>
                        </a:solidFill>
                        <a:effectLst/>
                        <a:latin typeface="+mn-lt"/>
                        <a:ea typeface="+mn-ea"/>
                        <a:cs typeface="Arial" panose="020B0604020202020204" pitchFamily="34" charset="0"/>
                      </a:endParaRPr>
                    </a:p>
                  </a:txBody>
                  <a:tcPr marL="6594" marR="6594" marT="6594" marB="0" anchor="ctr"/>
                </a:tc>
              </a:tr>
              <a:tr h="232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Nuevo Terminal de Carga Fase II</a:t>
                      </a:r>
                      <a:endParaRPr lang="es-CO" sz="110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u="none" strike="noStrike" kern="1200" noProof="0" dirty="0" smtClean="0">
                          <a:effectLst/>
                        </a:rPr>
                        <a:t>100 %</a:t>
                      </a:r>
                      <a:endParaRPr lang="es-CO" sz="1100" b="0" u="none" strike="noStrike" kern="1200" noProof="0" dirty="0" smtClean="0">
                        <a:solidFill>
                          <a:schemeClr val="tx1"/>
                        </a:solidFill>
                        <a:effectLst/>
                        <a:latin typeface="+mn-lt"/>
                        <a:ea typeface="+mn-ea"/>
                        <a:cs typeface="Arial" panose="020B0604020202020204" pitchFamily="34" charset="0"/>
                      </a:endParaRPr>
                    </a:p>
                  </a:txBody>
                  <a:tcPr marL="6594" marR="6594" marT="6594" marB="0" anchor="ctr"/>
                </a:tc>
              </a:tr>
              <a:tr h="400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Vías, Redes, Parqueaderos y Separación redes REAN/REAP/RTAN/RTAP (Requeridas para T1)</a:t>
                      </a:r>
                      <a:endParaRPr lang="es-CO" sz="110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u="none" strike="noStrike" kern="1200" noProof="0" dirty="0" smtClean="0">
                          <a:effectLst/>
                        </a:rPr>
                        <a:t>100 %</a:t>
                      </a:r>
                      <a:endParaRPr lang="es-CO" sz="1100" b="0" u="none" strike="noStrike" kern="1200" noProof="0" dirty="0" smtClean="0">
                        <a:solidFill>
                          <a:schemeClr val="tx1"/>
                        </a:solidFill>
                        <a:effectLst/>
                        <a:latin typeface="+mn-lt"/>
                        <a:ea typeface="+mn-ea"/>
                        <a:cs typeface="Arial" panose="020B0604020202020204" pitchFamily="34" charset="0"/>
                      </a:endParaRPr>
                    </a:p>
                  </a:txBody>
                  <a:tcPr marL="6594" marR="6594" marT="6594" marB="0" anchor="ctr"/>
                </a:tc>
              </a:tr>
              <a:tr h="400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Vías, Redes, Parqueaderos y Separación redes REAN/REAP/RTAN/RTAP (Requeridas para T2)</a:t>
                      </a:r>
                      <a:endParaRPr lang="es-CO" sz="110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u="none" strike="noStrike" kern="1200" noProof="0" dirty="0" smtClean="0">
                          <a:effectLst/>
                        </a:rPr>
                        <a:t>100 %</a:t>
                      </a:r>
                      <a:endParaRPr lang="es-CO" sz="1100" b="0" u="none" strike="noStrike" kern="1200" noProof="0" dirty="0" smtClean="0">
                        <a:solidFill>
                          <a:schemeClr val="tx1"/>
                        </a:solidFill>
                        <a:effectLst/>
                        <a:latin typeface="+mn-lt"/>
                        <a:ea typeface="+mn-ea"/>
                        <a:cs typeface="Arial" panose="020B0604020202020204" pitchFamily="34" charset="0"/>
                      </a:endParaRPr>
                    </a:p>
                  </a:txBody>
                  <a:tcPr marL="6594" marR="6594" marT="6594" marB="0" anchor="ctr"/>
                </a:tc>
              </a:tr>
              <a:tr h="232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Recinto Prueba de Motores</a:t>
                      </a:r>
                      <a:endParaRPr lang="es-CO" sz="110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u="none" strike="noStrike" kern="1200" noProof="0" dirty="0" smtClean="0">
                          <a:effectLst/>
                        </a:rPr>
                        <a:t>100 %</a:t>
                      </a:r>
                      <a:endParaRPr lang="es-CO" sz="1100" b="0" u="none" strike="noStrike" kern="1200" noProof="0" dirty="0" smtClean="0">
                        <a:solidFill>
                          <a:schemeClr val="tx1"/>
                        </a:solidFill>
                        <a:effectLst/>
                        <a:latin typeface="+mn-lt"/>
                        <a:ea typeface="+mn-ea"/>
                        <a:cs typeface="Arial" panose="020B0604020202020204" pitchFamily="34" charset="0"/>
                      </a:endParaRPr>
                    </a:p>
                  </a:txBody>
                  <a:tcPr marL="6594" marR="6594" marT="6594" marB="0" anchor="ctr"/>
                </a:tc>
              </a:tr>
              <a:tr h="232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Ampliación Plataforma Terminal 1</a:t>
                      </a:r>
                      <a:endParaRPr lang="es-CO" sz="110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u="none" strike="noStrike" kern="1200" noProof="0" dirty="0" smtClean="0">
                          <a:effectLst/>
                        </a:rPr>
                        <a:t>100 %</a:t>
                      </a:r>
                      <a:endParaRPr lang="es-CO" sz="1100" b="0" u="none" strike="noStrike" kern="1200" noProof="0" dirty="0" smtClean="0">
                        <a:solidFill>
                          <a:schemeClr val="tx1"/>
                        </a:solidFill>
                        <a:effectLst/>
                        <a:latin typeface="+mn-lt"/>
                        <a:ea typeface="+mn-ea"/>
                        <a:cs typeface="Arial" panose="020B0604020202020204" pitchFamily="34" charset="0"/>
                      </a:endParaRPr>
                    </a:p>
                  </a:txBody>
                  <a:tcPr marL="6594" marR="6594" marT="6594" marB="0" anchor="ctr"/>
                </a:tc>
              </a:tr>
              <a:tr h="232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Demolición Antiguo Aeropuerto</a:t>
                      </a:r>
                      <a:endParaRPr lang="es-CO" sz="1100" b="0" u="none" strike="noStrike" kern="1200" dirty="0">
                        <a:solidFill>
                          <a:schemeClr val="tx1"/>
                        </a:solidFill>
                        <a:effectLst/>
                        <a:latin typeface="+mn-lt"/>
                        <a:ea typeface="+mn-ea"/>
                        <a:cs typeface="Arial" panose="020B0604020202020204" pitchFamily="34" charset="0"/>
                      </a:endParaRPr>
                    </a:p>
                  </a:txBody>
                  <a:tcPr marL="63305" marR="63305" marT="31652" marB="3165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100" u="none" strike="noStrike" kern="1200" noProof="0" dirty="0" smtClean="0">
                          <a:effectLst/>
                        </a:rPr>
                        <a:t>50 %</a:t>
                      </a:r>
                      <a:endParaRPr lang="es-CO" sz="1100" b="0" u="none" strike="noStrike" kern="1200" noProof="0" dirty="0" smtClean="0">
                        <a:solidFill>
                          <a:schemeClr val="tx1"/>
                        </a:solidFill>
                        <a:effectLst/>
                        <a:latin typeface="+mn-lt"/>
                        <a:ea typeface="+mn-ea"/>
                        <a:cs typeface="Arial" panose="020B0604020202020204" pitchFamily="34" charset="0"/>
                      </a:endParaRPr>
                    </a:p>
                  </a:txBody>
                  <a:tcPr marL="6594" marR="6594" marT="6594" marB="0" anchor="ctr"/>
                </a:tc>
              </a:tr>
            </a:tbl>
          </a:graphicData>
        </a:graphic>
      </p:graphicFrame>
      <p:pic>
        <p:nvPicPr>
          <p:cNvPr id="12" name="Picture 2" descr="C:\Users\yangel\Desktop\NIK_691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7712" y="3852282"/>
            <a:ext cx="4931854" cy="2569369"/>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3" name="CuadroTexto 12"/>
          <p:cNvSpPr txBox="1"/>
          <p:nvPr/>
        </p:nvSpPr>
        <p:spPr>
          <a:xfrm>
            <a:off x="2527909" y="6449172"/>
            <a:ext cx="2617591" cy="220188"/>
          </a:xfrm>
          <a:prstGeom prst="rect">
            <a:avLst/>
          </a:prstGeom>
          <a:noFill/>
        </p:spPr>
        <p:txBody>
          <a:bodyPr wrap="square" rtlCol="0">
            <a:spAutoFit/>
          </a:bodyPr>
          <a:lstStyle/>
          <a:p>
            <a:pPr fontAlgn="base">
              <a:spcBef>
                <a:spcPct val="0"/>
              </a:spcBef>
              <a:spcAft>
                <a:spcPct val="0"/>
              </a:spcAft>
            </a:pPr>
            <a:r>
              <a:rPr lang="es-MX" sz="831" dirty="0">
                <a:solidFill>
                  <a:prstClr val="white"/>
                </a:solidFill>
                <a:latin typeface="Arial" charset="0"/>
                <a:cs typeface="Arial" charset="0"/>
              </a:rPr>
              <a:t>*   Otrosí 3</a:t>
            </a:r>
            <a:endParaRPr lang="es-CO" sz="831" dirty="0">
              <a:solidFill>
                <a:prstClr val="white"/>
              </a:solidFill>
              <a:latin typeface="Arial" charset="0"/>
              <a:cs typeface="Arial" charset="0"/>
            </a:endParaRPr>
          </a:p>
        </p:txBody>
      </p:sp>
    </p:spTree>
    <p:extLst>
      <p:ext uri="{BB962C8B-B14F-4D97-AF65-F5344CB8AC3E}">
        <p14:creationId xmlns:p14="http://schemas.microsoft.com/office/powerpoint/2010/main" val="1393283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graphicFrame>
        <p:nvGraphicFramePr>
          <p:cNvPr id="6" name="Tabla 5"/>
          <p:cNvGraphicFramePr>
            <a:graphicFrameLocks noGrp="1"/>
          </p:cNvGraphicFramePr>
          <p:nvPr>
            <p:extLst/>
          </p:nvPr>
        </p:nvGraphicFramePr>
        <p:xfrm>
          <a:off x="2639616" y="1269563"/>
          <a:ext cx="8496944" cy="5242168"/>
        </p:xfrm>
        <a:graphic>
          <a:graphicData uri="http://schemas.openxmlformats.org/drawingml/2006/table">
            <a:tbl>
              <a:tblPr firstRow="1" bandRow="1"/>
              <a:tblGrid>
                <a:gridCol w="2107119"/>
                <a:gridCol w="2429918"/>
                <a:gridCol w="1358673"/>
                <a:gridCol w="1358673"/>
                <a:gridCol w="1242561"/>
              </a:tblGrid>
              <a:tr h="7920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OBRA</a:t>
                      </a:r>
                      <a:r>
                        <a:rPr lang="es-CO" sz="1600" b="1" baseline="0" dirty="0" smtClean="0">
                          <a:latin typeface="Calibri" panose="020F0502020204030204" pitchFamily="34" charset="0"/>
                          <a:cs typeface="Calibri" panose="020F0502020204030204" pitchFamily="34" charset="0"/>
                        </a:rPr>
                        <a:t> </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DESCRIPCION</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FECHA</a:t>
                      </a:r>
                      <a:r>
                        <a:rPr lang="es-CO" sz="1600" b="1" baseline="0" dirty="0" smtClean="0">
                          <a:latin typeface="Calibri" panose="020F0502020204030204" pitchFamily="34" charset="0"/>
                          <a:cs typeface="Calibri" panose="020F0502020204030204" pitchFamily="34" charset="0"/>
                        </a:rPr>
                        <a:t> DE INICIO</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VALOR</a:t>
                      </a:r>
                      <a:r>
                        <a:rPr lang="es-CO" sz="1600" b="1" baseline="0" dirty="0" smtClean="0">
                          <a:latin typeface="Calibri" panose="020F0502020204030204" pitchFamily="34" charset="0"/>
                          <a:cs typeface="Calibri" panose="020F0502020204030204" pitchFamily="34" charset="0"/>
                        </a:rPr>
                        <a:t> ESTIMADO</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latin typeface="Calibri" panose="020F0502020204030204" pitchFamily="34" charset="0"/>
                          <a:cs typeface="Calibri" panose="020F0502020204030204" pitchFamily="34" charset="0"/>
                        </a:rPr>
                        <a:t>AVANCE </a:t>
                      </a:r>
                      <a:endParaRPr lang="es-CO" sz="16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r>
              <a:tr h="7920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latin typeface="Calibri" panose="020F0502020204030204" pitchFamily="34" charset="0"/>
                          <a:cs typeface="Calibri" panose="020F0502020204030204" pitchFamily="34" charset="0"/>
                        </a:rPr>
                        <a:t>Ampliación Terminal de Pasajeros Nacional y</a:t>
                      </a:r>
                      <a:r>
                        <a:rPr lang="es-CO" sz="1400" b="1" baseline="0" dirty="0" smtClean="0">
                          <a:latin typeface="Calibri" panose="020F0502020204030204" pitchFamily="34" charset="0"/>
                          <a:cs typeface="Calibri" panose="020F0502020204030204" pitchFamily="34" charset="0"/>
                        </a:rPr>
                        <a:t> remodelación del existente y módulo de conectividad para los pasajeros en  tránsito (Consorcio Triple A)</a:t>
                      </a: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lgn="just">
                        <a:buFont typeface="Arial" panose="020B0604020202020204" pitchFamily="34" charset="0"/>
                        <a:buChar char="•"/>
                      </a:pPr>
                      <a:r>
                        <a:rPr lang="es-CO" sz="1400" b="1" baseline="0" dirty="0" smtClean="0">
                          <a:latin typeface="Calibri" panose="020F0502020204030204" pitchFamily="34" charset="0"/>
                          <a:cs typeface="Calibri" panose="020F0502020204030204" pitchFamily="34" charset="0"/>
                        </a:rPr>
                        <a:t> 4.644</a:t>
                      </a:r>
                      <a:r>
                        <a:rPr lang="es-CO" sz="1400" b="1" dirty="0" smtClean="0">
                          <a:latin typeface="Calibri" panose="020F0502020204030204" pitchFamily="34" charset="0"/>
                          <a:cs typeface="Calibri" panose="020F0502020204030204" pitchFamily="34" charset="0"/>
                        </a:rPr>
                        <a:t>m2</a:t>
                      </a:r>
                      <a:r>
                        <a:rPr lang="es-CO" sz="1400" dirty="0" smtClean="0">
                          <a:latin typeface="Calibri" panose="020F0502020204030204" pitchFamily="34" charset="0"/>
                          <a:cs typeface="Calibri" panose="020F0502020204030204" pitchFamily="34" charset="0"/>
                        </a:rPr>
                        <a:t>, incluyendo 2 puentes de abordaje nuevos</a:t>
                      </a:r>
                      <a:r>
                        <a:rPr lang="es-CO" sz="1400" baseline="0" dirty="0" smtClean="0">
                          <a:latin typeface="Calibri" panose="020F0502020204030204" pitchFamily="34" charset="0"/>
                          <a:cs typeface="Calibri" panose="020F0502020204030204" pitchFamily="34" charset="0"/>
                        </a:rPr>
                        <a:t> </a:t>
                      </a:r>
                      <a:r>
                        <a:rPr lang="es-CO" sz="1400" dirty="0" smtClean="0">
                          <a:latin typeface="Calibri" panose="020F0502020204030204" pitchFamily="34" charset="0"/>
                          <a:cs typeface="Calibri" panose="020F0502020204030204" pitchFamily="34" charset="0"/>
                        </a:rPr>
                        <a:t>y </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b="1" baseline="0" dirty="0" smtClean="0">
                          <a:latin typeface="Calibri" panose="020F0502020204030204" pitchFamily="34" charset="0"/>
                          <a:cs typeface="Calibri" panose="020F0502020204030204" pitchFamily="34" charset="0"/>
                        </a:rPr>
                        <a:t>2.750m2</a:t>
                      </a:r>
                      <a:r>
                        <a:rPr lang="es-CO" sz="1400" baseline="0" dirty="0" smtClean="0">
                          <a:latin typeface="Calibri" panose="020F0502020204030204" pitchFamily="34" charset="0"/>
                          <a:cs typeface="Calibri" panose="020F0502020204030204" pitchFamily="34" charset="0"/>
                        </a:rPr>
                        <a:t> en la </a:t>
                      </a:r>
                      <a:r>
                        <a:rPr lang="es-CO" sz="1400" dirty="0" smtClean="0">
                          <a:latin typeface="Calibri" panose="020F0502020204030204" pitchFamily="34" charset="0"/>
                          <a:cs typeface="Calibri" panose="020F0502020204030204" pitchFamily="34" charset="0"/>
                        </a:rPr>
                        <a:t>remodelación</a:t>
                      </a:r>
                    </a:p>
                    <a:p>
                      <a:pPr marL="2857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dirty="0" smtClean="0">
                          <a:latin typeface="Calibri" panose="020F0502020204030204" pitchFamily="34" charset="0"/>
                          <a:cs typeface="Calibri" panose="020F0502020204030204" pitchFamily="34" charset="0"/>
                        </a:rPr>
                        <a:t>Satélite conexión de pasajeros en tránsito</a:t>
                      </a:r>
                    </a:p>
                    <a:p>
                      <a:pPr algn="just"/>
                      <a:endParaRPr lang="es-CO" sz="1400" dirty="0">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dirty="0" smtClean="0">
                          <a:solidFill>
                            <a:schemeClr val="accent6">
                              <a:lumMod val="75000"/>
                            </a:schemeClr>
                          </a:solidFill>
                          <a:latin typeface="Calibri" panose="020F0502020204030204" pitchFamily="34" charset="0"/>
                          <a:cs typeface="Calibri" panose="020F0502020204030204" pitchFamily="34" charset="0"/>
                        </a:rPr>
                        <a:t>01-06-2015</a:t>
                      </a:r>
                      <a:endParaRPr lang="es-CO" sz="1400" dirty="0">
                        <a:solidFill>
                          <a:schemeClr val="accent6">
                            <a:lumMod val="75000"/>
                          </a:schemeClr>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dirty="0" smtClean="0">
                          <a:latin typeface="Calibri" panose="020F0502020204030204" pitchFamily="34" charset="0"/>
                          <a:cs typeface="Calibri" panose="020F0502020204030204" pitchFamily="34" charset="0"/>
                        </a:rPr>
                        <a:t>Muelle</a:t>
                      </a:r>
                    </a:p>
                    <a:p>
                      <a:pPr algn="ctr"/>
                      <a:r>
                        <a:rPr lang="es-CO" sz="1400" dirty="0" smtClean="0">
                          <a:latin typeface="Calibri" panose="020F0502020204030204" pitchFamily="34" charset="0"/>
                          <a:cs typeface="Calibri" panose="020F0502020204030204" pitchFamily="34" charset="0"/>
                        </a:rPr>
                        <a:t>22.364.937.337</a:t>
                      </a:r>
                    </a:p>
                    <a:p>
                      <a:pPr algn="ctr"/>
                      <a:r>
                        <a:rPr lang="es-CO" sz="1400" dirty="0" smtClean="0">
                          <a:latin typeface="Calibri" panose="020F0502020204030204" pitchFamily="34" charset="0"/>
                          <a:cs typeface="Calibri" panose="020F0502020204030204" pitchFamily="34" charset="0"/>
                        </a:rPr>
                        <a:t>Módulos</a:t>
                      </a:r>
                    </a:p>
                    <a:p>
                      <a:pPr algn="ctr"/>
                      <a:r>
                        <a:rPr lang="es-CO" sz="1400" baseline="0" dirty="0" smtClean="0">
                          <a:latin typeface="Calibri" panose="020F0502020204030204" pitchFamily="34" charset="0"/>
                          <a:cs typeface="Calibri" panose="020F0502020204030204" pitchFamily="34" charset="0"/>
                        </a:rPr>
                        <a:t> Tránsito</a:t>
                      </a:r>
                    </a:p>
                    <a:p>
                      <a:pPr algn="ctr"/>
                      <a:r>
                        <a:rPr lang="es-CO" sz="1400" baseline="0" dirty="0" smtClean="0">
                          <a:latin typeface="Calibri" panose="020F0502020204030204" pitchFamily="34" charset="0"/>
                          <a:cs typeface="Calibri" panose="020F0502020204030204" pitchFamily="34" charset="0"/>
                        </a:rPr>
                        <a:t>2.065.016.652</a:t>
                      </a:r>
                      <a:endParaRPr lang="es-CO" sz="14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dirty="0" smtClean="0">
                          <a:latin typeface="Calibri" panose="020F0502020204030204" pitchFamily="34" charset="0"/>
                          <a:cs typeface="Calibri" panose="020F0502020204030204" pitchFamily="34" charset="0"/>
                        </a:rPr>
                        <a:t>0%</a:t>
                      </a:r>
                      <a:endParaRPr lang="es-CO" sz="16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r h="78064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effectLst/>
                          <a:latin typeface="Calibri" panose="020F0502020204030204" pitchFamily="34" charset="0"/>
                          <a:ea typeface="+mn-ea"/>
                          <a:cs typeface="+mn-cs"/>
                        </a:rPr>
                        <a:t>Ampliación Terminal de Pasajeros Internacional y módulos de conectividad exterior-punto fijo parqueadero y conectividad interior. (Consorcio</a:t>
                      </a:r>
                      <a:r>
                        <a:rPr lang="es-ES" sz="1400" b="1" kern="1200" baseline="0" dirty="0" smtClean="0">
                          <a:solidFill>
                            <a:schemeClr val="tx1"/>
                          </a:solidFill>
                          <a:effectLst/>
                          <a:latin typeface="Calibri" panose="020F0502020204030204" pitchFamily="34" charset="0"/>
                          <a:ea typeface="+mn-ea"/>
                          <a:cs typeface="+mn-cs"/>
                        </a:rPr>
                        <a:t> terminales JMC 2016)</a:t>
                      </a:r>
                      <a:endParaRPr lang="es-CO" sz="1400" b="1"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b="1" dirty="0" smtClean="0">
                          <a:latin typeface="Calibri" panose="020F0502020204030204" pitchFamily="34" charset="0"/>
                          <a:cs typeface="Calibri" panose="020F0502020204030204" pitchFamily="34" charset="0"/>
                        </a:rPr>
                        <a:t>3.900m2 </a:t>
                      </a:r>
                      <a:r>
                        <a:rPr lang="es-CO" sz="1400" dirty="0" smtClean="0">
                          <a:latin typeface="Calibri" panose="020F0502020204030204" pitchFamily="34" charset="0"/>
                          <a:cs typeface="Calibri" panose="020F0502020204030204" pitchFamily="34" charset="0"/>
                        </a:rPr>
                        <a:t>incluye 3 nuevos</a:t>
                      </a:r>
                      <a:r>
                        <a:rPr lang="es-CO" sz="1400" baseline="0" dirty="0" smtClean="0">
                          <a:latin typeface="Calibri" panose="020F0502020204030204" pitchFamily="34" charset="0"/>
                          <a:cs typeface="Calibri" panose="020F0502020204030204" pitchFamily="34" charset="0"/>
                        </a:rPr>
                        <a:t> </a:t>
                      </a:r>
                      <a:r>
                        <a:rPr lang="es-CO" sz="1400" dirty="0" smtClean="0">
                          <a:latin typeface="Calibri" panose="020F0502020204030204" pitchFamily="34" charset="0"/>
                          <a:cs typeface="Calibri" panose="020F0502020204030204" pitchFamily="34" charset="0"/>
                        </a:rPr>
                        <a:t>puentes de abordaje  internacional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dirty="0" smtClean="0">
                          <a:latin typeface="Calibri" panose="020F0502020204030204" pitchFamily="34" charset="0"/>
                          <a:cs typeface="Calibri" panose="020F0502020204030204" pitchFamily="34" charset="0"/>
                        </a:rPr>
                        <a:t> Puntos fijos interiores en el hall central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dirty="0" smtClean="0">
                          <a:latin typeface="Calibri" panose="020F0502020204030204" pitchFamily="34" charset="0"/>
                          <a:cs typeface="Calibri" panose="020F0502020204030204" pitchFamily="34" charset="0"/>
                        </a:rPr>
                        <a:t>Puntos fijos parqueaderos</a:t>
                      </a:r>
                    </a:p>
                    <a:p>
                      <a:pPr marL="45720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400" dirty="0" smtClean="0">
                        <a:latin typeface="Calibri" panose="020F0502020204030204" pitchFamily="34" charset="0"/>
                        <a:cs typeface="Calibri" panose="020F0502020204030204" pitchFamily="34" charset="0"/>
                      </a:endParaRPr>
                    </a:p>
                    <a:p>
                      <a:pPr marL="457200" marR="0" lvl="1"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400" dirty="0" smtClean="0">
                        <a:latin typeface="Calibri" panose="020F0502020204030204" pitchFamily="34" charset="0"/>
                        <a:cs typeface="Calibri" panose="020F0502020204030204" pitchFamily="34" charset="0"/>
                      </a:endParaRPr>
                    </a:p>
                    <a:p>
                      <a:pPr marL="457200" lvl="1" indent="0" algn="ctr">
                        <a:buFont typeface="Arial" panose="020B0604020202020204" pitchFamily="34" charset="0"/>
                        <a:buNone/>
                      </a:pPr>
                      <a:endParaRPr lang="es-CO" sz="1400" b="1" dirty="0">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smtClean="0">
                          <a:solidFill>
                            <a:schemeClr val="accent6">
                              <a:lumMod val="75000"/>
                            </a:schemeClr>
                          </a:solidFill>
                          <a:latin typeface="Calibri" panose="020F0502020204030204" pitchFamily="34" charset="0"/>
                          <a:cs typeface="Calibri" panose="020F0502020204030204" pitchFamily="34" charset="0"/>
                        </a:rPr>
                        <a:t>01-06-2015</a:t>
                      </a:r>
                    </a:p>
                    <a:p>
                      <a:pPr algn="ctr"/>
                      <a:endParaRPr lang="es-CO" sz="14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dirty="0" smtClean="0">
                          <a:latin typeface="Calibri" panose="020F0502020204030204" pitchFamily="34" charset="0"/>
                          <a:cs typeface="Calibri" panose="020F0502020204030204" pitchFamily="34" charset="0"/>
                        </a:rPr>
                        <a:t>Muelle 25.240.085.911</a:t>
                      </a:r>
                    </a:p>
                    <a:p>
                      <a:pPr algn="ctr"/>
                      <a:r>
                        <a:rPr lang="es-CO" sz="1400" dirty="0" smtClean="0">
                          <a:latin typeface="Calibri" panose="020F0502020204030204" pitchFamily="34" charset="0"/>
                          <a:cs typeface="Calibri" panose="020F0502020204030204" pitchFamily="34" charset="0"/>
                        </a:rPr>
                        <a:t>Módulos</a:t>
                      </a:r>
                      <a:r>
                        <a:rPr lang="es-CO" sz="1400" baseline="0" dirty="0" smtClean="0">
                          <a:latin typeface="Calibri" panose="020F0502020204030204" pitchFamily="34" charset="0"/>
                          <a:cs typeface="Calibri" panose="020F0502020204030204" pitchFamily="34" charset="0"/>
                        </a:rPr>
                        <a:t> Conexión</a:t>
                      </a:r>
                    </a:p>
                    <a:p>
                      <a:pPr algn="ctr"/>
                      <a:r>
                        <a:rPr lang="es-CO" sz="1400" baseline="0" dirty="0" smtClean="0">
                          <a:latin typeface="Calibri" panose="020F0502020204030204" pitchFamily="34" charset="0"/>
                          <a:cs typeface="Calibri" panose="020F0502020204030204" pitchFamily="34" charset="0"/>
                        </a:rPr>
                        <a:t>Parqueadero</a:t>
                      </a:r>
                    </a:p>
                    <a:p>
                      <a:pPr algn="ctr"/>
                      <a:r>
                        <a:rPr lang="es-CO" sz="1400" baseline="0" dirty="0" smtClean="0">
                          <a:latin typeface="Calibri" panose="020F0502020204030204" pitchFamily="34" charset="0"/>
                          <a:cs typeface="Calibri" panose="020F0502020204030204" pitchFamily="34" charset="0"/>
                        </a:rPr>
                        <a:t>11.299.134.028</a:t>
                      </a:r>
                    </a:p>
                    <a:p>
                      <a:pPr algn="ctr"/>
                      <a:r>
                        <a:rPr lang="es-CO" sz="1400" baseline="0" dirty="0" smtClean="0">
                          <a:latin typeface="Calibri" panose="020F0502020204030204" pitchFamily="34" charset="0"/>
                          <a:cs typeface="Calibri" panose="020F0502020204030204" pitchFamily="34" charset="0"/>
                        </a:rPr>
                        <a:t>Modulo Interior</a:t>
                      </a:r>
                    </a:p>
                    <a:p>
                      <a:pPr algn="ctr"/>
                      <a:r>
                        <a:rPr lang="es-CO" sz="1400" baseline="0" dirty="0" smtClean="0">
                          <a:latin typeface="Calibri" panose="020F0502020204030204" pitchFamily="34" charset="0"/>
                          <a:cs typeface="Calibri" panose="020F0502020204030204" pitchFamily="34" charset="0"/>
                        </a:rPr>
                        <a:t>1.870.002.968</a:t>
                      </a:r>
                    </a:p>
                    <a:p>
                      <a:pPr algn="ctr"/>
                      <a:endParaRPr lang="es-CO" sz="14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800" dirty="0" smtClean="0">
                          <a:latin typeface="Calibri" panose="020F0502020204030204" pitchFamily="34" charset="0"/>
                          <a:cs typeface="Calibri" panose="020F0502020204030204" pitchFamily="34" charset="0"/>
                        </a:rPr>
                        <a:t>2%</a:t>
                      </a:r>
                      <a:endParaRPr lang="es-CO" sz="1800" dirty="0">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162747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graphicFrame>
        <p:nvGraphicFramePr>
          <p:cNvPr id="6" name="Tabla 5"/>
          <p:cNvGraphicFramePr>
            <a:graphicFrameLocks noGrp="1"/>
          </p:cNvGraphicFramePr>
          <p:nvPr>
            <p:extLst/>
          </p:nvPr>
        </p:nvGraphicFramePr>
        <p:xfrm>
          <a:off x="3143672" y="1196752"/>
          <a:ext cx="8064894" cy="5120781"/>
        </p:xfrm>
        <a:graphic>
          <a:graphicData uri="http://schemas.openxmlformats.org/drawingml/2006/table">
            <a:tbl>
              <a:tblPr firstRow="1" bandRow="1"/>
              <a:tblGrid>
                <a:gridCol w="1894028"/>
                <a:gridCol w="2138419"/>
                <a:gridCol w="1344149"/>
                <a:gridCol w="1464164"/>
                <a:gridCol w="1224134"/>
              </a:tblGrid>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dirty="0" smtClean="0">
                          <a:solidFill>
                            <a:schemeClr val="tx1"/>
                          </a:solidFill>
                          <a:latin typeface="Calibri" panose="020F0502020204030204" pitchFamily="34" charset="0"/>
                          <a:cs typeface="Calibri" panose="020F0502020204030204" pitchFamily="34" charset="0"/>
                        </a:rPr>
                        <a:t>OBRA</a:t>
                      </a:r>
                      <a:endParaRPr lang="es-CO" sz="1600" b="1"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solidFill>
                            <a:schemeClr val="tx1"/>
                          </a:solidFill>
                          <a:latin typeface="Calibri" panose="020F0502020204030204" pitchFamily="34" charset="0"/>
                          <a:cs typeface="Calibri" panose="020F0502020204030204" pitchFamily="34" charset="0"/>
                        </a:rPr>
                        <a:t>DESCRIPCION </a:t>
                      </a:r>
                      <a:endParaRPr lang="es-CO" sz="1600" b="1"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solidFill>
                            <a:schemeClr val="tx1"/>
                          </a:solidFill>
                          <a:latin typeface="Calibri" panose="020F0502020204030204" pitchFamily="34" charset="0"/>
                          <a:cs typeface="Calibri" panose="020F0502020204030204" pitchFamily="34" charset="0"/>
                        </a:rPr>
                        <a:t>FECHA DE INICIO</a:t>
                      </a:r>
                      <a:r>
                        <a:rPr lang="es-CO" sz="1600" b="1" baseline="0" dirty="0" smtClean="0">
                          <a:solidFill>
                            <a:schemeClr val="tx1"/>
                          </a:solidFill>
                          <a:latin typeface="Calibri" panose="020F0502020204030204" pitchFamily="34" charset="0"/>
                          <a:cs typeface="Calibri" panose="020F0502020204030204" pitchFamily="34" charset="0"/>
                        </a:rPr>
                        <a:t> </a:t>
                      </a:r>
                      <a:endParaRPr lang="es-CO" sz="1600" b="1"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b="1" dirty="0" smtClean="0">
                          <a:solidFill>
                            <a:schemeClr val="tx1"/>
                          </a:solidFill>
                          <a:latin typeface="Calibri" panose="020F0502020204030204" pitchFamily="34" charset="0"/>
                          <a:cs typeface="Calibri" panose="020F0502020204030204" pitchFamily="34" charset="0"/>
                        </a:rPr>
                        <a:t>VALOR ESTIMADO</a:t>
                      </a:r>
                      <a:r>
                        <a:rPr lang="es-CO" sz="1600" b="1" baseline="0" dirty="0" smtClean="0">
                          <a:solidFill>
                            <a:schemeClr val="tx1"/>
                          </a:solidFill>
                          <a:latin typeface="Calibri" panose="020F0502020204030204" pitchFamily="34" charset="0"/>
                          <a:cs typeface="Calibri" panose="020F0502020204030204" pitchFamily="34" charset="0"/>
                        </a:rPr>
                        <a:t> </a:t>
                      </a:r>
                      <a:endParaRPr lang="es-CO" sz="1600" b="1"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dirty="0" smtClean="0">
                          <a:solidFill>
                            <a:schemeClr val="tx1"/>
                          </a:solidFill>
                          <a:latin typeface="Calibri" panose="020F0502020204030204" pitchFamily="34" charset="0"/>
                          <a:cs typeface="Calibri" panose="020F0502020204030204" pitchFamily="34" charset="0"/>
                        </a:rPr>
                        <a:t>AVANCE</a:t>
                      </a:r>
                    </a:p>
                    <a:p>
                      <a:pPr algn="ctr"/>
                      <a:endParaRPr lang="es-CO" sz="1600" b="1"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333399">
                        <a:lumMod val="20000"/>
                        <a:lumOff val="80000"/>
                      </a:srgbClr>
                    </a:solid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smtClean="0">
                          <a:solidFill>
                            <a:schemeClr val="tx1"/>
                          </a:solidFill>
                          <a:latin typeface="Calibri" panose="020F0502020204030204" pitchFamily="34" charset="0"/>
                          <a:cs typeface="Calibri" panose="020F0502020204030204" pitchFamily="34" charset="0"/>
                        </a:rPr>
                        <a:t>Ampliación de la Plataforma Internacional</a:t>
                      </a:r>
                      <a:r>
                        <a:rPr lang="es-CO" sz="1400" b="1" baseline="0" dirty="0" smtClean="0">
                          <a:solidFill>
                            <a:schemeClr val="tx1"/>
                          </a:solidFill>
                          <a:latin typeface="Calibri" panose="020F0502020204030204" pitchFamily="34" charset="0"/>
                          <a:cs typeface="Calibri" panose="020F0502020204030204" pitchFamily="34" charset="0"/>
                        </a:rPr>
                        <a:t> </a:t>
                      </a:r>
                      <a:endParaRPr lang="es-CO" sz="1400" b="1"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s-CO" sz="1400" dirty="0" smtClean="0">
                          <a:solidFill>
                            <a:schemeClr val="tx1"/>
                          </a:solidFill>
                          <a:latin typeface="Calibri" panose="020F0502020204030204" pitchFamily="34" charset="0"/>
                          <a:cs typeface="Calibri" panose="020F0502020204030204" pitchFamily="34" charset="0"/>
                        </a:rPr>
                        <a:t>En un área de 57.000 m2, que permitirá</a:t>
                      </a:r>
                      <a:r>
                        <a:rPr lang="es-CO" sz="1400" baseline="0" dirty="0" smtClean="0">
                          <a:solidFill>
                            <a:schemeClr val="tx1"/>
                          </a:solidFill>
                          <a:latin typeface="Calibri" panose="020F0502020204030204" pitchFamily="34" charset="0"/>
                          <a:cs typeface="Calibri" panose="020F0502020204030204" pitchFamily="34" charset="0"/>
                        </a:rPr>
                        <a:t> g</a:t>
                      </a:r>
                      <a:r>
                        <a:rPr lang="es-CO" sz="1400" dirty="0" smtClean="0">
                          <a:solidFill>
                            <a:schemeClr val="tx1"/>
                          </a:solidFill>
                          <a:latin typeface="Calibri" panose="020F0502020204030204" pitchFamily="34" charset="0"/>
                          <a:cs typeface="Calibri" panose="020F0502020204030204" pitchFamily="34" charset="0"/>
                        </a:rPr>
                        <a:t>enerar 5 o 7 posiciones remotas dependiendo</a:t>
                      </a:r>
                      <a:r>
                        <a:rPr lang="es-CO" sz="1400" baseline="0" dirty="0" smtClean="0">
                          <a:solidFill>
                            <a:schemeClr val="tx1"/>
                          </a:solidFill>
                          <a:latin typeface="Calibri" panose="020F0502020204030204" pitchFamily="34" charset="0"/>
                          <a:cs typeface="Calibri" panose="020F0502020204030204" pitchFamily="34" charset="0"/>
                        </a:rPr>
                        <a:t> del tipo de avión </a:t>
                      </a:r>
                      <a:endParaRPr lang="es-CO" sz="1400" dirty="0">
                        <a:solidFill>
                          <a:schemeClr val="tx1"/>
                        </a:solidFill>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CO" sz="1400" b="1" kern="1200" dirty="0">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$37.375.659.169</a:t>
                      </a:r>
                      <a:endParaRPr lang="es-CO" sz="1400" b="1" kern="1200" dirty="0">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CO" sz="1400"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r h="15851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gn="ctr">
                        <a:buFont typeface="Arial" panose="020B0604020202020204" pitchFamily="34" charset="0"/>
                        <a:buNone/>
                      </a:pPr>
                      <a:r>
                        <a:rPr lang="es-CO" sz="1400" b="1" dirty="0" smtClean="0">
                          <a:solidFill>
                            <a:schemeClr val="tx1"/>
                          </a:solidFill>
                          <a:latin typeface="Calibri" panose="020F0502020204030204" pitchFamily="34" charset="0"/>
                          <a:cs typeface="Calibri" panose="020F0502020204030204" pitchFamily="34" charset="0"/>
                        </a:rPr>
                        <a:t>Ampliación del Terminal de Carga y remodelación de</a:t>
                      </a:r>
                      <a:r>
                        <a:rPr lang="es-CO" sz="1400" b="1" baseline="0" dirty="0" smtClean="0">
                          <a:solidFill>
                            <a:schemeClr val="tx1"/>
                          </a:solidFill>
                          <a:latin typeface="Calibri" panose="020F0502020204030204" pitchFamily="34" charset="0"/>
                          <a:cs typeface="Calibri" panose="020F0502020204030204" pitchFamily="34" charset="0"/>
                        </a:rPr>
                        <a:t> la </a:t>
                      </a:r>
                      <a:r>
                        <a:rPr lang="es-CO" sz="1400" b="1" dirty="0" smtClean="0">
                          <a:solidFill>
                            <a:schemeClr val="tx1"/>
                          </a:solidFill>
                          <a:latin typeface="Calibri" panose="020F0502020204030204" pitchFamily="34" charset="0"/>
                          <a:cs typeface="Calibri" panose="020F0502020204030204" pitchFamily="34" charset="0"/>
                        </a:rPr>
                        <a:t> existente </a:t>
                      </a:r>
                    </a:p>
                    <a:p>
                      <a:pPr algn="ctr"/>
                      <a:endParaRPr lang="es-CO" sz="1400" b="1"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indent="-285750">
                        <a:buFont typeface="Arial" panose="020B0604020202020204" pitchFamily="34" charset="0"/>
                        <a:buChar char="•"/>
                      </a:pPr>
                      <a:r>
                        <a:rPr lang="es-ES" sz="1400" dirty="0" smtClean="0">
                          <a:solidFill>
                            <a:schemeClr val="tx1"/>
                          </a:solidFill>
                          <a:latin typeface="Calibri" panose="020F0502020204030204" pitchFamily="34" charset="0"/>
                          <a:cs typeface="Calibri" panose="020F0502020204030204" pitchFamily="34" charset="0"/>
                        </a:rPr>
                        <a:t>Ampliación del Terminal : 2.636 m2</a:t>
                      </a:r>
                    </a:p>
                    <a:p>
                      <a:pPr marL="285750" indent="-285750">
                        <a:buFont typeface="Arial" panose="020B0604020202020204" pitchFamily="34" charset="0"/>
                        <a:buChar char="•"/>
                      </a:pPr>
                      <a:r>
                        <a:rPr lang="es-ES" sz="1400" dirty="0" smtClean="0">
                          <a:solidFill>
                            <a:schemeClr val="tx1"/>
                          </a:solidFill>
                          <a:latin typeface="Calibri" panose="020F0502020204030204" pitchFamily="34" charset="0"/>
                          <a:cs typeface="Calibri" panose="020F0502020204030204" pitchFamily="34" charset="0"/>
                        </a:rPr>
                        <a:t>Remodelación de lo existente: 14.975 m2.</a:t>
                      </a:r>
                    </a:p>
                    <a:p>
                      <a:pPr marL="285750" indent="-285750">
                        <a:buFont typeface="Arial" panose="020B0604020202020204" pitchFamily="34" charset="0"/>
                        <a:buChar char="•"/>
                      </a:pPr>
                      <a:r>
                        <a:rPr lang="es-ES" sz="1400" dirty="0" smtClean="0">
                          <a:solidFill>
                            <a:schemeClr val="tx1"/>
                          </a:solidFill>
                          <a:latin typeface="Calibri" panose="020F0502020204030204" pitchFamily="34" charset="0"/>
                          <a:cs typeface="Calibri" panose="020F0502020204030204" pitchFamily="34" charset="0"/>
                        </a:rPr>
                        <a:t>Construcciones nuevas: 8.080 m2.</a:t>
                      </a:r>
                      <a:endParaRPr lang="es-CO" sz="1400" dirty="0">
                        <a:solidFill>
                          <a:schemeClr val="tx1"/>
                        </a:solidFill>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CO" sz="1400" b="1" kern="1200" dirty="0">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$55.000.000.000</a:t>
                      </a:r>
                      <a:endParaRPr lang="es-CO" sz="1400" b="1" kern="1200" dirty="0">
                        <a:solidFill>
                          <a:schemeClr val="accent6">
                            <a:lumMod val="75000"/>
                          </a:schemeClr>
                        </a:solidFill>
                        <a:effectLst/>
                        <a:latin typeface="Calibri" panose="020F0502020204030204" pitchFamily="34" charset="0"/>
                        <a:ea typeface="+mn-ea"/>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s-CO" sz="1400"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dirty="0" smtClean="0">
                          <a:solidFill>
                            <a:schemeClr val="tx1"/>
                          </a:solidFill>
                          <a:latin typeface="Calibri" panose="020F0502020204030204" pitchFamily="34" charset="0"/>
                          <a:cs typeface="Calibri" panose="020F0502020204030204" pitchFamily="34" charset="0"/>
                        </a:rPr>
                        <a:t>Repavimentación</a:t>
                      </a:r>
                      <a:r>
                        <a:rPr lang="es-CO" sz="1400" b="1" baseline="0" dirty="0" smtClean="0">
                          <a:solidFill>
                            <a:schemeClr val="tx1"/>
                          </a:solidFill>
                          <a:latin typeface="Calibri" panose="020F0502020204030204" pitchFamily="34" charset="0"/>
                          <a:cs typeface="Calibri" panose="020F0502020204030204" pitchFamily="34" charset="0"/>
                        </a:rPr>
                        <a:t> de la pista (Contratista </a:t>
                      </a:r>
                      <a:r>
                        <a:rPr lang="es-CO" sz="1400" b="1" baseline="0" dirty="0" err="1" smtClean="0">
                          <a:solidFill>
                            <a:schemeClr val="tx1"/>
                          </a:solidFill>
                          <a:latin typeface="Calibri" panose="020F0502020204030204" pitchFamily="34" charset="0"/>
                          <a:cs typeface="Calibri" panose="020F0502020204030204" pitchFamily="34" charset="0"/>
                        </a:rPr>
                        <a:t>Mincivil</a:t>
                      </a:r>
                      <a:r>
                        <a:rPr lang="es-CO" sz="1400" b="1" baseline="0" dirty="0" smtClean="0">
                          <a:solidFill>
                            <a:schemeClr val="tx1"/>
                          </a:solidFill>
                          <a:latin typeface="Calibri" panose="020F0502020204030204" pitchFamily="34" charset="0"/>
                          <a:cs typeface="Calibri" panose="020F0502020204030204" pitchFamily="34" charset="0"/>
                        </a:rPr>
                        <a:t>)</a:t>
                      </a:r>
                    </a:p>
                    <a:p>
                      <a:pPr algn="ctr"/>
                      <a:r>
                        <a:rPr lang="es-CO" sz="1400" b="1" baseline="0" dirty="0" smtClean="0">
                          <a:solidFill>
                            <a:schemeClr val="tx1"/>
                          </a:solidFill>
                          <a:latin typeface="Calibri" panose="020F0502020204030204" pitchFamily="34" charset="0"/>
                          <a:cs typeface="Calibri" panose="020F0502020204030204" pitchFamily="34" charset="0"/>
                        </a:rPr>
                        <a:t> Fecha de inicio de actividades 16-02-2015</a:t>
                      </a:r>
                      <a:endParaRPr lang="es-CO" sz="1400" b="1"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s-ES" sz="1400" dirty="0" smtClean="0">
                          <a:solidFill>
                            <a:schemeClr val="tx1"/>
                          </a:solidFill>
                          <a:latin typeface="Calibri" panose="020F0502020204030204" pitchFamily="34" charset="0"/>
                          <a:cs typeface="Calibri" panose="020F0502020204030204" pitchFamily="34" charset="0"/>
                        </a:rPr>
                        <a:t>El proyecto es una rehabilitación con el objetivo de reforzar la estructura existente para cumplir el ACN de diseño y corregir el perfil longitudinal, mejorando así el IRI</a:t>
                      </a:r>
                      <a:endParaRPr lang="es-CO" sz="1400" dirty="0">
                        <a:solidFill>
                          <a:schemeClr val="tx1"/>
                        </a:solidFill>
                        <a:latin typeface="Calibri" panose="020F0502020204030204" pitchFamily="34" charset="0"/>
                        <a:cs typeface="Calibri" panose="020F0502020204030204" pitchFamily="3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200" b="1" dirty="0" smtClean="0">
                          <a:solidFill>
                            <a:schemeClr val="accent6">
                              <a:lumMod val="75000"/>
                            </a:schemeClr>
                          </a:solidFill>
                          <a:latin typeface="Calibri" panose="020F0502020204030204" pitchFamily="34" charset="0"/>
                          <a:cs typeface="Calibri" panose="020F0502020204030204" pitchFamily="34" charset="0"/>
                        </a:rPr>
                        <a:t>16-02-2015</a:t>
                      </a:r>
                    </a:p>
                    <a:p>
                      <a:pPr algn="ctr"/>
                      <a:endParaRPr lang="es-CO" sz="1200" b="1" dirty="0">
                        <a:solidFill>
                          <a:schemeClr val="accent6">
                            <a:lumMod val="75000"/>
                          </a:schemeClr>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400" b="1" kern="1200" dirty="0" smtClean="0">
                          <a:solidFill>
                            <a:schemeClr val="accent6">
                              <a:lumMod val="75000"/>
                            </a:schemeClr>
                          </a:solidFill>
                          <a:effectLst/>
                          <a:latin typeface="Calibri" panose="020F0502020204030204" pitchFamily="34" charset="0"/>
                          <a:ea typeface="+mn-ea"/>
                          <a:cs typeface="Calibri" panose="020F0502020204030204" pitchFamily="34" charset="0"/>
                        </a:rPr>
                        <a:t>$27.613.938.218 </a:t>
                      </a:r>
                      <a:endParaRPr lang="es-CO" sz="1200" b="1" dirty="0">
                        <a:solidFill>
                          <a:schemeClr val="accent6">
                            <a:lumMod val="75000"/>
                          </a:schemeClr>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s-CO" sz="1600" dirty="0" smtClean="0">
                          <a:solidFill>
                            <a:schemeClr val="tx1"/>
                          </a:solidFill>
                          <a:latin typeface="Calibri" panose="020F0502020204030204" pitchFamily="34" charset="0"/>
                          <a:cs typeface="Calibri" panose="020F0502020204030204" pitchFamily="34" charset="0"/>
                        </a:rPr>
                        <a:t>85%</a:t>
                      </a:r>
                      <a:endParaRPr lang="es-CO" sz="1600" dirty="0">
                        <a:solidFill>
                          <a:schemeClr val="tx1"/>
                        </a:solidFill>
                        <a:latin typeface="Calibri" panose="020F0502020204030204" pitchFamily="34" charset="0"/>
                        <a:cs typeface="Calibri" panose="020F0502020204030204" pitchFamily="34" charset="0"/>
                      </a:endParaRPr>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150045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graphicFrame>
        <p:nvGraphicFramePr>
          <p:cNvPr id="6" name="3 Tabla"/>
          <p:cNvGraphicFramePr>
            <a:graphicFrameLocks noGrp="1"/>
          </p:cNvGraphicFramePr>
          <p:nvPr>
            <p:extLst/>
          </p:nvPr>
        </p:nvGraphicFramePr>
        <p:xfrm>
          <a:off x="6465179" y="1995609"/>
          <a:ext cx="4443716" cy="2946277"/>
        </p:xfrm>
        <a:graphic>
          <a:graphicData uri="http://schemas.openxmlformats.org/drawingml/2006/table">
            <a:tbl>
              <a:tblPr firstRow="1" bandRow="1">
                <a:tableStyleId>{BC89EF96-8CEA-46FF-86C4-4CE0E7609802}</a:tableStyleId>
              </a:tblPr>
              <a:tblGrid>
                <a:gridCol w="2649137"/>
                <a:gridCol w="1794579"/>
              </a:tblGrid>
              <a:tr h="0">
                <a:tc>
                  <a:txBody>
                    <a:bodyPr/>
                    <a:lstStyle/>
                    <a:p>
                      <a:pPr marL="0" algn="l" defTabSz="914400" rtl="0" eaLnBrk="1" latinLnBrk="0" hangingPunct="1"/>
                      <a:r>
                        <a:rPr lang="es-ES" sz="1300" kern="1200" dirty="0" smtClean="0">
                          <a:latin typeface="+mn-lt"/>
                        </a:rPr>
                        <a:t>Contrato</a:t>
                      </a:r>
                      <a:endParaRPr lang="es-CO" sz="1300" b="1" kern="1200" dirty="0">
                        <a:solidFill>
                          <a:schemeClr val="dk1"/>
                        </a:solidFill>
                        <a:latin typeface="+mn-lt"/>
                        <a:ea typeface="+mn-ea"/>
                        <a:cs typeface="Arial" panose="020B0604020202020204" pitchFamily="34" charset="0"/>
                      </a:endParaRPr>
                    </a:p>
                  </a:txBody>
                  <a:tcPr/>
                </a:tc>
                <a:tc>
                  <a:txBody>
                    <a:bodyPr/>
                    <a:lstStyle/>
                    <a:p>
                      <a:pPr lvl="0" algn="ctr"/>
                      <a:r>
                        <a:rPr lang="es-MX" sz="1300" dirty="0" smtClean="0"/>
                        <a:t>No. </a:t>
                      </a:r>
                      <a:r>
                        <a:rPr lang="es-ES" sz="1300" b="0" dirty="0" smtClean="0"/>
                        <a:t>058-CON-2000</a:t>
                      </a:r>
                      <a:r>
                        <a:rPr lang="es-MX" sz="1300" b="0" dirty="0" smtClean="0"/>
                        <a:t> </a:t>
                      </a:r>
                      <a:endParaRPr lang="es-MX" sz="1300" b="0" dirty="0"/>
                    </a:p>
                  </a:txBody>
                  <a:tcPr marL="9525" marR="9525" marT="9525" marB="0" anchor="ctr"/>
                </a:tc>
              </a:tr>
              <a:tr h="340237">
                <a:tc>
                  <a:txBody>
                    <a:bodyPr/>
                    <a:lstStyle/>
                    <a:p>
                      <a:pPr marL="0" algn="l" defTabSz="914400" rtl="0" eaLnBrk="1" latinLnBrk="0" hangingPunct="1"/>
                      <a:r>
                        <a:rPr lang="es-CO" sz="1300" kern="1200" dirty="0" smtClean="0">
                          <a:latin typeface="+mn-lt"/>
                        </a:rPr>
                        <a:t>Concesionario</a:t>
                      </a:r>
                      <a:endParaRPr lang="es-CO" sz="1300" b="1" kern="1200" dirty="0">
                        <a:solidFill>
                          <a:schemeClr val="dk1"/>
                        </a:solidFill>
                        <a:latin typeface="+mn-lt"/>
                        <a:ea typeface="+mn-ea"/>
                        <a:cs typeface="Arial" panose="020B0604020202020204" pitchFamily="34" charset="0"/>
                      </a:endParaRPr>
                    </a:p>
                  </a:txBody>
                  <a:tcPr anchor="ctr"/>
                </a:tc>
                <a:tc>
                  <a:txBody>
                    <a:bodyPr/>
                    <a:lstStyle/>
                    <a:p>
                      <a:pPr lvl="0" algn="ctr"/>
                      <a:r>
                        <a:rPr lang="es-MX" sz="1300" dirty="0" smtClean="0">
                          <a:latin typeface="+mn-lt"/>
                        </a:rPr>
                        <a:t>AEROCALI</a:t>
                      </a:r>
                      <a:r>
                        <a:rPr lang="es-MX" sz="1300" baseline="0" dirty="0" smtClean="0">
                          <a:latin typeface="+mn-lt"/>
                        </a:rPr>
                        <a:t> S.A.</a:t>
                      </a:r>
                      <a:endParaRPr lang="es-MX" sz="1300" dirty="0">
                        <a:latin typeface="+mn-lt"/>
                      </a:endParaRPr>
                    </a:p>
                  </a:txBody>
                  <a:tcPr marL="0" marR="0" marT="0" marB="0" anchor="ctr"/>
                </a:tc>
              </a:tr>
              <a:tr h="1629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kern="1200" dirty="0" smtClean="0">
                          <a:latin typeface="+mn-lt"/>
                        </a:rPr>
                        <a:t>Fecha de suscripción</a:t>
                      </a:r>
                      <a:endParaRPr lang="es-ES" sz="1300" b="1" kern="1200" dirty="0" smtClean="0">
                        <a:solidFill>
                          <a:schemeClr val="dk1"/>
                        </a:solidFill>
                        <a:latin typeface="+mn-lt"/>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300" b="0" kern="1200" dirty="0" smtClean="0">
                          <a:solidFill>
                            <a:schemeClr val="dk1"/>
                          </a:solidFill>
                          <a:latin typeface="+mn-lt"/>
                          <a:ea typeface="+mn-ea"/>
                          <a:cs typeface="Arial" panose="020B0604020202020204" pitchFamily="34" charset="0"/>
                        </a:rPr>
                        <a:t>01/06/2000</a:t>
                      </a:r>
                      <a:endParaRPr lang="es-CO" sz="1300" b="0" kern="1200" dirty="0">
                        <a:solidFill>
                          <a:schemeClr val="dk1"/>
                        </a:solidFill>
                        <a:latin typeface="+mn-lt"/>
                        <a:ea typeface="+mn-ea"/>
                        <a:cs typeface="Arial" panose="020B0604020202020204" pitchFamily="34" charset="0"/>
                      </a:endParaRPr>
                    </a:p>
                  </a:txBody>
                  <a:tcPr/>
                </a:tc>
              </a:tr>
              <a:tr h="253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kern="1200" dirty="0" smtClean="0">
                          <a:latin typeface="+mn-lt"/>
                        </a:rPr>
                        <a:t>Fecha de inicio del</a:t>
                      </a:r>
                      <a:r>
                        <a:rPr lang="es-ES" sz="1300" kern="1200" baseline="0" dirty="0" smtClean="0">
                          <a:latin typeface="+mn-lt"/>
                        </a:rPr>
                        <a:t> contrato</a:t>
                      </a:r>
                      <a:endParaRPr lang="es-ES" sz="1300" b="1" kern="1200" dirty="0" smtClean="0">
                        <a:solidFill>
                          <a:schemeClr val="dk1"/>
                        </a:solidFill>
                        <a:latin typeface="+mn-lt"/>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300" b="0" kern="1200" dirty="0" smtClean="0">
                          <a:solidFill>
                            <a:schemeClr val="dk1"/>
                          </a:solidFill>
                          <a:latin typeface="+mn-lt"/>
                          <a:ea typeface="+mn-ea"/>
                          <a:cs typeface="Arial" panose="020B0604020202020204" pitchFamily="34" charset="0"/>
                        </a:rPr>
                        <a:t>01/09/2000</a:t>
                      </a:r>
                      <a:endParaRPr lang="es-CO" sz="1300" b="0" kern="1200" dirty="0">
                        <a:solidFill>
                          <a:schemeClr val="dk1"/>
                        </a:solidFill>
                        <a:latin typeface="+mn-lt"/>
                        <a:ea typeface="+mn-ea"/>
                        <a:cs typeface="Arial" panose="020B0604020202020204" pitchFamily="34" charset="0"/>
                      </a:endParaRPr>
                    </a:p>
                  </a:txBody>
                  <a:tcPr anchor="ctr"/>
                </a:tc>
              </a:tr>
              <a:tr h="280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kern="1200" dirty="0" smtClean="0">
                          <a:latin typeface="+mn-lt"/>
                        </a:rPr>
                        <a:t>Plazo </a:t>
                      </a:r>
                      <a:endParaRPr lang="es-ES" sz="1300" b="1" kern="1200" dirty="0" smtClean="0">
                        <a:solidFill>
                          <a:schemeClr val="dk1"/>
                        </a:solidFill>
                        <a:latin typeface="+mn-lt"/>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300" b="0" kern="1200" dirty="0" smtClean="0">
                          <a:solidFill>
                            <a:schemeClr val="dk1"/>
                          </a:solidFill>
                          <a:latin typeface="+mn-lt"/>
                          <a:ea typeface="+mn-ea"/>
                          <a:cs typeface="Arial" panose="020B0604020202020204" pitchFamily="34" charset="0"/>
                        </a:rPr>
                        <a:t>20 años</a:t>
                      </a:r>
                    </a:p>
                  </a:txBody>
                  <a:tcPr/>
                </a:tc>
              </a:tr>
              <a:tr h="280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kern="1200" dirty="0" smtClean="0">
                          <a:solidFill>
                            <a:schemeClr val="dk1"/>
                          </a:solidFill>
                          <a:latin typeface="+mn-lt"/>
                          <a:ea typeface="+mn-ea"/>
                          <a:cs typeface="Arial" panose="020B0604020202020204" pitchFamily="34" charset="0"/>
                        </a:rPr>
                        <a:t>Fecha</a:t>
                      </a:r>
                      <a:r>
                        <a:rPr lang="es-ES" sz="1300" b="0" kern="1200" baseline="0" dirty="0" smtClean="0">
                          <a:solidFill>
                            <a:schemeClr val="dk1"/>
                          </a:solidFill>
                          <a:latin typeface="+mn-lt"/>
                          <a:ea typeface="+mn-ea"/>
                          <a:cs typeface="Arial" panose="020B0604020202020204" pitchFamily="34" charset="0"/>
                        </a:rPr>
                        <a:t> de finalización del contrato</a:t>
                      </a:r>
                      <a:endParaRPr lang="es-ES" sz="1300" b="0" kern="1200" dirty="0" smtClean="0">
                        <a:solidFill>
                          <a:schemeClr val="dk1"/>
                        </a:solidFill>
                        <a:latin typeface="+mn-lt"/>
                        <a:ea typeface="+mn-ea"/>
                        <a:cs typeface="Arial" panose="020B0604020202020204" pitchFamily="34" charset="0"/>
                      </a:endParaRPr>
                    </a:p>
                  </a:txBody>
                  <a:tcPr/>
                </a:tc>
                <a:tc>
                  <a:txBody>
                    <a:bodyPr/>
                    <a:lstStyle/>
                    <a:p>
                      <a:pPr marL="0" algn="ctr" defTabSz="914400" rtl="0" eaLnBrk="1" latinLnBrk="0" hangingPunct="1"/>
                      <a:r>
                        <a:rPr lang="es-CO" sz="1300" b="0" kern="1200" dirty="0" smtClean="0">
                          <a:solidFill>
                            <a:schemeClr val="dk1"/>
                          </a:solidFill>
                          <a:latin typeface="+mn-lt"/>
                          <a:ea typeface="+mn-ea"/>
                          <a:cs typeface="Arial" panose="020B0604020202020204" pitchFamily="34" charset="0"/>
                        </a:rPr>
                        <a:t>31/08/2020</a:t>
                      </a:r>
                    </a:p>
                  </a:txBody>
                  <a:tcPr/>
                </a:tc>
              </a:tr>
              <a:tr h="280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kern="1200" dirty="0" smtClean="0">
                          <a:solidFill>
                            <a:schemeClr val="dk1"/>
                          </a:solidFill>
                          <a:latin typeface="+mn-lt"/>
                          <a:ea typeface="+mn-ea"/>
                          <a:cs typeface="Arial" panose="020B0604020202020204" pitchFamily="34" charset="0"/>
                        </a:rPr>
                        <a:t>Fecha</a:t>
                      </a:r>
                      <a:r>
                        <a:rPr lang="es-ES" sz="1300" b="0" kern="1200" baseline="0" dirty="0" smtClean="0">
                          <a:solidFill>
                            <a:schemeClr val="dk1"/>
                          </a:solidFill>
                          <a:latin typeface="+mn-lt"/>
                          <a:ea typeface="+mn-ea"/>
                          <a:cs typeface="Arial" panose="020B0604020202020204" pitchFamily="34" charset="0"/>
                        </a:rPr>
                        <a:t> Suscripción Otrosí No. 1</a:t>
                      </a:r>
                      <a:endParaRPr lang="es-ES" sz="1300" b="0" kern="1200" dirty="0" smtClean="0">
                        <a:solidFill>
                          <a:schemeClr val="dk1"/>
                        </a:solidFill>
                        <a:latin typeface="+mn-lt"/>
                        <a:ea typeface="+mn-ea"/>
                        <a:cs typeface="Arial" panose="020B0604020202020204" pitchFamily="34" charset="0"/>
                      </a:endParaRPr>
                    </a:p>
                  </a:txBody>
                  <a:tcPr/>
                </a:tc>
                <a:tc>
                  <a:txBody>
                    <a:bodyPr/>
                    <a:lstStyle/>
                    <a:p>
                      <a:pPr marL="0" algn="ctr" defTabSz="914400" rtl="0" eaLnBrk="1" latinLnBrk="0" hangingPunct="1"/>
                      <a:r>
                        <a:rPr lang="es-CO" sz="1300" b="0" kern="1200" dirty="0" smtClean="0">
                          <a:solidFill>
                            <a:schemeClr val="dk1"/>
                          </a:solidFill>
                          <a:latin typeface="+mn-lt"/>
                          <a:ea typeface="+mn-ea"/>
                          <a:cs typeface="Arial" panose="020B0604020202020204" pitchFamily="34" charset="0"/>
                        </a:rPr>
                        <a:t>30/12/2013</a:t>
                      </a:r>
                      <a:endParaRPr lang="es-CO" sz="1300" b="0" kern="1200" dirty="0">
                        <a:solidFill>
                          <a:schemeClr val="dk1"/>
                        </a:solidFill>
                        <a:latin typeface="+mn-lt"/>
                        <a:ea typeface="+mn-ea"/>
                        <a:cs typeface="Arial" panose="020B0604020202020204" pitchFamily="34" charset="0"/>
                      </a:endParaRPr>
                    </a:p>
                  </a:txBody>
                  <a:tcPr/>
                </a:tc>
              </a:tr>
              <a:tr h="280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kern="1200" dirty="0" smtClean="0">
                          <a:solidFill>
                            <a:schemeClr val="dk1"/>
                          </a:solidFill>
                          <a:latin typeface="+mn-lt"/>
                          <a:ea typeface="+mn-ea"/>
                          <a:cs typeface="Arial" panose="020B0604020202020204" pitchFamily="34" charset="0"/>
                        </a:rPr>
                        <a:t>Fecha</a:t>
                      </a:r>
                      <a:r>
                        <a:rPr lang="es-ES" sz="1300" b="0" kern="1200" baseline="0" dirty="0" smtClean="0">
                          <a:solidFill>
                            <a:schemeClr val="dk1"/>
                          </a:solidFill>
                          <a:latin typeface="+mn-lt"/>
                          <a:ea typeface="+mn-ea"/>
                          <a:cs typeface="Arial" panose="020B0604020202020204" pitchFamily="34" charset="0"/>
                        </a:rPr>
                        <a:t> Suscripción Otrosí No. 2</a:t>
                      </a:r>
                      <a:endParaRPr lang="es-ES" sz="1300" b="0" kern="1200" dirty="0" smtClean="0">
                        <a:solidFill>
                          <a:schemeClr val="dk1"/>
                        </a:solidFill>
                        <a:latin typeface="+mn-lt"/>
                        <a:ea typeface="+mn-ea"/>
                        <a:cs typeface="Arial" panose="020B0604020202020204" pitchFamily="34" charset="0"/>
                      </a:endParaRPr>
                    </a:p>
                  </a:txBody>
                  <a:tcPr/>
                </a:tc>
                <a:tc>
                  <a:txBody>
                    <a:bodyPr/>
                    <a:lstStyle/>
                    <a:p>
                      <a:pPr marL="0" algn="ctr" defTabSz="914400" rtl="0" eaLnBrk="1" latinLnBrk="0" hangingPunct="1"/>
                      <a:r>
                        <a:rPr lang="es-CO" sz="1300" b="0" kern="1200" dirty="0" smtClean="0">
                          <a:solidFill>
                            <a:schemeClr val="dk1"/>
                          </a:solidFill>
                          <a:latin typeface="+mn-lt"/>
                          <a:ea typeface="+mn-ea"/>
                          <a:cs typeface="Arial" panose="020B0604020202020204" pitchFamily="34" charset="0"/>
                        </a:rPr>
                        <a:t>28/10/2014</a:t>
                      </a:r>
                      <a:endParaRPr lang="es-CO" sz="1300" b="0" kern="1200" dirty="0">
                        <a:solidFill>
                          <a:schemeClr val="dk1"/>
                        </a:solidFill>
                        <a:latin typeface="+mn-lt"/>
                        <a:ea typeface="+mn-ea"/>
                        <a:cs typeface="Arial" panose="020B0604020202020204" pitchFamily="34" charset="0"/>
                      </a:endParaRPr>
                    </a:p>
                  </a:txBody>
                  <a:tcPr/>
                </a:tc>
              </a:tr>
              <a:tr h="280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kern="1200" dirty="0" smtClean="0">
                          <a:solidFill>
                            <a:schemeClr val="dk1"/>
                          </a:solidFill>
                          <a:latin typeface="+mn-lt"/>
                          <a:ea typeface="+mn-ea"/>
                          <a:cs typeface="Arial" panose="020B0604020202020204" pitchFamily="34" charset="0"/>
                        </a:rPr>
                        <a:t>Fecha</a:t>
                      </a:r>
                      <a:r>
                        <a:rPr lang="es-ES" sz="1300" b="0" kern="1200" baseline="0" dirty="0" smtClean="0">
                          <a:solidFill>
                            <a:schemeClr val="dk1"/>
                          </a:solidFill>
                          <a:latin typeface="+mn-lt"/>
                          <a:ea typeface="+mn-ea"/>
                          <a:cs typeface="Arial" panose="020B0604020202020204" pitchFamily="34" charset="0"/>
                        </a:rPr>
                        <a:t> Suscripción Otrosí No. 3</a:t>
                      </a:r>
                      <a:endParaRPr lang="es-ES" sz="1300" b="0" kern="1200" dirty="0" smtClean="0">
                        <a:solidFill>
                          <a:schemeClr val="dk1"/>
                        </a:solidFill>
                        <a:latin typeface="+mn-lt"/>
                        <a:ea typeface="+mn-ea"/>
                        <a:cs typeface="Arial" panose="020B0604020202020204" pitchFamily="34" charset="0"/>
                      </a:endParaRPr>
                    </a:p>
                  </a:txBody>
                  <a:tcPr/>
                </a:tc>
                <a:tc>
                  <a:txBody>
                    <a:bodyPr/>
                    <a:lstStyle/>
                    <a:p>
                      <a:pPr marL="0" algn="ctr" defTabSz="914400" rtl="0" eaLnBrk="1" latinLnBrk="0" hangingPunct="1"/>
                      <a:r>
                        <a:rPr lang="es-CO" sz="1300" b="0" kern="1200" dirty="0" smtClean="0">
                          <a:solidFill>
                            <a:schemeClr val="dk1"/>
                          </a:solidFill>
                          <a:latin typeface="+mn-lt"/>
                          <a:ea typeface="+mn-ea"/>
                          <a:cs typeface="Arial" panose="020B0604020202020204" pitchFamily="34" charset="0"/>
                        </a:rPr>
                        <a:t>05/06/2015</a:t>
                      </a:r>
                      <a:endParaRPr lang="es-CO" sz="1300" b="0" kern="1200" dirty="0">
                        <a:solidFill>
                          <a:schemeClr val="dk1"/>
                        </a:solidFill>
                        <a:latin typeface="+mn-lt"/>
                        <a:ea typeface="+mn-ea"/>
                        <a:cs typeface="Arial" panose="020B0604020202020204" pitchFamily="34" charset="0"/>
                      </a:endParaRPr>
                    </a:p>
                  </a:txBody>
                  <a:tcPr/>
                </a:tc>
              </a:tr>
              <a:tr h="280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kern="1200" dirty="0" smtClean="0">
                          <a:solidFill>
                            <a:schemeClr val="dk1"/>
                          </a:solidFill>
                          <a:latin typeface="+mn-lt"/>
                          <a:ea typeface="+mn-ea"/>
                          <a:cs typeface="Arial" panose="020B0604020202020204" pitchFamily="34" charset="0"/>
                        </a:rPr>
                        <a:t>Fecha</a:t>
                      </a:r>
                      <a:r>
                        <a:rPr lang="es-ES" sz="1300" b="0" kern="1200" baseline="0" dirty="0" smtClean="0">
                          <a:solidFill>
                            <a:schemeClr val="dk1"/>
                          </a:solidFill>
                          <a:latin typeface="+mn-lt"/>
                          <a:ea typeface="+mn-ea"/>
                          <a:cs typeface="Arial" panose="020B0604020202020204" pitchFamily="34" charset="0"/>
                        </a:rPr>
                        <a:t> de Subrogación a la ANI</a:t>
                      </a:r>
                      <a:endParaRPr lang="es-ES" sz="1300" b="0" kern="1200" dirty="0" smtClean="0">
                        <a:solidFill>
                          <a:schemeClr val="dk1"/>
                        </a:solidFill>
                        <a:latin typeface="+mn-lt"/>
                        <a:ea typeface="+mn-ea"/>
                        <a:cs typeface="Arial" panose="020B0604020202020204" pitchFamily="34" charset="0"/>
                      </a:endParaRPr>
                    </a:p>
                  </a:txBody>
                  <a:tcPr/>
                </a:tc>
                <a:tc>
                  <a:txBody>
                    <a:bodyPr/>
                    <a:lstStyle/>
                    <a:p>
                      <a:pPr marL="0" algn="ctr" defTabSz="914400" rtl="0" eaLnBrk="1" latinLnBrk="0" hangingPunct="1"/>
                      <a:r>
                        <a:rPr lang="es-CO" sz="1300" b="0" kern="1200" dirty="0" smtClean="0">
                          <a:solidFill>
                            <a:schemeClr val="dk1"/>
                          </a:solidFill>
                          <a:latin typeface="+mn-lt"/>
                          <a:ea typeface="+mn-ea"/>
                          <a:cs typeface="Arial" panose="020B0604020202020204" pitchFamily="34" charset="0"/>
                        </a:rPr>
                        <a:t>31/12/2013</a:t>
                      </a:r>
                      <a:endParaRPr lang="es-CO" sz="1300" b="0" kern="1200" dirty="0">
                        <a:solidFill>
                          <a:schemeClr val="dk1"/>
                        </a:solidFill>
                        <a:latin typeface="+mn-lt"/>
                        <a:ea typeface="+mn-ea"/>
                        <a:cs typeface="Arial" panose="020B0604020202020204" pitchFamily="34" charset="0"/>
                      </a:endParaRPr>
                    </a:p>
                  </a:txBody>
                  <a:tcPr/>
                </a:tc>
              </a:tr>
            </a:tbl>
          </a:graphicData>
        </a:graphic>
      </p:graphicFrame>
      <p:sp>
        <p:nvSpPr>
          <p:cNvPr id="7" name="30 CuadroTexto"/>
          <p:cNvSpPr txBox="1">
            <a:spLocks noChangeArrowheads="1"/>
          </p:cNvSpPr>
          <p:nvPr/>
        </p:nvSpPr>
        <p:spPr bwMode="auto">
          <a:xfrm flipH="1">
            <a:off x="6415759" y="5050155"/>
            <a:ext cx="4443715" cy="307777"/>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smtClean="0">
                <a:solidFill>
                  <a:prstClr val="white"/>
                </a:solidFill>
                <a:latin typeface="Calibri" panose="020F0502020204030204" pitchFamily="34" charset="0"/>
                <a:cs typeface="Arial" pitchFamily="34" charset="0"/>
              </a:rPr>
              <a:t>COMPOSICIÓN ACCIONARIA</a:t>
            </a:r>
            <a:endParaRPr lang="es-CO" sz="1400" dirty="0">
              <a:solidFill>
                <a:prstClr val="white"/>
              </a:solidFill>
              <a:latin typeface="Calibri" panose="020F0502020204030204" pitchFamily="34" charset="0"/>
              <a:cs typeface="Arial" pitchFamily="34" charset="0"/>
            </a:endParaRPr>
          </a:p>
        </p:txBody>
      </p:sp>
      <p:graphicFrame>
        <p:nvGraphicFramePr>
          <p:cNvPr id="8" name="3 Tabla"/>
          <p:cNvGraphicFramePr>
            <a:graphicFrameLocks noGrp="1"/>
          </p:cNvGraphicFramePr>
          <p:nvPr>
            <p:extLst/>
          </p:nvPr>
        </p:nvGraphicFramePr>
        <p:xfrm>
          <a:off x="6415759" y="5472194"/>
          <a:ext cx="4443719" cy="868680"/>
        </p:xfrm>
        <a:graphic>
          <a:graphicData uri="http://schemas.openxmlformats.org/drawingml/2006/table">
            <a:tbl>
              <a:tblPr firstRow="1" bandRow="1">
                <a:tableStyleId>{BC89EF96-8CEA-46FF-86C4-4CE0E7609802}</a:tableStyleId>
              </a:tblPr>
              <a:tblGrid>
                <a:gridCol w="3440958"/>
                <a:gridCol w="1002761"/>
              </a:tblGrid>
              <a:tr h="215201">
                <a:tc>
                  <a:txBody>
                    <a:bodyPr/>
                    <a:lstStyle/>
                    <a:p>
                      <a:pPr marL="0" algn="l" defTabSz="914400" rtl="0" eaLnBrk="1" latinLnBrk="0" hangingPunct="1"/>
                      <a:r>
                        <a:rPr lang="es-ES" sz="1300" b="0" kern="1200" dirty="0" smtClean="0">
                          <a:solidFill>
                            <a:schemeClr val="tx1"/>
                          </a:solidFill>
                          <a:latin typeface="+mn-lt"/>
                          <a:ea typeface="+mn-ea"/>
                          <a:cs typeface="+mn-cs"/>
                        </a:rPr>
                        <a:t>AENA</a:t>
                      </a:r>
                      <a:r>
                        <a:rPr lang="es-ES" sz="1300" b="0" kern="1200" baseline="0" dirty="0" smtClean="0">
                          <a:solidFill>
                            <a:schemeClr val="tx1"/>
                          </a:solidFill>
                          <a:latin typeface="+mn-lt"/>
                          <a:ea typeface="+mn-ea"/>
                          <a:cs typeface="+mn-cs"/>
                        </a:rPr>
                        <a:t> DESARROLLO INTERNACIONAL S.A.</a:t>
                      </a:r>
                      <a:endParaRPr lang="es-CO" sz="1300" b="0" kern="1200" dirty="0">
                        <a:solidFill>
                          <a:schemeClr val="dk1"/>
                        </a:solidFill>
                        <a:latin typeface="+mn-lt"/>
                        <a:ea typeface="+mn-ea"/>
                        <a:cs typeface="Arial" panose="020B0604020202020204" pitchFamily="34" charset="0"/>
                      </a:endParaRPr>
                    </a:p>
                  </a:txBody>
                  <a:tcPr/>
                </a:tc>
                <a:tc>
                  <a:txBody>
                    <a:bodyPr/>
                    <a:lstStyle/>
                    <a:p>
                      <a:pPr algn="ctr" fontAlgn="ctr"/>
                      <a:r>
                        <a:rPr lang="es-CO" sz="1300" b="0" i="0" u="none" strike="noStrike" dirty="0" smtClean="0">
                          <a:solidFill>
                            <a:schemeClr val="tx1"/>
                          </a:solidFill>
                          <a:effectLst/>
                          <a:latin typeface="+mn-lt"/>
                          <a:cs typeface="+mn-cs"/>
                        </a:rPr>
                        <a:t>51,01 %</a:t>
                      </a:r>
                      <a:endParaRPr lang="es-CO" sz="1300" b="0" i="0" u="none" strike="noStrike" dirty="0" smtClean="0">
                        <a:solidFill>
                          <a:srgbClr val="000000"/>
                        </a:solidFill>
                        <a:effectLst/>
                        <a:latin typeface="+mn-lt"/>
                        <a:cs typeface="Arial" panose="020B0604020202020204" pitchFamily="34" charset="0"/>
                      </a:endParaRPr>
                    </a:p>
                  </a:txBody>
                  <a:tcPr marL="9525" marR="9525" marT="9525" marB="0" anchor="ctr"/>
                </a:tc>
              </a:tr>
              <a:tr h="230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kern="1200" dirty="0" smtClean="0">
                          <a:latin typeface="+mn-lt"/>
                        </a:rPr>
                        <a:t>CORPORACIÓN</a:t>
                      </a:r>
                      <a:r>
                        <a:rPr lang="es-ES" sz="1300" b="0" kern="1200" baseline="0" dirty="0" smtClean="0">
                          <a:latin typeface="+mn-lt"/>
                        </a:rPr>
                        <a:t> FINANCIERA COLOMBIA S.A.</a:t>
                      </a:r>
                      <a:endParaRPr lang="es-ES" sz="1300" b="0" kern="1200" dirty="0" smtClean="0">
                        <a:solidFill>
                          <a:schemeClr val="dk1"/>
                        </a:solidFill>
                        <a:latin typeface="+mn-lt"/>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300" b="0" kern="1200" baseline="0" dirty="0" smtClean="0">
                          <a:solidFill>
                            <a:schemeClr val="dk1"/>
                          </a:solidFill>
                          <a:latin typeface="+mn-lt"/>
                          <a:ea typeface="+mn-ea"/>
                          <a:cs typeface="Arial" panose="020B0604020202020204" pitchFamily="34" charset="0"/>
                        </a:rPr>
                        <a:t>49,09 %</a:t>
                      </a:r>
                      <a:endParaRPr lang="es-CO" sz="1300" b="0" kern="1200" dirty="0">
                        <a:solidFill>
                          <a:schemeClr val="dk1"/>
                        </a:solidFill>
                        <a:latin typeface="+mn-lt"/>
                        <a:ea typeface="+mn-ea"/>
                        <a:cs typeface="Arial" panose="020B0604020202020204" pitchFamily="34" charset="0"/>
                      </a:endParaRPr>
                    </a:p>
                  </a:txBody>
                  <a:tcPr/>
                </a:tc>
              </a:tr>
              <a:tr h="230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1" kern="1200" dirty="0" smtClean="0">
                          <a:solidFill>
                            <a:schemeClr val="dk1"/>
                          </a:solidFill>
                          <a:latin typeface="+mn-lt"/>
                          <a:ea typeface="+mn-ea"/>
                          <a:cs typeface="Arial" panose="020B0604020202020204" pitchFamily="34" charset="0"/>
                        </a:rPr>
                        <a:t>TOTAL</a:t>
                      </a:r>
                    </a:p>
                  </a:txBody>
                  <a:tcPr>
                    <a:solidFill>
                      <a:schemeClr val="accent1">
                        <a:lumMod val="40000"/>
                        <a:lumOff val="60000"/>
                      </a:schemeClr>
                    </a:solidFill>
                  </a:tcPr>
                </a:tc>
                <a:tc>
                  <a:txBody>
                    <a:bodyPr/>
                    <a:lstStyle/>
                    <a:p>
                      <a:pPr marL="0" algn="ctr" defTabSz="914400" rtl="0" eaLnBrk="1" latinLnBrk="0" hangingPunct="1"/>
                      <a:r>
                        <a:rPr lang="es-CO" sz="1300" b="1" kern="1200" dirty="0" smtClean="0">
                          <a:solidFill>
                            <a:schemeClr val="dk1"/>
                          </a:solidFill>
                          <a:latin typeface="+mn-lt"/>
                          <a:ea typeface="+mn-ea"/>
                          <a:cs typeface="Arial" panose="020B0604020202020204" pitchFamily="34" charset="0"/>
                        </a:rPr>
                        <a:t>100,00 %</a:t>
                      </a:r>
                      <a:endParaRPr lang="es-CO" sz="1300" b="1" kern="1200" dirty="0">
                        <a:solidFill>
                          <a:schemeClr val="dk1"/>
                        </a:solidFill>
                        <a:latin typeface="+mn-lt"/>
                        <a:ea typeface="+mn-ea"/>
                        <a:cs typeface="Arial" panose="020B0604020202020204" pitchFamily="34" charset="0"/>
                      </a:endParaRPr>
                    </a:p>
                  </a:txBody>
                  <a:tcPr>
                    <a:solidFill>
                      <a:schemeClr val="accent1">
                        <a:lumMod val="40000"/>
                        <a:lumOff val="60000"/>
                      </a:schemeClr>
                    </a:solidFill>
                  </a:tcPr>
                </a:tc>
              </a:tr>
            </a:tbl>
          </a:graphicData>
        </a:graphic>
      </p:graphicFrame>
      <p:pic>
        <p:nvPicPr>
          <p:cNvPr id="9" name="5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544" y="1844824"/>
            <a:ext cx="4308475" cy="3068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30 CuadroTexto"/>
          <p:cNvSpPr txBox="1">
            <a:spLocks noChangeArrowheads="1"/>
          </p:cNvSpPr>
          <p:nvPr/>
        </p:nvSpPr>
        <p:spPr bwMode="auto">
          <a:xfrm flipH="1">
            <a:off x="1991544" y="5050155"/>
            <a:ext cx="4308474" cy="276999"/>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200" dirty="0" smtClean="0">
                <a:solidFill>
                  <a:prstClr val="white"/>
                </a:solidFill>
                <a:latin typeface="Arial" pitchFamily="34" charset="0"/>
                <a:cs typeface="Arial" pitchFamily="34" charset="0"/>
              </a:rPr>
              <a:t>OBJETO DEL CONTRATO</a:t>
            </a:r>
            <a:endParaRPr lang="es-CO" sz="1200" dirty="0">
              <a:solidFill>
                <a:prstClr val="white"/>
              </a:solidFill>
              <a:latin typeface="Arial" pitchFamily="34" charset="0"/>
              <a:cs typeface="Arial" pitchFamily="34" charset="0"/>
            </a:endParaRPr>
          </a:p>
        </p:txBody>
      </p:sp>
      <p:graphicFrame>
        <p:nvGraphicFramePr>
          <p:cNvPr id="11" name="4 Tabla"/>
          <p:cNvGraphicFramePr>
            <a:graphicFrameLocks noGrp="1"/>
          </p:cNvGraphicFramePr>
          <p:nvPr>
            <p:extLst/>
          </p:nvPr>
        </p:nvGraphicFramePr>
        <p:xfrm>
          <a:off x="1991544" y="5405069"/>
          <a:ext cx="4308474" cy="921328"/>
        </p:xfrm>
        <a:graphic>
          <a:graphicData uri="http://schemas.openxmlformats.org/drawingml/2006/table">
            <a:tbl>
              <a:tblPr firstRow="1" bandRow="1">
                <a:tableStyleId>{5C22544A-7EE6-4342-B048-85BDC9FD1C3A}</a:tableStyleId>
              </a:tblPr>
              <a:tblGrid>
                <a:gridCol w="4308474"/>
              </a:tblGrid>
              <a:tr h="921328">
                <a:tc>
                  <a:txBody>
                    <a:bodyPr/>
                    <a:lstStyle/>
                    <a:p>
                      <a:pPr lvl="0" algn="ctr"/>
                      <a:r>
                        <a:rPr lang="es-MX" sz="1400" b="0" dirty="0" smtClean="0">
                          <a:solidFill>
                            <a:schemeClr val="tx1"/>
                          </a:solidFill>
                        </a:rPr>
                        <a:t>Contrato de Concesión para la Administración, Operación</a:t>
                      </a:r>
                      <a:r>
                        <a:rPr lang="es-MX" sz="1400" b="0" baseline="0" dirty="0" smtClean="0">
                          <a:solidFill>
                            <a:schemeClr val="tx1"/>
                          </a:solidFill>
                        </a:rPr>
                        <a:t> y</a:t>
                      </a:r>
                      <a:r>
                        <a:rPr lang="es-MX" sz="1400" b="0" dirty="0" smtClean="0">
                          <a:solidFill>
                            <a:schemeClr val="tx1"/>
                          </a:solidFill>
                        </a:rPr>
                        <a:t> Explotación Económica</a:t>
                      </a:r>
                      <a:r>
                        <a:rPr lang="es-MX" sz="1400" b="0" baseline="0" dirty="0" smtClean="0">
                          <a:solidFill>
                            <a:schemeClr val="tx1"/>
                          </a:solidFill>
                        </a:rPr>
                        <a:t> del Aeropuerto Alfonso Bonilla Aragón de Palmira, Valle del Cauca.</a:t>
                      </a:r>
                      <a:endParaRPr lang="es-MX" sz="1400" b="0" dirty="0">
                        <a:solidFill>
                          <a:schemeClr val="tx1"/>
                        </a:solidFill>
                      </a:endParaRPr>
                    </a:p>
                  </a:txBody>
                  <a:tcPr>
                    <a:solidFill>
                      <a:schemeClr val="tx2">
                        <a:lumMod val="20000"/>
                        <a:lumOff val="80000"/>
                      </a:schemeClr>
                    </a:solidFill>
                  </a:tcPr>
                </a:tc>
              </a:tr>
            </a:tbl>
          </a:graphicData>
        </a:graphic>
      </p:graphicFrame>
      <p:sp>
        <p:nvSpPr>
          <p:cNvPr id="12" name="Rectangle 16"/>
          <p:cNvSpPr>
            <a:spLocks noChangeArrowheads="1"/>
          </p:cNvSpPr>
          <p:nvPr/>
        </p:nvSpPr>
        <p:spPr bwMode="auto">
          <a:xfrm>
            <a:off x="727127" y="908720"/>
            <a:ext cx="11377264" cy="8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b" anchorCtr="0" upright="1">
            <a:noAutofit/>
          </a:bodyPr>
          <a:lstStyle/>
          <a:p>
            <a:pPr algn="ctr">
              <a:lnSpc>
                <a:spcPct val="115000"/>
              </a:lnSpc>
              <a:spcAft>
                <a:spcPts val="1000"/>
              </a:spcAft>
            </a:pPr>
            <a:r>
              <a:rPr lang="es-CO" sz="2400" b="1" dirty="0" smtClean="0">
                <a:effectLst/>
                <a:latin typeface="Calibri"/>
                <a:ea typeface="Times New Roman"/>
                <a:cs typeface="Times New Roman"/>
              </a:rPr>
              <a:t>ALFONSO BONILLA ARAGON DE PALMIRA (VALLE DEL CAUCA)</a:t>
            </a:r>
            <a:endParaRPr lang="es-CO" sz="2400" dirty="0">
              <a:effectLst/>
              <a:latin typeface="Calibri"/>
              <a:ea typeface="Times New Roman"/>
              <a:cs typeface="Times New Roman"/>
            </a:endParaRPr>
          </a:p>
        </p:txBody>
      </p:sp>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3023046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sp>
        <p:nvSpPr>
          <p:cNvPr id="6" name="30 CuadroTexto"/>
          <p:cNvSpPr txBox="1">
            <a:spLocks noChangeArrowheads="1"/>
          </p:cNvSpPr>
          <p:nvPr/>
        </p:nvSpPr>
        <p:spPr bwMode="auto">
          <a:xfrm flipH="1">
            <a:off x="7397116" y="969844"/>
            <a:ext cx="4443714" cy="312195"/>
          </a:xfrm>
          <a:prstGeom prst="rect">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a:solidFill>
                  <a:prstClr val="white"/>
                </a:solidFill>
                <a:latin typeface="Calibri" panose="020F0502020204030204" pitchFamily="34" charset="0"/>
                <a:cs typeface="Arial" pitchFamily="34" charset="0"/>
              </a:rPr>
              <a:t>INFORMACIÓN GENERAL</a:t>
            </a:r>
          </a:p>
        </p:txBody>
      </p:sp>
      <p:graphicFrame>
        <p:nvGraphicFramePr>
          <p:cNvPr id="7" name="3 Tabla"/>
          <p:cNvGraphicFramePr>
            <a:graphicFrameLocks noGrp="1"/>
          </p:cNvGraphicFramePr>
          <p:nvPr>
            <p:extLst/>
          </p:nvPr>
        </p:nvGraphicFramePr>
        <p:xfrm>
          <a:off x="7382155" y="1401414"/>
          <a:ext cx="4443716" cy="975360"/>
        </p:xfrm>
        <a:graphic>
          <a:graphicData uri="http://schemas.openxmlformats.org/drawingml/2006/table">
            <a:tbl>
              <a:tblPr firstRow="1" bandRow="1">
                <a:tableStyleId>{BC89EF96-8CEA-46FF-86C4-4CE0E7609802}</a:tableStyleId>
              </a:tblPr>
              <a:tblGrid>
                <a:gridCol w="2649137"/>
                <a:gridCol w="1794579"/>
              </a:tblGrid>
              <a:tr h="384562">
                <a:tc>
                  <a:txBody>
                    <a:bodyPr/>
                    <a:lstStyle/>
                    <a:p>
                      <a:pPr marL="0" algn="l" defTabSz="914400" rtl="0" eaLnBrk="1" latinLnBrk="0" hangingPunct="1"/>
                      <a:r>
                        <a:rPr lang="es-CO" sz="1300" kern="1200" dirty="0" smtClean="0">
                          <a:latin typeface="+mn-lt"/>
                        </a:rPr>
                        <a:t>Interventoría de Obra</a:t>
                      </a:r>
                      <a:endParaRPr lang="es-CO" sz="1300" b="1" kern="1200" dirty="0">
                        <a:solidFill>
                          <a:schemeClr val="dk1"/>
                        </a:solidFill>
                        <a:latin typeface="+mn-lt"/>
                        <a:ea typeface="+mn-ea"/>
                        <a:cs typeface="Arial" panose="020B0604020202020204" pitchFamily="34" charset="0"/>
                      </a:endParaRPr>
                    </a:p>
                  </a:txBody>
                  <a:tcPr anchor="ctr"/>
                </a:tc>
                <a:tc>
                  <a:txBody>
                    <a:bodyPr/>
                    <a:lstStyle/>
                    <a:p>
                      <a:pPr lvl="0" algn="ctr"/>
                      <a:r>
                        <a:rPr lang="es-MX" sz="1300" dirty="0" smtClean="0">
                          <a:latin typeface="+mn-lt"/>
                        </a:rPr>
                        <a:t>Consorcio Interventoría Palmira</a:t>
                      </a:r>
                      <a:r>
                        <a:rPr lang="es-MX" sz="1300" baseline="0" dirty="0" smtClean="0">
                          <a:latin typeface="+mn-lt"/>
                        </a:rPr>
                        <a:t> 2014</a:t>
                      </a:r>
                      <a:endParaRPr lang="es-MX" sz="1300" dirty="0">
                        <a:latin typeface="+mn-lt"/>
                      </a:endParaRPr>
                    </a:p>
                  </a:txBody>
                  <a:tcPr marL="0" marR="0" marT="0" marB="0" anchor="ctr"/>
                </a:tc>
              </a:tr>
              <a:tr h="281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kern="1200" dirty="0" smtClean="0">
                          <a:latin typeface="+mn-lt"/>
                        </a:rPr>
                        <a:t>Fecha de inicio de</a:t>
                      </a:r>
                      <a:r>
                        <a:rPr lang="es-ES" sz="1300" kern="1200" baseline="0" dirty="0" smtClean="0">
                          <a:latin typeface="+mn-lt"/>
                        </a:rPr>
                        <a:t> Obras</a:t>
                      </a:r>
                      <a:endParaRPr lang="es-ES" sz="1300" b="1" kern="1200" dirty="0" smtClean="0">
                        <a:solidFill>
                          <a:schemeClr val="dk1"/>
                        </a:solidFill>
                        <a:latin typeface="+mn-lt"/>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300" b="0" kern="1200" dirty="0" smtClean="0">
                          <a:solidFill>
                            <a:schemeClr val="dk1"/>
                          </a:solidFill>
                          <a:latin typeface="+mn-lt"/>
                          <a:ea typeface="+mn-ea"/>
                          <a:cs typeface="Arial" panose="020B0604020202020204" pitchFamily="34" charset="0"/>
                        </a:rPr>
                        <a:t>Noviembre 2014</a:t>
                      </a:r>
                      <a:endParaRPr lang="es-CO" sz="1300" b="0" kern="1200" dirty="0">
                        <a:solidFill>
                          <a:schemeClr val="dk1"/>
                        </a:solidFill>
                        <a:latin typeface="+mn-lt"/>
                        <a:ea typeface="+mn-ea"/>
                        <a:cs typeface="Arial" panose="020B0604020202020204" pitchFamily="34" charset="0"/>
                      </a:endParaRPr>
                    </a:p>
                  </a:txBody>
                  <a:tcPr anchor="ctr"/>
                </a:tc>
              </a:tr>
              <a:tr h="2810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kern="1200" dirty="0" smtClean="0">
                          <a:solidFill>
                            <a:schemeClr val="dk1"/>
                          </a:solidFill>
                          <a:latin typeface="+mn-lt"/>
                          <a:ea typeface="+mn-ea"/>
                          <a:cs typeface="Arial" panose="020B0604020202020204" pitchFamily="34" charset="0"/>
                        </a:rPr>
                        <a:t>Fecha</a:t>
                      </a:r>
                      <a:r>
                        <a:rPr lang="es-ES" sz="1300" b="0" kern="1200" baseline="0" dirty="0" smtClean="0">
                          <a:solidFill>
                            <a:schemeClr val="dk1"/>
                          </a:solidFill>
                          <a:latin typeface="+mn-lt"/>
                          <a:ea typeface="+mn-ea"/>
                          <a:cs typeface="Arial" panose="020B0604020202020204" pitchFamily="34" charset="0"/>
                        </a:rPr>
                        <a:t> de finalización de Obras </a:t>
                      </a:r>
                      <a:endParaRPr lang="es-ES" sz="1300" b="0" kern="1200" dirty="0" smtClean="0">
                        <a:solidFill>
                          <a:schemeClr val="dk1"/>
                        </a:solidFill>
                        <a:latin typeface="+mn-lt"/>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300" b="0" kern="1200" dirty="0" smtClean="0">
                          <a:solidFill>
                            <a:schemeClr val="dk1"/>
                          </a:solidFill>
                          <a:latin typeface="+mn-lt"/>
                          <a:ea typeface="+mn-ea"/>
                          <a:cs typeface="Arial" panose="020B0604020202020204" pitchFamily="34" charset="0"/>
                        </a:rPr>
                        <a:t>Agosto 2016</a:t>
                      </a:r>
                    </a:p>
                  </a:txBody>
                  <a:tcPr/>
                </a:tc>
              </a:tr>
            </a:tbl>
          </a:graphicData>
        </a:graphic>
      </p:graphicFrame>
      <p:sp>
        <p:nvSpPr>
          <p:cNvPr id="8" name="30 CuadroTexto"/>
          <p:cNvSpPr txBox="1">
            <a:spLocks noChangeArrowheads="1"/>
          </p:cNvSpPr>
          <p:nvPr/>
        </p:nvSpPr>
        <p:spPr bwMode="auto">
          <a:xfrm flipH="1">
            <a:off x="7352238" y="2651862"/>
            <a:ext cx="4473633" cy="307777"/>
          </a:xfrm>
          <a:prstGeom prst="rect">
            <a:avLst/>
          </a:prstGeom>
          <a:solidFill>
            <a:schemeClr val="accent6"/>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smtClean="0">
                <a:solidFill>
                  <a:prstClr val="white"/>
                </a:solidFill>
                <a:latin typeface="Calibri" panose="020F0502020204030204" pitchFamily="34" charset="0"/>
                <a:cs typeface="Arial" pitchFamily="34" charset="0"/>
              </a:rPr>
              <a:t>FINANCIACION DEL PROYECTO POR FUENTE DE RECURSOS</a:t>
            </a:r>
            <a:endParaRPr lang="es-CO" sz="1400" dirty="0">
              <a:solidFill>
                <a:prstClr val="white"/>
              </a:solidFill>
              <a:latin typeface="Calibri" panose="020F0502020204030204" pitchFamily="34" charset="0"/>
              <a:cs typeface="Arial" pitchFamily="34" charset="0"/>
            </a:endParaRPr>
          </a:p>
        </p:txBody>
      </p:sp>
      <p:graphicFrame>
        <p:nvGraphicFramePr>
          <p:cNvPr id="9" name="3 Tabla"/>
          <p:cNvGraphicFramePr>
            <a:graphicFrameLocks noGrp="1"/>
          </p:cNvGraphicFramePr>
          <p:nvPr>
            <p:extLst/>
          </p:nvPr>
        </p:nvGraphicFramePr>
        <p:xfrm>
          <a:off x="7376317" y="3087051"/>
          <a:ext cx="4425473" cy="964155"/>
        </p:xfrm>
        <a:graphic>
          <a:graphicData uri="http://schemas.openxmlformats.org/drawingml/2006/table">
            <a:tbl>
              <a:tblPr firstRow="1" bandRow="1">
                <a:tableStyleId>{E8B1032C-EA38-4F05-BA0D-38AFFFC7BED3}</a:tableStyleId>
              </a:tblPr>
              <a:tblGrid>
                <a:gridCol w="1430648"/>
                <a:gridCol w="1573288"/>
                <a:gridCol w="1421537"/>
              </a:tblGrid>
              <a:tr h="504853">
                <a:tc>
                  <a:txBody>
                    <a:bodyPr/>
                    <a:lstStyle/>
                    <a:p>
                      <a:pPr marL="0" algn="ctr" defTabSz="914400" rtl="0" eaLnBrk="1" latinLnBrk="0" hangingPunct="1"/>
                      <a:r>
                        <a:rPr lang="es-CO" sz="1300" b="1" kern="1200" baseline="0" dirty="0" smtClean="0">
                          <a:solidFill>
                            <a:schemeClr val="tx1"/>
                          </a:solidFill>
                          <a:latin typeface="+mn-lt"/>
                          <a:ea typeface="+mn-ea"/>
                          <a:cs typeface="+mn-cs"/>
                        </a:rPr>
                        <a:t>Inversión Nación</a:t>
                      </a:r>
                    </a:p>
                    <a:p>
                      <a:pPr marL="0" algn="ctr" defTabSz="914400" rtl="0" eaLnBrk="1" latinLnBrk="0" hangingPunct="1"/>
                      <a:r>
                        <a:rPr lang="es-CO" sz="1300" b="1" kern="1200" baseline="0" dirty="0" smtClean="0">
                          <a:solidFill>
                            <a:schemeClr val="tx1"/>
                          </a:solidFill>
                          <a:latin typeface="+mn-lt"/>
                          <a:ea typeface="+mn-ea"/>
                          <a:cs typeface="+mn-cs"/>
                        </a:rPr>
                        <a:t>Obras</a:t>
                      </a:r>
                      <a:endParaRPr lang="es-CO" sz="1300" b="1" kern="1200" dirty="0">
                        <a:solidFill>
                          <a:schemeClr val="dk1"/>
                        </a:solidFill>
                        <a:latin typeface="+mn-lt"/>
                        <a:ea typeface="+mn-ea"/>
                        <a:cs typeface="Arial" panose="020B0604020202020204" pitchFamily="34" charset="0"/>
                      </a:endParaRPr>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300" u="none" strike="noStrike" dirty="0" smtClean="0">
                          <a:effectLst/>
                        </a:rPr>
                        <a:t>Inversión Concesionario Obras</a:t>
                      </a:r>
                      <a:endParaRPr lang="es-CO" sz="1300" b="1" i="0" u="none" strike="noStrike" dirty="0" smtClean="0">
                        <a:solidFill>
                          <a:srgbClr val="000000"/>
                        </a:solidFill>
                        <a:effectLst/>
                        <a:latin typeface="+mn-lt"/>
                        <a:cs typeface="Arial" panose="020B0604020202020204" pitchFamily="34" charset="0"/>
                      </a:endParaRPr>
                    </a:p>
                    <a:p>
                      <a:pPr algn="ctr" fontAlgn="ctr"/>
                      <a:endParaRPr lang="es-CO" sz="1300" b="1" i="0" u="none" strike="noStrike" dirty="0" smtClean="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s-CO" sz="1300" b="1" i="0" u="none" strike="noStrike" dirty="0" smtClean="0">
                          <a:solidFill>
                            <a:srgbClr val="000000"/>
                          </a:solidFill>
                          <a:effectLst/>
                          <a:latin typeface="+mn-lt"/>
                          <a:cs typeface="Arial" panose="020B0604020202020204" pitchFamily="34" charset="0"/>
                        </a:rPr>
                        <a:t>Total </a:t>
                      </a:r>
                    </a:p>
                  </a:txBody>
                  <a:tcPr marL="9525" marR="9525" marT="9525" marB="0" anchor="ctr"/>
                </a:tc>
              </a:tr>
              <a:tr h="360270">
                <a:tc>
                  <a:txBody>
                    <a:bodyPr/>
                    <a:lstStyle/>
                    <a:p>
                      <a:pPr marL="0" algn="l" defTabSz="914400" rtl="0" eaLnBrk="1" latinLnBrk="0" hangingPunct="1"/>
                      <a:r>
                        <a:rPr lang="es-CO" sz="1300" b="0" kern="1200" dirty="0" smtClean="0">
                          <a:solidFill>
                            <a:schemeClr val="dk1"/>
                          </a:solidFill>
                          <a:latin typeface="+mn-lt"/>
                          <a:ea typeface="+mn-ea"/>
                          <a:cs typeface="Arial" panose="020B0604020202020204" pitchFamily="34" charset="0"/>
                        </a:rPr>
                        <a:t>$128.573.914.836</a:t>
                      </a:r>
                      <a:endParaRPr lang="es-CO" sz="1300" b="0" kern="1200" dirty="0">
                        <a:solidFill>
                          <a:schemeClr val="dk1"/>
                        </a:solidFill>
                        <a:latin typeface="+mn-lt"/>
                        <a:ea typeface="+mn-ea"/>
                        <a:cs typeface="Arial" panose="020B0604020202020204" pitchFamily="34" charset="0"/>
                      </a:endParaRPr>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300" b="0" kern="1200" dirty="0" smtClean="0">
                          <a:solidFill>
                            <a:schemeClr val="dk1"/>
                          </a:solidFill>
                          <a:latin typeface="+mn-lt"/>
                          <a:ea typeface="+mn-ea"/>
                          <a:cs typeface="Arial" panose="020B0604020202020204" pitchFamily="34" charset="0"/>
                        </a:rPr>
                        <a:t>$61.225.719.102</a:t>
                      </a:r>
                      <a:endParaRPr lang="es-CO" sz="1300" b="0" i="0" u="none" strike="noStrike" dirty="0" smtClean="0">
                        <a:solidFill>
                          <a:srgbClr val="000000"/>
                        </a:solidFill>
                        <a:effectLst/>
                        <a:latin typeface="+mn-lt"/>
                        <a:cs typeface="Arial" panose="020B0604020202020204" pitchFamily="34" charset="0"/>
                      </a:endParaRPr>
                    </a:p>
                  </a:txBody>
                  <a:tcPr marL="9525" marR="9525" marT="9525" marB="0" anchor="ctr"/>
                </a:tc>
                <a:tc>
                  <a:txBody>
                    <a:bodyPr/>
                    <a:lstStyle/>
                    <a:p>
                      <a:pPr algn="ctr" fontAlgn="ctr"/>
                      <a:r>
                        <a:rPr lang="es-CO" sz="1300" b="0" i="0" u="none" strike="noStrike" dirty="0" smtClean="0">
                          <a:solidFill>
                            <a:srgbClr val="000000"/>
                          </a:solidFill>
                          <a:effectLst/>
                          <a:latin typeface="+mn-lt"/>
                          <a:cs typeface="Arial" panose="020B0604020202020204" pitchFamily="34" charset="0"/>
                        </a:rPr>
                        <a:t>$ 189.799.633.938</a:t>
                      </a:r>
                    </a:p>
                  </a:txBody>
                  <a:tcPr marL="9525" marR="9525" marT="9525" marB="0" anchor="ctr"/>
                </a:tc>
              </a:tr>
            </a:tbl>
          </a:graphicData>
        </a:graphic>
      </p:graphicFrame>
      <p:sp>
        <p:nvSpPr>
          <p:cNvPr id="10" name="30 CuadroTexto"/>
          <p:cNvSpPr txBox="1">
            <a:spLocks noChangeArrowheads="1"/>
          </p:cNvSpPr>
          <p:nvPr/>
        </p:nvSpPr>
        <p:spPr bwMode="auto">
          <a:xfrm flipH="1">
            <a:off x="7352238" y="4329462"/>
            <a:ext cx="4443714" cy="307777"/>
          </a:xfrm>
          <a:prstGeom prst="rect">
            <a:avLst/>
          </a:prstGeom>
          <a:solidFill>
            <a:schemeClr val="accent1"/>
          </a:solidFill>
        </p:spPr>
        <p:style>
          <a:lnRef idx="3">
            <a:schemeClr val="lt1"/>
          </a:lnRef>
          <a:fillRef idx="1">
            <a:schemeClr val="accent1"/>
          </a:fillRef>
          <a:effectRef idx="1">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400" dirty="0" smtClean="0">
                <a:solidFill>
                  <a:prstClr val="white"/>
                </a:solidFill>
                <a:latin typeface="Calibri" panose="020F0502020204030204" pitchFamily="34" charset="0"/>
                <a:cs typeface="Arial" pitchFamily="34" charset="0"/>
              </a:rPr>
              <a:t>INVERSION RECURSOS NACION</a:t>
            </a:r>
            <a:endParaRPr lang="es-CO" sz="1400" dirty="0">
              <a:solidFill>
                <a:prstClr val="white"/>
              </a:solidFill>
              <a:latin typeface="Calibri" panose="020F0502020204030204" pitchFamily="34" charset="0"/>
              <a:cs typeface="Arial" pitchFamily="34" charset="0"/>
            </a:endParaRPr>
          </a:p>
        </p:txBody>
      </p:sp>
      <p:graphicFrame>
        <p:nvGraphicFramePr>
          <p:cNvPr id="11" name="3 Tabla"/>
          <p:cNvGraphicFramePr>
            <a:graphicFrameLocks noGrp="1"/>
          </p:cNvGraphicFramePr>
          <p:nvPr>
            <p:extLst/>
          </p:nvPr>
        </p:nvGraphicFramePr>
        <p:xfrm>
          <a:off x="7367196" y="4779574"/>
          <a:ext cx="4443716" cy="875547"/>
        </p:xfrm>
        <a:graphic>
          <a:graphicData uri="http://schemas.openxmlformats.org/drawingml/2006/table">
            <a:tbl>
              <a:tblPr firstRow="1" bandRow="1">
                <a:tableStyleId>{BC89EF96-8CEA-46FF-86C4-4CE0E7609802}</a:tableStyleId>
              </a:tblPr>
              <a:tblGrid>
                <a:gridCol w="3028928"/>
                <a:gridCol w="1414788"/>
              </a:tblGrid>
              <a:tr h="387867">
                <a:tc>
                  <a:txBody>
                    <a:bodyPr/>
                    <a:lstStyle/>
                    <a:p>
                      <a:pPr marL="0" algn="l" defTabSz="914400" rtl="0" eaLnBrk="1" latinLnBrk="0" hangingPunct="1"/>
                      <a:r>
                        <a:rPr lang="es-CO" sz="1300" b="0" kern="1200" dirty="0" smtClean="0">
                          <a:solidFill>
                            <a:schemeClr val="tx1"/>
                          </a:solidFill>
                          <a:latin typeface="+mn-lt"/>
                          <a:ea typeface="+mn-ea"/>
                          <a:cs typeface="+mn-cs"/>
                        </a:rPr>
                        <a:t>OBRAS DE CERTIFICACION</a:t>
                      </a:r>
                      <a:endParaRPr lang="es-CO" sz="1300" b="0" kern="1200" dirty="0">
                        <a:solidFill>
                          <a:schemeClr val="dk1"/>
                        </a:solidFill>
                        <a:latin typeface="+mn-lt"/>
                        <a:ea typeface="+mn-ea"/>
                        <a:cs typeface="Arial" panose="020B0604020202020204" pitchFamily="34" charset="0"/>
                      </a:endParaRPr>
                    </a:p>
                  </a:txBody>
                  <a:tcPr anchor="ctr">
                    <a:solidFill>
                      <a:schemeClr val="tx2">
                        <a:lumMod val="20000"/>
                        <a:lumOff val="80000"/>
                      </a:schemeClr>
                    </a:solidFill>
                  </a:tcPr>
                </a:tc>
                <a:tc>
                  <a:txBody>
                    <a:bodyPr/>
                    <a:lstStyle/>
                    <a:p>
                      <a:pPr algn="ctr" fontAlgn="b"/>
                      <a:r>
                        <a:rPr lang="es-MX" sz="1300" b="0" u="none" strike="noStrike" kern="1200" baseline="0" dirty="0" smtClean="0">
                          <a:solidFill>
                            <a:schemeClr val="tx1"/>
                          </a:solidFill>
                          <a:effectLst/>
                          <a:latin typeface="+mn-lt"/>
                          <a:ea typeface="+mn-ea"/>
                          <a:cs typeface="+mn-cs"/>
                        </a:rPr>
                        <a:t>$ 53.391.872.633</a:t>
                      </a:r>
                      <a:endParaRPr lang="es-MX" sz="1300" b="0" u="none" strike="noStrike" kern="1200" dirty="0">
                        <a:solidFill>
                          <a:schemeClr val="tx1"/>
                        </a:solidFill>
                        <a:effectLst/>
                        <a:latin typeface="+mn-lt"/>
                        <a:ea typeface="+mn-ea"/>
                        <a:cs typeface="+mn-cs"/>
                      </a:endParaRPr>
                    </a:p>
                  </a:txBody>
                  <a:tcPr marL="0" marR="0" marT="0" marB="0" anchor="ctr">
                    <a:solidFill>
                      <a:schemeClr val="tx2">
                        <a:lumMod val="20000"/>
                        <a:lumOff val="80000"/>
                      </a:schemeClr>
                    </a:solidFill>
                  </a:tcPr>
                </a:tc>
              </a:tr>
              <a:tr h="2300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kern="1200" dirty="0" smtClean="0">
                          <a:latin typeface="+mn-lt"/>
                        </a:rPr>
                        <a:t>OBRAS DE MODERNIZACION Y AMPLIACION + INTERVENTORIA </a:t>
                      </a:r>
                      <a:endParaRPr lang="es-ES" sz="1300" b="0" kern="1200" dirty="0" smtClean="0">
                        <a:solidFill>
                          <a:schemeClr val="dk1"/>
                        </a:solidFill>
                        <a:latin typeface="+mn-lt"/>
                        <a:ea typeface="+mn-ea"/>
                        <a:cs typeface="Arial" panose="020B0604020202020204" pitchFamily="34"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300" b="0" kern="1200" dirty="0" smtClean="0">
                          <a:solidFill>
                            <a:schemeClr val="dk1"/>
                          </a:solidFill>
                          <a:latin typeface="+mn-lt"/>
                          <a:ea typeface="+mn-ea"/>
                          <a:cs typeface="Arial" panose="020B0604020202020204" pitchFamily="34" charset="0"/>
                        </a:rPr>
                        <a:t>$ 75.182.042.203</a:t>
                      </a:r>
                      <a:endParaRPr lang="es-CO" sz="1300" b="0" kern="1200" dirty="0">
                        <a:solidFill>
                          <a:schemeClr val="dk1"/>
                        </a:solidFill>
                        <a:latin typeface="+mn-lt"/>
                        <a:ea typeface="+mn-ea"/>
                        <a:cs typeface="Arial" panose="020B0604020202020204" pitchFamily="34" charset="0"/>
                      </a:endParaRPr>
                    </a:p>
                  </a:txBody>
                  <a:tcPr>
                    <a:solidFill>
                      <a:schemeClr val="bg1"/>
                    </a:solidFill>
                  </a:tcPr>
                </a:tc>
              </a:tr>
            </a:tbl>
          </a:graphicData>
        </a:graphic>
      </p:graphicFrame>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9007" y="908720"/>
            <a:ext cx="5164281" cy="2787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30 CuadroTexto"/>
          <p:cNvSpPr txBox="1">
            <a:spLocks noChangeArrowheads="1"/>
          </p:cNvSpPr>
          <p:nvPr/>
        </p:nvSpPr>
        <p:spPr bwMode="auto">
          <a:xfrm flipH="1">
            <a:off x="2099007" y="3774207"/>
            <a:ext cx="5156692" cy="276999"/>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200" dirty="0" smtClean="0">
                <a:solidFill>
                  <a:prstClr val="white"/>
                </a:solidFill>
                <a:latin typeface="Arial" pitchFamily="34" charset="0"/>
                <a:cs typeface="Arial" pitchFamily="34" charset="0"/>
              </a:rPr>
              <a:t>OBJETO DEL OTROSÍ No. 1</a:t>
            </a:r>
            <a:endParaRPr lang="es-CO" sz="1200" dirty="0">
              <a:solidFill>
                <a:prstClr val="white"/>
              </a:solidFill>
              <a:latin typeface="Arial" pitchFamily="34" charset="0"/>
              <a:cs typeface="Arial" pitchFamily="34" charset="0"/>
            </a:endParaRPr>
          </a:p>
        </p:txBody>
      </p:sp>
      <p:graphicFrame>
        <p:nvGraphicFramePr>
          <p:cNvPr id="14" name="4 Tabla"/>
          <p:cNvGraphicFramePr>
            <a:graphicFrameLocks noGrp="1"/>
          </p:cNvGraphicFramePr>
          <p:nvPr>
            <p:extLst/>
          </p:nvPr>
        </p:nvGraphicFramePr>
        <p:xfrm>
          <a:off x="2099007" y="4051206"/>
          <a:ext cx="5144224" cy="739485"/>
        </p:xfrm>
        <a:graphic>
          <a:graphicData uri="http://schemas.openxmlformats.org/drawingml/2006/table">
            <a:tbl>
              <a:tblPr firstRow="1" bandRow="1">
                <a:tableStyleId>{5C22544A-7EE6-4342-B048-85BDC9FD1C3A}</a:tableStyleId>
              </a:tblPr>
              <a:tblGrid>
                <a:gridCol w="5144224"/>
              </a:tblGrid>
              <a:tr h="739485">
                <a:tc>
                  <a:txBody>
                    <a:bodyPr/>
                    <a:lstStyle/>
                    <a:p>
                      <a:pPr lvl="0" algn="ctr"/>
                      <a:r>
                        <a:rPr lang="es-MX" sz="1400" b="0" dirty="0" smtClean="0">
                          <a:solidFill>
                            <a:schemeClr val="tx1"/>
                          </a:solidFill>
                        </a:rPr>
                        <a:t>Modernización</a:t>
                      </a:r>
                      <a:r>
                        <a:rPr lang="es-MX" sz="1400" b="0" baseline="0" dirty="0" smtClean="0">
                          <a:solidFill>
                            <a:schemeClr val="tx1"/>
                          </a:solidFill>
                        </a:rPr>
                        <a:t> del terminal de pasajeros existentes,</a:t>
                      </a:r>
                    </a:p>
                    <a:p>
                      <a:pPr lvl="0" algn="ctr"/>
                      <a:r>
                        <a:rPr lang="es-MX" sz="1400" b="0" baseline="0" dirty="0" smtClean="0">
                          <a:solidFill>
                            <a:schemeClr val="tx1"/>
                          </a:solidFill>
                        </a:rPr>
                        <a:t>ampliación del terminal internacional y construcción de las obras requeridas para la certificación internacional del Aeropuerto. </a:t>
                      </a:r>
                      <a:endParaRPr lang="es-MX" sz="1400" b="0" dirty="0">
                        <a:solidFill>
                          <a:schemeClr val="tx1"/>
                        </a:solidFill>
                      </a:endParaRPr>
                    </a:p>
                  </a:txBody>
                  <a:tcPr>
                    <a:solidFill>
                      <a:schemeClr val="tx2">
                        <a:lumMod val="20000"/>
                        <a:lumOff val="80000"/>
                      </a:schemeClr>
                    </a:solidFill>
                  </a:tcPr>
                </a:tc>
              </a:tr>
            </a:tbl>
          </a:graphicData>
        </a:graphic>
      </p:graphicFrame>
      <p:sp>
        <p:nvSpPr>
          <p:cNvPr id="15" name="30 CuadroTexto"/>
          <p:cNvSpPr txBox="1">
            <a:spLocks noChangeArrowheads="1"/>
          </p:cNvSpPr>
          <p:nvPr/>
        </p:nvSpPr>
        <p:spPr bwMode="auto">
          <a:xfrm flipH="1">
            <a:off x="2099007" y="4806156"/>
            <a:ext cx="5164281" cy="276999"/>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200" dirty="0" smtClean="0">
                <a:solidFill>
                  <a:prstClr val="white"/>
                </a:solidFill>
                <a:latin typeface="Arial" pitchFamily="34" charset="0"/>
                <a:cs typeface="Arial" pitchFamily="34" charset="0"/>
              </a:rPr>
              <a:t>OBJETO DEL OTROSÍ No. 2</a:t>
            </a:r>
            <a:endParaRPr lang="es-CO" sz="1200" dirty="0">
              <a:solidFill>
                <a:prstClr val="white"/>
              </a:solidFill>
              <a:latin typeface="Arial" pitchFamily="34" charset="0"/>
              <a:cs typeface="Arial" pitchFamily="34" charset="0"/>
            </a:endParaRPr>
          </a:p>
        </p:txBody>
      </p:sp>
      <p:graphicFrame>
        <p:nvGraphicFramePr>
          <p:cNvPr id="16" name="4 Tabla"/>
          <p:cNvGraphicFramePr>
            <a:graphicFrameLocks noGrp="1"/>
          </p:cNvGraphicFramePr>
          <p:nvPr>
            <p:extLst/>
          </p:nvPr>
        </p:nvGraphicFramePr>
        <p:xfrm>
          <a:off x="2099007" y="5083155"/>
          <a:ext cx="5164281" cy="518160"/>
        </p:xfrm>
        <a:graphic>
          <a:graphicData uri="http://schemas.openxmlformats.org/drawingml/2006/table">
            <a:tbl>
              <a:tblPr firstRow="1" bandRow="1">
                <a:tableStyleId>{5C22544A-7EE6-4342-B048-85BDC9FD1C3A}</a:tableStyleId>
              </a:tblPr>
              <a:tblGrid>
                <a:gridCol w="5164281"/>
              </a:tblGrid>
              <a:tr h="457827">
                <a:tc>
                  <a:txBody>
                    <a:bodyPr/>
                    <a:lstStyle/>
                    <a:p>
                      <a:pPr lvl="0" algn="ctr"/>
                      <a:r>
                        <a:rPr lang="es-MX" sz="1400" b="0" dirty="0" smtClean="0">
                          <a:solidFill>
                            <a:schemeClr val="tx1"/>
                          </a:solidFill>
                        </a:rPr>
                        <a:t>Forma</a:t>
                      </a:r>
                      <a:r>
                        <a:rPr lang="es-MX" sz="1400" b="0" baseline="0" dirty="0" smtClean="0">
                          <a:solidFill>
                            <a:schemeClr val="tx1"/>
                          </a:solidFill>
                        </a:rPr>
                        <a:t> de pago de las Obras contempladas en el Otrosí No.1 y Cronograma de Obras</a:t>
                      </a:r>
                      <a:endParaRPr lang="es-MX" sz="1400" b="0" dirty="0">
                        <a:solidFill>
                          <a:schemeClr val="tx1"/>
                        </a:solidFill>
                      </a:endParaRPr>
                    </a:p>
                  </a:txBody>
                  <a:tcPr>
                    <a:solidFill>
                      <a:schemeClr val="tx2">
                        <a:lumMod val="20000"/>
                        <a:lumOff val="80000"/>
                      </a:schemeClr>
                    </a:solidFill>
                  </a:tcPr>
                </a:tc>
              </a:tr>
            </a:tbl>
          </a:graphicData>
        </a:graphic>
      </p:graphicFrame>
      <p:sp>
        <p:nvSpPr>
          <p:cNvPr id="17" name="30 CuadroTexto"/>
          <p:cNvSpPr txBox="1">
            <a:spLocks noChangeArrowheads="1"/>
          </p:cNvSpPr>
          <p:nvPr/>
        </p:nvSpPr>
        <p:spPr bwMode="auto">
          <a:xfrm flipH="1">
            <a:off x="2099007" y="5578188"/>
            <a:ext cx="5156692" cy="276999"/>
          </a:xfrm>
          <a:prstGeom prst="rect">
            <a:avLst/>
          </a:prstGeom>
        </p:spPr>
        <p:style>
          <a:lnRef idx="0">
            <a:schemeClr val="accent1"/>
          </a:lnRef>
          <a:fillRef idx="3">
            <a:schemeClr val="accent1"/>
          </a:fillRef>
          <a:effectRef idx="3">
            <a:schemeClr val="accent1"/>
          </a:effectRef>
          <a:fontRef idx="minor">
            <a:schemeClr val="lt1"/>
          </a:fontRef>
        </p:style>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a:defRPr/>
            </a:pPr>
            <a:r>
              <a:rPr lang="es-CO" sz="1200" dirty="0" smtClean="0">
                <a:solidFill>
                  <a:prstClr val="white"/>
                </a:solidFill>
                <a:latin typeface="Arial" pitchFamily="34" charset="0"/>
                <a:cs typeface="Arial" pitchFamily="34" charset="0"/>
              </a:rPr>
              <a:t>OBJETO DEL OTROSÍ No. 3</a:t>
            </a:r>
            <a:endParaRPr lang="es-CO" sz="1200" dirty="0">
              <a:solidFill>
                <a:prstClr val="white"/>
              </a:solidFill>
              <a:latin typeface="Arial" pitchFamily="34" charset="0"/>
              <a:cs typeface="Arial" pitchFamily="34" charset="0"/>
            </a:endParaRPr>
          </a:p>
        </p:txBody>
      </p:sp>
      <p:graphicFrame>
        <p:nvGraphicFramePr>
          <p:cNvPr id="18" name="4 Tabla"/>
          <p:cNvGraphicFramePr>
            <a:graphicFrameLocks noGrp="1"/>
          </p:cNvGraphicFramePr>
          <p:nvPr>
            <p:extLst/>
          </p:nvPr>
        </p:nvGraphicFramePr>
        <p:xfrm>
          <a:off x="2069027" y="5900133"/>
          <a:ext cx="5156692" cy="518160"/>
        </p:xfrm>
        <a:graphic>
          <a:graphicData uri="http://schemas.openxmlformats.org/drawingml/2006/table">
            <a:tbl>
              <a:tblPr firstRow="1" bandRow="1">
                <a:tableStyleId>{5C22544A-7EE6-4342-B048-85BDC9FD1C3A}</a:tableStyleId>
              </a:tblPr>
              <a:tblGrid>
                <a:gridCol w="5156692"/>
              </a:tblGrid>
              <a:tr h="308736">
                <a:tc>
                  <a:txBody>
                    <a:bodyPr/>
                    <a:lstStyle/>
                    <a:p>
                      <a:pPr lvl="0" algn="ctr"/>
                      <a:r>
                        <a:rPr lang="es-MX" sz="1400" b="0" dirty="0" smtClean="0">
                          <a:solidFill>
                            <a:schemeClr val="tx1"/>
                          </a:solidFill>
                        </a:rPr>
                        <a:t>Eliminación de los listados de las firmas interventoras</a:t>
                      </a:r>
                      <a:r>
                        <a:rPr lang="es-MX" sz="1400" b="0" baseline="0" dirty="0" smtClean="0">
                          <a:solidFill>
                            <a:schemeClr val="tx1"/>
                          </a:solidFill>
                        </a:rPr>
                        <a:t> para la forma de contratación.</a:t>
                      </a:r>
                      <a:endParaRPr lang="es-MX" sz="1400" b="0" dirty="0">
                        <a:solidFill>
                          <a:schemeClr val="tx1"/>
                        </a:solidFill>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1102785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pic>
        <p:nvPicPr>
          <p:cNvPr id="6" name="Imagen 5"/>
          <p:cNvPicPr>
            <a:picLocks noChangeAspect="1"/>
          </p:cNvPicPr>
          <p:nvPr/>
        </p:nvPicPr>
        <p:blipFill>
          <a:blip r:embed="rId4"/>
          <a:stretch>
            <a:fillRect/>
          </a:stretch>
        </p:blipFill>
        <p:spPr>
          <a:xfrm>
            <a:off x="9593233" y="2417144"/>
            <a:ext cx="2200847" cy="2932430"/>
          </a:xfrm>
          <a:prstGeom prst="rect">
            <a:avLst/>
          </a:prstGeom>
        </p:spPr>
      </p:pic>
      <p:sp>
        <p:nvSpPr>
          <p:cNvPr id="7" name="CuadroTexto 6"/>
          <p:cNvSpPr txBox="1"/>
          <p:nvPr/>
        </p:nvSpPr>
        <p:spPr>
          <a:xfrm>
            <a:off x="2282625" y="1700808"/>
            <a:ext cx="6837712" cy="6340197"/>
          </a:xfrm>
          <a:prstGeom prst="rect">
            <a:avLst/>
          </a:prstGeom>
          <a:noFill/>
        </p:spPr>
        <p:txBody>
          <a:bodyPr wrap="square" rtlCol="0">
            <a:spAutoFit/>
          </a:bodyPr>
          <a:lstStyle/>
          <a:p>
            <a:pPr marL="342900" indent="-342900">
              <a:buFont typeface="+mj-lt"/>
              <a:buAutoNum type="arabicPeriod"/>
            </a:pPr>
            <a:r>
              <a:rPr lang="es-CO" sz="1400" b="1" dirty="0" smtClean="0"/>
              <a:t>Remodelación </a:t>
            </a:r>
            <a:r>
              <a:rPr lang="es-CO" sz="1400" b="1" dirty="0"/>
              <a:t>parcial del costado nacional del actual </a:t>
            </a:r>
            <a:r>
              <a:rPr lang="es-CO" sz="1400" b="1" dirty="0" smtClean="0"/>
              <a:t>edificio:</a:t>
            </a:r>
          </a:p>
          <a:p>
            <a:endParaRPr lang="es-CO" sz="1400" b="1" dirty="0" smtClean="0"/>
          </a:p>
          <a:p>
            <a:pPr marL="533400" lvl="1" indent="-285750" algn="just">
              <a:buFont typeface="Arial" panose="020B0604020202020204" pitchFamily="34" charset="0"/>
              <a:buChar char="•"/>
            </a:pPr>
            <a:r>
              <a:rPr lang="es-CO" sz="1400" dirty="0" smtClean="0"/>
              <a:t>Readecuación  </a:t>
            </a:r>
            <a:r>
              <a:rPr lang="es-CO" sz="1400" dirty="0"/>
              <a:t>de la zona comercial del segundo piso en área pública. </a:t>
            </a:r>
            <a:endParaRPr lang="es-CO" sz="1400" dirty="0" smtClean="0"/>
          </a:p>
          <a:p>
            <a:pPr marL="533400" lvl="1" indent="-285750" algn="just">
              <a:buFont typeface="Arial" panose="020B0604020202020204" pitchFamily="34" charset="0"/>
              <a:buChar char="•"/>
            </a:pPr>
            <a:r>
              <a:rPr lang="es-CO" sz="1400" dirty="0"/>
              <a:t>Reubicación, ampliación y climatización área de filtros de control de pasajeros. </a:t>
            </a:r>
            <a:endParaRPr lang="es-CO" sz="1400" dirty="0" smtClean="0"/>
          </a:p>
          <a:p>
            <a:pPr marL="533400" lvl="1" indent="-285750" algn="just">
              <a:buFont typeface="Arial" panose="020B0604020202020204" pitchFamily="34" charset="0"/>
              <a:buChar char="•"/>
            </a:pPr>
            <a:r>
              <a:rPr lang="es-CO" sz="1400" dirty="0"/>
              <a:t>Cambio de pisos.</a:t>
            </a:r>
          </a:p>
          <a:p>
            <a:pPr marL="533400" lvl="1" indent="-285750" algn="just">
              <a:buFont typeface="Arial" panose="020B0604020202020204" pitchFamily="34" charset="0"/>
              <a:buChar char="•"/>
            </a:pPr>
            <a:r>
              <a:rPr lang="es-CO" sz="1400" dirty="0"/>
              <a:t>Ampliación y climatización accesos salas de abordaje y área de filtros de control de pasajeros. </a:t>
            </a:r>
          </a:p>
          <a:p>
            <a:pPr marL="533400" lvl="1" indent="-285750" algn="just">
              <a:buFont typeface="Arial" panose="020B0604020202020204" pitchFamily="34" charset="0"/>
              <a:buChar char="•"/>
            </a:pPr>
            <a:r>
              <a:rPr lang="es-CO" sz="1400" dirty="0"/>
              <a:t>Ampliación y climatización de la sala de reclamo de equipaje nacional.</a:t>
            </a:r>
          </a:p>
          <a:p>
            <a:pPr marL="533400" lvl="1" indent="-285750" algn="just">
              <a:buFont typeface="Arial" panose="020B0604020202020204" pitchFamily="34" charset="0"/>
              <a:buChar char="•"/>
            </a:pPr>
            <a:r>
              <a:rPr lang="es-CO" sz="1400" dirty="0"/>
              <a:t>Actualización arquitectónica general.</a:t>
            </a:r>
          </a:p>
          <a:p>
            <a:pPr marL="533400" lvl="1" indent="-285750" algn="just">
              <a:buFont typeface="Arial" panose="020B0604020202020204" pitchFamily="34" charset="0"/>
              <a:buChar char="•"/>
            </a:pPr>
            <a:r>
              <a:rPr lang="es-CO" sz="1400" dirty="0"/>
              <a:t>Actualización y modernización de baños. </a:t>
            </a:r>
          </a:p>
          <a:p>
            <a:pPr marL="533400" lvl="1" indent="-285750" algn="just">
              <a:buFont typeface="Arial" panose="020B0604020202020204" pitchFamily="34" charset="0"/>
              <a:buChar char="•"/>
            </a:pPr>
            <a:r>
              <a:rPr lang="es-CO" sz="1400" dirty="0"/>
              <a:t>Implementación de separación de flujos de pasajeros de salida y llegada de vuelos nacionales.</a:t>
            </a:r>
          </a:p>
          <a:p>
            <a:pPr marL="533400" lvl="1" indent="-285750" algn="just">
              <a:buFont typeface="Arial" panose="020B0604020202020204" pitchFamily="34" charset="0"/>
              <a:buChar char="•"/>
            </a:pPr>
            <a:r>
              <a:rPr lang="es-CO" sz="1400" dirty="0"/>
              <a:t>Ampliación y remodelación de la sala de abordaje regional</a:t>
            </a:r>
            <a:r>
              <a:rPr lang="es-CO" sz="1400" dirty="0" smtClean="0"/>
              <a:t>.</a:t>
            </a:r>
          </a:p>
          <a:p>
            <a:pPr marL="533400" lvl="1" indent="-285750">
              <a:buFont typeface="Arial" panose="020B0604020202020204" pitchFamily="34" charset="0"/>
              <a:buChar char="•"/>
            </a:pPr>
            <a:endParaRPr lang="es-CO" sz="1400" dirty="0"/>
          </a:p>
          <a:p>
            <a:pPr marL="342900" lvl="1" indent="-342900">
              <a:buAutoNum type="arabicPeriod" startAt="2"/>
            </a:pPr>
            <a:r>
              <a:rPr lang="es-CO" sz="1400" b="1" dirty="0" smtClean="0"/>
              <a:t>Construcción </a:t>
            </a:r>
            <a:r>
              <a:rPr lang="es-CO" sz="1400" b="1" dirty="0"/>
              <a:t>de un nuevo edificio terminal de pasajeros internacional</a:t>
            </a:r>
            <a:r>
              <a:rPr lang="es-CO" sz="1400" b="1" dirty="0" smtClean="0"/>
              <a:t>:</a:t>
            </a:r>
          </a:p>
          <a:p>
            <a:pPr marL="0" lvl="1"/>
            <a:endParaRPr lang="es-CO" sz="1400" b="1" dirty="0" smtClean="0"/>
          </a:p>
          <a:p>
            <a:pPr marL="533400" lvl="0" indent="-285750" algn="just">
              <a:buFont typeface="Arial" panose="020B0604020202020204" pitchFamily="34" charset="0"/>
              <a:buChar char="•"/>
            </a:pPr>
            <a:r>
              <a:rPr lang="es-CO" sz="1400" dirty="0"/>
              <a:t>Construcción nueva estación de bomberos.</a:t>
            </a:r>
          </a:p>
          <a:p>
            <a:pPr marL="533400" lvl="0" indent="-285750" algn="just">
              <a:buFont typeface="Arial" panose="020B0604020202020204" pitchFamily="34" charset="0"/>
              <a:buChar char="•"/>
            </a:pPr>
            <a:r>
              <a:rPr lang="es-CO" sz="1400" dirty="0"/>
              <a:t>Localización topográfica de áreas a intervenir y descapote</a:t>
            </a:r>
            <a:r>
              <a:rPr lang="es-CO" sz="1400" dirty="0" smtClean="0"/>
              <a:t>.</a:t>
            </a:r>
          </a:p>
          <a:p>
            <a:pPr marL="533400" lvl="0" indent="-285750" algn="just">
              <a:buFont typeface="Arial" panose="020B0604020202020204" pitchFamily="34" charset="0"/>
              <a:buChar char="•"/>
            </a:pPr>
            <a:r>
              <a:rPr lang="es-CO" sz="1400" dirty="0" smtClean="0"/>
              <a:t>Instalación de pilotes y zapatas.</a:t>
            </a:r>
            <a:endParaRPr lang="es-CO" sz="1400" dirty="0"/>
          </a:p>
          <a:p>
            <a:pPr marL="0" lvl="1"/>
            <a:endParaRPr lang="es-CO" b="1" dirty="0"/>
          </a:p>
          <a:p>
            <a:pPr marL="247650" lvl="1"/>
            <a:endParaRPr lang="es-CO" dirty="0"/>
          </a:p>
          <a:p>
            <a:pPr marL="533400" lvl="1" indent="-285750">
              <a:buFont typeface="Arial" panose="020B0604020202020204" pitchFamily="34" charset="0"/>
              <a:buChar char="•"/>
            </a:pPr>
            <a:endParaRPr lang="es-CO" dirty="0"/>
          </a:p>
          <a:p>
            <a:pPr marL="533400" lvl="1" indent="-285750">
              <a:buFont typeface="Arial" panose="020B0604020202020204" pitchFamily="34" charset="0"/>
              <a:buChar char="•"/>
            </a:pPr>
            <a:endParaRPr lang="es-CO" dirty="0"/>
          </a:p>
          <a:p>
            <a:pPr marL="800100" lvl="1" indent="-342900">
              <a:buFont typeface="Arial" panose="020B0604020202020204" pitchFamily="34" charset="0"/>
              <a:buChar char="•"/>
            </a:pPr>
            <a:endParaRPr lang="es-CO" dirty="0"/>
          </a:p>
          <a:p>
            <a:r>
              <a:rPr lang="es-MX" dirty="0"/>
              <a:t/>
            </a:r>
            <a:br>
              <a:rPr lang="es-MX" dirty="0"/>
            </a:br>
            <a:endParaRPr lang="es-MX" dirty="0"/>
          </a:p>
        </p:txBody>
      </p:sp>
      <p:sp>
        <p:nvSpPr>
          <p:cNvPr id="8" name="Subtítulo 2"/>
          <p:cNvSpPr txBox="1">
            <a:spLocks/>
          </p:cNvSpPr>
          <p:nvPr/>
        </p:nvSpPr>
        <p:spPr>
          <a:xfrm>
            <a:off x="2855640" y="974957"/>
            <a:ext cx="7484919" cy="512762"/>
          </a:xfrm>
          <a:prstGeom prst="rect">
            <a:avLst/>
          </a:prstGeom>
        </p:spPr>
        <p:txBody>
          <a:bodyPr/>
          <a:lstStyle>
            <a:lvl1pPr marL="316531" indent="-316531" algn="l" defTabSz="844083"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a:lstStyle>
          <a:p>
            <a:pPr marL="0" indent="0" algn="ctr">
              <a:buNone/>
            </a:pPr>
            <a:r>
              <a:rPr lang="es-CO" sz="2400" u="sng" dirty="0" smtClean="0">
                <a:latin typeface="Arial" panose="020B0604020202020204" pitchFamily="34" charset="0"/>
                <a:cs typeface="Arial" panose="020B0604020202020204" pitchFamily="34" charset="0"/>
              </a:rPr>
              <a:t>Acciones realizadas</a:t>
            </a:r>
            <a:endParaRPr lang="es-CO" sz="2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546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7528" y="1520165"/>
            <a:ext cx="10344472" cy="5337835"/>
          </a:xfrm>
          <a:prstGeom prst="rect">
            <a:avLst/>
          </a:prstGeom>
        </p:spPr>
      </p:pic>
      <p:sp>
        <p:nvSpPr>
          <p:cNvPr id="10" name="Rectángulo 5"/>
          <p:cNvSpPr>
            <a:spLocks noChangeArrowheads="1"/>
          </p:cNvSpPr>
          <p:nvPr/>
        </p:nvSpPr>
        <p:spPr bwMode="auto">
          <a:xfrm>
            <a:off x="10174883" y="1513084"/>
            <a:ext cx="7387170" cy="523220"/>
          </a:xfrm>
          <a:prstGeom prst="rect">
            <a:avLst/>
          </a:prstGeom>
          <a:noFill/>
          <a:ln>
            <a:noFill/>
          </a:ln>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s-MX" sz="2800" dirty="0" smtClean="0">
                <a:solidFill>
                  <a:prstClr val="black"/>
                </a:solidFill>
                <a:latin typeface="Impact" pitchFamily="34" charset="0"/>
              </a:rPr>
              <a:t>NORORIENTE</a:t>
            </a:r>
            <a:endParaRPr lang="es-CO" sz="2400" b="1" dirty="0">
              <a:solidFill>
                <a:prstClr val="black"/>
              </a:solidFill>
              <a:latin typeface="Impact" pitchFamily="34" charset="0"/>
            </a:endParaRPr>
          </a:p>
        </p:txBody>
      </p:sp>
      <p:sp>
        <p:nvSpPr>
          <p:cNvPr id="11" name="Rectángulo 5"/>
          <p:cNvSpPr>
            <a:spLocks noChangeArrowheads="1"/>
          </p:cNvSpPr>
          <p:nvPr/>
        </p:nvSpPr>
        <p:spPr bwMode="auto">
          <a:xfrm>
            <a:off x="7464152" y="908720"/>
            <a:ext cx="6155037" cy="604364"/>
          </a:xfrm>
          <a:prstGeom prst="rect">
            <a:avLst/>
          </a:prstGeom>
          <a:noFill/>
          <a:ln w="9525">
            <a:noFill/>
            <a:miter lim="800000"/>
            <a:headEnd/>
            <a:tailEnd/>
          </a:ln>
        </p:spPr>
        <p:txBody>
          <a:bodyPr wrap="square">
            <a:spAutoFit/>
          </a:bodyPr>
          <a:lstStyle/>
          <a:p>
            <a:pPr>
              <a:defRPr/>
            </a:pPr>
            <a:r>
              <a:rPr lang="es-ES" sz="3200" b="1" dirty="0" smtClean="0">
                <a:solidFill>
                  <a:srgbClr val="FFC000"/>
                </a:solidFill>
                <a:latin typeface="Impact" pitchFamily="34" charset="0"/>
                <a:sym typeface="Helvetica Neue Bold Condensed" charset="0"/>
              </a:rPr>
              <a:t>CONCESIÓN AEROPORTUARIA</a:t>
            </a:r>
            <a:endParaRPr lang="es-ES" sz="2800" b="1" dirty="0">
              <a:ln w="10541" cmpd="sng">
                <a:solidFill>
                  <a:srgbClr val="4F81BD">
                    <a:shade val="88000"/>
                    <a:satMod val="110000"/>
                  </a:srgbClr>
                </a:solidFill>
                <a:prstDash val="solid"/>
              </a:ln>
              <a:solidFill>
                <a:srgbClr val="1F497D"/>
              </a:solidFill>
              <a:latin typeface="Franklin Gothic Demi Cond" pitchFamily="34" charset="0"/>
              <a:sym typeface="Helvetica Neue Bold Condensed" charset="0"/>
            </a:endParaRPr>
          </a:p>
        </p:txBody>
      </p:sp>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2389349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sp>
        <p:nvSpPr>
          <p:cNvPr id="6" name="Rectángulo redondeado 7"/>
          <p:cNvSpPr/>
          <p:nvPr/>
        </p:nvSpPr>
        <p:spPr>
          <a:xfrm>
            <a:off x="1587475" y="498524"/>
            <a:ext cx="3659833" cy="395785"/>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685783"/>
            <a:r>
              <a:rPr lang="es-CO" sz="1500" b="1" dirty="0">
                <a:solidFill>
                  <a:srgbClr val="002060"/>
                </a:solidFill>
                <a:latin typeface="Arial" panose="020B0604020202020204" pitchFamily="34" charset="0"/>
                <a:ea typeface="MS Mincho" panose="02020609040205080304" pitchFamily="49" charset="-128"/>
                <a:cs typeface="Arial" panose="020B0604020202020204" pitchFamily="34" charset="0"/>
              </a:rPr>
              <a:t>Descripción del Proyecto</a:t>
            </a:r>
            <a:endParaRPr lang="es-CO" sz="1500" dirty="0">
              <a:solidFill>
                <a:srgbClr val="00206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2225333538"/>
              </p:ext>
            </p:extLst>
          </p:nvPr>
        </p:nvGraphicFramePr>
        <p:xfrm>
          <a:off x="5895529" y="1789425"/>
          <a:ext cx="3642083" cy="1080120"/>
        </p:xfrm>
        <a:graphic>
          <a:graphicData uri="http://schemas.openxmlformats.org/drawingml/2006/table">
            <a:tbl>
              <a:tblPr firstRow="1" bandRow="1">
                <a:tableStyleId>{BC89EF96-8CEA-46FF-86C4-4CE0E7609802}</a:tableStyleId>
              </a:tblPr>
              <a:tblGrid>
                <a:gridCol w="1656184"/>
                <a:gridCol w="1985899"/>
              </a:tblGrid>
              <a:tr h="27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u="none" strike="noStrike" kern="1200" dirty="0" smtClean="0">
                          <a:effectLst/>
                        </a:rPr>
                        <a:t>Interventor:</a:t>
                      </a:r>
                      <a:endParaRPr lang="es-CO" sz="1100" b="0" u="none" strike="noStrike" kern="1200" dirty="0">
                        <a:solidFill>
                          <a:schemeClr val="tx1"/>
                        </a:solidFill>
                        <a:effectLst/>
                        <a:latin typeface="+mn-lt"/>
                        <a:ea typeface="+mn-ea"/>
                        <a:cs typeface="Arial" panose="020B0604020202020204" pitchFamily="34" charset="0"/>
                      </a:endParaRPr>
                    </a:p>
                  </a:txBody>
                  <a:tcPr marL="51435" marR="51435" marT="25718" marB="25718" anchor="ctr"/>
                </a:tc>
                <a:tc>
                  <a:txBody>
                    <a:bodyPr/>
                    <a:lstStyle/>
                    <a:p>
                      <a:pPr algn="ctr" fontAlgn="ctr"/>
                      <a:r>
                        <a:rPr lang="es-CO" sz="1100" b="0" i="0" u="none" strike="noStrike" dirty="0" smtClean="0">
                          <a:solidFill>
                            <a:srgbClr val="000000"/>
                          </a:solidFill>
                          <a:latin typeface="+mn-lt"/>
                          <a:cs typeface="Arial" panose="020B0604020202020204" pitchFamily="34" charset="0"/>
                        </a:rPr>
                        <a:t>Consorcio Unido INXI</a:t>
                      </a:r>
                      <a:endParaRPr lang="es-CO" sz="1100" b="0" i="0" u="none" strike="noStrike" dirty="0">
                        <a:solidFill>
                          <a:srgbClr val="000000"/>
                        </a:solidFill>
                        <a:latin typeface="+mn-lt"/>
                        <a:cs typeface="Arial" panose="020B0604020202020204" pitchFamily="34" charset="0"/>
                      </a:endParaRPr>
                    </a:p>
                  </a:txBody>
                  <a:tcPr marL="5358" marR="5358" marT="5358" marB="0" anchor="ctr"/>
                </a:tc>
              </a:tr>
              <a:tr h="27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Fecha Inicio</a:t>
                      </a:r>
                      <a:r>
                        <a:rPr lang="es-CO" sz="1100" u="none" strike="noStrike" kern="1200" baseline="0" dirty="0" smtClean="0">
                          <a:effectLst/>
                        </a:rPr>
                        <a:t> interventoría</a:t>
                      </a:r>
                      <a:endParaRPr lang="es-CO" sz="1100" b="0" u="none" strike="noStrike" kern="1200" dirty="0">
                        <a:solidFill>
                          <a:schemeClr val="tx1"/>
                        </a:solidFill>
                        <a:effectLst/>
                        <a:latin typeface="+mn-lt"/>
                        <a:ea typeface="+mn-ea"/>
                        <a:cs typeface="Arial" panose="020B0604020202020204" pitchFamily="34" charset="0"/>
                      </a:endParaRPr>
                    </a:p>
                  </a:txBody>
                  <a:tcPr marL="51435" marR="51435" marT="25718" marB="25718" anchor="ctr"/>
                </a:tc>
                <a:tc>
                  <a:txBody>
                    <a:bodyPr/>
                    <a:lstStyle/>
                    <a:p>
                      <a:pPr algn="ctr" fontAlgn="ctr"/>
                      <a:r>
                        <a:rPr lang="es-CO" sz="1100" b="0" i="0" u="none" strike="noStrike" dirty="0" smtClean="0">
                          <a:solidFill>
                            <a:srgbClr val="000000"/>
                          </a:solidFill>
                          <a:latin typeface="+mn-lt"/>
                          <a:cs typeface="Arial" panose="020B0604020202020204" pitchFamily="34" charset="0"/>
                        </a:rPr>
                        <a:t>19 de</a:t>
                      </a:r>
                      <a:r>
                        <a:rPr lang="es-CO" sz="1100" b="0" i="0" u="none" strike="noStrike" baseline="0" dirty="0" smtClean="0">
                          <a:solidFill>
                            <a:srgbClr val="000000"/>
                          </a:solidFill>
                          <a:latin typeface="+mn-lt"/>
                          <a:cs typeface="Arial" panose="020B0604020202020204" pitchFamily="34" charset="0"/>
                        </a:rPr>
                        <a:t> </a:t>
                      </a:r>
                      <a:r>
                        <a:rPr lang="es-CO" sz="1100" b="0" i="0" u="none" strike="noStrike" dirty="0" smtClean="0">
                          <a:solidFill>
                            <a:srgbClr val="000000"/>
                          </a:solidFill>
                          <a:latin typeface="+mn-lt"/>
                          <a:cs typeface="Arial" panose="020B0604020202020204" pitchFamily="34" charset="0"/>
                        </a:rPr>
                        <a:t>Septiembre de 2014</a:t>
                      </a:r>
                      <a:endParaRPr lang="es-CO" sz="1100" b="0" i="0" u="none" strike="noStrike" dirty="0">
                        <a:solidFill>
                          <a:srgbClr val="000000"/>
                        </a:solidFill>
                        <a:latin typeface="+mn-lt"/>
                        <a:cs typeface="Arial" panose="020B0604020202020204" pitchFamily="34" charset="0"/>
                      </a:endParaRPr>
                    </a:p>
                  </a:txBody>
                  <a:tcPr marL="5358" marR="5358" marT="5358" marB="0" anchor="ctr"/>
                </a:tc>
              </a:tr>
              <a:tr h="27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Fecha Fin:</a:t>
                      </a:r>
                      <a:endParaRPr lang="es-CO" sz="1100" b="0" u="none" strike="noStrike" kern="1200" dirty="0">
                        <a:solidFill>
                          <a:schemeClr val="tx1"/>
                        </a:solidFill>
                        <a:effectLst/>
                        <a:latin typeface="+mn-lt"/>
                        <a:ea typeface="+mn-ea"/>
                        <a:cs typeface="Arial" panose="020B0604020202020204" pitchFamily="34" charset="0"/>
                      </a:endParaRPr>
                    </a:p>
                  </a:txBody>
                  <a:tcPr marL="51435" marR="51435" marT="25718" marB="25718" anchor="ctr"/>
                </a:tc>
                <a:tc>
                  <a:txBody>
                    <a:bodyPr/>
                    <a:lstStyle/>
                    <a:p>
                      <a:pPr algn="ctr" fontAlgn="ctr"/>
                      <a:r>
                        <a:rPr lang="es-CO" sz="1100" b="0" i="0" u="none" strike="noStrike" dirty="0" smtClean="0">
                          <a:solidFill>
                            <a:srgbClr val="000000"/>
                          </a:solidFill>
                          <a:latin typeface="+mn-lt"/>
                          <a:cs typeface="Arial" panose="020B0604020202020204" pitchFamily="34" charset="0"/>
                        </a:rPr>
                        <a:t>18 de Febrero de 2016 </a:t>
                      </a:r>
                      <a:endParaRPr lang="es-CO" sz="1100" b="0" i="0" u="none" strike="noStrike" dirty="0">
                        <a:solidFill>
                          <a:srgbClr val="000000"/>
                        </a:solidFill>
                        <a:latin typeface="+mn-lt"/>
                        <a:cs typeface="Arial" panose="020B0604020202020204" pitchFamily="34" charset="0"/>
                      </a:endParaRPr>
                    </a:p>
                  </a:txBody>
                  <a:tcPr marL="5358" marR="5358" marT="5358" marB="0" anchor="ctr"/>
                </a:tc>
              </a:tr>
              <a:tr h="2700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100" u="none" strike="noStrike" kern="1200" dirty="0" smtClean="0">
                          <a:effectLst/>
                        </a:rPr>
                        <a:t>Valor Interventoría</a:t>
                      </a:r>
                      <a:endParaRPr lang="es-CO" sz="1100" b="0" u="none" strike="noStrike" kern="1200" dirty="0">
                        <a:solidFill>
                          <a:schemeClr val="tx1"/>
                        </a:solidFill>
                        <a:effectLst/>
                        <a:latin typeface="+mn-lt"/>
                        <a:ea typeface="+mn-ea"/>
                        <a:cs typeface="Arial" panose="020B0604020202020204" pitchFamily="34" charset="0"/>
                      </a:endParaRPr>
                    </a:p>
                  </a:txBody>
                  <a:tcPr marL="51435" marR="51435" marT="25718" marB="25718" anchor="ctr"/>
                </a:tc>
                <a:tc>
                  <a:txBody>
                    <a:bodyPr/>
                    <a:lstStyle/>
                    <a:p>
                      <a:pPr algn="ctr" fontAlgn="ctr"/>
                      <a:r>
                        <a:rPr lang="es-CO" sz="1100" b="0" i="0" u="none" strike="noStrike" dirty="0" smtClean="0">
                          <a:solidFill>
                            <a:srgbClr val="000000"/>
                          </a:solidFill>
                          <a:latin typeface="+mn-lt"/>
                          <a:cs typeface="Arial" panose="020B0604020202020204" pitchFamily="34" charset="0"/>
                        </a:rPr>
                        <a:t>$6,310 millones</a:t>
                      </a:r>
                    </a:p>
                  </a:txBody>
                  <a:tcPr marL="5358" marR="5358" marT="5358" marB="0" anchor="ctr"/>
                </a:tc>
              </a:tr>
            </a:tbl>
          </a:graphicData>
        </a:graphic>
      </p:graphicFrame>
      <p:sp>
        <p:nvSpPr>
          <p:cNvPr id="8" name="CuadroTexto 7"/>
          <p:cNvSpPr txBox="1"/>
          <p:nvPr/>
        </p:nvSpPr>
        <p:spPr>
          <a:xfrm>
            <a:off x="2238672" y="3874989"/>
            <a:ext cx="2416587" cy="261610"/>
          </a:xfrm>
          <a:prstGeom prst="rect">
            <a:avLst/>
          </a:prstGeom>
          <a:noFill/>
        </p:spPr>
        <p:txBody>
          <a:bodyPr wrap="square" rtlCol="0">
            <a:spAutoFit/>
          </a:bodyPr>
          <a:lstStyle/>
          <a:p>
            <a:r>
              <a:rPr lang="es-MX" sz="1100" b="1" dirty="0">
                <a:latin typeface="Candara" panose="020E0502030303020204" pitchFamily="34" charset="0"/>
                <a:cs typeface="Arial" panose="020B0604020202020204" pitchFamily="34" charset="0"/>
              </a:rPr>
              <a:t>Alcance de obras: </a:t>
            </a:r>
          </a:p>
        </p:txBody>
      </p:sp>
      <p:sp>
        <p:nvSpPr>
          <p:cNvPr id="9" name="CuadroTexto 8"/>
          <p:cNvSpPr txBox="1"/>
          <p:nvPr/>
        </p:nvSpPr>
        <p:spPr>
          <a:xfrm>
            <a:off x="2258009" y="4093681"/>
            <a:ext cx="9886663"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MX" sz="1200" dirty="0"/>
              <a:t>Obras de Modernización terminales aeroportuarias de NORORIENTE - </a:t>
            </a:r>
            <a:r>
              <a:rPr lang="es-MX" sz="1200" dirty="0" smtClean="0"/>
              <a:t>CAMILO </a:t>
            </a:r>
            <a:r>
              <a:rPr lang="es-MX" sz="1200" dirty="0"/>
              <a:t>DAZA de CÚCUTA, PALONEGRO de BUCARAMANGA, YARIGUIES de BARRANCABERMEJA, ALFONSO LÓPEZ de VALLEDUPAR, SIMÓN BOLÍVAR de SANTA MARTA y el ALMIRANTE PADILLA de RIOHACHA. </a:t>
            </a:r>
          </a:p>
        </p:txBody>
      </p:sp>
      <p:graphicFrame>
        <p:nvGraphicFramePr>
          <p:cNvPr id="10" name="Tabla 9"/>
          <p:cNvGraphicFramePr>
            <a:graphicFrameLocks noGrp="1"/>
          </p:cNvGraphicFramePr>
          <p:nvPr>
            <p:extLst>
              <p:ext uri="{D42A27DB-BD31-4B8C-83A1-F6EECF244321}">
                <p14:modId xmlns:p14="http://schemas.microsoft.com/office/powerpoint/2010/main" val="2600231318"/>
              </p:ext>
            </p:extLst>
          </p:nvPr>
        </p:nvGraphicFramePr>
        <p:xfrm>
          <a:off x="2258009" y="1492155"/>
          <a:ext cx="3583513" cy="1851827"/>
        </p:xfrm>
        <a:graphic>
          <a:graphicData uri="http://schemas.openxmlformats.org/drawingml/2006/table">
            <a:tbl>
              <a:tblPr firstRow="1" bandRow="1">
                <a:tableStyleId>{BC89EF96-8CEA-46FF-86C4-4CE0E7609802}</a:tableStyleId>
              </a:tblPr>
              <a:tblGrid>
                <a:gridCol w="1782473"/>
                <a:gridCol w="1801040"/>
              </a:tblGrid>
              <a:tr h="325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1" u="none" strike="noStrike" dirty="0" smtClean="0">
                          <a:effectLst/>
                          <a:latin typeface="+mn-lt"/>
                          <a:cs typeface="Arial" panose="020B0604020202020204" pitchFamily="34" charset="0"/>
                        </a:rPr>
                        <a:t>Contrato:</a:t>
                      </a:r>
                    </a:p>
                  </a:txBody>
                  <a:tcPr marL="51435" marR="51435" marT="25718" marB="25718" anchor="ctr"/>
                </a:tc>
                <a:tc>
                  <a:txBody>
                    <a:bodyPr/>
                    <a:lstStyle/>
                    <a:p>
                      <a:pPr lvl="1" algn="just" fontAlgn="ctr"/>
                      <a:r>
                        <a:rPr lang="es-MX" sz="1100" b="0" i="0" u="none" strike="noStrike" dirty="0" smtClean="0">
                          <a:solidFill>
                            <a:srgbClr val="000000"/>
                          </a:solidFill>
                          <a:latin typeface="+mn-lt"/>
                          <a:cs typeface="Arial" panose="020B0604020202020204" pitchFamily="34" charset="0"/>
                        </a:rPr>
                        <a:t>10000078 - OK</a:t>
                      </a:r>
                    </a:p>
                  </a:txBody>
                  <a:tcPr marL="5358" marR="5358" marT="5358" marB="0" anchor="ctr"/>
                </a:tc>
              </a:tr>
              <a:tr h="325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dirty="0" smtClean="0">
                          <a:effectLst/>
                          <a:latin typeface="+mn-lt"/>
                          <a:cs typeface="+mn-cs"/>
                        </a:rPr>
                        <a:t>Concesionario:</a:t>
                      </a:r>
                      <a:endParaRPr lang="es-ES" sz="1100" b="1" u="none" strike="noStrike" dirty="0" smtClean="0">
                        <a:effectLst/>
                        <a:latin typeface="+mn-lt"/>
                        <a:cs typeface="Arial" panose="020B0604020202020204" pitchFamily="34" charset="0"/>
                      </a:endParaRPr>
                    </a:p>
                  </a:txBody>
                  <a:tcPr marL="51435" marR="51435" marT="25718" marB="25718" anchor="ctr"/>
                </a:tc>
                <a:tc>
                  <a:txBody>
                    <a:bodyPr/>
                    <a:lstStyle/>
                    <a:p>
                      <a:pPr lvl="1" algn="just" fontAlgn="ctr"/>
                      <a:r>
                        <a:rPr lang="es-MX" sz="1100" b="0" i="0" u="none" strike="noStrike" dirty="0" smtClean="0">
                          <a:solidFill>
                            <a:srgbClr val="000000"/>
                          </a:solidFill>
                          <a:latin typeface="+mn-lt"/>
                          <a:cs typeface="Arial" panose="020B0604020202020204" pitchFamily="34" charset="0"/>
                        </a:rPr>
                        <a:t>Sociedad Aeropuertos de Oriente S.A.S</a:t>
                      </a:r>
                    </a:p>
                  </a:txBody>
                  <a:tcPr marL="5358" marR="5358" marT="5358" marB="0" anchor="ctr"/>
                </a:tc>
              </a:tr>
              <a:tr h="211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dirty="0" smtClean="0">
                          <a:effectLst/>
                          <a:latin typeface="+mn-lt"/>
                          <a:cs typeface="+mn-cs"/>
                        </a:rPr>
                        <a:t>Fecha</a:t>
                      </a:r>
                      <a:r>
                        <a:rPr lang="es-ES" sz="1100" b="0" u="none" strike="noStrike" baseline="0" dirty="0" smtClean="0">
                          <a:effectLst/>
                          <a:latin typeface="+mn-lt"/>
                          <a:cs typeface="+mn-cs"/>
                        </a:rPr>
                        <a:t> suscripción del contrato</a:t>
                      </a:r>
                      <a:endParaRPr lang="es-ES" sz="1100" b="1" u="none" strike="noStrike" dirty="0" smtClean="0">
                        <a:effectLst/>
                        <a:latin typeface="+mn-lt"/>
                        <a:cs typeface="Arial" panose="020B0604020202020204" pitchFamily="34" charset="0"/>
                      </a:endParaRPr>
                    </a:p>
                  </a:txBody>
                  <a:tcPr marL="51435" marR="51435" marT="25718" marB="25718" anchor="ctr"/>
                </a:tc>
                <a:tc>
                  <a:txBody>
                    <a:bodyPr/>
                    <a:lstStyle/>
                    <a:p>
                      <a:pPr lvl="1" algn="just" fontAlgn="ctr"/>
                      <a:r>
                        <a:rPr lang="es-CO" sz="1100" b="0" i="0" u="none" strike="noStrike" dirty="0" smtClean="0">
                          <a:solidFill>
                            <a:srgbClr val="000000"/>
                          </a:solidFill>
                          <a:latin typeface="+mn-lt"/>
                          <a:cs typeface="Arial" panose="020B0604020202020204" pitchFamily="34" charset="0"/>
                        </a:rPr>
                        <a:t>6 de agosto de 2010</a:t>
                      </a:r>
                      <a:endParaRPr lang="es-CO" sz="1100" b="0" i="0" u="none" strike="noStrike" dirty="0">
                        <a:solidFill>
                          <a:srgbClr val="000000"/>
                        </a:solidFill>
                        <a:latin typeface="+mn-lt"/>
                        <a:cs typeface="Arial" panose="020B0604020202020204" pitchFamily="34" charset="0"/>
                      </a:endParaRPr>
                    </a:p>
                  </a:txBody>
                  <a:tcPr marL="5358" marR="5358" marT="5358" marB="0" anchor="ctr"/>
                </a:tc>
              </a:tr>
              <a:tr h="211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dirty="0" smtClean="0">
                          <a:effectLst/>
                          <a:latin typeface="+mn-lt"/>
                          <a:cs typeface="Arial" panose="020B0604020202020204" pitchFamily="34" charset="0"/>
                        </a:rPr>
                        <a:t>Fecha</a:t>
                      </a:r>
                      <a:r>
                        <a:rPr lang="es-ES" sz="1100" b="0" u="none" strike="noStrike" baseline="0" dirty="0" smtClean="0">
                          <a:effectLst/>
                          <a:latin typeface="+mn-lt"/>
                          <a:cs typeface="Arial" panose="020B0604020202020204" pitchFamily="34" charset="0"/>
                        </a:rPr>
                        <a:t> inicio de Proyecto :</a:t>
                      </a:r>
                      <a:endParaRPr lang="es-ES" sz="1100" b="0" u="none" strike="noStrike" dirty="0" smtClean="0">
                        <a:effectLst/>
                        <a:latin typeface="+mn-lt"/>
                        <a:cs typeface="Arial" panose="020B0604020202020204" pitchFamily="34" charset="0"/>
                      </a:endParaRPr>
                    </a:p>
                  </a:txBody>
                  <a:tcPr marL="51435" marR="51435" marT="25718" marB="25718" anchor="ctr"/>
                </a:tc>
                <a:tc>
                  <a:txBody>
                    <a:bodyPr/>
                    <a:lstStyle/>
                    <a:p>
                      <a:pPr lvl="1" algn="just" fontAlgn="ctr"/>
                      <a:r>
                        <a:rPr lang="es-MX" sz="1100" b="0" i="0" u="none" strike="noStrike" dirty="0" smtClean="0">
                          <a:solidFill>
                            <a:srgbClr val="000000"/>
                          </a:solidFill>
                          <a:latin typeface="+mn-lt"/>
                          <a:cs typeface="Arial" panose="020B0604020202020204" pitchFamily="34" charset="0"/>
                        </a:rPr>
                        <a:t>15/10/2010</a:t>
                      </a:r>
                    </a:p>
                  </a:txBody>
                  <a:tcPr marL="5358" marR="5358" marT="5358" marB="0" anchor="ctr"/>
                </a:tc>
              </a:tr>
              <a:tr h="2689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b="0" u="none" strike="noStrike" dirty="0" smtClean="0">
                          <a:effectLst/>
                          <a:latin typeface="+mn-lt"/>
                          <a:cs typeface="Arial" panose="020B0604020202020204" pitchFamily="34" charset="0"/>
                        </a:rPr>
                        <a:t>Plazo </a:t>
                      </a:r>
                    </a:p>
                  </a:txBody>
                  <a:tcPr marL="51435" marR="51435" marT="25718" marB="25718" anchor="ctr"/>
                </a:tc>
                <a:tc>
                  <a:txBody>
                    <a:bodyPr/>
                    <a:lstStyle/>
                    <a:p>
                      <a:pPr marL="457200" lvl="1" algn="just" defTabSz="914400" rtl="0" eaLnBrk="1" fontAlgn="ctr" latinLnBrk="0" hangingPunct="1"/>
                      <a:r>
                        <a:rPr lang="es-CO" sz="1100" b="0" i="0" u="none" strike="noStrike" kern="1200" dirty="0" smtClean="0">
                          <a:solidFill>
                            <a:srgbClr val="000000"/>
                          </a:solidFill>
                          <a:latin typeface="+mn-lt"/>
                          <a:ea typeface="+mn-ea"/>
                          <a:cs typeface="Arial" panose="020B0604020202020204" pitchFamily="34" charset="0"/>
                        </a:rPr>
                        <a:t>Septiembre 2029</a:t>
                      </a:r>
                      <a:endParaRPr lang="es-CO" sz="1100" b="0" i="0" u="none" strike="noStrike" kern="1200" dirty="0">
                        <a:solidFill>
                          <a:srgbClr val="000000"/>
                        </a:solidFill>
                        <a:latin typeface="+mn-lt"/>
                        <a:ea typeface="+mn-ea"/>
                        <a:cs typeface="Arial" panose="020B0604020202020204" pitchFamily="34" charset="0"/>
                      </a:endParaRPr>
                    </a:p>
                  </a:txBody>
                  <a:tcPr marL="5358" marR="5358" marT="5358" marB="0" anchor="ctr"/>
                </a:tc>
              </a:tr>
              <a:tr h="3110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900" b="0" u="none" strike="noStrike" dirty="0" smtClean="0">
                          <a:effectLst/>
                          <a:latin typeface="+mn-lt"/>
                          <a:cs typeface="Arial" panose="020B0604020202020204" pitchFamily="34" charset="0"/>
                        </a:rPr>
                        <a:t>Perm mínima: 227 meses (19 años)</a:t>
                      </a:r>
                    </a:p>
                  </a:txBody>
                  <a:tcPr marL="51435" marR="51435" marT="25718" marB="25718"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s-ES" sz="900" b="0" u="none" strike="noStrike" kern="1200" dirty="0" smtClean="0">
                          <a:solidFill>
                            <a:schemeClr val="tx1"/>
                          </a:solidFill>
                          <a:effectLst/>
                          <a:latin typeface="+mn-lt"/>
                          <a:ea typeface="+mn-ea"/>
                          <a:cs typeface="Arial" panose="020B0604020202020204" pitchFamily="34" charset="0"/>
                        </a:rPr>
                        <a:t>Perm </a:t>
                      </a:r>
                      <a:r>
                        <a:rPr lang="es-ES" sz="900" b="0" u="none" strike="noStrike" kern="1200" dirty="0" err="1" smtClean="0">
                          <a:solidFill>
                            <a:schemeClr val="tx1"/>
                          </a:solidFill>
                          <a:effectLst/>
                          <a:latin typeface="+mn-lt"/>
                          <a:ea typeface="+mn-ea"/>
                          <a:cs typeface="Arial" panose="020B0604020202020204" pitchFamily="34" charset="0"/>
                        </a:rPr>
                        <a:t>máx</a:t>
                      </a:r>
                      <a:r>
                        <a:rPr lang="es-ES" sz="900" b="0" u="none" strike="noStrike" kern="1200" dirty="0" smtClean="0">
                          <a:solidFill>
                            <a:schemeClr val="tx1"/>
                          </a:solidFill>
                          <a:effectLst/>
                          <a:latin typeface="+mn-lt"/>
                          <a:ea typeface="+mn-ea"/>
                          <a:cs typeface="Arial" panose="020B0604020202020204" pitchFamily="34" charset="0"/>
                        </a:rPr>
                        <a:t>: 430 meses (36 años)</a:t>
                      </a:r>
                    </a:p>
                  </a:txBody>
                  <a:tcPr marL="5358" marR="5358" marT="5358" marB="0" anchor="ctr"/>
                </a:tc>
              </a:tr>
            </a:tbl>
          </a:graphicData>
        </a:graphic>
      </p:graphicFrame>
      <p:sp>
        <p:nvSpPr>
          <p:cNvPr id="11" name="Rectángulo redondeado 10"/>
          <p:cNvSpPr/>
          <p:nvPr/>
        </p:nvSpPr>
        <p:spPr>
          <a:xfrm>
            <a:off x="2238672" y="1429385"/>
            <a:ext cx="9906000" cy="3067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MX" u="sng" dirty="0" smtClean="0"/>
              <a:t>Información General</a:t>
            </a:r>
            <a:endParaRPr lang="es-MX" u="sng" dirty="0"/>
          </a:p>
        </p:txBody>
      </p:sp>
      <p:sp>
        <p:nvSpPr>
          <p:cNvPr id="12" name="Rectángulo redondeado 11"/>
          <p:cNvSpPr/>
          <p:nvPr/>
        </p:nvSpPr>
        <p:spPr>
          <a:xfrm>
            <a:off x="2223120" y="3570861"/>
            <a:ext cx="9921552" cy="3067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MX" u="sng" dirty="0" smtClean="0"/>
              <a:t>Técnicos</a:t>
            </a:r>
            <a:endParaRPr lang="es-MX" u="sng" dirty="0"/>
          </a:p>
        </p:txBody>
      </p:sp>
      <p:sp>
        <p:nvSpPr>
          <p:cNvPr id="13" name="Rectángulo 9"/>
          <p:cNvSpPr/>
          <p:nvPr/>
        </p:nvSpPr>
        <p:spPr>
          <a:xfrm>
            <a:off x="2238672" y="923296"/>
            <a:ext cx="9906000" cy="4154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es-ES" sz="1050" dirty="0"/>
              <a:t>Administración, operación, explotación comercial, mantenimiento y modernización del área concesionada de los Aeropuertos Camilo Daza de Cúcuta, Palonegro de Bucaramanga, Yariguíes de Barrancabermeja, Alfonso López de Valledupar, Simón Bolívar de Santa Marta y Almirante Padilla de Riohacha.</a:t>
            </a:r>
            <a:endParaRPr lang="es-MX" sz="1050" dirty="0"/>
          </a:p>
        </p:txBody>
      </p:sp>
      <p:graphicFrame>
        <p:nvGraphicFramePr>
          <p:cNvPr id="14" name="Tabla 13"/>
          <p:cNvGraphicFramePr>
            <a:graphicFrameLocks noGrp="1"/>
          </p:cNvGraphicFramePr>
          <p:nvPr>
            <p:extLst>
              <p:ext uri="{D42A27DB-BD31-4B8C-83A1-F6EECF244321}">
                <p14:modId xmlns:p14="http://schemas.microsoft.com/office/powerpoint/2010/main" val="1000658743"/>
              </p:ext>
            </p:extLst>
          </p:nvPr>
        </p:nvGraphicFramePr>
        <p:xfrm>
          <a:off x="8935416" y="4785862"/>
          <a:ext cx="3152800" cy="1739362"/>
        </p:xfrm>
        <a:graphic>
          <a:graphicData uri="http://schemas.openxmlformats.org/drawingml/2006/table">
            <a:tbl>
              <a:tblPr firstRow="1" bandRow="1">
                <a:tableStyleId>{2A488322-F2BA-4B5B-9748-0D474271808F}</a:tableStyleId>
              </a:tblPr>
              <a:tblGrid>
                <a:gridCol w="1809589"/>
                <a:gridCol w="1343211"/>
              </a:tblGrid>
              <a:tr h="412977">
                <a:tc>
                  <a:txBody>
                    <a:bodyPr/>
                    <a:lstStyle/>
                    <a:p>
                      <a:pPr algn="ctr" fontAlgn="ctr"/>
                      <a:r>
                        <a:rPr lang="es-MX" sz="1000" u="none" strike="noStrike" dirty="0">
                          <a:effectLst/>
                        </a:rPr>
                        <a:t>Aeropuerto</a:t>
                      </a:r>
                      <a:endParaRPr lang="es-MX"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00" u="none" strike="noStrike" dirty="0" smtClean="0">
                          <a:effectLst/>
                        </a:rPr>
                        <a:t>Proyectos 2015</a:t>
                      </a:r>
                      <a:endParaRPr lang="es-MX" sz="1000" b="0" i="0" u="none" strike="noStrike" dirty="0" smtClean="0">
                        <a:solidFill>
                          <a:srgbClr val="000000"/>
                        </a:solidFill>
                        <a:effectLst/>
                        <a:latin typeface="Calibri" panose="020F0502020204030204" pitchFamily="34" charset="0"/>
                      </a:endParaRPr>
                    </a:p>
                  </a:txBody>
                  <a:tcPr marL="9525" marR="9525" marT="9525" marB="0" anchor="ctr"/>
                </a:tc>
              </a:tr>
              <a:tr h="262655">
                <a:tc>
                  <a:txBody>
                    <a:bodyPr/>
                    <a:lstStyle/>
                    <a:p>
                      <a:pPr algn="l" fontAlgn="ctr"/>
                      <a:r>
                        <a:rPr lang="es-MX" sz="1000" u="none" strike="noStrike" dirty="0">
                          <a:effectLst/>
                        </a:rPr>
                        <a:t>Alfonso </a:t>
                      </a:r>
                      <a:r>
                        <a:rPr lang="es-MX" sz="1000" u="none" strike="noStrike" dirty="0" err="1">
                          <a:effectLst/>
                        </a:rPr>
                        <a:t>Lopez</a:t>
                      </a:r>
                      <a:r>
                        <a:rPr lang="es-MX" sz="1000" u="none" strike="noStrike" dirty="0">
                          <a:effectLst/>
                        </a:rPr>
                        <a:t> Pumarejo</a:t>
                      </a:r>
                      <a:endParaRPr lang="es-MX"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000" b="0" i="0" u="none" strike="noStrike" dirty="0" smtClean="0">
                          <a:solidFill>
                            <a:srgbClr val="000000"/>
                          </a:solidFill>
                          <a:effectLst/>
                          <a:latin typeface="Calibri" panose="020F0502020204030204" pitchFamily="34" charset="0"/>
                        </a:rPr>
                        <a:t>Inicio</a:t>
                      </a:r>
                      <a:r>
                        <a:rPr lang="es-MX" sz="1000" b="0" i="0" u="none" strike="noStrike" baseline="0" dirty="0" smtClean="0">
                          <a:solidFill>
                            <a:srgbClr val="000000"/>
                          </a:solidFill>
                          <a:effectLst/>
                          <a:latin typeface="Calibri" panose="020F0502020204030204" pitchFamily="34" charset="0"/>
                        </a:rPr>
                        <a:t> 2 de marzo/15</a:t>
                      </a:r>
                      <a:endParaRPr lang="es-MX" sz="1000" b="0" i="0" u="none" strike="noStrike" dirty="0">
                        <a:solidFill>
                          <a:srgbClr val="000000"/>
                        </a:solidFill>
                        <a:effectLst/>
                        <a:latin typeface="Calibri" panose="020F0502020204030204" pitchFamily="34" charset="0"/>
                      </a:endParaRPr>
                    </a:p>
                  </a:txBody>
                  <a:tcPr marL="9525" marR="9525" marT="9525" marB="0" anchor="ctr"/>
                </a:tc>
              </a:tr>
              <a:tr h="212746">
                <a:tc>
                  <a:txBody>
                    <a:bodyPr/>
                    <a:lstStyle/>
                    <a:p>
                      <a:pPr algn="l" fontAlgn="ctr"/>
                      <a:r>
                        <a:rPr lang="es-MX" sz="1000" u="none" strike="noStrike" dirty="0">
                          <a:effectLst/>
                        </a:rPr>
                        <a:t>Almirante Padilla</a:t>
                      </a:r>
                      <a:endParaRPr lang="es-MX"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00" b="0" i="0" u="none" strike="noStrike" dirty="0" smtClean="0">
                          <a:solidFill>
                            <a:srgbClr val="000000"/>
                          </a:solidFill>
                          <a:effectLst/>
                          <a:latin typeface="Calibri" panose="020F0502020204030204" pitchFamily="34" charset="0"/>
                        </a:rPr>
                        <a:t>Inicio</a:t>
                      </a:r>
                      <a:r>
                        <a:rPr lang="es-MX" sz="1000" b="0" i="0" u="none" strike="noStrike" baseline="0" dirty="0" smtClean="0">
                          <a:solidFill>
                            <a:srgbClr val="000000"/>
                          </a:solidFill>
                          <a:effectLst/>
                          <a:latin typeface="Calibri" panose="020F0502020204030204" pitchFamily="34" charset="0"/>
                        </a:rPr>
                        <a:t> 17 de abril/15</a:t>
                      </a:r>
                      <a:endParaRPr lang="es-MX" sz="1000" b="0" i="0" u="none" strike="noStrike" dirty="0" smtClean="0">
                        <a:solidFill>
                          <a:srgbClr val="000000"/>
                        </a:solidFill>
                        <a:effectLst/>
                        <a:latin typeface="Calibri" panose="020F0502020204030204" pitchFamily="34" charset="0"/>
                      </a:endParaRPr>
                    </a:p>
                  </a:txBody>
                  <a:tcPr marL="9525" marR="9525" marT="9525" marB="0" anchor="ctr"/>
                </a:tc>
              </a:tr>
              <a:tr h="212746">
                <a:tc>
                  <a:txBody>
                    <a:bodyPr/>
                    <a:lstStyle/>
                    <a:p>
                      <a:pPr algn="l" fontAlgn="ctr"/>
                      <a:r>
                        <a:rPr lang="es-MX" sz="1000" u="none" strike="noStrike">
                          <a:effectLst/>
                        </a:rPr>
                        <a:t>Palonegro</a:t>
                      </a:r>
                      <a:endParaRPr lang="es-MX"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MX" sz="1000" b="0" i="0" u="none" strike="noStrike" dirty="0" smtClean="0">
                          <a:solidFill>
                            <a:srgbClr val="000000"/>
                          </a:solidFill>
                          <a:effectLst/>
                          <a:latin typeface="Calibri" panose="020F0502020204030204" pitchFamily="34" charset="0"/>
                        </a:rPr>
                        <a:t>Inicio 15 de Nov/15</a:t>
                      </a:r>
                      <a:endParaRPr lang="es-MX" sz="1000" b="0" i="0" u="none" strike="noStrike" dirty="0">
                        <a:solidFill>
                          <a:srgbClr val="000000"/>
                        </a:solidFill>
                        <a:effectLst/>
                        <a:latin typeface="Calibri" panose="020F0502020204030204" pitchFamily="34" charset="0"/>
                      </a:endParaRPr>
                    </a:p>
                  </a:txBody>
                  <a:tcPr marL="9525" marR="9525" marT="9525" marB="0" anchor="ctr"/>
                </a:tc>
              </a:tr>
              <a:tr h="212746">
                <a:tc>
                  <a:txBody>
                    <a:bodyPr/>
                    <a:lstStyle/>
                    <a:p>
                      <a:pPr algn="l" fontAlgn="ctr"/>
                      <a:r>
                        <a:rPr lang="es-MX" sz="1000" u="none" strike="noStrike">
                          <a:effectLst/>
                        </a:rPr>
                        <a:t>Camilo Daza</a:t>
                      </a:r>
                      <a:endParaRPr lang="es-MX" sz="1000" b="0" i="0" u="none" strike="noStrike">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00" b="0" i="0" u="none" strike="noStrike" dirty="0" smtClean="0">
                          <a:solidFill>
                            <a:srgbClr val="000000"/>
                          </a:solidFill>
                          <a:effectLst/>
                          <a:latin typeface="Calibri" panose="020F0502020204030204" pitchFamily="34" charset="0"/>
                        </a:rPr>
                        <a:t>Inicio 15 de Dic/15</a:t>
                      </a:r>
                    </a:p>
                  </a:txBody>
                  <a:tcPr marL="9525" marR="9525" marT="9525" marB="0" anchor="ctr"/>
                </a:tc>
              </a:tr>
              <a:tr h="212746">
                <a:tc>
                  <a:txBody>
                    <a:bodyPr/>
                    <a:lstStyle/>
                    <a:p>
                      <a:pPr algn="l" fontAlgn="ctr"/>
                      <a:r>
                        <a:rPr lang="es-MX" sz="1000" u="none" strike="noStrike">
                          <a:effectLst/>
                        </a:rPr>
                        <a:t>Yariguies</a:t>
                      </a:r>
                      <a:endParaRPr lang="es-MX" sz="1000" b="0" i="0" u="none" strike="noStrike">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00" b="0" i="0" u="none" strike="noStrike" dirty="0" smtClean="0">
                          <a:solidFill>
                            <a:srgbClr val="000000"/>
                          </a:solidFill>
                          <a:effectLst/>
                          <a:latin typeface="Calibri" panose="020F0502020204030204" pitchFamily="34" charset="0"/>
                        </a:rPr>
                        <a:t>Inicio</a:t>
                      </a:r>
                      <a:r>
                        <a:rPr lang="es-MX" sz="1000" b="0" i="0" u="none" strike="noStrike" baseline="0" dirty="0" smtClean="0">
                          <a:solidFill>
                            <a:srgbClr val="000000"/>
                          </a:solidFill>
                          <a:effectLst/>
                          <a:latin typeface="Calibri" panose="020F0502020204030204" pitchFamily="34" charset="0"/>
                        </a:rPr>
                        <a:t> 17 de abril/15</a:t>
                      </a:r>
                      <a:endParaRPr lang="es-MX" sz="1000" b="0" i="0" u="none" strike="noStrike" dirty="0" smtClean="0">
                        <a:solidFill>
                          <a:srgbClr val="000000"/>
                        </a:solidFill>
                        <a:effectLst/>
                        <a:latin typeface="Calibri" panose="020F0502020204030204" pitchFamily="34" charset="0"/>
                      </a:endParaRPr>
                    </a:p>
                  </a:txBody>
                  <a:tcPr marL="9525" marR="9525" marT="9525" marB="0" anchor="ctr"/>
                </a:tc>
              </a:tr>
              <a:tr h="212746">
                <a:tc>
                  <a:txBody>
                    <a:bodyPr/>
                    <a:lstStyle/>
                    <a:p>
                      <a:pPr algn="l" fontAlgn="ctr"/>
                      <a:r>
                        <a:rPr lang="es-MX" sz="1000" u="none" strike="noStrike" dirty="0">
                          <a:effectLst/>
                        </a:rPr>
                        <a:t>Simón </a:t>
                      </a:r>
                      <a:r>
                        <a:rPr lang="es-MX" sz="1000" u="none" strike="noStrike" dirty="0" smtClean="0">
                          <a:effectLst/>
                        </a:rPr>
                        <a:t>Bolívar</a:t>
                      </a:r>
                      <a:endParaRPr lang="es-MX"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000" b="0" i="0" u="none" strike="noStrike" dirty="0" smtClean="0">
                          <a:solidFill>
                            <a:srgbClr val="000000"/>
                          </a:solidFill>
                          <a:effectLst/>
                          <a:latin typeface="Calibri" panose="020F0502020204030204" pitchFamily="34" charset="0"/>
                        </a:rPr>
                        <a:t>Inicio</a:t>
                      </a:r>
                      <a:r>
                        <a:rPr lang="es-MX" sz="1000" b="0" i="0" u="none" strike="noStrike" baseline="0" dirty="0" smtClean="0">
                          <a:solidFill>
                            <a:srgbClr val="000000"/>
                          </a:solidFill>
                          <a:effectLst/>
                          <a:latin typeface="Calibri" panose="020F0502020204030204" pitchFamily="34" charset="0"/>
                        </a:rPr>
                        <a:t> 2 de feb /15</a:t>
                      </a:r>
                      <a:endParaRPr lang="es-MX" sz="1000" b="0" i="0" u="none" strike="noStrike" dirty="0" smtClean="0">
                        <a:solidFill>
                          <a:srgbClr val="000000"/>
                        </a:solidFill>
                        <a:effectLst/>
                        <a:latin typeface="Calibri" panose="020F0502020204030204" pitchFamily="34" charset="0"/>
                      </a:endParaRPr>
                    </a:p>
                  </a:txBody>
                  <a:tcPr marL="9525" marR="9525" marT="9525" marB="0" anchor="ctr"/>
                </a:tc>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1043980592"/>
              </p:ext>
            </p:extLst>
          </p:nvPr>
        </p:nvGraphicFramePr>
        <p:xfrm>
          <a:off x="5895528" y="2941553"/>
          <a:ext cx="3672408" cy="268981"/>
        </p:xfrm>
        <a:graphic>
          <a:graphicData uri="http://schemas.openxmlformats.org/drawingml/2006/table">
            <a:tbl>
              <a:tblPr firstRow="1" bandRow="1">
                <a:tableStyleId>{17292A2E-F333-43FB-9621-5CBBE7FDCDCB}</a:tableStyleId>
              </a:tblPr>
              <a:tblGrid>
                <a:gridCol w="1826690"/>
                <a:gridCol w="1845718"/>
              </a:tblGrid>
              <a:tr h="2689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u="none" strike="noStrike" dirty="0" smtClean="0">
                          <a:effectLst/>
                        </a:rPr>
                        <a:t>Ingreso Esperado Actual</a:t>
                      </a:r>
                      <a:endParaRPr lang="es-ES" sz="1100" b="0" u="none" strike="noStrike" dirty="0" smtClean="0">
                        <a:effectLst/>
                        <a:latin typeface="+mn-lt"/>
                        <a:cs typeface="Arial" panose="020B0604020202020204" pitchFamily="34" charset="0"/>
                      </a:endParaRPr>
                    </a:p>
                  </a:txBody>
                  <a:tcPr marL="51435" marR="51435" marT="25718" marB="25718" anchor="ctr"/>
                </a:tc>
                <a:tc>
                  <a:txBody>
                    <a:bodyPr/>
                    <a:lstStyle/>
                    <a:p>
                      <a:pPr lvl="1" algn="just" fontAlgn="ctr"/>
                      <a:r>
                        <a:rPr lang="es-MX" sz="1100" u="none" strike="noStrike" dirty="0" smtClean="0"/>
                        <a:t>$709.818</a:t>
                      </a:r>
                      <a:r>
                        <a:rPr lang="es-MX" sz="1050" u="none" strike="noStrike" baseline="0" dirty="0" smtClean="0"/>
                        <a:t>(precios 2009)</a:t>
                      </a:r>
                      <a:endParaRPr lang="es-MX" sz="1050" b="0" i="0" u="none" strike="noStrike" dirty="0" smtClean="0">
                        <a:solidFill>
                          <a:srgbClr val="000000"/>
                        </a:solidFill>
                        <a:latin typeface="+mn-lt"/>
                        <a:cs typeface="Arial" panose="020B0604020202020204" pitchFamily="34" charset="0"/>
                      </a:endParaRPr>
                    </a:p>
                  </a:txBody>
                  <a:tcPr marL="5358" marR="5358" marT="5358" marB="0" anchor="ctr"/>
                </a:tc>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2681568434"/>
              </p:ext>
            </p:extLst>
          </p:nvPr>
        </p:nvGraphicFramePr>
        <p:xfrm>
          <a:off x="2266651" y="4669745"/>
          <a:ext cx="2836789" cy="2253636"/>
        </p:xfrm>
        <a:graphic>
          <a:graphicData uri="http://schemas.openxmlformats.org/drawingml/2006/table">
            <a:tbl>
              <a:tblPr firstRow="1" bandRow="1">
                <a:tableStyleId>{5940675A-B579-460E-94D1-54222C63F5DA}</a:tableStyleId>
              </a:tblPr>
              <a:tblGrid>
                <a:gridCol w="2116709"/>
                <a:gridCol w="720080"/>
              </a:tblGrid>
              <a:tr h="375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u="none" strike="noStrike" dirty="0" smtClean="0">
                          <a:effectLst/>
                        </a:rPr>
                        <a:t>Valor del Contrato </a:t>
                      </a:r>
                      <a:r>
                        <a:rPr lang="es-ES" sz="1000" u="none" strike="noStrike" baseline="0" dirty="0" smtClean="0">
                          <a:effectLst/>
                        </a:rPr>
                        <a:t>(millones 2009)</a:t>
                      </a:r>
                      <a:endParaRPr lang="es-ES" sz="1000" b="1" u="none" strike="noStrike" dirty="0" smtClean="0">
                        <a:solidFill>
                          <a:schemeClr val="tx1"/>
                        </a:solidFill>
                        <a:effectLst/>
                        <a:latin typeface="+mn-lt"/>
                        <a:cs typeface="Arial" panose="020B0604020202020204" pitchFamily="34" charset="0"/>
                      </a:endParaRPr>
                    </a:p>
                  </a:txBody>
                  <a:tcPr marL="51435" marR="51435" marT="25718" marB="25718" anchor="ctr"/>
                </a:tc>
                <a:tc>
                  <a:txBody>
                    <a:bodyPr/>
                    <a:lstStyle/>
                    <a:p>
                      <a:pPr algn="ctr" fontAlgn="ctr"/>
                      <a:r>
                        <a:rPr lang="es-CO" sz="1000" u="none" strike="noStrike" dirty="0" smtClean="0"/>
                        <a:t>$119.187 </a:t>
                      </a:r>
                      <a:endParaRPr lang="es-CO" sz="1000" b="1" i="0" u="none" strike="noStrike" dirty="0">
                        <a:solidFill>
                          <a:schemeClr val="tx1"/>
                        </a:solidFill>
                        <a:latin typeface="+mn-lt"/>
                        <a:cs typeface="Arial" panose="020B0604020202020204" pitchFamily="34" charset="0"/>
                      </a:endParaRPr>
                    </a:p>
                  </a:txBody>
                  <a:tcPr marL="5358" marR="5358" marT="5358" marB="0" anchor="ctr"/>
                </a:tc>
              </a:tr>
              <a:tr h="3756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u="sng" strike="noStrike" dirty="0" smtClean="0">
                          <a:effectLst/>
                        </a:rPr>
                        <a:t>Inversiones – </a:t>
                      </a:r>
                      <a:r>
                        <a:rPr lang="es-ES" sz="1000" u="sng" strike="noStrike" dirty="0" err="1" smtClean="0">
                          <a:effectLst/>
                        </a:rPr>
                        <a:t>Cto</a:t>
                      </a:r>
                      <a:r>
                        <a:rPr lang="es-ES" sz="1000" u="sng" strike="noStrike" dirty="0" smtClean="0">
                          <a:effectLst/>
                        </a:rPr>
                        <a:t> de Concesión</a:t>
                      </a:r>
                      <a:endParaRPr lang="es-ES" sz="1000" b="1" i="1" u="sng" strike="noStrike" dirty="0" smtClean="0">
                        <a:solidFill>
                          <a:schemeClr val="tx1"/>
                        </a:solidFill>
                        <a:effectLst/>
                        <a:latin typeface="+mn-lt"/>
                        <a:cs typeface="Arial" panose="020B0604020202020204" pitchFamily="34" charset="0"/>
                      </a:endParaRPr>
                    </a:p>
                  </a:txBody>
                  <a:tcPr marL="51435" marR="51435" marT="25718" marB="25718" anchor="ctr"/>
                </a:tc>
                <a:tc hMerge="1">
                  <a:txBody>
                    <a:bodyPr/>
                    <a:lstStyle/>
                    <a:p>
                      <a:pPr algn="ctr" fontAlgn="ctr"/>
                      <a:endParaRPr lang="es-CO" sz="1000" b="1" u="none" strike="noStrike" dirty="0" smtClean="0">
                        <a:solidFill>
                          <a:schemeClr val="tx1"/>
                        </a:solidFill>
                      </a:endParaRPr>
                    </a:p>
                  </a:txBody>
                  <a:tcPr marL="5358" marR="5358" marT="5358" marB="0" anchor="ctr"/>
                </a:tc>
              </a:tr>
              <a:tr h="375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u="none" strike="noStrike" dirty="0" smtClean="0">
                          <a:effectLst/>
                        </a:rPr>
                        <a:t>Inversiones Realizadas a 2013</a:t>
                      </a:r>
                      <a:endParaRPr lang="es-ES" sz="1000" b="1" u="none" strike="noStrike" dirty="0" smtClean="0">
                        <a:solidFill>
                          <a:schemeClr val="tx1"/>
                        </a:solidFill>
                        <a:effectLst/>
                        <a:latin typeface="+mn-lt"/>
                        <a:cs typeface="Arial" panose="020B0604020202020204" pitchFamily="34" charset="0"/>
                      </a:endParaRPr>
                    </a:p>
                  </a:txBody>
                  <a:tcPr marL="51435" marR="51435" marT="25718" marB="25718" anchor="ctr"/>
                </a:tc>
                <a:tc>
                  <a:txBody>
                    <a:bodyPr/>
                    <a:lstStyle/>
                    <a:p>
                      <a:pPr algn="ctr" fontAlgn="ctr"/>
                      <a:r>
                        <a:rPr lang="es-CO" sz="1000" u="none" strike="noStrike" dirty="0" smtClean="0"/>
                        <a:t> $108.468 </a:t>
                      </a:r>
                      <a:endParaRPr lang="es-CO" sz="1000" b="1" u="none" strike="noStrike" dirty="0" smtClean="0">
                        <a:solidFill>
                          <a:schemeClr val="tx1"/>
                        </a:solidFill>
                      </a:endParaRPr>
                    </a:p>
                  </a:txBody>
                  <a:tcPr marL="5358" marR="5358" marT="5358" marB="0" anchor="ctr"/>
                </a:tc>
              </a:tr>
              <a:tr h="375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u="none" strike="noStrike" dirty="0" smtClean="0">
                          <a:effectLst/>
                        </a:rPr>
                        <a:t>Inversiones en el 2014</a:t>
                      </a:r>
                      <a:endParaRPr lang="es-ES" sz="1000" b="1" u="none" strike="noStrike" dirty="0" smtClean="0">
                        <a:solidFill>
                          <a:schemeClr val="tx1"/>
                        </a:solidFill>
                        <a:effectLst/>
                        <a:latin typeface="+mn-lt"/>
                        <a:cs typeface="Arial" panose="020B0604020202020204" pitchFamily="34" charset="0"/>
                      </a:endParaRPr>
                    </a:p>
                  </a:txBody>
                  <a:tcPr marL="51435" marR="51435" marT="25718" marB="25718" anchor="ctr"/>
                </a:tc>
                <a:tc>
                  <a:txBody>
                    <a:bodyPr/>
                    <a:lstStyle/>
                    <a:p>
                      <a:pPr algn="ctr" fontAlgn="ctr"/>
                      <a:r>
                        <a:rPr lang="es-CO" sz="1000" u="none" strike="noStrike" dirty="0" smtClean="0"/>
                        <a:t>$10,378</a:t>
                      </a:r>
                      <a:endParaRPr lang="es-CO" sz="1000" b="1" i="0" u="none" strike="noStrike" dirty="0">
                        <a:solidFill>
                          <a:schemeClr val="tx1"/>
                        </a:solidFill>
                        <a:latin typeface="+mn-lt"/>
                        <a:cs typeface="Arial" panose="020B0604020202020204" pitchFamily="34" charset="0"/>
                      </a:endParaRPr>
                    </a:p>
                  </a:txBody>
                  <a:tcPr marL="5358" marR="5358" marT="5358" marB="0" anchor="ctr"/>
                </a:tc>
              </a:tr>
              <a:tr h="375606">
                <a:tc>
                  <a:txBody>
                    <a:bodyPr/>
                    <a:lstStyle/>
                    <a:p>
                      <a:r>
                        <a:rPr lang="es-MX" sz="1000" u="none" strike="noStrike" kern="1200" dirty="0" smtClean="0">
                          <a:effectLst/>
                        </a:rPr>
                        <a:t>Inversiones a </a:t>
                      </a:r>
                      <a:r>
                        <a:rPr lang="es-ES" sz="1000" u="none" strike="noStrike" dirty="0" smtClean="0">
                          <a:effectLst/>
                        </a:rPr>
                        <a:t>corto plazo 2015-2016</a:t>
                      </a:r>
                      <a:endParaRPr lang="es-MX" sz="1000" b="1" u="none" strike="noStrike" kern="1200" dirty="0">
                        <a:solidFill>
                          <a:schemeClr val="tx1"/>
                        </a:solidFill>
                        <a:effectLst/>
                        <a:latin typeface="+mn-lt"/>
                        <a:ea typeface="+mn-ea"/>
                        <a:cs typeface="+mn-cs"/>
                      </a:endParaRPr>
                    </a:p>
                  </a:txBody>
                  <a:tcPr marL="51435" marR="51435" marT="25718" marB="25718" anchor="ctr"/>
                </a:tc>
                <a:tc>
                  <a:txBody>
                    <a:bodyPr/>
                    <a:lstStyle/>
                    <a:p>
                      <a:pPr algn="ctr" fontAlgn="ctr"/>
                      <a:r>
                        <a:rPr lang="es-CO" sz="1000" u="none" strike="noStrike" dirty="0" smtClean="0"/>
                        <a:t>$100,000</a:t>
                      </a:r>
                      <a:endParaRPr lang="es-CO" sz="1000" b="1" i="0" u="none" strike="noStrike" dirty="0">
                        <a:solidFill>
                          <a:schemeClr val="tx1"/>
                        </a:solidFill>
                        <a:latin typeface="+mn-lt"/>
                        <a:cs typeface="Arial" panose="020B0604020202020204" pitchFamily="34" charset="0"/>
                      </a:endParaRPr>
                    </a:p>
                  </a:txBody>
                  <a:tcPr marL="5358" marR="5358" marT="5358" marB="0" anchor="ctr"/>
                </a:tc>
              </a:tr>
              <a:tr h="375606">
                <a:tc>
                  <a:txBody>
                    <a:bodyPr/>
                    <a:lstStyle/>
                    <a:p>
                      <a:r>
                        <a:rPr lang="es-MX" sz="1000" u="none" strike="noStrike" kern="1200" dirty="0" smtClean="0">
                          <a:effectLst/>
                        </a:rPr>
                        <a:t>Inversiones a mediano plazo a</a:t>
                      </a:r>
                      <a:r>
                        <a:rPr lang="es-MX" sz="1000" u="none" strike="noStrike" kern="1200" baseline="0" dirty="0" smtClean="0">
                          <a:effectLst/>
                        </a:rPr>
                        <a:t> partir del 2017</a:t>
                      </a:r>
                      <a:endParaRPr lang="es-MX" sz="1000" b="1" u="none" strike="noStrike" kern="1200" dirty="0">
                        <a:solidFill>
                          <a:schemeClr val="tx1"/>
                        </a:solidFill>
                        <a:effectLst/>
                        <a:latin typeface="+mn-lt"/>
                        <a:ea typeface="+mn-ea"/>
                        <a:cs typeface="+mn-cs"/>
                      </a:endParaRPr>
                    </a:p>
                  </a:txBody>
                  <a:tcPr marL="51435" marR="51435" marT="25718" marB="25718" anchor="ctr"/>
                </a:tc>
                <a:tc>
                  <a:txBody>
                    <a:bodyPr/>
                    <a:lstStyle/>
                    <a:p>
                      <a:pPr algn="ctr" fontAlgn="ctr"/>
                      <a:r>
                        <a:rPr lang="es-CO" sz="1000" u="none" strike="noStrike" dirty="0" smtClean="0"/>
                        <a:t>$70,000</a:t>
                      </a:r>
                      <a:endParaRPr lang="es-CO" sz="1000" b="1" i="0" u="none" strike="noStrike" dirty="0">
                        <a:solidFill>
                          <a:schemeClr val="tx1"/>
                        </a:solidFill>
                        <a:latin typeface="+mn-lt"/>
                        <a:cs typeface="Arial" panose="020B0604020202020204" pitchFamily="34" charset="0"/>
                      </a:endParaRPr>
                    </a:p>
                  </a:txBody>
                  <a:tcPr marL="5358" marR="5358" marT="5358" marB="0" anchor="ctr"/>
                </a:tc>
              </a:tr>
            </a:tbl>
          </a:graphicData>
        </a:graphic>
      </p:graphicFrame>
      <p:graphicFrame>
        <p:nvGraphicFramePr>
          <p:cNvPr id="17" name="3 Tabla"/>
          <p:cNvGraphicFramePr>
            <a:graphicFrameLocks noGrp="1"/>
          </p:cNvGraphicFramePr>
          <p:nvPr>
            <p:extLst>
              <p:ext uri="{D42A27DB-BD31-4B8C-83A1-F6EECF244321}">
                <p14:modId xmlns:p14="http://schemas.microsoft.com/office/powerpoint/2010/main" val="149313731"/>
              </p:ext>
            </p:extLst>
          </p:nvPr>
        </p:nvGraphicFramePr>
        <p:xfrm>
          <a:off x="9711952" y="1862539"/>
          <a:ext cx="2376264" cy="1655078"/>
        </p:xfrm>
        <a:graphic>
          <a:graphicData uri="http://schemas.openxmlformats.org/drawingml/2006/table">
            <a:tbl>
              <a:tblPr firstRow="1" bandRow="1">
                <a:tableStyleId>{74C1A8A3-306A-4EB7-A6B1-4F7E0EB9C5D6}</a:tableStyleId>
              </a:tblPr>
              <a:tblGrid>
                <a:gridCol w="1512168"/>
                <a:gridCol w="864096"/>
              </a:tblGrid>
              <a:tr h="208104">
                <a:tc gridSpan="2">
                  <a:txBody>
                    <a:bodyPr/>
                    <a:lstStyle/>
                    <a:p>
                      <a:pPr marL="0" algn="ctr" defTabSz="914400" rtl="0" eaLnBrk="1" latinLnBrk="0" hangingPunct="1"/>
                      <a:r>
                        <a:rPr lang="es-CO" sz="900" kern="1200" dirty="0" smtClean="0">
                          <a:solidFill>
                            <a:srgbClr val="002060"/>
                          </a:solidFill>
                        </a:rPr>
                        <a:t>Composición Accionaria</a:t>
                      </a:r>
                      <a:endParaRPr lang="es-CO" sz="900" b="0" kern="1200" dirty="0">
                        <a:solidFill>
                          <a:srgbClr val="002060"/>
                        </a:solidFill>
                        <a:latin typeface="Arial" panose="020B0604020202020204" pitchFamily="34" charset="0"/>
                        <a:ea typeface="+mn-ea"/>
                        <a:cs typeface="Arial" panose="020B0604020202020204" pitchFamily="34" charset="0"/>
                      </a:endParaRPr>
                    </a:p>
                  </a:txBody>
                  <a:tcPr/>
                </a:tc>
                <a:tc hMerge="1">
                  <a:txBody>
                    <a:bodyPr/>
                    <a:lstStyle/>
                    <a:p>
                      <a:pPr algn="ctr" fontAlgn="ctr"/>
                      <a:endParaRPr lang="es-CO" sz="1200" b="0" i="0" u="none" strike="noStrike" dirty="0" smtClean="0">
                        <a:solidFill>
                          <a:srgbClr val="000000"/>
                        </a:solidFill>
                        <a:effectLst/>
                        <a:latin typeface="Arial" panose="020B0604020202020204" pitchFamily="34" charset="0"/>
                        <a:cs typeface="Arial" panose="020B0604020202020204" pitchFamily="34" charset="0"/>
                      </a:endParaRPr>
                    </a:p>
                  </a:txBody>
                  <a:tcPr marL="9525" marR="9525" marT="9525" marB="0" anchor="ctr"/>
                </a:tc>
              </a:tr>
              <a:tr h="208104">
                <a:tc>
                  <a:txBody>
                    <a:bodyPr/>
                    <a:lstStyle/>
                    <a:p>
                      <a:pPr marL="0" algn="l" defTabSz="914400" rtl="0" eaLnBrk="1" latinLnBrk="0" hangingPunct="1"/>
                      <a:r>
                        <a:rPr lang="es-ES" sz="900" kern="1200" dirty="0" smtClean="0">
                          <a:solidFill>
                            <a:srgbClr val="002060"/>
                          </a:solidFill>
                        </a:rPr>
                        <a:t>Olímpica S.A.</a:t>
                      </a:r>
                      <a:endParaRPr lang="es-CO" sz="900" b="0" kern="1200" dirty="0">
                        <a:solidFill>
                          <a:srgbClr val="002060"/>
                        </a:solidFill>
                        <a:latin typeface="Arial" panose="020B0604020202020204" pitchFamily="34" charset="0"/>
                        <a:ea typeface="+mn-ea"/>
                        <a:cs typeface="Arial" panose="020B0604020202020204" pitchFamily="34" charset="0"/>
                      </a:endParaRPr>
                    </a:p>
                  </a:txBody>
                  <a:tcPr/>
                </a:tc>
                <a:tc>
                  <a:txBody>
                    <a:bodyPr/>
                    <a:lstStyle/>
                    <a:p>
                      <a:pPr algn="ctr" fontAlgn="ctr"/>
                      <a:r>
                        <a:rPr lang="es-CO" sz="900" u="none" strike="noStrike" dirty="0" smtClean="0">
                          <a:solidFill>
                            <a:srgbClr val="002060"/>
                          </a:solidFill>
                          <a:effectLst/>
                        </a:rPr>
                        <a:t>32,91 %</a:t>
                      </a:r>
                      <a:endParaRPr lang="es-CO" sz="900" b="0" i="0" u="none" strike="noStrike" dirty="0" smtClean="0">
                        <a:solidFill>
                          <a:srgbClr val="002060"/>
                        </a:solidFill>
                        <a:effectLst/>
                        <a:latin typeface="Arial" panose="020B0604020202020204" pitchFamily="34" charset="0"/>
                        <a:cs typeface="Arial" panose="020B0604020202020204" pitchFamily="34" charset="0"/>
                      </a:endParaRPr>
                    </a:p>
                  </a:txBody>
                  <a:tcPr marL="9525" marR="9525" marT="9525" marB="0" anchor="ctr"/>
                </a:tc>
              </a:tr>
              <a:tr h="208104">
                <a:tc>
                  <a:txBody>
                    <a:bodyPr/>
                    <a:lstStyle/>
                    <a:p>
                      <a:pPr marL="0" algn="l" defTabSz="914400" rtl="0" eaLnBrk="1" latinLnBrk="0" hangingPunct="1"/>
                      <a:r>
                        <a:rPr lang="es-CO" sz="900" kern="1200" dirty="0" smtClean="0">
                          <a:solidFill>
                            <a:srgbClr val="002060"/>
                          </a:solidFill>
                        </a:rPr>
                        <a:t>Incoequipos S.A.</a:t>
                      </a:r>
                      <a:endParaRPr lang="es-CO" sz="900" b="0" kern="1200" dirty="0">
                        <a:solidFill>
                          <a:srgbClr val="002060"/>
                        </a:solidFill>
                        <a:latin typeface="Arial" panose="020B0604020202020204" pitchFamily="34" charset="0"/>
                        <a:ea typeface="+mn-ea"/>
                        <a:cs typeface="Arial" panose="020B0604020202020204" pitchFamily="34" charset="0"/>
                      </a:endParaRPr>
                    </a:p>
                  </a:txBody>
                  <a:tcPr anchor="ctr"/>
                </a:tc>
                <a:tc>
                  <a:txBody>
                    <a:bodyPr/>
                    <a:lstStyle/>
                    <a:p>
                      <a:pPr algn="ctr" fontAlgn="b"/>
                      <a:r>
                        <a:rPr lang="es-MX" sz="900" u="none" strike="noStrike" kern="1200" dirty="0" smtClean="0">
                          <a:solidFill>
                            <a:srgbClr val="002060"/>
                          </a:solidFill>
                          <a:effectLst/>
                        </a:rPr>
                        <a:t>30,98 %</a:t>
                      </a:r>
                      <a:endParaRPr lang="es-MX" sz="900" b="0" u="none" strike="noStrike" kern="1200" dirty="0">
                        <a:solidFill>
                          <a:srgbClr val="002060"/>
                        </a:solidFill>
                        <a:effectLst/>
                        <a:latin typeface="+mn-lt"/>
                        <a:ea typeface="+mn-ea"/>
                        <a:cs typeface="+mn-cs"/>
                      </a:endParaRPr>
                    </a:p>
                  </a:txBody>
                  <a:tcPr marL="0" marR="0" marT="0" marB="0" anchor="ctr"/>
                </a:tc>
              </a:tr>
              <a:tr h="208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900" kern="1200" dirty="0" smtClean="0">
                          <a:solidFill>
                            <a:srgbClr val="002060"/>
                          </a:solidFill>
                        </a:rPr>
                        <a:t>Nexus</a:t>
                      </a:r>
                      <a:r>
                        <a:rPr lang="es-ES" sz="900" kern="1200" baseline="0" dirty="0" smtClean="0">
                          <a:solidFill>
                            <a:srgbClr val="002060"/>
                          </a:solidFill>
                        </a:rPr>
                        <a:t> Infraestructura FCP</a:t>
                      </a:r>
                      <a:endParaRPr lang="es-ES" sz="900" b="0" kern="1200" dirty="0" smtClean="0">
                        <a:solidFill>
                          <a:srgbClr val="002060"/>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900" kern="1200" dirty="0" smtClean="0">
                          <a:solidFill>
                            <a:srgbClr val="002060"/>
                          </a:solidFill>
                        </a:rPr>
                        <a:t>30,17 %</a:t>
                      </a:r>
                      <a:endParaRPr lang="es-CO" sz="900" b="0" kern="1200" dirty="0">
                        <a:solidFill>
                          <a:srgbClr val="002060"/>
                        </a:solidFill>
                        <a:latin typeface="+mj-lt"/>
                        <a:ea typeface="+mn-ea"/>
                        <a:cs typeface="Arial" panose="020B0604020202020204" pitchFamily="34" charset="0"/>
                      </a:endParaRPr>
                    </a:p>
                  </a:txBody>
                  <a:tcPr/>
                </a:tc>
              </a:tr>
              <a:tr h="2307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900" kern="1200" dirty="0" smtClean="0">
                          <a:solidFill>
                            <a:srgbClr val="002060"/>
                          </a:solidFill>
                        </a:rPr>
                        <a:t>Pedro Ramón Emiliani</a:t>
                      </a:r>
                      <a:endParaRPr lang="es-ES" sz="900" b="0" kern="1200" dirty="0" smtClean="0">
                        <a:solidFill>
                          <a:srgbClr val="002060"/>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900" kern="1200" dirty="0" smtClean="0">
                          <a:solidFill>
                            <a:srgbClr val="002060"/>
                          </a:solidFill>
                        </a:rPr>
                        <a:t>3,80 %</a:t>
                      </a:r>
                      <a:endParaRPr lang="es-CO" sz="900" b="0" kern="1200" dirty="0">
                        <a:solidFill>
                          <a:srgbClr val="002060"/>
                        </a:solidFill>
                        <a:latin typeface="+mj-lt"/>
                        <a:ea typeface="+mn-ea"/>
                        <a:cs typeface="Arial" panose="020B0604020202020204" pitchFamily="34" charset="0"/>
                      </a:endParaRPr>
                    </a:p>
                  </a:txBody>
                  <a:tcPr anchor="ctr"/>
                </a:tc>
              </a:tr>
              <a:tr h="254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900" kern="1200" dirty="0" smtClean="0">
                          <a:solidFill>
                            <a:srgbClr val="002060"/>
                          </a:solidFill>
                        </a:rPr>
                        <a:t>Nexus Infraestructura</a:t>
                      </a:r>
                      <a:r>
                        <a:rPr lang="es-ES" sz="900" kern="1200" baseline="0" dirty="0" smtClean="0">
                          <a:solidFill>
                            <a:srgbClr val="002060"/>
                          </a:solidFill>
                        </a:rPr>
                        <a:t> S.A.S</a:t>
                      </a:r>
                      <a:endParaRPr lang="es-ES" sz="900" b="0" kern="1200" dirty="0" smtClean="0">
                        <a:solidFill>
                          <a:srgbClr val="002060"/>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900" kern="1200" dirty="0" smtClean="0">
                          <a:solidFill>
                            <a:srgbClr val="002060"/>
                          </a:solidFill>
                        </a:rPr>
                        <a:t>2,74 %</a:t>
                      </a:r>
                      <a:endParaRPr lang="es-CO" sz="900" b="0" kern="1200" dirty="0" smtClean="0">
                        <a:solidFill>
                          <a:srgbClr val="002060"/>
                        </a:solidFill>
                        <a:latin typeface="+mj-lt"/>
                        <a:ea typeface="+mn-ea"/>
                        <a:cs typeface="Arial" panose="020B0604020202020204" pitchFamily="34" charset="0"/>
                      </a:endParaRPr>
                    </a:p>
                  </a:txBody>
                  <a:tcPr/>
                </a:tc>
              </a:tr>
              <a:tr h="254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900" kern="1200" dirty="0" smtClean="0">
                          <a:solidFill>
                            <a:srgbClr val="002060"/>
                          </a:solidFill>
                        </a:rPr>
                        <a:t>TOTAL</a:t>
                      </a:r>
                      <a:endParaRPr lang="es-ES" sz="900" b="0" kern="1200" dirty="0" smtClean="0">
                        <a:solidFill>
                          <a:srgbClr val="002060"/>
                        </a:solidFill>
                        <a:latin typeface="+mn-lt"/>
                        <a:ea typeface="+mn-ea"/>
                        <a:cs typeface="Arial" panose="020B0604020202020204" pitchFamily="34" charset="0"/>
                      </a:endParaRPr>
                    </a:p>
                  </a:txBody>
                  <a:tcPr/>
                </a:tc>
                <a:tc>
                  <a:txBody>
                    <a:bodyPr/>
                    <a:lstStyle/>
                    <a:p>
                      <a:pPr marL="0" algn="ctr" defTabSz="914400" rtl="0" eaLnBrk="1" latinLnBrk="0" hangingPunct="1"/>
                      <a:r>
                        <a:rPr lang="es-CO" sz="900" kern="1200" dirty="0" smtClean="0">
                          <a:solidFill>
                            <a:srgbClr val="002060"/>
                          </a:solidFill>
                        </a:rPr>
                        <a:t>100,00 %</a:t>
                      </a:r>
                      <a:endParaRPr lang="es-CO" sz="900" b="0" kern="1200" dirty="0">
                        <a:solidFill>
                          <a:srgbClr val="002060"/>
                        </a:solidFill>
                        <a:latin typeface="+mn-lt"/>
                        <a:ea typeface="+mn-ea"/>
                        <a:cs typeface="Arial" panose="020B0604020202020204" pitchFamily="34" charset="0"/>
                      </a:endParaRPr>
                    </a:p>
                  </a:txBody>
                  <a:tcPr/>
                </a:tc>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3485437634"/>
              </p:ext>
            </p:extLst>
          </p:nvPr>
        </p:nvGraphicFramePr>
        <p:xfrm>
          <a:off x="6831632" y="3301593"/>
          <a:ext cx="1835695" cy="216024"/>
        </p:xfrm>
        <a:graphic>
          <a:graphicData uri="http://schemas.openxmlformats.org/drawingml/2006/table">
            <a:tbl>
              <a:tblPr firstRow="1" bandRow="1">
                <a:tableStyleId>{2A488322-F2BA-4B5B-9748-0D474271808F}</a:tableStyleId>
              </a:tblPr>
              <a:tblGrid>
                <a:gridCol w="1331639"/>
                <a:gridCol w="504056"/>
              </a:tblGrid>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u="none" strike="noStrike" kern="1200" dirty="0" smtClean="0">
                          <a:effectLst/>
                        </a:rPr>
                        <a:t>CONTRAPRESTACIÓN</a:t>
                      </a:r>
                      <a:endParaRPr lang="es-CO" sz="1000" b="0" u="none" strike="noStrike" kern="1200" dirty="0">
                        <a:solidFill>
                          <a:schemeClr val="bg1"/>
                        </a:solidFill>
                        <a:effectLst/>
                        <a:latin typeface="+mn-lt"/>
                        <a:ea typeface="+mn-ea"/>
                        <a:cs typeface="Arial" panose="020B0604020202020204" pitchFamily="34" charset="0"/>
                      </a:endParaRPr>
                    </a:p>
                  </a:txBody>
                  <a:tcPr marL="51435" marR="51435" marT="25718" marB="25718" anchor="ctr"/>
                </a:tc>
                <a:tc>
                  <a:txBody>
                    <a:bodyPr/>
                    <a:lstStyle/>
                    <a:p>
                      <a:pPr algn="ctr" fontAlgn="ctr"/>
                      <a:r>
                        <a:rPr lang="es-CO" sz="1000" u="none" strike="noStrike" dirty="0" smtClean="0"/>
                        <a:t>0 %</a:t>
                      </a:r>
                      <a:endParaRPr lang="es-CO" sz="600" b="0" i="0" u="none" strike="noStrike" dirty="0">
                        <a:solidFill>
                          <a:schemeClr val="bg1"/>
                        </a:solidFill>
                        <a:latin typeface="+mn-lt"/>
                        <a:cs typeface="Arial" panose="020B0604020202020204" pitchFamily="34" charset="0"/>
                      </a:endParaRPr>
                    </a:p>
                  </a:txBody>
                  <a:tcPr marL="5358" marR="5358" marT="5358" marB="0" anchor="ctr"/>
                </a:tc>
              </a:tr>
            </a:tbl>
          </a:graphicData>
        </a:graphic>
      </p:graphicFrame>
      <p:pic>
        <p:nvPicPr>
          <p:cNvPr id="19" name="Imagen 18"/>
          <p:cNvPicPr>
            <a:picLocks noChangeAspect="1"/>
          </p:cNvPicPr>
          <p:nvPr/>
        </p:nvPicPr>
        <p:blipFill rotWithShape="1">
          <a:blip r:embed="rId5"/>
          <a:srcRect l="12757" t="19319" r="46608" b="26081"/>
          <a:stretch/>
        </p:blipFill>
        <p:spPr>
          <a:xfrm>
            <a:off x="5175448" y="4669745"/>
            <a:ext cx="2947950" cy="22281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268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t="8940" b="10909"/>
          <a:stretch/>
        </p:blipFill>
        <p:spPr>
          <a:xfrm>
            <a:off x="2090727" y="908720"/>
            <a:ext cx="5543352" cy="5894347"/>
          </a:xfrm>
          <a:prstGeom prst="rect">
            <a:avLst/>
          </a:prstGeom>
        </p:spPr>
      </p:pic>
      <p:graphicFrame>
        <p:nvGraphicFramePr>
          <p:cNvPr id="7" name="Diagrama 6"/>
          <p:cNvGraphicFramePr/>
          <p:nvPr>
            <p:extLst>
              <p:ext uri="{D42A27DB-BD31-4B8C-83A1-F6EECF244321}">
                <p14:modId xmlns:p14="http://schemas.microsoft.com/office/powerpoint/2010/main" val="4033543537"/>
              </p:ext>
            </p:extLst>
          </p:nvPr>
        </p:nvGraphicFramePr>
        <p:xfrm>
          <a:off x="8071992" y="978226"/>
          <a:ext cx="4120008" cy="58248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Elipse 2"/>
          <p:cNvSpPr/>
          <p:nvPr/>
        </p:nvSpPr>
        <p:spPr>
          <a:xfrm>
            <a:off x="3684241" y="983460"/>
            <a:ext cx="1404156" cy="2666798"/>
          </a:xfrm>
          <a:prstGeom prst="ellipse">
            <a:avLst/>
          </a:prstGeom>
          <a:noFill/>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b="1" dirty="0" smtClean="0">
              <a:solidFill>
                <a:schemeClr val="bg1"/>
              </a:solidFill>
            </a:endParaRPr>
          </a:p>
        </p:txBody>
      </p:sp>
      <p:sp>
        <p:nvSpPr>
          <p:cNvPr id="8" name="Abrir llave 7"/>
          <p:cNvSpPr/>
          <p:nvPr/>
        </p:nvSpPr>
        <p:spPr>
          <a:xfrm>
            <a:off x="7824192" y="978226"/>
            <a:ext cx="792088" cy="582484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CuadroTexto 8"/>
          <p:cNvSpPr txBox="1"/>
          <p:nvPr/>
        </p:nvSpPr>
        <p:spPr>
          <a:xfrm rot="16200000">
            <a:off x="6377244" y="4810508"/>
            <a:ext cx="3132348" cy="369332"/>
          </a:xfrm>
          <a:prstGeom prst="rect">
            <a:avLst/>
          </a:prstGeom>
          <a:noFill/>
        </p:spPr>
        <p:txBody>
          <a:bodyPr wrap="square" rtlCol="0">
            <a:spAutoFit/>
          </a:bodyPr>
          <a:lstStyle/>
          <a:p>
            <a:r>
              <a:rPr lang="es-CO" b="1" dirty="0" smtClean="0"/>
              <a:t>Principales Proyectos</a:t>
            </a:r>
            <a:endParaRPr lang="es-CO" b="1" dirty="0"/>
          </a:p>
        </p:txBody>
      </p:sp>
    </p:spTree>
    <p:extLst>
      <p:ext uri="{BB962C8B-B14F-4D97-AF65-F5344CB8AC3E}">
        <p14:creationId xmlns:p14="http://schemas.microsoft.com/office/powerpoint/2010/main" val="43526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p:cNvSpPr txBox="1">
            <a:spLocks/>
          </p:cNvSpPr>
          <p:nvPr/>
        </p:nvSpPr>
        <p:spPr>
          <a:xfrm>
            <a:off x="623392" y="1265825"/>
            <a:ext cx="10945216" cy="723015"/>
          </a:xfrm>
          <a:prstGeom prst="rect">
            <a:avLst/>
          </a:prstGeom>
        </p:spPr>
        <p:txBody>
          <a:bodyPr/>
          <a:lstStyle>
            <a:lvl1pPr marL="316531" indent="-316531" algn="l" defTabSz="844083"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a:lstStyle>
          <a:p>
            <a:pPr marL="0" indent="0" algn="ctr">
              <a:buNone/>
            </a:pPr>
            <a:r>
              <a:rPr lang="es-CO" sz="2400" b="1" u="sng" dirty="0" smtClean="0">
                <a:latin typeface="Arial" panose="020B0604020202020204" pitchFamily="34" charset="0"/>
                <a:cs typeface="Arial" panose="020B0604020202020204" pitchFamily="34" charset="0"/>
              </a:rPr>
              <a:t>Acciones realizadas</a:t>
            </a:r>
          </a:p>
          <a:p>
            <a:pPr marL="0" indent="0" algn="ctr">
              <a:buNone/>
            </a:pPr>
            <a:endParaRPr lang="es-CO" sz="2400" b="1" u="sng" dirty="0">
              <a:latin typeface="Arial" panose="020B0604020202020204" pitchFamily="34" charset="0"/>
              <a:cs typeface="Arial" panose="020B0604020202020204" pitchFamily="34" charset="0"/>
            </a:endParaRPr>
          </a:p>
          <a:p>
            <a:pPr marL="0" indent="0" algn="just">
              <a:buNone/>
            </a:pPr>
            <a:r>
              <a:rPr lang="es-CO" sz="2400" b="1" dirty="0" smtClean="0">
                <a:latin typeface="Arial" panose="020B0604020202020204" pitchFamily="34" charset="0"/>
                <a:cs typeface="Arial" panose="020B0604020202020204" pitchFamily="34" charset="0"/>
              </a:rPr>
              <a:t>Se suscriben las siguientes modificaciones contractuales :</a:t>
            </a:r>
            <a:endParaRPr lang="es-CO" sz="2400" b="1"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719117285"/>
              </p:ext>
            </p:extLst>
          </p:nvPr>
        </p:nvGraphicFramePr>
        <p:xfrm>
          <a:off x="479376" y="1916832"/>
          <a:ext cx="11089232" cy="3600400"/>
        </p:xfrm>
        <a:graphic>
          <a:graphicData uri="http://schemas.openxmlformats.org/drawingml/2006/table">
            <a:tbl>
              <a:tblPr>
                <a:tableStyleId>{2D5ABB26-0587-4C30-8999-92F81FD0307C}</a:tableStyleId>
              </a:tblPr>
              <a:tblGrid>
                <a:gridCol w="11089232"/>
              </a:tblGrid>
              <a:tr h="900100">
                <a:tc>
                  <a:txBody>
                    <a:bodyPr/>
                    <a:lstStyle/>
                    <a:p>
                      <a:pPr marL="285750" indent="-285750" algn="just" fontAlgn="ctr">
                        <a:buFont typeface="Arial" panose="020B0604020202020204" pitchFamily="34" charset="0"/>
                        <a:buChar char="•"/>
                      </a:pPr>
                      <a:r>
                        <a:rPr lang="es-ES" sz="1800" u="none" strike="noStrike" dirty="0">
                          <a:effectLst/>
                        </a:rPr>
                        <a:t>Estudios y Diseños Climatización Aeropuertos de Riohacha y Barrancabermeja</a:t>
                      </a:r>
                      <a:endParaRPr lang="es-ES" sz="1800" b="0" i="0" u="none" strike="noStrike" dirty="0">
                        <a:solidFill>
                          <a:srgbClr val="000000"/>
                        </a:solidFill>
                        <a:effectLst/>
                        <a:latin typeface="Arial" panose="020B0604020202020204" pitchFamily="34" charset="0"/>
                      </a:endParaRPr>
                    </a:p>
                  </a:txBody>
                  <a:tcPr marL="9525" marR="9525" marT="9525" marB="0" anchor="ctr"/>
                </a:tc>
              </a:tr>
              <a:tr h="900100">
                <a:tc>
                  <a:txBody>
                    <a:bodyPr/>
                    <a:lstStyle/>
                    <a:p>
                      <a:pPr marL="285750" indent="-285750" algn="just" fontAlgn="ctr">
                        <a:buFont typeface="Arial" panose="020B0604020202020204" pitchFamily="34" charset="0"/>
                        <a:buChar char="•"/>
                      </a:pPr>
                      <a:r>
                        <a:rPr lang="es-ES" sz="1800" u="none" strike="noStrike" dirty="0">
                          <a:effectLst/>
                        </a:rPr>
                        <a:t>Desarrollo de Obras Climatización Aeropuertos de Riohacha y Barrancabermeja</a:t>
                      </a:r>
                      <a:endParaRPr lang="es-ES" sz="1800" b="0" i="0" u="none" strike="noStrike" dirty="0">
                        <a:solidFill>
                          <a:srgbClr val="000000"/>
                        </a:solidFill>
                        <a:effectLst/>
                        <a:latin typeface="Arial" panose="020B0604020202020204" pitchFamily="34" charset="0"/>
                      </a:endParaRPr>
                    </a:p>
                  </a:txBody>
                  <a:tcPr marL="9525" marR="9525" marT="9525" marB="0" anchor="ctr"/>
                </a:tc>
              </a:tr>
              <a:tr h="900100">
                <a:tc>
                  <a:txBody>
                    <a:bodyPr/>
                    <a:lstStyle/>
                    <a:p>
                      <a:pPr marL="285750" indent="-285750" algn="just" fontAlgn="ctr">
                        <a:buFont typeface="Arial" panose="020B0604020202020204" pitchFamily="34" charset="0"/>
                        <a:buChar char="•"/>
                      </a:pPr>
                      <a:r>
                        <a:rPr lang="es-ES" sz="1800" u="none" strike="noStrike" dirty="0">
                          <a:effectLst/>
                        </a:rPr>
                        <a:t>Estudios y diseños - obras para la “Adecuación y expansión física y operativa” del Aeropuerto Camilo Daza de Cúcuta.</a:t>
                      </a:r>
                      <a:endParaRPr lang="es-ES" sz="1800" b="0" i="0" u="none" strike="noStrike" dirty="0">
                        <a:solidFill>
                          <a:srgbClr val="000000"/>
                        </a:solidFill>
                        <a:effectLst/>
                        <a:latin typeface="Arial" panose="020B0604020202020204" pitchFamily="34" charset="0"/>
                      </a:endParaRPr>
                    </a:p>
                  </a:txBody>
                  <a:tcPr marL="9525" marR="9525" marT="9525" marB="0" anchor="ctr"/>
                </a:tc>
              </a:tr>
              <a:tr h="900100">
                <a:tc>
                  <a:txBody>
                    <a:bodyPr/>
                    <a:lstStyle/>
                    <a:p>
                      <a:pPr marL="285750" indent="-285750" algn="just" fontAlgn="ctr">
                        <a:buFont typeface="Arial" panose="020B0604020202020204" pitchFamily="34" charset="0"/>
                        <a:buChar char="•"/>
                      </a:pPr>
                      <a:r>
                        <a:rPr lang="es-ES" sz="1800" u="none" strike="noStrike" dirty="0">
                          <a:effectLst/>
                        </a:rPr>
                        <a:t>Estudios y diseños para “Obras de Alcance Progresivo” descritas en el contrato de Concesión No. 10000078 – OK de 2010 y relacionadas con el edificio terminal del Aeropuerto Palonegro de Bucaramanga.</a:t>
                      </a:r>
                      <a:endParaRPr lang="es-ES" sz="18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11075047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
        <p:nvSpPr>
          <p:cNvPr id="2" name="Subtítulo 2"/>
          <p:cNvSpPr txBox="1">
            <a:spLocks/>
          </p:cNvSpPr>
          <p:nvPr/>
        </p:nvSpPr>
        <p:spPr>
          <a:xfrm>
            <a:off x="2135560" y="1265825"/>
            <a:ext cx="8277007" cy="723015"/>
          </a:xfrm>
          <a:prstGeom prst="rect">
            <a:avLst/>
          </a:prstGeom>
        </p:spPr>
        <p:txBody>
          <a:bodyPr/>
          <a:lstStyle>
            <a:lvl1pPr marL="316531" indent="-316531" algn="l" defTabSz="844083" rtl="0" eaLnBrk="1" latinLnBrk="0" hangingPunct="1">
              <a:spcBef>
                <a:spcPct val="20000"/>
              </a:spcBef>
              <a:buFont typeface="Arial" panose="020B0604020202020204" pitchFamily="34" charset="0"/>
              <a:buChar char="•"/>
              <a:defRPr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a:lstStyle>
          <a:p>
            <a:pPr marL="0" indent="0" algn="ctr">
              <a:buNone/>
            </a:pPr>
            <a:r>
              <a:rPr lang="es-CO" sz="2400" b="1" u="sng" dirty="0" smtClean="0">
                <a:latin typeface="Arial" panose="020B0604020202020204" pitchFamily="34" charset="0"/>
                <a:cs typeface="Arial" panose="020B0604020202020204" pitchFamily="34" charset="0"/>
              </a:rPr>
              <a:t>Metas Alcanzadas</a:t>
            </a:r>
            <a:endParaRPr lang="es-CO" sz="2400" b="1" u="sng" dirty="0">
              <a:latin typeface="Arial" panose="020B0604020202020204" pitchFamily="34" charset="0"/>
              <a:cs typeface="Arial" panose="020B0604020202020204" pitchFamily="34" charset="0"/>
            </a:endParaRPr>
          </a:p>
        </p:txBody>
      </p:sp>
      <p:sp>
        <p:nvSpPr>
          <p:cNvPr id="3" name="CuadroTexto 2"/>
          <p:cNvSpPr txBox="1"/>
          <p:nvPr/>
        </p:nvSpPr>
        <p:spPr>
          <a:xfrm>
            <a:off x="693443" y="1700808"/>
            <a:ext cx="11809312" cy="6555641"/>
          </a:xfrm>
          <a:prstGeom prst="rect">
            <a:avLst/>
          </a:prstGeom>
          <a:noFill/>
        </p:spPr>
        <p:txBody>
          <a:bodyPr wrap="square" rtlCol="0">
            <a:spAutoFit/>
          </a:bodyPr>
          <a:lstStyle/>
          <a:p>
            <a:pPr marL="342900" indent="-342900">
              <a:buFont typeface="+mj-lt"/>
              <a:buAutoNum type="arabicPeriod"/>
            </a:pPr>
            <a:endParaRPr lang="es-CO" sz="1400" b="1" dirty="0" smtClean="0"/>
          </a:p>
          <a:p>
            <a:r>
              <a:rPr lang="es-CO" sz="1400" b="1" dirty="0" smtClean="0"/>
              <a:t>Se inicia el desarrollo de las obras de los siguientes proyectos:</a:t>
            </a:r>
          </a:p>
          <a:p>
            <a:endParaRPr lang="es-CO" sz="1400" b="1" dirty="0" smtClean="0"/>
          </a:p>
          <a:p>
            <a:pPr marL="800100" lvl="1" indent="-342900">
              <a:buFont typeface="Arial" panose="020B0604020202020204" pitchFamily="34" charset="0"/>
              <a:buChar char="•"/>
            </a:pPr>
            <a:r>
              <a:rPr lang="es-CO" sz="1400" b="1" dirty="0" smtClean="0"/>
              <a:t>Nuevo aeropuerto Simón </a:t>
            </a:r>
            <a:r>
              <a:rPr lang="es-CO" sz="1400" b="1" dirty="0" err="1" smtClean="0"/>
              <a:t>Bolivar</a:t>
            </a:r>
            <a:r>
              <a:rPr lang="es-CO" sz="1400" b="1" dirty="0" smtClean="0"/>
              <a:t> de Santa Marta</a:t>
            </a:r>
          </a:p>
          <a:p>
            <a:pPr marL="800100" lvl="1" indent="-342900">
              <a:buFont typeface="Arial" panose="020B0604020202020204" pitchFamily="34" charset="0"/>
              <a:buChar char="•"/>
            </a:pPr>
            <a:r>
              <a:rPr lang="es-CO" sz="1400" b="1" dirty="0" smtClean="0"/>
              <a:t>Ampliación de Áreas (Sala de Abordaje y Entrega de Equipaje) – Climatización de Áreas Comunes – Alfonso López de Valledupar</a:t>
            </a:r>
          </a:p>
          <a:p>
            <a:pPr marL="800100" lvl="1" indent="-342900">
              <a:buFont typeface="Arial" panose="020B0604020202020204" pitchFamily="34" charset="0"/>
              <a:buChar char="•"/>
            </a:pPr>
            <a:endParaRPr lang="es-CO" sz="1400" b="1" dirty="0"/>
          </a:p>
          <a:p>
            <a:r>
              <a:rPr lang="es-CO" sz="1400" b="1" dirty="0"/>
              <a:t>Desarrollo de los estudios y diseños de Ingeniería de detalle para desarrollar obras de Climatización en los siguientes Aeropuertos:</a:t>
            </a:r>
          </a:p>
          <a:p>
            <a:pPr marL="800100" lvl="1" indent="-342900">
              <a:buFont typeface="Arial" panose="020B0604020202020204" pitchFamily="34" charset="0"/>
              <a:buChar char="•"/>
            </a:pPr>
            <a:r>
              <a:rPr lang="es-CO" sz="1400" b="1" dirty="0" smtClean="0"/>
              <a:t>Almirante Padilla de Riohacha</a:t>
            </a:r>
          </a:p>
          <a:p>
            <a:pPr marL="800100" lvl="1" indent="-342900">
              <a:buFont typeface="Arial" panose="020B0604020202020204" pitchFamily="34" charset="0"/>
              <a:buChar char="•"/>
            </a:pPr>
            <a:r>
              <a:rPr lang="es-CO" sz="1400" b="1" dirty="0" err="1" smtClean="0"/>
              <a:t>Yariguies</a:t>
            </a:r>
            <a:r>
              <a:rPr lang="es-CO" sz="1400" b="1" dirty="0" smtClean="0"/>
              <a:t> de Barrancabermeja</a:t>
            </a:r>
          </a:p>
          <a:p>
            <a:pPr marL="800100" lvl="1" indent="-342900">
              <a:buFont typeface="Arial" panose="020B0604020202020204" pitchFamily="34" charset="0"/>
              <a:buChar char="•"/>
            </a:pPr>
            <a:endParaRPr lang="es-CO" sz="1400" b="1" dirty="0" smtClean="0"/>
          </a:p>
          <a:p>
            <a:r>
              <a:rPr lang="es-CO" sz="1400" b="1" dirty="0"/>
              <a:t>Se inicia el desarrollo de las obras de los siguientes proyectos</a:t>
            </a:r>
            <a:r>
              <a:rPr lang="es-CO" sz="1400" b="1" dirty="0" smtClean="0"/>
              <a:t>:</a:t>
            </a:r>
          </a:p>
          <a:p>
            <a:endParaRPr lang="es-CO" sz="1400" b="1" dirty="0"/>
          </a:p>
          <a:p>
            <a:pPr marL="800100" lvl="1" indent="-342900">
              <a:buFont typeface="Arial" panose="020B0604020202020204" pitchFamily="34" charset="0"/>
              <a:buChar char="•"/>
            </a:pPr>
            <a:r>
              <a:rPr lang="es-CO" sz="1400" b="1" dirty="0" smtClean="0"/>
              <a:t>Climatización </a:t>
            </a:r>
            <a:r>
              <a:rPr lang="es-CO" sz="1400" b="1" dirty="0"/>
              <a:t>de Áreas Comunes – Almirante Padilla de </a:t>
            </a:r>
            <a:r>
              <a:rPr lang="es-CO" sz="1400" b="1" dirty="0" smtClean="0"/>
              <a:t>Riohacha</a:t>
            </a:r>
          </a:p>
          <a:p>
            <a:pPr marL="800100" lvl="1" indent="-342900">
              <a:buFont typeface="Arial" panose="020B0604020202020204" pitchFamily="34" charset="0"/>
              <a:buChar char="•"/>
            </a:pPr>
            <a:r>
              <a:rPr lang="es-CO" sz="1400" b="1" dirty="0"/>
              <a:t>Climatización de Áreas Comunes – </a:t>
            </a:r>
            <a:r>
              <a:rPr lang="es-CO" sz="1400" b="1" dirty="0" err="1"/>
              <a:t>Yariguies</a:t>
            </a:r>
            <a:r>
              <a:rPr lang="es-CO" sz="1400" b="1" dirty="0"/>
              <a:t> de Barrancabermeja</a:t>
            </a:r>
          </a:p>
          <a:p>
            <a:pPr lvl="1"/>
            <a:endParaRPr lang="es-CO" sz="1400" b="1" dirty="0"/>
          </a:p>
          <a:p>
            <a:pPr marL="800100" lvl="1" indent="-342900">
              <a:buFont typeface="Arial" panose="020B0604020202020204" pitchFamily="34" charset="0"/>
              <a:buChar char="•"/>
            </a:pPr>
            <a:endParaRPr lang="es-CO" sz="1400" b="1" dirty="0" smtClean="0"/>
          </a:p>
          <a:p>
            <a:r>
              <a:rPr lang="es-CO" sz="1400" b="1" dirty="0" smtClean="0"/>
              <a:t>Se Inicia el Desarrollo </a:t>
            </a:r>
            <a:r>
              <a:rPr lang="es-CO" sz="1400" b="1" dirty="0"/>
              <a:t>de los estudios y diseños de Ingeniería de detalle para desarrollar obras de </a:t>
            </a:r>
            <a:r>
              <a:rPr lang="es-CO" sz="1400" b="1" dirty="0" smtClean="0"/>
              <a:t>Ampliación de los </a:t>
            </a:r>
            <a:r>
              <a:rPr lang="es-CO" sz="1400" b="1" dirty="0"/>
              <a:t>siguientes Aeropuertos:</a:t>
            </a:r>
          </a:p>
          <a:p>
            <a:pPr marL="800100" lvl="1" indent="-342900">
              <a:buFont typeface="Arial" panose="020B0604020202020204" pitchFamily="34" charset="0"/>
              <a:buChar char="•"/>
            </a:pPr>
            <a:r>
              <a:rPr lang="es-CO" sz="1400" b="1" dirty="0" smtClean="0"/>
              <a:t>Palonegro que sirve a la Ciudad de Bucaramanga</a:t>
            </a:r>
            <a:endParaRPr lang="es-CO" sz="1400" b="1" dirty="0"/>
          </a:p>
          <a:p>
            <a:pPr marL="800100" lvl="1" indent="-342900">
              <a:buFont typeface="Arial" panose="020B0604020202020204" pitchFamily="34" charset="0"/>
              <a:buChar char="•"/>
            </a:pPr>
            <a:r>
              <a:rPr lang="es-CO" sz="1400" b="1" dirty="0" smtClean="0"/>
              <a:t>Camilo Daza de Cúcuta</a:t>
            </a:r>
            <a:endParaRPr lang="es-CO" sz="1400" b="1" dirty="0"/>
          </a:p>
          <a:p>
            <a:pPr marL="0" lvl="1"/>
            <a:endParaRPr lang="es-CO" b="1" dirty="0"/>
          </a:p>
          <a:p>
            <a:pPr marL="247650" lvl="1"/>
            <a:endParaRPr lang="es-CO" dirty="0"/>
          </a:p>
          <a:p>
            <a:pPr marL="533400" lvl="1" indent="-285750">
              <a:buFont typeface="Arial" panose="020B0604020202020204" pitchFamily="34" charset="0"/>
              <a:buChar char="•"/>
            </a:pPr>
            <a:endParaRPr lang="es-CO" dirty="0"/>
          </a:p>
          <a:p>
            <a:pPr marL="533400" lvl="1" indent="-285750">
              <a:buFont typeface="Arial" panose="020B0604020202020204" pitchFamily="34" charset="0"/>
              <a:buChar char="•"/>
            </a:pPr>
            <a:endParaRPr lang="es-CO" dirty="0"/>
          </a:p>
          <a:p>
            <a:pPr marL="800100" lvl="1" indent="-342900">
              <a:buFont typeface="Arial" panose="020B0604020202020204" pitchFamily="34" charset="0"/>
              <a:buChar char="•"/>
            </a:pPr>
            <a:endParaRPr lang="es-CO" dirty="0"/>
          </a:p>
          <a:p>
            <a:r>
              <a:rPr lang="es-MX" dirty="0"/>
              <a:t/>
            </a:r>
            <a:br>
              <a:rPr lang="es-MX" dirty="0"/>
            </a:br>
            <a:endParaRPr lang="es-MX" dirty="0"/>
          </a:p>
        </p:txBody>
      </p:sp>
    </p:spTree>
    <p:extLst>
      <p:ext uri="{BB962C8B-B14F-4D97-AF65-F5344CB8AC3E}">
        <p14:creationId xmlns:p14="http://schemas.microsoft.com/office/powerpoint/2010/main" val="397820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6" name="30 CuadroTexto"/>
          <p:cNvSpPr txBox="1">
            <a:spLocks noChangeArrowheads="1"/>
          </p:cNvSpPr>
          <p:nvPr/>
        </p:nvSpPr>
        <p:spPr bwMode="auto">
          <a:xfrm flipH="1">
            <a:off x="2147639" y="1363291"/>
            <a:ext cx="4602315" cy="323165"/>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marL="457200" marR="0" lvl="0" indent="-457200" algn="ctr" defTabSz="914400" eaLnBrk="1" fontAlgn="base" latinLnBrk="0" hangingPunct="1">
              <a:lnSpc>
                <a:spcPct val="100000"/>
              </a:lnSpc>
              <a:spcBef>
                <a:spcPts val="600"/>
              </a:spcBef>
              <a:spcAft>
                <a:spcPct val="0"/>
              </a:spcAft>
              <a:buClrTx/>
              <a:buSzTx/>
              <a:buFontTx/>
              <a:buNone/>
              <a:tabLst/>
              <a:defRPr/>
            </a:pPr>
            <a:r>
              <a:rPr lang="es-CO" sz="1500" kern="0" dirty="0" smtClean="0">
                <a:solidFill>
                  <a:prstClr val="white"/>
                </a:solidFill>
                <a:latin typeface="Calibri" panose="020F0502020204030204" pitchFamily="34" charset="0"/>
                <a:cs typeface="Arial" pitchFamily="34" charset="0"/>
              </a:rPr>
              <a:t>Acciones y gestiones realizadas Enero a Julio de 2015</a:t>
            </a:r>
          </a:p>
        </p:txBody>
      </p:sp>
      <p:sp>
        <p:nvSpPr>
          <p:cNvPr id="7" name="Rectángulo redondeado 6"/>
          <p:cNvSpPr/>
          <p:nvPr/>
        </p:nvSpPr>
        <p:spPr>
          <a:xfrm>
            <a:off x="2123280" y="1916832"/>
            <a:ext cx="9714883" cy="4182869"/>
          </a:xfrm>
          <a:prstGeom prst="roundRect">
            <a:avLst>
              <a:gd name="adj" fmla="val 7017"/>
            </a:avLst>
          </a:prstGeom>
          <a:solidFill>
            <a:srgbClr val="4F81BD">
              <a:lumMod val="50000"/>
            </a:srgbClr>
          </a:solidFill>
          <a:ln w="25400" cap="flat" cmpd="sng" algn="ctr">
            <a:solidFill>
              <a:srgbClr val="4F81BD">
                <a:shade val="50000"/>
              </a:srgbClr>
            </a:solidFill>
            <a:prstDash val="solid"/>
          </a:ln>
          <a:effectLst/>
        </p:spPr>
        <p:txBody>
          <a:bodyPr rtlCol="0" anchor="ctr"/>
          <a:lstStyle/>
          <a:p>
            <a:pPr marL="166158" marR="0" lvl="0" indent="-166158"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500" b="1" kern="0" dirty="0" smtClean="0">
                <a:solidFill>
                  <a:prstClr val="white"/>
                </a:solidFill>
                <a:latin typeface="Calibri"/>
                <a:cs typeface="+mn-cs"/>
              </a:rPr>
              <a:t>Reuniones </a:t>
            </a:r>
            <a:r>
              <a:rPr lang="es-CO" sz="1500" b="1" kern="0" dirty="0">
                <a:solidFill>
                  <a:prstClr val="white"/>
                </a:solidFill>
                <a:latin typeface="Calibri"/>
                <a:cs typeface="+mn-cs"/>
              </a:rPr>
              <a:t>periódicas con la Interventoría técnica y OPAIN de verificación, control y avance de los hitos faltantes en el proceso de Modernización y Expansión del  Aeropuerto Internacional El Dorado de la ciudad de Bogotá D.C</a:t>
            </a:r>
            <a:r>
              <a:rPr lang="es-CO" sz="1500" b="1" kern="0" dirty="0" smtClean="0">
                <a:solidFill>
                  <a:prstClr val="white"/>
                </a:solidFill>
                <a:latin typeface="Calibri"/>
                <a:cs typeface="+mn-cs"/>
              </a:rPr>
              <a:t>.</a:t>
            </a:r>
          </a:p>
          <a:p>
            <a:pPr marR="0" lvl="0" algn="just" defTabSz="914400" eaLnBrk="1" fontAlgn="auto" latinLnBrk="0" hangingPunct="1">
              <a:lnSpc>
                <a:spcPct val="100000"/>
              </a:lnSpc>
              <a:spcBef>
                <a:spcPts val="0"/>
              </a:spcBef>
              <a:spcAft>
                <a:spcPts val="0"/>
              </a:spcAft>
              <a:buClrTx/>
              <a:buSzTx/>
              <a:tabLst/>
              <a:defRPr/>
            </a:pPr>
            <a:endParaRPr lang="es-CO" sz="1500" b="1" kern="0" dirty="0" smtClean="0">
              <a:solidFill>
                <a:prstClr val="white"/>
              </a:solidFill>
              <a:latin typeface="Calibri"/>
              <a:cs typeface="+mn-cs"/>
            </a:endParaRPr>
          </a:p>
          <a:p>
            <a:pPr marL="166158" marR="0" lvl="0" indent="-166158"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500" b="1" kern="0" dirty="0" smtClean="0">
                <a:solidFill>
                  <a:prstClr val="white"/>
                </a:solidFill>
                <a:latin typeface="Calibri"/>
                <a:cs typeface="+mn-cs"/>
              </a:rPr>
              <a:t>Seguimiento </a:t>
            </a:r>
            <a:r>
              <a:rPr lang="es-CO" sz="1500" b="1" kern="0" dirty="0">
                <a:solidFill>
                  <a:prstClr val="white"/>
                </a:solidFill>
                <a:latin typeface="Calibri"/>
                <a:cs typeface="+mn-cs"/>
              </a:rPr>
              <a:t>a las actividades de mantenimiento del terminal para garantizar un mejor servicio al usuario</a:t>
            </a:r>
            <a:r>
              <a:rPr lang="es-CO" sz="1500" b="1" kern="0" dirty="0" smtClean="0">
                <a:solidFill>
                  <a:prstClr val="white"/>
                </a:solidFill>
                <a:latin typeface="Calibri"/>
                <a:cs typeface="+mn-cs"/>
              </a:rPr>
              <a:t>.</a:t>
            </a:r>
          </a:p>
          <a:p>
            <a:pPr marR="0" lvl="0" algn="just" defTabSz="914400" eaLnBrk="1" fontAlgn="auto" latinLnBrk="0" hangingPunct="1">
              <a:lnSpc>
                <a:spcPct val="100000"/>
              </a:lnSpc>
              <a:spcBef>
                <a:spcPts val="0"/>
              </a:spcBef>
              <a:spcAft>
                <a:spcPts val="0"/>
              </a:spcAft>
              <a:buClrTx/>
              <a:buSzTx/>
              <a:tabLst/>
              <a:defRPr/>
            </a:pPr>
            <a:endParaRPr lang="es-CO" sz="1500" b="1" kern="0" dirty="0" smtClean="0">
              <a:solidFill>
                <a:prstClr val="white"/>
              </a:solidFill>
              <a:latin typeface="Calibri"/>
              <a:cs typeface="+mn-cs"/>
            </a:endParaRPr>
          </a:p>
          <a:p>
            <a:pPr marL="166158" marR="0" lvl="0" indent="-166158"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500" b="1" kern="0" dirty="0" smtClean="0">
                <a:solidFill>
                  <a:prstClr val="white"/>
                </a:solidFill>
                <a:latin typeface="Calibri"/>
                <a:cs typeface="+mn-cs"/>
              </a:rPr>
              <a:t>Autorización </a:t>
            </a:r>
            <a:r>
              <a:rPr lang="es-CO" sz="1500" b="1" kern="0" dirty="0">
                <a:solidFill>
                  <a:prstClr val="white"/>
                </a:solidFill>
                <a:latin typeface="Calibri"/>
                <a:cs typeface="+mn-cs"/>
              </a:rPr>
              <a:t>por 24 meses a partir del 16 de abril de 2015, para el uso de la bahía y/o zona de consolidación de carga frente al TC1 como parqueadero vehicular; lo anterior conforme a la sinergia actual de la operación del Aeropuerto y en particular de las Terminales de Carga y sus zonas de consolidación, las necesidades de parqueo manifestadas por los distintos operadores de carga, empresas y asociaciones que allí funcionan, así como la validación por parte de la Autoridad Aeronautica</a:t>
            </a:r>
            <a:r>
              <a:rPr lang="es-CO" sz="1500" b="1" kern="0" dirty="0" smtClean="0">
                <a:solidFill>
                  <a:prstClr val="white"/>
                </a:solidFill>
                <a:latin typeface="Calibri"/>
                <a:cs typeface="+mn-cs"/>
              </a:rPr>
              <a:t>.</a:t>
            </a:r>
          </a:p>
          <a:p>
            <a:pPr marR="0" lvl="0" algn="just" defTabSz="914400" eaLnBrk="1" fontAlgn="auto" latinLnBrk="0" hangingPunct="1">
              <a:lnSpc>
                <a:spcPct val="100000"/>
              </a:lnSpc>
              <a:spcBef>
                <a:spcPts val="0"/>
              </a:spcBef>
              <a:spcAft>
                <a:spcPts val="0"/>
              </a:spcAft>
              <a:buClrTx/>
              <a:buSzTx/>
              <a:tabLst/>
              <a:defRPr/>
            </a:pPr>
            <a:endParaRPr lang="es-CO" sz="1500" b="1" kern="0" dirty="0" smtClean="0">
              <a:solidFill>
                <a:prstClr val="white"/>
              </a:solidFill>
              <a:latin typeface="Calibri"/>
              <a:cs typeface="+mn-cs"/>
            </a:endParaRPr>
          </a:p>
          <a:p>
            <a:pPr marL="166158" marR="0" lvl="0" indent="-166158"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500" b="1" kern="0" dirty="0" smtClean="0">
                <a:solidFill>
                  <a:prstClr val="white"/>
                </a:solidFill>
                <a:latin typeface="Calibri"/>
                <a:cs typeface="+mn-cs"/>
              </a:rPr>
              <a:t>Trámites </a:t>
            </a:r>
            <a:r>
              <a:rPr lang="es-CO" sz="1500" b="1" kern="0" dirty="0">
                <a:solidFill>
                  <a:prstClr val="white"/>
                </a:solidFill>
                <a:latin typeface="Calibri"/>
                <a:cs typeface="+mn-cs"/>
              </a:rPr>
              <a:t>para la devolución bienes muebles</a:t>
            </a:r>
            <a:r>
              <a:rPr lang="es-CO" sz="1500" b="1" kern="0" dirty="0" smtClean="0">
                <a:solidFill>
                  <a:prstClr val="white"/>
                </a:solidFill>
                <a:latin typeface="Calibri"/>
                <a:cs typeface="+mn-cs"/>
              </a:rPr>
              <a:t>.</a:t>
            </a:r>
          </a:p>
          <a:p>
            <a:pPr marR="0" lvl="0" algn="just" defTabSz="914400" eaLnBrk="1" fontAlgn="auto" latinLnBrk="0" hangingPunct="1">
              <a:lnSpc>
                <a:spcPct val="100000"/>
              </a:lnSpc>
              <a:spcBef>
                <a:spcPts val="0"/>
              </a:spcBef>
              <a:spcAft>
                <a:spcPts val="0"/>
              </a:spcAft>
              <a:buClrTx/>
              <a:buSzTx/>
              <a:tabLst/>
              <a:defRPr/>
            </a:pPr>
            <a:endParaRPr lang="es-CO" sz="1500" b="1" kern="0" dirty="0" smtClean="0">
              <a:solidFill>
                <a:prstClr val="white"/>
              </a:solidFill>
              <a:latin typeface="Calibri"/>
              <a:cs typeface="+mn-cs"/>
            </a:endParaRPr>
          </a:p>
          <a:p>
            <a:pPr marL="166158" marR="0" lvl="0" indent="-166158"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500" b="1" kern="0" dirty="0" smtClean="0">
                <a:solidFill>
                  <a:prstClr val="white"/>
                </a:solidFill>
                <a:latin typeface="Calibri"/>
                <a:cs typeface="+mn-cs"/>
              </a:rPr>
              <a:t>Permiso </a:t>
            </a:r>
            <a:r>
              <a:rPr lang="es-CO" sz="1500" b="1" kern="0" dirty="0">
                <a:solidFill>
                  <a:prstClr val="white"/>
                </a:solidFill>
                <a:latin typeface="Calibri"/>
                <a:cs typeface="+mn-cs"/>
              </a:rPr>
              <a:t>desde el punto de vista técnico para la operación temporal del subproyecto de la Red de Hidrantes de Combustible para la Fase 2 del Sistema de Distribución de Combustible Mediante Hidrantes que consta de: i) Intoplane Fase I; ii) Posiciones asociadas al Terminal de Carga y; iii) Posiciones asociadas al Terminal Nacional en su costado sur, Fase 2 citada por el Consorcio JFA-A&amp;C en el acta del 10 de junio de 2015.</a:t>
            </a:r>
            <a:endParaRPr kumimoji="0" lang="es-CO" sz="1500" b="1" i="0" u="none" strike="noStrike" kern="0" cap="none" spc="0" normalizeH="0" baseline="0" noProof="0" dirty="0" smtClean="0">
              <a:ln>
                <a:noFill/>
              </a:ln>
              <a:solidFill>
                <a:prstClr val="white"/>
              </a:solidFill>
              <a:effectLst/>
              <a:uLnTx/>
              <a:uFillTx/>
              <a:latin typeface="Calibri"/>
              <a:cs typeface="+mn-cs"/>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313276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pic>
        <p:nvPicPr>
          <p:cNvPr id="4" name="12 Imagen" descr="ICOCOLOR-02.png"/>
          <p:cNvPicPr>
            <a:picLocks noChangeAspect="1"/>
          </p:cNvPicPr>
          <p:nvPr/>
        </p:nvPicPr>
        <p:blipFill>
          <a:blip r:embed="rId3"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4" cstate="print"/>
          <a:srcRect l="4944" r="52150"/>
          <a:stretch>
            <a:fillRect/>
          </a:stretch>
        </p:blipFill>
        <p:spPr>
          <a:xfrm>
            <a:off x="336708" y="923296"/>
            <a:ext cx="1805049" cy="5934703"/>
          </a:xfrm>
          <a:prstGeom prst="rect">
            <a:avLst/>
          </a:prstGeom>
        </p:spPr>
      </p:pic>
      <p:sp>
        <p:nvSpPr>
          <p:cNvPr id="6" name="30 CuadroTexto"/>
          <p:cNvSpPr txBox="1">
            <a:spLocks noChangeArrowheads="1"/>
          </p:cNvSpPr>
          <p:nvPr/>
        </p:nvSpPr>
        <p:spPr bwMode="auto">
          <a:xfrm flipH="1">
            <a:off x="2141755" y="1050973"/>
            <a:ext cx="4962356" cy="323165"/>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lvl="0">
              <a:defRPr/>
            </a:pPr>
            <a:r>
              <a:rPr lang="es-CO" sz="1500" kern="0" dirty="0">
                <a:solidFill>
                  <a:prstClr val="white"/>
                </a:solidFill>
                <a:latin typeface="Calibri" panose="020F0502020204030204" pitchFamily="34" charset="0"/>
                <a:cs typeface="Arial" pitchFamily="34" charset="0"/>
              </a:rPr>
              <a:t>PRINCIPALES LOGROS (actividades</a:t>
            </a:r>
            <a:r>
              <a:rPr lang="es-CO" sz="1500" kern="0" dirty="0" smtClean="0">
                <a:solidFill>
                  <a:prstClr val="white"/>
                </a:solidFill>
                <a:latin typeface="Calibri" panose="020F0502020204030204" pitchFamily="34" charset="0"/>
                <a:cs typeface="Arial" pitchFamily="34" charset="0"/>
              </a:rPr>
              <a:t>) Enero </a:t>
            </a:r>
            <a:r>
              <a:rPr lang="es-CO" sz="1500" kern="0" dirty="0">
                <a:solidFill>
                  <a:prstClr val="white"/>
                </a:solidFill>
                <a:latin typeface="Calibri" panose="020F0502020204030204" pitchFamily="34" charset="0"/>
                <a:cs typeface="Arial" pitchFamily="34" charset="0"/>
              </a:rPr>
              <a:t>a Julio de 2015</a:t>
            </a:r>
            <a:endParaRPr lang="es-CO" sz="1500" kern="0" dirty="0" smtClean="0">
              <a:solidFill>
                <a:prstClr val="white"/>
              </a:solidFill>
              <a:latin typeface="Calibri" panose="020F0502020204030204" pitchFamily="34" charset="0"/>
              <a:cs typeface="Arial" pitchFamily="34" charset="0"/>
            </a:endParaRPr>
          </a:p>
        </p:txBody>
      </p:sp>
      <p:sp>
        <p:nvSpPr>
          <p:cNvPr id="7" name="Rectángulo redondeado 6"/>
          <p:cNvSpPr/>
          <p:nvPr/>
        </p:nvSpPr>
        <p:spPr>
          <a:xfrm>
            <a:off x="2124091" y="1628800"/>
            <a:ext cx="9714883" cy="4405791"/>
          </a:xfrm>
          <a:prstGeom prst="roundRect">
            <a:avLst>
              <a:gd name="adj" fmla="val 7017"/>
            </a:avLst>
          </a:prstGeom>
          <a:solidFill>
            <a:srgbClr val="4F81BD">
              <a:lumMod val="50000"/>
            </a:srgbClr>
          </a:solidFill>
          <a:ln w="25400" cap="flat" cmpd="sng" algn="ctr">
            <a:solidFill>
              <a:srgbClr val="4F81BD">
                <a:shade val="50000"/>
              </a:srgbClr>
            </a:solidFill>
            <a:prstDash val="solid"/>
          </a:ln>
          <a:effectLst/>
        </p:spPr>
        <p:txBody>
          <a:bodyPr rtlCol="0" anchor="ctr"/>
          <a:lstStyle/>
          <a:p>
            <a:pPr marL="166158" marR="0" lvl="0" indent="-166158"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500" b="1" kern="0" dirty="0" smtClean="0">
                <a:solidFill>
                  <a:prstClr val="white"/>
                </a:solidFill>
                <a:latin typeface="Calibri"/>
                <a:cs typeface="+mn-cs"/>
              </a:rPr>
              <a:t>Suscripción </a:t>
            </a:r>
            <a:r>
              <a:rPr lang="es-CO" sz="1500" b="1" kern="0" dirty="0">
                <a:solidFill>
                  <a:prstClr val="white"/>
                </a:solidFill>
                <a:latin typeface="Calibri"/>
                <a:cs typeface="+mn-cs"/>
              </a:rPr>
              <a:t>Otrosí No. 11 al contrato de concesión No. 6000169-OK-2006, firmado el 5 de junio de 2015: cuyo alcance fue el desarrollo de la “Desafectación de parte del área concesionada de OPAIN S.A. para entregar a la Autoridad Aeronautica quien suscribirá un contrato de arrendamiento de esa área con AVIANCA S.A</a:t>
            </a:r>
            <a:r>
              <a:rPr lang="es-CO" sz="1500" b="1" kern="0" dirty="0" smtClean="0">
                <a:solidFill>
                  <a:prstClr val="white"/>
                </a:solidFill>
                <a:latin typeface="Calibri"/>
                <a:cs typeface="+mn-cs"/>
              </a:rPr>
              <a:t>.”</a:t>
            </a:r>
          </a:p>
          <a:p>
            <a:pPr marR="0" lvl="0" algn="just" defTabSz="914400" eaLnBrk="1" fontAlgn="auto" latinLnBrk="0" hangingPunct="1">
              <a:lnSpc>
                <a:spcPct val="100000"/>
              </a:lnSpc>
              <a:spcBef>
                <a:spcPts val="0"/>
              </a:spcBef>
              <a:spcAft>
                <a:spcPts val="0"/>
              </a:spcAft>
              <a:buClrTx/>
              <a:buSzTx/>
              <a:tabLst/>
              <a:defRPr/>
            </a:pPr>
            <a:endParaRPr lang="es-CO" sz="1500" b="1" kern="0" dirty="0" smtClean="0">
              <a:solidFill>
                <a:prstClr val="white"/>
              </a:solidFill>
              <a:latin typeface="Calibri"/>
              <a:cs typeface="+mn-cs"/>
            </a:endParaRPr>
          </a:p>
          <a:p>
            <a:pPr marL="166158" marR="0" lvl="0" indent="-166158"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500" b="1" kern="0" dirty="0" smtClean="0">
                <a:solidFill>
                  <a:prstClr val="white"/>
                </a:solidFill>
                <a:latin typeface="Calibri"/>
                <a:cs typeface="+mn-cs"/>
              </a:rPr>
              <a:t>Suscripción </a:t>
            </a:r>
            <a:r>
              <a:rPr lang="es-CO" sz="1500" b="1" kern="0" dirty="0">
                <a:solidFill>
                  <a:prstClr val="white"/>
                </a:solidFill>
                <a:latin typeface="Calibri"/>
                <a:cs typeface="+mn-cs"/>
              </a:rPr>
              <a:t>Otrosí No. 12 al contrato de concesión No. 6000169-OK-2006, firmado el 5 de junio de 2015: cuyo alcance principal fue ampliar hasta el 31 de enero de 2017, la Etapa de Modernización y Expansión del Contrato de Concesión, incorporando así al Contrato de Concesión, el acuerdo conciliatorio del 9 de marzo de 2015, aprobado por el Tribunal de Arbitramiento convocado por OPAIN contra la AEROCIVIL, subrogado en la ANI en razón a lo establecido en el Decreto Ley 4164 de 2011</a:t>
            </a:r>
            <a:r>
              <a:rPr lang="es-CO" sz="1500" b="1" kern="0" dirty="0" smtClean="0">
                <a:solidFill>
                  <a:prstClr val="white"/>
                </a:solidFill>
                <a:latin typeface="Calibri"/>
                <a:cs typeface="+mn-cs"/>
              </a:rPr>
              <a:t>.</a:t>
            </a:r>
          </a:p>
          <a:p>
            <a:pPr marR="0" lvl="0" algn="just" defTabSz="914400" eaLnBrk="1" fontAlgn="auto" latinLnBrk="0" hangingPunct="1">
              <a:lnSpc>
                <a:spcPct val="100000"/>
              </a:lnSpc>
              <a:spcBef>
                <a:spcPts val="0"/>
              </a:spcBef>
              <a:spcAft>
                <a:spcPts val="0"/>
              </a:spcAft>
              <a:buClrTx/>
              <a:buSzTx/>
              <a:tabLst/>
              <a:defRPr/>
            </a:pPr>
            <a:endParaRPr lang="es-CO" sz="1500" b="1" kern="0" dirty="0" smtClean="0">
              <a:solidFill>
                <a:prstClr val="white"/>
              </a:solidFill>
              <a:latin typeface="Calibri"/>
              <a:cs typeface="+mn-cs"/>
            </a:endParaRPr>
          </a:p>
          <a:p>
            <a:pPr marL="166158" marR="0" lvl="0" indent="-166158"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500" b="1" kern="0" dirty="0" smtClean="0">
                <a:solidFill>
                  <a:prstClr val="white"/>
                </a:solidFill>
                <a:latin typeface="Calibri"/>
                <a:cs typeface="+mn-cs"/>
              </a:rPr>
              <a:t>Suscripción </a:t>
            </a:r>
            <a:r>
              <a:rPr lang="es-CO" sz="1500" b="1" kern="0" dirty="0">
                <a:solidFill>
                  <a:prstClr val="white"/>
                </a:solidFill>
                <a:latin typeface="Calibri"/>
                <a:cs typeface="+mn-cs"/>
              </a:rPr>
              <a:t>Otrosí No. 13 al contrato de concesión No. 6000169-OK-2006, firmado el 3 de julio de 2015: cuyo alcance fue la “Aplicación del sistema FAST TRACK para la presentación y aprobación de estudios y diseños de detalle”, en relación con los diseños de detalle de las obras voluntarias que deberá presentar OPAIN, descritos en el Acta de Acuerdo del 21 de enero de 2015</a:t>
            </a:r>
            <a:r>
              <a:rPr lang="es-CO" sz="1500" b="1" kern="0" dirty="0" smtClean="0">
                <a:solidFill>
                  <a:prstClr val="white"/>
                </a:solidFill>
                <a:latin typeface="Calibri"/>
                <a:cs typeface="+mn-cs"/>
              </a:rPr>
              <a:t>.</a:t>
            </a:r>
          </a:p>
          <a:p>
            <a:pPr marR="0" lvl="0" algn="just" defTabSz="914400" eaLnBrk="1" fontAlgn="auto" latinLnBrk="0" hangingPunct="1">
              <a:lnSpc>
                <a:spcPct val="100000"/>
              </a:lnSpc>
              <a:spcBef>
                <a:spcPts val="0"/>
              </a:spcBef>
              <a:spcAft>
                <a:spcPts val="0"/>
              </a:spcAft>
              <a:buClrTx/>
              <a:buSzTx/>
              <a:tabLst/>
              <a:defRPr/>
            </a:pPr>
            <a:endParaRPr lang="es-CO" sz="1500" b="1" kern="0" dirty="0" smtClean="0">
              <a:solidFill>
                <a:prstClr val="white"/>
              </a:solidFill>
              <a:latin typeface="Calibri"/>
              <a:cs typeface="+mn-cs"/>
            </a:endParaRPr>
          </a:p>
          <a:p>
            <a:pPr marL="166158" indent="-166158" algn="just" fontAlgn="auto">
              <a:spcBef>
                <a:spcPts val="0"/>
              </a:spcBef>
              <a:spcAft>
                <a:spcPts val="0"/>
              </a:spcAft>
              <a:buFont typeface="Arial" panose="020B0604020202020204" pitchFamily="34" charset="0"/>
              <a:buChar char="•"/>
            </a:pPr>
            <a:r>
              <a:rPr lang="es-CO" sz="1500" b="1" kern="0" dirty="0">
                <a:solidFill>
                  <a:prstClr val="white"/>
                </a:solidFill>
                <a:latin typeface="Calibri"/>
              </a:rPr>
              <a:t>Suscripción Otrosí No. </a:t>
            </a:r>
            <a:r>
              <a:rPr lang="es-CO" sz="1500" b="1" kern="0" dirty="0" smtClean="0">
                <a:solidFill>
                  <a:prstClr val="white"/>
                </a:solidFill>
                <a:latin typeface="Calibri"/>
              </a:rPr>
              <a:t>14 </a:t>
            </a:r>
            <a:r>
              <a:rPr lang="es-CO" sz="1500" b="1" kern="0" dirty="0">
                <a:solidFill>
                  <a:prstClr val="white"/>
                </a:solidFill>
                <a:latin typeface="Calibri"/>
              </a:rPr>
              <a:t>al contrato de concesión No. 6000169-OK-2006, firmado el </a:t>
            </a:r>
            <a:r>
              <a:rPr lang="es-CO" sz="1500" b="1" kern="0" dirty="0" smtClean="0">
                <a:solidFill>
                  <a:prstClr val="white"/>
                </a:solidFill>
                <a:latin typeface="Calibri"/>
              </a:rPr>
              <a:t>7 </a:t>
            </a:r>
            <a:r>
              <a:rPr lang="es-CO" sz="1500" b="1" kern="0" dirty="0">
                <a:solidFill>
                  <a:prstClr val="white"/>
                </a:solidFill>
                <a:latin typeface="Calibri"/>
              </a:rPr>
              <a:t>de julio de 2015: cuyo alcance fue la “Modificar las condiciones de verificación, aprobación y pago de subproyectos del hito 8 contenidas en el Acuerdo Noveno del Otrosí 7 - Modificar el Acuerdo Décimo, Literal f del Otrosí 7 al Contrato de </a:t>
            </a:r>
            <a:r>
              <a:rPr lang="es-CO" sz="1500" b="1" kern="0" dirty="0" smtClean="0">
                <a:solidFill>
                  <a:prstClr val="white"/>
                </a:solidFill>
                <a:latin typeface="Calibri"/>
              </a:rPr>
              <a:t>Concesión”.</a:t>
            </a:r>
            <a:endParaRPr lang="es-CO" sz="1500" b="1" kern="0" dirty="0">
              <a:solidFill>
                <a:prstClr val="white"/>
              </a:solidFill>
              <a:latin typeface="Calibri"/>
            </a:endParaRPr>
          </a:p>
        </p:txBody>
      </p:sp>
    </p:spTree>
    <p:extLst>
      <p:ext uri="{BB962C8B-B14F-4D97-AF65-F5344CB8AC3E}">
        <p14:creationId xmlns:p14="http://schemas.microsoft.com/office/powerpoint/2010/main" val="3417595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grpSp>
        <p:nvGrpSpPr>
          <p:cNvPr id="6" name="351 Grupo"/>
          <p:cNvGrpSpPr/>
          <p:nvPr/>
        </p:nvGrpSpPr>
        <p:grpSpPr>
          <a:xfrm>
            <a:off x="2610300" y="2591118"/>
            <a:ext cx="372167" cy="591770"/>
            <a:chOff x="767825" y="1239168"/>
            <a:chExt cx="403181" cy="641084"/>
          </a:xfrm>
        </p:grpSpPr>
        <p:sp>
          <p:nvSpPr>
            <p:cNvPr id="7" name="467 Elipse"/>
            <p:cNvSpPr/>
            <p:nvPr/>
          </p:nvSpPr>
          <p:spPr>
            <a:xfrm>
              <a:off x="767825" y="1477071"/>
              <a:ext cx="403181" cy="40318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CO">
                <a:solidFill>
                  <a:prstClr val="white"/>
                </a:solidFill>
              </a:endParaRPr>
            </a:p>
          </p:txBody>
        </p:sp>
        <p:sp>
          <p:nvSpPr>
            <p:cNvPr id="8" name="468 Forma libre"/>
            <p:cNvSpPr/>
            <p:nvPr/>
          </p:nvSpPr>
          <p:spPr>
            <a:xfrm>
              <a:off x="966186" y="1473135"/>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s-CO">
                <a:solidFill>
                  <a:prstClr val="white"/>
                </a:solidFill>
              </a:endParaRPr>
            </a:p>
          </p:txBody>
        </p:sp>
        <p:sp>
          <p:nvSpPr>
            <p:cNvPr id="9" name="469 CuadroTexto"/>
            <p:cNvSpPr txBox="1"/>
            <p:nvPr/>
          </p:nvSpPr>
          <p:spPr>
            <a:xfrm>
              <a:off x="815326" y="1239168"/>
              <a:ext cx="338982" cy="330924"/>
            </a:xfrm>
            <a:prstGeom prst="rect">
              <a:avLst/>
            </a:prstGeom>
            <a:noFill/>
            <a:ln>
              <a:noFill/>
            </a:ln>
          </p:spPr>
          <p:txBody>
            <a:bodyPr wrap="none" rtlCol="0">
              <a:spAutoFit/>
            </a:bodyPr>
            <a:lstStyle/>
            <a:p>
              <a:pPr fontAlgn="base">
                <a:spcBef>
                  <a:spcPct val="0"/>
                </a:spcBef>
                <a:spcAft>
                  <a:spcPct val="0"/>
                </a:spcAft>
              </a:pPr>
              <a:r>
                <a:rPr lang="es-CO" sz="1385" b="1" dirty="0">
                  <a:solidFill>
                    <a:prstClr val="white"/>
                  </a:solidFill>
                  <a:latin typeface="Arial" pitchFamily="34" charset="0"/>
                  <a:cs typeface="Arial" pitchFamily="34" charset="0"/>
                </a:rPr>
                <a:t>N</a:t>
              </a:r>
            </a:p>
          </p:txBody>
        </p:sp>
      </p:grpSp>
      <p:grpSp>
        <p:nvGrpSpPr>
          <p:cNvPr id="10" name="351 Grupo"/>
          <p:cNvGrpSpPr/>
          <p:nvPr/>
        </p:nvGrpSpPr>
        <p:grpSpPr>
          <a:xfrm>
            <a:off x="3071952" y="2058502"/>
            <a:ext cx="372167" cy="591770"/>
            <a:chOff x="767825" y="1239168"/>
            <a:chExt cx="403181" cy="641084"/>
          </a:xfrm>
        </p:grpSpPr>
        <p:sp>
          <p:nvSpPr>
            <p:cNvPr id="11" name="467 Elipse"/>
            <p:cNvSpPr/>
            <p:nvPr/>
          </p:nvSpPr>
          <p:spPr>
            <a:xfrm>
              <a:off x="767825" y="1477071"/>
              <a:ext cx="403181" cy="403181"/>
            </a:xfrm>
            <a:prstGeom prst="ellipse">
              <a:avLst/>
            </a:prstGeom>
            <a:noFill/>
            <a:ln w="12700" cap="flat" cmpd="sng" algn="ctr">
              <a:solidFill>
                <a:sysClr val="window" lastClr="FFFFFF"/>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12" name="468 Forma libre"/>
            <p:cNvSpPr/>
            <p:nvPr/>
          </p:nvSpPr>
          <p:spPr>
            <a:xfrm>
              <a:off x="966186" y="1473135"/>
              <a:ext cx="0" cy="228600"/>
            </a:xfrm>
            <a:custGeom>
              <a:avLst/>
              <a:gdLst>
                <a:gd name="connsiteX0" fmla="*/ 0 w 0"/>
                <a:gd name="connsiteY0" fmla="*/ 0 h 228600"/>
                <a:gd name="connsiteX1" fmla="*/ 0 w 0"/>
                <a:gd name="connsiteY1" fmla="*/ 228600 h 228600"/>
              </a:gdLst>
              <a:ahLst/>
              <a:cxnLst>
                <a:cxn ang="0">
                  <a:pos x="connsiteX0" y="connsiteY0"/>
                </a:cxn>
                <a:cxn ang="0">
                  <a:pos x="connsiteX1" y="connsiteY1"/>
                </a:cxn>
              </a:cxnLst>
              <a:rect l="l" t="t" r="r" b="b"/>
              <a:pathLst>
                <a:path h="228600">
                  <a:moveTo>
                    <a:pt x="0" y="0"/>
                  </a:moveTo>
                  <a:lnTo>
                    <a:pt x="0" y="228600"/>
                  </a:lnTo>
                </a:path>
              </a:pathLst>
            </a:custGeom>
            <a:noFill/>
            <a:ln w="38100" cap="flat" cmpd="sng" algn="ctr">
              <a:solidFill>
                <a:sysClr val="window" lastClr="FFFFFF"/>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13" name="469 CuadroTexto"/>
            <p:cNvSpPr txBox="1"/>
            <p:nvPr/>
          </p:nvSpPr>
          <p:spPr>
            <a:xfrm>
              <a:off x="815326" y="1239168"/>
              <a:ext cx="326827" cy="330924"/>
            </a:xfrm>
            <a:prstGeom prst="rect">
              <a:avLst/>
            </a:prstGeom>
            <a:noFill/>
            <a:ln>
              <a:noFill/>
            </a:ln>
          </p:spPr>
          <p:txBody>
            <a:bodyPr wrap="none" rtlCol="0">
              <a:spAutoFit/>
            </a:bodyPr>
            <a:lstStyle/>
            <a:p>
              <a:pPr defTabSz="844083">
                <a:defRPr/>
              </a:pPr>
              <a:r>
                <a:rPr lang="es-CO" sz="1385" b="1" kern="0" dirty="0">
                  <a:solidFill>
                    <a:prstClr val="white"/>
                  </a:solidFill>
                  <a:cs typeface="Arial" pitchFamily="34" charset="0"/>
                </a:rPr>
                <a:t>N</a:t>
              </a:r>
            </a:p>
          </p:txBody>
        </p:sp>
      </p:grpSp>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28" t="28063" r="29992" b="38393"/>
          <a:stretch/>
        </p:blipFill>
        <p:spPr bwMode="auto">
          <a:xfrm>
            <a:off x="3039896" y="2140090"/>
            <a:ext cx="7232568" cy="3250378"/>
          </a:xfrm>
          <a:prstGeom prst="rect">
            <a:avLst/>
          </a:prstGeom>
          <a:solidFill>
            <a:sysClr val="window" lastClr="FFFFFF">
              <a:alpha val="65000"/>
            </a:sysClr>
          </a:solidFill>
          <a:ln w="3175">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353 Forma libre"/>
          <p:cNvSpPr/>
          <p:nvPr/>
        </p:nvSpPr>
        <p:spPr>
          <a:xfrm>
            <a:off x="8094308" y="2849168"/>
            <a:ext cx="655026" cy="393456"/>
          </a:xfrm>
          <a:custGeom>
            <a:avLst/>
            <a:gdLst>
              <a:gd name="connsiteX0" fmla="*/ 0 w 709612"/>
              <a:gd name="connsiteY0" fmla="*/ 0 h 426244"/>
              <a:gd name="connsiteX1" fmla="*/ 709612 w 709612"/>
              <a:gd name="connsiteY1" fmla="*/ 0 h 426244"/>
              <a:gd name="connsiteX2" fmla="*/ 709612 w 709612"/>
              <a:gd name="connsiteY2" fmla="*/ 226219 h 426244"/>
              <a:gd name="connsiteX3" fmla="*/ 671512 w 709612"/>
              <a:gd name="connsiteY3" fmla="*/ 226219 h 426244"/>
              <a:gd name="connsiteX4" fmla="*/ 521493 w 709612"/>
              <a:gd name="connsiteY4" fmla="*/ 226219 h 426244"/>
              <a:gd name="connsiteX5" fmla="*/ 521493 w 709612"/>
              <a:gd name="connsiteY5" fmla="*/ 426244 h 426244"/>
              <a:gd name="connsiteX6" fmla="*/ 202406 w 709612"/>
              <a:gd name="connsiteY6" fmla="*/ 426244 h 426244"/>
              <a:gd name="connsiteX7" fmla="*/ 202406 w 709612"/>
              <a:gd name="connsiteY7" fmla="*/ 335756 h 426244"/>
              <a:gd name="connsiteX8" fmla="*/ 176212 w 709612"/>
              <a:gd name="connsiteY8" fmla="*/ 333375 h 426244"/>
              <a:gd name="connsiteX9" fmla="*/ 7143 w 709612"/>
              <a:gd name="connsiteY9" fmla="*/ 211931 h 426244"/>
              <a:gd name="connsiteX10" fmla="*/ 0 w 709612"/>
              <a:gd name="connsiteY10" fmla="*/ 0 h 42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612" h="426244">
                <a:moveTo>
                  <a:pt x="0" y="0"/>
                </a:moveTo>
                <a:lnTo>
                  <a:pt x="709612" y="0"/>
                </a:lnTo>
                <a:lnTo>
                  <a:pt x="709612" y="226219"/>
                </a:lnTo>
                <a:lnTo>
                  <a:pt x="671512" y="226219"/>
                </a:lnTo>
                <a:lnTo>
                  <a:pt x="521493" y="226219"/>
                </a:lnTo>
                <a:lnTo>
                  <a:pt x="521493" y="426244"/>
                </a:lnTo>
                <a:lnTo>
                  <a:pt x="202406" y="426244"/>
                </a:lnTo>
                <a:lnTo>
                  <a:pt x="202406" y="335756"/>
                </a:lnTo>
                <a:lnTo>
                  <a:pt x="176212" y="333375"/>
                </a:lnTo>
                <a:lnTo>
                  <a:pt x="7143" y="211931"/>
                </a:lnTo>
                <a:lnTo>
                  <a:pt x="0" y="0"/>
                </a:lnTo>
                <a:close/>
              </a:path>
            </a:pathLst>
          </a:custGeom>
          <a:solidFill>
            <a:srgbClr val="00FF00">
              <a:alpha val="29804"/>
            </a:srgbClr>
          </a:solidFill>
          <a:ln w="3175" cap="flat" cmpd="sng" algn="ctr">
            <a:solidFill>
              <a:sysClr val="windowText" lastClr="000000"/>
            </a:solidFill>
            <a:prstDash val="solid"/>
            <a:miter lim="800000"/>
          </a:ln>
          <a:effectLst/>
        </p:spPr>
        <p:txBody>
          <a:bodyPr rtlCol="0" anchor="ctr"/>
          <a:lstStyle/>
          <a:p>
            <a:pPr algn="ctr" defTabSz="844083">
              <a:defRPr/>
            </a:pPr>
            <a:endParaRPr lang="es-CO" sz="646" kern="0">
              <a:solidFill>
                <a:prstClr val="black"/>
              </a:solidFill>
              <a:cs typeface="Arial" pitchFamily="34" charset="0"/>
            </a:endParaRPr>
          </a:p>
        </p:txBody>
      </p:sp>
      <p:sp>
        <p:nvSpPr>
          <p:cNvPr id="16" name="354 Forma libre"/>
          <p:cNvSpPr/>
          <p:nvPr/>
        </p:nvSpPr>
        <p:spPr>
          <a:xfrm>
            <a:off x="8096508" y="2482090"/>
            <a:ext cx="659423" cy="369277"/>
          </a:xfrm>
          <a:custGeom>
            <a:avLst/>
            <a:gdLst>
              <a:gd name="connsiteX0" fmla="*/ 2381 w 714375"/>
              <a:gd name="connsiteY0" fmla="*/ 92869 h 400050"/>
              <a:gd name="connsiteX1" fmla="*/ 309562 w 714375"/>
              <a:gd name="connsiteY1" fmla="*/ 92869 h 400050"/>
              <a:gd name="connsiteX2" fmla="*/ 309562 w 714375"/>
              <a:gd name="connsiteY2" fmla="*/ 0 h 400050"/>
              <a:gd name="connsiteX3" fmla="*/ 690562 w 714375"/>
              <a:gd name="connsiteY3" fmla="*/ 0 h 400050"/>
              <a:gd name="connsiteX4" fmla="*/ 714375 w 714375"/>
              <a:gd name="connsiteY4" fmla="*/ 0 h 400050"/>
              <a:gd name="connsiteX5" fmla="*/ 714375 w 714375"/>
              <a:gd name="connsiteY5" fmla="*/ 397669 h 400050"/>
              <a:gd name="connsiteX6" fmla="*/ 692944 w 714375"/>
              <a:gd name="connsiteY6" fmla="*/ 400050 h 400050"/>
              <a:gd name="connsiteX7" fmla="*/ 0 w 714375"/>
              <a:gd name="connsiteY7" fmla="*/ 400050 h 400050"/>
              <a:gd name="connsiteX8" fmla="*/ 2381 w 714375"/>
              <a:gd name="connsiteY8" fmla="*/ 92869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 h="400050">
                <a:moveTo>
                  <a:pt x="2381" y="92869"/>
                </a:moveTo>
                <a:lnTo>
                  <a:pt x="309562" y="92869"/>
                </a:lnTo>
                <a:lnTo>
                  <a:pt x="309562" y="0"/>
                </a:lnTo>
                <a:lnTo>
                  <a:pt x="690562" y="0"/>
                </a:lnTo>
                <a:lnTo>
                  <a:pt x="714375" y="0"/>
                </a:lnTo>
                <a:lnTo>
                  <a:pt x="714375" y="397669"/>
                </a:lnTo>
                <a:lnTo>
                  <a:pt x="692944" y="400050"/>
                </a:lnTo>
                <a:lnTo>
                  <a:pt x="0" y="400050"/>
                </a:lnTo>
                <a:cubicBezTo>
                  <a:pt x="794" y="297656"/>
                  <a:pt x="1587" y="195263"/>
                  <a:pt x="2381" y="92869"/>
                </a:cubicBezTo>
                <a:close/>
              </a:path>
            </a:pathLst>
          </a:custGeom>
          <a:pattFill prst="ltDnDiag">
            <a:fgClr>
              <a:srgbClr val="00B050"/>
            </a:fgClr>
            <a:bgClr>
              <a:sysClr val="window" lastClr="FFFFFF"/>
            </a:bgClr>
          </a:pattFill>
          <a:ln w="3175"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17" name="355 Forma libre"/>
          <p:cNvSpPr/>
          <p:nvPr/>
        </p:nvSpPr>
        <p:spPr>
          <a:xfrm>
            <a:off x="8084051" y="2224182"/>
            <a:ext cx="665285" cy="345831"/>
          </a:xfrm>
          <a:custGeom>
            <a:avLst/>
            <a:gdLst>
              <a:gd name="connsiteX0" fmla="*/ 0 w 720725"/>
              <a:gd name="connsiteY0" fmla="*/ 47625 h 374650"/>
              <a:gd name="connsiteX1" fmla="*/ 393700 w 720725"/>
              <a:gd name="connsiteY1" fmla="*/ 47625 h 374650"/>
              <a:gd name="connsiteX2" fmla="*/ 482600 w 720725"/>
              <a:gd name="connsiteY2" fmla="*/ 0 h 374650"/>
              <a:gd name="connsiteX3" fmla="*/ 581025 w 720725"/>
              <a:gd name="connsiteY3" fmla="*/ 69850 h 374650"/>
              <a:gd name="connsiteX4" fmla="*/ 720725 w 720725"/>
              <a:gd name="connsiteY4" fmla="*/ 0 h 374650"/>
              <a:gd name="connsiteX5" fmla="*/ 720725 w 720725"/>
              <a:gd name="connsiteY5" fmla="*/ 285750 h 374650"/>
              <a:gd name="connsiteX6" fmla="*/ 323850 w 720725"/>
              <a:gd name="connsiteY6" fmla="*/ 285750 h 374650"/>
              <a:gd name="connsiteX7" fmla="*/ 323850 w 720725"/>
              <a:gd name="connsiteY7" fmla="*/ 374650 h 374650"/>
              <a:gd name="connsiteX8" fmla="*/ 12700 w 720725"/>
              <a:gd name="connsiteY8" fmla="*/ 374650 h 374650"/>
              <a:gd name="connsiteX9" fmla="*/ 0 w 720725"/>
              <a:gd name="connsiteY9" fmla="*/ 47625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725" h="374650">
                <a:moveTo>
                  <a:pt x="0" y="47625"/>
                </a:moveTo>
                <a:lnTo>
                  <a:pt x="393700" y="47625"/>
                </a:lnTo>
                <a:lnTo>
                  <a:pt x="482600" y="0"/>
                </a:lnTo>
                <a:lnTo>
                  <a:pt x="581025" y="69850"/>
                </a:lnTo>
                <a:lnTo>
                  <a:pt x="720725" y="0"/>
                </a:lnTo>
                <a:lnTo>
                  <a:pt x="720725" y="285750"/>
                </a:lnTo>
                <a:lnTo>
                  <a:pt x="323850" y="285750"/>
                </a:lnTo>
                <a:lnTo>
                  <a:pt x="323850" y="374650"/>
                </a:lnTo>
                <a:lnTo>
                  <a:pt x="12700" y="374650"/>
                </a:lnTo>
                <a:lnTo>
                  <a:pt x="0" y="47625"/>
                </a:lnTo>
                <a:close/>
              </a:path>
            </a:pathLst>
          </a:custGeom>
          <a:solidFill>
            <a:srgbClr val="00FF00">
              <a:alpha val="29804"/>
            </a:srgbClr>
          </a:solidFill>
          <a:ln w="3175" cap="flat" cmpd="sng" algn="ctr">
            <a:solidFill>
              <a:sysClr val="windowText" lastClr="000000"/>
            </a:solidFill>
            <a:prstDash val="solid"/>
            <a:miter lim="800000"/>
          </a:ln>
          <a:effectLst/>
        </p:spPr>
        <p:txBody>
          <a:bodyPr rtlCol="0" anchor="ctr"/>
          <a:lstStyle/>
          <a:p>
            <a:pPr algn="ctr" defTabSz="844083">
              <a:defRPr/>
            </a:pPr>
            <a:endParaRPr lang="es-CO" sz="646" kern="0">
              <a:solidFill>
                <a:prstClr val="black"/>
              </a:solidFill>
              <a:cs typeface="Arial" pitchFamily="34" charset="0"/>
            </a:endParaRPr>
          </a:p>
        </p:txBody>
      </p:sp>
      <p:sp>
        <p:nvSpPr>
          <p:cNvPr id="18" name="356 Forma libre"/>
          <p:cNvSpPr/>
          <p:nvPr/>
        </p:nvSpPr>
        <p:spPr>
          <a:xfrm>
            <a:off x="6385713" y="2828138"/>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w="12700" cap="flat" cmpd="sng" algn="ctr">
            <a:solidFill>
              <a:srgbClr val="5B9BD5"/>
            </a:solidFill>
            <a:prstDash val="solid"/>
            <a:miter lim="800000"/>
          </a:ln>
          <a:effectLst/>
        </p:spPr>
        <p:txBody>
          <a:bodyPr rtlCol="0" anchor="ctr"/>
          <a:lstStyle/>
          <a:p>
            <a:pPr algn="ctr" defTabSz="844083">
              <a:defRPr/>
            </a:pPr>
            <a:endParaRPr lang="es-CO" sz="646" kern="0">
              <a:solidFill>
                <a:prstClr val="black"/>
              </a:solidFill>
              <a:cs typeface="Arial" pitchFamily="34" charset="0"/>
            </a:endParaRPr>
          </a:p>
        </p:txBody>
      </p:sp>
      <p:sp>
        <p:nvSpPr>
          <p:cNvPr id="19" name="357 Forma libre"/>
          <p:cNvSpPr/>
          <p:nvPr/>
        </p:nvSpPr>
        <p:spPr>
          <a:xfrm>
            <a:off x="6381075" y="2888234"/>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noFill/>
          <a:ln w="12700" cap="flat" cmpd="sng" algn="ctr">
            <a:solidFill>
              <a:srgbClr val="5B9BD5"/>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20" name="358 Forma libre"/>
          <p:cNvSpPr/>
          <p:nvPr/>
        </p:nvSpPr>
        <p:spPr>
          <a:xfrm>
            <a:off x="4183111" y="3107298"/>
            <a:ext cx="547943" cy="1043704"/>
          </a:xfrm>
          <a:custGeom>
            <a:avLst/>
            <a:gdLst>
              <a:gd name="connsiteX0" fmla="*/ 10510 w 441434"/>
              <a:gd name="connsiteY0" fmla="*/ 0 h 840828"/>
              <a:gd name="connsiteX1" fmla="*/ 0 w 441434"/>
              <a:gd name="connsiteY1" fmla="*/ 840828 h 840828"/>
              <a:gd name="connsiteX2" fmla="*/ 346841 w 441434"/>
              <a:gd name="connsiteY2" fmla="*/ 830317 h 840828"/>
              <a:gd name="connsiteX3" fmla="*/ 378372 w 441434"/>
              <a:gd name="connsiteY3" fmla="*/ 756745 h 840828"/>
              <a:gd name="connsiteX4" fmla="*/ 430924 w 441434"/>
              <a:gd name="connsiteY4" fmla="*/ 672662 h 840828"/>
              <a:gd name="connsiteX5" fmla="*/ 430924 w 441434"/>
              <a:gd name="connsiteY5" fmla="*/ 578069 h 840828"/>
              <a:gd name="connsiteX6" fmla="*/ 441434 w 441434"/>
              <a:gd name="connsiteY6" fmla="*/ 220717 h 840828"/>
              <a:gd name="connsiteX7" fmla="*/ 399393 w 441434"/>
              <a:gd name="connsiteY7" fmla="*/ 115614 h 840828"/>
              <a:gd name="connsiteX8" fmla="*/ 357351 w 441434"/>
              <a:gd name="connsiteY8" fmla="*/ 31531 h 840828"/>
              <a:gd name="connsiteX9" fmla="*/ 357351 w 441434"/>
              <a:gd name="connsiteY9" fmla="*/ 31531 h 840828"/>
              <a:gd name="connsiteX10" fmla="*/ 10510 w 441434"/>
              <a:gd name="connsiteY10" fmla="*/ 0 h 84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434" h="840828">
                <a:moveTo>
                  <a:pt x="10510" y="0"/>
                </a:moveTo>
                <a:lnTo>
                  <a:pt x="0" y="840828"/>
                </a:lnTo>
                <a:lnTo>
                  <a:pt x="346841" y="830317"/>
                </a:lnTo>
                <a:lnTo>
                  <a:pt x="378372" y="756745"/>
                </a:lnTo>
                <a:lnTo>
                  <a:pt x="430924" y="672662"/>
                </a:lnTo>
                <a:lnTo>
                  <a:pt x="430924" y="578069"/>
                </a:lnTo>
                <a:lnTo>
                  <a:pt x="441434" y="220717"/>
                </a:lnTo>
                <a:lnTo>
                  <a:pt x="399393" y="115614"/>
                </a:lnTo>
                <a:lnTo>
                  <a:pt x="357351" y="31531"/>
                </a:lnTo>
                <a:lnTo>
                  <a:pt x="357351" y="31531"/>
                </a:lnTo>
                <a:lnTo>
                  <a:pt x="10510" y="0"/>
                </a:lnTo>
                <a:close/>
              </a:path>
            </a:pathLst>
          </a:custGeom>
          <a:solidFill>
            <a:sysClr val="window" lastClr="FFFFFF">
              <a:lumMod val="85000"/>
              <a:alpha val="65000"/>
            </a:sysClr>
          </a:solidFill>
          <a:ln w="12700" cap="flat" cmpd="sng" algn="ctr">
            <a:solidFill>
              <a:sysClr val="window" lastClr="FFFFFF">
                <a:lumMod val="65000"/>
              </a:sysClr>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21" name="359 Forma libre"/>
          <p:cNvSpPr/>
          <p:nvPr/>
        </p:nvSpPr>
        <p:spPr>
          <a:xfrm>
            <a:off x="7698377" y="2621039"/>
            <a:ext cx="136155" cy="15760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lumMod val="75000"/>
            </a:sysClr>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22" name="360 Forma libre"/>
          <p:cNvSpPr/>
          <p:nvPr/>
        </p:nvSpPr>
        <p:spPr>
          <a:xfrm>
            <a:off x="7650670" y="2269482"/>
            <a:ext cx="440417" cy="298535"/>
          </a:xfrm>
          <a:custGeom>
            <a:avLst/>
            <a:gdLst>
              <a:gd name="connsiteX0" fmla="*/ 445294 w 445294"/>
              <a:gd name="connsiteY0" fmla="*/ 228600 h 228600"/>
              <a:gd name="connsiteX1" fmla="*/ 445294 w 445294"/>
              <a:gd name="connsiteY1" fmla="*/ 0 h 228600"/>
              <a:gd name="connsiteX2" fmla="*/ 0 w 445294"/>
              <a:gd name="connsiteY2" fmla="*/ 0 h 228600"/>
              <a:gd name="connsiteX3" fmla="*/ 0 w 445294"/>
              <a:gd name="connsiteY3" fmla="*/ 223838 h 228600"/>
              <a:gd name="connsiteX4" fmla="*/ 445294 w 445294"/>
              <a:gd name="connsiteY4" fmla="*/ 228600 h 228600"/>
              <a:gd name="connsiteX0" fmla="*/ 454382 w 454382"/>
              <a:gd name="connsiteY0" fmla="*/ 228600 h 228600"/>
              <a:gd name="connsiteX1" fmla="*/ 445294 w 454382"/>
              <a:gd name="connsiteY1" fmla="*/ 0 h 228600"/>
              <a:gd name="connsiteX2" fmla="*/ 0 w 454382"/>
              <a:gd name="connsiteY2" fmla="*/ 0 h 228600"/>
              <a:gd name="connsiteX3" fmla="*/ 0 w 454382"/>
              <a:gd name="connsiteY3" fmla="*/ 223838 h 228600"/>
              <a:gd name="connsiteX4" fmla="*/ 454382 w 454382"/>
              <a:gd name="connsiteY4" fmla="*/ 228600 h 228600"/>
              <a:gd name="connsiteX0" fmla="*/ 451353 w 451353"/>
              <a:gd name="connsiteY0" fmla="*/ 223837 h 223838"/>
              <a:gd name="connsiteX1" fmla="*/ 445294 w 451353"/>
              <a:gd name="connsiteY1" fmla="*/ 0 h 223838"/>
              <a:gd name="connsiteX2" fmla="*/ 0 w 451353"/>
              <a:gd name="connsiteY2" fmla="*/ 0 h 223838"/>
              <a:gd name="connsiteX3" fmla="*/ 0 w 451353"/>
              <a:gd name="connsiteY3" fmla="*/ 223838 h 223838"/>
              <a:gd name="connsiteX4" fmla="*/ 451353 w 451353"/>
              <a:gd name="connsiteY4" fmla="*/ 223837 h 22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53" h="223838">
                <a:moveTo>
                  <a:pt x="451353" y="223837"/>
                </a:moveTo>
                <a:lnTo>
                  <a:pt x="445294" y="0"/>
                </a:lnTo>
                <a:lnTo>
                  <a:pt x="0" y="0"/>
                </a:lnTo>
                <a:lnTo>
                  <a:pt x="0" y="223838"/>
                </a:lnTo>
                <a:lnTo>
                  <a:pt x="451353" y="223837"/>
                </a:lnTo>
                <a:close/>
              </a:path>
            </a:pathLst>
          </a:custGeom>
          <a:solidFill>
            <a:srgbClr val="FF0000">
              <a:alpha val="30196"/>
            </a:srgbClr>
          </a:solidFill>
          <a:ln w="3175" cap="flat" cmpd="sng" algn="ctr">
            <a:solidFill>
              <a:sysClr val="windowText" lastClr="000000"/>
            </a:solidFill>
            <a:prstDash val="solid"/>
            <a:miter lim="800000"/>
          </a:ln>
          <a:effectLst/>
        </p:spPr>
        <p:txBody>
          <a:bodyPr rtlCol="0" anchor="ctr"/>
          <a:lstStyle/>
          <a:p>
            <a:pPr algn="ctr" defTabSz="844083">
              <a:defRPr/>
            </a:pPr>
            <a:endParaRPr lang="es-CO" sz="646" kern="0">
              <a:solidFill>
                <a:prstClr val="black"/>
              </a:solidFill>
              <a:cs typeface="Arial" pitchFamily="34" charset="0"/>
            </a:endParaRPr>
          </a:p>
        </p:txBody>
      </p:sp>
      <p:grpSp>
        <p:nvGrpSpPr>
          <p:cNvPr id="23" name="361 Grupo"/>
          <p:cNvGrpSpPr/>
          <p:nvPr/>
        </p:nvGrpSpPr>
        <p:grpSpPr>
          <a:xfrm>
            <a:off x="8202677" y="2456080"/>
            <a:ext cx="534117" cy="515953"/>
            <a:chOff x="6218161" y="1457723"/>
            <a:chExt cx="578627" cy="558949"/>
          </a:xfrm>
        </p:grpSpPr>
        <p:sp>
          <p:nvSpPr>
            <p:cNvPr id="24" name="461 Forma libre"/>
            <p:cNvSpPr/>
            <p:nvPr/>
          </p:nvSpPr>
          <p:spPr>
            <a:xfrm rot="5400000">
              <a:off x="6221962" y="1857369"/>
              <a:ext cx="154939" cy="162542"/>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25" name="462 Forma libre"/>
            <p:cNvSpPr/>
            <p:nvPr/>
          </p:nvSpPr>
          <p:spPr>
            <a:xfrm rot="5400000">
              <a:off x="6221970" y="1668583"/>
              <a:ext cx="154939" cy="162542"/>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26" name="463 Forma libre"/>
            <p:cNvSpPr/>
            <p:nvPr/>
          </p:nvSpPr>
          <p:spPr>
            <a:xfrm rot="5400000">
              <a:off x="6221975" y="1455676"/>
              <a:ext cx="154939" cy="162542"/>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27" name="464 Forma libre"/>
            <p:cNvSpPr/>
            <p:nvPr/>
          </p:nvSpPr>
          <p:spPr>
            <a:xfrm rot="16200000">
              <a:off x="6638004" y="1857932"/>
              <a:ext cx="154939" cy="162542"/>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28" name="465 Forma libre"/>
            <p:cNvSpPr/>
            <p:nvPr/>
          </p:nvSpPr>
          <p:spPr>
            <a:xfrm rot="16200000">
              <a:off x="6638038" y="1657295"/>
              <a:ext cx="154939" cy="162543"/>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29" name="466 Forma libre"/>
            <p:cNvSpPr/>
            <p:nvPr/>
          </p:nvSpPr>
          <p:spPr>
            <a:xfrm rot="16200000">
              <a:off x="6638047" y="1453921"/>
              <a:ext cx="154939" cy="162543"/>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sp>
        <p:nvSpPr>
          <p:cNvPr id="30" name="362 Forma libre"/>
          <p:cNvSpPr/>
          <p:nvPr/>
        </p:nvSpPr>
        <p:spPr>
          <a:xfrm>
            <a:off x="4361592" y="4371118"/>
            <a:ext cx="475479" cy="604582"/>
          </a:xfrm>
          <a:custGeom>
            <a:avLst/>
            <a:gdLst>
              <a:gd name="connsiteX0" fmla="*/ 0 w 359569"/>
              <a:gd name="connsiteY0" fmla="*/ 0 h 457200"/>
              <a:gd name="connsiteX1" fmla="*/ 0 w 359569"/>
              <a:gd name="connsiteY1" fmla="*/ 164306 h 457200"/>
              <a:gd name="connsiteX2" fmla="*/ 59532 w 359569"/>
              <a:gd name="connsiteY2" fmla="*/ 457200 h 457200"/>
              <a:gd name="connsiteX3" fmla="*/ 228600 w 359569"/>
              <a:gd name="connsiteY3" fmla="*/ 457200 h 457200"/>
              <a:gd name="connsiteX4" fmla="*/ 228600 w 359569"/>
              <a:gd name="connsiteY4" fmla="*/ 369094 h 457200"/>
              <a:gd name="connsiteX5" fmla="*/ 285750 w 359569"/>
              <a:gd name="connsiteY5" fmla="*/ 214312 h 457200"/>
              <a:gd name="connsiteX6" fmla="*/ 359569 w 359569"/>
              <a:gd name="connsiteY6" fmla="*/ 123825 h 457200"/>
              <a:gd name="connsiteX7" fmla="*/ 359569 w 359569"/>
              <a:gd name="connsiteY7" fmla="*/ 0 h 457200"/>
              <a:gd name="connsiteX8" fmla="*/ 0 w 359569"/>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69" h="457200">
                <a:moveTo>
                  <a:pt x="0" y="0"/>
                </a:moveTo>
                <a:lnTo>
                  <a:pt x="0" y="164306"/>
                </a:lnTo>
                <a:lnTo>
                  <a:pt x="59532" y="457200"/>
                </a:lnTo>
                <a:lnTo>
                  <a:pt x="228600" y="457200"/>
                </a:lnTo>
                <a:lnTo>
                  <a:pt x="228600" y="369094"/>
                </a:lnTo>
                <a:lnTo>
                  <a:pt x="285750" y="214312"/>
                </a:lnTo>
                <a:lnTo>
                  <a:pt x="359569" y="123825"/>
                </a:lnTo>
                <a:lnTo>
                  <a:pt x="359569" y="0"/>
                </a:lnTo>
                <a:lnTo>
                  <a:pt x="0" y="0"/>
                </a:lnTo>
                <a:close/>
              </a:path>
            </a:pathLst>
          </a:custGeom>
          <a:solidFill>
            <a:srgbClr val="CC00CC">
              <a:alpha val="40000"/>
            </a:srgbClr>
          </a:solidFill>
          <a:ln w="3175" cap="flat" cmpd="sng" algn="ctr">
            <a:solidFill>
              <a:sysClr val="windowText" lastClr="000000"/>
            </a:solidFill>
            <a:prstDash val="solid"/>
            <a:miter lim="800000"/>
          </a:ln>
          <a:effectLst/>
        </p:spPr>
        <p:txBody>
          <a:bodyPr rtlCol="0" anchor="ctr"/>
          <a:lstStyle/>
          <a:p>
            <a:pPr algn="ctr" defTabSz="844083">
              <a:defRPr/>
            </a:pPr>
            <a:endParaRPr lang="es-CO" sz="646" kern="0">
              <a:solidFill>
                <a:prstClr val="black"/>
              </a:solidFill>
              <a:cs typeface="Arial" pitchFamily="34" charset="0"/>
            </a:endParaRPr>
          </a:p>
        </p:txBody>
      </p:sp>
      <p:sp>
        <p:nvSpPr>
          <p:cNvPr id="31" name="363 Forma libre"/>
          <p:cNvSpPr/>
          <p:nvPr/>
        </p:nvSpPr>
        <p:spPr>
          <a:xfrm>
            <a:off x="4333284" y="3706890"/>
            <a:ext cx="693774" cy="664343"/>
          </a:xfrm>
          <a:custGeom>
            <a:avLst/>
            <a:gdLst>
              <a:gd name="connsiteX0" fmla="*/ 916781 w 916781"/>
              <a:gd name="connsiteY0" fmla="*/ 7143 h 857250"/>
              <a:gd name="connsiteX1" fmla="*/ 916781 w 916781"/>
              <a:gd name="connsiteY1" fmla="*/ 833437 h 857250"/>
              <a:gd name="connsiteX2" fmla="*/ 438150 w 916781"/>
              <a:gd name="connsiteY2" fmla="*/ 833437 h 857250"/>
              <a:gd name="connsiteX3" fmla="*/ 438150 w 916781"/>
              <a:gd name="connsiteY3" fmla="*/ 857250 h 857250"/>
              <a:gd name="connsiteX4" fmla="*/ 0 w 916781"/>
              <a:gd name="connsiteY4" fmla="*/ 857250 h 857250"/>
              <a:gd name="connsiteX5" fmla="*/ 0 w 916781"/>
              <a:gd name="connsiteY5" fmla="*/ 816768 h 857250"/>
              <a:gd name="connsiteX6" fmla="*/ 33338 w 916781"/>
              <a:gd name="connsiteY6" fmla="*/ 816768 h 857250"/>
              <a:gd name="connsiteX7" fmla="*/ 33338 w 916781"/>
              <a:gd name="connsiteY7" fmla="*/ 692943 h 857250"/>
              <a:gd name="connsiteX8" fmla="*/ 209550 w 916781"/>
              <a:gd name="connsiteY8" fmla="*/ 692943 h 857250"/>
              <a:gd name="connsiteX9" fmla="*/ 209550 w 916781"/>
              <a:gd name="connsiteY9" fmla="*/ 733425 h 857250"/>
              <a:gd name="connsiteX10" fmla="*/ 283369 w 916781"/>
              <a:gd name="connsiteY10" fmla="*/ 719137 h 857250"/>
              <a:gd name="connsiteX11" fmla="*/ 366713 w 916781"/>
              <a:gd name="connsiteY11" fmla="*/ 692943 h 857250"/>
              <a:gd name="connsiteX12" fmla="*/ 426244 w 916781"/>
              <a:gd name="connsiteY12" fmla="*/ 659606 h 857250"/>
              <a:gd name="connsiteX13" fmla="*/ 481013 w 916781"/>
              <a:gd name="connsiteY13" fmla="*/ 628650 h 857250"/>
              <a:gd name="connsiteX14" fmla="*/ 528638 w 916781"/>
              <a:gd name="connsiteY14" fmla="*/ 578643 h 857250"/>
              <a:gd name="connsiteX15" fmla="*/ 576263 w 916781"/>
              <a:gd name="connsiteY15" fmla="*/ 626268 h 857250"/>
              <a:gd name="connsiteX16" fmla="*/ 611981 w 916781"/>
              <a:gd name="connsiteY16" fmla="*/ 592931 h 857250"/>
              <a:gd name="connsiteX17" fmla="*/ 645319 w 916781"/>
              <a:gd name="connsiteY17" fmla="*/ 547687 h 857250"/>
              <a:gd name="connsiteX18" fmla="*/ 671513 w 916781"/>
              <a:gd name="connsiteY18" fmla="*/ 500062 h 857250"/>
              <a:gd name="connsiteX19" fmla="*/ 695325 w 916781"/>
              <a:gd name="connsiteY19" fmla="*/ 457200 h 857250"/>
              <a:gd name="connsiteX20" fmla="*/ 707231 w 916781"/>
              <a:gd name="connsiteY20" fmla="*/ 419100 h 857250"/>
              <a:gd name="connsiteX21" fmla="*/ 631031 w 916781"/>
              <a:gd name="connsiteY21" fmla="*/ 383381 h 857250"/>
              <a:gd name="connsiteX22" fmla="*/ 647700 w 916781"/>
              <a:gd name="connsiteY22" fmla="*/ 328612 h 857250"/>
              <a:gd name="connsiteX23" fmla="*/ 645319 w 916781"/>
              <a:gd name="connsiteY23" fmla="*/ 285750 h 857250"/>
              <a:gd name="connsiteX24" fmla="*/ 645319 w 916781"/>
              <a:gd name="connsiteY24" fmla="*/ 133350 h 857250"/>
              <a:gd name="connsiteX25" fmla="*/ 709613 w 916781"/>
              <a:gd name="connsiteY25" fmla="*/ 133350 h 857250"/>
              <a:gd name="connsiteX26" fmla="*/ 709613 w 916781"/>
              <a:gd name="connsiteY26" fmla="*/ 0 h 857250"/>
              <a:gd name="connsiteX27" fmla="*/ 916781 w 916781"/>
              <a:gd name="connsiteY27" fmla="*/ 7143 h 857250"/>
              <a:gd name="connsiteX0" fmla="*/ 916781 w 916781"/>
              <a:gd name="connsiteY0" fmla="*/ 7143 h 857250"/>
              <a:gd name="connsiteX1" fmla="*/ 916781 w 916781"/>
              <a:gd name="connsiteY1" fmla="*/ 853752 h 857250"/>
              <a:gd name="connsiteX2" fmla="*/ 438150 w 916781"/>
              <a:gd name="connsiteY2" fmla="*/ 833437 h 857250"/>
              <a:gd name="connsiteX3" fmla="*/ 438150 w 916781"/>
              <a:gd name="connsiteY3" fmla="*/ 857250 h 857250"/>
              <a:gd name="connsiteX4" fmla="*/ 0 w 916781"/>
              <a:gd name="connsiteY4" fmla="*/ 857250 h 857250"/>
              <a:gd name="connsiteX5" fmla="*/ 0 w 916781"/>
              <a:gd name="connsiteY5" fmla="*/ 816768 h 857250"/>
              <a:gd name="connsiteX6" fmla="*/ 33338 w 916781"/>
              <a:gd name="connsiteY6" fmla="*/ 816768 h 857250"/>
              <a:gd name="connsiteX7" fmla="*/ 33338 w 916781"/>
              <a:gd name="connsiteY7" fmla="*/ 692943 h 857250"/>
              <a:gd name="connsiteX8" fmla="*/ 209550 w 916781"/>
              <a:gd name="connsiteY8" fmla="*/ 692943 h 857250"/>
              <a:gd name="connsiteX9" fmla="*/ 209550 w 916781"/>
              <a:gd name="connsiteY9" fmla="*/ 733425 h 857250"/>
              <a:gd name="connsiteX10" fmla="*/ 283369 w 916781"/>
              <a:gd name="connsiteY10" fmla="*/ 719137 h 857250"/>
              <a:gd name="connsiteX11" fmla="*/ 366713 w 916781"/>
              <a:gd name="connsiteY11" fmla="*/ 692943 h 857250"/>
              <a:gd name="connsiteX12" fmla="*/ 426244 w 916781"/>
              <a:gd name="connsiteY12" fmla="*/ 659606 h 857250"/>
              <a:gd name="connsiteX13" fmla="*/ 481013 w 916781"/>
              <a:gd name="connsiteY13" fmla="*/ 628650 h 857250"/>
              <a:gd name="connsiteX14" fmla="*/ 528638 w 916781"/>
              <a:gd name="connsiteY14" fmla="*/ 578643 h 857250"/>
              <a:gd name="connsiteX15" fmla="*/ 576263 w 916781"/>
              <a:gd name="connsiteY15" fmla="*/ 626268 h 857250"/>
              <a:gd name="connsiteX16" fmla="*/ 611981 w 916781"/>
              <a:gd name="connsiteY16" fmla="*/ 592931 h 857250"/>
              <a:gd name="connsiteX17" fmla="*/ 645319 w 916781"/>
              <a:gd name="connsiteY17" fmla="*/ 547687 h 857250"/>
              <a:gd name="connsiteX18" fmla="*/ 671513 w 916781"/>
              <a:gd name="connsiteY18" fmla="*/ 500062 h 857250"/>
              <a:gd name="connsiteX19" fmla="*/ 695325 w 916781"/>
              <a:gd name="connsiteY19" fmla="*/ 457200 h 857250"/>
              <a:gd name="connsiteX20" fmla="*/ 707231 w 916781"/>
              <a:gd name="connsiteY20" fmla="*/ 419100 h 857250"/>
              <a:gd name="connsiteX21" fmla="*/ 631031 w 916781"/>
              <a:gd name="connsiteY21" fmla="*/ 383381 h 857250"/>
              <a:gd name="connsiteX22" fmla="*/ 647700 w 916781"/>
              <a:gd name="connsiteY22" fmla="*/ 328612 h 857250"/>
              <a:gd name="connsiteX23" fmla="*/ 645319 w 916781"/>
              <a:gd name="connsiteY23" fmla="*/ 285750 h 857250"/>
              <a:gd name="connsiteX24" fmla="*/ 645319 w 916781"/>
              <a:gd name="connsiteY24" fmla="*/ 133350 h 857250"/>
              <a:gd name="connsiteX25" fmla="*/ 709613 w 916781"/>
              <a:gd name="connsiteY25" fmla="*/ 133350 h 857250"/>
              <a:gd name="connsiteX26" fmla="*/ 709613 w 916781"/>
              <a:gd name="connsiteY26" fmla="*/ 0 h 857250"/>
              <a:gd name="connsiteX27" fmla="*/ 916781 w 916781"/>
              <a:gd name="connsiteY27" fmla="*/ 7143 h 857250"/>
              <a:gd name="connsiteX0" fmla="*/ 916781 w 916781"/>
              <a:gd name="connsiteY0" fmla="*/ 7143 h 857250"/>
              <a:gd name="connsiteX1" fmla="*/ 916781 w 916781"/>
              <a:gd name="connsiteY1" fmla="*/ 853752 h 857250"/>
              <a:gd name="connsiteX2" fmla="*/ 438150 w 916781"/>
              <a:gd name="connsiteY2" fmla="*/ 857250 h 857250"/>
              <a:gd name="connsiteX3" fmla="*/ 0 w 916781"/>
              <a:gd name="connsiteY3" fmla="*/ 857250 h 857250"/>
              <a:gd name="connsiteX4" fmla="*/ 0 w 916781"/>
              <a:gd name="connsiteY4" fmla="*/ 816768 h 857250"/>
              <a:gd name="connsiteX5" fmla="*/ 33338 w 916781"/>
              <a:gd name="connsiteY5" fmla="*/ 816768 h 857250"/>
              <a:gd name="connsiteX6" fmla="*/ 33338 w 916781"/>
              <a:gd name="connsiteY6" fmla="*/ 692943 h 857250"/>
              <a:gd name="connsiteX7" fmla="*/ 209550 w 916781"/>
              <a:gd name="connsiteY7" fmla="*/ 692943 h 857250"/>
              <a:gd name="connsiteX8" fmla="*/ 209550 w 916781"/>
              <a:gd name="connsiteY8" fmla="*/ 733425 h 857250"/>
              <a:gd name="connsiteX9" fmla="*/ 283369 w 916781"/>
              <a:gd name="connsiteY9" fmla="*/ 719137 h 857250"/>
              <a:gd name="connsiteX10" fmla="*/ 366713 w 916781"/>
              <a:gd name="connsiteY10" fmla="*/ 692943 h 857250"/>
              <a:gd name="connsiteX11" fmla="*/ 426244 w 916781"/>
              <a:gd name="connsiteY11" fmla="*/ 659606 h 857250"/>
              <a:gd name="connsiteX12" fmla="*/ 481013 w 916781"/>
              <a:gd name="connsiteY12" fmla="*/ 628650 h 857250"/>
              <a:gd name="connsiteX13" fmla="*/ 528638 w 916781"/>
              <a:gd name="connsiteY13" fmla="*/ 578643 h 857250"/>
              <a:gd name="connsiteX14" fmla="*/ 576263 w 916781"/>
              <a:gd name="connsiteY14" fmla="*/ 626268 h 857250"/>
              <a:gd name="connsiteX15" fmla="*/ 611981 w 916781"/>
              <a:gd name="connsiteY15" fmla="*/ 592931 h 857250"/>
              <a:gd name="connsiteX16" fmla="*/ 645319 w 916781"/>
              <a:gd name="connsiteY16" fmla="*/ 547687 h 857250"/>
              <a:gd name="connsiteX17" fmla="*/ 671513 w 916781"/>
              <a:gd name="connsiteY17" fmla="*/ 500062 h 857250"/>
              <a:gd name="connsiteX18" fmla="*/ 695325 w 916781"/>
              <a:gd name="connsiteY18" fmla="*/ 457200 h 857250"/>
              <a:gd name="connsiteX19" fmla="*/ 707231 w 916781"/>
              <a:gd name="connsiteY19" fmla="*/ 419100 h 857250"/>
              <a:gd name="connsiteX20" fmla="*/ 631031 w 916781"/>
              <a:gd name="connsiteY20" fmla="*/ 383381 h 857250"/>
              <a:gd name="connsiteX21" fmla="*/ 647700 w 916781"/>
              <a:gd name="connsiteY21" fmla="*/ 328612 h 857250"/>
              <a:gd name="connsiteX22" fmla="*/ 645319 w 916781"/>
              <a:gd name="connsiteY22" fmla="*/ 285750 h 857250"/>
              <a:gd name="connsiteX23" fmla="*/ 645319 w 916781"/>
              <a:gd name="connsiteY23" fmla="*/ 133350 h 857250"/>
              <a:gd name="connsiteX24" fmla="*/ 709613 w 916781"/>
              <a:gd name="connsiteY24" fmla="*/ 133350 h 857250"/>
              <a:gd name="connsiteX25" fmla="*/ 709613 w 916781"/>
              <a:gd name="connsiteY25" fmla="*/ 0 h 857250"/>
              <a:gd name="connsiteX26" fmla="*/ 916781 w 916781"/>
              <a:gd name="connsiteY26" fmla="*/ 7143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16781" h="857250">
                <a:moveTo>
                  <a:pt x="916781" y="7143"/>
                </a:moveTo>
                <a:lnTo>
                  <a:pt x="916781" y="853752"/>
                </a:lnTo>
                <a:lnTo>
                  <a:pt x="438150" y="857250"/>
                </a:lnTo>
                <a:lnTo>
                  <a:pt x="0" y="857250"/>
                </a:lnTo>
                <a:lnTo>
                  <a:pt x="0" y="816768"/>
                </a:lnTo>
                <a:lnTo>
                  <a:pt x="33338" y="816768"/>
                </a:lnTo>
                <a:lnTo>
                  <a:pt x="33338" y="692943"/>
                </a:lnTo>
                <a:lnTo>
                  <a:pt x="209550" y="692943"/>
                </a:lnTo>
                <a:lnTo>
                  <a:pt x="209550" y="733425"/>
                </a:lnTo>
                <a:lnTo>
                  <a:pt x="283369" y="719137"/>
                </a:lnTo>
                <a:lnTo>
                  <a:pt x="366713" y="692943"/>
                </a:lnTo>
                <a:lnTo>
                  <a:pt x="426244" y="659606"/>
                </a:lnTo>
                <a:lnTo>
                  <a:pt x="481013" y="628650"/>
                </a:lnTo>
                <a:lnTo>
                  <a:pt x="528638" y="578643"/>
                </a:lnTo>
                <a:lnTo>
                  <a:pt x="576263" y="626268"/>
                </a:lnTo>
                <a:lnTo>
                  <a:pt x="611981" y="592931"/>
                </a:lnTo>
                <a:lnTo>
                  <a:pt x="645319" y="547687"/>
                </a:lnTo>
                <a:lnTo>
                  <a:pt x="671513" y="500062"/>
                </a:lnTo>
                <a:lnTo>
                  <a:pt x="695325" y="457200"/>
                </a:lnTo>
                <a:lnTo>
                  <a:pt x="707231" y="419100"/>
                </a:lnTo>
                <a:lnTo>
                  <a:pt x="631031" y="383381"/>
                </a:lnTo>
                <a:lnTo>
                  <a:pt x="647700" y="328612"/>
                </a:lnTo>
                <a:lnTo>
                  <a:pt x="645319" y="285750"/>
                </a:lnTo>
                <a:lnTo>
                  <a:pt x="645319" y="133350"/>
                </a:lnTo>
                <a:lnTo>
                  <a:pt x="709613" y="133350"/>
                </a:lnTo>
                <a:lnTo>
                  <a:pt x="709613" y="0"/>
                </a:lnTo>
                <a:lnTo>
                  <a:pt x="916781" y="7143"/>
                </a:lnTo>
                <a:close/>
              </a:path>
            </a:pathLst>
          </a:custGeom>
          <a:solidFill>
            <a:srgbClr val="44546A">
              <a:lumMod val="60000"/>
              <a:lumOff val="40000"/>
            </a:srgbClr>
          </a:solidFill>
          <a:ln w="12700" cap="flat" cmpd="sng" algn="ctr">
            <a:solidFill>
              <a:sysClr val="windowText" lastClr="000000"/>
            </a:solidFill>
            <a:prstDash val="solid"/>
            <a:miter lim="800000"/>
          </a:ln>
          <a:effectLst/>
        </p:spPr>
        <p:txBody>
          <a:bodyPr rtlCol="0" anchor="ctr"/>
          <a:lstStyle/>
          <a:p>
            <a:pPr algn="ctr" defTabSz="844083">
              <a:defRPr/>
            </a:pPr>
            <a:endParaRPr lang="es-CO" sz="1662" kern="0" dirty="0">
              <a:solidFill>
                <a:prstClr val="black"/>
              </a:solidFill>
              <a:cs typeface="Arial" pitchFamily="34" charset="0"/>
            </a:endParaRPr>
          </a:p>
        </p:txBody>
      </p:sp>
      <p:sp>
        <p:nvSpPr>
          <p:cNvPr id="32" name="364 Forma libre"/>
          <p:cNvSpPr/>
          <p:nvPr/>
        </p:nvSpPr>
        <p:spPr>
          <a:xfrm rot="10800000">
            <a:off x="4378041" y="4493321"/>
            <a:ext cx="121551" cy="147579"/>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rgbClr val="000000"/>
            </a:solidFill>
            <a:prstDash val="solid"/>
            <a:miter lim="800000"/>
          </a:ln>
          <a:effectLst/>
        </p:spPr>
        <p:txBody>
          <a:bodyPr rtlCol="0" anchor="ctr"/>
          <a:lstStyle/>
          <a:p>
            <a:pPr algn="ctr" defTabSz="844083">
              <a:defRPr/>
            </a:pPr>
            <a:endParaRPr lang="es-CO" sz="646" kern="0">
              <a:solidFill>
                <a:prstClr val="black"/>
              </a:solidFill>
              <a:cs typeface="Arial" pitchFamily="34" charset="0"/>
            </a:endParaRPr>
          </a:p>
        </p:txBody>
      </p:sp>
      <p:sp>
        <p:nvSpPr>
          <p:cNvPr id="33" name="365 Forma libre"/>
          <p:cNvSpPr/>
          <p:nvPr/>
        </p:nvSpPr>
        <p:spPr>
          <a:xfrm rot="10800000">
            <a:off x="4525854" y="4501456"/>
            <a:ext cx="121551" cy="147579"/>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rgbClr val="000000"/>
            </a:solidFill>
            <a:prstDash val="solid"/>
            <a:miter lim="800000"/>
          </a:ln>
          <a:effectLst/>
        </p:spPr>
        <p:txBody>
          <a:bodyPr rtlCol="0" anchor="ctr"/>
          <a:lstStyle/>
          <a:p>
            <a:pPr algn="ctr" defTabSz="844083">
              <a:defRPr/>
            </a:pPr>
            <a:endParaRPr lang="es-CO" sz="646" kern="0">
              <a:solidFill>
                <a:prstClr val="black"/>
              </a:solidFill>
              <a:cs typeface="Arial" pitchFamily="34" charset="0"/>
            </a:endParaRPr>
          </a:p>
        </p:txBody>
      </p:sp>
      <p:sp>
        <p:nvSpPr>
          <p:cNvPr id="34" name="366 Forma libre"/>
          <p:cNvSpPr/>
          <p:nvPr/>
        </p:nvSpPr>
        <p:spPr>
          <a:xfrm rot="10800000">
            <a:off x="4499428" y="4371360"/>
            <a:ext cx="54492" cy="71970"/>
          </a:xfrm>
          <a:custGeom>
            <a:avLst/>
            <a:gdLst>
              <a:gd name="connsiteX0" fmla="*/ 0 w 104775"/>
              <a:gd name="connsiteY0" fmla="*/ 119063 h 119063"/>
              <a:gd name="connsiteX1" fmla="*/ 0 w 104775"/>
              <a:gd name="connsiteY1" fmla="*/ 0 h 119063"/>
              <a:gd name="connsiteX2" fmla="*/ 104775 w 104775"/>
              <a:gd name="connsiteY2" fmla="*/ 0 h 119063"/>
              <a:gd name="connsiteX3" fmla="*/ 104775 w 104775"/>
              <a:gd name="connsiteY3" fmla="*/ 50007 h 119063"/>
              <a:gd name="connsiteX4" fmla="*/ 66675 w 104775"/>
              <a:gd name="connsiteY4" fmla="*/ 50007 h 119063"/>
              <a:gd name="connsiteX5" fmla="*/ 66675 w 104775"/>
              <a:gd name="connsiteY5" fmla="*/ 114300 h 119063"/>
              <a:gd name="connsiteX6" fmla="*/ 0 w 104775"/>
              <a:gd name="connsiteY6" fmla="*/ 119063 h 119063"/>
              <a:gd name="connsiteX0" fmla="*/ 0 w 104775"/>
              <a:gd name="connsiteY0" fmla="*/ 119063 h 119063"/>
              <a:gd name="connsiteX1" fmla="*/ 0 w 104775"/>
              <a:gd name="connsiteY1" fmla="*/ 0 h 119063"/>
              <a:gd name="connsiteX2" fmla="*/ 104775 w 104775"/>
              <a:gd name="connsiteY2" fmla="*/ 0 h 119063"/>
              <a:gd name="connsiteX3" fmla="*/ 104775 w 104775"/>
              <a:gd name="connsiteY3" fmla="*/ 50007 h 119063"/>
              <a:gd name="connsiteX4" fmla="*/ 66675 w 104775"/>
              <a:gd name="connsiteY4" fmla="*/ 50007 h 119063"/>
              <a:gd name="connsiteX5" fmla="*/ 66675 w 104775"/>
              <a:gd name="connsiteY5" fmla="*/ 114300 h 119063"/>
              <a:gd name="connsiteX6" fmla="*/ 0 w 104775"/>
              <a:gd name="connsiteY6" fmla="*/ 119063 h 119063"/>
              <a:gd name="connsiteX0" fmla="*/ 0 w 104775"/>
              <a:gd name="connsiteY0" fmla="*/ 92869 h 114300"/>
              <a:gd name="connsiteX1" fmla="*/ 0 w 104775"/>
              <a:gd name="connsiteY1" fmla="*/ 0 h 114300"/>
              <a:gd name="connsiteX2" fmla="*/ 104775 w 104775"/>
              <a:gd name="connsiteY2" fmla="*/ 0 h 114300"/>
              <a:gd name="connsiteX3" fmla="*/ 104775 w 104775"/>
              <a:gd name="connsiteY3" fmla="*/ 50007 h 114300"/>
              <a:gd name="connsiteX4" fmla="*/ 66675 w 104775"/>
              <a:gd name="connsiteY4" fmla="*/ 50007 h 114300"/>
              <a:gd name="connsiteX5" fmla="*/ 66675 w 104775"/>
              <a:gd name="connsiteY5" fmla="*/ 114300 h 114300"/>
              <a:gd name="connsiteX6" fmla="*/ 0 w 104775"/>
              <a:gd name="connsiteY6" fmla="*/ 92869 h 114300"/>
              <a:gd name="connsiteX0" fmla="*/ 0 w 104775"/>
              <a:gd name="connsiteY0" fmla="*/ 92869 h 92869"/>
              <a:gd name="connsiteX1" fmla="*/ 0 w 104775"/>
              <a:gd name="connsiteY1" fmla="*/ 0 h 92869"/>
              <a:gd name="connsiteX2" fmla="*/ 104775 w 104775"/>
              <a:gd name="connsiteY2" fmla="*/ 0 h 92869"/>
              <a:gd name="connsiteX3" fmla="*/ 104775 w 104775"/>
              <a:gd name="connsiteY3" fmla="*/ 50007 h 92869"/>
              <a:gd name="connsiteX4" fmla="*/ 66675 w 104775"/>
              <a:gd name="connsiteY4" fmla="*/ 50007 h 92869"/>
              <a:gd name="connsiteX5" fmla="*/ 70139 w 104775"/>
              <a:gd name="connsiteY5" fmla="*/ 92869 h 92869"/>
              <a:gd name="connsiteX6" fmla="*/ 0 w 104775"/>
              <a:gd name="connsiteY6" fmla="*/ 92869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92869">
                <a:moveTo>
                  <a:pt x="0" y="92869"/>
                </a:moveTo>
                <a:lnTo>
                  <a:pt x="0" y="0"/>
                </a:lnTo>
                <a:lnTo>
                  <a:pt x="104775" y="0"/>
                </a:lnTo>
                <a:lnTo>
                  <a:pt x="104775" y="50007"/>
                </a:lnTo>
                <a:lnTo>
                  <a:pt x="66675" y="50007"/>
                </a:lnTo>
                <a:lnTo>
                  <a:pt x="70139" y="92869"/>
                </a:lnTo>
                <a:lnTo>
                  <a:pt x="0" y="92869"/>
                </a:lnTo>
                <a:close/>
              </a:path>
            </a:pathLst>
          </a:custGeom>
          <a:solidFill>
            <a:srgbClr val="CC00CC"/>
          </a:solidFill>
          <a:ln w="12700"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35" name="367 Forma libre"/>
          <p:cNvSpPr/>
          <p:nvPr/>
        </p:nvSpPr>
        <p:spPr>
          <a:xfrm rot="10800000">
            <a:off x="4321579" y="4371360"/>
            <a:ext cx="54492" cy="71970"/>
          </a:xfrm>
          <a:custGeom>
            <a:avLst/>
            <a:gdLst>
              <a:gd name="connsiteX0" fmla="*/ 0 w 104775"/>
              <a:gd name="connsiteY0" fmla="*/ 119063 h 119063"/>
              <a:gd name="connsiteX1" fmla="*/ 0 w 104775"/>
              <a:gd name="connsiteY1" fmla="*/ 0 h 119063"/>
              <a:gd name="connsiteX2" fmla="*/ 104775 w 104775"/>
              <a:gd name="connsiteY2" fmla="*/ 0 h 119063"/>
              <a:gd name="connsiteX3" fmla="*/ 104775 w 104775"/>
              <a:gd name="connsiteY3" fmla="*/ 50007 h 119063"/>
              <a:gd name="connsiteX4" fmla="*/ 66675 w 104775"/>
              <a:gd name="connsiteY4" fmla="*/ 50007 h 119063"/>
              <a:gd name="connsiteX5" fmla="*/ 66675 w 104775"/>
              <a:gd name="connsiteY5" fmla="*/ 114300 h 119063"/>
              <a:gd name="connsiteX6" fmla="*/ 0 w 104775"/>
              <a:gd name="connsiteY6" fmla="*/ 119063 h 119063"/>
              <a:gd name="connsiteX0" fmla="*/ 0 w 104775"/>
              <a:gd name="connsiteY0" fmla="*/ 119063 h 119063"/>
              <a:gd name="connsiteX1" fmla="*/ 0 w 104775"/>
              <a:gd name="connsiteY1" fmla="*/ 0 h 119063"/>
              <a:gd name="connsiteX2" fmla="*/ 104775 w 104775"/>
              <a:gd name="connsiteY2" fmla="*/ 0 h 119063"/>
              <a:gd name="connsiteX3" fmla="*/ 104775 w 104775"/>
              <a:gd name="connsiteY3" fmla="*/ 50007 h 119063"/>
              <a:gd name="connsiteX4" fmla="*/ 66675 w 104775"/>
              <a:gd name="connsiteY4" fmla="*/ 50007 h 119063"/>
              <a:gd name="connsiteX5" fmla="*/ 66675 w 104775"/>
              <a:gd name="connsiteY5" fmla="*/ 114300 h 119063"/>
              <a:gd name="connsiteX6" fmla="*/ 0 w 104775"/>
              <a:gd name="connsiteY6" fmla="*/ 119063 h 119063"/>
              <a:gd name="connsiteX0" fmla="*/ 0 w 104775"/>
              <a:gd name="connsiteY0" fmla="*/ 92869 h 114300"/>
              <a:gd name="connsiteX1" fmla="*/ 0 w 104775"/>
              <a:gd name="connsiteY1" fmla="*/ 0 h 114300"/>
              <a:gd name="connsiteX2" fmla="*/ 104775 w 104775"/>
              <a:gd name="connsiteY2" fmla="*/ 0 h 114300"/>
              <a:gd name="connsiteX3" fmla="*/ 104775 w 104775"/>
              <a:gd name="connsiteY3" fmla="*/ 50007 h 114300"/>
              <a:gd name="connsiteX4" fmla="*/ 66675 w 104775"/>
              <a:gd name="connsiteY4" fmla="*/ 50007 h 114300"/>
              <a:gd name="connsiteX5" fmla="*/ 66675 w 104775"/>
              <a:gd name="connsiteY5" fmla="*/ 114300 h 114300"/>
              <a:gd name="connsiteX6" fmla="*/ 0 w 104775"/>
              <a:gd name="connsiteY6" fmla="*/ 92869 h 114300"/>
              <a:gd name="connsiteX0" fmla="*/ 0 w 104775"/>
              <a:gd name="connsiteY0" fmla="*/ 92869 h 92869"/>
              <a:gd name="connsiteX1" fmla="*/ 0 w 104775"/>
              <a:gd name="connsiteY1" fmla="*/ 0 h 92869"/>
              <a:gd name="connsiteX2" fmla="*/ 104775 w 104775"/>
              <a:gd name="connsiteY2" fmla="*/ 0 h 92869"/>
              <a:gd name="connsiteX3" fmla="*/ 104775 w 104775"/>
              <a:gd name="connsiteY3" fmla="*/ 50007 h 92869"/>
              <a:gd name="connsiteX4" fmla="*/ 66675 w 104775"/>
              <a:gd name="connsiteY4" fmla="*/ 50007 h 92869"/>
              <a:gd name="connsiteX5" fmla="*/ 70139 w 104775"/>
              <a:gd name="connsiteY5" fmla="*/ 92869 h 92869"/>
              <a:gd name="connsiteX6" fmla="*/ 0 w 104775"/>
              <a:gd name="connsiteY6" fmla="*/ 92869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92869">
                <a:moveTo>
                  <a:pt x="0" y="92869"/>
                </a:moveTo>
                <a:lnTo>
                  <a:pt x="0" y="0"/>
                </a:lnTo>
                <a:lnTo>
                  <a:pt x="104775" y="0"/>
                </a:lnTo>
                <a:lnTo>
                  <a:pt x="104775" y="50007"/>
                </a:lnTo>
                <a:lnTo>
                  <a:pt x="66675" y="50007"/>
                </a:lnTo>
                <a:lnTo>
                  <a:pt x="70139" y="92869"/>
                </a:lnTo>
                <a:lnTo>
                  <a:pt x="0" y="92869"/>
                </a:lnTo>
                <a:close/>
              </a:path>
            </a:pathLst>
          </a:custGeom>
          <a:solidFill>
            <a:srgbClr val="CC00CC"/>
          </a:solidFill>
          <a:ln w="12700"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36" name="368 CuadroTexto"/>
          <p:cNvSpPr txBox="1"/>
          <p:nvPr/>
        </p:nvSpPr>
        <p:spPr>
          <a:xfrm>
            <a:off x="4758100" y="4070347"/>
            <a:ext cx="304892" cy="291170"/>
          </a:xfrm>
          <a:prstGeom prst="rect">
            <a:avLst/>
          </a:prstGeom>
          <a:noFill/>
        </p:spPr>
        <p:txBody>
          <a:bodyPr wrap="none" rtlCol="0">
            <a:spAutoFit/>
          </a:bodyPr>
          <a:lstStyle/>
          <a:p>
            <a:r>
              <a:rPr lang="es-CO" sz="1292" b="1" dirty="0">
                <a:solidFill>
                  <a:prstClr val="black"/>
                </a:solidFill>
                <a:cs typeface="Arial" pitchFamily="34" charset="0"/>
              </a:rPr>
              <a:t>FI</a:t>
            </a:r>
          </a:p>
        </p:txBody>
      </p:sp>
      <p:sp>
        <p:nvSpPr>
          <p:cNvPr id="37" name="369 Forma libre"/>
          <p:cNvSpPr/>
          <p:nvPr/>
        </p:nvSpPr>
        <p:spPr>
          <a:xfrm>
            <a:off x="6384436" y="2810463"/>
            <a:ext cx="905517" cy="236207"/>
          </a:xfrm>
          <a:custGeom>
            <a:avLst/>
            <a:gdLst>
              <a:gd name="connsiteX0" fmla="*/ 171450 w 1283494"/>
              <a:gd name="connsiteY0" fmla="*/ 104775 h 309562"/>
              <a:gd name="connsiteX1" fmla="*/ 0 w 1283494"/>
              <a:gd name="connsiteY1" fmla="*/ 104775 h 309562"/>
              <a:gd name="connsiteX2" fmla="*/ 0 w 1283494"/>
              <a:gd name="connsiteY2" fmla="*/ 142875 h 309562"/>
              <a:gd name="connsiteX3" fmla="*/ 28575 w 1283494"/>
              <a:gd name="connsiteY3" fmla="*/ 142875 h 309562"/>
              <a:gd name="connsiteX4" fmla="*/ 28575 w 1283494"/>
              <a:gd name="connsiteY4" fmla="*/ 250031 h 309562"/>
              <a:gd name="connsiteX5" fmla="*/ 1226344 w 1283494"/>
              <a:gd name="connsiteY5" fmla="*/ 250031 h 309562"/>
              <a:gd name="connsiteX6" fmla="*/ 1226344 w 1283494"/>
              <a:gd name="connsiteY6" fmla="*/ 309562 h 309562"/>
              <a:gd name="connsiteX7" fmla="*/ 1283494 w 1283494"/>
              <a:gd name="connsiteY7" fmla="*/ 309562 h 309562"/>
              <a:gd name="connsiteX8" fmla="*/ 1283494 w 1283494"/>
              <a:gd name="connsiteY8" fmla="*/ 114300 h 309562"/>
              <a:gd name="connsiteX9" fmla="*/ 319087 w 1283494"/>
              <a:gd name="connsiteY9" fmla="*/ 114300 h 309562"/>
              <a:gd name="connsiteX10" fmla="*/ 319087 w 1283494"/>
              <a:gd name="connsiteY10" fmla="*/ 69056 h 309562"/>
              <a:gd name="connsiteX11" fmla="*/ 319087 w 1283494"/>
              <a:gd name="connsiteY11" fmla="*/ 0 h 309562"/>
              <a:gd name="connsiteX12" fmla="*/ 280987 w 1283494"/>
              <a:gd name="connsiteY12" fmla="*/ 0 h 309562"/>
              <a:gd name="connsiteX13" fmla="*/ 280987 w 1283494"/>
              <a:gd name="connsiteY13" fmla="*/ 130969 h 309562"/>
              <a:gd name="connsiteX14" fmla="*/ 171450 w 1283494"/>
              <a:gd name="connsiteY14" fmla="*/ 104775 h 309562"/>
              <a:gd name="connsiteX0" fmla="*/ 171450 w 1283494"/>
              <a:gd name="connsiteY0" fmla="*/ 104775 h 309562"/>
              <a:gd name="connsiteX1" fmla="*/ 0 w 1283494"/>
              <a:gd name="connsiteY1" fmla="*/ 104775 h 309562"/>
              <a:gd name="connsiteX2" fmla="*/ 0 w 1283494"/>
              <a:gd name="connsiteY2" fmla="*/ 142875 h 309562"/>
              <a:gd name="connsiteX3" fmla="*/ 28575 w 1283494"/>
              <a:gd name="connsiteY3" fmla="*/ 142875 h 309562"/>
              <a:gd name="connsiteX4" fmla="*/ 28575 w 1283494"/>
              <a:gd name="connsiteY4" fmla="*/ 250031 h 309562"/>
              <a:gd name="connsiteX5" fmla="*/ 1226344 w 1283494"/>
              <a:gd name="connsiteY5" fmla="*/ 250031 h 309562"/>
              <a:gd name="connsiteX6" fmla="*/ 1226344 w 1283494"/>
              <a:gd name="connsiteY6" fmla="*/ 309562 h 309562"/>
              <a:gd name="connsiteX7" fmla="*/ 1283494 w 1283494"/>
              <a:gd name="connsiteY7" fmla="*/ 309562 h 309562"/>
              <a:gd name="connsiteX8" fmla="*/ 1283494 w 1283494"/>
              <a:gd name="connsiteY8" fmla="*/ 114300 h 309562"/>
              <a:gd name="connsiteX9" fmla="*/ 319087 w 1283494"/>
              <a:gd name="connsiteY9" fmla="*/ 114300 h 309562"/>
              <a:gd name="connsiteX10" fmla="*/ 319087 w 1283494"/>
              <a:gd name="connsiteY10" fmla="*/ 69056 h 309562"/>
              <a:gd name="connsiteX11" fmla="*/ 319087 w 1283494"/>
              <a:gd name="connsiteY11" fmla="*/ 0 h 309562"/>
              <a:gd name="connsiteX12" fmla="*/ 280987 w 1283494"/>
              <a:gd name="connsiteY12" fmla="*/ 0 h 309562"/>
              <a:gd name="connsiteX13" fmla="*/ 280987 w 1283494"/>
              <a:gd name="connsiteY13" fmla="*/ 130969 h 309562"/>
              <a:gd name="connsiteX14" fmla="*/ 211931 w 1283494"/>
              <a:gd name="connsiteY14" fmla="*/ 114300 h 309562"/>
              <a:gd name="connsiteX15" fmla="*/ 171450 w 1283494"/>
              <a:gd name="connsiteY15" fmla="*/ 104775 h 309562"/>
              <a:gd name="connsiteX0" fmla="*/ 171450 w 1283494"/>
              <a:gd name="connsiteY0" fmla="*/ 104775 h 309562"/>
              <a:gd name="connsiteX1" fmla="*/ 0 w 1283494"/>
              <a:gd name="connsiteY1" fmla="*/ 104775 h 309562"/>
              <a:gd name="connsiteX2" fmla="*/ 0 w 1283494"/>
              <a:gd name="connsiteY2" fmla="*/ 142875 h 309562"/>
              <a:gd name="connsiteX3" fmla="*/ 28575 w 1283494"/>
              <a:gd name="connsiteY3" fmla="*/ 142875 h 309562"/>
              <a:gd name="connsiteX4" fmla="*/ 28575 w 1283494"/>
              <a:gd name="connsiteY4" fmla="*/ 250031 h 309562"/>
              <a:gd name="connsiteX5" fmla="*/ 1226344 w 1283494"/>
              <a:gd name="connsiteY5" fmla="*/ 250031 h 309562"/>
              <a:gd name="connsiteX6" fmla="*/ 1226344 w 1283494"/>
              <a:gd name="connsiteY6" fmla="*/ 309562 h 309562"/>
              <a:gd name="connsiteX7" fmla="*/ 1283494 w 1283494"/>
              <a:gd name="connsiteY7" fmla="*/ 309562 h 309562"/>
              <a:gd name="connsiteX8" fmla="*/ 1283494 w 1283494"/>
              <a:gd name="connsiteY8" fmla="*/ 114300 h 309562"/>
              <a:gd name="connsiteX9" fmla="*/ 319087 w 1283494"/>
              <a:gd name="connsiteY9" fmla="*/ 114300 h 309562"/>
              <a:gd name="connsiteX10" fmla="*/ 319087 w 1283494"/>
              <a:gd name="connsiteY10" fmla="*/ 69056 h 309562"/>
              <a:gd name="connsiteX11" fmla="*/ 319087 w 1283494"/>
              <a:gd name="connsiteY11" fmla="*/ 0 h 309562"/>
              <a:gd name="connsiteX12" fmla="*/ 280987 w 1283494"/>
              <a:gd name="connsiteY12" fmla="*/ 0 h 309562"/>
              <a:gd name="connsiteX13" fmla="*/ 280987 w 1283494"/>
              <a:gd name="connsiteY13" fmla="*/ 130969 h 309562"/>
              <a:gd name="connsiteX14" fmla="*/ 180975 w 1283494"/>
              <a:gd name="connsiteY14" fmla="*/ 130969 h 309562"/>
              <a:gd name="connsiteX15" fmla="*/ 171450 w 1283494"/>
              <a:gd name="connsiteY15" fmla="*/ 104775 h 309562"/>
              <a:gd name="connsiteX0" fmla="*/ 171450 w 1283494"/>
              <a:gd name="connsiteY0" fmla="*/ 104775 h 309562"/>
              <a:gd name="connsiteX1" fmla="*/ 0 w 1283494"/>
              <a:gd name="connsiteY1" fmla="*/ 104775 h 309562"/>
              <a:gd name="connsiteX2" fmla="*/ 0 w 1283494"/>
              <a:gd name="connsiteY2" fmla="*/ 142875 h 309562"/>
              <a:gd name="connsiteX3" fmla="*/ 28575 w 1283494"/>
              <a:gd name="connsiteY3" fmla="*/ 142875 h 309562"/>
              <a:gd name="connsiteX4" fmla="*/ 28575 w 1283494"/>
              <a:gd name="connsiteY4" fmla="*/ 250031 h 309562"/>
              <a:gd name="connsiteX5" fmla="*/ 1226344 w 1283494"/>
              <a:gd name="connsiteY5" fmla="*/ 250031 h 309562"/>
              <a:gd name="connsiteX6" fmla="*/ 1226344 w 1283494"/>
              <a:gd name="connsiteY6" fmla="*/ 309562 h 309562"/>
              <a:gd name="connsiteX7" fmla="*/ 1283494 w 1283494"/>
              <a:gd name="connsiteY7" fmla="*/ 309562 h 309562"/>
              <a:gd name="connsiteX8" fmla="*/ 1283494 w 1283494"/>
              <a:gd name="connsiteY8" fmla="*/ 114300 h 309562"/>
              <a:gd name="connsiteX9" fmla="*/ 319087 w 1283494"/>
              <a:gd name="connsiteY9" fmla="*/ 114300 h 309562"/>
              <a:gd name="connsiteX10" fmla="*/ 319087 w 1283494"/>
              <a:gd name="connsiteY10" fmla="*/ 69056 h 309562"/>
              <a:gd name="connsiteX11" fmla="*/ 319087 w 1283494"/>
              <a:gd name="connsiteY11" fmla="*/ 0 h 309562"/>
              <a:gd name="connsiteX12" fmla="*/ 280987 w 1283494"/>
              <a:gd name="connsiteY12" fmla="*/ 0 h 309562"/>
              <a:gd name="connsiteX13" fmla="*/ 280987 w 1283494"/>
              <a:gd name="connsiteY13" fmla="*/ 130969 h 309562"/>
              <a:gd name="connsiteX14" fmla="*/ 173831 w 1283494"/>
              <a:gd name="connsiteY14" fmla="*/ 130969 h 309562"/>
              <a:gd name="connsiteX15" fmla="*/ 171450 w 1283494"/>
              <a:gd name="connsiteY15" fmla="*/ 104775 h 309562"/>
              <a:gd name="connsiteX0" fmla="*/ 171450 w 1283494"/>
              <a:gd name="connsiteY0" fmla="*/ 104775 h 309562"/>
              <a:gd name="connsiteX1" fmla="*/ 0 w 1283494"/>
              <a:gd name="connsiteY1" fmla="*/ 104775 h 309562"/>
              <a:gd name="connsiteX2" fmla="*/ 0 w 1283494"/>
              <a:gd name="connsiteY2" fmla="*/ 142875 h 309562"/>
              <a:gd name="connsiteX3" fmla="*/ 28575 w 1283494"/>
              <a:gd name="connsiteY3" fmla="*/ 142875 h 309562"/>
              <a:gd name="connsiteX4" fmla="*/ 28575 w 1283494"/>
              <a:gd name="connsiteY4" fmla="*/ 250031 h 309562"/>
              <a:gd name="connsiteX5" fmla="*/ 1226344 w 1283494"/>
              <a:gd name="connsiteY5" fmla="*/ 250031 h 309562"/>
              <a:gd name="connsiteX6" fmla="*/ 1226344 w 1283494"/>
              <a:gd name="connsiteY6" fmla="*/ 309562 h 309562"/>
              <a:gd name="connsiteX7" fmla="*/ 1283494 w 1283494"/>
              <a:gd name="connsiteY7" fmla="*/ 309562 h 309562"/>
              <a:gd name="connsiteX8" fmla="*/ 1283494 w 1283494"/>
              <a:gd name="connsiteY8" fmla="*/ 114300 h 309562"/>
              <a:gd name="connsiteX9" fmla="*/ 319087 w 1283494"/>
              <a:gd name="connsiteY9" fmla="*/ 114300 h 309562"/>
              <a:gd name="connsiteX10" fmla="*/ 319087 w 1283494"/>
              <a:gd name="connsiteY10" fmla="*/ 69056 h 309562"/>
              <a:gd name="connsiteX11" fmla="*/ 352188 w 1283494"/>
              <a:gd name="connsiteY11" fmla="*/ 0 h 309562"/>
              <a:gd name="connsiteX12" fmla="*/ 280987 w 1283494"/>
              <a:gd name="connsiteY12" fmla="*/ 0 h 309562"/>
              <a:gd name="connsiteX13" fmla="*/ 280987 w 1283494"/>
              <a:gd name="connsiteY13" fmla="*/ 130969 h 309562"/>
              <a:gd name="connsiteX14" fmla="*/ 173831 w 1283494"/>
              <a:gd name="connsiteY14" fmla="*/ 130969 h 309562"/>
              <a:gd name="connsiteX15" fmla="*/ 171450 w 1283494"/>
              <a:gd name="connsiteY15" fmla="*/ 104775 h 309562"/>
              <a:gd name="connsiteX0" fmla="*/ 171450 w 1283494"/>
              <a:gd name="connsiteY0" fmla="*/ 104775 h 309562"/>
              <a:gd name="connsiteX1" fmla="*/ 0 w 1283494"/>
              <a:gd name="connsiteY1" fmla="*/ 104775 h 309562"/>
              <a:gd name="connsiteX2" fmla="*/ 0 w 1283494"/>
              <a:gd name="connsiteY2" fmla="*/ 142875 h 309562"/>
              <a:gd name="connsiteX3" fmla="*/ 28575 w 1283494"/>
              <a:gd name="connsiteY3" fmla="*/ 142875 h 309562"/>
              <a:gd name="connsiteX4" fmla="*/ 28575 w 1283494"/>
              <a:gd name="connsiteY4" fmla="*/ 250031 h 309562"/>
              <a:gd name="connsiteX5" fmla="*/ 1226344 w 1283494"/>
              <a:gd name="connsiteY5" fmla="*/ 250031 h 309562"/>
              <a:gd name="connsiteX6" fmla="*/ 1226344 w 1283494"/>
              <a:gd name="connsiteY6" fmla="*/ 309562 h 309562"/>
              <a:gd name="connsiteX7" fmla="*/ 1283494 w 1283494"/>
              <a:gd name="connsiteY7" fmla="*/ 309562 h 309562"/>
              <a:gd name="connsiteX8" fmla="*/ 1283494 w 1283494"/>
              <a:gd name="connsiteY8" fmla="*/ 114300 h 309562"/>
              <a:gd name="connsiteX9" fmla="*/ 319087 w 1283494"/>
              <a:gd name="connsiteY9" fmla="*/ 114300 h 309562"/>
              <a:gd name="connsiteX10" fmla="*/ 319087 w 1283494"/>
              <a:gd name="connsiteY10" fmla="*/ 69056 h 309562"/>
              <a:gd name="connsiteX11" fmla="*/ 338579 w 1283494"/>
              <a:gd name="connsiteY11" fmla="*/ 35020 h 309562"/>
              <a:gd name="connsiteX12" fmla="*/ 352188 w 1283494"/>
              <a:gd name="connsiteY12" fmla="*/ 0 h 309562"/>
              <a:gd name="connsiteX13" fmla="*/ 280987 w 1283494"/>
              <a:gd name="connsiteY13" fmla="*/ 0 h 309562"/>
              <a:gd name="connsiteX14" fmla="*/ 280987 w 1283494"/>
              <a:gd name="connsiteY14" fmla="*/ 130969 h 309562"/>
              <a:gd name="connsiteX15" fmla="*/ 173831 w 1283494"/>
              <a:gd name="connsiteY15" fmla="*/ 130969 h 309562"/>
              <a:gd name="connsiteX16" fmla="*/ 171450 w 1283494"/>
              <a:gd name="connsiteY16" fmla="*/ 104775 h 309562"/>
              <a:gd name="connsiteX0" fmla="*/ 171450 w 1283494"/>
              <a:gd name="connsiteY0" fmla="*/ 104775 h 309562"/>
              <a:gd name="connsiteX1" fmla="*/ 0 w 1283494"/>
              <a:gd name="connsiteY1" fmla="*/ 104775 h 309562"/>
              <a:gd name="connsiteX2" fmla="*/ 0 w 1283494"/>
              <a:gd name="connsiteY2" fmla="*/ 142875 h 309562"/>
              <a:gd name="connsiteX3" fmla="*/ 28575 w 1283494"/>
              <a:gd name="connsiteY3" fmla="*/ 142875 h 309562"/>
              <a:gd name="connsiteX4" fmla="*/ 28575 w 1283494"/>
              <a:gd name="connsiteY4" fmla="*/ 250031 h 309562"/>
              <a:gd name="connsiteX5" fmla="*/ 1226344 w 1283494"/>
              <a:gd name="connsiteY5" fmla="*/ 250031 h 309562"/>
              <a:gd name="connsiteX6" fmla="*/ 1226344 w 1283494"/>
              <a:gd name="connsiteY6" fmla="*/ 309562 h 309562"/>
              <a:gd name="connsiteX7" fmla="*/ 1283494 w 1283494"/>
              <a:gd name="connsiteY7" fmla="*/ 309562 h 309562"/>
              <a:gd name="connsiteX8" fmla="*/ 1283494 w 1283494"/>
              <a:gd name="connsiteY8" fmla="*/ 114300 h 309562"/>
              <a:gd name="connsiteX9" fmla="*/ 319087 w 1283494"/>
              <a:gd name="connsiteY9" fmla="*/ 114300 h 309562"/>
              <a:gd name="connsiteX10" fmla="*/ 319087 w 1283494"/>
              <a:gd name="connsiteY10" fmla="*/ 69056 h 309562"/>
              <a:gd name="connsiteX11" fmla="*/ 359428 w 1283494"/>
              <a:gd name="connsiteY11" fmla="*/ 55869 h 309562"/>
              <a:gd name="connsiteX12" fmla="*/ 352188 w 1283494"/>
              <a:gd name="connsiteY12" fmla="*/ 0 h 309562"/>
              <a:gd name="connsiteX13" fmla="*/ 280987 w 1283494"/>
              <a:gd name="connsiteY13" fmla="*/ 0 h 309562"/>
              <a:gd name="connsiteX14" fmla="*/ 280987 w 1283494"/>
              <a:gd name="connsiteY14" fmla="*/ 130969 h 309562"/>
              <a:gd name="connsiteX15" fmla="*/ 173831 w 1283494"/>
              <a:gd name="connsiteY15" fmla="*/ 130969 h 309562"/>
              <a:gd name="connsiteX16" fmla="*/ 171450 w 1283494"/>
              <a:gd name="connsiteY16" fmla="*/ 104775 h 309562"/>
              <a:gd name="connsiteX0" fmla="*/ 171450 w 1283494"/>
              <a:gd name="connsiteY0" fmla="*/ 104775 h 309562"/>
              <a:gd name="connsiteX1" fmla="*/ 0 w 1283494"/>
              <a:gd name="connsiteY1" fmla="*/ 104775 h 309562"/>
              <a:gd name="connsiteX2" fmla="*/ 0 w 1283494"/>
              <a:gd name="connsiteY2" fmla="*/ 142875 h 309562"/>
              <a:gd name="connsiteX3" fmla="*/ 28575 w 1283494"/>
              <a:gd name="connsiteY3" fmla="*/ 142875 h 309562"/>
              <a:gd name="connsiteX4" fmla="*/ 28575 w 1283494"/>
              <a:gd name="connsiteY4" fmla="*/ 250031 h 309562"/>
              <a:gd name="connsiteX5" fmla="*/ 1226344 w 1283494"/>
              <a:gd name="connsiteY5" fmla="*/ 250031 h 309562"/>
              <a:gd name="connsiteX6" fmla="*/ 1226344 w 1283494"/>
              <a:gd name="connsiteY6" fmla="*/ 309562 h 309562"/>
              <a:gd name="connsiteX7" fmla="*/ 1283494 w 1283494"/>
              <a:gd name="connsiteY7" fmla="*/ 309562 h 309562"/>
              <a:gd name="connsiteX8" fmla="*/ 1283494 w 1283494"/>
              <a:gd name="connsiteY8" fmla="*/ 114300 h 309562"/>
              <a:gd name="connsiteX9" fmla="*/ 319087 w 1283494"/>
              <a:gd name="connsiteY9" fmla="*/ 114300 h 309562"/>
              <a:gd name="connsiteX10" fmla="*/ 319087 w 1283494"/>
              <a:gd name="connsiteY10" fmla="*/ 69056 h 309562"/>
              <a:gd name="connsiteX11" fmla="*/ 356449 w 1283494"/>
              <a:gd name="connsiteY11" fmla="*/ 64805 h 309562"/>
              <a:gd name="connsiteX12" fmla="*/ 352188 w 1283494"/>
              <a:gd name="connsiteY12" fmla="*/ 0 h 309562"/>
              <a:gd name="connsiteX13" fmla="*/ 280987 w 1283494"/>
              <a:gd name="connsiteY13" fmla="*/ 0 h 309562"/>
              <a:gd name="connsiteX14" fmla="*/ 280987 w 1283494"/>
              <a:gd name="connsiteY14" fmla="*/ 130969 h 309562"/>
              <a:gd name="connsiteX15" fmla="*/ 173831 w 1283494"/>
              <a:gd name="connsiteY15" fmla="*/ 130969 h 309562"/>
              <a:gd name="connsiteX16" fmla="*/ 171450 w 1283494"/>
              <a:gd name="connsiteY16" fmla="*/ 104775 h 309562"/>
              <a:gd name="connsiteX0" fmla="*/ 171450 w 1283494"/>
              <a:gd name="connsiteY0" fmla="*/ 104775 h 309562"/>
              <a:gd name="connsiteX1" fmla="*/ 0 w 1283494"/>
              <a:gd name="connsiteY1" fmla="*/ 104775 h 309562"/>
              <a:gd name="connsiteX2" fmla="*/ 0 w 1283494"/>
              <a:gd name="connsiteY2" fmla="*/ 142875 h 309562"/>
              <a:gd name="connsiteX3" fmla="*/ 28575 w 1283494"/>
              <a:gd name="connsiteY3" fmla="*/ 142875 h 309562"/>
              <a:gd name="connsiteX4" fmla="*/ 28575 w 1283494"/>
              <a:gd name="connsiteY4" fmla="*/ 250031 h 309562"/>
              <a:gd name="connsiteX5" fmla="*/ 1226344 w 1283494"/>
              <a:gd name="connsiteY5" fmla="*/ 250031 h 309562"/>
              <a:gd name="connsiteX6" fmla="*/ 1226344 w 1283494"/>
              <a:gd name="connsiteY6" fmla="*/ 309562 h 309562"/>
              <a:gd name="connsiteX7" fmla="*/ 1283494 w 1283494"/>
              <a:gd name="connsiteY7" fmla="*/ 309562 h 309562"/>
              <a:gd name="connsiteX8" fmla="*/ 1283494 w 1283494"/>
              <a:gd name="connsiteY8" fmla="*/ 114300 h 309562"/>
              <a:gd name="connsiteX9" fmla="*/ 319087 w 1283494"/>
              <a:gd name="connsiteY9" fmla="*/ 114300 h 309562"/>
              <a:gd name="connsiteX10" fmla="*/ 319087 w 1283494"/>
              <a:gd name="connsiteY10" fmla="*/ 69056 h 309562"/>
              <a:gd name="connsiteX11" fmla="*/ 350492 w 1283494"/>
              <a:gd name="connsiteY11" fmla="*/ 76719 h 309562"/>
              <a:gd name="connsiteX12" fmla="*/ 352188 w 1283494"/>
              <a:gd name="connsiteY12" fmla="*/ 0 h 309562"/>
              <a:gd name="connsiteX13" fmla="*/ 280987 w 1283494"/>
              <a:gd name="connsiteY13" fmla="*/ 0 h 309562"/>
              <a:gd name="connsiteX14" fmla="*/ 280987 w 1283494"/>
              <a:gd name="connsiteY14" fmla="*/ 130969 h 309562"/>
              <a:gd name="connsiteX15" fmla="*/ 173831 w 1283494"/>
              <a:gd name="connsiteY15" fmla="*/ 130969 h 309562"/>
              <a:gd name="connsiteX16" fmla="*/ 171450 w 1283494"/>
              <a:gd name="connsiteY16" fmla="*/ 104775 h 309562"/>
              <a:gd name="connsiteX0" fmla="*/ 171450 w 1283494"/>
              <a:gd name="connsiteY0" fmla="*/ 104775 h 309562"/>
              <a:gd name="connsiteX1" fmla="*/ 0 w 1283494"/>
              <a:gd name="connsiteY1" fmla="*/ 104775 h 309562"/>
              <a:gd name="connsiteX2" fmla="*/ 0 w 1283494"/>
              <a:gd name="connsiteY2" fmla="*/ 142875 h 309562"/>
              <a:gd name="connsiteX3" fmla="*/ 28575 w 1283494"/>
              <a:gd name="connsiteY3" fmla="*/ 142875 h 309562"/>
              <a:gd name="connsiteX4" fmla="*/ 28575 w 1283494"/>
              <a:gd name="connsiteY4" fmla="*/ 250031 h 309562"/>
              <a:gd name="connsiteX5" fmla="*/ 1226344 w 1283494"/>
              <a:gd name="connsiteY5" fmla="*/ 250031 h 309562"/>
              <a:gd name="connsiteX6" fmla="*/ 1226344 w 1283494"/>
              <a:gd name="connsiteY6" fmla="*/ 309562 h 309562"/>
              <a:gd name="connsiteX7" fmla="*/ 1283494 w 1283494"/>
              <a:gd name="connsiteY7" fmla="*/ 309562 h 309562"/>
              <a:gd name="connsiteX8" fmla="*/ 1283494 w 1283494"/>
              <a:gd name="connsiteY8" fmla="*/ 114300 h 309562"/>
              <a:gd name="connsiteX9" fmla="*/ 319087 w 1283494"/>
              <a:gd name="connsiteY9" fmla="*/ 114300 h 309562"/>
              <a:gd name="connsiteX10" fmla="*/ 319087 w 1283494"/>
              <a:gd name="connsiteY10" fmla="*/ 69056 h 309562"/>
              <a:gd name="connsiteX11" fmla="*/ 350492 w 1283494"/>
              <a:gd name="connsiteY11" fmla="*/ 67783 h 309562"/>
              <a:gd name="connsiteX12" fmla="*/ 352188 w 1283494"/>
              <a:gd name="connsiteY12" fmla="*/ 0 h 309562"/>
              <a:gd name="connsiteX13" fmla="*/ 280987 w 1283494"/>
              <a:gd name="connsiteY13" fmla="*/ 0 h 309562"/>
              <a:gd name="connsiteX14" fmla="*/ 280987 w 1283494"/>
              <a:gd name="connsiteY14" fmla="*/ 130969 h 309562"/>
              <a:gd name="connsiteX15" fmla="*/ 173831 w 1283494"/>
              <a:gd name="connsiteY15" fmla="*/ 130969 h 309562"/>
              <a:gd name="connsiteX16" fmla="*/ 171450 w 1283494"/>
              <a:gd name="connsiteY16" fmla="*/ 104775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3494" h="309562">
                <a:moveTo>
                  <a:pt x="171450" y="104775"/>
                </a:moveTo>
                <a:lnTo>
                  <a:pt x="0" y="104775"/>
                </a:lnTo>
                <a:lnTo>
                  <a:pt x="0" y="142875"/>
                </a:lnTo>
                <a:lnTo>
                  <a:pt x="28575" y="142875"/>
                </a:lnTo>
                <a:lnTo>
                  <a:pt x="28575" y="250031"/>
                </a:lnTo>
                <a:lnTo>
                  <a:pt x="1226344" y="250031"/>
                </a:lnTo>
                <a:lnTo>
                  <a:pt x="1226344" y="309562"/>
                </a:lnTo>
                <a:lnTo>
                  <a:pt x="1283494" y="309562"/>
                </a:lnTo>
                <a:lnTo>
                  <a:pt x="1283494" y="114300"/>
                </a:lnTo>
                <a:lnTo>
                  <a:pt x="319087" y="114300"/>
                </a:lnTo>
                <a:lnTo>
                  <a:pt x="319087" y="69056"/>
                </a:lnTo>
                <a:lnTo>
                  <a:pt x="350492" y="67783"/>
                </a:lnTo>
                <a:cubicBezTo>
                  <a:pt x="351057" y="42210"/>
                  <a:pt x="351623" y="25573"/>
                  <a:pt x="352188" y="0"/>
                </a:cubicBezTo>
                <a:lnTo>
                  <a:pt x="280987" y="0"/>
                </a:lnTo>
                <a:lnTo>
                  <a:pt x="280987" y="130969"/>
                </a:lnTo>
                <a:lnTo>
                  <a:pt x="173831" y="130969"/>
                </a:lnTo>
                <a:lnTo>
                  <a:pt x="171450" y="104775"/>
                </a:lnTo>
                <a:close/>
              </a:path>
            </a:pathLst>
          </a:custGeom>
          <a:solidFill>
            <a:srgbClr val="44546A">
              <a:lumMod val="60000"/>
              <a:lumOff val="40000"/>
            </a:srgbClr>
          </a:solidFill>
          <a:ln w="12700" cap="flat" cmpd="sng" algn="ctr">
            <a:solidFill>
              <a:sysClr val="windowText" lastClr="000000"/>
            </a:solidFill>
            <a:prstDash val="solid"/>
            <a:miter lim="800000"/>
          </a:ln>
          <a:effectLst/>
        </p:spPr>
        <p:txBody>
          <a:bodyPr rtlCol="0" anchor="ctr"/>
          <a:lstStyle/>
          <a:p>
            <a:pPr algn="ctr" defTabSz="844083">
              <a:defRPr/>
            </a:pPr>
            <a:endParaRPr lang="es-CO" sz="1662" kern="0" dirty="0">
              <a:solidFill>
                <a:prstClr val="black"/>
              </a:solidFill>
              <a:cs typeface="Arial" pitchFamily="34" charset="0"/>
            </a:endParaRPr>
          </a:p>
        </p:txBody>
      </p:sp>
      <p:sp>
        <p:nvSpPr>
          <p:cNvPr id="38" name="370 Forma libre"/>
          <p:cNvSpPr/>
          <p:nvPr/>
        </p:nvSpPr>
        <p:spPr>
          <a:xfrm>
            <a:off x="6933794" y="2806828"/>
            <a:ext cx="73920" cy="90850"/>
          </a:xfrm>
          <a:custGeom>
            <a:avLst/>
            <a:gdLst>
              <a:gd name="connsiteX0" fmla="*/ 0 w 104775"/>
              <a:gd name="connsiteY0" fmla="*/ 119063 h 119063"/>
              <a:gd name="connsiteX1" fmla="*/ 0 w 104775"/>
              <a:gd name="connsiteY1" fmla="*/ 0 h 119063"/>
              <a:gd name="connsiteX2" fmla="*/ 104775 w 104775"/>
              <a:gd name="connsiteY2" fmla="*/ 0 h 119063"/>
              <a:gd name="connsiteX3" fmla="*/ 104775 w 104775"/>
              <a:gd name="connsiteY3" fmla="*/ 50007 h 119063"/>
              <a:gd name="connsiteX4" fmla="*/ 66675 w 104775"/>
              <a:gd name="connsiteY4" fmla="*/ 50007 h 119063"/>
              <a:gd name="connsiteX5" fmla="*/ 66675 w 104775"/>
              <a:gd name="connsiteY5" fmla="*/ 114300 h 119063"/>
              <a:gd name="connsiteX6" fmla="*/ 0 w 104775"/>
              <a:gd name="connsiteY6" fmla="*/ 119063 h 119063"/>
              <a:gd name="connsiteX0" fmla="*/ 0 w 104775"/>
              <a:gd name="connsiteY0" fmla="*/ 119063 h 119063"/>
              <a:gd name="connsiteX1" fmla="*/ 0 w 104775"/>
              <a:gd name="connsiteY1" fmla="*/ 0 h 119063"/>
              <a:gd name="connsiteX2" fmla="*/ 104775 w 104775"/>
              <a:gd name="connsiteY2" fmla="*/ 0 h 119063"/>
              <a:gd name="connsiteX3" fmla="*/ 104775 w 104775"/>
              <a:gd name="connsiteY3" fmla="*/ 50007 h 119063"/>
              <a:gd name="connsiteX4" fmla="*/ 66675 w 104775"/>
              <a:gd name="connsiteY4" fmla="*/ 50007 h 119063"/>
              <a:gd name="connsiteX5" fmla="*/ 66675 w 104775"/>
              <a:gd name="connsiteY5" fmla="*/ 114300 h 119063"/>
              <a:gd name="connsiteX6" fmla="*/ 0 w 104775"/>
              <a:gd name="connsiteY6" fmla="*/ 119063 h 1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19063">
                <a:moveTo>
                  <a:pt x="0" y="119063"/>
                </a:moveTo>
                <a:lnTo>
                  <a:pt x="0" y="0"/>
                </a:lnTo>
                <a:lnTo>
                  <a:pt x="104775" y="0"/>
                </a:lnTo>
                <a:lnTo>
                  <a:pt x="104775" y="50007"/>
                </a:lnTo>
                <a:lnTo>
                  <a:pt x="66675" y="50007"/>
                </a:lnTo>
                <a:lnTo>
                  <a:pt x="66675" y="114300"/>
                </a:lnTo>
                <a:lnTo>
                  <a:pt x="0" y="119063"/>
                </a:lnTo>
                <a:close/>
              </a:path>
            </a:pathLst>
          </a:custGeom>
          <a:solidFill>
            <a:srgbClr val="CC00CC"/>
          </a:solidFill>
          <a:ln w="12700"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39" name="371 Forma libre"/>
          <p:cNvSpPr/>
          <p:nvPr/>
        </p:nvSpPr>
        <p:spPr>
          <a:xfrm>
            <a:off x="6838595" y="2473108"/>
            <a:ext cx="631677" cy="421540"/>
          </a:xfrm>
          <a:custGeom>
            <a:avLst/>
            <a:gdLst>
              <a:gd name="connsiteX0" fmla="*/ 889000 w 914400"/>
              <a:gd name="connsiteY0" fmla="*/ 0 h 552450"/>
              <a:gd name="connsiteX1" fmla="*/ 635000 w 914400"/>
              <a:gd name="connsiteY1" fmla="*/ 0 h 552450"/>
              <a:gd name="connsiteX2" fmla="*/ 635000 w 914400"/>
              <a:gd name="connsiteY2" fmla="*/ 234950 h 552450"/>
              <a:gd name="connsiteX3" fmla="*/ 0 w 914400"/>
              <a:gd name="connsiteY3" fmla="*/ 234950 h 552450"/>
              <a:gd name="connsiteX4" fmla="*/ 0 w 914400"/>
              <a:gd name="connsiteY4" fmla="*/ 292100 h 552450"/>
              <a:gd name="connsiteX5" fmla="*/ 635000 w 914400"/>
              <a:gd name="connsiteY5" fmla="*/ 292100 h 552450"/>
              <a:gd name="connsiteX6" fmla="*/ 635000 w 914400"/>
              <a:gd name="connsiteY6" fmla="*/ 552450 h 552450"/>
              <a:gd name="connsiteX7" fmla="*/ 914400 w 914400"/>
              <a:gd name="connsiteY7" fmla="*/ 552450 h 552450"/>
              <a:gd name="connsiteX8" fmla="*/ 889000 w 914400"/>
              <a:gd name="connsiteY8" fmla="*/ 0 h 552450"/>
              <a:gd name="connsiteX0" fmla="*/ 889000 w 895350"/>
              <a:gd name="connsiteY0" fmla="*/ 0 h 552450"/>
              <a:gd name="connsiteX1" fmla="*/ 635000 w 895350"/>
              <a:gd name="connsiteY1" fmla="*/ 0 h 552450"/>
              <a:gd name="connsiteX2" fmla="*/ 635000 w 895350"/>
              <a:gd name="connsiteY2" fmla="*/ 234950 h 552450"/>
              <a:gd name="connsiteX3" fmla="*/ 0 w 895350"/>
              <a:gd name="connsiteY3" fmla="*/ 234950 h 552450"/>
              <a:gd name="connsiteX4" fmla="*/ 0 w 895350"/>
              <a:gd name="connsiteY4" fmla="*/ 292100 h 552450"/>
              <a:gd name="connsiteX5" fmla="*/ 635000 w 895350"/>
              <a:gd name="connsiteY5" fmla="*/ 292100 h 552450"/>
              <a:gd name="connsiteX6" fmla="*/ 635000 w 895350"/>
              <a:gd name="connsiteY6" fmla="*/ 552450 h 552450"/>
              <a:gd name="connsiteX7" fmla="*/ 895350 w 895350"/>
              <a:gd name="connsiteY7" fmla="*/ 552450 h 552450"/>
              <a:gd name="connsiteX8" fmla="*/ 889000 w 895350"/>
              <a:gd name="connsiteY8"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350" h="552450">
                <a:moveTo>
                  <a:pt x="889000" y="0"/>
                </a:moveTo>
                <a:lnTo>
                  <a:pt x="635000" y="0"/>
                </a:lnTo>
                <a:lnTo>
                  <a:pt x="635000" y="234950"/>
                </a:lnTo>
                <a:lnTo>
                  <a:pt x="0" y="234950"/>
                </a:lnTo>
                <a:lnTo>
                  <a:pt x="0" y="292100"/>
                </a:lnTo>
                <a:lnTo>
                  <a:pt x="635000" y="292100"/>
                </a:lnTo>
                <a:lnTo>
                  <a:pt x="635000" y="552450"/>
                </a:lnTo>
                <a:lnTo>
                  <a:pt x="895350" y="552450"/>
                </a:lnTo>
                <a:cubicBezTo>
                  <a:pt x="893233" y="368300"/>
                  <a:pt x="891117" y="184150"/>
                  <a:pt x="889000" y="0"/>
                </a:cubicBezTo>
                <a:close/>
              </a:path>
            </a:pathLst>
          </a:custGeom>
          <a:solidFill>
            <a:srgbClr val="CC00CC">
              <a:alpha val="40000"/>
            </a:srgbClr>
          </a:solidFill>
          <a:ln w="3175" cap="flat" cmpd="sng" algn="ctr">
            <a:solidFill>
              <a:sysClr val="windowText" lastClr="000000"/>
            </a:solidFill>
            <a:prstDash val="solid"/>
            <a:miter lim="800000"/>
          </a:ln>
          <a:effectLst/>
        </p:spPr>
        <p:txBody>
          <a:bodyPr rtlCol="0" anchor="ctr"/>
          <a:lstStyle/>
          <a:p>
            <a:pPr algn="ctr" defTabSz="844083">
              <a:defRPr/>
            </a:pPr>
            <a:endParaRPr lang="es-CO" sz="646" kern="0">
              <a:solidFill>
                <a:prstClr val="black"/>
              </a:solidFill>
              <a:cs typeface="Arial" pitchFamily="34" charset="0"/>
            </a:endParaRPr>
          </a:p>
        </p:txBody>
      </p:sp>
      <p:sp>
        <p:nvSpPr>
          <p:cNvPr id="40" name="372 Forma libre"/>
          <p:cNvSpPr/>
          <p:nvPr/>
        </p:nvSpPr>
        <p:spPr>
          <a:xfrm>
            <a:off x="7244593" y="2808644"/>
            <a:ext cx="73920" cy="89033"/>
          </a:xfrm>
          <a:custGeom>
            <a:avLst/>
            <a:gdLst>
              <a:gd name="connsiteX0" fmla="*/ 0 w 104775"/>
              <a:gd name="connsiteY0" fmla="*/ 119063 h 119063"/>
              <a:gd name="connsiteX1" fmla="*/ 0 w 104775"/>
              <a:gd name="connsiteY1" fmla="*/ 0 h 119063"/>
              <a:gd name="connsiteX2" fmla="*/ 104775 w 104775"/>
              <a:gd name="connsiteY2" fmla="*/ 0 h 119063"/>
              <a:gd name="connsiteX3" fmla="*/ 104775 w 104775"/>
              <a:gd name="connsiteY3" fmla="*/ 50007 h 119063"/>
              <a:gd name="connsiteX4" fmla="*/ 66675 w 104775"/>
              <a:gd name="connsiteY4" fmla="*/ 50007 h 119063"/>
              <a:gd name="connsiteX5" fmla="*/ 66675 w 104775"/>
              <a:gd name="connsiteY5" fmla="*/ 114300 h 119063"/>
              <a:gd name="connsiteX6" fmla="*/ 0 w 104775"/>
              <a:gd name="connsiteY6" fmla="*/ 119063 h 119063"/>
              <a:gd name="connsiteX0" fmla="*/ 7144 w 104775"/>
              <a:gd name="connsiteY0" fmla="*/ 119063 h 119063"/>
              <a:gd name="connsiteX1" fmla="*/ 0 w 104775"/>
              <a:gd name="connsiteY1" fmla="*/ 0 h 119063"/>
              <a:gd name="connsiteX2" fmla="*/ 104775 w 104775"/>
              <a:gd name="connsiteY2" fmla="*/ 0 h 119063"/>
              <a:gd name="connsiteX3" fmla="*/ 104775 w 104775"/>
              <a:gd name="connsiteY3" fmla="*/ 50007 h 119063"/>
              <a:gd name="connsiteX4" fmla="*/ 66675 w 104775"/>
              <a:gd name="connsiteY4" fmla="*/ 50007 h 119063"/>
              <a:gd name="connsiteX5" fmla="*/ 66675 w 104775"/>
              <a:gd name="connsiteY5" fmla="*/ 114300 h 119063"/>
              <a:gd name="connsiteX6" fmla="*/ 7144 w 104775"/>
              <a:gd name="connsiteY6" fmla="*/ 119063 h 119063"/>
              <a:gd name="connsiteX0" fmla="*/ 0 w 104775"/>
              <a:gd name="connsiteY0" fmla="*/ 119063 h 119063"/>
              <a:gd name="connsiteX1" fmla="*/ 0 w 104775"/>
              <a:gd name="connsiteY1" fmla="*/ 0 h 119063"/>
              <a:gd name="connsiteX2" fmla="*/ 104775 w 104775"/>
              <a:gd name="connsiteY2" fmla="*/ 0 h 119063"/>
              <a:gd name="connsiteX3" fmla="*/ 104775 w 104775"/>
              <a:gd name="connsiteY3" fmla="*/ 50007 h 119063"/>
              <a:gd name="connsiteX4" fmla="*/ 66675 w 104775"/>
              <a:gd name="connsiteY4" fmla="*/ 50007 h 119063"/>
              <a:gd name="connsiteX5" fmla="*/ 66675 w 104775"/>
              <a:gd name="connsiteY5" fmla="*/ 114300 h 119063"/>
              <a:gd name="connsiteX6" fmla="*/ 0 w 104775"/>
              <a:gd name="connsiteY6" fmla="*/ 119063 h 119063"/>
              <a:gd name="connsiteX0" fmla="*/ 4762 w 104775"/>
              <a:gd name="connsiteY0" fmla="*/ 109538 h 114300"/>
              <a:gd name="connsiteX1" fmla="*/ 0 w 104775"/>
              <a:gd name="connsiteY1" fmla="*/ 0 h 114300"/>
              <a:gd name="connsiteX2" fmla="*/ 104775 w 104775"/>
              <a:gd name="connsiteY2" fmla="*/ 0 h 114300"/>
              <a:gd name="connsiteX3" fmla="*/ 104775 w 104775"/>
              <a:gd name="connsiteY3" fmla="*/ 50007 h 114300"/>
              <a:gd name="connsiteX4" fmla="*/ 66675 w 104775"/>
              <a:gd name="connsiteY4" fmla="*/ 50007 h 114300"/>
              <a:gd name="connsiteX5" fmla="*/ 66675 w 104775"/>
              <a:gd name="connsiteY5" fmla="*/ 114300 h 114300"/>
              <a:gd name="connsiteX6" fmla="*/ 4762 w 104775"/>
              <a:gd name="connsiteY6" fmla="*/ 109538 h 114300"/>
              <a:gd name="connsiteX0" fmla="*/ 4762 w 104775"/>
              <a:gd name="connsiteY0" fmla="*/ 116682 h 116682"/>
              <a:gd name="connsiteX1" fmla="*/ 0 w 104775"/>
              <a:gd name="connsiteY1" fmla="*/ 0 h 116682"/>
              <a:gd name="connsiteX2" fmla="*/ 104775 w 104775"/>
              <a:gd name="connsiteY2" fmla="*/ 0 h 116682"/>
              <a:gd name="connsiteX3" fmla="*/ 104775 w 104775"/>
              <a:gd name="connsiteY3" fmla="*/ 50007 h 116682"/>
              <a:gd name="connsiteX4" fmla="*/ 66675 w 104775"/>
              <a:gd name="connsiteY4" fmla="*/ 50007 h 116682"/>
              <a:gd name="connsiteX5" fmla="*/ 66675 w 104775"/>
              <a:gd name="connsiteY5" fmla="*/ 114300 h 116682"/>
              <a:gd name="connsiteX6" fmla="*/ 4762 w 104775"/>
              <a:gd name="connsiteY6" fmla="*/ 116682 h 11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116682">
                <a:moveTo>
                  <a:pt x="4762" y="116682"/>
                </a:moveTo>
                <a:lnTo>
                  <a:pt x="0" y="0"/>
                </a:lnTo>
                <a:lnTo>
                  <a:pt x="104775" y="0"/>
                </a:lnTo>
                <a:lnTo>
                  <a:pt x="104775" y="50007"/>
                </a:lnTo>
                <a:lnTo>
                  <a:pt x="66675" y="50007"/>
                </a:lnTo>
                <a:lnTo>
                  <a:pt x="66675" y="114300"/>
                </a:lnTo>
                <a:lnTo>
                  <a:pt x="4762" y="116682"/>
                </a:lnTo>
                <a:close/>
              </a:path>
            </a:pathLst>
          </a:custGeom>
          <a:solidFill>
            <a:srgbClr val="CC00CC"/>
          </a:solidFill>
          <a:ln w="12700"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nvGrpSpPr>
          <p:cNvPr id="41" name="373 Grupo"/>
          <p:cNvGrpSpPr/>
          <p:nvPr/>
        </p:nvGrpSpPr>
        <p:grpSpPr>
          <a:xfrm>
            <a:off x="7368538" y="2559892"/>
            <a:ext cx="289647" cy="265334"/>
            <a:chOff x="5386519" y="2908527"/>
            <a:chExt cx="313784" cy="287445"/>
          </a:xfrm>
        </p:grpSpPr>
        <p:sp>
          <p:nvSpPr>
            <p:cNvPr id="42" name="458 Forma libre"/>
            <p:cNvSpPr/>
            <p:nvPr/>
          </p:nvSpPr>
          <p:spPr>
            <a:xfrm>
              <a:off x="5419083" y="2908527"/>
              <a:ext cx="241181" cy="28744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43" name="459 Forma libre"/>
            <p:cNvSpPr/>
            <p:nvPr/>
          </p:nvSpPr>
          <p:spPr>
            <a:xfrm>
              <a:off x="5386519" y="2967830"/>
              <a:ext cx="141660" cy="16883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lumMod val="75000"/>
              </a:sysClr>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44" name="460 Forma libre"/>
            <p:cNvSpPr/>
            <p:nvPr/>
          </p:nvSpPr>
          <p:spPr>
            <a:xfrm>
              <a:off x="5558643" y="2963772"/>
              <a:ext cx="141660" cy="16883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lumMod val="75000"/>
              </a:sysClr>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grpSp>
        <p:nvGrpSpPr>
          <p:cNvPr id="45" name="374 Grupo"/>
          <p:cNvGrpSpPr/>
          <p:nvPr/>
        </p:nvGrpSpPr>
        <p:grpSpPr>
          <a:xfrm>
            <a:off x="6991907" y="2554974"/>
            <a:ext cx="289647" cy="265334"/>
            <a:chOff x="5386519" y="2908527"/>
            <a:chExt cx="313784" cy="287445"/>
          </a:xfrm>
        </p:grpSpPr>
        <p:sp>
          <p:nvSpPr>
            <p:cNvPr id="46" name="455 Forma libre"/>
            <p:cNvSpPr/>
            <p:nvPr/>
          </p:nvSpPr>
          <p:spPr>
            <a:xfrm>
              <a:off x="5419083" y="2908527"/>
              <a:ext cx="241181" cy="28744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47" name="456 Forma libre"/>
            <p:cNvSpPr/>
            <p:nvPr/>
          </p:nvSpPr>
          <p:spPr>
            <a:xfrm>
              <a:off x="5386519" y="2967830"/>
              <a:ext cx="141660" cy="16883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lumMod val="75000"/>
              </a:sysClr>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48" name="457 Forma libre"/>
            <p:cNvSpPr/>
            <p:nvPr/>
          </p:nvSpPr>
          <p:spPr>
            <a:xfrm>
              <a:off x="5558643" y="2963772"/>
              <a:ext cx="141660" cy="16883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lumMod val="75000"/>
              </a:sysClr>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grpSp>
        <p:nvGrpSpPr>
          <p:cNvPr id="49" name="375 Grupo"/>
          <p:cNvGrpSpPr/>
          <p:nvPr/>
        </p:nvGrpSpPr>
        <p:grpSpPr>
          <a:xfrm>
            <a:off x="6656181" y="2563047"/>
            <a:ext cx="289647" cy="265334"/>
            <a:chOff x="5386519" y="2908527"/>
            <a:chExt cx="313784" cy="287445"/>
          </a:xfrm>
        </p:grpSpPr>
        <p:sp>
          <p:nvSpPr>
            <p:cNvPr id="50" name="452 Forma libre"/>
            <p:cNvSpPr/>
            <p:nvPr/>
          </p:nvSpPr>
          <p:spPr>
            <a:xfrm>
              <a:off x="5419083" y="2908527"/>
              <a:ext cx="241181" cy="28744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51" name="453 Forma libre"/>
            <p:cNvSpPr/>
            <p:nvPr/>
          </p:nvSpPr>
          <p:spPr>
            <a:xfrm>
              <a:off x="5386519" y="2967830"/>
              <a:ext cx="141660" cy="16883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lumMod val="75000"/>
              </a:sysClr>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52" name="454 Forma libre"/>
            <p:cNvSpPr/>
            <p:nvPr/>
          </p:nvSpPr>
          <p:spPr>
            <a:xfrm>
              <a:off x="5558643" y="2963772"/>
              <a:ext cx="141660" cy="16883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lumMod val="75000"/>
              </a:sysClr>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sp>
        <p:nvSpPr>
          <p:cNvPr id="53" name="376 Forma libre"/>
          <p:cNvSpPr/>
          <p:nvPr/>
        </p:nvSpPr>
        <p:spPr>
          <a:xfrm>
            <a:off x="6370276" y="2558396"/>
            <a:ext cx="231808" cy="268327"/>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54" name="378 Rectángulo"/>
          <p:cNvSpPr/>
          <p:nvPr/>
        </p:nvSpPr>
        <p:spPr>
          <a:xfrm>
            <a:off x="7650669" y="2559312"/>
            <a:ext cx="441508" cy="287481"/>
          </a:xfrm>
          <a:prstGeom prst="rect">
            <a:avLst/>
          </a:prstGeom>
          <a:pattFill prst="ltDnDiag">
            <a:fgClr>
              <a:srgbClr val="FF0000"/>
            </a:fgClr>
            <a:bgClr>
              <a:sysClr val="window" lastClr="FFFFFF"/>
            </a:bgClr>
          </a:pattFill>
          <a:ln w="3175"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55" name="379 Forma libre"/>
          <p:cNvSpPr/>
          <p:nvPr/>
        </p:nvSpPr>
        <p:spPr>
          <a:xfrm>
            <a:off x="7650670" y="2845642"/>
            <a:ext cx="440417" cy="42202"/>
          </a:xfrm>
          <a:custGeom>
            <a:avLst/>
            <a:gdLst>
              <a:gd name="connsiteX0" fmla="*/ 445294 w 445294"/>
              <a:gd name="connsiteY0" fmla="*/ 228600 h 228600"/>
              <a:gd name="connsiteX1" fmla="*/ 445294 w 445294"/>
              <a:gd name="connsiteY1" fmla="*/ 0 h 228600"/>
              <a:gd name="connsiteX2" fmla="*/ 0 w 445294"/>
              <a:gd name="connsiteY2" fmla="*/ 0 h 228600"/>
              <a:gd name="connsiteX3" fmla="*/ 0 w 445294"/>
              <a:gd name="connsiteY3" fmla="*/ 223838 h 228600"/>
              <a:gd name="connsiteX4" fmla="*/ 445294 w 445294"/>
              <a:gd name="connsiteY4" fmla="*/ 228600 h 228600"/>
              <a:gd name="connsiteX0" fmla="*/ 454382 w 454382"/>
              <a:gd name="connsiteY0" fmla="*/ 228600 h 228600"/>
              <a:gd name="connsiteX1" fmla="*/ 445294 w 454382"/>
              <a:gd name="connsiteY1" fmla="*/ 0 h 228600"/>
              <a:gd name="connsiteX2" fmla="*/ 0 w 454382"/>
              <a:gd name="connsiteY2" fmla="*/ 0 h 228600"/>
              <a:gd name="connsiteX3" fmla="*/ 0 w 454382"/>
              <a:gd name="connsiteY3" fmla="*/ 223838 h 228600"/>
              <a:gd name="connsiteX4" fmla="*/ 454382 w 454382"/>
              <a:gd name="connsiteY4" fmla="*/ 228600 h 228600"/>
              <a:gd name="connsiteX0" fmla="*/ 451353 w 451353"/>
              <a:gd name="connsiteY0" fmla="*/ 223837 h 223838"/>
              <a:gd name="connsiteX1" fmla="*/ 445294 w 451353"/>
              <a:gd name="connsiteY1" fmla="*/ 0 h 223838"/>
              <a:gd name="connsiteX2" fmla="*/ 0 w 451353"/>
              <a:gd name="connsiteY2" fmla="*/ 0 h 223838"/>
              <a:gd name="connsiteX3" fmla="*/ 0 w 451353"/>
              <a:gd name="connsiteY3" fmla="*/ 223838 h 223838"/>
              <a:gd name="connsiteX4" fmla="*/ 451353 w 451353"/>
              <a:gd name="connsiteY4" fmla="*/ 223837 h 223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53" h="223838">
                <a:moveTo>
                  <a:pt x="451353" y="223837"/>
                </a:moveTo>
                <a:lnTo>
                  <a:pt x="445294" y="0"/>
                </a:lnTo>
                <a:lnTo>
                  <a:pt x="0" y="0"/>
                </a:lnTo>
                <a:lnTo>
                  <a:pt x="0" y="223838"/>
                </a:lnTo>
                <a:lnTo>
                  <a:pt x="451353" y="223837"/>
                </a:lnTo>
                <a:close/>
              </a:path>
            </a:pathLst>
          </a:custGeom>
          <a:solidFill>
            <a:srgbClr val="FF0000">
              <a:alpha val="30196"/>
            </a:srgbClr>
          </a:solidFill>
          <a:ln w="3175" cap="flat" cmpd="sng" algn="ctr">
            <a:solidFill>
              <a:sysClr val="windowText" lastClr="000000"/>
            </a:solidFill>
            <a:prstDash val="solid"/>
            <a:miter lim="800000"/>
          </a:ln>
          <a:effectLst/>
        </p:spPr>
        <p:txBody>
          <a:bodyPr rtlCol="0" anchor="ctr"/>
          <a:lstStyle/>
          <a:p>
            <a:pPr algn="ctr" defTabSz="844083">
              <a:defRPr/>
            </a:pPr>
            <a:endParaRPr lang="es-CO" sz="646" kern="0">
              <a:solidFill>
                <a:prstClr val="black"/>
              </a:solidFill>
              <a:cs typeface="Arial" pitchFamily="34" charset="0"/>
            </a:endParaRPr>
          </a:p>
        </p:txBody>
      </p:sp>
      <p:sp>
        <p:nvSpPr>
          <p:cNvPr id="56" name="380 Forma libre"/>
          <p:cNvSpPr/>
          <p:nvPr/>
        </p:nvSpPr>
        <p:spPr>
          <a:xfrm>
            <a:off x="7729676" y="2565680"/>
            <a:ext cx="231808" cy="268327"/>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solidFill>
          <a:ln w="3175"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57" name="381 Forma libre"/>
          <p:cNvSpPr/>
          <p:nvPr/>
        </p:nvSpPr>
        <p:spPr>
          <a:xfrm>
            <a:off x="7863807" y="2617249"/>
            <a:ext cx="136155" cy="157605"/>
          </a:xfrm>
          <a:custGeom>
            <a:avLst/>
            <a:gdLst>
              <a:gd name="connsiteX0" fmla="*/ 383381 w 714375"/>
              <a:gd name="connsiteY0" fmla="*/ 57150 h 814388"/>
              <a:gd name="connsiteX1" fmla="*/ 495300 w 714375"/>
              <a:gd name="connsiteY1" fmla="*/ 16669 h 814388"/>
              <a:gd name="connsiteX2" fmla="*/ 473869 w 714375"/>
              <a:gd name="connsiteY2" fmla="*/ 66675 h 814388"/>
              <a:gd name="connsiteX3" fmla="*/ 400050 w 714375"/>
              <a:gd name="connsiteY3" fmla="*/ 116681 h 814388"/>
              <a:gd name="connsiteX4" fmla="*/ 414337 w 714375"/>
              <a:gd name="connsiteY4" fmla="*/ 388144 h 814388"/>
              <a:gd name="connsiteX5" fmla="*/ 697706 w 714375"/>
              <a:gd name="connsiteY5" fmla="*/ 278606 h 814388"/>
              <a:gd name="connsiteX6" fmla="*/ 714375 w 714375"/>
              <a:gd name="connsiteY6" fmla="*/ 319088 h 814388"/>
              <a:gd name="connsiteX7" fmla="*/ 416719 w 714375"/>
              <a:gd name="connsiteY7" fmla="*/ 519113 h 814388"/>
              <a:gd name="connsiteX8" fmla="*/ 404812 w 714375"/>
              <a:gd name="connsiteY8" fmla="*/ 742950 h 814388"/>
              <a:gd name="connsiteX9" fmla="*/ 366712 w 714375"/>
              <a:gd name="connsiteY9" fmla="*/ 814388 h 814388"/>
              <a:gd name="connsiteX10" fmla="*/ 323850 w 714375"/>
              <a:gd name="connsiteY10" fmla="*/ 740569 h 814388"/>
              <a:gd name="connsiteX11" fmla="*/ 321469 w 714375"/>
              <a:gd name="connsiteY11" fmla="*/ 528638 h 814388"/>
              <a:gd name="connsiteX12" fmla="*/ 4762 w 714375"/>
              <a:gd name="connsiteY12" fmla="*/ 311944 h 814388"/>
              <a:gd name="connsiteX13" fmla="*/ 0 w 714375"/>
              <a:gd name="connsiteY13" fmla="*/ 261938 h 814388"/>
              <a:gd name="connsiteX14" fmla="*/ 323850 w 714375"/>
              <a:gd name="connsiteY14" fmla="*/ 390525 h 814388"/>
              <a:gd name="connsiteX15" fmla="*/ 330994 w 714375"/>
              <a:gd name="connsiteY15" fmla="*/ 116681 h 814388"/>
              <a:gd name="connsiteX16" fmla="*/ 223837 w 714375"/>
              <a:gd name="connsiteY16" fmla="*/ 45244 h 814388"/>
              <a:gd name="connsiteX17" fmla="*/ 223837 w 714375"/>
              <a:gd name="connsiteY17" fmla="*/ 0 h 814388"/>
              <a:gd name="connsiteX18" fmla="*/ 383381 w 714375"/>
              <a:gd name="connsiteY18" fmla="*/ 57150 h 814388"/>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23837 w 714375"/>
              <a:gd name="connsiteY16" fmla="*/ 30956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83381 w 714375"/>
              <a:gd name="connsiteY18"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9569 w 714375"/>
              <a:gd name="connsiteY18" fmla="*/ 35718 h 800100"/>
              <a:gd name="connsiteX19" fmla="*/ 383381 w 714375"/>
              <a:gd name="connsiteY19"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35718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23850 w 714375"/>
              <a:gd name="connsiteY18" fmla="*/ 28575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57187 w 714375"/>
              <a:gd name="connsiteY18" fmla="*/ 52388 h 800100"/>
              <a:gd name="connsiteX19" fmla="*/ 359569 w 714375"/>
              <a:gd name="connsiteY19" fmla="*/ 2381 h 800100"/>
              <a:gd name="connsiteX20" fmla="*/ 383381 w 714375"/>
              <a:gd name="connsiteY20" fmla="*/ 42862 h 800100"/>
              <a:gd name="connsiteX0" fmla="*/ 383381 w 714375"/>
              <a:gd name="connsiteY0" fmla="*/ 42862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3381 w 714375"/>
              <a:gd name="connsiteY20" fmla="*/ 42862 h 800100"/>
              <a:gd name="connsiteX0" fmla="*/ 381000 w 714375"/>
              <a:gd name="connsiteY0" fmla="*/ 35718 h 800100"/>
              <a:gd name="connsiteX1" fmla="*/ 495300 w 714375"/>
              <a:gd name="connsiteY1" fmla="*/ 2381 h 800100"/>
              <a:gd name="connsiteX2" fmla="*/ 473869 w 714375"/>
              <a:gd name="connsiteY2" fmla="*/ 52387 h 800100"/>
              <a:gd name="connsiteX3" fmla="*/ 400050 w 714375"/>
              <a:gd name="connsiteY3" fmla="*/ 102393 h 800100"/>
              <a:gd name="connsiteX4" fmla="*/ 414337 w 714375"/>
              <a:gd name="connsiteY4" fmla="*/ 373856 h 800100"/>
              <a:gd name="connsiteX5" fmla="*/ 697706 w 714375"/>
              <a:gd name="connsiteY5" fmla="*/ 264318 h 800100"/>
              <a:gd name="connsiteX6" fmla="*/ 714375 w 714375"/>
              <a:gd name="connsiteY6" fmla="*/ 304800 h 800100"/>
              <a:gd name="connsiteX7" fmla="*/ 416719 w 714375"/>
              <a:gd name="connsiteY7" fmla="*/ 504825 h 800100"/>
              <a:gd name="connsiteX8" fmla="*/ 404812 w 714375"/>
              <a:gd name="connsiteY8" fmla="*/ 728662 h 800100"/>
              <a:gd name="connsiteX9" fmla="*/ 366712 w 714375"/>
              <a:gd name="connsiteY9" fmla="*/ 800100 h 800100"/>
              <a:gd name="connsiteX10" fmla="*/ 323850 w 714375"/>
              <a:gd name="connsiteY10" fmla="*/ 726281 h 800100"/>
              <a:gd name="connsiteX11" fmla="*/ 321469 w 714375"/>
              <a:gd name="connsiteY11" fmla="*/ 514350 h 800100"/>
              <a:gd name="connsiteX12" fmla="*/ 4762 w 714375"/>
              <a:gd name="connsiteY12" fmla="*/ 297656 h 800100"/>
              <a:gd name="connsiteX13" fmla="*/ 0 w 714375"/>
              <a:gd name="connsiteY13" fmla="*/ 247650 h 800100"/>
              <a:gd name="connsiteX14" fmla="*/ 323850 w 714375"/>
              <a:gd name="connsiteY14" fmla="*/ 376237 h 800100"/>
              <a:gd name="connsiteX15" fmla="*/ 330994 w 714375"/>
              <a:gd name="connsiteY15" fmla="*/ 102393 h 800100"/>
              <a:gd name="connsiteX16" fmla="*/ 242887 w 714375"/>
              <a:gd name="connsiteY16" fmla="*/ 33337 h 800100"/>
              <a:gd name="connsiteX17" fmla="*/ 223837 w 714375"/>
              <a:gd name="connsiteY17" fmla="*/ 0 h 800100"/>
              <a:gd name="connsiteX18" fmla="*/ 345281 w 714375"/>
              <a:gd name="connsiteY18" fmla="*/ 35719 h 800100"/>
              <a:gd name="connsiteX19" fmla="*/ 359569 w 714375"/>
              <a:gd name="connsiteY19" fmla="*/ 2381 h 800100"/>
              <a:gd name="connsiteX20" fmla="*/ 381000 w 714375"/>
              <a:gd name="connsiteY20" fmla="*/ 3571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4375" h="800100">
                <a:moveTo>
                  <a:pt x="381000" y="35718"/>
                </a:moveTo>
                <a:lnTo>
                  <a:pt x="495300" y="2381"/>
                </a:lnTo>
                <a:lnTo>
                  <a:pt x="473869" y="52387"/>
                </a:lnTo>
                <a:lnTo>
                  <a:pt x="400050" y="102393"/>
                </a:lnTo>
                <a:lnTo>
                  <a:pt x="414337" y="373856"/>
                </a:lnTo>
                <a:lnTo>
                  <a:pt x="697706" y="264318"/>
                </a:lnTo>
                <a:lnTo>
                  <a:pt x="714375" y="304800"/>
                </a:lnTo>
                <a:lnTo>
                  <a:pt x="416719" y="504825"/>
                </a:lnTo>
                <a:lnTo>
                  <a:pt x="404812" y="728662"/>
                </a:lnTo>
                <a:lnTo>
                  <a:pt x="366712" y="800100"/>
                </a:lnTo>
                <a:lnTo>
                  <a:pt x="323850" y="726281"/>
                </a:lnTo>
                <a:cubicBezTo>
                  <a:pt x="323056" y="655637"/>
                  <a:pt x="322263" y="584994"/>
                  <a:pt x="321469" y="514350"/>
                </a:cubicBezTo>
                <a:lnTo>
                  <a:pt x="4762" y="297656"/>
                </a:lnTo>
                <a:lnTo>
                  <a:pt x="0" y="247650"/>
                </a:lnTo>
                <a:lnTo>
                  <a:pt x="323850" y="376237"/>
                </a:lnTo>
                <a:lnTo>
                  <a:pt x="330994" y="102393"/>
                </a:lnTo>
                <a:lnTo>
                  <a:pt x="242887" y="33337"/>
                </a:lnTo>
                <a:lnTo>
                  <a:pt x="223837" y="0"/>
                </a:lnTo>
                <a:lnTo>
                  <a:pt x="345281" y="35719"/>
                </a:lnTo>
                <a:lnTo>
                  <a:pt x="359569" y="2381"/>
                </a:lnTo>
                <a:lnTo>
                  <a:pt x="381000" y="35718"/>
                </a:lnTo>
                <a:close/>
              </a:path>
            </a:pathLst>
          </a:custGeom>
          <a:solidFill>
            <a:sysClr val="window" lastClr="FFFFFF">
              <a:lumMod val="75000"/>
            </a:sysClr>
          </a:solidFill>
          <a:ln w="3175" cap="flat" cmpd="sng" algn="ctr">
            <a:solidFill>
              <a:srgbClr val="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58" name="382 Forma libre"/>
          <p:cNvSpPr/>
          <p:nvPr/>
        </p:nvSpPr>
        <p:spPr>
          <a:xfrm>
            <a:off x="7297486" y="2588558"/>
            <a:ext cx="869381" cy="464882"/>
          </a:xfrm>
          <a:custGeom>
            <a:avLst/>
            <a:gdLst>
              <a:gd name="connsiteX0" fmla="*/ 2381 w 1183481"/>
              <a:gd name="connsiteY0" fmla="*/ 547687 h 602456"/>
              <a:gd name="connsiteX1" fmla="*/ 892968 w 1183481"/>
              <a:gd name="connsiteY1" fmla="*/ 547687 h 602456"/>
              <a:gd name="connsiteX2" fmla="*/ 892968 w 1183481"/>
              <a:gd name="connsiteY2" fmla="*/ 602456 h 602456"/>
              <a:gd name="connsiteX3" fmla="*/ 1100137 w 1183481"/>
              <a:gd name="connsiteY3" fmla="*/ 602456 h 602456"/>
              <a:gd name="connsiteX4" fmla="*/ 1100137 w 1183481"/>
              <a:gd name="connsiteY4" fmla="*/ 495300 h 602456"/>
              <a:gd name="connsiteX5" fmla="*/ 1143000 w 1183481"/>
              <a:gd name="connsiteY5" fmla="*/ 495300 h 602456"/>
              <a:gd name="connsiteX6" fmla="*/ 1143000 w 1183481"/>
              <a:gd name="connsiteY6" fmla="*/ 533400 h 602456"/>
              <a:gd name="connsiteX7" fmla="*/ 1183481 w 1183481"/>
              <a:gd name="connsiteY7" fmla="*/ 533400 h 602456"/>
              <a:gd name="connsiteX8" fmla="*/ 1183481 w 1183481"/>
              <a:gd name="connsiteY8" fmla="*/ 452437 h 602456"/>
              <a:gd name="connsiteX9" fmla="*/ 1083468 w 1183481"/>
              <a:gd name="connsiteY9" fmla="*/ 452437 h 602456"/>
              <a:gd name="connsiteX10" fmla="*/ 1083468 w 1183481"/>
              <a:gd name="connsiteY10" fmla="*/ 269081 h 602456"/>
              <a:gd name="connsiteX11" fmla="*/ 1138237 w 1183481"/>
              <a:gd name="connsiteY11" fmla="*/ 269081 h 602456"/>
              <a:gd name="connsiteX12" fmla="*/ 1138237 w 1183481"/>
              <a:gd name="connsiteY12" fmla="*/ 311944 h 602456"/>
              <a:gd name="connsiteX13" fmla="*/ 1178718 w 1183481"/>
              <a:gd name="connsiteY13" fmla="*/ 311944 h 602456"/>
              <a:gd name="connsiteX14" fmla="*/ 1178718 w 1183481"/>
              <a:gd name="connsiteY14" fmla="*/ 219075 h 602456"/>
              <a:gd name="connsiteX15" fmla="*/ 1078706 w 1183481"/>
              <a:gd name="connsiteY15" fmla="*/ 219075 h 602456"/>
              <a:gd name="connsiteX16" fmla="*/ 1078706 w 1183481"/>
              <a:gd name="connsiteY16" fmla="*/ 40481 h 602456"/>
              <a:gd name="connsiteX17" fmla="*/ 1128712 w 1183481"/>
              <a:gd name="connsiteY17" fmla="*/ 40481 h 602456"/>
              <a:gd name="connsiteX18" fmla="*/ 1128712 w 1183481"/>
              <a:gd name="connsiteY18" fmla="*/ 78581 h 602456"/>
              <a:gd name="connsiteX19" fmla="*/ 1181100 w 1183481"/>
              <a:gd name="connsiteY19" fmla="*/ 78581 h 602456"/>
              <a:gd name="connsiteX20" fmla="*/ 1181100 w 1183481"/>
              <a:gd name="connsiteY20" fmla="*/ 0 h 602456"/>
              <a:gd name="connsiteX21" fmla="*/ 1047750 w 1183481"/>
              <a:gd name="connsiteY21" fmla="*/ 0 h 602456"/>
              <a:gd name="connsiteX22" fmla="*/ 1047750 w 1183481"/>
              <a:gd name="connsiteY22" fmla="*/ 390525 h 602456"/>
              <a:gd name="connsiteX23" fmla="*/ 876300 w 1183481"/>
              <a:gd name="connsiteY23" fmla="*/ 390525 h 602456"/>
              <a:gd name="connsiteX24" fmla="*/ 876300 w 1183481"/>
              <a:gd name="connsiteY24" fmla="*/ 333375 h 602456"/>
              <a:gd name="connsiteX25" fmla="*/ 919162 w 1183481"/>
              <a:gd name="connsiteY25" fmla="*/ 333375 h 602456"/>
              <a:gd name="connsiteX26" fmla="*/ 919162 w 1183481"/>
              <a:gd name="connsiteY26" fmla="*/ 273844 h 602456"/>
              <a:gd name="connsiteX27" fmla="*/ 823912 w 1183481"/>
              <a:gd name="connsiteY27" fmla="*/ 273844 h 602456"/>
              <a:gd name="connsiteX28" fmla="*/ 823912 w 1183481"/>
              <a:gd name="connsiteY28" fmla="*/ 397669 h 602456"/>
              <a:gd name="connsiteX29" fmla="*/ 452437 w 1183481"/>
              <a:gd name="connsiteY29" fmla="*/ 397669 h 602456"/>
              <a:gd name="connsiteX30" fmla="*/ 452437 w 1183481"/>
              <a:gd name="connsiteY30" fmla="*/ 333375 h 602456"/>
              <a:gd name="connsiteX31" fmla="*/ 497681 w 1183481"/>
              <a:gd name="connsiteY31" fmla="*/ 333375 h 602456"/>
              <a:gd name="connsiteX32" fmla="*/ 497681 w 1183481"/>
              <a:gd name="connsiteY32" fmla="*/ 285750 h 602456"/>
              <a:gd name="connsiteX33" fmla="*/ 381000 w 1183481"/>
              <a:gd name="connsiteY33" fmla="*/ 285750 h 602456"/>
              <a:gd name="connsiteX34" fmla="*/ 381000 w 1183481"/>
              <a:gd name="connsiteY34" fmla="*/ 411956 h 602456"/>
              <a:gd name="connsiteX35" fmla="*/ 0 w 1183481"/>
              <a:gd name="connsiteY35" fmla="*/ 411956 h 602456"/>
              <a:gd name="connsiteX36" fmla="*/ 2381 w 1183481"/>
              <a:gd name="connsiteY36" fmla="*/ 547687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3481" h="602456">
                <a:moveTo>
                  <a:pt x="2381" y="547687"/>
                </a:moveTo>
                <a:lnTo>
                  <a:pt x="892968" y="547687"/>
                </a:lnTo>
                <a:lnTo>
                  <a:pt x="892968" y="602456"/>
                </a:lnTo>
                <a:lnTo>
                  <a:pt x="1100137" y="602456"/>
                </a:lnTo>
                <a:lnTo>
                  <a:pt x="1100137" y="495300"/>
                </a:lnTo>
                <a:lnTo>
                  <a:pt x="1143000" y="495300"/>
                </a:lnTo>
                <a:lnTo>
                  <a:pt x="1143000" y="533400"/>
                </a:lnTo>
                <a:lnTo>
                  <a:pt x="1183481" y="533400"/>
                </a:lnTo>
                <a:lnTo>
                  <a:pt x="1183481" y="452437"/>
                </a:lnTo>
                <a:lnTo>
                  <a:pt x="1083468" y="452437"/>
                </a:lnTo>
                <a:lnTo>
                  <a:pt x="1083468" y="269081"/>
                </a:lnTo>
                <a:lnTo>
                  <a:pt x="1138237" y="269081"/>
                </a:lnTo>
                <a:lnTo>
                  <a:pt x="1138237" y="311944"/>
                </a:lnTo>
                <a:lnTo>
                  <a:pt x="1178718" y="311944"/>
                </a:lnTo>
                <a:lnTo>
                  <a:pt x="1178718" y="219075"/>
                </a:lnTo>
                <a:lnTo>
                  <a:pt x="1078706" y="219075"/>
                </a:lnTo>
                <a:lnTo>
                  <a:pt x="1078706" y="40481"/>
                </a:lnTo>
                <a:lnTo>
                  <a:pt x="1128712" y="40481"/>
                </a:lnTo>
                <a:lnTo>
                  <a:pt x="1128712" y="78581"/>
                </a:lnTo>
                <a:lnTo>
                  <a:pt x="1181100" y="78581"/>
                </a:lnTo>
                <a:lnTo>
                  <a:pt x="1181100" y="0"/>
                </a:lnTo>
                <a:lnTo>
                  <a:pt x="1047750" y="0"/>
                </a:lnTo>
                <a:lnTo>
                  <a:pt x="1047750" y="390525"/>
                </a:lnTo>
                <a:lnTo>
                  <a:pt x="876300" y="390525"/>
                </a:lnTo>
                <a:lnTo>
                  <a:pt x="876300" y="333375"/>
                </a:lnTo>
                <a:lnTo>
                  <a:pt x="919162" y="333375"/>
                </a:lnTo>
                <a:lnTo>
                  <a:pt x="919162" y="273844"/>
                </a:lnTo>
                <a:lnTo>
                  <a:pt x="823912" y="273844"/>
                </a:lnTo>
                <a:lnTo>
                  <a:pt x="823912" y="397669"/>
                </a:lnTo>
                <a:lnTo>
                  <a:pt x="452437" y="397669"/>
                </a:lnTo>
                <a:lnTo>
                  <a:pt x="452437" y="333375"/>
                </a:lnTo>
                <a:lnTo>
                  <a:pt x="497681" y="333375"/>
                </a:lnTo>
                <a:lnTo>
                  <a:pt x="497681" y="285750"/>
                </a:lnTo>
                <a:lnTo>
                  <a:pt x="381000" y="285750"/>
                </a:lnTo>
                <a:lnTo>
                  <a:pt x="381000" y="411956"/>
                </a:lnTo>
                <a:lnTo>
                  <a:pt x="0" y="411956"/>
                </a:lnTo>
                <a:cubicBezTo>
                  <a:pt x="794" y="457200"/>
                  <a:pt x="1587" y="502443"/>
                  <a:pt x="2381" y="547687"/>
                </a:cubicBezTo>
                <a:close/>
              </a:path>
            </a:pathLst>
          </a:custGeom>
          <a:solidFill>
            <a:srgbClr val="FF0000"/>
          </a:solidFill>
          <a:ln w="12700"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59" name="383 Forma libre"/>
          <p:cNvSpPr/>
          <p:nvPr/>
        </p:nvSpPr>
        <p:spPr>
          <a:xfrm>
            <a:off x="7289285" y="2809532"/>
            <a:ext cx="373674" cy="162657"/>
          </a:xfrm>
          <a:custGeom>
            <a:avLst/>
            <a:gdLst>
              <a:gd name="connsiteX0" fmla="*/ 0 w 407194"/>
              <a:gd name="connsiteY0" fmla="*/ 133350 h 176212"/>
              <a:gd name="connsiteX1" fmla="*/ 314325 w 407194"/>
              <a:gd name="connsiteY1" fmla="*/ 133350 h 176212"/>
              <a:gd name="connsiteX2" fmla="*/ 314325 w 407194"/>
              <a:gd name="connsiteY2" fmla="*/ 0 h 176212"/>
              <a:gd name="connsiteX3" fmla="*/ 407194 w 407194"/>
              <a:gd name="connsiteY3" fmla="*/ 0 h 176212"/>
              <a:gd name="connsiteX4" fmla="*/ 407194 w 407194"/>
              <a:gd name="connsiteY4" fmla="*/ 40481 h 176212"/>
              <a:gd name="connsiteX5" fmla="*/ 373857 w 407194"/>
              <a:gd name="connsiteY5" fmla="*/ 40481 h 176212"/>
              <a:gd name="connsiteX6" fmla="*/ 373857 w 407194"/>
              <a:gd name="connsiteY6" fmla="*/ 176212 h 176212"/>
              <a:gd name="connsiteX7" fmla="*/ 0 w 407194"/>
              <a:gd name="connsiteY7" fmla="*/ 133350 h 176212"/>
              <a:gd name="connsiteX0" fmla="*/ 0 w 407194"/>
              <a:gd name="connsiteY0" fmla="*/ 133350 h 176212"/>
              <a:gd name="connsiteX1" fmla="*/ 314325 w 407194"/>
              <a:gd name="connsiteY1" fmla="*/ 133350 h 176212"/>
              <a:gd name="connsiteX2" fmla="*/ 314325 w 407194"/>
              <a:gd name="connsiteY2" fmla="*/ 0 h 176212"/>
              <a:gd name="connsiteX3" fmla="*/ 407194 w 407194"/>
              <a:gd name="connsiteY3" fmla="*/ 0 h 176212"/>
              <a:gd name="connsiteX4" fmla="*/ 407194 w 407194"/>
              <a:gd name="connsiteY4" fmla="*/ 40481 h 176212"/>
              <a:gd name="connsiteX5" fmla="*/ 373857 w 407194"/>
              <a:gd name="connsiteY5" fmla="*/ 40481 h 176212"/>
              <a:gd name="connsiteX6" fmla="*/ 373857 w 407194"/>
              <a:gd name="connsiteY6" fmla="*/ 176212 h 176212"/>
              <a:gd name="connsiteX7" fmla="*/ 126207 w 407194"/>
              <a:gd name="connsiteY7" fmla="*/ 150019 h 176212"/>
              <a:gd name="connsiteX8" fmla="*/ 0 w 407194"/>
              <a:gd name="connsiteY8" fmla="*/ 133350 h 176212"/>
              <a:gd name="connsiteX0" fmla="*/ 2381 w 409575"/>
              <a:gd name="connsiteY0" fmla="*/ 133350 h 178594"/>
              <a:gd name="connsiteX1" fmla="*/ 316706 w 409575"/>
              <a:gd name="connsiteY1" fmla="*/ 133350 h 178594"/>
              <a:gd name="connsiteX2" fmla="*/ 316706 w 409575"/>
              <a:gd name="connsiteY2" fmla="*/ 0 h 178594"/>
              <a:gd name="connsiteX3" fmla="*/ 409575 w 409575"/>
              <a:gd name="connsiteY3" fmla="*/ 0 h 178594"/>
              <a:gd name="connsiteX4" fmla="*/ 409575 w 409575"/>
              <a:gd name="connsiteY4" fmla="*/ 40481 h 178594"/>
              <a:gd name="connsiteX5" fmla="*/ 376238 w 409575"/>
              <a:gd name="connsiteY5" fmla="*/ 40481 h 178594"/>
              <a:gd name="connsiteX6" fmla="*/ 376238 w 409575"/>
              <a:gd name="connsiteY6" fmla="*/ 176212 h 178594"/>
              <a:gd name="connsiteX7" fmla="*/ 0 w 409575"/>
              <a:gd name="connsiteY7" fmla="*/ 178594 h 178594"/>
              <a:gd name="connsiteX8" fmla="*/ 2381 w 409575"/>
              <a:gd name="connsiteY8" fmla="*/ 133350 h 178594"/>
              <a:gd name="connsiteX0" fmla="*/ 0 w 407194"/>
              <a:gd name="connsiteY0" fmla="*/ 133350 h 183356"/>
              <a:gd name="connsiteX1" fmla="*/ 314325 w 407194"/>
              <a:gd name="connsiteY1" fmla="*/ 133350 h 183356"/>
              <a:gd name="connsiteX2" fmla="*/ 314325 w 407194"/>
              <a:gd name="connsiteY2" fmla="*/ 0 h 183356"/>
              <a:gd name="connsiteX3" fmla="*/ 407194 w 407194"/>
              <a:gd name="connsiteY3" fmla="*/ 0 h 183356"/>
              <a:gd name="connsiteX4" fmla="*/ 407194 w 407194"/>
              <a:gd name="connsiteY4" fmla="*/ 40481 h 183356"/>
              <a:gd name="connsiteX5" fmla="*/ 373857 w 407194"/>
              <a:gd name="connsiteY5" fmla="*/ 40481 h 183356"/>
              <a:gd name="connsiteX6" fmla="*/ 373857 w 407194"/>
              <a:gd name="connsiteY6" fmla="*/ 176212 h 183356"/>
              <a:gd name="connsiteX7" fmla="*/ 4763 w 407194"/>
              <a:gd name="connsiteY7" fmla="*/ 183356 h 183356"/>
              <a:gd name="connsiteX8" fmla="*/ 0 w 407194"/>
              <a:gd name="connsiteY8" fmla="*/ 133350 h 183356"/>
              <a:gd name="connsiteX0" fmla="*/ 4762 w 411956"/>
              <a:gd name="connsiteY0" fmla="*/ 133350 h 176212"/>
              <a:gd name="connsiteX1" fmla="*/ 319087 w 411956"/>
              <a:gd name="connsiteY1" fmla="*/ 133350 h 176212"/>
              <a:gd name="connsiteX2" fmla="*/ 319087 w 411956"/>
              <a:gd name="connsiteY2" fmla="*/ 0 h 176212"/>
              <a:gd name="connsiteX3" fmla="*/ 411956 w 411956"/>
              <a:gd name="connsiteY3" fmla="*/ 0 h 176212"/>
              <a:gd name="connsiteX4" fmla="*/ 411956 w 411956"/>
              <a:gd name="connsiteY4" fmla="*/ 40481 h 176212"/>
              <a:gd name="connsiteX5" fmla="*/ 378619 w 411956"/>
              <a:gd name="connsiteY5" fmla="*/ 40481 h 176212"/>
              <a:gd name="connsiteX6" fmla="*/ 378619 w 411956"/>
              <a:gd name="connsiteY6" fmla="*/ 176212 h 176212"/>
              <a:gd name="connsiteX7" fmla="*/ 0 w 411956"/>
              <a:gd name="connsiteY7" fmla="*/ 173831 h 176212"/>
              <a:gd name="connsiteX8" fmla="*/ 4762 w 411956"/>
              <a:gd name="connsiteY8" fmla="*/ 133350 h 176212"/>
              <a:gd name="connsiteX0" fmla="*/ 0 w 407194"/>
              <a:gd name="connsiteY0" fmla="*/ 133350 h 176212"/>
              <a:gd name="connsiteX1" fmla="*/ 314325 w 407194"/>
              <a:gd name="connsiteY1" fmla="*/ 133350 h 176212"/>
              <a:gd name="connsiteX2" fmla="*/ 314325 w 407194"/>
              <a:gd name="connsiteY2" fmla="*/ 0 h 176212"/>
              <a:gd name="connsiteX3" fmla="*/ 407194 w 407194"/>
              <a:gd name="connsiteY3" fmla="*/ 0 h 176212"/>
              <a:gd name="connsiteX4" fmla="*/ 407194 w 407194"/>
              <a:gd name="connsiteY4" fmla="*/ 40481 h 176212"/>
              <a:gd name="connsiteX5" fmla="*/ 373857 w 407194"/>
              <a:gd name="connsiteY5" fmla="*/ 40481 h 176212"/>
              <a:gd name="connsiteX6" fmla="*/ 373857 w 407194"/>
              <a:gd name="connsiteY6" fmla="*/ 176212 h 176212"/>
              <a:gd name="connsiteX7" fmla="*/ 4763 w 407194"/>
              <a:gd name="connsiteY7" fmla="*/ 173831 h 176212"/>
              <a:gd name="connsiteX8" fmla="*/ 0 w 407194"/>
              <a:gd name="connsiteY8" fmla="*/ 133350 h 176212"/>
              <a:gd name="connsiteX0" fmla="*/ 4762 w 402431"/>
              <a:gd name="connsiteY0" fmla="*/ 130969 h 176212"/>
              <a:gd name="connsiteX1" fmla="*/ 309562 w 402431"/>
              <a:gd name="connsiteY1" fmla="*/ 133350 h 176212"/>
              <a:gd name="connsiteX2" fmla="*/ 309562 w 402431"/>
              <a:gd name="connsiteY2" fmla="*/ 0 h 176212"/>
              <a:gd name="connsiteX3" fmla="*/ 402431 w 402431"/>
              <a:gd name="connsiteY3" fmla="*/ 0 h 176212"/>
              <a:gd name="connsiteX4" fmla="*/ 402431 w 402431"/>
              <a:gd name="connsiteY4" fmla="*/ 40481 h 176212"/>
              <a:gd name="connsiteX5" fmla="*/ 369094 w 402431"/>
              <a:gd name="connsiteY5" fmla="*/ 40481 h 176212"/>
              <a:gd name="connsiteX6" fmla="*/ 369094 w 402431"/>
              <a:gd name="connsiteY6" fmla="*/ 176212 h 176212"/>
              <a:gd name="connsiteX7" fmla="*/ 0 w 402431"/>
              <a:gd name="connsiteY7" fmla="*/ 173831 h 176212"/>
              <a:gd name="connsiteX8" fmla="*/ 4762 w 402431"/>
              <a:gd name="connsiteY8" fmla="*/ 130969 h 176212"/>
              <a:gd name="connsiteX0" fmla="*/ 0 w 404813"/>
              <a:gd name="connsiteY0" fmla="*/ 133350 h 176212"/>
              <a:gd name="connsiteX1" fmla="*/ 311944 w 404813"/>
              <a:gd name="connsiteY1" fmla="*/ 133350 h 176212"/>
              <a:gd name="connsiteX2" fmla="*/ 311944 w 404813"/>
              <a:gd name="connsiteY2" fmla="*/ 0 h 176212"/>
              <a:gd name="connsiteX3" fmla="*/ 404813 w 404813"/>
              <a:gd name="connsiteY3" fmla="*/ 0 h 176212"/>
              <a:gd name="connsiteX4" fmla="*/ 404813 w 404813"/>
              <a:gd name="connsiteY4" fmla="*/ 40481 h 176212"/>
              <a:gd name="connsiteX5" fmla="*/ 371476 w 404813"/>
              <a:gd name="connsiteY5" fmla="*/ 40481 h 176212"/>
              <a:gd name="connsiteX6" fmla="*/ 371476 w 404813"/>
              <a:gd name="connsiteY6" fmla="*/ 176212 h 176212"/>
              <a:gd name="connsiteX7" fmla="*/ 2382 w 404813"/>
              <a:gd name="connsiteY7" fmla="*/ 173831 h 176212"/>
              <a:gd name="connsiteX8" fmla="*/ 0 w 404813"/>
              <a:gd name="connsiteY8" fmla="*/ 133350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3" h="176212">
                <a:moveTo>
                  <a:pt x="0" y="133350"/>
                </a:moveTo>
                <a:lnTo>
                  <a:pt x="311944" y="133350"/>
                </a:lnTo>
                <a:lnTo>
                  <a:pt x="311944" y="0"/>
                </a:lnTo>
                <a:lnTo>
                  <a:pt x="404813" y="0"/>
                </a:lnTo>
                <a:lnTo>
                  <a:pt x="404813" y="40481"/>
                </a:lnTo>
                <a:lnTo>
                  <a:pt x="371476" y="40481"/>
                </a:lnTo>
                <a:lnTo>
                  <a:pt x="371476" y="176212"/>
                </a:lnTo>
                <a:lnTo>
                  <a:pt x="2382" y="173831"/>
                </a:lnTo>
                <a:lnTo>
                  <a:pt x="0" y="133350"/>
                </a:lnTo>
                <a:close/>
              </a:path>
            </a:pathLst>
          </a:custGeom>
          <a:solidFill>
            <a:srgbClr val="CC00CC"/>
          </a:solidFill>
          <a:ln w="12700" cap="flat" cmpd="sng" algn="ctr">
            <a:solidFill>
              <a:sysClr val="windowText" lastClr="00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60" name="384 Elipse"/>
          <p:cNvSpPr/>
          <p:nvPr/>
        </p:nvSpPr>
        <p:spPr>
          <a:xfrm>
            <a:off x="7761394" y="3283779"/>
            <a:ext cx="238567" cy="238567"/>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61" name="385 CuadroTexto"/>
          <p:cNvSpPr txBox="1"/>
          <p:nvPr/>
        </p:nvSpPr>
        <p:spPr>
          <a:xfrm>
            <a:off x="7713145" y="3256732"/>
            <a:ext cx="346815" cy="291170"/>
          </a:xfrm>
          <a:prstGeom prst="rect">
            <a:avLst/>
          </a:prstGeom>
          <a:noFill/>
        </p:spPr>
        <p:txBody>
          <a:bodyPr wrap="square" rtlCol="0">
            <a:spAutoFit/>
          </a:bodyPr>
          <a:lstStyle/>
          <a:p>
            <a:r>
              <a:rPr lang="es-CO" sz="1292" b="1" dirty="0">
                <a:solidFill>
                  <a:prstClr val="black"/>
                </a:solidFill>
                <a:cs typeface="Arial" pitchFamily="34" charset="0"/>
              </a:rPr>
              <a:t>FII</a:t>
            </a:r>
          </a:p>
        </p:txBody>
      </p:sp>
      <p:sp>
        <p:nvSpPr>
          <p:cNvPr id="62" name="386 Forma libre"/>
          <p:cNvSpPr/>
          <p:nvPr/>
        </p:nvSpPr>
        <p:spPr>
          <a:xfrm>
            <a:off x="7878896" y="2963469"/>
            <a:ext cx="0" cy="320919"/>
          </a:xfrm>
          <a:custGeom>
            <a:avLst/>
            <a:gdLst>
              <a:gd name="connsiteX0" fmla="*/ 0 w 0"/>
              <a:gd name="connsiteY0" fmla="*/ 347662 h 347662"/>
              <a:gd name="connsiteX1" fmla="*/ 0 w 0"/>
              <a:gd name="connsiteY1" fmla="*/ 0 h 347662"/>
            </a:gdLst>
            <a:ahLst/>
            <a:cxnLst>
              <a:cxn ang="0">
                <a:pos x="connsiteX0" y="connsiteY0"/>
              </a:cxn>
              <a:cxn ang="0">
                <a:pos x="connsiteX1" y="connsiteY1"/>
              </a:cxn>
            </a:cxnLst>
            <a:rect l="l" t="t" r="r" b="b"/>
            <a:pathLst>
              <a:path h="347662">
                <a:moveTo>
                  <a:pt x="0" y="347662"/>
                </a:moveTo>
                <a:lnTo>
                  <a:pt x="0" y="0"/>
                </a:lnTo>
              </a:path>
            </a:pathLst>
          </a:custGeom>
          <a:noFill/>
          <a:ln w="28575" cap="flat" cmpd="sng" algn="ctr">
            <a:solidFill>
              <a:srgbClr val="FF000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63" name="387 Forma libre"/>
          <p:cNvSpPr/>
          <p:nvPr/>
        </p:nvSpPr>
        <p:spPr>
          <a:xfrm>
            <a:off x="6889095" y="2935260"/>
            <a:ext cx="0" cy="320919"/>
          </a:xfrm>
          <a:custGeom>
            <a:avLst/>
            <a:gdLst>
              <a:gd name="connsiteX0" fmla="*/ 0 w 0"/>
              <a:gd name="connsiteY0" fmla="*/ 347662 h 347662"/>
              <a:gd name="connsiteX1" fmla="*/ 0 w 0"/>
              <a:gd name="connsiteY1" fmla="*/ 0 h 347662"/>
            </a:gdLst>
            <a:ahLst/>
            <a:cxnLst>
              <a:cxn ang="0">
                <a:pos x="connsiteX0" y="connsiteY0"/>
              </a:cxn>
              <a:cxn ang="0">
                <a:pos x="connsiteX1" y="connsiteY1"/>
              </a:cxn>
            </a:cxnLst>
            <a:rect l="l" t="t" r="r" b="b"/>
            <a:pathLst>
              <a:path h="347662">
                <a:moveTo>
                  <a:pt x="0" y="347662"/>
                </a:moveTo>
                <a:lnTo>
                  <a:pt x="0" y="0"/>
                </a:lnTo>
              </a:path>
            </a:pathLst>
          </a:custGeom>
          <a:noFill/>
          <a:ln w="28575" cap="flat" cmpd="sng" algn="ctr">
            <a:solidFill>
              <a:srgbClr val="44546A">
                <a:lumMod val="60000"/>
                <a:lumOff val="40000"/>
              </a:srgbClr>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nvGrpSpPr>
          <p:cNvPr id="64" name="391 Grupo"/>
          <p:cNvGrpSpPr/>
          <p:nvPr/>
        </p:nvGrpSpPr>
        <p:grpSpPr>
          <a:xfrm>
            <a:off x="5211596" y="2357703"/>
            <a:ext cx="1210438" cy="291170"/>
            <a:chOff x="5263932" y="-972402"/>
            <a:chExt cx="1311308" cy="315435"/>
          </a:xfrm>
        </p:grpSpPr>
        <p:sp>
          <p:nvSpPr>
            <p:cNvPr id="65" name="427 Rectángulo redondeado"/>
            <p:cNvSpPr/>
            <p:nvPr/>
          </p:nvSpPr>
          <p:spPr>
            <a:xfrm>
              <a:off x="5285010" y="-920298"/>
              <a:ext cx="1187650" cy="216024"/>
            </a:xfrm>
            <a:prstGeom prst="roundRect">
              <a:avLst/>
            </a:prstGeom>
            <a:solidFill>
              <a:sysClr val="window" lastClr="FFFFFF"/>
            </a:solidFill>
            <a:ln w="19050" cap="flat" cmpd="sng" algn="ctr">
              <a:solidFill>
                <a:srgbClr val="CC00CC"/>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66" name="428 CuadroTexto"/>
            <p:cNvSpPr txBox="1"/>
            <p:nvPr/>
          </p:nvSpPr>
          <p:spPr>
            <a:xfrm>
              <a:off x="5263932" y="-972402"/>
              <a:ext cx="1311308" cy="315435"/>
            </a:xfrm>
            <a:prstGeom prst="rect">
              <a:avLst/>
            </a:prstGeom>
            <a:noFill/>
          </p:spPr>
          <p:txBody>
            <a:bodyPr wrap="square" rtlCol="0">
              <a:spAutoFit/>
            </a:bodyPr>
            <a:lstStyle/>
            <a:p>
              <a:pPr defTabSz="844083">
                <a:defRPr/>
              </a:pPr>
              <a:r>
                <a:rPr lang="es-CO" sz="1292" b="1" kern="0" dirty="0">
                  <a:solidFill>
                    <a:prstClr val="black"/>
                  </a:solidFill>
                  <a:cs typeface="Arial" pitchFamily="34" charset="0"/>
                </a:rPr>
                <a:t>FI </a:t>
              </a:r>
              <a:r>
                <a:rPr lang="es-CO" sz="923" b="1" kern="0" dirty="0">
                  <a:solidFill>
                    <a:prstClr val="black"/>
                  </a:solidFill>
                  <a:cs typeface="Arial" pitchFamily="34" charset="0"/>
                </a:rPr>
                <a:t>complementaria</a:t>
              </a:r>
            </a:p>
          </p:txBody>
        </p:sp>
      </p:grpSp>
      <p:sp>
        <p:nvSpPr>
          <p:cNvPr id="67" name="392 Forma libre"/>
          <p:cNvSpPr/>
          <p:nvPr/>
        </p:nvSpPr>
        <p:spPr>
          <a:xfrm>
            <a:off x="6324761" y="2521161"/>
            <a:ext cx="1043777" cy="70920"/>
          </a:xfrm>
          <a:custGeom>
            <a:avLst/>
            <a:gdLst>
              <a:gd name="connsiteX0" fmla="*/ 0 w 444500"/>
              <a:gd name="connsiteY0" fmla="*/ 0 h 0"/>
              <a:gd name="connsiteX1" fmla="*/ 444500 w 444500"/>
              <a:gd name="connsiteY1" fmla="*/ 0 h 0"/>
            </a:gdLst>
            <a:ahLst/>
            <a:cxnLst>
              <a:cxn ang="0">
                <a:pos x="connsiteX0" y="connsiteY0"/>
              </a:cxn>
              <a:cxn ang="0">
                <a:pos x="connsiteX1" y="connsiteY1"/>
              </a:cxn>
            </a:cxnLst>
            <a:rect l="l" t="t" r="r" b="b"/>
            <a:pathLst>
              <a:path w="444500">
                <a:moveTo>
                  <a:pt x="0" y="0"/>
                </a:moveTo>
                <a:lnTo>
                  <a:pt x="444500" y="0"/>
                </a:lnTo>
              </a:path>
            </a:pathLst>
          </a:custGeom>
          <a:noFill/>
          <a:ln w="28575" cap="flat" cmpd="sng" algn="ctr">
            <a:solidFill>
              <a:srgbClr val="CC00CC"/>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nvGrpSpPr>
          <p:cNvPr id="68" name="393 Grupo"/>
          <p:cNvGrpSpPr/>
          <p:nvPr/>
        </p:nvGrpSpPr>
        <p:grpSpPr>
          <a:xfrm>
            <a:off x="6418653" y="3212772"/>
            <a:ext cx="958929" cy="291170"/>
            <a:chOff x="5247829" y="-965130"/>
            <a:chExt cx="1038840" cy="315435"/>
          </a:xfrm>
        </p:grpSpPr>
        <p:sp>
          <p:nvSpPr>
            <p:cNvPr id="69" name="425 Rectángulo redondeado"/>
            <p:cNvSpPr/>
            <p:nvPr/>
          </p:nvSpPr>
          <p:spPr>
            <a:xfrm>
              <a:off x="5285010" y="-920298"/>
              <a:ext cx="817379" cy="216024"/>
            </a:xfrm>
            <a:prstGeom prst="roundRect">
              <a:avLst/>
            </a:prstGeom>
            <a:solidFill>
              <a:sysClr val="window" lastClr="FFFFFF"/>
            </a:solidFill>
            <a:ln w="19050" cap="flat" cmpd="sng" algn="ctr">
              <a:solidFill>
                <a:srgbClr val="44546A">
                  <a:lumMod val="60000"/>
                  <a:lumOff val="40000"/>
                </a:srgbClr>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70" name="426 CuadroTexto"/>
            <p:cNvSpPr txBox="1"/>
            <p:nvPr/>
          </p:nvSpPr>
          <p:spPr>
            <a:xfrm>
              <a:off x="5247829" y="-965130"/>
              <a:ext cx="1038840" cy="315435"/>
            </a:xfrm>
            <a:prstGeom prst="rect">
              <a:avLst/>
            </a:prstGeom>
            <a:noFill/>
          </p:spPr>
          <p:txBody>
            <a:bodyPr wrap="square" rtlCol="0">
              <a:spAutoFit/>
            </a:bodyPr>
            <a:lstStyle/>
            <a:p>
              <a:pPr defTabSz="844083">
                <a:defRPr/>
              </a:pPr>
              <a:r>
                <a:rPr lang="es-CO" sz="1292" b="1" kern="0" dirty="0">
                  <a:solidFill>
                    <a:prstClr val="black"/>
                  </a:solidFill>
                  <a:cs typeface="Arial" pitchFamily="34" charset="0"/>
                </a:rPr>
                <a:t>FI </a:t>
              </a:r>
              <a:r>
                <a:rPr lang="es-CO" sz="923" b="1" kern="0" dirty="0">
                  <a:solidFill>
                    <a:prstClr val="black"/>
                  </a:solidFill>
                  <a:cs typeface="Arial" pitchFamily="34" charset="0"/>
                </a:rPr>
                <a:t>voluntaria</a:t>
              </a:r>
            </a:p>
          </p:txBody>
        </p:sp>
      </p:grpSp>
      <p:sp>
        <p:nvSpPr>
          <p:cNvPr id="71" name="396 Forma libre"/>
          <p:cNvSpPr/>
          <p:nvPr/>
        </p:nvSpPr>
        <p:spPr>
          <a:xfrm>
            <a:off x="8363210" y="3104145"/>
            <a:ext cx="0" cy="320919"/>
          </a:xfrm>
          <a:custGeom>
            <a:avLst/>
            <a:gdLst>
              <a:gd name="connsiteX0" fmla="*/ 0 w 0"/>
              <a:gd name="connsiteY0" fmla="*/ 347662 h 347662"/>
              <a:gd name="connsiteX1" fmla="*/ 0 w 0"/>
              <a:gd name="connsiteY1" fmla="*/ 0 h 347662"/>
            </a:gdLst>
            <a:ahLst/>
            <a:cxnLst>
              <a:cxn ang="0">
                <a:pos x="connsiteX0" y="connsiteY0"/>
              </a:cxn>
              <a:cxn ang="0">
                <a:pos x="connsiteX1" y="connsiteY1"/>
              </a:cxn>
            </a:cxnLst>
            <a:rect l="l" t="t" r="r" b="b"/>
            <a:pathLst>
              <a:path h="347662">
                <a:moveTo>
                  <a:pt x="0" y="347662"/>
                </a:moveTo>
                <a:lnTo>
                  <a:pt x="0" y="0"/>
                </a:lnTo>
              </a:path>
            </a:pathLst>
          </a:custGeom>
          <a:noFill/>
          <a:ln w="28575" cap="flat" cmpd="sng" algn="ctr">
            <a:solidFill>
              <a:srgbClr val="00B05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nvGrpSpPr>
          <p:cNvPr id="72" name="397 Grupo"/>
          <p:cNvGrpSpPr/>
          <p:nvPr/>
        </p:nvGrpSpPr>
        <p:grpSpPr>
          <a:xfrm>
            <a:off x="3086857" y="4591335"/>
            <a:ext cx="1210438" cy="291170"/>
            <a:chOff x="2809731" y="1294969"/>
            <a:chExt cx="1311308" cy="315435"/>
          </a:xfrm>
        </p:grpSpPr>
        <p:sp>
          <p:nvSpPr>
            <p:cNvPr id="73" name="423 Rectángulo redondeado"/>
            <p:cNvSpPr/>
            <p:nvPr/>
          </p:nvSpPr>
          <p:spPr>
            <a:xfrm>
              <a:off x="2841083" y="1348662"/>
              <a:ext cx="1187650" cy="216024"/>
            </a:xfrm>
            <a:prstGeom prst="roundRect">
              <a:avLst/>
            </a:prstGeom>
            <a:solidFill>
              <a:sysClr val="window" lastClr="FFFFFF"/>
            </a:solidFill>
            <a:ln w="19050" cap="flat" cmpd="sng" algn="ctr">
              <a:solidFill>
                <a:srgbClr val="CC00CC"/>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74" name="424 CuadroTexto"/>
            <p:cNvSpPr txBox="1"/>
            <p:nvPr/>
          </p:nvSpPr>
          <p:spPr>
            <a:xfrm>
              <a:off x="2809731" y="1294969"/>
              <a:ext cx="1311308" cy="315435"/>
            </a:xfrm>
            <a:prstGeom prst="rect">
              <a:avLst/>
            </a:prstGeom>
            <a:noFill/>
          </p:spPr>
          <p:txBody>
            <a:bodyPr wrap="square" rtlCol="0">
              <a:spAutoFit/>
            </a:bodyPr>
            <a:lstStyle/>
            <a:p>
              <a:pPr defTabSz="844083">
                <a:defRPr/>
              </a:pPr>
              <a:r>
                <a:rPr lang="es-CO" sz="1292" b="1" kern="0" dirty="0">
                  <a:solidFill>
                    <a:prstClr val="black"/>
                  </a:solidFill>
                  <a:cs typeface="Arial" pitchFamily="34" charset="0"/>
                </a:rPr>
                <a:t>FI </a:t>
              </a:r>
              <a:r>
                <a:rPr lang="es-CO" sz="923" b="1" kern="0" dirty="0">
                  <a:solidFill>
                    <a:prstClr val="black"/>
                  </a:solidFill>
                  <a:cs typeface="Arial" pitchFamily="34" charset="0"/>
                </a:rPr>
                <a:t>complementaria</a:t>
              </a:r>
            </a:p>
          </p:txBody>
        </p:sp>
      </p:grpSp>
      <p:sp>
        <p:nvSpPr>
          <p:cNvPr id="75" name="398 Forma libre"/>
          <p:cNvSpPr/>
          <p:nvPr/>
        </p:nvSpPr>
        <p:spPr>
          <a:xfrm flipV="1">
            <a:off x="4230566" y="4705253"/>
            <a:ext cx="244459" cy="42202"/>
          </a:xfrm>
          <a:custGeom>
            <a:avLst/>
            <a:gdLst>
              <a:gd name="connsiteX0" fmla="*/ 0 w 444500"/>
              <a:gd name="connsiteY0" fmla="*/ 0 h 0"/>
              <a:gd name="connsiteX1" fmla="*/ 444500 w 444500"/>
              <a:gd name="connsiteY1" fmla="*/ 0 h 0"/>
            </a:gdLst>
            <a:ahLst/>
            <a:cxnLst>
              <a:cxn ang="0">
                <a:pos x="connsiteX0" y="connsiteY0"/>
              </a:cxn>
              <a:cxn ang="0">
                <a:pos x="connsiteX1" y="connsiteY1"/>
              </a:cxn>
            </a:cxnLst>
            <a:rect l="l" t="t" r="r" b="b"/>
            <a:pathLst>
              <a:path w="444500">
                <a:moveTo>
                  <a:pt x="0" y="0"/>
                </a:moveTo>
                <a:lnTo>
                  <a:pt x="444500" y="0"/>
                </a:lnTo>
              </a:path>
            </a:pathLst>
          </a:custGeom>
          <a:noFill/>
          <a:ln w="28575" cap="flat" cmpd="sng" algn="ctr">
            <a:solidFill>
              <a:srgbClr val="CC00CC"/>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nvGrpSpPr>
          <p:cNvPr id="76" name="399 Grupo"/>
          <p:cNvGrpSpPr/>
          <p:nvPr/>
        </p:nvGrpSpPr>
        <p:grpSpPr>
          <a:xfrm>
            <a:off x="3111163" y="3820545"/>
            <a:ext cx="958929" cy="291170"/>
            <a:chOff x="5247829" y="-984182"/>
            <a:chExt cx="1038840" cy="315435"/>
          </a:xfrm>
        </p:grpSpPr>
        <p:sp>
          <p:nvSpPr>
            <p:cNvPr id="77" name="421 Rectángulo redondeado"/>
            <p:cNvSpPr/>
            <p:nvPr/>
          </p:nvSpPr>
          <p:spPr>
            <a:xfrm>
              <a:off x="5285010" y="-920298"/>
              <a:ext cx="817379" cy="216024"/>
            </a:xfrm>
            <a:prstGeom prst="roundRect">
              <a:avLst/>
            </a:prstGeom>
            <a:solidFill>
              <a:sysClr val="window" lastClr="FFFFFF"/>
            </a:solidFill>
            <a:ln w="19050" cap="flat" cmpd="sng" algn="ctr">
              <a:solidFill>
                <a:srgbClr val="44546A">
                  <a:lumMod val="60000"/>
                  <a:lumOff val="40000"/>
                </a:srgbClr>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78" name="422 CuadroTexto"/>
            <p:cNvSpPr txBox="1"/>
            <p:nvPr/>
          </p:nvSpPr>
          <p:spPr>
            <a:xfrm>
              <a:off x="5247829" y="-984182"/>
              <a:ext cx="1038840" cy="315435"/>
            </a:xfrm>
            <a:prstGeom prst="rect">
              <a:avLst/>
            </a:prstGeom>
            <a:noFill/>
          </p:spPr>
          <p:txBody>
            <a:bodyPr wrap="square" rtlCol="0">
              <a:spAutoFit/>
            </a:bodyPr>
            <a:lstStyle/>
            <a:p>
              <a:pPr defTabSz="844083">
                <a:defRPr/>
              </a:pPr>
              <a:r>
                <a:rPr lang="es-CO" sz="1292" b="1" kern="0" dirty="0">
                  <a:solidFill>
                    <a:prstClr val="black"/>
                  </a:solidFill>
                  <a:cs typeface="Arial" pitchFamily="34" charset="0"/>
                </a:rPr>
                <a:t>FI </a:t>
              </a:r>
              <a:r>
                <a:rPr lang="es-CO" sz="923" b="1" kern="0" dirty="0">
                  <a:solidFill>
                    <a:prstClr val="black"/>
                  </a:solidFill>
                  <a:cs typeface="Arial" pitchFamily="34" charset="0"/>
                </a:rPr>
                <a:t>voluntaria</a:t>
              </a:r>
            </a:p>
          </p:txBody>
        </p:sp>
      </p:grpSp>
      <p:sp>
        <p:nvSpPr>
          <p:cNvPr id="79" name="400 Forma libre"/>
          <p:cNvSpPr/>
          <p:nvPr/>
        </p:nvSpPr>
        <p:spPr>
          <a:xfrm>
            <a:off x="3890707" y="3966230"/>
            <a:ext cx="576775" cy="351692"/>
          </a:xfrm>
          <a:custGeom>
            <a:avLst/>
            <a:gdLst>
              <a:gd name="connsiteX0" fmla="*/ 0 w 624840"/>
              <a:gd name="connsiteY0" fmla="*/ 0 h 381000"/>
              <a:gd name="connsiteX1" fmla="*/ 624840 w 624840"/>
              <a:gd name="connsiteY1" fmla="*/ 0 h 381000"/>
              <a:gd name="connsiteX2" fmla="*/ 624840 w 624840"/>
              <a:gd name="connsiteY2" fmla="*/ 381000 h 381000"/>
              <a:gd name="connsiteX0" fmla="*/ 0 w 624840"/>
              <a:gd name="connsiteY0" fmla="*/ 0 h 381000"/>
              <a:gd name="connsiteX1" fmla="*/ 294640 w 624840"/>
              <a:gd name="connsiteY1" fmla="*/ 171450 h 381000"/>
              <a:gd name="connsiteX2" fmla="*/ 624840 w 624840"/>
              <a:gd name="connsiteY2" fmla="*/ 381000 h 381000"/>
              <a:gd name="connsiteX0" fmla="*/ 0 w 624840"/>
              <a:gd name="connsiteY0" fmla="*/ 0 h 381000"/>
              <a:gd name="connsiteX1" fmla="*/ 624840 w 624840"/>
              <a:gd name="connsiteY1" fmla="*/ 381000 h 381000"/>
            </a:gdLst>
            <a:ahLst/>
            <a:cxnLst>
              <a:cxn ang="0">
                <a:pos x="connsiteX0" y="connsiteY0"/>
              </a:cxn>
              <a:cxn ang="0">
                <a:pos x="connsiteX1" y="connsiteY1"/>
              </a:cxn>
            </a:cxnLst>
            <a:rect l="l" t="t" r="r" b="b"/>
            <a:pathLst>
              <a:path w="624840" h="381000">
                <a:moveTo>
                  <a:pt x="0" y="0"/>
                </a:moveTo>
                <a:lnTo>
                  <a:pt x="624840" y="381000"/>
                </a:lnTo>
              </a:path>
            </a:pathLst>
          </a:custGeom>
          <a:noFill/>
          <a:ln w="28575" cap="flat" cmpd="sng" algn="ctr">
            <a:solidFill>
              <a:srgbClr val="44546A">
                <a:lumMod val="60000"/>
                <a:lumOff val="40000"/>
              </a:srgbClr>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80" name="401 Elipse"/>
          <p:cNvSpPr/>
          <p:nvPr/>
        </p:nvSpPr>
        <p:spPr>
          <a:xfrm>
            <a:off x="3691674" y="3380412"/>
            <a:ext cx="238567" cy="238567"/>
          </a:xfrm>
          <a:prstGeom prst="ellipse">
            <a:avLst/>
          </a:prstGeom>
          <a:solidFill>
            <a:sysClr val="window" lastClr="FFFFFF"/>
          </a:solidFill>
          <a:ln w="19050" cap="flat" cmpd="sng" algn="ctr">
            <a:no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81" name="402 Forma libre"/>
          <p:cNvSpPr/>
          <p:nvPr/>
        </p:nvSpPr>
        <p:spPr>
          <a:xfrm>
            <a:off x="3928219" y="3484412"/>
            <a:ext cx="381000" cy="0"/>
          </a:xfrm>
          <a:custGeom>
            <a:avLst/>
            <a:gdLst>
              <a:gd name="connsiteX0" fmla="*/ 0 w 412750"/>
              <a:gd name="connsiteY0" fmla="*/ 0 h 0"/>
              <a:gd name="connsiteX1" fmla="*/ 412750 w 412750"/>
              <a:gd name="connsiteY1" fmla="*/ 0 h 0"/>
            </a:gdLst>
            <a:ahLst/>
            <a:cxnLst>
              <a:cxn ang="0">
                <a:pos x="connsiteX0" y="connsiteY0"/>
              </a:cxn>
              <a:cxn ang="0">
                <a:pos x="connsiteX1" y="connsiteY1"/>
              </a:cxn>
            </a:cxnLst>
            <a:rect l="l" t="t" r="r" b="b"/>
            <a:pathLst>
              <a:path w="412750">
                <a:moveTo>
                  <a:pt x="0" y="0"/>
                </a:moveTo>
                <a:lnTo>
                  <a:pt x="412750" y="0"/>
                </a:lnTo>
              </a:path>
            </a:pathLst>
          </a:custGeom>
          <a:noFill/>
          <a:ln w="19050" cap="flat" cmpd="sng" algn="ctr">
            <a:solidFill>
              <a:sysClr val="window" lastClr="FFFFFF"/>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sp>
        <p:nvSpPr>
          <p:cNvPr id="82" name="403 CuadroTexto"/>
          <p:cNvSpPr txBox="1"/>
          <p:nvPr/>
        </p:nvSpPr>
        <p:spPr>
          <a:xfrm>
            <a:off x="3642904" y="3353857"/>
            <a:ext cx="346815" cy="291170"/>
          </a:xfrm>
          <a:prstGeom prst="rect">
            <a:avLst/>
          </a:prstGeom>
          <a:noFill/>
          <a:ln>
            <a:noFill/>
          </a:ln>
        </p:spPr>
        <p:txBody>
          <a:bodyPr wrap="square" rtlCol="0">
            <a:spAutoFit/>
          </a:bodyPr>
          <a:lstStyle/>
          <a:p>
            <a:r>
              <a:rPr lang="es-CO" sz="1292" b="1" dirty="0">
                <a:solidFill>
                  <a:prstClr val="black"/>
                </a:solidFill>
                <a:cs typeface="Arial" pitchFamily="34" charset="0"/>
              </a:rPr>
              <a:t>F0</a:t>
            </a:r>
          </a:p>
        </p:txBody>
      </p:sp>
      <p:grpSp>
        <p:nvGrpSpPr>
          <p:cNvPr id="83" name="413 Grupo"/>
          <p:cNvGrpSpPr/>
          <p:nvPr/>
        </p:nvGrpSpPr>
        <p:grpSpPr>
          <a:xfrm>
            <a:off x="8687789" y="2867850"/>
            <a:ext cx="797511" cy="490006"/>
            <a:chOff x="8216900" y="2410877"/>
            <a:chExt cx="863970" cy="530840"/>
          </a:xfrm>
        </p:grpSpPr>
        <p:sp>
          <p:nvSpPr>
            <p:cNvPr id="84" name="418 Elipse"/>
            <p:cNvSpPr/>
            <p:nvPr/>
          </p:nvSpPr>
          <p:spPr>
            <a:xfrm>
              <a:off x="8735735" y="2432398"/>
              <a:ext cx="258448" cy="258448"/>
            </a:xfrm>
            <a:prstGeom prst="ellipse">
              <a:avLst/>
            </a:prstGeom>
            <a:solidFill>
              <a:sysClr val="window" lastClr="FFFFFF"/>
            </a:solidFill>
            <a:ln w="19050" cap="flat" cmpd="sng" algn="ctr">
              <a:solidFill>
                <a:srgbClr val="00B050"/>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85" name="419 CuadroTexto"/>
            <p:cNvSpPr txBox="1"/>
            <p:nvPr/>
          </p:nvSpPr>
          <p:spPr>
            <a:xfrm>
              <a:off x="8659133" y="2410877"/>
              <a:ext cx="421737" cy="530840"/>
            </a:xfrm>
            <a:prstGeom prst="rect">
              <a:avLst/>
            </a:prstGeom>
            <a:noFill/>
          </p:spPr>
          <p:txBody>
            <a:bodyPr wrap="square" rtlCol="0">
              <a:spAutoFit/>
            </a:bodyPr>
            <a:lstStyle/>
            <a:p>
              <a:pPr defTabSz="844083">
                <a:defRPr/>
              </a:pPr>
              <a:r>
                <a:rPr lang="es-CO" sz="1292" b="1" kern="0" dirty="0">
                  <a:solidFill>
                    <a:prstClr val="black"/>
                  </a:solidFill>
                  <a:cs typeface="Arial" pitchFamily="34" charset="0"/>
                </a:rPr>
                <a:t>FIII</a:t>
              </a:r>
            </a:p>
          </p:txBody>
        </p:sp>
        <p:sp>
          <p:nvSpPr>
            <p:cNvPr id="86" name="420 Forma libre"/>
            <p:cNvSpPr/>
            <p:nvPr/>
          </p:nvSpPr>
          <p:spPr>
            <a:xfrm>
              <a:off x="8216900" y="2552700"/>
              <a:ext cx="508000" cy="0"/>
            </a:xfrm>
            <a:custGeom>
              <a:avLst/>
              <a:gdLst>
                <a:gd name="connsiteX0" fmla="*/ 508000 w 508000"/>
                <a:gd name="connsiteY0" fmla="*/ 0 h 0"/>
                <a:gd name="connsiteX1" fmla="*/ 0 w 508000"/>
                <a:gd name="connsiteY1" fmla="*/ 0 h 0"/>
              </a:gdLst>
              <a:ahLst/>
              <a:cxnLst>
                <a:cxn ang="0">
                  <a:pos x="connsiteX0" y="connsiteY0"/>
                </a:cxn>
                <a:cxn ang="0">
                  <a:pos x="connsiteX1" y="connsiteY1"/>
                </a:cxn>
              </a:cxnLst>
              <a:rect l="l" t="t" r="r" b="b"/>
              <a:pathLst>
                <a:path w="508000">
                  <a:moveTo>
                    <a:pt x="508000" y="0"/>
                  </a:moveTo>
                  <a:lnTo>
                    <a:pt x="0" y="0"/>
                  </a:lnTo>
                </a:path>
              </a:pathLst>
            </a:custGeom>
            <a:noFill/>
            <a:ln w="28575" cap="flat" cmpd="sng" algn="ctr">
              <a:solidFill>
                <a:srgbClr val="00B05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grpSp>
        <p:nvGrpSpPr>
          <p:cNvPr id="87" name="414 Grupo"/>
          <p:cNvGrpSpPr/>
          <p:nvPr/>
        </p:nvGrpSpPr>
        <p:grpSpPr>
          <a:xfrm>
            <a:off x="8677327" y="2246503"/>
            <a:ext cx="797511" cy="490006"/>
            <a:chOff x="8216900" y="2410877"/>
            <a:chExt cx="863970" cy="530840"/>
          </a:xfrm>
        </p:grpSpPr>
        <p:sp>
          <p:nvSpPr>
            <p:cNvPr id="88" name="415 Elipse"/>
            <p:cNvSpPr/>
            <p:nvPr/>
          </p:nvSpPr>
          <p:spPr>
            <a:xfrm>
              <a:off x="8735735" y="2432398"/>
              <a:ext cx="258448" cy="258448"/>
            </a:xfrm>
            <a:prstGeom prst="ellipse">
              <a:avLst/>
            </a:prstGeom>
            <a:solidFill>
              <a:sysClr val="window" lastClr="FFFFFF"/>
            </a:solidFill>
            <a:ln w="19050" cap="flat" cmpd="sng" algn="ctr">
              <a:solidFill>
                <a:srgbClr val="00B050"/>
              </a:solidFill>
              <a:prstDash val="solid"/>
              <a:miter lim="800000"/>
            </a:ln>
            <a:effectLst/>
          </p:spPr>
          <p:txBody>
            <a:bodyPr rtlCol="0" anchor="ctr"/>
            <a:lstStyle/>
            <a:p>
              <a:pPr algn="ctr" defTabSz="844083">
                <a:defRPr/>
              </a:pPr>
              <a:endParaRPr lang="es-CO" sz="1662" kern="0">
                <a:solidFill>
                  <a:prstClr val="white"/>
                </a:solidFill>
                <a:cs typeface="Arial" pitchFamily="34" charset="0"/>
              </a:endParaRPr>
            </a:p>
          </p:txBody>
        </p:sp>
        <p:sp>
          <p:nvSpPr>
            <p:cNvPr id="89" name="416 CuadroTexto"/>
            <p:cNvSpPr txBox="1"/>
            <p:nvPr/>
          </p:nvSpPr>
          <p:spPr>
            <a:xfrm>
              <a:off x="8659133" y="2410877"/>
              <a:ext cx="421737" cy="530840"/>
            </a:xfrm>
            <a:prstGeom prst="rect">
              <a:avLst/>
            </a:prstGeom>
            <a:noFill/>
          </p:spPr>
          <p:txBody>
            <a:bodyPr wrap="square" rtlCol="0">
              <a:spAutoFit/>
            </a:bodyPr>
            <a:lstStyle/>
            <a:p>
              <a:pPr defTabSz="844083">
                <a:defRPr/>
              </a:pPr>
              <a:r>
                <a:rPr lang="es-CO" sz="1292" b="1" kern="0" dirty="0">
                  <a:solidFill>
                    <a:prstClr val="black"/>
                  </a:solidFill>
                  <a:cs typeface="Arial" pitchFamily="34" charset="0"/>
                </a:rPr>
                <a:t>FIII</a:t>
              </a:r>
            </a:p>
          </p:txBody>
        </p:sp>
        <p:sp>
          <p:nvSpPr>
            <p:cNvPr id="90" name="417 Forma libre"/>
            <p:cNvSpPr/>
            <p:nvPr/>
          </p:nvSpPr>
          <p:spPr>
            <a:xfrm>
              <a:off x="8216900" y="2552700"/>
              <a:ext cx="508000" cy="0"/>
            </a:xfrm>
            <a:custGeom>
              <a:avLst/>
              <a:gdLst>
                <a:gd name="connsiteX0" fmla="*/ 508000 w 508000"/>
                <a:gd name="connsiteY0" fmla="*/ 0 h 0"/>
                <a:gd name="connsiteX1" fmla="*/ 0 w 508000"/>
                <a:gd name="connsiteY1" fmla="*/ 0 h 0"/>
              </a:gdLst>
              <a:ahLst/>
              <a:cxnLst>
                <a:cxn ang="0">
                  <a:pos x="connsiteX0" y="connsiteY0"/>
                </a:cxn>
                <a:cxn ang="0">
                  <a:pos x="connsiteX1" y="connsiteY1"/>
                </a:cxn>
              </a:cxnLst>
              <a:rect l="l" t="t" r="r" b="b"/>
              <a:pathLst>
                <a:path w="508000">
                  <a:moveTo>
                    <a:pt x="508000" y="0"/>
                  </a:moveTo>
                  <a:lnTo>
                    <a:pt x="0" y="0"/>
                  </a:lnTo>
                </a:path>
              </a:pathLst>
            </a:custGeom>
            <a:noFill/>
            <a:ln w="28575" cap="flat" cmpd="sng" algn="ctr">
              <a:solidFill>
                <a:srgbClr val="00B050"/>
              </a:solidFill>
              <a:prstDash val="solid"/>
              <a:miter lim="800000"/>
            </a:ln>
            <a:effectLst/>
          </p:spPr>
          <p:txBody>
            <a:bodyPr rtlCol="0" anchor="ctr"/>
            <a:lstStyle/>
            <a:p>
              <a:pPr algn="ctr" defTabSz="844083">
                <a:defRPr/>
              </a:pPr>
              <a:endParaRPr lang="es-CO" sz="1662" kern="0">
                <a:solidFill>
                  <a:prstClr val="black"/>
                </a:solidFill>
                <a:cs typeface="Arial" pitchFamily="34" charset="0"/>
              </a:endParaRPr>
            </a:p>
          </p:txBody>
        </p:sp>
      </p:grpSp>
      <p:sp>
        <p:nvSpPr>
          <p:cNvPr id="91" name="88 CuadroTexto"/>
          <p:cNvSpPr txBox="1"/>
          <p:nvPr/>
        </p:nvSpPr>
        <p:spPr>
          <a:xfrm>
            <a:off x="3039896" y="1628800"/>
            <a:ext cx="7232568" cy="433196"/>
          </a:xfrm>
          <a:prstGeom prst="rect">
            <a:avLst/>
          </a:prstGeom>
          <a:noFill/>
        </p:spPr>
        <p:txBody>
          <a:bodyPr wrap="square" rtlCol="0">
            <a:spAutoFit/>
          </a:bodyPr>
          <a:lstStyle/>
          <a:p>
            <a:pPr algn="ctr" fontAlgn="base">
              <a:spcBef>
                <a:spcPct val="0"/>
              </a:spcBef>
              <a:spcAft>
                <a:spcPct val="0"/>
              </a:spcAft>
            </a:pPr>
            <a:r>
              <a:rPr lang="es-CO" sz="2215" b="1" dirty="0">
                <a:solidFill>
                  <a:prstClr val="black"/>
                </a:solidFill>
                <a:latin typeface="Arial" pitchFamily="34" charset="0"/>
                <a:cs typeface="Arial" pitchFamily="34" charset="0"/>
              </a:rPr>
              <a:t>FASEO DE OBRAS PLAN DE CHOQUE 2015 - 2016 </a:t>
            </a:r>
          </a:p>
        </p:txBody>
      </p:sp>
      <p:pic>
        <p:nvPicPr>
          <p:cNvPr id="92" name="Imagen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1944" y="260648"/>
            <a:ext cx="1337776" cy="1074590"/>
          </a:xfrm>
          <a:prstGeom prst="rect">
            <a:avLst/>
          </a:prstGeom>
        </p:spPr>
      </p:pic>
    </p:spTree>
    <p:extLst>
      <p:ext uri="{BB962C8B-B14F-4D97-AF65-F5344CB8AC3E}">
        <p14:creationId xmlns:p14="http://schemas.microsoft.com/office/powerpoint/2010/main" val="3504489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12" name="Título 1"/>
          <p:cNvSpPr txBox="1">
            <a:spLocks/>
          </p:cNvSpPr>
          <p:nvPr/>
        </p:nvSpPr>
        <p:spPr bwMode="auto">
          <a:xfrm>
            <a:off x="1929172" y="960386"/>
            <a:ext cx="8915400" cy="52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Impact" pitchFamily="34" charset="0"/>
                <a:ea typeface="+mj-ea"/>
                <a:cs typeface="+mj-cs"/>
              </a:defRPr>
            </a:lvl1pPr>
            <a:lvl2pPr algn="ctr" rtl="0" eaLnBrk="0" fontAlgn="base" hangingPunct="0">
              <a:spcBef>
                <a:spcPct val="0"/>
              </a:spcBef>
              <a:spcAft>
                <a:spcPct val="0"/>
              </a:spcAft>
              <a:defRPr sz="4000" b="1">
                <a:solidFill>
                  <a:schemeClr val="tx1"/>
                </a:solidFill>
                <a:latin typeface="Impact" pitchFamily="34" charset="0"/>
              </a:defRPr>
            </a:lvl2pPr>
            <a:lvl3pPr algn="ctr" rtl="0" eaLnBrk="0" fontAlgn="base" hangingPunct="0">
              <a:spcBef>
                <a:spcPct val="0"/>
              </a:spcBef>
              <a:spcAft>
                <a:spcPct val="0"/>
              </a:spcAft>
              <a:defRPr sz="4000" b="1">
                <a:solidFill>
                  <a:schemeClr val="tx1"/>
                </a:solidFill>
                <a:latin typeface="Impact" pitchFamily="34" charset="0"/>
              </a:defRPr>
            </a:lvl3pPr>
            <a:lvl4pPr algn="ctr" rtl="0" eaLnBrk="0" fontAlgn="base" hangingPunct="0">
              <a:spcBef>
                <a:spcPct val="0"/>
              </a:spcBef>
              <a:spcAft>
                <a:spcPct val="0"/>
              </a:spcAft>
              <a:defRPr sz="4000" b="1">
                <a:solidFill>
                  <a:schemeClr val="tx1"/>
                </a:solidFill>
                <a:latin typeface="Impact" pitchFamily="34" charset="0"/>
              </a:defRPr>
            </a:lvl4pPr>
            <a:lvl5pPr algn="ctr" rtl="0" eaLnBrk="0" fontAlgn="base" hangingPunct="0">
              <a:spcBef>
                <a:spcPct val="0"/>
              </a:spcBef>
              <a:spcAft>
                <a:spcPct val="0"/>
              </a:spcAft>
              <a:defRPr sz="4000" b="1">
                <a:solidFill>
                  <a:schemeClr val="tx1"/>
                </a:solidFill>
                <a:latin typeface="Impac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s-CO" sz="2800" dirty="0" smtClean="0">
              <a:latin typeface="+mj-lt"/>
            </a:endParaRPr>
          </a:p>
          <a:p>
            <a:r>
              <a:rPr lang="es-CO" sz="2800" dirty="0" smtClean="0">
                <a:latin typeface="+mj-lt"/>
              </a:rPr>
              <a:t>CARÁCTERÍSTICAS </a:t>
            </a:r>
            <a:r>
              <a:rPr lang="es-CO" sz="2800" dirty="0" smtClean="0">
                <a:latin typeface="+mj-lt"/>
              </a:rPr>
              <a:t>DEL </a:t>
            </a:r>
            <a:r>
              <a:rPr lang="es-CO" sz="2800" dirty="0">
                <a:latin typeface="+mj-lt"/>
              </a:rPr>
              <a:t>CONTRATO CODAD S.A.</a:t>
            </a:r>
            <a:endParaRPr lang="es-MX" sz="2800" dirty="0">
              <a:latin typeface="+mj-lt"/>
            </a:endParaRPr>
          </a:p>
          <a:p>
            <a:endParaRPr lang="es-MX" dirty="0"/>
          </a:p>
        </p:txBody>
      </p:sp>
      <p:sp>
        <p:nvSpPr>
          <p:cNvPr id="20" name="30 CuadroTexto"/>
          <p:cNvSpPr txBox="1">
            <a:spLocks noChangeArrowheads="1"/>
          </p:cNvSpPr>
          <p:nvPr/>
        </p:nvSpPr>
        <p:spPr bwMode="auto">
          <a:xfrm flipH="1">
            <a:off x="7033546" y="1365132"/>
            <a:ext cx="4530930" cy="276999"/>
          </a:xfrm>
          <a:prstGeom prst="rect">
            <a:avLst/>
          </a:prstGeom>
          <a:solidFill>
            <a:srgbClr val="022B44"/>
          </a:solidFill>
        </p:spPr>
        <p:style>
          <a:lnRef idx="0">
            <a:schemeClr val="accent1"/>
          </a:lnRef>
          <a:fillRef idx="3">
            <a:schemeClr val="accent1"/>
          </a:fillRef>
          <a:effectRef idx="3">
            <a:schemeClr val="accent1"/>
          </a:effectRef>
          <a:fontRef idx="minor">
            <a:schemeClr val="lt1"/>
          </a:fontRef>
        </p:style>
        <p:txBody>
          <a:bodyPr wrap="square" anchor="ctr">
            <a:spAutoFit/>
          </a:bodyPr>
          <a:lstStyle>
            <a:defPPr>
              <a:defRPr lang="es-MX"/>
            </a:defPPr>
            <a:lvl1pPr marL="457200" indent="-457200" algn="ctr" eaLnBrk="0" fontAlgn="base" hangingPunct="0">
              <a:spcBef>
                <a:spcPts val="600"/>
              </a:spcBef>
              <a:spcAft>
                <a:spcPct val="0"/>
              </a:spcAft>
              <a:defRPr sz="900" b="1">
                <a:solidFill>
                  <a:prstClr val="white"/>
                </a:solidFill>
                <a:effectLst>
                  <a:outerShdw blurRad="38100" dist="38100" dir="2700000" algn="tl">
                    <a:srgbClr val="000000">
                      <a:alpha val="43137"/>
                    </a:srgbClr>
                  </a:outerShdw>
                </a:effectLst>
                <a:latin typeface="Arial" pitchFamily="34" charset="0"/>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sz="1200" dirty="0">
                <a:latin typeface="+mj-lt"/>
              </a:rPr>
              <a:t>INFORMACIÓN GENERAL</a:t>
            </a:r>
          </a:p>
        </p:txBody>
      </p:sp>
      <p:graphicFrame>
        <p:nvGraphicFramePr>
          <p:cNvPr id="21" name="3 Tabla"/>
          <p:cNvGraphicFramePr>
            <a:graphicFrameLocks noGrp="1"/>
          </p:cNvGraphicFramePr>
          <p:nvPr>
            <p:extLst/>
          </p:nvPr>
        </p:nvGraphicFramePr>
        <p:xfrm>
          <a:off x="7012177" y="1700808"/>
          <a:ext cx="4552299" cy="3291840"/>
        </p:xfrm>
        <a:graphic>
          <a:graphicData uri="http://schemas.openxmlformats.org/drawingml/2006/table">
            <a:tbl>
              <a:tblPr firstRow="1" bandRow="1">
                <a:tableStyleId>{BC89EF96-8CEA-46FF-86C4-4CE0E7609802}</a:tableStyleId>
              </a:tblPr>
              <a:tblGrid>
                <a:gridCol w="2104027"/>
                <a:gridCol w="2448272"/>
              </a:tblGrid>
              <a:tr h="0">
                <a:tc>
                  <a:txBody>
                    <a:bodyPr/>
                    <a:lstStyle/>
                    <a:p>
                      <a:pPr marL="0" algn="l" defTabSz="914400" rtl="0" eaLnBrk="1" latinLnBrk="0" hangingPunct="1"/>
                      <a:r>
                        <a:rPr lang="es-ES" sz="1200" b="0" kern="1200" dirty="0" smtClean="0">
                          <a:latin typeface="+mn-lt"/>
                        </a:rPr>
                        <a:t>Contrato</a:t>
                      </a:r>
                      <a:endParaRPr lang="es-CO" sz="1200" b="0" kern="1200" dirty="0">
                        <a:solidFill>
                          <a:schemeClr val="dk1"/>
                        </a:solidFill>
                        <a:latin typeface="+mn-lt"/>
                        <a:ea typeface="+mn-ea"/>
                        <a:cs typeface="Arial" panose="020B0604020202020204" pitchFamily="34" charset="0"/>
                      </a:endParaRPr>
                    </a:p>
                  </a:txBody>
                  <a:tcPr anchor="ctr"/>
                </a:tc>
                <a:tc>
                  <a:txBody>
                    <a:bodyPr/>
                    <a:lstStyle/>
                    <a:p>
                      <a:pPr lvl="0" algn="l"/>
                      <a:r>
                        <a:rPr lang="es-MX" sz="1200" b="0" dirty="0" smtClean="0"/>
                        <a:t>  No. 0110-O.P. de 1995</a:t>
                      </a:r>
                    </a:p>
                  </a:txBody>
                  <a:tcPr marL="9525" marR="9525" marT="9525" marB="0" anchor="ctr"/>
                </a:tc>
              </a:tr>
              <a:tr h="0">
                <a:tc>
                  <a:txBody>
                    <a:bodyPr/>
                    <a:lstStyle/>
                    <a:p>
                      <a:pPr marL="0" algn="l" defTabSz="914400" rtl="0" eaLnBrk="1" latinLnBrk="0" hangingPunct="1"/>
                      <a:r>
                        <a:rPr lang="es-CO" sz="1200" kern="1200" dirty="0" smtClean="0">
                          <a:latin typeface="+mn-lt"/>
                        </a:rPr>
                        <a:t>Concesionario</a:t>
                      </a:r>
                      <a:endParaRPr lang="es-CO" sz="1200" b="1" kern="1200" dirty="0">
                        <a:solidFill>
                          <a:schemeClr val="dk1"/>
                        </a:solidFill>
                        <a:latin typeface="+mn-lt"/>
                        <a:ea typeface="+mn-ea"/>
                        <a:cs typeface="Arial" panose="020B0604020202020204" pitchFamily="34" charset="0"/>
                      </a:endParaRP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MX" sz="1200" b="0" kern="1200" dirty="0" smtClean="0">
                          <a:solidFill>
                            <a:schemeClr val="dk1"/>
                          </a:solidFill>
                          <a:latin typeface="+mn-lt"/>
                          <a:ea typeface="+mn-ea"/>
                          <a:cs typeface="Arial" panose="020B0604020202020204" pitchFamily="34" charset="0"/>
                        </a:rPr>
                        <a:t>Compañía de Desarrollo Aeropuerto Eldorado S.A. – CODAD S.A.</a:t>
                      </a:r>
                    </a:p>
                  </a:txBody>
                  <a:tcPr marL="0" marR="0" marT="0" marB="0" anchor="ctr" anchorCtr="1"/>
                </a:tc>
              </a:tr>
              <a:tr h="1249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latin typeface="+mn-lt"/>
                        </a:rPr>
                        <a:t>Fecha de suscripción</a:t>
                      </a:r>
                      <a:endParaRPr lang="es-ES" sz="1200" b="1" kern="1200" dirty="0" smtClean="0">
                        <a:solidFill>
                          <a:schemeClr val="dk1"/>
                        </a:solidFill>
                        <a:latin typeface="+mn-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kern="1200" dirty="0" smtClean="0">
                          <a:solidFill>
                            <a:schemeClr val="dk1"/>
                          </a:solidFill>
                          <a:latin typeface="+mn-lt"/>
                          <a:ea typeface="+mn-ea"/>
                          <a:cs typeface="Arial" panose="020B0604020202020204" pitchFamily="34" charset="0"/>
                        </a:rPr>
                        <a:t>18 de julio de 1995</a:t>
                      </a:r>
                      <a:endParaRPr lang="es-CO" sz="1200" b="0" kern="1200" dirty="0">
                        <a:solidFill>
                          <a:schemeClr val="dk1"/>
                        </a:solidFill>
                        <a:latin typeface="+mn-lt"/>
                        <a:ea typeface="+mn-ea"/>
                        <a:cs typeface="Arial" panose="020B0604020202020204" pitchFamily="34" charset="0"/>
                      </a:endParaRPr>
                    </a:p>
                  </a:txBody>
                  <a:tcPr anchor="ctr"/>
                </a:tc>
              </a:tr>
              <a:tr h="138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latin typeface="+mn-lt"/>
                        </a:rPr>
                        <a:t>Fecha de inicio del</a:t>
                      </a:r>
                      <a:r>
                        <a:rPr lang="es-ES" sz="1200" kern="1200" baseline="0" dirty="0" smtClean="0">
                          <a:latin typeface="+mn-lt"/>
                        </a:rPr>
                        <a:t> contrato</a:t>
                      </a:r>
                      <a:endParaRPr lang="es-ES" sz="1200" b="1" kern="1200" dirty="0" smtClean="0">
                        <a:solidFill>
                          <a:schemeClr val="dk1"/>
                        </a:solidFill>
                        <a:latin typeface="+mn-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kern="1200" dirty="0" smtClean="0">
                          <a:solidFill>
                            <a:schemeClr val="dk1"/>
                          </a:solidFill>
                          <a:latin typeface="+mn-lt"/>
                          <a:ea typeface="+mn-ea"/>
                          <a:cs typeface="Arial" panose="020B0604020202020204" pitchFamily="34" charset="0"/>
                        </a:rPr>
                        <a:t>01 de septiembre de 1995</a:t>
                      </a:r>
                      <a:endParaRPr lang="es-CO" sz="1200" b="0" kern="1200" dirty="0">
                        <a:solidFill>
                          <a:schemeClr val="dk1"/>
                        </a:solidFill>
                        <a:latin typeface="+mn-lt"/>
                        <a:ea typeface="+mn-ea"/>
                        <a:cs typeface="Arial" panose="020B0604020202020204" pitchFamily="34" charset="0"/>
                      </a:endParaRPr>
                    </a:p>
                  </a:txBody>
                  <a:tcPr anchor="ctr"/>
                </a:tc>
              </a:tr>
              <a:tr h="152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dk1"/>
                          </a:solidFill>
                          <a:latin typeface="+mn-lt"/>
                          <a:ea typeface="+mn-ea"/>
                          <a:cs typeface="Arial" panose="020B0604020202020204" pitchFamily="34" charset="0"/>
                        </a:rPr>
                        <a:t>Fecha</a:t>
                      </a:r>
                      <a:r>
                        <a:rPr lang="es-ES" sz="1200" b="0" kern="1200" baseline="0" dirty="0" smtClean="0">
                          <a:solidFill>
                            <a:schemeClr val="dk1"/>
                          </a:solidFill>
                          <a:latin typeface="+mn-lt"/>
                          <a:ea typeface="+mn-ea"/>
                          <a:cs typeface="Arial" panose="020B0604020202020204" pitchFamily="34" charset="0"/>
                        </a:rPr>
                        <a:t> de finalización del contrato</a:t>
                      </a:r>
                      <a:endParaRPr lang="es-ES" sz="1200" b="0" kern="1200" dirty="0" smtClean="0">
                        <a:solidFill>
                          <a:schemeClr val="dk1"/>
                        </a:solidFill>
                        <a:latin typeface="+mn-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kern="1200" dirty="0" smtClean="0">
                          <a:solidFill>
                            <a:schemeClr val="dk1"/>
                          </a:solidFill>
                          <a:latin typeface="+mn-lt"/>
                          <a:ea typeface="+mn-ea"/>
                          <a:cs typeface="Arial" panose="020B0604020202020204" pitchFamily="34" charset="0"/>
                        </a:rPr>
                        <a:t>31 de agosto de 2017</a:t>
                      </a:r>
                    </a:p>
                  </a:txBody>
                  <a:tcPr anchor="ctr"/>
                </a:tc>
              </a:tr>
              <a:tr h="127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dk1"/>
                          </a:solidFill>
                          <a:latin typeface="+mn-lt"/>
                          <a:ea typeface="+mn-ea"/>
                          <a:cs typeface="Arial" panose="020B0604020202020204" pitchFamily="34" charset="0"/>
                        </a:rPr>
                        <a:t>Contraprestación</a:t>
                      </a:r>
                    </a:p>
                  </a:txBody>
                  <a:tcPr anchor="ctr"/>
                </a:tc>
                <a:tc>
                  <a:txBody>
                    <a:bodyPr/>
                    <a:lstStyle/>
                    <a:p>
                      <a:pPr marL="0" algn="l" defTabSz="914400" rtl="0" eaLnBrk="1" latinLnBrk="0" hangingPunct="1"/>
                      <a:r>
                        <a:rPr lang="es-CO" sz="1200" b="0" kern="1200" dirty="0" smtClean="0">
                          <a:solidFill>
                            <a:schemeClr val="dk1"/>
                          </a:solidFill>
                          <a:latin typeface="+mn-lt"/>
                          <a:ea typeface="+mn-ea"/>
                          <a:cs typeface="Arial" panose="020B0604020202020204" pitchFamily="34" charset="0"/>
                        </a:rPr>
                        <a:t>N/A</a:t>
                      </a:r>
                      <a:endParaRPr lang="es-CO" sz="1200" b="0" kern="1200" dirty="0">
                        <a:solidFill>
                          <a:schemeClr val="dk1"/>
                        </a:solidFill>
                        <a:latin typeface="+mn-lt"/>
                        <a:ea typeface="+mn-ea"/>
                        <a:cs typeface="Arial" panose="020B0604020202020204" pitchFamily="34" charset="0"/>
                      </a:endParaRPr>
                    </a:p>
                  </a:txBody>
                  <a:tcPr anchor="ctr"/>
                </a:tc>
              </a:tr>
              <a:tr h="127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smtClean="0">
                          <a:solidFill>
                            <a:schemeClr val="dk1"/>
                          </a:solidFill>
                          <a:latin typeface="+mn-lt"/>
                          <a:ea typeface="+mn-ea"/>
                          <a:cs typeface="Arial" panose="020B0604020202020204" pitchFamily="34" charset="0"/>
                        </a:rPr>
                        <a:t>Fecha</a:t>
                      </a:r>
                      <a:r>
                        <a:rPr lang="es-ES" sz="1200" b="0" kern="1200" baseline="0" dirty="0" smtClean="0">
                          <a:solidFill>
                            <a:schemeClr val="dk1"/>
                          </a:solidFill>
                          <a:latin typeface="+mn-lt"/>
                          <a:ea typeface="+mn-ea"/>
                          <a:cs typeface="Arial" panose="020B0604020202020204" pitchFamily="34" charset="0"/>
                        </a:rPr>
                        <a:t> de Subrogación a la ANI</a:t>
                      </a:r>
                      <a:endParaRPr lang="es-ES" sz="1200" b="0" kern="1200" dirty="0" smtClean="0">
                        <a:solidFill>
                          <a:schemeClr val="dk1"/>
                        </a:solidFill>
                        <a:latin typeface="+mn-lt"/>
                        <a:ea typeface="+mn-ea"/>
                        <a:cs typeface="Arial" panose="020B0604020202020204" pitchFamily="34" charset="0"/>
                      </a:endParaRPr>
                    </a:p>
                  </a:txBody>
                  <a:tcPr anchor="ctr"/>
                </a:tc>
                <a:tc>
                  <a:txBody>
                    <a:bodyPr/>
                    <a:lstStyle/>
                    <a:p>
                      <a:pPr marL="0" algn="l" defTabSz="914400" rtl="0" eaLnBrk="1" latinLnBrk="0" hangingPunct="1"/>
                      <a:r>
                        <a:rPr lang="es-CO" sz="1200" b="0" kern="1200" dirty="0" smtClean="0">
                          <a:solidFill>
                            <a:schemeClr val="dk1"/>
                          </a:solidFill>
                          <a:latin typeface="+mn-lt"/>
                          <a:ea typeface="+mn-ea"/>
                          <a:cs typeface="Arial" panose="020B0604020202020204" pitchFamily="34" charset="0"/>
                        </a:rPr>
                        <a:t>27</a:t>
                      </a:r>
                      <a:r>
                        <a:rPr lang="es-CO" sz="1200" b="0" kern="1200" baseline="0" dirty="0" smtClean="0">
                          <a:solidFill>
                            <a:schemeClr val="dk1"/>
                          </a:solidFill>
                          <a:latin typeface="+mn-lt"/>
                          <a:ea typeface="+mn-ea"/>
                          <a:cs typeface="Arial" panose="020B0604020202020204" pitchFamily="34" charset="0"/>
                        </a:rPr>
                        <a:t> de diciembre de 2</a:t>
                      </a:r>
                      <a:r>
                        <a:rPr lang="es-CO" sz="1200" b="0" kern="1200" dirty="0" smtClean="0">
                          <a:solidFill>
                            <a:schemeClr val="dk1"/>
                          </a:solidFill>
                          <a:latin typeface="+mn-lt"/>
                          <a:ea typeface="+mn-ea"/>
                          <a:cs typeface="Arial" panose="020B0604020202020204" pitchFamily="34" charset="0"/>
                        </a:rPr>
                        <a:t>013</a:t>
                      </a:r>
                      <a:endParaRPr lang="es-CO" sz="1200" b="0" kern="1200" dirty="0">
                        <a:solidFill>
                          <a:schemeClr val="dk1"/>
                        </a:solidFill>
                        <a:latin typeface="+mn-lt"/>
                        <a:ea typeface="+mn-ea"/>
                        <a:cs typeface="Arial" panose="020B0604020202020204" pitchFamily="34" charset="0"/>
                      </a:endParaRPr>
                    </a:p>
                  </a:txBody>
                  <a:tcPr anchor="ctr"/>
                </a:tc>
              </a:tr>
              <a:tr h="140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u="none" strike="noStrike" kern="1200" dirty="0" smtClean="0">
                          <a:effectLst/>
                        </a:rPr>
                        <a:t>Interventor:</a:t>
                      </a:r>
                      <a:endParaRPr lang="es-CO" sz="1200" b="0" u="none" strike="noStrike" kern="1200" dirty="0" smtClean="0">
                        <a:solidFill>
                          <a:schemeClr val="tx1"/>
                        </a:solidFill>
                        <a:effectLst/>
                        <a:latin typeface="+mn-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kern="1200" dirty="0" smtClean="0">
                          <a:solidFill>
                            <a:schemeClr val="dk1"/>
                          </a:solidFill>
                          <a:latin typeface="+mn-lt"/>
                          <a:ea typeface="+mn-ea"/>
                          <a:cs typeface="Arial" panose="020B0604020202020204" pitchFamily="34" charset="0"/>
                        </a:rPr>
                        <a:t>Consorcio Aeroportuario</a:t>
                      </a:r>
                    </a:p>
                  </a:txBody>
                  <a:tcPr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u="none" strike="noStrike" kern="1200" dirty="0" smtClean="0">
                          <a:effectLst/>
                        </a:rPr>
                        <a:t>Fecha Inicio</a:t>
                      </a:r>
                      <a:r>
                        <a:rPr lang="es-CO" sz="1200" u="none" strike="noStrike" kern="1200" baseline="0" dirty="0" smtClean="0">
                          <a:effectLst/>
                        </a:rPr>
                        <a:t> interventoría</a:t>
                      </a:r>
                      <a:endParaRPr lang="es-CO" sz="1200" b="0" u="none" strike="noStrike" kern="1200" dirty="0" smtClean="0">
                        <a:solidFill>
                          <a:schemeClr val="tx1"/>
                        </a:solidFill>
                        <a:effectLst/>
                        <a:latin typeface="+mn-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kern="1200" dirty="0" smtClean="0">
                          <a:solidFill>
                            <a:schemeClr val="dk1"/>
                          </a:solidFill>
                          <a:latin typeface="+mn-lt"/>
                          <a:ea typeface="+mn-ea"/>
                          <a:cs typeface="Arial" panose="020B0604020202020204" pitchFamily="34" charset="0"/>
                        </a:rPr>
                        <a:t>07 de marzo de 2012</a:t>
                      </a:r>
                    </a:p>
                  </a:txBody>
                  <a:tcPr anchor="ctr"/>
                </a:tc>
              </a:tr>
              <a:tr h="129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u="none" strike="noStrike" kern="1200" dirty="0" smtClean="0">
                          <a:effectLst/>
                        </a:rPr>
                        <a:t>Fecha Fin:</a:t>
                      </a:r>
                      <a:endParaRPr lang="es-CO" sz="1200" b="0" u="none" strike="noStrike" kern="1200" dirty="0" smtClean="0">
                        <a:solidFill>
                          <a:schemeClr val="tx1"/>
                        </a:solidFill>
                        <a:effectLst/>
                        <a:latin typeface="+mn-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kern="1200" dirty="0" smtClean="0">
                          <a:solidFill>
                            <a:schemeClr val="dk1"/>
                          </a:solidFill>
                          <a:latin typeface="+mn-lt"/>
                          <a:ea typeface="+mn-ea"/>
                          <a:cs typeface="Arial" panose="020B0604020202020204" pitchFamily="34" charset="0"/>
                        </a:rPr>
                        <a:t>06 de noviembre de 2015</a:t>
                      </a:r>
                    </a:p>
                  </a:txBody>
                  <a:tcPr anchor="ctr"/>
                </a:tc>
              </a:tr>
              <a:tr h="143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u="none" strike="noStrike" kern="1200" dirty="0" smtClean="0">
                          <a:effectLst/>
                        </a:rPr>
                        <a:t>Valor Interventoría</a:t>
                      </a:r>
                      <a:endParaRPr lang="es-CO" sz="1200" b="0" u="none" strike="noStrike" kern="1200" dirty="0" smtClean="0">
                        <a:solidFill>
                          <a:schemeClr val="tx1"/>
                        </a:solidFill>
                        <a:effectLst/>
                        <a:latin typeface="+mn-lt"/>
                        <a:ea typeface="+mn-ea"/>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b="0" kern="1200" dirty="0" smtClean="0">
                          <a:solidFill>
                            <a:schemeClr val="dk1"/>
                          </a:solidFill>
                          <a:latin typeface="+mn-lt"/>
                          <a:ea typeface="+mn-ea"/>
                          <a:cs typeface="Arial" panose="020B0604020202020204" pitchFamily="34" charset="0"/>
                        </a:rPr>
                        <a:t>US$ 681.016,00 </a:t>
                      </a:r>
                    </a:p>
                  </a:txBody>
                  <a:tcPr anchor="ctr"/>
                </a:tc>
              </a:tr>
            </a:tbl>
          </a:graphicData>
        </a:graphic>
      </p:graphicFrame>
      <p:sp>
        <p:nvSpPr>
          <p:cNvPr id="22" name="30 CuadroTexto"/>
          <p:cNvSpPr txBox="1">
            <a:spLocks noChangeArrowheads="1"/>
          </p:cNvSpPr>
          <p:nvPr/>
        </p:nvSpPr>
        <p:spPr bwMode="auto">
          <a:xfrm flipH="1">
            <a:off x="2209010" y="4328493"/>
            <a:ext cx="4610820" cy="276999"/>
          </a:xfrm>
          <a:prstGeom prst="rect">
            <a:avLst/>
          </a:prstGeom>
          <a:solidFill>
            <a:srgbClr val="0B3753"/>
          </a:solidFill>
        </p:spPr>
        <p:style>
          <a:lnRef idx="0">
            <a:schemeClr val="accent1"/>
          </a:lnRef>
          <a:fillRef idx="3">
            <a:schemeClr val="accent1"/>
          </a:fillRef>
          <a:effectRef idx="3">
            <a:schemeClr val="accent1"/>
          </a:effectRef>
          <a:fontRef idx="minor">
            <a:schemeClr val="lt1"/>
          </a:fontRef>
        </p:style>
        <p:txBody>
          <a:bodyPr wrap="square" anchor="ctr">
            <a:spAutoFit/>
          </a:bodyPr>
          <a:lstStyle>
            <a:defPPr>
              <a:defRPr lang="es-MX"/>
            </a:defPPr>
            <a:lvl1pPr marL="457200" indent="-457200" algn="ctr" eaLnBrk="0" fontAlgn="base" hangingPunct="0">
              <a:spcBef>
                <a:spcPts val="600"/>
              </a:spcBef>
              <a:spcAft>
                <a:spcPct val="0"/>
              </a:spcAft>
              <a:defRPr sz="900" b="1">
                <a:solidFill>
                  <a:prstClr val="white"/>
                </a:solidFill>
                <a:effectLst>
                  <a:outerShdw blurRad="38100" dist="38100" dir="2700000" algn="tl">
                    <a:srgbClr val="000000">
                      <a:alpha val="43137"/>
                    </a:srgbClr>
                  </a:outerShdw>
                </a:effectLst>
                <a:latin typeface="Arial" pitchFamily="34" charset="0"/>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sz="1200" dirty="0" smtClean="0">
                <a:latin typeface="+mj-lt"/>
              </a:rPr>
              <a:t>COMPOSICIÓN ACCIONARIA</a:t>
            </a:r>
            <a:endParaRPr lang="es-CO" sz="1200" dirty="0">
              <a:latin typeface="+mj-lt"/>
            </a:endParaRPr>
          </a:p>
        </p:txBody>
      </p:sp>
      <p:graphicFrame>
        <p:nvGraphicFramePr>
          <p:cNvPr id="23" name="3 Tabla"/>
          <p:cNvGraphicFramePr>
            <a:graphicFrameLocks noGrp="1"/>
          </p:cNvGraphicFramePr>
          <p:nvPr>
            <p:extLst/>
          </p:nvPr>
        </p:nvGraphicFramePr>
        <p:xfrm>
          <a:off x="2197277" y="4605492"/>
          <a:ext cx="4606869" cy="2057400"/>
        </p:xfrm>
        <a:graphic>
          <a:graphicData uri="http://schemas.openxmlformats.org/drawingml/2006/table">
            <a:tbl>
              <a:tblPr firstRow="1" bandRow="1">
                <a:tableStyleId>{69CF1AB2-1976-4502-BF36-3FF5EA218861}</a:tableStyleId>
              </a:tblPr>
              <a:tblGrid>
                <a:gridCol w="3180085"/>
                <a:gridCol w="1426784"/>
              </a:tblGrid>
              <a:tr h="0">
                <a:tc>
                  <a:txBody>
                    <a:bodyPr/>
                    <a:lstStyle/>
                    <a:p>
                      <a:pPr marL="0" algn="l" defTabSz="914400" rtl="0" eaLnBrk="1" latinLnBrk="0" hangingPunct="1"/>
                      <a:r>
                        <a:rPr lang="es-ES" sz="1100" b="0" kern="1200" dirty="0" smtClean="0">
                          <a:latin typeface="+mj-lt"/>
                        </a:rPr>
                        <a:t>AERO HOLDINGS </a:t>
                      </a:r>
                    </a:p>
                  </a:txBody>
                  <a:tcPr/>
                </a:tc>
                <a:tc>
                  <a:txBody>
                    <a:bodyPr/>
                    <a:lstStyle/>
                    <a:p>
                      <a:pPr algn="ctr" fontAlgn="ctr"/>
                      <a:r>
                        <a:rPr lang="es-CO" sz="1100" b="0" u="none" strike="noStrike" dirty="0" smtClean="0">
                          <a:effectLst/>
                          <a:latin typeface="+mj-lt"/>
                        </a:rPr>
                        <a:t>84,9999999448764 %</a:t>
                      </a:r>
                    </a:p>
                  </a:txBody>
                  <a:tcPr marL="9525" marR="9525" marT="9525" marB="0" anchor="ctr"/>
                </a:tc>
              </a:tr>
              <a:tr h="0">
                <a:tc>
                  <a:txBody>
                    <a:bodyPr/>
                    <a:lstStyle/>
                    <a:p>
                      <a:pPr marL="0" algn="l" defTabSz="914400" rtl="0" eaLnBrk="1" latinLnBrk="0" hangingPunct="1"/>
                      <a:r>
                        <a:rPr lang="es-CO" sz="1100" kern="1200" dirty="0" smtClean="0">
                          <a:latin typeface="+mj-lt"/>
                        </a:rPr>
                        <a:t>FONDO DE INFRAESTRUCTURA COLOMBIA ASHMORE I.F.C.P.</a:t>
                      </a:r>
                    </a:p>
                  </a:txBody>
                  <a:tcPr anchor="ctr"/>
                </a:tc>
                <a:tc>
                  <a:txBody>
                    <a:bodyPr/>
                    <a:lstStyle/>
                    <a:p>
                      <a:pPr algn="ctr" fontAlgn="b"/>
                      <a:r>
                        <a:rPr lang="es-MX" sz="1100" u="none" strike="noStrike" kern="1200" dirty="0" smtClean="0">
                          <a:effectLst/>
                          <a:latin typeface="+mj-lt"/>
                        </a:rPr>
                        <a:t>0,0000000183745 %</a:t>
                      </a:r>
                    </a:p>
                  </a:txBody>
                  <a:tcPr marL="0" marR="0" marT="0" marB="0" anchor="ct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latin typeface="+mj-lt"/>
                        </a:rPr>
                        <a:t>ASHMORE MANAGEMENT COMPANY COLOMBIA S.A.S.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kern="1200" dirty="0" smtClean="0">
                          <a:latin typeface="+mj-lt"/>
                        </a:rPr>
                        <a:t>0,00000001837453 %</a:t>
                      </a:r>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latin typeface="+mj-lt"/>
                        </a:rPr>
                        <a:t>R.M. HOLDINGS S.A.S.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kern="1200" dirty="0" smtClean="0">
                          <a:latin typeface="+mj-lt"/>
                        </a:rPr>
                        <a:t>0,00000001837453 %</a:t>
                      </a:r>
                    </a:p>
                  </a:txBody>
                  <a:tcPr anchor="ctr"/>
                </a:tc>
              </a:tr>
              <a:tr h="128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latin typeface="+mj-lt"/>
                        </a:rPr>
                        <a:t>ALIANZA FIDUCIARIA S.A. PATRIMONIO AUTONOMO FIDEICOMISO ACCIONES CODAD S.A.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kern="1200" dirty="0" smtClean="0">
                          <a:latin typeface="+mj-lt"/>
                        </a:rPr>
                        <a:t>15 %</a:t>
                      </a:r>
                      <a:endParaRPr lang="es-CO" sz="1100" b="0" kern="1200" dirty="0" smtClean="0">
                        <a:solidFill>
                          <a:srgbClr val="002060"/>
                        </a:solidFill>
                        <a:latin typeface="+mj-lt"/>
                        <a:ea typeface="+mn-ea"/>
                        <a:cs typeface="Arial" panose="020B0604020202020204" pitchFamily="34" charset="0"/>
                      </a:endParaRPr>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latin typeface="+mj-lt"/>
                        </a:rPr>
                        <a:t>Total</a:t>
                      </a:r>
                      <a:endParaRPr lang="es-ES" sz="1100" b="0" kern="1200" dirty="0" smtClean="0">
                        <a:solidFill>
                          <a:srgbClr val="002060"/>
                        </a:solidFill>
                        <a:latin typeface="+mj-lt"/>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100" kern="1200" dirty="0" smtClean="0">
                          <a:latin typeface="+mj-lt"/>
                        </a:rPr>
                        <a:t>100,00</a:t>
                      </a:r>
                      <a:r>
                        <a:rPr lang="es-CO" sz="1100" kern="1200" baseline="0" dirty="0" smtClean="0">
                          <a:latin typeface="+mj-lt"/>
                        </a:rPr>
                        <a:t> </a:t>
                      </a:r>
                      <a:r>
                        <a:rPr lang="es-CO" sz="1100" kern="1200" dirty="0" smtClean="0">
                          <a:latin typeface="+mj-lt"/>
                        </a:rPr>
                        <a:t>%</a:t>
                      </a:r>
                      <a:endParaRPr lang="es-CO" sz="1100" b="0" kern="1200" dirty="0" smtClean="0">
                        <a:solidFill>
                          <a:srgbClr val="002060"/>
                        </a:solidFill>
                        <a:latin typeface="+mj-lt"/>
                        <a:ea typeface="+mn-ea"/>
                        <a:cs typeface="Arial" panose="020B0604020202020204" pitchFamily="34" charset="0"/>
                      </a:endParaRPr>
                    </a:p>
                  </a:txBody>
                  <a:tcPr/>
                </a:tc>
              </a:tr>
            </a:tbl>
          </a:graphicData>
        </a:graphic>
      </p:graphicFrame>
      <p:sp>
        <p:nvSpPr>
          <p:cNvPr id="24" name="CuadroTexto 23"/>
          <p:cNvSpPr txBox="1"/>
          <p:nvPr/>
        </p:nvSpPr>
        <p:spPr>
          <a:xfrm>
            <a:off x="7033546" y="5518815"/>
            <a:ext cx="4530930" cy="1015663"/>
          </a:xfrm>
          <a:prstGeom prst="rect">
            <a:avLst/>
          </a:prstGeom>
          <a:solidFill>
            <a:schemeClr val="bg1">
              <a:alpha val="5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MX" sz="1200" dirty="0"/>
              <a:t>El contrato fue suscrito el día Julio 18 de 1995, para la construcción de la Segunda Pista del Aeropuerto Eldorado y Obras Complementarias, incluyendo el suministro, instalación y prueba de equipos y el Mantenimiento de la Segunda Pista, de las Obras Complementarias y de la Pista Existente.</a:t>
            </a:r>
          </a:p>
        </p:txBody>
      </p:sp>
      <p:sp>
        <p:nvSpPr>
          <p:cNvPr id="25" name="30 CuadroTexto"/>
          <p:cNvSpPr txBox="1">
            <a:spLocks noChangeArrowheads="1"/>
          </p:cNvSpPr>
          <p:nvPr/>
        </p:nvSpPr>
        <p:spPr bwMode="auto">
          <a:xfrm flipH="1">
            <a:off x="7033546" y="5169808"/>
            <a:ext cx="4530930" cy="276999"/>
          </a:xfrm>
          <a:prstGeom prst="rect">
            <a:avLst/>
          </a:prstGeom>
          <a:solidFill>
            <a:srgbClr val="07314B"/>
          </a:solidFill>
        </p:spPr>
        <p:style>
          <a:lnRef idx="0">
            <a:schemeClr val="accent1"/>
          </a:lnRef>
          <a:fillRef idx="3">
            <a:schemeClr val="accent1"/>
          </a:fillRef>
          <a:effectRef idx="3">
            <a:schemeClr val="accent1"/>
          </a:effectRef>
          <a:fontRef idx="minor">
            <a:schemeClr val="lt1"/>
          </a:fontRef>
        </p:style>
        <p:txBody>
          <a:bodyPr wrap="square" anchor="ctr">
            <a:spAutoFit/>
          </a:bodyPr>
          <a:lstStyle>
            <a:defPPr>
              <a:defRPr lang="es-MX"/>
            </a:defPPr>
            <a:lvl1pPr marL="457200" indent="-457200" algn="ctr" eaLnBrk="0" fontAlgn="base" hangingPunct="0">
              <a:spcBef>
                <a:spcPts val="600"/>
              </a:spcBef>
              <a:spcAft>
                <a:spcPct val="0"/>
              </a:spcAft>
              <a:defRPr sz="900" b="1">
                <a:solidFill>
                  <a:prstClr val="white"/>
                </a:solidFill>
                <a:effectLst>
                  <a:outerShdw blurRad="38100" dist="38100" dir="2700000" algn="tl">
                    <a:srgbClr val="000000">
                      <a:alpha val="43137"/>
                    </a:srgbClr>
                  </a:outerShdw>
                </a:effectLst>
                <a:latin typeface="Arial" pitchFamily="34" charset="0"/>
                <a:cs typeface="Arial" pitchFamily="34"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r>
              <a:rPr lang="es-CO" sz="1200" dirty="0" smtClean="0">
                <a:latin typeface="+mj-lt"/>
              </a:rPr>
              <a:t>ALCANCE DE LAS OBRAS</a:t>
            </a:r>
            <a:endParaRPr lang="es-CO" sz="1200" dirty="0">
              <a:latin typeface="+mj-lt"/>
            </a:endParaRPr>
          </a:p>
        </p:txBody>
      </p:sp>
      <p:pic>
        <p:nvPicPr>
          <p:cNvPr id="26" name="Imagen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7531" y="1394810"/>
            <a:ext cx="4562299" cy="2814861"/>
          </a:xfrm>
          <a:prstGeom prst="rect">
            <a:avLst/>
          </a:prstGeom>
        </p:spPr>
      </p:pic>
    </p:spTree>
    <p:extLst>
      <p:ext uri="{BB962C8B-B14F-4D97-AF65-F5344CB8AC3E}">
        <p14:creationId xmlns:p14="http://schemas.microsoft.com/office/powerpoint/2010/main" val="4028807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7" name="Título 1"/>
          <p:cNvSpPr txBox="1">
            <a:spLocks/>
          </p:cNvSpPr>
          <p:nvPr/>
        </p:nvSpPr>
        <p:spPr bwMode="auto">
          <a:xfrm>
            <a:off x="1929172" y="960386"/>
            <a:ext cx="8915400" cy="524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Impact" pitchFamily="34" charset="0"/>
                <a:ea typeface="+mj-ea"/>
                <a:cs typeface="+mj-cs"/>
              </a:defRPr>
            </a:lvl1pPr>
            <a:lvl2pPr algn="ctr" rtl="0" eaLnBrk="0" fontAlgn="base" hangingPunct="0">
              <a:spcBef>
                <a:spcPct val="0"/>
              </a:spcBef>
              <a:spcAft>
                <a:spcPct val="0"/>
              </a:spcAft>
              <a:defRPr sz="4000" b="1">
                <a:solidFill>
                  <a:schemeClr val="tx1"/>
                </a:solidFill>
                <a:latin typeface="Impact" pitchFamily="34" charset="0"/>
              </a:defRPr>
            </a:lvl2pPr>
            <a:lvl3pPr algn="ctr" rtl="0" eaLnBrk="0" fontAlgn="base" hangingPunct="0">
              <a:spcBef>
                <a:spcPct val="0"/>
              </a:spcBef>
              <a:spcAft>
                <a:spcPct val="0"/>
              </a:spcAft>
              <a:defRPr sz="4000" b="1">
                <a:solidFill>
                  <a:schemeClr val="tx1"/>
                </a:solidFill>
                <a:latin typeface="Impact" pitchFamily="34" charset="0"/>
              </a:defRPr>
            </a:lvl3pPr>
            <a:lvl4pPr algn="ctr" rtl="0" eaLnBrk="0" fontAlgn="base" hangingPunct="0">
              <a:spcBef>
                <a:spcPct val="0"/>
              </a:spcBef>
              <a:spcAft>
                <a:spcPct val="0"/>
              </a:spcAft>
              <a:defRPr sz="4000" b="1">
                <a:solidFill>
                  <a:schemeClr val="tx1"/>
                </a:solidFill>
                <a:latin typeface="Impact" pitchFamily="34" charset="0"/>
              </a:defRPr>
            </a:lvl4pPr>
            <a:lvl5pPr algn="ctr" rtl="0" eaLnBrk="0" fontAlgn="base" hangingPunct="0">
              <a:spcBef>
                <a:spcPct val="0"/>
              </a:spcBef>
              <a:spcAft>
                <a:spcPct val="0"/>
              </a:spcAft>
              <a:defRPr sz="4000" b="1">
                <a:solidFill>
                  <a:schemeClr val="tx1"/>
                </a:solidFill>
                <a:latin typeface="Impac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s-CO" sz="2800" dirty="0" smtClean="0">
              <a:latin typeface="+mj-lt"/>
            </a:endParaRPr>
          </a:p>
          <a:p>
            <a:r>
              <a:rPr lang="es-CO" sz="2800" dirty="0" smtClean="0">
                <a:latin typeface="+mj-lt"/>
              </a:rPr>
              <a:t>CODAD </a:t>
            </a:r>
            <a:r>
              <a:rPr lang="es-CO" sz="2800" dirty="0">
                <a:latin typeface="+mj-lt"/>
              </a:rPr>
              <a:t>S.A</a:t>
            </a:r>
            <a:r>
              <a:rPr lang="es-CO" sz="2800" dirty="0" smtClean="0">
                <a:latin typeface="+mj-lt"/>
              </a:rPr>
              <a:t>.: Acciones y metas alcanzadas</a:t>
            </a:r>
            <a:endParaRPr lang="es-MX" sz="2800" dirty="0">
              <a:latin typeface="+mj-lt"/>
            </a:endParaRPr>
          </a:p>
          <a:p>
            <a:endParaRPr lang="es-MX" dirty="0"/>
          </a:p>
        </p:txBody>
      </p:sp>
      <p:sp>
        <p:nvSpPr>
          <p:cNvPr id="8" name="Rectángulo 7"/>
          <p:cNvSpPr/>
          <p:nvPr/>
        </p:nvSpPr>
        <p:spPr>
          <a:xfrm>
            <a:off x="7245891" y="1680467"/>
            <a:ext cx="4393607" cy="209651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257175" indent="-257175" algn="just" fontAlgn="ctr">
              <a:spcBef>
                <a:spcPct val="20000"/>
              </a:spcBef>
              <a:spcAft>
                <a:spcPct val="0"/>
              </a:spcAft>
              <a:buFont typeface="Arial" panose="020B0604020202020204" pitchFamily="34" charset="0"/>
              <a:buChar char="•"/>
            </a:pPr>
            <a:r>
              <a:rPr kumimoji="0" lang="es-MX" sz="1200" b="0" i="0" u="none" strike="noStrike" kern="0" cap="none" spc="0" normalizeH="0" baseline="0" noProof="0" dirty="0" smtClean="0">
                <a:ln>
                  <a:noFill/>
                </a:ln>
                <a:solidFill>
                  <a:srgbClr val="244061"/>
                </a:solidFill>
                <a:effectLst/>
                <a:uLnTx/>
                <a:uFillTx/>
              </a:rPr>
              <a:t>Finalización de Estudios y Diseños para calles de salida rápida</a:t>
            </a:r>
            <a:r>
              <a:rPr lang="es-CO" sz="1200" kern="0" dirty="0" smtClean="0">
                <a:solidFill>
                  <a:srgbClr val="244061"/>
                </a:solidFill>
              </a:rPr>
              <a:t>. Estudios Fase III aprobados por la Autoridad Aeronáutica.</a:t>
            </a:r>
            <a:endParaRPr lang="es-CO" sz="1200" kern="0" dirty="0">
              <a:solidFill>
                <a:srgbClr val="244061"/>
              </a:solidFill>
            </a:endParaRPr>
          </a:p>
          <a:p>
            <a:pPr marL="257175" marR="0" lvl="0" indent="-257175" algn="just" defTabSz="914400" eaLnBrk="1" fontAlgn="ctr" latinLnBrk="0" hangingPunct="1">
              <a:lnSpc>
                <a:spcPct val="100000"/>
              </a:lnSpc>
              <a:spcBef>
                <a:spcPct val="20000"/>
              </a:spcBef>
              <a:spcAft>
                <a:spcPct val="0"/>
              </a:spcAft>
              <a:buClrTx/>
              <a:buSzTx/>
              <a:buFont typeface="Arial" panose="020B0604020202020204" pitchFamily="34" charset="0"/>
              <a:buChar char="•"/>
              <a:tabLst/>
              <a:defRPr/>
            </a:pPr>
            <a:r>
              <a:rPr kumimoji="0" lang="es-MX" sz="1200" b="0" i="0" u="none" strike="noStrike" kern="0" cap="none" spc="0" normalizeH="0" baseline="0" noProof="0" dirty="0" smtClean="0">
                <a:ln>
                  <a:noFill/>
                </a:ln>
                <a:solidFill>
                  <a:srgbClr val="244061"/>
                </a:solidFill>
                <a:effectLst/>
                <a:uLnTx/>
                <a:uFillTx/>
              </a:rPr>
              <a:t>Negociación de Otrosí No 4 para Construcción y Adecuación Calles de Rodaje Salida Rápida.</a:t>
            </a:r>
          </a:p>
          <a:p>
            <a:pPr marL="257175" marR="0" lvl="0" indent="-257175" algn="just" defTabSz="914400" eaLnBrk="1" fontAlgn="ctr" latinLnBrk="0" hangingPunct="1">
              <a:lnSpc>
                <a:spcPct val="100000"/>
              </a:lnSpc>
              <a:spcBef>
                <a:spcPct val="20000"/>
              </a:spcBef>
              <a:spcAft>
                <a:spcPct val="0"/>
              </a:spcAft>
              <a:buClrTx/>
              <a:buSzTx/>
              <a:buFont typeface="Arial" panose="020B0604020202020204" pitchFamily="34" charset="0"/>
              <a:buChar char="•"/>
              <a:tabLst/>
              <a:defRPr/>
            </a:pPr>
            <a:r>
              <a:rPr lang="es-MX" sz="1200" kern="0" dirty="0" smtClean="0">
                <a:solidFill>
                  <a:srgbClr val="244061"/>
                </a:solidFill>
              </a:rPr>
              <a:t>Preparación de pliegos para contratación de un “</a:t>
            </a:r>
            <a:r>
              <a:rPr lang="es-MX" sz="1200" kern="0" dirty="0" err="1" smtClean="0">
                <a:solidFill>
                  <a:srgbClr val="244061"/>
                </a:solidFill>
              </a:rPr>
              <a:t>Program</a:t>
            </a:r>
            <a:r>
              <a:rPr lang="es-MX" sz="1200" kern="0" dirty="0" smtClean="0">
                <a:solidFill>
                  <a:srgbClr val="244061"/>
                </a:solidFill>
              </a:rPr>
              <a:t> Manager” para la coordinación y articulación de todas las obras por ejecutar en el Aeropuerto El Dorado.</a:t>
            </a:r>
          </a:p>
          <a:p>
            <a:pPr marL="257175" marR="0" lvl="0" indent="-257175" algn="just" defTabSz="914400" eaLnBrk="1" fontAlgn="ctr" latinLnBrk="0" hangingPunct="1">
              <a:lnSpc>
                <a:spcPct val="100000"/>
              </a:lnSpc>
              <a:spcBef>
                <a:spcPct val="20000"/>
              </a:spcBef>
              <a:spcAft>
                <a:spcPct val="0"/>
              </a:spcAft>
              <a:buClrTx/>
              <a:buSzTx/>
              <a:buFont typeface="Arial" panose="020B0604020202020204" pitchFamily="34" charset="0"/>
              <a:buChar char="•"/>
              <a:tabLst/>
              <a:defRPr/>
            </a:pPr>
            <a:r>
              <a:rPr kumimoji="0" lang="es-MX" sz="1200" b="0" i="0" u="none" strike="noStrike" kern="0" cap="none" spc="0" normalizeH="0" baseline="0" noProof="0" dirty="0" smtClean="0">
                <a:ln>
                  <a:noFill/>
                </a:ln>
                <a:solidFill>
                  <a:srgbClr val="244061"/>
                </a:solidFill>
                <a:effectLst/>
                <a:uLnTx/>
                <a:uFillTx/>
              </a:rPr>
              <a:t>Normalización de actividades de mantenimiento</a:t>
            </a:r>
            <a:r>
              <a:rPr kumimoji="0" lang="es-MX" sz="1200" b="0" i="0" u="none" strike="noStrike" kern="0" cap="none" spc="0" normalizeH="0" noProof="0" dirty="0" smtClean="0">
                <a:ln>
                  <a:noFill/>
                </a:ln>
                <a:solidFill>
                  <a:srgbClr val="244061"/>
                </a:solidFill>
                <a:effectLst/>
                <a:uLnTx/>
                <a:uFillTx/>
              </a:rPr>
              <a:t> en el lado aire del Aeropuerto El Dorado</a:t>
            </a:r>
            <a:endParaRPr kumimoji="0" lang="es-MX" sz="1200" b="0" i="0" u="none" strike="noStrike" kern="0" cap="none" spc="0" normalizeH="0" baseline="0" noProof="0" dirty="0" smtClean="0">
              <a:ln>
                <a:noFill/>
              </a:ln>
              <a:solidFill>
                <a:srgbClr val="244061"/>
              </a:solidFill>
              <a:effectLst/>
              <a:uLnTx/>
              <a:uFillTx/>
            </a:endParaRPr>
          </a:p>
          <a:p>
            <a:pPr marL="257175" marR="0" lvl="0" indent="-257175" algn="just" defTabSz="914400" eaLnBrk="1" fontAlgn="ctr" latinLnBrk="0" hangingPunct="1">
              <a:lnSpc>
                <a:spcPct val="100000"/>
              </a:lnSpc>
              <a:spcBef>
                <a:spcPct val="20000"/>
              </a:spcBef>
              <a:spcAft>
                <a:spcPct val="0"/>
              </a:spcAft>
              <a:buClrTx/>
              <a:buSzTx/>
              <a:buFont typeface="Arial" panose="020B0604020202020204" pitchFamily="34" charset="0"/>
              <a:buChar char="•"/>
              <a:tabLst/>
              <a:defRPr/>
            </a:pPr>
            <a:endParaRPr kumimoji="0" lang="es-MX" sz="1200" b="0" i="0" u="none" strike="noStrike" kern="0" cap="none" spc="0" normalizeH="0" baseline="0" noProof="0" dirty="0" smtClean="0">
              <a:ln>
                <a:noFill/>
              </a:ln>
              <a:solidFill>
                <a:srgbClr val="244061"/>
              </a:solidFill>
              <a:effectLst/>
              <a:uLnTx/>
              <a:uFillTx/>
            </a:endParaRPr>
          </a:p>
        </p:txBody>
      </p:sp>
      <p:sp>
        <p:nvSpPr>
          <p:cNvPr id="9" name="30 CuadroTexto"/>
          <p:cNvSpPr txBox="1">
            <a:spLocks noChangeArrowheads="1"/>
          </p:cNvSpPr>
          <p:nvPr/>
        </p:nvSpPr>
        <p:spPr bwMode="auto">
          <a:xfrm flipH="1">
            <a:off x="7247009" y="1412776"/>
            <a:ext cx="4393607" cy="276999"/>
          </a:xfrm>
          <a:prstGeom prst="rect">
            <a:avLst/>
          </a:prstGeom>
          <a:solidFill>
            <a:srgbClr val="36609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marL="457200" marR="0" lvl="0" indent="-457200" algn="ctr" defTabSz="914400" eaLnBrk="0" fontAlgn="base" latinLnBrk="0" hangingPunct="0">
              <a:lnSpc>
                <a:spcPct val="100000"/>
              </a:lnSpc>
              <a:spcBef>
                <a:spcPts val="600"/>
              </a:spcBef>
              <a:spcAft>
                <a:spcPct val="0"/>
              </a:spcAft>
              <a:buClrTx/>
              <a:buSzTx/>
              <a:buFontTx/>
              <a:buNone/>
              <a:tabLst/>
              <a:defRPr/>
            </a:pPr>
            <a:r>
              <a:rPr kumimoji="0" lang="es-CO" sz="12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GESTIÓN – Enero a Julio</a:t>
            </a:r>
            <a:r>
              <a:rPr kumimoji="0" lang="es-CO" sz="12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2015</a:t>
            </a:r>
            <a:endParaRPr kumimoji="0" lang="es-CO"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ángulo 9"/>
          <p:cNvSpPr/>
          <p:nvPr/>
        </p:nvSpPr>
        <p:spPr>
          <a:xfrm>
            <a:off x="7244773" y="4312368"/>
            <a:ext cx="4393607" cy="2317553"/>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257175" indent="-257175" algn="just" fontAlgn="ctr">
              <a:spcBef>
                <a:spcPct val="20000"/>
              </a:spcBef>
              <a:buFont typeface="Arial" panose="020B0604020202020204" pitchFamily="34" charset="0"/>
              <a:buChar char="•"/>
              <a:defRPr/>
            </a:pPr>
            <a:r>
              <a:rPr kumimoji="0" lang="es-MX" sz="1200" b="0" i="0" u="none" strike="noStrike" kern="0" cap="none" spc="0" normalizeH="0" baseline="0" noProof="0" dirty="0" smtClean="0">
                <a:ln>
                  <a:noFill/>
                </a:ln>
                <a:solidFill>
                  <a:srgbClr val="244061"/>
                </a:solidFill>
                <a:effectLst/>
                <a:uLnTx/>
                <a:uFillTx/>
              </a:rPr>
              <a:t>Firma de Otrosí </a:t>
            </a:r>
            <a:r>
              <a:rPr lang="es-MX" sz="1200" kern="0" dirty="0">
                <a:solidFill>
                  <a:srgbClr val="244061"/>
                </a:solidFill>
              </a:rPr>
              <a:t>No 4 para Construcción y Adecuación </a:t>
            </a:r>
            <a:r>
              <a:rPr lang="es-MX" sz="1200" kern="0" dirty="0" smtClean="0">
                <a:solidFill>
                  <a:srgbClr val="244061"/>
                </a:solidFill>
              </a:rPr>
              <a:t> </a:t>
            </a:r>
            <a:r>
              <a:rPr lang="es-MX" sz="1200" kern="0" dirty="0">
                <a:solidFill>
                  <a:srgbClr val="244061"/>
                </a:solidFill>
              </a:rPr>
              <a:t>Calles de Rodaje Salida Rápida</a:t>
            </a:r>
            <a:r>
              <a:rPr lang="es-MX" sz="1200" kern="0" dirty="0" smtClean="0">
                <a:solidFill>
                  <a:srgbClr val="244061"/>
                </a:solidFill>
              </a:rPr>
              <a:t>.</a:t>
            </a:r>
            <a:endParaRPr kumimoji="0" lang="es-MX" sz="1200" b="0" i="0" u="none" strike="noStrike" kern="0" cap="none" spc="0" normalizeH="0" baseline="0" noProof="0" dirty="0" smtClean="0">
              <a:ln>
                <a:noFill/>
              </a:ln>
              <a:solidFill>
                <a:srgbClr val="244061"/>
              </a:solidFill>
              <a:effectLst/>
              <a:uLnTx/>
              <a:uFillTx/>
            </a:endParaRPr>
          </a:p>
          <a:p>
            <a:pPr marL="714375" lvl="1" indent="-257175" algn="just" fontAlgn="ctr">
              <a:spcBef>
                <a:spcPct val="20000"/>
              </a:spcBef>
              <a:buFont typeface="Arial" panose="020B0604020202020204" pitchFamily="34" charset="0"/>
              <a:buChar char="•"/>
              <a:defRPr/>
            </a:pPr>
            <a:r>
              <a:rPr lang="es-MX" sz="1200" kern="0" dirty="0" smtClean="0">
                <a:solidFill>
                  <a:srgbClr val="244061"/>
                </a:solidFill>
              </a:rPr>
              <a:t>Extensión del contrato de concesión hasta el 31 de agosto de 2017</a:t>
            </a:r>
          </a:p>
          <a:p>
            <a:pPr marL="714375" lvl="1" indent="-257175" algn="just" fontAlgn="ctr">
              <a:spcBef>
                <a:spcPct val="20000"/>
              </a:spcBef>
              <a:buFont typeface="Arial" panose="020B0604020202020204" pitchFamily="34" charset="0"/>
              <a:buChar char="•"/>
              <a:defRPr/>
            </a:pPr>
            <a:r>
              <a:rPr lang="es-MX" sz="1200" kern="0" dirty="0" smtClean="0">
                <a:solidFill>
                  <a:srgbClr val="244061"/>
                </a:solidFill>
              </a:rPr>
              <a:t>Contratación de nuevas obras en el lado aire que ayudarán en la descongestión del aeropuerto.</a:t>
            </a:r>
            <a:endParaRPr kumimoji="0" lang="es-MX" sz="1200" b="0" i="0" u="none" strike="noStrike" kern="0" cap="none" spc="0" normalizeH="0" baseline="0" noProof="0" dirty="0" smtClean="0">
              <a:ln>
                <a:noFill/>
              </a:ln>
              <a:solidFill>
                <a:srgbClr val="244061"/>
              </a:solidFill>
              <a:effectLst/>
              <a:uLnTx/>
              <a:uFillTx/>
            </a:endParaRPr>
          </a:p>
          <a:p>
            <a:pPr marL="257175" marR="0" lvl="0" indent="-257175" algn="just" defTabSz="914400" eaLnBrk="1" fontAlgn="ctr" latinLnBrk="0" hangingPunct="1">
              <a:lnSpc>
                <a:spcPct val="100000"/>
              </a:lnSpc>
              <a:spcBef>
                <a:spcPct val="20000"/>
              </a:spcBef>
              <a:spcAft>
                <a:spcPct val="0"/>
              </a:spcAft>
              <a:buClrTx/>
              <a:buSzTx/>
              <a:buFont typeface="Arial" panose="020B0604020202020204" pitchFamily="34" charset="0"/>
              <a:buChar char="•"/>
              <a:tabLst/>
              <a:defRPr/>
            </a:pPr>
            <a:r>
              <a:rPr lang="es-MX" sz="1200" kern="0" dirty="0" smtClean="0">
                <a:solidFill>
                  <a:srgbClr val="244061"/>
                </a:solidFill>
              </a:rPr>
              <a:t>Cambio de RAC 14 en cuanto a distancias mínimas entre calles de rodaje y obstáculos.</a:t>
            </a:r>
          </a:p>
          <a:p>
            <a:pPr marL="257175" indent="-257175" algn="just" fontAlgn="ctr">
              <a:spcBef>
                <a:spcPct val="20000"/>
              </a:spcBef>
              <a:buFont typeface="Arial" panose="020B0604020202020204" pitchFamily="34" charset="0"/>
              <a:buChar char="•"/>
              <a:defRPr/>
            </a:pPr>
            <a:r>
              <a:rPr lang="es-MX" sz="1200" kern="0" dirty="0" smtClean="0">
                <a:solidFill>
                  <a:srgbClr val="244061"/>
                </a:solidFill>
              </a:rPr>
              <a:t>Publicación de Pre-Pliegos para la contratación de </a:t>
            </a:r>
            <a:r>
              <a:rPr lang="es-MX" sz="1200" kern="0" dirty="0">
                <a:solidFill>
                  <a:srgbClr val="244061"/>
                </a:solidFill>
              </a:rPr>
              <a:t>un “</a:t>
            </a:r>
            <a:r>
              <a:rPr lang="es-MX" sz="1200" kern="0" dirty="0" err="1">
                <a:solidFill>
                  <a:srgbClr val="244061"/>
                </a:solidFill>
              </a:rPr>
              <a:t>Program</a:t>
            </a:r>
            <a:r>
              <a:rPr lang="es-MX" sz="1200" kern="0" dirty="0">
                <a:solidFill>
                  <a:srgbClr val="244061"/>
                </a:solidFill>
              </a:rPr>
              <a:t> Manager” para la coordinación y articulación de todas las obras por ejecutar en el Aeropuerto El Dorado</a:t>
            </a:r>
            <a:r>
              <a:rPr lang="es-MX" sz="1200" kern="0" dirty="0" smtClean="0">
                <a:solidFill>
                  <a:srgbClr val="244061"/>
                </a:solidFill>
              </a:rPr>
              <a:t>.</a:t>
            </a:r>
            <a:endParaRPr lang="es-MX" sz="1200" kern="0" dirty="0">
              <a:solidFill>
                <a:srgbClr val="244061"/>
              </a:solidFill>
            </a:endParaRPr>
          </a:p>
        </p:txBody>
      </p:sp>
      <p:sp>
        <p:nvSpPr>
          <p:cNvPr id="11" name="30 CuadroTexto"/>
          <p:cNvSpPr txBox="1">
            <a:spLocks noChangeArrowheads="1"/>
          </p:cNvSpPr>
          <p:nvPr/>
        </p:nvSpPr>
        <p:spPr bwMode="auto">
          <a:xfrm flipH="1">
            <a:off x="7245891" y="4044677"/>
            <a:ext cx="4393607" cy="276999"/>
          </a:xfrm>
          <a:prstGeom prst="rect">
            <a:avLst/>
          </a:prstGeom>
          <a:solidFill>
            <a:srgbClr val="36609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defPPr>
              <a:defRPr lang="en-US"/>
            </a:defPPr>
            <a:lvl1pPr marL="457200" indent="-457200" algn="ctr" fontAlgn="base">
              <a:spcBef>
                <a:spcPts val="600"/>
              </a:spcBef>
              <a:spcAft>
                <a:spcPct val="0"/>
              </a:spcAft>
              <a:defRPr b="1">
                <a:solidFill>
                  <a:schemeClr val="bg1"/>
                </a:solidFill>
                <a:effectLst>
                  <a:outerShdw blurRad="38100" dist="38100" dir="2700000" algn="tl">
                    <a:srgbClr val="000000">
                      <a:alpha val="43137"/>
                    </a:srgbClr>
                  </a:outerShdw>
                </a:effectLst>
                <a:latin typeface="Arial" charset="0"/>
                <a:cs typeface="Arial" charset="0"/>
              </a:defRPr>
            </a:lvl1pPr>
            <a:lvl2pPr marL="37931725" indent="-37474525" eaLnBrk="0" fontAlgn="base" hangingPunct="0">
              <a:spcBef>
                <a:spcPct val="0"/>
              </a:spcBef>
              <a:spcAft>
                <a:spcPct val="0"/>
              </a:spcAft>
              <a:defRPr sz="2400">
                <a:latin typeface="Arial" pitchFamily="34" charset="0"/>
                <a:cs typeface="Arial" pitchFamily="34" charset="0"/>
              </a:defRPr>
            </a:lvl2pPr>
            <a:lvl3pPr eaLnBrk="0" fontAlgn="base" hangingPunct="0">
              <a:spcBef>
                <a:spcPct val="0"/>
              </a:spcBef>
              <a:spcAft>
                <a:spcPct val="0"/>
              </a:spcAft>
              <a:defRPr sz="2400">
                <a:latin typeface="Arial" pitchFamily="34" charset="0"/>
                <a:cs typeface="Arial" pitchFamily="34" charset="0"/>
              </a:defRPr>
            </a:lvl3pPr>
            <a:lvl4pPr eaLnBrk="0" fontAlgn="base" hangingPunct="0">
              <a:spcBef>
                <a:spcPct val="0"/>
              </a:spcBef>
              <a:spcAft>
                <a:spcPct val="0"/>
              </a:spcAft>
              <a:defRPr sz="2400">
                <a:latin typeface="Arial" pitchFamily="34" charset="0"/>
                <a:cs typeface="Arial" pitchFamily="34" charset="0"/>
              </a:defRPr>
            </a:lvl4pPr>
            <a:lvl5pPr eaLnBrk="0" fontAlgn="base" hangingPunct="0">
              <a:spcBef>
                <a:spcPct val="0"/>
              </a:spcBef>
              <a:spcAft>
                <a:spcPct val="0"/>
              </a:spcAft>
              <a:defRPr sz="2400">
                <a:latin typeface="Arial" pitchFamily="34" charset="0"/>
                <a:cs typeface="Arial" pitchFamily="34" charset="0"/>
              </a:defRPr>
            </a:lvl5pPr>
            <a:lvl6pPr marL="457200" eaLnBrk="0" fontAlgn="base" hangingPunct="0">
              <a:spcBef>
                <a:spcPct val="0"/>
              </a:spcBef>
              <a:spcAft>
                <a:spcPct val="0"/>
              </a:spcAft>
              <a:defRPr sz="2400">
                <a:latin typeface="Arial" pitchFamily="34" charset="0"/>
                <a:cs typeface="Arial" pitchFamily="34" charset="0"/>
              </a:defRPr>
            </a:lvl6pPr>
            <a:lvl7pPr marL="914400" eaLnBrk="0" fontAlgn="base" hangingPunct="0">
              <a:spcBef>
                <a:spcPct val="0"/>
              </a:spcBef>
              <a:spcAft>
                <a:spcPct val="0"/>
              </a:spcAft>
              <a:defRPr sz="2400">
                <a:latin typeface="Arial" pitchFamily="34" charset="0"/>
                <a:cs typeface="Arial" pitchFamily="34" charset="0"/>
              </a:defRPr>
            </a:lvl7pPr>
            <a:lvl8pPr marL="1371600" eaLnBrk="0" fontAlgn="base" hangingPunct="0">
              <a:spcBef>
                <a:spcPct val="0"/>
              </a:spcBef>
              <a:spcAft>
                <a:spcPct val="0"/>
              </a:spcAft>
              <a:defRPr sz="2400">
                <a:latin typeface="Arial" pitchFamily="34" charset="0"/>
                <a:cs typeface="Arial" pitchFamily="34" charset="0"/>
              </a:defRPr>
            </a:lvl8pPr>
            <a:lvl9pPr marL="1828800" eaLnBrk="0" fontAlgn="base" hangingPunct="0">
              <a:spcBef>
                <a:spcPct val="0"/>
              </a:spcBef>
              <a:spcAft>
                <a:spcPct val="0"/>
              </a:spcAft>
              <a:defRPr sz="2400">
                <a:latin typeface="Arial" pitchFamily="34" charset="0"/>
                <a:cs typeface="Arial" pitchFamily="34" charset="0"/>
              </a:defRPr>
            </a:lvl9pPr>
          </a:lstStyle>
          <a:p>
            <a:pPr marL="457200" marR="0" lvl="0" indent="-457200" algn="ctr" defTabSz="914400" eaLnBrk="0" fontAlgn="base" latinLnBrk="0" hangingPunct="0">
              <a:lnSpc>
                <a:spcPct val="100000"/>
              </a:lnSpc>
              <a:spcBef>
                <a:spcPts val="600"/>
              </a:spcBef>
              <a:spcAft>
                <a:spcPct val="0"/>
              </a:spcAft>
              <a:buClrTx/>
              <a:buSzTx/>
              <a:buFontTx/>
              <a:buNone/>
              <a:tabLst/>
              <a:defRPr/>
            </a:pPr>
            <a:r>
              <a:rPr kumimoji="0" lang="es-CO" sz="12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METAS</a:t>
            </a:r>
            <a:r>
              <a:rPr kumimoji="0" lang="es-CO" sz="12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ALCANZADAS</a:t>
            </a:r>
            <a:r>
              <a:rPr kumimoji="0" lang="es-CO" sz="12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 Enero a Julio</a:t>
            </a:r>
            <a:r>
              <a:rPr kumimoji="0" lang="es-CO" sz="12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rPr>
              <a:t> 2015</a:t>
            </a:r>
            <a:endParaRPr kumimoji="0" lang="es-CO"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pic>
        <p:nvPicPr>
          <p:cNvPr id="12" name="Imagen 11"/>
          <p:cNvPicPr>
            <a:picLocks noChangeAspect="1"/>
          </p:cNvPicPr>
          <p:nvPr/>
        </p:nvPicPr>
        <p:blipFill rotWithShape="1">
          <a:blip r:embed="rId4"/>
          <a:srcRect l="15512" t="31457" r="15419" b="19922"/>
          <a:stretch/>
        </p:blipFill>
        <p:spPr>
          <a:xfrm>
            <a:off x="585105" y="2130318"/>
            <a:ext cx="6364994" cy="3506081"/>
          </a:xfrm>
          <a:prstGeom prst="rect">
            <a:avLst/>
          </a:prstGeom>
        </p:spPr>
      </p:pic>
    </p:spTree>
    <p:extLst>
      <p:ext uri="{BB962C8B-B14F-4D97-AF65-F5344CB8AC3E}">
        <p14:creationId xmlns:p14="http://schemas.microsoft.com/office/powerpoint/2010/main" val="3271404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2 Imagen" descr="ICOCOLOR-02.png"/>
          <p:cNvPicPr>
            <a:picLocks noChangeAspect="1"/>
          </p:cNvPicPr>
          <p:nvPr/>
        </p:nvPicPr>
        <p:blipFill>
          <a:blip r:embed="rId2" cstate="print"/>
          <a:srcRect r="65521"/>
          <a:stretch>
            <a:fillRect/>
          </a:stretch>
        </p:blipFill>
        <p:spPr>
          <a:xfrm>
            <a:off x="-2403" y="908720"/>
            <a:ext cx="2125683" cy="5949279"/>
          </a:xfrm>
          <a:prstGeom prst="rect">
            <a:avLst/>
          </a:prstGeom>
        </p:spPr>
      </p:pic>
      <p:pic>
        <p:nvPicPr>
          <p:cNvPr id="5" name="14 Imagen" descr="ICOCOLOR-09.png"/>
          <p:cNvPicPr>
            <a:picLocks noChangeAspect="1"/>
          </p:cNvPicPr>
          <p:nvPr/>
        </p:nvPicPr>
        <p:blipFill>
          <a:blip r:embed="rId3" cstate="print"/>
          <a:srcRect l="4944" r="52150"/>
          <a:stretch>
            <a:fillRect/>
          </a:stretch>
        </p:blipFill>
        <p:spPr>
          <a:xfrm>
            <a:off x="336708" y="923296"/>
            <a:ext cx="1805049" cy="5934703"/>
          </a:xfrm>
          <a:prstGeom prst="rect">
            <a:avLst/>
          </a:prstGeom>
        </p:spPr>
      </p:pic>
      <p:sp>
        <p:nvSpPr>
          <p:cNvPr id="13" name="CuadroTexto 1"/>
          <p:cNvSpPr txBox="1"/>
          <p:nvPr/>
        </p:nvSpPr>
        <p:spPr>
          <a:xfrm>
            <a:off x="3093498" y="5784761"/>
            <a:ext cx="6478445" cy="340921"/>
          </a:xfrm>
          <a:prstGeom prst="rect">
            <a:avLst/>
          </a:prstGeom>
          <a:noFill/>
        </p:spPr>
        <p:txBody>
          <a:bodyPr wrap="square" lIns="63305" tIns="31652" rIns="63305" bIns="31652" rtlCol="0">
            <a:spAutoFit/>
          </a:bodyPr>
          <a:lstStyle/>
          <a:p>
            <a:pPr algn="ctr"/>
            <a:r>
              <a:rPr lang="es-CO" b="1" u="sng" spc="277" dirty="0">
                <a:solidFill>
                  <a:srgbClr val="E7E6E6">
                    <a:lumMod val="25000"/>
                  </a:srgbClr>
                </a:solidFill>
                <a:effectLst>
                  <a:outerShdw blurRad="38100" dist="38100" dir="2700000" algn="tl">
                    <a:srgbClr val="000000">
                      <a:alpha val="43137"/>
                    </a:srgbClr>
                  </a:outerShdw>
                </a:effectLst>
                <a:latin typeface="BolsterBold" pitchFamily="2" charset="0"/>
              </a:rPr>
              <a:t>Gerencia de Proyectos Aeroportuarios</a:t>
            </a:r>
          </a:p>
        </p:txBody>
      </p:sp>
      <p:sp>
        <p:nvSpPr>
          <p:cNvPr id="14" name="Rectángulo 13"/>
          <p:cNvSpPr/>
          <p:nvPr/>
        </p:nvSpPr>
        <p:spPr>
          <a:xfrm>
            <a:off x="4079776" y="947771"/>
            <a:ext cx="5009457" cy="400110"/>
          </a:xfrm>
          <a:prstGeom prst="rect">
            <a:avLst/>
          </a:prstGeom>
        </p:spPr>
        <p:txBody>
          <a:bodyPr wrap="square">
            <a:spAutoFit/>
          </a:bodyPr>
          <a:lstStyle/>
          <a:p>
            <a:pPr algn="just"/>
            <a:r>
              <a:rPr lang="es-ES" sz="2000" i="1" u="sng" dirty="0">
                <a:latin typeface="BolsterBold" pitchFamily="2" charset="0"/>
                <a:ea typeface="Times New Roman" panose="02020603050405020304" pitchFamily="18" charset="0"/>
              </a:rPr>
              <a:t>Contrato de Concesión 0186 de 1996 : Aeropuerto Cartagena </a:t>
            </a:r>
          </a:p>
        </p:txBody>
      </p:sp>
      <p:sp>
        <p:nvSpPr>
          <p:cNvPr id="15" name="CuadroTexto 14"/>
          <p:cNvSpPr txBox="1"/>
          <p:nvPr/>
        </p:nvSpPr>
        <p:spPr>
          <a:xfrm>
            <a:off x="3572312" y="5500709"/>
            <a:ext cx="5516921" cy="284052"/>
          </a:xfrm>
          <a:prstGeom prst="rect">
            <a:avLst/>
          </a:prstGeom>
          <a:noFill/>
        </p:spPr>
        <p:txBody>
          <a:bodyPr wrap="square" rtlCol="0">
            <a:spAutoFit/>
          </a:bodyPr>
          <a:lstStyle/>
          <a:p>
            <a:pPr algn="ctr"/>
            <a:r>
              <a:rPr lang="es-MX" sz="1246" b="1" dirty="0">
                <a:latin typeface="Candara" panose="020E0502030303020204" pitchFamily="34" charset="0"/>
              </a:rPr>
              <a:t>Plataforma Principal</a:t>
            </a:r>
          </a:p>
        </p:txBody>
      </p:sp>
      <p:pic>
        <p:nvPicPr>
          <p:cNvPr id="16" name="Imagen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7648" y="1263444"/>
            <a:ext cx="6791222" cy="408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1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plantilla ANI">
  <a:themeElements>
    <a:clrScheme name="Personalizado 5">
      <a:dk1>
        <a:srgbClr val="022B44"/>
      </a:dk1>
      <a:lt1>
        <a:sysClr val="window" lastClr="FFFFFF"/>
      </a:lt1>
      <a:dk2>
        <a:srgbClr val="FFFFFF"/>
      </a:dk2>
      <a:lt2>
        <a:srgbClr val="D8D8D8"/>
      </a:lt2>
      <a:accent1>
        <a:srgbClr val="B8CCE4"/>
      </a:accent1>
      <a:accent2>
        <a:srgbClr val="EFA674"/>
      </a:accent2>
      <a:accent3>
        <a:srgbClr val="366092"/>
      </a:accent3>
      <a:accent4>
        <a:srgbClr val="DB620F"/>
      </a:accent4>
      <a:accent5>
        <a:srgbClr val="FBD5B5"/>
      </a:accent5>
      <a:accent6>
        <a:srgbClr val="6D96C7"/>
      </a:accent6>
      <a:hlink>
        <a:srgbClr val="000000"/>
      </a:hlink>
      <a:folHlink>
        <a:srgbClr val="DB620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50000"/>
          </a:schemeClr>
        </a:solidFill>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ANI</Template>
  <TotalTime>15380</TotalTime>
  <Words>3881</Words>
  <Application>Microsoft Office PowerPoint</Application>
  <PresentationFormat>Panorámica</PresentationFormat>
  <Paragraphs>665</Paragraphs>
  <Slides>39</Slides>
  <Notes>3</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39</vt:i4>
      </vt:variant>
    </vt:vector>
  </HeadingPairs>
  <TitlesOfParts>
    <vt:vector size="53" baseType="lpstr">
      <vt:lpstr>MS Mincho</vt:lpstr>
      <vt:lpstr>ＭＳ Ｐゴシック</vt:lpstr>
      <vt:lpstr>Arial</vt:lpstr>
      <vt:lpstr>BolsterBold</vt:lpstr>
      <vt:lpstr>Calibri</vt:lpstr>
      <vt:lpstr>Calibri Light</vt:lpstr>
      <vt:lpstr>Candara</vt:lpstr>
      <vt:lpstr>Franklin Gothic Demi Cond</vt:lpstr>
      <vt:lpstr>Helvetica Neue Bold Condensed</vt:lpstr>
      <vt:lpstr>Impact</vt:lpstr>
      <vt:lpstr>Times New Roman</vt:lpstr>
      <vt:lpstr>Wingdings</vt:lpstr>
      <vt:lpstr>plantilla ANI</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nrojas</dc:creator>
  <cp:lastModifiedBy>Ricardo Aguilera Wilches</cp:lastModifiedBy>
  <cp:revision>485</cp:revision>
  <cp:lastPrinted>2015-05-29T15:31:52Z</cp:lastPrinted>
  <dcterms:created xsi:type="dcterms:W3CDTF">2012-11-16T19:55:35Z</dcterms:created>
  <dcterms:modified xsi:type="dcterms:W3CDTF">2015-09-21T22:02:42Z</dcterms:modified>
</cp:coreProperties>
</file>