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92" r:id="rId2"/>
  </p:sldMasterIdLst>
  <p:notesMasterIdLst>
    <p:notesMasterId r:id="rId31"/>
  </p:notesMasterIdLst>
  <p:handoutMasterIdLst>
    <p:handoutMasterId r:id="rId32"/>
  </p:handoutMasterIdLst>
  <p:sldIdLst>
    <p:sldId id="402" r:id="rId3"/>
    <p:sldId id="408" r:id="rId4"/>
    <p:sldId id="420" r:id="rId5"/>
    <p:sldId id="421" r:id="rId6"/>
    <p:sldId id="413" r:id="rId7"/>
    <p:sldId id="403" r:id="rId8"/>
    <p:sldId id="404" r:id="rId9"/>
    <p:sldId id="410" r:id="rId10"/>
    <p:sldId id="411" r:id="rId11"/>
    <p:sldId id="412" r:id="rId12"/>
    <p:sldId id="429" r:id="rId13"/>
    <p:sldId id="425" r:id="rId14"/>
    <p:sldId id="426" r:id="rId15"/>
    <p:sldId id="427" r:id="rId16"/>
    <p:sldId id="415" r:id="rId17"/>
    <p:sldId id="416" r:id="rId18"/>
    <p:sldId id="419" r:id="rId19"/>
    <p:sldId id="417" r:id="rId20"/>
    <p:sldId id="418" r:id="rId21"/>
    <p:sldId id="422" r:id="rId22"/>
    <p:sldId id="423" r:id="rId23"/>
    <p:sldId id="424" r:id="rId24"/>
    <p:sldId id="406" r:id="rId25"/>
    <p:sldId id="430" r:id="rId26"/>
    <p:sldId id="431" r:id="rId27"/>
    <p:sldId id="432" r:id="rId28"/>
    <p:sldId id="433" r:id="rId29"/>
    <p:sldId id="434" r:id="rId30"/>
  </p:sldIdLst>
  <p:sldSz cx="12192000" cy="6858000"/>
  <p:notesSz cx="7010400" cy="92964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Camilo Sanabria Torres" initials="JCST" lastIdx="1" clrIdx="0">
    <p:extLst>
      <p:ext uri="{19B8F6BF-5375-455C-9EA6-DF929625EA0E}">
        <p15:presenceInfo xmlns:p15="http://schemas.microsoft.com/office/powerpoint/2012/main" userId="Juan Camilo Sanabria Torr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04E0C"/>
    <a:srgbClr val="E9710D"/>
    <a:srgbClr val="0A4D7A"/>
    <a:srgbClr val="EB9357"/>
    <a:srgbClr val="E87F38"/>
    <a:srgbClr val="094677"/>
    <a:srgbClr val="264468"/>
    <a:srgbClr val="233E5F"/>
    <a:srgbClr val="06304A"/>
    <a:srgbClr val="094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6" autoAdjust="0"/>
    <p:restoredTop sz="96168" autoAdjust="0"/>
  </p:normalViewPr>
  <p:slideViewPr>
    <p:cSldViewPr>
      <p:cViewPr varScale="1">
        <p:scale>
          <a:sx n="81" d="100"/>
          <a:sy n="81" d="100"/>
        </p:scale>
        <p:origin x="126" y="5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giraldo\Desktop\Rendicion%20de%20Cuentas%20-%20Primer%20Semestre%20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880253071296171"/>
          <c:y val="0.21125593786255445"/>
          <c:w val="0.83698528713197984"/>
          <c:h val="0.5804009910708550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Hoja1!$D$16</c:f>
              <c:strCache>
                <c:ptCount val="1"/>
                <c:pt idx="0">
                  <c:v>Ejecutado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Hoja1!$B$17:$B$20</c:f>
              <c:strCache>
                <c:ptCount val="4"/>
                <c:pt idx="0">
                  <c:v>Carreteras</c:v>
                </c:pt>
                <c:pt idx="1">
                  <c:v>Aeropuertos</c:v>
                </c:pt>
                <c:pt idx="2">
                  <c:v>Puertos</c:v>
                </c:pt>
                <c:pt idx="3">
                  <c:v>Ferrocarriles</c:v>
                </c:pt>
              </c:strCache>
            </c:strRef>
          </c:cat>
          <c:val>
            <c:numRef>
              <c:f>Hoja1!$D$17:$D$20</c:f>
              <c:numCache>
                <c:formatCode>_-"$"* #,##0_-;\-"$"* #,##0_-;_-"$"* "-"??_-;_-@_-</c:formatCode>
                <c:ptCount val="4"/>
                <c:pt idx="0">
                  <c:v>1731000</c:v>
                </c:pt>
                <c:pt idx="1">
                  <c:v>97000</c:v>
                </c:pt>
                <c:pt idx="2">
                  <c:v>262000</c:v>
                </c:pt>
                <c:pt idx="3">
                  <c:v>103000</c:v>
                </c:pt>
              </c:numCache>
            </c:numRef>
          </c:val>
        </c:ser>
        <c:ser>
          <c:idx val="1"/>
          <c:order val="1"/>
          <c:tx>
            <c:strRef>
              <c:f>Hoja1!$E$16</c:f>
              <c:strCache>
                <c:ptCount val="1"/>
                <c:pt idx="0">
                  <c:v>Por ejecutar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Hoja1!$B$17:$B$20</c:f>
              <c:strCache>
                <c:ptCount val="4"/>
                <c:pt idx="0">
                  <c:v>Carreteras</c:v>
                </c:pt>
                <c:pt idx="1">
                  <c:v>Aeropuertos</c:v>
                </c:pt>
                <c:pt idx="2">
                  <c:v>Puertos</c:v>
                </c:pt>
                <c:pt idx="3">
                  <c:v>Ferrocarriles</c:v>
                </c:pt>
              </c:strCache>
            </c:strRef>
          </c:cat>
          <c:val>
            <c:numRef>
              <c:f>Hoja1!$E$17:$E$20</c:f>
              <c:numCache>
                <c:formatCode>_-"$"* #,##0_-;\-"$"* #,##0_-;_-"$"* "-"??_-;_-@_-</c:formatCode>
                <c:ptCount val="4"/>
                <c:pt idx="0">
                  <c:v>1769000</c:v>
                </c:pt>
                <c:pt idx="1">
                  <c:v>403000</c:v>
                </c:pt>
                <c:pt idx="2">
                  <c:v>188000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153376"/>
        <c:axId val="190153936"/>
        <c:axId val="0"/>
      </c:bar3DChart>
      <c:catAx>
        <c:axId val="19015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0153936"/>
        <c:crosses val="autoZero"/>
        <c:auto val="1"/>
        <c:lblAlgn val="ctr"/>
        <c:lblOffset val="100"/>
        <c:noMultiLvlLbl val="0"/>
      </c:catAx>
      <c:valAx>
        <c:axId val="190153936"/>
        <c:scaling>
          <c:orientation val="minMax"/>
        </c:scaling>
        <c:delete val="0"/>
        <c:axPos val="l"/>
        <c:numFmt formatCode="_-&quot;$&quot;* #,##0_-;\-&quot;$&quot;* #,##0_-;_-&quot;$&quot;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01533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Carretero!$A$22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pPr>
                      <a:defRPr lang="es-ES" sz="2400" b="0">
                        <a:solidFill>
                          <a:srgbClr val="04080C"/>
                        </a:solidFill>
                        <a:effectLst/>
                        <a:latin typeface="Impact" panose="020B0806030902050204" pitchFamily="34" charset="0"/>
                      </a:defRPr>
                    </a:pPr>
                    <a:r>
                      <a:rPr lang="en-US" sz="2400" b="0" dirty="0" smtClean="0">
                        <a:effectLst/>
                        <a:latin typeface="Impact" panose="020B0806030902050204" pitchFamily="34" charset="0"/>
                      </a:rPr>
                      <a:t>250.2</a:t>
                    </a:r>
                    <a:endParaRPr lang="en-US" sz="2400" b="0" dirty="0">
                      <a:effectLst/>
                      <a:latin typeface="Impact" panose="020B0806030902050204" pitchFamily="34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ES" sz="1800" b="0">
                      <a:solidFill>
                        <a:srgbClr val="04080C"/>
                      </a:solidFill>
                      <a:effectLst/>
                      <a:latin typeface="Impact" panose="020B080603090205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2400" b="0">
                    <a:solidFill>
                      <a:srgbClr val="04080C"/>
                    </a:solidFill>
                    <a:effectLst/>
                    <a:latin typeface="Impact" panose="020B080603090205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Carretero!$B$21:$F$21</c:f>
              <c:strCache>
                <c:ptCount val="5"/>
                <c:pt idx="0">
                  <c:v>Ejecutado 2011</c:v>
                </c:pt>
                <c:pt idx="1">
                  <c:v>Ejecutado 2012</c:v>
                </c:pt>
                <c:pt idx="2">
                  <c:v>Ejecutado 2013</c:v>
                </c:pt>
                <c:pt idx="3">
                  <c:v>Ejecutado 2014</c:v>
                </c:pt>
                <c:pt idx="4">
                  <c:v>Meta 2015</c:v>
                </c:pt>
              </c:strCache>
            </c:strRef>
          </c:cat>
          <c:val>
            <c:numRef>
              <c:f>Carretero!$B$22:$F$22</c:f>
              <c:numCache>
                <c:formatCode>General</c:formatCode>
                <c:ptCount val="5"/>
                <c:pt idx="0">
                  <c:v>101.41</c:v>
                </c:pt>
                <c:pt idx="1">
                  <c:v>202</c:v>
                </c:pt>
                <c:pt idx="2" formatCode="0.0">
                  <c:v>250.17</c:v>
                </c:pt>
                <c:pt idx="3">
                  <c:v>212.35</c:v>
                </c:pt>
                <c:pt idx="4">
                  <c:v>116.74</c:v>
                </c:pt>
              </c:numCache>
            </c:numRef>
          </c:val>
        </c:ser>
        <c:ser>
          <c:idx val="1"/>
          <c:order val="1"/>
          <c:tx>
            <c:strRef>
              <c:f>Carretero!$A$23</c:f>
              <c:strCache>
                <c:ptCount val="1"/>
                <c:pt idx="0">
                  <c:v>Falta por ejecutar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FF505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2"/>
            <c:invertIfNegative val="0"/>
            <c:bubble3D val="0"/>
          </c:dPt>
          <c:dLbls>
            <c:dLbl>
              <c:idx val="2"/>
              <c:spPr/>
              <c:txPr>
                <a:bodyPr/>
                <a:lstStyle/>
                <a:p>
                  <a:pPr>
                    <a:defRPr lang="es-ES" sz="1800" b="0">
                      <a:solidFill>
                        <a:srgbClr val="04080C"/>
                      </a:solidFill>
                      <a:effectLst/>
                      <a:latin typeface="Impact" panose="020B0806030902050204" pitchFamily="34" charset="0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s-ES" sz="1800" b="0">
                    <a:effectLst/>
                    <a:latin typeface="Impact" panose="020B080603090205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Carretero!$B$21:$F$21</c:f>
              <c:strCache>
                <c:ptCount val="5"/>
                <c:pt idx="0">
                  <c:v>Ejecutado 2011</c:v>
                </c:pt>
                <c:pt idx="1">
                  <c:v>Ejecutado 2012</c:v>
                </c:pt>
                <c:pt idx="2">
                  <c:v>Ejecutado 2013</c:v>
                </c:pt>
                <c:pt idx="3">
                  <c:v>Ejecutado 2014</c:v>
                </c:pt>
                <c:pt idx="4">
                  <c:v>Meta 2015</c:v>
                </c:pt>
              </c:strCache>
            </c:strRef>
          </c:cat>
          <c:val>
            <c:numRef>
              <c:f>Carretero!$B$23:$F$23</c:f>
              <c:numCache>
                <c:formatCode>General</c:formatCode>
                <c:ptCount val="5"/>
                <c:pt idx="4">
                  <c:v>183.26</c:v>
                </c:pt>
              </c:numCache>
            </c:numRef>
          </c:val>
        </c:ser>
        <c:ser>
          <c:idx val="2"/>
          <c:order val="2"/>
          <c:tx>
            <c:strRef>
              <c:f>Carretero!$A$24</c:f>
              <c:strCache>
                <c:ptCount val="1"/>
              </c:strCache>
            </c:strRef>
          </c:tx>
          <c:spPr>
            <a:solidFill>
              <a:srgbClr val="F2000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FF7171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s-ES" sz="1800" b="0" i="0">
                    <a:solidFill>
                      <a:schemeClr val="bg2">
                        <a:lumMod val="10000"/>
                      </a:schemeClr>
                    </a:solidFill>
                    <a:latin typeface="Impact" panose="020B080603090205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Carretero!$B$21:$F$21</c:f>
              <c:strCache>
                <c:ptCount val="5"/>
                <c:pt idx="0">
                  <c:v>Ejecutado 2011</c:v>
                </c:pt>
                <c:pt idx="1">
                  <c:v>Ejecutado 2012</c:v>
                </c:pt>
                <c:pt idx="2">
                  <c:v>Ejecutado 2013</c:v>
                </c:pt>
                <c:pt idx="3">
                  <c:v>Ejecutado 2014</c:v>
                </c:pt>
                <c:pt idx="4">
                  <c:v>Meta 2015</c:v>
                </c:pt>
              </c:strCache>
            </c:strRef>
          </c:cat>
          <c:val>
            <c:numRef>
              <c:f>Carretero!$B$24:$F$24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90158416"/>
        <c:axId val="190158976"/>
        <c:axId val="0"/>
      </c:bar3DChart>
      <c:catAx>
        <c:axId val="19015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s-ES" sz="1400" b="1">
                <a:solidFill>
                  <a:srgbClr val="0408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pPr>
            <a:endParaRPr lang="es-CO"/>
          </a:p>
        </c:txPr>
        <c:crossAx val="190158976"/>
        <c:crosses val="autoZero"/>
        <c:auto val="1"/>
        <c:lblAlgn val="ctr"/>
        <c:lblOffset val="100"/>
        <c:noMultiLvlLbl val="0"/>
      </c:catAx>
      <c:valAx>
        <c:axId val="1901589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01584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060B17-5711-4398-A9CA-117F66D3A5D5}" type="doc">
      <dgm:prSet loTypeId="urn:microsoft.com/office/officeart/2005/8/layout/hList6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es-CO"/>
        </a:p>
      </dgm:t>
    </dgm:pt>
    <dgm:pt modelId="{61B81B6B-320F-45B0-A315-41BE1A0655BE}">
      <dgm:prSet phldrT="[Texto]"/>
      <dgm:spPr/>
      <dgm:t>
        <a:bodyPr/>
        <a:lstStyle/>
        <a:p>
          <a:r>
            <a:rPr lang="es-CO" dirty="0" smtClean="0"/>
            <a:t>Trabajamos de la mano con la Secretaria Transparencia Presidencia de la República</a:t>
          </a:r>
          <a:endParaRPr lang="es-CO" dirty="0"/>
        </a:p>
      </dgm:t>
    </dgm:pt>
    <dgm:pt modelId="{63E64B3D-5ECE-4FDE-82CA-F99974DE4C60}" type="parTrans" cxnId="{E8DE514C-F68F-4094-B064-F3B80277E021}">
      <dgm:prSet/>
      <dgm:spPr/>
      <dgm:t>
        <a:bodyPr/>
        <a:lstStyle/>
        <a:p>
          <a:endParaRPr lang="es-CO"/>
        </a:p>
      </dgm:t>
    </dgm:pt>
    <dgm:pt modelId="{5275E133-5DA3-4612-9C91-6D0566B7AC8A}" type="sibTrans" cxnId="{E8DE514C-F68F-4094-B064-F3B80277E021}">
      <dgm:prSet/>
      <dgm:spPr/>
      <dgm:t>
        <a:bodyPr/>
        <a:lstStyle/>
        <a:p>
          <a:endParaRPr lang="es-CO"/>
        </a:p>
      </dgm:t>
    </dgm:pt>
    <dgm:pt modelId="{4F1EB662-0285-43B1-8DFB-08503A08B60B}">
      <dgm:prSet phldrT="[Texto]"/>
      <dgm:spPr/>
      <dgm:t>
        <a:bodyPr/>
        <a:lstStyle/>
        <a:p>
          <a:r>
            <a:rPr lang="es-CO" dirty="0" smtClean="0"/>
            <a:t>Adoptamos las Mejores Practicas de la OCDE</a:t>
          </a:r>
          <a:endParaRPr lang="es-CO" dirty="0"/>
        </a:p>
      </dgm:t>
    </dgm:pt>
    <dgm:pt modelId="{1896391C-9971-4422-8574-A310D3BCE596}" type="parTrans" cxnId="{8976DCE4-9DA0-433F-B1AB-69E32805F3A2}">
      <dgm:prSet/>
      <dgm:spPr/>
      <dgm:t>
        <a:bodyPr/>
        <a:lstStyle/>
        <a:p>
          <a:endParaRPr lang="es-CO"/>
        </a:p>
      </dgm:t>
    </dgm:pt>
    <dgm:pt modelId="{21384BBF-EC46-48BC-B7D0-0948EABAE3D6}" type="sibTrans" cxnId="{8976DCE4-9DA0-433F-B1AB-69E32805F3A2}">
      <dgm:prSet/>
      <dgm:spPr/>
      <dgm:t>
        <a:bodyPr/>
        <a:lstStyle/>
        <a:p>
          <a:endParaRPr lang="es-CO"/>
        </a:p>
      </dgm:t>
    </dgm:pt>
    <dgm:pt modelId="{8FC94446-D83A-4A73-9717-884113987426}">
      <dgm:prSet phldrT="[Texto]"/>
      <dgm:spPr/>
      <dgm:t>
        <a:bodyPr/>
        <a:lstStyle/>
        <a:p>
          <a:r>
            <a:rPr lang="es-CO" dirty="0" smtClean="0"/>
            <a:t>Fuimos la primera entidad del sector en implementar el uso del polígrafo</a:t>
          </a:r>
          <a:endParaRPr lang="es-CO" dirty="0"/>
        </a:p>
      </dgm:t>
    </dgm:pt>
    <dgm:pt modelId="{8EDAE374-1DBF-4527-B0BC-CA168B5C3A3D}" type="parTrans" cxnId="{2E55AA70-460B-4372-8D87-ADFC52859171}">
      <dgm:prSet/>
      <dgm:spPr/>
      <dgm:t>
        <a:bodyPr/>
        <a:lstStyle/>
        <a:p>
          <a:endParaRPr lang="es-CO"/>
        </a:p>
      </dgm:t>
    </dgm:pt>
    <dgm:pt modelId="{62CF85C6-ED1B-4F98-B6CF-F2F162D01132}" type="sibTrans" cxnId="{2E55AA70-460B-4372-8D87-ADFC52859171}">
      <dgm:prSet/>
      <dgm:spPr/>
      <dgm:t>
        <a:bodyPr/>
        <a:lstStyle/>
        <a:p>
          <a:endParaRPr lang="es-CO"/>
        </a:p>
      </dgm:t>
    </dgm:pt>
    <dgm:pt modelId="{E7830A16-2B85-420C-94D6-CA601075814A}" type="pres">
      <dgm:prSet presAssocID="{74060B17-5711-4398-A9CA-117F66D3A5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F881365-3E14-4F4C-ABCE-E218E4DC3149}" type="pres">
      <dgm:prSet presAssocID="{61B81B6B-320F-45B0-A315-41BE1A0655B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B66CE73-7DD6-4DF2-B3EE-56CBB4CFB92B}" type="pres">
      <dgm:prSet presAssocID="{5275E133-5DA3-4612-9C91-6D0566B7AC8A}" presName="sibTrans" presStyleCnt="0"/>
      <dgm:spPr/>
    </dgm:pt>
    <dgm:pt modelId="{AA2CF8AE-16A3-4558-8CA0-188459BEEBF6}" type="pres">
      <dgm:prSet presAssocID="{4F1EB662-0285-43B1-8DFB-08503A08B60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F6E5D7E-CDBC-4330-8373-F6FD5934324B}" type="pres">
      <dgm:prSet presAssocID="{21384BBF-EC46-48BC-B7D0-0948EABAE3D6}" presName="sibTrans" presStyleCnt="0"/>
      <dgm:spPr/>
    </dgm:pt>
    <dgm:pt modelId="{D5AB04E6-B024-4FB3-8C06-DB1078BF601D}" type="pres">
      <dgm:prSet presAssocID="{8FC94446-D83A-4A73-9717-884113987426}" presName="node" presStyleLbl="node1" presStyleIdx="2" presStyleCnt="3" custLinFactX="1705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81F8DC7-9D02-4408-8D1A-B4D9A3C081E8}" type="presOf" srcId="{8FC94446-D83A-4A73-9717-884113987426}" destId="{D5AB04E6-B024-4FB3-8C06-DB1078BF601D}" srcOrd="0" destOrd="0" presId="urn:microsoft.com/office/officeart/2005/8/layout/hList6"/>
    <dgm:cxn modelId="{E8DE514C-F68F-4094-B064-F3B80277E021}" srcId="{74060B17-5711-4398-A9CA-117F66D3A5D5}" destId="{61B81B6B-320F-45B0-A315-41BE1A0655BE}" srcOrd="0" destOrd="0" parTransId="{63E64B3D-5ECE-4FDE-82CA-F99974DE4C60}" sibTransId="{5275E133-5DA3-4612-9C91-6D0566B7AC8A}"/>
    <dgm:cxn modelId="{4E5BACF7-C612-4ECC-B02B-195DFFEACADC}" type="presOf" srcId="{74060B17-5711-4398-A9CA-117F66D3A5D5}" destId="{E7830A16-2B85-420C-94D6-CA601075814A}" srcOrd="0" destOrd="0" presId="urn:microsoft.com/office/officeart/2005/8/layout/hList6"/>
    <dgm:cxn modelId="{8976DCE4-9DA0-433F-B1AB-69E32805F3A2}" srcId="{74060B17-5711-4398-A9CA-117F66D3A5D5}" destId="{4F1EB662-0285-43B1-8DFB-08503A08B60B}" srcOrd="1" destOrd="0" parTransId="{1896391C-9971-4422-8574-A310D3BCE596}" sibTransId="{21384BBF-EC46-48BC-B7D0-0948EABAE3D6}"/>
    <dgm:cxn modelId="{799D6E84-140A-4C50-B67B-D39782B89218}" type="presOf" srcId="{61B81B6B-320F-45B0-A315-41BE1A0655BE}" destId="{8F881365-3E14-4F4C-ABCE-E218E4DC3149}" srcOrd="0" destOrd="0" presId="urn:microsoft.com/office/officeart/2005/8/layout/hList6"/>
    <dgm:cxn modelId="{2E55AA70-460B-4372-8D87-ADFC52859171}" srcId="{74060B17-5711-4398-A9CA-117F66D3A5D5}" destId="{8FC94446-D83A-4A73-9717-884113987426}" srcOrd="2" destOrd="0" parTransId="{8EDAE374-1DBF-4527-B0BC-CA168B5C3A3D}" sibTransId="{62CF85C6-ED1B-4F98-B6CF-F2F162D01132}"/>
    <dgm:cxn modelId="{32586930-4D02-4BEE-9687-71B2040AB49D}" type="presOf" srcId="{4F1EB662-0285-43B1-8DFB-08503A08B60B}" destId="{AA2CF8AE-16A3-4558-8CA0-188459BEEBF6}" srcOrd="0" destOrd="0" presId="urn:microsoft.com/office/officeart/2005/8/layout/hList6"/>
    <dgm:cxn modelId="{70AD9929-781E-40AF-8C5D-8BE709E844DB}" type="presParOf" srcId="{E7830A16-2B85-420C-94D6-CA601075814A}" destId="{8F881365-3E14-4F4C-ABCE-E218E4DC3149}" srcOrd="0" destOrd="0" presId="urn:microsoft.com/office/officeart/2005/8/layout/hList6"/>
    <dgm:cxn modelId="{91655C8E-131E-494C-BE98-8B9BB0AD8B4C}" type="presParOf" srcId="{E7830A16-2B85-420C-94D6-CA601075814A}" destId="{DB66CE73-7DD6-4DF2-B3EE-56CBB4CFB92B}" srcOrd="1" destOrd="0" presId="urn:microsoft.com/office/officeart/2005/8/layout/hList6"/>
    <dgm:cxn modelId="{798AD79E-4B57-461D-9FCD-E36B8F0AB7E1}" type="presParOf" srcId="{E7830A16-2B85-420C-94D6-CA601075814A}" destId="{AA2CF8AE-16A3-4558-8CA0-188459BEEBF6}" srcOrd="2" destOrd="0" presId="urn:microsoft.com/office/officeart/2005/8/layout/hList6"/>
    <dgm:cxn modelId="{AF37F9E8-B389-4EEA-A1F8-80EE6E00E906}" type="presParOf" srcId="{E7830A16-2B85-420C-94D6-CA601075814A}" destId="{BF6E5D7E-CDBC-4330-8373-F6FD5934324B}" srcOrd="3" destOrd="0" presId="urn:microsoft.com/office/officeart/2005/8/layout/hList6"/>
    <dgm:cxn modelId="{59DE4B50-80A2-4439-9CDB-38A008A8F586}" type="presParOf" srcId="{E7830A16-2B85-420C-94D6-CA601075814A}" destId="{D5AB04E6-B024-4FB3-8C06-DB1078BF601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81365-3E14-4F4C-ABCE-E218E4DC3149}">
      <dsp:nvSpPr>
        <dsp:cNvPr id="0" name=""/>
        <dsp:cNvSpPr/>
      </dsp:nvSpPr>
      <dsp:spPr>
        <a:xfrm rot="16200000">
          <a:off x="-524475" y="525538"/>
          <a:ext cx="3816424" cy="2765346"/>
        </a:xfrm>
        <a:prstGeom prst="flowChartManualOperation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021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700" kern="1200" dirty="0" smtClean="0"/>
            <a:t>Trabajamos de la mano con la Secretaria Transparencia Presidencia de la República</a:t>
          </a:r>
          <a:endParaRPr lang="es-CO" sz="2700" kern="1200" dirty="0"/>
        </a:p>
      </dsp:txBody>
      <dsp:txXfrm rot="5400000">
        <a:off x="1064" y="763284"/>
        <a:ext cx="2765346" cy="2289854"/>
      </dsp:txXfrm>
    </dsp:sp>
    <dsp:sp modelId="{AA2CF8AE-16A3-4558-8CA0-188459BEEBF6}">
      <dsp:nvSpPr>
        <dsp:cNvPr id="0" name=""/>
        <dsp:cNvSpPr/>
      </dsp:nvSpPr>
      <dsp:spPr>
        <a:xfrm rot="16200000">
          <a:off x="2448272" y="525538"/>
          <a:ext cx="3816424" cy="2765346"/>
        </a:xfrm>
        <a:prstGeom prst="flowChartManualOperation">
          <a:avLst/>
        </a:prstGeom>
        <a:gradFill rotWithShape="0">
          <a:gsLst>
            <a:gs pos="0">
              <a:schemeClr val="accent3">
                <a:shade val="50000"/>
                <a:hueOff val="288610"/>
                <a:satOff val="-20131"/>
                <a:lumOff val="31931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88610"/>
                <a:satOff val="-20131"/>
                <a:lumOff val="31931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88610"/>
                <a:satOff val="-20131"/>
                <a:lumOff val="319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021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700" kern="1200" dirty="0" smtClean="0"/>
            <a:t>Adoptamos las Mejores Practicas de la OCDE</a:t>
          </a:r>
          <a:endParaRPr lang="es-CO" sz="2700" kern="1200" dirty="0"/>
        </a:p>
      </dsp:txBody>
      <dsp:txXfrm rot="5400000">
        <a:off x="2973811" y="763284"/>
        <a:ext cx="2765346" cy="2289854"/>
      </dsp:txXfrm>
    </dsp:sp>
    <dsp:sp modelId="{D5AB04E6-B024-4FB3-8C06-DB1078BF601D}">
      <dsp:nvSpPr>
        <dsp:cNvPr id="0" name=""/>
        <dsp:cNvSpPr/>
      </dsp:nvSpPr>
      <dsp:spPr>
        <a:xfrm rot="16200000">
          <a:off x="5422082" y="525538"/>
          <a:ext cx="3816424" cy="2765346"/>
        </a:xfrm>
        <a:prstGeom prst="flowChartManualOperation">
          <a:avLst/>
        </a:prstGeom>
        <a:gradFill rotWithShape="0">
          <a:gsLst>
            <a:gs pos="0">
              <a:schemeClr val="accent3">
                <a:shade val="50000"/>
                <a:hueOff val="288610"/>
                <a:satOff val="-20131"/>
                <a:lumOff val="31931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288610"/>
                <a:satOff val="-20131"/>
                <a:lumOff val="31931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288610"/>
                <a:satOff val="-20131"/>
                <a:lumOff val="319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021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700" kern="1200" dirty="0" smtClean="0"/>
            <a:t>Fuimos la primera entidad del sector en implementar el uso del polígrafo</a:t>
          </a:r>
          <a:endParaRPr lang="es-CO" sz="2700" kern="1200" dirty="0"/>
        </a:p>
      </dsp:txBody>
      <dsp:txXfrm rot="5400000">
        <a:off x="5947621" y="763284"/>
        <a:ext cx="2765346" cy="2289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4C3A2F-84CF-41A4-A882-29B94EC65656}" type="datetimeFigureOut">
              <a:rPr lang="es-CO"/>
              <a:pPr>
                <a:defRPr/>
              </a:pPr>
              <a:t>28/09/2015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17C769-987F-44FC-8799-969FD1BF8408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04492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6E04C2-2937-4629-B9AF-2D8FE3CFA728}" type="datetimeFigureOut">
              <a:rPr lang="es-CO"/>
              <a:pPr>
                <a:defRPr/>
              </a:pPr>
              <a:t>28/09/2015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C2F1E3-85BB-4AD3-AAD2-C10CC4743F1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68901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C2F1E3-85BB-4AD3-AAD2-C10CC4743F15}" type="slidenum">
              <a:rPr lang="es-CO" smtClean="0"/>
              <a:pPr>
                <a:defRPr/>
              </a:pPr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15526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C2F1E3-85BB-4AD3-AAD2-C10CC4743F15}" type="slidenum">
              <a:rPr lang="es-CO" smtClean="0"/>
              <a:pPr>
                <a:defRPr/>
              </a:pPr>
              <a:t>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2401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1026"/>
            <a:ext cx="12192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80355-26A5-4923-A7FF-4852F58F83CA}" type="datetimeFigureOut">
              <a:rPr lang="es-CO"/>
              <a:pPr>
                <a:defRPr/>
              </a:pPr>
              <a:t>28/09/2015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DCF29-C0DE-49D9-8F45-889FAB45E52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9392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86677-3D09-45AE-A83A-B0678347935F}" type="datetimeFigureOut">
              <a:rPr lang="es-CO"/>
              <a:pPr>
                <a:defRPr/>
              </a:pPr>
              <a:t>28/09/2015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3907-615D-43EC-B056-925FD45450C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449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575799" y="274640"/>
            <a:ext cx="2971801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60400" y="274640"/>
            <a:ext cx="8712201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9FEC7-C8AB-4F3D-91C6-25182E146705}" type="datetimeFigureOut">
              <a:rPr lang="es-CO"/>
              <a:pPr>
                <a:defRPr/>
              </a:pPr>
              <a:t>28/09/2015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7C104-C271-4922-9FC2-3341AD69F88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9301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9B93A-9CC1-41C3-BF62-0DDD722B806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6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4404-275F-4ADB-8274-2F6990EAE7B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77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0549B-8925-4D9D-9503-7BFBBDA54DB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55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29433-6E4B-49F6-81BA-CC2661796BD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3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0C9AA-B5D1-4D42-A354-5ACCA942FFD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5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607B-89A7-4658-B779-FE9C73ED6620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63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9257963" y="5676620"/>
            <a:ext cx="2743200" cy="365125"/>
          </a:xfrm>
        </p:spPr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0D67-55C1-4939-A14D-5419D5C6922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4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5"/>
          <p:cNvSpPr>
            <a:spLocks noChangeArrowheads="1"/>
          </p:cNvSpPr>
          <p:nvPr userDrawn="1"/>
        </p:nvSpPr>
        <p:spPr bwMode="auto">
          <a:xfrm>
            <a:off x="4338037" y="982470"/>
            <a:ext cx="272832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spc="50" dirty="0">
                <a:ln w="11430"/>
                <a:solidFill>
                  <a:srgbClr val="E36B1A"/>
                </a:solidFill>
                <a:effectLst>
                  <a:reflection blurRad="6350" stA="55000" endA="300" endPos="45500" dir="5400000" sy="-100000" algn="bl" rotWithShape="0"/>
                </a:effectLst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5" name="Rectángulo 5"/>
          <p:cNvSpPr>
            <a:spLocks noChangeArrowheads="1"/>
          </p:cNvSpPr>
          <p:nvPr userDrawn="1"/>
        </p:nvSpPr>
        <p:spPr bwMode="auto">
          <a:xfrm>
            <a:off x="2550991" y="404784"/>
            <a:ext cx="282450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spc="50" dirty="0">
                <a:ln w="11430"/>
                <a:solidFill>
                  <a:srgbClr val="1F497D">
                    <a:lumMod val="75000"/>
                  </a:srgbClr>
                </a:solidFill>
                <a:latin typeface="Impact"/>
                <a:ea typeface="Helvetica Neue Bold Condensed" charset="0"/>
                <a:cs typeface="Impact"/>
              </a:rPr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D2270-E326-45CC-A74C-B7529D1D1E01}" type="datetimeFigureOut">
              <a:rPr lang="es-CO"/>
              <a:pPr>
                <a:defRPr/>
              </a:pPr>
              <a:t>28/09/2015</a:t>
            </a:fld>
            <a:endParaRPr lang="es-CO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55C2-788E-4091-A131-A16F25D81A9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9164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E477-9A0C-4601-A817-EBEB43F6CAC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4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69280-3694-42CE-BF68-C790BB593B02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7C35-D4D4-4419-81D8-07E839267FE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28/09/2015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7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4DC81-7317-452B-9405-5541A6BB74A7}" type="datetimeFigureOut">
              <a:rPr lang="es-CO"/>
              <a:pPr>
                <a:defRPr/>
              </a:pPr>
              <a:t>28/09/2015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96561-1D88-4C34-98FD-B7048EFBB73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1231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60401" y="1600202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705601" y="1600202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A81BC-47E4-4861-BE15-594C7865B601}" type="datetimeFigureOut">
              <a:rPr lang="es-CO"/>
              <a:pPr>
                <a:defRPr/>
              </a:pPr>
              <a:t>28/09/2015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173D-9669-4A0E-85E4-36AE27FF230A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596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A72E-ABC7-4FCF-AF24-9C07DAE45820}" type="datetimeFigureOut">
              <a:rPr lang="es-CO"/>
              <a:pPr>
                <a:defRPr/>
              </a:pPr>
              <a:t>28/09/2015</a:t>
            </a:fld>
            <a:endParaRPr lang="es-CO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906C-CF78-44A0-9320-6C77DAF4A51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874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0CD5E-953A-4870-A99B-4DA9B7B30237}" type="datetimeFigureOut">
              <a:rPr lang="es-CO"/>
              <a:pPr>
                <a:defRPr/>
              </a:pPr>
              <a:t>28/09/2015</a:t>
            </a:fld>
            <a:endParaRPr lang="es-CO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07B63-2748-423D-83A5-BB10F6308C9E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8427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FB672-67BC-4FAC-8850-3219C01847CD}" type="datetimeFigureOut">
              <a:rPr lang="es-CO"/>
              <a:pPr>
                <a:defRPr/>
              </a:pPr>
              <a:t>28/09/2015</a:t>
            </a:fld>
            <a:endParaRPr lang="es-CO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1B299-7353-42A4-B5CE-E512678E874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480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8FA60-3E14-4470-B633-3EEF6DABC52F}" type="datetimeFigureOut">
              <a:rPr lang="es-CO"/>
              <a:pPr>
                <a:defRPr/>
              </a:pPr>
              <a:t>28/09/2015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E04B6-64A3-4D4F-901E-2433E906C437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2378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4B47-C5F1-441A-B1AC-72F85E5FA3A0}" type="datetimeFigureOut">
              <a:rPr lang="es-CO"/>
              <a:pPr>
                <a:defRPr/>
              </a:pPr>
              <a:t>28/09/2015</a:t>
            </a:fld>
            <a:endParaRPr lang="es-CO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FB9FE-C7BF-4A07-9104-9FB5F2F8D7F1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371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pic>
        <p:nvPicPr>
          <p:cNvPr id="1027" name="7 Image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388"/>
            <a:ext cx="12192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033866-6AF4-4A2D-ACAA-9F63535E8C2A}" type="datetimeFigureOut">
              <a:rPr lang="es-CO"/>
              <a:pPr>
                <a:defRPr/>
              </a:pPr>
              <a:t>28/09/2015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BDFA6C-B1FB-4021-845A-52808C171FEF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0" y="92077"/>
            <a:ext cx="1246822" cy="74260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22700" r="2941" b="22701"/>
          <a:stretch/>
        </p:blipFill>
        <p:spPr>
          <a:xfrm>
            <a:off x="10160000" y="44451"/>
            <a:ext cx="1748644" cy="6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Impac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0730"/>
            <a:ext cx="12192000" cy="817271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fld id="{2C25D948-6186-4E7B-AD67-C5CFF6A1185B}" type="datetime1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377" fontAlgn="auto">
                <a:spcBef>
                  <a:spcPts val="0"/>
                </a:spcBef>
                <a:spcAft>
                  <a:spcPts val="0"/>
                </a:spcAft>
              </a:pPr>
              <a:t>28/09/2015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9255740" y="64402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fld id="{7EC0FF92-5018-4BC3-83A4-0F12C9CE31BD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14377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88417" y="228602"/>
            <a:ext cx="2261443" cy="710205"/>
          </a:xfrm>
          <a:prstGeom prst="rect">
            <a:avLst/>
          </a:prstGeom>
        </p:spPr>
      </p:pic>
      <p:pic>
        <p:nvPicPr>
          <p:cNvPr id="12" name="1 Imagen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600" y="6112275"/>
            <a:ext cx="3449400" cy="81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9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980728"/>
            <a:ext cx="740319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0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363924" y="1089336"/>
            <a:ext cx="61734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/>
                <a:solidFill>
                  <a:schemeClr val="accent3"/>
                </a:solidFill>
              </a:rPr>
              <a:t>Iniciativas Privadas - </a:t>
            </a:r>
            <a:r>
              <a:rPr lang="es-ES" sz="4000" b="1" dirty="0" err="1" smtClean="0">
                <a:ln/>
                <a:solidFill>
                  <a:schemeClr val="accent3"/>
                </a:solidFill>
              </a:rPr>
              <a:t>IPs</a:t>
            </a:r>
            <a:endParaRPr lang="es-ES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007768" y="2054195"/>
            <a:ext cx="6887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Proyectos </a:t>
            </a:r>
            <a:r>
              <a:rPr lang="en-US" sz="3600" dirty="0" err="1" smtClean="0">
                <a:solidFill>
                  <a:srgbClr val="1F497D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Adjudicados</a:t>
            </a:r>
            <a:endParaRPr lang="en-US" sz="3200" dirty="0">
              <a:solidFill>
                <a:srgbClr val="1F497D"/>
              </a:solidFill>
              <a:effectLst>
                <a:glow rad="63500">
                  <a:srgbClr val="9BBB59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9794" y="-27384"/>
            <a:ext cx="3218967" cy="685859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61398" y="2990299"/>
            <a:ext cx="6096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spc="-100" dirty="0" err="1" smtClean="0">
                <a:solidFill>
                  <a:prstClr val="black"/>
                </a:solidFill>
                <a:latin typeface="Impact" panose="020B0806030902050204" pitchFamily="34" charset="0"/>
              </a:rPr>
              <a:t>Ibague</a:t>
            </a:r>
            <a:r>
              <a:rPr lang="es-MX" sz="2000" spc="-100" dirty="0" smtClean="0">
                <a:solidFill>
                  <a:prstClr val="black"/>
                </a:solidFill>
                <a:latin typeface="Impact" panose="020B0806030902050204" pitchFamily="34" charset="0"/>
              </a:rPr>
              <a:t> - Cajamarca</a:t>
            </a:r>
            <a:endParaRPr lang="es-MX" sz="2000" spc="-100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marL="742950" lvl="1" indent="-2857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spc="-100" dirty="0" smtClean="0">
                <a:solidFill>
                  <a:prstClr val="black"/>
                </a:solidFill>
                <a:latin typeface="Impact" panose="020B0806030902050204" pitchFamily="34" charset="0"/>
              </a:rPr>
              <a:t>Malla Vial del Meta</a:t>
            </a:r>
          </a:p>
          <a:p>
            <a:pPr marL="742950" lvl="1" indent="-2857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spc="-100" dirty="0" err="1" smtClean="0">
                <a:solidFill>
                  <a:prstClr val="black"/>
                </a:solidFill>
                <a:latin typeface="Impact" panose="020B0806030902050204" pitchFamily="34" charset="0"/>
              </a:rPr>
              <a:t>Chirajara</a:t>
            </a:r>
            <a:r>
              <a:rPr lang="es-MX" sz="2000" spc="-100" dirty="0" smtClean="0">
                <a:solidFill>
                  <a:prstClr val="black"/>
                </a:solidFill>
                <a:latin typeface="Impact" panose="020B0806030902050204" pitchFamily="34" charset="0"/>
              </a:rPr>
              <a:t> - Fundadores</a:t>
            </a:r>
          </a:p>
          <a:p>
            <a:pPr marL="742950" lvl="1" indent="-2857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spc="-100" dirty="0" smtClean="0">
                <a:solidFill>
                  <a:prstClr val="black"/>
                </a:solidFill>
                <a:latin typeface="Impact" panose="020B0806030902050204" pitchFamily="34" charset="0"/>
              </a:rPr>
              <a:t>Cesar – Guajira</a:t>
            </a:r>
          </a:p>
          <a:p>
            <a:pPr marL="742950" lvl="1" indent="-2857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spc="-100" dirty="0" err="1" smtClean="0">
                <a:solidFill>
                  <a:prstClr val="black"/>
                </a:solidFill>
                <a:latin typeface="Impact" panose="020B0806030902050204" pitchFamily="34" charset="0"/>
              </a:rPr>
              <a:t>Cambao</a:t>
            </a:r>
            <a:r>
              <a:rPr lang="es-MX" sz="2000" spc="-100" dirty="0" smtClean="0">
                <a:solidFill>
                  <a:prstClr val="black"/>
                </a:solidFill>
                <a:latin typeface="Impact" panose="020B0806030902050204" pitchFamily="34" charset="0"/>
              </a:rPr>
              <a:t> - Manizales</a:t>
            </a:r>
            <a:endParaRPr lang="es-CO" dirty="0"/>
          </a:p>
        </p:txBody>
      </p:sp>
      <p:grpSp>
        <p:nvGrpSpPr>
          <p:cNvPr id="7" name="Grupo 6"/>
          <p:cNvGrpSpPr/>
          <p:nvPr/>
        </p:nvGrpSpPr>
        <p:grpSpPr>
          <a:xfrm>
            <a:off x="3203644" y="2054195"/>
            <a:ext cx="744599" cy="587072"/>
            <a:chOff x="638434" y="1515307"/>
            <a:chExt cx="620143" cy="587072"/>
          </a:xfrm>
        </p:grpSpPr>
        <p:sp>
          <p:nvSpPr>
            <p:cNvPr id="9" name="Lágrima 8"/>
            <p:cNvSpPr/>
            <p:nvPr/>
          </p:nvSpPr>
          <p:spPr>
            <a:xfrm>
              <a:off x="638434" y="1553543"/>
              <a:ext cx="561022" cy="548836"/>
            </a:xfrm>
            <a:prstGeom prst="teardrop">
              <a:avLst/>
            </a:prstGeom>
            <a:solidFill>
              <a:schemeClr val="accent1">
                <a:lumMod val="50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710848" y="1515307"/>
              <a:ext cx="547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3200" dirty="0" smtClean="0">
                  <a:solidFill>
                    <a:prstClr val="white"/>
                  </a:solidFill>
                  <a:latin typeface="Impact" panose="020B0806030902050204" pitchFamily="34" charset="0"/>
                </a:rPr>
                <a:t>5</a:t>
              </a:r>
              <a:endParaRPr lang="es-CO" sz="32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701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:\RENDICIÓN CUENTAS\PPT\elementos ppt\ICOCOLOR-12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695400" y="1268760"/>
            <a:ext cx="3721388" cy="4999714"/>
          </a:xfrm>
          <a:prstGeom prst="ellipse">
            <a:avLst/>
          </a:prstGeom>
          <a:noFill/>
        </p:spPr>
      </p:pic>
      <p:sp>
        <p:nvSpPr>
          <p:cNvPr id="3" name="Rectángulo 3"/>
          <p:cNvSpPr/>
          <p:nvPr/>
        </p:nvSpPr>
        <p:spPr>
          <a:xfrm>
            <a:off x="5578663" y="2845287"/>
            <a:ext cx="4070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accent3"/>
                </a:solidFill>
              </a:rPr>
              <a:t> Metas 2015</a:t>
            </a:r>
            <a:endParaRPr lang="es-ES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047" y="915555"/>
            <a:ext cx="6005080" cy="896190"/>
          </a:xfrm>
          <a:prstGeom prst="rect">
            <a:avLst/>
          </a:prstGeom>
        </p:spPr>
      </p:pic>
      <p:sp>
        <p:nvSpPr>
          <p:cNvPr id="10" name="CuadroTexto 10"/>
          <p:cNvSpPr txBox="1"/>
          <p:nvPr/>
        </p:nvSpPr>
        <p:spPr>
          <a:xfrm>
            <a:off x="4435412" y="5752420"/>
            <a:ext cx="35327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s-MX" sz="1050" dirty="0"/>
              <a:t>Fuente: Interventorías del Modo Carretero</a:t>
            </a:r>
          </a:p>
        </p:txBody>
      </p:sp>
      <p:graphicFrame>
        <p:nvGraphicFramePr>
          <p:cNvPr id="11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635228"/>
              </p:ext>
            </p:extLst>
          </p:nvPr>
        </p:nvGraphicFramePr>
        <p:xfrm>
          <a:off x="3863752" y="2137119"/>
          <a:ext cx="8784976" cy="3615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8" name="17 Grupo"/>
          <p:cNvGrpSpPr/>
          <p:nvPr/>
        </p:nvGrpSpPr>
        <p:grpSpPr>
          <a:xfrm>
            <a:off x="4407187" y="2685677"/>
            <a:ext cx="2105559" cy="436741"/>
            <a:chOff x="4243842" y="1912139"/>
            <a:chExt cx="2105559" cy="436741"/>
          </a:xfrm>
        </p:grpSpPr>
        <p:sp>
          <p:nvSpPr>
            <p:cNvPr id="12" name="8 Rectángulo"/>
            <p:cNvSpPr/>
            <p:nvPr/>
          </p:nvSpPr>
          <p:spPr>
            <a:xfrm>
              <a:off x="4243842" y="1912139"/>
              <a:ext cx="121590" cy="106271"/>
            </a:xfrm>
            <a:prstGeom prst="rect">
              <a:avLst/>
            </a:prstGeom>
            <a:solidFill>
              <a:schemeClr val="accent1"/>
            </a:solidFill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 sz="1013" dirty="0">
                <a:solidFill>
                  <a:prstClr val="white"/>
                </a:solidFill>
              </a:endParaRPr>
            </a:p>
          </p:txBody>
        </p:sp>
        <p:sp>
          <p:nvSpPr>
            <p:cNvPr id="13" name="9 CuadroTexto"/>
            <p:cNvSpPr txBox="1"/>
            <p:nvPr/>
          </p:nvSpPr>
          <p:spPr>
            <a:xfrm>
              <a:off x="4410167" y="1925860"/>
              <a:ext cx="101320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s-CO" sz="1050" dirty="0">
                  <a:solidFill>
                    <a:srgbClr val="04080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Ejecutado</a:t>
              </a:r>
            </a:p>
          </p:txBody>
        </p:sp>
        <p:sp>
          <p:nvSpPr>
            <p:cNvPr id="14" name="8 Rectángulo"/>
            <p:cNvSpPr/>
            <p:nvPr/>
          </p:nvSpPr>
          <p:spPr>
            <a:xfrm>
              <a:off x="5211980" y="1919663"/>
              <a:ext cx="121590" cy="106271"/>
            </a:xfrm>
            <a:prstGeom prst="rect">
              <a:avLst/>
            </a:prstGeom>
            <a:solidFill>
              <a:srgbClr val="00B050"/>
            </a:solidFill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C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 sz="1013" dirty="0">
                <a:solidFill>
                  <a:prstClr val="white"/>
                </a:solidFill>
              </a:endParaRPr>
            </a:p>
          </p:txBody>
        </p:sp>
        <p:sp>
          <p:nvSpPr>
            <p:cNvPr id="15" name="9 CuadroTexto"/>
            <p:cNvSpPr txBox="1"/>
            <p:nvPr/>
          </p:nvSpPr>
          <p:spPr>
            <a:xfrm>
              <a:off x="5336194" y="1933382"/>
              <a:ext cx="101320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s-CO" sz="1050" dirty="0" smtClean="0">
                  <a:solidFill>
                    <a:srgbClr val="04080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</a:rPr>
                <a:t>Falta por Ejecutar</a:t>
              </a:r>
              <a:endParaRPr lang="es-CO" sz="1050" dirty="0">
                <a:solidFill>
                  <a:srgbClr val="0408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endParaRPr>
            </a:p>
          </p:txBody>
        </p:sp>
      </p:grpSp>
      <p:sp>
        <p:nvSpPr>
          <p:cNvPr id="21" name="20 CuadroTexto"/>
          <p:cNvSpPr txBox="1"/>
          <p:nvPr/>
        </p:nvSpPr>
        <p:spPr>
          <a:xfrm>
            <a:off x="11025736" y="1988840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 smtClean="0">
                <a:latin typeface="Impact" pitchFamily="34" charset="0"/>
              </a:rPr>
              <a:t>300</a:t>
            </a:r>
            <a:endParaRPr lang="es-CO" b="1" dirty="0">
              <a:latin typeface="Impact" pitchFamily="34" charset="0"/>
            </a:endParaRPr>
          </a:p>
        </p:txBody>
      </p:sp>
      <p:grpSp>
        <p:nvGrpSpPr>
          <p:cNvPr id="22" name="Grupo 2"/>
          <p:cNvGrpSpPr/>
          <p:nvPr/>
        </p:nvGrpSpPr>
        <p:grpSpPr>
          <a:xfrm>
            <a:off x="-27428" y="-99392"/>
            <a:ext cx="2499139" cy="6957392"/>
            <a:chOff x="-15552" y="-171400"/>
            <a:chExt cx="2160240" cy="7029400"/>
          </a:xfrm>
        </p:grpSpPr>
        <p:pic>
          <p:nvPicPr>
            <p:cNvPr id="23" name="Picture 3" descr="F:\RENDICIÓN CUENTAS\PPT\elementos ppt\ICOCOLOR-04.png"/>
            <p:cNvPicPr>
              <a:picLocks noChangeAspect="1" noChangeArrowheads="1"/>
            </p:cNvPicPr>
            <p:nvPr/>
          </p:nvPicPr>
          <p:blipFill>
            <a:blip r:embed="rId5" cstate="print"/>
            <a:srcRect l="73616"/>
            <a:stretch>
              <a:fillRect/>
            </a:stretch>
          </p:blipFill>
          <p:spPr bwMode="auto">
            <a:xfrm>
              <a:off x="-15552" y="-43550"/>
              <a:ext cx="2160240" cy="6901550"/>
            </a:xfrm>
            <a:prstGeom prst="rect">
              <a:avLst/>
            </a:prstGeom>
            <a:noFill/>
          </p:spPr>
        </p:pic>
        <p:pic>
          <p:nvPicPr>
            <p:cNvPr id="24" name="Imagen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11" r="1218"/>
            <a:stretch/>
          </p:blipFill>
          <p:spPr>
            <a:xfrm>
              <a:off x="62311" y="-171400"/>
              <a:ext cx="1642662" cy="67762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001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696" y="1124744"/>
            <a:ext cx="8146341" cy="486558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9624392" y="2204864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 smtClean="0">
                <a:latin typeface="Impact" pitchFamily="34" charset="0"/>
              </a:rPr>
              <a:t>35.91</a:t>
            </a:r>
            <a:endParaRPr lang="es-CO" b="1" dirty="0">
              <a:latin typeface="Impact" pitchFamily="34" charset="0"/>
            </a:endParaRPr>
          </a:p>
        </p:txBody>
      </p:sp>
      <p:grpSp>
        <p:nvGrpSpPr>
          <p:cNvPr id="8" name="Grupo 2"/>
          <p:cNvGrpSpPr/>
          <p:nvPr/>
        </p:nvGrpSpPr>
        <p:grpSpPr>
          <a:xfrm>
            <a:off x="-27428" y="-99392"/>
            <a:ext cx="2499139" cy="6957392"/>
            <a:chOff x="-15552" y="-171400"/>
            <a:chExt cx="2160240" cy="7029400"/>
          </a:xfrm>
        </p:grpSpPr>
        <p:pic>
          <p:nvPicPr>
            <p:cNvPr id="9" name="Picture 3" descr="F:\RENDICIÓN CUENTAS\PPT\elementos ppt\ICOCOLOR-04.png"/>
            <p:cNvPicPr>
              <a:picLocks noChangeAspect="1" noChangeArrowheads="1"/>
            </p:cNvPicPr>
            <p:nvPr/>
          </p:nvPicPr>
          <p:blipFill>
            <a:blip r:embed="rId4" cstate="print"/>
            <a:srcRect l="73616"/>
            <a:stretch>
              <a:fillRect/>
            </a:stretch>
          </p:blipFill>
          <p:spPr bwMode="auto">
            <a:xfrm>
              <a:off x="-15552" y="-43550"/>
              <a:ext cx="2160240" cy="6901550"/>
            </a:xfrm>
            <a:prstGeom prst="rect">
              <a:avLst/>
            </a:prstGeom>
            <a:noFill/>
          </p:spPr>
        </p:pic>
        <p:pic>
          <p:nvPicPr>
            <p:cNvPr id="10" name="Imagen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11" r="1218"/>
            <a:stretch/>
          </p:blipFill>
          <p:spPr>
            <a:xfrm>
              <a:off x="62311" y="-171400"/>
              <a:ext cx="1642662" cy="67762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451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105" y="1215960"/>
            <a:ext cx="7868257" cy="5226308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8688288" y="2401724"/>
            <a:ext cx="1155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 smtClean="0">
                <a:latin typeface="Impact" pitchFamily="34" charset="0"/>
              </a:rPr>
              <a:t>378.58</a:t>
            </a:r>
            <a:endParaRPr lang="es-CO" b="1" dirty="0">
              <a:latin typeface="Impact" pitchFamily="34" charset="0"/>
            </a:endParaRPr>
          </a:p>
        </p:txBody>
      </p:sp>
      <p:grpSp>
        <p:nvGrpSpPr>
          <p:cNvPr id="8" name="Grupo 2"/>
          <p:cNvGrpSpPr/>
          <p:nvPr/>
        </p:nvGrpSpPr>
        <p:grpSpPr>
          <a:xfrm>
            <a:off x="-27428" y="-99392"/>
            <a:ext cx="2499139" cy="6957392"/>
            <a:chOff x="-15552" y="-171400"/>
            <a:chExt cx="2160240" cy="7029400"/>
          </a:xfrm>
        </p:grpSpPr>
        <p:pic>
          <p:nvPicPr>
            <p:cNvPr id="9" name="Picture 3" descr="F:\RENDICIÓN CUENTAS\PPT\elementos ppt\ICOCOLOR-04.png"/>
            <p:cNvPicPr>
              <a:picLocks noChangeAspect="1" noChangeArrowheads="1"/>
            </p:cNvPicPr>
            <p:nvPr/>
          </p:nvPicPr>
          <p:blipFill>
            <a:blip r:embed="rId4" cstate="print"/>
            <a:srcRect l="73616"/>
            <a:stretch>
              <a:fillRect/>
            </a:stretch>
          </p:blipFill>
          <p:spPr bwMode="auto">
            <a:xfrm>
              <a:off x="-15552" y="-43550"/>
              <a:ext cx="2160240" cy="6901550"/>
            </a:xfrm>
            <a:prstGeom prst="rect">
              <a:avLst/>
            </a:prstGeom>
            <a:noFill/>
          </p:spPr>
        </p:pic>
        <p:pic>
          <p:nvPicPr>
            <p:cNvPr id="10" name="Imagen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11" r="1218"/>
            <a:stretch/>
          </p:blipFill>
          <p:spPr>
            <a:xfrm>
              <a:off x="62311" y="-171400"/>
              <a:ext cx="1642662" cy="67762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839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pic>
        <p:nvPicPr>
          <p:cNvPr id="3" name="Picture 8" descr="F:\RENDICIÓN CUENTAS\PPT\elementos ppt\ICOCOLOR-15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95400" y="1340768"/>
            <a:ext cx="2664296" cy="4222298"/>
          </a:xfrm>
          <a:prstGeom prst="ellipse">
            <a:avLst/>
          </a:prstGeom>
          <a:noFill/>
        </p:spPr>
      </p:pic>
      <p:sp>
        <p:nvSpPr>
          <p:cNvPr id="4" name="Rectángulo 3"/>
          <p:cNvSpPr/>
          <p:nvPr/>
        </p:nvSpPr>
        <p:spPr>
          <a:xfrm>
            <a:off x="4237362" y="2528642"/>
            <a:ext cx="5301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accent3"/>
                </a:solidFill>
              </a:rPr>
              <a:t>Modo Portuario</a:t>
            </a:r>
            <a:endParaRPr lang="es-ES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5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pic>
        <p:nvPicPr>
          <p:cNvPr id="3" name="Picture 8" descr="F:\RENDICIÓN CUENTAS\PPT\elementos ppt\ICOCOLOR-15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7328" y="908720"/>
            <a:ext cx="2808312" cy="5375282"/>
          </a:xfrm>
          <a:prstGeom prst="ellipse">
            <a:avLst/>
          </a:prstGeom>
          <a:noFill/>
        </p:spPr>
      </p:pic>
      <p:sp>
        <p:nvSpPr>
          <p:cNvPr id="8" name="CuadroTexto 7"/>
          <p:cNvSpPr txBox="1"/>
          <p:nvPr/>
        </p:nvSpPr>
        <p:spPr>
          <a:xfrm>
            <a:off x="3287688" y="2564904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Puerto de Agua Dulce Us$51 millones</a:t>
            </a:r>
          </a:p>
          <a:p>
            <a:pPr lvl="0"/>
            <a:endParaRPr lang="es-CO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CO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Puerto </a:t>
            </a:r>
            <a:r>
              <a:rPr lang="es-CO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Cayao</a:t>
            </a:r>
            <a:r>
              <a:rPr lang="es-CO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Us$38 Millones </a:t>
            </a:r>
          </a:p>
          <a:p>
            <a:pPr lvl="0"/>
            <a:endParaRPr lang="es-CO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871864" y="1268760"/>
            <a:ext cx="2544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Inversiones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218692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pic>
        <p:nvPicPr>
          <p:cNvPr id="3" name="Picture 8" descr="F:\RENDICIÓN CUENTAS\PPT\elementos ppt\ICOCOLOR-15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7328" y="908720"/>
            <a:ext cx="2808312" cy="5375282"/>
          </a:xfrm>
          <a:prstGeom prst="ellipse">
            <a:avLst/>
          </a:prstGeom>
          <a:noFill/>
        </p:spPr>
      </p:pic>
      <p:sp>
        <p:nvSpPr>
          <p:cNvPr id="5" name="CuadroTexto 4"/>
          <p:cNvSpPr txBox="1"/>
          <p:nvPr/>
        </p:nvSpPr>
        <p:spPr>
          <a:xfrm>
            <a:off x="3503712" y="1196752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Fortalecimiento de la Sociedad Portuaria de Cartagena </a:t>
            </a:r>
            <a:r>
              <a:rPr lang="es-CO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 la </a:t>
            </a:r>
            <a:r>
              <a:rPr lang="es-CO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Terminal de Contenedores </a:t>
            </a:r>
            <a:r>
              <a:rPr lang="es-CO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CONTECAR con la llegada de las nuevas grúas pórtico </a:t>
            </a:r>
            <a:r>
              <a:rPr lang="es-CO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Super</a:t>
            </a:r>
            <a:r>
              <a:rPr lang="es-CO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CO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Panamax</a:t>
            </a:r>
            <a:endParaRPr lang="es-CO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408" y="3043244"/>
            <a:ext cx="4716016" cy="35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1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480779" y="2528642"/>
            <a:ext cx="6814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accent3"/>
                </a:solidFill>
              </a:rPr>
              <a:t>Modo Aeroportuario</a:t>
            </a:r>
            <a:endParaRPr lang="es-ES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Picture 7" descr="F:\RENDICIÓN CUENTAS\PPT\elementos ppt\ICOCOLOR-14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-19922" y="877907"/>
            <a:ext cx="2855640" cy="5360118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23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pic>
        <p:nvPicPr>
          <p:cNvPr id="3" name="Picture 7" descr="F:\RENDICIÓN CUENTAS\PPT\elementos ppt\ICOCOLOR-14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-19922" y="877907"/>
            <a:ext cx="2855640" cy="5360118"/>
          </a:xfrm>
          <a:prstGeom prst="ellipse">
            <a:avLst/>
          </a:prstGeom>
          <a:noFill/>
        </p:spPr>
      </p:pic>
      <p:sp>
        <p:nvSpPr>
          <p:cNvPr id="4" name="Rectángulo 3"/>
          <p:cNvSpPr/>
          <p:nvPr/>
        </p:nvSpPr>
        <p:spPr>
          <a:xfrm>
            <a:off x="2926620" y="951052"/>
            <a:ext cx="403347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es-ES" sz="3200" b="1" dirty="0" smtClean="0">
                <a:ln/>
                <a:solidFill>
                  <a:schemeClr val="accent3"/>
                </a:solidFill>
              </a:rPr>
              <a:t>Estamos realizando</a:t>
            </a:r>
          </a:p>
          <a:p>
            <a:pPr algn="just"/>
            <a:r>
              <a:rPr lang="es-ES" sz="3200" b="1" dirty="0" smtClean="0">
                <a:ln/>
                <a:solidFill>
                  <a:schemeClr val="accent3"/>
                </a:solidFill>
              </a:rPr>
              <a:t>inversiones en:</a:t>
            </a:r>
            <a:endParaRPr lang="es-ES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783632" y="2041106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 smtClean="0"/>
              <a:t>Bogotá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 smtClean="0"/>
              <a:t>Barranquilla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 smtClean="0"/>
              <a:t>Barrancabermeja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 smtClean="0"/>
              <a:t>Cartagena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 err="1" smtClean="0"/>
              <a:t>Carepa</a:t>
            </a:r>
            <a:endParaRPr lang="es-CO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 smtClean="0"/>
              <a:t>Cali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 smtClean="0"/>
              <a:t>Corozal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 smtClean="0"/>
              <a:t>Cúcuta</a:t>
            </a:r>
          </a:p>
          <a:p>
            <a:endParaRPr lang="es-CO" sz="2400" dirty="0" smtClean="0"/>
          </a:p>
        </p:txBody>
      </p:sp>
      <p:sp>
        <p:nvSpPr>
          <p:cNvPr id="7" name="CuadroTexto 6"/>
          <p:cNvSpPr txBox="1"/>
          <p:nvPr/>
        </p:nvSpPr>
        <p:spPr>
          <a:xfrm>
            <a:off x="5513096" y="2041106"/>
            <a:ext cx="274998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 err="1"/>
              <a:t>Medellin</a:t>
            </a:r>
            <a:endParaRPr lang="es-CO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 err="1"/>
              <a:t>Monteria</a:t>
            </a:r>
            <a:endParaRPr lang="es-CO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 err="1"/>
              <a:t>Quibdo</a:t>
            </a:r>
            <a:endParaRPr lang="es-CO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/>
              <a:t>Riohacha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 err="1"/>
              <a:t>Rionegro</a:t>
            </a:r>
            <a:endParaRPr lang="es-CO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/>
              <a:t>Santa Marta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400" dirty="0"/>
              <a:t>Valledupar</a:t>
            </a:r>
          </a:p>
          <a:p>
            <a:endParaRPr lang="es-CO" dirty="0"/>
          </a:p>
        </p:txBody>
      </p:sp>
      <p:sp>
        <p:nvSpPr>
          <p:cNvPr id="8" name="Marca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11496600" y="6591116"/>
            <a:ext cx="576797" cy="365125"/>
          </a:xfrm>
        </p:spPr>
        <p:txBody>
          <a:bodyPr/>
          <a:lstStyle/>
          <a:p>
            <a:pPr>
              <a:defRPr/>
            </a:pPr>
            <a:fld id="{25E201F2-EFDD-4C4F-8749-0371D46E11D1}" type="slidenum">
              <a:rPr lang="es-CO" smtClean="0">
                <a:solidFill>
                  <a:srgbClr val="244061">
                    <a:tint val="75000"/>
                  </a:srgbClr>
                </a:solidFill>
              </a:rPr>
              <a:pPr>
                <a:defRPr/>
              </a:pPr>
              <a:t>19</a:t>
            </a:fld>
            <a:endParaRPr lang="es-CO" dirty="0">
              <a:solidFill>
                <a:srgbClr val="244061">
                  <a:tint val="75000"/>
                </a:srgbClr>
              </a:solidFill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6744072" y="256077"/>
            <a:ext cx="7344816" cy="6327312"/>
            <a:chOff x="0" y="-1"/>
            <a:chExt cx="4930650" cy="4201810"/>
          </a:xfrm>
        </p:grpSpPr>
        <p:pic>
          <p:nvPicPr>
            <p:cNvPr id="38" name="Imagen 37" descr="http://atencionalcliente.movistar.co/images/cobertura/mapa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819"/>
            <a:stretch/>
          </p:blipFill>
          <p:spPr bwMode="auto">
            <a:xfrm>
              <a:off x="0" y="-1"/>
              <a:ext cx="4930650" cy="4201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Cuadro de texto 2"/>
            <p:cNvSpPr txBox="1"/>
            <p:nvPr/>
          </p:nvSpPr>
          <p:spPr>
            <a:xfrm>
              <a:off x="1186962" y="2049341"/>
              <a:ext cx="445843" cy="45497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600" dirty="0">
                  <a:solidFill>
                    <a:sysClr val="windowText" lastClr="000000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600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Cuadro de texto 2"/>
            <p:cNvSpPr txBox="1"/>
            <p:nvPr/>
          </p:nvSpPr>
          <p:spPr>
            <a:xfrm>
              <a:off x="1301261" y="605569"/>
              <a:ext cx="445843" cy="411243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200" dirty="0">
                  <a:solidFill>
                    <a:schemeClr val="bg1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Cuadro de texto 2"/>
            <p:cNvSpPr txBox="1"/>
            <p:nvPr/>
          </p:nvSpPr>
          <p:spPr>
            <a:xfrm>
              <a:off x="1635428" y="1366879"/>
              <a:ext cx="447675" cy="45497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600" dirty="0">
                  <a:solidFill>
                    <a:srgbClr val="E9710D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600" dirty="0">
                <a:solidFill>
                  <a:srgbClr val="E9710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Cuadro de texto 2"/>
            <p:cNvSpPr txBox="1"/>
            <p:nvPr/>
          </p:nvSpPr>
          <p:spPr>
            <a:xfrm>
              <a:off x="1926249" y="782175"/>
              <a:ext cx="445843" cy="45497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600" dirty="0">
                  <a:solidFill>
                    <a:srgbClr val="00B050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6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Cuadro de texto 2"/>
            <p:cNvSpPr txBox="1"/>
            <p:nvPr/>
          </p:nvSpPr>
          <p:spPr>
            <a:xfrm>
              <a:off x="626819" y="2593731"/>
              <a:ext cx="445843" cy="45497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600" dirty="0">
                  <a:solidFill>
                    <a:srgbClr val="FFFF00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6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Cuadro de texto 2"/>
            <p:cNvSpPr txBox="1"/>
            <p:nvPr/>
          </p:nvSpPr>
          <p:spPr>
            <a:xfrm>
              <a:off x="1008610" y="1385458"/>
              <a:ext cx="447675" cy="45497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600" dirty="0">
                  <a:solidFill>
                    <a:srgbClr val="FF0000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Cuadro de texto 2"/>
            <p:cNvSpPr txBox="1"/>
            <p:nvPr/>
          </p:nvSpPr>
          <p:spPr>
            <a:xfrm>
              <a:off x="1680430" y="2842114"/>
              <a:ext cx="447675" cy="43517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600" dirty="0">
                  <a:solidFill>
                    <a:srgbClr val="00B0F0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6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Cuadro de texto 2"/>
            <p:cNvSpPr txBox="1"/>
            <p:nvPr/>
          </p:nvSpPr>
          <p:spPr>
            <a:xfrm>
              <a:off x="2312925" y="234028"/>
              <a:ext cx="445843" cy="45497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600" dirty="0">
                  <a:solidFill>
                    <a:srgbClr val="7030A0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6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CuadroTexto 13"/>
            <p:cNvSpPr txBox="1"/>
            <p:nvPr/>
          </p:nvSpPr>
          <p:spPr>
            <a:xfrm>
              <a:off x="1015512" y="472220"/>
              <a:ext cx="893517" cy="23959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dirty="0"/>
                <a:t>ATLÁNTICO</a:t>
              </a:r>
            </a:p>
          </p:txBody>
        </p:sp>
        <p:sp>
          <p:nvSpPr>
            <p:cNvPr id="48" name="CuadroTexto 14"/>
            <p:cNvSpPr txBox="1"/>
            <p:nvPr/>
          </p:nvSpPr>
          <p:spPr>
            <a:xfrm>
              <a:off x="920262" y="2307248"/>
              <a:ext cx="893517" cy="23885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ANTIOQUIA</a:t>
              </a:r>
            </a:p>
          </p:txBody>
        </p:sp>
        <p:sp>
          <p:nvSpPr>
            <p:cNvPr id="49" name="CuadroTexto 15"/>
            <p:cNvSpPr txBox="1"/>
            <p:nvPr/>
          </p:nvSpPr>
          <p:spPr>
            <a:xfrm>
              <a:off x="1387902" y="1633005"/>
              <a:ext cx="893517" cy="23885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BOLIVAR</a:t>
              </a:r>
            </a:p>
          </p:txBody>
        </p:sp>
        <p:sp>
          <p:nvSpPr>
            <p:cNvPr id="50" name="CuadroTexto 16"/>
            <p:cNvSpPr txBox="1"/>
            <p:nvPr/>
          </p:nvSpPr>
          <p:spPr>
            <a:xfrm>
              <a:off x="1677281" y="1042432"/>
              <a:ext cx="893517" cy="23849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CESAR</a:t>
              </a:r>
            </a:p>
          </p:txBody>
        </p:sp>
        <p:sp>
          <p:nvSpPr>
            <p:cNvPr id="51" name="CuadroTexto 17"/>
            <p:cNvSpPr txBox="1"/>
            <p:nvPr/>
          </p:nvSpPr>
          <p:spPr>
            <a:xfrm>
              <a:off x="369644" y="2871421"/>
              <a:ext cx="893517" cy="23885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/>
              <a:r>
                <a:rPr lang="es-MX" sz="1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CHOCÓ</a:t>
              </a:r>
            </a:p>
          </p:txBody>
        </p:sp>
        <p:sp>
          <p:nvSpPr>
            <p:cNvPr id="52" name="CuadroTexto 18"/>
            <p:cNvSpPr txBox="1"/>
            <p:nvPr/>
          </p:nvSpPr>
          <p:spPr>
            <a:xfrm>
              <a:off x="784490" y="1657040"/>
              <a:ext cx="891685" cy="23885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CÓRDOBA</a:t>
              </a:r>
            </a:p>
          </p:txBody>
        </p:sp>
        <p:sp>
          <p:nvSpPr>
            <p:cNvPr id="53" name="CuadroTexto 19"/>
            <p:cNvSpPr txBox="1"/>
            <p:nvPr/>
          </p:nvSpPr>
          <p:spPr>
            <a:xfrm>
              <a:off x="1372389" y="3110279"/>
              <a:ext cx="1053611" cy="23959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/>
              <a:r>
                <a:rPr lang="es-MX" sz="1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CUNDINAMARCA</a:t>
              </a:r>
            </a:p>
          </p:txBody>
        </p:sp>
        <p:sp>
          <p:nvSpPr>
            <p:cNvPr id="54" name="CuadroTexto 20"/>
            <p:cNvSpPr txBox="1"/>
            <p:nvPr/>
          </p:nvSpPr>
          <p:spPr>
            <a:xfrm>
              <a:off x="1804254" y="510320"/>
              <a:ext cx="893517" cy="23959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GUAJIRA</a:t>
              </a:r>
            </a:p>
          </p:txBody>
        </p:sp>
        <p:sp>
          <p:nvSpPr>
            <p:cNvPr id="55" name="Cuadro de texto 2"/>
            <p:cNvSpPr txBox="1"/>
            <p:nvPr/>
          </p:nvSpPr>
          <p:spPr>
            <a:xfrm>
              <a:off x="1612839" y="566780"/>
              <a:ext cx="447675" cy="45497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600" dirty="0">
                  <a:solidFill>
                    <a:srgbClr val="FF00FF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600" dirty="0">
                <a:solidFill>
                  <a:srgbClr val="FF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CuadroTexto 23"/>
            <p:cNvSpPr txBox="1"/>
            <p:nvPr/>
          </p:nvSpPr>
          <p:spPr>
            <a:xfrm>
              <a:off x="1282212" y="849111"/>
              <a:ext cx="893517" cy="23959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MAGDALENA</a:t>
              </a:r>
            </a:p>
          </p:txBody>
        </p:sp>
        <p:sp>
          <p:nvSpPr>
            <p:cNvPr id="57" name="Cuadro de texto 2"/>
            <p:cNvSpPr txBox="1"/>
            <p:nvPr/>
          </p:nvSpPr>
          <p:spPr>
            <a:xfrm>
              <a:off x="2096529" y="1371418"/>
              <a:ext cx="445843" cy="43517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600" dirty="0">
                  <a:solidFill>
                    <a:srgbClr val="996600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600" dirty="0">
                <a:solidFill>
                  <a:srgbClr val="99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CuadroTexto 25"/>
            <p:cNvSpPr txBox="1"/>
            <p:nvPr/>
          </p:nvSpPr>
          <p:spPr>
            <a:xfrm>
              <a:off x="2013804" y="1543050"/>
              <a:ext cx="703018" cy="53486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dirty="0">
                  <a:solidFill>
                    <a:schemeClr val="bg1"/>
                  </a:solidFill>
                </a:rPr>
                <a:t>NORTE</a:t>
              </a:r>
              <a:r>
                <a:rPr lang="es-MX" sz="1000" b="1" baseline="0" dirty="0"/>
                <a:t> </a:t>
              </a:r>
              <a:r>
                <a:rPr lang="es-MX" sz="1000" b="1" dirty="0">
                  <a:solidFill>
                    <a:schemeClr val="bg1"/>
                  </a:solidFill>
                </a:rPr>
                <a:t>DE</a:t>
              </a:r>
              <a:r>
                <a:rPr lang="es-MX" sz="1000" b="1" baseline="0" dirty="0"/>
                <a:t> </a:t>
              </a:r>
              <a:r>
                <a:rPr lang="es-MX" sz="1000" b="1" dirty="0" smtClean="0">
                  <a:solidFill>
                    <a:schemeClr val="bg1"/>
                  </a:solidFill>
                </a:rPr>
                <a:t>S/TNDER</a:t>
              </a:r>
              <a:endParaRPr lang="es-MX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Cuadro de texto 2"/>
            <p:cNvSpPr txBox="1"/>
            <p:nvPr/>
          </p:nvSpPr>
          <p:spPr>
            <a:xfrm>
              <a:off x="1966180" y="2068391"/>
              <a:ext cx="445843" cy="45497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600" dirty="0" smtClean="0">
                  <a:solidFill>
                    <a:srgbClr val="00FFFF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600" dirty="0">
                <a:solidFill>
                  <a:srgbClr val="00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CuadroTexto 27"/>
            <p:cNvSpPr txBox="1"/>
            <p:nvPr/>
          </p:nvSpPr>
          <p:spPr>
            <a:xfrm>
              <a:off x="1623280" y="2335823"/>
              <a:ext cx="893517" cy="23885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SANTANDER</a:t>
              </a:r>
            </a:p>
          </p:txBody>
        </p:sp>
        <p:sp>
          <p:nvSpPr>
            <p:cNvPr id="61" name="Cuadro de texto 2"/>
            <p:cNvSpPr txBox="1"/>
            <p:nvPr/>
          </p:nvSpPr>
          <p:spPr>
            <a:xfrm>
              <a:off x="1212536" y="1096935"/>
              <a:ext cx="445843" cy="45497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600" dirty="0">
                  <a:solidFill>
                    <a:srgbClr val="0000FF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6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CuadroTexto 61"/>
            <p:cNvSpPr txBox="1"/>
            <p:nvPr/>
          </p:nvSpPr>
          <p:spPr>
            <a:xfrm>
              <a:off x="1077241" y="1328004"/>
              <a:ext cx="893517" cy="23885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SUCRE</a:t>
              </a:r>
            </a:p>
          </p:txBody>
        </p:sp>
        <p:sp>
          <p:nvSpPr>
            <p:cNvPr id="63" name="Cuadro de texto 2"/>
            <p:cNvSpPr txBox="1"/>
            <p:nvPr/>
          </p:nvSpPr>
          <p:spPr>
            <a:xfrm>
              <a:off x="929787" y="3196006"/>
              <a:ext cx="447675" cy="43517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3600" dirty="0">
                  <a:solidFill>
                    <a:srgbClr val="00FF00"/>
                  </a:solidFill>
                  <a:effectLst/>
                  <a:latin typeface="Wingdings" panose="05000000000000000000" pitchFamily="2" charset="2"/>
                  <a:ea typeface="Calibri" panose="020F0502020204030204" pitchFamily="34" charset="0"/>
                  <a:cs typeface="Browallia New" panose="020B0604020202020204" pitchFamily="34" charset="-34"/>
                </a:rPr>
                <a:t>Q</a:t>
              </a:r>
              <a:endParaRPr lang="es-MX" sz="3600" dirty="0">
                <a:solidFill>
                  <a:srgbClr val="00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CuadroTexto 63"/>
            <p:cNvSpPr txBox="1"/>
            <p:nvPr/>
          </p:nvSpPr>
          <p:spPr>
            <a:xfrm>
              <a:off x="541094" y="3415812"/>
              <a:ext cx="741118" cy="36286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dirty="0">
                  <a:solidFill>
                    <a:schemeClr val="bg1"/>
                  </a:solidFill>
                </a:rPr>
                <a:t>VALLE DEL CAUCA</a:t>
              </a:r>
            </a:p>
          </p:txBody>
        </p:sp>
      </p:grpSp>
      <p:sp>
        <p:nvSpPr>
          <p:cNvPr id="36" name="Cuadro de texto 2"/>
          <p:cNvSpPr txBox="1"/>
          <p:nvPr/>
        </p:nvSpPr>
        <p:spPr>
          <a:xfrm>
            <a:off x="10109652" y="685460"/>
            <a:ext cx="666868" cy="655308"/>
          </a:xfrm>
          <a:prstGeom prst="rect">
            <a:avLst/>
          </a:prstGeom>
          <a:noFill/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3600" dirty="0">
                <a:solidFill>
                  <a:srgbClr val="00FF00"/>
                </a:solidFill>
                <a:effectLst/>
                <a:latin typeface="Wingdings" panose="05000000000000000000" pitchFamily="2" charset="2"/>
                <a:ea typeface="Calibri" panose="020F0502020204030204" pitchFamily="34" charset="0"/>
                <a:cs typeface="Browallia New" panose="020B0604020202020204" pitchFamily="34" charset="-34"/>
              </a:rPr>
              <a:t>Q</a:t>
            </a:r>
            <a:endParaRPr lang="es-MX" sz="3600" dirty="0">
              <a:solidFill>
                <a:srgbClr val="00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22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1775520" y="1016732"/>
            <a:ext cx="6581475" cy="54006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Impac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CO" sz="3733" dirty="0">
                <a:ln w="0"/>
                <a:solidFill>
                  <a:srgbClr val="832748"/>
                </a:solidFill>
                <a:latin typeface="Candara" panose="020E0502030303020204" pitchFamily="34" charset="0"/>
              </a:rPr>
              <a:t>¿Qué tenemos en la ANI?</a:t>
            </a:r>
            <a:endParaRPr lang="es-CO" sz="2667" dirty="0">
              <a:ln w="0"/>
              <a:solidFill>
                <a:srgbClr val="832748"/>
              </a:solidFill>
              <a:latin typeface="Candara" panose="020E0502030303020204" pitchFamily="34" charset="0"/>
              <a:ea typeface="Helvetica Neue Bold Condensed" charset="0"/>
              <a:cs typeface="Impact"/>
            </a:endParaRPr>
          </a:p>
        </p:txBody>
      </p:sp>
      <p:cxnSp>
        <p:nvCxnSpPr>
          <p:cNvPr id="4" name="Conector recto 3"/>
          <p:cNvCxnSpPr/>
          <p:nvPr/>
        </p:nvCxnSpPr>
        <p:spPr>
          <a:xfrm>
            <a:off x="1988896" y="1556792"/>
            <a:ext cx="9798383" cy="14783"/>
          </a:xfrm>
          <a:prstGeom prst="line">
            <a:avLst/>
          </a:prstGeom>
          <a:ln w="28575">
            <a:solidFill>
              <a:srgbClr val="8327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2521460" y="4141187"/>
            <a:ext cx="2251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Concesiones Carretero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017430" y="4089797"/>
            <a:ext cx="809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800" b="1" dirty="0" smtClean="0"/>
              <a:t>48</a:t>
            </a:r>
            <a:endParaRPr lang="es-ES" sz="4800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2918768" y="4195779"/>
            <a:ext cx="0" cy="7200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7445237" y="4195779"/>
            <a:ext cx="2251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Concesiones Portuarias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6870339" y="4144389"/>
            <a:ext cx="809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800" b="1" dirty="0" smtClean="0"/>
              <a:t>54</a:t>
            </a:r>
            <a:endParaRPr lang="es-ES" sz="4800" dirty="0"/>
          </a:p>
        </p:txBody>
      </p:sp>
      <p:cxnSp>
        <p:nvCxnSpPr>
          <p:cNvPr id="11" name="Conector recto 10"/>
          <p:cNvCxnSpPr/>
          <p:nvPr/>
        </p:nvCxnSpPr>
        <p:spPr>
          <a:xfrm>
            <a:off x="7842545" y="4250371"/>
            <a:ext cx="0" cy="7200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4825957" y="4166207"/>
            <a:ext cx="22781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Concesiones Férreas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649473" y="4114817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800" b="1" dirty="0"/>
              <a:t>2</a:t>
            </a:r>
            <a:endParaRPr lang="es-ES" sz="4800" dirty="0"/>
          </a:p>
        </p:txBody>
      </p:sp>
      <p:cxnSp>
        <p:nvCxnSpPr>
          <p:cNvPr id="14" name="Conector recto 13"/>
          <p:cNvCxnSpPr/>
          <p:nvPr/>
        </p:nvCxnSpPr>
        <p:spPr>
          <a:xfrm>
            <a:off x="5223265" y="4220799"/>
            <a:ext cx="0" cy="7200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ángulo 14"/>
          <p:cNvSpPr/>
          <p:nvPr/>
        </p:nvSpPr>
        <p:spPr>
          <a:xfrm>
            <a:off x="4825957" y="5127879"/>
            <a:ext cx="20468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Obra Pública Férrea</a:t>
            </a:r>
            <a:endParaRPr lang="es-MX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4649473" y="5076489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800" b="1" dirty="0"/>
              <a:t>1</a:t>
            </a:r>
            <a:endParaRPr lang="es-ES" sz="4800" dirty="0"/>
          </a:p>
        </p:txBody>
      </p:sp>
      <p:cxnSp>
        <p:nvCxnSpPr>
          <p:cNvPr id="17" name="Conector recto 16"/>
          <p:cNvCxnSpPr/>
          <p:nvPr/>
        </p:nvCxnSpPr>
        <p:spPr>
          <a:xfrm>
            <a:off x="5223265" y="5182471"/>
            <a:ext cx="0" cy="7200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9870684" y="4130772"/>
            <a:ext cx="2251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Contratos Concesión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9694201" y="4079382"/>
            <a:ext cx="4972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800" b="1" dirty="0"/>
              <a:t>8</a:t>
            </a:r>
            <a:endParaRPr lang="es-ES" sz="4800" dirty="0"/>
          </a:p>
        </p:txBody>
      </p:sp>
      <p:cxnSp>
        <p:nvCxnSpPr>
          <p:cNvPr id="20" name="Conector recto 19"/>
          <p:cNvCxnSpPr/>
          <p:nvPr/>
        </p:nvCxnSpPr>
        <p:spPr>
          <a:xfrm>
            <a:off x="10267992" y="4185364"/>
            <a:ext cx="0" cy="7200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ctángulo 20"/>
          <p:cNvSpPr/>
          <p:nvPr/>
        </p:nvSpPr>
        <p:spPr>
          <a:xfrm>
            <a:off x="9870684" y="5092444"/>
            <a:ext cx="22511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Aeropuertos </a:t>
            </a:r>
          </a:p>
          <a:p>
            <a:pPr lvl="1"/>
            <a:r>
              <a:rPr lang="es-MX" sz="20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y </a:t>
            </a:r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2da pista</a:t>
            </a:r>
          </a:p>
          <a:p>
            <a:pPr lvl="1"/>
            <a:r>
              <a:rPr lang="es-MX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Dorado</a:t>
            </a:r>
            <a:endParaRPr lang="es-MX" sz="2000" b="1" dirty="0">
              <a:solidFill>
                <a:srgbClr val="094677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9394156" y="5041054"/>
            <a:ext cx="809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800" b="1" dirty="0" smtClean="0"/>
              <a:t>18</a:t>
            </a:r>
            <a:endParaRPr lang="es-ES" sz="4800" dirty="0"/>
          </a:p>
        </p:txBody>
      </p:sp>
      <p:cxnSp>
        <p:nvCxnSpPr>
          <p:cNvPr id="23" name="Conector recto 22"/>
          <p:cNvCxnSpPr/>
          <p:nvPr/>
        </p:nvCxnSpPr>
        <p:spPr>
          <a:xfrm>
            <a:off x="10267992" y="5147036"/>
            <a:ext cx="0" cy="72000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4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223266" y="1860971"/>
            <a:ext cx="1549908" cy="2065420"/>
          </a:xfrm>
          <a:prstGeom prst="ellipse">
            <a:avLst/>
          </a:prstGeom>
          <a:noFill/>
        </p:spPr>
      </p:pic>
      <p:pic>
        <p:nvPicPr>
          <p:cNvPr id="25" name="Picture 6" descr="F:\RENDICIÓN CUENTAS\PPT\elementos ppt\ICOCOLOR-12.pn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2452593" y="1860971"/>
            <a:ext cx="1473661" cy="2065420"/>
          </a:xfrm>
          <a:prstGeom prst="ellipse">
            <a:avLst/>
          </a:prstGeom>
          <a:noFill/>
        </p:spPr>
      </p:pic>
      <p:pic>
        <p:nvPicPr>
          <p:cNvPr id="26" name="Picture 7" descr="F:\RENDICIÓN CUENTAS\PPT\elementos ppt\ICOCOLOR-14.pn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10049877" y="1861107"/>
            <a:ext cx="1334923" cy="2079189"/>
          </a:xfrm>
          <a:prstGeom prst="ellipse">
            <a:avLst/>
          </a:prstGeom>
          <a:noFill/>
        </p:spPr>
      </p:pic>
      <p:pic>
        <p:nvPicPr>
          <p:cNvPr id="27" name="Picture 8" descr="F:\RENDICIÓN CUENTAS\PPT\elementos ppt\ICOCOLOR-15.pn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7811532" y="1861107"/>
            <a:ext cx="1311981" cy="2079189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221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pic>
        <p:nvPicPr>
          <p:cNvPr id="3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19336" y="1196752"/>
            <a:ext cx="1800200" cy="4680520"/>
          </a:xfrm>
          <a:prstGeom prst="ellipse">
            <a:avLst/>
          </a:prstGeom>
          <a:noFill/>
        </p:spPr>
      </p:pic>
      <p:sp>
        <p:nvSpPr>
          <p:cNvPr id="4" name="Rectángulo 3"/>
          <p:cNvSpPr/>
          <p:nvPr/>
        </p:nvSpPr>
        <p:spPr>
          <a:xfrm>
            <a:off x="3960945" y="2492896"/>
            <a:ext cx="4378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accent3"/>
                </a:solidFill>
              </a:rPr>
              <a:t>Modo Férreo</a:t>
            </a:r>
            <a:endParaRPr lang="es-ES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00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pic>
        <p:nvPicPr>
          <p:cNvPr id="3" name="Imagen 2" descr="C:\Supervisión FENOCO\Vigencia 2015\Informes de Comisión\Comisón Contraloria 418-2013\IMG_4780.JPG"/>
          <p:cNvPicPr/>
          <p:nvPr/>
        </p:nvPicPr>
        <p:blipFill>
          <a:blip r:embed="rId3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836712"/>
            <a:ext cx="2894761" cy="207996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96" y="4028539"/>
            <a:ext cx="3024000" cy="22788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 descr="F:\Recorrido abril 2015\IMG_9893.JPG"/>
          <p:cNvPicPr/>
          <p:nvPr/>
        </p:nvPicPr>
        <p:blipFill>
          <a:blip r:embed="rId5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4016406"/>
            <a:ext cx="3024000" cy="22788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ángulo 6"/>
          <p:cNvSpPr/>
          <p:nvPr/>
        </p:nvSpPr>
        <p:spPr>
          <a:xfrm>
            <a:off x="3664390" y="1012086"/>
            <a:ext cx="4971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 smtClean="0">
                <a:ln/>
                <a:solidFill>
                  <a:schemeClr val="accent3"/>
                </a:solidFill>
              </a:rPr>
              <a:t>Corredor La Dorada - </a:t>
            </a:r>
            <a:r>
              <a:rPr lang="es-ES" sz="2400" b="1" dirty="0" err="1" smtClean="0">
                <a:ln/>
                <a:solidFill>
                  <a:schemeClr val="accent3"/>
                </a:solidFill>
              </a:rPr>
              <a:t>Chiriguaná</a:t>
            </a:r>
            <a:endParaRPr lang="es-ES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287688" y="2132856"/>
            <a:ext cx="60609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000" dirty="0" smtClean="0"/>
              <a:t>Con las culminación de las obras del contrato</a:t>
            </a:r>
          </a:p>
          <a:p>
            <a:r>
              <a:rPr lang="es-CO" sz="2000" dirty="0" smtClean="0"/>
              <a:t>418 de 2013 existe continuidad en los 522 Km</a:t>
            </a:r>
          </a:p>
          <a:p>
            <a:r>
              <a:rPr lang="es-CO" sz="2000" dirty="0" smtClean="0"/>
              <a:t>del corredor.</a:t>
            </a:r>
          </a:p>
          <a:p>
            <a:endParaRPr lang="es-CO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sz="2000" dirty="0" smtClean="0"/>
              <a:t>Se están adelantando con el Fondo Adaptación</a:t>
            </a:r>
          </a:p>
          <a:p>
            <a:r>
              <a:rPr lang="es-CO" sz="2000" dirty="0" smtClean="0"/>
              <a:t>obras complementarias por $15.000 millones.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111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997821" y="1012086"/>
            <a:ext cx="4304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 smtClean="0">
                <a:ln/>
                <a:solidFill>
                  <a:schemeClr val="accent3"/>
                </a:solidFill>
              </a:rPr>
              <a:t>Corredor Bogotá - Belencito</a:t>
            </a:r>
            <a:endParaRPr lang="es-ES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19336" y="1196752"/>
            <a:ext cx="1800200" cy="4680520"/>
          </a:xfrm>
          <a:prstGeom prst="ellipse">
            <a:avLst/>
          </a:prstGeom>
          <a:noFill/>
        </p:spPr>
      </p:pic>
      <p:pic>
        <p:nvPicPr>
          <p:cNvPr id="6" name="Imagen 5"/>
          <p:cNvPicPr/>
          <p:nvPr/>
        </p:nvPicPr>
        <p:blipFill rotWithShape="1">
          <a:blip r:embed="rId4">
            <a:lum contrast="20000"/>
          </a:blip>
          <a:srcRect l="21681" t="18546" r="19107" b="18723"/>
          <a:stretch/>
        </p:blipFill>
        <p:spPr bwMode="auto">
          <a:xfrm>
            <a:off x="7320136" y="1468200"/>
            <a:ext cx="4829374" cy="440907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2867980" y="2132856"/>
            <a:ext cx="42361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000" dirty="0" smtClean="0"/>
              <a:t>Se culminaron 39 obras las cuales permiten la conexión y paso de trenes entre </a:t>
            </a:r>
            <a:r>
              <a:rPr lang="es-CO" sz="2000" dirty="0" err="1" smtClean="0"/>
              <a:t>Ventaquemada</a:t>
            </a:r>
            <a:r>
              <a:rPr lang="es-CO" sz="2000" dirty="0" smtClean="0"/>
              <a:t>  y Sogamoso a lo largo de 117 Kilómetros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92153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181221" y="764704"/>
            <a:ext cx="66591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800" b="1" dirty="0" smtClean="0">
                <a:ln/>
                <a:solidFill>
                  <a:schemeClr val="accent3"/>
                </a:solidFill>
                <a:latin typeface="+mj-lt"/>
              </a:rPr>
              <a:t>Continuamos trabajando </a:t>
            </a:r>
            <a:endParaRPr lang="es-ES" sz="4800" b="1" dirty="0" smtClean="0">
              <a:ln/>
              <a:solidFill>
                <a:schemeClr val="accent3"/>
              </a:solidFill>
              <a:latin typeface="+mj-lt"/>
            </a:endParaRPr>
          </a:p>
          <a:p>
            <a:pPr algn="ctr"/>
            <a:r>
              <a:rPr lang="es-ES" sz="4800" b="1" dirty="0" smtClean="0">
                <a:ln/>
                <a:solidFill>
                  <a:schemeClr val="accent3"/>
                </a:solidFill>
                <a:latin typeface="+mj-lt"/>
              </a:rPr>
              <a:t>con </a:t>
            </a:r>
            <a:r>
              <a:rPr lang="es-ES" sz="4800" b="1" dirty="0" smtClean="0">
                <a:ln/>
                <a:solidFill>
                  <a:schemeClr val="accent3"/>
                </a:solidFill>
                <a:latin typeface="+mj-lt"/>
              </a:rPr>
              <a:t>transparencia</a:t>
            </a:r>
            <a:endParaRPr lang="es-ES" sz="4800" b="1" cap="none" spc="0" dirty="0">
              <a:ln/>
              <a:solidFill>
                <a:schemeClr val="accent3"/>
              </a:solidFill>
              <a:effectLst/>
              <a:latin typeface="+mj-lt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95606042"/>
              </p:ext>
            </p:extLst>
          </p:nvPr>
        </p:nvGraphicFramePr>
        <p:xfrm>
          <a:off x="2495600" y="2296229"/>
          <a:ext cx="871296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13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980728"/>
            <a:ext cx="740319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6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980728"/>
            <a:ext cx="740319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7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980728"/>
            <a:ext cx="740319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980728"/>
            <a:ext cx="740319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0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980728"/>
            <a:ext cx="740319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9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201737" y="4003700"/>
            <a:ext cx="4031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accent3"/>
                </a:solidFill>
              </a:rPr>
              <a:t>Inversiones</a:t>
            </a:r>
            <a:endParaRPr lang="es-ES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Picture 5" descr="F:\RENDICIÓN CUENTAS\PPT\elementos ppt\ICOCOLOR-17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434307" y="1860971"/>
            <a:ext cx="1549908" cy="2065420"/>
          </a:xfrm>
          <a:prstGeom prst="ellipse">
            <a:avLst/>
          </a:prstGeom>
          <a:noFill/>
        </p:spPr>
      </p:pic>
      <p:pic>
        <p:nvPicPr>
          <p:cNvPr id="5" name="Picture 6" descr="F:\RENDICIÓN CUENTAS\PPT\elementos ppt\ICOCOLOR-12.pn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2466499" y="1860971"/>
            <a:ext cx="1473661" cy="2065420"/>
          </a:xfrm>
          <a:prstGeom prst="ellipse">
            <a:avLst/>
          </a:prstGeom>
          <a:noFill/>
        </p:spPr>
      </p:pic>
      <p:pic>
        <p:nvPicPr>
          <p:cNvPr id="6" name="Picture 7" descr="F:\RENDICIÓN CUENTAS\PPT\elementos ppt\ICOCOLOR-14.pn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10593725" y="1861107"/>
            <a:ext cx="1334923" cy="2079189"/>
          </a:xfrm>
          <a:prstGeom prst="ellipse">
            <a:avLst/>
          </a:prstGeom>
          <a:noFill/>
        </p:spPr>
      </p:pic>
      <p:pic>
        <p:nvPicPr>
          <p:cNvPr id="7" name="Picture 8" descr="F:\RENDICIÓN CUENTAS\PPT\elementos ppt\ICOCOLOR-15.pn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8105556" y="1861107"/>
            <a:ext cx="1311981" cy="2079189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665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4892225"/>
              </p:ext>
            </p:extLst>
          </p:nvPr>
        </p:nvGraphicFramePr>
        <p:xfrm>
          <a:off x="2135560" y="1137626"/>
          <a:ext cx="9577064" cy="5027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ángulo 22"/>
          <p:cNvSpPr/>
          <p:nvPr/>
        </p:nvSpPr>
        <p:spPr>
          <a:xfrm>
            <a:off x="7392144" y="2289188"/>
            <a:ext cx="2990688" cy="528871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Inversión ANI – 1° Semestre 2015</a:t>
            </a:r>
          </a:p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2,1 Billones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4798422" y="2018265"/>
            <a:ext cx="1365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s-CO" sz="1200" dirty="0" smtClean="0">
                <a:solidFill>
                  <a:prstClr val="black"/>
                </a:solidFill>
                <a:latin typeface="Calibri"/>
                <a:cs typeface="+mn-cs"/>
              </a:rPr>
              <a:t>Meta:  $3.500.000</a:t>
            </a:r>
            <a:endParaRPr lang="es-CO" sz="1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6394946" y="3696493"/>
            <a:ext cx="1365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s-CO" sz="1200" dirty="0" smtClean="0">
                <a:solidFill>
                  <a:prstClr val="black"/>
                </a:solidFill>
                <a:latin typeface="Calibri"/>
                <a:cs typeface="+mn-cs"/>
              </a:rPr>
              <a:t>Meta:  $500.000</a:t>
            </a:r>
            <a:endParaRPr lang="es-CO" sz="1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9584104" y="4001520"/>
            <a:ext cx="1365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s-CO" sz="1200" dirty="0" smtClean="0">
                <a:solidFill>
                  <a:prstClr val="black"/>
                </a:solidFill>
                <a:latin typeface="Calibri"/>
                <a:cs typeface="+mn-cs"/>
              </a:rPr>
              <a:t>Meta:  $100.000</a:t>
            </a:r>
            <a:endParaRPr lang="es-CO" sz="1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7981792" y="3864856"/>
            <a:ext cx="1365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s-CO" sz="1200" dirty="0" smtClean="0">
                <a:solidFill>
                  <a:prstClr val="black"/>
                </a:solidFill>
                <a:latin typeface="Calibri"/>
                <a:cs typeface="+mn-cs"/>
              </a:rPr>
              <a:t>Meta:  $450.000</a:t>
            </a:r>
            <a:endParaRPr lang="es-CO" sz="1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3521165" y="1204584"/>
            <a:ext cx="7428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s-MX" sz="1600" b="1" dirty="0" smtClean="0">
                <a:solidFill>
                  <a:prstClr val="black"/>
                </a:solidFill>
                <a:latin typeface="Calibri"/>
                <a:cs typeface="+mn-cs"/>
              </a:rPr>
              <a:t>Comportamiento Inversión Concesiones </a:t>
            </a:r>
            <a:r>
              <a:rPr lang="es-MX" sz="1600" b="1" dirty="0" err="1" smtClean="0">
                <a:solidFill>
                  <a:prstClr val="black"/>
                </a:solidFill>
                <a:latin typeface="Calibri"/>
                <a:cs typeface="+mn-cs"/>
              </a:rPr>
              <a:t>ANI</a:t>
            </a:r>
            <a:endParaRPr lang="es-MX" sz="1600" b="1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s-MX" sz="1600" b="1" dirty="0" smtClean="0">
                <a:solidFill>
                  <a:prstClr val="black"/>
                </a:solidFill>
                <a:latin typeface="Calibri"/>
                <a:cs typeface="+mn-cs"/>
              </a:rPr>
              <a:t>Primer Semestre 2015</a:t>
            </a:r>
            <a:endParaRPr lang="es-MX" sz="16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2912419" y="5888320"/>
            <a:ext cx="5137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s-CO" sz="1000" dirty="0" smtClean="0">
                <a:solidFill>
                  <a:prstClr val="black"/>
                </a:solidFill>
                <a:latin typeface="Calibri"/>
                <a:cs typeface="+mn-cs"/>
              </a:rPr>
              <a:t>Cifras en millones de pesos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s-CO" sz="1000" dirty="0" smtClean="0">
                <a:solidFill>
                  <a:prstClr val="black"/>
                </a:solidFill>
                <a:latin typeface="Calibri"/>
                <a:cs typeface="+mn-cs"/>
              </a:rPr>
              <a:t>Metas de acuerdo al PND 2014-2018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s-CO" sz="1000" dirty="0" smtClean="0">
                <a:solidFill>
                  <a:prstClr val="black"/>
                </a:solidFill>
                <a:latin typeface="Calibri"/>
                <a:cs typeface="+mn-cs"/>
              </a:rPr>
              <a:t>Fuente: DANE - ANI</a:t>
            </a:r>
            <a:endParaRPr lang="es-CO" sz="10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37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pic>
        <p:nvPicPr>
          <p:cNvPr id="3" name="Picture 6" descr="F:\RENDICIÓN CUENTAS\PPT\elementos ppt\ICOCOLOR-12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95400" y="1268760"/>
            <a:ext cx="3721388" cy="4999714"/>
          </a:xfrm>
          <a:prstGeom prst="ellipse">
            <a:avLst/>
          </a:prstGeom>
          <a:noFill/>
        </p:spPr>
      </p:pic>
      <p:sp>
        <p:nvSpPr>
          <p:cNvPr id="4" name="Rectángulo 3"/>
          <p:cNvSpPr/>
          <p:nvPr/>
        </p:nvSpPr>
        <p:spPr>
          <a:xfrm>
            <a:off x="4943872" y="2845287"/>
            <a:ext cx="5339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accent3"/>
                </a:solidFill>
              </a:rPr>
              <a:t>Modo Carretero</a:t>
            </a:r>
            <a:endParaRPr lang="es-ES" sz="5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6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5B9BD5">
                <a:tint val="45000"/>
                <a:satMod val="400000"/>
              </a:srgbClr>
            </a:duotone>
          </a:blip>
          <a:srcRect l="73616"/>
          <a:stretch>
            <a:fillRect/>
          </a:stretch>
        </p:blipFill>
        <p:spPr bwMode="auto">
          <a:xfrm>
            <a:off x="8996995" y="-27384"/>
            <a:ext cx="3219685" cy="6984776"/>
          </a:xfrm>
          <a:prstGeom prst="rect">
            <a:avLst/>
          </a:prstGeom>
          <a:noFill/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8996995" y="0"/>
            <a:ext cx="2448271" cy="6858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79576" y="989712"/>
            <a:ext cx="77989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dirty="0">
                <a:ln/>
                <a:solidFill>
                  <a:schemeClr val="accent3"/>
                </a:solidFill>
              </a:rPr>
              <a:t>Primera Ola Cuarta </a:t>
            </a:r>
            <a:r>
              <a:rPr lang="es-ES" sz="4000" b="1" dirty="0" smtClean="0">
                <a:ln/>
                <a:solidFill>
                  <a:schemeClr val="accent3"/>
                </a:solidFill>
              </a:rPr>
              <a:t>Generación</a:t>
            </a:r>
            <a:endParaRPr lang="es-ES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063552" y="2395346"/>
            <a:ext cx="7056784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es-ES" dirty="0">
                <a:solidFill>
                  <a:prstClr val="black"/>
                </a:solidFill>
                <a:latin typeface="Impact" panose="020B0806030902050204" pitchFamily="34" charset="0"/>
              </a:rPr>
              <a:t>Girardot - Honda - Puerto Salgar</a:t>
            </a:r>
          </a:p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endParaRPr lang="es-ES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es-ES" dirty="0">
                <a:solidFill>
                  <a:prstClr val="black"/>
                </a:solidFill>
                <a:latin typeface="Impact" panose="020B0806030902050204" pitchFamily="34" charset="0"/>
              </a:rPr>
              <a:t>Autopista Conexión Pacífico 1</a:t>
            </a:r>
          </a:p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endParaRPr lang="es-ES" b="1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es-ES" dirty="0">
                <a:solidFill>
                  <a:prstClr val="black"/>
                </a:solidFill>
                <a:latin typeface="Impact" panose="020B0806030902050204" pitchFamily="34" charset="0"/>
              </a:rPr>
              <a:t>Autopista Conexión Pacífico 2</a:t>
            </a:r>
          </a:p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endParaRPr lang="es-ES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es-CO" dirty="0">
                <a:solidFill>
                  <a:prstClr val="black"/>
                </a:solidFill>
                <a:latin typeface="Impact" panose="020B0806030902050204" pitchFamily="34" charset="0"/>
              </a:rPr>
              <a:t>Cartagena – Barranquilla y </a:t>
            </a:r>
            <a:r>
              <a:rPr lang="es-CO" dirty="0" smtClean="0">
                <a:solidFill>
                  <a:prstClr val="black"/>
                </a:solidFill>
                <a:latin typeface="Impact" panose="020B0806030902050204" pitchFamily="34" charset="0"/>
              </a:rPr>
              <a:t>Circunvalar</a:t>
            </a:r>
          </a:p>
          <a:p>
            <a:pPr lvl="1">
              <a:lnSpc>
                <a:spcPts val="1600"/>
              </a:lnSpc>
            </a:pPr>
            <a:r>
              <a:rPr lang="es-CO" dirty="0">
                <a:solidFill>
                  <a:prstClr val="black"/>
                </a:solidFill>
                <a:latin typeface="Impact" panose="020B0806030902050204" pitchFamily="34" charset="0"/>
              </a:rPr>
              <a:t> </a:t>
            </a:r>
            <a:r>
              <a:rPr lang="es-CO" dirty="0" smtClean="0">
                <a:solidFill>
                  <a:prstClr val="black"/>
                </a:solidFill>
                <a:latin typeface="Impact" panose="020B0806030902050204" pitchFamily="34" charset="0"/>
              </a:rPr>
              <a:t>       </a:t>
            </a:r>
            <a:r>
              <a:rPr lang="es-CO" dirty="0" smtClean="0">
                <a:solidFill>
                  <a:prstClr val="black"/>
                </a:solidFill>
                <a:latin typeface="Impact" panose="020B0806030902050204" pitchFamily="34" charset="0"/>
              </a:rPr>
              <a:t> </a:t>
            </a:r>
            <a:r>
              <a:rPr lang="es-CO" dirty="0">
                <a:solidFill>
                  <a:prstClr val="black"/>
                </a:solidFill>
                <a:latin typeface="Impact" panose="020B0806030902050204" pitchFamily="34" charset="0"/>
              </a:rPr>
              <a:t>de la Prosperidad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063552" y="4043000"/>
            <a:ext cx="6096000" cy="26263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es-ES" dirty="0">
                <a:solidFill>
                  <a:prstClr val="black"/>
                </a:solidFill>
                <a:latin typeface="Impact" panose="020B0806030902050204" pitchFamily="34" charset="0"/>
              </a:rPr>
              <a:t>Autopista Conexión Pacífico 3</a:t>
            </a:r>
          </a:p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endParaRPr lang="es-ES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es-ES" dirty="0">
                <a:solidFill>
                  <a:prstClr val="black"/>
                </a:solidFill>
                <a:latin typeface="Impact" panose="020B0806030902050204" pitchFamily="34" charset="0"/>
              </a:rPr>
              <a:t>Perimetral del Oriente de Cundinamarca</a:t>
            </a:r>
          </a:p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endParaRPr lang="es-ES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es-ES" dirty="0" err="1">
                <a:solidFill>
                  <a:prstClr val="black"/>
                </a:solidFill>
                <a:latin typeface="Impact" panose="020B0806030902050204" pitchFamily="34" charset="0"/>
              </a:rPr>
              <a:t>Mulaló</a:t>
            </a:r>
            <a:r>
              <a:rPr lang="es-ES" dirty="0">
                <a:solidFill>
                  <a:prstClr val="black"/>
                </a:solidFill>
                <a:latin typeface="Impact" panose="020B0806030902050204" pitchFamily="34" charset="0"/>
              </a:rPr>
              <a:t> – Loboguerrero</a:t>
            </a:r>
          </a:p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endParaRPr lang="es-ES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es-ES" dirty="0">
                <a:solidFill>
                  <a:prstClr val="black"/>
                </a:solidFill>
                <a:latin typeface="Impact" panose="020B0806030902050204" pitchFamily="34" charset="0"/>
              </a:rPr>
              <a:t>Autopista Conexión Norte</a:t>
            </a:r>
          </a:p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endParaRPr lang="es-ES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es-ES" dirty="0">
                <a:solidFill>
                  <a:prstClr val="black"/>
                </a:solidFill>
                <a:latin typeface="Impact" panose="020B0806030902050204" pitchFamily="34" charset="0"/>
              </a:rPr>
              <a:t>Autopista al Río Magdalena </a:t>
            </a:r>
            <a:r>
              <a:rPr lang="es-ES" dirty="0" smtClean="0">
                <a:solidFill>
                  <a:prstClr val="black"/>
                </a:solidFill>
                <a:latin typeface="Impact" panose="020B0806030902050204" pitchFamily="34" charset="0"/>
              </a:rPr>
              <a:t>2</a:t>
            </a:r>
          </a:p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endParaRPr lang="es-ES" dirty="0" smtClean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marL="800100" lvl="1" indent="-342900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prstClr val="black"/>
                </a:solidFill>
                <a:latin typeface="Impact" panose="020B0806030902050204" pitchFamily="34" charset="0"/>
              </a:rPr>
              <a:t>Ocaña Gamarra</a:t>
            </a:r>
            <a:endParaRPr lang="es-ES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endParaRPr lang="es-CO" sz="1600" dirty="0">
              <a:solidFill>
                <a:srgbClr val="4F81BD"/>
              </a:solidFill>
              <a:latin typeface="Impact" panose="020B080603090205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150602" y="1666395"/>
            <a:ext cx="6288782" cy="659863"/>
            <a:chOff x="638434" y="1450927"/>
            <a:chExt cx="6288782" cy="659863"/>
          </a:xfrm>
        </p:grpSpPr>
        <p:sp>
          <p:nvSpPr>
            <p:cNvPr id="8" name="CuadroTexto 7"/>
            <p:cNvSpPr txBox="1"/>
            <p:nvPr/>
          </p:nvSpPr>
          <p:spPr>
            <a:xfrm>
              <a:off x="1191154" y="1450927"/>
              <a:ext cx="57360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2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Proyectos </a:t>
              </a:r>
              <a:r>
                <a:rPr lang="es-MX" sz="3600" dirty="0" smtClean="0">
                  <a:solidFill>
                    <a:srgbClr val="1F497D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Adjudicados</a:t>
              </a:r>
              <a:endParaRPr lang="es-MX" sz="3600" dirty="0">
                <a:solidFill>
                  <a:srgbClr val="1F497D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9" name="Lágrima 8"/>
            <p:cNvSpPr/>
            <p:nvPr/>
          </p:nvSpPr>
          <p:spPr>
            <a:xfrm>
              <a:off x="638434" y="1553543"/>
              <a:ext cx="561022" cy="548836"/>
            </a:xfrm>
            <a:prstGeom prst="teardrop">
              <a:avLst/>
            </a:prstGeom>
            <a:solidFill>
              <a:schemeClr val="accent1">
                <a:lumMod val="50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638434" y="1526015"/>
              <a:ext cx="6666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3200" dirty="0" smtClean="0">
                  <a:solidFill>
                    <a:prstClr val="white"/>
                  </a:solidFill>
                  <a:latin typeface="Impact" panose="020B0806030902050204" pitchFamily="34" charset="0"/>
                </a:rPr>
                <a:t>10</a:t>
              </a:r>
              <a:endParaRPr lang="es-CO" sz="32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7503960" y="2253085"/>
            <a:ext cx="4712720" cy="2977314"/>
            <a:chOff x="7392144" y="2132856"/>
            <a:chExt cx="4464496" cy="2442631"/>
          </a:xfrm>
        </p:grpSpPr>
        <p:sp>
          <p:nvSpPr>
            <p:cNvPr id="12" name="Recortar rectángulo de esquina diagonal 11"/>
            <p:cNvSpPr/>
            <p:nvPr/>
          </p:nvSpPr>
          <p:spPr>
            <a:xfrm>
              <a:off x="7401228" y="2132856"/>
              <a:ext cx="4455412" cy="1107995"/>
            </a:xfrm>
            <a:prstGeom prst="snip2Diag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Recortar rectángulo de esquina diagonal 12"/>
            <p:cNvSpPr/>
            <p:nvPr/>
          </p:nvSpPr>
          <p:spPr>
            <a:xfrm>
              <a:off x="7392144" y="3467492"/>
              <a:ext cx="4455412" cy="1107995"/>
            </a:xfrm>
            <a:prstGeom prst="snip2Diag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7527076" y="2204864"/>
              <a:ext cx="4320480" cy="984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Inversiones</a:t>
              </a:r>
              <a:r>
                <a:rPr lang="en-US" sz="3600" dirty="0" smtClean="0"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 </a:t>
              </a:r>
              <a:r>
                <a:rPr lang="en-US" sz="3600" dirty="0" err="1" smtClean="0"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por</a:t>
              </a:r>
              <a:r>
                <a:rPr lang="en-US" sz="3600" dirty="0" smtClean="0"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 </a:t>
              </a:r>
              <a:r>
                <a:rPr lang="en-US" sz="3600" dirty="0">
                  <a:solidFill>
                    <a:srgbClr val="1F497D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$</a:t>
              </a:r>
              <a:r>
                <a:rPr lang="en-US" sz="3600" dirty="0" smtClean="0">
                  <a:solidFill>
                    <a:srgbClr val="1F497D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11,6 </a:t>
              </a:r>
              <a:r>
                <a:rPr lang="en-US" sz="3600" dirty="0" err="1">
                  <a:solidFill>
                    <a:schemeClr val="accent4">
                      <a:lumMod val="75000"/>
                    </a:scheme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billones</a:t>
              </a:r>
              <a:endParaRPr lang="en-US" sz="3600" dirty="0">
                <a:solidFill>
                  <a:schemeClr val="accent4">
                    <a:lumMod val="75000"/>
                  </a:scheme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7527076" y="3498269"/>
              <a:ext cx="4320480" cy="984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6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Más de </a:t>
              </a:r>
              <a:r>
                <a:rPr lang="en-US" sz="3600" dirty="0" smtClean="0">
                  <a:solidFill>
                    <a:srgbClr val="1F497D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1.100 km</a:t>
              </a:r>
              <a:endParaRPr lang="en-US" sz="3600" dirty="0">
                <a:solidFill>
                  <a:srgbClr val="1F497D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  <a:p>
              <a:r>
                <a:rPr lang="en-US" sz="3600" dirty="0" err="1" smtClean="0">
                  <a:solidFill>
                    <a:schemeClr val="accent4">
                      <a:lumMod val="75000"/>
                    </a:scheme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Intervenidos</a:t>
              </a:r>
              <a:r>
                <a:rPr lang="en-US" sz="3600" dirty="0" smtClean="0">
                  <a:solidFill>
                    <a:schemeClr val="accent4">
                      <a:lumMod val="75000"/>
                    </a:scheme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887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015880" y="2420888"/>
            <a:ext cx="705678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pc="-100" dirty="0">
                <a:solidFill>
                  <a:prstClr val="black"/>
                </a:solidFill>
                <a:latin typeface="Impact" panose="020B0806030902050204" pitchFamily="34" charset="0"/>
              </a:rPr>
              <a:t>Puerta de Hierro – Carreto – Palmar de Varela; Carreto – Cruz del Viso</a:t>
            </a:r>
          </a:p>
          <a:p>
            <a:pPr marL="742950" lvl="1" indent="-2857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O" spc="-100" dirty="0">
                <a:solidFill>
                  <a:prstClr val="black"/>
                </a:solidFill>
                <a:latin typeface="Impact" panose="020B0806030902050204" pitchFamily="34" charset="0"/>
              </a:rPr>
              <a:t>Transversal del </a:t>
            </a:r>
            <a:r>
              <a:rPr lang="es-CO" spc="-100" dirty="0" err="1">
                <a:solidFill>
                  <a:prstClr val="black"/>
                </a:solidFill>
                <a:latin typeface="Impact" panose="020B0806030902050204" pitchFamily="34" charset="0"/>
              </a:rPr>
              <a:t>Sisga</a:t>
            </a:r>
            <a:endParaRPr lang="es-MX" spc="-100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marL="742950" lvl="1" indent="-2857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pc="-100" dirty="0">
                <a:solidFill>
                  <a:prstClr val="black"/>
                </a:solidFill>
                <a:latin typeface="Impact" panose="020B0806030902050204" pitchFamily="34" charset="0"/>
              </a:rPr>
              <a:t>Villavicencio - Yopal</a:t>
            </a:r>
          </a:p>
          <a:p>
            <a:pPr marL="742950" lvl="1" indent="-2857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pc="-100" dirty="0" smtClean="0">
                <a:solidFill>
                  <a:prstClr val="black"/>
                </a:solidFill>
                <a:latin typeface="Impact" panose="020B0806030902050204" pitchFamily="34" charset="0"/>
              </a:rPr>
              <a:t>Santana </a:t>
            </a:r>
            <a:r>
              <a:rPr lang="es-ES" spc="-100" dirty="0">
                <a:solidFill>
                  <a:prstClr val="black"/>
                </a:solidFill>
                <a:latin typeface="Impact" panose="020B0806030902050204" pitchFamily="34" charset="0"/>
              </a:rPr>
              <a:t>– Mocoa – </a:t>
            </a:r>
            <a:r>
              <a:rPr lang="es-ES" spc="-100" dirty="0" smtClean="0">
                <a:solidFill>
                  <a:prstClr val="black"/>
                </a:solidFill>
                <a:latin typeface="Impact" panose="020B0806030902050204" pitchFamily="34" charset="0"/>
              </a:rPr>
              <a:t>Neiva</a:t>
            </a:r>
          </a:p>
          <a:p>
            <a:pPr marL="742950" lvl="1" indent="-2857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pc="-100" dirty="0" smtClean="0">
                <a:solidFill>
                  <a:prstClr val="black"/>
                </a:solidFill>
                <a:latin typeface="Impact" panose="020B0806030902050204" pitchFamily="34" charset="0"/>
              </a:rPr>
              <a:t>Santander de </a:t>
            </a:r>
            <a:r>
              <a:rPr lang="es-ES" spc="-100" dirty="0" err="1" smtClean="0">
                <a:solidFill>
                  <a:prstClr val="black"/>
                </a:solidFill>
                <a:latin typeface="Impact" panose="020B0806030902050204" pitchFamily="34" charset="0"/>
              </a:rPr>
              <a:t>Quilichao</a:t>
            </a:r>
            <a:r>
              <a:rPr lang="es-ES" spc="-100" dirty="0" smtClean="0">
                <a:solidFill>
                  <a:prstClr val="black"/>
                </a:solidFill>
                <a:latin typeface="Impact" panose="020B0806030902050204" pitchFamily="34" charset="0"/>
              </a:rPr>
              <a:t> – Popayán</a:t>
            </a:r>
          </a:p>
          <a:p>
            <a:pPr marL="742950" lvl="1" indent="-2857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pc="-100" dirty="0" smtClean="0">
                <a:solidFill>
                  <a:prstClr val="black"/>
                </a:solidFill>
                <a:latin typeface="Impact" panose="020B0806030902050204" pitchFamily="34" charset="0"/>
              </a:rPr>
              <a:t>Autopista Mar 1 </a:t>
            </a:r>
            <a:endParaRPr lang="es-ES" spc="-100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marL="742950" lvl="1" indent="-2857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O" spc="-100" dirty="0">
                <a:solidFill>
                  <a:prstClr val="black"/>
                </a:solidFill>
                <a:latin typeface="Impact" panose="020B0806030902050204" pitchFamily="34" charset="0"/>
              </a:rPr>
              <a:t>Bucaramanga - Barrancabermeja- </a:t>
            </a:r>
            <a:r>
              <a:rPr lang="es-CO" spc="-100" dirty="0" err="1" smtClean="0">
                <a:solidFill>
                  <a:prstClr val="black"/>
                </a:solidFill>
                <a:latin typeface="Impact" panose="020B0806030902050204" pitchFamily="34" charset="0"/>
              </a:rPr>
              <a:t>Yondó</a:t>
            </a:r>
            <a:endParaRPr lang="es-CO" spc="-100" dirty="0" smtClean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marL="742950" lvl="1" indent="-2857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pc="-100" dirty="0">
                <a:solidFill>
                  <a:prstClr val="black"/>
                </a:solidFill>
                <a:latin typeface="Impact" panose="020B0806030902050204" pitchFamily="34" charset="0"/>
              </a:rPr>
              <a:t>Pasto – </a:t>
            </a:r>
            <a:r>
              <a:rPr lang="es-ES" spc="-100" dirty="0" err="1">
                <a:solidFill>
                  <a:prstClr val="black"/>
                </a:solidFill>
                <a:latin typeface="Impact" panose="020B0806030902050204" pitchFamily="34" charset="0"/>
              </a:rPr>
              <a:t>Rumichaca</a:t>
            </a:r>
            <a:endParaRPr lang="es-ES" spc="-100" dirty="0">
              <a:solidFill>
                <a:prstClr val="black"/>
              </a:solidFill>
              <a:latin typeface="Impact" panose="020B0806030902050204" pitchFamily="34" charset="0"/>
            </a:endParaRPr>
          </a:p>
          <a:p>
            <a:pPr marL="742950" lvl="1" indent="-2857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s-MX" spc="-100" dirty="0">
              <a:solidFill>
                <a:prstClr val="black"/>
              </a:solidFill>
              <a:latin typeface="Impact" panose="020B0806030902050204" pitchFamily="34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7129653" y="1813661"/>
            <a:ext cx="7679315" cy="646331"/>
            <a:chOff x="638434" y="1484530"/>
            <a:chExt cx="6395756" cy="646331"/>
          </a:xfrm>
        </p:grpSpPr>
        <p:sp>
          <p:nvSpPr>
            <p:cNvPr id="8" name="CuadroTexto 7"/>
            <p:cNvSpPr txBox="1"/>
            <p:nvPr/>
          </p:nvSpPr>
          <p:spPr>
            <a:xfrm>
              <a:off x="1298128" y="1484530"/>
              <a:ext cx="57360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Proyectos </a:t>
              </a:r>
              <a:r>
                <a:rPr lang="en-US" sz="3600" dirty="0" err="1" smtClean="0">
                  <a:solidFill>
                    <a:srgbClr val="1F497D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Adjudicados</a:t>
              </a:r>
              <a:endParaRPr lang="en-US" sz="3200" dirty="0">
                <a:solidFill>
                  <a:srgbClr val="1F497D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9" name="Lágrima 8"/>
            <p:cNvSpPr/>
            <p:nvPr/>
          </p:nvSpPr>
          <p:spPr>
            <a:xfrm>
              <a:off x="638434" y="1553543"/>
              <a:ext cx="561022" cy="548836"/>
            </a:xfrm>
            <a:prstGeom prst="teardrop">
              <a:avLst/>
            </a:prstGeom>
            <a:solidFill>
              <a:schemeClr val="accent1">
                <a:lumMod val="50000"/>
              </a:schemeClr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710848" y="1515307"/>
              <a:ext cx="547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3200" dirty="0">
                  <a:solidFill>
                    <a:prstClr val="white"/>
                  </a:solidFill>
                  <a:latin typeface="Impact" panose="020B0806030902050204" pitchFamily="34" charset="0"/>
                </a:rPr>
                <a:t>8</a:t>
              </a:r>
            </a:p>
          </p:txBody>
        </p:sp>
      </p:grpSp>
      <p:pic>
        <p:nvPicPr>
          <p:cNvPr id="25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5B9BD5">
                <a:tint val="45000"/>
                <a:satMod val="400000"/>
              </a:srgbClr>
            </a:duotone>
          </a:blip>
          <a:srcRect l="73616"/>
          <a:stretch>
            <a:fillRect/>
          </a:stretch>
        </p:blipFill>
        <p:spPr bwMode="auto">
          <a:xfrm>
            <a:off x="-24680" y="-27384"/>
            <a:ext cx="3219685" cy="6984776"/>
          </a:xfrm>
          <a:prstGeom prst="rect">
            <a:avLst/>
          </a:prstGeom>
          <a:noFill/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-24680" y="0"/>
            <a:ext cx="2448271" cy="6858000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3223783" y="3099074"/>
            <a:ext cx="4712720" cy="2977314"/>
            <a:chOff x="7392144" y="2132856"/>
            <a:chExt cx="4464496" cy="2442631"/>
          </a:xfrm>
        </p:grpSpPr>
        <p:sp>
          <p:nvSpPr>
            <p:cNvPr id="12" name="Recortar rectángulo de esquina diagonal 11"/>
            <p:cNvSpPr/>
            <p:nvPr/>
          </p:nvSpPr>
          <p:spPr>
            <a:xfrm>
              <a:off x="7401228" y="2132856"/>
              <a:ext cx="4455412" cy="1107995"/>
            </a:xfrm>
            <a:prstGeom prst="snip2Diag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Recortar rectángulo de esquina diagonal 12"/>
            <p:cNvSpPr/>
            <p:nvPr/>
          </p:nvSpPr>
          <p:spPr>
            <a:xfrm>
              <a:off x="7392144" y="3467492"/>
              <a:ext cx="4455412" cy="1107995"/>
            </a:xfrm>
            <a:prstGeom prst="snip2Diag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7527076" y="2204864"/>
              <a:ext cx="4320480" cy="984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Inversiones</a:t>
              </a:r>
              <a:r>
                <a:rPr lang="en-US" sz="3600" dirty="0" smtClean="0"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 </a:t>
              </a:r>
              <a:r>
                <a:rPr lang="en-US" sz="3600" dirty="0" err="1" smtClean="0"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por</a:t>
              </a:r>
              <a:r>
                <a:rPr lang="en-US" sz="3600" dirty="0" smtClean="0"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 </a:t>
              </a:r>
              <a:r>
                <a:rPr lang="en-US" sz="3600" dirty="0">
                  <a:solidFill>
                    <a:srgbClr val="1F497D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$</a:t>
              </a:r>
              <a:r>
                <a:rPr lang="en-US" sz="3600" dirty="0" smtClean="0">
                  <a:solidFill>
                    <a:srgbClr val="1F497D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11,8 </a:t>
              </a:r>
              <a:r>
                <a:rPr lang="en-US" sz="3600" dirty="0" err="1">
                  <a:solidFill>
                    <a:schemeClr val="accent4">
                      <a:lumMod val="75000"/>
                    </a:scheme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billones</a:t>
              </a:r>
              <a:endParaRPr lang="en-US" sz="3600" dirty="0">
                <a:solidFill>
                  <a:schemeClr val="accent4">
                    <a:lumMod val="75000"/>
                  </a:scheme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7527076" y="3498269"/>
              <a:ext cx="4320480" cy="984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3600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Más de </a:t>
              </a:r>
              <a:r>
                <a:rPr lang="en-US" sz="3600" dirty="0" smtClean="0">
                  <a:solidFill>
                    <a:srgbClr val="1F497D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1.700 km</a:t>
              </a:r>
              <a:endParaRPr lang="en-US" sz="3600" dirty="0">
                <a:solidFill>
                  <a:srgbClr val="1F497D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  <a:p>
              <a:r>
                <a:rPr lang="en-US" sz="3600" dirty="0" err="1" smtClean="0">
                  <a:solidFill>
                    <a:schemeClr val="accent4">
                      <a:lumMod val="75000"/>
                    </a:scheme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Intervenidos</a:t>
              </a:r>
              <a:r>
                <a:rPr lang="en-US" sz="3600" dirty="0" smtClean="0">
                  <a:solidFill>
                    <a:schemeClr val="accent4">
                      <a:lumMod val="75000"/>
                    </a:scheme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 </a:t>
              </a:r>
            </a:p>
          </p:txBody>
        </p:sp>
      </p:grpSp>
      <p:sp>
        <p:nvSpPr>
          <p:cNvPr id="3" name="Rectángulo 2"/>
          <p:cNvSpPr/>
          <p:nvPr/>
        </p:nvSpPr>
        <p:spPr>
          <a:xfrm>
            <a:off x="3223783" y="908720"/>
            <a:ext cx="80489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/>
                <a:solidFill>
                  <a:schemeClr val="accent3"/>
                </a:solidFill>
              </a:rPr>
              <a:t>Segunda </a:t>
            </a:r>
            <a:r>
              <a:rPr lang="es-ES" sz="4000" b="1" dirty="0">
                <a:ln/>
                <a:solidFill>
                  <a:schemeClr val="accent3"/>
                </a:solidFill>
              </a:rPr>
              <a:t>Ola Cuarta </a:t>
            </a:r>
            <a:r>
              <a:rPr lang="es-ES" sz="4000" b="1" dirty="0" smtClean="0">
                <a:ln/>
                <a:solidFill>
                  <a:schemeClr val="accent3"/>
                </a:solidFill>
              </a:rPr>
              <a:t>Generación</a:t>
            </a:r>
            <a:endParaRPr lang="es-ES" sz="4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367938" y="980728"/>
            <a:ext cx="77031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/>
                <a:solidFill>
                  <a:schemeClr val="accent3"/>
                </a:solidFill>
              </a:rPr>
              <a:t>Tercera </a:t>
            </a:r>
            <a:r>
              <a:rPr lang="es-ES" sz="4000" b="1" dirty="0">
                <a:ln/>
                <a:solidFill>
                  <a:schemeClr val="accent3"/>
                </a:solidFill>
              </a:rPr>
              <a:t>Ola Cuarta </a:t>
            </a:r>
            <a:r>
              <a:rPr lang="es-ES" sz="4000" b="1" dirty="0" smtClean="0">
                <a:ln/>
                <a:solidFill>
                  <a:schemeClr val="accent3"/>
                </a:solidFill>
              </a:rPr>
              <a:t>Generación</a:t>
            </a:r>
            <a:endParaRPr lang="es-ES" sz="4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5B9BD5">
                <a:tint val="45000"/>
                <a:satMod val="400000"/>
              </a:srgbClr>
            </a:duotone>
          </a:blip>
          <a:srcRect l="73616"/>
          <a:stretch>
            <a:fillRect/>
          </a:stretch>
        </p:blipFill>
        <p:spPr bwMode="auto">
          <a:xfrm>
            <a:off x="-24680" y="-27384"/>
            <a:ext cx="3219685" cy="6984776"/>
          </a:xfrm>
          <a:prstGeom prst="rect">
            <a:avLst/>
          </a:prstGeom>
          <a:noFill/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1" r="1218"/>
          <a:stretch/>
        </p:blipFill>
        <p:spPr>
          <a:xfrm>
            <a:off x="-24680" y="0"/>
            <a:ext cx="2448271" cy="68580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9883109" y="2456793"/>
            <a:ext cx="15440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n w="0"/>
                <a:solidFill>
                  <a:srgbClr val="4F81BD"/>
                </a:solidFill>
                <a:latin typeface="Candara" panose="020E0502030303020204" pitchFamily="34" charset="0"/>
              </a:rPr>
              <a:t>Fase</a:t>
            </a:r>
            <a:r>
              <a:rPr lang="en-US" sz="4400" b="1" dirty="0" smtClean="0">
                <a:ln w="0"/>
                <a:solidFill>
                  <a:srgbClr val="4F81BD"/>
                </a:solidFill>
                <a:latin typeface="Candara" panose="020E0502030303020204" pitchFamily="34" charset="0"/>
              </a:rPr>
              <a:t> I</a:t>
            </a:r>
            <a:endParaRPr lang="es-CO" sz="4400" b="1" dirty="0"/>
          </a:p>
        </p:txBody>
      </p:sp>
      <p:sp>
        <p:nvSpPr>
          <p:cNvPr id="9" name="Rectángulo 8"/>
          <p:cNvSpPr/>
          <p:nvPr/>
        </p:nvSpPr>
        <p:spPr>
          <a:xfrm>
            <a:off x="5951984" y="303265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spc="-100" dirty="0">
                <a:solidFill>
                  <a:prstClr val="black"/>
                </a:solidFill>
                <a:latin typeface="Impact" panose="020B0806030902050204" pitchFamily="34" charset="0"/>
              </a:rPr>
              <a:t>Bucaramanga – Pamplona</a:t>
            </a:r>
          </a:p>
          <a:p>
            <a:pPr marL="742950" lvl="1" indent="-2857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spc="-100" dirty="0">
                <a:solidFill>
                  <a:prstClr val="black"/>
                </a:solidFill>
                <a:latin typeface="Impact" panose="020B0806030902050204" pitchFamily="34" charset="0"/>
              </a:rPr>
              <a:t>Pamplona – Cúcuta</a:t>
            </a:r>
          </a:p>
          <a:p>
            <a:pPr marL="742950" lvl="1" indent="-28575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000" spc="-100" dirty="0" smtClean="0">
                <a:solidFill>
                  <a:prstClr val="black"/>
                </a:solidFill>
                <a:latin typeface="Impact" panose="020B0806030902050204" pitchFamily="34" charset="0"/>
              </a:rPr>
              <a:t>Buga  - Buenaventura</a:t>
            </a:r>
            <a:endParaRPr lang="es-CO" dirty="0"/>
          </a:p>
        </p:txBody>
      </p:sp>
      <p:grpSp>
        <p:nvGrpSpPr>
          <p:cNvPr id="10" name="Grupo 9"/>
          <p:cNvGrpSpPr/>
          <p:nvPr/>
        </p:nvGrpSpPr>
        <p:grpSpPr>
          <a:xfrm>
            <a:off x="3791900" y="2456891"/>
            <a:ext cx="4712720" cy="2977314"/>
            <a:chOff x="7392144" y="2132856"/>
            <a:chExt cx="4464496" cy="2442631"/>
          </a:xfrm>
        </p:grpSpPr>
        <p:sp>
          <p:nvSpPr>
            <p:cNvPr id="11" name="Recortar rectángulo de esquina diagonal 10"/>
            <p:cNvSpPr/>
            <p:nvPr/>
          </p:nvSpPr>
          <p:spPr>
            <a:xfrm>
              <a:off x="7401228" y="2132856"/>
              <a:ext cx="4455412" cy="1107995"/>
            </a:xfrm>
            <a:prstGeom prst="snip2DiagRect">
              <a:avLst/>
            </a:prstGeom>
            <a:solidFill>
              <a:srgbClr val="A5A5A5">
                <a:lumMod val="20000"/>
                <a:lumOff val="80000"/>
              </a:srgbClr>
            </a:solidFill>
            <a:ln w="6350" cap="flat" cmpd="sng" algn="ctr">
              <a:noFill/>
              <a:prstDash val="solid"/>
              <a:miter lim="800000"/>
            </a:ln>
            <a:effectLst>
              <a:glow rad="63500">
                <a:srgbClr val="5B9BD5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ortar rectángulo de esquina diagonal 11"/>
            <p:cNvSpPr/>
            <p:nvPr/>
          </p:nvSpPr>
          <p:spPr>
            <a:xfrm>
              <a:off x="7392144" y="3467492"/>
              <a:ext cx="4455412" cy="1107995"/>
            </a:xfrm>
            <a:prstGeom prst="snip2DiagRect">
              <a:avLst/>
            </a:prstGeom>
            <a:solidFill>
              <a:srgbClr val="A5A5A5">
                <a:lumMod val="20000"/>
                <a:lumOff val="80000"/>
              </a:srgbClr>
            </a:solidFill>
            <a:ln w="6350" cap="flat" cmpd="sng" algn="ctr">
              <a:noFill/>
              <a:prstDash val="solid"/>
              <a:miter lim="800000"/>
            </a:ln>
            <a:effectLst>
              <a:glow rad="63500">
                <a:srgbClr val="5B9BD5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7527076" y="2204864"/>
              <a:ext cx="4320480" cy="984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Inversiones</a:t>
              </a: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por</a:t>
              </a: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 </a:t>
              </a: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$2,81 </a:t>
              </a: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billones</a:t>
              </a:r>
              <a:endPara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cs typeface="+mn-cs"/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7527076" y="3498269"/>
              <a:ext cx="4320480" cy="984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Más de </a:t>
              </a:r>
              <a:r>
                <a:rPr lang="en-US" sz="3600" kern="0" dirty="0" smtClean="0">
                  <a:solidFill>
                    <a:srgbClr val="1F497D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cs typeface="+mn-cs"/>
                </a:rPr>
                <a:t>308</a:t>
              </a: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 km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Intervenidos</a:t>
              </a: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405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24" y="116632"/>
            <a:ext cx="1476164" cy="79208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538640" y="924112"/>
            <a:ext cx="61734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/>
                <a:solidFill>
                  <a:schemeClr val="accent3"/>
                </a:solidFill>
              </a:rPr>
              <a:t>Iniciativas Privadas - </a:t>
            </a:r>
            <a:r>
              <a:rPr lang="es-ES" sz="4000" b="1" dirty="0" err="1" smtClean="0">
                <a:ln/>
                <a:solidFill>
                  <a:schemeClr val="accent3"/>
                </a:solidFill>
              </a:rPr>
              <a:t>IPs</a:t>
            </a:r>
            <a:endParaRPr lang="es-ES" sz="4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Picture 3" descr="F:\RENDICIÓN CUENTAS\PPT\elementos ppt\ICOCOLOR-04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5B9BD5">
                <a:tint val="45000"/>
                <a:satMod val="400000"/>
              </a:srgbClr>
            </a:duotone>
          </a:blip>
          <a:srcRect l="73616"/>
          <a:stretch>
            <a:fillRect/>
          </a:stretch>
        </p:blipFill>
        <p:spPr bwMode="auto">
          <a:xfrm>
            <a:off x="8972316" y="0"/>
            <a:ext cx="3219685" cy="6858000"/>
          </a:xfrm>
          <a:prstGeom prst="rect">
            <a:avLst/>
          </a:prstGeom>
          <a:noFill/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30"/>
          <a:stretch>
            <a:fillRect/>
          </a:stretch>
        </p:blipFill>
        <p:spPr>
          <a:xfrm>
            <a:off x="9377133" y="0"/>
            <a:ext cx="2814867" cy="685800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2126372" y="4611886"/>
            <a:ext cx="6938826" cy="1180888"/>
            <a:chOff x="629350" y="4828787"/>
            <a:chExt cx="6297084" cy="1180888"/>
          </a:xfrm>
        </p:grpSpPr>
        <p:sp>
          <p:nvSpPr>
            <p:cNvPr id="8" name="CuadroTexto 7"/>
            <p:cNvSpPr txBox="1"/>
            <p:nvPr/>
          </p:nvSpPr>
          <p:spPr>
            <a:xfrm>
              <a:off x="1190372" y="4932457"/>
              <a:ext cx="573606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Proyectos </a:t>
              </a:r>
              <a:r>
                <a:rPr kumimoji="0" lang="en-US" sz="3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8064A2">
                      <a:lumMod val="50000"/>
                    </a:srgb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en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>
                      <a:lumMod val="50000"/>
                    </a:srgb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8064A2">
                      <a:lumMod val="50000"/>
                    </a:srgb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etapa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>
                      <a:lumMod val="50000"/>
                    </a:srgb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 de </a:t>
              </a:r>
              <a:r>
                <a:rPr kumimoji="0" lang="en-US" sz="3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8064A2">
                      <a:lumMod val="50000"/>
                    </a:srgb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factibilidad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>
                      <a:lumMod val="50000"/>
                    </a:srgb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 </a:t>
              </a:r>
            </a:p>
          </p:txBody>
        </p:sp>
        <p:sp>
          <p:nvSpPr>
            <p:cNvPr id="9" name="Lágrima 8"/>
            <p:cNvSpPr/>
            <p:nvPr/>
          </p:nvSpPr>
          <p:spPr>
            <a:xfrm>
              <a:off x="629350" y="4857454"/>
              <a:ext cx="561022" cy="548836"/>
            </a:xfrm>
            <a:prstGeom prst="teardrop">
              <a:avLst/>
            </a:prstGeom>
            <a:solidFill>
              <a:srgbClr val="FFC000">
                <a:lumMod val="75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>
              <a:glow rad="63500">
                <a:srgbClr val="5B9BD5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652806" y="4828787"/>
              <a:ext cx="7103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cs typeface="+mn-cs"/>
                </a:rPr>
                <a:t> 7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2154851" y="2962945"/>
            <a:ext cx="6297084" cy="681888"/>
            <a:chOff x="629350" y="4835344"/>
            <a:chExt cx="6297084" cy="681888"/>
          </a:xfrm>
        </p:grpSpPr>
        <p:sp>
          <p:nvSpPr>
            <p:cNvPr id="12" name="CuadroTexto 11"/>
            <p:cNvSpPr txBox="1"/>
            <p:nvPr/>
          </p:nvSpPr>
          <p:spPr>
            <a:xfrm>
              <a:off x="1190372" y="4932457"/>
              <a:ext cx="57360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Proyectos </a:t>
              </a:r>
              <a:r>
                <a:rPr kumimoji="0" lang="en-US" sz="3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8064A2">
                      <a:lumMod val="50000"/>
                    </a:srgb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aprobados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8064A2">
                      <a:lumMod val="50000"/>
                    </a:srgb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: </a:t>
              </a:r>
            </a:p>
          </p:txBody>
        </p:sp>
        <p:sp>
          <p:nvSpPr>
            <p:cNvPr id="13" name="Lágrima 12"/>
            <p:cNvSpPr/>
            <p:nvPr/>
          </p:nvSpPr>
          <p:spPr>
            <a:xfrm>
              <a:off x="629350" y="4857454"/>
              <a:ext cx="561022" cy="548836"/>
            </a:xfrm>
            <a:prstGeom prst="teardrop">
              <a:avLst/>
            </a:prstGeom>
            <a:solidFill>
              <a:srgbClr val="FFC000">
                <a:lumMod val="75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>
              <a:glow rad="63500">
                <a:srgbClr val="5B9BD5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665299" y="4835344"/>
              <a:ext cx="547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cs typeface="+mn-cs"/>
                </a:rPr>
                <a:t> 7</a:t>
              </a: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2860530" y="3644833"/>
            <a:ext cx="6297084" cy="600167"/>
            <a:chOff x="629350" y="4833630"/>
            <a:chExt cx="6297084" cy="600167"/>
          </a:xfrm>
        </p:grpSpPr>
        <p:sp>
          <p:nvSpPr>
            <p:cNvPr id="16" name="CuadroTexto 15"/>
            <p:cNvSpPr txBox="1"/>
            <p:nvPr/>
          </p:nvSpPr>
          <p:spPr>
            <a:xfrm>
              <a:off x="1190372" y="4849022"/>
              <a:ext cx="57360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Proyectos</a:t>
              </a:r>
              <a:r>
                <a:rPr kumimoji="0" lang="es-MX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adjudicados</a:t>
              </a:r>
              <a:endPara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cs typeface="+mn-cs"/>
              </a:endParaRPr>
            </a:p>
          </p:txBody>
        </p:sp>
        <p:sp>
          <p:nvSpPr>
            <p:cNvPr id="17" name="Lágrima 16"/>
            <p:cNvSpPr/>
            <p:nvPr/>
          </p:nvSpPr>
          <p:spPr>
            <a:xfrm>
              <a:off x="629350" y="4857454"/>
              <a:ext cx="561022" cy="548836"/>
            </a:xfrm>
            <a:prstGeom prst="teardrop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>
              <a:glow rad="63500">
                <a:srgbClr val="5B9BD5">
                  <a:satMod val="175000"/>
                  <a:alpha val="40000"/>
                </a:srgb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659481" y="4833630"/>
              <a:ext cx="5477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cs typeface="+mn-cs"/>
                </a:rPr>
                <a:t> 5</a:t>
              </a:r>
            </a:p>
          </p:txBody>
        </p:sp>
      </p:grpSp>
      <p:sp>
        <p:nvSpPr>
          <p:cNvPr id="19" name="1 Título"/>
          <p:cNvSpPr txBox="1">
            <a:spLocks/>
          </p:cNvSpPr>
          <p:nvPr/>
        </p:nvSpPr>
        <p:spPr>
          <a:xfrm>
            <a:off x="1999735" y="2393664"/>
            <a:ext cx="7065463" cy="54006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Impac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400" dirty="0" err="1" smtClean="0">
                <a:ln w="0"/>
                <a:solidFill>
                  <a:srgbClr val="8064A2">
                    <a:lumMod val="50000"/>
                  </a:srgbClr>
                </a:solidFill>
                <a:latin typeface="Candara" panose="020E0502030303020204" pitchFamily="34" charset="0"/>
              </a:rPr>
              <a:t>Por</a:t>
            </a:r>
            <a:r>
              <a:rPr lang="en-US" sz="2400" dirty="0" smtClean="0">
                <a:ln w="0"/>
                <a:solidFill>
                  <a:srgbClr val="8064A2">
                    <a:lumMod val="50000"/>
                  </a:srgb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 smtClean="0">
                <a:ln w="0"/>
                <a:solidFill>
                  <a:srgbClr val="8064A2">
                    <a:lumMod val="50000"/>
                  </a:srgbClr>
                </a:solidFill>
                <a:latin typeface="Candara" panose="020E0502030303020204" pitchFamily="34" charset="0"/>
              </a:rPr>
              <a:t>iniciativas</a:t>
            </a:r>
            <a:r>
              <a:rPr lang="en-US" sz="2400" dirty="0" smtClean="0">
                <a:ln w="0"/>
                <a:solidFill>
                  <a:srgbClr val="8064A2">
                    <a:lumMod val="50000"/>
                  </a:srgbClr>
                </a:solidFill>
                <a:latin typeface="Candara" panose="020E0502030303020204" pitchFamily="34" charset="0"/>
              </a:rPr>
              <a:t> </a:t>
            </a:r>
            <a:r>
              <a:rPr lang="en-US" sz="2400" dirty="0" err="1" smtClean="0">
                <a:ln w="0"/>
                <a:solidFill>
                  <a:srgbClr val="8064A2">
                    <a:lumMod val="50000"/>
                  </a:srgbClr>
                </a:solidFill>
                <a:latin typeface="Candara" panose="020E0502030303020204" pitchFamily="34" charset="0"/>
              </a:rPr>
              <a:t>privadas</a:t>
            </a:r>
            <a:r>
              <a:rPr lang="en-US" sz="2400" dirty="0" smtClean="0">
                <a:ln w="0"/>
                <a:solidFill>
                  <a:srgbClr val="8064A2">
                    <a:lumMod val="50000"/>
                  </a:srgbClr>
                </a:solidFill>
                <a:latin typeface="Candara" panose="020E0502030303020204" pitchFamily="34" charset="0"/>
              </a:rPr>
              <a:t>: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7311155" y="1736966"/>
            <a:ext cx="4703131" cy="1350531"/>
            <a:chOff x="7401228" y="2132856"/>
            <a:chExt cx="4455412" cy="1107995"/>
          </a:xfrm>
        </p:grpSpPr>
        <p:sp>
          <p:nvSpPr>
            <p:cNvPr id="21" name="Recortar rectángulo de esquina diagonal 20"/>
            <p:cNvSpPr/>
            <p:nvPr/>
          </p:nvSpPr>
          <p:spPr>
            <a:xfrm>
              <a:off x="7401228" y="2132856"/>
              <a:ext cx="4455412" cy="1107995"/>
            </a:xfrm>
            <a:prstGeom prst="snip2DiagRect">
              <a:avLst/>
            </a:prstGeom>
            <a:solidFill>
              <a:srgbClr val="A5A5A5">
                <a:lumMod val="20000"/>
                <a:lumOff val="80000"/>
              </a:srgbClr>
            </a:solidFill>
            <a:ln w="6350" cap="flat" cmpd="sng" algn="ctr">
              <a:noFill/>
              <a:prstDash val="solid"/>
              <a:miter lim="800000"/>
            </a:ln>
            <a:effectLst>
              <a:glow rad="63500">
                <a:srgbClr val="5B9BD5">
                  <a:satMod val="175000"/>
                  <a:alpha val="40000"/>
                </a:srgb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7527076" y="2204864"/>
              <a:ext cx="4320480" cy="984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Inversiones</a:t>
              </a: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por</a:t>
              </a: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 </a:t>
              </a: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$12,3 </a:t>
              </a: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>
                    <a:glow rad="63500">
                      <a:srgbClr val="9BBB59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Impact" panose="020B0806030902050204" pitchFamily="34" charset="0"/>
                  <a:cs typeface="+mn-cs"/>
                </a:rPr>
                <a:t>billones</a:t>
              </a:r>
              <a:endPara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46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ANI">
  <a:themeElements>
    <a:clrScheme name="Personalizado 5">
      <a:dk1>
        <a:srgbClr val="022B44"/>
      </a:dk1>
      <a:lt1>
        <a:sysClr val="window" lastClr="FFFFFF"/>
      </a:lt1>
      <a:dk2>
        <a:srgbClr val="FFFFFF"/>
      </a:dk2>
      <a:lt2>
        <a:srgbClr val="D8D8D8"/>
      </a:lt2>
      <a:accent1>
        <a:srgbClr val="B8CCE4"/>
      </a:accent1>
      <a:accent2>
        <a:srgbClr val="EFA674"/>
      </a:accent2>
      <a:accent3>
        <a:srgbClr val="366092"/>
      </a:accent3>
      <a:accent4>
        <a:srgbClr val="DB620F"/>
      </a:accent4>
      <a:accent5>
        <a:srgbClr val="FBD5B5"/>
      </a:accent5>
      <a:accent6>
        <a:srgbClr val="6D96C7"/>
      </a:accent6>
      <a:hlink>
        <a:srgbClr val="000000"/>
      </a:hlink>
      <a:folHlink>
        <a:srgbClr val="DB620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plantilla ANI</Template>
  <TotalTime>19295</TotalTime>
  <Words>493</Words>
  <Application>Microsoft Office PowerPoint</Application>
  <PresentationFormat>Panorámica</PresentationFormat>
  <Paragraphs>170</Paragraphs>
  <Slides>28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40" baseType="lpstr">
      <vt:lpstr>Arial</vt:lpstr>
      <vt:lpstr>Browallia New</vt:lpstr>
      <vt:lpstr>Calibri</vt:lpstr>
      <vt:lpstr>Calibri Light</vt:lpstr>
      <vt:lpstr>Cambria</vt:lpstr>
      <vt:lpstr>Candara</vt:lpstr>
      <vt:lpstr>Helvetica Neue Bold Condensed</vt:lpstr>
      <vt:lpstr>Impact</vt:lpstr>
      <vt:lpstr>Times New Roman</vt:lpstr>
      <vt:lpstr>Wingdings</vt:lpstr>
      <vt:lpstr>plantilla ANI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nrojas</dc:creator>
  <cp:lastModifiedBy>Ricardo Aguilera Wilches</cp:lastModifiedBy>
  <cp:revision>534</cp:revision>
  <cp:lastPrinted>2015-09-28T22:31:17Z</cp:lastPrinted>
  <dcterms:created xsi:type="dcterms:W3CDTF">2012-11-16T19:55:35Z</dcterms:created>
  <dcterms:modified xsi:type="dcterms:W3CDTF">2015-09-28T22:51:19Z</dcterms:modified>
</cp:coreProperties>
</file>