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092" r:id="rId2"/>
  </p:sldMasterIdLst>
  <p:notesMasterIdLst>
    <p:notesMasterId r:id="rId58"/>
  </p:notesMasterIdLst>
  <p:handoutMasterIdLst>
    <p:handoutMasterId r:id="rId59"/>
  </p:handoutMasterIdLst>
  <p:sldIdLst>
    <p:sldId id="402" r:id="rId3"/>
    <p:sldId id="403" r:id="rId4"/>
    <p:sldId id="404" r:id="rId5"/>
    <p:sldId id="405" r:id="rId6"/>
    <p:sldId id="406" r:id="rId7"/>
    <p:sldId id="424" r:id="rId8"/>
    <p:sldId id="425" r:id="rId9"/>
    <p:sldId id="408" r:id="rId10"/>
    <p:sldId id="409" r:id="rId11"/>
    <p:sldId id="426" r:id="rId12"/>
    <p:sldId id="427" r:id="rId13"/>
    <p:sldId id="410" r:id="rId14"/>
    <p:sldId id="411" r:id="rId15"/>
    <p:sldId id="412" r:id="rId16"/>
    <p:sldId id="413" r:id="rId17"/>
    <p:sldId id="414" r:id="rId18"/>
    <p:sldId id="415" r:id="rId19"/>
    <p:sldId id="416" r:id="rId20"/>
    <p:sldId id="417" r:id="rId21"/>
    <p:sldId id="418" r:id="rId22"/>
    <p:sldId id="419" r:id="rId23"/>
    <p:sldId id="420" r:id="rId24"/>
    <p:sldId id="421" r:id="rId25"/>
    <p:sldId id="422" r:id="rId26"/>
    <p:sldId id="423" r:id="rId27"/>
    <p:sldId id="428" r:id="rId28"/>
    <p:sldId id="429" r:id="rId29"/>
    <p:sldId id="430" r:id="rId30"/>
    <p:sldId id="431" r:id="rId31"/>
    <p:sldId id="432" r:id="rId32"/>
    <p:sldId id="433" r:id="rId33"/>
    <p:sldId id="434" r:id="rId34"/>
    <p:sldId id="435" r:id="rId35"/>
    <p:sldId id="436" r:id="rId36"/>
    <p:sldId id="437" r:id="rId37"/>
    <p:sldId id="438" r:id="rId38"/>
    <p:sldId id="439" r:id="rId39"/>
    <p:sldId id="440" r:id="rId40"/>
    <p:sldId id="441" r:id="rId41"/>
    <p:sldId id="442" r:id="rId42"/>
    <p:sldId id="443" r:id="rId43"/>
    <p:sldId id="444" r:id="rId44"/>
    <p:sldId id="445" r:id="rId45"/>
    <p:sldId id="446" r:id="rId46"/>
    <p:sldId id="447" r:id="rId47"/>
    <p:sldId id="448" r:id="rId48"/>
    <p:sldId id="449" r:id="rId49"/>
    <p:sldId id="450" r:id="rId50"/>
    <p:sldId id="451" r:id="rId51"/>
    <p:sldId id="452" r:id="rId52"/>
    <p:sldId id="453" r:id="rId53"/>
    <p:sldId id="454" r:id="rId54"/>
    <p:sldId id="455" r:id="rId55"/>
    <p:sldId id="456" r:id="rId56"/>
    <p:sldId id="457" r:id="rId57"/>
  </p:sldIdLst>
  <p:sldSz cx="12192000" cy="6858000"/>
  <p:notesSz cx="6789738" cy="9929813"/>
  <p:defaultTextStyle>
    <a:defPPr>
      <a:defRPr lang="es-CO"/>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3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Camilo Sanabria Torres" initials="JCST" lastIdx="1" clrIdx="0">
    <p:extLst>
      <p:ext uri="{19B8F6BF-5375-455C-9EA6-DF929625EA0E}">
        <p15:presenceInfo xmlns:p15="http://schemas.microsoft.com/office/powerpoint/2012/main" userId="Juan Camilo Sanabria Torr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9710D"/>
    <a:srgbClr val="B04E0C"/>
    <a:srgbClr val="0A4D7A"/>
    <a:srgbClr val="EB9357"/>
    <a:srgbClr val="E87F38"/>
    <a:srgbClr val="094677"/>
    <a:srgbClr val="264468"/>
    <a:srgbClr val="233E5F"/>
    <a:srgbClr val="06304A"/>
    <a:srgbClr val="0946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16" autoAdjust="0"/>
    <p:restoredTop sz="96168" autoAdjust="0"/>
  </p:normalViewPr>
  <p:slideViewPr>
    <p:cSldViewPr>
      <p:cViewPr varScale="1">
        <p:scale>
          <a:sx n="81" d="100"/>
          <a:sy n="81" d="100"/>
        </p:scale>
        <p:origin x="126" y="534"/>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2064" y="-90"/>
      </p:cViewPr>
      <p:guideLst>
        <p:guide orient="horz" pos="3128"/>
        <p:guide pos="213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2750CA-D525-4FA4-9C7F-D29690DC113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CO"/>
        </a:p>
      </dgm:t>
    </dgm:pt>
    <dgm:pt modelId="{1B26233D-91BE-4E5C-90CC-381B9515FA66}">
      <dgm:prSet phldrT="[Texto]"/>
      <dgm:spPr/>
      <dgm:t>
        <a:bodyPr/>
        <a:lstStyle/>
        <a:p>
          <a:r>
            <a:rPr lang="es-CO" dirty="0" smtClean="0">
              <a:solidFill>
                <a:srgbClr val="0A4D7A"/>
              </a:solidFill>
            </a:rPr>
            <a:t>Segunda Ola 4G</a:t>
          </a:r>
          <a:endParaRPr lang="es-CO" dirty="0">
            <a:solidFill>
              <a:srgbClr val="0A4D7A"/>
            </a:solidFill>
          </a:endParaRPr>
        </a:p>
      </dgm:t>
    </dgm:pt>
    <dgm:pt modelId="{9964CA43-9080-4DBC-B264-100FBA913C06}" type="parTrans" cxnId="{A087F444-C7F4-4C62-953C-E3C1880E8CFB}">
      <dgm:prSet/>
      <dgm:spPr/>
      <dgm:t>
        <a:bodyPr/>
        <a:lstStyle/>
        <a:p>
          <a:endParaRPr lang="es-CO"/>
        </a:p>
      </dgm:t>
    </dgm:pt>
    <dgm:pt modelId="{AB8FE0C2-9215-4338-8E5C-6D8E8A595980}" type="sibTrans" cxnId="{A087F444-C7F4-4C62-953C-E3C1880E8CFB}">
      <dgm:prSet/>
      <dgm:spPr/>
      <dgm:t>
        <a:bodyPr/>
        <a:lstStyle/>
        <a:p>
          <a:endParaRPr lang="es-CO"/>
        </a:p>
      </dgm:t>
    </dgm:pt>
    <dgm:pt modelId="{88EE1EAC-51CB-4EE3-AC82-E76CFD5F184C}">
      <dgm:prSet phldrT="[Texto]"/>
      <dgm:spPr/>
      <dgm:t>
        <a:bodyPr/>
        <a:lstStyle/>
        <a:p>
          <a:r>
            <a:rPr lang="es-CO" dirty="0" smtClean="0"/>
            <a:t>8 proyectos</a:t>
          </a:r>
          <a:endParaRPr lang="es-CO" dirty="0"/>
        </a:p>
      </dgm:t>
    </dgm:pt>
    <dgm:pt modelId="{70216DBE-986D-49ED-89DE-0C9CD72B0D18}" type="parTrans" cxnId="{3B0BA850-0A0F-4595-B153-E440F310F7FB}">
      <dgm:prSet/>
      <dgm:spPr/>
      <dgm:t>
        <a:bodyPr/>
        <a:lstStyle/>
        <a:p>
          <a:endParaRPr lang="es-CO"/>
        </a:p>
      </dgm:t>
    </dgm:pt>
    <dgm:pt modelId="{0F8708D5-6754-4EB1-817F-B119C22A6A52}" type="sibTrans" cxnId="{3B0BA850-0A0F-4595-B153-E440F310F7FB}">
      <dgm:prSet/>
      <dgm:spPr/>
      <dgm:t>
        <a:bodyPr/>
        <a:lstStyle/>
        <a:p>
          <a:endParaRPr lang="es-CO"/>
        </a:p>
      </dgm:t>
    </dgm:pt>
    <dgm:pt modelId="{5A502F0F-0C3A-425F-A7CA-2C72A490FE4D}">
      <dgm:prSet phldrT="[Texto]"/>
      <dgm:spPr/>
      <dgm:t>
        <a:bodyPr/>
        <a:lstStyle/>
        <a:p>
          <a:r>
            <a:rPr lang="es-CO" dirty="0" smtClean="0">
              <a:solidFill>
                <a:srgbClr val="0A4D7A"/>
              </a:solidFill>
            </a:rPr>
            <a:t>Iniciativas Privadas</a:t>
          </a:r>
          <a:endParaRPr lang="es-CO" dirty="0">
            <a:solidFill>
              <a:srgbClr val="0A4D7A"/>
            </a:solidFill>
          </a:endParaRPr>
        </a:p>
      </dgm:t>
    </dgm:pt>
    <dgm:pt modelId="{1D520368-FBD7-46D6-B06E-9DC986C74A7C}" type="parTrans" cxnId="{BA0C324B-9271-4985-8C2D-5D05424FC4E3}">
      <dgm:prSet/>
      <dgm:spPr/>
      <dgm:t>
        <a:bodyPr/>
        <a:lstStyle/>
        <a:p>
          <a:endParaRPr lang="es-CO"/>
        </a:p>
      </dgm:t>
    </dgm:pt>
    <dgm:pt modelId="{78280BDE-EC3B-4791-81EE-2244BCE5022C}" type="sibTrans" cxnId="{BA0C324B-9271-4985-8C2D-5D05424FC4E3}">
      <dgm:prSet/>
      <dgm:spPr/>
      <dgm:t>
        <a:bodyPr/>
        <a:lstStyle/>
        <a:p>
          <a:endParaRPr lang="es-CO"/>
        </a:p>
      </dgm:t>
    </dgm:pt>
    <dgm:pt modelId="{AF640EAC-181C-48DD-AE13-6F90992F07FF}">
      <dgm:prSet phldrT="[Texto]"/>
      <dgm:spPr/>
      <dgm:t>
        <a:bodyPr/>
        <a:lstStyle/>
        <a:p>
          <a:r>
            <a:rPr lang="es-CO" dirty="0" smtClean="0"/>
            <a:t>5 proyectos</a:t>
          </a:r>
          <a:endParaRPr lang="es-CO" dirty="0"/>
        </a:p>
      </dgm:t>
    </dgm:pt>
    <dgm:pt modelId="{E3407447-F6EF-4B86-9B05-734FA3091086}" type="parTrans" cxnId="{63921B73-CE38-47AB-96CB-724ACA9061CF}">
      <dgm:prSet/>
      <dgm:spPr/>
      <dgm:t>
        <a:bodyPr/>
        <a:lstStyle/>
        <a:p>
          <a:endParaRPr lang="es-CO"/>
        </a:p>
      </dgm:t>
    </dgm:pt>
    <dgm:pt modelId="{2209B8BA-61D7-45AA-9864-8690B22275E4}" type="sibTrans" cxnId="{63921B73-CE38-47AB-96CB-724ACA9061CF}">
      <dgm:prSet/>
      <dgm:spPr/>
      <dgm:t>
        <a:bodyPr/>
        <a:lstStyle/>
        <a:p>
          <a:endParaRPr lang="es-CO"/>
        </a:p>
      </dgm:t>
    </dgm:pt>
    <dgm:pt modelId="{9C49C4C3-3668-440A-9F29-90AFC6F92EF4}" type="pres">
      <dgm:prSet presAssocID="{F62750CA-D525-4FA4-9C7F-D29690DC113B}" presName="Name0" presStyleCnt="0">
        <dgm:presLayoutVars>
          <dgm:dir/>
          <dgm:animLvl val="lvl"/>
          <dgm:resizeHandles/>
        </dgm:presLayoutVars>
      </dgm:prSet>
      <dgm:spPr/>
      <dgm:t>
        <a:bodyPr/>
        <a:lstStyle/>
        <a:p>
          <a:endParaRPr lang="es-CO"/>
        </a:p>
      </dgm:t>
    </dgm:pt>
    <dgm:pt modelId="{87A21800-B17B-4AA8-BACB-86F5766B0D6E}" type="pres">
      <dgm:prSet presAssocID="{1B26233D-91BE-4E5C-90CC-381B9515FA66}" presName="linNode" presStyleCnt="0"/>
      <dgm:spPr/>
    </dgm:pt>
    <dgm:pt modelId="{E155FB8D-A239-40FB-804C-2A79E796A186}" type="pres">
      <dgm:prSet presAssocID="{1B26233D-91BE-4E5C-90CC-381B9515FA66}" presName="parentShp" presStyleLbl="node1" presStyleIdx="0" presStyleCnt="2" custLinFactNeighborY="1935">
        <dgm:presLayoutVars>
          <dgm:bulletEnabled val="1"/>
        </dgm:presLayoutVars>
      </dgm:prSet>
      <dgm:spPr/>
      <dgm:t>
        <a:bodyPr/>
        <a:lstStyle/>
        <a:p>
          <a:endParaRPr lang="es-CO"/>
        </a:p>
      </dgm:t>
    </dgm:pt>
    <dgm:pt modelId="{F7226D55-6768-4395-B82A-1BD7BFE2DAFB}" type="pres">
      <dgm:prSet presAssocID="{1B26233D-91BE-4E5C-90CC-381B9515FA66}" presName="childShp" presStyleLbl="bgAccFollowNode1" presStyleIdx="0" presStyleCnt="2">
        <dgm:presLayoutVars>
          <dgm:bulletEnabled val="1"/>
        </dgm:presLayoutVars>
      </dgm:prSet>
      <dgm:spPr/>
      <dgm:t>
        <a:bodyPr/>
        <a:lstStyle/>
        <a:p>
          <a:endParaRPr lang="es-CO"/>
        </a:p>
      </dgm:t>
    </dgm:pt>
    <dgm:pt modelId="{44ED45F3-5DF8-44F8-BD19-F365D75E3E2D}" type="pres">
      <dgm:prSet presAssocID="{AB8FE0C2-9215-4338-8E5C-6D8E8A595980}" presName="spacing" presStyleCnt="0"/>
      <dgm:spPr/>
    </dgm:pt>
    <dgm:pt modelId="{D7A4BB6A-A67F-4294-AC9F-58CE95D94175}" type="pres">
      <dgm:prSet presAssocID="{5A502F0F-0C3A-425F-A7CA-2C72A490FE4D}" presName="linNode" presStyleCnt="0"/>
      <dgm:spPr/>
    </dgm:pt>
    <dgm:pt modelId="{1624499B-3CBA-4C84-AC29-1B4D840E13A7}" type="pres">
      <dgm:prSet presAssocID="{5A502F0F-0C3A-425F-A7CA-2C72A490FE4D}" presName="parentShp" presStyleLbl="node1" presStyleIdx="1" presStyleCnt="2">
        <dgm:presLayoutVars>
          <dgm:bulletEnabled val="1"/>
        </dgm:presLayoutVars>
      </dgm:prSet>
      <dgm:spPr/>
      <dgm:t>
        <a:bodyPr/>
        <a:lstStyle/>
        <a:p>
          <a:endParaRPr lang="es-CO"/>
        </a:p>
      </dgm:t>
    </dgm:pt>
    <dgm:pt modelId="{A54C021D-894A-4FBD-AE4E-34E510F5C0B4}" type="pres">
      <dgm:prSet presAssocID="{5A502F0F-0C3A-425F-A7CA-2C72A490FE4D}" presName="childShp" presStyleLbl="bgAccFollowNode1" presStyleIdx="1" presStyleCnt="2">
        <dgm:presLayoutVars>
          <dgm:bulletEnabled val="1"/>
        </dgm:presLayoutVars>
      </dgm:prSet>
      <dgm:spPr/>
      <dgm:t>
        <a:bodyPr/>
        <a:lstStyle/>
        <a:p>
          <a:endParaRPr lang="es-CO"/>
        </a:p>
      </dgm:t>
    </dgm:pt>
  </dgm:ptLst>
  <dgm:cxnLst>
    <dgm:cxn modelId="{A087F444-C7F4-4C62-953C-E3C1880E8CFB}" srcId="{F62750CA-D525-4FA4-9C7F-D29690DC113B}" destId="{1B26233D-91BE-4E5C-90CC-381B9515FA66}" srcOrd="0" destOrd="0" parTransId="{9964CA43-9080-4DBC-B264-100FBA913C06}" sibTransId="{AB8FE0C2-9215-4338-8E5C-6D8E8A595980}"/>
    <dgm:cxn modelId="{E53308E5-2AC3-400C-B34A-8F339F520352}" type="presOf" srcId="{5A502F0F-0C3A-425F-A7CA-2C72A490FE4D}" destId="{1624499B-3CBA-4C84-AC29-1B4D840E13A7}" srcOrd="0" destOrd="0" presId="urn:microsoft.com/office/officeart/2005/8/layout/vList6"/>
    <dgm:cxn modelId="{3B0BA850-0A0F-4595-B153-E440F310F7FB}" srcId="{1B26233D-91BE-4E5C-90CC-381B9515FA66}" destId="{88EE1EAC-51CB-4EE3-AC82-E76CFD5F184C}" srcOrd="0" destOrd="0" parTransId="{70216DBE-986D-49ED-89DE-0C9CD72B0D18}" sibTransId="{0F8708D5-6754-4EB1-817F-B119C22A6A52}"/>
    <dgm:cxn modelId="{F979444D-9906-448E-AFC3-746578B035C3}" type="presOf" srcId="{AF640EAC-181C-48DD-AE13-6F90992F07FF}" destId="{A54C021D-894A-4FBD-AE4E-34E510F5C0B4}" srcOrd="0" destOrd="0" presId="urn:microsoft.com/office/officeart/2005/8/layout/vList6"/>
    <dgm:cxn modelId="{89EBEA2F-3EA4-4E87-80BC-15FEE64791A8}" type="presOf" srcId="{F62750CA-D525-4FA4-9C7F-D29690DC113B}" destId="{9C49C4C3-3668-440A-9F29-90AFC6F92EF4}" srcOrd="0" destOrd="0" presId="urn:microsoft.com/office/officeart/2005/8/layout/vList6"/>
    <dgm:cxn modelId="{63921B73-CE38-47AB-96CB-724ACA9061CF}" srcId="{5A502F0F-0C3A-425F-A7CA-2C72A490FE4D}" destId="{AF640EAC-181C-48DD-AE13-6F90992F07FF}" srcOrd="0" destOrd="0" parTransId="{E3407447-F6EF-4B86-9B05-734FA3091086}" sibTransId="{2209B8BA-61D7-45AA-9864-8690B22275E4}"/>
    <dgm:cxn modelId="{1FC7BF7B-E3F2-43B3-AB34-3C020BB1FAEE}" type="presOf" srcId="{1B26233D-91BE-4E5C-90CC-381B9515FA66}" destId="{E155FB8D-A239-40FB-804C-2A79E796A186}" srcOrd="0" destOrd="0" presId="urn:microsoft.com/office/officeart/2005/8/layout/vList6"/>
    <dgm:cxn modelId="{05F88932-C2AE-48C6-B145-2A8806AD7FA6}" type="presOf" srcId="{88EE1EAC-51CB-4EE3-AC82-E76CFD5F184C}" destId="{F7226D55-6768-4395-B82A-1BD7BFE2DAFB}" srcOrd="0" destOrd="0" presId="urn:microsoft.com/office/officeart/2005/8/layout/vList6"/>
    <dgm:cxn modelId="{BA0C324B-9271-4985-8C2D-5D05424FC4E3}" srcId="{F62750CA-D525-4FA4-9C7F-D29690DC113B}" destId="{5A502F0F-0C3A-425F-A7CA-2C72A490FE4D}" srcOrd="1" destOrd="0" parTransId="{1D520368-FBD7-46D6-B06E-9DC986C74A7C}" sibTransId="{78280BDE-EC3B-4791-81EE-2244BCE5022C}"/>
    <dgm:cxn modelId="{ACECCE3F-821B-415A-9802-A3401C902F98}" type="presParOf" srcId="{9C49C4C3-3668-440A-9F29-90AFC6F92EF4}" destId="{87A21800-B17B-4AA8-BACB-86F5766B0D6E}" srcOrd="0" destOrd="0" presId="urn:microsoft.com/office/officeart/2005/8/layout/vList6"/>
    <dgm:cxn modelId="{C79FEB94-1D80-4A9A-825B-578747FFB7FA}" type="presParOf" srcId="{87A21800-B17B-4AA8-BACB-86F5766B0D6E}" destId="{E155FB8D-A239-40FB-804C-2A79E796A186}" srcOrd="0" destOrd="0" presId="urn:microsoft.com/office/officeart/2005/8/layout/vList6"/>
    <dgm:cxn modelId="{2FF3EB94-688B-463E-ADBF-D8F3F9B2FFE0}" type="presParOf" srcId="{87A21800-B17B-4AA8-BACB-86F5766B0D6E}" destId="{F7226D55-6768-4395-B82A-1BD7BFE2DAFB}" srcOrd="1" destOrd="0" presId="urn:microsoft.com/office/officeart/2005/8/layout/vList6"/>
    <dgm:cxn modelId="{891F1EB3-79E4-46AA-B349-70F5E77F2116}" type="presParOf" srcId="{9C49C4C3-3668-440A-9F29-90AFC6F92EF4}" destId="{44ED45F3-5DF8-44F8-BD19-F365D75E3E2D}" srcOrd="1" destOrd="0" presId="urn:microsoft.com/office/officeart/2005/8/layout/vList6"/>
    <dgm:cxn modelId="{F98C7348-122F-4A5E-BA3E-1055CE6ADC23}" type="presParOf" srcId="{9C49C4C3-3668-440A-9F29-90AFC6F92EF4}" destId="{D7A4BB6A-A67F-4294-AC9F-58CE95D94175}" srcOrd="2" destOrd="0" presId="urn:microsoft.com/office/officeart/2005/8/layout/vList6"/>
    <dgm:cxn modelId="{B5589622-F422-4CA9-9338-6E4D3132C32E}" type="presParOf" srcId="{D7A4BB6A-A67F-4294-AC9F-58CE95D94175}" destId="{1624499B-3CBA-4C84-AC29-1B4D840E13A7}" srcOrd="0" destOrd="0" presId="urn:microsoft.com/office/officeart/2005/8/layout/vList6"/>
    <dgm:cxn modelId="{C2586C5C-112C-4CA2-B0F6-1C0CD13977C7}" type="presParOf" srcId="{D7A4BB6A-A67F-4294-AC9F-58CE95D94175}" destId="{A54C021D-894A-4FBD-AE4E-34E510F5C0B4}"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26D55-6768-4395-B82A-1BD7BFE2DAFB}">
      <dsp:nvSpPr>
        <dsp:cNvPr id="0" name=""/>
        <dsp:cNvSpPr/>
      </dsp:nvSpPr>
      <dsp:spPr>
        <a:xfrm>
          <a:off x="2641600" y="537"/>
          <a:ext cx="3962400" cy="209599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285750" lvl="1" indent="-285750" algn="l" defTabSz="1866900">
            <a:lnSpc>
              <a:spcPct val="90000"/>
            </a:lnSpc>
            <a:spcBef>
              <a:spcPct val="0"/>
            </a:spcBef>
            <a:spcAft>
              <a:spcPct val="15000"/>
            </a:spcAft>
            <a:buChar char="••"/>
          </a:pPr>
          <a:r>
            <a:rPr lang="es-CO" sz="4200" kern="1200" dirty="0" smtClean="0"/>
            <a:t>8 proyectos</a:t>
          </a:r>
          <a:endParaRPr lang="es-CO" sz="4200" kern="1200" dirty="0"/>
        </a:p>
      </dsp:txBody>
      <dsp:txXfrm>
        <a:off x="2641600" y="262537"/>
        <a:ext cx="3176402" cy="1571997"/>
      </dsp:txXfrm>
    </dsp:sp>
    <dsp:sp modelId="{E155FB8D-A239-40FB-804C-2A79E796A186}">
      <dsp:nvSpPr>
        <dsp:cNvPr id="0" name=""/>
        <dsp:cNvSpPr/>
      </dsp:nvSpPr>
      <dsp:spPr>
        <a:xfrm>
          <a:off x="0" y="41094"/>
          <a:ext cx="2641600" cy="20959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s-CO" sz="4000" kern="1200" dirty="0" smtClean="0">
              <a:solidFill>
                <a:srgbClr val="0A4D7A"/>
              </a:solidFill>
            </a:rPr>
            <a:t>Segunda Ola 4G</a:t>
          </a:r>
          <a:endParaRPr lang="es-CO" sz="4000" kern="1200" dirty="0">
            <a:solidFill>
              <a:srgbClr val="0A4D7A"/>
            </a:solidFill>
          </a:endParaRPr>
        </a:p>
      </dsp:txBody>
      <dsp:txXfrm>
        <a:off x="102318" y="143412"/>
        <a:ext cx="2436964" cy="1891360"/>
      </dsp:txXfrm>
    </dsp:sp>
    <dsp:sp modelId="{A54C021D-894A-4FBD-AE4E-34E510F5C0B4}">
      <dsp:nvSpPr>
        <dsp:cNvPr id="0" name=""/>
        <dsp:cNvSpPr/>
      </dsp:nvSpPr>
      <dsp:spPr>
        <a:xfrm>
          <a:off x="2641600" y="2306133"/>
          <a:ext cx="3962400" cy="209599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285750" lvl="1" indent="-285750" algn="l" defTabSz="1866900">
            <a:lnSpc>
              <a:spcPct val="90000"/>
            </a:lnSpc>
            <a:spcBef>
              <a:spcPct val="0"/>
            </a:spcBef>
            <a:spcAft>
              <a:spcPct val="15000"/>
            </a:spcAft>
            <a:buChar char="••"/>
          </a:pPr>
          <a:r>
            <a:rPr lang="es-CO" sz="4200" kern="1200" dirty="0" smtClean="0"/>
            <a:t>5 proyectos</a:t>
          </a:r>
          <a:endParaRPr lang="es-CO" sz="4200" kern="1200" dirty="0"/>
        </a:p>
      </dsp:txBody>
      <dsp:txXfrm>
        <a:off x="2641600" y="2568133"/>
        <a:ext cx="3176402" cy="1571997"/>
      </dsp:txXfrm>
    </dsp:sp>
    <dsp:sp modelId="{1624499B-3CBA-4C84-AC29-1B4D840E13A7}">
      <dsp:nvSpPr>
        <dsp:cNvPr id="0" name=""/>
        <dsp:cNvSpPr/>
      </dsp:nvSpPr>
      <dsp:spPr>
        <a:xfrm>
          <a:off x="0" y="2306133"/>
          <a:ext cx="2641600" cy="20959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s-CO" sz="4000" kern="1200" dirty="0" smtClean="0">
              <a:solidFill>
                <a:srgbClr val="0A4D7A"/>
              </a:solidFill>
            </a:rPr>
            <a:t>Iniciativas Privadas</a:t>
          </a:r>
          <a:endParaRPr lang="es-CO" sz="4000" kern="1200" dirty="0">
            <a:solidFill>
              <a:srgbClr val="0A4D7A"/>
            </a:solidFill>
          </a:endParaRPr>
        </a:p>
      </dsp:txBody>
      <dsp:txXfrm>
        <a:off x="102318" y="2408451"/>
        <a:ext cx="2436964" cy="189136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1"/>
            <a:ext cx="2942220" cy="496491"/>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s-CO" dirty="0"/>
          </a:p>
        </p:txBody>
      </p:sp>
      <p:sp>
        <p:nvSpPr>
          <p:cNvPr id="3" name="2 Marcador de fecha"/>
          <p:cNvSpPr>
            <a:spLocks noGrp="1"/>
          </p:cNvSpPr>
          <p:nvPr>
            <p:ph type="dt" sz="quarter" idx="1"/>
          </p:nvPr>
        </p:nvSpPr>
        <p:spPr>
          <a:xfrm>
            <a:off x="3845947" y="1"/>
            <a:ext cx="2942220" cy="496491"/>
          </a:xfrm>
          <a:prstGeom prst="rect">
            <a:avLst/>
          </a:prstGeom>
        </p:spPr>
        <p:txBody>
          <a:bodyPr vert="horz" lIns="91440" tIns="45720" rIns="91440" bIns="45720" rtlCol="0"/>
          <a:lstStyle>
            <a:lvl1pPr algn="r">
              <a:defRPr sz="1200">
                <a:latin typeface="Arial" charset="0"/>
                <a:cs typeface="Arial" charset="0"/>
              </a:defRPr>
            </a:lvl1pPr>
          </a:lstStyle>
          <a:p>
            <a:pPr>
              <a:defRPr/>
            </a:pPr>
            <a:fld id="{274C3A2F-84CF-41A4-A882-29B94EC65656}" type="datetimeFigureOut">
              <a:rPr lang="es-CO"/>
              <a:pPr>
                <a:defRPr/>
              </a:pPr>
              <a:t>23/09/2015</a:t>
            </a:fld>
            <a:endParaRPr lang="es-CO" dirty="0"/>
          </a:p>
        </p:txBody>
      </p:sp>
      <p:sp>
        <p:nvSpPr>
          <p:cNvPr id="4" name="3 Marcador de pie de página"/>
          <p:cNvSpPr>
            <a:spLocks noGrp="1"/>
          </p:cNvSpPr>
          <p:nvPr>
            <p:ph type="ftr" sz="quarter" idx="2"/>
          </p:nvPr>
        </p:nvSpPr>
        <p:spPr>
          <a:xfrm>
            <a:off x="0" y="9431599"/>
            <a:ext cx="2942220" cy="496491"/>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s-CO" dirty="0"/>
          </a:p>
        </p:txBody>
      </p:sp>
      <p:sp>
        <p:nvSpPr>
          <p:cNvPr id="5" name="4 Marcador de número de diapositiva"/>
          <p:cNvSpPr>
            <a:spLocks noGrp="1"/>
          </p:cNvSpPr>
          <p:nvPr>
            <p:ph type="sldNum" sz="quarter" idx="3"/>
          </p:nvPr>
        </p:nvSpPr>
        <p:spPr>
          <a:xfrm>
            <a:off x="3845947" y="9431599"/>
            <a:ext cx="2942220" cy="496491"/>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D917C769-987F-44FC-8799-969FD1BF8408}" type="slidenum">
              <a:rPr lang="es-CO"/>
              <a:pPr>
                <a:defRPr/>
              </a:pPr>
              <a:t>‹Nº›</a:t>
            </a:fld>
            <a:endParaRPr lang="es-CO" dirty="0"/>
          </a:p>
        </p:txBody>
      </p:sp>
    </p:spTree>
    <p:extLst>
      <p:ext uri="{BB962C8B-B14F-4D97-AF65-F5344CB8AC3E}">
        <p14:creationId xmlns:p14="http://schemas.microsoft.com/office/powerpoint/2010/main" val="1004492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1"/>
            <a:ext cx="2942220" cy="496491"/>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s-CO" dirty="0"/>
          </a:p>
        </p:txBody>
      </p:sp>
      <p:sp>
        <p:nvSpPr>
          <p:cNvPr id="3" name="2 Marcador de fecha"/>
          <p:cNvSpPr>
            <a:spLocks noGrp="1"/>
          </p:cNvSpPr>
          <p:nvPr>
            <p:ph type="dt" idx="1"/>
          </p:nvPr>
        </p:nvSpPr>
        <p:spPr>
          <a:xfrm>
            <a:off x="3845947" y="1"/>
            <a:ext cx="2942220" cy="496491"/>
          </a:xfrm>
          <a:prstGeom prst="rect">
            <a:avLst/>
          </a:prstGeom>
        </p:spPr>
        <p:txBody>
          <a:bodyPr vert="horz" lIns="91440" tIns="45720" rIns="91440" bIns="45720" rtlCol="0"/>
          <a:lstStyle>
            <a:lvl1pPr algn="r">
              <a:defRPr sz="1200">
                <a:latin typeface="Arial" charset="0"/>
                <a:cs typeface="Arial" charset="0"/>
              </a:defRPr>
            </a:lvl1pPr>
          </a:lstStyle>
          <a:p>
            <a:pPr>
              <a:defRPr/>
            </a:pPr>
            <a:fld id="{486E04C2-2937-4629-B9AF-2D8FE3CFA728}" type="datetimeFigureOut">
              <a:rPr lang="es-CO"/>
              <a:pPr>
                <a:defRPr/>
              </a:pPr>
              <a:t>23/09/2015</a:t>
            </a:fld>
            <a:endParaRPr lang="es-CO" dirty="0"/>
          </a:p>
        </p:txBody>
      </p:sp>
      <p:sp>
        <p:nvSpPr>
          <p:cNvPr id="4" name="3 Marcador de imagen de diapositiva"/>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pPr lvl="0"/>
            <a:endParaRPr lang="es-CO" noProof="0" dirty="0"/>
          </a:p>
        </p:txBody>
      </p:sp>
      <p:sp>
        <p:nvSpPr>
          <p:cNvPr id="5" name="4 Marcador de notas"/>
          <p:cNvSpPr>
            <a:spLocks noGrp="1"/>
          </p:cNvSpPr>
          <p:nvPr>
            <p:ph type="body" sz="quarter" idx="3"/>
          </p:nvPr>
        </p:nvSpPr>
        <p:spPr>
          <a:xfrm>
            <a:off x="678974" y="4716661"/>
            <a:ext cx="5431790" cy="4468416"/>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CO" noProof="0"/>
          </a:p>
        </p:txBody>
      </p:sp>
      <p:sp>
        <p:nvSpPr>
          <p:cNvPr id="6" name="5 Marcador de pie de página"/>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s-CO" dirty="0"/>
          </a:p>
        </p:txBody>
      </p:sp>
      <p:sp>
        <p:nvSpPr>
          <p:cNvPr id="7" name="6 Marcador de número de diapositiva"/>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A3C2F1E3-85BB-4AD3-AAD2-C10CC4743F15}" type="slidenum">
              <a:rPr lang="es-CO"/>
              <a:pPr>
                <a:defRPr/>
              </a:pPr>
              <a:t>‹Nº›</a:t>
            </a:fld>
            <a:endParaRPr lang="es-CO" dirty="0"/>
          </a:p>
        </p:txBody>
      </p:sp>
    </p:spTree>
    <p:extLst>
      <p:ext uri="{BB962C8B-B14F-4D97-AF65-F5344CB8AC3E}">
        <p14:creationId xmlns:p14="http://schemas.microsoft.com/office/powerpoint/2010/main" val="20689019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A3C2F1E3-85BB-4AD3-AAD2-C10CC4743F15}" type="slidenum">
              <a:rPr lang="es-CO" smtClean="0"/>
              <a:pPr>
                <a:defRPr/>
              </a:pPr>
              <a:t>2</a:t>
            </a:fld>
            <a:endParaRPr lang="es-CO" dirty="0"/>
          </a:p>
        </p:txBody>
      </p:sp>
    </p:spTree>
    <p:extLst>
      <p:ext uri="{BB962C8B-B14F-4D97-AF65-F5344CB8AC3E}">
        <p14:creationId xmlns:p14="http://schemas.microsoft.com/office/powerpoint/2010/main" val="42155264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9 Image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661026"/>
            <a:ext cx="12192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914400" y="2130427"/>
            <a:ext cx="103632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5" name="3 Marcador de fecha"/>
          <p:cNvSpPr>
            <a:spLocks noGrp="1"/>
          </p:cNvSpPr>
          <p:nvPr>
            <p:ph type="dt" sz="half" idx="10"/>
          </p:nvPr>
        </p:nvSpPr>
        <p:spPr/>
        <p:txBody>
          <a:bodyPr/>
          <a:lstStyle>
            <a:lvl1pPr>
              <a:defRPr/>
            </a:lvl1pPr>
          </a:lstStyle>
          <a:p>
            <a:pPr>
              <a:defRPr/>
            </a:pPr>
            <a:fld id="{48F80355-26A5-4923-A7FF-4852F58F83CA}" type="datetimeFigureOut">
              <a:rPr lang="es-CO"/>
              <a:pPr>
                <a:defRPr/>
              </a:pPr>
              <a:t>23/09/2015</a:t>
            </a:fld>
            <a:endParaRPr lang="es-CO" dirty="0"/>
          </a:p>
        </p:txBody>
      </p:sp>
      <p:sp>
        <p:nvSpPr>
          <p:cNvPr id="6" name="4 Marcador de pie de página"/>
          <p:cNvSpPr>
            <a:spLocks noGrp="1"/>
          </p:cNvSpPr>
          <p:nvPr>
            <p:ph type="ftr" sz="quarter" idx="11"/>
          </p:nvPr>
        </p:nvSpPr>
        <p:spPr/>
        <p:txBody>
          <a:bodyPr/>
          <a:lstStyle>
            <a:lvl1pPr>
              <a:defRPr/>
            </a:lvl1pPr>
          </a:lstStyle>
          <a:p>
            <a:pPr>
              <a:defRPr/>
            </a:pPr>
            <a:endParaRPr lang="es-CO" dirty="0"/>
          </a:p>
        </p:txBody>
      </p:sp>
      <p:sp>
        <p:nvSpPr>
          <p:cNvPr id="7" name="5 Marcador de número de diapositiva"/>
          <p:cNvSpPr>
            <a:spLocks noGrp="1"/>
          </p:cNvSpPr>
          <p:nvPr>
            <p:ph type="sldNum" sz="quarter" idx="12"/>
          </p:nvPr>
        </p:nvSpPr>
        <p:spPr/>
        <p:txBody>
          <a:bodyPr/>
          <a:lstStyle>
            <a:lvl1pPr>
              <a:defRPr/>
            </a:lvl1pPr>
          </a:lstStyle>
          <a:p>
            <a:pPr>
              <a:defRPr/>
            </a:pPr>
            <a:fld id="{5EADCF29-C0DE-49D9-8F45-889FAB45E525}" type="slidenum">
              <a:rPr lang="es-CO"/>
              <a:pPr>
                <a:defRPr/>
              </a:pPr>
              <a:t>‹Nº›</a:t>
            </a:fld>
            <a:endParaRPr lang="es-CO" dirty="0"/>
          </a:p>
        </p:txBody>
      </p:sp>
    </p:spTree>
    <p:extLst>
      <p:ext uri="{BB962C8B-B14F-4D97-AF65-F5344CB8AC3E}">
        <p14:creationId xmlns:p14="http://schemas.microsoft.com/office/powerpoint/2010/main" val="3693929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pPr>
              <a:defRPr/>
            </a:pPr>
            <a:fld id="{F9986677-3D09-45AE-A83A-B0678347935F}" type="datetimeFigureOut">
              <a:rPr lang="es-CO"/>
              <a:pPr>
                <a:defRPr/>
              </a:pPr>
              <a:t>23/09/2015</a:t>
            </a:fld>
            <a:endParaRPr lang="es-CO" dirty="0"/>
          </a:p>
        </p:txBody>
      </p:sp>
      <p:sp>
        <p:nvSpPr>
          <p:cNvPr id="5" name="4 Marcador de pie de página"/>
          <p:cNvSpPr>
            <a:spLocks noGrp="1"/>
          </p:cNvSpPr>
          <p:nvPr>
            <p:ph type="ftr" sz="quarter" idx="11"/>
          </p:nvPr>
        </p:nvSpPr>
        <p:spPr/>
        <p:txBody>
          <a:bodyPr/>
          <a:lstStyle>
            <a:lvl1pPr>
              <a:defRPr/>
            </a:lvl1pPr>
          </a:lstStyle>
          <a:p>
            <a:pPr>
              <a:defRPr/>
            </a:pPr>
            <a:endParaRPr lang="es-CO" dirty="0"/>
          </a:p>
        </p:txBody>
      </p:sp>
      <p:sp>
        <p:nvSpPr>
          <p:cNvPr id="6" name="5 Marcador de número de diapositiva"/>
          <p:cNvSpPr>
            <a:spLocks noGrp="1"/>
          </p:cNvSpPr>
          <p:nvPr>
            <p:ph type="sldNum" sz="quarter" idx="12"/>
          </p:nvPr>
        </p:nvSpPr>
        <p:spPr/>
        <p:txBody>
          <a:bodyPr/>
          <a:lstStyle>
            <a:lvl1pPr>
              <a:defRPr/>
            </a:lvl1pPr>
          </a:lstStyle>
          <a:p>
            <a:pPr>
              <a:defRPr/>
            </a:pPr>
            <a:fld id="{49313907-615D-43EC-B056-925FD45450C5}" type="slidenum">
              <a:rPr lang="es-CO"/>
              <a:pPr>
                <a:defRPr/>
              </a:pPr>
              <a:t>‹Nº›</a:t>
            </a:fld>
            <a:endParaRPr lang="es-CO" dirty="0"/>
          </a:p>
        </p:txBody>
      </p:sp>
    </p:spTree>
    <p:extLst>
      <p:ext uri="{BB962C8B-B14F-4D97-AF65-F5344CB8AC3E}">
        <p14:creationId xmlns:p14="http://schemas.microsoft.com/office/powerpoint/2010/main" val="1634494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575799" y="274640"/>
            <a:ext cx="2971801"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660400" y="274640"/>
            <a:ext cx="8712201"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pPr>
              <a:defRPr/>
            </a:pPr>
            <a:fld id="{2509FEC7-C8AB-4F3D-91C6-25182E146705}" type="datetimeFigureOut">
              <a:rPr lang="es-CO"/>
              <a:pPr>
                <a:defRPr/>
              </a:pPr>
              <a:t>23/09/2015</a:t>
            </a:fld>
            <a:endParaRPr lang="es-CO" dirty="0"/>
          </a:p>
        </p:txBody>
      </p:sp>
      <p:sp>
        <p:nvSpPr>
          <p:cNvPr id="5" name="4 Marcador de pie de página"/>
          <p:cNvSpPr>
            <a:spLocks noGrp="1"/>
          </p:cNvSpPr>
          <p:nvPr>
            <p:ph type="ftr" sz="quarter" idx="11"/>
          </p:nvPr>
        </p:nvSpPr>
        <p:spPr/>
        <p:txBody>
          <a:bodyPr/>
          <a:lstStyle>
            <a:lvl1pPr>
              <a:defRPr/>
            </a:lvl1pPr>
          </a:lstStyle>
          <a:p>
            <a:pPr>
              <a:defRPr/>
            </a:pPr>
            <a:endParaRPr lang="es-CO" dirty="0"/>
          </a:p>
        </p:txBody>
      </p:sp>
      <p:sp>
        <p:nvSpPr>
          <p:cNvPr id="6" name="5 Marcador de número de diapositiva"/>
          <p:cNvSpPr>
            <a:spLocks noGrp="1"/>
          </p:cNvSpPr>
          <p:nvPr>
            <p:ph type="sldNum" sz="quarter" idx="12"/>
          </p:nvPr>
        </p:nvSpPr>
        <p:spPr/>
        <p:txBody>
          <a:bodyPr/>
          <a:lstStyle>
            <a:lvl1pPr>
              <a:defRPr/>
            </a:lvl1pPr>
          </a:lstStyle>
          <a:p>
            <a:pPr>
              <a:defRPr/>
            </a:pPr>
            <a:fld id="{DD77C104-C271-4922-9FC2-3341AD69F88B}" type="slidenum">
              <a:rPr lang="es-CO"/>
              <a:pPr>
                <a:defRPr/>
              </a:pPr>
              <a:t>‹Nº›</a:t>
            </a:fld>
            <a:endParaRPr lang="es-CO" dirty="0"/>
          </a:p>
        </p:txBody>
      </p:sp>
    </p:spTree>
    <p:extLst>
      <p:ext uri="{BB962C8B-B14F-4D97-AF65-F5344CB8AC3E}">
        <p14:creationId xmlns:p14="http://schemas.microsoft.com/office/powerpoint/2010/main" val="2293015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DD99B93A-9CC1-41C3-BF62-0DDD722B8067}" type="datetime1">
              <a:rPr lang="es-ES" smtClean="0">
                <a:solidFill>
                  <a:prstClr val="black">
                    <a:tint val="75000"/>
                  </a:prstClr>
                </a:solidFill>
              </a:rPr>
              <a:pPr/>
              <a:t>23/09/2015</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7EC0FF92-5018-4BC3-83A4-0F12C9CE31BD}"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45066587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DF284404-275F-4ADB-8274-2F6990EAE7B8}" type="datetime1">
              <a:rPr lang="es-ES" smtClean="0">
                <a:solidFill>
                  <a:prstClr val="black">
                    <a:tint val="75000"/>
                  </a:prstClr>
                </a:solidFill>
              </a:rPr>
              <a:pPr/>
              <a:t>23/09/2015</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7EC0FF92-5018-4BC3-83A4-0F12C9CE31BD}"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643777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40"/>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74F0549B-8925-4D9D-9503-7BFBBDA54DB0}" type="datetime1">
              <a:rPr lang="es-ES" smtClean="0">
                <a:solidFill>
                  <a:prstClr val="black">
                    <a:tint val="75000"/>
                  </a:prstClr>
                </a:solidFill>
              </a:rPr>
              <a:pPr/>
              <a:t>23/09/2015</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7EC0FF92-5018-4BC3-83A4-0F12C9CE31BD}"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328555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21529433-6E4B-49F6-81BA-CC2661796BDA}" type="datetime1">
              <a:rPr lang="es-ES" smtClean="0">
                <a:solidFill>
                  <a:prstClr val="black">
                    <a:tint val="75000"/>
                  </a:prstClr>
                </a:solidFill>
              </a:rPr>
              <a:pPr/>
              <a:t>23/09/2015</a:t>
            </a:fld>
            <a:endParaRPr lang="es-ES"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7EC0FF92-5018-4BC3-83A4-0F12C9CE31BD}"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868936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1"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F4B0C9AA-B5D1-4D42-A354-5ACCA942FFD4}" type="datetime1">
              <a:rPr lang="es-ES" smtClean="0">
                <a:solidFill>
                  <a:prstClr val="black">
                    <a:tint val="75000"/>
                  </a:prstClr>
                </a:solidFill>
              </a:rPr>
              <a:pPr/>
              <a:t>23/09/2015</a:t>
            </a:fld>
            <a:endParaRPr lang="es-ES" dirty="0">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dirty="0">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7EC0FF92-5018-4BC3-83A4-0F12C9CE31BD}"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881451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C194607B-89A7-4658-B779-FE9C73ED6620}" type="datetime1">
              <a:rPr lang="es-ES" smtClean="0">
                <a:solidFill>
                  <a:prstClr val="black">
                    <a:tint val="75000"/>
                  </a:prstClr>
                </a:solidFill>
              </a:rPr>
              <a:pPr/>
              <a:t>23/09/2015</a:t>
            </a:fld>
            <a:endParaRPr lang="es-ES" dirty="0">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7EC0FF92-5018-4BC3-83A4-0F12C9CE31BD}"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444632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a:xfrm>
            <a:off x="9257963" y="5676620"/>
            <a:ext cx="2743200" cy="365125"/>
          </a:xfrm>
        </p:spPr>
        <p:txBody>
          <a:bodyPr/>
          <a:lstStyle/>
          <a:p>
            <a:fld id="{7EC0FF92-5018-4BC3-83A4-0F12C9CE31BD}"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40308568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0C30D67-55C1-4939-A14D-5419D5C69226}" type="datetime1">
              <a:rPr lang="es-ES" smtClean="0">
                <a:solidFill>
                  <a:prstClr val="black">
                    <a:tint val="75000"/>
                  </a:prstClr>
                </a:solidFill>
              </a:rPr>
              <a:pPr/>
              <a:t>23/09/2015</a:t>
            </a:fld>
            <a:endParaRPr lang="es-ES"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7EC0FF92-5018-4BC3-83A4-0F12C9CE31BD}"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172149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4" name="Rectángulo 5"/>
          <p:cNvSpPr>
            <a:spLocks noChangeArrowheads="1"/>
          </p:cNvSpPr>
          <p:nvPr userDrawn="1"/>
        </p:nvSpPr>
        <p:spPr bwMode="auto">
          <a:xfrm>
            <a:off x="4338037" y="982470"/>
            <a:ext cx="272832" cy="646331"/>
          </a:xfrm>
          <a:prstGeom prst="rect">
            <a:avLst/>
          </a:prstGeom>
          <a:noFill/>
          <a:ln>
            <a:noFill/>
          </a:ln>
          <a:ex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3600" b="1" spc="50" dirty="0">
                <a:ln w="11430"/>
                <a:solidFill>
                  <a:srgbClr val="E36B1A"/>
                </a:solidFill>
                <a:effectLst>
                  <a:reflection blurRad="6350" stA="55000" endA="300" endPos="45500" dir="5400000" sy="-100000" algn="bl" rotWithShape="0"/>
                </a:effectLst>
                <a:latin typeface="Impact"/>
                <a:ea typeface="Helvetica Neue Bold Condensed" charset="0"/>
                <a:cs typeface="Impact"/>
              </a:rPr>
              <a:t> </a:t>
            </a:r>
          </a:p>
        </p:txBody>
      </p:sp>
      <p:sp>
        <p:nvSpPr>
          <p:cNvPr id="5" name="Rectángulo 5"/>
          <p:cNvSpPr>
            <a:spLocks noChangeArrowheads="1"/>
          </p:cNvSpPr>
          <p:nvPr userDrawn="1"/>
        </p:nvSpPr>
        <p:spPr bwMode="auto">
          <a:xfrm>
            <a:off x="2550991" y="404784"/>
            <a:ext cx="282450" cy="707886"/>
          </a:xfrm>
          <a:prstGeom prst="rect">
            <a:avLst/>
          </a:prstGeom>
          <a:noFill/>
          <a:ln>
            <a:noFill/>
          </a:ln>
          <a:ex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000" b="1" spc="50" dirty="0">
                <a:ln w="11430"/>
                <a:solidFill>
                  <a:srgbClr val="1F497D">
                    <a:lumMod val="75000"/>
                  </a:srgbClr>
                </a:solidFill>
                <a:latin typeface="Impact"/>
                <a:ea typeface="Helvetica Neue Bold Condensed" charset="0"/>
                <a:cs typeface="Impact"/>
              </a:rPr>
              <a:t> </a:t>
            </a:r>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6" name="3 Marcador de fecha"/>
          <p:cNvSpPr>
            <a:spLocks noGrp="1"/>
          </p:cNvSpPr>
          <p:nvPr>
            <p:ph type="dt" sz="half" idx="10"/>
          </p:nvPr>
        </p:nvSpPr>
        <p:spPr/>
        <p:txBody>
          <a:bodyPr/>
          <a:lstStyle>
            <a:lvl1pPr>
              <a:defRPr/>
            </a:lvl1pPr>
          </a:lstStyle>
          <a:p>
            <a:pPr>
              <a:defRPr/>
            </a:pPr>
            <a:fld id="{3F5D2270-E326-45CC-A74C-B7529D1D1E01}" type="datetimeFigureOut">
              <a:rPr lang="es-CO"/>
              <a:pPr>
                <a:defRPr/>
              </a:pPr>
              <a:t>23/09/2015</a:t>
            </a:fld>
            <a:endParaRPr lang="es-CO" dirty="0"/>
          </a:p>
        </p:txBody>
      </p:sp>
      <p:sp>
        <p:nvSpPr>
          <p:cNvPr id="7" name="4 Marcador de pie de página"/>
          <p:cNvSpPr>
            <a:spLocks noGrp="1"/>
          </p:cNvSpPr>
          <p:nvPr>
            <p:ph type="ftr" sz="quarter" idx="11"/>
          </p:nvPr>
        </p:nvSpPr>
        <p:spPr/>
        <p:txBody>
          <a:bodyPr/>
          <a:lstStyle>
            <a:lvl1pPr>
              <a:defRPr/>
            </a:lvl1pPr>
          </a:lstStyle>
          <a:p>
            <a:pPr>
              <a:defRPr/>
            </a:pPr>
            <a:endParaRPr lang="es-CO" dirty="0"/>
          </a:p>
        </p:txBody>
      </p:sp>
      <p:sp>
        <p:nvSpPr>
          <p:cNvPr id="8" name="5 Marcador de número de diapositiva"/>
          <p:cNvSpPr>
            <a:spLocks noGrp="1"/>
          </p:cNvSpPr>
          <p:nvPr>
            <p:ph type="sldNum" sz="quarter" idx="12"/>
          </p:nvPr>
        </p:nvSpPr>
        <p:spPr/>
        <p:txBody>
          <a:bodyPr/>
          <a:lstStyle>
            <a:lvl1pPr>
              <a:defRPr/>
            </a:lvl1pPr>
          </a:lstStyle>
          <a:p>
            <a:pPr>
              <a:defRPr/>
            </a:pPr>
            <a:fld id="{539B55C2-788E-4091-A131-A16F25D81A9B}" type="slidenum">
              <a:rPr lang="es-CO"/>
              <a:pPr>
                <a:defRPr/>
              </a:pPr>
              <a:t>‹Nº›</a:t>
            </a:fld>
            <a:endParaRPr lang="es-CO" dirty="0"/>
          </a:p>
        </p:txBody>
      </p:sp>
    </p:spTree>
    <p:extLst>
      <p:ext uri="{BB962C8B-B14F-4D97-AF65-F5344CB8AC3E}">
        <p14:creationId xmlns:p14="http://schemas.microsoft.com/office/powerpoint/2010/main" val="17916409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s-ES" dirty="0"/>
          </a:p>
        </p:txBody>
      </p:sp>
      <p:sp>
        <p:nvSpPr>
          <p:cNvPr id="4" name="Marcador de texto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909E477-9A0C-4601-A817-EBEB43F6CACF}" type="datetime1">
              <a:rPr lang="es-ES" smtClean="0">
                <a:solidFill>
                  <a:prstClr val="black">
                    <a:tint val="75000"/>
                  </a:prstClr>
                </a:solidFill>
              </a:rPr>
              <a:pPr/>
              <a:t>23/09/2015</a:t>
            </a:fld>
            <a:endParaRPr lang="es-ES"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7EC0FF92-5018-4BC3-83A4-0F12C9CE31BD}"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8429492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04269280-3694-42CE-BF68-C790BB593B02}" type="datetime1">
              <a:rPr lang="es-ES" smtClean="0">
                <a:solidFill>
                  <a:prstClr val="black">
                    <a:tint val="75000"/>
                  </a:prstClr>
                </a:solidFill>
              </a:rPr>
              <a:pPr/>
              <a:t>23/09/2015</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7EC0FF92-5018-4BC3-83A4-0F12C9CE31BD}"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62797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365126"/>
            <a:ext cx="2628900" cy="5811839"/>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1" y="365126"/>
            <a:ext cx="7734300" cy="581183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DEF77C35-D4D4-4419-81D8-07E839267FE3}" type="datetime1">
              <a:rPr lang="es-ES" smtClean="0">
                <a:solidFill>
                  <a:prstClr val="black">
                    <a:tint val="75000"/>
                  </a:prstClr>
                </a:solidFill>
              </a:rPr>
              <a:pPr/>
              <a:t>23/09/2015</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7EC0FF92-5018-4BC3-83A4-0F12C9CE31BD}"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40114781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2"/>
            <a:ext cx="103632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6B24DC81-7317-452B-9405-5541A6BB74A7}" type="datetimeFigureOut">
              <a:rPr lang="es-CO"/>
              <a:pPr>
                <a:defRPr/>
              </a:pPr>
              <a:t>23/09/2015</a:t>
            </a:fld>
            <a:endParaRPr lang="es-CO" dirty="0"/>
          </a:p>
        </p:txBody>
      </p:sp>
      <p:sp>
        <p:nvSpPr>
          <p:cNvPr id="5" name="4 Marcador de pie de página"/>
          <p:cNvSpPr>
            <a:spLocks noGrp="1"/>
          </p:cNvSpPr>
          <p:nvPr>
            <p:ph type="ftr" sz="quarter" idx="11"/>
          </p:nvPr>
        </p:nvSpPr>
        <p:spPr/>
        <p:txBody>
          <a:bodyPr/>
          <a:lstStyle>
            <a:lvl1pPr>
              <a:defRPr/>
            </a:lvl1pPr>
          </a:lstStyle>
          <a:p>
            <a:pPr>
              <a:defRPr/>
            </a:pPr>
            <a:endParaRPr lang="es-CO" dirty="0"/>
          </a:p>
        </p:txBody>
      </p:sp>
      <p:sp>
        <p:nvSpPr>
          <p:cNvPr id="6" name="5 Marcador de número de diapositiva"/>
          <p:cNvSpPr>
            <a:spLocks noGrp="1"/>
          </p:cNvSpPr>
          <p:nvPr>
            <p:ph type="sldNum" sz="quarter" idx="12"/>
          </p:nvPr>
        </p:nvSpPr>
        <p:spPr/>
        <p:txBody>
          <a:bodyPr/>
          <a:lstStyle>
            <a:lvl1pPr>
              <a:defRPr/>
            </a:lvl1pPr>
          </a:lstStyle>
          <a:p>
            <a:pPr>
              <a:defRPr/>
            </a:pPr>
            <a:fld id="{D7C96561-1D88-4C34-98FD-B7048EFBB73C}" type="slidenum">
              <a:rPr lang="es-CO"/>
              <a:pPr>
                <a:defRPr/>
              </a:pPr>
              <a:t>‹Nº›</a:t>
            </a:fld>
            <a:endParaRPr lang="es-CO" dirty="0"/>
          </a:p>
        </p:txBody>
      </p:sp>
    </p:spTree>
    <p:extLst>
      <p:ext uri="{BB962C8B-B14F-4D97-AF65-F5344CB8AC3E}">
        <p14:creationId xmlns:p14="http://schemas.microsoft.com/office/powerpoint/2010/main" val="2512317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660401" y="1600202"/>
            <a:ext cx="5842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6705601" y="1600202"/>
            <a:ext cx="5842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3 Marcador de fecha"/>
          <p:cNvSpPr>
            <a:spLocks noGrp="1"/>
          </p:cNvSpPr>
          <p:nvPr>
            <p:ph type="dt" sz="half" idx="10"/>
          </p:nvPr>
        </p:nvSpPr>
        <p:spPr/>
        <p:txBody>
          <a:bodyPr/>
          <a:lstStyle>
            <a:lvl1pPr>
              <a:defRPr/>
            </a:lvl1pPr>
          </a:lstStyle>
          <a:p>
            <a:pPr>
              <a:defRPr/>
            </a:pPr>
            <a:fld id="{F59A81BC-47E4-4861-BE15-594C7865B601}" type="datetimeFigureOut">
              <a:rPr lang="es-CO"/>
              <a:pPr>
                <a:defRPr/>
              </a:pPr>
              <a:t>23/09/2015</a:t>
            </a:fld>
            <a:endParaRPr lang="es-CO" dirty="0"/>
          </a:p>
        </p:txBody>
      </p:sp>
      <p:sp>
        <p:nvSpPr>
          <p:cNvPr id="6" name="4 Marcador de pie de página"/>
          <p:cNvSpPr>
            <a:spLocks noGrp="1"/>
          </p:cNvSpPr>
          <p:nvPr>
            <p:ph type="ftr" sz="quarter" idx="11"/>
          </p:nvPr>
        </p:nvSpPr>
        <p:spPr/>
        <p:txBody>
          <a:bodyPr/>
          <a:lstStyle>
            <a:lvl1pPr>
              <a:defRPr/>
            </a:lvl1pPr>
          </a:lstStyle>
          <a:p>
            <a:pPr>
              <a:defRPr/>
            </a:pPr>
            <a:endParaRPr lang="es-CO" dirty="0"/>
          </a:p>
        </p:txBody>
      </p:sp>
      <p:sp>
        <p:nvSpPr>
          <p:cNvPr id="7" name="5 Marcador de número de diapositiva"/>
          <p:cNvSpPr>
            <a:spLocks noGrp="1"/>
          </p:cNvSpPr>
          <p:nvPr>
            <p:ph type="sldNum" sz="quarter" idx="12"/>
          </p:nvPr>
        </p:nvSpPr>
        <p:spPr/>
        <p:txBody>
          <a:bodyPr/>
          <a:lstStyle>
            <a:lvl1pPr>
              <a:defRPr/>
            </a:lvl1pPr>
          </a:lstStyle>
          <a:p>
            <a:pPr>
              <a:defRPr/>
            </a:pPr>
            <a:fld id="{25F3173D-9669-4A0E-85E4-36AE27FF230A}" type="slidenum">
              <a:rPr lang="es-CO"/>
              <a:pPr>
                <a:defRPr/>
              </a:pPr>
              <a:t>‹Nº›</a:t>
            </a:fld>
            <a:endParaRPr lang="es-CO" dirty="0"/>
          </a:p>
        </p:txBody>
      </p:sp>
    </p:spTree>
    <p:extLst>
      <p:ext uri="{BB962C8B-B14F-4D97-AF65-F5344CB8AC3E}">
        <p14:creationId xmlns:p14="http://schemas.microsoft.com/office/powerpoint/2010/main" val="1045961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6193367"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7"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3 Marcador de fecha"/>
          <p:cNvSpPr>
            <a:spLocks noGrp="1"/>
          </p:cNvSpPr>
          <p:nvPr>
            <p:ph type="dt" sz="half" idx="10"/>
          </p:nvPr>
        </p:nvSpPr>
        <p:spPr/>
        <p:txBody>
          <a:bodyPr/>
          <a:lstStyle>
            <a:lvl1pPr>
              <a:defRPr/>
            </a:lvl1pPr>
          </a:lstStyle>
          <a:p>
            <a:pPr>
              <a:defRPr/>
            </a:pPr>
            <a:fld id="{B509A72E-ABC7-4FCF-AF24-9C07DAE45820}" type="datetimeFigureOut">
              <a:rPr lang="es-CO"/>
              <a:pPr>
                <a:defRPr/>
              </a:pPr>
              <a:t>23/09/2015</a:t>
            </a:fld>
            <a:endParaRPr lang="es-CO" dirty="0"/>
          </a:p>
        </p:txBody>
      </p:sp>
      <p:sp>
        <p:nvSpPr>
          <p:cNvPr id="8" name="4 Marcador de pie de página"/>
          <p:cNvSpPr>
            <a:spLocks noGrp="1"/>
          </p:cNvSpPr>
          <p:nvPr>
            <p:ph type="ftr" sz="quarter" idx="11"/>
          </p:nvPr>
        </p:nvSpPr>
        <p:spPr/>
        <p:txBody>
          <a:bodyPr/>
          <a:lstStyle>
            <a:lvl1pPr>
              <a:defRPr/>
            </a:lvl1pPr>
          </a:lstStyle>
          <a:p>
            <a:pPr>
              <a:defRPr/>
            </a:pPr>
            <a:endParaRPr lang="es-CO" dirty="0"/>
          </a:p>
        </p:txBody>
      </p:sp>
      <p:sp>
        <p:nvSpPr>
          <p:cNvPr id="9" name="5 Marcador de número de diapositiva"/>
          <p:cNvSpPr>
            <a:spLocks noGrp="1"/>
          </p:cNvSpPr>
          <p:nvPr>
            <p:ph type="sldNum" sz="quarter" idx="12"/>
          </p:nvPr>
        </p:nvSpPr>
        <p:spPr/>
        <p:txBody>
          <a:bodyPr/>
          <a:lstStyle>
            <a:lvl1pPr>
              <a:defRPr/>
            </a:lvl1pPr>
          </a:lstStyle>
          <a:p>
            <a:pPr>
              <a:defRPr/>
            </a:pPr>
            <a:fld id="{9B58906C-CF78-44A0-9320-6C77DAF4A514}" type="slidenum">
              <a:rPr lang="es-CO"/>
              <a:pPr>
                <a:defRPr/>
              </a:pPr>
              <a:t>‹Nº›</a:t>
            </a:fld>
            <a:endParaRPr lang="es-CO" dirty="0"/>
          </a:p>
        </p:txBody>
      </p:sp>
    </p:spTree>
    <p:extLst>
      <p:ext uri="{BB962C8B-B14F-4D97-AF65-F5344CB8AC3E}">
        <p14:creationId xmlns:p14="http://schemas.microsoft.com/office/powerpoint/2010/main" val="128747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3 Marcador de fecha"/>
          <p:cNvSpPr>
            <a:spLocks noGrp="1"/>
          </p:cNvSpPr>
          <p:nvPr>
            <p:ph type="dt" sz="half" idx="10"/>
          </p:nvPr>
        </p:nvSpPr>
        <p:spPr/>
        <p:txBody>
          <a:bodyPr/>
          <a:lstStyle>
            <a:lvl1pPr>
              <a:defRPr/>
            </a:lvl1pPr>
          </a:lstStyle>
          <a:p>
            <a:pPr>
              <a:defRPr/>
            </a:pPr>
            <a:fld id="{EA20CD5E-953A-4870-A99B-4DA9B7B30237}" type="datetimeFigureOut">
              <a:rPr lang="es-CO"/>
              <a:pPr>
                <a:defRPr/>
              </a:pPr>
              <a:t>23/09/2015</a:t>
            </a:fld>
            <a:endParaRPr lang="es-CO" dirty="0"/>
          </a:p>
        </p:txBody>
      </p:sp>
      <p:sp>
        <p:nvSpPr>
          <p:cNvPr id="4" name="4 Marcador de pie de página"/>
          <p:cNvSpPr>
            <a:spLocks noGrp="1"/>
          </p:cNvSpPr>
          <p:nvPr>
            <p:ph type="ftr" sz="quarter" idx="11"/>
          </p:nvPr>
        </p:nvSpPr>
        <p:spPr/>
        <p:txBody>
          <a:bodyPr/>
          <a:lstStyle>
            <a:lvl1pPr>
              <a:defRPr/>
            </a:lvl1pPr>
          </a:lstStyle>
          <a:p>
            <a:pPr>
              <a:defRPr/>
            </a:pPr>
            <a:endParaRPr lang="es-CO" dirty="0"/>
          </a:p>
        </p:txBody>
      </p:sp>
      <p:sp>
        <p:nvSpPr>
          <p:cNvPr id="5" name="5 Marcador de número de diapositiva"/>
          <p:cNvSpPr>
            <a:spLocks noGrp="1"/>
          </p:cNvSpPr>
          <p:nvPr>
            <p:ph type="sldNum" sz="quarter" idx="12"/>
          </p:nvPr>
        </p:nvSpPr>
        <p:spPr/>
        <p:txBody>
          <a:bodyPr/>
          <a:lstStyle>
            <a:lvl1pPr>
              <a:defRPr/>
            </a:lvl1pPr>
          </a:lstStyle>
          <a:p>
            <a:pPr>
              <a:defRPr/>
            </a:pPr>
            <a:fld id="{8A407B63-2748-423D-83A5-BB10F6308C9E}" type="slidenum">
              <a:rPr lang="es-CO"/>
              <a:pPr>
                <a:defRPr/>
              </a:pPr>
              <a:t>‹Nº›</a:t>
            </a:fld>
            <a:endParaRPr lang="es-CO" dirty="0"/>
          </a:p>
        </p:txBody>
      </p:sp>
    </p:spTree>
    <p:extLst>
      <p:ext uri="{BB962C8B-B14F-4D97-AF65-F5344CB8AC3E}">
        <p14:creationId xmlns:p14="http://schemas.microsoft.com/office/powerpoint/2010/main" val="2084272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C9AFB672-67BC-4FAC-8850-3219C01847CD}" type="datetimeFigureOut">
              <a:rPr lang="es-CO"/>
              <a:pPr>
                <a:defRPr/>
              </a:pPr>
              <a:t>23/09/2015</a:t>
            </a:fld>
            <a:endParaRPr lang="es-CO" dirty="0"/>
          </a:p>
        </p:txBody>
      </p:sp>
      <p:sp>
        <p:nvSpPr>
          <p:cNvPr id="3" name="4 Marcador de pie de página"/>
          <p:cNvSpPr>
            <a:spLocks noGrp="1"/>
          </p:cNvSpPr>
          <p:nvPr>
            <p:ph type="ftr" sz="quarter" idx="11"/>
          </p:nvPr>
        </p:nvSpPr>
        <p:spPr/>
        <p:txBody>
          <a:bodyPr/>
          <a:lstStyle>
            <a:lvl1pPr>
              <a:defRPr/>
            </a:lvl1pPr>
          </a:lstStyle>
          <a:p>
            <a:pPr>
              <a:defRPr/>
            </a:pPr>
            <a:endParaRPr lang="es-CO" dirty="0"/>
          </a:p>
        </p:txBody>
      </p:sp>
      <p:sp>
        <p:nvSpPr>
          <p:cNvPr id="4" name="5 Marcador de número de diapositiva"/>
          <p:cNvSpPr>
            <a:spLocks noGrp="1"/>
          </p:cNvSpPr>
          <p:nvPr>
            <p:ph type="sldNum" sz="quarter" idx="12"/>
          </p:nvPr>
        </p:nvSpPr>
        <p:spPr/>
        <p:txBody>
          <a:bodyPr/>
          <a:lstStyle>
            <a:lvl1pPr>
              <a:defRPr/>
            </a:lvl1pPr>
          </a:lstStyle>
          <a:p>
            <a:pPr>
              <a:defRPr/>
            </a:pPr>
            <a:fld id="{A101B299-7353-42A4-B5CE-E512678E874C}" type="slidenum">
              <a:rPr lang="es-CO"/>
              <a:pPr>
                <a:defRPr/>
              </a:pPr>
              <a:t>‹Nº›</a:t>
            </a:fld>
            <a:endParaRPr lang="es-CO" dirty="0"/>
          </a:p>
        </p:txBody>
      </p:sp>
    </p:spTree>
    <p:extLst>
      <p:ext uri="{BB962C8B-B14F-4D97-AF65-F5344CB8AC3E}">
        <p14:creationId xmlns:p14="http://schemas.microsoft.com/office/powerpoint/2010/main" val="5948009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4011084"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4766734" y="27305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609600"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08C8FA60-3E14-4470-B633-3EEF6DABC52F}" type="datetimeFigureOut">
              <a:rPr lang="es-CO"/>
              <a:pPr>
                <a:defRPr/>
              </a:pPr>
              <a:t>23/09/2015</a:t>
            </a:fld>
            <a:endParaRPr lang="es-CO" dirty="0"/>
          </a:p>
        </p:txBody>
      </p:sp>
      <p:sp>
        <p:nvSpPr>
          <p:cNvPr id="6" name="4 Marcador de pie de página"/>
          <p:cNvSpPr>
            <a:spLocks noGrp="1"/>
          </p:cNvSpPr>
          <p:nvPr>
            <p:ph type="ftr" sz="quarter" idx="11"/>
          </p:nvPr>
        </p:nvSpPr>
        <p:spPr/>
        <p:txBody>
          <a:bodyPr/>
          <a:lstStyle>
            <a:lvl1pPr>
              <a:defRPr/>
            </a:lvl1pPr>
          </a:lstStyle>
          <a:p>
            <a:pPr>
              <a:defRPr/>
            </a:pPr>
            <a:endParaRPr lang="es-CO" dirty="0"/>
          </a:p>
        </p:txBody>
      </p:sp>
      <p:sp>
        <p:nvSpPr>
          <p:cNvPr id="7" name="5 Marcador de número de diapositiva"/>
          <p:cNvSpPr>
            <a:spLocks noGrp="1"/>
          </p:cNvSpPr>
          <p:nvPr>
            <p:ph type="sldNum" sz="quarter" idx="12"/>
          </p:nvPr>
        </p:nvSpPr>
        <p:spPr/>
        <p:txBody>
          <a:bodyPr/>
          <a:lstStyle>
            <a:lvl1pPr>
              <a:defRPr/>
            </a:lvl1pPr>
          </a:lstStyle>
          <a:p>
            <a:pPr>
              <a:defRPr/>
            </a:pPr>
            <a:fld id="{530E04B6-64A3-4D4F-901E-2433E906C437}" type="slidenum">
              <a:rPr lang="es-CO"/>
              <a:pPr>
                <a:defRPr/>
              </a:pPr>
              <a:t>‹Nº›</a:t>
            </a:fld>
            <a:endParaRPr lang="es-CO" dirty="0"/>
          </a:p>
        </p:txBody>
      </p:sp>
    </p:spTree>
    <p:extLst>
      <p:ext uri="{BB962C8B-B14F-4D97-AF65-F5344CB8AC3E}">
        <p14:creationId xmlns:p14="http://schemas.microsoft.com/office/powerpoint/2010/main" val="142378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smtClean="0"/>
              <a:t>Haga clic en el icono para agregar una imagen</a:t>
            </a:r>
            <a:endParaRPr lang="es-CO" noProof="0" dirty="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40C4B47-C5F1-441A-B1AC-72F85E5FA3A0}" type="datetimeFigureOut">
              <a:rPr lang="es-CO"/>
              <a:pPr>
                <a:defRPr/>
              </a:pPr>
              <a:t>23/09/2015</a:t>
            </a:fld>
            <a:endParaRPr lang="es-CO" dirty="0"/>
          </a:p>
        </p:txBody>
      </p:sp>
      <p:sp>
        <p:nvSpPr>
          <p:cNvPr id="6" name="4 Marcador de pie de página"/>
          <p:cNvSpPr>
            <a:spLocks noGrp="1"/>
          </p:cNvSpPr>
          <p:nvPr>
            <p:ph type="ftr" sz="quarter" idx="11"/>
          </p:nvPr>
        </p:nvSpPr>
        <p:spPr/>
        <p:txBody>
          <a:bodyPr/>
          <a:lstStyle>
            <a:lvl1pPr>
              <a:defRPr/>
            </a:lvl1pPr>
          </a:lstStyle>
          <a:p>
            <a:pPr>
              <a:defRPr/>
            </a:pPr>
            <a:endParaRPr lang="es-CO" dirty="0"/>
          </a:p>
        </p:txBody>
      </p:sp>
      <p:sp>
        <p:nvSpPr>
          <p:cNvPr id="7" name="5 Marcador de número de diapositiva"/>
          <p:cNvSpPr>
            <a:spLocks noGrp="1"/>
          </p:cNvSpPr>
          <p:nvPr>
            <p:ph type="sldNum" sz="quarter" idx="12"/>
          </p:nvPr>
        </p:nvSpPr>
        <p:spPr/>
        <p:txBody>
          <a:bodyPr/>
          <a:lstStyle>
            <a:lvl1pPr>
              <a:defRPr/>
            </a:lvl1pPr>
          </a:lstStyle>
          <a:p>
            <a:pPr>
              <a:defRPr/>
            </a:pPr>
            <a:fld id="{486FB9FE-C7BF-4A07-9104-9FB5F2F8D7F1}" type="slidenum">
              <a:rPr lang="es-CO"/>
              <a:pPr>
                <a:defRPr/>
              </a:pPr>
              <a:t>‹Nº›</a:t>
            </a:fld>
            <a:endParaRPr lang="es-CO" dirty="0"/>
          </a:p>
        </p:txBody>
      </p:sp>
    </p:spTree>
    <p:extLst>
      <p:ext uri="{BB962C8B-B14F-4D97-AF65-F5344CB8AC3E}">
        <p14:creationId xmlns:p14="http://schemas.microsoft.com/office/powerpoint/2010/main" val="2233713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6.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O" smtClean="0"/>
          </a:p>
        </p:txBody>
      </p:sp>
      <p:pic>
        <p:nvPicPr>
          <p:cNvPr id="1027" name="7 Imagen"/>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021388"/>
            <a:ext cx="121920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2 Marcador de texto"/>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smtClean="0"/>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7033866-6AF4-4A2D-ACAA-9F63535E8C2A}" type="datetimeFigureOut">
              <a:rPr lang="es-CO"/>
              <a:pPr>
                <a:defRPr/>
              </a:pPr>
              <a:t>23/09/2015</a:t>
            </a:fld>
            <a:endParaRPr lang="es-CO" dirty="0"/>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CO" dirty="0"/>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DBDFA6C-B1FB-4021-845A-52808C171FEF}" type="slidenum">
              <a:rPr lang="es-CO"/>
              <a:pPr>
                <a:defRPr/>
              </a:pPr>
              <a:t>‹Nº›</a:t>
            </a:fld>
            <a:endParaRPr lang="es-CO" dirty="0"/>
          </a:p>
        </p:txBody>
      </p:sp>
      <p:pic>
        <p:nvPicPr>
          <p:cNvPr id="2" name="Imagen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8110" y="92077"/>
            <a:ext cx="1246822" cy="742603"/>
          </a:xfrm>
          <a:prstGeom prst="rect">
            <a:avLst/>
          </a:prstGeom>
        </p:spPr>
      </p:pic>
      <p:pic>
        <p:nvPicPr>
          <p:cNvPr id="3" name="Imagen 2"/>
          <p:cNvPicPr>
            <a:picLocks noChangeAspect="1"/>
          </p:cNvPicPr>
          <p:nvPr userDrawn="1"/>
        </p:nvPicPr>
        <p:blipFill rotWithShape="1">
          <a:blip r:embed="rId15" cstate="print">
            <a:extLst>
              <a:ext uri="{28A0092B-C50C-407E-A947-70E740481C1C}">
                <a14:useLocalDpi xmlns:a14="http://schemas.microsoft.com/office/drawing/2010/main" val="0"/>
              </a:ext>
            </a:extLst>
          </a:blip>
          <a:srcRect l="4564" t="22700" r="2941" b="22701"/>
          <a:stretch/>
        </p:blipFill>
        <p:spPr>
          <a:xfrm>
            <a:off x="10160000" y="44451"/>
            <a:ext cx="1748644" cy="648072"/>
          </a:xfrm>
          <a:prstGeom prst="rect">
            <a:avLst/>
          </a:prstGeom>
        </p:spPr>
      </p:pic>
    </p:spTree>
  </p:cSld>
  <p:clrMap bg1="lt1" tx1="dk1" bg2="lt2" tx2="dk2" accent1="accent1" accent2="accent2" accent3="accent3" accent4="accent4" accent5="accent5" accent6="accent6" hlink="hlink" folHlink="folHlink"/>
  <p:sldLayoutIdLst>
    <p:sldLayoutId id="2147484090" r:id="rId1"/>
    <p:sldLayoutId id="2147484091"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timing>
    <p:tnLst>
      <p:par>
        <p:cTn id="1" dur="indefinite" restart="never" nodeType="tmRoot"/>
      </p:par>
    </p:tnLst>
  </p:timing>
  <p:txStyles>
    <p:titleStyle>
      <a:lvl1pPr algn="ctr" rtl="0" eaLnBrk="0" fontAlgn="base" hangingPunct="0">
        <a:spcBef>
          <a:spcPct val="0"/>
        </a:spcBef>
        <a:spcAft>
          <a:spcPct val="0"/>
        </a:spcAft>
        <a:defRPr sz="4000" b="1" kern="1200">
          <a:solidFill>
            <a:schemeClr val="tx1"/>
          </a:solidFill>
          <a:latin typeface="Impact" pitchFamily="34" charset="0"/>
          <a:ea typeface="+mj-ea"/>
          <a:cs typeface="+mj-cs"/>
        </a:defRPr>
      </a:lvl1pPr>
      <a:lvl2pPr algn="ctr" rtl="0" eaLnBrk="0" fontAlgn="base" hangingPunct="0">
        <a:spcBef>
          <a:spcPct val="0"/>
        </a:spcBef>
        <a:spcAft>
          <a:spcPct val="0"/>
        </a:spcAft>
        <a:defRPr sz="4000" b="1">
          <a:solidFill>
            <a:schemeClr val="tx1"/>
          </a:solidFill>
          <a:latin typeface="Impact" pitchFamily="34" charset="0"/>
        </a:defRPr>
      </a:lvl2pPr>
      <a:lvl3pPr algn="ctr" rtl="0" eaLnBrk="0" fontAlgn="base" hangingPunct="0">
        <a:spcBef>
          <a:spcPct val="0"/>
        </a:spcBef>
        <a:spcAft>
          <a:spcPct val="0"/>
        </a:spcAft>
        <a:defRPr sz="4000" b="1">
          <a:solidFill>
            <a:schemeClr val="tx1"/>
          </a:solidFill>
          <a:latin typeface="Impact" pitchFamily="34" charset="0"/>
        </a:defRPr>
      </a:lvl3pPr>
      <a:lvl4pPr algn="ctr" rtl="0" eaLnBrk="0" fontAlgn="base" hangingPunct="0">
        <a:spcBef>
          <a:spcPct val="0"/>
        </a:spcBef>
        <a:spcAft>
          <a:spcPct val="0"/>
        </a:spcAft>
        <a:defRPr sz="4000" b="1">
          <a:solidFill>
            <a:schemeClr val="tx1"/>
          </a:solidFill>
          <a:latin typeface="Impact" pitchFamily="34" charset="0"/>
        </a:defRPr>
      </a:lvl4pPr>
      <a:lvl5pPr algn="ctr" rtl="0" eaLnBrk="0" fontAlgn="base" hangingPunct="0">
        <a:spcBef>
          <a:spcPct val="0"/>
        </a:spcBef>
        <a:spcAft>
          <a:spcPct val="0"/>
        </a:spcAft>
        <a:defRPr sz="4000" b="1">
          <a:solidFill>
            <a:schemeClr val="tx1"/>
          </a:solidFill>
          <a:latin typeface="Impact"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040730"/>
            <a:ext cx="12192000" cy="817271"/>
          </a:xfrm>
          <a:prstGeom prst="rect">
            <a:avLst/>
          </a:prstGeom>
        </p:spPr>
      </p:pic>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
        <p:nvSpPr>
          <p:cNvPr id="3" name="Marcador de texto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Marcador de fecha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fontAlgn="auto">
              <a:spcBef>
                <a:spcPts val="0"/>
              </a:spcBef>
              <a:spcAft>
                <a:spcPts val="0"/>
              </a:spcAft>
            </a:pPr>
            <a:fld id="{2C25D948-6186-4E7B-AD67-C5CFF6A1185B}" type="datetime1">
              <a:rPr lang="es-ES" smtClean="0">
                <a:solidFill>
                  <a:prstClr val="black">
                    <a:tint val="75000"/>
                  </a:prstClr>
                </a:solidFill>
                <a:latin typeface="Calibri"/>
                <a:cs typeface="+mn-cs"/>
              </a:rPr>
              <a:pPr defTabSz="914377" fontAlgn="auto">
                <a:spcBef>
                  <a:spcPts val="0"/>
                </a:spcBef>
                <a:spcAft>
                  <a:spcPts val="0"/>
                </a:spcAft>
              </a:pPr>
              <a:t>23/09/2015</a:t>
            </a:fld>
            <a:endParaRPr lang="es-ES" dirty="0">
              <a:solidFill>
                <a:prstClr val="black">
                  <a:tint val="75000"/>
                </a:prstClr>
              </a:solidFill>
              <a:latin typeface="Calibri"/>
              <a:cs typeface="+mn-cs"/>
            </a:endParaRPr>
          </a:p>
        </p:txBody>
      </p:sp>
      <p:sp>
        <p:nvSpPr>
          <p:cNvPr id="5" name="Marcador de pie de página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fontAlgn="auto">
              <a:spcBef>
                <a:spcPts val="0"/>
              </a:spcBef>
              <a:spcAft>
                <a:spcPts val="0"/>
              </a:spcAft>
            </a:pPr>
            <a:endParaRPr lang="es-ES" dirty="0">
              <a:solidFill>
                <a:prstClr val="black">
                  <a:tint val="75000"/>
                </a:prstClr>
              </a:solidFill>
              <a:latin typeface="Calibri"/>
              <a:cs typeface="+mn-cs"/>
            </a:endParaRPr>
          </a:p>
        </p:txBody>
      </p:sp>
      <p:sp>
        <p:nvSpPr>
          <p:cNvPr id="6" name="Marcador de número de diapositiva 5"/>
          <p:cNvSpPr>
            <a:spLocks noGrp="1"/>
          </p:cNvSpPr>
          <p:nvPr>
            <p:ph type="sldNum" sz="quarter" idx="4"/>
          </p:nvPr>
        </p:nvSpPr>
        <p:spPr>
          <a:xfrm>
            <a:off x="9255740" y="644025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fontAlgn="auto">
              <a:spcBef>
                <a:spcPts val="0"/>
              </a:spcBef>
              <a:spcAft>
                <a:spcPts val="0"/>
              </a:spcAft>
            </a:pPr>
            <a:fld id="{7EC0FF92-5018-4BC3-83A4-0F12C9CE31BD}" type="slidenum">
              <a:rPr lang="es-ES" smtClean="0">
                <a:solidFill>
                  <a:prstClr val="black">
                    <a:tint val="75000"/>
                  </a:prstClr>
                </a:solidFill>
                <a:latin typeface="Calibri"/>
                <a:cs typeface="+mn-cs"/>
              </a:rPr>
              <a:pPr defTabSz="914377" fontAlgn="auto">
                <a:spcBef>
                  <a:spcPts val="0"/>
                </a:spcBef>
                <a:spcAft>
                  <a:spcPts val="0"/>
                </a:spcAft>
              </a:pPr>
              <a:t>‹Nº›</a:t>
            </a:fld>
            <a:endParaRPr lang="es-ES" dirty="0">
              <a:solidFill>
                <a:prstClr val="black">
                  <a:tint val="75000"/>
                </a:prstClr>
              </a:solidFill>
              <a:latin typeface="Calibri"/>
              <a:cs typeface="+mn-cs"/>
            </a:endParaRPr>
          </a:p>
        </p:txBody>
      </p:sp>
      <p:pic>
        <p:nvPicPr>
          <p:cNvPr id="7" name="Imagen 6"/>
          <p:cNvPicPr>
            <a:picLocks noChangeAspect="1"/>
          </p:cNvPicPr>
          <p:nvPr userDrawn="1"/>
        </p:nvPicPr>
        <p:blipFill>
          <a:blip r:embed="rId14"/>
          <a:stretch>
            <a:fillRect/>
          </a:stretch>
        </p:blipFill>
        <p:spPr>
          <a:xfrm>
            <a:off x="388417" y="228602"/>
            <a:ext cx="2261443" cy="710205"/>
          </a:xfrm>
          <a:prstGeom prst="rect">
            <a:avLst/>
          </a:prstGeom>
        </p:spPr>
      </p:pic>
      <p:pic>
        <p:nvPicPr>
          <p:cNvPr id="12" name="1 Imagen"/>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742600" y="6112275"/>
            <a:ext cx="3449400" cy="810416"/>
          </a:xfrm>
          <a:prstGeom prst="rect">
            <a:avLst/>
          </a:prstGeom>
        </p:spPr>
      </p:pic>
    </p:spTree>
    <p:extLst>
      <p:ext uri="{BB962C8B-B14F-4D97-AF65-F5344CB8AC3E}">
        <p14:creationId xmlns:p14="http://schemas.microsoft.com/office/powerpoint/2010/main" val="2147290091"/>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7608" y="980728"/>
            <a:ext cx="7403192" cy="3744416"/>
          </a:xfrm>
          <a:prstGeom prst="rect">
            <a:avLst/>
          </a:prstGeom>
        </p:spPr>
      </p:pic>
    </p:spTree>
    <p:extLst>
      <p:ext uri="{BB962C8B-B14F-4D97-AF65-F5344CB8AC3E}">
        <p14:creationId xmlns:p14="http://schemas.microsoft.com/office/powerpoint/2010/main" val="1588202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0"/>
            <a:ext cx="1400213" cy="1124744"/>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2905809342"/>
              </p:ext>
            </p:extLst>
          </p:nvPr>
        </p:nvGraphicFramePr>
        <p:xfrm>
          <a:off x="1287676" y="5261202"/>
          <a:ext cx="7655497" cy="760086"/>
        </p:xfrm>
        <a:graphic>
          <a:graphicData uri="http://schemas.openxmlformats.org/drawingml/2006/table">
            <a:tbl>
              <a:tblPr>
                <a:tableStyleId>{69CF1AB2-1976-4502-BF36-3FF5EA218861}</a:tableStyleId>
              </a:tblPr>
              <a:tblGrid>
                <a:gridCol w="799828"/>
                <a:gridCol w="3656357"/>
                <a:gridCol w="1514216"/>
                <a:gridCol w="1685096"/>
              </a:tblGrid>
              <a:tr h="190286">
                <a:tc>
                  <a:txBody>
                    <a:bodyPr/>
                    <a:lstStyle/>
                    <a:p>
                      <a:pPr algn="ctr" fontAlgn="ctr"/>
                      <a:r>
                        <a:rPr lang="es-CO" sz="1600" u="none" strike="noStrike" dirty="0">
                          <a:effectLst/>
                        </a:rPr>
                        <a:t>Peaje</a:t>
                      </a:r>
                      <a:endParaRPr lang="es-CO" sz="1600" b="1" i="0" u="none" strike="noStrike" dirty="0">
                        <a:solidFill>
                          <a:srgbClr val="FFFFFF"/>
                        </a:solidFill>
                        <a:effectLst/>
                        <a:latin typeface="Calibri" panose="020F0502020204030204" pitchFamily="34" charset="0"/>
                      </a:endParaRPr>
                    </a:p>
                  </a:txBody>
                  <a:tcPr marL="9525" marR="9525" marT="9522" marB="0" anchor="ctr"/>
                </a:tc>
                <a:tc>
                  <a:txBody>
                    <a:bodyPr/>
                    <a:lstStyle/>
                    <a:p>
                      <a:pPr algn="ctr" fontAlgn="ctr"/>
                      <a:r>
                        <a:rPr lang="es-CO" sz="1600" u="none" strike="noStrike" dirty="0">
                          <a:effectLst/>
                        </a:rPr>
                        <a:t>Ubicación</a:t>
                      </a:r>
                      <a:endParaRPr lang="es-CO" sz="1600" b="1" i="0" u="none" strike="noStrike" dirty="0">
                        <a:solidFill>
                          <a:srgbClr val="FFFFFF"/>
                        </a:solidFill>
                        <a:effectLst/>
                        <a:latin typeface="Calibri" panose="020F0502020204030204" pitchFamily="34" charset="0"/>
                      </a:endParaRPr>
                    </a:p>
                  </a:txBody>
                  <a:tcPr marL="9525" marR="9525" marT="9522" marB="0" anchor="ctr"/>
                </a:tc>
                <a:tc>
                  <a:txBody>
                    <a:bodyPr/>
                    <a:lstStyle/>
                    <a:p>
                      <a:pPr algn="ctr" fontAlgn="ctr"/>
                      <a:r>
                        <a:rPr lang="es-CO" sz="1600" u="none" strike="noStrike" dirty="0">
                          <a:effectLst/>
                        </a:rPr>
                        <a:t>Sentido Cobro</a:t>
                      </a:r>
                      <a:endParaRPr lang="es-CO" sz="1600" b="1" i="0" u="none" strike="noStrike" dirty="0">
                        <a:solidFill>
                          <a:srgbClr val="FFFFFF"/>
                        </a:solidFill>
                        <a:effectLst/>
                        <a:latin typeface="Calibri" panose="020F0502020204030204" pitchFamily="34" charset="0"/>
                      </a:endParaRPr>
                    </a:p>
                  </a:txBody>
                  <a:tcPr marL="9525" marR="9525" marT="9522" marB="0" anchor="ctr"/>
                </a:tc>
                <a:tc>
                  <a:txBody>
                    <a:bodyPr/>
                    <a:lstStyle/>
                    <a:p>
                      <a:pPr algn="ctr" fontAlgn="ctr"/>
                      <a:r>
                        <a:rPr lang="es-CO" sz="1600" u="none" strike="noStrike" dirty="0" smtClean="0">
                          <a:effectLst/>
                        </a:rPr>
                        <a:t>Observación</a:t>
                      </a:r>
                      <a:endParaRPr lang="es-CO" sz="1600" b="1" i="0" u="none" strike="noStrike" dirty="0">
                        <a:solidFill>
                          <a:srgbClr val="FFFFFF"/>
                        </a:solidFill>
                        <a:effectLst/>
                        <a:latin typeface="Calibri" panose="020F0502020204030204" pitchFamily="34" charset="0"/>
                      </a:endParaRPr>
                    </a:p>
                  </a:txBody>
                  <a:tcPr marL="9525" marR="9525" marT="9522" marB="0" anchor="ctr"/>
                </a:tc>
              </a:tr>
              <a:tr h="190286">
                <a:tc>
                  <a:txBody>
                    <a:bodyPr/>
                    <a:lstStyle/>
                    <a:p>
                      <a:pPr algn="ctr" fontAlgn="b"/>
                      <a:r>
                        <a:rPr lang="es-CO" sz="1600" u="none" strike="noStrike" dirty="0">
                          <a:effectLst/>
                        </a:rPr>
                        <a:t>No. 1</a:t>
                      </a:r>
                      <a:endParaRPr lang="es-CO" sz="1600" b="0" i="0" u="none" strike="noStrike" dirty="0">
                        <a:solidFill>
                          <a:srgbClr val="000000"/>
                        </a:solidFill>
                        <a:effectLst/>
                        <a:latin typeface="Calibri" panose="020F0502020204030204" pitchFamily="34" charset="0"/>
                      </a:endParaRPr>
                    </a:p>
                  </a:txBody>
                  <a:tcPr marL="9525" marR="9525" marT="9522" marB="0" anchor="ctr"/>
                </a:tc>
                <a:tc>
                  <a:txBody>
                    <a:bodyPr/>
                    <a:lstStyle/>
                    <a:p>
                      <a:pPr algn="ctr">
                        <a:spcAft>
                          <a:spcPts val="0"/>
                        </a:spcAft>
                      </a:pPr>
                      <a:r>
                        <a:rPr lang="es-CO" sz="1600" baseline="0" dirty="0" smtClean="0">
                          <a:effectLst/>
                        </a:rPr>
                        <a:t>Macheta </a:t>
                      </a:r>
                      <a:r>
                        <a:rPr lang="es-CO" sz="1600" dirty="0" smtClean="0">
                          <a:effectLst/>
                        </a:rPr>
                        <a:t>PR 27+240</a:t>
                      </a:r>
                      <a:r>
                        <a:rPr lang="es-CO" sz="1600" baseline="0" dirty="0" smtClean="0">
                          <a:effectLst/>
                        </a:rPr>
                        <a:t> </a:t>
                      </a:r>
                      <a:r>
                        <a:rPr lang="es-CO" sz="1600" dirty="0" smtClean="0">
                          <a:effectLst/>
                        </a:rPr>
                        <a:t>Ruta 5607</a:t>
                      </a:r>
                      <a:endParaRPr lang="es-CO"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fontAlgn="b"/>
                      <a:r>
                        <a:rPr lang="es-CO" sz="1600" u="none" strike="noStrike" dirty="0">
                          <a:effectLst/>
                        </a:rPr>
                        <a:t>Bidireccional</a:t>
                      </a:r>
                      <a:endParaRPr lang="es-CO" sz="1600" b="0" i="0" u="none" strike="noStrike" dirty="0">
                        <a:solidFill>
                          <a:srgbClr val="000000"/>
                        </a:solidFill>
                        <a:effectLst/>
                        <a:latin typeface="Calibri" panose="020F0502020204030204" pitchFamily="34" charset="0"/>
                      </a:endParaRPr>
                    </a:p>
                  </a:txBody>
                  <a:tcPr marL="9525" marR="9525" marT="9522" marB="0" anchor="ctr"/>
                </a:tc>
                <a:tc>
                  <a:txBody>
                    <a:bodyPr/>
                    <a:lstStyle/>
                    <a:p>
                      <a:pPr algn="ctr" fontAlgn="b"/>
                      <a:r>
                        <a:rPr lang="es-CO" sz="1600" u="none" strike="noStrike" dirty="0">
                          <a:effectLst/>
                        </a:rPr>
                        <a:t>Existente</a:t>
                      </a:r>
                      <a:endParaRPr lang="es-CO" sz="1600" b="0" i="0" u="none" strike="noStrike" dirty="0">
                        <a:solidFill>
                          <a:srgbClr val="000000"/>
                        </a:solidFill>
                        <a:effectLst/>
                        <a:latin typeface="Calibri" panose="020F0502020204030204" pitchFamily="34" charset="0"/>
                      </a:endParaRPr>
                    </a:p>
                  </a:txBody>
                  <a:tcPr marL="9525" marR="9525" marT="9522" marB="0" anchor="ctr"/>
                </a:tc>
              </a:tr>
              <a:tr h="191260">
                <a:tc>
                  <a:txBody>
                    <a:bodyPr/>
                    <a:lstStyle/>
                    <a:p>
                      <a:pPr algn="ctr" fontAlgn="b"/>
                      <a:r>
                        <a:rPr lang="es-CO" sz="1600" u="none" strike="noStrike" dirty="0">
                          <a:effectLst/>
                        </a:rPr>
                        <a:t>No. 2</a:t>
                      </a:r>
                      <a:endParaRPr lang="es-CO" sz="1600" b="0" i="0" u="none" strike="noStrike" dirty="0">
                        <a:solidFill>
                          <a:srgbClr val="000000"/>
                        </a:solidFill>
                        <a:effectLst/>
                        <a:latin typeface="Calibri" panose="020F0502020204030204" pitchFamily="34" charset="0"/>
                      </a:endParaRPr>
                    </a:p>
                  </a:txBody>
                  <a:tcPr marL="9525" marR="9525" marT="9522" marB="0" anchor="ctr"/>
                </a:tc>
                <a:tc>
                  <a:txBody>
                    <a:bodyPr/>
                    <a:lstStyle/>
                    <a:p>
                      <a:pPr algn="ctr">
                        <a:spcAft>
                          <a:spcPts val="0"/>
                        </a:spcAft>
                      </a:pPr>
                      <a:r>
                        <a:rPr lang="es-CO" sz="1600" dirty="0" smtClean="0">
                          <a:effectLst/>
                        </a:rPr>
                        <a:t>San</a:t>
                      </a:r>
                      <a:r>
                        <a:rPr lang="es-CO" sz="1600" baseline="0" dirty="0" smtClean="0">
                          <a:effectLst/>
                        </a:rPr>
                        <a:t> Luis de </a:t>
                      </a:r>
                      <a:r>
                        <a:rPr lang="es-CO" sz="1600" baseline="0" dirty="0" err="1" smtClean="0">
                          <a:effectLst/>
                        </a:rPr>
                        <a:t>Gaceno</a:t>
                      </a:r>
                      <a:r>
                        <a:rPr lang="es-CO" sz="1600" dirty="0" smtClean="0">
                          <a:effectLst/>
                        </a:rPr>
                        <a:t> PR 76+4250</a:t>
                      </a:r>
                      <a:r>
                        <a:rPr lang="es-CO" sz="1600" baseline="0" dirty="0" smtClean="0">
                          <a:effectLst/>
                        </a:rPr>
                        <a:t> </a:t>
                      </a:r>
                      <a:r>
                        <a:rPr lang="es-CO" sz="1600" dirty="0" smtClean="0">
                          <a:effectLst/>
                        </a:rPr>
                        <a:t>Ruta 5608</a:t>
                      </a:r>
                      <a:endParaRPr lang="es-CO"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fontAlgn="b"/>
                      <a:r>
                        <a:rPr lang="es-CO" sz="1600" u="none" strike="noStrike" dirty="0">
                          <a:effectLst/>
                        </a:rPr>
                        <a:t>Bidireccional</a:t>
                      </a:r>
                      <a:endParaRPr lang="es-CO" sz="1600" b="0" i="0" u="none" strike="noStrike" dirty="0">
                        <a:solidFill>
                          <a:srgbClr val="000000"/>
                        </a:solidFill>
                        <a:effectLst/>
                        <a:latin typeface="Calibri" panose="020F0502020204030204" pitchFamily="34" charset="0"/>
                      </a:endParaRPr>
                    </a:p>
                  </a:txBody>
                  <a:tcPr marL="9525" marR="9525" marT="9522" marB="0" anchor="ctr"/>
                </a:tc>
                <a:tc>
                  <a:txBody>
                    <a:bodyPr/>
                    <a:lstStyle/>
                    <a:p>
                      <a:pPr algn="ctr" fontAlgn="b"/>
                      <a:r>
                        <a:rPr lang="es-CO" sz="1600" u="none" strike="noStrike" dirty="0" smtClean="0">
                          <a:effectLst/>
                        </a:rPr>
                        <a:t>Nuevo</a:t>
                      </a:r>
                      <a:endParaRPr lang="es-CO" sz="1600" b="0" i="0" u="none" strike="noStrike" dirty="0">
                        <a:solidFill>
                          <a:srgbClr val="000000"/>
                        </a:solidFill>
                        <a:effectLst/>
                        <a:latin typeface="Calibri" panose="020F0502020204030204" pitchFamily="34" charset="0"/>
                      </a:endParaRPr>
                    </a:p>
                  </a:txBody>
                  <a:tcPr marL="9525" marR="9525" marT="9522" marB="0" anchor="ctr"/>
                </a:tc>
              </a:tr>
            </a:tbl>
          </a:graphicData>
        </a:graphic>
      </p:graphicFrame>
      <p:grpSp>
        <p:nvGrpSpPr>
          <p:cNvPr id="4" name="Grupo 3"/>
          <p:cNvGrpSpPr/>
          <p:nvPr/>
        </p:nvGrpSpPr>
        <p:grpSpPr>
          <a:xfrm>
            <a:off x="916744" y="1251235"/>
            <a:ext cx="9175674" cy="1129647"/>
            <a:chOff x="192397" y="24137"/>
            <a:chExt cx="9175674" cy="1129647"/>
          </a:xfrm>
        </p:grpSpPr>
        <p:sp>
          <p:nvSpPr>
            <p:cNvPr id="5" name="Rectángulo 4"/>
            <p:cNvSpPr>
              <a:spLocks noChangeArrowheads="1"/>
            </p:cNvSpPr>
            <p:nvPr/>
          </p:nvSpPr>
          <p:spPr bwMode="auto">
            <a:xfrm>
              <a:off x="192397" y="24137"/>
              <a:ext cx="8261836" cy="523220"/>
            </a:xfrm>
            <a:prstGeom prst="rect">
              <a:avLst/>
            </a:prstGeom>
            <a:noFill/>
            <a:ln w="9525">
              <a:noFill/>
              <a:miter lim="800000"/>
              <a:headEnd/>
              <a:tailEnd/>
            </a:ln>
          </p:spPr>
          <p:txBody>
            <a:bodyPr wrap="square">
              <a:spAutoFit/>
            </a:bodyPr>
            <a:lstStyle/>
            <a:p>
              <a:pPr>
                <a:defRPr/>
              </a:pPr>
              <a:r>
                <a:rPr lang="es-ES" sz="2800" dirty="0" smtClean="0">
                  <a:solidFill>
                    <a:srgbClr val="FFC000"/>
                  </a:solidFill>
                  <a:latin typeface="Impact" pitchFamily="34" charset="0"/>
                  <a:sym typeface="Helvetica Neue Bold Condensed" charset="0"/>
                </a:rPr>
                <a:t>  </a:t>
              </a:r>
              <a:endParaRPr lang="es-ES" sz="2800" b="1" dirty="0">
                <a:ln w="10541" cmpd="sng">
                  <a:solidFill>
                    <a:srgbClr val="4F81BD">
                      <a:shade val="88000"/>
                      <a:satMod val="110000"/>
                    </a:srgbClr>
                  </a:solidFill>
                  <a:prstDash val="solid"/>
                </a:ln>
                <a:solidFill>
                  <a:srgbClr val="1F497D"/>
                </a:solidFill>
                <a:latin typeface="Franklin Gothic Demi Cond" pitchFamily="34" charset="0"/>
                <a:sym typeface="Helvetica Neue Bold Condensed" charset="0"/>
              </a:endParaRPr>
            </a:p>
          </p:txBody>
        </p:sp>
        <p:sp>
          <p:nvSpPr>
            <p:cNvPr id="6" name="Rectángulo 5"/>
            <p:cNvSpPr>
              <a:spLocks noChangeArrowheads="1"/>
            </p:cNvSpPr>
            <p:nvPr/>
          </p:nvSpPr>
          <p:spPr bwMode="auto">
            <a:xfrm>
              <a:off x="556245" y="445898"/>
              <a:ext cx="881182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es-CO" sz="2000" dirty="0">
                  <a:solidFill>
                    <a:srgbClr val="000000"/>
                  </a:solidFill>
                  <a:latin typeface="Impact" panose="020B0806030902050204" pitchFamily="34" charset="0"/>
                  <a:sym typeface="Helvetica Neue Bold Condensed"/>
                </a:rPr>
                <a:t>TRANSVERSAL DEL SISGA</a:t>
              </a:r>
            </a:p>
            <a:p>
              <a:pPr>
                <a:spcBef>
                  <a:spcPct val="0"/>
                </a:spcBef>
                <a:buFontTx/>
                <a:buNone/>
              </a:pPr>
              <a:r>
                <a:rPr lang="es-ES" altLang="es-CO" sz="2000" dirty="0">
                  <a:solidFill>
                    <a:srgbClr val="000000"/>
                  </a:solidFill>
                  <a:latin typeface="Impact" panose="020B0806030902050204" pitchFamily="34" charset="0"/>
                  <a:sym typeface="Helvetica Neue Bold Condensed"/>
                </a:rPr>
                <a:t>(Sisga – Macheta – Guateque –Santa Maria – San Luis de Gaceno – Aguaclara)</a:t>
              </a:r>
            </a:p>
          </p:txBody>
        </p:sp>
      </p:grpSp>
      <p:sp>
        <p:nvSpPr>
          <p:cNvPr id="7" name="30 CuadroTexto"/>
          <p:cNvSpPr txBox="1">
            <a:spLocks noChangeArrowheads="1"/>
          </p:cNvSpPr>
          <p:nvPr/>
        </p:nvSpPr>
        <p:spPr bwMode="auto">
          <a:xfrm flipH="1">
            <a:off x="3296816" y="2802643"/>
            <a:ext cx="3840252" cy="307777"/>
          </a:xfrm>
          <a:prstGeom prst="rect">
            <a:avLst/>
          </a:prstGeom>
        </p:spPr>
        <p:style>
          <a:lnRef idx="3">
            <a:schemeClr val="lt1"/>
          </a:lnRef>
          <a:fillRef idx="1">
            <a:schemeClr val="accent6"/>
          </a:fillRef>
          <a:effectRef idx="1">
            <a:schemeClr val="accent6"/>
          </a:effectRef>
          <a:fontRef idx="minor">
            <a:schemeClr val="lt1"/>
          </a:fontRef>
        </p:style>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400" dirty="0">
                <a:solidFill>
                  <a:prstClr val="white"/>
                </a:solidFill>
                <a:latin typeface="Calibri"/>
                <a:cs typeface="Arial" pitchFamily="34" charset="0"/>
              </a:rPr>
              <a:t>INVERSIONES 4G (Millones)</a:t>
            </a:r>
          </a:p>
        </p:txBody>
      </p:sp>
      <p:graphicFrame>
        <p:nvGraphicFramePr>
          <p:cNvPr id="8" name="3 Tabla"/>
          <p:cNvGraphicFramePr>
            <a:graphicFrameLocks noGrp="1"/>
          </p:cNvGraphicFramePr>
          <p:nvPr>
            <p:extLst>
              <p:ext uri="{D42A27DB-BD31-4B8C-83A1-F6EECF244321}">
                <p14:modId xmlns:p14="http://schemas.microsoft.com/office/powerpoint/2010/main" val="522949418"/>
              </p:ext>
            </p:extLst>
          </p:nvPr>
        </p:nvGraphicFramePr>
        <p:xfrm>
          <a:off x="3301397" y="3173489"/>
          <a:ext cx="3835671" cy="1524000"/>
        </p:xfrm>
        <a:graphic>
          <a:graphicData uri="http://schemas.openxmlformats.org/drawingml/2006/table">
            <a:tbl>
              <a:tblPr firstRow="1" bandRow="1">
                <a:tableStyleId>{E8B1032C-EA38-4F05-BA0D-38AFFFC7BED3}</a:tableStyleId>
              </a:tblPr>
              <a:tblGrid>
                <a:gridCol w="2431417"/>
                <a:gridCol w="1404254"/>
              </a:tblGrid>
              <a:tr h="202929">
                <a:tc>
                  <a:txBody>
                    <a:bodyPr/>
                    <a:lstStyle/>
                    <a:p>
                      <a:pPr marL="0" algn="l" defTabSz="914400" rtl="0" eaLnBrk="1" latinLnBrk="0" hangingPunct="1"/>
                      <a:r>
                        <a:rPr lang="es-ES" sz="1400" b="0" kern="1200" dirty="0" smtClean="0">
                          <a:solidFill>
                            <a:schemeClr val="tx2"/>
                          </a:solidFill>
                          <a:latin typeface="Candara" panose="020E0502030303020204" pitchFamily="34" charset="0"/>
                          <a:ea typeface="+mn-ea"/>
                          <a:cs typeface="+mn-cs"/>
                        </a:rPr>
                        <a:t>Total</a:t>
                      </a:r>
                      <a:r>
                        <a:rPr lang="es-ES" sz="1400" b="0" kern="1200" baseline="0" dirty="0" smtClean="0">
                          <a:solidFill>
                            <a:schemeClr val="tx2"/>
                          </a:solidFill>
                          <a:latin typeface="Candara" panose="020E0502030303020204" pitchFamily="34" charset="0"/>
                          <a:ea typeface="+mn-ea"/>
                          <a:cs typeface="+mn-cs"/>
                        </a:rPr>
                        <a:t> Capex</a:t>
                      </a:r>
                      <a:endParaRPr lang="es-CO" sz="1400" b="0" kern="1200" dirty="0">
                        <a:solidFill>
                          <a:schemeClr val="tx2"/>
                        </a:solidFill>
                        <a:latin typeface="Candara" panose="020E0502030303020204" pitchFamily="34" charset="0"/>
                        <a:ea typeface="+mn-ea"/>
                        <a:cs typeface="Arial" panose="020B0604020202020204" pitchFamily="34" charset="0"/>
                      </a:endParaRPr>
                    </a:p>
                  </a:txBody>
                  <a:tcPr/>
                </a:tc>
                <a:tc>
                  <a:txBody>
                    <a:bodyPr/>
                    <a:lstStyle/>
                    <a:p>
                      <a:pPr algn="ctr" rtl="0" fontAlgn="ctr"/>
                      <a:r>
                        <a:rPr lang="es-MX" sz="1400" b="1" i="0" u="none" strike="noStrike">
                          <a:solidFill>
                            <a:srgbClr val="244061"/>
                          </a:solidFill>
                          <a:effectLst/>
                          <a:latin typeface="Candara" panose="020E0502030303020204" pitchFamily="34" charset="0"/>
                        </a:rPr>
                        <a:t>$548,361</a:t>
                      </a:r>
                    </a:p>
                  </a:txBody>
                  <a:tcPr marL="9525" marR="9525" marT="9525" marB="0" anchor="ctr"/>
                </a:tc>
              </a:tr>
              <a:tr h="202929">
                <a:tc>
                  <a:txBody>
                    <a:bodyPr/>
                    <a:lstStyle/>
                    <a:p>
                      <a:pPr marL="0" algn="l" defTabSz="914400" rtl="0" eaLnBrk="1" latinLnBrk="0" hangingPunct="1"/>
                      <a:r>
                        <a:rPr lang="es-CO" sz="1400" kern="1200" dirty="0" smtClean="0">
                          <a:solidFill>
                            <a:schemeClr val="tx2"/>
                          </a:solidFill>
                          <a:latin typeface="Candara" panose="020E0502030303020204" pitchFamily="34" charset="0"/>
                        </a:rPr>
                        <a:t>Total Vigencia Futura</a:t>
                      </a:r>
                      <a:endParaRPr lang="es-CO" sz="1400" b="1" kern="1200" dirty="0">
                        <a:solidFill>
                          <a:schemeClr val="tx2"/>
                        </a:solidFill>
                        <a:latin typeface="Candara" panose="020E0502030303020204" pitchFamily="34" charset="0"/>
                        <a:ea typeface="+mn-ea"/>
                        <a:cs typeface="Arial" panose="020B0604020202020204" pitchFamily="34" charset="0"/>
                      </a:endParaRPr>
                    </a:p>
                  </a:txBody>
                  <a:tcPr anchor="ctr"/>
                </a:tc>
                <a:tc>
                  <a:txBody>
                    <a:bodyPr/>
                    <a:lstStyle/>
                    <a:p>
                      <a:pPr algn="ctr" rtl="0" fontAlgn="ctr"/>
                      <a:r>
                        <a:rPr lang="es-MX" sz="1400" b="1" i="0" u="none" strike="noStrike">
                          <a:solidFill>
                            <a:srgbClr val="244061"/>
                          </a:solidFill>
                          <a:effectLst/>
                          <a:latin typeface="Candara" panose="020E0502030303020204" pitchFamily="34" charset="0"/>
                        </a:rPr>
                        <a:t>$1,082,298</a:t>
                      </a:r>
                    </a:p>
                  </a:txBody>
                  <a:tcPr marL="9525" marR="9525" marT="9525" marB="0" anchor="ctr"/>
                </a:tc>
              </a:tr>
              <a:tr h="202929">
                <a:tc>
                  <a:txBody>
                    <a:bodyPr/>
                    <a:lstStyle/>
                    <a:p>
                      <a:pPr marL="0" algn="l" defTabSz="914400" rtl="0" eaLnBrk="1" latinLnBrk="0" hangingPunct="1"/>
                      <a:r>
                        <a:rPr lang="es-CO" sz="1400" b="0" kern="1200" dirty="0" smtClean="0">
                          <a:solidFill>
                            <a:schemeClr val="tx2"/>
                          </a:solidFill>
                          <a:latin typeface="Candara" panose="020E0502030303020204" pitchFamily="34" charset="0"/>
                          <a:ea typeface="+mn-ea"/>
                          <a:cs typeface="Arial" panose="020B0604020202020204" pitchFamily="34" charset="0"/>
                        </a:rPr>
                        <a:t>    Inversión Cundinamarca</a:t>
                      </a:r>
                      <a:endParaRPr lang="es-CO" sz="1400" b="0" kern="1200" dirty="0">
                        <a:solidFill>
                          <a:schemeClr val="tx2"/>
                        </a:solidFill>
                        <a:latin typeface="Candara" panose="020E0502030303020204" pitchFamily="34" charset="0"/>
                        <a:ea typeface="+mn-ea"/>
                        <a:cs typeface="Arial" panose="020B0604020202020204" pitchFamily="34" charset="0"/>
                      </a:endParaRPr>
                    </a:p>
                  </a:txBody>
                  <a:tcPr anchor="ctr"/>
                </a:tc>
                <a:tc>
                  <a:txBody>
                    <a:bodyPr/>
                    <a:lstStyle/>
                    <a:p>
                      <a:pPr algn="ctr" rtl="0" fontAlgn="ctr"/>
                      <a:r>
                        <a:rPr lang="es-MX" sz="1400" b="1" i="0" u="none" strike="noStrike">
                          <a:solidFill>
                            <a:srgbClr val="244061"/>
                          </a:solidFill>
                          <a:effectLst/>
                          <a:latin typeface="Candara" panose="020E0502030303020204" pitchFamily="34" charset="0"/>
                        </a:rPr>
                        <a:t>$139,191</a:t>
                      </a:r>
                    </a:p>
                  </a:txBody>
                  <a:tcPr marL="9525" marR="9525" marT="9525" marB="0" anchor="ctr"/>
                </a:tc>
              </a:tr>
              <a:tr h="2029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400" b="0" kern="1200" dirty="0" smtClean="0">
                          <a:solidFill>
                            <a:schemeClr val="tx2"/>
                          </a:solidFill>
                          <a:latin typeface="Candara" panose="020E0502030303020204" pitchFamily="34" charset="0"/>
                          <a:ea typeface="+mn-ea"/>
                          <a:cs typeface="Arial" panose="020B0604020202020204" pitchFamily="34" charset="0"/>
                        </a:rPr>
                        <a:t>    Inversión Boyacá</a:t>
                      </a:r>
                      <a:endParaRPr lang="es-CO" sz="1400" b="0" kern="1200" dirty="0">
                        <a:solidFill>
                          <a:schemeClr val="tx2"/>
                        </a:solidFill>
                        <a:latin typeface="Candara" panose="020E0502030303020204" pitchFamily="34" charset="0"/>
                        <a:ea typeface="+mn-ea"/>
                        <a:cs typeface="Arial" panose="020B0604020202020204" pitchFamily="34" charset="0"/>
                      </a:endParaRPr>
                    </a:p>
                  </a:txBody>
                  <a:tcPr anchor="ctr"/>
                </a:tc>
                <a:tc>
                  <a:txBody>
                    <a:bodyPr/>
                    <a:lstStyle/>
                    <a:p>
                      <a:pPr algn="ctr" rtl="0" fontAlgn="ctr"/>
                      <a:r>
                        <a:rPr lang="es-MX" sz="1400" b="1" i="0" u="none" strike="noStrike">
                          <a:solidFill>
                            <a:srgbClr val="244061"/>
                          </a:solidFill>
                          <a:effectLst/>
                          <a:latin typeface="Candara" panose="020E0502030303020204" pitchFamily="34" charset="0"/>
                        </a:rPr>
                        <a:t>$344,376</a:t>
                      </a:r>
                    </a:p>
                  </a:txBody>
                  <a:tcPr marL="9525" marR="9525" marT="9525" marB="0" anchor="ctr"/>
                </a:tc>
              </a:tr>
              <a:tr h="2029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400" b="0" kern="1200" dirty="0" smtClean="0">
                          <a:solidFill>
                            <a:schemeClr val="tx2"/>
                          </a:solidFill>
                          <a:latin typeface="Candara" panose="020E0502030303020204" pitchFamily="34" charset="0"/>
                          <a:ea typeface="+mn-ea"/>
                          <a:cs typeface="Arial" panose="020B0604020202020204" pitchFamily="34" charset="0"/>
                        </a:rPr>
                        <a:t>    Inversión Casanare</a:t>
                      </a:r>
                    </a:p>
                  </a:txBody>
                  <a:tcPr anchor="ctr"/>
                </a:tc>
                <a:tc>
                  <a:txBody>
                    <a:bodyPr/>
                    <a:lstStyle/>
                    <a:p>
                      <a:pPr algn="ctr" rtl="0" fontAlgn="ctr"/>
                      <a:r>
                        <a:rPr lang="es-MX" sz="1400" b="1" i="0" u="none" strike="noStrike" dirty="0">
                          <a:solidFill>
                            <a:srgbClr val="244061"/>
                          </a:solidFill>
                          <a:effectLst/>
                          <a:latin typeface="Candara" panose="020E0502030303020204" pitchFamily="34" charset="0"/>
                        </a:rPr>
                        <a:t>$64,791</a:t>
                      </a:r>
                    </a:p>
                  </a:txBody>
                  <a:tcPr marL="9525" marR="9525" marT="9525" marB="0" anchor="ctr"/>
                </a:tc>
              </a:tr>
            </a:tbl>
          </a:graphicData>
        </a:graphic>
      </p:graphicFrame>
      <p:sp>
        <p:nvSpPr>
          <p:cNvPr id="9" name="CuadroTexto 8"/>
          <p:cNvSpPr txBox="1"/>
          <p:nvPr/>
        </p:nvSpPr>
        <p:spPr>
          <a:xfrm>
            <a:off x="3304706" y="4773525"/>
            <a:ext cx="3703320" cy="261610"/>
          </a:xfrm>
          <a:prstGeom prst="rect">
            <a:avLst/>
          </a:prstGeom>
          <a:noFill/>
        </p:spPr>
        <p:txBody>
          <a:bodyPr wrap="square" rtlCol="0">
            <a:spAutoFit/>
          </a:bodyPr>
          <a:lstStyle/>
          <a:p>
            <a:pPr marL="171450" indent="-171450" fontAlgn="base">
              <a:spcBef>
                <a:spcPct val="0"/>
              </a:spcBef>
              <a:spcAft>
                <a:spcPct val="0"/>
              </a:spcAft>
              <a:buFont typeface="Arial" panose="020B0604020202020204" pitchFamily="34" charset="0"/>
              <a:buChar char="•"/>
            </a:pPr>
            <a:r>
              <a:rPr lang="es-MX" sz="1100" dirty="0">
                <a:solidFill>
                  <a:srgbClr val="022B44"/>
                </a:solidFill>
                <a:latin typeface="Arial" charset="0"/>
                <a:cs typeface="Arial" charset="0"/>
              </a:rPr>
              <a:t> Precios constantes </a:t>
            </a:r>
            <a:r>
              <a:rPr lang="es-MX" sz="1100" dirty="0" smtClean="0">
                <a:solidFill>
                  <a:srgbClr val="022B44"/>
                </a:solidFill>
                <a:latin typeface="Arial" charset="0"/>
                <a:cs typeface="Arial" charset="0"/>
              </a:rPr>
              <a:t>2014</a:t>
            </a:r>
            <a:endParaRPr lang="es-MX" sz="1100" dirty="0">
              <a:solidFill>
                <a:srgbClr val="022B44"/>
              </a:solidFill>
              <a:latin typeface="Arial" charset="0"/>
              <a:cs typeface="Arial" charset="0"/>
            </a:endParaRPr>
          </a:p>
        </p:txBody>
      </p:sp>
    </p:spTree>
    <p:extLst>
      <p:ext uri="{BB962C8B-B14F-4D97-AF65-F5344CB8AC3E}">
        <p14:creationId xmlns:p14="http://schemas.microsoft.com/office/powerpoint/2010/main" val="2165777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0"/>
            <a:ext cx="1400213" cy="1124744"/>
          </a:xfrm>
          <a:prstGeom prst="rect">
            <a:avLst/>
          </a:prstGeom>
        </p:spPr>
      </p:pic>
      <p:grpSp>
        <p:nvGrpSpPr>
          <p:cNvPr id="3" name="Grupo 2"/>
          <p:cNvGrpSpPr/>
          <p:nvPr/>
        </p:nvGrpSpPr>
        <p:grpSpPr>
          <a:xfrm>
            <a:off x="1280592" y="908720"/>
            <a:ext cx="8885188" cy="1208259"/>
            <a:chOff x="484237" y="132634"/>
            <a:chExt cx="8885188" cy="1208259"/>
          </a:xfrm>
        </p:grpSpPr>
        <p:sp>
          <p:nvSpPr>
            <p:cNvPr id="4" name="Rectángulo 3"/>
            <p:cNvSpPr>
              <a:spLocks noChangeArrowheads="1"/>
            </p:cNvSpPr>
            <p:nvPr/>
          </p:nvSpPr>
          <p:spPr bwMode="auto">
            <a:xfrm>
              <a:off x="484237" y="132634"/>
              <a:ext cx="8261836" cy="523220"/>
            </a:xfrm>
            <a:prstGeom prst="rect">
              <a:avLst/>
            </a:prstGeom>
            <a:noFill/>
            <a:ln w="9525">
              <a:noFill/>
              <a:miter lim="800000"/>
              <a:headEnd/>
              <a:tailEnd/>
            </a:ln>
          </p:spPr>
          <p:txBody>
            <a:bodyPr wrap="square">
              <a:spAutoFit/>
            </a:bodyPr>
            <a:lstStyle/>
            <a:p>
              <a:pPr>
                <a:defRPr/>
              </a:pPr>
              <a:r>
                <a:rPr lang="es-ES" sz="2800" dirty="0" smtClean="0">
                  <a:solidFill>
                    <a:srgbClr val="FFC000"/>
                  </a:solidFill>
                  <a:latin typeface="Impact" pitchFamily="34" charset="0"/>
                  <a:sym typeface="Helvetica Neue Bold Condensed" charset="0"/>
                </a:rPr>
                <a:t> </a:t>
              </a:r>
              <a:endParaRPr lang="es-ES" sz="2800" b="1" dirty="0">
                <a:ln w="10541" cmpd="sng">
                  <a:solidFill>
                    <a:srgbClr val="4F81BD">
                      <a:shade val="88000"/>
                      <a:satMod val="110000"/>
                    </a:srgbClr>
                  </a:solidFill>
                  <a:prstDash val="solid"/>
                </a:ln>
                <a:solidFill>
                  <a:srgbClr val="1F497D"/>
                </a:solidFill>
                <a:latin typeface="Franklin Gothic Demi Cond" pitchFamily="34" charset="0"/>
                <a:sym typeface="Helvetica Neue Bold Condensed" charset="0"/>
              </a:endParaRPr>
            </a:p>
          </p:txBody>
        </p:sp>
        <p:sp>
          <p:nvSpPr>
            <p:cNvPr id="5" name="Rectángulo 5"/>
            <p:cNvSpPr>
              <a:spLocks noChangeArrowheads="1"/>
            </p:cNvSpPr>
            <p:nvPr/>
          </p:nvSpPr>
          <p:spPr bwMode="auto">
            <a:xfrm>
              <a:off x="557599" y="602229"/>
              <a:ext cx="88118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es-CO" sz="2400" dirty="0">
                  <a:solidFill>
                    <a:srgbClr val="000000"/>
                  </a:solidFill>
                  <a:latin typeface="Impact" panose="020B0806030902050204" pitchFamily="34" charset="0"/>
                  <a:sym typeface="Helvetica Neue Bold Condensed"/>
                </a:rPr>
                <a:t>TRANSVERSAL DEL SISGA</a:t>
              </a:r>
            </a:p>
            <a:p>
              <a:pPr>
                <a:spcBef>
                  <a:spcPct val="0"/>
                </a:spcBef>
                <a:buFontTx/>
                <a:buNone/>
              </a:pPr>
              <a:r>
                <a:rPr lang="es-ES" altLang="es-CO" sz="1800" dirty="0">
                  <a:solidFill>
                    <a:srgbClr val="000000"/>
                  </a:solidFill>
                  <a:latin typeface="Impact" panose="020B0806030902050204" pitchFamily="34" charset="0"/>
                  <a:sym typeface="Helvetica Neue Bold Condensed"/>
                </a:rPr>
                <a:t>(Sisga – Macheta – Guateque –Santa Maria – San Luis de Gaceno – Aguaclara)</a:t>
              </a:r>
            </a:p>
          </p:txBody>
        </p:sp>
      </p:grpSp>
      <p:graphicFrame>
        <p:nvGraphicFramePr>
          <p:cNvPr id="6" name="Tabla 5"/>
          <p:cNvGraphicFramePr>
            <a:graphicFrameLocks noGrp="1"/>
          </p:cNvGraphicFramePr>
          <p:nvPr>
            <p:extLst>
              <p:ext uri="{D42A27DB-BD31-4B8C-83A1-F6EECF244321}">
                <p14:modId xmlns:p14="http://schemas.microsoft.com/office/powerpoint/2010/main" val="1092866822"/>
              </p:ext>
            </p:extLst>
          </p:nvPr>
        </p:nvGraphicFramePr>
        <p:xfrm>
          <a:off x="1353954" y="2281320"/>
          <a:ext cx="7920880" cy="3946266"/>
        </p:xfrm>
        <a:graphic>
          <a:graphicData uri="http://schemas.openxmlformats.org/drawingml/2006/table">
            <a:tbl>
              <a:tblPr bandRow="1">
                <a:tableStyleId>{BC89EF96-8CEA-46FF-86C4-4CE0E7609802}</a:tableStyleId>
              </a:tblPr>
              <a:tblGrid>
                <a:gridCol w="936104"/>
                <a:gridCol w="2736304"/>
                <a:gridCol w="1512168"/>
                <a:gridCol w="2736304"/>
              </a:tblGrid>
              <a:tr h="339817">
                <a:tc>
                  <a:txBody>
                    <a:bodyPr/>
                    <a:lstStyle/>
                    <a:p>
                      <a:pPr algn="ctr" rtl="0" fontAlgn="ctr"/>
                      <a:r>
                        <a:rPr lang="es-MX" sz="1200" u="none" strike="noStrike" dirty="0">
                          <a:effectLst/>
                        </a:rPr>
                        <a:t>UF</a:t>
                      </a:r>
                      <a:endParaRPr lang="es-MX"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MX" sz="1200" u="none" strike="noStrike" dirty="0">
                          <a:effectLst/>
                        </a:rPr>
                        <a:t>Sector</a:t>
                      </a:r>
                      <a:endParaRPr lang="es-MX"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MX" sz="1200" u="none" strike="noStrike">
                          <a:effectLst/>
                        </a:rPr>
                        <a:t>Longitud (Km)</a:t>
                      </a:r>
                      <a:endParaRPr lang="es-MX"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MX" sz="1200" u="none" strike="noStrike">
                          <a:effectLst/>
                        </a:rPr>
                        <a:t>Intervención prevista</a:t>
                      </a:r>
                      <a:endParaRPr lang="es-MX" sz="1200" b="1" i="0" u="none" strike="noStrike">
                        <a:solidFill>
                          <a:srgbClr val="000000"/>
                        </a:solidFill>
                        <a:effectLst/>
                        <a:latin typeface="Calibri" panose="020F0502020204030204" pitchFamily="34" charset="0"/>
                      </a:endParaRPr>
                    </a:p>
                  </a:txBody>
                  <a:tcPr marL="9525" marR="9525" marT="9525" marB="0" anchor="ctr"/>
                </a:tc>
              </a:tr>
              <a:tr h="230199">
                <a:tc rowSpan="3">
                  <a:txBody>
                    <a:bodyPr/>
                    <a:lstStyle/>
                    <a:p>
                      <a:pPr algn="ctr" rtl="0" fontAlgn="ctr"/>
                      <a:r>
                        <a:rPr lang="es-MX" sz="1200" u="none" strike="noStrike">
                          <a:effectLst/>
                        </a:rPr>
                        <a:t>UF1</a:t>
                      </a:r>
                      <a:endParaRPr lang="es-MX" sz="1200" b="1" i="0" u="none" strike="noStrike">
                        <a:solidFill>
                          <a:srgbClr val="094677"/>
                        </a:solidFill>
                        <a:effectLst/>
                        <a:latin typeface="Calibri" panose="020F0502020204030204" pitchFamily="34" charset="0"/>
                      </a:endParaRPr>
                    </a:p>
                  </a:txBody>
                  <a:tcPr marL="9525" marR="9525" marT="9525" marB="0" anchor="ctr"/>
                </a:tc>
                <a:tc>
                  <a:txBody>
                    <a:bodyPr/>
                    <a:lstStyle/>
                    <a:p>
                      <a:pPr algn="ctr" rtl="0" fontAlgn="ctr"/>
                      <a:r>
                        <a:rPr lang="es-MX" sz="1200" u="none" strike="noStrike">
                          <a:effectLst/>
                        </a:rPr>
                        <a:t>Sisga - Machetá</a:t>
                      </a:r>
                      <a:endParaRPr lang="es-MX"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MX" sz="1200" u="none" strike="noStrike">
                          <a:effectLst/>
                        </a:rPr>
                        <a:t>17.09</a:t>
                      </a:r>
                      <a:endParaRPr lang="es-MX"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b"/>
                      <a:r>
                        <a:rPr lang="es-MX" sz="1200" u="none" strike="noStrike">
                          <a:effectLst/>
                        </a:rPr>
                        <a:t>Rehabilitación</a:t>
                      </a:r>
                      <a:endParaRPr lang="es-MX" sz="1200" b="0" i="0" u="none" strike="noStrike">
                        <a:solidFill>
                          <a:srgbClr val="000000"/>
                        </a:solidFill>
                        <a:effectLst/>
                        <a:latin typeface="Calibri" panose="020F0502020204030204" pitchFamily="34" charset="0"/>
                      </a:endParaRPr>
                    </a:p>
                  </a:txBody>
                  <a:tcPr marL="9525" marR="9525" marT="9525" marB="0" anchor="b"/>
                </a:tc>
              </a:tr>
              <a:tr h="230199">
                <a:tc vMerge="1">
                  <a:txBody>
                    <a:bodyPr/>
                    <a:lstStyle/>
                    <a:p>
                      <a:endParaRPr lang="es-MX"/>
                    </a:p>
                  </a:txBody>
                  <a:tcPr/>
                </a:tc>
                <a:tc>
                  <a:txBody>
                    <a:bodyPr/>
                    <a:lstStyle/>
                    <a:p>
                      <a:pPr algn="ctr" rtl="0" fontAlgn="ctr"/>
                      <a:r>
                        <a:rPr lang="es-MX" sz="1200" u="none" strike="noStrike">
                          <a:effectLst/>
                        </a:rPr>
                        <a:t>Machetá - Manta</a:t>
                      </a:r>
                      <a:endParaRPr lang="es-MX"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MX" sz="1200" u="none" strike="noStrike">
                          <a:effectLst/>
                        </a:rPr>
                        <a:t>18.64</a:t>
                      </a:r>
                      <a:endParaRPr lang="es-MX"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b"/>
                      <a:r>
                        <a:rPr lang="es-MX" sz="1200" u="none" strike="noStrike">
                          <a:effectLst/>
                        </a:rPr>
                        <a:t>Rehabilitación</a:t>
                      </a:r>
                      <a:endParaRPr lang="es-MX" sz="1200" b="0" i="0" u="none" strike="noStrike">
                        <a:solidFill>
                          <a:srgbClr val="000000"/>
                        </a:solidFill>
                        <a:effectLst/>
                        <a:latin typeface="Calibri" panose="020F0502020204030204" pitchFamily="34" charset="0"/>
                      </a:endParaRPr>
                    </a:p>
                  </a:txBody>
                  <a:tcPr marL="9525" marR="9525" marT="9525" marB="0" anchor="b"/>
                </a:tc>
              </a:tr>
              <a:tr h="230199">
                <a:tc vMerge="1">
                  <a:txBody>
                    <a:bodyPr/>
                    <a:lstStyle/>
                    <a:p>
                      <a:endParaRPr lang="es-MX"/>
                    </a:p>
                  </a:txBody>
                  <a:tcPr/>
                </a:tc>
                <a:tc>
                  <a:txBody>
                    <a:bodyPr/>
                    <a:lstStyle/>
                    <a:p>
                      <a:pPr algn="ctr" rtl="0" fontAlgn="ctr"/>
                      <a:r>
                        <a:rPr lang="es-MX" sz="1200" u="none" strike="noStrike">
                          <a:effectLst/>
                        </a:rPr>
                        <a:t>Manta - Guateque</a:t>
                      </a:r>
                      <a:endParaRPr lang="es-MX"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MX" sz="1200" u="none" strike="noStrike">
                          <a:effectLst/>
                        </a:rPr>
                        <a:t>14.28</a:t>
                      </a:r>
                      <a:endParaRPr lang="es-MX"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b"/>
                      <a:r>
                        <a:rPr lang="es-MX" sz="1200" u="none" strike="noStrike">
                          <a:effectLst/>
                        </a:rPr>
                        <a:t>Rehabilitación</a:t>
                      </a:r>
                      <a:endParaRPr lang="es-MX" sz="1200" b="0" i="0" u="none" strike="noStrike">
                        <a:solidFill>
                          <a:srgbClr val="000000"/>
                        </a:solidFill>
                        <a:effectLst/>
                        <a:latin typeface="Calibri" panose="020F0502020204030204" pitchFamily="34" charset="0"/>
                      </a:endParaRPr>
                    </a:p>
                  </a:txBody>
                  <a:tcPr marL="9525" marR="9525" marT="9525" marB="0" anchor="b"/>
                </a:tc>
              </a:tr>
              <a:tr h="515207">
                <a:tc rowSpan="2">
                  <a:txBody>
                    <a:bodyPr/>
                    <a:lstStyle/>
                    <a:p>
                      <a:pPr algn="ctr" rtl="0" fontAlgn="ctr"/>
                      <a:r>
                        <a:rPr lang="es-MX" sz="1200" u="none" strike="noStrike">
                          <a:effectLst/>
                        </a:rPr>
                        <a:t>UF2</a:t>
                      </a:r>
                      <a:endParaRPr lang="es-MX" sz="1200" b="1" i="0" u="none" strike="noStrike">
                        <a:solidFill>
                          <a:srgbClr val="094677"/>
                        </a:solidFill>
                        <a:effectLst/>
                        <a:latin typeface="Calibri" panose="020F0502020204030204" pitchFamily="34" charset="0"/>
                      </a:endParaRPr>
                    </a:p>
                  </a:txBody>
                  <a:tcPr marL="9525" marR="9525" marT="9525" marB="0" anchor="ctr"/>
                </a:tc>
                <a:tc>
                  <a:txBody>
                    <a:bodyPr/>
                    <a:lstStyle/>
                    <a:p>
                      <a:pPr algn="ctr" rtl="0" fontAlgn="ctr"/>
                      <a:r>
                        <a:rPr lang="es-MX" sz="1200" u="none" strike="noStrike">
                          <a:effectLst/>
                        </a:rPr>
                        <a:t>Guateque - Garagoa</a:t>
                      </a:r>
                      <a:endParaRPr lang="es-MX"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MX" sz="1200" u="none" strike="noStrike">
                          <a:effectLst/>
                        </a:rPr>
                        <a:t>12.88</a:t>
                      </a:r>
                      <a:endParaRPr lang="es-MX"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b"/>
                      <a:r>
                        <a:rPr lang="es-MX" sz="1200" u="none" strike="noStrike">
                          <a:effectLst/>
                        </a:rPr>
                        <a:t>Rehabilitación y reconstrucción de Pavimento</a:t>
                      </a:r>
                      <a:endParaRPr lang="es-MX" sz="1200" b="0" i="0" u="none" strike="noStrike">
                        <a:solidFill>
                          <a:srgbClr val="000000"/>
                        </a:solidFill>
                        <a:effectLst/>
                        <a:latin typeface="Calibri" panose="020F0502020204030204" pitchFamily="34" charset="0"/>
                      </a:endParaRPr>
                    </a:p>
                  </a:txBody>
                  <a:tcPr marL="9525" marR="9525" marT="9525" marB="0" anchor="b"/>
                </a:tc>
              </a:tr>
              <a:tr h="515207">
                <a:tc vMerge="1">
                  <a:txBody>
                    <a:bodyPr/>
                    <a:lstStyle/>
                    <a:p>
                      <a:endParaRPr lang="es-MX"/>
                    </a:p>
                  </a:txBody>
                  <a:tcPr/>
                </a:tc>
                <a:tc>
                  <a:txBody>
                    <a:bodyPr/>
                    <a:lstStyle/>
                    <a:p>
                      <a:pPr algn="ctr" rtl="0" fontAlgn="ctr"/>
                      <a:r>
                        <a:rPr lang="es-MX" sz="1200" u="none" strike="noStrike">
                          <a:effectLst/>
                        </a:rPr>
                        <a:t>Garagoa - Macanal</a:t>
                      </a:r>
                      <a:endParaRPr lang="es-MX"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MX" sz="1200" u="none" strike="noStrike">
                          <a:effectLst/>
                        </a:rPr>
                        <a:t>9.12</a:t>
                      </a:r>
                      <a:endParaRPr lang="es-MX"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b"/>
                      <a:r>
                        <a:rPr lang="es-MX" sz="1200" u="none" strike="noStrike">
                          <a:effectLst/>
                        </a:rPr>
                        <a:t>Rehabilitación y reconstrucción de Pavimento</a:t>
                      </a:r>
                      <a:endParaRPr lang="es-MX" sz="1200" b="0" i="0" u="none" strike="noStrike">
                        <a:solidFill>
                          <a:srgbClr val="000000"/>
                        </a:solidFill>
                        <a:effectLst/>
                        <a:latin typeface="Calibri" panose="020F0502020204030204" pitchFamily="34" charset="0"/>
                      </a:endParaRPr>
                    </a:p>
                  </a:txBody>
                  <a:tcPr marL="9525" marR="9525" marT="9525" marB="0" anchor="b"/>
                </a:tc>
              </a:tr>
              <a:tr h="515207">
                <a:tc>
                  <a:txBody>
                    <a:bodyPr/>
                    <a:lstStyle/>
                    <a:p>
                      <a:pPr algn="ctr" rtl="0" fontAlgn="ctr"/>
                      <a:r>
                        <a:rPr lang="es-MX" sz="1200" u="none" strike="noStrike">
                          <a:effectLst/>
                        </a:rPr>
                        <a:t>UF3</a:t>
                      </a:r>
                      <a:endParaRPr lang="es-MX" sz="1200" b="1" i="0" u="none" strike="noStrike">
                        <a:solidFill>
                          <a:srgbClr val="094677"/>
                        </a:solidFill>
                        <a:effectLst/>
                        <a:latin typeface="Calibri" panose="020F0502020204030204" pitchFamily="34" charset="0"/>
                      </a:endParaRPr>
                    </a:p>
                  </a:txBody>
                  <a:tcPr marL="9525" marR="9525" marT="9525" marB="0" anchor="ctr"/>
                </a:tc>
                <a:tc>
                  <a:txBody>
                    <a:bodyPr/>
                    <a:lstStyle/>
                    <a:p>
                      <a:pPr algn="ctr" rtl="0" fontAlgn="ctr"/>
                      <a:r>
                        <a:rPr lang="es-MX" sz="1200" u="none" strike="noStrike">
                          <a:effectLst/>
                        </a:rPr>
                        <a:t>Macanal - Santa María</a:t>
                      </a:r>
                      <a:endParaRPr lang="es-MX"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MX" sz="1200" u="none" strike="noStrike">
                          <a:effectLst/>
                        </a:rPr>
                        <a:t>17.8</a:t>
                      </a:r>
                      <a:endParaRPr lang="es-MX"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b"/>
                      <a:r>
                        <a:rPr lang="es-MX" sz="1200" u="none" strike="noStrike">
                          <a:effectLst/>
                        </a:rPr>
                        <a:t>Rehabilitación y reconstrucción de Pavimento</a:t>
                      </a:r>
                      <a:endParaRPr lang="es-MX" sz="1200" b="0" i="0" u="none" strike="noStrike">
                        <a:solidFill>
                          <a:srgbClr val="000000"/>
                        </a:solidFill>
                        <a:effectLst/>
                        <a:latin typeface="Calibri" panose="020F0502020204030204" pitchFamily="34" charset="0"/>
                      </a:endParaRPr>
                    </a:p>
                  </a:txBody>
                  <a:tcPr marL="9525" marR="9525" marT="9525" marB="0" anchor="b"/>
                </a:tc>
              </a:tr>
              <a:tr h="515207">
                <a:tc rowSpan="3">
                  <a:txBody>
                    <a:bodyPr/>
                    <a:lstStyle/>
                    <a:p>
                      <a:pPr algn="ctr" rtl="0" fontAlgn="ctr"/>
                      <a:r>
                        <a:rPr lang="es-MX" sz="1200" u="none" strike="noStrike">
                          <a:effectLst/>
                        </a:rPr>
                        <a:t>UF4</a:t>
                      </a:r>
                      <a:endParaRPr lang="es-MX" sz="1200" b="1" i="0" u="none" strike="noStrike">
                        <a:solidFill>
                          <a:srgbClr val="094677"/>
                        </a:solidFill>
                        <a:effectLst/>
                        <a:latin typeface="Calibri" panose="020F0502020204030204" pitchFamily="34" charset="0"/>
                      </a:endParaRPr>
                    </a:p>
                  </a:txBody>
                  <a:tcPr marL="9525" marR="9525" marT="9525" marB="0" anchor="ctr"/>
                </a:tc>
                <a:tc>
                  <a:txBody>
                    <a:bodyPr/>
                    <a:lstStyle/>
                    <a:p>
                      <a:pPr algn="ctr" rtl="0" fontAlgn="ctr"/>
                      <a:r>
                        <a:rPr lang="es-MX" sz="1200" u="none" strike="noStrike">
                          <a:effectLst/>
                        </a:rPr>
                        <a:t>Santa María - Cachipay</a:t>
                      </a:r>
                      <a:endParaRPr lang="es-MX"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MX" sz="1200" u="none" strike="noStrike" dirty="0">
                          <a:effectLst/>
                        </a:rPr>
                        <a:t>5.83</a:t>
                      </a:r>
                      <a:endParaRPr lang="es-MX"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b"/>
                      <a:r>
                        <a:rPr lang="es-MX" sz="1200" u="none" strike="noStrike">
                          <a:effectLst/>
                        </a:rPr>
                        <a:t>Rehabilitación y reconstrucción de Pavimento</a:t>
                      </a:r>
                      <a:endParaRPr lang="es-MX" sz="1200" b="0" i="0" u="none" strike="noStrike">
                        <a:solidFill>
                          <a:srgbClr val="000000"/>
                        </a:solidFill>
                        <a:effectLst/>
                        <a:latin typeface="Calibri" panose="020F0502020204030204" pitchFamily="34" charset="0"/>
                      </a:endParaRPr>
                    </a:p>
                  </a:txBody>
                  <a:tcPr marL="9525" marR="9525" marT="9525" marB="0" anchor="b"/>
                </a:tc>
              </a:tr>
              <a:tr h="515207">
                <a:tc vMerge="1">
                  <a:txBody>
                    <a:bodyPr/>
                    <a:lstStyle/>
                    <a:p>
                      <a:endParaRPr lang="es-MX"/>
                    </a:p>
                  </a:txBody>
                  <a:tcPr/>
                </a:tc>
                <a:tc>
                  <a:txBody>
                    <a:bodyPr/>
                    <a:lstStyle/>
                    <a:p>
                      <a:pPr algn="ctr" rtl="0" fontAlgn="ctr"/>
                      <a:r>
                        <a:rPr lang="es-MX" sz="1200" u="none" strike="noStrike">
                          <a:effectLst/>
                        </a:rPr>
                        <a:t>Cachipay - San Luis de Gaceno</a:t>
                      </a:r>
                      <a:endParaRPr lang="es-MX"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MX" sz="1200" u="none" strike="noStrike">
                          <a:effectLst/>
                        </a:rPr>
                        <a:t>15.27</a:t>
                      </a:r>
                      <a:endParaRPr lang="es-MX"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b"/>
                      <a:r>
                        <a:rPr lang="es-MX" sz="1200" u="none" strike="noStrike">
                          <a:effectLst/>
                        </a:rPr>
                        <a:t>Rehabilitación y reconstrucción de Pavimento</a:t>
                      </a:r>
                      <a:endParaRPr lang="es-MX" sz="1200" b="0" i="0" u="none" strike="noStrike">
                        <a:solidFill>
                          <a:srgbClr val="000000"/>
                        </a:solidFill>
                        <a:effectLst/>
                        <a:latin typeface="Calibri" panose="020F0502020204030204" pitchFamily="34" charset="0"/>
                      </a:endParaRPr>
                    </a:p>
                  </a:txBody>
                  <a:tcPr marL="9525" marR="9525" marT="9525" marB="0" anchor="b"/>
                </a:tc>
              </a:tr>
              <a:tr h="339817">
                <a:tc vMerge="1">
                  <a:txBody>
                    <a:bodyPr/>
                    <a:lstStyle/>
                    <a:p>
                      <a:endParaRPr lang="es-MX"/>
                    </a:p>
                  </a:txBody>
                  <a:tcPr/>
                </a:tc>
                <a:tc>
                  <a:txBody>
                    <a:bodyPr/>
                    <a:lstStyle/>
                    <a:p>
                      <a:pPr algn="ctr" rtl="0" fontAlgn="ctr"/>
                      <a:r>
                        <a:rPr lang="es-MX" sz="1200" u="none" strike="noStrike">
                          <a:effectLst/>
                        </a:rPr>
                        <a:t>San Luis de Gaceno - Aguaclara</a:t>
                      </a:r>
                      <a:endParaRPr lang="es-MX"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MX" sz="1200" u="none" strike="noStrike">
                          <a:effectLst/>
                        </a:rPr>
                        <a:t>26.26</a:t>
                      </a:r>
                      <a:endParaRPr lang="es-MX"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b"/>
                      <a:r>
                        <a:rPr lang="es-MX" sz="1200" u="none" strike="noStrike" dirty="0">
                          <a:effectLst/>
                        </a:rPr>
                        <a:t>Rehabilitación</a:t>
                      </a:r>
                      <a:endParaRPr lang="es-MX" sz="12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2774131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0"/>
            <a:ext cx="1400213" cy="1124744"/>
          </a:xfrm>
          <a:prstGeom prst="rect">
            <a:avLst/>
          </a:prstGeom>
        </p:spPr>
      </p:pic>
      <p:sp>
        <p:nvSpPr>
          <p:cNvPr id="3" name="30 CuadroTexto"/>
          <p:cNvSpPr txBox="1">
            <a:spLocks noChangeArrowheads="1"/>
          </p:cNvSpPr>
          <p:nvPr/>
        </p:nvSpPr>
        <p:spPr bwMode="auto">
          <a:xfrm flipH="1">
            <a:off x="5375920" y="1844824"/>
            <a:ext cx="3625256" cy="302070"/>
          </a:xfrm>
          <a:prstGeom prst="rect">
            <a:avLst/>
          </a:prstGeom>
          <a:solidFill>
            <a:srgbClr val="6D96C7"/>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anchor="ctr">
            <a:spAutoFit/>
          </a:bodyPr>
          <a:lstStyle>
            <a:defPPr>
              <a:defRPr lang="es-MX"/>
            </a:defPPr>
            <a:lvl1pPr marL="457200" indent="-457200" algn="ctr" fontAlgn="base">
              <a:spcBef>
                <a:spcPts val="600"/>
              </a:spcBef>
              <a:spcAft>
                <a:spcPct val="0"/>
              </a:spcAft>
              <a:defRPr sz="1600" b="1">
                <a:solidFill>
                  <a:prstClr val="white"/>
                </a:solidFill>
                <a:effectLst>
                  <a:outerShdw blurRad="38100" dist="38100" dir="2700000" algn="tl">
                    <a:srgbClr val="000000">
                      <a:alpha val="43137"/>
                    </a:srgbClr>
                  </a:outerShdw>
                </a:effectLst>
                <a:latin typeface="Calibri"/>
                <a:cs typeface="Arial" pitchFamily="34"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marL="422041" indent="-422041" defTabSz="844083">
              <a:spcBef>
                <a:spcPts val="554"/>
              </a:spcBef>
              <a:defRPr/>
            </a:pPr>
            <a:r>
              <a:rPr lang="es-CO" sz="1363" kern="0" dirty="0"/>
              <a:t>ALCANCE CONCESIONES 4G</a:t>
            </a:r>
          </a:p>
        </p:txBody>
      </p:sp>
      <p:graphicFrame>
        <p:nvGraphicFramePr>
          <p:cNvPr id="4" name="17 Tabla"/>
          <p:cNvGraphicFramePr>
            <a:graphicFrameLocks noGrp="1"/>
          </p:cNvGraphicFramePr>
          <p:nvPr>
            <p:extLst>
              <p:ext uri="{D42A27DB-BD31-4B8C-83A1-F6EECF244321}">
                <p14:modId xmlns:p14="http://schemas.microsoft.com/office/powerpoint/2010/main" val="3000702486"/>
              </p:ext>
            </p:extLst>
          </p:nvPr>
        </p:nvGraphicFramePr>
        <p:xfrm>
          <a:off x="5375920" y="2212392"/>
          <a:ext cx="3625256" cy="3464040"/>
        </p:xfrm>
        <a:graphic>
          <a:graphicData uri="http://schemas.openxmlformats.org/drawingml/2006/table">
            <a:tbl>
              <a:tblPr firstRow="1" bandRow="1"/>
              <a:tblGrid>
                <a:gridCol w="2257104"/>
                <a:gridCol w="1368152"/>
              </a:tblGrid>
              <a:tr h="260797">
                <a:tc>
                  <a:txBody>
                    <a:bodyPr/>
                    <a:lstStyle>
                      <a:lvl1pPr marL="0" algn="l" defTabSz="844083" rtl="0" eaLnBrk="1" latinLnBrk="0" hangingPunct="1">
                        <a:defRPr sz="1662" b="1" kern="1200">
                          <a:solidFill>
                            <a:schemeClr val="tx1"/>
                          </a:solidFill>
                          <a:latin typeface="Calibri"/>
                        </a:defRPr>
                      </a:lvl1pPr>
                      <a:lvl2pPr marL="422041" algn="l" defTabSz="844083" rtl="0" eaLnBrk="1" latinLnBrk="0" hangingPunct="1">
                        <a:defRPr sz="1662" b="1" kern="1200">
                          <a:solidFill>
                            <a:schemeClr val="tx1"/>
                          </a:solidFill>
                          <a:latin typeface="Calibri"/>
                        </a:defRPr>
                      </a:lvl2pPr>
                      <a:lvl3pPr marL="844083" algn="l" defTabSz="844083" rtl="0" eaLnBrk="1" latinLnBrk="0" hangingPunct="1">
                        <a:defRPr sz="1662" b="1" kern="1200">
                          <a:solidFill>
                            <a:schemeClr val="tx1"/>
                          </a:solidFill>
                          <a:latin typeface="Calibri"/>
                        </a:defRPr>
                      </a:lvl3pPr>
                      <a:lvl4pPr marL="1266124" algn="l" defTabSz="844083" rtl="0" eaLnBrk="1" latinLnBrk="0" hangingPunct="1">
                        <a:defRPr sz="1662" b="1" kern="1200">
                          <a:solidFill>
                            <a:schemeClr val="tx1"/>
                          </a:solidFill>
                          <a:latin typeface="Calibri"/>
                        </a:defRPr>
                      </a:lvl4pPr>
                      <a:lvl5pPr marL="1688165" algn="l" defTabSz="844083" rtl="0" eaLnBrk="1" latinLnBrk="0" hangingPunct="1">
                        <a:defRPr sz="1662" b="1" kern="1200">
                          <a:solidFill>
                            <a:schemeClr val="tx1"/>
                          </a:solidFill>
                          <a:latin typeface="Calibri"/>
                        </a:defRPr>
                      </a:lvl5pPr>
                      <a:lvl6pPr marL="2110207" algn="l" defTabSz="844083" rtl="0" eaLnBrk="1" latinLnBrk="0" hangingPunct="1">
                        <a:defRPr sz="1662" b="1" kern="1200">
                          <a:solidFill>
                            <a:schemeClr val="tx1"/>
                          </a:solidFill>
                          <a:latin typeface="Calibri"/>
                        </a:defRPr>
                      </a:lvl6pPr>
                      <a:lvl7pPr marL="2532248" algn="l" defTabSz="844083" rtl="0" eaLnBrk="1" latinLnBrk="0" hangingPunct="1">
                        <a:defRPr sz="1662" b="1" kern="1200">
                          <a:solidFill>
                            <a:schemeClr val="tx1"/>
                          </a:solidFill>
                          <a:latin typeface="Calibri"/>
                        </a:defRPr>
                      </a:lvl7pPr>
                      <a:lvl8pPr marL="2954289" algn="l" defTabSz="844083" rtl="0" eaLnBrk="1" latinLnBrk="0" hangingPunct="1">
                        <a:defRPr sz="1662" b="1" kern="1200">
                          <a:solidFill>
                            <a:schemeClr val="tx1"/>
                          </a:solidFill>
                          <a:latin typeface="Calibri"/>
                        </a:defRPr>
                      </a:lvl8pPr>
                      <a:lvl9pPr marL="3376331" algn="l" defTabSz="844083" rtl="0" eaLnBrk="1" latinLnBrk="0" hangingPunct="1">
                        <a:defRPr sz="1662" b="1" kern="1200">
                          <a:solidFill>
                            <a:schemeClr val="tx1"/>
                          </a:solidFill>
                          <a:latin typeface="Calibri"/>
                        </a:defRPr>
                      </a:lvl9pPr>
                    </a:lstStyle>
                    <a:p>
                      <a:pPr marL="0" algn="ctr" defTabSz="914400" rtl="0" eaLnBrk="1" fontAlgn="ctr" latinLnBrk="0" hangingPunct="1"/>
                      <a:r>
                        <a:rPr lang="es-CO" sz="1100" b="1" i="0" u="none" strike="noStrike" kern="1200" dirty="0" smtClean="0">
                          <a:solidFill>
                            <a:schemeClr val="tx1"/>
                          </a:solidFill>
                          <a:latin typeface="+mn-lt"/>
                          <a:ea typeface="+mn-ea"/>
                          <a:cs typeface="Arial" panose="020B0604020202020204" pitchFamily="34" charset="0"/>
                        </a:rPr>
                        <a:t>Grupo 3 FONADE</a:t>
                      </a:r>
                      <a:endParaRPr lang="es-CO" sz="1100" b="1" i="0" u="none" strike="noStrike" kern="1200" dirty="0">
                        <a:solidFill>
                          <a:schemeClr val="tx1"/>
                        </a:solidFill>
                        <a:latin typeface="+mn-lt"/>
                        <a:ea typeface="+mn-ea"/>
                        <a:cs typeface="Arial" panose="020B0604020202020204" pitchFamily="34" charset="0"/>
                      </a:endParaRPr>
                    </a:p>
                  </a:txBody>
                  <a:tcPr marL="77913" marR="77913" marT="38958" marB="38958">
                    <a:lnL w="12700" cmpd="sng">
                      <a:solidFill>
                        <a:srgbClr val="B8CCE4"/>
                      </a:solidFill>
                    </a:lnL>
                    <a:lnR w="12700" cmpd="sng">
                      <a:solidFill>
                        <a:srgbClr val="B8CCE4"/>
                      </a:solidFill>
                    </a:lnR>
                    <a:lnT w="12700" cmpd="sng">
                      <a:solidFill>
                        <a:srgbClr val="B8CCE4"/>
                      </a:solidFill>
                    </a:lnT>
                    <a:lnB w="25400" cap="flat" cmpd="sng" algn="ctr">
                      <a:solidFill>
                        <a:srgbClr val="B8CCE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4083" rtl="0" eaLnBrk="1" latinLnBrk="0" hangingPunct="1">
                        <a:defRPr sz="1662" b="1" kern="1200">
                          <a:solidFill>
                            <a:schemeClr val="tx1"/>
                          </a:solidFill>
                          <a:latin typeface="Calibri"/>
                        </a:defRPr>
                      </a:lvl1pPr>
                      <a:lvl2pPr marL="422041" algn="l" defTabSz="844083" rtl="0" eaLnBrk="1" latinLnBrk="0" hangingPunct="1">
                        <a:defRPr sz="1662" b="1" kern="1200">
                          <a:solidFill>
                            <a:schemeClr val="tx1"/>
                          </a:solidFill>
                          <a:latin typeface="Calibri"/>
                        </a:defRPr>
                      </a:lvl2pPr>
                      <a:lvl3pPr marL="844083" algn="l" defTabSz="844083" rtl="0" eaLnBrk="1" latinLnBrk="0" hangingPunct="1">
                        <a:defRPr sz="1662" b="1" kern="1200">
                          <a:solidFill>
                            <a:schemeClr val="tx1"/>
                          </a:solidFill>
                          <a:latin typeface="Calibri"/>
                        </a:defRPr>
                      </a:lvl3pPr>
                      <a:lvl4pPr marL="1266124" algn="l" defTabSz="844083" rtl="0" eaLnBrk="1" latinLnBrk="0" hangingPunct="1">
                        <a:defRPr sz="1662" b="1" kern="1200">
                          <a:solidFill>
                            <a:schemeClr val="tx1"/>
                          </a:solidFill>
                          <a:latin typeface="Calibri"/>
                        </a:defRPr>
                      </a:lvl4pPr>
                      <a:lvl5pPr marL="1688165" algn="l" defTabSz="844083" rtl="0" eaLnBrk="1" latinLnBrk="0" hangingPunct="1">
                        <a:defRPr sz="1662" b="1" kern="1200">
                          <a:solidFill>
                            <a:schemeClr val="tx1"/>
                          </a:solidFill>
                          <a:latin typeface="Calibri"/>
                        </a:defRPr>
                      </a:lvl5pPr>
                      <a:lvl6pPr marL="2110207" algn="l" defTabSz="844083" rtl="0" eaLnBrk="1" latinLnBrk="0" hangingPunct="1">
                        <a:defRPr sz="1662" b="1" kern="1200">
                          <a:solidFill>
                            <a:schemeClr val="tx1"/>
                          </a:solidFill>
                          <a:latin typeface="Calibri"/>
                        </a:defRPr>
                      </a:lvl6pPr>
                      <a:lvl7pPr marL="2532248" algn="l" defTabSz="844083" rtl="0" eaLnBrk="1" latinLnBrk="0" hangingPunct="1">
                        <a:defRPr sz="1662" b="1" kern="1200">
                          <a:solidFill>
                            <a:schemeClr val="tx1"/>
                          </a:solidFill>
                          <a:latin typeface="Calibri"/>
                        </a:defRPr>
                      </a:lvl7pPr>
                      <a:lvl8pPr marL="2954289" algn="l" defTabSz="844083" rtl="0" eaLnBrk="1" latinLnBrk="0" hangingPunct="1">
                        <a:defRPr sz="1662" b="1" kern="1200">
                          <a:solidFill>
                            <a:schemeClr val="tx1"/>
                          </a:solidFill>
                          <a:latin typeface="Calibri"/>
                        </a:defRPr>
                      </a:lvl8pPr>
                      <a:lvl9pPr marL="3376331" algn="l" defTabSz="844083" rtl="0" eaLnBrk="1" latinLnBrk="0" hangingPunct="1">
                        <a:defRPr sz="1662" b="1" kern="1200">
                          <a:solidFill>
                            <a:schemeClr val="tx1"/>
                          </a:solidFill>
                          <a:latin typeface="Calibri"/>
                        </a:defRPr>
                      </a:lvl9pPr>
                    </a:lstStyle>
                    <a:p>
                      <a:pPr marL="0" algn="ctr" defTabSz="914400" rtl="0" eaLnBrk="1" fontAlgn="ctr" latinLnBrk="0" hangingPunct="1"/>
                      <a:r>
                        <a:rPr lang="es-CO" sz="1100" b="1" i="0" u="none" strike="noStrike" kern="1200" dirty="0" smtClean="0">
                          <a:solidFill>
                            <a:schemeClr val="tx1"/>
                          </a:solidFill>
                          <a:latin typeface="+mn-lt"/>
                          <a:ea typeface="+mn-ea"/>
                          <a:cs typeface="Arial" panose="020B0604020202020204" pitchFamily="34" charset="0"/>
                        </a:rPr>
                        <a:t>SEGUNDA OLA</a:t>
                      </a:r>
                      <a:endParaRPr lang="es-CO" sz="1100" b="1" i="0" u="none" strike="noStrike" kern="1200" dirty="0">
                        <a:solidFill>
                          <a:schemeClr val="tx1"/>
                        </a:solidFill>
                        <a:latin typeface="+mn-lt"/>
                        <a:ea typeface="+mn-ea"/>
                        <a:cs typeface="Arial" panose="020B0604020202020204" pitchFamily="34" charset="0"/>
                      </a:endParaRPr>
                    </a:p>
                  </a:txBody>
                  <a:tcPr marL="8116" marR="8116" marT="8116" marB="0" anchor="ctr">
                    <a:lnL w="12700" cmpd="sng">
                      <a:solidFill>
                        <a:srgbClr val="B8CCE4"/>
                      </a:solidFill>
                    </a:lnL>
                    <a:lnR w="12700" cmpd="sng">
                      <a:solidFill>
                        <a:srgbClr val="B8CCE4"/>
                      </a:solidFill>
                    </a:lnR>
                    <a:lnT w="12700" cmpd="sng">
                      <a:solidFill>
                        <a:srgbClr val="B8CCE4"/>
                      </a:solidFill>
                    </a:lnT>
                    <a:lnB w="25400" cap="flat" cmpd="sng" algn="ctr">
                      <a:solidFill>
                        <a:srgbClr val="B8CCE4"/>
                      </a:solidFill>
                      <a:prstDash val="solid"/>
                      <a:round/>
                      <a:headEnd type="none" w="med" len="med"/>
                      <a:tailEnd type="none" w="med" len="med"/>
                    </a:lnB>
                    <a:lnTlToBr w="12700" cmpd="sng">
                      <a:noFill/>
                      <a:prstDash val="solid"/>
                    </a:lnTlToBr>
                    <a:lnBlToTr w="12700" cmpd="sng">
                      <a:noFill/>
                      <a:prstDash val="solid"/>
                    </a:lnBlToTr>
                    <a:noFill/>
                  </a:tcPr>
                </a:tc>
              </a:tr>
              <a:tr h="32242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s-ES" sz="1100" b="0" i="0" u="none" strike="noStrike" kern="1200" dirty="0" smtClean="0">
                          <a:solidFill>
                            <a:schemeClr val="tx2">
                              <a:lumMod val="50000"/>
                            </a:schemeClr>
                          </a:solidFill>
                          <a:latin typeface="+mn-lt"/>
                          <a:ea typeface="+mn-ea"/>
                          <a:cs typeface="Arial" panose="020B0604020202020204" pitchFamily="34" charset="0"/>
                        </a:rPr>
                        <a:t>Longitud de Proyecto</a:t>
                      </a:r>
                    </a:p>
                  </a:txBody>
                  <a:tcPr marL="84406" marR="84406" marT="42203" marB="42203">
                    <a:lnL w="12700" cmpd="sng">
                      <a:solidFill>
                        <a:srgbClr val="B8CCE4"/>
                      </a:solidFill>
                    </a:lnL>
                    <a:lnR w="12700" cmpd="sng">
                      <a:solidFill>
                        <a:srgbClr val="B8CCE4"/>
                      </a:solidFill>
                    </a:lnR>
                    <a:lnT w="25400" cmpd="sng">
                      <a:solidFill>
                        <a:srgbClr val="B8CCE4"/>
                      </a:solidFill>
                    </a:lnT>
                    <a:lnB w="12700" cmpd="sng">
                      <a:solidFill>
                        <a:srgbClr val="B8CCE4"/>
                      </a:solidFill>
                    </a:lnB>
                    <a:lnTlToBr w="12700" cmpd="sng">
                      <a:noFill/>
                      <a:prstDash val="solid"/>
                    </a:lnTlToBr>
                    <a:lnBlToTr w="12700" cmpd="sng">
                      <a:noFill/>
                      <a:prstDash val="solid"/>
                    </a:lnBlToTr>
                    <a:solidFill>
                      <a:srgbClr val="B8CCE4">
                        <a:alpha val="20000"/>
                      </a:srgbClr>
                    </a:solidFill>
                  </a:tcPr>
                </a:tc>
                <a:tc>
                  <a:txBody>
                    <a:bodyPr/>
                    <a:lstStyle/>
                    <a:p>
                      <a:pPr marL="0" algn="ctr" defTabSz="914400" rtl="0" eaLnBrk="1" fontAlgn="ctr" latinLnBrk="0" hangingPunct="1"/>
                      <a:r>
                        <a:rPr lang="es-CO" sz="1100" b="0" i="0" u="none" strike="noStrike" kern="1200" dirty="0" smtClean="0">
                          <a:solidFill>
                            <a:schemeClr val="tx2">
                              <a:lumMod val="50000"/>
                            </a:schemeClr>
                          </a:solidFill>
                          <a:latin typeface="+mn-lt"/>
                          <a:ea typeface="+mn-ea"/>
                          <a:cs typeface="Arial" panose="020B0604020202020204" pitchFamily="34" charset="0"/>
                        </a:rPr>
                        <a:t>262.2 km</a:t>
                      </a:r>
                      <a:endParaRPr lang="es-CO" sz="1100" b="0" i="0" u="none" strike="noStrike" kern="1200" dirty="0">
                        <a:solidFill>
                          <a:schemeClr val="tx2">
                            <a:lumMod val="50000"/>
                          </a:schemeClr>
                        </a:solidFill>
                        <a:latin typeface="+mn-lt"/>
                        <a:ea typeface="+mn-ea"/>
                        <a:cs typeface="Arial" panose="020B0604020202020204" pitchFamily="34" charset="0"/>
                      </a:endParaRPr>
                    </a:p>
                  </a:txBody>
                  <a:tcPr marL="8792" marR="8792" marT="8792" marB="0" anchor="ctr">
                    <a:lnL w="12700" cmpd="sng">
                      <a:solidFill>
                        <a:srgbClr val="B8CCE4"/>
                      </a:solidFill>
                    </a:lnL>
                    <a:lnR w="12700" cmpd="sng">
                      <a:solidFill>
                        <a:srgbClr val="B8CCE4"/>
                      </a:solidFill>
                    </a:lnR>
                    <a:lnT w="25400" cmpd="sng">
                      <a:solidFill>
                        <a:srgbClr val="B8CCE4"/>
                      </a:solidFill>
                    </a:lnT>
                    <a:lnB w="12700" cmpd="sng">
                      <a:solidFill>
                        <a:srgbClr val="B8CCE4"/>
                      </a:solidFill>
                    </a:lnB>
                    <a:lnTlToBr w="12700" cmpd="sng">
                      <a:noFill/>
                      <a:prstDash val="solid"/>
                    </a:lnTlToBr>
                    <a:lnBlToTr w="12700" cmpd="sng">
                      <a:noFill/>
                      <a:prstDash val="solid"/>
                    </a:lnBlToTr>
                    <a:solidFill>
                      <a:srgbClr val="B8CCE4">
                        <a:alpha val="20000"/>
                      </a:srgbClr>
                    </a:solidFill>
                  </a:tcPr>
                </a:tc>
              </a:tr>
              <a:tr h="3224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100" b="0" u="none" strike="noStrike" dirty="0" smtClean="0">
                          <a:solidFill>
                            <a:schemeClr val="tx2">
                              <a:lumMod val="50000"/>
                            </a:schemeClr>
                          </a:solidFill>
                          <a:effectLst/>
                          <a:latin typeface="+mn-lt"/>
                          <a:cs typeface="+mn-cs"/>
                        </a:rPr>
                        <a:t>Construcción</a:t>
                      </a:r>
                      <a:r>
                        <a:rPr lang="es-ES" sz="1100" b="0" u="none" strike="noStrike" baseline="0" dirty="0" smtClean="0">
                          <a:solidFill>
                            <a:schemeClr val="tx2">
                              <a:lumMod val="50000"/>
                            </a:schemeClr>
                          </a:solidFill>
                          <a:effectLst/>
                          <a:latin typeface="+mn-lt"/>
                          <a:cs typeface="+mn-cs"/>
                        </a:rPr>
                        <a:t> segunda </a:t>
                      </a:r>
                      <a:r>
                        <a:rPr lang="es-ES" sz="1100" b="0" u="none" strike="noStrike" dirty="0" smtClean="0">
                          <a:solidFill>
                            <a:schemeClr val="tx2">
                              <a:lumMod val="50000"/>
                            </a:schemeClr>
                          </a:solidFill>
                          <a:effectLst/>
                          <a:latin typeface="+mn-lt"/>
                          <a:cs typeface="+mn-cs"/>
                        </a:rPr>
                        <a:t>calzada</a:t>
                      </a:r>
                    </a:p>
                    <a:p>
                      <a:pPr marL="0" marR="0" indent="0" algn="l" defTabSz="914400" rtl="0" eaLnBrk="1" fontAlgn="auto" latinLnBrk="0" hangingPunct="1">
                        <a:lnSpc>
                          <a:spcPct val="100000"/>
                        </a:lnSpc>
                        <a:spcBef>
                          <a:spcPts val="0"/>
                        </a:spcBef>
                        <a:spcAft>
                          <a:spcPts val="0"/>
                        </a:spcAft>
                        <a:buClrTx/>
                        <a:buSzTx/>
                        <a:buFontTx/>
                        <a:buNone/>
                        <a:tabLst/>
                        <a:defRPr/>
                      </a:pPr>
                      <a:r>
                        <a:rPr lang="es-CO" sz="1100" b="0" u="none" strike="noStrike" kern="1200" dirty="0" smtClean="0">
                          <a:solidFill>
                            <a:schemeClr val="tx2">
                              <a:lumMod val="50000"/>
                            </a:schemeClr>
                          </a:solidFill>
                          <a:effectLst/>
                          <a:latin typeface="+mn-lt"/>
                          <a:ea typeface="+mn-ea"/>
                          <a:cs typeface="+mn-cs"/>
                        </a:rPr>
                        <a:t>     Villavicencio – </a:t>
                      </a:r>
                      <a:r>
                        <a:rPr lang="es-CO" sz="1100" b="0" u="none" strike="noStrike" kern="1200" dirty="0" err="1" smtClean="0">
                          <a:solidFill>
                            <a:schemeClr val="tx2">
                              <a:lumMod val="50000"/>
                            </a:schemeClr>
                          </a:solidFill>
                          <a:effectLst/>
                          <a:latin typeface="+mn-lt"/>
                          <a:ea typeface="+mn-ea"/>
                          <a:cs typeface="+mn-cs"/>
                        </a:rPr>
                        <a:t>Cumaral</a:t>
                      </a:r>
                      <a:r>
                        <a:rPr lang="es-CO" sz="1100" b="0" u="none" strike="noStrike" kern="1200" dirty="0" smtClean="0">
                          <a:solidFill>
                            <a:schemeClr val="tx2">
                              <a:lumMod val="50000"/>
                            </a:schemeClr>
                          </a:solidFill>
                          <a:effectLst/>
                          <a:latin typeface="+mn-lt"/>
                          <a:ea typeface="+mn-ea"/>
                          <a:cs typeface="+mn-cs"/>
                        </a:rPr>
                        <a:t>:</a:t>
                      </a:r>
                      <a:r>
                        <a:rPr lang="es-CO" sz="1100" b="0" u="none" strike="noStrike" kern="1200" baseline="0" dirty="0" smtClean="0">
                          <a:solidFill>
                            <a:schemeClr val="tx2">
                              <a:lumMod val="50000"/>
                            </a:schemeClr>
                          </a:solidFill>
                          <a:effectLst/>
                          <a:latin typeface="+mn-lt"/>
                          <a:ea typeface="+mn-ea"/>
                          <a:cs typeface="+mn-cs"/>
                        </a:rPr>
                        <a:t> 17.0 km</a:t>
                      </a:r>
                      <a:endParaRPr lang="es-CO" sz="1100" b="0" u="none" strike="noStrike" kern="1200" dirty="0" smtClean="0">
                        <a:solidFill>
                          <a:schemeClr val="tx2">
                            <a:lumMod val="50000"/>
                          </a:schemeClr>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CO" sz="1100" b="0" u="none" strike="noStrike" kern="1200" dirty="0" smtClean="0">
                          <a:solidFill>
                            <a:schemeClr val="tx2">
                              <a:lumMod val="50000"/>
                            </a:schemeClr>
                          </a:solidFill>
                          <a:effectLst/>
                          <a:latin typeface="+mn-lt"/>
                          <a:ea typeface="+mn-ea"/>
                          <a:cs typeface="+mn-cs"/>
                        </a:rPr>
                        <a:t>     Aguazul – Yopal: 25.7</a:t>
                      </a:r>
                      <a:r>
                        <a:rPr lang="es-CO" sz="1100" b="0" u="none" strike="noStrike" kern="1200" baseline="0" dirty="0" smtClean="0">
                          <a:solidFill>
                            <a:schemeClr val="tx2">
                              <a:lumMod val="50000"/>
                            </a:schemeClr>
                          </a:solidFill>
                          <a:effectLst/>
                          <a:latin typeface="+mn-lt"/>
                          <a:ea typeface="+mn-ea"/>
                          <a:cs typeface="+mn-cs"/>
                        </a:rPr>
                        <a:t> km</a:t>
                      </a:r>
                      <a:endParaRPr lang="es-ES" sz="1100" b="0" u="none" strike="noStrike" kern="1200" dirty="0" smtClean="0">
                        <a:solidFill>
                          <a:schemeClr val="tx2">
                            <a:lumMod val="50000"/>
                          </a:schemeClr>
                        </a:solidFill>
                        <a:effectLst/>
                        <a:latin typeface="+mn-lt"/>
                        <a:ea typeface="+mn-ea"/>
                        <a:cs typeface="+mn-cs"/>
                      </a:endParaRPr>
                    </a:p>
                  </a:txBody>
                  <a:tcPr marL="84406" marR="84406" marT="42203" marB="42203">
                    <a:lnL w="12700" cmpd="sng">
                      <a:solidFill>
                        <a:srgbClr val="B8CCE4"/>
                      </a:solidFill>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mpd="sng">
                      <a:solidFill>
                        <a:srgbClr val="B8CCE4"/>
                      </a:solidFill>
                    </a:lnB>
                    <a:lnTlToBr w="12700" cmpd="sng">
                      <a:noFill/>
                      <a:prstDash val="solid"/>
                    </a:lnTlToBr>
                    <a:lnBlToTr w="12700" cmpd="sng">
                      <a:noFill/>
                      <a:prstDash val="solid"/>
                    </a:lnBlToTr>
                    <a:solidFill>
                      <a:srgbClr val="B8CCE4">
                        <a:alpha val="20000"/>
                      </a:srgbClr>
                    </a:solidFill>
                  </a:tcPr>
                </a:tc>
                <a:tc>
                  <a:txBody>
                    <a:bodyPr/>
                    <a:lstStyle/>
                    <a:p>
                      <a:pPr algn="ctr" fontAlgn="ctr"/>
                      <a:r>
                        <a:rPr lang="es-CO" sz="1100" b="0" i="0" u="none" strike="noStrike" dirty="0" smtClean="0">
                          <a:solidFill>
                            <a:schemeClr val="tx2">
                              <a:lumMod val="50000"/>
                            </a:schemeClr>
                          </a:solidFill>
                          <a:latin typeface="+mn-lt"/>
                          <a:cs typeface="Arial" panose="020B0604020202020204" pitchFamily="34" charset="0"/>
                        </a:rPr>
                        <a:t>42.7 km</a:t>
                      </a:r>
                      <a:endParaRPr lang="es-CO" sz="1100" b="0" i="0" u="none" strike="noStrike" dirty="0">
                        <a:solidFill>
                          <a:schemeClr val="tx2">
                            <a:lumMod val="50000"/>
                          </a:schemeClr>
                        </a:solidFill>
                        <a:latin typeface="+mn-lt"/>
                        <a:cs typeface="Arial" panose="020B0604020202020204" pitchFamily="34" charset="0"/>
                      </a:endParaRPr>
                    </a:p>
                  </a:txBody>
                  <a:tcPr marL="8792" marR="8792" marT="8792" marB="0" anchor="ctr">
                    <a:lnL w="12700" cap="flat" cmpd="sng" algn="ctr">
                      <a:solidFill>
                        <a:srgbClr val="B8CCE4"/>
                      </a:solidFill>
                      <a:prstDash val="solid"/>
                      <a:round/>
                      <a:headEnd type="none" w="med" len="med"/>
                      <a:tailEnd type="none" w="med" len="med"/>
                    </a:lnL>
                    <a:lnR w="12700" cmpd="sng">
                      <a:solidFill>
                        <a:srgbClr val="B8CCE4"/>
                      </a:solidFill>
                    </a:lnR>
                    <a:lnT w="12700" cap="flat" cmpd="sng" algn="ctr">
                      <a:solidFill>
                        <a:srgbClr val="B8CCE4"/>
                      </a:solidFill>
                      <a:prstDash val="solid"/>
                      <a:round/>
                      <a:headEnd type="none" w="med" len="med"/>
                      <a:tailEnd type="none" w="med" len="med"/>
                    </a:lnT>
                    <a:lnB w="12700" cmpd="sng">
                      <a:solidFill>
                        <a:srgbClr val="B8CCE4"/>
                      </a:solidFill>
                    </a:lnB>
                    <a:lnTlToBr w="12700" cmpd="sng">
                      <a:noFill/>
                      <a:prstDash val="solid"/>
                    </a:lnTlToBr>
                    <a:lnBlToTr w="12700" cmpd="sng">
                      <a:noFill/>
                      <a:prstDash val="solid"/>
                    </a:lnBlToTr>
                    <a:solidFill>
                      <a:srgbClr val="B8CCE4">
                        <a:alpha val="20000"/>
                      </a:srgbClr>
                    </a:solidFill>
                  </a:tcPr>
                </a:tc>
              </a:tr>
              <a:tr h="2607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100" b="0" u="none" strike="noStrike" kern="1200" dirty="0" smtClean="0">
                          <a:solidFill>
                            <a:schemeClr val="tx2">
                              <a:lumMod val="50000"/>
                            </a:schemeClr>
                          </a:solidFill>
                          <a:effectLst/>
                          <a:latin typeface="+mn-lt"/>
                          <a:ea typeface="+mn-ea"/>
                          <a:cs typeface="+mn-cs"/>
                        </a:rPr>
                        <a:t>Construcción calzada sencilla</a:t>
                      </a:r>
                    </a:p>
                    <a:p>
                      <a:pPr marL="0" marR="0" indent="0" algn="l" defTabSz="914400" rtl="0" eaLnBrk="1" fontAlgn="auto" latinLnBrk="0" hangingPunct="1">
                        <a:lnSpc>
                          <a:spcPct val="100000"/>
                        </a:lnSpc>
                        <a:spcBef>
                          <a:spcPts val="0"/>
                        </a:spcBef>
                        <a:spcAft>
                          <a:spcPts val="0"/>
                        </a:spcAft>
                        <a:buClrTx/>
                        <a:buSzTx/>
                        <a:buFontTx/>
                        <a:buNone/>
                        <a:tabLst/>
                        <a:defRPr/>
                      </a:pPr>
                      <a:r>
                        <a:rPr lang="es-CO" sz="1100" b="0" u="none" strike="noStrike" kern="1200" dirty="0" smtClean="0">
                          <a:solidFill>
                            <a:schemeClr val="tx2">
                              <a:lumMod val="50000"/>
                            </a:schemeClr>
                          </a:solidFill>
                          <a:effectLst/>
                          <a:latin typeface="+mn-lt"/>
                          <a:ea typeface="+mn-ea"/>
                          <a:cs typeface="+mn-cs"/>
                        </a:rPr>
                        <a:t>     (Variante de </a:t>
                      </a:r>
                      <a:r>
                        <a:rPr lang="es-CO" sz="1100" b="0" u="none" strike="noStrike" kern="1200" dirty="0" err="1" smtClean="0">
                          <a:solidFill>
                            <a:schemeClr val="tx2">
                              <a:lumMod val="50000"/>
                            </a:schemeClr>
                          </a:solidFill>
                          <a:effectLst/>
                          <a:latin typeface="+mn-lt"/>
                          <a:ea typeface="+mn-ea"/>
                          <a:cs typeface="+mn-cs"/>
                        </a:rPr>
                        <a:t>Cumaral</a:t>
                      </a:r>
                      <a:r>
                        <a:rPr lang="es-CO" sz="1100" b="0" u="none" strike="noStrike" kern="1200" dirty="0" smtClean="0">
                          <a:solidFill>
                            <a:schemeClr val="tx2">
                              <a:lumMod val="50000"/>
                            </a:schemeClr>
                          </a:solidFill>
                          <a:effectLst/>
                          <a:latin typeface="+mn-lt"/>
                          <a:ea typeface="+mn-ea"/>
                          <a:cs typeface="+mn-cs"/>
                        </a:rPr>
                        <a:t>)</a:t>
                      </a:r>
                      <a:endParaRPr lang="es-ES" sz="1100" b="0" u="none" strike="noStrike" kern="1200" dirty="0" smtClean="0">
                        <a:solidFill>
                          <a:schemeClr val="tx2">
                            <a:lumMod val="50000"/>
                          </a:schemeClr>
                        </a:solidFill>
                        <a:effectLst/>
                        <a:latin typeface="+mn-lt"/>
                        <a:ea typeface="+mn-ea"/>
                        <a:cs typeface="+mn-cs"/>
                      </a:endParaRPr>
                    </a:p>
                  </a:txBody>
                  <a:tcPr marL="84406" marR="84406" marT="42203" marB="42203">
                    <a:lnL w="12700" cmpd="sng">
                      <a:solidFill>
                        <a:srgbClr val="B8CCE4"/>
                      </a:solidFill>
                    </a:lnL>
                    <a:lnR w="12700" cmpd="sng">
                      <a:solidFill>
                        <a:srgbClr val="B8CCE4"/>
                      </a:solidFill>
                    </a:lnR>
                    <a:lnT w="12700" cmpd="sng">
                      <a:solidFill>
                        <a:srgbClr val="B8CCE4"/>
                      </a:solidFill>
                    </a:lnT>
                    <a:lnB w="12700" cmpd="sng">
                      <a:solidFill>
                        <a:srgbClr val="B8CCE4"/>
                      </a:solidFill>
                    </a:lnB>
                    <a:lnTlToBr w="12700" cmpd="sng">
                      <a:noFill/>
                      <a:prstDash val="solid"/>
                    </a:lnTlToBr>
                    <a:lnBlToTr w="12700" cmpd="sng">
                      <a:noFill/>
                      <a:prstDash val="solid"/>
                    </a:lnBlToTr>
                    <a:noFill/>
                  </a:tcPr>
                </a:tc>
                <a:tc>
                  <a:txBody>
                    <a:bodyPr/>
                    <a:lstStyle/>
                    <a:p>
                      <a:pPr algn="ctr" fontAlgn="ctr"/>
                      <a:r>
                        <a:rPr lang="es-CO" sz="1100" b="0" i="0" u="none" strike="noStrike" dirty="0" smtClean="0">
                          <a:solidFill>
                            <a:schemeClr val="tx2">
                              <a:lumMod val="50000"/>
                            </a:schemeClr>
                          </a:solidFill>
                          <a:latin typeface="+mn-lt"/>
                          <a:cs typeface="Arial" panose="020B0604020202020204" pitchFamily="34" charset="0"/>
                        </a:rPr>
                        <a:t>5.4 km</a:t>
                      </a:r>
                      <a:endParaRPr lang="es-CO" sz="1100" b="0" i="0" u="none" strike="noStrike" dirty="0">
                        <a:solidFill>
                          <a:schemeClr val="tx2">
                            <a:lumMod val="50000"/>
                          </a:schemeClr>
                        </a:solidFill>
                        <a:latin typeface="+mn-lt"/>
                        <a:cs typeface="Arial" panose="020B0604020202020204" pitchFamily="34" charset="0"/>
                      </a:endParaRPr>
                    </a:p>
                  </a:txBody>
                  <a:tcPr marL="8792" marR="8792" marT="8792" marB="0" anchor="ctr">
                    <a:lnL w="12700" cmpd="sng">
                      <a:solidFill>
                        <a:srgbClr val="B8CCE4"/>
                      </a:solidFill>
                    </a:lnL>
                    <a:lnR w="12700" cmpd="sng">
                      <a:solidFill>
                        <a:srgbClr val="B8CCE4"/>
                      </a:solidFill>
                    </a:lnR>
                    <a:lnT w="12700" cmpd="sng">
                      <a:solidFill>
                        <a:srgbClr val="B8CCE4"/>
                      </a:solidFill>
                    </a:lnT>
                    <a:lnB w="12700" cmpd="sng">
                      <a:solidFill>
                        <a:srgbClr val="B8CCE4"/>
                      </a:solidFill>
                    </a:lnB>
                    <a:lnTlToBr w="12700" cmpd="sng">
                      <a:noFill/>
                      <a:prstDash val="solid"/>
                    </a:lnTlToBr>
                    <a:lnBlToTr w="12700" cmpd="sng">
                      <a:noFill/>
                      <a:prstDash val="solid"/>
                    </a:lnBlToTr>
                    <a:noFill/>
                  </a:tcPr>
                </a:tc>
              </a:tr>
              <a:tr h="2607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100" b="0" u="none" strike="noStrike" kern="1200" dirty="0" smtClean="0">
                          <a:solidFill>
                            <a:schemeClr val="tx2">
                              <a:lumMod val="50000"/>
                            </a:schemeClr>
                          </a:solidFill>
                          <a:effectLst/>
                          <a:latin typeface="+mn-lt"/>
                          <a:ea typeface="+mn-ea"/>
                          <a:cs typeface="+mn-cs"/>
                        </a:rPr>
                        <a:t>Mejoramiento</a:t>
                      </a:r>
                    </a:p>
                    <a:p>
                      <a:pPr marL="0" marR="0" indent="0" algn="l" defTabSz="914400" rtl="0" eaLnBrk="1" fontAlgn="auto" latinLnBrk="0" hangingPunct="1">
                        <a:lnSpc>
                          <a:spcPct val="100000"/>
                        </a:lnSpc>
                        <a:spcBef>
                          <a:spcPts val="0"/>
                        </a:spcBef>
                        <a:spcAft>
                          <a:spcPts val="0"/>
                        </a:spcAft>
                        <a:buClrTx/>
                        <a:buSzTx/>
                        <a:buFontTx/>
                        <a:buNone/>
                        <a:tabLst/>
                        <a:defRPr/>
                      </a:pPr>
                      <a:r>
                        <a:rPr lang="es-CO" sz="1100" b="0" u="none" strike="noStrike" kern="1200" dirty="0" smtClean="0">
                          <a:solidFill>
                            <a:schemeClr val="tx2">
                              <a:lumMod val="50000"/>
                            </a:schemeClr>
                          </a:solidFill>
                          <a:effectLst/>
                          <a:latin typeface="+mn-lt"/>
                          <a:ea typeface="+mn-ea"/>
                          <a:cs typeface="+mn-cs"/>
                        </a:rPr>
                        <a:t>     </a:t>
                      </a:r>
                      <a:r>
                        <a:rPr lang="es-CO" sz="1100" b="0" u="none" strike="noStrike" kern="1200" dirty="0" err="1" smtClean="0">
                          <a:solidFill>
                            <a:schemeClr val="tx2">
                              <a:lumMod val="50000"/>
                            </a:schemeClr>
                          </a:solidFill>
                          <a:effectLst/>
                          <a:latin typeface="+mn-lt"/>
                          <a:ea typeface="+mn-ea"/>
                          <a:cs typeface="+mn-cs"/>
                        </a:rPr>
                        <a:t>Cumaral</a:t>
                      </a:r>
                      <a:r>
                        <a:rPr lang="es-CO" sz="1100" b="0" u="none" strike="noStrike" kern="1200" dirty="0" smtClean="0">
                          <a:solidFill>
                            <a:schemeClr val="tx2">
                              <a:lumMod val="50000"/>
                            </a:schemeClr>
                          </a:solidFill>
                          <a:effectLst/>
                          <a:latin typeface="+mn-lt"/>
                          <a:ea typeface="+mn-ea"/>
                          <a:cs typeface="+mn-cs"/>
                        </a:rPr>
                        <a:t> - Aguazul</a:t>
                      </a:r>
                      <a:endParaRPr lang="es-ES" sz="1100" b="0" u="none" strike="noStrike" kern="1200" dirty="0" smtClean="0">
                        <a:solidFill>
                          <a:schemeClr val="tx2">
                            <a:lumMod val="50000"/>
                          </a:schemeClr>
                        </a:solidFill>
                        <a:effectLst/>
                        <a:latin typeface="+mn-lt"/>
                        <a:ea typeface="+mn-ea"/>
                        <a:cs typeface="+mn-cs"/>
                      </a:endParaRPr>
                    </a:p>
                  </a:txBody>
                  <a:tcPr marL="84406" marR="84406" marT="42203" marB="42203">
                    <a:lnL w="12700" cmpd="sng">
                      <a:solidFill>
                        <a:srgbClr val="B8CCE4"/>
                      </a:solidFill>
                    </a:lnL>
                    <a:lnR w="12700" cmpd="sng">
                      <a:solidFill>
                        <a:srgbClr val="B8CCE4"/>
                      </a:solidFill>
                    </a:lnR>
                    <a:lnT w="12700" cmpd="sng">
                      <a:solidFill>
                        <a:srgbClr val="B8CCE4"/>
                      </a:solidFill>
                    </a:lnT>
                    <a:lnB w="12700" cmpd="sng">
                      <a:solidFill>
                        <a:srgbClr val="B8CCE4"/>
                      </a:solidFill>
                    </a:lnB>
                    <a:lnTlToBr w="12700" cmpd="sng">
                      <a:noFill/>
                      <a:prstDash val="solid"/>
                    </a:lnTlToBr>
                    <a:lnBlToTr w="12700" cmpd="sng">
                      <a:noFill/>
                      <a:prstDash val="solid"/>
                    </a:lnBlToTr>
                    <a:solidFill>
                      <a:srgbClr val="B8CCE4">
                        <a:alpha val="20000"/>
                      </a:srgbClr>
                    </a:solidFill>
                  </a:tcPr>
                </a:tc>
                <a:tc>
                  <a:txBody>
                    <a:bodyPr/>
                    <a:lstStyle/>
                    <a:p>
                      <a:pPr algn="ctr" fontAlgn="ctr"/>
                      <a:r>
                        <a:rPr lang="es-CO" sz="1100" b="0" i="0" u="none" strike="noStrike" dirty="0" smtClean="0">
                          <a:solidFill>
                            <a:schemeClr val="tx2">
                              <a:lumMod val="50000"/>
                            </a:schemeClr>
                          </a:solidFill>
                          <a:latin typeface="+mn-lt"/>
                          <a:cs typeface="Arial" panose="020B0604020202020204" pitchFamily="34" charset="0"/>
                        </a:rPr>
                        <a:t>209.1 km </a:t>
                      </a:r>
                      <a:endParaRPr lang="es-CO" sz="1100" b="0" i="0" u="none" strike="noStrike" dirty="0">
                        <a:solidFill>
                          <a:schemeClr val="tx2">
                            <a:lumMod val="50000"/>
                          </a:schemeClr>
                        </a:solidFill>
                        <a:latin typeface="+mn-lt"/>
                        <a:cs typeface="Arial" panose="020B0604020202020204" pitchFamily="34" charset="0"/>
                      </a:endParaRPr>
                    </a:p>
                  </a:txBody>
                  <a:tcPr marL="8792" marR="8792" marT="8792" marB="0" anchor="ctr">
                    <a:lnL w="12700" cmpd="sng">
                      <a:solidFill>
                        <a:srgbClr val="B8CCE4"/>
                      </a:solidFill>
                    </a:lnL>
                    <a:lnR w="12700" cmpd="sng">
                      <a:solidFill>
                        <a:srgbClr val="B8CCE4"/>
                      </a:solidFill>
                    </a:lnR>
                    <a:lnT w="12700" cmpd="sng">
                      <a:solidFill>
                        <a:srgbClr val="B8CCE4"/>
                      </a:solidFill>
                    </a:lnT>
                    <a:lnB w="12700" cmpd="sng">
                      <a:solidFill>
                        <a:srgbClr val="B8CCE4"/>
                      </a:solidFill>
                    </a:lnB>
                    <a:lnTlToBr w="12700" cmpd="sng">
                      <a:noFill/>
                      <a:prstDash val="solid"/>
                    </a:lnTlToBr>
                    <a:lnBlToTr w="12700" cmpd="sng">
                      <a:noFill/>
                      <a:prstDash val="solid"/>
                    </a:lnBlToTr>
                    <a:solidFill>
                      <a:srgbClr val="B8CCE4">
                        <a:alpha val="20000"/>
                      </a:srgbClr>
                    </a:solidFill>
                  </a:tcPr>
                </a:tc>
              </a:tr>
              <a:tr h="2148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100" b="0" u="none" strike="noStrike" kern="1200" dirty="0" smtClean="0">
                          <a:solidFill>
                            <a:schemeClr val="tx2">
                              <a:lumMod val="50000"/>
                            </a:schemeClr>
                          </a:solidFill>
                          <a:effectLst/>
                          <a:latin typeface="+mn-lt"/>
                          <a:ea typeface="+mn-ea"/>
                          <a:cs typeface="+mn-cs"/>
                        </a:rPr>
                        <a:t>Rehabilitación</a:t>
                      </a:r>
                      <a:r>
                        <a:rPr lang="es-CO" sz="1100" b="0" u="none" strike="noStrike" kern="1200" dirty="0" smtClean="0">
                          <a:solidFill>
                            <a:schemeClr val="tx2">
                              <a:lumMod val="50000"/>
                            </a:schemeClr>
                          </a:solidFill>
                          <a:effectLst/>
                          <a:latin typeface="+mn-lt"/>
                          <a:ea typeface="+mn-ea"/>
                          <a:cs typeface="+mn-cs"/>
                        </a:rPr>
                        <a:t>  </a:t>
                      </a:r>
                      <a:endParaRPr lang="es-ES" sz="1100" b="0" u="none" strike="noStrike" kern="1200" dirty="0" smtClean="0">
                        <a:solidFill>
                          <a:schemeClr val="tx2">
                            <a:lumMod val="50000"/>
                          </a:schemeClr>
                        </a:solidFill>
                        <a:effectLst/>
                        <a:latin typeface="+mn-lt"/>
                        <a:ea typeface="+mn-ea"/>
                        <a:cs typeface="+mn-cs"/>
                      </a:endParaRPr>
                    </a:p>
                  </a:txBody>
                  <a:tcPr marL="84406" marR="84406" marT="42203" marB="42203">
                    <a:lnL w="12700" cmpd="sng">
                      <a:solidFill>
                        <a:srgbClr val="B8CCE4"/>
                      </a:solidFill>
                    </a:lnL>
                    <a:lnR w="12700" cmpd="sng">
                      <a:solidFill>
                        <a:srgbClr val="B8CCE4"/>
                      </a:solidFill>
                    </a:lnR>
                    <a:lnT w="12700" cmpd="sng">
                      <a:solidFill>
                        <a:srgbClr val="B8CCE4"/>
                      </a:solidFill>
                    </a:lnT>
                    <a:lnB w="12700" cmpd="sng">
                      <a:solidFill>
                        <a:srgbClr val="B8CCE4"/>
                      </a:solidFill>
                    </a:lnB>
                    <a:lnTlToBr w="12700" cmpd="sng">
                      <a:noFill/>
                      <a:prstDash val="solid"/>
                    </a:lnTlToBr>
                    <a:lnBlToTr w="12700" cmpd="sng">
                      <a:noFill/>
                      <a:prstDash val="solid"/>
                    </a:lnBlToTr>
                    <a:noFill/>
                  </a:tcPr>
                </a:tc>
                <a:tc>
                  <a:txBody>
                    <a:bodyPr/>
                    <a:lstStyle/>
                    <a:p>
                      <a:pPr algn="ctr" fontAlgn="ctr"/>
                      <a:r>
                        <a:rPr lang="es-CO" sz="1100" b="0" i="0" u="none" strike="noStrike" dirty="0" smtClean="0">
                          <a:solidFill>
                            <a:schemeClr val="tx2">
                              <a:lumMod val="50000"/>
                            </a:schemeClr>
                          </a:solidFill>
                          <a:latin typeface="+mn-lt"/>
                          <a:cs typeface="Arial" panose="020B0604020202020204" pitchFamily="34" charset="0"/>
                        </a:rPr>
                        <a:t>8.9 km</a:t>
                      </a:r>
                      <a:endParaRPr lang="es-CO" sz="1100" b="0" i="0" u="none" strike="noStrike" dirty="0">
                        <a:solidFill>
                          <a:schemeClr val="tx2">
                            <a:lumMod val="50000"/>
                          </a:schemeClr>
                        </a:solidFill>
                        <a:latin typeface="+mn-lt"/>
                        <a:cs typeface="Arial" panose="020B0604020202020204" pitchFamily="34" charset="0"/>
                      </a:endParaRPr>
                    </a:p>
                  </a:txBody>
                  <a:tcPr marL="8792" marR="8792" marT="8792" marB="0" anchor="ctr">
                    <a:lnL w="12700" cmpd="sng">
                      <a:solidFill>
                        <a:srgbClr val="B8CCE4"/>
                      </a:solidFill>
                    </a:lnL>
                    <a:lnR w="12700" cmpd="sng">
                      <a:solidFill>
                        <a:srgbClr val="B8CCE4"/>
                      </a:solidFill>
                    </a:lnR>
                    <a:lnT w="12700" cmpd="sng">
                      <a:solidFill>
                        <a:srgbClr val="B8CCE4"/>
                      </a:solidFill>
                    </a:lnT>
                    <a:lnB w="12700" cmpd="sng">
                      <a:solidFill>
                        <a:srgbClr val="B8CCE4"/>
                      </a:solidFill>
                    </a:lnB>
                    <a:lnTlToBr w="12700" cmpd="sng">
                      <a:noFill/>
                      <a:prstDash val="solid"/>
                    </a:lnTlToBr>
                    <a:lnBlToTr w="12700" cmpd="sng">
                      <a:noFill/>
                      <a:prstDash val="solid"/>
                    </a:lnBlToTr>
                    <a:noFill/>
                  </a:tcPr>
                </a:tc>
              </a:tr>
              <a:tr h="2607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100" b="0" u="none" strike="noStrike" kern="1200" dirty="0" smtClean="0">
                          <a:solidFill>
                            <a:schemeClr val="tx2">
                              <a:lumMod val="50000"/>
                            </a:schemeClr>
                          </a:solidFill>
                          <a:effectLst/>
                          <a:latin typeface="+mn-lt"/>
                          <a:ea typeface="+mn-ea"/>
                          <a:cs typeface="+mn-cs"/>
                        </a:rPr>
                        <a:t>Construcción Variante</a:t>
                      </a:r>
                    </a:p>
                    <a:p>
                      <a:pPr marL="0" marR="0" indent="0" algn="l" defTabSz="914400" rtl="0" eaLnBrk="1" fontAlgn="auto" latinLnBrk="0" hangingPunct="1">
                        <a:lnSpc>
                          <a:spcPct val="100000"/>
                        </a:lnSpc>
                        <a:spcBef>
                          <a:spcPts val="0"/>
                        </a:spcBef>
                        <a:spcAft>
                          <a:spcPts val="0"/>
                        </a:spcAft>
                        <a:buClrTx/>
                        <a:buSzTx/>
                        <a:buFontTx/>
                        <a:buNone/>
                        <a:tabLst/>
                        <a:defRPr/>
                      </a:pPr>
                      <a:r>
                        <a:rPr lang="es-CO" sz="1100" b="0" u="none" strike="noStrike" kern="1200" dirty="0" smtClean="0">
                          <a:solidFill>
                            <a:schemeClr val="tx2">
                              <a:lumMod val="50000"/>
                            </a:schemeClr>
                          </a:solidFill>
                          <a:effectLst/>
                          <a:latin typeface="+mn-lt"/>
                          <a:ea typeface="+mn-ea"/>
                          <a:cs typeface="+mn-cs"/>
                        </a:rPr>
                        <a:t>      (Variante de </a:t>
                      </a:r>
                      <a:r>
                        <a:rPr lang="es-CO" sz="1100" b="0" u="none" strike="noStrike" kern="1200" dirty="0" err="1" smtClean="0">
                          <a:solidFill>
                            <a:schemeClr val="tx2">
                              <a:lumMod val="50000"/>
                            </a:schemeClr>
                          </a:solidFill>
                          <a:effectLst/>
                          <a:latin typeface="+mn-lt"/>
                          <a:ea typeface="+mn-ea"/>
                          <a:cs typeface="+mn-cs"/>
                        </a:rPr>
                        <a:t>Cumaral</a:t>
                      </a:r>
                      <a:r>
                        <a:rPr lang="es-CO" sz="1100" b="0" u="none" strike="noStrike" kern="1200" dirty="0" smtClean="0">
                          <a:solidFill>
                            <a:schemeClr val="tx2">
                              <a:lumMod val="50000"/>
                            </a:schemeClr>
                          </a:solidFill>
                          <a:effectLst/>
                          <a:latin typeface="+mn-lt"/>
                          <a:ea typeface="+mn-ea"/>
                          <a:cs typeface="+mn-cs"/>
                        </a:rPr>
                        <a:t>)</a:t>
                      </a:r>
                      <a:endParaRPr lang="es-ES" sz="1100" b="0" u="none" strike="noStrike" kern="1200" dirty="0" smtClean="0">
                        <a:solidFill>
                          <a:schemeClr val="tx2">
                            <a:lumMod val="50000"/>
                          </a:schemeClr>
                        </a:solidFill>
                        <a:effectLst/>
                        <a:latin typeface="+mn-lt"/>
                        <a:ea typeface="+mn-ea"/>
                        <a:cs typeface="+mn-cs"/>
                      </a:endParaRPr>
                    </a:p>
                  </a:txBody>
                  <a:tcPr marL="84406" marR="84406" marT="42203" marB="42203">
                    <a:lnL w="12700" cmpd="sng">
                      <a:solidFill>
                        <a:srgbClr val="B8CCE4"/>
                      </a:solidFill>
                    </a:lnL>
                    <a:lnR w="12700" cmpd="sng">
                      <a:solidFill>
                        <a:srgbClr val="B8CCE4"/>
                      </a:solidFill>
                    </a:lnR>
                    <a:lnT w="12700" cmpd="sng">
                      <a:solidFill>
                        <a:srgbClr val="B8CCE4"/>
                      </a:solidFill>
                    </a:lnT>
                    <a:lnB w="12700" cap="flat" cmpd="sng" algn="ctr">
                      <a:solidFill>
                        <a:srgbClr val="B8CCE4"/>
                      </a:solidFill>
                      <a:prstDash val="solid"/>
                      <a:round/>
                      <a:headEnd type="none" w="med" len="med"/>
                      <a:tailEnd type="none" w="med" len="med"/>
                    </a:lnB>
                    <a:lnTlToBr w="12700" cmpd="sng">
                      <a:noFill/>
                      <a:prstDash val="solid"/>
                    </a:lnTlToBr>
                    <a:lnBlToTr w="12700" cmpd="sng">
                      <a:noFill/>
                      <a:prstDash val="solid"/>
                    </a:lnBlToTr>
                    <a:solidFill>
                      <a:srgbClr val="B8CCE4">
                        <a:alpha val="20000"/>
                      </a:srgbClr>
                    </a:solidFill>
                  </a:tcPr>
                </a:tc>
                <a:tc>
                  <a:txBody>
                    <a:bodyPr/>
                    <a:lstStyle/>
                    <a:p>
                      <a:pPr algn="ctr" fontAlgn="ctr"/>
                      <a:r>
                        <a:rPr lang="es-CO" sz="1100" b="0" u="none" strike="noStrike" kern="1200" dirty="0" smtClean="0">
                          <a:solidFill>
                            <a:schemeClr val="tx2">
                              <a:lumMod val="50000"/>
                            </a:schemeClr>
                          </a:solidFill>
                          <a:effectLst/>
                          <a:latin typeface="+mn-lt"/>
                          <a:ea typeface="+mn-ea"/>
                          <a:cs typeface="+mn-cs"/>
                        </a:rPr>
                        <a:t>1 </a:t>
                      </a:r>
                      <a:r>
                        <a:rPr lang="es-CO" sz="1100" b="0" u="none" strike="noStrike" kern="1200" dirty="0" err="1" smtClean="0">
                          <a:solidFill>
                            <a:schemeClr val="tx2">
                              <a:lumMod val="50000"/>
                            </a:schemeClr>
                          </a:solidFill>
                          <a:effectLst/>
                          <a:latin typeface="+mn-lt"/>
                          <a:ea typeface="+mn-ea"/>
                          <a:cs typeface="+mn-cs"/>
                        </a:rPr>
                        <a:t>Und</a:t>
                      </a:r>
                      <a:endParaRPr lang="es-CO" sz="1100" b="0" u="none" strike="noStrike" kern="1200" dirty="0">
                        <a:solidFill>
                          <a:schemeClr val="tx2">
                            <a:lumMod val="50000"/>
                          </a:schemeClr>
                        </a:solidFill>
                        <a:effectLst/>
                        <a:latin typeface="+mn-lt"/>
                        <a:ea typeface="+mn-ea"/>
                        <a:cs typeface="+mn-cs"/>
                      </a:endParaRPr>
                    </a:p>
                  </a:txBody>
                  <a:tcPr marL="8792" marR="8792" marT="8792" marB="0" anchor="ctr">
                    <a:lnL w="12700" cmpd="sng">
                      <a:solidFill>
                        <a:srgbClr val="B8CCE4"/>
                      </a:solidFill>
                    </a:lnL>
                    <a:lnR w="12700" cmpd="sng">
                      <a:solidFill>
                        <a:srgbClr val="B8CCE4"/>
                      </a:solidFill>
                    </a:lnR>
                    <a:lnT w="12700" cmpd="sng">
                      <a:solidFill>
                        <a:srgbClr val="B8CCE4"/>
                      </a:solidFill>
                    </a:lnT>
                    <a:lnB w="12700" cap="flat" cmpd="sng" algn="ctr">
                      <a:solidFill>
                        <a:srgbClr val="B8CCE4"/>
                      </a:solidFill>
                      <a:prstDash val="solid"/>
                      <a:round/>
                      <a:headEnd type="none" w="med" len="med"/>
                      <a:tailEnd type="none" w="med" len="med"/>
                    </a:lnB>
                    <a:lnTlToBr w="12700" cmpd="sng">
                      <a:noFill/>
                      <a:prstDash val="solid"/>
                    </a:lnTlToBr>
                    <a:lnBlToTr w="12700" cmpd="sng">
                      <a:noFill/>
                      <a:prstDash val="solid"/>
                    </a:lnBlToTr>
                    <a:solidFill>
                      <a:srgbClr val="B8CCE4">
                        <a:alpha val="20000"/>
                      </a:srgbClr>
                    </a:solidFill>
                  </a:tcPr>
                </a:tc>
              </a:tr>
              <a:tr h="2607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100" b="0" u="none" strike="noStrike" kern="1200" dirty="0" smtClean="0">
                          <a:solidFill>
                            <a:schemeClr val="tx2">
                              <a:lumMod val="50000"/>
                            </a:schemeClr>
                          </a:solidFill>
                          <a:effectLst/>
                          <a:latin typeface="+mn-lt"/>
                          <a:ea typeface="+mn-ea"/>
                          <a:cs typeface="+mn-cs"/>
                        </a:rPr>
                        <a:t>Construcción de Puentes</a:t>
                      </a:r>
                    </a:p>
                  </a:txBody>
                  <a:tcPr marL="84406" marR="84406" marT="42203" marB="42203">
                    <a:lnL w="12700" cmpd="sng">
                      <a:solidFill>
                        <a:srgbClr val="B8CCE4"/>
                      </a:solidFill>
                    </a:lnL>
                    <a:lnR w="12700" cap="flat" cmpd="sng" algn="ctr">
                      <a:solidFill>
                        <a:srgbClr val="B8CCE4"/>
                      </a:solidFill>
                      <a:prstDash val="solid"/>
                      <a:round/>
                      <a:headEnd type="none" w="med" len="med"/>
                      <a:tailEnd type="none" w="med" len="med"/>
                    </a:lnR>
                    <a:lnT w="12700" cmpd="sng">
                      <a:solidFill>
                        <a:srgbClr val="B8CCE4"/>
                      </a:solidFill>
                    </a:lnT>
                    <a:lnB w="12700" cap="flat" cmpd="sng" algn="ctr">
                      <a:solidFill>
                        <a:srgbClr val="B8CCE4"/>
                      </a:solidFill>
                      <a:prstDash val="solid"/>
                      <a:round/>
                      <a:headEnd type="none" w="med" len="med"/>
                      <a:tailEnd type="none" w="med" len="med"/>
                    </a:lnB>
                    <a:lnTlToBr w="12700" cmpd="sng">
                      <a:noFill/>
                      <a:prstDash val="solid"/>
                    </a:lnTlToBr>
                    <a:lnBlToTr w="12700" cmpd="sng">
                      <a:noFill/>
                      <a:prstDash val="solid"/>
                    </a:lnBlToTr>
                    <a:solidFill>
                      <a:srgbClr val="B8CCE4">
                        <a:alpha val="20000"/>
                      </a:srgbClr>
                    </a:solidFill>
                  </a:tcPr>
                </a:tc>
                <a:tc>
                  <a:txBody>
                    <a:bodyPr/>
                    <a:lstStyle/>
                    <a:p>
                      <a:pPr algn="ctr" fontAlgn="ctr"/>
                      <a:r>
                        <a:rPr lang="es-CO" sz="1100" b="0" u="none" strike="noStrike" kern="1200" dirty="0" smtClean="0">
                          <a:solidFill>
                            <a:schemeClr val="tx2">
                              <a:lumMod val="50000"/>
                            </a:schemeClr>
                          </a:solidFill>
                          <a:effectLst/>
                          <a:latin typeface="+mn-lt"/>
                          <a:ea typeface="+mn-ea"/>
                          <a:cs typeface="+mn-cs"/>
                        </a:rPr>
                        <a:t>34 </a:t>
                      </a:r>
                      <a:r>
                        <a:rPr lang="es-CO" sz="1100" b="0" u="none" strike="noStrike" kern="1200" dirty="0" err="1" smtClean="0">
                          <a:solidFill>
                            <a:schemeClr val="tx2">
                              <a:lumMod val="50000"/>
                            </a:schemeClr>
                          </a:solidFill>
                          <a:effectLst/>
                          <a:latin typeface="+mn-lt"/>
                          <a:ea typeface="+mn-ea"/>
                          <a:cs typeface="+mn-cs"/>
                        </a:rPr>
                        <a:t>Und</a:t>
                      </a:r>
                      <a:r>
                        <a:rPr lang="es-CO" sz="1100" b="0" u="none" strike="noStrike" kern="1200" dirty="0" smtClean="0">
                          <a:solidFill>
                            <a:schemeClr val="tx2">
                              <a:lumMod val="50000"/>
                            </a:schemeClr>
                          </a:solidFill>
                          <a:effectLst/>
                          <a:latin typeface="+mn-lt"/>
                          <a:ea typeface="+mn-ea"/>
                          <a:cs typeface="+mn-cs"/>
                        </a:rPr>
                        <a:t> / 2.0 km</a:t>
                      </a:r>
                      <a:endParaRPr lang="es-CO" sz="1100" b="0" u="none" strike="noStrike" kern="1200" dirty="0">
                        <a:solidFill>
                          <a:schemeClr val="tx2">
                            <a:lumMod val="50000"/>
                          </a:schemeClr>
                        </a:solidFill>
                        <a:effectLst/>
                        <a:latin typeface="+mn-lt"/>
                        <a:ea typeface="+mn-ea"/>
                        <a:cs typeface="+mn-cs"/>
                      </a:endParaRPr>
                    </a:p>
                  </a:txBody>
                  <a:tcPr marL="8792" marR="8792" marT="8792" marB="0" anchor="ctr">
                    <a:lnL w="12700" cap="flat" cmpd="sng" algn="ctr">
                      <a:solidFill>
                        <a:srgbClr val="B8CCE4"/>
                      </a:solidFill>
                      <a:prstDash val="solid"/>
                      <a:round/>
                      <a:headEnd type="none" w="med" len="med"/>
                      <a:tailEnd type="none" w="med" len="med"/>
                    </a:lnL>
                    <a:lnR w="12700" cmpd="sng">
                      <a:solidFill>
                        <a:srgbClr val="B8CCE4"/>
                      </a:solidFill>
                    </a:lnR>
                    <a:lnT w="12700" cmpd="sng">
                      <a:solidFill>
                        <a:srgbClr val="B8CCE4"/>
                      </a:solidFill>
                    </a:lnT>
                    <a:lnB w="12700" cap="flat" cmpd="sng" algn="ctr">
                      <a:solidFill>
                        <a:srgbClr val="B8CCE4"/>
                      </a:solidFill>
                      <a:prstDash val="solid"/>
                      <a:round/>
                      <a:headEnd type="none" w="med" len="med"/>
                      <a:tailEnd type="none" w="med" len="med"/>
                    </a:lnB>
                    <a:lnTlToBr w="12700" cmpd="sng">
                      <a:noFill/>
                      <a:prstDash val="solid"/>
                    </a:lnTlToBr>
                    <a:lnBlToTr w="12700" cmpd="sng">
                      <a:noFill/>
                      <a:prstDash val="solid"/>
                    </a:lnBlToTr>
                    <a:solidFill>
                      <a:srgbClr val="B8CCE4">
                        <a:alpha val="20000"/>
                      </a:srgbClr>
                    </a:solidFill>
                  </a:tcPr>
                </a:tc>
              </a:tr>
              <a:tr h="2607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100" b="0" u="none" strike="noStrike" kern="1200" dirty="0" smtClean="0">
                          <a:solidFill>
                            <a:schemeClr val="tx2">
                              <a:lumMod val="50000"/>
                            </a:schemeClr>
                          </a:solidFill>
                          <a:effectLst/>
                          <a:latin typeface="+mn-lt"/>
                          <a:ea typeface="+mn-ea"/>
                          <a:cs typeface="+mn-cs"/>
                        </a:rPr>
                        <a:t>Intercambiadores a desnivel</a:t>
                      </a:r>
                    </a:p>
                  </a:txBody>
                  <a:tcPr marL="84406" marR="84406" marT="42203" marB="42203">
                    <a:lnL w="12700" cmpd="sng">
                      <a:solidFill>
                        <a:srgbClr val="B8CCE4"/>
                      </a:solidFill>
                    </a:lnL>
                    <a:lnR w="12700" cap="flat" cmpd="sng" algn="ctr">
                      <a:solidFill>
                        <a:srgbClr val="B8CCE4"/>
                      </a:solidFill>
                      <a:prstDash val="solid"/>
                      <a:round/>
                      <a:headEnd type="none" w="med" len="med"/>
                      <a:tailEnd type="none" w="med" len="med"/>
                    </a:lnR>
                    <a:lnT w="12700" cmpd="sng">
                      <a:solidFill>
                        <a:srgbClr val="B8CCE4"/>
                      </a:solidFill>
                    </a:lnT>
                    <a:lnB w="12700" cap="flat" cmpd="sng" algn="ctr">
                      <a:solidFill>
                        <a:srgbClr val="B8CCE4"/>
                      </a:solidFill>
                      <a:prstDash val="solid"/>
                      <a:round/>
                      <a:headEnd type="none" w="med" len="med"/>
                      <a:tailEnd type="none" w="med" len="med"/>
                    </a:lnB>
                    <a:lnTlToBr w="12700" cmpd="sng">
                      <a:noFill/>
                      <a:prstDash val="solid"/>
                    </a:lnTlToBr>
                    <a:lnBlToTr w="12700" cmpd="sng">
                      <a:noFill/>
                      <a:prstDash val="solid"/>
                    </a:lnBlToTr>
                    <a:solidFill>
                      <a:srgbClr val="B8CCE4">
                        <a:alpha val="20000"/>
                      </a:srgbClr>
                    </a:solidFill>
                  </a:tcPr>
                </a:tc>
                <a:tc>
                  <a:txBody>
                    <a:bodyPr/>
                    <a:lstStyle/>
                    <a:p>
                      <a:pPr algn="ctr" fontAlgn="ctr"/>
                      <a:r>
                        <a:rPr lang="es-CO" sz="1100" b="0" u="none" strike="noStrike" kern="1200" dirty="0" smtClean="0">
                          <a:solidFill>
                            <a:schemeClr val="tx2">
                              <a:lumMod val="50000"/>
                            </a:schemeClr>
                          </a:solidFill>
                          <a:effectLst/>
                          <a:latin typeface="+mn-lt"/>
                          <a:ea typeface="+mn-ea"/>
                          <a:cs typeface="+mn-cs"/>
                        </a:rPr>
                        <a:t>6 </a:t>
                      </a:r>
                      <a:r>
                        <a:rPr lang="es-CO" sz="1100" b="0" u="none" strike="noStrike" kern="1200" dirty="0" err="1" smtClean="0">
                          <a:solidFill>
                            <a:schemeClr val="tx2">
                              <a:lumMod val="50000"/>
                            </a:schemeClr>
                          </a:solidFill>
                          <a:effectLst/>
                          <a:latin typeface="+mn-lt"/>
                          <a:ea typeface="+mn-ea"/>
                          <a:cs typeface="+mn-cs"/>
                        </a:rPr>
                        <a:t>Und</a:t>
                      </a:r>
                      <a:r>
                        <a:rPr lang="es-CO" sz="1100" b="0" u="none" strike="noStrike" kern="1200" dirty="0" smtClean="0">
                          <a:solidFill>
                            <a:schemeClr val="tx2">
                              <a:lumMod val="50000"/>
                            </a:schemeClr>
                          </a:solidFill>
                          <a:effectLst/>
                          <a:latin typeface="+mn-lt"/>
                          <a:ea typeface="+mn-ea"/>
                          <a:cs typeface="+mn-cs"/>
                        </a:rPr>
                        <a:t>.</a:t>
                      </a:r>
                      <a:endParaRPr lang="es-CO" sz="1100" b="0" u="none" strike="noStrike" kern="1200" dirty="0">
                        <a:solidFill>
                          <a:schemeClr val="tx2">
                            <a:lumMod val="50000"/>
                          </a:schemeClr>
                        </a:solidFill>
                        <a:effectLst/>
                        <a:latin typeface="+mn-lt"/>
                        <a:ea typeface="+mn-ea"/>
                        <a:cs typeface="+mn-cs"/>
                      </a:endParaRPr>
                    </a:p>
                  </a:txBody>
                  <a:tcPr marL="8792" marR="8792" marT="8792" marB="0" anchor="ctr">
                    <a:lnL w="12700" cap="flat" cmpd="sng" algn="ctr">
                      <a:solidFill>
                        <a:srgbClr val="B8CCE4"/>
                      </a:solidFill>
                      <a:prstDash val="solid"/>
                      <a:round/>
                      <a:headEnd type="none" w="med" len="med"/>
                      <a:tailEnd type="none" w="med" len="med"/>
                    </a:lnL>
                    <a:lnR w="12700" cmpd="sng">
                      <a:solidFill>
                        <a:srgbClr val="B8CCE4"/>
                      </a:solidFill>
                    </a:lnR>
                    <a:lnT w="12700" cmpd="sng">
                      <a:solidFill>
                        <a:srgbClr val="B8CCE4"/>
                      </a:solidFill>
                    </a:lnT>
                    <a:lnB w="12700" cap="flat" cmpd="sng" algn="ctr">
                      <a:solidFill>
                        <a:srgbClr val="B8CCE4"/>
                      </a:solidFill>
                      <a:prstDash val="solid"/>
                      <a:round/>
                      <a:headEnd type="none" w="med" len="med"/>
                      <a:tailEnd type="none" w="med" len="med"/>
                    </a:lnB>
                    <a:lnTlToBr w="12700" cmpd="sng">
                      <a:noFill/>
                      <a:prstDash val="solid"/>
                    </a:lnTlToBr>
                    <a:lnBlToTr w="12700" cmpd="sng">
                      <a:noFill/>
                      <a:prstDash val="solid"/>
                    </a:lnBlToTr>
                    <a:solidFill>
                      <a:srgbClr val="B8CCE4">
                        <a:alpha val="20000"/>
                      </a:srgbClr>
                    </a:solidFill>
                  </a:tcPr>
                </a:tc>
              </a:tr>
              <a:tr h="2607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100" b="0" u="none" strike="noStrike" kern="1200" dirty="0" smtClean="0">
                          <a:solidFill>
                            <a:schemeClr val="tx2">
                              <a:lumMod val="50000"/>
                            </a:schemeClr>
                          </a:solidFill>
                          <a:effectLst/>
                          <a:latin typeface="+mn-lt"/>
                          <a:ea typeface="+mn-ea"/>
                          <a:cs typeface="+mn-cs"/>
                        </a:rPr>
                        <a:t>Intercambiadores a nivel</a:t>
                      </a:r>
                    </a:p>
                  </a:txBody>
                  <a:tcPr marL="84406" marR="84406" marT="42203" marB="42203">
                    <a:lnL w="12700" cmpd="sng">
                      <a:solidFill>
                        <a:srgbClr val="B8CCE4"/>
                      </a:solidFill>
                    </a:lnL>
                    <a:lnR w="12700" cap="flat" cmpd="sng" algn="ctr">
                      <a:solidFill>
                        <a:srgbClr val="B8CCE4"/>
                      </a:solidFill>
                      <a:prstDash val="solid"/>
                      <a:round/>
                      <a:headEnd type="none" w="med" len="med"/>
                      <a:tailEnd type="none" w="med" len="med"/>
                    </a:lnR>
                    <a:lnT w="12700" cmpd="sng">
                      <a:solidFill>
                        <a:srgbClr val="B8CCE4"/>
                      </a:solidFill>
                    </a:lnT>
                    <a:lnB w="12700" cmpd="sng">
                      <a:solidFill>
                        <a:srgbClr val="B8CCE4"/>
                      </a:solidFill>
                    </a:lnB>
                    <a:lnTlToBr w="12700" cmpd="sng">
                      <a:noFill/>
                      <a:prstDash val="solid"/>
                    </a:lnTlToBr>
                    <a:lnBlToTr w="12700" cmpd="sng">
                      <a:noFill/>
                      <a:prstDash val="solid"/>
                    </a:lnBlToTr>
                    <a:solidFill>
                      <a:srgbClr val="B8CCE4">
                        <a:alpha val="20000"/>
                      </a:srgb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100" b="0" u="none" strike="noStrike" kern="1200" dirty="0" smtClean="0">
                          <a:solidFill>
                            <a:schemeClr val="tx2">
                              <a:lumMod val="50000"/>
                            </a:schemeClr>
                          </a:solidFill>
                          <a:effectLst/>
                          <a:latin typeface="+mn-lt"/>
                          <a:ea typeface="+mn-ea"/>
                          <a:cs typeface="+mn-cs"/>
                        </a:rPr>
                        <a:t>3 </a:t>
                      </a:r>
                      <a:r>
                        <a:rPr lang="es-CO" sz="1100" b="0" u="none" strike="noStrike" kern="1200" dirty="0" err="1" smtClean="0">
                          <a:solidFill>
                            <a:schemeClr val="tx2">
                              <a:lumMod val="50000"/>
                            </a:schemeClr>
                          </a:solidFill>
                          <a:effectLst/>
                          <a:latin typeface="+mn-lt"/>
                          <a:ea typeface="+mn-ea"/>
                          <a:cs typeface="+mn-cs"/>
                        </a:rPr>
                        <a:t>Und</a:t>
                      </a:r>
                      <a:r>
                        <a:rPr lang="es-CO" sz="1100" b="0" u="none" strike="noStrike" kern="1200" dirty="0" smtClean="0">
                          <a:solidFill>
                            <a:schemeClr val="tx2">
                              <a:lumMod val="50000"/>
                            </a:schemeClr>
                          </a:solidFill>
                          <a:effectLst/>
                          <a:latin typeface="+mn-lt"/>
                          <a:ea typeface="+mn-ea"/>
                          <a:cs typeface="+mn-cs"/>
                        </a:rPr>
                        <a:t>.</a:t>
                      </a:r>
                      <a:endParaRPr lang="es-CO" sz="1100" b="0" u="none" strike="noStrike" kern="1200" dirty="0">
                        <a:solidFill>
                          <a:schemeClr val="tx2">
                            <a:lumMod val="50000"/>
                          </a:schemeClr>
                        </a:solidFill>
                        <a:effectLst/>
                        <a:latin typeface="+mn-lt"/>
                        <a:ea typeface="+mn-ea"/>
                        <a:cs typeface="+mn-cs"/>
                      </a:endParaRPr>
                    </a:p>
                  </a:txBody>
                  <a:tcPr marL="8792" marR="8792" marT="8792" marB="0" anchor="ctr">
                    <a:lnL w="12700" cap="flat" cmpd="sng" algn="ctr">
                      <a:solidFill>
                        <a:srgbClr val="B8CCE4"/>
                      </a:solidFill>
                      <a:prstDash val="solid"/>
                      <a:round/>
                      <a:headEnd type="none" w="med" len="med"/>
                      <a:tailEnd type="none" w="med" len="med"/>
                    </a:lnL>
                    <a:lnR w="12700" cmpd="sng">
                      <a:solidFill>
                        <a:srgbClr val="B8CCE4"/>
                      </a:solidFill>
                    </a:lnR>
                    <a:lnT w="12700" cmpd="sng">
                      <a:solidFill>
                        <a:srgbClr val="B8CCE4"/>
                      </a:solidFill>
                    </a:lnT>
                    <a:lnB w="12700" cmpd="sng">
                      <a:solidFill>
                        <a:srgbClr val="B8CCE4"/>
                      </a:solidFill>
                    </a:lnB>
                    <a:lnTlToBr w="12700" cmpd="sng">
                      <a:noFill/>
                      <a:prstDash val="solid"/>
                    </a:lnTlToBr>
                    <a:lnBlToTr w="12700" cmpd="sng">
                      <a:noFill/>
                      <a:prstDash val="solid"/>
                    </a:lnBlToTr>
                    <a:solidFill>
                      <a:srgbClr val="B8CCE4">
                        <a:alpha val="20000"/>
                      </a:srgbClr>
                    </a:solidFill>
                  </a:tcPr>
                </a:tc>
              </a:tr>
            </a:tbl>
          </a:graphicData>
        </a:graphic>
      </p:graphicFrame>
      <p:grpSp>
        <p:nvGrpSpPr>
          <p:cNvPr id="5" name="Grupo 4"/>
          <p:cNvGrpSpPr/>
          <p:nvPr/>
        </p:nvGrpSpPr>
        <p:grpSpPr>
          <a:xfrm>
            <a:off x="322058" y="930804"/>
            <a:ext cx="8103213" cy="830417"/>
            <a:chOff x="-140595" y="19672"/>
            <a:chExt cx="9510021" cy="974586"/>
          </a:xfrm>
        </p:grpSpPr>
        <p:sp>
          <p:nvSpPr>
            <p:cNvPr id="6" name="Rectángulo 5"/>
            <p:cNvSpPr>
              <a:spLocks noChangeArrowheads="1"/>
            </p:cNvSpPr>
            <p:nvPr/>
          </p:nvSpPr>
          <p:spPr bwMode="auto">
            <a:xfrm>
              <a:off x="-140595" y="19672"/>
              <a:ext cx="8262151" cy="614057"/>
            </a:xfrm>
            <a:prstGeom prst="rect">
              <a:avLst/>
            </a:prstGeom>
            <a:noFill/>
            <a:ln w="9525">
              <a:noFill/>
              <a:miter lim="800000"/>
              <a:headEnd/>
              <a:tailEnd/>
            </a:ln>
          </p:spPr>
          <p:txBody>
            <a:bodyPr>
              <a:spAutoFit/>
            </a:bodyPr>
            <a:lstStyle/>
            <a:p>
              <a:pPr>
                <a:defRPr/>
              </a:pPr>
              <a:endParaRPr lang="es-ES" sz="2800" b="1" dirty="0">
                <a:ln w="10541" cmpd="sng">
                  <a:solidFill>
                    <a:srgbClr val="4F81BD">
                      <a:shade val="88000"/>
                      <a:satMod val="110000"/>
                    </a:srgbClr>
                  </a:solidFill>
                  <a:prstDash val="solid"/>
                </a:ln>
                <a:solidFill>
                  <a:srgbClr val="1F497D"/>
                </a:solidFill>
                <a:latin typeface="Franklin Gothic Demi Cond" pitchFamily="34" charset="0"/>
                <a:sym typeface="Helvetica Neue Bold Condensed" charset="0"/>
              </a:endParaRPr>
            </a:p>
          </p:txBody>
        </p:sp>
        <p:sp>
          <p:nvSpPr>
            <p:cNvPr id="7" name="Rectángulo 5"/>
            <p:cNvSpPr>
              <a:spLocks noChangeArrowheads="1"/>
            </p:cNvSpPr>
            <p:nvPr/>
          </p:nvSpPr>
          <p:spPr bwMode="auto">
            <a:xfrm>
              <a:off x="557213" y="452443"/>
              <a:ext cx="8812213" cy="54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es-CO" sz="2400" dirty="0">
                  <a:solidFill>
                    <a:srgbClr val="000000"/>
                  </a:solidFill>
                  <a:latin typeface="Impact" panose="020B0806030902050204" pitchFamily="34" charset="0"/>
                  <a:sym typeface="Helvetica Neue Bold Condensed"/>
                </a:rPr>
                <a:t>VILLAVICENCIO - YOPAL</a:t>
              </a:r>
            </a:p>
          </p:txBody>
        </p:sp>
      </p:grpSp>
      <p:pic>
        <p:nvPicPr>
          <p:cNvPr id="8" name="Imagen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035" y="1780934"/>
            <a:ext cx="4702890" cy="390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30 CuadroTexto"/>
          <p:cNvSpPr txBox="1">
            <a:spLocks noChangeArrowheads="1"/>
          </p:cNvSpPr>
          <p:nvPr/>
        </p:nvSpPr>
        <p:spPr bwMode="auto">
          <a:xfrm flipH="1">
            <a:off x="9289171" y="1844824"/>
            <a:ext cx="2913722" cy="302070"/>
          </a:xfrm>
          <a:prstGeom prst="rect">
            <a:avLst/>
          </a:prstGeom>
          <a:solidFill>
            <a:srgbClr val="6D96C7"/>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anchor="ctr">
            <a:spAutoFit/>
          </a:bodyPr>
          <a:lstStyle>
            <a:defPPr>
              <a:defRPr lang="es-MX"/>
            </a:defPPr>
            <a:lvl1pPr marL="457200" indent="-457200" algn="ctr" fontAlgn="base">
              <a:spcBef>
                <a:spcPts val="600"/>
              </a:spcBef>
              <a:spcAft>
                <a:spcPct val="0"/>
              </a:spcAft>
              <a:defRPr sz="1600" b="1">
                <a:solidFill>
                  <a:prstClr val="white"/>
                </a:solidFill>
                <a:effectLst>
                  <a:outerShdw blurRad="38100" dist="38100" dir="2700000" algn="tl">
                    <a:srgbClr val="000000">
                      <a:alpha val="43137"/>
                    </a:srgbClr>
                  </a:outerShdw>
                </a:effectLst>
                <a:latin typeface="Calibri"/>
                <a:cs typeface="Arial" pitchFamily="34"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marL="422041" indent="-422041" defTabSz="844083">
              <a:spcBef>
                <a:spcPts val="554"/>
              </a:spcBef>
              <a:defRPr/>
            </a:pPr>
            <a:r>
              <a:rPr lang="es-CO" sz="1363" kern="0" dirty="0"/>
              <a:t>INFORMACION GENERAL</a:t>
            </a:r>
          </a:p>
        </p:txBody>
      </p:sp>
      <p:graphicFrame>
        <p:nvGraphicFramePr>
          <p:cNvPr id="10" name="17 Tabla"/>
          <p:cNvGraphicFramePr>
            <a:graphicFrameLocks noGrp="1"/>
          </p:cNvGraphicFramePr>
          <p:nvPr>
            <p:extLst>
              <p:ext uri="{D42A27DB-BD31-4B8C-83A1-F6EECF244321}">
                <p14:modId xmlns:p14="http://schemas.microsoft.com/office/powerpoint/2010/main" val="4092423933"/>
              </p:ext>
            </p:extLst>
          </p:nvPr>
        </p:nvGraphicFramePr>
        <p:xfrm>
          <a:off x="9289171" y="2231241"/>
          <a:ext cx="2913722" cy="1155065"/>
        </p:xfrm>
        <a:graphic>
          <a:graphicData uri="http://schemas.openxmlformats.org/drawingml/2006/table">
            <a:tbl>
              <a:tblPr firstRow="1" bandRow="1"/>
              <a:tblGrid>
                <a:gridCol w="1744386"/>
                <a:gridCol w="1169336"/>
              </a:tblGrid>
              <a:tr h="188327">
                <a:tc>
                  <a:txBody>
                    <a:bodyPr/>
                    <a:lstStyle>
                      <a:lvl1pPr marL="0" algn="l" defTabSz="844083" rtl="0" eaLnBrk="1" latinLnBrk="0" hangingPunct="1">
                        <a:defRPr sz="1662" b="1" kern="1200">
                          <a:solidFill>
                            <a:schemeClr val="tx1"/>
                          </a:solidFill>
                          <a:latin typeface="Calibri"/>
                        </a:defRPr>
                      </a:lvl1pPr>
                      <a:lvl2pPr marL="422041" algn="l" defTabSz="844083" rtl="0" eaLnBrk="1" latinLnBrk="0" hangingPunct="1">
                        <a:defRPr sz="1662" b="1" kern="1200">
                          <a:solidFill>
                            <a:schemeClr val="tx1"/>
                          </a:solidFill>
                          <a:latin typeface="Calibri"/>
                        </a:defRPr>
                      </a:lvl2pPr>
                      <a:lvl3pPr marL="844083" algn="l" defTabSz="844083" rtl="0" eaLnBrk="1" latinLnBrk="0" hangingPunct="1">
                        <a:defRPr sz="1662" b="1" kern="1200">
                          <a:solidFill>
                            <a:schemeClr val="tx1"/>
                          </a:solidFill>
                          <a:latin typeface="Calibri"/>
                        </a:defRPr>
                      </a:lvl3pPr>
                      <a:lvl4pPr marL="1266124" algn="l" defTabSz="844083" rtl="0" eaLnBrk="1" latinLnBrk="0" hangingPunct="1">
                        <a:defRPr sz="1662" b="1" kern="1200">
                          <a:solidFill>
                            <a:schemeClr val="tx1"/>
                          </a:solidFill>
                          <a:latin typeface="Calibri"/>
                        </a:defRPr>
                      </a:lvl4pPr>
                      <a:lvl5pPr marL="1688165" algn="l" defTabSz="844083" rtl="0" eaLnBrk="1" latinLnBrk="0" hangingPunct="1">
                        <a:defRPr sz="1662" b="1" kern="1200">
                          <a:solidFill>
                            <a:schemeClr val="tx1"/>
                          </a:solidFill>
                          <a:latin typeface="Calibri"/>
                        </a:defRPr>
                      </a:lvl5pPr>
                      <a:lvl6pPr marL="2110207" algn="l" defTabSz="844083" rtl="0" eaLnBrk="1" latinLnBrk="0" hangingPunct="1">
                        <a:defRPr sz="1662" b="1" kern="1200">
                          <a:solidFill>
                            <a:schemeClr val="tx1"/>
                          </a:solidFill>
                          <a:latin typeface="Calibri"/>
                        </a:defRPr>
                      </a:lvl6pPr>
                      <a:lvl7pPr marL="2532248" algn="l" defTabSz="844083" rtl="0" eaLnBrk="1" latinLnBrk="0" hangingPunct="1">
                        <a:defRPr sz="1662" b="1" kern="1200">
                          <a:solidFill>
                            <a:schemeClr val="tx1"/>
                          </a:solidFill>
                          <a:latin typeface="Calibri"/>
                        </a:defRPr>
                      </a:lvl7pPr>
                      <a:lvl8pPr marL="2954289" algn="l" defTabSz="844083" rtl="0" eaLnBrk="1" latinLnBrk="0" hangingPunct="1">
                        <a:defRPr sz="1662" b="1" kern="1200">
                          <a:solidFill>
                            <a:schemeClr val="tx1"/>
                          </a:solidFill>
                          <a:latin typeface="Calibri"/>
                        </a:defRPr>
                      </a:lvl8pPr>
                      <a:lvl9pPr marL="3376331" algn="l" defTabSz="844083" rtl="0" eaLnBrk="1" latinLnBrk="0" hangingPunct="1">
                        <a:defRPr sz="1662" b="1" kern="1200">
                          <a:solidFill>
                            <a:schemeClr val="tx1"/>
                          </a:solidFill>
                          <a:latin typeface="Calibri"/>
                        </a:defRPr>
                      </a:lvl9pPr>
                    </a:lstStyle>
                    <a:p>
                      <a:pPr marL="0" algn="l" defTabSz="914400" rtl="0" eaLnBrk="1" latinLnBrk="0" hangingPunct="1"/>
                      <a:r>
                        <a:rPr lang="es-ES" sz="1100" kern="1200" dirty="0" smtClean="0"/>
                        <a:t>Fecha</a:t>
                      </a:r>
                      <a:r>
                        <a:rPr lang="es-ES" sz="1100" kern="1200" baseline="0" dirty="0" smtClean="0"/>
                        <a:t> de Adjudicación </a:t>
                      </a:r>
                      <a:endParaRPr lang="es-CO" sz="1100" b="0" kern="1200" dirty="0">
                        <a:solidFill>
                          <a:schemeClr val="dk1"/>
                        </a:solidFill>
                        <a:latin typeface="+mn-lt"/>
                        <a:ea typeface="+mn-ea"/>
                        <a:cs typeface="Arial" panose="020B0604020202020204" pitchFamily="34" charset="0"/>
                      </a:endParaRPr>
                    </a:p>
                  </a:txBody>
                  <a:tcPr marL="71920" marR="71920" marT="33194" marB="33194">
                    <a:lnL w="12700" cmpd="sng">
                      <a:solidFill>
                        <a:srgbClr val="B8CCE4"/>
                      </a:solidFill>
                    </a:lnL>
                    <a:lnR w="12700" cmpd="sng">
                      <a:solidFill>
                        <a:srgbClr val="B8CCE4"/>
                      </a:solidFill>
                    </a:lnR>
                    <a:lnT w="12700" cmpd="sng">
                      <a:solidFill>
                        <a:srgbClr val="B8CCE4"/>
                      </a:solidFill>
                    </a:lnT>
                    <a:lnB w="25400" cmpd="sng">
                      <a:solidFill>
                        <a:srgbClr val="B8CCE4"/>
                      </a:solidFill>
                    </a:lnB>
                    <a:lnTlToBr w="12700" cmpd="sng">
                      <a:noFill/>
                      <a:prstDash val="solid"/>
                    </a:lnTlToBr>
                    <a:lnBlToTr w="12700" cmpd="sng">
                      <a:noFill/>
                      <a:prstDash val="solid"/>
                    </a:lnBlToTr>
                    <a:noFill/>
                  </a:tcPr>
                </a:tc>
                <a:tc>
                  <a:txBody>
                    <a:bodyPr/>
                    <a:lstStyle>
                      <a:lvl1pPr marL="0" algn="l" defTabSz="844083" rtl="0" eaLnBrk="1" latinLnBrk="0" hangingPunct="1">
                        <a:defRPr sz="1662" b="1" kern="1200">
                          <a:solidFill>
                            <a:schemeClr val="tx1"/>
                          </a:solidFill>
                          <a:latin typeface="Calibri"/>
                        </a:defRPr>
                      </a:lvl1pPr>
                      <a:lvl2pPr marL="422041" algn="l" defTabSz="844083" rtl="0" eaLnBrk="1" latinLnBrk="0" hangingPunct="1">
                        <a:defRPr sz="1662" b="1" kern="1200">
                          <a:solidFill>
                            <a:schemeClr val="tx1"/>
                          </a:solidFill>
                          <a:latin typeface="Calibri"/>
                        </a:defRPr>
                      </a:lvl2pPr>
                      <a:lvl3pPr marL="844083" algn="l" defTabSz="844083" rtl="0" eaLnBrk="1" latinLnBrk="0" hangingPunct="1">
                        <a:defRPr sz="1662" b="1" kern="1200">
                          <a:solidFill>
                            <a:schemeClr val="tx1"/>
                          </a:solidFill>
                          <a:latin typeface="Calibri"/>
                        </a:defRPr>
                      </a:lvl3pPr>
                      <a:lvl4pPr marL="1266124" algn="l" defTabSz="844083" rtl="0" eaLnBrk="1" latinLnBrk="0" hangingPunct="1">
                        <a:defRPr sz="1662" b="1" kern="1200">
                          <a:solidFill>
                            <a:schemeClr val="tx1"/>
                          </a:solidFill>
                          <a:latin typeface="Calibri"/>
                        </a:defRPr>
                      </a:lvl4pPr>
                      <a:lvl5pPr marL="1688165" algn="l" defTabSz="844083" rtl="0" eaLnBrk="1" latinLnBrk="0" hangingPunct="1">
                        <a:defRPr sz="1662" b="1" kern="1200">
                          <a:solidFill>
                            <a:schemeClr val="tx1"/>
                          </a:solidFill>
                          <a:latin typeface="Calibri"/>
                        </a:defRPr>
                      </a:lvl5pPr>
                      <a:lvl6pPr marL="2110207" algn="l" defTabSz="844083" rtl="0" eaLnBrk="1" latinLnBrk="0" hangingPunct="1">
                        <a:defRPr sz="1662" b="1" kern="1200">
                          <a:solidFill>
                            <a:schemeClr val="tx1"/>
                          </a:solidFill>
                          <a:latin typeface="Calibri"/>
                        </a:defRPr>
                      </a:lvl6pPr>
                      <a:lvl7pPr marL="2532248" algn="l" defTabSz="844083" rtl="0" eaLnBrk="1" latinLnBrk="0" hangingPunct="1">
                        <a:defRPr sz="1662" b="1" kern="1200">
                          <a:solidFill>
                            <a:schemeClr val="tx1"/>
                          </a:solidFill>
                          <a:latin typeface="Calibri"/>
                        </a:defRPr>
                      </a:lvl7pPr>
                      <a:lvl8pPr marL="2954289" algn="l" defTabSz="844083" rtl="0" eaLnBrk="1" latinLnBrk="0" hangingPunct="1">
                        <a:defRPr sz="1662" b="1" kern="1200">
                          <a:solidFill>
                            <a:schemeClr val="tx1"/>
                          </a:solidFill>
                          <a:latin typeface="Calibri"/>
                        </a:defRPr>
                      </a:lvl8pPr>
                      <a:lvl9pPr marL="3376331" algn="l" defTabSz="844083" rtl="0" eaLnBrk="1" latinLnBrk="0" hangingPunct="1">
                        <a:defRPr sz="1662" b="1" kern="1200">
                          <a:solidFill>
                            <a:schemeClr val="tx1"/>
                          </a:solidFill>
                          <a:latin typeface="Calibri"/>
                        </a:defRPr>
                      </a:lvl9pPr>
                    </a:lstStyle>
                    <a:p>
                      <a:pPr algn="ctr" rtl="0" fontAlgn="ctr"/>
                      <a:r>
                        <a:rPr lang="es-MX" sz="1100" u="none" strike="noStrike" dirty="0" smtClean="0">
                          <a:effectLst/>
                        </a:rPr>
                        <a:t>02/06/2015</a:t>
                      </a:r>
                      <a:endParaRPr lang="es-MX" sz="1100" b="0" i="0" u="none" strike="noStrike" dirty="0">
                        <a:solidFill>
                          <a:schemeClr val="tx1"/>
                        </a:solidFill>
                        <a:effectLst/>
                        <a:latin typeface="+mn-lt"/>
                      </a:endParaRPr>
                    </a:p>
                  </a:txBody>
                  <a:tcPr marL="7492" marR="7492" marT="6916" marB="0" anchor="ctr">
                    <a:lnL w="12700" cmpd="sng">
                      <a:solidFill>
                        <a:srgbClr val="B8CCE4"/>
                      </a:solidFill>
                    </a:lnL>
                    <a:lnR w="12700" cmpd="sng">
                      <a:solidFill>
                        <a:srgbClr val="B8CCE4"/>
                      </a:solidFill>
                    </a:lnR>
                    <a:lnT w="12700" cmpd="sng">
                      <a:solidFill>
                        <a:srgbClr val="B8CCE4"/>
                      </a:solidFill>
                    </a:lnT>
                    <a:lnB w="25400" cmpd="sng">
                      <a:solidFill>
                        <a:srgbClr val="B8CCE4"/>
                      </a:solidFill>
                    </a:lnB>
                    <a:lnTlToBr w="12700" cmpd="sng">
                      <a:noFill/>
                      <a:prstDash val="solid"/>
                    </a:lnTlToBr>
                    <a:lnBlToTr w="12700" cmpd="sng">
                      <a:noFill/>
                      <a:prstDash val="solid"/>
                    </a:lnBlToTr>
                    <a:noFill/>
                  </a:tcPr>
                </a:tc>
              </a:tr>
              <a:tr h="322422">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algn="l" defTabSz="914400" rtl="0" eaLnBrk="1" latinLnBrk="0" hangingPunct="1"/>
                      <a:r>
                        <a:rPr lang="es-CO" sz="1100" kern="1200" dirty="0" smtClean="0"/>
                        <a:t>Fecha de Firma de Contrato</a:t>
                      </a:r>
                      <a:endParaRPr lang="es-CO" sz="1100" b="0" kern="1200" dirty="0">
                        <a:solidFill>
                          <a:schemeClr val="dk1"/>
                        </a:solidFill>
                        <a:latin typeface="+mn-lt"/>
                        <a:ea typeface="+mn-ea"/>
                        <a:cs typeface="Arial" panose="020B0604020202020204" pitchFamily="34" charset="0"/>
                      </a:endParaRPr>
                    </a:p>
                  </a:txBody>
                  <a:tcPr marL="71920" marR="71920" marT="33194" marB="33194" anchor="ctr">
                    <a:lnL w="12700" cmpd="sng">
                      <a:solidFill>
                        <a:srgbClr val="B8CCE4"/>
                      </a:solidFill>
                    </a:lnL>
                    <a:lnR w="12700" cmpd="sng">
                      <a:solidFill>
                        <a:srgbClr val="B8CCE4"/>
                      </a:solidFill>
                    </a:lnR>
                    <a:lnT w="25400" cmpd="sng">
                      <a:solidFill>
                        <a:srgbClr val="B8CCE4"/>
                      </a:solidFill>
                    </a:lnT>
                    <a:lnB w="12700" cmpd="sng">
                      <a:solidFill>
                        <a:srgbClr val="B8CCE4"/>
                      </a:solidFill>
                    </a:lnB>
                    <a:lnTlToBr w="12700" cmpd="sng">
                      <a:noFill/>
                      <a:prstDash val="solid"/>
                    </a:lnTlToBr>
                    <a:lnBlToTr w="12700" cmpd="sng">
                      <a:noFill/>
                      <a:prstDash val="solid"/>
                    </a:lnBlToTr>
                    <a:solidFill>
                      <a:srgbClr val="B8CCE4">
                        <a:alpha val="20000"/>
                      </a:srgbClr>
                    </a:solidFill>
                  </a:tcPr>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algn="ctr" rtl="0" fontAlgn="ctr"/>
                      <a:r>
                        <a:rPr lang="es-MX" sz="1100" b="0" i="0" u="none" strike="noStrike" kern="1200" dirty="0" smtClean="0">
                          <a:solidFill>
                            <a:schemeClr val="tx1"/>
                          </a:solidFill>
                          <a:effectLst/>
                          <a:latin typeface="+mn-lt"/>
                          <a:ea typeface="+mn-ea"/>
                          <a:cs typeface="+mn-cs"/>
                        </a:rPr>
                        <a:t>23/07/2015</a:t>
                      </a:r>
                      <a:endParaRPr lang="es-MX" sz="1100" b="0" i="0" u="none" strike="noStrike" kern="1200" dirty="0">
                        <a:solidFill>
                          <a:schemeClr val="tx1"/>
                        </a:solidFill>
                        <a:effectLst/>
                        <a:latin typeface="+mn-lt"/>
                        <a:ea typeface="+mn-ea"/>
                        <a:cs typeface="+mn-cs"/>
                      </a:endParaRPr>
                    </a:p>
                  </a:txBody>
                  <a:tcPr marL="0" marR="0" marT="0" marB="0" anchor="ctr">
                    <a:lnL w="12700" cmpd="sng">
                      <a:solidFill>
                        <a:srgbClr val="B8CCE4"/>
                      </a:solidFill>
                    </a:lnL>
                    <a:lnR w="12700" cmpd="sng">
                      <a:solidFill>
                        <a:srgbClr val="B8CCE4"/>
                      </a:solidFill>
                    </a:lnR>
                    <a:lnT w="25400" cmpd="sng">
                      <a:solidFill>
                        <a:srgbClr val="B8CCE4"/>
                      </a:solidFill>
                    </a:lnT>
                    <a:lnB w="12700" cmpd="sng">
                      <a:solidFill>
                        <a:srgbClr val="B8CCE4"/>
                      </a:solidFill>
                    </a:lnB>
                    <a:lnTlToBr w="12700" cmpd="sng">
                      <a:noFill/>
                      <a:prstDash val="solid"/>
                    </a:lnTlToBr>
                    <a:lnBlToTr w="12700" cmpd="sng">
                      <a:noFill/>
                      <a:prstDash val="solid"/>
                    </a:lnBlToTr>
                    <a:solidFill>
                      <a:srgbClr val="B8CCE4">
                        <a:alpha val="20000"/>
                      </a:srgbClr>
                    </a:solidFill>
                  </a:tcPr>
                </a:tc>
              </a:tr>
              <a:tr h="263335">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algn="l" defTabSz="914400" rtl="0" eaLnBrk="1" latinLnBrk="0" hangingPunct="1"/>
                      <a:r>
                        <a:rPr lang="es-CO" sz="1100" kern="1200" dirty="0" smtClean="0"/>
                        <a:t>Acta de Inicio</a:t>
                      </a:r>
                      <a:endParaRPr lang="es-CO" sz="1100" b="0" kern="1200" dirty="0">
                        <a:solidFill>
                          <a:schemeClr val="dk1"/>
                        </a:solidFill>
                        <a:latin typeface="+mn-lt"/>
                        <a:ea typeface="+mn-ea"/>
                        <a:cs typeface="Arial" panose="020B0604020202020204" pitchFamily="34" charset="0"/>
                      </a:endParaRPr>
                    </a:p>
                  </a:txBody>
                  <a:tcPr marL="71920" marR="71920" marT="33194" marB="33194" anchor="ctr">
                    <a:lnL w="12700" cmpd="sng">
                      <a:solidFill>
                        <a:srgbClr val="B8CCE4"/>
                      </a:solidFill>
                    </a:lnL>
                    <a:lnR w="12700" cmpd="sng">
                      <a:solidFill>
                        <a:srgbClr val="B8CCE4"/>
                      </a:solidFill>
                    </a:lnR>
                    <a:lnT w="12700" cmpd="sng">
                      <a:solidFill>
                        <a:srgbClr val="B8CCE4"/>
                      </a:solidFill>
                    </a:lnT>
                    <a:lnB w="12700" cmpd="sng">
                      <a:solidFill>
                        <a:srgbClr val="B8CCE4"/>
                      </a:solidFill>
                    </a:lnB>
                    <a:lnTlToBr w="12700" cmpd="sng">
                      <a:noFill/>
                      <a:prstDash val="solid"/>
                    </a:lnTlToBr>
                    <a:lnBlToTr w="12700" cmpd="sng">
                      <a:noFill/>
                      <a:prstDash val="solid"/>
                    </a:lnBlToTr>
                    <a:noFill/>
                  </a:tcPr>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algn="ctr" rtl="0" fontAlgn="ctr"/>
                      <a:r>
                        <a:rPr lang="es-MX" sz="1100" b="0" i="0" u="none" strike="noStrike" kern="1200" dirty="0" smtClean="0">
                          <a:solidFill>
                            <a:schemeClr val="tx1"/>
                          </a:solidFill>
                          <a:effectLst/>
                          <a:latin typeface="+mn-lt"/>
                          <a:ea typeface="+mn-ea"/>
                          <a:cs typeface="+mn-cs"/>
                        </a:rPr>
                        <a:t>En Proceso</a:t>
                      </a:r>
                      <a:endParaRPr lang="es-MX" sz="1100" b="0" i="0" u="none" strike="noStrike" kern="1200" dirty="0">
                        <a:solidFill>
                          <a:schemeClr val="tx1"/>
                        </a:solidFill>
                        <a:effectLst/>
                        <a:latin typeface="+mn-lt"/>
                        <a:ea typeface="+mn-ea"/>
                        <a:cs typeface="+mn-cs"/>
                      </a:endParaRPr>
                    </a:p>
                  </a:txBody>
                  <a:tcPr marL="0" marR="0" marT="0" marB="0" anchor="ctr">
                    <a:lnL w="12700" cmpd="sng">
                      <a:solidFill>
                        <a:srgbClr val="B8CCE4"/>
                      </a:solidFill>
                    </a:lnL>
                    <a:lnR w="12700" cmpd="sng">
                      <a:solidFill>
                        <a:srgbClr val="B8CCE4"/>
                      </a:solidFill>
                    </a:lnR>
                    <a:lnT w="12700" cmpd="sng">
                      <a:solidFill>
                        <a:srgbClr val="B8CCE4"/>
                      </a:solidFill>
                    </a:lnT>
                    <a:lnB w="12700" cmpd="sng">
                      <a:solidFill>
                        <a:srgbClr val="B8CCE4"/>
                      </a:solidFill>
                    </a:lnB>
                    <a:lnTlToBr w="12700" cmpd="sng">
                      <a:noFill/>
                      <a:prstDash val="solid"/>
                    </a:lnTlToBr>
                    <a:lnBlToTr w="12700" cmpd="sng">
                      <a:noFill/>
                      <a:prstDash val="solid"/>
                    </a:lnBlToTr>
                    <a:noFill/>
                  </a:tcPr>
                </a:tc>
              </a:tr>
              <a:tr h="177871">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algn="l" defTabSz="914400" rtl="0" eaLnBrk="1" latinLnBrk="0" hangingPunct="1"/>
                      <a:r>
                        <a:rPr lang="es-CO" sz="1100" kern="1200" dirty="0" smtClean="0"/>
                        <a:t>Fase del Proyecto</a:t>
                      </a:r>
                      <a:endParaRPr lang="es-CO" sz="1100" b="0" kern="1200" dirty="0">
                        <a:solidFill>
                          <a:schemeClr val="dk1"/>
                        </a:solidFill>
                        <a:latin typeface="+mn-lt"/>
                        <a:ea typeface="+mn-ea"/>
                        <a:cs typeface="Arial" panose="020B0604020202020204" pitchFamily="34" charset="0"/>
                      </a:endParaRPr>
                    </a:p>
                  </a:txBody>
                  <a:tcPr marL="71920" marR="71920" marT="33194" marB="33194" anchor="ctr">
                    <a:lnL w="12700" cmpd="sng">
                      <a:solidFill>
                        <a:srgbClr val="B8CCE4"/>
                      </a:solidFill>
                    </a:lnL>
                    <a:lnR w="12700" cmpd="sng">
                      <a:solidFill>
                        <a:srgbClr val="B8CCE4"/>
                      </a:solidFill>
                    </a:lnR>
                    <a:lnT w="12700" cmpd="sng">
                      <a:solidFill>
                        <a:srgbClr val="B8CCE4"/>
                      </a:solidFill>
                    </a:lnT>
                    <a:lnB w="12700" cmpd="sng">
                      <a:solidFill>
                        <a:srgbClr val="B8CCE4"/>
                      </a:solidFill>
                    </a:lnB>
                    <a:lnTlToBr w="12700" cmpd="sng">
                      <a:noFill/>
                      <a:prstDash val="solid"/>
                    </a:lnTlToBr>
                    <a:lnBlToTr w="12700" cmpd="sng">
                      <a:noFill/>
                      <a:prstDash val="solid"/>
                    </a:lnBlToTr>
                    <a:solidFill>
                      <a:srgbClr val="B8CCE4">
                        <a:alpha val="20000"/>
                      </a:srgbClr>
                    </a:solidFill>
                  </a:tcPr>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algn="ctr" rtl="0" fontAlgn="ctr"/>
                      <a:r>
                        <a:rPr lang="es-MX" sz="1100" b="0" i="0" u="none" strike="noStrike" kern="1200" dirty="0" smtClean="0">
                          <a:solidFill>
                            <a:schemeClr val="tx1"/>
                          </a:solidFill>
                          <a:effectLst/>
                          <a:latin typeface="+mn-lt"/>
                          <a:ea typeface="+mn-ea"/>
                          <a:cs typeface="+mn-cs"/>
                        </a:rPr>
                        <a:t>Firma de Acta de Inicio</a:t>
                      </a:r>
                      <a:endParaRPr lang="es-MX" sz="1100" b="0" i="0" u="none" strike="noStrike" kern="1200" dirty="0">
                        <a:solidFill>
                          <a:schemeClr val="tx1"/>
                        </a:solidFill>
                        <a:effectLst/>
                        <a:latin typeface="+mn-lt"/>
                        <a:ea typeface="+mn-ea"/>
                        <a:cs typeface="+mn-cs"/>
                      </a:endParaRPr>
                    </a:p>
                  </a:txBody>
                  <a:tcPr marL="0" marR="0" marT="0" marB="0" anchor="ctr">
                    <a:lnL w="12700" cmpd="sng">
                      <a:solidFill>
                        <a:srgbClr val="B8CCE4"/>
                      </a:solidFill>
                    </a:lnL>
                    <a:lnR w="12700" cmpd="sng">
                      <a:solidFill>
                        <a:srgbClr val="B8CCE4"/>
                      </a:solidFill>
                    </a:lnR>
                    <a:lnT w="12700" cmpd="sng">
                      <a:solidFill>
                        <a:srgbClr val="B8CCE4"/>
                      </a:solidFill>
                    </a:lnT>
                    <a:lnB w="12700" cmpd="sng">
                      <a:solidFill>
                        <a:srgbClr val="B8CCE4"/>
                      </a:solidFill>
                    </a:lnB>
                    <a:lnTlToBr w="12700" cmpd="sng">
                      <a:noFill/>
                      <a:prstDash val="solid"/>
                    </a:lnTlToBr>
                    <a:lnBlToTr w="12700" cmpd="sng">
                      <a:noFill/>
                      <a:prstDash val="solid"/>
                    </a:lnBlToTr>
                    <a:solidFill>
                      <a:srgbClr val="B8CCE4">
                        <a:alpha val="20000"/>
                      </a:srgbClr>
                    </a:solidFill>
                  </a:tcPr>
                </a:tc>
              </a:tr>
            </a:tbl>
          </a:graphicData>
        </a:graphic>
      </p:graphicFrame>
    </p:spTree>
    <p:extLst>
      <p:ext uri="{BB962C8B-B14F-4D97-AF65-F5344CB8AC3E}">
        <p14:creationId xmlns:p14="http://schemas.microsoft.com/office/powerpoint/2010/main" val="3520556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0"/>
            <a:ext cx="1400213" cy="1124744"/>
          </a:xfrm>
          <a:prstGeom prst="rect">
            <a:avLst/>
          </a:prstGeom>
        </p:spPr>
      </p:pic>
      <p:grpSp>
        <p:nvGrpSpPr>
          <p:cNvPr id="3" name="Grupo 2"/>
          <p:cNvGrpSpPr/>
          <p:nvPr/>
        </p:nvGrpSpPr>
        <p:grpSpPr>
          <a:xfrm>
            <a:off x="1291117" y="644409"/>
            <a:ext cx="8025589" cy="768367"/>
            <a:chOff x="-49495" y="-43817"/>
            <a:chExt cx="9418920" cy="901764"/>
          </a:xfrm>
        </p:grpSpPr>
        <p:sp>
          <p:nvSpPr>
            <p:cNvPr id="4" name="Rectángulo 5"/>
            <p:cNvSpPr>
              <a:spLocks noChangeArrowheads="1"/>
            </p:cNvSpPr>
            <p:nvPr/>
          </p:nvSpPr>
          <p:spPr bwMode="auto">
            <a:xfrm>
              <a:off x="-49495" y="-43817"/>
              <a:ext cx="8262151" cy="614056"/>
            </a:xfrm>
            <a:prstGeom prst="rect">
              <a:avLst/>
            </a:prstGeom>
            <a:noFill/>
            <a:ln w="9525">
              <a:noFill/>
              <a:miter lim="800000"/>
              <a:headEnd/>
              <a:tailEnd/>
            </a:ln>
          </p:spPr>
          <p:txBody>
            <a:bodyPr>
              <a:spAutoFit/>
            </a:bodyPr>
            <a:lstStyle/>
            <a:p>
              <a:pPr>
                <a:defRPr/>
              </a:pPr>
              <a:endParaRPr lang="es-ES" sz="2800" b="1" dirty="0">
                <a:ln w="10541" cmpd="sng">
                  <a:solidFill>
                    <a:srgbClr val="4F81BD">
                      <a:shade val="88000"/>
                      <a:satMod val="110000"/>
                    </a:srgbClr>
                  </a:solidFill>
                  <a:prstDash val="solid"/>
                </a:ln>
                <a:solidFill>
                  <a:srgbClr val="1F497D"/>
                </a:solidFill>
                <a:latin typeface="Franklin Gothic Demi Cond" pitchFamily="34" charset="0"/>
                <a:sym typeface="Helvetica Neue Bold Condensed" charset="0"/>
              </a:endParaRPr>
            </a:p>
          </p:txBody>
        </p:sp>
        <p:sp>
          <p:nvSpPr>
            <p:cNvPr id="5" name="Rectángulo 5"/>
            <p:cNvSpPr>
              <a:spLocks noChangeArrowheads="1"/>
            </p:cNvSpPr>
            <p:nvPr/>
          </p:nvSpPr>
          <p:spPr bwMode="auto">
            <a:xfrm>
              <a:off x="557213" y="316132"/>
              <a:ext cx="8812212" cy="54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es-CO" sz="2400" dirty="0">
                  <a:solidFill>
                    <a:srgbClr val="000000"/>
                  </a:solidFill>
                  <a:latin typeface="Impact" panose="020B0806030902050204" pitchFamily="34" charset="0"/>
                  <a:sym typeface="Helvetica Neue Bold Condensed"/>
                </a:rPr>
                <a:t>VILLAVICENCIO - YOPAL</a:t>
              </a:r>
            </a:p>
          </p:txBody>
        </p:sp>
      </p:grpSp>
      <p:sp>
        <p:nvSpPr>
          <p:cNvPr id="6" name="30 CuadroTexto"/>
          <p:cNvSpPr txBox="1">
            <a:spLocks noChangeArrowheads="1"/>
          </p:cNvSpPr>
          <p:nvPr/>
        </p:nvSpPr>
        <p:spPr bwMode="auto">
          <a:xfrm flipH="1">
            <a:off x="1694384" y="1455257"/>
            <a:ext cx="4608512" cy="302070"/>
          </a:xfrm>
          <a:prstGeom prst="rect">
            <a:avLst/>
          </a:prstGeom>
          <a:solidFill>
            <a:srgbClr val="E36B1A"/>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marL="422041" indent="-422041" defTabSz="844083">
              <a:spcBef>
                <a:spcPts val="554"/>
              </a:spcBef>
              <a:defRPr/>
            </a:pPr>
            <a:r>
              <a:rPr lang="es-CO" sz="1363" kern="0" dirty="0" smtClean="0">
                <a:solidFill>
                  <a:prstClr val="white"/>
                </a:solidFill>
                <a:latin typeface="Calibri"/>
                <a:cs typeface="Arial" pitchFamily="34" charset="0"/>
              </a:rPr>
              <a:t>BENEFICIOS</a:t>
            </a:r>
            <a:endParaRPr lang="es-CO" sz="1363" kern="0" dirty="0">
              <a:solidFill>
                <a:prstClr val="white"/>
              </a:solidFill>
              <a:latin typeface="Calibri"/>
              <a:cs typeface="Arial" pitchFamily="34" charset="0"/>
            </a:endParaRPr>
          </a:p>
        </p:txBody>
      </p:sp>
      <p:graphicFrame>
        <p:nvGraphicFramePr>
          <p:cNvPr id="7" name="3 Tabla"/>
          <p:cNvGraphicFramePr>
            <a:graphicFrameLocks noGrp="1"/>
          </p:cNvGraphicFramePr>
          <p:nvPr>
            <p:extLst>
              <p:ext uri="{D42A27DB-BD31-4B8C-83A1-F6EECF244321}">
                <p14:modId xmlns:p14="http://schemas.microsoft.com/office/powerpoint/2010/main" val="2534732308"/>
              </p:ext>
            </p:extLst>
          </p:nvPr>
        </p:nvGraphicFramePr>
        <p:xfrm>
          <a:off x="1703512" y="1772942"/>
          <a:ext cx="4608512" cy="4680394"/>
        </p:xfrm>
        <a:graphic>
          <a:graphicData uri="http://schemas.openxmlformats.org/drawingml/2006/table">
            <a:tbl>
              <a:tblPr firstRow="1" bandRow="1">
                <a:tableStyleId>{E8B1032C-EA38-4F05-BA0D-38AFFFC7BED3}</a:tableStyleId>
              </a:tblPr>
              <a:tblGrid>
                <a:gridCol w="4608512"/>
              </a:tblGrid>
              <a:tr h="4075915">
                <a:tc>
                  <a:txBody>
                    <a:bodyPr/>
                    <a:lstStyle>
                      <a:lvl1pPr marL="0" algn="l" defTabSz="844083" rtl="0" eaLnBrk="1" latinLnBrk="0" hangingPunct="1">
                        <a:defRPr sz="1662" b="1" kern="1200">
                          <a:solidFill>
                            <a:schemeClr val="tx1"/>
                          </a:solidFill>
                          <a:latin typeface="Calibri"/>
                        </a:defRPr>
                      </a:lvl1pPr>
                      <a:lvl2pPr marL="422041" algn="l" defTabSz="844083" rtl="0" eaLnBrk="1" latinLnBrk="0" hangingPunct="1">
                        <a:defRPr sz="1662" b="1" kern="1200">
                          <a:solidFill>
                            <a:schemeClr val="tx1"/>
                          </a:solidFill>
                          <a:latin typeface="Calibri"/>
                        </a:defRPr>
                      </a:lvl2pPr>
                      <a:lvl3pPr marL="844083" algn="l" defTabSz="844083" rtl="0" eaLnBrk="1" latinLnBrk="0" hangingPunct="1">
                        <a:defRPr sz="1662" b="1" kern="1200">
                          <a:solidFill>
                            <a:schemeClr val="tx1"/>
                          </a:solidFill>
                          <a:latin typeface="Calibri"/>
                        </a:defRPr>
                      </a:lvl3pPr>
                      <a:lvl4pPr marL="1266124" algn="l" defTabSz="844083" rtl="0" eaLnBrk="1" latinLnBrk="0" hangingPunct="1">
                        <a:defRPr sz="1662" b="1" kern="1200">
                          <a:solidFill>
                            <a:schemeClr val="tx1"/>
                          </a:solidFill>
                          <a:latin typeface="Calibri"/>
                        </a:defRPr>
                      </a:lvl4pPr>
                      <a:lvl5pPr marL="1688165" algn="l" defTabSz="844083" rtl="0" eaLnBrk="1" latinLnBrk="0" hangingPunct="1">
                        <a:defRPr sz="1662" b="1" kern="1200">
                          <a:solidFill>
                            <a:schemeClr val="tx1"/>
                          </a:solidFill>
                          <a:latin typeface="Calibri"/>
                        </a:defRPr>
                      </a:lvl5pPr>
                      <a:lvl6pPr marL="2110207" algn="l" defTabSz="844083" rtl="0" eaLnBrk="1" latinLnBrk="0" hangingPunct="1">
                        <a:defRPr sz="1662" b="1" kern="1200">
                          <a:solidFill>
                            <a:schemeClr val="tx1"/>
                          </a:solidFill>
                          <a:latin typeface="Calibri"/>
                        </a:defRPr>
                      </a:lvl6pPr>
                      <a:lvl7pPr marL="2532248" algn="l" defTabSz="844083" rtl="0" eaLnBrk="1" latinLnBrk="0" hangingPunct="1">
                        <a:defRPr sz="1662" b="1" kern="1200">
                          <a:solidFill>
                            <a:schemeClr val="tx1"/>
                          </a:solidFill>
                          <a:latin typeface="Calibri"/>
                        </a:defRPr>
                      </a:lvl7pPr>
                      <a:lvl8pPr marL="2954289" algn="l" defTabSz="844083" rtl="0" eaLnBrk="1" latinLnBrk="0" hangingPunct="1">
                        <a:defRPr sz="1662" b="1" kern="1200">
                          <a:solidFill>
                            <a:schemeClr val="tx1"/>
                          </a:solidFill>
                          <a:latin typeface="Calibri"/>
                        </a:defRPr>
                      </a:lvl8pPr>
                      <a:lvl9pPr marL="3376331" algn="l" defTabSz="844083" rtl="0" eaLnBrk="1" latinLnBrk="0" hangingPunct="1">
                        <a:defRPr sz="1662" b="1" kern="1200">
                          <a:solidFill>
                            <a:schemeClr val="tx1"/>
                          </a:solidFill>
                          <a:latin typeface="Calibri"/>
                        </a:defRPr>
                      </a:lvl9pPr>
                    </a:lstStyle>
                    <a:p>
                      <a:pPr marL="285750" indent="-285750" algn="just">
                        <a:spcBef>
                          <a:spcPts val="600"/>
                        </a:spcBef>
                        <a:spcAft>
                          <a:spcPts val="600"/>
                        </a:spcAft>
                        <a:buClr>
                          <a:schemeClr val="accent2"/>
                        </a:buClr>
                        <a:buSzPct val="120000"/>
                        <a:buFont typeface="Arial" panose="020B0604020202020204" pitchFamily="34" charset="0"/>
                        <a:buChar char="•"/>
                        <a:defRPr/>
                      </a:pPr>
                      <a:r>
                        <a:rPr lang="es-CO" sz="1100" b="0" dirty="0" smtClean="0">
                          <a:solidFill>
                            <a:schemeClr val="tx2">
                              <a:lumMod val="50000"/>
                            </a:schemeClr>
                          </a:solidFill>
                          <a:latin typeface="Candara" pitchFamily="34" charset="0"/>
                        </a:rPr>
                        <a:t>Se mejorará la conexión entre las Capitales de los Departamentos de Casanare y Meta, y a su vez se reducirán los tiempos de viaje entre los Llanos Orientales con el centro del país.</a:t>
                      </a:r>
                    </a:p>
                    <a:p>
                      <a:pPr marL="285750" indent="-285750" algn="just">
                        <a:spcBef>
                          <a:spcPts val="600"/>
                        </a:spcBef>
                        <a:spcAft>
                          <a:spcPts val="600"/>
                        </a:spcAft>
                        <a:buClr>
                          <a:schemeClr val="accent2"/>
                        </a:buClr>
                        <a:buSzPct val="120000"/>
                        <a:buFont typeface="Arial" panose="020B0604020202020204" pitchFamily="34" charset="0"/>
                        <a:buChar char="•"/>
                        <a:defRPr/>
                      </a:pPr>
                      <a:r>
                        <a:rPr lang="es-MX" altLang="es-CO" sz="1100" b="0" dirty="0" smtClean="0">
                          <a:solidFill>
                            <a:schemeClr val="tx2">
                              <a:lumMod val="50000"/>
                            </a:schemeClr>
                          </a:solidFill>
                          <a:latin typeface="Candara" pitchFamily="34" charset="0"/>
                        </a:rPr>
                        <a:t>Se construirá las segundas calzadas entre Villavicencio – Camaral y Aguazul – Yopal mejorando la movilidad y la seguridad vial en estos sectores de alto flujo vehicular.</a:t>
                      </a:r>
                    </a:p>
                    <a:p>
                      <a:pPr marL="285750" indent="-285750" algn="just">
                        <a:spcBef>
                          <a:spcPts val="600"/>
                        </a:spcBef>
                        <a:spcAft>
                          <a:spcPts val="600"/>
                        </a:spcAft>
                        <a:buClr>
                          <a:schemeClr val="accent2"/>
                        </a:buClr>
                        <a:buSzPct val="120000"/>
                        <a:buFont typeface="Arial" panose="020B0604020202020204" pitchFamily="34" charset="0"/>
                        <a:buChar char="•"/>
                        <a:defRPr/>
                      </a:pPr>
                      <a:r>
                        <a:rPr lang="es-MX" altLang="es-CO" sz="1100" b="0" dirty="0" smtClean="0">
                          <a:solidFill>
                            <a:schemeClr val="tx2">
                              <a:lumMod val="50000"/>
                            </a:schemeClr>
                          </a:solidFill>
                          <a:latin typeface="Candara" pitchFamily="34" charset="0"/>
                        </a:rPr>
                        <a:t>Se construirá la Variante en el  municipio de </a:t>
                      </a:r>
                      <a:r>
                        <a:rPr lang="es-MX" altLang="es-CO" sz="1100" b="0" dirty="0" err="1" smtClean="0">
                          <a:solidFill>
                            <a:schemeClr val="tx2">
                              <a:lumMod val="50000"/>
                            </a:schemeClr>
                          </a:solidFill>
                          <a:latin typeface="Candara" pitchFamily="34" charset="0"/>
                        </a:rPr>
                        <a:t>Cumaral</a:t>
                      </a:r>
                      <a:r>
                        <a:rPr lang="es-MX" altLang="es-CO" sz="1100" b="0" dirty="0" smtClean="0">
                          <a:solidFill>
                            <a:schemeClr val="tx2">
                              <a:lumMod val="50000"/>
                            </a:schemeClr>
                          </a:solidFill>
                          <a:latin typeface="Candara" pitchFamily="34" charset="0"/>
                        </a:rPr>
                        <a:t> la cual permitirá  la correcta </a:t>
                      </a:r>
                      <a:r>
                        <a:rPr lang="es-MX" altLang="es-CO" sz="1100" b="0" dirty="0" err="1" smtClean="0">
                          <a:solidFill>
                            <a:schemeClr val="tx2">
                              <a:lumMod val="50000"/>
                            </a:schemeClr>
                          </a:solidFill>
                          <a:latin typeface="Candara" pitchFamily="34" charset="0"/>
                        </a:rPr>
                        <a:t>transitabilidad</a:t>
                      </a:r>
                      <a:r>
                        <a:rPr lang="es-MX" altLang="es-CO" sz="1100" b="0" dirty="0" smtClean="0">
                          <a:solidFill>
                            <a:schemeClr val="tx2">
                              <a:lumMod val="50000"/>
                            </a:schemeClr>
                          </a:solidFill>
                          <a:latin typeface="Candara" pitchFamily="34" charset="0"/>
                        </a:rPr>
                        <a:t> sobre el corredor de vehículos de largo recorrido.</a:t>
                      </a:r>
                    </a:p>
                    <a:p>
                      <a:pPr marL="285750" indent="-285750" algn="just">
                        <a:spcBef>
                          <a:spcPts val="600"/>
                        </a:spcBef>
                        <a:spcAft>
                          <a:spcPts val="600"/>
                        </a:spcAft>
                        <a:buClr>
                          <a:schemeClr val="accent2"/>
                        </a:buClr>
                        <a:buSzPct val="120000"/>
                        <a:buFont typeface="Arial" panose="020B0604020202020204" pitchFamily="34" charset="0"/>
                        <a:buChar char="•"/>
                        <a:defRPr/>
                      </a:pPr>
                      <a:r>
                        <a:rPr lang="es-MX" altLang="es-CO" sz="1100" b="0" dirty="0" smtClean="0">
                          <a:solidFill>
                            <a:schemeClr val="tx2">
                              <a:lumMod val="50000"/>
                            </a:schemeClr>
                          </a:solidFill>
                          <a:latin typeface="Candara" pitchFamily="34" charset="0"/>
                        </a:rPr>
                        <a:t>Se mejorar el tramo </a:t>
                      </a:r>
                      <a:r>
                        <a:rPr lang="es-MX" altLang="es-CO" sz="1100" b="0" dirty="0" err="1" smtClean="0">
                          <a:solidFill>
                            <a:schemeClr val="tx2">
                              <a:lumMod val="50000"/>
                            </a:schemeClr>
                          </a:solidFill>
                          <a:latin typeface="Candara" pitchFamily="34" charset="0"/>
                        </a:rPr>
                        <a:t>Cumaral</a:t>
                      </a:r>
                      <a:r>
                        <a:rPr lang="es-MX" altLang="es-CO" sz="1100" b="0" dirty="0" smtClean="0">
                          <a:solidFill>
                            <a:schemeClr val="tx2">
                              <a:lumMod val="50000"/>
                            </a:schemeClr>
                          </a:solidFill>
                          <a:latin typeface="Candara" pitchFamily="34" charset="0"/>
                        </a:rPr>
                        <a:t> – Aguazul (209 km), mediante la ampliación de la vía con bermas de 2 </a:t>
                      </a:r>
                      <a:r>
                        <a:rPr lang="es-MX" altLang="es-CO" sz="1100" b="0" dirty="0" err="1" smtClean="0">
                          <a:solidFill>
                            <a:schemeClr val="tx2">
                              <a:lumMod val="50000"/>
                            </a:schemeClr>
                          </a:solidFill>
                          <a:latin typeface="Candara" pitchFamily="34" charset="0"/>
                        </a:rPr>
                        <a:t>mts</a:t>
                      </a:r>
                      <a:r>
                        <a:rPr lang="es-MX" altLang="es-CO" sz="1100" b="0" dirty="0" smtClean="0">
                          <a:solidFill>
                            <a:schemeClr val="tx2">
                              <a:lumMod val="50000"/>
                            </a:schemeClr>
                          </a:solidFill>
                          <a:latin typeface="Candara" pitchFamily="34" charset="0"/>
                        </a:rPr>
                        <a:t>  y rectificación del trazado actual con lo cual se incrementara la velocidad de operación.</a:t>
                      </a:r>
                    </a:p>
                    <a:p>
                      <a:pPr marL="285750" indent="-285750" algn="just">
                        <a:spcBef>
                          <a:spcPts val="600"/>
                        </a:spcBef>
                        <a:spcAft>
                          <a:spcPts val="600"/>
                        </a:spcAft>
                        <a:buClr>
                          <a:schemeClr val="accent2"/>
                        </a:buClr>
                        <a:buSzPct val="120000"/>
                        <a:buFont typeface="Arial" panose="020B0604020202020204" pitchFamily="34" charset="0"/>
                        <a:buChar char="•"/>
                        <a:defRPr/>
                      </a:pPr>
                      <a:r>
                        <a:rPr lang="es-CO" sz="1100" b="0" dirty="0" smtClean="0">
                          <a:solidFill>
                            <a:schemeClr val="tx2">
                              <a:lumMod val="50000"/>
                            </a:schemeClr>
                          </a:solidFill>
                          <a:latin typeface="Candara" pitchFamily="34" charset="0"/>
                        </a:rPr>
                        <a:t>Actualmente el recorrido Villavicencio – Yopal requiere un tiempo de viaje de 4 horas y media; con la ejecución de este proyecto se disminuye  a solo 3 horas y media. </a:t>
                      </a:r>
                    </a:p>
                    <a:p>
                      <a:pPr marL="285750" indent="-285750" algn="just">
                        <a:spcBef>
                          <a:spcPts val="600"/>
                        </a:spcBef>
                        <a:spcAft>
                          <a:spcPts val="600"/>
                        </a:spcAft>
                        <a:buClr>
                          <a:schemeClr val="accent2"/>
                        </a:buClr>
                        <a:buSzPct val="120000"/>
                        <a:buFont typeface="Arial" panose="020B0604020202020204" pitchFamily="34" charset="0"/>
                        <a:buChar char="•"/>
                        <a:defRPr/>
                      </a:pPr>
                      <a:r>
                        <a:rPr lang="es-MX" sz="1100" b="0" dirty="0" smtClean="0">
                          <a:solidFill>
                            <a:schemeClr val="tx2">
                              <a:lumMod val="50000"/>
                            </a:schemeClr>
                          </a:solidFill>
                          <a:latin typeface="Candara" pitchFamily="34" charset="0"/>
                        </a:rPr>
                        <a:t>El Corredor Villavicencio Yopal beneficiará a los sectores de la Agroindustria, la producción y transporte de hidrocarburos y el turismo, a su vez beneficiando  a mas de 680.000 habitantes de la zona de influencia del proyecto. </a:t>
                      </a:r>
                    </a:p>
                    <a:p>
                      <a:pPr marL="285750" indent="-285750" algn="just">
                        <a:spcBef>
                          <a:spcPts val="600"/>
                        </a:spcBef>
                        <a:spcAft>
                          <a:spcPts val="600"/>
                        </a:spcAft>
                        <a:buClr>
                          <a:schemeClr val="accent2"/>
                        </a:buClr>
                        <a:buSzPct val="120000"/>
                        <a:buFont typeface="Arial" panose="020B0604020202020204" pitchFamily="34" charset="0"/>
                        <a:buChar char="•"/>
                        <a:defRPr/>
                      </a:pPr>
                      <a:r>
                        <a:rPr lang="es-MX" sz="1100" b="0" dirty="0" smtClean="0">
                          <a:solidFill>
                            <a:schemeClr val="tx2">
                              <a:lumMod val="50000"/>
                            </a:schemeClr>
                          </a:solidFill>
                          <a:latin typeface="Candara" pitchFamily="34" charset="0"/>
                        </a:rPr>
                        <a:t>El proyecto contempla inversiones por cerca de $1.88 billones, generando más de 9.400 empleos directos durante la etapa de construcción (4 años). </a:t>
                      </a:r>
                      <a:endParaRPr lang="es-CO" sz="1100" b="0" dirty="0">
                        <a:solidFill>
                          <a:schemeClr val="tx1"/>
                        </a:solidFill>
                        <a:effectLst/>
                        <a:latin typeface="+mj-lt"/>
                      </a:endParaRPr>
                    </a:p>
                  </a:txBody>
                  <a:tcPr marL="77913" marR="77913" marT="38957" marB="38957"/>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791926625"/>
              </p:ext>
            </p:extLst>
          </p:nvPr>
        </p:nvGraphicFramePr>
        <p:xfrm>
          <a:off x="6744072" y="2655061"/>
          <a:ext cx="4043700" cy="1277995"/>
        </p:xfrm>
        <a:graphic>
          <a:graphicData uri="http://schemas.openxmlformats.org/drawingml/2006/table">
            <a:tbl>
              <a:tblPr>
                <a:tableStyleId>{BC89EF96-8CEA-46FF-86C4-4CE0E7609802}</a:tableStyleId>
              </a:tblPr>
              <a:tblGrid>
                <a:gridCol w="2175709"/>
                <a:gridCol w="1016686"/>
                <a:gridCol w="851305"/>
              </a:tblGrid>
              <a:tr h="365760">
                <a:tc gridSpan="3">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s-MX" sz="1200" u="none" strike="noStrike" kern="1200" cap="none" spc="0" normalizeH="0" baseline="0" noProof="0" dirty="0" smtClean="0">
                          <a:ln>
                            <a:noFill/>
                          </a:ln>
                          <a:effectLst/>
                          <a:uLnTx/>
                          <a:uFillTx/>
                        </a:rPr>
                        <a:t>CONCESIONARIA VIAL DEL ORIENTE COVIORIENTE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s-MX" sz="1200" u="none" strike="noStrike" kern="1200" cap="none" spc="0" normalizeH="0" baseline="0" noProof="0" dirty="0" smtClean="0">
                          <a:ln>
                            <a:noFill/>
                          </a:ln>
                          <a:effectLst/>
                          <a:uLnTx/>
                          <a:uFillTx/>
                        </a:rPr>
                        <a:t> S.A.S. </a:t>
                      </a:r>
                      <a:endParaRPr kumimoji="0" lang="es-MX" sz="1200" b="1" i="0" u="none" strike="noStrike" kern="1200" cap="none" spc="0" normalizeH="0" baseline="0" noProof="0" dirty="0" smtClean="0">
                        <a:ln>
                          <a:noFill/>
                        </a:ln>
                        <a:solidFill>
                          <a:prstClr val="black"/>
                        </a:solidFill>
                        <a:effectLst/>
                        <a:uLnTx/>
                        <a:uFillTx/>
                        <a:latin typeface="+mn-lt"/>
                        <a:ea typeface="+mn-ea"/>
                        <a:cs typeface="Arial" pitchFamily="34" charset="0"/>
                      </a:endParaRPr>
                    </a:p>
                  </a:txBody>
                  <a:tcPr marL="0" marR="0" marT="0" marB="0" anchor="ctr"/>
                </a:tc>
                <a:tc hMerge="1">
                  <a:txBody>
                    <a:bodyPr/>
                    <a:lstStyle/>
                    <a:p>
                      <a:endParaRPr lang="es-CO"/>
                    </a:p>
                  </a:txBody>
                  <a:tcPr/>
                </a:tc>
                <a:tc hMerge="1">
                  <a:txBody>
                    <a:bodyPr/>
                    <a:lstStyle/>
                    <a:p>
                      <a:endParaRPr lang="es-CO"/>
                    </a:p>
                  </a:txBody>
                  <a:tcPr/>
                </a:tc>
              </a:tr>
              <a:tr h="365760">
                <a:tc>
                  <a:txBody>
                    <a:bodyPr/>
                    <a:lstStyle/>
                    <a:p>
                      <a:pPr algn="ctr" fontAlgn="ctr"/>
                      <a:r>
                        <a:rPr lang="es-CO" sz="1200" u="none" strike="noStrike" dirty="0">
                          <a:effectLst/>
                        </a:rPr>
                        <a:t>ACCIONISTAS</a:t>
                      </a:r>
                      <a:endParaRPr lang="es-CO" sz="1200" b="1" i="0" u="none" strike="noStrike" dirty="0">
                        <a:solidFill>
                          <a:srgbClr val="16365C"/>
                        </a:solidFill>
                        <a:effectLst/>
                        <a:latin typeface="Calibri" panose="020F0502020204030204" pitchFamily="34" charset="0"/>
                      </a:endParaRPr>
                    </a:p>
                  </a:txBody>
                  <a:tcPr marL="0" marR="0" marT="0" marB="0" anchor="ctr"/>
                </a:tc>
                <a:tc>
                  <a:txBody>
                    <a:bodyPr/>
                    <a:lstStyle/>
                    <a:p>
                      <a:pPr algn="ctr" fontAlgn="ctr"/>
                      <a:r>
                        <a:rPr lang="es-CO" sz="1200" u="none" strike="noStrike">
                          <a:effectLst/>
                        </a:rPr>
                        <a:t>% DE PARTICIPACION</a:t>
                      </a:r>
                      <a:endParaRPr lang="es-CO" sz="1200" b="1" i="0" u="none" strike="noStrike">
                        <a:solidFill>
                          <a:srgbClr val="16365C"/>
                        </a:solidFill>
                        <a:effectLst/>
                        <a:latin typeface="Calibri" panose="020F0502020204030204" pitchFamily="34" charset="0"/>
                      </a:endParaRPr>
                    </a:p>
                  </a:txBody>
                  <a:tcPr marL="0" marR="0" marT="0" marB="0" anchor="ctr"/>
                </a:tc>
                <a:tc>
                  <a:txBody>
                    <a:bodyPr/>
                    <a:lstStyle/>
                    <a:p>
                      <a:pPr algn="ctr" fontAlgn="ctr"/>
                      <a:r>
                        <a:rPr lang="es-CO" sz="1200" u="none" strike="noStrike">
                          <a:effectLst/>
                        </a:rPr>
                        <a:t>PAIS DE ORIGEN </a:t>
                      </a:r>
                      <a:endParaRPr lang="es-CO" sz="1200" b="1" i="0" u="none" strike="noStrike">
                        <a:solidFill>
                          <a:srgbClr val="16365C"/>
                        </a:solidFill>
                        <a:effectLst/>
                        <a:latin typeface="Calibri" panose="020F0502020204030204" pitchFamily="34" charset="0"/>
                      </a:endParaRPr>
                    </a:p>
                  </a:txBody>
                  <a:tcPr marL="0" marR="0" marT="0" marB="0" anchor="ctr"/>
                </a:tc>
              </a:tr>
              <a:tr h="182880">
                <a:tc>
                  <a:txBody>
                    <a:bodyPr/>
                    <a:lstStyle/>
                    <a:p>
                      <a:pPr algn="l" fontAlgn="ctr"/>
                      <a:r>
                        <a:rPr lang="es-CO" sz="1200" u="none" strike="noStrike" dirty="0" smtClean="0">
                          <a:effectLst/>
                        </a:rPr>
                        <a:t>EPISOL S.A.S. </a:t>
                      </a:r>
                      <a:endParaRPr lang="es-CO" sz="1200" b="0" i="0" u="none" strike="noStrike" dirty="0">
                        <a:solidFill>
                          <a:srgbClr val="16365C"/>
                        </a:solidFill>
                        <a:effectLst/>
                        <a:latin typeface="Calibri" panose="020F0502020204030204" pitchFamily="34" charset="0"/>
                      </a:endParaRPr>
                    </a:p>
                  </a:txBody>
                  <a:tcPr marL="0" marR="0" marT="0" marB="0" anchor="ctr"/>
                </a:tc>
                <a:tc>
                  <a:txBody>
                    <a:bodyPr/>
                    <a:lstStyle/>
                    <a:p>
                      <a:pPr algn="ctr" fontAlgn="ctr"/>
                      <a:r>
                        <a:rPr lang="es-CO" sz="1200" u="none" strike="noStrike" dirty="0" smtClean="0">
                          <a:effectLst/>
                        </a:rPr>
                        <a:t>60 %</a:t>
                      </a:r>
                      <a:endParaRPr lang="es-CO" sz="1200" b="0" i="0" u="none" strike="noStrike" dirty="0">
                        <a:solidFill>
                          <a:srgbClr val="16365C"/>
                        </a:solidFill>
                        <a:effectLst/>
                        <a:latin typeface="Calibri" panose="020F0502020204030204" pitchFamily="34" charset="0"/>
                      </a:endParaRPr>
                    </a:p>
                  </a:txBody>
                  <a:tcPr marL="0" marR="0" marT="0" marB="0" anchor="ctr"/>
                </a:tc>
                <a:tc>
                  <a:txBody>
                    <a:bodyPr/>
                    <a:lstStyle/>
                    <a:p>
                      <a:pPr algn="ctr" fontAlgn="ctr"/>
                      <a:r>
                        <a:rPr lang="es-CO" sz="1200" u="none" strike="noStrike">
                          <a:effectLst/>
                        </a:rPr>
                        <a:t>COLOMBIA</a:t>
                      </a:r>
                      <a:endParaRPr lang="es-CO" sz="1200" b="0" i="0" u="none" strike="noStrike">
                        <a:solidFill>
                          <a:srgbClr val="16365C"/>
                        </a:solidFill>
                        <a:effectLst/>
                        <a:latin typeface="Calibri" panose="020F0502020204030204" pitchFamily="34" charset="0"/>
                      </a:endParaRPr>
                    </a:p>
                  </a:txBody>
                  <a:tcPr marL="0" marR="0" marT="0" marB="0" anchor="ctr"/>
                </a:tc>
              </a:tr>
              <a:tr h="363595">
                <a:tc>
                  <a:txBody>
                    <a:bodyPr/>
                    <a:lstStyle/>
                    <a:p>
                      <a:pPr algn="l" fontAlgn="ctr"/>
                      <a:r>
                        <a:rPr lang="es-CO" sz="1200" u="none" strike="noStrike" dirty="0" smtClean="0">
                          <a:effectLst/>
                        </a:rPr>
                        <a:t>CONCECOL S.A.S. </a:t>
                      </a:r>
                      <a:endParaRPr lang="es-CO" sz="1200" b="0" i="0" u="none" strike="noStrike" dirty="0">
                        <a:solidFill>
                          <a:srgbClr val="16365C"/>
                        </a:solidFill>
                        <a:effectLst/>
                        <a:latin typeface="Calibri" panose="020F0502020204030204" pitchFamily="34" charset="0"/>
                      </a:endParaRPr>
                    </a:p>
                  </a:txBody>
                  <a:tcPr marL="0" marR="0" marT="0" marB="0" anchor="ctr"/>
                </a:tc>
                <a:tc>
                  <a:txBody>
                    <a:bodyPr/>
                    <a:lstStyle/>
                    <a:p>
                      <a:pPr algn="ctr" fontAlgn="ctr"/>
                      <a:r>
                        <a:rPr lang="es-CO" sz="1200" u="none" strike="noStrike" dirty="0" smtClean="0">
                          <a:effectLst/>
                        </a:rPr>
                        <a:t>40 %</a:t>
                      </a:r>
                      <a:endParaRPr lang="es-CO" sz="1200" b="0" i="0" u="none" strike="noStrike" dirty="0">
                        <a:solidFill>
                          <a:srgbClr val="16365C"/>
                        </a:solidFill>
                        <a:effectLst/>
                        <a:latin typeface="Calibri" panose="020F0502020204030204" pitchFamily="34" charset="0"/>
                      </a:endParaRPr>
                    </a:p>
                  </a:txBody>
                  <a:tcPr marL="0" marR="0" marT="0" marB="0" anchor="ctr"/>
                </a:tc>
                <a:tc>
                  <a:txBody>
                    <a:bodyPr/>
                    <a:lstStyle/>
                    <a:p>
                      <a:pPr algn="ctr" fontAlgn="ctr"/>
                      <a:r>
                        <a:rPr lang="es-CO" sz="1200" u="none" strike="noStrike" dirty="0">
                          <a:effectLst/>
                        </a:rPr>
                        <a:t>COLOMBIA</a:t>
                      </a:r>
                      <a:endParaRPr lang="es-CO" sz="1200" b="0" i="0" u="none" strike="noStrike" dirty="0">
                        <a:solidFill>
                          <a:srgbClr val="16365C"/>
                        </a:solidFill>
                        <a:effectLst/>
                        <a:latin typeface="Calibri" panose="020F0502020204030204" pitchFamily="34" charset="0"/>
                      </a:endParaRPr>
                    </a:p>
                  </a:txBody>
                  <a:tcPr marL="0" marR="0" marT="0" marB="0" anchor="ctr"/>
                </a:tc>
              </a:tr>
            </a:tbl>
          </a:graphicData>
        </a:graphic>
      </p:graphicFrame>
      <p:sp>
        <p:nvSpPr>
          <p:cNvPr id="9" name="30 CuadroTexto"/>
          <p:cNvSpPr txBox="1">
            <a:spLocks noChangeArrowheads="1"/>
          </p:cNvSpPr>
          <p:nvPr/>
        </p:nvSpPr>
        <p:spPr bwMode="auto">
          <a:xfrm flipH="1">
            <a:off x="6749543" y="2226995"/>
            <a:ext cx="4092509" cy="302070"/>
          </a:xfrm>
          <a:prstGeom prst="rect">
            <a:avLst/>
          </a:prstGeom>
          <a:solidFill>
            <a:schemeClr val="tx2">
              <a:lumMod val="60000"/>
              <a:lumOff val="40000"/>
            </a:schemeClr>
          </a:solidFill>
        </p:spPr>
        <p:style>
          <a:lnRef idx="3">
            <a:schemeClr val="lt1"/>
          </a:lnRef>
          <a:fillRef idx="1">
            <a:schemeClr val="accent6"/>
          </a:fillRef>
          <a:effectRef idx="1">
            <a:schemeClr val="accent6"/>
          </a:effectRef>
          <a:fontRef idx="minor">
            <a:schemeClr val="lt1"/>
          </a:fontRef>
        </p:style>
        <p:txBody>
          <a:bodyPr wrap="square" anchor="ctr">
            <a:spAutoFit/>
          </a:bodyPr>
          <a:lstStyle>
            <a:defPPr>
              <a:defRPr lang="es-MX"/>
            </a:defPPr>
            <a:lvl1pPr marL="457200" indent="-457200" algn="ctr" fontAlgn="base">
              <a:spcBef>
                <a:spcPts val="600"/>
              </a:spcBef>
              <a:spcAft>
                <a:spcPct val="0"/>
              </a:spcAft>
              <a:defRPr sz="1600" b="1">
                <a:solidFill>
                  <a:prstClr val="white"/>
                </a:solidFill>
                <a:effectLst>
                  <a:outerShdw blurRad="38100" dist="38100" dir="2700000" algn="tl">
                    <a:srgbClr val="000000">
                      <a:alpha val="43137"/>
                    </a:srgbClr>
                  </a:outerShdw>
                </a:effectLst>
                <a:latin typeface="Calibri"/>
                <a:cs typeface="Arial" pitchFamily="34"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r>
              <a:rPr lang="es-CO" sz="1363" dirty="0"/>
              <a:t>CONTRATO 010 DE 23/07/2014</a:t>
            </a:r>
          </a:p>
        </p:txBody>
      </p:sp>
    </p:spTree>
    <p:extLst>
      <p:ext uri="{BB962C8B-B14F-4D97-AF65-F5344CB8AC3E}">
        <p14:creationId xmlns:p14="http://schemas.microsoft.com/office/powerpoint/2010/main" val="2072721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0"/>
            <a:ext cx="1400213" cy="1124744"/>
          </a:xfrm>
          <a:prstGeom prst="rect">
            <a:avLst/>
          </a:prstGeom>
        </p:spPr>
      </p:pic>
      <p:sp>
        <p:nvSpPr>
          <p:cNvPr id="3" name="30 CuadroTexto"/>
          <p:cNvSpPr txBox="1">
            <a:spLocks noChangeArrowheads="1"/>
          </p:cNvSpPr>
          <p:nvPr/>
        </p:nvSpPr>
        <p:spPr bwMode="auto">
          <a:xfrm flipH="1">
            <a:off x="3282230" y="1988840"/>
            <a:ext cx="3681355" cy="302070"/>
          </a:xfrm>
          <a:prstGeom prst="rect">
            <a:avLst/>
          </a:prstGeom>
          <a:solidFill>
            <a:srgbClr val="6D96C7"/>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marL="422041" indent="-422041" defTabSz="844083">
              <a:spcBef>
                <a:spcPts val="554"/>
              </a:spcBef>
              <a:defRPr/>
            </a:pPr>
            <a:r>
              <a:rPr lang="es-CO" sz="1363" kern="0" dirty="0">
                <a:solidFill>
                  <a:prstClr val="white"/>
                </a:solidFill>
                <a:latin typeface="Calibri"/>
                <a:cs typeface="Arial" pitchFamily="34" charset="0"/>
              </a:rPr>
              <a:t>INVERSIONES 4G (Millones)</a:t>
            </a:r>
          </a:p>
        </p:txBody>
      </p:sp>
      <p:graphicFrame>
        <p:nvGraphicFramePr>
          <p:cNvPr id="4" name="3 Tabla"/>
          <p:cNvGraphicFramePr>
            <a:graphicFrameLocks noGrp="1"/>
          </p:cNvGraphicFramePr>
          <p:nvPr>
            <p:extLst>
              <p:ext uri="{D42A27DB-BD31-4B8C-83A1-F6EECF244321}">
                <p14:modId xmlns:p14="http://schemas.microsoft.com/office/powerpoint/2010/main" val="3630598918"/>
              </p:ext>
            </p:extLst>
          </p:nvPr>
        </p:nvGraphicFramePr>
        <p:xfrm>
          <a:off x="3282225" y="2328609"/>
          <a:ext cx="3681356" cy="1733574"/>
        </p:xfrm>
        <a:graphic>
          <a:graphicData uri="http://schemas.openxmlformats.org/drawingml/2006/table">
            <a:tbl>
              <a:tblPr firstRow="1" bandRow="1"/>
              <a:tblGrid>
                <a:gridCol w="2092137"/>
                <a:gridCol w="1589219"/>
              </a:tblGrid>
              <a:tr h="288929">
                <a:tc>
                  <a:txBody>
                    <a:bodyPr/>
                    <a:lstStyle>
                      <a:lvl1pPr marL="0" algn="l" defTabSz="844083" rtl="0" eaLnBrk="1" latinLnBrk="0" hangingPunct="1">
                        <a:defRPr sz="1662" b="1" kern="1200">
                          <a:solidFill>
                            <a:schemeClr val="tx1"/>
                          </a:solidFill>
                          <a:latin typeface="Calibri"/>
                        </a:defRPr>
                      </a:lvl1pPr>
                      <a:lvl2pPr marL="422041" algn="l" defTabSz="844083" rtl="0" eaLnBrk="1" latinLnBrk="0" hangingPunct="1">
                        <a:defRPr sz="1662" b="1" kern="1200">
                          <a:solidFill>
                            <a:schemeClr val="tx1"/>
                          </a:solidFill>
                          <a:latin typeface="Calibri"/>
                        </a:defRPr>
                      </a:lvl2pPr>
                      <a:lvl3pPr marL="844083" algn="l" defTabSz="844083" rtl="0" eaLnBrk="1" latinLnBrk="0" hangingPunct="1">
                        <a:defRPr sz="1662" b="1" kern="1200">
                          <a:solidFill>
                            <a:schemeClr val="tx1"/>
                          </a:solidFill>
                          <a:latin typeface="Calibri"/>
                        </a:defRPr>
                      </a:lvl3pPr>
                      <a:lvl4pPr marL="1266124" algn="l" defTabSz="844083" rtl="0" eaLnBrk="1" latinLnBrk="0" hangingPunct="1">
                        <a:defRPr sz="1662" b="1" kern="1200">
                          <a:solidFill>
                            <a:schemeClr val="tx1"/>
                          </a:solidFill>
                          <a:latin typeface="Calibri"/>
                        </a:defRPr>
                      </a:lvl4pPr>
                      <a:lvl5pPr marL="1688165" algn="l" defTabSz="844083" rtl="0" eaLnBrk="1" latinLnBrk="0" hangingPunct="1">
                        <a:defRPr sz="1662" b="1" kern="1200">
                          <a:solidFill>
                            <a:schemeClr val="tx1"/>
                          </a:solidFill>
                          <a:latin typeface="Calibri"/>
                        </a:defRPr>
                      </a:lvl5pPr>
                      <a:lvl6pPr marL="2110207" algn="l" defTabSz="844083" rtl="0" eaLnBrk="1" latinLnBrk="0" hangingPunct="1">
                        <a:defRPr sz="1662" b="1" kern="1200">
                          <a:solidFill>
                            <a:schemeClr val="tx1"/>
                          </a:solidFill>
                          <a:latin typeface="Calibri"/>
                        </a:defRPr>
                      </a:lvl6pPr>
                      <a:lvl7pPr marL="2532248" algn="l" defTabSz="844083" rtl="0" eaLnBrk="1" latinLnBrk="0" hangingPunct="1">
                        <a:defRPr sz="1662" b="1" kern="1200">
                          <a:solidFill>
                            <a:schemeClr val="tx1"/>
                          </a:solidFill>
                          <a:latin typeface="Calibri"/>
                        </a:defRPr>
                      </a:lvl7pPr>
                      <a:lvl8pPr marL="2954289" algn="l" defTabSz="844083" rtl="0" eaLnBrk="1" latinLnBrk="0" hangingPunct="1">
                        <a:defRPr sz="1662" b="1" kern="1200">
                          <a:solidFill>
                            <a:schemeClr val="tx1"/>
                          </a:solidFill>
                          <a:latin typeface="Calibri"/>
                        </a:defRPr>
                      </a:lvl8pPr>
                      <a:lvl9pPr marL="3376331" algn="l" defTabSz="844083" rtl="0" eaLnBrk="1" latinLnBrk="0" hangingPunct="1">
                        <a:defRPr sz="1662" b="1" kern="1200">
                          <a:solidFill>
                            <a:schemeClr val="tx1"/>
                          </a:solidFill>
                          <a:latin typeface="Calibri"/>
                        </a:defRPr>
                      </a:lvl9pPr>
                    </a:lstStyle>
                    <a:p>
                      <a:pPr marL="0" algn="l" defTabSz="914400" rtl="0" eaLnBrk="1" latinLnBrk="0" hangingPunct="1"/>
                      <a:r>
                        <a:rPr lang="es-ES" sz="1200" b="1" kern="1200" dirty="0" smtClean="0">
                          <a:solidFill>
                            <a:schemeClr val="tx1"/>
                          </a:solidFill>
                          <a:latin typeface="+mn-lt"/>
                          <a:ea typeface="+mn-ea"/>
                          <a:cs typeface="+mn-cs"/>
                        </a:rPr>
                        <a:t>Total</a:t>
                      </a:r>
                      <a:r>
                        <a:rPr lang="es-ES" sz="1200" b="1" kern="1200" baseline="0" dirty="0" smtClean="0">
                          <a:solidFill>
                            <a:schemeClr val="tx1"/>
                          </a:solidFill>
                          <a:latin typeface="+mn-lt"/>
                          <a:ea typeface="+mn-ea"/>
                          <a:cs typeface="+mn-cs"/>
                        </a:rPr>
                        <a:t> Capex</a:t>
                      </a:r>
                      <a:endParaRPr lang="es-CO" sz="1200" b="1" kern="1200" dirty="0">
                        <a:solidFill>
                          <a:schemeClr val="tx1"/>
                        </a:solidFill>
                        <a:latin typeface="+mn-lt"/>
                        <a:ea typeface="+mn-ea"/>
                        <a:cs typeface="Arial" panose="020B0604020202020204" pitchFamily="34" charset="0"/>
                      </a:endParaRPr>
                    </a:p>
                  </a:txBody>
                  <a:tcPr marL="77913" marR="77913" marT="38957" marB="38957">
                    <a:lnL w="12700" cmpd="sng">
                      <a:solidFill>
                        <a:srgbClr val="6D96C7"/>
                      </a:solidFill>
                    </a:lnL>
                    <a:lnR w="12700" cmpd="sng">
                      <a:solidFill>
                        <a:srgbClr val="6D96C7"/>
                      </a:solidFill>
                    </a:lnR>
                    <a:lnT w="12700" cmpd="sng">
                      <a:solidFill>
                        <a:srgbClr val="6D96C7"/>
                      </a:solidFill>
                    </a:lnT>
                    <a:lnB w="25400" cmpd="sng">
                      <a:solidFill>
                        <a:srgbClr val="6D96C7"/>
                      </a:solidFill>
                    </a:lnB>
                    <a:lnTlToBr w="12700" cmpd="sng">
                      <a:noFill/>
                      <a:prstDash val="solid"/>
                    </a:lnTlToBr>
                    <a:lnBlToTr w="12700" cmpd="sng">
                      <a:noFill/>
                      <a:prstDash val="solid"/>
                    </a:lnBlToTr>
                    <a:noFill/>
                  </a:tcPr>
                </a:tc>
                <a:tc>
                  <a:txBody>
                    <a:bodyPr/>
                    <a:lstStyle>
                      <a:lvl1pPr marL="0" algn="l" defTabSz="844083" rtl="0" eaLnBrk="1" latinLnBrk="0" hangingPunct="1">
                        <a:defRPr sz="1662" b="1" kern="1200">
                          <a:solidFill>
                            <a:schemeClr val="tx1"/>
                          </a:solidFill>
                          <a:latin typeface="Calibri"/>
                        </a:defRPr>
                      </a:lvl1pPr>
                      <a:lvl2pPr marL="422041" algn="l" defTabSz="844083" rtl="0" eaLnBrk="1" latinLnBrk="0" hangingPunct="1">
                        <a:defRPr sz="1662" b="1" kern="1200">
                          <a:solidFill>
                            <a:schemeClr val="tx1"/>
                          </a:solidFill>
                          <a:latin typeface="Calibri"/>
                        </a:defRPr>
                      </a:lvl2pPr>
                      <a:lvl3pPr marL="844083" algn="l" defTabSz="844083" rtl="0" eaLnBrk="1" latinLnBrk="0" hangingPunct="1">
                        <a:defRPr sz="1662" b="1" kern="1200">
                          <a:solidFill>
                            <a:schemeClr val="tx1"/>
                          </a:solidFill>
                          <a:latin typeface="Calibri"/>
                        </a:defRPr>
                      </a:lvl3pPr>
                      <a:lvl4pPr marL="1266124" algn="l" defTabSz="844083" rtl="0" eaLnBrk="1" latinLnBrk="0" hangingPunct="1">
                        <a:defRPr sz="1662" b="1" kern="1200">
                          <a:solidFill>
                            <a:schemeClr val="tx1"/>
                          </a:solidFill>
                          <a:latin typeface="Calibri"/>
                        </a:defRPr>
                      </a:lvl4pPr>
                      <a:lvl5pPr marL="1688165" algn="l" defTabSz="844083" rtl="0" eaLnBrk="1" latinLnBrk="0" hangingPunct="1">
                        <a:defRPr sz="1662" b="1" kern="1200">
                          <a:solidFill>
                            <a:schemeClr val="tx1"/>
                          </a:solidFill>
                          <a:latin typeface="Calibri"/>
                        </a:defRPr>
                      </a:lvl5pPr>
                      <a:lvl6pPr marL="2110207" algn="l" defTabSz="844083" rtl="0" eaLnBrk="1" latinLnBrk="0" hangingPunct="1">
                        <a:defRPr sz="1662" b="1" kern="1200">
                          <a:solidFill>
                            <a:schemeClr val="tx1"/>
                          </a:solidFill>
                          <a:latin typeface="Calibri"/>
                        </a:defRPr>
                      </a:lvl6pPr>
                      <a:lvl7pPr marL="2532248" algn="l" defTabSz="844083" rtl="0" eaLnBrk="1" latinLnBrk="0" hangingPunct="1">
                        <a:defRPr sz="1662" b="1" kern="1200">
                          <a:solidFill>
                            <a:schemeClr val="tx1"/>
                          </a:solidFill>
                          <a:latin typeface="Calibri"/>
                        </a:defRPr>
                      </a:lvl7pPr>
                      <a:lvl8pPr marL="2954289" algn="l" defTabSz="844083" rtl="0" eaLnBrk="1" latinLnBrk="0" hangingPunct="1">
                        <a:defRPr sz="1662" b="1" kern="1200">
                          <a:solidFill>
                            <a:schemeClr val="tx1"/>
                          </a:solidFill>
                          <a:latin typeface="Calibri"/>
                        </a:defRPr>
                      </a:lvl8pPr>
                      <a:lvl9pPr marL="3376331" algn="l" defTabSz="844083" rtl="0" eaLnBrk="1" latinLnBrk="0" hangingPunct="1">
                        <a:defRPr sz="1662" b="1" kern="1200">
                          <a:solidFill>
                            <a:schemeClr val="tx1"/>
                          </a:solidFill>
                          <a:latin typeface="Calibri"/>
                        </a:defRPr>
                      </a:lvl9pPr>
                    </a:lstStyle>
                    <a:p>
                      <a:pPr algn="ctr" rtl="0" fontAlgn="ctr"/>
                      <a:r>
                        <a:rPr lang="es-MX" sz="1200" b="1" u="none" strike="noStrike" dirty="0" smtClean="0">
                          <a:solidFill>
                            <a:schemeClr val="tx1"/>
                          </a:solidFill>
                          <a:effectLst/>
                          <a:latin typeface="+mn-lt"/>
                        </a:rPr>
                        <a:t> $1.953.667</a:t>
                      </a:r>
                    </a:p>
                  </a:txBody>
                  <a:tcPr marL="8116" marR="8116" marT="8116" marB="0" anchor="ctr">
                    <a:lnL w="12700" cmpd="sng">
                      <a:solidFill>
                        <a:srgbClr val="6D96C7"/>
                      </a:solidFill>
                    </a:lnL>
                    <a:lnR w="12700" cmpd="sng">
                      <a:solidFill>
                        <a:srgbClr val="6D96C7"/>
                      </a:solidFill>
                    </a:lnR>
                    <a:lnT w="12700" cmpd="sng">
                      <a:solidFill>
                        <a:srgbClr val="6D96C7"/>
                      </a:solidFill>
                    </a:lnT>
                    <a:lnB w="25400" cmpd="sng">
                      <a:solidFill>
                        <a:srgbClr val="6D96C7"/>
                      </a:solidFill>
                    </a:lnB>
                    <a:lnTlToBr w="12700" cmpd="sng">
                      <a:noFill/>
                      <a:prstDash val="solid"/>
                    </a:lnTlToBr>
                    <a:lnBlToTr w="12700" cmpd="sng">
                      <a:noFill/>
                      <a:prstDash val="solid"/>
                    </a:lnBlToTr>
                    <a:noFill/>
                  </a:tcPr>
                </a:tc>
              </a:tr>
              <a:tr h="288929">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algn="l" defTabSz="914400" rtl="0" eaLnBrk="1" latinLnBrk="0" hangingPunct="1"/>
                      <a:r>
                        <a:rPr lang="es-CO" sz="1200" b="1" kern="1200" dirty="0" smtClean="0">
                          <a:solidFill>
                            <a:schemeClr val="tx1"/>
                          </a:solidFill>
                          <a:latin typeface="+mn-lt"/>
                        </a:rPr>
                        <a:t>Total Vigencia Futura</a:t>
                      </a:r>
                      <a:endParaRPr lang="es-CO" sz="1200" b="1" kern="1200" dirty="0">
                        <a:solidFill>
                          <a:schemeClr val="tx1"/>
                        </a:solidFill>
                        <a:latin typeface="+mn-lt"/>
                        <a:ea typeface="+mn-ea"/>
                        <a:cs typeface="Arial" panose="020B0604020202020204" pitchFamily="34" charset="0"/>
                      </a:endParaRPr>
                    </a:p>
                  </a:txBody>
                  <a:tcPr marL="77913" marR="77913" marT="38957" marB="38957" anchor="ctr">
                    <a:lnL w="12700" cmpd="sng">
                      <a:solidFill>
                        <a:srgbClr val="6D96C7"/>
                      </a:solidFill>
                    </a:lnL>
                    <a:lnR w="12700" cmpd="sng">
                      <a:solidFill>
                        <a:srgbClr val="6D96C7"/>
                      </a:solidFill>
                    </a:lnR>
                    <a:lnT w="25400" cmpd="sng">
                      <a:solidFill>
                        <a:srgbClr val="6D96C7"/>
                      </a:solidFill>
                    </a:lnT>
                    <a:lnB w="25400" cap="flat" cmpd="sng" algn="ctr">
                      <a:solidFill>
                        <a:srgbClr val="6D96C7"/>
                      </a:solidFill>
                      <a:prstDash val="solid"/>
                      <a:round/>
                      <a:headEnd type="none" w="med" len="med"/>
                      <a:tailEnd type="none" w="med" len="med"/>
                    </a:lnB>
                    <a:lnTlToBr w="12700" cmpd="sng">
                      <a:noFill/>
                      <a:prstDash val="solid"/>
                    </a:lnTlToBr>
                    <a:lnBlToTr w="12700" cmpd="sng">
                      <a:noFill/>
                      <a:prstDash val="solid"/>
                    </a:lnBlToTr>
                    <a:solidFill>
                      <a:srgbClr val="6D96C7">
                        <a:alpha val="20000"/>
                      </a:srgbClr>
                    </a:solidFill>
                  </a:tcPr>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algn="ctr" rtl="0" fontAlgn="ctr"/>
                      <a:r>
                        <a:rPr lang="es-MX" sz="1200" b="1" u="none" strike="noStrike" dirty="0" smtClean="0">
                          <a:solidFill>
                            <a:schemeClr val="tx1"/>
                          </a:solidFill>
                          <a:effectLst/>
                          <a:latin typeface="+mn-lt"/>
                        </a:rPr>
                        <a:t>  $2.592.743</a:t>
                      </a:r>
                    </a:p>
                  </a:txBody>
                  <a:tcPr marL="0" marR="0" marT="0" marB="0" anchor="ctr">
                    <a:lnL w="12700" cmpd="sng">
                      <a:solidFill>
                        <a:srgbClr val="6D96C7"/>
                      </a:solidFill>
                    </a:lnL>
                    <a:lnR w="12700" cmpd="sng">
                      <a:solidFill>
                        <a:srgbClr val="6D96C7"/>
                      </a:solidFill>
                    </a:lnR>
                    <a:lnT w="25400" cmpd="sng">
                      <a:solidFill>
                        <a:srgbClr val="6D96C7"/>
                      </a:solidFill>
                    </a:lnT>
                    <a:lnB w="25400" cap="flat" cmpd="sng" algn="ctr">
                      <a:solidFill>
                        <a:srgbClr val="6D96C7"/>
                      </a:solidFill>
                      <a:prstDash val="solid"/>
                      <a:round/>
                      <a:headEnd type="none" w="med" len="med"/>
                      <a:tailEnd type="none" w="med" len="med"/>
                    </a:lnB>
                    <a:lnTlToBr w="12700" cmpd="sng">
                      <a:noFill/>
                      <a:prstDash val="solid"/>
                    </a:lnTlToBr>
                    <a:lnBlToTr w="12700" cmpd="sng">
                      <a:noFill/>
                      <a:prstDash val="solid"/>
                    </a:lnBlToTr>
                    <a:solidFill>
                      <a:srgbClr val="6D96C7">
                        <a:alpha val="20000"/>
                      </a:srgbClr>
                    </a:solidFill>
                  </a:tcPr>
                </a:tc>
              </a:tr>
              <a:tr h="288929">
                <a:tc>
                  <a:txBody>
                    <a:bodyPr/>
                    <a:lstStyle/>
                    <a:p>
                      <a:pPr marL="0" algn="l" defTabSz="914400" rtl="0" eaLnBrk="1" latinLnBrk="0" hangingPunct="1"/>
                      <a:r>
                        <a:rPr lang="es-CO" sz="1200" b="1" kern="1200" dirty="0" smtClean="0">
                          <a:solidFill>
                            <a:schemeClr val="tx1"/>
                          </a:solidFill>
                          <a:latin typeface="+mn-lt"/>
                          <a:ea typeface="+mn-ea"/>
                          <a:cs typeface="Arial" panose="020B0604020202020204" pitchFamily="34" charset="0"/>
                        </a:rPr>
                        <a:t>Total</a:t>
                      </a:r>
                      <a:r>
                        <a:rPr lang="es-CO" sz="1200" b="1" kern="1200" baseline="0" dirty="0" smtClean="0">
                          <a:solidFill>
                            <a:schemeClr val="tx1"/>
                          </a:solidFill>
                          <a:latin typeface="+mn-lt"/>
                          <a:ea typeface="+mn-ea"/>
                          <a:cs typeface="Arial" panose="020B0604020202020204" pitchFamily="34" charset="0"/>
                        </a:rPr>
                        <a:t> Contrato</a:t>
                      </a:r>
                      <a:endParaRPr lang="es-CO" sz="1200" b="1" kern="1200" dirty="0">
                        <a:solidFill>
                          <a:schemeClr val="tx1"/>
                        </a:solidFill>
                        <a:latin typeface="+mn-lt"/>
                        <a:ea typeface="+mn-ea"/>
                        <a:cs typeface="Arial" panose="020B0604020202020204" pitchFamily="34" charset="0"/>
                      </a:endParaRPr>
                    </a:p>
                  </a:txBody>
                  <a:tcPr marL="77913" marR="77913" marT="38957" marB="38957" anchor="ctr">
                    <a:lnL w="12700" cmpd="sng">
                      <a:solidFill>
                        <a:srgbClr val="6D96C7"/>
                      </a:solidFill>
                    </a:lnL>
                    <a:lnR w="12700" cap="flat" cmpd="sng" algn="ctr">
                      <a:solidFill>
                        <a:srgbClr val="6D96C7"/>
                      </a:solidFill>
                      <a:prstDash val="solid"/>
                      <a:round/>
                      <a:headEnd type="none" w="med" len="med"/>
                      <a:tailEnd type="none" w="med" len="med"/>
                    </a:lnR>
                    <a:lnT w="25400" cmpd="sng">
                      <a:solidFill>
                        <a:srgbClr val="6D96C7"/>
                      </a:solidFill>
                    </a:lnT>
                    <a:lnB w="25400" cap="flat" cmpd="sng" algn="ctr">
                      <a:solidFill>
                        <a:srgbClr val="6D96C7"/>
                      </a:solidFill>
                      <a:prstDash val="solid"/>
                      <a:round/>
                      <a:headEnd type="none" w="med" len="med"/>
                      <a:tailEnd type="none" w="med" len="med"/>
                    </a:lnB>
                    <a:lnTlToBr w="12700" cmpd="sng">
                      <a:noFill/>
                      <a:prstDash val="solid"/>
                    </a:lnTlToBr>
                    <a:lnBlToTr w="12700" cmpd="sng">
                      <a:noFill/>
                      <a:prstDash val="solid"/>
                    </a:lnBlToTr>
                    <a:solidFill>
                      <a:srgbClr val="6D96C7">
                        <a:alpha val="20000"/>
                      </a:srgbClr>
                    </a:solidFill>
                  </a:tcPr>
                </a:tc>
                <a:tc>
                  <a:txBody>
                    <a:bodyPr/>
                    <a:lstStyle/>
                    <a:p>
                      <a:pPr algn="ctr" rtl="0" fontAlgn="ctr"/>
                      <a:r>
                        <a:rPr lang="es-MX" sz="1200" b="1" u="none" strike="noStrike" dirty="0" smtClean="0">
                          <a:solidFill>
                            <a:schemeClr val="tx1"/>
                          </a:solidFill>
                          <a:effectLst/>
                          <a:latin typeface="+mn-lt"/>
                        </a:rPr>
                        <a:t>$3.046.831</a:t>
                      </a:r>
                    </a:p>
                  </a:txBody>
                  <a:tcPr marL="0" marR="0" marT="0" marB="0" anchor="ctr">
                    <a:lnL w="12700" cap="flat" cmpd="sng" algn="ctr">
                      <a:solidFill>
                        <a:srgbClr val="6D96C7"/>
                      </a:solidFill>
                      <a:prstDash val="solid"/>
                      <a:round/>
                      <a:headEnd type="none" w="med" len="med"/>
                      <a:tailEnd type="none" w="med" len="med"/>
                    </a:lnL>
                    <a:lnR w="12700" cmpd="sng">
                      <a:solidFill>
                        <a:srgbClr val="6D96C7"/>
                      </a:solidFill>
                    </a:lnR>
                    <a:lnT w="25400" cmpd="sng">
                      <a:solidFill>
                        <a:srgbClr val="6D96C7"/>
                      </a:solidFill>
                    </a:lnT>
                    <a:lnB w="25400" cap="flat" cmpd="sng" algn="ctr">
                      <a:solidFill>
                        <a:srgbClr val="6D96C7"/>
                      </a:solidFill>
                      <a:prstDash val="solid"/>
                      <a:round/>
                      <a:headEnd type="none" w="med" len="med"/>
                      <a:tailEnd type="none" w="med" len="med"/>
                    </a:lnB>
                    <a:lnTlToBr w="12700" cmpd="sng">
                      <a:noFill/>
                      <a:prstDash val="solid"/>
                    </a:lnTlToBr>
                    <a:lnBlToTr w="12700" cmpd="sng">
                      <a:noFill/>
                      <a:prstDash val="solid"/>
                    </a:lnBlToTr>
                    <a:solidFill>
                      <a:srgbClr val="6D96C7">
                        <a:alpha val="20000"/>
                      </a:srgbClr>
                    </a:solidFill>
                  </a:tcPr>
                </a:tc>
              </a:tr>
              <a:tr h="288929">
                <a:tc>
                  <a:txBody>
                    <a:bodyPr/>
                    <a:lstStyle/>
                    <a:p>
                      <a:pPr marL="0" algn="l" defTabSz="914400" rtl="0" eaLnBrk="1" latinLnBrk="0" hangingPunct="1"/>
                      <a:r>
                        <a:rPr lang="es-CO" sz="1200" b="1" kern="1200" dirty="0" smtClean="0">
                          <a:solidFill>
                            <a:schemeClr val="tx1"/>
                          </a:solidFill>
                          <a:latin typeface="+mn-lt"/>
                          <a:ea typeface="+mn-ea"/>
                          <a:cs typeface="Arial" panose="020B0604020202020204" pitchFamily="34" charset="0"/>
                        </a:rPr>
                        <a:t>Inversión Meta</a:t>
                      </a:r>
                      <a:endParaRPr lang="es-CO" sz="1200" b="1" kern="1200" dirty="0">
                        <a:solidFill>
                          <a:schemeClr val="tx1"/>
                        </a:solidFill>
                        <a:latin typeface="+mn-lt"/>
                        <a:ea typeface="+mn-ea"/>
                        <a:cs typeface="Arial" panose="020B0604020202020204" pitchFamily="34" charset="0"/>
                      </a:endParaRPr>
                    </a:p>
                  </a:txBody>
                  <a:tcPr anchor="ctr">
                    <a:lnL w="12700" cmpd="sng">
                      <a:solidFill>
                        <a:srgbClr val="6D96C7"/>
                      </a:solidFill>
                    </a:lnL>
                    <a:lnR w="12700" cap="flat" cmpd="sng" algn="ctr">
                      <a:solidFill>
                        <a:srgbClr val="6D96C7"/>
                      </a:solidFill>
                      <a:prstDash val="solid"/>
                      <a:round/>
                      <a:headEnd type="none" w="med" len="med"/>
                      <a:tailEnd type="none" w="med" len="med"/>
                    </a:lnR>
                    <a:lnT w="25400" cmpd="sng">
                      <a:solidFill>
                        <a:srgbClr val="6D96C7"/>
                      </a:solidFill>
                    </a:lnT>
                    <a:lnB w="25400" cap="flat" cmpd="sng" algn="ctr">
                      <a:solidFill>
                        <a:srgbClr val="6D96C7"/>
                      </a:solidFill>
                      <a:prstDash val="solid"/>
                      <a:round/>
                      <a:headEnd type="none" w="med" len="med"/>
                      <a:tailEnd type="none" w="med" len="med"/>
                    </a:lnB>
                    <a:lnTlToBr w="12700" cmpd="sng">
                      <a:noFill/>
                      <a:prstDash val="solid"/>
                    </a:lnTlToBr>
                    <a:lnBlToTr w="12700" cmpd="sng">
                      <a:noFill/>
                      <a:prstDash val="solid"/>
                    </a:lnBlToTr>
                    <a:solidFill>
                      <a:srgbClr val="6D96C7">
                        <a:alpha val="20000"/>
                      </a:srgbClr>
                    </a:solidFill>
                  </a:tcPr>
                </a:tc>
                <a:tc>
                  <a:txBody>
                    <a:bodyPr/>
                    <a:lstStyle/>
                    <a:p>
                      <a:pPr algn="ctr" rtl="0" fontAlgn="ctr"/>
                      <a:r>
                        <a:rPr lang="es-MX" sz="1200" b="1" i="0" u="none" strike="noStrike">
                          <a:solidFill>
                            <a:schemeClr val="tx1"/>
                          </a:solidFill>
                          <a:effectLst/>
                          <a:latin typeface="+mn-lt"/>
                        </a:rPr>
                        <a:t>$446,431</a:t>
                      </a:r>
                    </a:p>
                  </a:txBody>
                  <a:tcPr marL="9525" marR="9525" marT="9525" marB="0" anchor="ctr">
                    <a:lnL w="12700" cap="flat" cmpd="sng" algn="ctr">
                      <a:solidFill>
                        <a:srgbClr val="6D96C7"/>
                      </a:solidFill>
                      <a:prstDash val="solid"/>
                      <a:round/>
                      <a:headEnd type="none" w="med" len="med"/>
                      <a:tailEnd type="none" w="med" len="med"/>
                    </a:lnL>
                    <a:lnR w="12700" cmpd="sng">
                      <a:solidFill>
                        <a:srgbClr val="6D96C7"/>
                      </a:solidFill>
                    </a:lnR>
                    <a:lnT w="25400" cmpd="sng">
                      <a:solidFill>
                        <a:srgbClr val="6D96C7"/>
                      </a:solidFill>
                    </a:lnT>
                    <a:lnB w="25400" cap="flat" cmpd="sng" algn="ctr">
                      <a:solidFill>
                        <a:srgbClr val="6D96C7"/>
                      </a:solidFill>
                      <a:prstDash val="solid"/>
                      <a:round/>
                      <a:headEnd type="none" w="med" len="med"/>
                      <a:tailEnd type="none" w="med" len="med"/>
                    </a:lnB>
                    <a:lnTlToBr w="12700" cmpd="sng">
                      <a:noFill/>
                      <a:prstDash val="solid"/>
                    </a:lnTlToBr>
                    <a:lnBlToTr w="12700" cmpd="sng">
                      <a:noFill/>
                      <a:prstDash val="solid"/>
                    </a:lnBlToTr>
                    <a:solidFill>
                      <a:srgbClr val="6D96C7">
                        <a:alpha val="20000"/>
                      </a:srgbClr>
                    </a:solidFill>
                  </a:tcPr>
                </a:tc>
              </a:tr>
              <a:tr h="288929">
                <a:tc>
                  <a:txBody>
                    <a:bodyPr/>
                    <a:lstStyle/>
                    <a:p>
                      <a:pPr marL="0" algn="l" defTabSz="914400" rtl="0" eaLnBrk="1" latinLnBrk="0" hangingPunct="1"/>
                      <a:r>
                        <a:rPr lang="es-CO" sz="1200" b="1" kern="1200" dirty="0" smtClean="0">
                          <a:solidFill>
                            <a:schemeClr val="tx1"/>
                          </a:solidFill>
                          <a:latin typeface="+mn-lt"/>
                          <a:ea typeface="+mn-ea"/>
                          <a:cs typeface="Arial" panose="020B0604020202020204" pitchFamily="34" charset="0"/>
                        </a:rPr>
                        <a:t>Inversión Cundinamarca</a:t>
                      </a:r>
                      <a:endParaRPr lang="es-CO" sz="1200" b="1" kern="1200" dirty="0">
                        <a:solidFill>
                          <a:schemeClr val="tx1"/>
                        </a:solidFill>
                        <a:latin typeface="+mn-lt"/>
                        <a:ea typeface="+mn-ea"/>
                        <a:cs typeface="Arial" panose="020B0604020202020204" pitchFamily="34" charset="0"/>
                      </a:endParaRPr>
                    </a:p>
                  </a:txBody>
                  <a:tcPr anchor="ctr">
                    <a:lnL w="12700" cmpd="sng">
                      <a:solidFill>
                        <a:srgbClr val="6D96C7"/>
                      </a:solidFill>
                    </a:lnL>
                    <a:lnR w="12700" cap="flat" cmpd="sng" algn="ctr">
                      <a:solidFill>
                        <a:srgbClr val="6D96C7"/>
                      </a:solidFill>
                      <a:prstDash val="solid"/>
                      <a:round/>
                      <a:headEnd type="none" w="med" len="med"/>
                      <a:tailEnd type="none" w="med" len="med"/>
                    </a:lnR>
                    <a:lnT w="25400" cmpd="sng">
                      <a:solidFill>
                        <a:srgbClr val="6D96C7"/>
                      </a:solidFill>
                    </a:lnT>
                    <a:lnB w="25400" cap="flat" cmpd="sng" algn="ctr">
                      <a:solidFill>
                        <a:srgbClr val="6D96C7"/>
                      </a:solidFill>
                      <a:prstDash val="solid"/>
                      <a:round/>
                      <a:headEnd type="none" w="med" len="med"/>
                      <a:tailEnd type="none" w="med" len="med"/>
                    </a:lnB>
                    <a:lnTlToBr w="12700" cmpd="sng">
                      <a:noFill/>
                      <a:prstDash val="solid"/>
                    </a:lnTlToBr>
                    <a:lnBlToTr w="12700" cmpd="sng">
                      <a:noFill/>
                      <a:prstDash val="solid"/>
                    </a:lnBlToTr>
                    <a:solidFill>
                      <a:srgbClr val="6D96C7">
                        <a:alpha val="20000"/>
                      </a:srgbClr>
                    </a:solidFill>
                  </a:tcPr>
                </a:tc>
                <a:tc>
                  <a:txBody>
                    <a:bodyPr/>
                    <a:lstStyle/>
                    <a:p>
                      <a:pPr algn="ctr" rtl="0" fontAlgn="ctr"/>
                      <a:r>
                        <a:rPr lang="es-MX" sz="1200" b="1" i="0" u="none" strike="noStrike">
                          <a:solidFill>
                            <a:schemeClr val="tx1"/>
                          </a:solidFill>
                          <a:effectLst/>
                          <a:latin typeface="+mn-lt"/>
                        </a:rPr>
                        <a:t>$385,360</a:t>
                      </a:r>
                    </a:p>
                  </a:txBody>
                  <a:tcPr marL="9525" marR="9525" marT="9525" marB="0" anchor="ctr">
                    <a:lnL w="12700" cap="flat" cmpd="sng" algn="ctr">
                      <a:solidFill>
                        <a:srgbClr val="6D96C7"/>
                      </a:solidFill>
                      <a:prstDash val="solid"/>
                      <a:round/>
                      <a:headEnd type="none" w="med" len="med"/>
                      <a:tailEnd type="none" w="med" len="med"/>
                    </a:lnL>
                    <a:lnR w="12700" cmpd="sng">
                      <a:solidFill>
                        <a:srgbClr val="6D96C7"/>
                      </a:solidFill>
                    </a:lnR>
                    <a:lnT w="25400" cmpd="sng">
                      <a:solidFill>
                        <a:srgbClr val="6D96C7"/>
                      </a:solidFill>
                    </a:lnT>
                    <a:lnB w="25400" cap="flat" cmpd="sng" algn="ctr">
                      <a:solidFill>
                        <a:srgbClr val="6D96C7"/>
                      </a:solidFill>
                      <a:prstDash val="solid"/>
                      <a:round/>
                      <a:headEnd type="none" w="med" len="med"/>
                      <a:tailEnd type="none" w="med" len="med"/>
                    </a:lnB>
                    <a:lnTlToBr w="12700" cmpd="sng">
                      <a:noFill/>
                      <a:prstDash val="solid"/>
                    </a:lnTlToBr>
                    <a:lnBlToTr w="12700" cmpd="sng">
                      <a:noFill/>
                      <a:prstDash val="solid"/>
                    </a:lnBlToTr>
                    <a:solidFill>
                      <a:srgbClr val="6D96C7">
                        <a:alpha val="20000"/>
                      </a:srgbClr>
                    </a:solidFill>
                  </a:tcPr>
                </a:tc>
              </a:tr>
              <a:tr h="288929">
                <a:tc>
                  <a:txBody>
                    <a:bodyPr/>
                    <a:lstStyle/>
                    <a:p>
                      <a:pPr marL="0" algn="l" defTabSz="914400" rtl="0" eaLnBrk="1" latinLnBrk="0" hangingPunct="1"/>
                      <a:r>
                        <a:rPr lang="es-CO" sz="1200" b="1" kern="1200" dirty="0" smtClean="0">
                          <a:solidFill>
                            <a:schemeClr val="tx1"/>
                          </a:solidFill>
                          <a:latin typeface="+mn-lt"/>
                          <a:ea typeface="+mn-ea"/>
                          <a:cs typeface="Arial" panose="020B0604020202020204" pitchFamily="34" charset="0"/>
                        </a:rPr>
                        <a:t>Inversión Casanare</a:t>
                      </a:r>
                      <a:endParaRPr lang="es-CO" sz="1200" b="1" kern="1200" dirty="0">
                        <a:solidFill>
                          <a:schemeClr val="tx1"/>
                        </a:solidFill>
                        <a:latin typeface="+mn-lt"/>
                        <a:ea typeface="+mn-ea"/>
                        <a:cs typeface="Arial" panose="020B0604020202020204" pitchFamily="34" charset="0"/>
                      </a:endParaRPr>
                    </a:p>
                  </a:txBody>
                  <a:tcPr anchor="ctr">
                    <a:lnL w="12700" cmpd="sng">
                      <a:solidFill>
                        <a:srgbClr val="6D96C7"/>
                      </a:solidFill>
                    </a:lnL>
                    <a:lnR w="12700" cap="flat" cmpd="sng" algn="ctr">
                      <a:solidFill>
                        <a:srgbClr val="6D96C7"/>
                      </a:solidFill>
                      <a:prstDash val="solid"/>
                      <a:round/>
                      <a:headEnd type="none" w="med" len="med"/>
                      <a:tailEnd type="none" w="med" len="med"/>
                    </a:lnR>
                    <a:lnT w="25400" cmpd="sng">
                      <a:solidFill>
                        <a:srgbClr val="6D96C7"/>
                      </a:solidFill>
                    </a:lnT>
                    <a:lnB w="12700" cmpd="sng">
                      <a:solidFill>
                        <a:srgbClr val="6D96C7"/>
                      </a:solidFill>
                    </a:lnB>
                    <a:lnTlToBr w="12700" cmpd="sng">
                      <a:noFill/>
                      <a:prstDash val="solid"/>
                    </a:lnTlToBr>
                    <a:lnBlToTr w="12700" cmpd="sng">
                      <a:noFill/>
                      <a:prstDash val="solid"/>
                    </a:lnBlToTr>
                    <a:solidFill>
                      <a:srgbClr val="6D96C7">
                        <a:alpha val="20000"/>
                      </a:srgbClr>
                    </a:solidFill>
                  </a:tcPr>
                </a:tc>
                <a:tc>
                  <a:txBody>
                    <a:bodyPr/>
                    <a:lstStyle/>
                    <a:p>
                      <a:pPr algn="ctr" rtl="0" fontAlgn="ctr"/>
                      <a:r>
                        <a:rPr lang="es-MX" sz="1200" b="1" i="0" u="none" strike="noStrike" dirty="0">
                          <a:solidFill>
                            <a:schemeClr val="tx1"/>
                          </a:solidFill>
                          <a:effectLst/>
                          <a:latin typeface="+mn-lt"/>
                        </a:rPr>
                        <a:t>$1,121,876</a:t>
                      </a:r>
                    </a:p>
                  </a:txBody>
                  <a:tcPr marL="9525" marR="9525" marT="9525" marB="0" anchor="ctr">
                    <a:lnL w="12700" cap="flat" cmpd="sng" algn="ctr">
                      <a:solidFill>
                        <a:srgbClr val="6D96C7"/>
                      </a:solidFill>
                      <a:prstDash val="solid"/>
                      <a:round/>
                      <a:headEnd type="none" w="med" len="med"/>
                      <a:tailEnd type="none" w="med" len="med"/>
                    </a:lnL>
                    <a:lnR w="12700" cmpd="sng">
                      <a:solidFill>
                        <a:srgbClr val="6D96C7"/>
                      </a:solidFill>
                    </a:lnR>
                    <a:lnT w="25400" cmpd="sng">
                      <a:solidFill>
                        <a:srgbClr val="6D96C7"/>
                      </a:solidFill>
                    </a:lnT>
                    <a:lnB w="12700" cmpd="sng">
                      <a:solidFill>
                        <a:srgbClr val="6D96C7"/>
                      </a:solidFill>
                    </a:lnB>
                    <a:lnTlToBr w="12700" cmpd="sng">
                      <a:noFill/>
                      <a:prstDash val="solid"/>
                    </a:lnTlToBr>
                    <a:lnBlToTr w="12700" cmpd="sng">
                      <a:noFill/>
                      <a:prstDash val="solid"/>
                    </a:lnBlToTr>
                    <a:solidFill>
                      <a:srgbClr val="6D96C7">
                        <a:alpha val="20000"/>
                      </a:srgbClr>
                    </a:solidFill>
                  </a:tcPr>
                </a:tc>
              </a:tr>
            </a:tbl>
          </a:graphicData>
        </a:graphic>
      </p:graphicFrame>
      <p:sp>
        <p:nvSpPr>
          <p:cNvPr id="5" name="CuadroTexto 4"/>
          <p:cNvSpPr txBox="1"/>
          <p:nvPr/>
        </p:nvSpPr>
        <p:spPr>
          <a:xfrm>
            <a:off x="3282225" y="4095062"/>
            <a:ext cx="3155491" cy="249748"/>
          </a:xfrm>
          <a:prstGeom prst="rect">
            <a:avLst/>
          </a:prstGeom>
          <a:noFill/>
        </p:spPr>
        <p:txBody>
          <a:bodyPr wrap="square" rtlCol="0">
            <a:spAutoFit/>
          </a:bodyPr>
          <a:lstStyle/>
          <a:p>
            <a:pPr marL="146094" indent="-146094" defTabSz="844083" fontAlgn="auto">
              <a:spcBef>
                <a:spcPts val="0"/>
              </a:spcBef>
              <a:spcAft>
                <a:spcPts val="0"/>
              </a:spcAft>
              <a:buFont typeface="Arial" panose="020B0604020202020204" pitchFamily="34" charset="0"/>
              <a:buChar char="•"/>
              <a:defRPr/>
            </a:pPr>
            <a:r>
              <a:rPr lang="es-MX" sz="1023" kern="0" dirty="0">
                <a:solidFill>
                  <a:srgbClr val="022B44"/>
                </a:solidFill>
              </a:rPr>
              <a:t> Precios constantes 2014</a:t>
            </a:r>
          </a:p>
        </p:txBody>
      </p:sp>
      <p:graphicFrame>
        <p:nvGraphicFramePr>
          <p:cNvPr id="6" name="Tabla 5"/>
          <p:cNvGraphicFramePr>
            <a:graphicFrameLocks noGrp="1"/>
          </p:cNvGraphicFramePr>
          <p:nvPr>
            <p:extLst>
              <p:ext uri="{D42A27DB-BD31-4B8C-83A1-F6EECF244321}">
                <p14:modId xmlns:p14="http://schemas.microsoft.com/office/powerpoint/2010/main" val="2709060148"/>
              </p:ext>
            </p:extLst>
          </p:nvPr>
        </p:nvGraphicFramePr>
        <p:xfrm>
          <a:off x="1431898" y="4465690"/>
          <a:ext cx="7382009" cy="1483590"/>
        </p:xfrm>
        <a:graphic>
          <a:graphicData uri="http://schemas.openxmlformats.org/drawingml/2006/table">
            <a:tbl>
              <a:tblPr/>
              <a:tblGrid>
                <a:gridCol w="770032"/>
                <a:gridCol w="3526387"/>
                <a:gridCol w="1460392"/>
                <a:gridCol w="1625198"/>
              </a:tblGrid>
              <a:tr h="247265">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fontAlgn="ctr"/>
                      <a:r>
                        <a:rPr lang="es-CO" sz="1200" b="1" u="none" strike="noStrike" dirty="0">
                          <a:effectLst/>
                        </a:rPr>
                        <a:t>Peaje</a:t>
                      </a:r>
                      <a:endParaRPr lang="es-CO" sz="1200" b="1" i="0" u="none" strike="noStrike" dirty="0">
                        <a:solidFill>
                          <a:srgbClr val="FFFFFF"/>
                        </a:solidFill>
                        <a:effectLst/>
                        <a:latin typeface="Calibri" panose="020F0502020204030204" pitchFamily="34" charset="0"/>
                      </a:endParaRPr>
                    </a:p>
                  </a:txBody>
                  <a:tcPr marL="8116" marR="8116" marT="8114" marB="0" anchor="ctr">
                    <a:lnL w="12700" cmpd="sng">
                      <a:solidFill>
                        <a:srgbClr val="6D96C7"/>
                      </a:solidFill>
                    </a:lnL>
                    <a:lnR w="12700" cmpd="sng">
                      <a:solidFill>
                        <a:srgbClr val="6D96C7"/>
                      </a:solidFill>
                    </a:lnR>
                    <a:lnT w="12700" cmpd="sng">
                      <a:solidFill>
                        <a:srgbClr val="6D96C7"/>
                      </a:solidFill>
                    </a:lnT>
                    <a:lnB w="12700" cmpd="sng">
                      <a:solidFill>
                        <a:srgbClr val="6D96C7"/>
                      </a:solidFill>
                    </a:lnB>
                    <a:lnTlToBr w="12700" cmpd="sng">
                      <a:noFill/>
                      <a:prstDash val="solid"/>
                    </a:lnTlToBr>
                    <a:lnBlToTr w="12700" cmpd="sng">
                      <a:noFill/>
                      <a:prstDash val="solid"/>
                    </a:lnBlToTr>
                    <a:solidFill>
                      <a:srgbClr val="6D96C7">
                        <a:tint val="20000"/>
                      </a:srgbClr>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fontAlgn="ctr"/>
                      <a:r>
                        <a:rPr lang="es-CO" sz="1200" b="1" u="none" strike="noStrike" dirty="0">
                          <a:effectLst/>
                        </a:rPr>
                        <a:t>Ubicación</a:t>
                      </a:r>
                      <a:endParaRPr lang="es-CO" sz="1200" b="1" i="0" u="none" strike="noStrike" dirty="0">
                        <a:solidFill>
                          <a:srgbClr val="FFFFFF"/>
                        </a:solidFill>
                        <a:effectLst/>
                        <a:latin typeface="Calibri" panose="020F0502020204030204" pitchFamily="34" charset="0"/>
                      </a:endParaRPr>
                    </a:p>
                  </a:txBody>
                  <a:tcPr marL="8116" marR="8116" marT="8114" marB="0" anchor="ctr">
                    <a:lnL w="12700" cmpd="sng">
                      <a:solidFill>
                        <a:srgbClr val="6D96C7"/>
                      </a:solidFill>
                    </a:lnL>
                    <a:lnR w="12700" cmpd="sng">
                      <a:solidFill>
                        <a:srgbClr val="6D96C7"/>
                      </a:solidFill>
                    </a:lnR>
                    <a:lnT w="12700" cmpd="sng">
                      <a:solidFill>
                        <a:srgbClr val="6D96C7"/>
                      </a:solidFill>
                    </a:lnT>
                    <a:lnB w="12700" cmpd="sng">
                      <a:solidFill>
                        <a:srgbClr val="6D96C7"/>
                      </a:solidFill>
                    </a:lnB>
                    <a:lnTlToBr w="12700" cmpd="sng">
                      <a:noFill/>
                      <a:prstDash val="solid"/>
                    </a:lnTlToBr>
                    <a:lnBlToTr w="12700" cmpd="sng">
                      <a:noFill/>
                      <a:prstDash val="solid"/>
                    </a:lnBlToTr>
                    <a:solidFill>
                      <a:srgbClr val="6D96C7">
                        <a:tint val="20000"/>
                      </a:srgbClr>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fontAlgn="ctr"/>
                      <a:r>
                        <a:rPr lang="es-CO" sz="1200" b="1" u="none" strike="noStrike" dirty="0">
                          <a:effectLst/>
                        </a:rPr>
                        <a:t>Sentido Cobro</a:t>
                      </a:r>
                      <a:endParaRPr lang="es-CO" sz="1200" b="1" i="0" u="none" strike="noStrike" dirty="0">
                        <a:solidFill>
                          <a:srgbClr val="FFFFFF"/>
                        </a:solidFill>
                        <a:effectLst/>
                        <a:latin typeface="Calibri" panose="020F0502020204030204" pitchFamily="34" charset="0"/>
                      </a:endParaRPr>
                    </a:p>
                  </a:txBody>
                  <a:tcPr marL="8116" marR="8116" marT="8114" marB="0" anchor="ctr">
                    <a:lnL w="12700" cmpd="sng">
                      <a:solidFill>
                        <a:srgbClr val="6D96C7"/>
                      </a:solidFill>
                    </a:lnL>
                    <a:lnR w="12700" cmpd="sng">
                      <a:solidFill>
                        <a:srgbClr val="6D96C7"/>
                      </a:solidFill>
                    </a:lnR>
                    <a:lnT w="12700" cmpd="sng">
                      <a:solidFill>
                        <a:srgbClr val="6D96C7"/>
                      </a:solidFill>
                    </a:lnT>
                    <a:lnB w="12700" cmpd="sng">
                      <a:solidFill>
                        <a:srgbClr val="6D96C7"/>
                      </a:solidFill>
                    </a:lnB>
                    <a:lnTlToBr w="12700" cmpd="sng">
                      <a:noFill/>
                      <a:prstDash val="solid"/>
                    </a:lnTlToBr>
                    <a:lnBlToTr w="12700" cmpd="sng">
                      <a:noFill/>
                      <a:prstDash val="solid"/>
                    </a:lnBlToTr>
                    <a:solidFill>
                      <a:srgbClr val="6D96C7">
                        <a:tint val="20000"/>
                      </a:srgbClr>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fontAlgn="ctr"/>
                      <a:r>
                        <a:rPr lang="es-CO" sz="1200" b="1" u="none" strike="noStrike" dirty="0" smtClean="0">
                          <a:effectLst/>
                        </a:rPr>
                        <a:t>Observación</a:t>
                      </a:r>
                      <a:endParaRPr lang="es-CO" sz="1200" b="1" i="0" u="none" strike="noStrike" dirty="0">
                        <a:solidFill>
                          <a:srgbClr val="FFFFFF"/>
                        </a:solidFill>
                        <a:effectLst/>
                        <a:latin typeface="Calibri" panose="020F0502020204030204" pitchFamily="34" charset="0"/>
                      </a:endParaRPr>
                    </a:p>
                  </a:txBody>
                  <a:tcPr marL="8116" marR="8116" marT="8114" marB="0" anchor="ctr">
                    <a:lnL w="12700" cmpd="sng">
                      <a:solidFill>
                        <a:srgbClr val="6D96C7"/>
                      </a:solidFill>
                    </a:lnL>
                    <a:lnR w="12700" cmpd="sng">
                      <a:solidFill>
                        <a:srgbClr val="6D96C7"/>
                      </a:solidFill>
                    </a:lnR>
                    <a:lnT w="12700" cmpd="sng">
                      <a:solidFill>
                        <a:srgbClr val="6D96C7"/>
                      </a:solidFill>
                    </a:lnT>
                    <a:lnB w="12700" cmpd="sng">
                      <a:solidFill>
                        <a:srgbClr val="6D96C7"/>
                      </a:solidFill>
                    </a:lnB>
                    <a:lnTlToBr w="12700" cmpd="sng">
                      <a:noFill/>
                      <a:prstDash val="solid"/>
                    </a:lnTlToBr>
                    <a:lnBlToTr w="12700" cmpd="sng">
                      <a:noFill/>
                      <a:prstDash val="solid"/>
                    </a:lnBlToTr>
                    <a:solidFill>
                      <a:srgbClr val="6D96C7">
                        <a:tint val="20000"/>
                      </a:srgbClr>
                    </a:solidFill>
                  </a:tcPr>
                </a:tc>
              </a:tr>
              <a:tr h="247265">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fontAlgn="b"/>
                      <a:r>
                        <a:rPr lang="es-CO" sz="1200" u="none" strike="noStrike" dirty="0">
                          <a:effectLst/>
                        </a:rPr>
                        <a:t>No. 1</a:t>
                      </a:r>
                      <a:endParaRPr lang="es-CO" sz="1200" b="0" i="0" u="none" strike="noStrike" dirty="0">
                        <a:solidFill>
                          <a:srgbClr val="000000"/>
                        </a:solidFill>
                        <a:effectLst/>
                        <a:latin typeface="Calibri" panose="020F0502020204030204" pitchFamily="34" charset="0"/>
                      </a:endParaRPr>
                    </a:p>
                  </a:txBody>
                  <a:tcPr marL="8116" marR="8116" marT="8114" marB="0" anchor="ctr">
                    <a:lnL w="12700" cmpd="sng">
                      <a:solidFill>
                        <a:srgbClr val="6D96C7"/>
                      </a:solidFill>
                    </a:lnL>
                    <a:lnR w="12700" cmpd="sng">
                      <a:solidFill>
                        <a:srgbClr val="6D96C7"/>
                      </a:solidFill>
                    </a:lnR>
                    <a:lnT w="12700" cmpd="sng">
                      <a:solidFill>
                        <a:srgbClr val="6D96C7"/>
                      </a:solidFill>
                    </a:lnT>
                    <a:lnB w="12700" cmpd="sng">
                      <a:solidFill>
                        <a:srgbClr val="6D96C7"/>
                      </a:solidFill>
                    </a:lnB>
                    <a:lnTlToBr w="12700" cmpd="sng">
                      <a:noFill/>
                      <a:prstDash val="solid"/>
                    </a:lnTlToBr>
                    <a:lnBlToTr w="12700" cmpd="sng">
                      <a:noFill/>
                      <a:prstDash val="solid"/>
                    </a:lnBlToTr>
                    <a:solidFill>
                      <a:srgbClr val="6D96C7">
                        <a:tint val="20000"/>
                      </a:srgbClr>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a:spcAft>
                          <a:spcPts val="0"/>
                        </a:spcAft>
                      </a:pPr>
                      <a:r>
                        <a:rPr lang="es-CO" sz="1200" dirty="0" smtClean="0">
                          <a:effectLst/>
                        </a:rPr>
                        <a:t>Puente</a:t>
                      </a:r>
                      <a:r>
                        <a:rPr lang="es-CO" sz="1200" baseline="0" dirty="0" smtClean="0">
                          <a:effectLst/>
                        </a:rPr>
                        <a:t> Amarillo </a:t>
                      </a:r>
                      <a:r>
                        <a:rPr lang="es-CO" sz="1200" dirty="0" smtClean="0">
                          <a:effectLst/>
                        </a:rPr>
                        <a:t>PR 7+135</a:t>
                      </a:r>
                      <a:r>
                        <a:rPr lang="es-CO" sz="1200" baseline="0" dirty="0" smtClean="0">
                          <a:effectLst/>
                        </a:rPr>
                        <a:t> </a:t>
                      </a:r>
                      <a:r>
                        <a:rPr lang="es-CO" sz="1200" dirty="0" smtClean="0">
                          <a:effectLst/>
                        </a:rPr>
                        <a:t>Ruta </a:t>
                      </a:r>
                      <a:r>
                        <a:rPr lang="es-CO" sz="1200" dirty="0">
                          <a:effectLst/>
                        </a:rPr>
                        <a:t>6510</a:t>
                      </a:r>
                      <a:endParaRPr lang="es-CO" sz="12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7875" marR="37875" marT="0" marB="0" anchor="ctr">
                    <a:lnL w="12700" cmpd="sng">
                      <a:solidFill>
                        <a:srgbClr val="6D96C7"/>
                      </a:solidFill>
                    </a:lnL>
                    <a:lnR w="12700" cmpd="sng">
                      <a:solidFill>
                        <a:srgbClr val="6D96C7"/>
                      </a:solidFill>
                    </a:lnR>
                    <a:lnT w="12700" cmpd="sng">
                      <a:solidFill>
                        <a:srgbClr val="6D96C7"/>
                      </a:solidFill>
                    </a:lnT>
                    <a:lnB w="12700" cmpd="sng">
                      <a:solidFill>
                        <a:srgbClr val="6D96C7"/>
                      </a:solidFill>
                    </a:lnB>
                    <a:lnTlToBr w="12700" cmpd="sng">
                      <a:noFill/>
                      <a:prstDash val="solid"/>
                    </a:lnTlToBr>
                    <a:lnBlToTr w="12700" cmpd="sng">
                      <a:noFill/>
                      <a:prstDash val="solid"/>
                    </a:lnBlToTr>
                    <a:solidFill>
                      <a:srgbClr val="6D96C7">
                        <a:tint val="20000"/>
                      </a:srgbClr>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fontAlgn="b"/>
                      <a:r>
                        <a:rPr lang="es-CO" sz="1200" u="none" strike="noStrike" dirty="0">
                          <a:effectLst/>
                        </a:rPr>
                        <a:t>Bidireccional</a:t>
                      </a:r>
                      <a:endParaRPr lang="es-CO" sz="1200" b="0" i="0" u="none" strike="noStrike" dirty="0">
                        <a:solidFill>
                          <a:srgbClr val="000000"/>
                        </a:solidFill>
                        <a:effectLst/>
                        <a:latin typeface="Calibri" panose="020F0502020204030204" pitchFamily="34" charset="0"/>
                      </a:endParaRPr>
                    </a:p>
                  </a:txBody>
                  <a:tcPr marL="8116" marR="8116" marT="8114" marB="0" anchor="ctr">
                    <a:lnL w="12700" cmpd="sng">
                      <a:solidFill>
                        <a:srgbClr val="6D96C7"/>
                      </a:solidFill>
                    </a:lnL>
                    <a:lnR w="12700" cmpd="sng">
                      <a:solidFill>
                        <a:srgbClr val="6D96C7"/>
                      </a:solidFill>
                    </a:lnR>
                    <a:lnT w="12700" cmpd="sng">
                      <a:solidFill>
                        <a:srgbClr val="6D96C7"/>
                      </a:solidFill>
                    </a:lnT>
                    <a:lnB w="12700" cmpd="sng">
                      <a:solidFill>
                        <a:srgbClr val="6D96C7"/>
                      </a:solidFill>
                    </a:lnB>
                    <a:lnTlToBr w="12700" cmpd="sng">
                      <a:noFill/>
                      <a:prstDash val="solid"/>
                    </a:lnTlToBr>
                    <a:lnBlToTr w="12700" cmpd="sng">
                      <a:noFill/>
                      <a:prstDash val="solid"/>
                    </a:lnBlToTr>
                    <a:solidFill>
                      <a:srgbClr val="6D96C7">
                        <a:tint val="20000"/>
                      </a:srgbClr>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fontAlgn="b"/>
                      <a:r>
                        <a:rPr lang="es-CO" sz="1200" u="none" strike="noStrike" dirty="0">
                          <a:effectLst/>
                        </a:rPr>
                        <a:t>Existente</a:t>
                      </a:r>
                      <a:endParaRPr lang="es-CO" sz="1200" b="0" i="0" u="none" strike="noStrike" dirty="0">
                        <a:solidFill>
                          <a:srgbClr val="000000"/>
                        </a:solidFill>
                        <a:effectLst/>
                        <a:latin typeface="Calibri" panose="020F0502020204030204" pitchFamily="34" charset="0"/>
                      </a:endParaRPr>
                    </a:p>
                  </a:txBody>
                  <a:tcPr marL="8116" marR="8116" marT="8114" marB="0" anchor="ctr">
                    <a:lnL w="12700" cmpd="sng">
                      <a:solidFill>
                        <a:srgbClr val="6D96C7"/>
                      </a:solidFill>
                    </a:lnL>
                    <a:lnR w="12700" cmpd="sng">
                      <a:solidFill>
                        <a:srgbClr val="6D96C7"/>
                      </a:solidFill>
                    </a:lnR>
                    <a:lnT w="12700" cmpd="sng">
                      <a:solidFill>
                        <a:srgbClr val="6D96C7"/>
                      </a:solidFill>
                    </a:lnT>
                    <a:lnB w="12700" cmpd="sng">
                      <a:solidFill>
                        <a:srgbClr val="6D96C7"/>
                      </a:solidFill>
                    </a:lnB>
                    <a:lnTlToBr w="12700" cmpd="sng">
                      <a:noFill/>
                      <a:prstDash val="solid"/>
                    </a:lnTlToBr>
                    <a:lnBlToTr w="12700" cmpd="sng">
                      <a:noFill/>
                      <a:prstDash val="solid"/>
                    </a:lnBlToTr>
                    <a:solidFill>
                      <a:srgbClr val="6D96C7">
                        <a:tint val="20000"/>
                      </a:srgbClr>
                    </a:solidFill>
                  </a:tcPr>
                </a:tc>
              </a:tr>
              <a:tr h="247265">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fontAlgn="b"/>
                      <a:r>
                        <a:rPr lang="es-CO" sz="1200" u="none" strike="noStrike" dirty="0">
                          <a:effectLst/>
                        </a:rPr>
                        <a:t>No. 2</a:t>
                      </a:r>
                      <a:endParaRPr lang="es-CO" sz="1200" b="0" i="0" u="none" strike="noStrike" dirty="0">
                        <a:solidFill>
                          <a:srgbClr val="000000"/>
                        </a:solidFill>
                        <a:effectLst/>
                        <a:latin typeface="Calibri" panose="020F0502020204030204" pitchFamily="34" charset="0"/>
                      </a:endParaRPr>
                    </a:p>
                  </a:txBody>
                  <a:tcPr marL="8116" marR="8116" marT="8114" marB="0" anchor="ctr">
                    <a:lnL w="12700" cmpd="sng">
                      <a:solidFill>
                        <a:srgbClr val="6D96C7"/>
                      </a:solidFill>
                    </a:lnL>
                    <a:lnR w="12700" cmpd="sng">
                      <a:solidFill>
                        <a:srgbClr val="6D96C7"/>
                      </a:solidFill>
                    </a:lnR>
                    <a:lnT w="12700" cmpd="sng">
                      <a:solidFill>
                        <a:srgbClr val="6D96C7"/>
                      </a:solidFill>
                    </a:lnT>
                    <a:lnB w="12700" cmpd="sng">
                      <a:solidFill>
                        <a:srgbClr val="6D96C7"/>
                      </a:solidFill>
                    </a:lnB>
                    <a:lnTlToBr w="12700" cmpd="sng">
                      <a:noFill/>
                      <a:prstDash val="solid"/>
                    </a:lnTlToBr>
                    <a:lnBlToTr w="12700" cmpd="sng">
                      <a:noFill/>
                      <a:prstDash val="solid"/>
                    </a:lnBlToTr>
                    <a:solidFill>
                      <a:srgbClr val="6D96C7">
                        <a:tint val="20000"/>
                      </a:srgbClr>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a:spcAft>
                          <a:spcPts val="0"/>
                        </a:spcAft>
                      </a:pPr>
                      <a:r>
                        <a:rPr lang="es-CO" sz="1200" dirty="0" smtClean="0">
                          <a:effectLst/>
                        </a:rPr>
                        <a:t>Veracruz PR 29+555</a:t>
                      </a:r>
                      <a:r>
                        <a:rPr lang="es-CO" sz="1200" baseline="0" dirty="0" smtClean="0">
                          <a:effectLst/>
                        </a:rPr>
                        <a:t> </a:t>
                      </a:r>
                      <a:r>
                        <a:rPr lang="es-CO" sz="1200" dirty="0" smtClean="0">
                          <a:effectLst/>
                        </a:rPr>
                        <a:t>Ruta </a:t>
                      </a:r>
                      <a:r>
                        <a:rPr lang="es-CO" sz="1200" dirty="0">
                          <a:effectLst/>
                        </a:rPr>
                        <a:t>6510</a:t>
                      </a:r>
                      <a:endParaRPr lang="es-CO" sz="12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7875" marR="37875" marT="0" marB="0" anchor="ctr">
                    <a:lnL w="12700" cmpd="sng">
                      <a:solidFill>
                        <a:srgbClr val="6D96C7"/>
                      </a:solidFill>
                    </a:lnL>
                    <a:lnR w="12700" cmpd="sng">
                      <a:solidFill>
                        <a:srgbClr val="6D96C7"/>
                      </a:solidFill>
                    </a:lnR>
                    <a:lnT w="12700" cmpd="sng">
                      <a:solidFill>
                        <a:srgbClr val="6D96C7"/>
                      </a:solidFill>
                    </a:lnT>
                    <a:lnB w="12700" cmpd="sng">
                      <a:solidFill>
                        <a:srgbClr val="6D96C7"/>
                      </a:solidFill>
                    </a:lnB>
                    <a:lnTlToBr w="12700" cmpd="sng">
                      <a:noFill/>
                      <a:prstDash val="solid"/>
                    </a:lnTlToBr>
                    <a:lnBlToTr w="12700" cmpd="sng">
                      <a:noFill/>
                      <a:prstDash val="solid"/>
                    </a:lnBlToTr>
                    <a:solidFill>
                      <a:srgbClr val="6D96C7">
                        <a:tint val="20000"/>
                      </a:srgbClr>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fontAlgn="b"/>
                      <a:r>
                        <a:rPr lang="es-CO" sz="1200" u="none" strike="noStrike" dirty="0">
                          <a:effectLst/>
                        </a:rPr>
                        <a:t>Bidireccional</a:t>
                      </a:r>
                      <a:endParaRPr lang="es-CO" sz="1200" b="0" i="0" u="none" strike="noStrike" dirty="0">
                        <a:solidFill>
                          <a:srgbClr val="000000"/>
                        </a:solidFill>
                        <a:effectLst/>
                        <a:latin typeface="Calibri" panose="020F0502020204030204" pitchFamily="34" charset="0"/>
                      </a:endParaRPr>
                    </a:p>
                  </a:txBody>
                  <a:tcPr marL="8116" marR="8116" marT="8114" marB="0" anchor="ctr">
                    <a:lnL w="12700" cmpd="sng">
                      <a:solidFill>
                        <a:srgbClr val="6D96C7"/>
                      </a:solidFill>
                    </a:lnL>
                    <a:lnR w="12700" cmpd="sng">
                      <a:solidFill>
                        <a:srgbClr val="6D96C7"/>
                      </a:solidFill>
                    </a:lnR>
                    <a:lnT w="12700" cmpd="sng">
                      <a:solidFill>
                        <a:srgbClr val="6D96C7"/>
                      </a:solidFill>
                    </a:lnT>
                    <a:lnB w="12700" cmpd="sng">
                      <a:solidFill>
                        <a:srgbClr val="6D96C7"/>
                      </a:solidFill>
                    </a:lnB>
                    <a:lnTlToBr w="12700" cmpd="sng">
                      <a:noFill/>
                      <a:prstDash val="solid"/>
                    </a:lnTlToBr>
                    <a:lnBlToTr w="12700" cmpd="sng">
                      <a:noFill/>
                      <a:prstDash val="solid"/>
                    </a:lnBlToTr>
                    <a:solidFill>
                      <a:srgbClr val="6D96C7">
                        <a:tint val="20000"/>
                      </a:srgbClr>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fontAlgn="b"/>
                      <a:r>
                        <a:rPr lang="es-CO" sz="1200" u="none" strike="noStrike" dirty="0" smtClean="0">
                          <a:effectLst/>
                        </a:rPr>
                        <a:t>Existente</a:t>
                      </a:r>
                      <a:endParaRPr lang="es-CO" sz="1200" b="0" i="0" u="none" strike="noStrike" dirty="0">
                        <a:solidFill>
                          <a:srgbClr val="000000"/>
                        </a:solidFill>
                        <a:effectLst/>
                        <a:latin typeface="Calibri" panose="020F0502020204030204" pitchFamily="34" charset="0"/>
                      </a:endParaRPr>
                    </a:p>
                  </a:txBody>
                  <a:tcPr marL="8116" marR="8116" marT="8114" marB="0" anchor="ctr">
                    <a:lnL w="12700" cmpd="sng">
                      <a:solidFill>
                        <a:srgbClr val="6D96C7"/>
                      </a:solidFill>
                    </a:lnL>
                    <a:lnR w="12700" cmpd="sng">
                      <a:solidFill>
                        <a:srgbClr val="6D96C7"/>
                      </a:solidFill>
                    </a:lnR>
                    <a:lnT w="12700" cmpd="sng">
                      <a:solidFill>
                        <a:srgbClr val="6D96C7"/>
                      </a:solidFill>
                    </a:lnT>
                    <a:lnB w="12700" cmpd="sng">
                      <a:solidFill>
                        <a:srgbClr val="6D96C7"/>
                      </a:solidFill>
                    </a:lnB>
                    <a:lnTlToBr w="12700" cmpd="sng">
                      <a:noFill/>
                      <a:prstDash val="solid"/>
                    </a:lnTlToBr>
                    <a:lnBlToTr w="12700" cmpd="sng">
                      <a:noFill/>
                      <a:prstDash val="solid"/>
                    </a:lnBlToTr>
                    <a:solidFill>
                      <a:srgbClr val="6D96C7">
                        <a:tint val="20000"/>
                      </a:srgbClr>
                    </a:solidFill>
                  </a:tcPr>
                </a:tc>
              </a:tr>
              <a:tr h="247265">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fontAlgn="b"/>
                      <a:r>
                        <a:rPr lang="es-CO" sz="1200" u="none" strike="noStrike" dirty="0">
                          <a:effectLst/>
                        </a:rPr>
                        <a:t>No. </a:t>
                      </a:r>
                      <a:r>
                        <a:rPr lang="es-CO" sz="1200" u="none" strike="noStrike" dirty="0" smtClean="0">
                          <a:effectLst/>
                        </a:rPr>
                        <a:t>3</a:t>
                      </a:r>
                      <a:endParaRPr lang="es-CO" sz="1200" b="0" i="0" u="none" strike="noStrike" dirty="0">
                        <a:solidFill>
                          <a:srgbClr val="000000"/>
                        </a:solidFill>
                        <a:effectLst/>
                        <a:latin typeface="Calibri" panose="020F0502020204030204" pitchFamily="34" charset="0"/>
                      </a:endParaRPr>
                    </a:p>
                  </a:txBody>
                  <a:tcPr marL="8116" marR="8116" marT="8114" marB="0" anchor="ctr">
                    <a:lnL w="12700" cmpd="sng">
                      <a:solidFill>
                        <a:srgbClr val="6D96C7"/>
                      </a:solidFill>
                    </a:lnL>
                    <a:lnR w="12700" cmpd="sng">
                      <a:solidFill>
                        <a:srgbClr val="6D96C7"/>
                      </a:solidFill>
                    </a:lnR>
                    <a:lnT w="12700" cmpd="sng">
                      <a:solidFill>
                        <a:srgbClr val="6D96C7"/>
                      </a:solidFill>
                    </a:lnT>
                    <a:lnB w="12700" cmpd="sng">
                      <a:solidFill>
                        <a:srgbClr val="6D96C7"/>
                      </a:solidFill>
                    </a:lnB>
                    <a:lnTlToBr w="12700" cmpd="sng">
                      <a:noFill/>
                      <a:prstDash val="solid"/>
                    </a:lnTlToBr>
                    <a:lnBlToTr w="12700" cmpd="sng">
                      <a:noFill/>
                      <a:prstDash val="solid"/>
                    </a:lnBlToTr>
                    <a:solidFill>
                      <a:srgbClr val="6D96C7">
                        <a:tint val="20000"/>
                      </a:srgbClr>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a:spcAft>
                          <a:spcPts val="0"/>
                        </a:spcAft>
                      </a:pPr>
                      <a:r>
                        <a:rPr lang="es-CO" sz="1200" dirty="0" smtClean="0">
                          <a:effectLst/>
                        </a:rPr>
                        <a:t>San Pedro PR 15+000</a:t>
                      </a:r>
                      <a:r>
                        <a:rPr lang="es-CO" sz="1200" baseline="0" dirty="0" smtClean="0">
                          <a:effectLst/>
                        </a:rPr>
                        <a:t> </a:t>
                      </a:r>
                      <a:r>
                        <a:rPr lang="es-CO" sz="1200" dirty="0" smtClean="0">
                          <a:effectLst/>
                        </a:rPr>
                        <a:t>Ruta </a:t>
                      </a:r>
                      <a:r>
                        <a:rPr lang="es-CO" sz="1200" dirty="0">
                          <a:effectLst/>
                        </a:rPr>
                        <a:t>6511</a:t>
                      </a:r>
                      <a:endParaRPr lang="es-CO" sz="12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7875" marR="37875" marT="0" marB="0" anchor="ctr">
                    <a:lnL w="12700" cmpd="sng">
                      <a:solidFill>
                        <a:srgbClr val="6D96C7"/>
                      </a:solidFill>
                    </a:lnL>
                    <a:lnR w="12700" cmpd="sng">
                      <a:solidFill>
                        <a:srgbClr val="6D96C7"/>
                      </a:solidFill>
                    </a:lnR>
                    <a:lnT w="12700" cmpd="sng">
                      <a:solidFill>
                        <a:srgbClr val="6D96C7"/>
                      </a:solidFill>
                    </a:lnT>
                    <a:lnB w="12700" cmpd="sng">
                      <a:solidFill>
                        <a:srgbClr val="6D96C7"/>
                      </a:solidFill>
                    </a:lnB>
                    <a:lnTlToBr w="12700" cmpd="sng">
                      <a:noFill/>
                      <a:prstDash val="solid"/>
                    </a:lnTlToBr>
                    <a:lnBlToTr w="12700" cmpd="sng">
                      <a:noFill/>
                      <a:prstDash val="solid"/>
                    </a:lnBlToTr>
                    <a:solidFill>
                      <a:srgbClr val="6D96C7">
                        <a:tint val="20000"/>
                      </a:srgbClr>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fontAlgn="b"/>
                      <a:r>
                        <a:rPr lang="es-CO" sz="1200" u="none" strike="noStrike" dirty="0">
                          <a:effectLst/>
                        </a:rPr>
                        <a:t>Bidireccional</a:t>
                      </a:r>
                      <a:endParaRPr lang="es-CO" sz="1200" b="0" i="0" u="none" strike="noStrike" dirty="0">
                        <a:solidFill>
                          <a:srgbClr val="000000"/>
                        </a:solidFill>
                        <a:effectLst/>
                        <a:latin typeface="Calibri" panose="020F0502020204030204" pitchFamily="34" charset="0"/>
                      </a:endParaRPr>
                    </a:p>
                  </a:txBody>
                  <a:tcPr marL="8116" marR="8116" marT="8114" marB="0" anchor="ctr">
                    <a:lnL w="12700" cmpd="sng">
                      <a:solidFill>
                        <a:srgbClr val="6D96C7"/>
                      </a:solidFill>
                    </a:lnL>
                    <a:lnR w="12700" cmpd="sng">
                      <a:solidFill>
                        <a:srgbClr val="6D96C7"/>
                      </a:solidFill>
                    </a:lnR>
                    <a:lnT w="12700" cmpd="sng">
                      <a:solidFill>
                        <a:srgbClr val="6D96C7"/>
                      </a:solidFill>
                    </a:lnT>
                    <a:lnB w="12700" cmpd="sng">
                      <a:solidFill>
                        <a:srgbClr val="6D96C7"/>
                      </a:solidFill>
                    </a:lnB>
                    <a:lnTlToBr w="12700" cmpd="sng">
                      <a:noFill/>
                      <a:prstDash val="solid"/>
                    </a:lnTlToBr>
                    <a:lnBlToTr w="12700" cmpd="sng">
                      <a:noFill/>
                      <a:prstDash val="solid"/>
                    </a:lnBlToTr>
                    <a:solidFill>
                      <a:srgbClr val="6D96C7">
                        <a:tint val="20000"/>
                      </a:srgbClr>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fontAlgn="b"/>
                      <a:r>
                        <a:rPr lang="es-CO" sz="1200" u="none" strike="noStrike" dirty="0">
                          <a:effectLst/>
                        </a:rPr>
                        <a:t>Existente</a:t>
                      </a:r>
                      <a:endParaRPr lang="es-CO" sz="1200" b="0" i="0" u="none" strike="noStrike" dirty="0">
                        <a:solidFill>
                          <a:srgbClr val="000000"/>
                        </a:solidFill>
                        <a:effectLst/>
                        <a:latin typeface="Calibri" panose="020F0502020204030204" pitchFamily="34" charset="0"/>
                      </a:endParaRPr>
                    </a:p>
                  </a:txBody>
                  <a:tcPr marL="8116" marR="8116" marT="8114" marB="0" anchor="ctr">
                    <a:lnL w="12700" cmpd="sng">
                      <a:solidFill>
                        <a:srgbClr val="6D96C7"/>
                      </a:solidFill>
                    </a:lnL>
                    <a:lnR w="12700" cmpd="sng">
                      <a:solidFill>
                        <a:srgbClr val="6D96C7"/>
                      </a:solidFill>
                    </a:lnR>
                    <a:lnT w="12700" cmpd="sng">
                      <a:solidFill>
                        <a:srgbClr val="6D96C7"/>
                      </a:solidFill>
                    </a:lnT>
                    <a:lnB w="12700" cmpd="sng">
                      <a:solidFill>
                        <a:srgbClr val="6D96C7"/>
                      </a:solidFill>
                    </a:lnB>
                    <a:lnTlToBr w="12700" cmpd="sng">
                      <a:noFill/>
                      <a:prstDash val="solid"/>
                    </a:lnTlToBr>
                    <a:lnBlToTr w="12700" cmpd="sng">
                      <a:noFill/>
                      <a:prstDash val="solid"/>
                    </a:lnBlToTr>
                    <a:solidFill>
                      <a:srgbClr val="6D96C7">
                        <a:tint val="20000"/>
                      </a:srgbClr>
                    </a:solidFill>
                  </a:tcPr>
                </a:tc>
              </a:tr>
              <a:tr h="247265">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fontAlgn="b"/>
                      <a:r>
                        <a:rPr lang="es-CO" sz="1200" u="none" strike="noStrike" dirty="0">
                          <a:effectLst/>
                        </a:rPr>
                        <a:t>No. </a:t>
                      </a:r>
                      <a:r>
                        <a:rPr lang="es-CO" sz="1200" u="none" strike="noStrike" dirty="0" smtClean="0">
                          <a:effectLst/>
                        </a:rPr>
                        <a:t>4</a:t>
                      </a:r>
                      <a:endParaRPr lang="es-CO" sz="1200" b="0" i="0" u="none" strike="noStrike" dirty="0">
                        <a:solidFill>
                          <a:srgbClr val="000000"/>
                        </a:solidFill>
                        <a:effectLst/>
                        <a:latin typeface="Calibri" panose="020F0502020204030204" pitchFamily="34" charset="0"/>
                      </a:endParaRPr>
                    </a:p>
                  </a:txBody>
                  <a:tcPr marL="8116" marR="8116" marT="8114" marB="0" anchor="ctr">
                    <a:lnL w="12700" cmpd="sng">
                      <a:solidFill>
                        <a:srgbClr val="6D96C7"/>
                      </a:solidFill>
                    </a:lnL>
                    <a:lnR w="12700" cmpd="sng">
                      <a:solidFill>
                        <a:srgbClr val="6D96C7"/>
                      </a:solidFill>
                    </a:lnR>
                    <a:lnT w="12700" cmpd="sng">
                      <a:solidFill>
                        <a:srgbClr val="6D96C7"/>
                      </a:solidFill>
                    </a:lnT>
                    <a:lnB w="12700" cmpd="sng">
                      <a:solidFill>
                        <a:srgbClr val="6D96C7"/>
                      </a:solidFill>
                    </a:lnB>
                    <a:lnTlToBr w="12700" cmpd="sng">
                      <a:noFill/>
                      <a:prstDash val="solid"/>
                    </a:lnTlToBr>
                    <a:lnBlToTr w="12700" cmpd="sng">
                      <a:noFill/>
                      <a:prstDash val="solid"/>
                    </a:lnBlToTr>
                    <a:solidFill>
                      <a:srgbClr val="6D96C7">
                        <a:tint val="20000"/>
                      </a:srgbClr>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a:spcAft>
                          <a:spcPts val="0"/>
                        </a:spcAft>
                      </a:pPr>
                      <a:r>
                        <a:rPr lang="es-CO" sz="1200" dirty="0" smtClean="0">
                          <a:effectLst/>
                        </a:rPr>
                        <a:t>Aguazul PR 24+400</a:t>
                      </a:r>
                      <a:r>
                        <a:rPr lang="es-CO" sz="1200" baseline="0" dirty="0" smtClean="0">
                          <a:effectLst/>
                        </a:rPr>
                        <a:t> </a:t>
                      </a:r>
                      <a:r>
                        <a:rPr lang="es-CO" sz="1200" dirty="0" smtClean="0">
                          <a:effectLst/>
                        </a:rPr>
                        <a:t>Ruta </a:t>
                      </a:r>
                      <a:r>
                        <a:rPr lang="es-CO" sz="1200" dirty="0">
                          <a:effectLst/>
                        </a:rPr>
                        <a:t>6512</a:t>
                      </a:r>
                      <a:endParaRPr lang="es-CO" sz="12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7875" marR="37875" marT="0" marB="0" anchor="ctr">
                    <a:lnL w="12700" cmpd="sng">
                      <a:solidFill>
                        <a:srgbClr val="6D96C7"/>
                      </a:solidFill>
                    </a:lnL>
                    <a:lnR w="12700" cmpd="sng">
                      <a:solidFill>
                        <a:srgbClr val="6D96C7"/>
                      </a:solidFill>
                    </a:lnR>
                    <a:lnT w="12700" cmpd="sng">
                      <a:solidFill>
                        <a:srgbClr val="6D96C7"/>
                      </a:solidFill>
                    </a:lnT>
                    <a:lnB w="12700" cmpd="sng">
                      <a:solidFill>
                        <a:srgbClr val="6D96C7"/>
                      </a:solidFill>
                    </a:lnB>
                    <a:lnTlToBr w="12700" cmpd="sng">
                      <a:noFill/>
                      <a:prstDash val="solid"/>
                    </a:lnTlToBr>
                    <a:lnBlToTr w="12700" cmpd="sng">
                      <a:noFill/>
                      <a:prstDash val="solid"/>
                    </a:lnBlToTr>
                    <a:solidFill>
                      <a:srgbClr val="6D96C7">
                        <a:tint val="20000"/>
                      </a:srgbClr>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fontAlgn="b"/>
                      <a:r>
                        <a:rPr lang="es-CO" sz="1200" u="none" strike="noStrike" dirty="0">
                          <a:effectLst/>
                        </a:rPr>
                        <a:t>Bidireccional</a:t>
                      </a:r>
                      <a:endParaRPr lang="es-CO" sz="1200" b="0" i="0" u="none" strike="noStrike" dirty="0">
                        <a:solidFill>
                          <a:srgbClr val="000000"/>
                        </a:solidFill>
                        <a:effectLst/>
                        <a:latin typeface="Calibri" panose="020F0502020204030204" pitchFamily="34" charset="0"/>
                      </a:endParaRPr>
                    </a:p>
                  </a:txBody>
                  <a:tcPr marL="8116" marR="8116" marT="8114" marB="0" anchor="ctr">
                    <a:lnL w="12700" cmpd="sng">
                      <a:solidFill>
                        <a:srgbClr val="6D96C7"/>
                      </a:solidFill>
                    </a:lnL>
                    <a:lnR w="12700" cmpd="sng">
                      <a:solidFill>
                        <a:srgbClr val="6D96C7"/>
                      </a:solidFill>
                    </a:lnR>
                    <a:lnT w="12700" cmpd="sng">
                      <a:solidFill>
                        <a:srgbClr val="6D96C7"/>
                      </a:solidFill>
                    </a:lnT>
                    <a:lnB w="12700" cmpd="sng">
                      <a:solidFill>
                        <a:srgbClr val="6D96C7"/>
                      </a:solidFill>
                    </a:lnB>
                    <a:lnTlToBr w="12700" cmpd="sng">
                      <a:noFill/>
                      <a:prstDash val="solid"/>
                    </a:lnTlToBr>
                    <a:lnBlToTr w="12700" cmpd="sng">
                      <a:noFill/>
                      <a:prstDash val="solid"/>
                    </a:lnBlToTr>
                    <a:solidFill>
                      <a:srgbClr val="6D96C7">
                        <a:tint val="20000"/>
                      </a:srgbClr>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fontAlgn="b"/>
                      <a:r>
                        <a:rPr lang="es-CO" sz="1200" u="none" strike="noStrike" dirty="0" smtClean="0">
                          <a:effectLst/>
                        </a:rPr>
                        <a:t>Nuevo</a:t>
                      </a:r>
                      <a:endParaRPr lang="es-CO" sz="1200" b="0" i="0" u="none" strike="noStrike" dirty="0">
                        <a:solidFill>
                          <a:srgbClr val="000000"/>
                        </a:solidFill>
                        <a:effectLst/>
                        <a:latin typeface="Calibri" panose="020F0502020204030204" pitchFamily="34" charset="0"/>
                      </a:endParaRPr>
                    </a:p>
                  </a:txBody>
                  <a:tcPr marL="8116" marR="8116" marT="8114" marB="0" anchor="ctr">
                    <a:lnL w="12700" cmpd="sng">
                      <a:solidFill>
                        <a:srgbClr val="6D96C7"/>
                      </a:solidFill>
                    </a:lnL>
                    <a:lnR w="12700" cmpd="sng">
                      <a:solidFill>
                        <a:srgbClr val="6D96C7"/>
                      </a:solidFill>
                    </a:lnR>
                    <a:lnT w="12700" cmpd="sng">
                      <a:solidFill>
                        <a:srgbClr val="6D96C7"/>
                      </a:solidFill>
                    </a:lnT>
                    <a:lnB w="12700" cmpd="sng">
                      <a:solidFill>
                        <a:srgbClr val="6D96C7"/>
                      </a:solidFill>
                    </a:lnB>
                    <a:lnTlToBr w="12700" cmpd="sng">
                      <a:noFill/>
                      <a:prstDash val="solid"/>
                    </a:lnTlToBr>
                    <a:lnBlToTr w="12700" cmpd="sng">
                      <a:noFill/>
                      <a:prstDash val="solid"/>
                    </a:lnBlToTr>
                    <a:solidFill>
                      <a:srgbClr val="6D96C7">
                        <a:tint val="20000"/>
                      </a:srgbClr>
                    </a:solidFill>
                  </a:tcPr>
                </a:tc>
              </a:tr>
              <a:tr h="247265">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fontAlgn="b"/>
                      <a:r>
                        <a:rPr lang="es-CO" sz="1200" u="none" strike="noStrike" dirty="0">
                          <a:effectLst/>
                        </a:rPr>
                        <a:t>No. </a:t>
                      </a:r>
                      <a:r>
                        <a:rPr lang="es-CO" sz="1200" u="none" strike="noStrike" dirty="0" smtClean="0">
                          <a:effectLst/>
                        </a:rPr>
                        <a:t>5</a:t>
                      </a:r>
                      <a:endParaRPr lang="es-CO" sz="1200" b="0" i="0" u="none" strike="noStrike" dirty="0">
                        <a:solidFill>
                          <a:srgbClr val="000000"/>
                        </a:solidFill>
                        <a:effectLst/>
                        <a:latin typeface="Calibri" panose="020F0502020204030204" pitchFamily="34" charset="0"/>
                      </a:endParaRPr>
                    </a:p>
                  </a:txBody>
                  <a:tcPr marL="8116" marR="8116" marT="8114" marB="0" anchor="ctr">
                    <a:lnL w="12700" cmpd="sng">
                      <a:solidFill>
                        <a:srgbClr val="6D96C7"/>
                      </a:solidFill>
                    </a:lnL>
                    <a:lnR w="12700" cmpd="sng">
                      <a:solidFill>
                        <a:srgbClr val="6D96C7"/>
                      </a:solidFill>
                    </a:lnR>
                    <a:lnT w="12700" cmpd="sng">
                      <a:solidFill>
                        <a:srgbClr val="6D96C7"/>
                      </a:solidFill>
                    </a:lnT>
                    <a:lnB w="12700" cmpd="sng">
                      <a:solidFill>
                        <a:srgbClr val="6D96C7"/>
                      </a:solidFill>
                    </a:lnB>
                    <a:lnTlToBr w="12700" cmpd="sng">
                      <a:noFill/>
                      <a:prstDash val="solid"/>
                    </a:lnTlToBr>
                    <a:lnBlToTr w="12700" cmpd="sng">
                      <a:noFill/>
                      <a:prstDash val="solid"/>
                    </a:lnBlToTr>
                    <a:solidFill>
                      <a:srgbClr val="6D96C7">
                        <a:tint val="20000"/>
                      </a:srgbClr>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a:spcAft>
                          <a:spcPts val="0"/>
                        </a:spcAft>
                      </a:pPr>
                      <a:r>
                        <a:rPr lang="es-CO" sz="1200" dirty="0" smtClean="0">
                          <a:effectLst/>
                        </a:rPr>
                        <a:t>Yopal</a:t>
                      </a:r>
                      <a:r>
                        <a:rPr lang="es-CO" sz="1200" baseline="0" dirty="0" smtClean="0">
                          <a:effectLst/>
                        </a:rPr>
                        <a:t> </a:t>
                      </a:r>
                      <a:r>
                        <a:rPr lang="es-CO" sz="1200" dirty="0" smtClean="0">
                          <a:effectLst/>
                        </a:rPr>
                        <a:t>PR 92+150</a:t>
                      </a:r>
                      <a:r>
                        <a:rPr lang="es-CO" sz="1200" baseline="0" dirty="0" smtClean="0">
                          <a:effectLst/>
                        </a:rPr>
                        <a:t> </a:t>
                      </a:r>
                      <a:r>
                        <a:rPr lang="es-CO" sz="1200" dirty="0" smtClean="0">
                          <a:effectLst/>
                        </a:rPr>
                        <a:t>Ruta </a:t>
                      </a:r>
                      <a:r>
                        <a:rPr lang="es-CO" sz="1200" dirty="0">
                          <a:effectLst/>
                        </a:rPr>
                        <a:t>6512</a:t>
                      </a:r>
                      <a:endParaRPr lang="es-CO" sz="12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7875" marR="37875" marT="0" marB="0" anchor="ctr">
                    <a:lnL w="12700" cmpd="sng">
                      <a:solidFill>
                        <a:srgbClr val="6D96C7"/>
                      </a:solidFill>
                    </a:lnL>
                    <a:lnR w="12700" cmpd="sng">
                      <a:solidFill>
                        <a:srgbClr val="6D96C7"/>
                      </a:solidFill>
                    </a:lnR>
                    <a:lnT w="12700" cmpd="sng">
                      <a:solidFill>
                        <a:srgbClr val="6D96C7"/>
                      </a:solidFill>
                    </a:lnT>
                    <a:lnB w="12700" cmpd="sng">
                      <a:solidFill>
                        <a:srgbClr val="6D96C7"/>
                      </a:solidFill>
                    </a:lnB>
                    <a:lnTlToBr w="12700" cmpd="sng">
                      <a:noFill/>
                      <a:prstDash val="solid"/>
                    </a:lnTlToBr>
                    <a:lnBlToTr w="12700" cmpd="sng">
                      <a:noFill/>
                      <a:prstDash val="solid"/>
                    </a:lnBlToTr>
                    <a:solidFill>
                      <a:srgbClr val="6D96C7">
                        <a:tint val="20000"/>
                      </a:srgbClr>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fontAlgn="b"/>
                      <a:r>
                        <a:rPr lang="es-CO" sz="1200" u="none" strike="noStrike" dirty="0">
                          <a:effectLst/>
                        </a:rPr>
                        <a:t>Bidireccional</a:t>
                      </a:r>
                      <a:endParaRPr lang="es-CO" sz="1200" b="0" i="0" u="none" strike="noStrike" dirty="0">
                        <a:solidFill>
                          <a:srgbClr val="000000"/>
                        </a:solidFill>
                        <a:effectLst/>
                        <a:latin typeface="Calibri" panose="020F0502020204030204" pitchFamily="34" charset="0"/>
                      </a:endParaRPr>
                    </a:p>
                  </a:txBody>
                  <a:tcPr marL="8116" marR="8116" marT="8114" marB="0" anchor="ctr">
                    <a:lnL w="12700" cmpd="sng">
                      <a:solidFill>
                        <a:srgbClr val="6D96C7"/>
                      </a:solidFill>
                    </a:lnL>
                    <a:lnR w="12700" cmpd="sng">
                      <a:solidFill>
                        <a:srgbClr val="6D96C7"/>
                      </a:solidFill>
                    </a:lnR>
                    <a:lnT w="12700" cmpd="sng">
                      <a:solidFill>
                        <a:srgbClr val="6D96C7"/>
                      </a:solidFill>
                    </a:lnT>
                    <a:lnB w="12700" cmpd="sng">
                      <a:solidFill>
                        <a:srgbClr val="6D96C7"/>
                      </a:solidFill>
                    </a:lnB>
                    <a:lnTlToBr w="12700" cmpd="sng">
                      <a:noFill/>
                      <a:prstDash val="solid"/>
                    </a:lnTlToBr>
                    <a:lnBlToTr w="12700" cmpd="sng">
                      <a:noFill/>
                      <a:prstDash val="solid"/>
                    </a:lnBlToTr>
                    <a:solidFill>
                      <a:srgbClr val="6D96C7">
                        <a:tint val="20000"/>
                      </a:srgbClr>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fontAlgn="b"/>
                      <a:r>
                        <a:rPr lang="es-CO" sz="1200" u="none" strike="noStrike" dirty="0" smtClean="0">
                          <a:effectLst/>
                        </a:rPr>
                        <a:t>Nuevo</a:t>
                      </a:r>
                      <a:endParaRPr lang="es-CO" sz="1200" b="0" i="0" u="none" strike="noStrike" dirty="0">
                        <a:solidFill>
                          <a:srgbClr val="000000"/>
                        </a:solidFill>
                        <a:effectLst/>
                        <a:latin typeface="Calibri" panose="020F0502020204030204" pitchFamily="34" charset="0"/>
                      </a:endParaRPr>
                    </a:p>
                  </a:txBody>
                  <a:tcPr marL="8116" marR="8116" marT="8114" marB="0" anchor="ctr">
                    <a:lnL w="12700" cmpd="sng">
                      <a:solidFill>
                        <a:srgbClr val="6D96C7"/>
                      </a:solidFill>
                    </a:lnL>
                    <a:lnR w="12700" cmpd="sng">
                      <a:solidFill>
                        <a:srgbClr val="6D96C7"/>
                      </a:solidFill>
                    </a:lnR>
                    <a:lnT w="12700" cmpd="sng">
                      <a:solidFill>
                        <a:srgbClr val="6D96C7"/>
                      </a:solidFill>
                    </a:lnT>
                    <a:lnB w="12700" cmpd="sng">
                      <a:solidFill>
                        <a:srgbClr val="6D96C7"/>
                      </a:solidFill>
                    </a:lnB>
                    <a:lnTlToBr w="12700" cmpd="sng">
                      <a:noFill/>
                      <a:prstDash val="solid"/>
                    </a:lnTlToBr>
                    <a:lnBlToTr w="12700" cmpd="sng">
                      <a:noFill/>
                      <a:prstDash val="solid"/>
                    </a:lnBlToTr>
                    <a:solidFill>
                      <a:srgbClr val="6D96C7">
                        <a:tint val="20000"/>
                      </a:srgbClr>
                    </a:solidFill>
                  </a:tcPr>
                </a:tc>
              </a:tr>
            </a:tbl>
          </a:graphicData>
        </a:graphic>
      </p:graphicFrame>
      <p:grpSp>
        <p:nvGrpSpPr>
          <p:cNvPr id="7" name="Grupo 6"/>
          <p:cNvGrpSpPr/>
          <p:nvPr/>
        </p:nvGrpSpPr>
        <p:grpSpPr>
          <a:xfrm>
            <a:off x="2144688" y="1052736"/>
            <a:ext cx="8854627" cy="929098"/>
            <a:chOff x="-191886" y="43099"/>
            <a:chExt cx="10391888" cy="1090400"/>
          </a:xfrm>
        </p:grpSpPr>
        <p:sp>
          <p:nvSpPr>
            <p:cNvPr id="8" name="Rectángulo 5"/>
            <p:cNvSpPr>
              <a:spLocks noChangeArrowheads="1"/>
            </p:cNvSpPr>
            <p:nvPr/>
          </p:nvSpPr>
          <p:spPr bwMode="auto">
            <a:xfrm>
              <a:off x="-191886" y="43099"/>
              <a:ext cx="8262151" cy="686298"/>
            </a:xfrm>
            <a:prstGeom prst="rect">
              <a:avLst/>
            </a:prstGeom>
            <a:noFill/>
            <a:ln w="9525">
              <a:noFill/>
              <a:miter lim="800000"/>
              <a:headEnd/>
              <a:tailEnd/>
            </a:ln>
          </p:spPr>
          <p:txBody>
            <a:bodyPr>
              <a:spAutoFit/>
            </a:bodyPr>
            <a:lstStyle/>
            <a:p>
              <a:pPr>
                <a:defRPr/>
              </a:pPr>
              <a:endParaRPr lang="es-ES" sz="3200" b="1" dirty="0">
                <a:ln w="10541" cmpd="sng">
                  <a:solidFill>
                    <a:srgbClr val="4F81BD">
                      <a:shade val="88000"/>
                      <a:satMod val="110000"/>
                    </a:srgbClr>
                  </a:solidFill>
                  <a:prstDash val="solid"/>
                </a:ln>
                <a:solidFill>
                  <a:srgbClr val="1F497D"/>
                </a:solidFill>
                <a:latin typeface="Franklin Gothic Demi Cond" pitchFamily="34" charset="0"/>
                <a:sym typeface="Helvetica Neue Bold Condensed" charset="0"/>
              </a:endParaRPr>
            </a:p>
          </p:txBody>
        </p:sp>
        <p:sp>
          <p:nvSpPr>
            <p:cNvPr id="9" name="Rectángulo 5"/>
            <p:cNvSpPr>
              <a:spLocks noChangeArrowheads="1"/>
            </p:cNvSpPr>
            <p:nvPr/>
          </p:nvSpPr>
          <p:spPr bwMode="auto">
            <a:xfrm>
              <a:off x="1387791" y="519442"/>
              <a:ext cx="8812211" cy="614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es-CO" sz="2800" dirty="0">
                  <a:solidFill>
                    <a:srgbClr val="000000"/>
                  </a:solidFill>
                  <a:latin typeface="Impact" panose="020B0806030902050204" pitchFamily="34" charset="0"/>
                  <a:sym typeface="Helvetica Neue Bold Condensed"/>
                </a:rPr>
                <a:t>VILLAVICENCIO - YOPAL</a:t>
              </a:r>
            </a:p>
          </p:txBody>
        </p:sp>
      </p:grpSp>
    </p:spTree>
    <p:extLst>
      <p:ext uri="{BB962C8B-B14F-4D97-AF65-F5344CB8AC3E}">
        <p14:creationId xmlns:p14="http://schemas.microsoft.com/office/powerpoint/2010/main" val="3068280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0"/>
            <a:ext cx="1400213" cy="1124744"/>
          </a:xfrm>
          <a:prstGeom prst="rect">
            <a:avLst/>
          </a:prstGeom>
        </p:spPr>
      </p:pic>
      <p:sp>
        <p:nvSpPr>
          <p:cNvPr id="3" name="1 CuadroTexto"/>
          <p:cNvSpPr txBox="1"/>
          <p:nvPr/>
        </p:nvSpPr>
        <p:spPr>
          <a:xfrm>
            <a:off x="831927" y="1857803"/>
            <a:ext cx="3557384" cy="369332"/>
          </a:xfrm>
          <a:prstGeom prst="rect">
            <a:avLst/>
          </a:prstGeom>
          <a:noFill/>
        </p:spPr>
        <p:txBody>
          <a:bodyPr wrap="none">
            <a:spAutoFit/>
          </a:bodyPr>
          <a:lstStyle/>
          <a:p>
            <a:pPr>
              <a:defRPr/>
            </a:pPr>
            <a:r>
              <a:rPr lang="es-CO" b="1" dirty="0">
                <a:solidFill>
                  <a:srgbClr val="4F81BD">
                    <a:lumMod val="75000"/>
                  </a:srgbClr>
                </a:solidFill>
                <a:cs typeface="Arial" panose="020B0604020202020204" pitchFamily="34" charset="0"/>
              </a:rPr>
              <a:t>Unidades funcionales (tramos</a:t>
            </a:r>
            <a:r>
              <a:rPr lang="es-CO" b="1" dirty="0" smtClean="0">
                <a:solidFill>
                  <a:srgbClr val="4F81BD">
                    <a:lumMod val="75000"/>
                  </a:srgbClr>
                </a:solidFill>
                <a:cs typeface="Arial" panose="020B0604020202020204" pitchFamily="34" charset="0"/>
              </a:rPr>
              <a:t>)</a:t>
            </a:r>
            <a:endParaRPr lang="es-CO" b="1" dirty="0">
              <a:solidFill>
                <a:srgbClr val="4F81BD">
                  <a:lumMod val="75000"/>
                </a:srgbClr>
              </a:solidFill>
              <a:cs typeface="Arial" panose="020B0604020202020204" pitchFamily="34" charset="0"/>
            </a:endParaRPr>
          </a:p>
        </p:txBody>
      </p:sp>
      <p:grpSp>
        <p:nvGrpSpPr>
          <p:cNvPr id="4" name="Grupo 3"/>
          <p:cNvGrpSpPr/>
          <p:nvPr/>
        </p:nvGrpSpPr>
        <p:grpSpPr>
          <a:xfrm>
            <a:off x="2560120" y="1080256"/>
            <a:ext cx="9436229" cy="711920"/>
            <a:chOff x="1498302" y="224520"/>
            <a:chExt cx="11074463" cy="835517"/>
          </a:xfrm>
        </p:grpSpPr>
        <p:sp>
          <p:nvSpPr>
            <p:cNvPr id="5" name="Rectángulo 4"/>
            <p:cNvSpPr>
              <a:spLocks noChangeArrowheads="1"/>
            </p:cNvSpPr>
            <p:nvPr/>
          </p:nvSpPr>
          <p:spPr bwMode="auto">
            <a:xfrm>
              <a:off x="1498302" y="224520"/>
              <a:ext cx="8262150" cy="600889"/>
            </a:xfrm>
            <a:prstGeom prst="rect">
              <a:avLst/>
            </a:prstGeom>
            <a:noFill/>
            <a:ln w="9525">
              <a:noFill/>
              <a:miter lim="800000"/>
              <a:headEnd/>
              <a:tailEnd/>
            </a:ln>
          </p:spPr>
          <p:txBody>
            <a:bodyPr>
              <a:spAutoFit/>
            </a:bodyPr>
            <a:lstStyle/>
            <a:p>
              <a:pPr>
                <a:defRPr/>
              </a:pPr>
              <a:endParaRPr lang="es-ES" sz="2727" b="1" dirty="0">
                <a:ln w="10541" cmpd="sng">
                  <a:solidFill>
                    <a:srgbClr val="4F81BD">
                      <a:shade val="88000"/>
                      <a:satMod val="110000"/>
                    </a:srgbClr>
                  </a:solidFill>
                  <a:prstDash val="solid"/>
                </a:ln>
                <a:solidFill>
                  <a:srgbClr val="1F497D"/>
                </a:solidFill>
                <a:latin typeface="Franklin Gothic Demi Cond" pitchFamily="34" charset="0"/>
                <a:sym typeface="Helvetica Neue Bold Condensed" charset="0"/>
              </a:endParaRPr>
            </a:p>
          </p:txBody>
        </p:sp>
        <p:sp>
          <p:nvSpPr>
            <p:cNvPr id="6" name="Rectángulo 5"/>
            <p:cNvSpPr>
              <a:spLocks noChangeArrowheads="1"/>
            </p:cNvSpPr>
            <p:nvPr/>
          </p:nvSpPr>
          <p:spPr bwMode="auto">
            <a:xfrm>
              <a:off x="3760554" y="520780"/>
              <a:ext cx="8812211" cy="539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es-CO" sz="2386" dirty="0">
                  <a:solidFill>
                    <a:srgbClr val="000000"/>
                  </a:solidFill>
                  <a:latin typeface="Impact" panose="020B0806030902050204" pitchFamily="34" charset="0"/>
                  <a:sym typeface="Helvetica Neue Bold Condensed"/>
                </a:rPr>
                <a:t>VILLAVICENCIO - YOPAL</a:t>
              </a:r>
            </a:p>
          </p:txBody>
        </p:sp>
      </p:grpSp>
      <p:graphicFrame>
        <p:nvGraphicFramePr>
          <p:cNvPr id="7" name="Tabla 6"/>
          <p:cNvGraphicFramePr>
            <a:graphicFrameLocks noGrp="1"/>
          </p:cNvGraphicFramePr>
          <p:nvPr>
            <p:extLst>
              <p:ext uri="{D42A27DB-BD31-4B8C-83A1-F6EECF244321}">
                <p14:modId xmlns:p14="http://schemas.microsoft.com/office/powerpoint/2010/main" val="1166193781"/>
              </p:ext>
            </p:extLst>
          </p:nvPr>
        </p:nvGraphicFramePr>
        <p:xfrm>
          <a:off x="831926" y="2442583"/>
          <a:ext cx="8441553" cy="4010753"/>
        </p:xfrm>
        <a:graphic>
          <a:graphicData uri="http://schemas.openxmlformats.org/drawingml/2006/table">
            <a:tbl>
              <a:tblPr>
                <a:tableStyleId>{69CF1AB2-1976-4502-BF36-3FF5EA218861}</a:tableStyleId>
              </a:tblPr>
              <a:tblGrid>
                <a:gridCol w="587240"/>
                <a:gridCol w="1067967"/>
                <a:gridCol w="1324165"/>
                <a:gridCol w="1903487"/>
                <a:gridCol w="910363"/>
                <a:gridCol w="2648331"/>
              </a:tblGrid>
              <a:tr h="573555">
                <a:tc>
                  <a:txBody>
                    <a:bodyPr/>
                    <a:lstStyle/>
                    <a:p>
                      <a:pPr algn="ctr" fontAlgn="ctr"/>
                      <a:r>
                        <a:rPr lang="es-CO" sz="1000" u="none" strike="noStrike" dirty="0">
                          <a:effectLst/>
                        </a:rPr>
                        <a:t>UF</a:t>
                      </a:r>
                      <a:endParaRPr lang="es-CO"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O" sz="1000" u="none" strike="noStrike">
                          <a:effectLst/>
                        </a:rPr>
                        <a:t>Sector</a:t>
                      </a:r>
                      <a:endParaRPr lang="es-CO"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1000" u="none" strike="noStrike">
                          <a:effectLst/>
                        </a:rPr>
                        <a:t>Origen</a:t>
                      </a:r>
                      <a:br>
                        <a:rPr lang="es-CO" sz="1000" u="none" strike="noStrike">
                          <a:effectLst/>
                        </a:rPr>
                      </a:br>
                      <a:r>
                        <a:rPr lang="es-CO" sz="1000" u="none" strike="noStrike">
                          <a:effectLst/>
                        </a:rPr>
                        <a:t>(nombre –</a:t>
                      </a:r>
                      <a:br>
                        <a:rPr lang="es-CO" sz="1000" u="none" strike="noStrike">
                          <a:effectLst/>
                        </a:rPr>
                      </a:br>
                      <a:r>
                        <a:rPr lang="es-CO" sz="1000" u="none" strike="noStrike">
                          <a:effectLst/>
                        </a:rPr>
                        <a:t>PR)</a:t>
                      </a:r>
                      <a:endParaRPr lang="es-CO"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1000" u="none" strike="noStrike" dirty="0">
                          <a:effectLst/>
                        </a:rPr>
                        <a:t>Destino</a:t>
                      </a:r>
                      <a:br>
                        <a:rPr lang="es-CO" sz="1000" u="none" strike="noStrike" dirty="0">
                          <a:effectLst/>
                        </a:rPr>
                      </a:br>
                      <a:r>
                        <a:rPr lang="es-CO" sz="1000" u="none" strike="noStrike" dirty="0">
                          <a:effectLst/>
                        </a:rPr>
                        <a:t>(nombre </a:t>
                      </a:r>
                      <a:r>
                        <a:rPr lang="es-CO" sz="1000" u="none" strike="noStrike" dirty="0" smtClean="0">
                          <a:effectLst/>
                        </a:rPr>
                        <a:t>–</a:t>
                      </a:r>
                      <a:r>
                        <a:rPr lang="es-CO" sz="1000" u="none" strike="noStrike" baseline="0" dirty="0" smtClean="0">
                          <a:effectLst/>
                        </a:rPr>
                        <a:t> </a:t>
                      </a:r>
                      <a:r>
                        <a:rPr lang="es-CO" sz="1000" u="none" strike="noStrike" dirty="0" smtClean="0">
                          <a:effectLst/>
                        </a:rPr>
                        <a:t>PR</a:t>
                      </a:r>
                      <a:r>
                        <a:rPr lang="es-CO" sz="1000" u="none" strike="noStrike" dirty="0">
                          <a:effectLst/>
                        </a:rPr>
                        <a:t>)</a:t>
                      </a:r>
                      <a:endParaRPr lang="es-CO"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O" sz="1000" u="none" strike="noStrike" dirty="0">
                          <a:effectLst/>
                        </a:rPr>
                        <a:t>Longitud</a:t>
                      </a:r>
                      <a:br>
                        <a:rPr lang="es-CO" sz="1000" u="none" strike="noStrike" dirty="0">
                          <a:effectLst/>
                        </a:rPr>
                      </a:br>
                      <a:r>
                        <a:rPr lang="es-CO" sz="1000" u="none" strike="noStrike" dirty="0" smtClean="0">
                          <a:effectLst/>
                        </a:rPr>
                        <a:t>aproximada</a:t>
                      </a:r>
                      <a:r>
                        <a:rPr lang="es-CO" sz="1000" u="none" strike="noStrike" baseline="0" dirty="0" smtClean="0">
                          <a:effectLst/>
                        </a:rPr>
                        <a:t> </a:t>
                      </a:r>
                      <a:r>
                        <a:rPr lang="es-CO" sz="1000" u="none" strike="noStrike" dirty="0" smtClean="0">
                          <a:effectLst/>
                        </a:rPr>
                        <a:t>origen</a:t>
                      </a:r>
                      <a:r>
                        <a:rPr lang="es-CO" sz="1000" u="none" strike="noStrike" dirty="0">
                          <a:effectLst/>
                        </a:rPr>
                        <a:t/>
                      </a:r>
                      <a:br>
                        <a:rPr lang="es-CO" sz="1000" u="none" strike="noStrike" dirty="0">
                          <a:effectLst/>
                        </a:rPr>
                      </a:br>
                      <a:r>
                        <a:rPr lang="es-CO" sz="1000" u="none" strike="noStrike" dirty="0" smtClean="0">
                          <a:effectLst/>
                        </a:rPr>
                        <a:t>destino</a:t>
                      </a:r>
                      <a:r>
                        <a:rPr lang="es-CO" sz="1000" u="none" strike="noStrike" baseline="0" dirty="0" smtClean="0">
                          <a:effectLst/>
                        </a:rPr>
                        <a:t> (KM)</a:t>
                      </a:r>
                      <a:endParaRPr lang="es-CO"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O" sz="1000" u="none" strike="noStrike">
                          <a:effectLst/>
                        </a:rPr>
                        <a:t>Intervención</a:t>
                      </a:r>
                      <a:br>
                        <a:rPr lang="es-CO" sz="1000" u="none" strike="noStrike">
                          <a:effectLst/>
                        </a:rPr>
                      </a:br>
                      <a:r>
                        <a:rPr lang="es-CO" sz="1000" u="none" strike="noStrike">
                          <a:effectLst/>
                        </a:rPr>
                        <a:t>mínima</a:t>
                      </a:r>
                      <a:endParaRPr lang="es-CO" sz="1000" b="0" i="0" u="none" strike="noStrike">
                        <a:solidFill>
                          <a:srgbClr val="000000"/>
                        </a:solidFill>
                        <a:effectLst/>
                        <a:latin typeface="Calibri" panose="020F0502020204030204" pitchFamily="34" charset="0"/>
                      </a:endParaRPr>
                    </a:p>
                  </a:txBody>
                  <a:tcPr marL="0" marR="0" marT="0" marB="0" anchor="ctr"/>
                </a:tc>
              </a:tr>
              <a:tr h="430166">
                <a:tc rowSpan="7">
                  <a:txBody>
                    <a:bodyPr/>
                    <a:lstStyle/>
                    <a:p>
                      <a:pPr algn="ctr" fontAlgn="ctr"/>
                      <a:r>
                        <a:rPr lang="es-CO" sz="1000" u="none" strike="noStrike">
                          <a:effectLst/>
                        </a:rPr>
                        <a:t>1</a:t>
                      </a:r>
                      <a:endParaRPr lang="es-CO"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1000" u="none" strike="noStrike">
                          <a:effectLst/>
                        </a:rPr>
                        <a:t>Villavicencio</a:t>
                      </a:r>
                      <a:br>
                        <a:rPr lang="es-CO" sz="1000" u="none" strike="noStrike">
                          <a:effectLst/>
                        </a:rPr>
                      </a:br>
                      <a:r>
                        <a:rPr lang="es-CO" sz="1000" u="none" strike="noStrike">
                          <a:effectLst/>
                        </a:rPr>
                        <a:t>- PR7+000</a:t>
                      </a:r>
                      <a:br>
                        <a:rPr lang="es-CO" sz="1000" u="none" strike="noStrike">
                          <a:effectLst/>
                        </a:rPr>
                      </a:br>
                      <a:r>
                        <a:rPr lang="es-CO" sz="1000" u="none" strike="noStrike">
                          <a:effectLst/>
                        </a:rPr>
                        <a:t>Ruta 6510</a:t>
                      </a:r>
                      <a:endParaRPr lang="es-CO"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1000" u="none" strike="noStrike" dirty="0" smtClean="0">
                          <a:effectLst/>
                        </a:rPr>
                        <a:t>Villavicencio</a:t>
                      </a:r>
                      <a:r>
                        <a:rPr lang="es-CO" sz="1000" u="none" strike="noStrike" baseline="0" dirty="0" smtClean="0">
                          <a:effectLst/>
                        </a:rPr>
                        <a:t> </a:t>
                      </a:r>
                      <a:r>
                        <a:rPr lang="es-CO" sz="1000" u="none" strike="noStrike" dirty="0" smtClean="0">
                          <a:effectLst/>
                        </a:rPr>
                        <a:t>PR0+000</a:t>
                      </a:r>
                      <a:r>
                        <a:rPr lang="es-CO" sz="1000" u="none" strike="noStrike" baseline="0" dirty="0" smtClean="0">
                          <a:effectLst/>
                        </a:rPr>
                        <a:t> </a:t>
                      </a:r>
                      <a:r>
                        <a:rPr lang="es-CO" sz="1000" u="none" strike="noStrike" dirty="0" smtClean="0">
                          <a:effectLst/>
                        </a:rPr>
                        <a:t>(Ruta </a:t>
                      </a:r>
                      <a:r>
                        <a:rPr lang="es-CO" sz="1000" u="none" strike="noStrike" dirty="0">
                          <a:effectLst/>
                        </a:rPr>
                        <a:t>6510)</a:t>
                      </a:r>
                      <a:endParaRPr lang="es-CO"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O" sz="1000" u="none" strike="noStrike" dirty="0" smtClean="0">
                          <a:effectLst/>
                        </a:rPr>
                        <a:t>PR7+000</a:t>
                      </a:r>
                      <a:r>
                        <a:rPr lang="es-CO" sz="1000" u="none" strike="noStrike" baseline="0" dirty="0" smtClean="0">
                          <a:effectLst/>
                        </a:rPr>
                        <a:t> </a:t>
                      </a:r>
                      <a:r>
                        <a:rPr lang="es-CO" sz="1000" u="none" strike="noStrike" dirty="0" smtClean="0">
                          <a:effectLst/>
                        </a:rPr>
                        <a:t>(Ruta </a:t>
                      </a:r>
                      <a:r>
                        <a:rPr lang="es-CO" sz="1000" u="none" strike="noStrike" dirty="0">
                          <a:effectLst/>
                        </a:rPr>
                        <a:t>6510)</a:t>
                      </a:r>
                      <a:endParaRPr lang="es-CO"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O" sz="1000" u="none" strike="noStrike">
                          <a:effectLst/>
                        </a:rPr>
                        <a:t>5,52</a:t>
                      </a:r>
                      <a:endParaRPr lang="es-CO"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1000" u="none" strike="noStrike" dirty="0">
                          <a:effectLst/>
                        </a:rPr>
                        <a:t>Rehabilitación</a:t>
                      </a:r>
                      <a:endParaRPr lang="es-CO" sz="1000" b="0" i="0" u="none" strike="noStrike" dirty="0">
                        <a:solidFill>
                          <a:srgbClr val="000000"/>
                        </a:solidFill>
                        <a:effectLst/>
                        <a:latin typeface="Calibri" panose="020F0502020204030204" pitchFamily="34" charset="0"/>
                      </a:endParaRPr>
                    </a:p>
                  </a:txBody>
                  <a:tcPr marL="0" marR="0" marT="0" marB="0" anchor="ctr"/>
                </a:tc>
              </a:tr>
              <a:tr h="338084">
                <a:tc vMerge="1">
                  <a:txBody>
                    <a:bodyPr/>
                    <a:lstStyle/>
                    <a:p>
                      <a:endParaRPr lang="es-CO"/>
                    </a:p>
                  </a:txBody>
                  <a:tcPr/>
                </a:tc>
                <a:tc rowSpan="5">
                  <a:txBody>
                    <a:bodyPr/>
                    <a:lstStyle/>
                    <a:p>
                      <a:pPr algn="ctr" fontAlgn="ctr"/>
                      <a:r>
                        <a:rPr lang="es-CO" sz="1000" u="none" strike="noStrike" dirty="0">
                          <a:effectLst/>
                        </a:rPr>
                        <a:t>PR7+000</a:t>
                      </a:r>
                      <a:br>
                        <a:rPr lang="es-CO" sz="1000" u="none" strike="noStrike" dirty="0">
                          <a:effectLst/>
                        </a:rPr>
                      </a:br>
                      <a:r>
                        <a:rPr lang="es-CO" sz="1000" u="none" strike="noStrike" dirty="0">
                          <a:effectLst/>
                        </a:rPr>
                        <a:t>Ruta 6510 -</a:t>
                      </a:r>
                      <a:br>
                        <a:rPr lang="es-CO" sz="1000" u="none" strike="noStrike" dirty="0">
                          <a:effectLst/>
                        </a:rPr>
                      </a:br>
                      <a:r>
                        <a:rPr lang="es-CO" sz="1000" u="none" strike="noStrike" dirty="0" err="1">
                          <a:effectLst/>
                        </a:rPr>
                        <a:t>Cumaral</a:t>
                      </a:r>
                      <a:endParaRPr lang="es-CO"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O" sz="1000" u="none" strike="noStrike" dirty="0" smtClean="0">
                          <a:effectLst/>
                        </a:rPr>
                        <a:t>PR7+000</a:t>
                      </a:r>
                      <a:r>
                        <a:rPr lang="es-CO" sz="1000" u="none" strike="noStrike" baseline="0" dirty="0" smtClean="0">
                          <a:effectLst/>
                        </a:rPr>
                        <a:t> </a:t>
                      </a:r>
                      <a:r>
                        <a:rPr lang="es-CO" sz="1000" u="none" strike="noStrike" dirty="0" smtClean="0">
                          <a:effectLst/>
                        </a:rPr>
                        <a:t>(Ruta </a:t>
                      </a:r>
                      <a:r>
                        <a:rPr lang="es-CO" sz="1000" u="none" strike="noStrike" dirty="0">
                          <a:effectLst/>
                        </a:rPr>
                        <a:t>6510)</a:t>
                      </a:r>
                      <a:endParaRPr lang="es-CO"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O" sz="1000" u="none" strike="noStrike" dirty="0" smtClean="0">
                          <a:effectLst/>
                        </a:rPr>
                        <a:t> Acceso a</a:t>
                      </a:r>
                      <a:r>
                        <a:rPr lang="es-CO" sz="1000" u="none" strike="noStrike" baseline="0" dirty="0" smtClean="0">
                          <a:effectLst/>
                        </a:rPr>
                        <a:t> </a:t>
                      </a:r>
                      <a:r>
                        <a:rPr lang="es-CO" sz="1000" u="none" strike="noStrike" dirty="0" smtClean="0">
                          <a:effectLst/>
                        </a:rPr>
                        <a:t>Restrepo</a:t>
                      </a:r>
                      <a:r>
                        <a:rPr lang="es-CO" sz="1000" u="none" strike="noStrike" baseline="0" dirty="0" smtClean="0">
                          <a:effectLst/>
                        </a:rPr>
                        <a:t> </a:t>
                      </a:r>
                      <a:r>
                        <a:rPr lang="es-CO" sz="1000" u="none" strike="noStrike" dirty="0" smtClean="0">
                          <a:effectLst/>
                        </a:rPr>
                        <a:t>PR14+775</a:t>
                      </a:r>
                      <a:r>
                        <a:rPr lang="es-CO" sz="1000" u="none" strike="noStrike" baseline="0" dirty="0" smtClean="0">
                          <a:effectLst/>
                        </a:rPr>
                        <a:t> </a:t>
                      </a:r>
                      <a:r>
                        <a:rPr lang="es-CO" sz="1000" u="none" strike="noStrike" dirty="0" smtClean="0">
                          <a:effectLst/>
                        </a:rPr>
                        <a:t>(Ruta </a:t>
                      </a:r>
                      <a:r>
                        <a:rPr lang="es-CO" sz="1000" u="none" strike="noStrike" dirty="0">
                          <a:effectLst/>
                        </a:rPr>
                        <a:t>6510)</a:t>
                      </a:r>
                      <a:endParaRPr lang="es-CO"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O" sz="1000" u="none" strike="noStrike">
                          <a:effectLst/>
                        </a:rPr>
                        <a:t>7,78</a:t>
                      </a:r>
                      <a:endParaRPr lang="es-CO"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1000" u="none" strike="noStrike" dirty="0" smtClean="0">
                          <a:effectLst/>
                        </a:rPr>
                        <a:t>Construcción</a:t>
                      </a:r>
                      <a:r>
                        <a:rPr lang="es-CO" sz="1000" u="none" strike="noStrike" baseline="0" dirty="0" smtClean="0">
                          <a:effectLst/>
                        </a:rPr>
                        <a:t> </a:t>
                      </a:r>
                      <a:r>
                        <a:rPr lang="es-CO" sz="1000" u="none" strike="noStrike" dirty="0" smtClean="0">
                          <a:effectLst/>
                        </a:rPr>
                        <a:t>Doble – Calzada</a:t>
                      </a:r>
                      <a:r>
                        <a:rPr lang="es-CO" sz="1000" u="none" strike="noStrike" baseline="0" dirty="0" smtClean="0">
                          <a:effectLst/>
                        </a:rPr>
                        <a:t> </a:t>
                      </a:r>
                      <a:r>
                        <a:rPr lang="es-CO" sz="1000" u="none" strike="noStrike" dirty="0" smtClean="0">
                          <a:effectLst/>
                        </a:rPr>
                        <a:t>Mejoramiento de</a:t>
                      </a:r>
                      <a:r>
                        <a:rPr lang="es-CO" sz="1000" u="none" strike="noStrike" baseline="0" dirty="0" smtClean="0">
                          <a:effectLst/>
                        </a:rPr>
                        <a:t> </a:t>
                      </a:r>
                      <a:r>
                        <a:rPr lang="es-CO" sz="1000" u="none" strike="noStrike" dirty="0" smtClean="0">
                          <a:effectLst/>
                        </a:rPr>
                        <a:t>trazado </a:t>
                      </a:r>
                      <a:r>
                        <a:rPr lang="es-CO" sz="1000" u="none" strike="noStrike" dirty="0">
                          <a:effectLst/>
                        </a:rPr>
                        <a:t>y </a:t>
                      </a:r>
                      <a:r>
                        <a:rPr lang="es-CO" sz="1000" u="none" strike="noStrike" dirty="0" smtClean="0">
                          <a:effectLst/>
                        </a:rPr>
                        <a:t>sección</a:t>
                      </a:r>
                      <a:r>
                        <a:rPr lang="es-CO" sz="1000" u="none" strike="noStrike" baseline="0" dirty="0" smtClean="0">
                          <a:effectLst/>
                        </a:rPr>
                        <a:t> </a:t>
                      </a:r>
                      <a:r>
                        <a:rPr lang="es-CO" sz="1000" u="none" strike="noStrike" dirty="0" smtClean="0">
                          <a:effectLst/>
                        </a:rPr>
                        <a:t>transversal</a:t>
                      </a:r>
                      <a:endParaRPr lang="es-CO" sz="1000" b="0" i="0" u="none" strike="noStrike" dirty="0">
                        <a:solidFill>
                          <a:srgbClr val="000000"/>
                        </a:solidFill>
                        <a:effectLst/>
                        <a:latin typeface="Calibri" panose="020F0502020204030204" pitchFamily="34" charset="0"/>
                      </a:endParaRPr>
                    </a:p>
                  </a:txBody>
                  <a:tcPr marL="0" marR="0" marT="0" marB="0" anchor="ctr"/>
                </a:tc>
              </a:tr>
              <a:tr h="286777">
                <a:tc vMerge="1">
                  <a:txBody>
                    <a:bodyPr/>
                    <a:lstStyle/>
                    <a:p>
                      <a:endParaRPr lang="es-CO"/>
                    </a:p>
                  </a:txBody>
                  <a:tcPr/>
                </a:tc>
                <a:tc vMerge="1">
                  <a:txBody>
                    <a:bodyPr/>
                    <a:lstStyle/>
                    <a:p>
                      <a:endParaRPr lang="es-CO"/>
                    </a:p>
                  </a:txBody>
                  <a:tcPr/>
                </a:tc>
                <a:tc>
                  <a:txBody>
                    <a:bodyPr/>
                    <a:lstStyle/>
                    <a:p>
                      <a:pPr algn="ctr" fontAlgn="ctr"/>
                      <a:r>
                        <a:rPr lang="es-CO" sz="1000" u="none" strike="noStrike" dirty="0" smtClean="0">
                          <a:effectLst/>
                        </a:rPr>
                        <a:t>Restrepo</a:t>
                      </a:r>
                      <a:r>
                        <a:rPr lang="es-CO" sz="1000" u="none" strike="noStrike" baseline="0" dirty="0" smtClean="0">
                          <a:effectLst/>
                        </a:rPr>
                        <a:t> </a:t>
                      </a:r>
                      <a:r>
                        <a:rPr lang="es-CO" sz="1000" u="none" strike="noStrike" dirty="0" smtClean="0">
                          <a:effectLst/>
                        </a:rPr>
                        <a:t>PR14+775</a:t>
                      </a:r>
                      <a:r>
                        <a:rPr lang="es-CO" sz="1000" u="none" strike="noStrike" baseline="0" dirty="0" smtClean="0">
                          <a:effectLst/>
                        </a:rPr>
                        <a:t> </a:t>
                      </a:r>
                      <a:r>
                        <a:rPr lang="es-CO" sz="1000" u="none" strike="noStrike" dirty="0" smtClean="0">
                          <a:effectLst/>
                        </a:rPr>
                        <a:t>(Ruta </a:t>
                      </a:r>
                      <a:r>
                        <a:rPr lang="es-CO" sz="1000" u="none" strike="noStrike" dirty="0">
                          <a:effectLst/>
                        </a:rPr>
                        <a:t>6510)</a:t>
                      </a:r>
                      <a:endParaRPr lang="es-CO"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O" sz="1000" u="none" strike="noStrike" dirty="0" smtClean="0">
                          <a:effectLst/>
                        </a:rPr>
                        <a:t>Restrepo</a:t>
                      </a:r>
                      <a:r>
                        <a:rPr lang="es-CO" sz="1000" u="none" strike="noStrike" baseline="0" dirty="0" smtClean="0">
                          <a:effectLst/>
                        </a:rPr>
                        <a:t> </a:t>
                      </a:r>
                      <a:r>
                        <a:rPr lang="es-CO" sz="1000" u="none" strike="noStrike" dirty="0" smtClean="0">
                          <a:effectLst/>
                        </a:rPr>
                        <a:t>PR17+100</a:t>
                      </a:r>
                      <a:r>
                        <a:rPr lang="es-CO" sz="1000" u="none" strike="noStrike" baseline="0" dirty="0" smtClean="0">
                          <a:effectLst/>
                        </a:rPr>
                        <a:t> </a:t>
                      </a:r>
                      <a:r>
                        <a:rPr lang="es-CO" sz="1000" u="none" strike="noStrike" dirty="0" smtClean="0">
                          <a:effectLst/>
                        </a:rPr>
                        <a:t>(Ruta </a:t>
                      </a:r>
                      <a:r>
                        <a:rPr lang="es-CO" sz="1000" u="none" strike="noStrike" dirty="0">
                          <a:effectLst/>
                        </a:rPr>
                        <a:t>6510)</a:t>
                      </a:r>
                      <a:endParaRPr lang="es-CO"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O" sz="1000" u="none" strike="noStrike">
                          <a:effectLst/>
                        </a:rPr>
                        <a:t>2,32</a:t>
                      </a:r>
                      <a:endParaRPr lang="es-CO"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1000" u="none" strike="noStrike" dirty="0" smtClean="0">
                          <a:effectLst/>
                        </a:rPr>
                        <a:t>Rehabilitación</a:t>
                      </a:r>
                      <a:r>
                        <a:rPr lang="es-CO" sz="1000" u="none" strike="noStrike" baseline="0" dirty="0" smtClean="0">
                          <a:effectLst/>
                        </a:rPr>
                        <a:t> </a:t>
                      </a:r>
                      <a:r>
                        <a:rPr lang="es-CO" sz="1000" u="none" strike="noStrike" dirty="0" smtClean="0">
                          <a:effectLst/>
                        </a:rPr>
                        <a:t>Paso </a:t>
                      </a:r>
                      <a:r>
                        <a:rPr lang="es-CO" sz="1000" u="none" strike="noStrike" dirty="0">
                          <a:effectLst/>
                        </a:rPr>
                        <a:t>Urbano </a:t>
                      </a:r>
                      <a:r>
                        <a:rPr lang="es-CO" sz="1000" u="none" strike="noStrike" dirty="0" smtClean="0">
                          <a:effectLst/>
                        </a:rPr>
                        <a:t>por</a:t>
                      </a:r>
                      <a:r>
                        <a:rPr lang="es-CO" sz="1000" u="none" strike="noStrike" baseline="0" dirty="0" smtClean="0">
                          <a:effectLst/>
                        </a:rPr>
                        <a:t> </a:t>
                      </a:r>
                      <a:r>
                        <a:rPr lang="es-CO" sz="1000" u="none" strike="noStrike" dirty="0" smtClean="0">
                          <a:effectLst/>
                        </a:rPr>
                        <a:t>Restrepo</a:t>
                      </a:r>
                      <a:endParaRPr lang="es-CO" sz="1000" b="0" i="0" u="none" strike="noStrike" dirty="0">
                        <a:solidFill>
                          <a:srgbClr val="000000"/>
                        </a:solidFill>
                        <a:effectLst/>
                        <a:latin typeface="Calibri" panose="020F0502020204030204" pitchFamily="34" charset="0"/>
                      </a:endParaRPr>
                    </a:p>
                  </a:txBody>
                  <a:tcPr marL="0" marR="0" marT="0" marB="0" anchor="ctr"/>
                </a:tc>
              </a:tr>
              <a:tr h="338084">
                <a:tc vMerge="1">
                  <a:txBody>
                    <a:bodyPr/>
                    <a:lstStyle/>
                    <a:p>
                      <a:endParaRPr lang="es-CO"/>
                    </a:p>
                  </a:txBody>
                  <a:tcPr/>
                </a:tc>
                <a:tc vMerge="1">
                  <a:txBody>
                    <a:bodyPr/>
                    <a:lstStyle/>
                    <a:p>
                      <a:endParaRPr lang="es-CO"/>
                    </a:p>
                  </a:txBody>
                  <a:tcPr/>
                </a:tc>
                <a:tc>
                  <a:txBody>
                    <a:bodyPr/>
                    <a:lstStyle/>
                    <a:p>
                      <a:pPr algn="ctr" fontAlgn="ctr"/>
                      <a:r>
                        <a:rPr lang="pt-BR" sz="1000" u="none" strike="noStrike" dirty="0">
                          <a:effectLst/>
                        </a:rPr>
                        <a:t>Variante </a:t>
                      </a:r>
                      <a:r>
                        <a:rPr lang="pt-BR" sz="1000" u="none" strike="noStrike" dirty="0" smtClean="0">
                          <a:effectLst/>
                        </a:rPr>
                        <a:t>de</a:t>
                      </a:r>
                      <a:r>
                        <a:rPr lang="pt-BR" sz="1000" u="none" strike="noStrike" baseline="0" dirty="0" smtClean="0">
                          <a:effectLst/>
                        </a:rPr>
                        <a:t> </a:t>
                      </a:r>
                      <a:r>
                        <a:rPr lang="pt-BR" sz="1000" u="none" strike="noStrike" dirty="0" smtClean="0">
                          <a:effectLst/>
                        </a:rPr>
                        <a:t>Restrepo</a:t>
                      </a:r>
                      <a:r>
                        <a:rPr lang="pt-BR" sz="1000" u="none" strike="noStrike" baseline="0" dirty="0" smtClean="0">
                          <a:effectLst/>
                        </a:rPr>
                        <a:t> </a:t>
                      </a:r>
                      <a:r>
                        <a:rPr lang="pt-BR" sz="1000" u="none" strike="noStrike" dirty="0" smtClean="0">
                          <a:effectLst/>
                        </a:rPr>
                        <a:t>PR0+000</a:t>
                      </a:r>
                      <a:r>
                        <a:rPr lang="pt-BR" sz="1000" u="none" strike="noStrike" baseline="0" dirty="0" smtClean="0">
                          <a:effectLst/>
                        </a:rPr>
                        <a:t> </a:t>
                      </a:r>
                      <a:r>
                        <a:rPr lang="pt-BR" sz="1000" u="none" strike="noStrike" dirty="0" smtClean="0">
                          <a:effectLst/>
                        </a:rPr>
                        <a:t>(</a:t>
                      </a:r>
                      <a:r>
                        <a:rPr lang="pt-BR" sz="1000" u="none" strike="noStrike" dirty="0" err="1" smtClean="0">
                          <a:effectLst/>
                        </a:rPr>
                        <a:t>Ruta</a:t>
                      </a:r>
                      <a:r>
                        <a:rPr lang="pt-BR" sz="1000" u="none" strike="noStrike" baseline="0" dirty="0" smtClean="0">
                          <a:effectLst/>
                        </a:rPr>
                        <a:t> </a:t>
                      </a:r>
                      <a:r>
                        <a:rPr lang="pt-BR" sz="1000" u="none" strike="noStrike" dirty="0" smtClean="0">
                          <a:effectLst/>
                        </a:rPr>
                        <a:t>65MTF</a:t>
                      </a:r>
                      <a:r>
                        <a:rPr lang="pt-BR" sz="1000" u="none" strike="noStrike" dirty="0">
                          <a:effectLst/>
                        </a:rPr>
                        <a:t>)</a:t>
                      </a:r>
                      <a:endParaRPr lang="pt-BR"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pt-BR" sz="1000" u="none" strike="noStrike" dirty="0">
                          <a:effectLst/>
                        </a:rPr>
                        <a:t>Variante </a:t>
                      </a:r>
                      <a:r>
                        <a:rPr lang="pt-BR" sz="1000" u="none" strike="noStrike" dirty="0" smtClean="0">
                          <a:effectLst/>
                        </a:rPr>
                        <a:t>de</a:t>
                      </a:r>
                      <a:r>
                        <a:rPr lang="pt-BR" sz="1000" u="none" strike="noStrike" baseline="0" dirty="0" smtClean="0">
                          <a:effectLst/>
                        </a:rPr>
                        <a:t> </a:t>
                      </a:r>
                      <a:r>
                        <a:rPr lang="pt-BR" sz="1000" u="none" strike="noStrike" dirty="0" smtClean="0">
                          <a:effectLst/>
                        </a:rPr>
                        <a:t>Restrepo</a:t>
                      </a:r>
                      <a:r>
                        <a:rPr lang="pt-BR" sz="1000" u="none" strike="noStrike" baseline="0" dirty="0" smtClean="0">
                          <a:effectLst/>
                        </a:rPr>
                        <a:t> </a:t>
                      </a:r>
                      <a:r>
                        <a:rPr lang="pt-BR" sz="1000" u="none" strike="noStrike" dirty="0" smtClean="0">
                          <a:effectLst/>
                        </a:rPr>
                        <a:t>PR1+780</a:t>
                      </a:r>
                      <a:r>
                        <a:rPr lang="pt-BR" sz="1000" u="none" strike="noStrike" baseline="0" dirty="0" smtClean="0">
                          <a:effectLst/>
                        </a:rPr>
                        <a:t> </a:t>
                      </a:r>
                      <a:r>
                        <a:rPr lang="pt-BR" sz="1000" u="none" strike="noStrike" dirty="0" smtClean="0">
                          <a:effectLst/>
                        </a:rPr>
                        <a:t>(</a:t>
                      </a:r>
                      <a:r>
                        <a:rPr lang="pt-BR" sz="1000" u="none" strike="noStrike" dirty="0" err="1" smtClean="0">
                          <a:effectLst/>
                        </a:rPr>
                        <a:t>Ruta</a:t>
                      </a:r>
                      <a:r>
                        <a:rPr lang="pt-BR" sz="1000" u="none" strike="noStrike" baseline="0" dirty="0" smtClean="0">
                          <a:effectLst/>
                        </a:rPr>
                        <a:t> </a:t>
                      </a:r>
                      <a:r>
                        <a:rPr lang="pt-BR" sz="1000" u="none" strike="noStrike" dirty="0" smtClean="0">
                          <a:effectLst/>
                        </a:rPr>
                        <a:t>65MTF</a:t>
                      </a:r>
                      <a:r>
                        <a:rPr lang="pt-BR" sz="1000" u="none" strike="noStrike" dirty="0">
                          <a:effectLst/>
                        </a:rPr>
                        <a:t>)</a:t>
                      </a:r>
                      <a:endParaRPr lang="pt-BR"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O" sz="1000" u="none" strike="noStrike">
                          <a:effectLst/>
                        </a:rPr>
                        <a:t>1,78</a:t>
                      </a:r>
                      <a:endParaRPr lang="es-CO"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1000" u="none" strike="noStrike" dirty="0" smtClean="0">
                          <a:effectLst/>
                        </a:rPr>
                        <a:t>Construcción</a:t>
                      </a:r>
                      <a:r>
                        <a:rPr lang="es-CO" sz="1000" u="none" strike="noStrike" baseline="0" dirty="0" smtClean="0">
                          <a:effectLst/>
                        </a:rPr>
                        <a:t> </a:t>
                      </a:r>
                      <a:r>
                        <a:rPr lang="es-CO" sz="1000" u="none" strike="noStrike" dirty="0" smtClean="0">
                          <a:effectLst/>
                        </a:rPr>
                        <a:t>Doble – Calzada</a:t>
                      </a:r>
                      <a:r>
                        <a:rPr lang="es-CO" sz="1000" u="none" strike="noStrike" baseline="0" dirty="0" smtClean="0">
                          <a:effectLst/>
                        </a:rPr>
                        <a:t> </a:t>
                      </a:r>
                      <a:r>
                        <a:rPr lang="es-CO" sz="1000" u="none" strike="noStrike" dirty="0" smtClean="0">
                          <a:effectLst/>
                        </a:rPr>
                        <a:t>Mejoramiento de</a:t>
                      </a:r>
                      <a:r>
                        <a:rPr lang="es-CO" sz="1000" u="none" strike="noStrike" baseline="0" dirty="0" smtClean="0">
                          <a:effectLst/>
                        </a:rPr>
                        <a:t> </a:t>
                      </a:r>
                      <a:r>
                        <a:rPr lang="es-CO" sz="1000" u="none" strike="noStrike" dirty="0" smtClean="0">
                          <a:effectLst/>
                        </a:rPr>
                        <a:t>trazado </a:t>
                      </a:r>
                      <a:r>
                        <a:rPr lang="es-CO" sz="1000" u="none" strike="noStrike" dirty="0">
                          <a:effectLst/>
                        </a:rPr>
                        <a:t>y </a:t>
                      </a:r>
                      <a:r>
                        <a:rPr lang="es-CO" sz="1000" u="none" strike="noStrike" dirty="0" smtClean="0">
                          <a:effectLst/>
                        </a:rPr>
                        <a:t>sección</a:t>
                      </a:r>
                      <a:r>
                        <a:rPr lang="es-CO" sz="1000" u="none" strike="noStrike" baseline="0" dirty="0" smtClean="0">
                          <a:effectLst/>
                        </a:rPr>
                        <a:t> </a:t>
                      </a:r>
                      <a:r>
                        <a:rPr lang="es-CO" sz="1000" u="none" strike="noStrike" dirty="0" smtClean="0">
                          <a:effectLst/>
                        </a:rPr>
                        <a:t>transversal</a:t>
                      </a:r>
                      <a:endParaRPr lang="es-CO" sz="1000" b="0" i="0" u="none" strike="noStrike" dirty="0">
                        <a:solidFill>
                          <a:srgbClr val="000000"/>
                        </a:solidFill>
                        <a:effectLst/>
                        <a:latin typeface="Calibri" panose="020F0502020204030204" pitchFamily="34" charset="0"/>
                      </a:endParaRPr>
                    </a:p>
                  </a:txBody>
                  <a:tcPr marL="0" marR="0" marT="0" marB="0" anchor="ctr"/>
                </a:tc>
              </a:tr>
              <a:tr h="338084">
                <a:tc vMerge="1">
                  <a:txBody>
                    <a:bodyPr/>
                    <a:lstStyle/>
                    <a:p>
                      <a:endParaRPr lang="es-CO"/>
                    </a:p>
                  </a:txBody>
                  <a:tcPr/>
                </a:tc>
                <a:tc vMerge="1">
                  <a:txBody>
                    <a:bodyPr/>
                    <a:lstStyle/>
                    <a:p>
                      <a:endParaRPr lang="es-CO"/>
                    </a:p>
                  </a:txBody>
                  <a:tcPr/>
                </a:tc>
                <a:tc>
                  <a:txBody>
                    <a:bodyPr/>
                    <a:lstStyle/>
                    <a:p>
                      <a:pPr algn="ctr" fontAlgn="ctr"/>
                      <a:r>
                        <a:rPr lang="pt-BR" sz="1000" u="none" strike="noStrike" dirty="0" err="1">
                          <a:effectLst/>
                        </a:rPr>
                        <a:t>Salida</a:t>
                      </a:r>
                      <a:r>
                        <a:rPr lang="pt-BR" sz="1000" u="none" strike="noStrike" dirty="0">
                          <a:effectLst/>
                        </a:rPr>
                        <a:t> </a:t>
                      </a:r>
                      <a:r>
                        <a:rPr lang="pt-BR" sz="1000" u="none" strike="noStrike" dirty="0" smtClean="0">
                          <a:effectLst/>
                        </a:rPr>
                        <a:t>de</a:t>
                      </a:r>
                      <a:r>
                        <a:rPr lang="pt-BR" sz="1000" u="none" strike="noStrike" baseline="0" dirty="0" smtClean="0">
                          <a:effectLst/>
                        </a:rPr>
                        <a:t> </a:t>
                      </a:r>
                      <a:r>
                        <a:rPr lang="pt-BR" sz="1000" u="none" strike="noStrike" dirty="0" smtClean="0">
                          <a:effectLst/>
                        </a:rPr>
                        <a:t>Restrepo</a:t>
                      </a:r>
                      <a:r>
                        <a:rPr lang="pt-BR" sz="1000" u="none" strike="noStrike" baseline="0" dirty="0" smtClean="0">
                          <a:effectLst/>
                        </a:rPr>
                        <a:t> </a:t>
                      </a:r>
                      <a:r>
                        <a:rPr lang="pt-BR" sz="1000" u="none" strike="noStrike" dirty="0" smtClean="0">
                          <a:effectLst/>
                        </a:rPr>
                        <a:t>PR17+100</a:t>
                      </a:r>
                      <a:r>
                        <a:rPr lang="pt-BR" sz="1000" u="none" strike="noStrike" baseline="0" dirty="0" smtClean="0">
                          <a:effectLst/>
                        </a:rPr>
                        <a:t> </a:t>
                      </a:r>
                      <a:r>
                        <a:rPr lang="pt-BR" sz="1000" u="none" strike="noStrike" dirty="0" smtClean="0">
                          <a:effectLst/>
                        </a:rPr>
                        <a:t>(</a:t>
                      </a:r>
                      <a:r>
                        <a:rPr lang="pt-BR" sz="1000" u="none" strike="noStrike" dirty="0" err="1" smtClean="0">
                          <a:effectLst/>
                        </a:rPr>
                        <a:t>Ruta</a:t>
                      </a:r>
                      <a:r>
                        <a:rPr lang="pt-BR" sz="1000" u="none" strike="noStrike" dirty="0" smtClean="0">
                          <a:effectLst/>
                        </a:rPr>
                        <a:t> </a:t>
                      </a:r>
                      <a:r>
                        <a:rPr lang="pt-BR" sz="1000" u="none" strike="noStrike" dirty="0">
                          <a:effectLst/>
                        </a:rPr>
                        <a:t>6510)</a:t>
                      </a:r>
                      <a:endParaRPr lang="pt-BR"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O" sz="1000" u="none" strike="noStrike" dirty="0" err="1" smtClean="0">
                          <a:effectLst/>
                        </a:rPr>
                        <a:t>Cumaral</a:t>
                      </a:r>
                      <a:r>
                        <a:rPr lang="es-CO" sz="1000" u="none" strike="noStrike" baseline="0" dirty="0" smtClean="0">
                          <a:effectLst/>
                        </a:rPr>
                        <a:t> </a:t>
                      </a:r>
                      <a:r>
                        <a:rPr lang="es-CO" sz="1000" u="none" strike="noStrike" dirty="0" smtClean="0">
                          <a:effectLst/>
                        </a:rPr>
                        <a:t>PR24+522</a:t>
                      </a:r>
                      <a:r>
                        <a:rPr lang="es-CO" sz="1000" u="none" strike="noStrike" baseline="0" dirty="0" smtClean="0">
                          <a:effectLst/>
                        </a:rPr>
                        <a:t> </a:t>
                      </a:r>
                      <a:r>
                        <a:rPr lang="es-CO" sz="1000" u="none" strike="noStrike" dirty="0" smtClean="0">
                          <a:effectLst/>
                        </a:rPr>
                        <a:t>(Ruta </a:t>
                      </a:r>
                      <a:r>
                        <a:rPr lang="es-CO" sz="1000" u="none" strike="noStrike" dirty="0">
                          <a:effectLst/>
                        </a:rPr>
                        <a:t>6510)</a:t>
                      </a:r>
                      <a:endParaRPr lang="es-CO"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O" sz="1000" u="none" strike="noStrike">
                          <a:effectLst/>
                        </a:rPr>
                        <a:t>7,42</a:t>
                      </a:r>
                      <a:endParaRPr lang="es-CO"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1000" u="none" strike="noStrike" dirty="0" smtClean="0">
                          <a:effectLst/>
                        </a:rPr>
                        <a:t>Construcción</a:t>
                      </a:r>
                      <a:r>
                        <a:rPr lang="es-CO" sz="1000" u="none" strike="noStrike" baseline="0" dirty="0" smtClean="0">
                          <a:effectLst/>
                        </a:rPr>
                        <a:t> </a:t>
                      </a:r>
                      <a:r>
                        <a:rPr lang="es-CO" sz="1000" u="none" strike="noStrike" dirty="0" smtClean="0">
                          <a:effectLst/>
                        </a:rPr>
                        <a:t>Doble – Calzada</a:t>
                      </a:r>
                      <a:r>
                        <a:rPr lang="es-CO" sz="1000" u="none" strike="noStrike" baseline="0" dirty="0" smtClean="0">
                          <a:effectLst/>
                        </a:rPr>
                        <a:t> </a:t>
                      </a:r>
                      <a:r>
                        <a:rPr lang="es-CO" sz="1000" u="none" strike="noStrike" dirty="0" smtClean="0">
                          <a:effectLst/>
                        </a:rPr>
                        <a:t>Mejoramiento de</a:t>
                      </a:r>
                      <a:r>
                        <a:rPr lang="es-CO" sz="1000" u="none" strike="noStrike" baseline="0" dirty="0" smtClean="0">
                          <a:effectLst/>
                        </a:rPr>
                        <a:t> </a:t>
                      </a:r>
                      <a:r>
                        <a:rPr lang="es-CO" sz="1000" u="none" strike="noStrike" dirty="0" smtClean="0">
                          <a:effectLst/>
                        </a:rPr>
                        <a:t>trazado </a:t>
                      </a:r>
                      <a:r>
                        <a:rPr lang="es-CO" sz="1000" u="none" strike="noStrike" dirty="0">
                          <a:effectLst/>
                        </a:rPr>
                        <a:t>y </a:t>
                      </a:r>
                      <a:r>
                        <a:rPr lang="es-CO" sz="1000" u="none" strike="noStrike" dirty="0" smtClean="0">
                          <a:effectLst/>
                        </a:rPr>
                        <a:t>sección</a:t>
                      </a:r>
                      <a:r>
                        <a:rPr lang="es-CO" sz="1000" u="none" strike="noStrike" baseline="0" dirty="0" smtClean="0">
                          <a:effectLst/>
                        </a:rPr>
                        <a:t> </a:t>
                      </a:r>
                      <a:r>
                        <a:rPr lang="es-CO" sz="1000" u="none" strike="noStrike" dirty="0" smtClean="0">
                          <a:effectLst/>
                        </a:rPr>
                        <a:t>transversal</a:t>
                      </a:r>
                      <a:endParaRPr lang="es-CO" sz="1000" b="0" i="0" u="none" strike="noStrike" dirty="0">
                        <a:solidFill>
                          <a:srgbClr val="000000"/>
                        </a:solidFill>
                        <a:effectLst/>
                        <a:latin typeface="Calibri" panose="020F0502020204030204" pitchFamily="34" charset="0"/>
                      </a:endParaRPr>
                    </a:p>
                  </a:txBody>
                  <a:tcPr marL="0" marR="0" marT="0" marB="0" anchor="ctr"/>
                </a:tc>
              </a:tr>
              <a:tr h="286777">
                <a:tc vMerge="1">
                  <a:txBody>
                    <a:bodyPr/>
                    <a:lstStyle/>
                    <a:p>
                      <a:endParaRPr lang="es-CO"/>
                    </a:p>
                  </a:txBody>
                  <a:tcPr/>
                </a:tc>
                <a:tc vMerge="1">
                  <a:txBody>
                    <a:bodyPr/>
                    <a:lstStyle/>
                    <a:p>
                      <a:endParaRPr lang="es-CO"/>
                    </a:p>
                  </a:txBody>
                  <a:tcPr/>
                </a:tc>
                <a:tc>
                  <a:txBody>
                    <a:bodyPr/>
                    <a:lstStyle/>
                    <a:p>
                      <a:pPr algn="ctr" fontAlgn="ctr"/>
                      <a:r>
                        <a:rPr lang="es-CO" sz="1000" u="none" strike="noStrike" dirty="0" err="1" smtClean="0">
                          <a:effectLst/>
                        </a:rPr>
                        <a:t>Cumaral</a:t>
                      </a:r>
                      <a:r>
                        <a:rPr lang="es-CO" sz="1000" u="none" strike="noStrike" baseline="0" dirty="0" smtClean="0">
                          <a:effectLst/>
                        </a:rPr>
                        <a:t> </a:t>
                      </a:r>
                      <a:r>
                        <a:rPr lang="es-CO" sz="1000" u="none" strike="noStrike" dirty="0" smtClean="0">
                          <a:effectLst/>
                        </a:rPr>
                        <a:t>PR24+522</a:t>
                      </a:r>
                      <a:r>
                        <a:rPr lang="es-CO" sz="1000" u="none" strike="noStrike" baseline="0" dirty="0" smtClean="0">
                          <a:effectLst/>
                        </a:rPr>
                        <a:t> </a:t>
                      </a:r>
                      <a:r>
                        <a:rPr lang="es-CO" sz="1000" u="none" strike="noStrike" dirty="0" smtClean="0">
                          <a:effectLst/>
                        </a:rPr>
                        <a:t>(Ruta </a:t>
                      </a:r>
                      <a:r>
                        <a:rPr lang="es-CO" sz="1000" u="none" strike="noStrike" dirty="0">
                          <a:effectLst/>
                        </a:rPr>
                        <a:t>6510)</a:t>
                      </a:r>
                      <a:endParaRPr lang="es-CO"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O" sz="1000" u="none" strike="noStrike" dirty="0" err="1" smtClean="0">
                          <a:effectLst/>
                        </a:rPr>
                        <a:t>Cumaral</a:t>
                      </a:r>
                      <a:r>
                        <a:rPr lang="es-CO" sz="1000" u="none" strike="noStrike" baseline="0" dirty="0" smtClean="0">
                          <a:effectLst/>
                        </a:rPr>
                        <a:t> </a:t>
                      </a:r>
                      <a:r>
                        <a:rPr lang="es-CO" sz="1000" u="none" strike="noStrike" dirty="0" smtClean="0">
                          <a:effectLst/>
                        </a:rPr>
                        <a:t>PR25+600</a:t>
                      </a:r>
                      <a:r>
                        <a:rPr lang="es-CO" sz="1000" u="none" strike="noStrike" baseline="0" dirty="0" smtClean="0">
                          <a:effectLst/>
                        </a:rPr>
                        <a:t> </a:t>
                      </a:r>
                      <a:r>
                        <a:rPr lang="es-CO" sz="1000" u="none" strike="noStrike" dirty="0" smtClean="0">
                          <a:effectLst/>
                        </a:rPr>
                        <a:t>(Ruta </a:t>
                      </a:r>
                      <a:r>
                        <a:rPr lang="es-CO" sz="1000" u="none" strike="noStrike" dirty="0">
                          <a:effectLst/>
                        </a:rPr>
                        <a:t>6510)</a:t>
                      </a:r>
                      <a:endParaRPr lang="es-CO"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O" sz="1000" u="none" strike="noStrike">
                          <a:effectLst/>
                        </a:rPr>
                        <a:t>1,08</a:t>
                      </a:r>
                      <a:endParaRPr lang="es-CO"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1000" u="none" strike="noStrike" dirty="0" smtClean="0">
                          <a:effectLst/>
                        </a:rPr>
                        <a:t>Rehabilitación</a:t>
                      </a:r>
                      <a:r>
                        <a:rPr lang="es-CO" sz="1000" u="none" strike="noStrike" baseline="0" dirty="0" smtClean="0">
                          <a:effectLst/>
                        </a:rPr>
                        <a:t> </a:t>
                      </a:r>
                      <a:r>
                        <a:rPr lang="es-CO" sz="1000" u="none" strike="noStrike" dirty="0" smtClean="0">
                          <a:effectLst/>
                        </a:rPr>
                        <a:t>Paso </a:t>
                      </a:r>
                      <a:r>
                        <a:rPr lang="es-CO" sz="1000" u="none" strike="noStrike" dirty="0">
                          <a:effectLst/>
                        </a:rPr>
                        <a:t>Urbano </a:t>
                      </a:r>
                      <a:r>
                        <a:rPr lang="es-CO" sz="1000" u="none" strike="noStrike" dirty="0" smtClean="0">
                          <a:effectLst/>
                        </a:rPr>
                        <a:t>por</a:t>
                      </a:r>
                      <a:r>
                        <a:rPr lang="es-CO" sz="1000" u="none" strike="noStrike" baseline="0" dirty="0" smtClean="0">
                          <a:effectLst/>
                        </a:rPr>
                        <a:t> </a:t>
                      </a:r>
                      <a:r>
                        <a:rPr lang="es-CO" sz="1000" u="none" strike="noStrike" dirty="0" err="1" smtClean="0">
                          <a:effectLst/>
                        </a:rPr>
                        <a:t>Cumaral</a:t>
                      </a:r>
                      <a:endParaRPr lang="es-CO" sz="1000" b="0" i="0" u="none" strike="noStrike" dirty="0">
                        <a:solidFill>
                          <a:srgbClr val="000000"/>
                        </a:solidFill>
                        <a:effectLst/>
                        <a:latin typeface="Calibri" panose="020F0502020204030204" pitchFamily="34" charset="0"/>
                      </a:endParaRPr>
                    </a:p>
                  </a:txBody>
                  <a:tcPr marL="0" marR="0" marT="0" marB="0" anchor="ctr"/>
                </a:tc>
              </a:tr>
              <a:tr h="405701">
                <a:tc vMerge="1">
                  <a:txBody>
                    <a:bodyPr/>
                    <a:lstStyle/>
                    <a:p>
                      <a:endParaRPr lang="es-CO"/>
                    </a:p>
                  </a:txBody>
                  <a:tcPr/>
                </a:tc>
                <a:tc>
                  <a:txBody>
                    <a:bodyPr/>
                    <a:lstStyle/>
                    <a:p>
                      <a:pPr algn="ctr" fontAlgn="ctr"/>
                      <a:r>
                        <a:rPr lang="es-CO" sz="1000" u="none" strike="noStrike">
                          <a:effectLst/>
                        </a:rPr>
                        <a:t>Variante de</a:t>
                      </a:r>
                      <a:br>
                        <a:rPr lang="es-CO" sz="1000" u="none" strike="noStrike">
                          <a:effectLst/>
                        </a:rPr>
                      </a:br>
                      <a:r>
                        <a:rPr lang="es-CO" sz="1000" u="none" strike="noStrike">
                          <a:effectLst/>
                        </a:rPr>
                        <a:t>Cumaral</a:t>
                      </a:r>
                      <a:endParaRPr lang="es-CO"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pt-BR" sz="1000" u="none" strike="noStrike" dirty="0" smtClean="0">
                          <a:effectLst/>
                        </a:rPr>
                        <a:t>Inicio</a:t>
                      </a:r>
                      <a:r>
                        <a:rPr lang="pt-BR" sz="1000" u="none" strike="noStrike" baseline="0" dirty="0" smtClean="0">
                          <a:effectLst/>
                        </a:rPr>
                        <a:t> </a:t>
                      </a:r>
                      <a:r>
                        <a:rPr lang="pt-BR" sz="1000" u="none" strike="noStrike" dirty="0" smtClean="0">
                          <a:effectLst/>
                        </a:rPr>
                        <a:t>Variante</a:t>
                      </a:r>
                      <a:r>
                        <a:rPr lang="pt-BR" sz="1000" u="none" strike="noStrike" baseline="0" dirty="0" smtClean="0">
                          <a:effectLst/>
                        </a:rPr>
                        <a:t> </a:t>
                      </a:r>
                      <a:r>
                        <a:rPr lang="pt-BR" sz="1000" u="none" strike="noStrike" dirty="0" smtClean="0">
                          <a:effectLst/>
                        </a:rPr>
                        <a:t>PR22+530</a:t>
                      </a:r>
                      <a:r>
                        <a:rPr lang="pt-BR" sz="1000" u="none" strike="noStrike" baseline="0" dirty="0" smtClean="0">
                          <a:effectLst/>
                        </a:rPr>
                        <a:t> </a:t>
                      </a:r>
                      <a:r>
                        <a:rPr lang="pt-BR" sz="1000" u="none" strike="noStrike" dirty="0" smtClean="0">
                          <a:effectLst/>
                        </a:rPr>
                        <a:t>(</a:t>
                      </a:r>
                      <a:r>
                        <a:rPr lang="pt-BR" sz="1000" u="none" strike="noStrike" dirty="0" err="1" smtClean="0">
                          <a:effectLst/>
                        </a:rPr>
                        <a:t>Ruta</a:t>
                      </a:r>
                      <a:r>
                        <a:rPr lang="pt-BR" sz="1000" u="none" strike="noStrike" dirty="0" smtClean="0">
                          <a:effectLst/>
                        </a:rPr>
                        <a:t> </a:t>
                      </a:r>
                      <a:r>
                        <a:rPr lang="pt-BR" sz="1000" u="none" strike="noStrike" dirty="0">
                          <a:effectLst/>
                        </a:rPr>
                        <a:t>6510)</a:t>
                      </a:r>
                      <a:endParaRPr lang="pt-BR"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pt-BR" sz="1000" u="none" strike="noStrike" dirty="0" smtClean="0">
                          <a:effectLst/>
                        </a:rPr>
                        <a:t>Final</a:t>
                      </a:r>
                      <a:r>
                        <a:rPr lang="pt-BR" sz="1000" u="none" strike="noStrike" baseline="0" dirty="0" smtClean="0">
                          <a:effectLst/>
                        </a:rPr>
                        <a:t> </a:t>
                      </a:r>
                      <a:r>
                        <a:rPr lang="pt-BR" sz="1000" u="none" strike="noStrike" dirty="0" smtClean="0">
                          <a:effectLst/>
                        </a:rPr>
                        <a:t>Variante</a:t>
                      </a:r>
                      <a:r>
                        <a:rPr lang="pt-BR" sz="1000" u="none" strike="noStrike" baseline="0" dirty="0" smtClean="0">
                          <a:effectLst/>
                        </a:rPr>
                        <a:t> </a:t>
                      </a:r>
                      <a:r>
                        <a:rPr lang="pt-BR" sz="1000" u="none" strike="noStrike" dirty="0" smtClean="0">
                          <a:effectLst/>
                        </a:rPr>
                        <a:t>PR27+156</a:t>
                      </a:r>
                      <a:r>
                        <a:rPr lang="pt-BR" sz="1000" u="none" strike="noStrike" baseline="0" dirty="0" smtClean="0">
                          <a:effectLst/>
                        </a:rPr>
                        <a:t> </a:t>
                      </a:r>
                      <a:r>
                        <a:rPr lang="pt-BR" sz="1000" u="none" strike="noStrike" dirty="0" smtClean="0">
                          <a:effectLst/>
                        </a:rPr>
                        <a:t>(</a:t>
                      </a:r>
                      <a:r>
                        <a:rPr lang="pt-BR" sz="1000" u="none" strike="noStrike" dirty="0" err="1" smtClean="0">
                          <a:effectLst/>
                        </a:rPr>
                        <a:t>Ruta</a:t>
                      </a:r>
                      <a:r>
                        <a:rPr lang="pt-BR" sz="1000" u="none" strike="noStrike" dirty="0" smtClean="0">
                          <a:effectLst/>
                        </a:rPr>
                        <a:t> </a:t>
                      </a:r>
                      <a:r>
                        <a:rPr lang="pt-BR" sz="1000" u="none" strike="noStrike" dirty="0">
                          <a:effectLst/>
                        </a:rPr>
                        <a:t>6510)</a:t>
                      </a:r>
                      <a:endParaRPr lang="pt-BR"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O" sz="1000" u="none" strike="noStrike">
                          <a:effectLst/>
                        </a:rPr>
                        <a:t>5,42</a:t>
                      </a:r>
                      <a:endParaRPr lang="es-CO"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1000" u="none" strike="noStrike" dirty="0">
                          <a:effectLst/>
                        </a:rPr>
                        <a:t>Construcción</a:t>
                      </a:r>
                      <a:endParaRPr lang="es-CO" sz="1000" b="0" i="0" u="none" strike="noStrike" dirty="0">
                        <a:solidFill>
                          <a:srgbClr val="000000"/>
                        </a:solidFill>
                        <a:effectLst/>
                        <a:latin typeface="Calibri" panose="020F0502020204030204" pitchFamily="34" charset="0"/>
                      </a:endParaRPr>
                    </a:p>
                  </a:txBody>
                  <a:tcPr marL="0" marR="0" marT="0" marB="0" anchor="ctr"/>
                </a:tc>
              </a:tr>
              <a:tr h="286777">
                <a:tc>
                  <a:txBody>
                    <a:bodyPr/>
                    <a:lstStyle/>
                    <a:p>
                      <a:pPr algn="ctr" fontAlgn="ctr"/>
                      <a:r>
                        <a:rPr lang="es-CO" sz="1000" u="none" strike="noStrike">
                          <a:effectLst/>
                        </a:rPr>
                        <a:t>2</a:t>
                      </a:r>
                      <a:endParaRPr lang="es-CO"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1000" u="none" strike="noStrike">
                          <a:effectLst/>
                        </a:rPr>
                        <a:t>Cumaral -</a:t>
                      </a:r>
                      <a:br>
                        <a:rPr lang="es-CO" sz="1000" u="none" strike="noStrike">
                          <a:effectLst/>
                        </a:rPr>
                      </a:br>
                      <a:r>
                        <a:rPr lang="es-CO" sz="1000" u="none" strike="noStrike">
                          <a:effectLst/>
                        </a:rPr>
                        <a:t>Paratebueno</a:t>
                      </a:r>
                      <a:endParaRPr lang="es-CO"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1000" u="none" strike="noStrike" dirty="0" err="1" smtClean="0">
                          <a:effectLst/>
                        </a:rPr>
                        <a:t>Cumaral</a:t>
                      </a:r>
                      <a:r>
                        <a:rPr lang="es-CO" sz="1000" u="none" strike="noStrike" baseline="0" dirty="0" smtClean="0">
                          <a:effectLst/>
                        </a:rPr>
                        <a:t> </a:t>
                      </a:r>
                      <a:r>
                        <a:rPr lang="es-CO" sz="1000" u="none" strike="noStrike" dirty="0" smtClean="0">
                          <a:effectLst/>
                        </a:rPr>
                        <a:t>PR25+600</a:t>
                      </a:r>
                      <a:r>
                        <a:rPr lang="es-CO" sz="1000" u="none" strike="noStrike" baseline="0" dirty="0" smtClean="0">
                          <a:effectLst/>
                        </a:rPr>
                        <a:t> </a:t>
                      </a:r>
                      <a:r>
                        <a:rPr lang="es-CO" sz="1000" u="none" strike="noStrike" dirty="0" smtClean="0">
                          <a:effectLst/>
                        </a:rPr>
                        <a:t>(Ruta </a:t>
                      </a:r>
                      <a:r>
                        <a:rPr lang="es-CO" sz="1000" u="none" strike="noStrike" dirty="0">
                          <a:effectLst/>
                        </a:rPr>
                        <a:t>6510)</a:t>
                      </a:r>
                      <a:endParaRPr lang="es-CO"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O" sz="1000" u="none" strike="noStrike" dirty="0" err="1" smtClean="0">
                          <a:effectLst/>
                        </a:rPr>
                        <a:t>Paratebueno</a:t>
                      </a:r>
                      <a:r>
                        <a:rPr lang="es-CO" sz="1000" u="none" strike="noStrike" baseline="0" dirty="0" smtClean="0">
                          <a:effectLst/>
                        </a:rPr>
                        <a:t> </a:t>
                      </a:r>
                      <a:r>
                        <a:rPr lang="es-CO" sz="1000" u="none" strike="noStrike" dirty="0" smtClean="0">
                          <a:effectLst/>
                        </a:rPr>
                        <a:t>PR66+000</a:t>
                      </a:r>
                      <a:r>
                        <a:rPr lang="es-CO" sz="1000" u="none" strike="noStrike" baseline="0" dirty="0" smtClean="0">
                          <a:effectLst/>
                        </a:rPr>
                        <a:t> </a:t>
                      </a:r>
                      <a:r>
                        <a:rPr lang="es-CO" sz="1000" u="none" strike="noStrike" dirty="0" smtClean="0">
                          <a:effectLst/>
                        </a:rPr>
                        <a:t>(Ruta </a:t>
                      </a:r>
                      <a:r>
                        <a:rPr lang="es-CO" sz="1000" u="none" strike="noStrike" dirty="0">
                          <a:effectLst/>
                        </a:rPr>
                        <a:t>6510)</a:t>
                      </a:r>
                      <a:endParaRPr lang="es-CO"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O" sz="1000" u="none" strike="noStrike">
                          <a:effectLst/>
                        </a:rPr>
                        <a:t>40,4</a:t>
                      </a:r>
                      <a:endParaRPr lang="es-CO"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1000" u="none" strike="noStrike" dirty="0">
                          <a:effectLst/>
                        </a:rPr>
                        <a:t>Mejoramiento </a:t>
                      </a:r>
                      <a:r>
                        <a:rPr lang="es-CO" sz="1000" u="none" strike="noStrike" dirty="0" smtClean="0">
                          <a:effectLst/>
                        </a:rPr>
                        <a:t>de</a:t>
                      </a:r>
                      <a:r>
                        <a:rPr lang="es-CO" sz="1000" u="none" strike="noStrike" baseline="0" dirty="0" smtClean="0">
                          <a:effectLst/>
                        </a:rPr>
                        <a:t> </a:t>
                      </a:r>
                      <a:r>
                        <a:rPr lang="es-CO" sz="1000" u="none" strike="noStrike" dirty="0" smtClean="0">
                          <a:effectLst/>
                        </a:rPr>
                        <a:t>trazado </a:t>
                      </a:r>
                      <a:r>
                        <a:rPr lang="es-CO" sz="1000" u="none" strike="noStrike" dirty="0">
                          <a:effectLst/>
                        </a:rPr>
                        <a:t>y </a:t>
                      </a:r>
                      <a:r>
                        <a:rPr lang="es-CO" sz="1000" u="none" strike="noStrike" dirty="0" smtClean="0">
                          <a:effectLst/>
                        </a:rPr>
                        <a:t>sección</a:t>
                      </a:r>
                      <a:r>
                        <a:rPr lang="es-CO" sz="1000" u="none" strike="noStrike" baseline="0" dirty="0" smtClean="0">
                          <a:effectLst/>
                        </a:rPr>
                        <a:t> </a:t>
                      </a:r>
                      <a:r>
                        <a:rPr lang="es-CO" sz="1000" u="none" strike="noStrike" dirty="0" smtClean="0">
                          <a:effectLst/>
                        </a:rPr>
                        <a:t>transversal</a:t>
                      </a:r>
                      <a:endParaRPr lang="es-CO" sz="1000" b="0" i="0" u="none" strike="noStrike" dirty="0">
                        <a:solidFill>
                          <a:srgbClr val="000000"/>
                        </a:solidFill>
                        <a:effectLst/>
                        <a:latin typeface="Calibri" panose="020F0502020204030204" pitchFamily="34" charset="0"/>
                      </a:endParaRPr>
                    </a:p>
                  </a:txBody>
                  <a:tcPr marL="0" marR="0" marT="0" marB="0" anchor="ctr"/>
                </a:tc>
              </a:tr>
              <a:tr h="286777">
                <a:tc rowSpan="2">
                  <a:txBody>
                    <a:bodyPr/>
                    <a:lstStyle/>
                    <a:p>
                      <a:pPr algn="ctr" fontAlgn="ctr"/>
                      <a:r>
                        <a:rPr lang="es-CO" sz="1000" u="none" strike="noStrike">
                          <a:effectLst/>
                        </a:rPr>
                        <a:t>3</a:t>
                      </a:r>
                      <a:endParaRPr lang="es-CO" sz="1000" b="0" i="0" u="none" strike="noStrike">
                        <a:solidFill>
                          <a:srgbClr val="000000"/>
                        </a:solidFill>
                        <a:effectLst/>
                        <a:latin typeface="Calibri" panose="020F0502020204030204" pitchFamily="34" charset="0"/>
                      </a:endParaRPr>
                    </a:p>
                  </a:txBody>
                  <a:tcPr marL="0" marR="0" marT="0" marB="0" anchor="ctr"/>
                </a:tc>
                <a:tc rowSpan="2">
                  <a:txBody>
                    <a:bodyPr/>
                    <a:lstStyle/>
                    <a:p>
                      <a:pPr algn="ctr" fontAlgn="ctr"/>
                      <a:r>
                        <a:rPr lang="es-CO" sz="1000" u="none" strike="noStrike">
                          <a:effectLst/>
                        </a:rPr>
                        <a:t>Paratebueno</a:t>
                      </a:r>
                      <a:br>
                        <a:rPr lang="es-CO" sz="1000" u="none" strike="noStrike">
                          <a:effectLst/>
                        </a:rPr>
                      </a:br>
                      <a:r>
                        <a:rPr lang="es-CO" sz="1000" u="none" strike="noStrike">
                          <a:effectLst/>
                        </a:rPr>
                        <a:t>- Villanueva</a:t>
                      </a:r>
                      <a:endParaRPr lang="es-CO"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1000" u="none" strike="noStrike" dirty="0" err="1" smtClean="0">
                          <a:effectLst/>
                        </a:rPr>
                        <a:t>Paratebueno</a:t>
                      </a:r>
                      <a:r>
                        <a:rPr lang="es-CO" sz="1000" u="none" strike="noStrike" baseline="0" dirty="0" smtClean="0">
                          <a:effectLst/>
                        </a:rPr>
                        <a:t> </a:t>
                      </a:r>
                      <a:r>
                        <a:rPr lang="es-CO" sz="1000" u="none" strike="noStrike" dirty="0" smtClean="0">
                          <a:effectLst/>
                        </a:rPr>
                        <a:t>PR66+000</a:t>
                      </a:r>
                      <a:r>
                        <a:rPr lang="es-CO" sz="1000" u="none" strike="noStrike" baseline="0" dirty="0" smtClean="0">
                          <a:effectLst/>
                        </a:rPr>
                        <a:t> </a:t>
                      </a:r>
                      <a:r>
                        <a:rPr lang="es-CO" sz="1000" u="none" strike="noStrike" dirty="0" smtClean="0">
                          <a:effectLst/>
                        </a:rPr>
                        <a:t>(Ruta </a:t>
                      </a:r>
                      <a:r>
                        <a:rPr lang="es-CO" sz="1000" u="none" strike="noStrike" dirty="0">
                          <a:effectLst/>
                        </a:rPr>
                        <a:t>6510)</a:t>
                      </a:r>
                      <a:endParaRPr lang="es-CO"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pt-BR" sz="1000" u="none" strike="noStrike" dirty="0">
                          <a:effectLst/>
                        </a:rPr>
                        <a:t>Barranca </a:t>
                      </a:r>
                      <a:r>
                        <a:rPr lang="pt-BR" sz="1000" u="none" strike="noStrike" dirty="0" smtClean="0">
                          <a:effectLst/>
                        </a:rPr>
                        <a:t>de</a:t>
                      </a:r>
                      <a:r>
                        <a:rPr lang="pt-BR" sz="1000" u="none" strike="noStrike" baseline="0" dirty="0" smtClean="0">
                          <a:effectLst/>
                        </a:rPr>
                        <a:t> </a:t>
                      </a:r>
                      <a:r>
                        <a:rPr lang="pt-BR" sz="1000" u="none" strike="noStrike" dirty="0" err="1" smtClean="0">
                          <a:effectLst/>
                        </a:rPr>
                        <a:t>Upía</a:t>
                      </a:r>
                      <a:r>
                        <a:rPr lang="pt-BR" sz="1000" u="none" strike="noStrike" baseline="0" dirty="0" smtClean="0">
                          <a:effectLst/>
                        </a:rPr>
                        <a:t> </a:t>
                      </a:r>
                      <a:r>
                        <a:rPr lang="pt-BR" sz="1000" u="none" strike="noStrike" dirty="0" smtClean="0">
                          <a:effectLst/>
                        </a:rPr>
                        <a:t>PR107+600</a:t>
                      </a:r>
                      <a:r>
                        <a:rPr lang="pt-BR" sz="1000" u="none" strike="noStrike" baseline="0" dirty="0" smtClean="0">
                          <a:effectLst/>
                        </a:rPr>
                        <a:t> </a:t>
                      </a:r>
                      <a:r>
                        <a:rPr lang="pt-BR" sz="1000" u="none" strike="noStrike" dirty="0" smtClean="0">
                          <a:effectLst/>
                        </a:rPr>
                        <a:t>(</a:t>
                      </a:r>
                      <a:r>
                        <a:rPr lang="pt-BR" sz="1000" u="none" strike="noStrike" dirty="0" err="1" smtClean="0">
                          <a:effectLst/>
                        </a:rPr>
                        <a:t>Ruta</a:t>
                      </a:r>
                      <a:r>
                        <a:rPr lang="pt-BR" sz="1000" u="none" strike="noStrike" dirty="0" smtClean="0">
                          <a:effectLst/>
                        </a:rPr>
                        <a:t> </a:t>
                      </a:r>
                      <a:r>
                        <a:rPr lang="pt-BR" sz="1000" u="none" strike="noStrike" dirty="0">
                          <a:effectLst/>
                        </a:rPr>
                        <a:t>6510)</a:t>
                      </a:r>
                      <a:endParaRPr lang="pt-BR"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O" sz="1000" u="none" strike="noStrike">
                          <a:effectLst/>
                        </a:rPr>
                        <a:t>41,6</a:t>
                      </a:r>
                      <a:endParaRPr lang="es-CO" sz="1000" b="0" i="0" u="none" strike="noStrike">
                        <a:solidFill>
                          <a:srgbClr val="000000"/>
                        </a:solidFill>
                        <a:effectLst/>
                        <a:latin typeface="Calibri" panose="020F0502020204030204" pitchFamily="34" charset="0"/>
                      </a:endParaRPr>
                    </a:p>
                  </a:txBody>
                  <a:tcPr marL="0" marR="0" marT="0" marB="0" anchor="ctr"/>
                </a:tc>
                <a:tc rowSpan="2">
                  <a:txBody>
                    <a:bodyPr/>
                    <a:lstStyle/>
                    <a:p>
                      <a:pPr algn="ctr" fontAlgn="ctr"/>
                      <a:r>
                        <a:rPr lang="es-CO" sz="1000" u="none" strike="noStrike" dirty="0">
                          <a:effectLst/>
                        </a:rPr>
                        <a:t>Mejoramiento </a:t>
                      </a:r>
                      <a:r>
                        <a:rPr lang="es-CO" sz="1000" u="none" strike="noStrike" dirty="0" smtClean="0">
                          <a:effectLst/>
                        </a:rPr>
                        <a:t>de</a:t>
                      </a:r>
                      <a:r>
                        <a:rPr lang="es-CO" sz="1000" u="none" strike="noStrike" baseline="0" dirty="0" smtClean="0">
                          <a:effectLst/>
                        </a:rPr>
                        <a:t> </a:t>
                      </a:r>
                      <a:r>
                        <a:rPr lang="es-CO" sz="1000" u="none" strike="noStrike" dirty="0" smtClean="0">
                          <a:effectLst/>
                        </a:rPr>
                        <a:t>trazado </a:t>
                      </a:r>
                      <a:r>
                        <a:rPr lang="es-CO" sz="1000" u="none" strike="noStrike" dirty="0">
                          <a:effectLst/>
                        </a:rPr>
                        <a:t>y </a:t>
                      </a:r>
                      <a:r>
                        <a:rPr lang="es-CO" sz="1000" u="none" strike="noStrike" dirty="0" smtClean="0">
                          <a:effectLst/>
                        </a:rPr>
                        <a:t>sección</a:t>
                      </a:r>
                      <a:r>
                        <a:rPr lang="es-CO" sz="1000" u="none" strike="noStrike" baseline="0" dirty="0" smtClean="0">
                          <a:effectLst/>
                        </a:rPr>
                        <a:t> </a:t>
                      </a:r>
                      <a:r>
                        <a:rPr lang="es-CO" sz="1000" u="none" strike="noStrike" dirty="0" smtClean="0">
                          <a:effectLst/>
                        </a:rPr>
                        <a:t>transversal</a:t>
                      </a:r>
                      <a:endParaRPr lang="es-CO" sz="1000" b="0" i="0" u="none" strike="noStrike" dirty="0">
                        <a:solidFill>
                          <a:srgbClr val="000000"/>
                        </a:solidFill>
                        <a:effectLst/>
                        <a:latin typeface="Calibri" panose="020F0502020204030204" pitchFamily="34" charset="0"/>
                      </a:endParaRPr>
                    </a:p>
                  </a:txBody>
                  <a:tcPr marL="0" marR="0" marT="0" marB="0" anchor="ctr"/>
                </a:tc>
              </a:tr>
              <a:tr h="286777">
                <a:tc vMerge="1">
                  <a:txBody>
                    <a:bodyPr/>
                    <a:lstStyle/>
                    <a:p>
                      <a:endParaRPr lang="es-CO"/>
                    </a:p>
                  </a:txBody>
                  <a:tcPr/>
                </a:tc>
                <a:tc vMerge="1">
                  <a:txBody>
                    <a:bodyPr/>
                    <a:lstStyle/>
                    <a:p>
                      <a:endParaRPr lang="es-CO"/>
                    </a:p>
                  </a:txBody>
                  <a:tcPr/>
                </a:tc>
                <a:tc>
                  <a:txBody>
                    <a:bodyPr/>
                    <a:lstStyle/>
                    <a:p>
                      <a:pPr algn="ctr" fontAlgn="ctr"/>
                      <a:r>
                        <a:rPr lang="pt-BR" sz="1000" u="none" strike="noStrike" dirty="0">
                          <a:effectLst/>
                        </a:rPr>
                        <a:t>Barranca </a:t>
                      </a:r>
                      <a:r>
                        <a:rPr lang="pt-BR" sz="1000" u="none" strike="noStrike" dirty="0" smtClean="0">
                          <a:effectLst/>
                        </a:rPr>
                        <a:t>de</a:t>
                      </a:r>
                      <a:r>
                        <a:rPr lang="pt-BR" sz="1000" u="none" strike="noStrike" baseline="0" dirty="0" smtClean="0">
                          <a:effectLst/>
                        </a:rPr>
                        <a:t> </a:t>
                      </a:r>
                      <a:r>
                        <a:rPr lang="pt-BR" sz="1000" u="none" strike="noStrike" dirty="0" err="1" smtClean="0">
                          <a:effectLst/>
                        </a:rPr>
                        <a:t>Upía</a:t>
                      </a:r>
                      <a:r>
                        <a:rPr lang="pt-BR" sz="1000" u="none" strike="noStrike" baseline="0" dirty="0" smtClean="0">
                          <a:effectLst/>
                        </a:rPr>
                        <a:t> </a:t>
                      </a:r>
                      <a:r>
                        <a:rPr lang="pt-BR" sz="1000" u="none" strike="noStrike" dirty="0" smtClean="0">
                          <a:effectLst/>
                        </a:rPr>
                        <a:t>PR0+000</a:t>
                      </a:r>
                      <a:r>
                        <a:rPr lang="pt-BR" sz="1000" u="none" strike="noStrike" baseline="0" dirty="0" smtClean="0">
                          <a:effectLst/>
                        </a:rPr>
                        <a:t> </a:t>
                      </a:r>
                      <a:r>
                        <a:rPr lang="pt-BR" sz="1000" u="none" strike="noStrike" dirty="0" smtClean="0">
                          <a:effectLst/>
                        </a:rPr>
                        <a:t>(</a:t>
                      </a:r>
                      <a:r>
                        <a:rPr lang="pt-BR" sz="1000" u="none" strike="noStrike" dirty="0" err="1" smtClean="0">
                          <a:effectLst/>
                        </a:rPr>
                        <a:t>Ruta</a:t>
                      </a:r>
                      <a:r>
                        <a:rPr lang="pt-BR" sz="1000" u="none" strike="noStrike" dirty="0" smtClean="0">
                          <a:effectLst/>
                        </a:rPr>
                        <a:t> </a:t>
                      </a:r>
                      <a:r>
                        <a:rPr lang="pt-BR" sz="1000" u="none" strike="noStrike" dirty="0">
                          <a:effectLst/>
                        </a:rPr>
                        <a:t>6511)</a:t>
                      </a:r>
                      <a:endParaRPr lang="pt-BR"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O" sz="1000" u="none" strike="noStrike" dirty="0" smtClean="0">
                          <a:effectLst/>
                        </a:rPr>
                        <a:t>Villanueva</a:t>
                      </a:r>
                      <a:r>
                        <a:rPr lang="es-CO" sz="1000" u="none" strike="noStrike" baseline="0" dirty="0" smtClean="0">
                          <a:effectLst/>
                        </a:rPr>
                        <a:t> </a:t>
                      </a:r>
                      <a:r>
                        <a:rPr lang="es-CO" sz="1000" u="none" strike="noStrike" dirty="0" smtClean="0">
                          <a:effectLst/>
                        </a:rPr>
                        <a:t>PR8+000</a:t>
                      </a:r>
                      <a:r>
                        <a:rPr lang="es-CO" sz="1000" u="none" strike="noStrike" baseline="0" dirty="0" smtClean="0">
                          <a:effectLst/>
                        </a:rPr>
                        <a:t> </a:t>
                      </a:r>
                      <a:r>
                        <a:rPr lang="es-CO" sz="1000" u="none" strike="noStrike" dirty="0" smtClean="0">
                          <a:effectLst/>
                        </a:rPr>
                        <a:t>(Ruta </a:t>
                      </a:r>
                      <a:r>
                        <a:rPr lang="es-CO" sz="1000" u="none" strike="noStrike" dirty="0">
                          <a:effectLst/>
                        </a:rPr>
                        <a:t>6511)</a:t>
                      </a:r>
                      <a:endParaRPr lang="es-CO"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O" sz="1000" u="none" strike="noStrike" dirty="0" smtClean="0">
                          <a:effectLst/>
                        </a:rPr>
                        <a:t>8,00</a:t>
                      </a:r>
                      <a:endParaRPr lang="es-CO" sz="1000" b="0" i="0" u="none" strike="noStrike" dirty="0">
                        <a:solidFill>
                          <a:srgbClr val="000000"/>
                        </a:solidFill>
                        <a:effectLst/>
                        <a:latin typeface="Calibri" panose="020F0502020204030204" pitchFamily="34" charset="0"/>
                      </a:endParaRPr>
                    </a:p>
                  </a:txBody>
                  <a:tcPr marL="0" marR="0" marT="0" marB="0" anchor="ctr"/>
                </a:tc>
                <a:tc vMerge="1">
                  <a:txBody>
                    <a:bodyPr/>
                    <a:lstStyle/>
                    <a:p>
                      <a:endParaRPr lang="es-CO"/>
                    </a:p>
                  </a:txBody>
                  <a:tcPr/>
                </a:tc>
              </a:tr>
            </a:tbl>
          </a:graphicData>
        </a:graphic>
      </p:graphicFrame>
    </p:spTree>
    <p:extLst>
      <p:ext uri="{BB962C8B-B14F-4D97-AF65-F5344CB8AC3E}">
        <p14:creationId xmlns:p14="http://schemas.microsoft.com/office/powerpoint/2010/main" val="402492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0"/>
            <a:ext cx="1400213" cy="1124744"/>
          </a:xfrm>
          <a:prstGeom prst="rect">
            <a:avLst/>
          </a:prstGeom>
        </p:spPr>
      </p:pic>
      <p:sp>
        <p:nvSpPr>
          <p:cNvPr id="3" name="1 CuadroTexto"/>
          <p:cNvSpPr txBox="1"/>
          <p:nvPr/>
        </p:nvSpPr>
        <p:spPr>
          <a:xfrm>
            <a:off x="831927" y="1883598"/>
            <a:ext cx="3557384" cy="369332"/>
          </a:xfrm>
          <a:prstGeom prst="rect">
            <a:avLst/>
          </a:prstGeom>
          <a:noFill/>
        </p:spPr>
        <p:txBody>
          <a:bodyPr wrap="none">
            <a:spAutoFit/>
          </a:bodyPr>
          <a:lstStyle/>
          <a:p>
            <a:pPr>
              <a:defRPr/>
            </a:pPr>
            <a:r>
              <a:rPr lang="es-CO" b="1" dirty="0">
                <a:solidFill>
                  <a:srgbClr val="4F81BD">
                    <a:lumMod val="75000"/>
                  </a:srgbClr>
                </a:solidFill>
                <a:cs typeface="Arial" panose="020B0604020202020204" pitchFamily="34" charset="0"/>
              </a:rPr>
              <a:t>Unidades funcionales (tramos</a:t>
            </a:r>
            <a:r>
              <a:rPr lang="es-CO" b="1" dirty="0" smtClean="0">
                <a:solidFill>
                  <a:srgbClr val="4F81BD">
                    <a:lumMod val="75000"/>
                  </a:srgbClr>
                </a:solidFill>
                <a:cs typeface="Arial" panose="020B0604020202020204" pitchFamily="34" charset="0"/>
              </a:rPr>
              <a:t>)</a:t>
            </a:r>
            <a:endParaRPr lang="es-CO" b="1" dirty="0">
              <a:solidFill>
                <a:srgbClr val="4F81BD">
                  <a:lumMod val="75000"/>
                </a:srgbClr>
              </a:solidFill>
              <a:cs typeface="Arial" panose="020B0604020202020204" pitchFamily="34" charset="0"/>
            </a:endParaRPr>
          </a:p>
        </p:txBody>
      </p:sp>
      <p:grpSp>
        <p:nvGrpSpPr>
          <p:cNvPr id="4" name="Grupo 3"/>
          <p:cNvGrpSpPr/>
          <p:nvPr/>
        </p:nvGrpSpPr>
        <p:grpSpPr>
          <a:xfrm>
            <a:off x="2560120" y="1106051"/>
            <a:ext cx="9436229" cy="711920"/>
            <a:chOff x="1498302" y="224520"/>
            <a:chExt cx="11074463" cy="835517"/>
          </a:xfrm>
        </p:grpSpPr>
        <p:sp>
          <p:nvSpPr>
            <p:cNvPr id="5" name="Rectángulo 4"/>
            <p:cNvSpPr>
              <a:spLocks noChangeArrowheads="1"/>
            </p:cNvSpPr>
            <p:nvPr/>
          </p:nvSpPr>
          <p:spPr bwMode="auto">
            <a:xfrm>
              <a:off x="1498302" y="224520"/>
              <a:ext cx="8262150" cy="600889"/>
            </a:xfrm>
            <a:prstGeom prst="rect">
              <a:avLst/>
            </a:prstGeom>
            <a:noFill/>
            <a:ln w="9525">
              <a:noFill/>
              <a:miter lim="800000"/>
              <a:headEnd/>
              <a:tailEnd/>
            </a:ln>
          </p:spPr>
          <p:txBody>
            <a:bodyPr>
              <a:spAutoFit/>
            </a:bodyPr>
            <a:lstStyle/>
            <a:p>
              <a:pPr>
                <a:defRPr/>
              </a:pPr>
              <a:endParaRPr lang="es-ES" sz="2727" b="1" dirty="0">
                <a:ln w="10541" cmpd="sng">
                  <a:solidFill>
                    <a:srgbClr val="4F81BD">
                      <a:shade val="88000"/>
                      <a:satMod val="110000"/>
                    </a:srgbClr>
                  </a:solidFill>
                  <a:prstDash val="solid"/>
                </a:ln>
                <a:solidFill>
                  <a:srgbClr val="1F497D"/>
                </a:solidFill>
                <a:latin typeface="Franklin Gothic Demi Cond" pitchFamily="34" charset="0"/>
                <a:sym typeface="Helvetica Neue Bold Condensed" charset="0"/>
              </a:endParaRPr>
            </a:p>
          </p:txBody>
        </p:sp>
        <p:sp>
          <p:nvSpPr>
            <p:cNvPr id="6" name="Rectángulo 5"/>
            <p:cNvSpPr>
              <a:spLocks noChangeArrowheads="1"/>
            </p:cNvSpPr>
            <p:nvPr/>
          </p:nvSpPr>
          <p:spPr bwMode="auto">
            <a:xfrm>
              <a:off x="3760554" y="520780"/>
              <a:ext cx="8812211" cy="539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es-CO" sz="2386" dirty="0">
                  <a:solidFill>
                    <a:srgbClr val="000000"/>
                  </a:solidFill>
                  <a:latin typeface="Impact" panose="020B0806030902050204" pitchFamily="34" charset="0"/>
                  <a:sym typeface="Helvetica Neue Bold Condensed"/>
                </a:rPr>
                <a:t>VILLAVICENCIO - YOPAL</a:t>
              </a:r>
            </a:p>
          </p:txBody>
        </p:sp>
      </p:grpSp>
      <p:graphicFrame>
        <p:nvGraphicFramePr>
          <p:cNvPr id="7" name="Tabla 6"/>
          <p:cNvGraphicFramePr>
            <a:graphicFrameLocks noGrp="1"/>
          </p:cNvGraphicFramePr>
          <p:nvPr>
            <p:extLst>
              <p:ext uri="{D42A27DB-BD31-4B8C-83A1-F6EECF244321}">
                <p14:modId xmlns:p14="http://schemas.microsoft.com/office/powerpoint/2010/main" val="4025011587"/>
              </p:ext>
            </p:extLst>
          </p:nvPr>
        </p:nvGraphicFramePr>
        <p:xfrm>
          <a:off x="964866" y="2468378"/>
          <a:ext cx="7909803" cy="3336886"/>
        </p:xfrm>
        <a:graphic>
          <a:graphicData uri="http://schemas.openxmlformats.org/drawingml/2006/table">
            <a:tbl>
              <a:tblPr>
                <a:tableStyleId>{69CF1AB2-1976-4502-BF36-3FF5EA218861}</a:tableStyleId>
              </a:tblPr>
              <a:tblGrid>
                <a:gridCol w="550249"/>
                <a:gridCol w="1000694"/>
                <a:gridCol w="1240753"/>
                <a:gridCol w="1783582"/>
                <a:gridCol w="853018"/>
                <a:gridCol w="2481507"/>
              </a:tblGrid>
              <a:tr h="834222">
                <a:tc>
                  <a:txBody>
                    <a:bodyPr/>
                    <a:lstStyle/>
                    <a:p>
                      <a:pPr algn="ctr" fontAlgn="ctr"/>
                      <a:r>
                        <a:rPr lang="es-CO" sz="1000" u="none" strike="noStrike" dirty="0">
                          <a:effectLst/>
                        </a:rPr>
                        <a:t>UF</a:t>
                      </a:r>
                      <a:endParaRPr lang="es-CO"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O" sz="1000" u="none" strike="noStrike">
                          <a:effectLst/>
                        </a:rPr>
                        <a:t>Sector</a:t>
                      </a:r>
                      <a:endParaRPr lang="es-CO"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1000" u="none" strike="noStrike">
                          <a:effectLst/>
                        </a:rPr>
                        <a:t>Origen</a:t>
                      </a:r>
                      <a:br>
                        <a:rPr lang="es-CO" sz="1000" u="none" strike="noStrike">
                          <a:effectLst/>
                        </a:rPr>
                      </a:br>
                      <a:r>
                        <a:rPr lang="es-CO" sz="1000" u="none" strike="noStrike">
                          <a:effectLst/>
                        </a:rPr>
                        <a:t>(nombre –</a:t>
                      </a:r>
                      <a:br>
                        <a:rPr lang="es-CO" sz="1000" u="none" strike="noStrike">
                          <a:effectLst/>
                        </a:rPr>
                      </a:br>
                      <a:r>
                        <a:rPr lang="es-CO" sz="1000" u="none" strike="noStrike">
                          <a:effectLst/>
                        </a:rPr>
                        <a:t>PR)</a:t>
                      </a:r>
                      <a:endParaRPr lang="es-CO"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1000" u="none" strike="noStrike" dirty="0">
                          <a:effectLst/>
                        </a:rPr>
                        <a:t>Destino</a:t>
                      </a:r>
                      <a:br>
                        <a:rPr lang="es-CO" sz="1000" u="none" strike="noStrike" dirty="0">
                          <a:effectLst/>
                        </a:rPr>
                      </a:br>
                      <a:r>
                        <a:rPr lang="es-CO" sz="1000" u="none" strike="noStrike" dirty="0">
                          <a:effectLst/>
                        </a:rPr>
                        <a:t>(nombre </a:t>
                      </a:r>
                      <a:r>
                        <a:rPr lang="es-CO" sz="1000" u="none" strike="noStrike" dirty="0" smtClean="0">
                          <a:effectLst/>
                        </a:rPr>
                        <a:t>–</a:t>
                      </a:r>
                      <a:r>
                        <a:rPr lang="es-CO" sz="1000" u="none" strike="noStrike" baseline="0" dirty="0" smtClean="0">
                          <a:effectLst/>
                        </a:rPr>
                        <a:t> </a:t>
                      </a:r>
                      <a:r>
                        <a:rPr lang="es-CO" sz="1000" u="none" strike="noStrike" dirty="0" smtClean="0">
                          <a:effectLst/>
                        </a:rPr>
                        <a:t>PR</a:t>
                      </a:r>
                      <a:r>
                        <a:rPr lang="es-CO" sz="1000" u="none" strike="noStrike" dirty="0">
                          <a:effectLst/>
                        </a:rPr>
                        <a:t>)</a:t>
                      </a:r>
                      <a:endParaRPr lang="es-CO"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O" sz="1000" u="none" strike="noStrike" dirty="0">
                          <a:effectLst/>
                        </a:rPr>
                        <a:t>Longitud</a:t>
                      </a:r>
                      <a:br>
                        <a:rPr lang="es-CO" sz="1000" u="none" strike="noStrike" dirty="0">
                          <a:effectLst/>
                        </a:rPr>
                      </a:br>
                      <a:r>
                        <a:rPr lang="es-CO" sz="1000" u="none" strike="noStrike" dirty="0" smtClean="0">
                          <a:effectLst/>
                        </a:rPr>
                        <a:t>aproximada</a:t>
                      </a:r>
                      <a:r>
                        <a:rPr lang="es-CO" sz="1000" u="none" strike="noStrike" baseline="0" dirty="0" smtClean="0">
                          <a:effectLst/>
                        </a:rPr>
                        <a:t> </a:t>
                      </a:r>
                      <a:r>
                        <a:rPr lang="es-CO" sz="1000" u="none" strike="noStrike" dirty="0" smtClean="0">
                          <a:effectLst/>
                        </a:rPr>
                        <a:t>origen</a:t>
                      </a:r>
                      <a:r>
                        <a:rPr lang="es-CO" sz="1000" u="none" strike="noStrike" dirty="0">
                          <a:effectLst/>
                        </a:rPr>
                        <a:t/>
                      </a:r>
                      <a:br>
                        <a:rPr lang="es-CO" sz="1000" u="none" strike="noStrike" dirty="0">
                          <a:effectLst/>
                        </a:rPr>
                      </a:br>
                      <a:r>
                        <a:rPr lang="es-CO" sz="1000" u="none" strike="noStrike" dirty="0" smtClean="0">
                          <a:effectLst/>
                        </a:rPr>
                        <a:t>destino</a:t>
                      </a:r>
                      <a:r>
                        <a:rPr lang="es-CO" sz="1000" u="none" strike="noStrike" baseline="0" dirty="0" smtClean="0">
                          <a:effectLst/>
                        </a:rPr>
                        <a:t> (KM)</a:t>
                      </a:r>
                      <a:endParaRPr lang="es-CO"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O" sz="1000" u="none" strike="noStrike" dirty="0">
                          <a:effectLst/>
                        </a:rPr>
                        <a:t>Intervención</a:t>
                      </a:r>
                      <a:br>
                        <a:rPr lang="es-CO" sz="1000" u="none" strike="noStrike" dirty="0">
                          <a:effectLst/>
                        </a:rPr>
                      </a:br>
                      <a:r>
                        <a:rPr lang="es-CO" sz="1000" u="none" strike="noStrike" dirty="0">
                          <a:effectLst/>
                        </a:rPr>
                        <a:t>mínima</a:t>
                      </a:r>
                      <a:endParaRPr lang="es-CO" sz="1000" b="0" i="0" u="none" strike="noStrike" dirty="0">
                        <a:solidFill>
                          <a:srgbClr val="000000"/>
                        </a:solidFill>
                        <a:effectLst/>
                        <a:latin typeface="Calibri" panose="020F0502020204030204" pitchFamily="34" charset="0"/>
                      </a:endParaRPr>
                    </a:p>
                  </a:txBody>
                  <a:tcPr marL="0" marR="0" marT="0" marB="0" anchor="ctr"/>
                </a:tc>
              </a:tr>
              <a:tr h="625666">
                <a:tc>
                  <a:txBody>
                    <a:bodyPr/>
                    <a:lstStyle/>
                    <a:p>
                      <a:pPr algn="ctr" fontAlgn="ctr"/>
                      <a:r>
                        <a:rPr lang="es-CO" sz="1000" b="0" i="0" u="none" strike="noStrike" dirty="0">
                          <a:solidFill>
                            <a:srgbClr val="000000"/>
                          </a:solidFill>
                          <a:effectLst/>
                          <a:latin typeface="Calibri" panose="020F0502020204030204" pitchFamily="34" charset="0"/>
                        </a:rPr>
                        <a:t>4</a:t>
                      </a:r>
                    </a:p>
                  </a:txBody>
                  <a:tcPr marL="0" marR="0" marT="0" marB="0" anchor="ctr"/>
                </a:tc>
                <a:tc>
                  <a:txBody>
                    <a:bodyPr/>
                    <a:lstStyle/>
                    <a:p>
                      <a:pPr algn="ctr" fontAlgn="ctr"/>
                      <a:r>
                        <a:rPr lang="es-CO" sz="1000" b="0" i="0" u="none" strike="noStrike">
                          <a:solidFill>
                            <a:srgbClr val="000000"/>
                          </a:solidFill>
                          <a:effectLst/>
                          <a:latin typeface="Calibri" panose="020F0502020204030204" pitchFamily="34" charset="0"/>
                        </a:rPr>
                        <a:t>Villanueva -</a:t>
                      </a:r>
                      <a:br>
                        <a:rPr lang="es-CO" sz="1000" b="0" i="0" u="none" strike="noStrike">
                          <a:solidFill>
                            <a:srgbClr val="000000"/>
                          </a:solidFill>
                          <a:effectLst/>
                          <a:latin typeface="Calibri" panose="020F0502020204030204" pitchFamily="34" charset="0"/>
                        </a:rPr>
                      </a:br>
                      <a:r>
                        <a:rPr lang="es-CO" sz="1000" b="0" i="0" u="none" strike="noStrike">
                          <a:solidFill>
                            <a:srgbClr val="000000"/>
                          </a:solidFill>
                          <a:effectLst/>
                          <a:latin typeface="Calibri" panose="020F0502020204030204" pitchFamily="34" charset="0"/>
                        </a:rPr>
                        <a:t>Monterrey</a:t>
                      </a:r>
                    </a:p>
                  </a:txBody>
                  <a:tcPr marL="0" marR="0" marT="0" marB="0" anchor="ctr"/>
                </a:tc>
                <a:tc>
                  <a:txBody>
                    <a:bodyPr/>
                    <a:lstStyle/>
                    <a:p>
                      <a:pPr algn="ctr" fontAlgn="ctr"/>
                      <a:r>
                        <a:rPr lang="es-CO" sz="1000" b="0" i="0" u="none" strike="noStrike">
                          <a:solidFill>
                            <a:srgbClr val="000000"/>
                          </a:solidFill>
                          <a:effectLst/>
                          <a:latin typeface="Calibri" panose="020F0502020204030204" pitchFamily="34" charset="0"/>
                        </a:rPr>
                        <a:t>Villanueva</a:t>
                      </a:r>
                      <a:br>
                        <a:rPr lang="es-CO" sz="1000" b="0" i="0" u="none" strike="noStrike">
                          <a:solidFill>
                            <a:srgbClr val="000000"/>
                          </a:solidFill>
                          <a:effectLst/>
                          <a:latin typeface="Calibri" panose="020F0502020204030204" pitchFamily="34" charset="0"/>
                        </a:rPr>
                      </a:br>
                      <a:r>
                        <a:rPr lang="es-CO" sz="1000" b="0" i="0" u="none" strike="noStrike">
                          <a:solidFill>
                            <a:srgbClr val="000000"/>
                          </a:solidFill>
                          <a:effectLst/>
                          <a:latin typeface="Calibri" panose="020F0502020204030204" pitchFamily="34" charset="0"/>
                        </a:rPr>
                        <a:t>PR8+000</a:t>
                      </a:r>
                      <a:br>
                        <a:rPr lang="es-CO" sz="1000" b="0" i="0" u="none" strike="noStrike">
                          <a:solidFill>
                            <a:srgbClr val="000000"/>
                          </a:solidFill>
                          <a:effectLst/>
                          <a:latin typeface="Calibri" panose="020F0502020204030204" pitchFamily="34" charset="0"/>
                        </a:rPr>
                      </a:br>
                      <a:r>
                        <a:rPr lang="es-CO" sz="1000" b="0" i="0" u="none" strike="noStrike">
                          <a:solidFill>
                            <a:srgbClr val="000000"/>
                          </a:solidFill>
                          <a:effectLst/>
                          <a:latin typeface="Calibri" panose="020F0502020204030204" pitchFamily="34" charset="0"/>
                        </a:rPr>
                        <a:t>(Ruta 6511)</a:t>
                      </a:r>
                    </a:p>
                  </a:txBody>
                  <a:tcPr marL="0" marR="0" marT="0" marB="0" anchor="ctr"/>
                </a:tc>
                <a:tc>
                  <a:txBody>
                    <a:bodyPr/>
                    <a:lstStyle/>
                    <a:p>
                      <a:pPr algn="ctr" fontAlgn="ctr"/>
                      <a:r>
                        <a:rPr lang="es-CO" sz="1000" b="0" i="0" u="none" strike="noStrike">
                          <a:solidFill>
                            <a:srgbClr val="000000"/>
                          </a:solidFill>
                          <a:effectLst/>
                          <a:latin typeface="Calibri" panose="020F0502020204030204" pitchFamily="34" charset="0"/>
                        </a:rPr>
                        <a:t>Monterrey</a:t>
                      </a:r>
                      <a:br>
                        <a:rPr lang="es-CO" sz="1000" b="0" i="0" u="none" strike="noStrike">
                          <a:solidFill>
                            <a:srgbClr val="000000"/>
                          </a:solidFill>
                          <a:effectLst/>
                          <a:latin typeface="Calibri" panose="020F0502020204030204" pitchFamily="34" charset="0"/>
                        </a:rPr>
                      </a:br>
                      <a:r>
                        <a:rPr lang="es-CO" sz="1000" b="0" i="0" u="none" strike="noStrike">
                          <a:solidFill>
                            <a:srgbClr val="000000"/>
                          </a:solidFill>
                          <a:effectLst/>
                          <a:latin typeface="Calibri" panose="020F0502020204030204" pitchFamily="34" charset="0"/>
                        </a:rPr>
                        <a:t>PR49+551</a:t>
                      </a:r>
                      <a:br>
                        <a:rPr lang="es-CO" sz="1000" b="0" i="0" u="none" strike="noStrike">
                          <a:solidFill>
                            <a:srgbClr val="000000"/>
                          </a:solidFill>
                          <a:effectLst/>
                          <a:latin typeface="Calibri" panose="020F0502020204030204" pitchFamily="34" charset="0"/>
                        </a:rPr>
                      </a:br>
                      <a:r>
                        <a:rPr lang="es-CO" sz="1000" b="0" i="0" u="none" strike="noStrike">
                          <a:solidFill>
                            <a:srgbClr val="000000"/>
                          </a:solidFill>
                          <a:effectLst/>
                          <a:latin typeface="Calibri" panose="020F0502020204030204" pitchFamily="34" charset="0"/>
                        </a:rPr>
                        <a:t>(Ruta 6511)</a:t>
                      </a:r>
                    </a:p>
                  </a:txBody>
                  <a:tcPr marL="0" marR="0" marT="0" marB="0" anchor="ctr"/>
                </a:tc>
                <a:tc>
                  <a:txBody>
                    <a:bodyPr/>
                    <a:lstStyle/>
                    <a:p>
                      <a:pPr algn="ctr" fontAlgn="ctr"/>
                      <a:r>
                        <a:rPr lang="es-CO" sz="1000" b="0" i="0" u="none" strike="noStrike">
                          <a:solidFill>
                            <a:srgbClr val="000000"/>
                          </a:solidFill>
                          <a:effectLst/>
                          <a:latin typeface="Calibri" panose="020F0502020204030204" pitchFamily="34" charset="0"/>
                        </a:rPr>
                        <a:t>41,55</a:t>
                      </a:r>
                    </a:p>
                  </a:txBody>
                  <a:tcPr marL="0" marR="0" marT="0" marB="0" anchor="ctr"/>
                </a:tc>
                <a:tc>
                  <a:txBody>
                    <a:bodyPr/>
                    <a:lstStyle/>
                    <a:p>
                      <a:pPr algn="ctr" fontAlgn="ctr"/>
                      <a:r>
                        <a:rPr lang="es-CO" sz="1000" b="0" i="0" u="none" strike="noStrike">
                          <a:solidFill>
                            <a:srgbClr val="000000"/>
                          </a:solidFill>
                          <a:effectLst/>
                          <a:latin typeface="Calibri" panose="020F0502020204030204" pitchFamily="34" charset="0"/>
                        </a:rPr>
                        <a:t>Mejoramiento de trazado y sección transversal</a:t>
                      </a:r>
                    </a:p>
                  </a:txBody>
                  <a:tcPr marL="0" marR="0" marT="0" marB="0" anchor="ctr"/>
                </a:tc>
              </a:tr>
              <a:tr h="625666">
                <a:tc>
                  <a:txBody>
                    <a:bodyPr/>
                    <a:lstStyle/>
                    <a:p>
                      <a:pPr algn="ctr" fontAlgn="ctr"/>
                      <a:r>
                        <a:rPr lang="es-CO" sz="1000" b="0" i="0" u="none" strike="noStrike">
                          <a:solidFill>
                            <a:srgbClr val="000000"/>
                          </a:solidFill>
                          <a:effectLst/>
                          <a:latin typeface="Calibri" panose="020F0502020204030204" pitchFamily="34" charset="0"/>
                        </a:rPr>
                        <a:t>5</a:t>
                      </a:r>
                    </a:p>
                  </a:txBody>
                  <a:tcPr marL="0" marR="0" marT="0" marB="0" anchor="ctr"/>
                </a:tc>
                <a:tc>
                  <a:txBody>
                    <a:bodyPr/>
                    <a:lstStyle/>
                    <a:p>
                      <a:pPr algn="ctr" fontAlgn="ctr"/>
                      <a:r>
                        <a:rPr lang="es-CO" sz="1000" b="0" i="0" u="none" strike="noStrike">
                          <a:solidFill>
                            <a:srgbClr val="000000"/>
                          </a:solidFill>
                          <a:effectLst/>
                          <a:latin typeface="Calibri" panose="020F0502020204030204" pitchFamily="34" charset="0"/>
                        </a:rPr>
                        <a:t>Monterrey -</a:t>
                      </a:r>
                      <a:br>
                        <a:rPr lang="es-CO" sz="1000" b="0" i="0" u="none" strike="noStrike">
                          <a:solidFill>
                            <a:srgbClr val="000000"/>
                          </a:solidFill>
                          <a:effectLst/>
                          <a:latin typeface="Calibri" panose="020F0502020204030204" pitchFamily="34" charset="0"/>
                        </a:rPr>
                      </a:br>
                      <a:r>
                        <a:rPr lang="es-CO" sz="1000" b="0" i="0" u="none" strike="noStrike">
                          <a:solidFill>
                            <a:srgbClr val="000000"/>
                          </a:solidFill>
                          <a:effectLst/>
                          <a:latin typeface="Calibri" panose="020F0502020204030204" pitchFamily="34" charset="0"/>
                        </a:rPr>
                        <a:t>Tauramena</a:t>
                      </a:r>
                    </a:p>
                  </a:txBody>
                  <a:tcPr marL="0" marR="0" marT="0" marB="0" anchor="ctr"/>
                </a:tc>
                <a:tc>
                  <a:txBody>
                    <a:bodyPr/>
                    <a:lstStyle/>
                    <a:p>
                      <a:pPr algn="ctr" fontAlgn="ctr"/>
                      <a:r>
                        <a:rPr lang="es-CO" sz="1000" b="0" i="0" u="none" strike="noStrike">
                          <a:solidFill>
                            <a:srgbClr val="000000"/>
                          </a:solidFill>
                          <a:effectLst/>
                          <a:latin typeface="Calibri" panose="020F0502020204030204" pitchFamily="34" charset="0"/>
                        </a:rPr>
                        <a:t>Monterrey</a:t>
                      </a:r>
                      <a:br>
                        <a:rPr lang="es-CO" sz="1000" b="0" i="0" u="none" strike="noStrike">
                          <a:solidFill>
                            <a:srgbClr val="000000"/>
                          </a:solidFill>
                          <a:effectLst/>
                          <a:latin typeface="Calibri" panose="020F0502020204030204" pitchFamily="34" charset="0"/>
                        </a:rPr>
                      </a:br>
                      <a:r>
                        <a:rPr lang="es-CO" sz="1000" b="0" i="0" u="none" strike="noStrike">
                          <a:solidFill>
                            <a:srgbClr val="000000"/>
                          </a:solidFill>
                          <a:effectLst/>
                          <a:latin typeface="Calibri" panose="020F0502020204030204" pitchFamily="34" charset="0"/>
                        </a:rPr>
                        <a:t>PR0+000</a:t>
                      </a:r>
                      <a:br>
                        <a:rPr lang="es-CO" sz="1000" b="0" i="0" u="none" strike="noStrike">
                          <a:solidFill>
                            <a:srgbClr val="000000"/>
                          </a:solidFill>
                          <a:effectLst/>
                          <a:latin typeface="Calibri" panose="020F0502020204030204" pitchFamily="34" charset="0"/>
                        </a:rPr>
                      </a:br>
                      <a:r>
                        <a:rPr lang="es-CO" sz="1000" b="0" i="0" u="none" strike="noStrike">
                          <a:solidFill>
                            <a:srgbClr val="000000"/>
                          </a:solidFill>
                          <a:effectLst/>
                          <a:latin typeface="Calibri" panose="020F0502020204030204" pitchFamily="34" charset="0"/>
                        </a:rPr>
                        <a:t>(Ruta 6512)</a:t>
                      </a:r>
                    </a:p>
                  </a:txBody>
                  <a:tcPr marL="0" marR="0" marT="0" marB="0" anchor="ctr"/>
                </a:tc>
                <a:tc>
                  <a:txBody>
                    <a:bodyPr/>
                    <a:lstStyle/>
                    <a:p>
                      <a:pPr algn="ctr" fontAlgn="ctr"/>
                      <a:r>
                        <a:rPr lang="es-CO" sz="1000" b="0" i="0" u="none" strike="noStrike">
                          <a:solidFill>
                            <a:srgbClr val="000000"/>
                          </a:solidFill>
                          <a:effectLst/>
                          <a:latin typeface="Calibri" panose="020F0502020204030204" pitchFamily="34" charset="0"/>
                        </a:rPr>
                        <a:t>Tauramena</a:t>
                      </a:r>
                      <a:br>
                        <a:rPr lang="es-CO" sz="1000" b="0" i="0" u="none" strike="noStrike">
                          <a:solidFill>
                            <a:srgbClr val="000000"/>
                          </a:solidFill>
                          <a:effectLst/>
                          <a:latin typeface="Calibri" panose="020F0502020204030204" pitchFamily="34" charset="0"/>
                        </a:rPr>
                      </a:br>
                      <a:r>
                        <a:rPr lang="es-CO" sz="1000" b="0" i="0" u="none" strike="noStrike">
                          <a:solidFill>
                            <a:srgbClr val="000000"/>
                          </a:solidFill>
                          <a:effectLst/>
                          <a:latin typeface="Calibri" panose="020F0502020204030204" pitchFamily="34" charset="0"/>
                        </a:rPr>
                        <a:t>PR49+000</a:t>
                      </a:r>
                      <a:br>
                        <a:rPr lang="es-CO" sz="1000" b="0" i="0" u="none" strike="noStrike">
                          <a:solidFill>
                            <a:srgbClr val="000000"/>
                          </a:solidFill>
                          <a:effectLst/>
                          <a:latin typeface="Calibri" panose="020F0502020204030204" pitchFamily="34" charset="0"/>
                        </a:rPr>
                      </a:br>
                      <a:r>
                        <a:rPr lang="es-CO" sz="1000" b="0" i="0" u="none" strike="noStrike">
                          <a:solidFill>
                            <a:srgbClr val="000000"/>
                          </a:solidFill>
                          <a:effectLst/>
                          <a:latin typeface="Calibri" panose="020F0502020204030204" pitchFamily="34" charset="0"/>
                        </a:rPr>
                        <a:t>(Ruta 6512)</a:t>
                      </a:r>
                    </a:p>
                  </a:txBody>
                  <a:tcPr marL="0" marR="0" marT="0" marB="0" anchor="ctr"/>
                </a:tc>
                <a:tc>
                  <a:txBody>
                    <a:bodyPr/>
                    <a:lstStyle/>
                    <a:p>
                      <a:pPr algn="ctr" fontAlgn="ctr"/>
                      <a:r>
                        <a:rPr lang="es-CO" sz="1000" b="0" i="0" u="none" strike="noStrike">
                          <a:solidFill>
                            <a:srgbClr val="000000"/>
                          </a:solidFill>
                          <a:effectLst/>
                          <a:latin typeface="Calibri" panose="020F0502020204030204" pitchFamily="34" charset="0"/>
                        </a:rPr>
                        <a:t>49</a:t>
                      </a:r>
                    </a:p>
                  </a:txBody>
                  <a:tcPr marL="0" marR="0" marT="0" marB="0" anchor="ctr"/>
                </a:tc>
                <a:tc>
                  <a:txBody>
                    <a:bodyPr/>
                    <a:lstStyle/>
                    <a:p>
                      <a:pPr algn="ctr" fontAlgn="ctr"/>
                      <a:r>
                        <a:rPr lang="es-CO" sz="1000" b="0" i="0" u="none" strike="noStrike">
                          <a:solidFill>
                            <a:srgbClr val="000000"/>
                          </a:solidFill>
                          <a:effectLst/>
                          <a:latin typeface="Calibri" panose="020F0502020204030204" pitchFamily="34" charset="0"/>
                        </a:rPr>
                        <a:t>Mejoramiento de trazado y sección transversal</a:t>
                      </a:r>
                    </a:p>
                  </a:txBody>
                  <a:tcPr marL="0" marR="0" marT="0" marB="0" anchor="ctr"/>
                </a:tc>
              </a:tr>
              <a:tr h="625666">
                <a:tc>
                  <a:txBody>
                    <a:bodyPr/>
                    <a:lstStyle/>
                    <a:p>
                      <a:pPr algn="ctr" fontAlgn="ctr"/>
                      <a:r>
                        <a:rPr lang="es-CO" sz="1000" b="0" i="0" u="none" strike="noStrike">
                          <a:solidFill>
                            <a:srgbClr val="000000"/>
                          </a:solidFill>
                          <a:effectLst/>
                          <a:latin typeface="Calibri" panose="020F0502020204030204" pitchFamily="34" charset="0"/>
                        </a:rPr>
                        <a:t>6</a:t>
                      </a:r>
                    </a:p>
                  </a:txBody>
                  <a:tcPr marL="0" marR="0" marT="0" marB="0" anchor="ctr"/>
                </a:tc>
                <a:tc>
                  <a:txBody>
                    <a:bodyPr/>
                    <a:lstStyle/>
                    <a:p>
                      <a:pPr algn="ctr" fontAlgn="ctr"/>
                      <a:r>
                        <a:rPr lang="es-CO" sz="1000" b="0" i="0" u="none" strike="noStrike">
                          <a:solidFill>
                            <a:srgbClr val="000000"/>
                          </a:solidFill>
                          <a:effectLst/>
                          <a:latin typeface="Calibri" panose="020F0502020204030204" pitchFamily="34" charset="0"/>
                        </a:rPr>
                        <a:t>Tauramena -</a:t>
                      </a:r>
                      <a:br>
                        <a:rPr lang="es-CO" sz="1000" b="0" i="0" u="none" strike="noStrike">
                          <a:solidFill>
                            <a:srgbClr val="000000"/>
                          </a:solidFill>
                          <a:effectLst/>
                          <a:latin typeface="Calibri" panose="020F0502020204030204" pitchFamily="34" charset="0"/>
                        </a:rPr>
                      </a:br>
                      <a:r>
                        <a:rPr lang="es-CO" sz="1000" b="0" i="0" u="none" strike="noStrike">
                          <a:solidFill>
                            <a:srgbClr val="000000"/>
                          </a:solidFill>
                          <a:effectLst/>
                          <a:latin typeface="Calibri" panose="020F0502020204030204" pitchFamily="34" charset="0"/>
                        </a:rPr>
                        <a:t>Aguazul</a:t>
                      </a:r>
                    </a:p>
                  </a:txBody>
                  <a:tcPr marL="0" marR="0" marT="0" marB="0" anchor="ctr"/>
                </a:tc>
                <a:tc>
                  <a:txBody>
                    <a:bodyPr/>
                    <a:lstStyle/>
                    <a:p>
                      <a:pPr algn="ctr" fontAlgn="ctr"/>
                      <a:r>
                        <a:rPr lang="es-CO" sz="1000" b="0" i="0" u="none" strike="noStrike">
                          <a:solidFill>
                            <a:srgbClr val="000000"/>
                          </a:solidFill>
                          <a:effectLst/>
                          <a:latin typeface="Calibri" panose="020F0502020204030204" pitchFamily="34" charset="0"/>
                        </a:rPr>
                        <a:t>Tauramena</a:t>
                      </a:r>
                      <a:br>
                        <a:rPr lang="es-CO" sz="1000" b="0" i="0" u="none" strike="noStrike">
                          <a:solidFill>
                            <a:srgbClr val="000000"/>
                          </a:solidFill>
                          <a:effectLst/>
                          <a:latin typeface="Calibri" panose="020F0502020204030204" pitchFamily="34" charset="0"/>
                        </a:rPr>
                      </a:br>
                      <a:r>
                        <a:rPr lang="es-CO" sz="1000" b="0" i="0" u="none" strike="noStrike">
                          <a:solidFill>
                            <a:srgbClr val="000000"/>
                          </a:solidFill>
                          <a:effectLst/>
                          <a:latin typeface="Calibri" panose="020F0502020204030204" pitchFamily="34" charset="0"/>
                        </a:rPr>
                        <a:t>PR49+000</a:t>
                      </a:r>
                      <a:br>
                        <a:rPr lang="es-CO" sz="1000" b="0" i="0" u="none" strike="noStrike">
                          <a:solidFill>
                            <a:srgbClr val="000000"/>
                          </a:solidFill>
                          <a:effectLst/>
                          <a:latin typeface="Calibri" panose="020F0502020204030204" pitchFamily="34" charset="0"/>
                        </a:rPr>
                      </a:br>
                      <a:r>
                        <a:rPr lang="es-CO" sz="1000" b="0" i="0" u="none" strike="noStrike">
                          <a:solidFill>
                            <a:srgbClr val="000000"/>
                          </a:solidFill>
                          <a:effectLst/>
                          <a:latin typeface="Calibri" panose="020F0502020204030204" pitchFamily="34" charset="0"/>
                        </a:rPr>
                        <a:t>(Ruta 6512)</a:t>
                      </a:r>
                    </a:p>
                  </a:txBody>
                  <a:tcPr marL="0" marR="0" marT="0" marB="0" anchor="ctr"/>
                </a:tc>
                <a:tc>
                  <a:txBody>
                    <a:bodyPr/>
                    <a:lstStyle/>
                    <a:p>
                      <a:pPr algn="ctr" fontAlgn="ctr"/>
                      <a:r>
                        <a:rPr lang="es-CO" sz="1000" b="0" i="0" u="none" strike="noStrike">
                          <a:solidFill>
                            <a:srgbClr val="000000"/>
                          </a:solidFill>
                          <a:effectLst/>
                          <a:latin typeface="Calibri" panose="020F0502020204030204" pitchFamily="34" charset="0"/>
                        </a:rPr>
                        <a:t>Aguazul</a:t>
                      </a:r>
                      <a:br>
                        <a:rPr lang="es-CO" sz="1000" b="0" i="0" u="none" strike="noStrike">
                          <a:solidFill>
                            <a:srgbClr val="000000"/>
                          </a:solidFill>
                          <a:effectLst/>
                          <a:latin typeface="Calibri" panose="020F0502020204030204" pitchFamily="34" charset="0"/>
                        </a:rPr>
                      </a:br>
                      <a:r>
                        <a:rPr lang="es-CO" sz="1000" b="0" i="0" u="none" strike="noStrike">
                          <a:solidFill>
                            <a:srgbClr val="000000"/>
                          </a:solidFill>
                          <a:effectLst/>
                          <a:latin typeface="Calibri" panose="020F0502020204030204" pitchFamily="34" charset="0"/>
                        </a:rPr>
                        <a:t>PR77+548</a:t>
                      </a:r>
                      <a:br>
                        <a:rPr lang="es-CO" sz="1000" b="0" i="0" u="none" strike="noStrike">
                          <a:solidFill>
                            <a:srgbClr val="000000"/>
                          </a:solidFill>
                          <a:effectLst/>
                          <a:latin typeface="Calibri" panose="020F0502020204030204" pitchFamily="34" charset="0"/>
                        </a:rPr>
                      </a:br>
                      <a:r>
                        <a:rPr lang="es-CO" sz="1000" b="0" i="0" u="none" strike="noStrike">
                          <a:solidFill>
                            <a:srgbClr val="000000"/>
                          </a:solidFill>
                          <a:effectLst/>
                          <a:latin typeface="Calibri" panose="020F0502020204030204" pitchFamily="34" charset="0"/>
                        </a:rPr>
                        <a:t>(Ruta 6512)</a:t>
                      </a:r>
                    </a:p>
                  </a:txBody>
                  <a:tcPr marL="0" marR="0" marT="0" marB="0" anchor="ctr"/>
                </a:tc>
                <a:tc>
                  <a:txBody>
                    <a:bodyPr/>
                    <a:lstStyle/>
                    <a:p>
                      <a:pPr algn="ctr" fontAlgn="ctr"/>
                      <a:r>
                        <a:rPr lang="es-CO" sz="1000" b="0" i="0" u="none" strike="noStrike">
                          <a:solidFill>
                            <a:srgbClr val="000000"/>
                          </a:solidFill>
                          <a:effectLst/>
                          <a:latin typeface="Calibri" panose="020F0502020204030204" pitchFamily="34" charset="0"/>
                        </a:rPr>
                        <a:t>28,55</a:t>
                      </a:r>
                    </a:p>
                  </a:txBody>
                  <a:tcPr marL="0" marR="0" marT="0" marB="0" anchor="ctr"/>
                </a:tc>
                <a:tc>
                  <a:txBody>
                    <a:bodyPr/>
                    <a:lstStyle/>
                    <a:p>
                      <a:pPr algn="ctr" fontAlgn="ctr"/>
                      <a:r>
                        <a:rPr lang="es-CO" sz="1000" b="0" i="0" u="none" strike="noStrike">
                          <a:solidFill>
                            <a:srgbClr val="000000"/>
                          </a:solidFill>
                          <a:effectLst/>
                          <a:latin typeface="Calibri" panose="020F0502020204030204" pitchFamily="34" charset="0"/>
                        </a:rPr>
                        <a:t>Mejoramiento de trazado y sección transversal</a:t>
                      </a:r>
                    </a:p>
                  </a:txBody>
                  <a:tcPr marL="0" marR="0" marT="0" marB="0" anchor="ctr"/>
                </a:tc>
              </a:tr>
              <a:tr h="625666">
                <a:tc>
                  <a:txBody>
                    <a:bodyPr/>
                    <a:lstStyle/>
                    <a:p>
                      <a:pPr algn="ctr" fontAlgn="ctr"/>
                      <a:r>
                        <a:rPr lang="es-CO" sz="1000" b="0" i="0" u="none" strike="noStrike" dirty="0" smtClean="0">
                          <a:solidFill>
                            <a:srgbClr val="000000"/>
                          </a:solidFill>
                          <a:effectLst/>
                          <a:latin typeface="Calibri" panose="020F0502020204030204" pitchFamily="34" charset="0"/>
                        </a:rPr>
                        <a:t>7</a:t>
                      </a:r>
                      <a:r>
                        <a:rPr lang="es-CO" sz="1000" b="0" i="0" u="none" strike="noStrike" dirty="0">
                          <a:solidFill>
                            <a:srgbClr val="000000"/>
                          </a:solidFill>
                          <a:effectLst/>
                          <a:latin typeface="Calibri" panose="020F0502020204030204" pitchFamily="34" charset="0"/>
                        </a:rPr>
                        <a:t> </a:t>
                      </a:r>
                    </a:p>
                  </a:txBody>
                  <a:tcPr marL="0" marR="0" marT="0" marB="0" anchor="ctr"/>
                </a:tc>
                <a:tc>
                  <a:txBody>
                    <a:bodyPr/>
                    <a:lstStyle/>
                    <a:p>
                      <a:pPr algn="ctr" fontAlgn="ctr"/>
                      <a:r>
                        <a:rPr lang="es-CO" sz="1000" b="0" i="0" u="none" strike="noStrike">
                          <a:solidFill>
                            <a:srgbClr val="000000"/>
                          </a:solidFill>
                          <a:effectLst/>
                          <a:latin typeface="Calibri" panose="020F0502020204030204" pitchFamily="34" charset="0"/>
                        </a:rPr>
                        <a:t>Aguazul -</a:t>
                      </a:r>
                      <a:br>
                        <a:rPr lang="es-CO" sz="1000" b="0" i="0" u="none" strike="noStrike">
                          <a:solidFill>
                            <a:srgbClr val="000000"/>
                          </a:solidFill>
                          <a:effectLst/>
                          <a:latin typeface="Calibri" panose="020F0502020204030204" pitchFamily="34" charset="0"/>
                        </a:rPr>
                      </a:br>
                      <a:r>
                        <a:rPr lang="es-CO" sz="1000" b="0" i="0" u="none" strike="noStrike">
                          <a:solidFill>
                            <a:srgbClr val="000000"/>
                          </a:solidFill>
                          <a:effectLst/>
                          <a:latin typeface="Calibri" panose="020F0502020204030204" pitchFamily="34" charset="0"/>
                        </a:rPr>
                        <a:t>Yopal</a:t>
                      </a:r>
                    </a:p>
                  </a:txBody>
                  <a:tcPr marL="0" marR="0" marT="0" marB="0" anchor="ctr"/>
                </a:tc>
                <a:tc>
                  <a:txBody>
                    <a:bodyPr/>
                    <a:lstStyle/>
                    <a:p>
                      <a:pPr algn="ctr" fontAlgn="ctr"/>
                      <a:r>
                        <a:rPr lang="es-CO" sz="1000" b="0" i="0" u="none" strike="noStrike">
                          <a:solidFill>
                            <a:srgbClr val="000000"/>
                          </a:solidFill>
                          <a:effectLst/>
                          <a:latin typeface="Calibri" panose="020F0502020204030204" pitchFamily="34" charset="0"/>
                        </a:rPr>
                        <a:t>Aguazul</a:t>
                      </a:r>
                      <a:br>
                        <a:rPr lang="es-CO" sz="1000" b="0" i="0" u="none" strike="noStrike">
                          <a:solidFill>
                            <a:srgbClr val="000000"/>
                          </a:solidFill>
                          <a:effectLst/>
                          <a:latin typeface="Calibri" panose="020F0502020204030204" pitchFamily="34" charset="0"/>
                        </a:rPr>
                      </a:br>
                      <a:r>
                        <a:rPr lang="es-CO" sz="1000" b="0" i="0" u="none" strike="noStrike">
                          <a:solidFill>
                            <a:srgbClr val="000000"/>
                          </a:solidFill>
                          <a:effectLst/>
                          <a:latin typeface="Calibri" panose="020F0502020204030204" pitchFamily="34" charset="0"/>
                        </a:rPr>
                        <a:t>PR77+548</a:t>
                      </a:r>
                      <a:br>
                        <a:rPr lang="es-CO" sz="1000" b="0" i="0" u="none" strike="noStrike">
                          <a:solidFill>
                            <a:srgbClr val="000000"/>
                          </a:solidFill>
                          <a:effectLst/>
                          <a:latin typeface="Calibri" panose="020F0502020204030204" pitchFamily="34" charset="0"/>
                        </a:rPr>
                      </a:br>
                      <a:r>
                        <a:rPr lang="es-CO" sz="1000" b="0" i="0" u="none" strike="noStrike">
                          <a:solidFill>
                            <a:srgbClr val="000000"/>
                          </a:solidFill>
                          <a:effectLst/>
                          <a:latin typeface="Calibri" panose="020F0502020204030204" pitchFamily="34" charset="0"/>
                        </a:rPr>
                        <a:t>(Ruta 6512)</a:t>
                      </a:r>
                    </a:p>
                  </a:txBody>
                  <a:tcPr marL="0" marR="0" marT="0" marB="0" anchor="ctr"/>
                </a:tc>
                <a:tc>
                  <a:txBody>
                    <a:bodyPr/>
                    <a:lstStyle/>
                    <a:p>
                      <a:pPr algn="ctr" fontAlgn="ctr"/>
                      <a:r>
                        <a:rPr lang="es-CO" sz="1000" b="0" i="0" u="none" strike="noStrike">
                          <a:solidFill>
                            <a:srgbClr val="000000"/>
                          </a:solidFill>
                          <a:effectLst/>
                          <a:latin typeface="Calibri" panose="020F0502020204030204" pitchFamily="34" charset="0"/>
                        </a:rPr>
                        <a:t>Yopal</a:t>
                      </a:r>
                      <a:br>
                        <a:rPr lang="es-CO" sz="1000" b="0" i="0" u="none" strike="noStrike">
                          <a:solidFill>
                            <a:srgbClr val="000000"/>
                          </a:solidFill>
                          <a:effectLst/>
                          <a:latin typeface="Calibri" panose="020F0502020204030204" pitchFamily="34" charset="0"/>
                        </a:rPr>
                      </a:br>
                      <a:r>
                        <a:rPr lang="es-CO" sz="1000" b="0" i="0" u="none" strike="noStrike">
                          <a:solidFill>
                            <a:srgbClr val="000000"/>
                          </a:solidFill>
                          <a:effectLst/>
                          <a:latin typeface="Calibri" panose="020F0502020204030204" pitchFamily="34" charset="0"/>
                        </a:rPr>
                        <a:t>PR103+287</a:t>
                      </a:r>
                      <a:br>
                        <a:rPr lang="es-CO" sz="1000" b="0" i="0" u="none" strike="noStrike">
                          <a:solidFill>
                            <a:srgbClr val="000000"/>
                          </a:solidFill>
                          <a:effectLst/>
                          <a:latin typeface="Calibri" panose="020F0502020204030204" pitchFamily="34" charset="0"/>
                        </a:rPr>
                      </a:br>
                      <a:r>
                        <a:rPr lang="es-CO" sz="1000" b="0" i="0" u="none" strike="noStrike">
                          <a:solidFill>
                            <a:srgbClr val="000000"/>
                          </a:solidFill>
                          <a:effectLst/>
                          <a:latin typeface="Calibri" panose="020F0502020204030204" pitchFamily="34" charset="0"/>
                        </a:rPr>
                        <a:t>(Ruta 6512)</a:t>
                      </a:r>
                    </a:p>
                  </a:txBody>
                  <a:tcPr marL="0" marR="0" marT="0" marB="0" anchor="ctr"/>
                </a:tc>
                <a:tc>
                  <a:txBody>
                    <a:bodyPr/>
                    <a:lstStyle/>
                    <a:p>
                      <a:pPr algn="ctr" fontAlgn="ctr"/>
                      <a:r>
                        <a:rPr lang="es-CO" sz="1000" b="0" i="0" u="none" strike="noStrike">
                          <a:solidFill>
                            <a:srgbClr val="000000"/>
                          </a:solidFill>
                          <a:effectLst/>
                          <a:latin typeface="Calibri" panose="020F0502020204030204" pitchFamily="34" charset="0"/>
                        </a:rPr>
                        <a:t>25,74</a:t>
                      </a:r>
                    </a:p>
                  </a:txBody>
                  <a:tcPr marL="0" marR="0" marT="0" marB="0" anchor="ctr"/>
                </a:tc>
                <a:tc>
                  <a:txBody>
                    <a:bodyPr/>
                    <a:lstStyle/>
                    <a:p>
                      <a:pPr algn="ctr" fontAlgn="ctr"/>
                      <a:r>
                        <a:rPr lang="es-CO" sz="1000" b="0" i="0" u="none" strike="noStrike" dirty="0">
                          <a:solidFill>
                            <a:srgbClr val="000000"/>
                          </a:solidFill>
                          <a:effectLst/>
                          <a:latin typeface="Calibri" panose="020F0502020204030204" pitchFamily="34" charset="0"/>
                        </a:rPr>
                        <a:t>Construcción Doble - Calzada Mejoramiento de trazado y sección transversal</a:t>
                      </a:r>
                    </a:p>
                  </a:txBody>
                  <a:tcPr marL="0" marR="0" marT="0" marB="0" anchor="ctr"/>
                </a:tc>
              </a:tr>
            </a:tbl>
          </a:graphicData>
        </a:graphic>
      </p:graphicFrame>
    </p:spTree>
    <p:extLst>
      <p:ext uri="{BB962C8B-B14F-4D97-AF65-F5344CB8AC3E}">
        <p14:creationId xmlns:p14="http://schemas.microsoft.com/office/powerpoint/2010/main" val="3084387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0"/>
            <a:ext cx="1400213" cy="1124744"/>
          </a:xfrm>
          <a:prstGeom prst="rect">
            <a:avLst/>
          </a:prstGeom>
        </p:spPr>
      </p:pic>
      <p:sp>
        <p:nvSpPr>
          <p:cNvPr id="3" name="30 CuadroTexto"/>
          <p:cNvSpPr txBox="1">
            <a:spLocks noChangeArrowheads="1"/>
          </p:cNvSpPr>
          <p:nvPr/>
        </p:nvSpPr>
        <p:spPr bwMode="auto">
          <a:xfrm flipH="1">
            <a:off x="4661074" y="1422139"/>
            <a:ext cx="4348414" cy="307777"/>
          </a:xfrm>
          <a:prstGeom prst="rect">
            <a:avLst/>
          </a:prstGeom>
          <a:solidFill>
            <a:schemeClr val="accent1"/>
          </a:solidFill>
        </p:spPr>
        <p:style>
          <a:lnRef idx="3">
            <a:schemeClr val="lt1"/>
          </a:lnRef>
          <a:fillRef idx="1">
            <a:schemeClr val="accent1"/>
          </a:fillRef>
          <a:effectRef idx="1">
            <a:schemeClr val="accent1"/>
          </a:effectRef>
          <a:fontRef idx="minor">
            <a:schemeClr val="lt1"/>
          </a:fontRef>
        </p:style>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400" dirty="0">
                <a:solidFill>
                  <a:prstClr val="white"/>
                </a:solidFill>
                <a:latin typeface="Calibri"/>
                <a:cs typeface="Arial" pitchFamily="34" charset="0"/>
              </a:rPr>
              <a:t>ALCANCE CONCESIONES 4G</a:t>
            </a:r>
          </a:p>
        </p:txBody>
      </p:sp>
      <p:graphicFrame>
        <p:nvGraphicFramePr>
          <p:cNvPr id="4" name="17 Tabla"/>
          <p:cNvGraphicFramePr>
            <a:graphicFrameLocks noGrp="1"/>
          </p:cNvGraphicFramePr>
          <p:nvPr>
            <p:extLst>
              <p:ext uri="{D42A27DB-BD31-4B8C-83A1-F6EECF244321}">
                <p14:modId xmlns:p14="http://schemas.microsoft.com/office/powerpoint/2010/main" val="320183708"/>
              </p:ext>
            </p:extLst>
          </p:nvPr>
        </p:nvGraphicFramePr>
        <p:xfrm>
          <a:off x="4670856" y="1846280"/>
          <a:ext cx="4314591" cy="2366669"/>
        </p:xfrm>
        <a:graphic>
          <a:graphicData uri="http://schemas.openxmlformats.org/drawingml/2006/table">
            <a:tbl>
              <a:tblPr firstRow="1" bandRow="1">
                <a:tableStyleId>{BC89EF96-8CEA-46FF-86C4-4CE0E7609802}</a:tableStyleId>
              </a:tblPr>
              <a:tblGrid>
                <a:gridCol w="3009206"/>
                <a:gridCol w="1305385"/>
              </a:tblGrid>
              <a:tr h="229076">
                <a:tc>
                  <a:txBody>
                    <a:bodyPr/>
                    <a:lstStyle/>
                    <a:p>
                      <a:pPr algn="ctr"/>
                      <a:r>
                        <a:rPr lang="es-CO" sz="1400" b="1" dirty="0" smtClean="0">
                          <a:latin typeface="+mn-lt"/>
                          <a:cs typeface="+mn-cs"/>
                        </a:rPr>
                        <a:t>Grupo 2 FONADE</a:t>
                      </a:r>
                      <a:endParaRPr lang="es-CO" sz="1400" b="1" dirty="0">
                        <a:latin typeface="+mn-lt"/>
                        <a:cs typeface="Arial" panose="020B0604020202020204" pitchFamily="34" charset="0"/>
                      </a:endParaRPr>
                    </a:p>
                  </a:txBody>
                  <a:tcPr marL="55721" marR="55721" marT="27861" marB="27861"/>
                </a:tc>
                <a:tc>
                  <a:txBody>
                    <a:bodyPr/>
                    <a:lstStyle/>
                    <a:p>
                      <a:pPr algn="ctr" fontAlgn="ctr"/>
                      <a:r>
                        <a:rPr lang="es-CO" sz="1400" b="1" i="0" u="none" strike="noStrike" dirty="0" smtClean="0">
                          <a:solidFill>
                            <a:schemeClr val="tx1"/>
                          </a:solidFill>
                          <a:latin typeface="+mn-lt"/>
                          <a:cs typeface="Arial" panose="020B0604020202020204" pitchFamily="34" charset="0"/>
                        </a:rPr>
                        <a:t>SEGUNDA OLA</a:t>
                      </a:r>
                      <a:endParaRPr lang="es-CO" sz="1400" b="1" i="0" u="none" strike="noStrike" dirty="0">
                        <a:solidFill>
                          <a:schemeClr val="tx1"/>
                        </a:solidFill>
                        <a:latin typeface="+mn-lt"/>
                        <a:cs typeface="Arial" panose="020B0604020202020204" pitchFamily="34" charset="0"/>
                      </a:endParaRPr>
                    </a:p>
                  </a:txBody>
                  <a:tcPr marL="5805" marR="5805" marT="5805" marB="0" anchor="ctr"/>
                </a:tc>
              </a:tr>
              <a:tr h="22907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s-ES" sz="1300" b="0" i="0" u="none" strike="noStrike" kern="1200" dirty="0" smtClean="0">
                          <a:solidFill>
                            <a:schemeClr val="tx2">
                              <a:lumMod val="50000"/>
                            </a:schemeClr>
                          </a:solidFill>
                          <a:latin typeface="Candara" panose="020E0502030303020204" pitchFamily="34" charset="0"/>
                          <a:ea typeface="+mn-ea"/>
                          <a:cs typeface="Arial" panose="020B0604020202020204" pitchFamily="34" charset="0"/>
                        </a:rPr>
                        <a:t>Longitud de Proyecto</a:t>
                      </a:r>
                    </a:p>
                  </a:txBody>
                  <a:tcPr marL="84406" marR="84406" marT="42203" marB="42203"/>
                </a:tc>
                <a:tc>
                  <a:txBody>
                    <a:bodyPr/>
                    <a:lstStyle/>
                    <a:p>
                      <a:pPr marL="0" algn="ctr" defTabSz="914400" rtl="0" eaLnBrk="1" fontAlgn="ctr" latinLnBrk="0" hangingPunct="1"/>
                      <a:r>
                        <a:rPr lang="es-CO" sz="1300" b="0" i="0" u="none" strike="noStrike" kern="1200" dirty="0" smtClean="0">
                          <a:solidFill>
                            <a:schemeClr val="tx2">
                              <a:lumMod val="50000"/>
                            </a:schemeClr>
                          </a:solidFill>
                          <a:latin typeface="Candara" panose="020E0502030303020204" pitchFamily="34" charset="0"/>
                          <a:ea typeface="+mn-ea"/>
                          <a:cs typeface="Arial" panose="020B0604020202020204" pitchFamily="34" charset="0"/>
                        </a:rPr>
                        <a:t>76 km</a:t>
                      </a:r>
                      <a:endParaRPr lang="es-CO" sz="1300" b="0" i="0" u="none" strike="noStrike" kern="1200" dirty="0">
                        <a:solidFill>
                          <a:schemeClr val="tx2">
                            <a:lumMod val="50000"/>
                          </a:schemeClr>
                        </a:solidFill>
                        <a:latin typeface="Candara" panose="020E0502030303020204" pitchFamily="34" charset="0"/>
                        <a:ea typeface="+mn-ea"/>
                        <a:cs typeface="Arial" panose="020B0604020202020204" pitchFamily="34" charset="0"/>
                      </a:endParaRPr>
                    </a:p>
                  </a:txBody>
                  <a:tcPr marL="8792" marR="8792" marT="8792" marB="0" anchor="ctr"/>
                </a:tc>
              </a:tr>
              <a:tr h="229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b="0" u="none" strike="noStrike" dirty="0" smtClean="0">
                          <a:solidFill>
                            <a:schemeClr val="tx2">
                              <a:lumMod val="50000"/>
                            </a:schemeClr>
                          </a:solidFill>
                          <a:effectLst/>
                          <a:latin typeface="Candara" panose="020E0502030303020204" pitchFamily="34" charset="0"/>
                          <a:cs typeface="+mn-cs"/>
                        </a:rPr>
                        <a:t>Construcción</a:t>
                      </a:r>
                      <a:r>
                        <a:rPr lang="es-ES" sz="1300" b="0" u="none" strike="noStrike" baseline="0" dirty="0" smtClean="0">
                          <a:solidFill>
                            <a:schemeClr val="tx2">
                              <a:lumMod val="50000"/>
                            </a:schemeClr>
                          </a:solidFill>
                          <a:effectLst/>
                          <a:latin typeface="Candara" panose="020E0502030303020204" pitchFamily="34" charset="0"/>
                          <a:cs typeface="+mn-cs"/>
                        </a:rPr>
                        <a:t> segunda  </a:t>
                      </a:r>
                      <a:r>
                        <a:rPr lang="es-ES" sz="1300" b="0" u="none" strike="noStrike" dirty="0" smtClean="0">
                          <a:solidFill>
                            <a:schemeClr val="tx2">
                              <a:lumMod val="50000"/>
                            </a:schemeClr>
                          </a:solidFill>
                          <a:effectLst/>
                          <a:latin typeface="Candara" panose="020E0502030303020204" pitchFamily="34" charset="0"/>
                          <a:cs typeface="+mn-cs"/>
                        </a:rPr>
                        <a:t>calzada</a:t>
                      </a:r>
                      <a:endParaRPr lang="es-ES" sz="1300" b="1" u="none" strike="noStrike" dirty="0" smtClean="0">
                        <a:solidFill>
                          <a:schemeClr val="tx2">
                            <a:lumMod val="50000"/>
                          </a:schemeClr>
                        </a:solidFill>
                        <a:effectLst/>
                        <a:latin typeface="Candara" panose="020E0502030303020204" pitchFamily="34" charset="0"/>
                        <a:cs typeface="Arial" panose="020B0604020202020204" pitchFamily="34" charset="0"/>
                      </a:endParaRPr>
                    </a:p>
                  </a:txBody>
                  <a:tcPr marL="84406" marR="84406" marT="42203" marB="42203"/>
                </a:tc>
                <a:tc>
                  <a:txBody>
                    <a:bodyPr/>
                    <a:lstStyle/>
                    <a:p>
                      <a:pPr algn="ctr" fontAlgn="ctr"/>
                      <a:r>
                        <a:rPr lang="es-CO" sz="1300" b="0" i="0" u="none" strike="noStrike" dirty="0" smtClean="0">
                          <a:solidFill>
                            <a:schemeClr val="tx2">
                              <a:lumMod val="50000"/>
                            </a:schemeClr>
                          </a:solidFill>
                          <a:latin typeface="Candara" panose="020E0502030303020204" pitchFamily="34" charset="0"/>
                          <a:cs typeface="Arial" panose="020B0604020202020204" pitchFamily="34" charset="0"/>
                        </a:rPr>
                        <a:t>76 km</a:t>
                      </a:r>
                      <a:endParaRPr lang="es-CO" sz="1300" b="0" i="0" u="none" strike="noStrike" dirty="0">
                        <a:solidFill>
                          <a:schemeClr val="tx2">
                            <a:lumMod val="50000"/>
                          </a:schemeClr>
                        </a:solidFill>
                        <a:latin typeface="Candara" panose="020E0502030303020204" pitchFamily="34" charset="0"/>
                        <a:cs typeface="Arial" panose="020B0604020202020204" pitchFamily="34" charset="0"/>
                      </a:endParaRPr>
                    </a:p>
                  </a:txBody>
                  <a:tcPr marL="8792" marR="8792" marT="8792" marB="0" anchor="ctr"/>
                </a:tc>
              </a:tr>
              <a:tr h="229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b="0" u="none" strike="noStrike" kern="1200" dirty="0" smtClean="0">
                          <a:solidFill>
                            <a:schemeClr val="tx2">
                              <a:lumMod val="50000"/>
                            </a:schemeClr>
                          </a:solidFill>
                          <a:effectLst/>
                          <a:latin typeface="Candara" panose="020E0502030303020204" pitchFamily="34" charset="0"/>
                          <a:ea typeface="+mn-ea"/>
                          <a:cs typeface="+mn-cs"/>
                        </a:rPr>
                        <a:t>Mejoramiento</a:t>
                      </a:r>
                    </a:p>
                  </a:txBody>
                  <a:tcPr marL="84406" marR="84406" marT="42203" marB="42203"/>
                </a:tc>
                <a:tc>
                  <a:txBody>
                    <a:bodyPr/>
                    <a:lstStyle/>
                    <a:p>
                      <a:pPr algn="ctr" fontAlgn="ctr"/>
                      <a:r>
                        <a:rPr lang="es-CO" sz="1300" b="0" i="0" u="none" strike="noStrike" dirty="0" smtClean="0">
                          <a:solidFill>
                            <a:schemeClr val="tx2">
                              <a:lumMod val="50000"/>
                            </a:schemeClr>
                          </a:solidFill>
                          <a:latin typeface="Candara" panose="020E0502030303020204" pitchFamily="34" charset="0"/>
                          <a:cs typeface="Arial" panose="020B0604020202020204" pitchFamily="34" charset="0"/>
                        </a:rPr>
                        <a:t>76 km </a:t>
                      </a:r>
                      <a:endParaRPr lang="es-CO" sz="1300" b="0" i="0" u="none" strike="noStrike" dirty="0">
                        <a:solidFill>
                          <a:schemeClr val="tx2">
                            <a:lumMod val="50000"/>
                          </a:schemeClr>
                        </a:solidFill>
                        <a:latin typeface="Candara" panose="020E0502030303020204" pitchFamily="34" charset="0"/>
                        <a:cs typeface="Arial" panose="020B0604020202020204" pitchFamily="34" charset="0"/>
                      </a:endParaRPr>
                    </a:p>
                  </a:txBody>
                  <a:tcPr marL="8792" marR="8792" marT="8792" marB="0" anchor="ctr"/>
                </a:tc>
              </a:tr>
              <a:tr h="4024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b="0" u="none" strike="noStrike" kern="1200" dirty="0" smtClean="0">
                          <a:solidFill>
                            <a:schemeClr val="tx2">
                              <a:lumMod val="50000"/>
                            </a:schemeClr>
                          </a:solidFill>
                          <a:effectLst/>
                          <a:latin typeface="Candara" panose="020E0502030303020204" pitchFamily="34" charset="0"/>
                          <a:ea typeface="+mn-ea"/>
                          <a:cs typeface="+mn-cs"/>
                        </a:rPr>
                        <a:t>Construcción Variante</a:t>
                      </a:r>
                    </a:p>
                  </a:txBody>
                  <a:tcPr marL="84406" marR="84406" marT="42203" marB="42203"/>
                </a:tc>
                <a:tc>
                  <a:txBody>
                    <a:bodyPr/>
                    <a:lstStyle/>
                    <a:p>
                      <a:pPr algn="ctr" fontAlgn="ctr"/>
                      <a:r>
                        <a:rPr lang="es-CO" sz="1300" b="0" u="none" strike="noStrike" kern="1200" dirty="0" smtClean="0">
                          <a:solidFill>
                            <a:schemeClr val="tx2">
                              <a:lumMod val="50000"/>
                            </a:schemeClr>
                          </a:solidFill>
                          <a:effectLst/>
                          <a:latin typeface="Candara" panose="020E0502030303020204" pitchFamily="34" charset="0"/>
                          <a:ea typeface="+mn-ea"/>
                          <a:cs typeface="+mn-cs"/>
                        </a:rPr>
                        <a:t> 7 </a:t>
                      </a:r>
                      <a:r>
                        <a:rPr lang="es-CO" sz="1300" b="0" u="none" strike="noStrike" kern="1200" dirty="0" err="1" smtClean="0">
                          <a:solidFill>
                            <a:schemeClr val="tx2">
                              <a:lumMod val="50000"/>
                            </a:schemeClr>
                          </a:solidFill>
                          <a:effectLst/>
                          <a:latin typeface="Candara" panose="020E0502030303020204" pitchFamily="34" charset="0"/>
                          <a:ea typeface="+mn-ea"/>
                          <a:cs typeface="+mn-cs"/>
                        </a:rPr>
                        <a:t>Und</a:t>
                      </a:r>
                      <a:endParaRPr lang="es-CO" sz="1300" b="0" u="none" strike="noStrike" kern="1200" dirty="0">
                        <a:solidFill>
                          <a:schemeClr val="tx2">
                            <a:lumMod val="50000"/>
                          </a:schemeClr>
                        </a:solidFill>
                        <a:effectLst/>
                        <a:latin typeface="Candara" panose="020E0502030303020204" pitchFamily="34" charset="0"/>
                        <a:ea typeface="+mn-ea"/>
                        <a:cs typeface="+mn-cs"/>
                      </a:endParaRPr>
                    </a:p>
                  </a:txBody>
                  <a:tcPr marL="8792" marR="8792" marT="8792" marB="0" anchor="ctr"/>
                </a:tc>
              </a:tr>
              <a:tr h="229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b="0" u="none" strike="noStrike" kern="1200" dirty="0" smtClean="0">
                          <a:solidFill>
                            <a:schemeClr val="tx2">
                              <a:lumMod val="50000"/>
                            </a:schemeClr>
                          </a:solidFill>
                          <a:effectLst/>
                          <a:latin typeface="Candara" panose="020E0502030303020204" pitchFamily="34" charset="0"/>
                          <a:ea typeface="+mn-ea"/>
                          <a:cs typeface="+mn-cs"/>
                        </a:rPr>
                        <a:t>Construcción de Puentes</a:t>
                      </a:r>
                    </a:p>
                  </a:txBody>
                  <a:tcPr marL="84406" marR="84406" marT="42203" marB="42203"/>
                </a:tc>
                <a:tc>
                  <a:txBody>
                    <a:bodyPr/>
                    <a:lstStyle/>
                    <a:p>
                      <a:pPr algn="ctr" fontAlgn="ctr"/>
                      <a:r>
                        <a:rPr lang="es-CO" sz="1300" b="0" u="none" strike="noStrike" kern="1200" dirty="0" smtClean="0">
                          <a:solidFill>
                            <a:schemeClr val="tx2">
                              <a:lumMod val="50000"/>
                            </a:schemeClr>
                          </a:solidFill>
                          <a:effectLst/>
                          <a:latin typeface="Candara" panose="020E0502030303020204" pitchFamily="34" charset="0"/>
                          <a:ea typeface="+mn-ea"/>
                          <a:cs typeface="+mn-cs"/>
                        </a:rPr>
                        <a:t>23 </a:t>
                      </a:r>
                      <a:r>
                        <a:rPr lang="es-CO" sz="1300" b="0" u="none" strike="noStrike" kern="1200" dirty="0" err="1" smtClean="0">
                          <a:solidFill>
                            <a:schemeClr val="tx2">
                              <a:lumMod val="50000"/>
                            </a:schemeClr>
                          </a:solidFill>
                          <a:effectLst/>
                          <a:latin typeface="Candara" panose="020E0502030303020204" pitchFamily="34" charset="0"/>
                          <a:ea typeface="+mn-ea"/>
                          <a:cs typeface="+mn-cs"/>
                        </a:rPr>
                        <a:t>Und</a:t>
                      </a:r>
                      <a:r>
                        <a:rPr lang="es-CO" sz="1300" b="0" u="none" strike="noStrike" kern="1200" dirty="0" smtClean="0">
                          <a:solidFill>
                            <a:schemeClr val="tx2">
                              <a:lumMod val="50000"/>
                            </a:schemeClr>
                          </a:solidFill>
                          <a:effectLst/>
                          <a:latin typeface="Candara" panose="020E0502030303020204" pitchFamily="34" charset="0"/>
                          <a:ea typeface="+mn-ea"/>
                          <a:cs typeface="+mn-cs"/>
                        </a:rPr>
                        <a:t> / 2,5 km</a:t>
                      </a:r>
                      <a:endParaRPr lang="es-CO" sz="1300" b="0" u="none" strike="noStrike" kern="1200" dirty="0">
                        <a:solidFill>
                          <a:schemeClr val="tx2">
                            <a:lumMod val="50000"/>
                          </a:schemeClr>
                        </a:solidFill>
                        <a:effectLst/>
                        <a:latin typeface="Candara" panose="020E0502030303020204" pitchFamily="34" charset="0"/>
                        <a:ea typeface="+mn-ea"/>
                        <a:cs typeface="+mn-cs"/>
                      </a:endParaRPr>
                    </a:p>
                  </a:txBody>
                  <a:tcPr marL="8792" marR="8792" marT="8792" marB="0" anchor="ctr"/>
                </a:tc>
              </a:tr>
              <a:tr h="229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b="0" u="none" strike="noStrike" kern="1200" dirty="0" smtClean="0">
                          <a:solidFill>
                            <a:schemeClr val="tx2">
                              <a:lumMod val="50000"/>
                            </a:schemeClr>
                          </a:solidFill>
                          <a:effectLst/>
                          <a:latin typeface="Candara" panose="020E0502030303020204" pitchFamily="34" charset="0"/>
                          <a:ea typeface="+mn-ea"/>
                          <a:cs typeface="+mn-cs"/>
                        </a:rPr>
                        <a:t>Intercambiadores a nivel</a:t>
                      </a:r>
                    </a:p>
                  </a:txBody>
                  <a:tcPr marL="84406" marR="84406" marT="42203" marB="42203"/>
                </a:tc>
                <a:tc>
                  <a:txBody>
                    <a:bodyPr/>
                    <a:lstStyle/>
                    <a:p>
                      <a:pPr algn="ctr" fontAlgn="ctr"/>
                      <a:r>
                        <a:rPr lang="es-CO" sz="1300" b="0" u="none" strike="noStrike" kern="1200" dirty="0" smtClean="0">
                          <a:solidFill>
                            <a:schemeClr val="tx2">
                              <a:lumMod val="50000"/>
                            </a:schemeClr>
                          </a:solidFill>
                          <a:effectLst/>
                          <a:latin typeface="Candara" panose="020E0502030303020204" pitchFamily="34" charset="0"/>
                          <a:ea typeface="+mn-ea"/>
                          <a:cs typeface="+mn-cs"/>
                        </a:rPr>
                        <a:t>1 </a:t>
                      </a:r>
                      <a:r>
                        <a:rPr lang="es-CO" sz="1300" b="0" u="none" strike="noStrike" kern="1200" dirty="0" err="1" smtClean="0">
                          <a:solidFill>
                            <a:schemeClr val="tx2">
                              <a:lumMod val="50000"/>
                            </a:schemeClr>
                          </a:solidFill>
                          <a:effectLst/>
                          <a:latin typeface="Candara" panose="020E0502030303020204" pitchFamily="34" charset="0"/>
                          <a:ea typeface="+mn-ea"/>
                          <a:cs typeface="+mn-cs"/>
                        </a:rPr>
                        <a:t>Und</a:t>
                      </a:r>
                      <a:r>
                        <a:rPr lang="es-CO" sz="1300" b="0" u="none" strike="noStrike" kern="1200" dirty="0" smtClean="0">
                          <a:solidFill>
                            <a:schemeClr val="tx2">
                              <a:lumMod val="50000"/>
                            </a:schemeClr>
                          </a:solidFill>
                          <a:effectLst/>
                          <a:latin typeface="Candara" panose="020E0502030303020204" pitchFamily="34" charset="0"/>
                          <a:ea typeface="+mn-ea"/>
                          <a:cs typeface="+mn-cs"/>
                        </a:rPr>
                        <a:t>.</a:t>
                      </a:r>
                      <a:endParaRPr lang="es-CO" sz="1300" b="0" u="none" strike="noStrike" kern="1200" dirty="0">
                        <a:solidFill>
                          <a:schemeClr val="tx2">
                            <a:lumMod val="50000"/>
                          </a:schemeClr>
                        </a:solidFill>
                        <a:effectLst/>
                        <a:latin typeface="Candara" panose="020E0502030303020204" pitchFamily="34" charset="0"/>
                        <a:ea typeface="+mn-ea"/>
                        <a:cs typeface="+mn-cs"/>
                      </a:endParaRPr>
                    </a:p>
                  </a:txBody>
                  <a:tcPr marL="8792" marR="8792" marT="8792" marB="0" anchor="ctr"/>
                </a:tc>
              </a:tr>
              <a:tr h="229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b="0" u="none" strike="noStrike" kern="1200" dirty="0" smtClean="0">
                          <a:solidFill>
                            <a:schemeClr val="tx2">
                              <a:lumMod val="50000"/>
                            </a:schemeClr>
                          </a:solidFill>
                          <a:effectLst/>
                          <a:latin typeface="Candara" panose="020E0502030303020204" pitchFamily="34" charset="0"/>
                          <a:ea typeface="+mn-ea"/>
                          <a:cs typeface="+mn-cs"/>
                        </a:rPr>
                        <a:t>Intercambiadores a desnivel</a:t>
                      </a:r>
                    </a:p>
                  </a:txBody>
                  <a:tcPr marL="84406" marR="84406" marT="42203" marB="42203"/>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300" b="0" u="none" strike="noStrike" kern="1200" dirty="0" smtClean="0">
                          <a:solidFill>
                            <a:schemeClr val="tx2">
                              <a:lumMod val="50000"/>
                            </a:schemeClr>
                          </a:solidFill>
                          <a:effectLst/>
                          <a:latin typeface="Candara" panose="020E0502030303020204" pitchFamily="34" charset="0"/>
                          <a:ea typeface="+mn-ea"/>
                          <a:cs typeface="+mn-cs"/>
                        </a:rPr>
                        <a:t>4 </a:t>
                      </a:r>
                      <a:r>
                        <a:rPr lang="es-CO" sz="1300" b="0" u="none" strike="noStrike" kern="1200" dirty="0" err="1" smtClean="0">
                          <a:solidFill>
                            <a:schemeClr val="tx2">
                              <a:lumMod val="50000"/>
                            </a:schemeClr>
                          </a:solidFill>
                          <a:effectLst/>
                          <a:latin typeface="Candara" panose="020E0502030303020204" pitchFamily="34" charset="0"/>
                          <a:ea typeface="+mn-ea"/>
                          <a:cs typeface="+mn-cs"/>
                        </a:rPr>
                        <a:t>Und</a:t>
                      </a:r>
                      <a:r>
                        <a:rPr lang="es-CO" sz="1300" b="0" u="none" strike="noStrike" kern="1200" dirty="0" smtClean="0">
                          <a:solidFill>
                            <a:schemeClr val="tx2">
                              <a:lumMod val="50000"/>
                            </a:schemeClr>
                          </a:solidFill>
                          <a:effectLst/>
                          <a:latin typeface="Candara" panose="020E0502030303020204" pitchFamily="34" charset="0"/>
                          <a:ea typeface="+mn-ea"/>
                          <a:cs typeface="+mn-cs"/>
                        </a:rPr>
                        <a:t>.</a:t>
                      </a:r>
                      <a:endParaRPr lang="es-CO" sz="1300" b="0" u="none" strike="noStrike" kern="1200" dirty="0">
                        <a:solidFill>
                          <a:schemeClr val="tx2">
                            <a:lumMod val="50000"/>
                          </a:schemeClr>
                        </a:solidFill>
                        <a:effectLst/>
                        <a:latin typeface="Candara" panose="020E0502030303020204" pitchFamily="34" charset="0"/>
                        <a:ea typeface="+mn-ea"/>
                        <a:cs typeface="+mn-cs"/>
                      </a:endParaRPr>
                    </a:p>
                  </a:txBody>
                  <a:tcPr marL="8792" marR="8792" marT="8792" marB="0" anchor="ctr"/>
                </a:tc>
              </a:tr>
            </a:tbl>
          </a:graphicData>
        </a:graphic>
      </p:graphicFrame>
      <p:grpSp>
        <p:nvGrpSpPr>
          <p:cNvPr id="5" name="Grupo 4"/>
          <p:cNvGrpSpPr/>
          <p:nvPr/>
        </p:nvGrpSpPr>
        <p:grpSpPr>
          <a:xfrm>
            <a:off x="-240704" y="669557"/>
            <a:ext cx="5942598" cy="729443"/>
            <a:chOff x="75387" y="144155"/>
            <a:chExt cx="6969631" cy="1197035"/>
          </a:xfrm>
        </p:grpSpPr>
        <p:sp>
          <p:nvSpPr>
            <p:cNvPr id="6" name="Rectángulo 5"/>
            <p:cNvSpPr>
              <a:spLocks noChangeArrowheads="1"/>
            </p:cNvSpPr>
            <p:nvPr/>
          </p:nvSpPr>
          <p:spPr bwMode="auto">
            <a:xfrm>
              <a:off x="75387" y="144155"/>
              <a:ext cx="5904656" cy="746450"/>
            </a:xfrm>
            <a:prstGeom prst="rect">
              <a:avLst/>
            </a:prstGeom>
            <a:noFill/>
            <a:ln w="9525">
              <a:noFill/>
              <a:miter lim="800000"/>
              <a:headEnd/>
              <a:tailEnd/>
            </a:ln>
          </p:spPr>
          <p:txBody>
            <a:bodyPr wrap="square">
              <a:spAutoFit/>
            </a:bodyPr>
            <a:lstStyle/>
            <a:p>
              <a:pPr fontAlgn="base">
                <a:spcBef>
                  <a:spcPct val="0"/>
                </a:spcBef>
                <a:spcAft>
                  <a:spcPct val="0"/>
                </a:spcAft>
                <a:defRPr/>
              </a:pPr>
              <a:r>
                <a:rPr lang="es-ES" sz="2356" dirty="0" smtClean="0">
                  <a:solidFill>
                    <a:srgbClr val="FFC000"/>
                  </a:solidFill>
                  <a:latin typeface="Impact" pitchFamily="34" charset="0"/>
                  <a:sym typeface="Helvetica Neue Bold Condensed" charset="0"/>
                </a:rPr>
                <a:t>  </a:t>
              </a:r>
              <a:endParaRPr lang="es-ES" sz="2356" b="1" dirty="0">
                <a:ln w="10541" cmpd="sng">
                  <a:solidFill>
                    <a:srgbClr val="4F81BD">
                      <a:shade val="88000"/>
                      <a:satMod val="110000"/>
                    </a:srgbClr>
                  </a:solidFill>
                  <a:prstDash val="solid"/>
                </a:ln>
                <a:solidFill>
                  <a:srgbClr val="1F497D"/>
                </a:solidFill>
                <a:latin typeface="Franklin Gothic Demi Cond" pitchFamily="34" charset="0"/>
                <a:sym typeface="Helvetica Neue Bold Condensed" charset="0"/>
              </a:endParaRPr>
            </a:p>
          </p:txBody>
        </p:sp>
        <p:sp>
          <p:nvSpPr>
            <p:cNvPr id="7" name="Rectángulo 6"/>
            <p:cNvSpPr>
              <a:spLocks noChangeArrowheads="1"/>
            </p:cNvSpPr>
            <p:nvPr/>
          </p:nvSpPr>
          <p:spPr bwMode="auto">
            <a:xfrm>
              <a:off x="651450" y="594740"/>
              <a:ext cx="6393568" cy="7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s-ES" sz="2356" dirty="0">
                  <a:solidFill>
                    <a:prstClr val="black"/>
                  </a:solidFill>
                  <a:latin typeface="Impact" pitchFamily="34" charset="0"/>
                  <a:sym typeface="Helvetica Neue Bold Condensed"/>
                </a:rPr>
                <a:t>S/TDER DE QUILICHAO – POPAYÁN* </a:t>
              </a:r>
            </a:p>
          </p:txBody>
        </p:sp>
      </p:grpSp>
      <p:sp>
        <p:nvSpPr>
          <p:cNvPr id="8" name="30 CuadroTexto"/>
          <p:cNvSpPr txBox="1">
            <a:spLocks noChangeArrowheads="1"/>
          </p:cNvSpPr>
          <p:nvPr/>
        </p:nvSpPr>
        <p:spPr bwMode="auto">
          <a:xfrm flipH="1">
            <a:off x="4740828" y="5940059"/>
            <a:ext cx="4254641" cy="738664"/>
          </a:xfrm>
          <a:prstGeom prst="rect">
            <a:avLst/>
          </a:prstGeom>
          <a:noFill/>
        </p:spPr>
        <p:style>
          <a:lnRef idx="3">
            <a:schemeClr val="lt1"/>
          </a:lnRef>
          <a:fillRef idx="1">
            <a:schemeClr val="accent1"/>
          </a:fillRef>
          <a:effectRef idx="1">
            <a:schemeClr val="accent1"/>
          </a:effectRef>
          <a:fontRef idx="minor">
            <a:schemeClr val="lt1"/>
          </a:fontRef>
        </p:style>
        <p:txBody>
          <a:bodyPr wrap="square" anchor="ctr">
            <a:spAutoFit/>
          </a:bodyPr>
          <a:lstStyle>
            <a:defPPr>
              <a:defRPr lang="es-MX"/>
            </a:defPPr>
            <a:lvl1pPr marL="457200" indent="-457200" algn="ctr" fontAlgn="base">
              <a:spcBef>
                <a:spcPts val="600"/>
              </a:spcBef>
              <a:spcAft>
                <a:spcPct val="0"/>
              </a:spcAft>
              <a:defRPr sz="1600" b="1">
                <a:solidFill>
                  <a:prstClr val="white"/>
                </a:solidFill>
                <a:effectLst>
                  <a:outerShdw blurRad="38100" dist="38100" dir="2700000" algn="tl">
                    <a:srgbClr val="000000">
                      <a:alpha val="43137"/>
                    </a:srgbClr>
                  </a:outerShdw>
                </a:effectLst>
                <a:latin typeface="Calibri"/>
                <a:cs typeface="Arial" pitchFamily="34"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r>
              <a:rPr lang="es-CO" sz="1400" b="0" dirty="0">
                <a:solidFill>
                  <a:schemeClr val="tx1"/>
                </a:solidFill>
                <a:effectLst/>
                <a:latin typeface="+mn-lt"/>
              </a:rPr>
              <a:t>ADJUDICADO A HIDALGO E HIDALGO S.A. SUCURSAL COLOMBIA - HIDALGO E HIDALGO COLOMBIA S.A.S </a:t>
            </a:r>
          </a:p>
        </p:txBody>
      </p:sp>
      <p:graphicFrame>
        <p:nvGraphicFramePr>
          <p:cNvPr id="9" name="Tabla 8"/>
          <p:cNvGraphicFramePr>
            <a:graphicFrameLocks noGrp="1"/>
          </p:cNvGraphicFramePr>
          <p:nvPr>
            <p:extLst>
              <p:ext uri="{D42A27DB-BD31-4B8C-83A1-F6EECF244321}">
                <p14:modId xmlns:p14="http://schemas.microsoft.com/office/powerpoint/2010/main" val="3727911509"/>
              </p:ext>
            </p:extLst>
          </p:nvPr>
        </p:nvGraphicFramePr>
        <p:xfrm>
          <a:off x="4694897" y="4586093"/>
          <a:ext cx="4314591" cy="1300542"/>
        </p:xfrm>
        <a:graphic>
          <a:graphicData uri="http://schemas.openxmlformats.org/drawingml/2006/table">
            <a:tbl>
              <a:tblPr firstRow="1" bandRow="1">
                <a:tableStyleId>{BC89EF96-8CEA-46FF-86C4-4CE0E7609802}</a:tableStyleId>
              </a:tblPr>
              <a:tblGrid>
                <a:gridCol w="3009206"/>
                <a:gridCol w="1305385"/>
              </a:tblGrid>
              <a:tr h="229076">
                <a:tc>
                  <a:txBody>
                    <a:bodyPr/>
                    <a:lstStyle/>
                    <a:p>
                      <a:pPr marL="0" algn="l" defTabSz="914400" rtl="0" eaLnBrk="1" latinLnBrk="0" hangingPunct="1"/>
                      <a:r>
                        <a:rPr lang="es-ES" sz="1400" kern="1200" dirty="0" smtClean="0"/>
                        <a:t>Fecha</a:t>
                      </a:r>
                      <a:r>
                        <a:rPr lang="es-ES" sz="1400" kern="1200" baseline="0" dirty="0" smtClean="0"/>
                        <a:t> de Adjudicación </a:t>
                      </a:r>
                      <a:endParaRPr lang="es-CO" sz="1400" b="0" kern="1200" dirty="0">
                        <a:solidFill>
                          <a:schemeClr val="dk1"/>
                        </a:solidFill>
                        <a:latin typeface="+mn-lt"/>
                        <a:ea typeface="+mn-ea"/>
                        <a:cs typeface="Arial" panose="020B0604020202020204" pitchFamily="34" charset="0"/>
                      </a:endParaRPr>
                    </a:p>
                  </a:txBody>
                  <a:tcPr marL="84406" marR="84406" marT="38957" marB="38957"/>
                </a:tc>
                <a:tc>
                  <a:txBody>
                    <a:bodyPr/>
                    <a:lstStyle/>
                    <a:p>
                      <a:pPr algn="ctr" rtl="0" fontAlgn="ctr"/>
                      <a:r>
                        <a:rPr lang="es-MX" sz="1400" u="none" strike="noStrike" dirty="0" smtClean="0">
                          <a:effectLst/>
                        </a:rPr>
                        <a:t>16/06/2015</a:t>
                      </a:r>
                      <a:endParaRPr lang="es-MX" sz="1400" b="0" i="0" u="none" strike="noStrike" dirty="0">
                        <a:solidFill>
                          <a:schemeClr val="tx1"/>
                        </a:solidFill>
                        <a:effectLst/>
                        <a:latin typeface="+mn-lt"/>
                      </a:endParaRPr>
                    </a:p>
                  </a:txBody>
                  <a:tcPr marL="8792" marR="8792" marT="8116" marB="0" anchor="ctr"/>
                </a:tc>
              </a:tr>
              <a:tr h="229076">
                <a:tc>
                  <a:txBody>
                    <a:bodyPr/>
                    <a:lstStyle/>
                    <a:p>
                      <a:pPr marL="0" algn="l" defTabSz="914400" rtl="0" eaLnBrk="1" latinLnBrk="0" hangingPunct="1"/>
                      <a:r>
                        <a:rPr lang="es-CO" sz="1400" kern="1200" dirty="0" smtClean="0"/>
                        <a:t>Fecha de Firma de Contrato</a:t>
                      </a:r>
                      <a:endParaRPr lang="es-CO" sz="1400" b="0" kern="1200" dirty="0">
                        <a:solidFill>
                          <a:schemeClr val="dk1"/>
                        </a:solidFill>
                        <a:latin typeface="+mn-lt"/>
                        <a:ea typeface="+mn-ea"/>
                        <a:cs typeface="Arial" panose="020B0604020202020204" pitchFamily="34" charset="0"/>
                      </a:endParaRPr>
                    </a:p>
                  </a:txBody>
                  <a:tcPr marL="84406" marR="84406" marT="38957" marB="38957" anchor="ctr"/>
                </a:tc>
                <a:tc>
                  <a:txBody>
                    <a:bodyPr/>
                    <a:lstStyle/>
                    <a:p>
                      <a:pPr algn="ctr" rtl="0" fontAlgn="ctr"/>
                      <a:r>
                        <a:rPr lang="es-MX" sz="1400" b="0" i="0" u="none" strike="noStrike" kern="1200" dirty="0" smtClean="0">
                          <a:solidFill>
                            <a:schemeClr val="tx1"/>
                          </a:solidFill>
                          <a:effectLst/>
                          <a:latin typeface="+mn-lt"/>
                          <a:ea typeface="+mn-ea"/>
                          <a:cs typeface="+mn-cs"/>
                        </a:rPr>
                        <a:t>11/08/2015</a:t>
                      </a:r>
                      <a:endParaRPr lang="es-MX" sz="1400" b="0" i="0" u="none" strike="noStrike" kern="1200" dirty="0">
                        <a:solidFill>
                          <a:schemeClr val="tx1"/>
                        </a:solidFill>
                        <a:effectLst/>
                        <a:latin typeface="+mn-lt"/>
                        <a:ea typeface="+mn-ea"/>
                        <a:cs typeface="+mn-cs"/>
                      </a:endParaRPr>
                    </a:p>
                  </a:txBody>
                  <a:tcPr marL="0" marR="0" marT="0" marB="0" anchor="ctr"/>
                </a:tc>
              </a:tr>
              <a:tr h="229076">
                <a:tc>
                  <a:txBody>
                    <a:bodyPr/>
                    <a:lstStyle/>
                    <a:p>
                      <a:pPr marL="0" algn="l" defTabSz="914400" rtl="0" eaLnBrk="1" latinLnBrk="0" hangingPunct="1"/>
                      <a:r>
                        <a:rPr lang="es-CO" sz="1400" kern="1200" dirty="0" smtClean="0"/>
                        <a:t>Acta de Inicio</a:t>
                      </a:r>
                      <a:endParaRPr lang="es-CO" sz="1400" b="0" kern="1200" dirty="0">
                        <a:solidFill>
                          <a:schemeClr val="dk1"/>
                        </a:solidFill>
                        <a:latin typeface="+mn-lt"/>
                        <a:ea typeface="+mn-ea"/>
                        <a:cs typeface="Arial" panose="020B0604020202020204" pitchFamily="34" charset="0"/>
                      </a:endParaRPr>
                    </a:p>
                  </a:txBody>
                  <a:tcPr marL="84406" marR="84406" marT="38957" marB="38957" anchor="ctr"/>
                </a:tc>
                <a:tc>
                  <a:txBody>
                    <a:bodyPr/>
                    <a:lstStyle/>
                    <a:p>
                      <a:pPr algn="ctr" rtl="0" fontAlgn="ctr"/>
                      <a:r>
                        <a:rPr lang="es-MX" sz="1400" b="0" i="0" u="none" strike="noStrike" kern="1200" dirty="0" smtClean="0">
                          <a:solidFill>
                            <a:schemeClr val="tx1"/>
                          </a:solidFill>
                          <a:effectLst/>
                          <a:latin typeface="+mn-lt"/>
                          <a:ea typeface="+mn-ea"/>
                          <a:cs typeface="+mn-cs"/>
                        </a:rPr>
                        <a:t>En Proceso</a:t>
                      </a:r>
                      <a:endParaRPr lang="es-MX" sz="1400" b="0" i="0" u="none" strike="noStrike" kern="1200" dirty="0">
                        <a:solidFill>
                          <a:schemeClr val="tx1"/>
                        </a:solidFill>
                        <a:effectLst/>
                        <a:latin typeface="+mn-lt"/>
                        <a:ea typeface="+mn-ea"/>
                        <a:cs typeface="+mn-cs"/>
                      </a:endParaRPr>
                    </a:p>
                  </a:txBody>
                  <a:tcPr marL="0" marR="0" marT="0" marB="0" anchor="ctr"/>
                </a:tc>
              </a:tr>
              <a:tr h="229076">
                <a:tc>
                  <a:txBody>
                    <a:bodyPr/>
                    <a:lstStyle/>
                    <a:p>
                      <a:pPr marL="0" algn="l" defTabSz="914400" rtl="0" eaLnBrk="1" latinLnBrk="0" hangingPunct="1"/>
                      <a:r>
                        <a:rPr lang="es-CO" sz="1400" kern="1200" dirty="0" smtClean="0"/>
                        <a:t>Fase del Proyecto</a:t>
                      </a:r>
                      <a:endParaRPr lang="es-CO" sz="1400" b="0" kern="1200" dirty="0">
                        <a:solidFill>
                          <a:schemeClr val="dk1"/>
                        </a:solidFill>
                        <a:latin typeface="+mn-lt"/>
                        <a:ea typeface="+mn-ea"/>
                        <a:cs typeface="Arial" panose="020B0604020202020204" pitchFamily="34" charset="0"/>
                      </a:endParaRPr>
                    </a:p>
                  </a:txBody>
                  <a:tcPr marL="84406" marR="84406" marT="38957" marB="38957" anchor="ctr"/>
                </a:tc>
                <a:tc>
                  <a:txBody>
                    <a:bodyPr/>
                    <a:lstStyle/>
                    <a:p>
                      <a:pPr algn="ctr" rtl="0" fontAlgn="ctr"/>
                      <a:r>
                        <a:rPr lang="es-MX" sz="1400" b="0" i="0" u="none" strike="noStrike" kern="1200" dirty="0" smtClean="0">
                          <a:solidFill>
                            <a:schemeClr val="tx1"/>
                          </a:solidFill>
                          <a:effectLst/>
                          <a:latin typeface="+mn-lt"/>
                          <a:ea typeface="+mn-ea"/>
                          <a:cs typeface="+mn-cs"/>
                        </a:rPr>
                        <a:t>Firma de Acta de Inicio</a:t>
                      </a:r>
                      <a:endParaRPr lang="es-MX" sz="1400" b="0" i="0" u="none" strike="noStrike" kern="1200" dirty="0">
                        <a:solidFill>
                          <a:schemeClr val="tx1"/>
                        </a:solidFill>
                        <a:effectLst/>
                        <a:latin typeface="+mn-lt"/>
                        <a:ea typeface="+mn-ea"/>
                        <a:cs typeface="+mn-cs"/>
                      </a:endParaRPr>
                    </a:p>
                  </a:txBody>
                  <a:tcPr marL="0" marR="0" marT="0" marB="0" anchor="ctr"/>
                </a:tc>
              </a:tr>
            </a:tbl>
          </a:graphicData>
        </a:graphic>
      </p:graphicFrame>
      <p:sp>
        <p:nvSpPr>
          <p:cNvPr id="10" name="30 CuadroTexto"/>
          <p:cNvSpPr txBox="1">
            <a:spLocks noChangeArrowheads="1"/>
          </p:cNvSpPr>
          <p:nvPr/>
        </p:nvSpPr>
        <p:spPr bwMode="auto">
          <a:xfrm flipH="1">
            <a:off x="4665387" y="4210706"/>
            <a:ext cx="4348414" cy="307777"/>
          </a:xfrm>
          <a:prstGeom prst="rect">
            <a:avLst/>
          </a:prstGeom>
          <a:solidFill>
            <a:schemeClr val="accent1"/>
          </a:solidFill>
        </p:spPr>
        <p:style>
          <a:lnRef idx="3">
            <a:schemeClr val="lt1"/>
          </a:lnRef>
          <a:fillRef idx="1">
            <a:schemeClr val="accent1"/>
          </a:fillRef>
          <a:effectRef idx="1">
            <a:schemeClr val="accent1"/>
          </a:effectRef>
          <a:fontRef idx="minor">
            <a:schemeClr val="lt1"/>
          </a:fontRef>
        </p:style>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400" dirty="0" smtClean="0">
                <a:solidFill>
                  <a:prstClr val="white"/>
                </a:solidFill>
                <a:latin typeface="Calibri"/>
                <a:cs typeface="Arial" pitchFamily="34" charset="0"/>
              </a:rPr>
              <a:t>INFORMACIÓN GENERAL</a:t>
            </a:r>
            <a:endParaRPr lang="es-CO" sz="1400" dirty="0">
              <a:solidFill>
                <a:prstClr val="white"/>
              </a:solidFill>
              <a:latin typeface="Calibri"/>
              <a:cs typeface="Arial" pitchFamily="34" charset="0"/>
            </a:endParaRPr>
          </a:p>
        </p:txBody>
      </p:sp>
      <p:pic>
        <p:nvPicPr>
          <p:cNvPr id="11" name="Imagen 10"/>
          <p:cNvPicPr>
            <a:picLocks noChangeAspect="1"/>
          </p:cNvPicPr>
          <p:nvPr/>
        </p:nvPicPr>
        <p:blipFill rotWithShape="1">
          <a:blip r:embed="rId3"/>
          <a:srcRect t="18155"/>
          <a:stretch/>
        </p:blipFill>
        <p:spPr>
          <a:xfrm>
            <a:off x="402166" y="1537699"/>
            <a:ext cx="3933825" cy="4924999"/>
          </a:xfrm>
          <a:prstGeom prst="rect">
            <a:avLst/>
          </a:prstGeom>
        </p:spPr>
      </p:pic>
    </p:spTree>
    <p:extLst>
      <p:ext uri="{BB962C8B-B14F-4D97-AF65-F5344CB8AC3E}">
        <p14:creationId xmlns:p14="http://schemas.microsoft.com/office/powerpoint/2010/main" val="3566013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0"/>
            <a:ext cx="1400213" cy="1124744"/>
          </a:xfrm>
          <a:prstGeom prst="rect">
            <a:avLst/>
          </a:prstGeom>
        </p:spPr>
      </p:pic>
      <p:sp>
        <p:nvSpPr>
          <p:cNvPr id="3" name="30 CuadroTexto"/>
          <p:cNvSpPr txBox="1">
            <a:spLocks noChangeArrowheads="1"/>
          </p:cNvSpPr>
          <p:nvPr/>
        </p:nvSpPr>
        <p:spPr bwMode="auto">
          <a:xfrm flipH="1">
            <a:off x="4710757" y="1484784"/>
            <a:ext cx="4379829" cy="307777"/>
          </a:xfrm>
          <a:prstGeom prst="rect">
            <a:avLst/>
          </a:prstGeom>
          <a:solidFill>
            <a:schemeClr val="accent6"/>
          </a:solidFill>
        </p:spPr>
        <p:style>
          <a:lnRef idx="3">
            <a:schemeClr val="lt1"/>
          </a:lnRef>
          <a:fillRef idx="1">
            <a:schemeClr val="accent1"/>
          </a:fillRef>
          <a:effectRef idx="1">
            <a:schemeClr val="accent1"/>
          </a:effectRef>
          <a:fontRef idx="minor">
            <a:schemeClr val="lt1"/>
          </a:fontRef>
        </p:style>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400" dirty="0">
                <a:solidFill>
                  <a:prstClr val="white"/>
                </a:solidFill>
                <a:latin typeface="Calibri"/>
                <a:cs typeface="Arial" pitchFamily="34" charset="0"/>
              </a:rPr>
              <a:t>BENEFICIOS</a:t>
            </a:r>
          </a:p>
        </p:txBody>
      </p:sp>
      <p:graphicFrame>
        <p:nvGraphicFramePr>
          <p:cNvPr id="4" name="3 Tabla"/>
          <p:cNvGraphicFramePr>
            <a:graphicFrameLocks noGrp="1"/>
          </p:cNvGraphicFramePr>
          <p:nvPr>
            <p:extLst>
              <p:ext uri="{D42A27DB-BD31-4B8C-83A1-F6EECF244321}">
                <p14:modId xmlns:p14="http://schemas.microsoft.com/office/powerpoint/2010/main" val="2233332067"/>
              </p:ext>
            </p:extLst>
          </p:nvPr>
        </p:nvGraphicFramePr>
        <p:xfrm>
          <a:off x="4727110" y="1771526"/>
          <a:ext cx="4359901" cy="3682842"/>
        </p:xfrm>
        <a:graphic>
          <a:graphicData uri="http://schemas.openxmlformats.org/drawingml/2006/table">
            <a:tbl>
              <a:tblPr firstRow="1" bandRow="1">
                <a:tableStyleId>{E8B1032C-EA38-4F05-BA0D-38AFFFC7BED3}</a:tableStyleId>
              </a:tblPr>
              <a:tblGrid>
                <a:gridCol w="4359901"/>
              </a:tblGrid>
              <a:tr h="3586635">
                <a:tc>
                  <a:txBody>
                    <a:bodyPr/>
                    <a:lstStyle/>
                    <a:p>
                      <a:pPr marL="285750" indent="-285750" algn="just">
                        <a:spcBef>
                          <a:spcPts val="600"/>
                        </a:spcBef>
                        <a:spcAft>
                          <a:spcPts val="600"/>
                        </a:spcAft>
                        <a:buClr>
                          <a:schemeClr val="accent2"/>
                        </a:buClr>
                        <a:buSzPct val="120000"/>
                        <a:buFont typeface="Arial" panose="020B0604020202020204" pitchFamily="34" charset="0"/>
                        <a:buChar char="•"/>
                      </a:pPr>
                      <a:r>
                        <a:rPr lang="es-MX" sz="1100" dirty="0" smtClean="0">
                          <a:solidFill>
                            <a:schemeClr val="tx2">
                              <a:lumMod val="50000"/>
                            </a:schemeClr>
                          </a:solidFill>
                          <a:latin typeface="Candara" pitchFamily="34" charset="0"/>
                        </a:rPr>
                        <a:t>El Proyecto Popayán-Santander de Quilichao permitirá a  Caucanos y Nariñenses tener una mejor conexión desde el centro y hacia sur del país.</a:t>
                      </a:r>
                    </a:p>
                    <a:p>
                      <a:pPr marL="285750" indent="-285750" algn="just">
                        <a:spcBef>
                          <a:spcPts val="600"/>
                        </a:spcBef>
                        <a:spcAft>
                          <a:spcPts val="600"/>
                        </a:spcAft>
                        <a:buClr>
                          <a:schemeClr val="accent2"/>
                        </a:buClr>
                        <a:buSzPct val="120000"/>
                        <a:buFont typeface="Arial" panose="020B0604020202020204" pitchFamily="34" charset="0"/>
                        <a:buChar char="•"/>
                      </a:pPr>
                      <a:r>
                        <a:rPr lang="es-CO" sz="1100" dirty="0" smtClean="0">
                          <a:solidFill>
                            <a:schemeClr val="tx2">
                              <a:lumMod val="50000"/>
                            </a:schemeClr>
                          </a:solidFill>
                          <a:latin typeface="Candara" pitchFamily="34" charset="0"/>
                        </a:rPr>
                        <a:t>Se construirá la segunda calzada entre </a:t>
                      </a:r>
                      <a:r>
                        <a:rPr lang="es-MX" sz="1100" dirty="0" smtClean="0">
                          <a:solidFill>
                            <a:schemeClr val="tx2">
                              <a:lumMod val="50000"/>
                            </a:schemeClr>
                          </a:solidFill>
                          <a:latin typeface="Candara" pitchFamily="34" charset="0"/>
                        </a:rPr>
                        <a:t>Popayán-Santander de Quilichao</a:t>
                      </a:r>
                      <a:r>
                        <a:rPr lang="es-CO" sz="1100" dirty="0" smtClean="0">
                          <a:solidFill>
                            <a:schemeClr val="tx2">
                              <a:lumMod val="50000"/>
                            </a:schemeClr>
                          </a:solidFill>
                          <a:latin typeface="Candara" pitchFamily="34" charset="0"/>
                        </a:rPr>
                        <a:t> y se rectificará y ampliará la  calzada existente, consolidando una doble calzada con altas especificaciones a lo largo del corredor. </a:t>
                      </a:r>
                    </a:p>
                    <a:p>
                      <a:pPr marL="285750" indent="-285750" algn="just">
                        <a:spcBef>
                          <a:spcPts val="600"/>
                        </a:spcBef>
                        <a:spcAft>
                          <a:spcPts val="600"/>
                        </a:spcAft>
                        <a:buClr>
                          <a:schemeClr val="accent2"/>
                        </a:buClr>
                        <a:buSzPct val="120000"/>
                        <a:buFont typeface="Arial" panose="020B0604020202020204" pitchFamily="34" charset="0"/>
                        <a:buChar char="•"/>
                      </a:pPr>
                      <a:r>
                        <a:rPr lang="es-MX" sz="1100" dirty="0" smtClean="0">
                          <a:solidFill>
                            <a:schemeClr val="tx2">
                              <a:lumMod val="50000"/>
                            </a:schemeClr>
                          </a:solidFill>
                          <a:latin typeface="Candara" pitchFamily="34" charset="0"/>
                        </a:rPr>
                        <a:t>Hoy en día para ir de Popayán a Santander de Quilichao un camión requiere un recorrido de </a:t>
                      </a:r>
                      <a:r>
                        <a:rPr lang="es-MX" sz="1100" dirty="0" smtClean="0">
                          <a:solidFill>
                            <a:srgbClr val="FF0000"/>
                          </a:solidFill>
                          <a:latin typeface="Candara" pitchFamily="34" charset="0"/>
                        </a:rPr>
                        <a:t> </a:t>
                      </a:r>
                      <a:r>
                        <a:rPr lang="es-MX" sz="1100" dirty="0" smtClean="0">
                          <a:solidFill>
                            <a:schemeClr val="tx2">
                              <a:lumMod val="50000"/>
                            </a:schemeClr>
                          </a:solidFill>
                          <a:latin typeface="Candara" pitchFamily="34" charset="0"/>
                        </a:rPr>
                        <a:t>3 horas ; con el Proyecto Popayán -Santander de Quilichao , este recorrido se disminuye  a solo  hora y media.  Con lo cual se estima un ahorro de una hora y media de tiempo de viaje.</a:t>
                      </a:r>
                    </a:p>
                    <a:p>
                      <a:pPr marL="285750" indent="-285750" algn="just">
                        <a:spcBef>
                          <a:spcPts val="600"/>
                        </a:spcBef>
                        <a:spcAft>
                          <a:spcPts val="600"/>
                        </a:spcAft>
                        <a:buClr>
                          <a:schemeClr val="accent2"/>
                        </a:buClr>
                        <a:buSzPct val="120000"/>
                        <a:buFont typeface="Arial" panose="020B0604020202020204" pitchFamily="34" charset="0"/>
                        <a:buChar char="•"/>
                      </a:pPr>
                      <a:r>
                        <a:rPr lang="es-MX" sz="1100" dirty="0" smtClean="0">
                          <a:solidFill>
                            <a:schemeClr val="tx2">
                              <a:lumMod val="50000"/>
                            </a:schemeClr>
                          </a:solidFill>
                          <a:latin typeface="Candara" pitchFamily="34" charset="0"/>
                        </a:rPr>
                        <a:t>El proyecto Popayán a Santander de Quilichao facilitará el comercio al interior del País con el Cauca , Valle del Cauca y el comercio exterior desde y hacia el Ecuador.</a:t>
                      </a:r>
                      <a:endParaRPr lang="es-MX" sz="1100" dirty="0" smtClean="0">
                        <a:solidFill>
                          <a:srgbClr val="FF0000"/>
                        </a:solidFill>
                        <a:latin typeface="Candara" pitchFamily="34" charset="0"/>
                      </a:endParaRPr>
                    </a:p>
                    <a:p>
                      <a:pPr marL="285750" indent="-285750" algn="just">
                        <a:spcBef>
                          <a:spcPts val="600"/>
                        </a:spcBef>
                        <a:spcAft>
                          <a:spcPts val="600"/>
                        </a:spcAft>
                        <a:buClr>
                          <a:schemeClr val="accent2"/>
                        </a:buClr>
                        <a:buSzPct val="120000"/>
                        <a:buFont typeface="Arial" panose="020B0604020202020204" pitchFamily="34" charset="0"/>
                        <a:buChar char="•"/>
                      </a:pPr>
                      <a:r>
                        <a:rPr lang="es-MX" sz="1100" dirty="0" smtClean="0">
                          <a:solidFill>
                            <a:schemeClr val="tx2">
                              <a:lumMod val="50000"/>
                            </a:schemeClr>
                          </a:solidFill>
                          <a:latin typeface="Candara" pitchFamily="34" charset="0"/>
                        </a:rPr>
                        <a:t>El proyecto contempla inversiones por cerca de $1,2 billones, generando más de 6,000 empleos directos durante la etapa de construcción (4 años). </a:t>
                      </a:r>
                      <a:endParaRPr lang="es-MX" sz="1100" dirty="0">
                        <a:solidFill>
                          <a:schemeClr val="tx2">
                            <a:lumMod val="50000"/>
                          </a:schemeClr>
                        </a:solidFill>
                        <a:latin typeface="Candara" pitchFamily="34" charset="0"/>
                      </a:endParaRPr>
                    </a:p>
                  </a:txBody>
                  <a:tcPr marL="55721" marR="55721" marT="27861" marB="27861"/>
                </a:tc>
              </a:tr>
            </a:tbl>
          </a:graphicData>
        </a:graphic>
      </p:graphicFrame>
      <p:grpSp>
        <p:nvGrpSpPr>
          <p:cNvPr id="5" name="Grupo 4"/>
          <p:cNvGrpSpPr/>
          <p:nvPr/>
        </p:nvGrpSpPr>
        <p:grpSpPr>
          <a:xfrm>
            <a:off x="-312712" y="729536"/>
            <a:ext cx="6207017" cy="727438"/>
            <a:chOff x="-234730" y="147445"/>
            <a:chExt cx="7279748" cy="1193745"/>
          </a:xfrm>
        </p:grpSpPr>
        <p:sp>
          <p:nvSpPr>
            <p:cNvPr id="6" name="Rectángulo 5"/>
            <p:cNvSpPr>
              <a:spLocks noChangeArrowheads="1"/>
            </p:cNvSpPr>
            <p:nvPr/>
          </p:nvSpPr>
          <p:spPr bwMode="auto">
            <a:xfrm>
              <a:off x="-234730" y="147445"/>
              <a:ext cx="5904656" cy="746450"/>
            </a:xfrm>
            <a:prstGeom prst="rect">
              <a:avLst/>
            </a:prstGeom>
            <a:noFill/>
            <a:ln w="9525">
              <a:noFill/>
              <a:miter lim="800000"/>
              <a:headEnd/>
              <a:tailEnd/>
            </a:ln>
          </p:spPr>
          <p:txBody>
            <a:bodyPr wrap="square">
              <a:spAutoFit/>
            </a:bodyPr>
            <a:lstStyle/>
            <a:p>
              <a:pPr fontAlgn="base">
                <a:spcBef>
                  <a:spcPct val="0"/>
                </a:spcBef>
                <a:spcAft>
                  <a:spcPct val="0"/>
                </a:spcAft>
                <a:defRPr/>
              </a:pPr>
              <a:r>
                <a:rPr lang="es-ES" sz="2356" dirty="0" smtClean="0">
                  <a:solidFill>
                    <a:srgbClr val="FFC000"/>
                  </a:solidFill>
                  <a:latin typeface="Impact" pitchFamily="34" charset="0"/>
                  <a:sym typeface="Helvetica Neue Bold Condensed" charset="0"/>
                </a:rPr>
                <a:t>  </a:t>
              </a:r>
              <a:endParaRPr lang="es-ES" sz="2356" b="1" dirty="0">
                <a:ln w="10541" cmpd="sng">
                  <a:solidFill>
                    <a:srgbClr val="4F81BD">
                      <a:shade val="88000"/>
                      <a:satMod val="110000"/>
                    </a:srgbClr>
                  </a:solidFill>
                  <a:prstDash val="solid"/>
                </a:ln>
                <a:solidFill>
                  <a:srgbClr val="1F497D"/>
                </a:solidFill>
                <a:latin typeface="Franklin Gothic Demi Cond" pitchFamily="34" charset="0"/>
                <a:sym typeface="Helvetica Neue Bold Condensed" charset="0"/>
              </a:endParaRPr>
            </a:p>
          </p:txBody>
        </p:sp>
        <p:sp>
          <p:nvSpPr>
            <p:cNvPr id="7" name="Rectángulo 6"/>
            <p:cNvSpPr>
              <a:spLocks noChangeArrowheads="1"/>
            </p:cNvSpPr>
            <p:nvPr/>
          </p:nvSpPr>
          <p:spPr bwMode="auto">
            <a:xfrm>
              <a:off x="651450" y="594740"/>
              <a:ext cx="6393568" cy="7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s-ES" sz="2356" dirty="0">
                  <a:solidFill>
                    <a:prstClr val="black"/>
                  </a:solidFill>
                  <a:latin typeface="Impact" pitchFamily="34" charset="0"/>
                  <a:sym typeface="Helvetica Neue Bold Condensed"/>
                </a:rPr>
                <a:t>S/TDER DE QUILICHAO – POPAYÁN* </a:t>
              </a:r>
            </a:p>
          </p:txBody>
        </p:sp>
      </p:grpSp>
      <p:graphicFrame>
        <p:nvGraphicFramePr>
          <p:cNvPr id="8" name="Tabla 7"/>
          <p:cNvGraphicFramePr>
            <a:graphicFrameLocks noGrp="1"/>
          </p:cNvGraphicFramePr>
          <p:nvPr>
            <p:extLst>
              <p:ext uri="{D42A27DB-BD31-4B8C-83A1-F6EECF244321}">
                <p14:modId xmlns:p14="http://schemas.microsoft.com/office/powerpoint/2010/main" val="1433716148"/>
              </p:ext>
            </p:extLst>
          </p:nvPr>
        </p:nvGraphicFramePr>
        <p:xfrm>
          <a:off x="4124401" y="5732358"/>
          <a:ext cx="5583962" cy="792986"/>
        </p:xfrm>
        <a:graphic>
          <a:graphicData uri="http://schemas.openxmlformats.org/drawingml/2006/table">
            <a:tbl>
              <a:tblPr>
                <a:tableStyleId>{E8B1032C-EA38-4F05-BA0D-38AFFFC7BED3}</a:tableStyleId>
              </a:tblPr>
              <a:tblGrid>
                <a:gridCol w="697408"/>
                <a:gridCol w="2247720"/>
                <a:gridCol w="1507905"/>
                <a:gridCol w="1130929"/>
              </a:tblGrid>
              <a:tr h="151256">
                <a:tc>
                  <a:txBody>
                    <a:bodyPr/>
                    <a:lstStyle/>
                    <a:p>
                      <a:pPr algn="ctr" fontAlgn="ctr"/>
                      <a:r>
                        <a:rPr lang="es-CO" sz="1100" u="none" strike="noStrike" dirty="0">
                          <a:effectLst/>
                        </a:rPr>
                        <a:t>Peaje</a:t>
                      </a:r>
                      <a:endParaRPr lang="es-CO" sz="1100" b="1" i="0" u="none" strike="noStrike" dirty="0">
                        <a:solidFill>
                          <a:srgbClr val="FFFFFF"/>
                        </a:solidFill>
                        <a:effectLst/>
                        <a:latin typeface="Calibri" panose="020F0502020204030204" pitchFamily="34" charset="0"/>
                      </a:endParaRPr>
                    </a:p>
                  </a:txBody>
                  <a:tcPr marL="5805" marR="5805" marT="5813" marB="0" anchor="ctr"/>
                </a:tc>
                <a:tc>
                  <a:txBody>
                    <a:bodyPr/>
                    <a:lstStyle/>
                    <a:p>
                      <a:pPr algn="ctr" fontAlgn="ctr"/>
                      <a:r>
                        <a:rPr lang="es-CO" sz="1100" u="none" strike="noStrike" dirty="0">
                          <a:effectLst/>
                        </a:rPr>
                        <a:t>Ubicación</a:t>
                      </a:r>
                      <a:endParaRPr lang="es-CO" sz="1100" b="1" i="0" u="none" strike="noStrike" dirty="0">
                        <a:solidFill>
                          <a:srgbClr val="FFFFFF"/>
                        </a:solidFill>
                        <a:effectLst/>
                        <a:latin typeface="Calibri" panose="020F0502020204030204" pitchFamily="34" charset="0"/>
                      </a:endParaRPr>
                    </a:p>
                  </a:txBody>
                  <a:tcPr marL="5805" marR="5805" marT="5813" marB="0" anchor="ctr"/>
                </a:tc>
                <a:tc>
                  <a:txBody>
                    <a:bodyPr/>
                    <a:lstStyle/>
                    <a:p>
                      <a:pPr algn="ctr" fontAlgn="ctr"/>
                      <a:r>
                        <a:rPr lang="es-CO" sz="1100" u="none" strike="noStrike" dirty="0">
                          <a:effectLst/>
                        </a:rPr>
                        <a:t>Sentido Cobro</a:t>
                      </a:r>
                      <a:endParaRPr lang="es-CO" sz="1100" b="1" i="0" u="none" strike="noStrike" dirty="0">
                        <a:solidFill>
                          <a:srgbClr val="FFFFFF"/>
                        </a:solidFill>
                        <a:effectLst/>
                        <a:latin typeface="Calibri" panose="020F0502020204030204" pitchFamily="34" charset="0"/>
                      </a:endParaRPr>
                    </a:p>
                  </a:txBody>
                  <a:tcPr marL="5805" marR="5805" marT="5813" marB="0" anchor="ctr"/>
                </a:tc>
                <a:tc>
                  <a:txBody>
                    <a:bodyPr/>
                    <a:lstStyle/>
                    <a:p>
                      <a:pPr algn="ctr" fontAlgn="ctr"/>
                      <a:r>
                        <a:rPr lang="es-CO" sz="1100" u="none" strike="noStrike" dirty="0" smtClean="0">
                          <a:effectLst/>
                        </a:rPr>
                        <a:t>Observación</a:t>
                      </a:r>
                      <a:endParaRPr lang="es-CO" sz="1100" b="1" i="0" u="none" strike="noStrike" dirty="0">
                        <a:solidFill>
                          <a:srgbClr val="FFFFFF"/>
                        </a:solidFill>
                        <a:effectLst/>
                        <a:latin typeface="Calibri" panose="020F0502020204030204" pitchFamily="34" charset="0"/>
                      </a:endParaRPr>
                    </a:p>
                  </a:txBody>
                  <a:tcPr marL="5805" marR="5805" marT="5813" marB="0" anchor="ctr"/>
                </a:tc>
              </a:tr>
              <a:tr h="151256">
                <a:tc>
                  <a:txBody>
                    <a:bodyPr/>
                    <a:lstStyle/>
                    <a:p>
                      <a:pPr algn="ctr" fontAlgn="ctr"/>
                      <a:r>
                        <a:rPr lang="es-CO" sz="1100" u="none" strike="noStrike" dirty="0">
                          <a:effectLst/>
                        </a:rPr>
                        <a:t>No. 1</a:t>
                      </a:r>
                      <a:endParaRPr lang="es-CO" sz="1100" b="0" i="0" u="none" strike="noStrike" dirty="0">
                        <a:solidFill>
                          <a:srgbClr val="000000"/>
                        </a:solidFill>
                        <a:effectLst/>
                        <a:latin typeface="Calibri" panose="020F0502020204030204" pitchFamily="34" charset="0"/>
                      </a:endParaRPr>
                    </a:p>
                  </a:txBody>
                  <a:tcPr marL="5805" marR="5805" marT="5813" marB="0" anchor="ctr"/>
                </a:tc>
                <a:tc>
                  <a:txBody>
                    <a:bodyPr/>
                    <a:lstStyle/>
                    <a:p>
                      <a:pPr algn="ctr" fontAlgn="ctr"/>
                      <a:r>
                        <a:rPr lang="es-CO" sz="1100" u="none" strike="noStrike" dirty="0" smtClean="0">
                          <a:effectLst/>
                        </a:rPr>
                        <a:t>Mondomo K60,7</a:t>
                      </a:r>
                      <a:endParaRPr lang="es-CO" sz="1100" b="0" i="0" u="none" strike="noStrike" dirty="0">
                        <a:solidFill>
                          <a:srgbClr val="000000"/>
                        </a:solidFill>
                        <a:effectLst/>
                        <a:latin typeface="Calibri" panose="020F0502020204030204" pitchFamily="34" charset="0"/>
                      </a:endParaRPr>
                    </a:p>
                  </a:txBody>
                  <a:tcPr marL="5805" marR="5805" marT="5813" marB="0" anchor="ctr"/>
                </a:tc>
                <a:tc>
                  <a:txBody>
                    <a:bodyPr/>
                    <a:lstStyle/>
                    <a:p>
                      <a:pPr algn="ctr" fontAlgn="ctr"/>
                      <a:r>
                        <a:rPr lang="es-CO" sz="1100" u="none" strike="noStrike" dirty="0" smtClean="0">
                          <a:effectLst/>
                        </a:rPr>
                        <a:t>Bidireccional</a:t>
                      </a:r>
                      <a:endParaRPr lang="es-CO" sz="1100" b="0" i="0" u="none" strike="noStrike" dirty="0">
                        <a:solidFill>
                          <a:srgbClr val="000000"/>
                        </a:solidFill>
                        <a:effectLst/>
                        <a:latin typeface="Calibri" panose="020F0502020204030204" pitchFamily="34" charset="0"/>
                      </a:endParaRPr>
                    </a:p>
                  </a:txBody>
                  <a:tcPr marL="5805" marR="5805" marT="5813" marB="0" anchor="ctr"/>
                </a:tc>
                <a:tc>
                  <a:txBody>
                    <a:bodyPr/>
                    <a:lstStyle/>
                    <a:p>
                      <a:pPr algn="ctr" fontAlgn="ctr"/>
                      <a:r>
                        <a:rPr lang="es-CO" sz="1100" u="none" strike="noStrike" dirty="0" smtClean="0">
                          <a:effectLst/>
                        </a:rPr>
                        <a:t>Nuevo</a:t>
                      </a:r>
                      <a:endParaRPr lang="es-CO" sz="1100" b="0" i="0" u="none" strike="noStrike" dirty="0">
                        <a:solidFill>
                          <a:srgbClr val="000000"/>
                        </a:solidFill>
                        <a:effectLst/>
                        <a:latin typeface="Calibri" panose="020F0502020204030204" pitchFamily="34" charset="0"/>
                      </a:endParaRPr>
                    </a:p>
                  </a:txBody>
                  <a:tcPr marL="5805" marR="5805" marT="5813" marB="0" anchor="ctr"/>
                </a:tc>
              </a:tr>
              <a:tr h="446080">
                <a:tc>
                  <a:txBody>
                    <a:bodyPr/>
                    <a:lstStyle/>
                    <a:p>
                      <a:pPr algn="ctr" fontAlgn="ctr"/>
                      <a:r>
                        <a:rPr lang="es-CO" sz="1100" u="none" strike="noStrike" dirty="0" smtClean="0">
                          <a:effectLst/>
                        </a:rPr>
                        <a:t>No.</a:t>
                      </a:r>
                      <a:r>
                        <a:rPr lang="es-CO" sz="1100" u="none" strike="noStrike" baseline="0" dirty="0" smtClean="0">
                          <a:effectLst/>
                        </a:rPr>
                        <a:t> 2</a:t>
                      </a:r>
                      <a:endParaRPr lang="es-CO" sz="1100" b="0" i="0" u="none" strike="noStrike" dirty="0">
                        <a:solidFill>
                          <a:srgbClr val="000000"/>
                        </a:solidFill>
                        <a:effectLst/>
                        <a:latin typeface="Calibri" panose="020F0502020204030204" pitchFamily="34" charset="0"/>
                      </a:endParaRPr>
                    </a:p>
                  </a:txBody>
                  <a:tcPr marL="5805" marR="5805" marT="5813" marB="0" anchor="ctr"/>
                </a:tc>
                <a:tc>
                  <a:txBody>
                    <a:bodyPr/>
                    <a:lstStyle/>
                    <a:p>
                      <a:pPr algn="ctr" fontAlgn="ctr"/>
                      <a:r>
                        <a:rPr lang="es-CO" sz="1100" u="none" strike="noStrike" dirty="0" smtClean="0">
                          <a:effectLst/>
                        </a:rPr>
                        <a:t>Piendamó K17,2</a:t>
                      </a:r>
                      <a:endParaRPr lang="es-CO" sz="1100" b="0" i="0" u="none" strike="noStrike" dirty="0">
                        <a:solidFill>
                          <a:srgbClr val="000000"/>
                        </a:solidFill>
                        <a:effectLst/>
                        <a:latin typeface="Calibri" panose="020F0502020204030204" pitchFamily="34" charset="0"/>
                      </a:endParaRPr>
                    </a:p>
                  </a:txBody>
                  <a:tcPr marL="5805" marR="5805" marT="5813" marB="0" anchor="ctr"/>
                </a:tc>
                <a:tc>
                  <a:txBody>
                    <a:bodyPr/>
                    <a:lstStyle/>
                    <a:p>
                      <a:pPr algn="ctr" fontAlgn="ctr"/>
                      <a:r>
                        <a:rPr lang="es-CO" sz="1100" u="none" strike="noStrike" dirty="0" smtClean="0">
                          <a:effectLst/>
                        </a:rPr>
                        <a:t>Bidireccional</a:t>
                      </a:r>
                      <a:endParaRPr lang="es-CO" sz="1100" b="0" i="0" u="none" strike="noStrike" dirty="0">
                        <a:solidFill>
                          <a:srgbClr val="000000"/>
                        </a:solidFill>
                        <a:effectLst/>
                        <a:latin typeface="Calibri" panose="020F0502020204030204" pitchFamily="34" charset="0"/>
                      </a:endParaRPr>
                    </a:p>
                  </a:txBody>
                  <a:tcPr marL="5805" marR="5805" marT="5813" marB="0" anchor="ctr"/>
                </a:tc>
                <a:tc>
                  <a:txBody>
                    <a:bodyPr/>
                    <a:lstStyle/>
                    <a:p>
                      <a:pPr algn="ctr" fontAlgn="ctr"/>
                      <a:r>
                        <a:rPr lang="es-CO" sz="1100" u="none" strike="noStrike" dirty="0" smtClean="0">
                          <a:effectLst/>
                        </a:rPr>
                        <a:t>Reubicación del actual (Tunía)</a:t>
                      </a:r>
                      <a:endParaRPr lang="es-CO" sz="1100" b="0" i="0" u="none" strike="noStrike" dirty="0">
                        <a:solidFill>
                          <a:srgbClr val="000000"/>
                        </a:solidFill>
                        <a:effectLst/>
                        <a:latin typeface="Calibri" panose="020F0502020204030204" pitchFamily="34" charset="0"/>
                      </a:endParaRPr>
                    </a:p>
                  </a:txBody>
                  <a:tcPr marL="5805" marR="5805" marT="5813" marB="0" anchor="ctr"/>
                </a:tc>
              </a:tr>
            </a:tbl>
          </a:graphicData>
        </a:graphic>
      </p:graphicFrame>
      <p:pic>
        <p:nvPicPr>
          <p:cNvPr id="9" name="Imagen 8"/>
          <p:cNvPicPr>
            <a:picLocks noChangeAspect="1"/>
          </p:cNvPicPr>
          <p:nvPr/>
        </p:nvPicPr>
        <p:blipFill rotWithShape="1">
          <a:blip r:embed="rId3"/>
          <a:srcRect t="18155"/>
          <a:stretch/>
        </p:blipFill>
        <p:spPr>
          <a:xfrm>
            <a:off x="335360" y="1600345"/>
            <a:ext cx="3933825" cy="3851126"/>
          </a:xfrm>
          <a:prstGeom prst="rect">
            <a:avLst/>
          </a:prstGeom>
        </p:spPr>
      </p:pic>
    </p:spTree>
    <p:extLst>
      <p:ext uri="{BB962C8B-B14F-4D97-AF65-F5344CB8AC3E}">
        <p14:creationId xmlns:p14="http://schemas.microsoft.com/office/powerpoint/2010/main" val="1949607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0"/>
            <a:ext cx="1400213" cy="1124744"/>
          </a:xfrm>
          <a:prstGeom prst="rect">
            <a:avLst/>
          </a:prstGeom>
        </p:spPr>
      </p:pic>
      <p:grpSp>
        <p:nvGrpSpPr>
          <p:cNvPr id="3" name="Grupo 2"/>
          <p:cNvGrpSpPr/>
          <p:nvPr/>
        </p:nvGrpSpPr>
        <p:grpSpPr>
          <a:xfrm>
            <a:off x="-267397" y="764851"/>
            <a:ext cx="5675131" cy="843482"/>
            <a:chOff x="75387" y="144155"/>
            <a:chExt cx="5904656" cy="1384176"/>
          </a:xfrm>
        </p:grpSpPr>
        <p:sp>
          <p:nvSpPr>
            <p:cNvPr id="4" name="Rectángulo 5"/>
            <p:cNvSpPr>
              <a:spLocks noChangeArrowheads="1"/>
            </p:cNvSpPr>
            <p:nvPr/>
          </p:nvSpPr>
          <p:spPr bwMode="auto">
            <a:xfrm>
              <a:off x="75387" y="144155"/>
              <a:ext cx="5904656" cy="808112"/>
            </a:xfrm>
            <a:prstGeom prst="rect">
              <a:avLst/>
            </a:prstGeom>
            <a:noFill/>
            <a:ln w="9525">
              <a:noFill/>
              <a:miter lim="800000"/>
              <a:headEnd/>
              <a:tailEnd/>
            </a:ln>
          </p:spPr>
          <p:txBody>
            <a:bodyPr wrap="square">
              <a:spAutoFit/>
            </a:bodyPr>
            <a:lstStyle/>
            <a:p>
              <a:pPr fontAlgn="base">
                <a:spcBef>
                  <a:spcPct val="0"/>
                </a:spcBef>
                <a:spcAft>
                  <a:spcPct val="0"/>
                </a:spcAft>
                <a:defRPr/>
              </a:pPr>
              <a:endParaRPr lang="es-ES" sz="2600" b="1" dirty="0">
                <a:ln w="10541" cmpd="sng">
                  <a:solidFill>
                    <a:srgbClr val="4F81BD">
                      <a:shade val="88000"/>
                      <a:satMod val="110000"/>
                    </a:srgbClr>
                  </a:solidFill>
                  <a:prstDash val="solid"/>
                </a:ln>
                <a:solidFill>
                  <a:srgbClr val="1F497D"/>
                </a:solidFill>
                <a:latin typeface="Franklin Gothic Demi Cond" pitchFamily="34" charset="0"/>
                <a:sym typeface="Helvetica Neue Bold Condensed" charset="0"/>
              </a:endParaRPr>
            </a:p>
          </p:txBody>
        </p:sp>
        <p:sp>
          <p:nvSpPr>
            <p:cNvPr id="5" name="Rectángulo 4"/>
            <p:cNvSpPr>
              <a:spLocks noChangeArrowheads="1"/>
            </p:cNvSpPr>
            <p:nvPr/>
          </p:nvSpPr>
          <p:spPr bwMode="auto">
            <a:xfrm>
              <a:off x="651451" y="720219"/>
              <a:ext cx="4752528" cy="8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s-ES" sz="2600" dirty="0">
                  <a:solidFill>
                    <a:prstClr val="black"/>
                  </a:solidFill>
                  <a:latin typeface="Impact" pitchFamily="34" charset="0"/>
                  <a:sym typeface="Helvetica Neue Bold Condensed"/>
                </a:rPr>
                <a:t>S/TDER DE QUILICHAO – POPAYÁN* </a:t>
              </a:r>
            </a:p>
          </p:txBody>
        </p:sp>
      </p:grpSp>
      <p:sp>
        <p:nvSpPr>
          <p:cNvPr id="6" name="30 CuadroTexto"/>
          <p:cNvSpPr txBox="1">
            <a:spLocks noChangeArrowheads="1"/>
          </p:cNvSpPr>
          <p:nvPr/>
        </p:nvSpPr>
        <p:spPr bwMode="auto">
          <a:xfrm flipH="1">
            <a:off x="2689499" y="1590190"/>
            <a:ext cx="4379827" cy="307777"/>
          </a:xfrm>
          <a:prstGeom prst="rect">
            <a:avLst/>
          </a:prstGeom>
        </p:spPr>
        <p:style>
          <a:lnRef idx="3">
            <a:schemeClr val="lt1"/>
          </a:lnRef>
          <a:fillRef idx="1">
            <a:schemeClr val="accent6"/>
          </a:fillRef>
          <a:effectRef idx="1">
            <a:schemeClr val="accent6"/>
          </a:effectRef>
          <a:fontRef idx="minor">
            <a:schemeClr val="lt1"/>
          </a:fontRef>
        </p:style>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400" dirty="0">
                <a:solidFill>
                  <a:prstClr val="white"/>
                </a:solidFill>
                <a:latin typeface="Calibri"/>
                <a:cs typeface="Arial" pitchFamily="34" charset="0"/>
              </a:rPr>
              <a:t>INVERSIONES 4G (Millones)</a:t>
            </a:r>
          </a:p>
        </p:txBody>
      </p:sp>
      <p:graphicFrame>
        <p:nvGraphicFramePr>
          <p:cNvPr id="7" name="3 Tabla"/>
          <p:cNvGraphicFramePr>
            <a:graphicFrameLocks noGrp="1"/>
          </p:cNvGraphicFramePr>
          <p:nvPr>
            <p:extLst>
              <p:ext uri="{D42A27DB-BD31-4B8C-83A1-F6EECF244321}">
                <p14:modId xmlns:p14="http://schemas.microsoft.com/office/powerpoint/2010/main" val="2471604242"/>
              </p:ext>
            </p:extLst>
          </p:nvPr>
        </p:nvGraphicFramePr>
        <p:xfrm>
          <a:off x="2689501" y="1992623"/>
          <a:ext cx="4379828" cy="807246"/>
        </p:xfrm>
        <a:graphic>
          <a:graphicData uri="http://schemas.openxmlformats.org/drawingml/2006/table">
            <a:tbl>
              <a:tblPr firstRow="1" bandRow="1">
                <a:tableStyleId>{E8B1032C-EA38-4F05-BA0D-38AFFFC7BED3}</a:tableStyleId>
              </a:tblPr>
              <a:tblGrid>
                <a:gridCol w="2489083"/>
                <a:gridCol w="1890745"/>
              </a:tblGrid>
              <a:tr h="253841">
                <a:tc>
                  <a:txBody>
                    <a:bodyPr/>
                    <a:lstStyle/>
                    <a:p>
                      <a:pPr marL="0" algn="l" defTabSz="914400" rtl="0" eaLnBrk="1" latinLnBrk="0" hangingPunct="1"/>
                      <a:r>
                        <a:rPr lang="es-ES" sz="1400" b="0" kern="1200" dirty="0" smtClean="0">
                          <a:solidFill>
                            <a:schemeClr val="tx1"/>
                          </a:solidFill>
                          <a:latin typeface="+mn-lt"/>
                          <a:ea typeface="+mn-ea"/>
                          <a:cs typeface="+mn-cs"/>
                        </a:rPr>
                        <a:t>Total</a:t>
                      </a:r>
                      <a:r>
                        <a:rPr lang="es-ES" sz="1400" b="0" kern="1200" baseline="0" dirty="0" smtClean="0">
                          <a:solidFill>
                            <a:schemeClr val="tx1"/>
                          </a:solidFill>
                          <a:latin typeface="+mn-lt"/>
                          <a:ea typeface="+mn-ea"/>
                          <a:cs typeface="+mn-cs"/>
                        </a:rPr>
                        <a:t> Capex</a:t>
                      </a:r>
                      <a:endParaRPr lang="es-CO" sz="1400" b="0" kern="1200" dirty="0">
                        <a:solidFill>
                          <a:schemeClr val="dk1"/>
                        </a:solidFill>
                        <a:latin typeface="+mn-lt"/>
                        <a:ea typeface="+mn-ea"/>
                        <a:cs typeface="Arial" panose="020B0604020202020204" pitchFamily="34" charset="0"/>
                      </a:endParaRPr>
                    </a:p>
                  </a:txBody>
                  <a:tcPr marL="55721" marR="55721" marT="27861" marB="27861"/>
                </a:tc>
                <a:tc>
                  <a:txBody>
                    <a:bodyPr/>
                    <a:lstStyle/>
                    <a:p>
                      <a:pPr algn="ctr" rtl="0" fontAlgn="ctr"/>
                      <a:r>
                        <a:rPr lang="es-MX" sz="1400" b="0" u="none" strike="noStrike" dirty="0" smtClean="0">
                          <a:effectLst/>
                        </a:rPr>
                        <a:t>$ 1.234.451</a:t>
                      </a:r>
                    </a:p>
                  </a:txBody>
                  <a:tcPr marL="5805" marR="5805" marT="5805" marB="0" anchor="ctr"/>
                </a:tc>
              </a:tr>
              <a:tr h="253841">
                <a:tc>
                  <a:txBody>
                    <a:bodyPr/>
                    <a:lstStyle/>
                    <a:p>
                      <a:pPr marL="0" algn="l" defTabSz="914400" rtl="0" eaLnBrk="1" latinLnBrk="0" hangingPunct="1"/>
                      <a:r>
                        <a:rPr lang="es-CO" sz="1400" kern="1200" dirty="0" smtClean="0"/>
                        <a:t>Total Vigencia Futura</a:t>
                      </a:r>
                      <a:endParaRPr lang="es-CO" sz="1400" b="1" kern="1200" dirty="0">
                        <a:solidFill>
                          <a:schemeClr val="dk1"/>
                        </a:solidFill>
                        <a:latin typeface="+mn-lt"/>
                        <a:ea typeface="+mn-ea"/>
                        <a:cs typeface="Arial" panose="020B0604020202020204" pitchFamily="34" charset="0"/>
                      </a:endParaRPr>
                    </a:p>
                  </a:txBody>
                  <a:tcPr marL="55721" marR="55721" marT="27861" marB="27861" anchor="ctr"/>
                </a:tc>
                <a:tc>
                  <a:txBody>
                    <a:bodyPr/>
                    <a:lstStyle/>
                    <a:p>
                      <a:pPr algn="ctr" rtl="0" fontAlgn="ctr"/>
                      <a:r>
                        <a:rPr lang="es-MX" sz="1400" b="0" u="none" strike="noStrike" dirty="0" smtClean="0">
                          <a:effectLst/>
                        </a:rPr>
                        <a:t>$2.331.402</a:t>
                      </a:r>
                      <a:endParaRPr lang="es-MX" sz="1400" b="0" i="0" u="none" strike="noStrike" kern="1200" dirty="0">
                        <a:solidFill>
                          <a:schemeClr val="tx1"/>
                        </a:solidFill>
                        <a:effectLst/>
                        <a:latin typeface="+mn-lt"/>
                        <a:ea typeface="+mn-ea"/>
                        <a:cs typeface="+mn-cs"/>
                      </a:endParaRPr>
                    </a:p>
                  </a:txBody>
                  <a:tcPr marL="0" marR="0" marT="0" marB="0" anchor="ctr"/>
                </a:tc>
              </a:tr>
              <a:tr h="253841">
                <a:tc>
                  <a:txBody>
                    <a:bodyPr/>
                    <a:lstStyle/>
                    <a:p>
                      <a:pPr marL="0" algn="l" defTabSz="914400" rtl="0" eaLnBrk="1" latinLnBrk="0" hangingPunct="1"/>
                      <a:r>
                        <a:rPr lang="es-CO" sz="1400" b="0" kern="1200" dirty="0" smtClean="0">
                          <a:solidFill>
                            <a:schemeClr val="dk1"/>
                          </a:solidFill>
                          <a:latin typeface="+mn-lt"/>
                          <a:ea typeface="+mn-ea"/>
                          <a:cs typeface="Arial" panose="020B0604020202020204" pitchFamily="34" charset="0"/>
                        </a:rPr>
                        <a:t>Valor del Contrato</a:t>
                      </a:r>
                      <a:endParaRPr lang="es-CO" sz="1400" b="0" kern="1200" dirty="0">
                        <a:solidFill>
                          <a:schemeClr val="dk1"/>
                        </a:solidFill>
                        <a:latin typeface="+mn-lt"/>
                        <a:ea typeface="+mn-ea"/>
                        <a:cs typeface="Arial" panose="020B0604020202020204" pitchFamily="34" charset="0"/>
                      </a:endParaRPr>
                    </a:p>
                  </a:txBody>
                  <a:tcPr marL="55721" marR="55721" marT="27861" marB="27861" anchor="ctr"/>
                </a:tc>
                <a:tc>
                  <a:txBody>
                    <a:bodyPr/>
                    <a:lstStyle/>
                    <a:p>
                      <a:pPr algn="ctr" rtl="0" fontAlgn="ctr"/>
                      <a:r>
                        <a:rPr lang="es-MX" sz="1400" b="0" i="0" u="none" strike="noStrike" dirty="0" smtClean="0">
                          <a:solidFill>
                            <a:schemeClr val="tx1"/>
                          </a:solidFill>
                          <a:effectLst/>
                          <a:latin typeface="+mn-lt"/>
                        </a:rPr>
                        <a:t>$ 1.765.069</a:t>
                      </a:r>
                      <a:endParaRPr lang="es-MX" sz="1400" b="0" i="0" u="none" strike="noStrike" dirty="0">
                        <a:solidFill>
                          <a:schemeClr val="tx1"/>
                        </a:solidFill>
                        <a:effectLst/>
                        <a:latin typeface="+mn-lt"/>
                      </a:endParaRPr>
                    </a:p>
                  </a:txBody>
                  <a:tcPr marL="0" marR="0" marT="0" marB="0" anchor="ctr"/>
                </a:tc>
              </a:tr>
            </a:tbl>
          </a:graphicData>
        </a:graphic>
      </p:graphicFrame>
      <p:sp>
        <p:nvSpPr>
          <p:cNvPr id="8" name="CuadroTexto 7"/>
          <p:cNvSpPr txBox="1"/>
          <p:nvPr/>
        </p:nvSpPr>
        <p:spPr>
          <a:xfrm>
            <a:off x="2570169" y="2814326"/>
            <a:ext cx="3071609" cy="242374"/>
          </a:xfrm>
          <a:prstGeom prst="rect">
            <a:avLst/>
          </a:prstGeom>
          <a:noFill/>
        </p:spPr>
        <p:txBody>
          <a:bodyPr wrap="square" rtlCol="0">
            <a:spAutoFit/>
          </a:bodyPr>
          <a:lstStyle/>
          <a:p>
            <a:pPr marL="104479" indent="-104479">
              <a:buFont typeface="Arial" panose="020B0604020202020204" pitchFamily="34" charset="0"/>
              <a:buChar char="•"/>
            </a:pPr>
            <a:r>
              <a:rPr lang="es-MX" sz="975" dirty="0">
                <a:solidFill>
                  <a:srgbClr val="022B44"/>
                </a:solidFill>
              </a:rPr>
              <a:t> Precios constantes </a:t>
            </a:r>
            <a:r>
              <a:rPr lang="es-MX" sz="975" dirty="0" smtClean="0">
                <a:solidFill>
                  <a:srgbClr val="022B44"/>
                </a:solidFill>
              </a:rPr>
              <a:t>2014</a:t>
            </a:r>
            <a:endParaRPr lang="es-MX" sz="975" dirty="0">
              <a:solidFill>
                <a:srgbClr val="022B44"/>
              </a:solidFill>
            </a:endParaRPr>
          </a:p>
        </p:txBody>
      </p:sp>
      <p:graphicFrame>
        <p:nvGraphicFramePr>
          <p:cNvPr id="9" name="10 Tabla"/>
          <p:cNvGraphicFramePr>
            <a:graphicFrameLocks noGrp="1"/>
          </p:cNvGraphicFramePr>
          <p:nvPr>
            <p:extLst>
              <p:ext uri="{D42A27DB-BD31-4B8C-83A1-F6EECF244321}">
                <p14:modId xmlns:p14="http://schemas.microsoft.com/office/powerpoint/2010/main" val="945664567"/>
              </p:ext>
            </p:extLst>
          </p:nvPr>
        </p:nvGraphicFramePr>
        <p:xfrm>
          <a:off x="704528" y="3246374"/>
          <a:ext cx="8568952" cy="2990938"/>
        </p:xfrm>
        <a:graphic>
          <a:graphicData uri="http://schemas.openxmlformats.org/drawingml/2006/table">
            <a:tbl>
              <a:tblPr bandRow="1">
                <a:tableStyleId>{3B4B98B0-60AC-42C2-AFA5-B58CD77FA1E5}</a:tableStyleId>
              </a:tblPr>
              <a:tblGrid>
                <a:gridCol w="580745"/>
                <a:gridCol w="2914965"/>
                <a:gridCol w="1124814"/>
                <a:gridCol w="3948428"/>
              </a:tblGrid>
              <a:tr h="776578">
                <a:tc>
                  <a:txBody>
                    <a:bodyPr/>
                    <a:lstStyle/>
                    <a:p>
                      <a:pPr algn="ctr">
                        <a:spcAft>
                          <a:spcPts val="0"/>
                        </a:spcAft>
                      </a:pPr>
                      <a:r>
                        <a:rPr lang="es-ES_tradnl" sz="1400" dirty="0">
                          <a:effectLst/>
                        </a:rPr>
                        <a:t>UF</a:t>
                      </a:r>
                      <a:endParaRPr lang="es-CO" sz="1400" b="1" dirty="0">
                        <a:solidFill>
                          <a:schemeClr val="bg2">
                            <a:lumMod val="10000"/>
                          </a:schemeClr>
                        </a:solidFill>
                        <a:effectLst/>
                        <a:latin typeface="Candara" panose="020E0502030303020204" pitchFamily="34" charset="0"/>
                        <a:ea typeface="Times New Roman"/>
                      </a:endParaRPr>
                    </a:p>
                  </a:txBody>
                  <a:tcPr marL="68580" marR="68580" marT="0" marB="0" anchor="ctr"/>
                </a:tc>
                <a:tc>
                  <a:txBody>
                    <a:bodyPr/>
                    <a:lstStyle/>
                    <a:p>
                      <a:pPr algn="ctr">
                        <a:spcAft>
                          <a:spcPts val="0"/>
                        </a:spcAft>
                      </a:pPr>
                      <a:r>
                        <a:rPr lang="es-ES_tradnl" sz="1400" dirty="0">
                          <a:effectLst/>
                        </a:rPr>
                        <a:t>Sector</a:t>
                      </a:r>
                      <a:endParaRPr lang="es-CO" sz="1400" b="1" dirty="0">
                        <a:solidFill>
                          <a:schemeClr val="bg2">
                            <a:lumMod val="10000"/>
                          </a:schemeClr>
                        </a:solidFill>
                        <a:effectLst/>
                        <a:latin typeface="Candara" panose="020E0502030303020204" pitchFamily="34" charset="0"/>
                        <a:ea typeface="Times New Roman"/>
                      </a:endParaRPr>
                    </a:p>
                  </a:txBody>
                  <a:tcPr marL="68580" marR="68580" marT="0" marB="0" anchor="ctr"/>
                </a:tc>
                <a:tc>
                  <a:txBody>
                    <a:bodyPr/>
                    <a:lstStyle/>
                    <a:p>
                      <a:pPr algn="ctr">
                        <a:spcAft>
                          <a:spcPts val="0"/>
                        </a:spcAft>
                      </a:pPr>
                      <a:r>
                        <a:rPr lang="es-ES_tradnl" sz="1400" dirty="0" smtClean="0">
                          <a:effectLst/>
                        </a:rPr>
                        <a:t>Longitud</a:t>
                      </a:r>
                    </a:p>
                    <a:p>
                      <a:pPr algn="ctr">
                        <a:spcAft>
                          <a:spcPts val="0"/>
                        </a:spcAft>
                      </a:pPr>
                      <a:r>
                        <a:rPr lang="es-ES_tradnl" sz="1400" dirty="0" smtClean="0">
                          <a:effectLst/>
                        </a:rPr>
                        <a:t>(km)</a:t>
                      </a:r>
                      <a:endParaRPr lang="es-CO" sz="1400" b="1" dirty="0">
                        <a:solidFill>
                          <a:schemeClr val="bg2">
                            <a:lumMod val="10000"/>
                          </a:schemeClr>
                        </a:solidFill>
                        <a:effectLst/>
                        <a:latin typeface="Candara" panose="020E0502030303020204" pitchFamily="34" charset="0"/>
                        <a:ea typeface="Times New Roman"/>
                      </a:endParaRPr>
                    </a:p>
                  </a:txBody>
                  <a:tcPr marL="68580" marR="68580" marT="0" marB="0" anchor="ctr"/>
                </a:tc>
                <a:tc>
                  <a:txBody>
                    <a:bodyPr/>
                    <a:lstStyle/>
                    <a:p>
                      <a:pPr algn="ctr">
                        <a:spcAft>
                          <a:spcPts val="0"/>
                        </a:spcAft>
                      </a:pPr>
                      <a:r>
                        <a:rPr lang="es-ES_tradnl" sz="1400" dirty="0">
                          <a:effectLst/>
                        </a:rPr>
                        <a:t>Intervención prevista</a:t>
                      </a:r>
                      <a:endParaRPr lang="es-CO" sz="1400" b="1" dirty="0">
                        <a:solidFill>
                          <a:schemeClr val="bg2">
                            <a:lumMod val="10000"/>
                          </a:schemeClr>
                        </a:solidFill>
                        <a:effectLst/>
                        <a:latin typeface="Candara" panose="020E0502030303020204" pitchFamily="34" charset="0"/>
                        <a:ea typeface="Times New Roman"/>
                      </a:endParaRPr>
                    </a:p>
                  </a:txBody>
                  <a:tcPr marL="68580" marR="68580" marT="0" marB="0" anchor="ctr"/>
                </a:tc>
              </a:tr>
              <a:tr h="540000">
                <a:tc>
                  <a:txBody>
                    <a:bodyPr/>
                    <a:lstStyle/>
                    <a:p>
                      <a:pPr algn="ctr">
                        <a:lnSpc>
                          <a:spcPct val="115000"/>
                        </a:lnSpc>
                        <a:spcAft>
                          <a:spcPts val="0"/>
                        </a:spcAft>
                      </a:pPr>
                      <a:r>
                        <a:rPr lang="es-ES_tradnl" sz="1400" dirty="0" smtClean="0">
                          <a:effectLst/>
                        </a:rPr>
                        <a:t>1</a:t>
                      </a:r>
                      <a:endParaRPr lang="es-CO" sz="1400" b="1" dirty="0">
                        <a:solidFill>
                          <a:schemeClr val="bg2">
                            <a:lumMod val="10000"/>
                          </a:schemeClr>
                        </a:solidFill>
                        <a:effectLst/>
                        <a:latin typeface="Candara" panose="020E0502030303020204" pitchFamily="34" charset="0"/>
                        <a:ea typeface="Times New Roman"/>
                        <a:cs typeface="Times New Roman"/>
                      </a:endParaRPr>
                    </a:p>
                  </a:txBody>
                  <a:tcPr marL="68580" marR="68580" marT="0" marB="0" anchor="ct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lang="es-MX" sz="1300" kern="1200" dirty="0" smtClean="0">
                          <a:effectLst/>
                        </a:rPr>
                        <a:t>Popayán – Piendamó</a:t>
                      </a:r>
                    </a:p>
                    <a:p>
                      <a:pPr marL="0" marR="0" lvl="0" indent="0" algn="ctr" defTabSz="914400" rtl="0" eaLnBrk="1" fontAlgn="ctr" latinLnBrk="0" hangingPunct="1">
                        <a:lnSpc>
                          <a:spcPct val="100000"/>
                        </a:lnSpc>
                        <a:spcBef>
                          <a:spcPct val="0"/>
                        </a:spcBef>
                        <a:spcAft>
                          <a:spcPct val="0"/>
                        </a:spcAft>
                        <a:buClrTx/>
                        <a:buSzTx/>
                        <a:buFontTx/>
                        <a:buNone/>
                        <a:tabLst/>
                        <a:defRPr/>
                      </a:pPr>
                      <a:r>
                        <a:rPr lang="es-CO" sz="1300" kern="1200" dirty="0" smtClean="0">
                          <a:effectLst/>
                        </a:rPr>
                        <a:t> (PR 0+000-PR 19+080)</a:t>
                      </a:r>
                      <a:endParaRPr lang="es-CO" sz="1300" kern="1200" dirty="0">
                        <a:solidFill>
                          <a:schemeClr val="bg2">
                            <a:lumMod val="10000"/>
                          </a:schemeClr>
                        </a:solidFill>
                        <a:effectLst/>
                        <a:latin typeface="Candara" panose="020E0502030303020204" pitchFamily="34" charset="0"/>
                        <a:ea typeface="Times New Roman" panose="02020603050405020304" pitchFamily="18" charset="0"/>
                        <a:cs typeface="+mn-cs"/>
                      </a:endParaRPr>
                    </a:p>
                  </a:txBody>
                  <a:tcPr marL="9525" marR="9525" marT="9523"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es-CO" sz="1300" kern="1200" dirty="0" smtClean="0">
                          <a:effectLst/>
                        </a:rPr>
                        <a:t>19,08</a:t>
                      </a:r>
                      <a:endParaRPr lang="es-CO" sz="1300" kern="1200" dirty="0">
                        <a:solidFill>
                          <a:schemeClr val="bg2">
                            <a:lumMod val="10000"/>
                          </a:schemeClr>
                        </a:solidFill>
                        <a:effectLst/>
                        <a:latin typeface="Candara" panose="020E0502030303020204" pitchFamily="34" charset="0"/>
                        <a:ea typeface="Times New Roman" panose="02020603050405020304" pitchFamily="18" charset="0"/>
                        <a:cs typeface="+mn-cs"/>
                      </a:endParaRPr>
                    </a:p>
                  </a:txBody>
                  <a:tcPr marL="9525" marR="9525" marT="9523" marB="0" anchor="ctr" horzOverflow="overflow"/>
                </a:tc>
                <a:tc>
                  <a:txBody>
                    <a:bodyPr/>
                    <a:lstStyle/>
                    <a:p>
                      <a:r>
                        <a:rPr lang="es-MX" sz="1300" kern="1200" dirty="0" smtClean="0">
                          <a:effectLst/>
                        </a:rPr>
                        <a:t>Rehabilitación y mejoramiento de la calzada existente y construcción de la 2ª calzada </a:t>
                      </a:r>
                      <a:r>
                        <a:rPr lang="es-MX" sz="1800" u="none" strike="noStrike" kern="1200" baseline="0" dirty="0" smtClean="0"/>
                        <a:t>	</a:t>
                      </a:r>
                      <a:endParaRPr lang="es-MX" sz="1800" b="0" i="0" u="none" strike="noStrike" kern="1200" baseline="0" dirty="0" smtClean="0">
                        <a:solidFill>
                          <a:schemeClr val="tx1"/>
                        </a:solidFill>
                        <a:latin typeface="+mn-lt"/>
                        <a:ea typeface="+mn-ea"/>
                        <a:cs typeface="+mn-cs"/>
                      </a:endParaRPr>
                    </a:p>
                  </a:txBody>
                  <a:tcPr marL="9525" marR="9525" marT="9523" marB="0" anchor="ctr" horzOverflow="overflow"/>
                </a:tc>
              </a:tr>
              <a:tr h="540000">
                <a:tc>
                  <a:txBody>
                    <a:bodyPr/>
                    <a:lstStyle/>
                    <a:p>
                      <a:pPr algn="ctr">
                        <a:lnSpc>
                          <a:spcPct val="115000"/>
                        </a:lnSpc>
                        <a:spcAft>
                          <a:spcPts val="0"/>
                        </a:spcAft>
                      </a:pPr>
                      <a:r>
                        <a:rPr lang="es-ES_tradnl" sz="1400" dirty="0" smtClean="0">
                          <a:effectLst/>
                        </a:rPr>
                        <a:t>2</a:t>
                      </a:r>
                      <a:endParaRPr lang="es-CO" sz="1400" b="1" dirty="0">
                        <a:solidFill>
                          <a:schemeClr val="bg2">
                            <a:lumMod val="10000"/>
                          </a:schemeClr>
                        </a:solidFill>
                        <a:effectLst/>
                        <a:latin typeface="Candara" panose="020E0502030303020204" pitchFamily="34" charset="0"/>
                        <a:ea typeface="Times New Roman"/>
                        <a:cs typeface="Times New Roman"/>
                      </a:endParaRPr>
                    </a:p>
                  </a:txBody>
                  <a:tcPr marL="68580" marR="68580" marT="0" marB="0" anchor="ct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lang="es-MX" sz="1300" kern="1200" dirty="0" smtClean="0">
                          <a:effectLst/>
                        </a:rPr>
                        <a:t>Piendamó – Pescador</a:t>
                      </a:r>
                    </a:p>
                    <a:p>
                      <a:pPr marL="0" marR="0" lvl="0" indent="0" algn="ctr" defTabSz="914400" rtl="0" eaLnBrk="1" fontAlgn="ctr" latinLnBrk="0" hangingPunct="1">
                        <a:lnSpc>
                          <a:spcPct val="100000"/>
                        </a:lnSpc>
                        <a:spcBef>
                          <a:spcPct val="0"/>
                        </a:spcBef>
                        <a:spcAft>
                          <a:spcPct val="0"/>
                        </a:spcAft>
                        <a:buClrTx/>
                        <a:buSzTx/>
                        <a:buFontTx/>
                        <a:buNone/>
                        <a:tabLst/>
                        <a:defRPr/>
                      </a:pPr>
                      <a:r>
                        <a:rPr lang="es-CO" sz="1300" kern="1200" dirty="0" smtClean="0">
                          <a:effectLst/>
                        </a:rPr>
                        <a:t> (PR 19+080-PR 40+900)</a:t>
                      </a:r>
                      <a:endParaRPr lang="es-CO" sz="1300" kern="1200" dirty="0">
                        <a:solidFill>
                          <a:schemeClr val="bg2">
                            <a:lumMod val="10000"/>
                          </a:schemeClr>
                        </a:solidFill>
                        <a:effectLst/>
                        <a:latin typeface="Candara" panose="020E0502030303020204" pitchFamily="34" charset="0"/>
                        <a:ea typeface="Times New Roman" panose="02020603050405020304" pitchFamily="18" charset="0"/>
                        <a:cs typeface="+mn-cs"/>
                      </a:endParaRPr>
                    </a:p>
                  </a:txBody>
                  <a:tcPr marL="68580" marR="68580" marT="0" marB="0" anchor="ct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es-CO" sz="1300" kern="1200" dirty="0" smtClean="0">
                          <a:effectLst/>
                        </a:rPr>
                        <a:t>21,82</a:t>
                      </a:r>
                      <a:endParaRPr lang="es-CO" sz="1300" kern="1200" dirty="0" smtClean="0">
                        <a:solidFill>
                          <a:schemeClr val="bg2">
                            <a:lumMod val="10000"/>
                          </a:schemeClr>
                        </a:solidFill>
                        <a:effectLst/>
                        <a:latin typeface="Candara" panose="020E0502030303020204" pitchFamily="34" charset="0"/>
                      </a:endParaRPr>
                    </a:p>
                  </a:txBody>
                  <a:tcPr marL="9525" marR="9525" marT="9523"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es-MX" sz="1300" kern="1200" dirty="0" smtClean="0">
                          <a:effectLst/>
                        </a:rPr>
                        <a:t>Rehabilitación y mejoramiento de la calzada existente y construcción de la 2ª calzada </a:t>
                      </a:r>
                      <a:endParaRPr lang="es-CO" sz="1300" kern="1200" baseline="0" dirty="0" smtClean="0">
                        <a:solidFill>
                          <a:schemeClr val="bg2">
                            <a:lumMod val="10000"/>
                          </a:schemeClr>
                        </a:solidFill>
                        <a:effectLst/>
                        <a:latin typeface="Candara" panose="020E0502030303020204" pitchFamily="34" charset="0"/>
                      </a:endParaRPr>
                    </a:p>
                  </a:txBody>
                  <a:tcPr marL="9525" marR="9525" marT="9523" marB="0" anchor="ctr" horzOverflow="overflow"/>
                </a:tc>
              </a:tr>
              <a:tr h="540000">
                <a:tc>
                  <a:txBody>
                    <a:bodyPr/>
                    <a:lstStyle/>
                    <a:p>
                      <a:pPr algn="ctr">
                        <a:lnSpc>
                          <a:spcPct val="115000"/>
                        </a:lnSpc>
                        <a:spcAft>
                          <a:spcPts val="0"/>
                        </a:spcAft>
                      </a:pPr>
                      <a:r>
                        <a:rPr lang="es-ES_tradnl" sz="1400" dirty="0" smtClean="0">
                          <a:effectLst/>
                        </a:rPr>
                        <a:t>3</a:t>
                      </a:r>
                      <a:endParaRPr lang="es-CO" sz="1400" b="1" dirty="0">
                        <a:solidFill>
                          <a:schemeClr val="bg2">
                            <a:lumMod val="10000"/>
                          </a:schemeClr>
                        </a:solidFill>
                        <a:effectLst/>
                        <a:latin typeface="Candara" panose="020E0502030303020204" pitchFamily="34" charset="0"/>
                        <a:ea typeface="Times New Roman"/>
                        <a:cs typeface="Times New Roman"/>
                      </a:endParaRPr>
                    </a:p>
                  </a:txBody>
                  <a:tcPr marL="44450" marR="44450" marT="0" marB="0" anchor="ct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lang="es-MX" sz="1300" kern="1200" dirty="0" smtClean="0">
                          <a:effectLst/>
                        </a:rPr>
                        <a:t>Pescador</a:t>
                      </a:r>
                      <a:r>
                        <a:rPr lang="es-ES_tradnl" sz="1300" kern="1200" dirty="0" smtClean="0">
                          <a:effectLst/>
                        </a:rPr>
                        <a:t>– </a:t>
                      </a:r>
                      <a:r>
                        <a:rPr lang="es-MX" sz="1300" kern="1200" dirty="0" smtClean="0">
                          <a:effectLst/>
                        </a:rPr>
                        <a:t>Mondomo</a:t>
                      </a:r>
                      <a:endParaRPr lang="es-CO" sz="1300" kern="1200" dirty="0">
                        <a:effectLst/>
                      </a:endParaRPr>
                    </a:p>
                    <a:p>
                      <a:pPr marL="0" marR="0" lvl="0" indent="0" algn="ctr" defTabSz="914400" rtl="0" eaLnBrk="1" fontAlgn="ctr" latinLnBrk="0" hangingPunct="1">
                        <a:lnSpc>
                          <a:spcPct val="100000"/>
                        </a:lnSpc>
                        <a:spcBef>
                          <a:spcPct val="0"/>
                        </a:spcBef>
                        <a:spcAft>
                          <a:spcPct val="0"/>
                        </a:spcAft>
                        <a:buClrTx/>
                        <a:buSzTx/>
                        <a:buFontTx/>
                        <a:buNone/>
                        <a:tabLst/>
                      </a:pPr>
                      <a:r>
                        <a:rPr lang="es-ES_tradnl" sz="1300" kern="1200" dirty="0">
                          <a:effectLst/>
                        </a:rPr>
                        <a:t>(PR </a:t>
                      </a:r>
                      <a:r>
                        <a:rPr lang="es-CO" sz="1300" kern="1200" dirty="0" smtClean="0">
                          <a:effectLst/>
                        </a:rPr>
                        <a:t>40+900</a:t>
                      </a:r>
                      <a:r>
                        <a:rPr lang="es-ES_tradnl" sz="1300" kern="1200" dirty="0" smtClean="0">
                          <a:effectLst/>
                        </a:rPr>
                        <a:t>-PR 56+400) </a:t>
                      </a:r>
                      <a:endParaRPr lang="es-CO" sz="1300" kern="1200" dirty="0">
                        <a:solidFill>
                          <a:schemeClr val="bg2">
                            <a:lumMod val="10000"/>
                          </a:schemeClr>
                        </a:solidFill>
                        <a:effectLst/>
                        <a:latin typeface="Candara" panose="020E0502030303020204" pitchFamily="34" charset="0"/>
                        <a:ea typeface="+mn-ea"/>
                        <a:cs typeface="+mn-cs"/>
                      </a:endParaRPr>
                    </a:p>
                  </a:txBody>
                  <a:tcPr marL="68580" marR="68580" marT="0" marB="0" anchor="ctr"/>
                </a:tc>
                <a:tc>
                  <a:txBody>
                    <a:bodyPr/>
                    <a:lstStyle/>
                    <a:p>
                      <a:pPr algn="ctr"/>
                      <a:r>
                        <a:rPr lang="es-ES" sz="1300" kern="1200" dirty="0" smtClean="0">
                          <a:effectLst/>
                        </a:rPr>
                        <a:t>15,5</a:t>
                      </a:r>
                      <a:endParaRPr lang="es-ES" sz="1300" kern="1200" dirty="0">
                        <a:solidFill>
                          <a:schemeClr val="bg2">
                            <a:lumMod val="10000"/>
                          </a:schemeClr>
                        </a:solidFill>
                        <a:effectLst/>
                        <a:latin typeface="Candara" panose="020E0502030303020204" pitchFamily="34" charset="0"/>
                        <a:ea typeface="Times New Roman" panose="02020603050405020304" pitchFamily="18" charset="0"/>
                        <a:cs typeface="+mn-cs"/>
                      </a:endParaRP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lang="es-MX" sz="1300" kern="1200" dirty="0" smtClean="0">
                          <a:effectLst/>
                        </a:rPr>
                        <a:t>Rehabilitación y mejoramiento de la calzada existente y construcción de la 2ª calzada </a:t>
                      </a:r>
                      <a:endParaRPr lang="es-CO" sz="1300" kern="1200" baseline="0" dirty="0" smtClean="0">
                        <a:solidFill>
                          <a:schemeClr val="bg2">
                            <a:lumMod val="10000"/>
                          </a:schemeClr>
                        </a:solidFill>
                        <a:effectLst/>
                        <a:latin typeface="Candara" panose="020E0502030303020204" pitchFamily="34" charset="0"/>
                      </a:endParaRPr>
                    </a:p>
                  </a:txBody>
                  <a:tcPr marL="9525" marR="9525" marT="9523" marB="0" anchor="ctr" horzOverflow="overflow"/>
                </a:tc>
              </a:tr>
              <a:tr h="540000">
                <a:tc>
                  <a:txBody>
                    <a:bodyPr/>
                    <a:lstStyle/>
                    <a:p>
                      <a:pPr algn="ctr">
                        <a:lnSpc>
                          <a:spcPct val="115000"/>
                        </a:lnSpc>
                        <a:spcAft>
                          <a:spcPts val="0"/>
                        </a:spcAft>
                      </a:pPr>
                      <a:r>
                        <a:rPr lang="es-ES_tradnl" sz="1400" dirty="0" smtClean="0">
                          <a:effectLst/>
                        </a:rPr>
                        <a:t>4</a:t>
                      </a:r>
                      <a:endParaRPr lang="es-CO" sz="1400" b="1" dirty="0">
                        <a:solidFill>
                          <a:schemeClr val="bg2">
                            <a:lumMod val="10000"/>
                          </a:schemeClr>
                        </a:solidFill>
                        <a:effectLst/>
                        <a:latin typeface="Candara" panose="020E0502030303020204" pitchFamily="34" charset="0"/>
                        <a:ea typeface="Times New Roman"/>
                        <a:cs typeface="Times New Roman"/>
                      </a:endParaRPr>
                    </a:p>
                  </a:txBody>
                  <a:tcPr marL="44450" marR="44450" marT="0" marB="0" anchor="ct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lang="es-MX" sz="1300" kern="1200" dirty="0" smtClean="0">
                          <a:effectLst/>
                        </a:rPr>
                        <a:t>Mondomo</a:t>
                      </a:r>
                      <a:endParaRPr lang="es-CO" sz="1300" kern="1200" dirty="0" smtClean="0">
                        <a:effectLst/>
                      </a:endParaRPr>
                    </a:p>
                    <a:p>
                      <a:pPr marL="0" marR="0" lvl="0" indent="0" algn="ctr" defTabSz="914400" rtl="0" eaLnBrk="1" fontAlgn="ctr" latinLnBrk="0" hangingPunct="1">
                        <a:lnSpc>
                          <a:spcPct val="100000"/>
                        </a:lnSpc>
                        <a:spcBef>
                          <a:spcPct val="0"/>
                        </a:spcBef>
                        <a:spcAft>
                          <a:spcPct val="0"/>
                        </a:spcAft>
                        <a:buClrTx/>
                        <a:buSzTx/>
                        <a:buFontTx/>
                        <a:buNone/>
                        <a:tabLst/>
                      </a:pPr>
                      <a:r>
                        <a:rPr lang="es-ES_tradnl" sz="1300" kern="1200" dirty="0" smtClean="0">
                          <a:effectLst/>
                        </a:rPr>
                        <a:t> </a:t>
                      </a:r>
                      <a:r>
                        <a:rPr lang="es-ES_tradnl" sz="1300" kern="1200" dirty="0">
                          <a:effectLst/>
                        </a:rPr>
                        <a:t>– </a:t>
                      </a:r>
                      <a:r>
                        <a:rPr lang="es-MX" sz="1300" kern="1200" dirty="0" smtClean="0">
                          <a:effectLst/>
                        </a:rPr>
                        <a:t>Santander de Quilichao</a:t>
                      </a:r>
                      <a:endParaRPr lang="es-CO" sz="1300" kern="1200" dirty="0">
                        <a:effectLst/>
                      </a:endParaRPr>
                    </a:p>
                    <a:p>
                      <a:pPr marL="0" marR="0" lvl="0" indent="0" algn="ctr" defTabSz="914400" rtl="0" eaLnBrk="1" fontAlgn="ctr" latinLnBrk="0" hangingPunct="1">
                        <a:lnSpc>
                          <a:spcPct val="100000"/>
                        </a:lnSpc>
                        <a:spcBef>
                          <a:spcPct val="0"/>
                        </a:spcBef>
                        <a:spcAft>
                          <a:spcPct val="0"/>
                        </a:spcAft>
                        <a:buClrTx/>
                        <a:buSzTx/>
                        <a:buFontTx/>
                        <a:buNone/>
                        <a:tabLst/>
                      </a:pPr>
                      <a:r>
                        <a:rPr lang="es-ES_tradnl" sz="1300" kern="1200" dirty="0">
                          <a:effectLst/>
                        </a:rPr>
                        <a:t>(PR </a:t>
                      </a:r>
                      <a:r>
                        <a:rPr lang="es-ES_tradnl" sz="1300" kern="1200" dirty="0" smtClean="0">
                          <a:effectLst/>
                        </a:rPr>
                        <a:t>56+400-PR 75+835)</a:t>
                      </a:r>
                      <a:endParaRPr lang="es-CO" sz="1300" kern="1200" dirty="0">
                        <a:solidFill>
                          <a:schemeClr val="bg2">
                            <a:lumMod val="10000"/>
                          </a:schemeClr>
                        </a:solidFill>
                        <a:effectLst/>
                        <a:latin typeface="Candara" panose="020E0502030303020204" pitchFamily="34" charset="0"/>
                        <a:ea typeface="+mn-ea"/>
                        <a:cs typeface="+mn-cs"/>
                      </a:endParaRPr>
                    </a:p>
                  </a:txBody>
                  <a:tcPr marL="68580" marR="68580" marT="0" marB="0" anchor="ct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es-CO" sz="1300" kern="1200" dirty="0" smtClean="0">
                          <a:effectLst/>
                        </a:rPr>
                        <a:t>19,43</a:t>
                      </a:r>
                      <a:endParaRPr lang="es-CO" sz="1300" kern="1200" dirty="0">
                        <a:solidFill>
                          <a:schemeClr val="bg2">
                            <a:lumMod val="10000"/>
                          </a:schemeClr>
                        </a:solidFill>
                        <a:effectLst/>
                        <a:latin typeface="Candara" panose="020E0502030303020204" pitchFamily="34" charset="0"/>
                        <a:ea typeface="Times New Roman" panose="02020603050405020304" pitchFamily="18" charset="0"/>
                        <a:cs typeface="+mn-cs"/>
                      </a:endParaRPr>
                    </a:p>
                  </a:txBody>
                  <a:tcPr marL="9525" marR="9525" marT="9523" marB="0"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300" kern="1200" dirty="0" smtClean="0">
                          <a:effectLst/>
                        </a:rPr>
                        <a:t>Rehabilitación y mejoramiento de la calzada existente y construcción de la 2ª calzada </a:t>
                      </a:r>
                      <a:endParaRPr lang="es-CO" sz="1300" kern="1200" baseline="0" dirty="0" smtClean="0">
                        <a:solidFill>
                          <a:schemeClr val="bg2">
                            <a:lumMod val="10000"/>
                          </a:schemeClr>
                        </a:solidFill>
                        <a:effectLst/>
                        <a:latin typeface="Candara" panose="020E0502030303020204" pitchFamily="34" charset="0"/>
                      </a:endParaRPr>
                    </a:p>
                  </a:txBody>
                  <a:tcPr anchor="ctr"/>
                </a:tc>
              </a:tr>
            </a:tbl>
          </a:graphicData>
        </a:graphic>
      </p:graphicFrame>
    </p:spTree>
    <p:extLst>
      <p:ext uri="{BB962C8B-B14F-4D97-AF65-F5344CB8AC3E}">
        <p14:creationId xmlns:p14="http://schemas.microsoft.com/office/powerpoint/2010/main" val="1049570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3912" y="0"/>
            <a:ext cx="1400213" cy="1124744"/>
          </a:xfrm>
          <a:prstGeom prst="rect">
            <a:avLst/>
          </a:prstGeom>
        </p:spPr>
      </p:pic>
      <p:sp>
        <p:nvSpPr>
          <p:cNvPr id="4" name="Título 2"/>
          <p:cNvSpPr txBox="1">
            <a:spLocks/>
          </p:cNvSpPr>
          <p:nvPr/>
        </p:nvSpPr>
        <p:spPr>
          <a:xfrm>
            <a:off x="2063552" y="1094879"/>
            <a:ext cx="8420100" cy="1470025"/>
          </a:xfrm>
          <a:prstGeom prst="rect">
            <a:avLst/>
          </a:prstGeom>
        </p:spPr>
        <p:txBody>
          <a:bodyPr/>
          <a:lstStyle>
            <a:lvl1pPr algn="ctr" rtl="0" eaLnBrk="0" fontAlgn="base" hangingPunct="0">
              <a:spcBef>
                <a:spcPct val="0"/>
              </a:spcBef>
              <a:spcAft>
                <a:spcPct val="0"/>
              </a:spcAft>
              <a:defRPr sz="4000" b="1" kern="1200">
                <a:solidFill>
                  <a:schemeClr val="tx1"/>
                </a:solidFill>
                <a:latin typeface="Impact" pitchFamily="34" charset="0"/>
                <a:ea typeface="+mj-ea"/>
                <a:cs typeface="+mj-cs"/>
              </a:defRPr>
            </a:lvl1pPr>
            <a:lvl2pPr algn="ctr" rtl="0" eaLnBrk="0" fontAlgn="base" hangingPunct="0">
              <a:spcBef>
                <a:spcPct val="0"/>
              </a:spcBef>
              <a:spcAft>
                <a:spcPct val="0"/>
              </a:spcAft>
              <a:defRPr sz="4000" b="1">
                <a:solidFill>
                  <a:schemeClr val="tx1"/>
                </a:solidFill>
                <a:latin typeface="Impact" pitchFamily="34" charset="0"/>
              </a:defRPr>
            </a:lvl2pPr>
            <a:lvl3pPr algn="ctr" rtl="0" eaLnBrk="0" fontAlgn="base" hangingPunct="0">
              <a:spcBef>
                <a:spcPct val="0"/>
              </a:spcBef>
              <a:spcAft>
                <a:spcPct val="0"/>
              </a:spcAft>
              <a:defRPr sz="4000" b="1">
                <a:solidFill>
                  <a:schemeClr val="tx1"/>
                </a:solidFill>
                <a:latin typeface="Impact" pitchFamily="34" charset="0"/>
              </a:defRPr>
            </a:lvl3pPr>
            <a:lvl4pPr algn="ctr" rtl="0" eaLnBrk="0" fontAlgn="base" hangingPunct="0">
              <a:spcBef>
                <a:spcPct val="0"/>
              </a:spcBef>
              <a:spcAft>
                <a:spcPct val="0"/>
              </a:spcAft>
              <a:defRPr sz="4000" b="1">
                <a:solidFill>
                  <a:schemeClr val="tx1"/>
                </a:solidFill>
                <a:latin typeface="Impact" pitchFamily="34" charset="0"/>
              </a:defRPr>
            </a:lvl4pPr>
            <a:lvl5pPr algn="ctr" rtl="0" eaLnBrk="0" fontAlgn="base" hangingPunct="0">
              <a:spcBef>
                <a:spcPct val="0"/>
              </a:spcBef>
              <a:spcAft>
                <a:spcPct val="0"/>
              </a:spcAft>
              <a:defRPr sz="4000" b="1">
                <a:solidFill>
                  <a:schemeClr val="tx1"/>
                </a:solidFill>
                <a:latin typeface="Impact"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CO" sz="360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charset="0"/>
                <a:ea typeface="+mn-ea"/>
                <a:cs typeface="Arial" charset="0"/>
              </a:rPr>
              <a:t>Proyectos Adjudicados </a:t>
            </a:r>
            <a:br>
              <a:rPr lang="es-CO" sz="360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charset="0"/>
                <a:ea typeface="+mn-ea"/>
                <a:cs typeface="Arial" charset="0"/>
              </a:rPr>
            </a:br>
            <a:r>
              <a:rPr lang="es-CO" sz="360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charset="0"/>
                <a:ea typeface="+mn-ea"/>
                <a:cs typeface="Arial" charset="0"/>
              </a:rPr>
              <a:t>2015</a:t>
            </a:r>
            <a:endParaRPr lang="es-CO" sz="3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charset="0"/>
              <a:ea typeface="+mn-ea"/>
              <a:cs typeface="Arial" charset="0"/>
            </a:endParaRPr>
          </a:p>
        </p:txBody>
      </p:sp>
      <p:graphicFrame>
        <p:nvGraphicFramePr>
          <p:cNvPr id="5" name="Diagrama 4"/>
          <p:cNvGraphicFramePr/>
          <p:nvPr>
            <p:extLst>
              <p:ext uri="{D42A27DB-BD31-4B8C-83A1-F6EECF244321}">
                <p14:modId xmlns:p14="http://schemas.microsoft.com/office/powerpoint/2010/main" val="213296961"/>
              </p:ext>
            </p:extLst>
          </p:nvPr>
        </p:nvGraphicFramePr>
        <p:xfrm>
          <a:off x="2156296" y="2122677"/>
          <a:ext cx="6604000" cy="4402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38871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0"/>
            <a:ext cx="1400213" cy="1124744"/>
          </a:xfrm>
          <a:prstGeom prst="rect">
            <a:avLst/>
          </a:prstGeom>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522" t="14413" r="27239" b="6109"/>
          <a:stretch/>
        </p:blipFill>
        <p:spPr bwMode="auto">
          <a:xfrm>
            <a:off x="1676959" y="1796656"/>
            <a:ext cx="4034271" cy="4525433"/>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7 Forma libre"/>
          <p:cNvSpPr/>
          <p:nvPr/>
        </p:nvSpPr>
        <p:spPr>
          <a:xfrm>
            <a:off x="4799321" y="2359390"/>
            <a:ext cx="95441" cy="546264"/>
          </a:xfrm>
          <a:custGeom>
            <a:avLst/>
            <a:gdLst>
              <a:gd name="connsiteX0" fmla="*/ 35626 w 95441"/>
              <a:gd name="connsiteY0" fmla="*/ 0 h 546264"/>
              <a:gd name="connsiteX1" fmla="*/ 95003 w 95441"/>
              <a:gd name="connsiteY1" fmla="*/ 166254 h 546264"/>
              <a:gd name="connsiteX2" fmla="*/ 59377 w 95441"/>
              <a:gd name="connsiteY2" fmla="*/ 314696 h 546264"/>
              <a:gd name="connsiteX3" fmla="*/ 0 w 95441"/>
              <a:gd name="connsiteY3" fmla="*/ 546264 h 546264"/>
              <a:gd name="connsiteX4" fmla="*/ 0 w 95441"/>
              <a:gd name="connsiteY4" fmla="*/ 546264 h 546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41" h="546264">
                <a:moveTo>
                  <a:pt x="35626" y="0"/>
                </a:moveTo>
                <a:cubicBezTo>
                  <a:pt x="63335" y="56902"/>
                  <a:pt x="91045" y="113805"/>
                  <a:pt x="95003" y="166254"/>
                </a:cubicBezTo>
                <a:cubicBezTo>
                  <a:pt x="98961" y="218703"/>
                  <a:pt x="75211" y="251361"/>
                  <a:pt x="59377" y="314696"/>
                </a:cubicBezTo>
                <a:cubicBezTo>
                  <a:pt x="43543" y="378031"/>
                  <a:pt x="0" y="546264"/>
                  <a:pt x="0" y="546264"/>
                </a:cubicBezTo>
                <a:lnTo>
                  <a:pt x="0" y="546264"/>
                </a:lnTo>
              </a:path>
            </a:pathLst>
          </a:custGeom>
          <a:ln>
            <a:solidFill>
              <a:srgbClr val="C00000"/>
            </a:solidFill>
          </a:ln>
          <a:effectLst>
            <a:glow rad="63500">
              <a:schemeClr val="accent3">
                <a:satMod val="175000"/>
                <a:alpha val="40000"/>
              </a:schemeClr>
            </a:glow>
            <a:outerShdw blurRad="40000" dist="23000" dir="5400000" rotWithShape="0">
              <a:srgbClr val="000000">
                <a:alpha val="35000"/>
              </a:srgbClr>
            </a:outerShdw>
          </a:effectLst>
        </p:spPr>
        <p:style>
          <a:lnRef idx="3">
            <a:schemeClr val="accent4"/>
          </a:lnRef>
          <a:fillRef idx="0">
            <a:schemeClr val="accent4"/>
          </a:fillRef>
          <a:effectRef idx="2">
            <a:schemeClr val="accent4"/>
          </a:effectRef>
          <a:fontRef idx="minor">
            <a:schemeClr val="tx1"/>
          </a:fontRef>
        </p:style>
        <p:txBody>
          <a:bodyPr rtlCol="0" anchor="ctr"/>
          <a:lstStyle/>
          <a:p>
            <a:pPr algn="ctr"/>
            <a:endParaRPr lang="es-CO">
              <a:solidFill>
                <a:srgbClr val="244061"/>
              </a:solidFill>
            </a:endParaRPr>
          </a:p>
        </p:txBody>
      </p:sp>
      <p:cxnSp>
        <p:nvCxnSpPr>
          <p:cNvPr id="6" name="9 Conector recto"/>
          <p:cNvCxnSpPr/>
          <p:nvPr/>
        </p:nvCxnSpPr>
        <p:spPr>
          <a:xfrm flipV="1">
            <a:off x="4077950" y="5117647"/>
            <a:ext cx="403939" cy="1050"/>
          </a:xfrm>
          <a:prstGeom prst="line">
            <a:avLst/>
          </a:prstGeom>
          <a:ln>
            <a:solidFill>
              <a:srgbClr val="C00000"/>
            </a:solidFill>
          </a:ln>
          <a:effectLst>
            <a:glow rad="63500">
              <a:schemeClr val="accent3">
                <a:satMod val="175000"/>
                <a:alpha val="40000"/>
              </a:schemeClr>
            </a:glow>
            <a:outerShdw blurRad="40000" dist="23000" dir="5400000" rotWithShape="0">
              <a:srgbClr val="000000">
                <a:alpha val="35000"/>
              </a:srgbClr>
            </a:outerShdw>
          </a:effectLst>
        </p:spPr>
        <p:style>
          <a:lnRef idx="3">
            <a:schemeClr val="accent4"/>
          </a:lnRef>
          <a:fillRef idx="0">
            <a:schemeClr val="accent4"/>
          </a:fillRef>
          <a:effectRef idx="2">
            <a:schemeClr val="accent4"/>
          </a:effectRef>
          <a:fontRef idx="minor">
            <a:schemeClr val="tx1"/>
          </a:fontRef>
        </p:style>
      </p:cxnSp>
      <p:sp>
        <p:nvSpPr>
          <p:cNvPr id="7" name="10 CuadroTexto"/>
          <p:cNvSpPr txBox="1"/>
          <p:nvPr/>
        </p:nvSpPr>
        <p:spPr>
          <a:xfrm>
            <a:off x="4439979" y="4987321"/>
            <a:ext cx="1180237" cy="230832"/>
          </a:xfrm>
          <a:prstGeom prst="rect">
            <a:avLst/>
          </a:prstGeom>
          <a:noFill/>
        </p:spPr>
        <p:txBody>
          <a:bodyPr wrap="square" rtlCol="0">
            <a:spAutoFit/>
          </a:bodyPr>
          <a:lstStyle/>
          <a:p>
            <a:r>
              <a:rPr lang="es-CO" sz="900" dirty="0">
                <a:solidFill>
                  <a:srgbClr val="244061">
                    <a:lumMod val="50000"/>
                  </a:srgbClr>
                </a:solidFill>
                <a:effectLst>
                  <a:outerShdw blurRad="38100" dist="38100" dir="2700000" algn="tl">
                    <a:srgbClr val="000000">
                      <a:alpha val="43137"/>
                    </a:srgbClr>
                  </a:outerShdw>
                </a:effectLst>
                <a:latin typeface="Cambria" pitchFamily="18" charset="0"/>
              </a:rPr>
              <a:t>Segunda calzada</a:t>
            </a:r>
          </a:p>
        </p:txBody>
      </p:sp>
      <p:sp>
        <p:nvSpPr>
          <p:cNvPr id="8" name="8 Forma libre"/>
          <p:cNvSpPr/>
          <p:nvPr/>
        </p:nvSpPr>
        <p:spPr>
          <a:xfrm>
            <a:off x="2521692" y="2908136"/>
            <a:ext cx="2275142" cy="3193576"/>
          </a:xfrm>
          <a:custGeom>
            <a:avLst/>
            <a:gdLst>
              <a:gd name="connsiteX0" fmla="*/ 2270716 w 2275142"/>
              <a:gd name="connsiteY0" fmla="*/ 0 h 3193576"/>
              <a:gd name="connsiteX1" fmla="*/ 2250244 w 2275142"/>
              <a:gd name="connsiteY1" fmla="*/ 129654 h 3193576"/>
              <a:gd name="connsiteX2" fmla="*/ 2079647 w 2275142"/>
              <a:gd name="connsiteY2" fmla="*/ 177421 h 3193576"/>
              <a:gd name="connsiteX3" fmla="*/ 1922698 w 2275142"/>
              <a:gd name="connsiteY3" fmla="*/ 354842 h 3193576"/>
              <a:gd name="connsiteX4" fmla="*/ 1956817 w 2275142"/>
              <a:gd name="connsiteY4" fmla="*/ 511791 h 3193576"/>
              <a:gd name="connsiteX5" fmla="*/ 1765749 w 2275142"/>
              <a:gd name="connsiteY5" fmla="*/ 702860 h 3193576"/>
              <a:gd name="connsiteX6" fmla="*/ 1793044 w 2275142"/>
              <a:gd name="connsiteY6" fmla="*/ 887104 h 3193576"/>
              <a:gd name="connsiteX7" fmla="*/ 1465498 w 2275142"/>
              <a:gd name="connsiteY7" fmla="*/ 1187355 h 3193576"/>
              <a:gd name="connsiteX8" fmla="*/ 1308549 w 2275142"/>
              <a:gd name="connsiteY8" fmla="*/ 1262418 h 3193576"/>
              <a:gd name="connsiteX9" fmla="*/ 1144775 w 2275142"/>
              <a:gd name="connsiteY9" fmla="*/ 1514901 h 3193576"/>
              <a:gd name="connsiteX10" fmla="*/ 974178 w 2275142"/>
              <a:gd name="connsiteY10" fmla="*/ 1555845 h 3193576"/>
              <a:gd name="connsiteX11" fmla="*/ 817229 w 2275142"/>
              <a:gd name="connsiteY11" fmla="*/ 1781033 h 3193576"/>
              <a:gd name="connsiteX12" fmla="*/ 694399 w 2275142"/>
              <a:gd name="connsiteY12" fmla="*/ 1965277 h 3193576"/>
              <a:gd name="connsiteX13" fmla="*/ 592041 w 2275142"/>
              <a:gd name="connsiteY13" fmla="*/ 2142698 h 3193576"/>
              <a:gd name="connsiteX14" fmla="*/ 414620 w 2275142"/>
              <a:gd name="connsiteY14" fmla="*/ 2238233 h 3193576"/>
              <a:gd name="connsiteX15" fmla="*/ 366853 w 2275142"/>
              <a:gd name="connsiteY15" fmla="*/ 2367886 h 3193576"/>
              <a:gd name="connsiteX16" fmla="*/ 250847 w 2275142"/>
              <a:gd name="connsiteY16" fmla="*/ 2388358 h 3193576"/>
              <a:gd name="connsiteX17" fmla="*/ 230375 w 2275142"/>
              <a:gd name="connsiteY17" fmla="*/ 2545307 h 3193576"/>
              <a:gd name="connsiteX18" fmla="*/ 18835 w 2275142"/>
              <a:gd name="connsiteY18" fmla="*/ 2790967 h 3193576"/>
              <a:gd name="connsiteX19" fmla="*/ 18835 w 2275142"/>
              <a:gd name="connsiteY19" fmla="*/ 2879677 h 3193576"/>
              <a:gd name="connsiteX20" fmla="*/ 93898 w 2275142"/>
              <a:gd name="connsiteY20" fmla="*/ 3193576 h 3193576"/>
              <a:gd name="connsiteX21" fmla="*/ 93898 w 2275142"/>
              <a:gd name="connsiteY21" fmla="*/ 3193576 h 319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5142" h="3193576">
                <a:moveTo>
                  <a:pt x="2270716" y="0"/>
                </a:moveTo>
                <a:cubicBezTo>
                  <a:pt x="2276402" y="50042"/>
                  <a:pt x="2282089" y="100084"/>
                  <a:pt x="2250244" y="129654"/>
                </a:cubicBezTo>
                <a:cubicBezTo>
                  <a:pt x="2218399" y="159224"/>
                  <a:pt x="2134238" y="139890"/>
                  <a:pt x="2079647" y="177421"/>
                </a:cubicBezTo>
                <a:cubicBezTo>
                  <a:pt x="2025056" y="214952"/>
                  <a:pt x="1943170" y="299114"/>
                  <a:pt x="1922698" y="354842"/>
                </a:cubicBezTo>
                <a:cubicBezTo>
                  <a:pt x="1902226" y="410570"/>
                  <a:pt x="1982975" y="453788"/>
                  <a:pt x="1956817" y="511791"/>
                </a:cubicBezTo>
                <a:cubicBezTo>
                  <a:pt x="1930659" y="569794"/>
                  <a:pt x="1793044" y="640308"/>
                  <a:pt x="1765749" y="702860"/>
                </a:cubicBezTo>
                <a:cubicBezTo>
                  <a:pt x="1738453" y="765412"/>
                  <a:pt x="1843086" y="806355"/>
                  <a:pt x="1793044" y="887104"/>
                </a:cubicBezTo>
                <a:cubicBezTo>
                  <a:pt x="1743002" y="967853"/>
                  <a:pt x="1546247" y="1124803"/>
                  <a:pt x="1465498" y="1187355"/>
                </a:cubicBezTo>
                <a:cubicBezTo>
                  <a:pt x="1384749" y="1249907"/>
                  <a:pt x="1362003" y="1207827"/>
                  <a:pt x="1308549" y="1262418"/>
                </a:cubicBezTo>
                <a:cubicBezTo>
                  <a:pt x="1255095" y="1317009"/>
                  <a:pt x="1200503" y="1465997"/>
                  <a:pt x="1144775" y="1514901"/>
                </a:cubicBezTo>
                <a:cubicBezTo>
                  <a:pt x="1089046" y="1563806"/>
                  <a:pt x="1028769" y="1511490"/>
                  <a:pt x="974178" y="1555845"/>
                </a:cubicBezTo>
                <a:cubicBezTo>
                  <a:pt x="919587" y="1600200"/>
                  <a:pt x="863859" y="1712794"/>
                  <a:pt x="817229" y="1781033"/>
                </a:cubicBezTo>
                <a:cubicBezTo>
                  <a:pt x="770599" y="1849272"/>
                  <a:pt x="731930" y="1905000"/>
                  <a:pt x="694399" y="1965277"/>
                </a:cubicBezTo>
                <a:cubicBezTo>
                  <a:pt x="656868" y="2025555"/>
                  <a:pt x="638671" y="2097205"/>
                  <a:pt x="592041" y="2142698"/>
                </a:cubicBezTo>
                <a:cubicBezTo>
                  <a:pt x="545411" y="2188191"/>
                  <a:pt x="452151" y="2200702"/>
                  <a:pt x="414620" y="2238233"/>
                </a:cubicBezTo>
                <a:cubicBezTo>
                  <a:pt x="377089" y="2275764"/>
                  <a:pt x="394148" y="2342865"/>
                  <a:pt x="366853" y="2367886"/>
                </a:cubicBezTo>
                <a:cubicBezTo>
                  <a:pt x="339558" y="2392907"/>
                  <a:pt x="273593" y="2358788"/>
                  <a:pt x="250847" y="2388358"/>
                </a:cubicBezTo>
                <a:cubicBezTo>
                  <a:pt x="228101" y="2417928"/>
                  <a:pt x="269044" y="2478206"/>
                  <a:pt x="230375" y="2545307"/>
                </a:cubicBezTo>
                <a:cubicBezTo>
                  <a:pt x="191706" y="2612408"/>
                  <a:pt x="54092" y="2735239"/>
                  <a:pt x="18835" y="2790967"/>
                </a:cubicBezTo>
                <a:cubicBezTo>
                  <a:pt x="-16422" y="2846695"/>
                  <a:pt x="6325" y="2812576"/>
                  <a:pt x="18835" y="2879677"/>
                </a:cubicBezTo>
                <a:cubicBezTo>
                  <a:pt x="31345" y="2946778"/>
                  <a:pt x="93898" y="3193576"/>
                  <a:pt x="93898" y="3193576"/>
                </a:cubicBezTo>
                <a:lnTo>
                  <a:pt x="93898" y="3193576"/>
                </a:lnTo>
              </a:path>
            </a:pathLst>
          </a:custGeom>
          <a:effectLst>
            <a:glow rad="63500">
              <a:schemeClr val="accent3">
                <a:satMod val="175000"/>
                <a:alpha val="40000"/>
              </a:schemeClr>
            </a:glow>
            <a:outerShdw blurRad="40000" dist="23000" dir="5400000" rotWithShape="0">
              <a:srgbClr val="000000">
                <a:alpha val="35000"/>
              </a:srgbClr>
            </a:outerShdw>
          </a:effectLst>
        </p:spPr>
        <p:style>
          <a:lnRef idx="3">
            <a:schemeClr val="accent4"/>
          </a:lnRef>
          <a:fillRef idx="0">
            <a:schemeClr val="accent4"/>
          </a:fillRef>
          <a:effectRef idx="2">
            <a:schemeClr val="accent4"/>
          </a:effectRef>
          <a:fontRef idx="minor">
            <a:schemeClr val="tx1"/>
          </a:fontRef>
        </p:style>
        <p:txBody>
          <a:bodyPr rtlCol="0" anchor="ctr"/>
          <a:lstStyle/>
          <a:p>
            <a:pPr algn="ctr"/>
            <a:endParaRPr lang="es-CO">
              <a:solidFill>
                <a:srgbClr val="244061"/>
              </a:solidFill>
            </a:endParaRPr>
          </a:p>
        </p:txBody>
      </p:sp>
      <p:sp>
        <p:nvSpPr>
          <p:cNvPr id="9" name="18 CuadroTexto"/>
          <p:cNvSpPr txBox="1"/>
          <p:nvPr/>
        </p:nvSpPr>
        <p:spPr>
          <a:xfrm>
            <a:off x="4504790" y="5202904"/>
            <a:ext cx="1321246" cy="230832"/>
          </a:xfrm>
          <a:prstGeom prst="rect">
            <a:avLst/>
          </a:prstGeom>
          <a:noFill/>
        </p:spPr>
        <p:txBody>
          <a:bodyPr wrap="square" rtlCol="0">
            <a:spAutoFit/>
          </a:bodyPr>
          <a:lstStyle/>
          <a:p>
            <a:r>
              <a:rPr lang="es-CO" sz="900" dirty="0">
                <a:solidFill>
                  <a:srgbClr val="244061">
                    <a:lumMod val="50000"/>
                  </a:srgbClr>
                </a:solidFill>
                <a:effectLst>
                  <a:outerShdw blurRad="38100" dist="38100" dir="2700000" algn="tl">
                    <a:srgbClr val="000000">
                      <a:alpha val="43137"/>
                    </a:srgbClr>
                  </a:outerShdw>
                </a:effectLst>
                <a:latin typeface="Cambria" pitchFamily="18" charset="0"/>
              </a:rPr>
              <a:t>Rehabilitación</a:t>
            </a:r>
          </a:p>
        </p:txBody>
      </p:sp>
      <p:cxnSp>
        <p:nvCxnSpPr>
          <p:cNvPr id="10" name="19 Conector recto"/>
          <p:cNvCxnSpPr/>
          <p:nvPr/>
        </p:nvCxnSpPr>
        <p:spPr>
          <a:xfrm>
            <a:off x="4090138" y="5336245"/>
            <a:ext cx="391750" cy="1905"/>
          </a:xfrm>
          <a:prstGeom prst="line">
            <a:avLst/>
          </a:prstGeom>
          <a:effectLst>
            <a:glow rad="63500">
              <a:schemeClr val="accent3">
                <a:satMod val="175000"/>
                <a:alpha val="40000"/>
              </a:schemeClr>
            </a:glow>
            <a:outerShdw blurRad="40000" dist="23000" dir="5400000" rotWithShape="0">
              <a:srgbClr val="000000">
                <a:alpha val="35000"/>
              </a:srgbClr>
            </a:outerShdw>
          </a:effectLst>
        </p:spPr>
        <p:style>
          <a:lnRef idx="3">
            <a:schemeClr val="accent4"/>
          </a:lnRef>
          <a:fillRef idx="0">
            <a:schemeClr val="accent4"/>
          </a:fillRef>
          <a:effectRef idx="2">
            <a:schemeClr val="accent4"/>
          </a:effectRef>
          <a:fontRef idx="minor">
            <a:schemeClr val="tx1"/>
          </a:fontRef>
        </p:style>
      </p:cxnSp>
      <p:sp>
        <p:nvSpPr>
          <p:cNvPr id="11" name="17 Forma libre"/>
          <p:cNvSpPr/>
          <p:nvPr/>
        </p:nvSpPr>
        <p:spPr>
          <a:xfrm>
            <a:off x="3175149" y="4423037"/>
            <a:ext cx="279779" cy="58026"/>
          </a:xfrm>
          <a:custGeom>
            <a:avLst/>
            <a:gdLst>
              <a:gd name="connsiteX0" fmla="*/ 279779 w 279779"/>
              <a:gd name="connsiteY0" fmla="*/ 47768 h 58026"/>
              <a:gd name="connsiteX1" fmla="*/ 163773 w 279779"/>
              <a:gd name="connsiteY1" fmla="*/ 54591 h 58026"/>
              <a:gd name="connsiteX2" fmla="*/ 0 w 279779"/>
              <a:gd name="connsiteY2" fmla="*/ 0 h 58026"/>
              <a:gd name="connsiteX3" fmla="*/ 0 w 279779"/>
              <a:gd name="connsiteY3" fmla="*/ 0 h 58026"/>
            </a:gdLst>
            <a:ahLst/>
            <a:cxnLst>
              <a:cxn ang="0">
                <a:pos x="connsiteX0" y="connsiteY0"/>
              </a:cxn>
              <a:cxn ang="0">
                <a:pos x="connsiteX1" y="connsiteY1"/>
              </a:cxn>
              <a:cxn ang="0">
                <a:pos x="connsiteX2" y="connsiteY2"/>
              </a:cxn>
              <a:cxn ang="0">
                <a:pos x="connsiteX3" y="connsiteY3"/>
              </a:cxn>
            </a:cxnLst>
            <a:rect l="l" t="t" r="r" b="b"/>
            <a:pathLst>
              <a:path w="279779" h="58026">
                <a:moveTo>
                  <a:pt x="279779" y="47768"/>
                </a:moveTo>
                <a:cubicBezTo>
                  <a:pt x="245091" y="55160"/>
                  <a:pt x="210403" y="62552"/>
                  <a:pt x="163773" y="54591"/>
                </a:cubicBezTo>
                <a:cubicBezTo>
                  <a:pt x="117143" y="46630"/>
                  <a:pt x="0" y="0"/>
                  <a:pt x="0" y="0"/>
                </a:cubicBezTo>
                <a:lnTo>
                  <a:pt x="0" y="0"/>
                </a:lnTo>
              </a:path>
            </a:pathLst>
          </a:custGeom>
          <a:effectLst>
            <a:glow rad="63500">
              <a:schemeClr val="accent3">
                <a:satMod val="175000"/>
                <a:alpha val="40000"/>
              </a:schemeClr>
            </a:glow>
            <a:outerShdw blurRad="40000" dist="23000" dir="5400000" rotWithShape="0">
              <a:srgbClr val="000000">
                <a:alpha val="35000"/>
              </a:srgbClr>
            </a:outerShdw>
          </a:effectLst>
        </p:spPr>
        <p:style>
          <a:lnRef idx="3">
            <a:schemeClr val="accent4"/>
          </a:lnRef>
          <a:fillRef idx="0">
            <a:schemeClr val="accent4"/>
          </a:fillRef>
          <a:effectRef idx="2">
            <a:schemeClr val="accent4"/>
          </a:effectRef>
          <a:fontRef idx="minor">
            <a:schemeClr val="tx1"/>
          </a:fontRef>
        </p:style>
        <p:txBody>
          <a:bodyPr rtlCol="0" anchor="ctr"/>
          <a:lstStyle/>
          <a:p>
            <a:pPr algn="ctr"/>
            <a:endParaRPr lang="es-CO">
              <a:solidFill>
                <a:srgbClr val="244061"/>
              </a:solidFill>
            </a:endParaRPr>
          </a:p>
        </p:txBody>
      </p:sp>
      <p:sp>
        <p:nvSpPr>
          <p:cNvPr id="12" name="21 Llamada con línea 1 (sin borde)"/>
          <p:cNvSpPr/>
          <p:nvPr/>
        </p:nvSpPr>
        <p:spPr>
          <a:xfrm>
            <a:off x="3887442" y="2780340"/>
            <a:ext cx="938539" cy="238838"/>
          </a:xfrm>
          <a:prstGeom prst="callout1">
            <a:avLst>
              <a:gd name="adj1" fmla="val 7565"/>
              <a:gd name="adj2" fmla="val 50339"/>
              <a:gd name="adj3" fmla="val -66267"/>
              <a:gd name="adj4" fmla="val 56367"/>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CO" sz="900" b="1" dirty="0">
                <a:solidFill>
                  <a:srgbClr val="04080C"/>
                </a:solidFill>
                <a:effectLst>
                  <a:outerShdw blurRad="38100" dist="38100" dir="2700000" algn="tl">
                    <a:srgbClr val="000000">
                      <a:alpha val="43137"/>
                    </a:srgbClr>
                  </a:outerShdw>
                </a:effectLst>
                <a:latin typeface="Cambria" pitchFamily="18" charset="0"/>
              </a:rPr>
              <a:t>Campoalegre</a:t>
            </a:r>
          </a:p>
        </p:txBody>
      </p:sp>
      <p:sp>
        <p:nvSpPr>
          <p:cNvPr id="13" name="22 Llamada con línea 1 (sin borde)"/>
          <p:cNvSpPr/>
          <p:nvPr/>
        </p:nvSpPr>
        <p:spPr>
          <a:xfrm>
            <a:off x="2324726" y="4247353"/>
            <a:ext cx="938539" cy="238838"/>
          </a:xfrm>
          <a:prstGeom prst="callout1">
            <a:avLst>
              <a:gd name="adj1" fmla="val 7565"/>
              <a:gd name="adj2" fmla="val 50339"/>
              <a:gd name="adj3" fmla="val -66267"/>
              <a:gd name="adj4" fmla="val 56367"/>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CO" sz="900" b="1" dirty="0">
                <a:solidFill>
                  <a:srgbClr val="04080C"/>
                </a:solidFill>
                <a:effectLst>
                  <a:outerShdw blurRad="38100" dist="38100" dir="2700000" algn="tl">
                    <a:srgbClr val="000000">
                      <a:alpha val="43137"/>
                    </a:srgbClr>
                  </a:outerShdw>
                </a:effectLst>
                <a:latin typeface="Cambria" pitchFamily="18" charset="0"/>
              </a:rPr>
              <a:t>San Agustín</a:t>
            </a:r>
          </a:p>
        </p:txBody>
      </p:sp>
      <p:sp>
        <p:nvSpPr>
          <p:cNvPr id="14" name="23 Llamada con línea 1 (sin borde)"/>
          <p:cNvSpPr/>
          <p:nvPr/>
        </p:nvSpPr>
        <p:spPr>
          <a:xfrm>
            <a:off x="3123448" y="4015622"/>
            <a:ext cx="938539" cy="238838"/>
          </a:xfrm>
          <a:prstGeom prst="callout1">
            <a:avLst>
              <a:gd name="adj1" fmla="val 7565"/>
              <a:gd name="adj2" fmla="val 50339"/>
              <a:gd name="adj3" fmla="val -66267"/>
              <a:gd name="adj4" fmla="val 56367"/>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CO" sz="900" b="1" dirty="0">
                <a:solidFill>
                  <a:srgbClr val="04080C"/>
                </a:solidFill>
                <a:effectLst>
                  <a:outerShdw blurRad="38100" dist="38100" dir="2700000" algn="tl">
                    <a:srgbClr val="000000">
                      <a:alpha val="43137"/>
                    </a:srgbClr>
                  </a:outerShdw>
                </a:effectLst>
                <a:latin typeface="Cambria" pitchFamily="18" charset="0"/>
              </a:rPr>
              <a:t>Timaná</a:t>
            </a:r>
          </a:p>
        </p:txBody>
      </p:sp>
      <p:sp>
        <p:nvSpPr>
          <p:cNvPr id="15" name="24 Llamada con línea 1 (sin borde)"/>
          <p:cNvSpPr/>
          <p:nvPr/>
        </p:nvSpPr>
        <p:spPr>
          <a:xfrm>
            <a:off x="1875511" y="5507194"/>
            <a:ext cx="938539" cy="238838"/>
          </a:xfrm>
          <a:prstGeom prst="callout1">
            <a:avLst>
              <a:gd name="adj1" fmla="val 7565"/>
              <a:gd name="adj2" fmla="val 50339"/>
              <a:gd name="adj3" fmla="val -66267"/>
              <a:gd name="adj4" fmla="val 56367"/>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CO" sz="900" b="1" dirty="0">
                <a:solidFill>
                  <a:srgbClr val="04080C"/>
                </a:solidFill>
                <a:effectLst>
                  <a:outerShdw blurRad="38100" dist="38100" dir="2700000" algn="tl">
                    <a:srgbClr val="000000">
                      <a:alpha val="43137"/>
                    </a:srgbClr>
                  </a:outerShdw>
                </a:effectLst>
                <a:latin typeface="Cambria" pitchFamily="18" charset="0"/>
              </a:rPr>
              <a:t>Mocoa</a:t>
            </a:r>
          </a:p>
        </p:txBody>
      </p:sp>
      <p:sp>
        <p:nvSpPr>
          <p:cNvPr id="16" name="25 Llamada con línea 1 (sin borde)"/>
          <p:cNvSpPr/>
          <p:nvPr/>
        </p:nvSpPr>
        <p:spPr>
          <a:xfrm>
            <a:off x="2464741" y="6094931"/>
            <a:ext cx="938539" cy="238838"/>
          </a:xfrm>
          <a:prstGeom prst="callout1">
            <a:avLst>
              <a:gd name="adj1" fmla="val 7565"/>
              <a:gd name="adj2" fmla="val 50339"/>
              <a:gd name="adj3" fmla="val -66267"/>
              <a:gd name="adj4" fmla="val 56367"/>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CO" sz="900" b="1" dirty="0">
                <a:solidFill>
                  <a:srgbClr val="04080C"/>
                </a:solidFill>
                <a:effectLst>
                  <a:outerShdw blurRad="38100" dist="38100" dir="2700000" algn="tl">
                    <a:srgbClr val="000000">
                      <a:alpha val="43137"/>
                    </a:srgbClr>
                  </a:outerShdw>
                </a:effectLst>
                <a:latin typeface="Cambria" pitchFamily="18" charset="0"/>
              </a:rPr>
              <a:t>Santana</a:t>
            </a:r>
          </a:p>
        </p:txBody>
      </p:sp>
      <p:sp>
        <p:nvSpPr>
          <p:cNvPr id="17" name="26 Llamada con línea 1 (sin borde)"/>
          <p:cNvSpPr/>
          <p:nvPr/>
        </p:nvSpPr>
        <p:spPr>
          <a:xfrm>
            <a:off x="3619239" y="3350840"/>
            <a:ext cx="938539" cy="238838"/>
          </a:xfrm>
          <a:prstGeom prst="callout1">
            <a:avLst>
              <a:gd name="adj1" fmla="val 7565"/>
              <a:gd name="adj2" fmla="val 50339"/>
              <a:gd name="adj3" fmla="val -66267"/>
              <a:gd name="adj4" fmla="val 56367"/>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CO" sz="900" b="1" dirty="0">
                <a:solidFill>
                  <a:srgbClr val="04080C"/>
                </a:solidFill>
                <a:effectLst>
                  <a:outerShdw blurRad="38100" dist="38100" dir="2700000" algn="tl">
                    <a:srgbClr val="000000">
                      <a:alpha val="43137"/>
                    </a:srgbClr>
                  </a:outerShdw>
                </a:effectLst>
                <a:latin typeface="Cambria" pitchFamily="18" charset="0"/>
              </a:rPr>
              <a:t>Gigante</a:t>
            </a:r>
          </a:p>
        </p:txBody>
      </p:sp>
      <p:sp>
        <p:nvSpPr>
          <p:cNvPr id="18" name="27 Llamada con línea 1 (sin borde)"/>
          <p:cNvSpPr/>
          <p:nvPr/>
        </p:nvSpPr>
        <p:spPr>
          <a:xfrm>
            <a:off x="3869677" y="2949487"/>
            <a:ext cx="938539" cy="238838"/>
          </a:xfrm>
          <a:prstGeom prst="callout1">
            <a:avLst>
              <a:gd name="adj1" fmla="val 7565"/>
              <a:gd name="adj2" fmla="val 50339"/>
              <a:gd name="adj3" fmla="val -66267"/>
              <a:gd name="adj4" fmla="val 56367"/>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CO" sz="900" b="1" dirty="0" err="1">
                <a:solidFill>
                  <a:srgbClr val="04080C"/>
                </a:solidFill>
                <a:effectLst>
                  <a:outerShdw blurRad="38100" dist="38100" dir="2700000" algn="tl">
                    <a:srgbClr val="000000">
                      <a:alpha val="43137"/>
                    </a:srgbClr>
                  </a:outerShdw>
                </a:effectLst>
                <a:latin typeface="Cambria" pitchFamily="18" charset="0"/>
              </a:rPr>
              <a:t>Hobo</a:t>
            </a:r>
            <a:endParaRPr lang="es-CO" sz="900" b="1" dirty="0">
              <a:solidFill>
                <a:srgbClr val="04080C"/>
              </a:solidFill>
              <a:effectLst>
                <a:outerShdw blurRad="38100" dist="38100" dir="2700000" algn="tl">
                  <a:srgbClr val="000000">
                    <a:alpha val="43137"/>
                  </a:srgbClr>
                </a:outerShdw>
              </a:effectLst>
              <a:latin typeface="Cambria" pitchFamily="18" charset="0"/>
            </a:endParaRPr>
          </a:p>
        </p:txBody>
      </p:sp>
      <p:sp>
        <p:nvSpPr>
          <p:cNvPr id="19" name="28 Llamada con línea 1 (sin borde)"/>
          <p:cNvSpPr/>
          <p:nvPr/>
        </p:nvSpPr>
        <p:spPr>
          <a:xfrm>
            <a:off x="3189994" y="4417862"/>
            <a:ext cx="938539" cy="238838"/>
          </a:xfrm>
          <a:prstGeom prst="callout1">
            <a:avLst>
              <a:gd name="adj1" fmla="val 7565"/>
              <a:gd name="adj2" fmla="val 50339"/>
              <a:gd name="adj3" fmla="val -66267"/>
              <a:gd name="adj4" fmla="val 56367"/>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CO" sz="900" b="1" dirty="0">
                <a:solidFill>
                  <a:srgbClr val="04080C"/>
                </a:solidFill>
                <a:effectLst>
                  <a:outerShdw blurRad="38100" dist="38100" dir="2700000" algn="tl">
                    <a:srgbClr val="000000">
                      <a:alpha val="43137"/>
                    </a:srgbClr>
                  </a:outerShdw>
                </a:effectLst>
                <a:latin typeface="Cambria" pitchFamily="18" charset="0"/>
              </a:rPr>
              <a:t>Pitalito</a:t>
            </a:r>
          </a:p>
        </p:txBody>
      </p:sp>
      <p:sp>
        <p:nvSpPr>
          <p:cNvPr id="20" name="29 Llamada con línea 1 (sin borde)"/>
          <p:cNvSpPr/>
          <p:nvPr/>
        </p:nvSpPr>
        <p:spPr>
          <a:xfrm>
            <a:off x="3578991" y="3713368"/>
            <a:ext cx="938539" cy="238838"/>
          </a:xfrm>
          <a:prstGeom prst="callout1">
            <a:avLst>
              <a:gd name="adj1" fmla="val 7565"/>
              <a:gd name="adj2" fmla="val 50339"/>
              <a:gd name="adj3" fmla="val -66267"/>
              <a:gd name="adj4" fmla="val 56367"/>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CO" sz="900" b="1" dirty="0">
                <a:solidFill>
                  <a:srgbClr val="04080C"/>
                </a:solidFill>
                <a:effectLst>
                  <a:outerShdw blurRad="38100" dist="38100" dir="2700000" algn="tl">
                    <a:srgbClr val="000000">
                      <a:alpha val="43137"/>
                    </a:srgbClr>
                  </a:outerShdw>
                </a:effectLst>
                <a:latin typeface="Cambria" pitchFamily="18" charset="0"/>
              </a:rPr>
              <a:t>Garzón</a:t>
            </a:r>
          </a:p>
        </p:txBody>
      </p:sp>
      <p:sp>
        <p:nvSpPr>
          <p:cNvPr id="21" name="30 Llamada con línea 1 (sin borde)"/>
          <p:cNvSpPr/>
          <p:nvPr/>
        </p:nvSpPr>
        <p:spPr>
          <a:xfrm>
            <a:off x="2618804" y="5386832"/>
            <a:ext cx="938539" cy="238838"/>
          </a:xfrm>
          <a:prstGeom prst="callout1">
            <a:avLst>
              <a:gd name="adj1" fmla="val 7565"/>
              <a:gd name="adj2" fmla="val 50339"/>
              <a:gd name="adj3" fmla="val -66267"/>
              <a:gd name="adj4" fmla="val 56367"/>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CO" sz="800" b="1" dirty="0">
                <a:solidFill>
                  <a:srgbClr val="04080C"/>
                </a:solidFill>
                <a:effectLst>
                  <a:outerShdw blurRad="38100" dist="38100" dir="2700000" algn="tl">
                    <a:srgbClr val="000000">
                      <a:alpha val="43137"/>
                    </a:srgbClr>
                  </a:outerShdw>
                </a:effectLst>
                <a:latin typeface="Cambria" pitchFamily="18" charset="0"/>
              </a:rPr>
              <a:t>San Juan de Villalobos</a:t>
            </a:r>
          </a:p>
        </p:txBody>
      </p:sp>
      <p:sp>
        <p:nvSpPr>
          <p:cNvPr id="22" name="103 Elipse"/>
          <p:cNvSpPr/>
          <p:nvPr/>
        </p:nvSpPr>
        <p:spPr>
          <a:xfrm flipH="1" flipV="1">
            <a:off x="4762404" y="2886663"/>
            <a:ext cx="73832" cy="58760"/>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CO">
              <a:solidFill>
                <a:prstClr val="black"/>
              </a:solidFill>
              <a:latin typeface="Cambria" pitchFamily="18" charset="0"/>
            </a:endParaRPr>
          </a:p>
        </p:txBody>
      </p:sp>
      <p:sp>
        <p:nvSpPr>
          <p:cNvPr id="23" name="103 Elipse"/>
          <p:cNvSpPr/>
          <p:nvPr/>
        </p:nvSpPr>
        <p:spPr>
          <a:xfrm flipH="1" flipV="1">
            <a:off x="3418011" y="4452431"/>
            <a:ext cx="73832" cy="58760"/>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CO">
              <a:solidFill>
                <a:prstClr val="black"/>
              </a:solidFill>
              <a:latin typeface="Cambria" pitchFamily="18" charset="0"/>
            </a:endParaRPr>
          </a:p>
        </p:txBody>
      </p:sp>
      <p:sp>
        <p:nvSpPr>
          <p:cNvPr id="24" name="103 Elipse"/>
          <p:cNvSpPr/>
          <p:nvPr/>
        </p:nvSpPr>
        <p:spPr>
          <a:xfrm flipH="1" flipV="1">
            <a:off x="2569318" y="6246343"/>
            <a:ext cx="73832" cy="58760"/>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CO">
              <a:solidFill>
                <a:prstClr val="black"/>
              </a:solidFill>
              <a:latin typeface="Cambria" pitchFamily="18" charset="0"/>
            </a:endParaRPr>
          </a:p>
        </p:txBody>
      </p:sp>
      <p:sp>
        <p:nvSpPr>
          <p:cNvPr id="25" name="103 Elipse"/>
          <p:cNvSpPr/>
          <p:nvPr/>
        </p:nvSpPr>
        <p:spPr>
          <a:xfrm flipH="1" flipV="1">
            <a:off x="2720162" y="5399858"/>
            <a:ext cx="73832" cy="58760"/>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CO">
              <a:solidFill>
                <a:prstClr val="black"/>
              </a:solidFill>
              <a:latin typeface="Cambria" pitchFamily="18" charset="0"/>
            </a:endParaRPr>
          </a:p>
        </p:txBody>
      </p:sp>
      <p:sp>
        <p:nvSpPr>
          <p:cNvPr id="26" name="103 Elipse"/>
          <p:cNvSpPr/>
          <p:nvPr/>
        </p:nvSpPr>
        <p:spPr>
          <a:xfrm flipH="1" flipV="1">
            <a:off x="3116161" y="4388482"/>
            <a:ext cx="73832" cy="58760"/>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CO">
              <a:solidFill>
                <a:prstClr val="black"/>
              </a:solidFill>
              <a:latin typeface="Cambria" pitchFamily="18" charset="0"/>
            </a:endParaRPr>
          </a:p>
        </p:txBody>
      </p:sp>
      <p:sp>
        <p:nvSpPr>
          <p:cNvPr id="27" name="103 Elipse"/>
          <p:cNvSpPr/>
          <p:nvPr/>
        </p:nvSpPr>
        <p:spPr>
          <a:xfrm flipH="1" flipV="1">
            <a:off x="4557777" y="3054854"/>
            <a:ext cx="73832" cy="58760"/>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CO">
              <a:solidFill>
                <a:prstClr val="black"/>
              </a:solidFill>
              <a:latin typeface="Cambria" pitchFamily="18" charset="0"/>
            </a:endParaRPr>
          </a:p>
        </p:txBody>
      </p:sp>
      <p:sp>
        <p:nvSpPr>
          <p:cNvPr id="28" name="103 Elipse"/>
          <p:cNvSpPr/>
          <p:nvPr/>
        </p:nvSpPr>
        <p:spPr>
          <a:xfrm flipH="1" flipV="1">
            <a:off x="4373653" y="3492030"/>
            <a:ext cx="73832" cy="58760"/>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CO">
              <a:solidFill>
                <a:prstClr val="black"/>
              </a:solidFill>
              <a:latin typeface="Cambria" pitchFamily="18" charset="0"/>
            </a:endParaRPr>
          </a:p>
        </p:txBody>
      </p:sp>
      <p:sp>
        <p:nvSpPr>
          <p:cNvPr id="29" name="103 Elipse"/>
          <p:cNvSpPr/>
          <p:nvPr/>
        </p:nvSpPr>
        <p:spPr>
          <a:xfrm flipH="1" flipV="1">
            <a:off x="4206086" y="3833168"/>
            <a:ext cx="73832" cy="58760"/>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CO">
              <a:solidFill>
                <a:prstClr val="black"/>
              </a:solidFill>
              <a:latin typeface="Cambria" pitchFamily="18" charset="0"/>
            </a:endParaRPr>
          </a:p>
        </p:txBody>
      </p:sp>
      <p:sp>
        <p:nvSpPr>
          <p:cNvPr id="30" name="103 Elipse"/>
          <p:cNvSpPr/>
          <p:nvPr/>
        </p:nvSpPr>
        <p:spPr>
          <a:xfrm flipH="1" flipV="1">
            <a:off x="3754901" y="4181023"/>
            <a:ext cx="73832" cy="58760"/>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CO">
              <a:solidFill>
                <a:prstClr val="black"/>
              </a:solidFill>
              <a:latin typeface="Cambria" pitchFamily="18" charset="0"/>
            </a:endParaRPr>
          </a:p>
        </p:txBody>
      </p:sp>
      <p:cxnSp>
        <p:nvCxnSpPr>
          <p:cNvPr id="31" name="19 Conector recto"/>
          <p:cNvCxnSpPr/>
          <p:nvPr/>
        </p:nvCxnSpPr>
        <p:spPr>
          <a:xfrm>
            <a:off x="4082451" y="5515520"/>
            <a:ext cx="391750" cy="1905"/>
          </a:xfrm>
          <a:prstGeom prst="line">
            <a:avLst/>
          </a:prstGeom>
          <a:ln>
            <a:solidFill>
              <a:srgbClr val="FFFF00"/>
            </a:solidFill>
          </a:ln>
          <a:effectLst>
            <a:glow rad="63500">
              <a:schemeClr val="accent3">
                <a:satMod val="175000"/>
                <a:alpha val="40000"/>
              </a:schemeClr>
            </a:glow>
            <a:outerShdw blurRad="40000" dist="23000" dir="5400000" rotWithShape="0">
              <a:srgbClr val="000000">
                <a:alpha val="35000"/>
              </a:srgbClr>
            </a:outerShdw>
          </a:effectLst>
        </p:spPr>
        <p:style>
          <a:lnRef idx="3">
            <a:schemeClr val="accent4"/>
          </a:lnRef>
          <a:fillRef idx="0">
            <a:schemeClr val="accent4"/>
          </a:fillRef>
          <a:effectRef idx="2">
            <a:schemeClr val="accent4"/>
          </a:effectRef>
          <a:fontRef idx="minor">
            <a:schemeClr val="tx1"/>
          </a:fontRef>
        </p:style>
      </p:cxnSp>
      <p:sp>
        <p:nvSpPr>
          <p:cNvPr id="32" name="18 CuadroTexto"/>
          <p:cNvSpPr txBox="1"/>
          <p:nvPr/>
        </p:nvSpPr>
        <p:spPr>
          <a:xfrm>
            <a:off x="4519245" y="5389874"/>
            <a:ext cx="1321246" cy="230832"/>
          </a:xfrm>
          <a:prstGeom prst="rect">
            <a:avLst/>
          </a:prstGeom>
          <a:noFill/>
        </p:spPr>
        <p:txBody>
          <a:bodyPr wrap="square" rtlCol="0">
            <a:spAutoFit/>
          </a:bodyPr>
          <a:lstStyle/>
          <a:p>
            <a:r>
              <a:rPr lang="es-CO" sz="900" dirty="0">
                <a:solidFill>
                  <a:srgbClr val="244061">
                    <a:lumMod val="50000"/>
                  </a:srgbClr>
                </a:solidFill>
                <a:effectLst>
                  <a:outerShdw blurRad="38100" dist="38100" dir="2700000" algn="tl">
                    <a:srgbClr val="000000">
                      <a:alpha val="43137"/>
                    </a:srgbClr>
                  </a:outerShdw>
                </a:effectLst>
                <a:latin typeface="Cambria" pitchFamily="18" charset="0"/>
              </a:rPr>
              <a:t>Mejoramiento</a:t>
            </a:r>
          </a:p>
        </p:txBody>
      </p:sp>
      <p:cxnSp>
        <p:nvCxnSpPr>
          <p:cNvPr id="33" name="Conector recto 32"/>
          <p:cNvCxnSpPr>
            <a:stCxn id="8" idx="19"/>
            <a:endCxn id="8" idx="19"/>
          </p:cNvCxnSpPr>
          <p:nvPr/>
        </p:nvCxnSpPr>
        <p:spPr>
          <a:xfrm>
            <a:off x="2540527" y="5787813"/>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ector recto 33"/>
          <p:cNvCxnSpPr>
            <a:stCxn id="8" idx="18"/>
            <a:endCxn id="8" idx="19"/>
          </p:cNvCxnSpPr>
          <p:nvPr/>
        </p:nvCxnSpPr>
        <p:spPr>
          <a:xfrm>
            <a:off x="2540527" y="5699103"/>
            <a:ext cx="0" cy="88710"/>
          </a:xfrm>
          <a:prstGeom prst="line">
            <a:avLst/>
          </a:prstGeom>
          <a:ln w="50800">
            <a:solidFill>
              <a:srgbClr val="FFFF00"/>
            </a:solidFill>
          </a:ln>
          <a:effectLst>
            <a:glow rad="63500">
              <a:schemeClr val="accent3">
                <a:satMod val="175000"/>
                <a:alpha val="40000"/>
              </a:schemeClr>
            </a:glow>
            <a:outerShdw blurRad="40000" dist="23000" dir="5400000" rotWithShape="0">
              <a:srgbClr val="000000">
                <a:alpha val="35000"/>
              </a:srgbClr>
            </a:outerShdw>
          </a:effectLst>
        </p:spPr>
        <p:style>
          <a:lnRef idx="3">
            <a:schemeClr val="accent4"/>
          </a:lnRef>
          <a:fillRef idx="0">
            <a:schemeClr val="accent4"/>
          </a:fillRef>
          <a:effectRef idx="2">
            <a:schemeClr val="accent4"/>
          </a:effectRef>
          <a:fontRef idx="minor">
            <a:schemeClr val="tx1"/>
          </a:fontRef>
        </p:style>
      </p:cxnSp>
      <p:sp>
        <p:nvSpPr>
          <p:cNvPr id="35" name="103 Elipse"/>
          <p:cNvSpPr/>
          <p:nvPr/>
        </p:nvSpPr>
        <p:spPr>
          <a:xfrm flipH="1" flipV="1">
            <a:off x="2509707" y="5658987"/>
            <a:ext cx="73832" cy="58760"/>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CO">
              <a:solidFill>
                <a:prstClr val="black"/>
              </a:solidFill>
              <a:latin typeface="Cambria" pitchFamily="18" charset="0"/>
            </a:endParaRPr>
          </a:p>
        </p:txBody>
      </p:sp>
      <p:sp>
        <p:nvSpPr>
          <p:cNvPr id="36" name="18 CuadroTexto"/>
          <p:cNvSpPr txBox="1"/>
          <p:nvPr/>
        </p:nvSpPr>
        <p:spPr>
          <a:xfrm>
            <a:off x="4489739" y="5604437"/>
            <a:ext cx="1321246" cy="230832"/>
          </a:xfrm>
          <a:prstGeom prst="rect">
            <a:avLst/>
          </a:prstGeom>
          <a:noFill/>
        </p:spPr>
        <p:txBody>
          <a:bodyPr wrap="square" rtlCol="0">
            <a:spAutoFit/>
          </a:bodyPr>
          <a:lstStyle/>
          <a:p>
            <a:r>
              <a:rPr lang="es-CO" sz="900" dirty="0">
                <a:solidFill>
                  <a:srgbClr val="244061">
                    <a:lumMod val="50000"/>
                  </a:srgbClr>
                </a:solidFill>
                <a:effectLst>
                  <a:outerShdw blurRad="38100" dist="38100" dir="2700000" algn="tl">
                    <a:srgbClr val="000000">
                      <a:alpha val="43137"/>
                    </a:srgbClr>
                  </a:outerShdw>
                </a:effectLst>
                <a:latin typeface="Cambria" pitchFamily="18" charset="0"/>
              </a:rPr>
              <a:t> Construcción Variante</a:t>
            </a:r>
          </a:p>
        </p:txBody>
      </p:sp>
      <p:sp>
        <p:nvSpPr>
          <p:cNvPr id="37" name="Estrella de 5 puntas 36"/>
          <p:cNvSpPr/>
          <p:nvPr/>
        </p:nvSpPr>
        <p:spPr>
          <a:xfrm>
            <a:off x="4203631" y="5658988"/>
            <a:ext cx="149390" cy="141347"/>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38" name="Estrella de 5 puntas 37"/>
          <p:cNvSpPr/>
          <p:nvPr/>
        </p:nvSpPr>
        <p:spPr>
          <a:xfrm>
            <a:off x="2536770" y="5560739"/>
            <a:ext cx="138931" cy="116475"/>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39" name="Estrella de 5 puntas 38"/>
          <p:cNvSpPr/>
          <p:nvPr/>
        </p:nvSpPr>
        <p:spPr>
          <a:xfrm>
            <a:off x="3812087" y="4174007"/>
            <a:ext cx="149390" cy="141347"/>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40" name="Estrella de 5 puntas 39"/>
          <p:cNvSpPr/>
          <p:nvPr/>
        </p:nvSpPr>
        <p:spPr>
          <a:xfrm>
            <a:off x="4459470" y="3479860"/>
            <a:ext cx="149390" cy="141347"/>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41" name="Estrella de 5 puntas 40"/>
          <p:cNvSpPr/>
          <p:nvPr/>
        </p:nvSpPr>
        <p:spPr>
          <a:xfrm>
            <a:off x="4635973" y="3073220"/>
            <a:ext cx="149390" cy="141347"/>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42" name="Estrella de 5 puntas 41"/>
          <p:cNvSpPr/>
          <p:nvPr/>
        </p:nvSpPr>
        <p:spPr>
          <a:xfrm>
            <a:off x="4845635" y="2823353"/>
            <a:ext cx="149390" cy="141347"/>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43" name="Elipse 42"/>
          <p:cNvSpPr/>
          <p:nvPr/>
        </p:nvSpPr>
        <p:spPr>
          <a:xfrm>
            <a:off x="3915759" y="4064964"/>
            <a:ext cx="45719" cy="4571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44" name="Elipse 43"/>
          <p:cNvSpPr/>
          <p:nvPr/>
        </p:nvSpPr>
        <p:spPr>
          <a:xfrm>
            <a:off x="4415689" y="3227029"/>
            <a:ext cx="45719" cy="4571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45" name="24 Llamada con línea 1 (sin borde)"/>
          <p:cNvSpPr/>
          <p:nvPr/>
        </p:nvSpPr>
        <p:spPr>
          <a:xfrm>
            <a:off x="1676959" y="5650459"/>
            <a:ext cx="938539" cy="238838"/>
          </a:xfrm>
          <a:prstGeom prst="callout1">
            <a:avLst>
              <a:gd name="adj1" fmla="val 7565"/>
              <a:gd name="adj2" fmla="val 50339"/>
              <a:gd name="adj3" fmla="val -66267"/>
              <a:gd name="adj4" fmla="val 56367"/>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CO" sz="900" b="1" dirty="0">
                <a:solidFill>
                  <a:srgbClr val="04080C"/>
                </a:solidFill>
                <a:effectLst>
                  <a:outerShdw blurRad="38100" dist="38100" dir="2700000" algn="tl">
                    <a:srgbClr val="000000">
                      <a:alpha val="43137"/>
                    </a:srgbClr>
                  </a:outerShdw>
                </a:effectLst>
                <a:latin typeface="Cambria" pitchFamily="18" charset="0"/>
              </a:rPr>
              <a:t>Villagarzón</a:t>
            </a:r>
          </a:p>
        </p:txBody>
      </p:sp>
      <p:sp>
        <p:nvSpPr>
          <p:cNvPr id="46" name="103 Elipse"/>
          <p:cNvSpPr/>
          <p:nvPr/>
        </p:nvSpPr>
        <p:spPr>
          <a:xfrm flipH="1" flipV="1">
            <a:off x="2509707" y="5783553"/>
            <a:ext cx="73832" cy="58760"/>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CO">
              <a:solidFill>
                <a:prstClr val="black"/>
              </a:solidFill>
              <a:latin typeface="Cambria" pitchFamily="18" charset="0"/>
            </a:endParaRPr>
          </a:p>
        </p:txBody>
      </p:sp>
      <p:sp>
        <p:nvSpPr>
          <p:cNvPr id="47" name="Estrella de 5 puntas 46"/>
          <p:cNvSpPr/>
          <p:nvPr/>
        </p:nvSpPr>
        <p:spPr>
          <a:xfrm>
            <a:off x="2534860" y="5772817"/>
            <a:ext cx="149390" cy="141347"/>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48" name="Estrella de 5 puntas 47"/>
          <p:cNvSpPr/>
          <p:nvPr/>
        </p:nvSpPr>
        <p:spPr>
          <a:xfrm>
            <a:off x="2552334" y="6039567"/>
            <a:ext cx="149390" cy="141347"/>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49" name="24 Llamada con línea 1 (sin borde)"/>
          <p:cNvSpPr/>
          <p:nvPr/>
        </p:nvSpPr>
        <p:spPr>
          <a:xfrm>
            <a:off x="1562153" y="5965420"/>
            <a:ext cx="1139572" cy="260230"/>
          </a:xfrm>
          <a:prstGeom prst="callout1">
            <a:avLst>
              <a:gd name="adj1" fmla="val 7565"/>
              <a:gd name="adj2" fmla="val 50339"/>
              <a:gd name="adj3" fmla="val -66267"/>
              <a:gd name="adj4" fmla="val 56367"/>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CO" sz="900" b="1" dirty="0">
                <a:solidFill>
                  <a:srgbClr val="04080C"/>
                </a:solidFill>
                <a:effectLst>
                  <a:outerShdw blurRad="38100" dist="38100" dir="2700000" algn="tl">
                    <a:srgbClr val="000000">
                      <a:alpha val="43137"/>
                    </a:srgbClr>
                  </a:outerShdw>
                </a:effectLst>
                <a:latin typeface="Cambria" pitchFamily="18" charset="0"/>
              </a:rPr>
              <a:t>Puerto Caicedo</a:t>
            </a:r>
          </a:p>
        </p:txBody>
      </p:sp>
      <p:cxnSp>
        <p:nvCxnSpPr>
          <p:cNvPr id="50" name="19 Conector recto"/>
          <p:cNvCxnSpPr/>
          <p:nvPr/>
        </p:nvCxnSpPr>
        <p:spPr>
          <a:xfrm flipV="1">
            <a:off x="2615497" y="6173514"/>
            <a:ext cx="11532" cy="46508"/>
          </a:xfrm>
          <a:prstGeom prst="line">
            <a:avLst/>
          </a:prstGeom>
          <a:effectLst>
            <a:glow rad="63500">
              <a:schemeClr val="accent3">
                <a:satMod val="175000"/>
                <a:alpha val="40000"/>
              </a:schemeClr>
            </a:glow>
            <a:outerShdw blurRad="40000" dist="23000" dir="5400000" rotWithShape="0">
              <a:srgbClr val="000000">
                <a:alpha val="35000"/>
              </a:srgbClr>
            </a:outerShdw>
          </a:effectLst>
        </p:spPr>
        <p:style>
          <a:lnRef idx="3">
            <a:schemeClr val="accent4"/>
          </a:lnRef>
          <a:fillRef idx="0">
            <a:schemeClr val="accent4"/>
          </a:fillRef>
          <a:effectRef idx="2">
            <a:schemeClr val="accent4"/>
          </a:effectRef>
          <a:fontRef idx="minor">
            <a:schemeClr val="tx1"/>
          </a:fontRef>
        </p:style>
      </p:cxnSp>
      <p:sp>
        <p:nvSpPr>
          <p:cNvPr id="51" name="Elipse 50"/>
          <p:cNvSpPr/>
          <p:nvPr/>
        </p:nvSpPr>
        <p:spPr>
          <a:xfrm>
            <a:off x="4180741" y="3908670"/>
            <a:ext cx="45719" cy="4571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52" name="21 Llamada con línea 1 (sin borde)"/>
          <p:cNvSpPr/>
          <p:nvPr/>
        </p:nvSpPr>
        <p:spPr>
          <a:xfrm>
            <a:off x="4226460" y="2144332"/>
            <a:ext cx="938539" cy="238838"/>
          </a:xfrm>
          <a:prstGeom prst="callout1">
            <a:avLst>
              <a:gd name="adj1" fmla="val 7565"/>
              <a:gd name="adj2" fmla="val 50339"/>
              <a:gd name="adj3" fmla="val -66267"/>
              <a:gd name="adj4" fmla="val 56367"/>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CO" sz="900" b="1" dirty="0">
                <a:solidFill>
                  <a:srgbClr val="04080C"/>
                </a:solidFill>
                <a:effectLst>
                  <a:outerShdw blurRad="38100" dist="38100" dir="2700000" algn="tl">
                    <a:srgbClr val="000000">
                      <a:alpha val="43137"/>
                    </a:srgbClr>
                  </a:outerShdw>
                </a:effectLst>
                <a:latin typeface="Cambria" pitchFamily="18" charset="0"/>
              </a:rPr>
              <a:t>Neiva</a:t>
            </a:r>
          </a:p>
        </p:txBody>
      </p:sp>
      <p:grpSp>
        <p:nvGrpSpPr>
          <p:cNvPr id="53" name="Grupo 52"/>
          <p:cNvGrpSpPr/>
          <p:nvPr/>
        </p:nvGrpSpPr>
        <p:grpSpPr>
          <a:xfrm>
            <a:off x="-1673358" y="993083"/>
            <a:ext cx="9214736" cy="654372"/>
            <a:chOff x="733850" y="309946"/>
            <a:chExt cx="9214736" cy="654372"/>
          </a:xfrm>
        </p:grpSpPr>
        <p:sp>
          <p:nvSpPr>
            <p:cNvPr id="54" name="Rectángulo 5"/>
            <p:cNvSpPr>
              <a:spLocks noChangeArrowheads="1"/>
            </p:cNvSpPr>
            <p:nvPr/>
          </p:nvSpPr>
          <p:spPr bwMode="auto">
            <a:xfrm>
              <a:off x="733850" y="309946"/>
              <a:ext cx="5904656" cy="584775"/>
            </a:xfrm>
            <a:prstGeom prst="rect">
              <a:avLst/>
            </a:prstGeom>
            <a:noFill/>
            <a:ln w="9525">
              <a:noFill/>
              <a:miter lim="800000"/>
              <a:headEnd/>
              <a:tailEnd/>
            </a:ln>
          </p:spPr>
          <p:txBody>
            <a:bodyPr wrap="square">
              <a:spAutoFit/>
            </a:bodyPr>
            <a:lstStyle/>
            <a:p>
              <a:pPr>
                <a:defRPr/>
              </a:pPr>
              <a:endParaRPr lang="es-ES" sz="3200" b="1" dirty="0">
                <a:ln w="10541" cmpd="sng">
                  <a:solidFill>
                    <a:srgbClr val="4F81BD">
                      <a:shade val="88000"/>
                      <a:satMod val="110000"/>
                    </a:srgbClr>
                  </a:solidFill>
                  <a:prstDash val="solid"/>
                </a:ln>
                <a:solidFill>
                  <a:srgbClr val="1F497D"/>
                </a:solidFill>
                <a:latin typeface="Franklin Gothic Demi Cond" pitchFamily="34" charset="0"/>
                <a:sym typeface="Helvetica Neue Bold Condensed" charset="0"/>
              </a:endParaRPr>
            </a:p>
          </p:txBody>
        </p:sp>
        <p:sp>
          <p:nvSpPr>
            <p:cNvPr id="55" name="Rectángulo 5"/>
            <p:cNvSpPr>
              <a:spLocks noChangeArrowheads="1"/>
            </p:cNvSpPr>
            <p:nvPr/>
          </p:nvSpPr>
          <p:spPr bwMode="auto">
            <a:xfrm>
              <a:off x="2578958" y="379543"/>
              <a:ext cx="73696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sz="3200" dirty="0" smtClean="0">
                  <a:solidFill>
                    <a:prstClr val="black"/>
                  </a:solidFill>
                  <a:latin typeface="Impact" pitchFamily="34" charset="0"/>
                  <a:sym typeface="Helvetica Neue Bold Condensed"/>
                </a:rPr>
                <a:t>SANTANA – MOCOA - NEIVA</a:t>
              </a:r>
              <a:endParaRPr lang="es-ES" sz="3200" dirty="0">
                <a:solidFill>
                  <a:prstClr val="black"/>
                </a:solidFill>
                <a:latin typeface="Impact" pitchFamily="34" charset="0"/>
                <a:sym typeface="Helvetica Neue Bold Condensed"/>
              </a:endParaRPr>
            </a:p>
          </p:txBody>
        </p:sp>
      </p:grpSp>
      <p:sp>
        <p:nvSpPr>
          <p:cNvPr id="56" name="30 CuadroTexto"/>
          <p:cNvSpPr txBox="1">
            <a:spLocks noChangeArrowheads="1"/>
          </p:cNvSpPr>
          <p:nvPr/>
        </p:nvSpPr>
        <p:spPr bwMode="auto">
          <a:xfrm flipH="1">
            <a:off x="6017823" y="1650286"/>
            <a:ext cx="4254641" cy="338554"/>
          </a:xfrm>
          <a:prstGeom prst="rect">
            <a:avLst/>
          </a:prstGeom>
          <a:solidFill>
            <a:schemeClr val="accent1"/>
          </a:solidFill>
        </p:spPr>
        <p:style>
          <a:lnRef idx="3">
            <a:schemeClr val="lt1"/>
          </a:lnRef>
          <a:fillRef idx="1">
            <a:schemeClr val="accent1"/>
          </a:fillRef>
          <a:effectRef idx="1">
            <a:schemeClr val="accent1"/>
          </a:effectRef>
          <a:fontRef idx="minor">
            <a:schemeClr val="lt1"/>
          </a:fontRef>
        </p:style>
        <p:txBody>
          <a:bodyPr wrap="square" anchor="ctr">
            <a:spAutoFit/>
          </a:bodyPr>
          <a:lstStyle>
            <a:defPPr>
              <a:defRPr lang="es-MX"/>
            </a:defPPr>
            <a:lvl1pPr marL="457200" indent="-457200" algn="ctr" fontAlgn="base">
              <a:spcBef>
                <a:spcPts val="600"/>
              </a:spcBef>
              <a:spcAft>
                <a:spcPct val="0"/>
              </a:spcAft>
              <a:defRPr sz="1600" b="1">
                <a:solidFill>
                  <a:prstClr val="white"/>
                </a:solidFill>
                <a:effectLst>
                  <a:outerShdw blurRad="38100" dist="38100" dir="2700000" algn="tl">
                    <a:srgbClr val="000000">
                      <a:alpha val="43137"/>
                    </a:srgbClr>
                  </a:outerShdw>
                </a:effectLst>
                <a:latin typeface="Calibri"/>
                <a:cs typeface="Arial" pitchFamily="34"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r>
              <a:rPr lang="es-CO" dirty="0"/>
              <a:t>ALCANCE CONCESIONES 4G</a:t>
            </a:r>
          </a:p>
        </p:txBody>
      </p:sp>
      <p:graphicFrame>
        <p:nvGraphicFramePr>
          <p:cNvPr id="57" name="17 Tabla"/>
          <p:cNvGraphicFramePr>
            <a:graphicFrameLocks noGrp="1"/>
          </p:cNvGraphicFramePr>
          <p:nvPr>
            <p:extLst>
              <p:ext uri="{D42A27DB-BD31-4B8C-83A1-F6EECF244321}">
                <p14:modId xmlns:p14="http://schemas.microsoft.com/office/powerpoint/2010/main" val="1407955503"/>
              </p:ext>
            </p:extLst>
          </p:nvPr>
        </p:nvGraphicFramePr>
        <p:xfrm>
          <a:off x="6017823" y="1957782"/>
          <a:ext cx="4254641" cy="2319646"/>
        </p:xfrm>
        <a:graphic>
          <a:graphicData uri="http://schemas.openxmlformats.org/drawingml/2006/table">
            <a:tbl>
              <a:tblPr firstRow="1" bandRow="1">
                <a:tableStyleId>{BC89EF96-8CEA-46FF-86C4-4CE0E7609802}</a:tableStyleId>
              </a:tblPr>
              <a:tblGrid>
                <a:gridCol w="2547167"/>
                <a:gridCol w="1707474"/>
              </a:tblGrid>
              <a:tr h="259091">
                <a:tc>
                  <a:txBody>
                    <a:bodyPr/>
                    <a:lstStyle/>
                    <a:p>
                      <a:pPr marL="0" algn="ctr" defTabSz="914400" rtl="0" eaLnBrk="1" fontAlgn="ctr" latinLnBrk="0" hangingPunct="1"/>
                      <a:r>
                        <a:rPr lang="es-CO" sz="1400" b="1" i="0" u="none" strike="noStrike" kern="1200" dirty="0" smtClean="0">
                          <a:solidFill>
                            <a:schemeClr val="tx1"/>
                          </a:solidFill>
                          <a:latin typeface="+mn-lt"/>
                          <a:ea typeface="+mn-ea"/>
                          <a:cs typeface="Arial" panose="020B0604020202020204" pitchFamily="34" charset="0"/>
                        </a:rPr>
                        <a:t>Grupo 3 FONADE</a:t>
                      </a:r>
                      <a:endParaRPr lang="es-CO" sz="1400" b="1" i="0" u="none" strike="noStrike" kern="1200" dirty="0">
                        <a:solidFill>
                          <a:schemeClr val="tx1"/>
                        </a:solidFill>
                        <a:latin typeface="+mn-lt"/>
                        <a:ea typeface="+mn-ea"/>
                        <a:cs typeface="Arial" panose="020B0604020202020204" pitchFamily="34" charset="0"/>
                      </a:endParaRPr>
                    </a:p>
                  </a:txBody>
                  <a:tcPr marT="45722" marB="45722"/>
                </a:tc>
                <a:tc>
                  <a:txBody>
                    <a:bodyPr/>
                    <a:lstStyle/>
                    <a:p>
                      <a:pPr marL="0" algn="ctr" defTabSz="914400" rtl="0" eaLnBrk="1" fontAlgn="ctr" latinLnBrk="0" hangingPunct="1"/>
                      <a:r>
                        <a:rPr lang="es-CO" sz="1400" b="1" i="0" u="none" strike="noStrike" kern="1200" dirty="0" smtClean="0">
                          <a:solidFill>
                            <a:schemeClr val="tx1"/>
                          </a:solidFill>
                          <a:latin typeface="+mn-lt"/>
                          <a:ea typeface="+mn-ea"/>
                          <a:cs typeface="Arial" panose="020B0604020202020204" pitchFamily="34" charset="0"/>
                        </a:rPr>
                        <a:t>SEGUNDA OLA</a:t>
                      </a:r>
                      <a:endParaRPr lang="es-CO" sz="1400" b="1" i="0" u="none" strike="noStrike" kern="1200" dirty="0">
                        <a:solidFill>
                          <a:schemeClr val="tx1"/>
                        </a:solidFill>
                        <a:latin typeface="+mn-lt"/>
                        <a:ea typeface="+mn-ea"/>
                        <a:cs typeface="Arial" panose="020B0604020202020204" pitchFamily="34" charset="0"/>
                      </a:endParaRPr>
                    </a:p>
                  </a:txBody>
                  <a:tcPr marL="9525" marR="9525" marT="9525" marB="0" anchor="ctr"/>
                </a:tc>
              </a:tr>
              <a:tr h="37839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s-ES" sz="1200" b="0" i="0" u="none" strike="noStrike" kern="1200" dirty="0" smtClean="0">
                          <a:solidFill>
                            <a:schemeClr val="tx2">
                              <a:lumMod val="50000"/>
                            </a:schemeClr>
                          </a:solidFill>
                          <a:latin typeface="+mn-lt"/>
                          <a:ea typeface="+mn-ea"/>
                          <a:cs typeface="Arial" panose="020B0604020202020204" pitchFamily="34" charset="0"/>
                        </a:rPr>
                        <a:t>Longitud de Proyecto</a:t>
                      </a:r>
                    </a:p>
                  </a:txBody>
                  <a:tcPr marL="84406" marR="84406" marT="42203" marB="42203"/>
                </a:tc>
                <a:tc>
                  <a:txBody>
                    <a:bodyPr/>
                    <a:lstStyle/>
                    <a:p>
                      <a:pPr marL="0" algn="ctr" defTabSz="914400" rtl="0" eaLnBrk="1" fontAlgn="ctr" latinLnBrk="0" hangingPunct="1"/>
                      <a:r>
                        <a:rPr lang="es-CO" sz="1200" b="0" i="0" u="none" strike="noStrike" kern="1200" dirty="0" smtClean="0">
                          <a:solidFill>
                            <a:schemeClr val="tx2">
                              <a:lumMod val="50000"/>
                            </a:schemeClr>
                          </a:solidFill>
                          <a:latin typeface="+mn-lt"/>
                          <a:ea typeface="+mn-ea"/>
                          <a:cs typeface="Arial" panose="020B0604020202020204" pitchFamily="34" charset="0"/>
                        </a:rPr>
                        <a:t>447 km</a:t>
                      </a:r>
                      <a:endParaRPr lang="es-CO" sz="1200" b="0" i="0" u="none" strike="noStrike" kern="1200" dirty="0">
                        <a:solidFill>
                          <a:schemeClr val="tx2">
                            <a:lumMod val="50000"/>
                          </a:schemeClr>
                        </a:solidFill>
                        <a:latin typeface="+mn-lt"/>
                        <a:ea typeface="+mn-ea"/>
                        <a:cs typeface="Arial" panose="020B0604020202020204" pitchFamily="34" charset="0"/>
                      </a:endParaRPr>
                    </a:p>
                  </a:txBody>
                  <a:tcPr marL="8792" marR="8792" marT="8792" marB="0" anchor="ctr"/>
                </a:tc>
              </a:tr>
              <a:tr h="2590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u="none" strike="noStrike" dirty="0" smtClean="0">
                          <a:solidFill>
                            <a:schemeClr val="tx2">
                              <a:lumMod val="50000"/>
                            </a:schemeClr>
                          </a:solidFill>
                          <a:effectLst/>
                          <a:latin typeface="+mn-lt"/>
                          <a:cs typeface="+mn-cs"/>
                        </a:rPr>
                        <a:t>Construcción</a:t>
                      </a:r>
                      <a:r>
                        <a:rPr lang="es-ES" sz="1200" b="0" u="none" strike="noStrike" baseline="0" dirty="0" smtClean="0">
                          <a:solidFill>
                            <a:schemeClr val="tx2">
                              <a:lumMod val="50000"/>
                            </a:schemeClr>
                          </a:solidFill>
                          <a:effectLst/>
                          <a:latin typeface="+mn-lt"/>
                          <a:cs typeface="+mn-cs"/>
                        </a:rPr>
                        <a:t> segunda  </a:t>
                      </a:r>
                      <a:r>
                        <a:rPr lang="es-ES" sz="1200" b="0" u="none" strike="noStrike" dirty="0" smtClean="0">
                          <a:solidFill>
                            <a:schemeClr val="tx2">
                              <a:lumMod val="50000"/>
                            </a:schemeClr>
                          </a:solidFill>
                          <a:effectLst/>
                          <a:latin typeface="+mn-lt"/>
                          <a:cs typeface="+mn-cs"/>
                        </a:rPr>
                        <a:t>calzada</a:t>
                      </a:r>
                      <a:endParaRPr lang="es-ES" sz="1200" b="1" u="none" strike="noStrike" dirty="0" smtClean="0">
                        <a:solidFill>
                          <a:schemeClr val="tx2">
                            <a:lumMod val="50000"/>
                          </a:schemeClr>
                        </a:solidFill>
                        <a:effectLst/>
                        <a:latin typeface="+mn-lt"/>
                        <a:cs typeface="Arial" panose="020B0604020202020204" pitchFamily="34" charset="0"/>
                      </a:endParaRPr>
                    </a:p>
                  </a:txBody>
                  <a:tcPr marL="84406" marR="84406" marT="42203" marB="42203"/>
                </a:tc>
                <a:tc>
                  <a:txBody>
                    <a:bodyPr/>
                    <a:lstStyle/>
                    <a:p>
                      <a:pPr algn="ctr" fontAlgn="ctr"/>
                      <a:r>
                        <a:rPr lang="es-CO" sz="1200" b="0" i="0" u="none" strike="noStrike" dirty="0" smtClean="0">
                          <a:solidFill>
                            <a:schemeClr val="tx2">
                              <a:lumMod val="50000"/>
                            </a:schemeClr>
                          </a:solidFill>
                          <a:latin typeface="+mn-lt"/>
                          <a:cs typeface="Arial" panose="020B0604020202020204" pitchFamily="34" charset="0"/>
                        </a:rPr>
                        <a:t>22 km</a:t>
                      </a:r>
                      <a:endParaRPr lang="es-CO" sz="1200" b="0" i="0" u="none" strike="noStrike" dirty="0">
                        <a:solidFill>
                          <a:schemeClr val="tx2">
                            <a:lumMod val="50000"/>
                          </a:schemeClr>
                        </a:solidFill>
                        <a:latin typeface="+mn-lt"/>
                        <a:cs typeface="Arial" panose="020B0604020202020204" pitchFamily="34" charset="0"/>
                      </a:endParaRPr>
                    </a:p>
                  </a:txBody>
                  <a:tcPr marL="8792" marR="8792" marT="8792" marB="0" anchor="ctr"/>
                </a:tc>
              </a:tr>
              <a:tr h="2590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u="none" strike="noStrike" kern="1200" dirty="0" smtClean="0">
                          <a:solidFill>
                            <a:schemeClr val="tx2">
                              <a:lumMod val="50000"/>
                            </a:schemeClr>
                          </a:solidFill>
                          <a:effectLst/>
                          <a:latin typeface="+mn-lt"/>
                          <a:ea typeface="+mn-ea"/>
                          <a:cs typeface="+mn-cs"/>
                        </a:rPr>
                        <a:t>Construcción de Variantes </a:t>
                      </a:r>
                    </a:p>
                  </a:txBody>
                  <a:tcPr marL="84406" marR="84406" marT="42203" marB="42203"/>
                </a:tc>
                <a:tc>
                  <a:txBody>
                    <a:bodyPr/>
                    <a:lstStyle/>
                    <a:p>
                      <a:pPr algn="ctr" fontAlgn="ctr"/>
                      <a:r>
                        <a:rPr lang="es-CO" sz="1200" b="0" i="0" u="none" strike="noStrike" dirty="0" smtClean="0">
                          <a:solidFill>
                            <a:schemeClr val="tx2">
                              <a:lumMod val="50000"/>
                            </a:schemeClr>
                          </a:solidFill>
                          <a:latin typeface="+mn-lt"/>
                          <a:cs typeface="Arial" panose="020B0604020202020204" pitchFamily="34" charset="0"/>
                        </a:rPr>
                        <a:t> 7</a:t>
                      </a:r>
                      <a:r>
                        <a:rPr lang="es-CO" sz="1200" b="0" i="0" u="none" strike="noStrike" baseline="0" dirty="0" smtClean="0">
                          <a:solidFill>
                            <a:schemeClr val="tx2">
                              <a:lumMod val="50000"/>
                            </a:schemeClr>
                          </a:solidFill>
                          <a:latin typeface="+mn-lt"/>
                          <a:cs typeface="Arial" panose="020B0604020202020204" pitchFamily="34" charset="0"/>
                        </a:rPr>
                        <a:t> Und (36km)</a:t>
                      </a:r>
                      <a:endParaRPr lang="es-CO" sz="1200" b="0" i="0" u="none" strike="noStrike" dirty="0">
                        <a:solidFill>
                          <a:schemeClr val="tx2">
                            <a:lumMod val="50000"/>
                          </a:schemeClr>
                        </a:solidFill>
                        <a:latin typeface="+mn-lt"/>
                        <a:cs typeface="Arial" panose="020B0604020202020204" pitchFamily="34" charset="0"/>
                      </a:endParaRPr>
                    </a:p>
                  </a:txBody>
                  <a:tcPr marL="8792" marR="8792" marT="8792" marB="0" anchor="ctr"/>
                </a:tc>
              </a:tr>
              <a:tr h="300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u="none" strike="noStrike" kern="1200" dirty="0" smtClean="0">
                          <a:solidFill>
                            <a:schemeClr val="tx2">
                              <a:lumMod val="50000"/>
                            </a:schemeClr>
                          </a:solidFill>
                          <a:effectLst/>
                          <a:latin typeface="+mn-lt"/>
                          <a:ea typeface="+mn-ea"/>
                          <a:cs typeface="+mn-cs"/>
                        </a:rPr>
                        <a:t>Mejoramiento</a:t>
                      </a:r>
                    </a:p>
                  </a:txBody>
                  <a:tcPr marL="84406" marR="84406" marT="42203" marB="42203"/>
                </a:tc>
                <a:tc>
                  <a:txBody>
                    <a:bodyPr/>
                    <a:lstStyle/>
                    <a:p>
                      <a:pPr algn="ctr" fontAlgn="ctr"/>
                      <a:r>
                        <a:rPr lang="es-CO" sz="1200" b="0" i="0" u="none" strike="noStrike" dirty="0" smtClean="0">
                          <a:solidFill>
                            <a:schemeClr val="tx2">
                              <a:lumMod val="50000"/>
                            </a:schemeClr>
                          </a:solidFill>
                          <a:latin typeface="+mn-lt"/>
                          <a:cs typeface="Arial" panose="020B0604020202020204" pitchFamily="34" charset="0"/>
                        </a:rPr>
                        <a:t>18 km </a:t>
                      </a:r>
                      <a:endParaRPr lang="es-CO" sz="1200" b="0" i="0" u="none" strike="noStrike" dirty="0">
                        <a:solidFill>
                          <a:schemeClr val="tx2">
                            <a:lumMod val="50000"/>
                          </a:schemeClr>
                        </a:solidFill>
                        <a:latin typeface="+mn-lt"/>
                        <a:cs typeface="Arial" panose="020B0604020202020204" pitchFamily="34" charset="0"/>
                      </a:endParaRPr>
                    </a:p>
                  </a:txBody>
                  <a:tcPr marL="8792" marR="8792" marT="8792" marB="0" anchor="ctr"/>
                </a:tc>
              </a:tr>
              <a:tr h="2590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u="none" strike="noStrike" kern="1200" dirty="0" smtClean="0">
                          <a:solidFill>
                            <a:schemeClr val="tx2">
                              <a:lumMod val="50000"/>
                            </a:schemeClr>
                          </a:solidFill>
                          <a:effectLst/>
                          <a:latin typeface="+mn-lt"/>
                          <a:ea typeface="+mn-ea"/>
                          <a:cs typeface="+mn-cs"/>
                        </a:rPr>
                        <a:t>Construcción de Puentes</a:t>
                      </a:r>
                    </a:p>
                  </a:txBody>
                  <a:tcPr marL="84406" marR="84406" marT="42203" marB="42203"/>
                </a:tc>
                <a:tc>
                  <a:txBody>
                    <a:bodyPr/>
                    <a:lstStyle/>
                    <a:p>
                      <a:pPr algn="ctr" fontAlgn="ctr"/>
                      <a:r>
                        <a:rPr lang="es-CO" sz="1200" b="0" u="none" strike="noStrike" kern="1200" dirty="0" smtClean="0">
                          <a:solidFill>
                            <a:schemeClr val="tx2">
                              <a:lumMod val="50000"/>
                            </a:schemeClr>
                          </a:solidFill>
                          <a:effectLst/>
                          <a:latin typeface="+mn-lt"/>
                          <a:ea typeface="+mn-ea"/>
                          <a:cs typeface="+mn-cs"/>
                        </a:rPr>
                        <a:t>54 Und / 3,49 km</a:t>
                      </a:r>
                      <a:endParaRPr lang="es-CO" sz="1200" b="0" u="none" strike="noStrike" kern="1200" dirty="0">
                        <a:solidFill>
                          <a:schemeClr val="tx2">
                            <a:lumMod val="50000"/>
                          </a:schemeClr>
                        </a:solidFill>
                        <a:effectLst/>
                        <a:latin typeface="+mn-lt"/>
                        <a:ea typeface="+mn-ea"/>
                        <a:cs typeface="+mn-cs"/>
                      </a:endParaRPr>
                    </a:p>
                  </a:txBody>
                  <a:tcPr marL="8792" marR="8792" marT="8792" marB="0" anchor="ctr"/>
                </a:tc>
              </a:tr>
              <a:tr h="2590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u="none" strike="noStrike" kern="1200" dirty="0" smtClean="0">
                          <a:solidFill>
                            <a:schemeClr val="tx2">
                              <a:lumMod val="50000"/>
                            </a:schemeClr>
                          </a:solidFill>
                          <a:effectLst/>
                          <a:latin typeface="+mn-lt"/>
                          <a:ea typeface="+mn-ea"/>
                          <a:cs typeface="+mn-cs"/>
                        </a:rPr>
                        <a:t>Intercambiadores a nivel</a:t>
                      </a:r>
                    </a:p>
                  </a:txBody>
                  <a:tcPr marL="84406" marR="84406" marT="42203" marB="42203"/>
                </a:tc>
                <a:tc>
                  <a:txBody>
                    <a:bodyPr/>
                    <a:lstStyle/>
                    <a:p>
                      <a:pPr algn="ctr" fontAlgn="ctr"/>
                      <a:r>
                        <a:rPr lang="es-CO" sz="1200" b="0" u="none" strike="noStrike" kern="1200" baseline="0" dirty="0" smtClean="0">
                          <a:solidFill>
                            <a:schemeClr val="tx2">
                              <a:lumMod val="50000"/>
                            </a:schemeClr>
                          </a:solidFill>
                          <a:effectLst/>
                          <a:latin typeface="+mn-lt"/>
                          <a:ea typeface="+mn-ea"/>
                          <a:cs typeface="+mn-cs"/>
                        </a:rPr>
                        <a:t>18 </a:t>
                      </a:r>
                      <a:r>
                        <a:rPr lang="es-CO" sz="1200" b="0" u="none" strike="noStrike" kern="1200" dirty="0" smtClean="0">
                          <a:solidFill>
                            <a:schemeClr val="tx2">
                              <a:lumMod val="50000"/>
                            </a:schemeClr>
                          </a:solidFill>
                          <a:effectLst/>
                          <a:latin typeface="+mn-lt"/>
                          <a:ea typeface="+mn-ea"/>
                          <a:cs typeface="+mn-cs"/>
                        </a:rPr>
                        <a:t>Und.</a:t>
                      </a:r>
                      <a:endParaRPr lang="es-CO" sz="1200" b="0" u="none" strike="noStrike" kern="1200" dirty="0">
                        <a:solidFill>
                          <a:schemeClr val="tx2">
                            <a:lumMod val="50000"/>
                          </a:schemeClr>
                        </a:solidFill>
                        <a:effectLst/>
                        <a:latin typeface="+mn-lt"/>
                        <a:ea typeface="+mn-ea"/>
                        <a:cs typeface="+mn-cs"/>
                      </a:endParaRPr>
                    </a:p>
                  </a:txBody>
                  <a:tcPr marL="8792" marR="8792" marT="8792" marB="0" anchor="ctr"/>
                </a:tc>
              </a:tr>
              <a:tr h="2590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u="none" strike="noStrike" kern="1200" dirty="0" smtClean="0">
                          <a:solidFill>
                            <a:schemeClr val="tx2">
                              <a:lumMod val="50000"/>
                            </a:schemeClr>
                          </a:solidFill>
                          <a:effectLst/>
                          <a:latin typeface="+mn-lt"/>
                          <a:ea typeface="+mn-ea"/>
                          <a:cs typeface="+mn-cs"/>
                        </a:rPr>
                        <a:t>Intercambiadores a desnivel</a:t>
                      </a:r>
                    </a:p>
                  </a:txBody>
                  <a:tcPr marL="84406" marR="84406" marT="42203" marB="42203"/>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200" b="0" u="none" strike="noStrike" kern="1200" dirty="0" smtClean="0">
                          <a:solidFill>
                            <a:schemeClr val="tx2">
                              <a:lumMod val="50000"/>
                            </a:schemeClr>
                          </a:solidFill>
                          <a:effectLst/>
                          <a:latin typeface="+mn-lt"/>
                          <a:ea typeface="+mn-ea"/>
                          <a:cs typeface="+mn-cs"/>
                        </a:rPr>
                        <a:t>2 Und.</a:t>
                      </a:r>
                      <a:endParaRPr lang="es-CO" sz="1200" b="0" u="none" strike="noStrike" kern="1200" dirty="0">
                        <a:solidFill>
                          <a:schemeClr val="tx2">
                            <a:lumMod val="50000"/>
                          </a:schemeClr>
                        </a:solidFill>
                        <a:effectLst/>
                        <a:latin typeface="+mn-lt"/>
                        <a:ea typeface="+mn-ea"/>
                        <a:cs typeface="+mn-cs"/>
                      </a:endParaRPr>
                    </a:p>
                  </a:txBody>
                  <a:tcPr marL="8792" marR="8792" marT="8792" marB="0" anchor="ctr"/>
                </a:tc>
              </a:tr>
            </a:tbl>
          </a:graphicData>
        </a:graphic>
      </p:graphicFrame>
      <p:graphicFrame>
        <p:nvGraphicFramePr>
          <p:cNvPr id="58" name="17 Tabla"/>
          <p:cNvGraphicFramePr>
            <a:graphicFrameLocks noGrp="1"/>
          </p:cNvGraphicFramePr>
          <p:nvPr>
            <p:extLst>
              <p:ext uri="{D42A27DB-BD31-4B8C-83A1-F6EECF244321}">
                <p14:modId xmlns:p14="http://schemas.microsoft.com/office/powerpoint/2010/main" val="2406555412"/>
              </p:ext>
            </p:extLst>
          </p:nvPr>
        </p:nvGraphicFramePr>
        <p:xfrm>
          <a:off x="6017823" y="6062238"/>
          <a:ext cx="4254641" cy="535114"/>
        </p:xfrm>
        <a:graphic>
          <a:graphicData uri="http://schemas.openxmlformats.org/drawingml/2006/table">
            <a:tbl>
              <a:tblPr firstRow="1" bandRow="1">
                <a:tableStyleId>{BC89EF96-8CEA-46FF-86C4-4CE0E7609802}</a:tableStyleId>
              </a:tblPr>
              <a:tblGrid>
                <a:gridCol w="4254641"/>
              </a:tblGrid>
              <a:tr h="426738">
                <a:tc>
                  <a:txBody>
                    <a:bodyPr/>
                    <a:lstStyle/>
                    <a:p>
                      <a:pPr marL="0" algn="ctr" defTabSz="914400" rtl="0" eaLnBrk="1" latinLnBrk="0" hangingPunct="1"/>
                      <a:r>
                        <a:rPr lang="es-CO" sz="1500" b="1" kern="1200" dirty="0" smtClean="0">
                          <a:solidFill>
                            <a:schemeClr val="tx1"/>
                          </a:solidFill>
                          <a:latin typeface="+mn-lt"/>
                          <a:ea typeface="+mn-ea"/>
                          <a:cs typeface="Arial" panose="020B0604020202020204" pitchFamily="34" charset="0"/>
                        </a:rPr>
                        <a:t>Adjudicado</a:t>
                      </a:r>
                      <a:r>
                        <a:rPr lang="es-CO" sz="1500" b="1" kern="1200" baseline="0" dirty="0" smtClean="0">
                          <a:solidFill>
                            <a:schemeClr val="tx1"/>
                          </a:solidFill>
                          <a:latin typeface="+mn-lt"/>
                          <a:ea typeface="+mn-ea"/>
                          <a:cs typeface="Arial" panose="020B0604020202020204" pitchFamily="34" charset="0"/>
                        </a:rPr>
                        <a:t> a  ESTRUCTURA PLURAL: INFRAESTRUCTURA VIAL PARA COLOMBIA</a:t>
                      </a:r>
                      <a:endParaRPr lang="es-CO" sz="1500" b="1" kern="1200" dirty="0">
                        <a:solidFill>
                          <a:schemeClr val="tx1"/>
                        </a:solidFill>
                        <a:latin typeface="+mn-lt"/>
                        <a:ea typeface="+mn-ea"/>
                        <a:cs typeface="Arial" panose="020B0604020202020204" pitchFamily="34" charset="0"/>
                      </a:endParaRPr>
                    </a:p>
                  </a:txBody>
                  <a:tcPr marL="84406" marR="84406" marT="38957" marB="38957" anchor="ctr"/>
                </a:tc>
              </a:tr>
            </a:tbl>
          </a:graphicData>
        </a:graphic>
      </p:graphicFrame>
      <p:graphicFrame>
        <p:nvGraphicFramePr>
          <p:cNvPr id="59" name="Tabla 58"/>
          <p:cNvGraphicFramePr>
            <a:graphicFrameLocks noGrp="1"/>
          </p:cNvGraphicFramePr>
          <p:nvPr>
            <p:extLst>
              <p:ext uri="{D42A27DB-BD31-4B8C-83A1-F6EECF244321}">
                <p14:modId xmlns:p14="http://schemas.microsoft.com/office/powerpoint/2010/main" val="3673158295"/>
              </p:ext>
            </p:extLst>
          </p:nvPr>
        </p:nvGraphicFramePr>
        <p:xfrm>
          <a:off x="6017823" y="4838102"/>
          <a:ext cx="4254641" cy="1043176"/>
        </p:xfrm>
        <a:graphic>
          <a:graphicData uri="http://schemas.openxmlformats.org/drawingml/2006/table">
            <a:tbl>
              <a:tblPr firstRow="1" bandRow="1">
                <a:tableStyleId>{BC89EF96-8CEA-46FF-86C4-4CE0E7609802}</a:tableStyleId>
              </a:tblPr>
              <a:tblGrid>
                <a:gridCol w="2547167"/>
                <a:gridCol w="1707474"/>
              </a:tblGrid>
              <a:tr h="259091">
                <a:tc>
                  <a:txBody>
                    <a:bodyPr/>
                    <a:lstStyle/>
                    <a:p>
                      <a:pPr marL="0" algn="l" defTabSz="914400" rtl="0" eaLnBrk="1" latinLnBrk="0" hangingPunct="1"/>
                      <a:r>
                        <a:rPr lang="es-ES" sz="1200" kern="1200" dirty="0" smtClean="0"/>
                        <a:t>Fecha</a:t>
                      </a:r>
                      <a:r>
                        <a:rPr lang="es-ES" sz="1200" kern="1200" baseline="0" dirty="0" smtClean="0"/>
                        <a:t> de Adjudicación </a:t>
                      </a:r>
                      <a:endParaRPr lang="es-CO" sz="1200" b="0" kern="1200" dirty="0">
                        <a:solidFill>
                          <a:schemeClr val="dk1"/>
                        </a:solidFill>
                        <a:latin typeface="+mn-lt"/>
                        <a:ea typeface="+mn-ea"/>
                        <a:cs typeface="Arial" panose="020B0604020202020204" pitchFamily="34" charset="0"/>
                      </a:endParaRPr>
                    </a:p>
                  </a:txBody>
                  <a:tcPr marL="84406" marR="84406" marT="38957" marB="38957"/>
                </a:tc>
                <a:tc>
                  <a:txBody>
                    <a:bodyPr/>
                    <a:lstStyle/>
                    <a:p>
                      <a:pPr algn="ctr" rtl="0" fontAlgn="ctr"/>
                      <a:r>
                        <a:rPr lang="es-MX" sz="1200" u="none" strike="noStrike" dirty="0" smtClean="0">
                          <a:effectLst/>
                        </a:rPr>
                        <a:t>09/06/2015</a:t>
                      </a:r>
                      <a:endParaRPr lang="es-MX" sz="1200" b="0" i="0" u="none" strike="noStrike" dirty="0">
                        <a:solidFill>
                          <a:schemeClr val="tx1"/>
                        </a:solidFill>
                        <a:effectLst/>
                        <a:latin typeface="+mn-lt"/>
                      </a:endParaRPr>
                    </a:p>
                  </a:txBody>
                  <a:tcPr marL="8792" marR="8792" marT="8116" marB="0" anchor="ctr"/>
                </a:tc>
              </a:tr>
              <a:tr h="259091">
                <a:tc>
                  <a:txBody>
                    <a:bodyPr/>
                    <a:lstStyle/>
                    <a:p>
                      <a:pPr marL="0" algn="l" defTabSz="914400" rtl="0" eaLnBrk="1" latinLnBrk="0" hangingPunct="1"/>
                      <a:r>
                        <a:rPr lang="es-CO" sz="1200" kern="1200" dirty="0" smtClean="0"/>
                        <a:t>Fecha de Firma de Contrato</a:t>
                      </a:r>
                      <a:endParaRPr lang="es-CO" sz="1200" b="0" kern="1200" dirty="0">
                        <a:solidFill>
                          <a:schemeClr val="dk1"/>
                        </a:solidFill>
                        <a:latin typeface="+mn-lt"/>
                        <a:ea typeface="+mn-ea"/>
                        <a:cs typeface="Arial" panose="020B0604020202020204" pitchFamily="34" charset="0"/>
                      </a:endParaRPr>
                    </a:p>
                  </a:txBody>
                  <a:tcPr marL="84406" marR="84406" marT="38957" marB="38957" anchor="ctr"/>
                </a:tc>
                <a:tc>
                  <a:txBody>
                    <a:bodyPr/>
                    <a:lstStyle/>
                    <a:p>
                      <a:pPr algn="ctr" rtl="0" fontAlgn="ctr"/>
                      <a:r>
                        <a:rPr lang="es-MX" sz="1200" b="0" i="0" u="none" strike="noStrike" kern="1200" dirty="0" smtClean="0">
                          <a:solidFill>
                            <a:schemeClr val="tx1"/>
                          </a:solidFill>
                          <a:effectLst/>
                          <a:latin typeface="+mn-lt"/>
                          <a:ea typeface="+mn-ea"/>
                          <a:cs typeface="+mn-cs"/>
                        </a:rPr>
                        <a:t>En Proceso</a:t>
                      </a:r>
                      <a:endParaRPr lang="es-MX" sz="1200" b="0" i="0" u="none" strike="noStrike" kern="1200" dirty="0">
                        <a:solidFill>
                          <a:schemeClr val="tx1"/>
                        </a:solidFill>
                        <a:effectLst/>
                        <a:latin typeface="+mn-lt"/>
                        <a:ea typeface="+mn-ea"/>
                        <a:cs typeface="+mn-cs"/>
                      </a:endParaRPr>
                    </a:p>
                  </a:txBody>
                  <a:tcPr marL="0" marR="0" marT="0" marB="0" anchor="ctr"/>
                </a:tc>
              </a:tr>
              <a:tr h="259091">
                <a:tc>
                  <a:txBody>
                    <a:bodyPr/>
                    <a:lstStyle/>
                    <a:p>
                      <a:pPr marL="0" algn="l" defTabSz="914400" rtl="0" eaLnBrk="1" latinLnBrk="0" hangingPunct="1"/>
                      <a:r>
                        <a:rPr lang="es-CO" sz="1200" kern="1200" dirty="0" smtClean="0"/>
                        <a:t>Acta de Inicio</a:t>
                      </a:r>
                      <a:endParaRPr lang="es-CO" sz="1200" b="0" kern="1200" dirty="0">
                        <a:solidFill>
                          <a:schemeClr val="dk1"/>
                        </a:solidFill>
                        <a:latin typeface="+mn-lt"/>
                        <a:ea typeface="+mn-ea"/>
                        <a:cs typeface="Arial" panose="020B0604020202020204" pitchFamily="34" charset="0"/>
                      </a:endParaRPr>
                    </a:p>
                  </a:txBody>
                  <a:tcPr marL="84406" marR="84406" marT="38957" marB="38957" anchor="ctr"/>
                </a:tc>
                <a:tc>
                  <a:txBody>
                    <a:bodyPr/>
                    <a:lstStyle/>
                    <a:p>
                      <a:pPr algn="ctr" rtl="0" fontAlgn="ctr"/>
                      <a:r>
                        <a:rPr lang="es-MX" sz="1200" b="0" i="0" u="none" strike="noStrike" kern="1200" dirty="0" smtClean="0">
                          <a:solidFill>
                            <a:schemeClr val="tx1"/>
                          </a:solidFill>
                          <a:effectLst/>
                          <a:latin typeface="+mn-lt"/>
                          <a:ea typeface="+mn-ea"/>
                          <a:cs typeface="+mn-cs"/>
                        </a:rPr>
                        <a:t>En Proceso</a:t>
                      </a:r>
                      <a:endParaRPr lang="es-MX" sz="1200" b="0" i="0" u="none" strike="noStrike" kern="1200" dirty="0">
                        <a:solidFill>
                          <a:schemeClr val="tx1"/>
                        </a:solidFill>
                        <a:effectLst/>
                        <a:latin typeface="+mn-lt"/>
                        <a:ea typeface="+mn-ea"/>
                        <a:cs typeface="+mn-cs"/>
                      </a:endParaRPr>
                    </a:p>
                  </a:txBody>
                  <a:tcPr marL="0" marR="0" marT="0" marB="0" anchor="ctr"/>
                </a:tc>
              </a:tr>
              <a:tr h="259091">
                <a:tc>
                  <a:txBody>
                    <a:bodyPr/>
                    <a:lstStyle/>
                    <a:p>
                      <a:pPr marL="0" algn="l" defTabSz="914400" rtl="0" eaLnBrk="1" latinLnBrk="0" hangingPunct="1"/>
                      <a:r>
                        <a:rPr lang="es-CO" sz="1200" kern="1200" dirty="0" smtClean="0"/>
                        <a:t>Fase del Proyecto</a:t>
                      </a:r>
                      <a:endParaRPr lang="es-CO" sz="1200" b="0" kern="1200" dirty="0">
                        <a:solidFill>
                          <a:schemeClr val="dk1"/>
                        </a:solidFill>
                        <a:latin typeface="+mn-lt"/>
                        <a:ea typeface="+mn-ea"/>
                        <a:cs typeface="Arial" panose="020B0604020202020204" pitchFamily="34" charset="0"/>
                      </a:endParaRPr>
                    </a:p>
                  </a:txBody>
                  <a:tcPr marL="84406" marR="84406" marT="38957" marB="38957" anchor="ctr"/>
                </a:tc>
                <a:tc>
                  <a:txBody>
                    <a:bodyPr/>
                    <a:lstStyle/>
                    <a:p>
                      <a:pPr algn="ctr" rtl="0" fontAlgn="ctr"/>
                      <a:r>
                        <a:rPr lang="es-MX" sz="1200" b="0" i="0" u="none" strike="noStrike" kern="1200" dirty="0" smtClean="0">
                          <a:solidFill>
                            <a:schemeClr val="tx1"/>
                          </a:solidFill>
                          <a:effectLst/>
                          <a:latin typeface="+mn-lt"/>
                          <a:ea typeface="+mn-ea"/>
                          <a:cs typeface="+mn-cs"/>
                        </a:rPr>
                        <a:t>Firma de Contrato</a:t>
                      </a:r>
                      <a:endParaRPr lang="es-MX" sz="1200" b="0" i="0" u="none" strike="noStrike" kern="1200" dirty="0">
                        <a:solidFill>
                          <a:schemeClr val="tx1"/>
                        </a:solidFill>
                        <a:effectLst/>
                        <a:latin typeface="+mn-lt"/>
                        <a:ea typeface="+mn-ea"/>
                        <a:cs typeface="+mn-cs"/>
                      </a:endParaRPr>
                    </a:p>
                  </a:txBody>
                  <a:tcPr marL="0" marR="0" marT="0" marB="0" anchor="ctr"/>
                </a:tc>
              </a:tr>
            </a:tbl>
          </a:graphicData>
        </a:graphic>
      </p:graphicFrame>
      <p:sp>
        <p:nvSpPr>
          <p:cNvPr id="60" name="30 CuadroTexto"/>
          <p:cNvSpPr txBox="1">
            <a:spLocks noChangeArrowheads="1"/>
          </p:cNvSpPr>
          <p:nvPr/>
        </p:nvSpPr>
        <p:spPr bwMode="auto">
          <a:xfrm flipH="1">
            <a:off x="5967378" y="4478062"/>
            <a:ext cx="4254641" cy="338554"/>
          </a:xfrm>
          <a:prstGeom prst="rect">
            <a:avLst/>
          </a:prstGeom>
          <a:solidFill>
            <a:schemeClr val="accent1"/>
          </a:solidFill>
        </p:spPr>
        <p:style>
          <a:lnRef idx="3">
            <a:schemeClr val="lt1"/>
          </a:lnRef>
          <a:fillRef idx="1">
            <a:schemeClr val="accent1"/>
          </a:fillRef>
          <a:effectRef idx="1">
            <a:schemeClr val="accent1"/>
          </a:effectRef>
          <a:fontRef idx="minor">
            <a:schemeClr val="lt1"/>
          </a:fontRef>
        </p:style>
        <p:txBody>
          <a:bodyPr wrap="square" anchor="ctr">
            <a:spAutoFit/>
          </a:bodyPr>
          <a:lstStyle>
            <a:defPPr>
              <a:defRPr lang="es-MX"/>
            </a:defPPr>
            <a:lvl1pPr marL="457200" indent="-457200" algn="ctr" fontAlgn="base">
              <a:spcBef>
                <a:spcPts val="600"/>
              </a:spcBef>
              <a:spcAft>
                <a:spcPct val="0"/>
              </a:spcAft>
              <a:defRPr sz="1600" b="1">
                <a:solidFill>
                  <a:prstClr val="white"/>
                </a:solidFill>
                <a:effectLst>
                  <a:outerShdw blurRad="38100" dist="38100" dir="2700000" algn="tl">
                    <a:srgbClr val="000000">
                      <a:alpha val="43137"/>
                    </a:srgbClr>
                  </a:outerShdw>
                </a:effectLst>
                <a:latin typeface="Calibri"/>
                <a:cs typeface="Arial" pitchFamily="34"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r>
              <a:rPr lang="es-CO" dirty="0" smtClean="0"/>
              <a:t>INFORMACIÓN GENERAL</a:t>
            </a:r>
            <a:endParaRPr lang="es-CO" dirty="0"/>
          </a:p>
        </p:txBody>
      </p:sp>
    </p:spTree>
    <p:extLst>
      <p:ext uri="{BB962C8B-B14F-4D97-AF65-F5344CB8AC3E}">
        <p14:creationId xmlns:p14="http://schemas.microsoft.com/office/powerpoint/2010/main" val="1258452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0"/>
            <a:ext cx="1400213" cy="1124744"/>
          </a:xfrm>
          <a:prstGeom prst="rect">
            <a:avLst/>
          </a:prstGeom>
        </p:spPr>
      </p:pic>
      <p:sp>
        <p:nvSpPr>
          <p:cNvPr id="3" name="3 Marcador de número de diapositiva"/>
          <p:cNvSpPr>
            <a:spLocks noGrp="1"/>
          </p:cNvSpPr>
          <p:nvPr>
            <p:ph type="sldNum" sz="quarter" idx="12"/>
          </p:nvPr>
        </p:nvSpPr>
        <p:spPr>
          <a:xfrm>
            <a:off x="8890372" y="6284345"/>
            <a:ext cx="2311400" cy="365125"/>
          </a:xfrm>
        </p:spPr>
        <p:txBody>
          <a:bodyPr/>
          <a:lstStyle/>
          <a:p>
            <a:pPr>
              <a:defRPr/>
            </a:pPr>
            <a:endParaRPr lang="es-CO" dirty="0"/>
          </a:p>
        </p:txBody>
      </p:sp>
      <p:sp>
        <p:nvSpPr>
          <p:cNvPr id="4" name="Rectángulo 5"/>
          <p:cNvSpPr>
            <a:spLocks noChangeArrowheads="1"/>
          </p:cNvSpPr>
          <p:nvPr/>
        </p:nvSpPr>
        <p:spPr bwMode="auto">
          <a:xfrm>
            <a:off x="695400" y="644259"/>
            <a:ext cx="73696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sz="3600" dirty="0">
                <a:solidFill>
                  <a:prstClr val="black"/>
                </a:solidFill>
                <a:latin typeface="Impact" pitchFamily="34" charset="0"/>
                <a:sym typeface="Helvetica Neue Bold Condensed"/>
              </a:rPr>
              <a:t>Santana – Mocoa - Neiva</a:t>
            </a:r>
          </a:p>
        </p:txBody>
      </p:sp>
      <p:sp>
        <p:nvSpPr>
          <p:cNvPr id="5" name="30 CuadroTexto"/>
          <p:cNvSpPr txBox="1">
            <a:spLocks noChangeArrowheads="1"/>
          </p:cNvSpPr>
          <p:nvPr/>
        </p:nvSpPr>
        <p:spPr bwMode="auto">
          <a:xfrm flipH="1">
            <a:off x="6734944" y="1124744"/>
            <a:ext cx="4588165" cy="338554"/>
          </a:xfrm>
          <a:prstGeom prst="rect">
            <a:avLst/>
          </a:prstGeom>
          <a:solidFill>
            <a:schemeClr val="accent1"/>
          </a:solidFill>
        </p:spPr>
        <p:style>
          <a:lnRef idx="3">
            <a:schemeClr val="lt1"/>
          </a:lnRef>
          <a:fillRef idx="1">
            <a:schemeClr val="accent1"/>
          </a:fillRef>
          <a:effectRef idx="1">
            <a:schemeClr val="accent1"/>
          </a:effectRef>
          <a:fontRef idx="minor">
            <a:schemeClr val="lt1"/>
          </a:fontRef>
        </p:style>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600" dirty="0">
                <a:solidFill>
                  <a:prstClr val="white"/>
                </a:solidFill>
                <a:latin typeface="Calibri"/>
                <a:cs typeface="Arial" pitchFamily="34" charset="0"/>
              </a:rPr>
              <a:t>BENEFICIOS</a:t>
            </a:r>
          </a:p>
        </p:txBody>
      </p:sp>
      <p:graphicFrame>
        <p:nvGraphicFramePr>
          <p:cNvPr id="6" name="3 Tabla"/>
          <p:cNvGraphicFramePr>
            <a:graphicFrameLocks noGrp="1"/>
          </p:cNvGraphicFramePr>
          <p:nvPr>
            <p:extLst>
              <p:ext uri="{D42A27DB-BD31-4B8C-83A1-F6EECF244321}">
                <p14:modId xmlns:p14="http://schemas.microsoft.com/office/powerpoint/2010/main" val="3739941182"/>
              </p:ext>
            </p:extLst>
          </p:nvPr>
        </p:nvGraphicFramePr>
        <p:xfrm>
          <a:off x="6737582" y="1620196"/>
          <a:ext cx="4588165" cy="656676"/>
        </p:xfrm>
        <a:graphic>
          <a:graphicData uri="http://schemas.openxmlformats.org/drawingml/2006/table">
            <a:tbl>
              <a:tblPr firstRow="1" bandRow="1">
                <a:tableStyleId>{BC89EF96-8CEA-46FF-86C4-4CE0E7609802}</a:tableStyleId>
              </a:tblPr>
              <a:tblGrid>
                <a:gridCol w="4588165"/>
              </a:tblGrid>
              <a:tr h="656676">
                <a:tc>
                  <a:txBody>
                    <a:bodyPr/>
                    <a:lstStyle/>
                    <a:p>
                      <a:pPr marL="342900" indent="-342900" algn="just">
                        <a:buFont typeface="+mj-lt"/>
                        <a:buAutoNum type="arabicPeriod"/>
                      </a:pPr>
                      <a:r>
                        <a:rPr lang="es-CO" sz="1400" b="0" dirty="0" smtClean="0">
                          <a:solidFill>
                            <a:schemeClr val="tx1"/>
                          </a:solidFill>
                          <a:effectLst/>
                          <a:latin typeface="+mj-lt"/>
                        </a:rPr>
                        <a:t>Generación de más de 11000  empleos directos  anuales durante la etapa de construcción (4 años).</a:t>
                      </a:r>
                    </a:p>
                  </a:txBody>
                  <a:tcPr>
                    <a:solidFill>
                      <a:schemeClr val="bg1"/>
                    </a:solidFill>
                  </a:tcPr>
                </a:tc>
              </a:tr>
            </a:tbl>
          </a:graphicData>
        </a:graphic>
      </p:graphicFrame>
      <p:sp>
        <p:nvSpPr>
          <p:cNvPr id="7" name="30 CuadroTexto"/>
          <p:cNvSpPr txBox="1">
            <a:spLocks noChangeArrowheads="1"/>
          </p:cNvSpPr>
          <p:nvPr/>
        </p:nvSpPr>
        <p:spPr bwMode="auto">
          <a:xfrm flipH="1">
            <a:off x="6747358" y="2302949"/>
            <a:ext cx="4578390" cy="338554"/>
          </a:xfrm>
          <a:prstGeom prst="rect">
            <a:avLst/>
          </a:prstGeom>
          <a:solidFill>
            <a:schemeClr val="accent1"/>
          </a:solidFill>
        </p:spPr>
        <p:style>
          <a:lnRef idx="3">
            <a:schemeClr val="lt1"/>
          </a:lnRef>
          <a:fillRef idx="1">
            <a:schemeClr val="accent1"/>
          </a:fillRef>
          <a:effectRef idx="1">
            <a:schemeClr val="accent1"/>
          </a:effectRef>
          <a:fontRef idx="minor">
            <a:schemeClr val="lt1"/>
          </a:fontRef>
        </p:style>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600" dirty="0" smtClean="0">
                <a:solidFill>
                  <a:prstClr val="white"/>
                </a:solidFill>
                <a:latin typeface="Calibri"/>
                <a:cs typeface="Arial" pitchFamily="34" charset="0"/>
              </a:rPr>
              <a:t>INTERVENCIONES</a:t>
            </a:r>
            <a:endParaRPr lang="es-CO" sz="1600" dirty="0">
              <a:solidFill>
                <a:prstClr val="white"/>
              </a:solidFill>
              <a:latin typeface="Calibri"/>
              <a:cs typeface="Arial" pitchFamily="34" charset="0"/>
            </a:endParaRPr>
          </a:p>
        </p:txBody>
      </p:sp>
      <p:graphicFrame>
        <p:nvGraphicFramePr>
          <p:cNvPr id="8" name="3 Tabla"/>
          <p:cNvGraphicFramePr>
            <a:graphicFrameLocks noGrp="1"/>
          </p:cNvGraphicFramePr>
          <p:nvPr>
            <p:extLst>
              <p:ext uri="{D42A27DB-BD31-4B8C-83A1-F6EECF244321}">
                <p14:modId xmlns:p14="http://schemas.microsoft.com/office/powerpoint/2010/main" val="3708852549"/>
              </p:ext>
            </p:extLst>
          </p:nvPr>
        </p:nvGraphicFramePr>
        <p:xfrm>
          <a:off x="6774194" y="2659543"/>
          <a:ext cx="4578390" cy="3749040"/>
        </p:xfrm>
        <a:graphic>
          <a:graphicData uri="http://schemas.openxmlformats.org/drawingml/2006/table">
            <a:tbl>
              <a:tblPr firstRow="1" bandRow="1">
                <a:tableStyleId>{BC89EF96-8CEA-46FF-86C4-4CE0E7609802}</a:tableStyleId>
              </a:tblPr>
              <a:tblGrid>
                <a:gridCol w="4578390"/>
              </a:tblGrid>
              <a:tr h="656676">
                <a:tc>
                  <a:txBody>
                    <a:bodyPr/>
                    <a:lstStyle/>
                    <a:p>
                      <a:r>
                        <a:rPr lang="es-CO" sz="1200" b="0" dirty="0" smtClean="0">
                          <a:solidFill>
                            <a:srgbClr val="244061">
                              <a:lumMod val="50000"/>
                            </a:srgbClr>
                          </a:solidFill>
                          <a:effectLst/>
                          <a:latin typeface="+mn-lt"/>
                        </a:rPr>
                        <a:t>Longitud de intervenciones corredor: 447 km</a:t>
                      </a:r>
                    </a:p>
                    <a:p>
                      <a:endParaRPr lang="es-CO" sz="1200" b="0" dirty="0" smtClean="0">
                        <a:solidFill>
                          <a:srgbClr val="244061">
                            <a:lumMod val="50000"/>
                          </a:srgbClr>
                        </a:solidFill>
                        <a:effectLst/>
                        <a:latin typeface="+mn-lt"/>
                      </a:endParaRPr>
                    </a:p>
                    <a:p>
                      <a:pPr marL="228600" indent="-228600">
                        <a:buFont typeface="+mj-lt"/>
                        <a:buAutoNum type="arabicPeriod"/>
                      </a:pPr>
                      <a:r>
                        <a:rPr lang="es-CO" sz="1200" b="0" dirty="0" smtClean="0">
                          <a:solidFill>
                            <a:srgbClr val="244061">
                              <a:lumMod val="50000"/>
                            </a:srgbClr>
                          </a:solidFill>
                          <a:effectLst/>
                          <a:latin typeface="+mn-lt"/>
                        </a:rPr>
                        <a:t>Segunda calzada ( 22 km): </a:t>
                      </a:r>
                    </a:p>
                    <a:p>
                      <a:pPr marL="446088" lvl="1" indent="-179388">
                        <a:buFontTx/>
                        <a:buChar char="-"/>
                      </a:pPr>
                      <a:r>
                        <a:rPr lang="es-CO" sz="1200" b="0" dirty="0" smtClean="0">
                          <a:solidFill>
                            <a:srgbClr val="244061">
                              <a:lumMod val="50000"/>
                            </a:srgbClr>
                          </a:solidFill>
                          <a:effectLst/>
                          <a:latin typeface="+mn-lt"/>
                        </a:rPr>
                        <a:t>Neiva – </a:t>
                      </a:r>
                      <a:r>
                        <a:rPr lang="es-CO" sz="1200" b="0" dirty="0" err="1" smtClean="0">
                          <a:solidFill>
                            <a:srgbClr val="244061">
                              <a:lumMod val="50000"/>
                            </a:srgbClr>
                          </a:solidFill>
                          <a:effectLst/>
                          <a:latin typeface="+mn-lt"/>
                        </a:rPr>
                        <a:t>Campoalegre</a:t>
                      </a:r>
                      <a:r>
                        <a:rPr lang="es-CO" sz="1200" b="0" dirty="0" smtClean="0">
                          <a:solidFill>
                            <a:srgbClr val="244061">
                              <a:lumMod val="50000"/>
                            </a:srgbClr>
                          </a:solidFill>
                          <a:effectLst/>
                          <a:latin typeface="+mn-lt"/>
                        </a:rPr>
                        <a:t>. Incluye construcción intercambiador a desnivel </a:t>
                      </a:r>
                      <a:r>
                        <a:rPr lang="es-CO" sz="1200" b="0" dirty="0" err="1" smtClean="0">
                          <a:solidFill>
                            <a:srgbClr val="244061">
                              <a:lumMod val="50000"/>
                            </a:srgbClr>
                          </a:solidFill>
                          <a:effectLst/>
                          <a:latin typeface="+mn-lt"/>
                        </a:rPr>
                        <a:t>Surabastos</a:t>
                      </a:r>
                      <a:r>
                        <a:rPr lang="es-CO" sz="1200" b="0" dirty="0" smtClean="0">
                          <a:solidFill>
                            <a:srgbClr val="244061">
                              <a:lumMod val="50000"/>
                            </a:srgbClr>
                          </a:solidFill>
                          <a:effectLst/>
                          <a:latin typeface="+mn-lt"/>
                        </a:rPr>
                        <a:t> y Cruce vial al Juncal.</a:t>
                      </a:r>
                    </a:p>
                    <a:p>
                      <a:pPr marL="266700" lvl="1"/>
                      <a:endParaRPr lang="es-CO" sz="1200" b="0" dirty="0" smtClean="0">
                        <a:solidFill>
                          <a:srgbClr val="244061">
                            <a:lumMod val="50000"/>
                          </a:srgbClr>
                        </a:solidFill>
                        <a:effectLst/>
                        <a:latin typeface="+mn-lt"/>
                      </a:endParaRPr>
                    </a:p>
                    <a:p>
                      <a:pPr marL="228600" indent="-228600">
                        <a:buFont typeface="+mj-lt"/>
                        <a:buAutoNum type="arabicPeriod"/>
                      </a:pPr>
                      <a:r>
                        <a:rPr lang="es-CO" sz="1200" b="0" dirty="0" smtClean="0">
                          <a:solidFill>
                            <a:srgbClr val="244061">
                              <a:lumMod val="50000"/>
                            </a:srgbClr>
                          </a:solidFill>
                          <a:effectLst/>
                          <a:latin typeface="+mn-lt"/>
                        </a:rPr>
                        <a:t>Construcción: variantes (36km):</a:t>
                      </a:r>
                    </a:p>
                    <a:p>
                      <a:pPr marL="446088" lvl="1" indent="-179388">
                        <a:buFontTx/>
                        <a:buChar char="-"/>
                      </a:pPr>
                      <a:r>
                        <a:rPr lang="es-CO" sz="1200" b="0" dirty="0" smtClean="0">
                          <a:solidFill>
                            <a:srgbClr val="244061">
                              <a:lumMod val="50000"/>
                            </a:srgbClr>
                          </a:solidFill>
                          <a:effectLst/>
                          <a:latin typeface="+mn-lt"/>
                        </a:rPr>
                        <a:t> </a:t>
                      </a:r>
                      <a:r>
                        <a:rPr lang="es-CO" sz="1200" b="0" dirty="0" err="1" smtClean="0">
                          <a:solidFill>
                            <a:srgbClr val="244061">
                              <a:lumMod val="50000"/>
                            </a:srgbClr>
                          </a:solidFill>
                          <a:effectLst/>
                          <a:latin typeface="+mn-lt"/>
                        </a:rPr>
                        <a:t>Campoalegre</a:t>
                      </a:r>
                      <a:r>
                        <a:rPr lang="es-CO" sz="1200" b="0" dirty="0" smtClean="0">
                          <a:solidFill>
                            <a:srgbClr val="244061">
                              <a:lumMod val="50000"/>
                            </a:srgbClr>
                          </a:solidFill>
                          <a:effectLst/>
                          <a:latin typeface="+mn-lt"/>
                        </a:rPr>
                        <a:t>, </a:t>
                      </a:r>
                      <a:r>
                        <a:rPr lang="es-CO" sz="1200" b="0" dirty="0" err="1" smtClean="0">
                          <a:solidFill>
                            <a:srgbClr val="244061">
                              <a:lumMod val="50000"/>
                            </a:srgbClr>
                          </a:solidFill>
                          <a:effectLst/>
                          <a:latin typeface="+mn-lt"/>
                        </a:rPr>
                        <a:t>Hobo</a:t>
                      </a:r>
                      <a:r>
                        <a:rPr lang="es-CO" sz="1200" b="0" dirty="0" smtClean="0">
                          <a:solidFill>
                            <a:srgbClr val="244061">
                              <a:lumMod val="50000"/>
                            </a:srgbClr>
                          </a:solidFill>
                          <a:effectLst/>
                          <a:latin typeface="+mn-lt"/>
                        </a:rPr>
                        <a:t>, Gigante, </a:t>
                      </a:r>
                      <a:r>
                        <a:rPr lang="es-CO" sz="1200" b="0" dirty="0" err="1" smtClean="0">
                          <a:solidFill>
                            <a:srgbClr val="244061">
                              <a:lumMod val="50000"/>
                            </a:srgbClr>
                          </a:solidFill>
                          <a:effectLst/>
                          <a:latin typeface="+mn-lt"/>
                        </a:rPr>
                        <a:t>Timaná</a:t>
                      </a:r>
                      <a:r>
                        <a:rPr lang="es-CO" sz="1200" b="0" dirty="0" smtClean="0">
                          <a:solidFill>
                            <a:srgbClr val="244061">
                              <a:lumMod val="50000"/>
                            </a:srgbClr>
                          </a:solidFill>
                          <a:effectLst/>
                          <a:latin typeface="+mn-lt"/>
                        </a:rPr>
                        <a:t> ,Mocoa ,</a:t>
                      </a:r>
                      <a:r>
                        <a:rPr lang="es-CO" sz="1200" b="0" dirty="0" err="1" smtClean="0">
                          <a:solidFill>
                            <a:srgbClr val="244061">
                              <a:lumMod val="50000"/>
                            </a:srgbClr>
                          </a:solidFill>
                          <a:effectLst/>
                          <a:latin typeface="+mn-lt"/>
                        </a:rPr>
                        <a:t>Villagarzón</a:t>
                      </a:r>
                      <a:r>
                        <a:rPr lang="es-CO" sz="1200" b="0" dirty="0" smtClean="0">
                          <a:solidFill>
                            <a:srgbClr val="244061">
                              <a:lumMod val="50000"/>
                            </a:srgbClr>
                          </a:solidFill>
                          <a:effectLst/>
                          <a:latin typeface="+mn-lt"/>
                        </a:rPr>
                        <a:t>  Puerto Caicedo y dos tramos Betania 1 y Betania 2.</a:t>
                      </a:r>
                    </a:p>
                    <a:p>
                      <a:pPr marL="38100" indent="-228600">
                        <a:buFont typeface="+mj-lt"/>
                        <a:buAutoNum type="arabicPeriod"/>
                      </a:pPr>
                      <a:endParaRPr lang="es-CO" sz="1200" b="0" dirty="0" smtClean="0">
                        <a:solidFill>
                          <a:srgbClr val="244061">
                            <a:lumMod val="50000"/>
                          </a:srgbClr>
                        </a:solidFill>
                        <a:effectLst/>
                        <a:latin typeface="+mn-lt"/>
                      </a:endParaRPr>
                    </a:p>
                    <a:p>
                      <a:pPr marL="38100" indent="-228600">
                        <a:buFont typeface="+mj-lt"/>
                        <a:buAutoNum type="arabicPeriod"/>
                      </a:pPr>
                      <a:r>
                        <a:rPr lang="es-CO" sz="1200" b="0" dirty="0" smtClean="0">
                          <a:solidFill>
                            <a:srgbClr val="244061">
                              <a:lumMod val="50000"/>
                            </a:srgbClr>
                          </a:solidFill>
                          <a:effectLst/>
                          <a:latin typeface="+mn-lt"/>
                        </a:rPr>
                        <a:t>Mejoramientos (18 km) : </a:t>
                      </a:r>
                      <a:r>
                        <a:rPr lang="es-CO" sz="1200" b="0" dirty="0" err="1" smtClean="0">
                          <a:solidFill>
                            <a:srgbClr val="244061">
                              <a:lumMod val="50000"/>
                            </a:srgbClr>
                          </a:solidFill>
                          <a:effectLst/>
                          <a:latin typeface="+mn-lt"/>
                        </a:rPr>
                        <a:t>Hobo</a:t>
                      </a:r>
                      <a:r>
                        <a:rPr lang="es-CO" sz="1200" b="0" dirty="0" smtClean="0">
                          <a:solidFill>
                            <a:srgbClr val="244061">
                              <a:lumMod val="50000"/>
                            </a:srgbClr>
                          </a:solidFill>
                          <a:effectLst/>
                          <a:latin typeface="+mn-lt"/>
                        </a:rPr>
                        <a:t> – Gigante (4.1 km) y Garzón  - La Jagua (1 km) se ampliará la calzada a un 3er carril, Mejoramiento de curvas sitio </a:t>
                      </a:r>
                      <a:r>
                        <a:rPr lang="es-CO" sz="1200" b="0" dirty="0" err="1" smtClean="0">
                          <a:solidFill>
                            <a:srgbClr val="244061">
                              <a:lumMod val="50000"/>
                            </a:srgbClr>
                          </a:solidFill>
                          <a:effectLst/>
                          <a:latin typeface="+mn-lt"/>
                        </a:rPr>
                        <a:t>Pericongo</a:t>
                      </a:r>
                      <a:r>
                        <a:rPr lang="es-CO" sz="1200" b="0" dirty="0" smtClean="0">
                          <a:solidFill>
                            <a:srgbClr val="244061">
                              <a:lumMod val="50000"/>
                            </a:srgbClr>
                          </a:solidFill>
                          <a:effectLst/>
                          <a:latin typeface="+mn-lt"/>
                        </a:rPr>
                        <a:t> y Mejoramiento de la vía Mocoa – </a:t>
                      </a:r>
                      <a:r>
                        <a:rPr lang="es-CO" sz="1200" b="0" dirty="0" err="1" smtClean="0">
                          <a:solidFill>
                            <a:srgbClr val="244061">
                              <a:lumMod val="50000"/>
                            </a:srgbClr>
                          </a:solidFill>
                          <a:effectLst/>
                          <a:latin typeface="+mn-lt"/>
                        </a:rPr>
                        <a:t>Villagarzón</a:t>
                      </a:r>
                      <a:r>
                        <a:rPr lang="es-CO" sz="1200" b="0" dirty="0" smtClean="0">
                          <a:solidFill>
                            <a:srgbClr val="244061">
                              <a:lumMod val="50000"/>
                            </a:srgbClr>
                          </a:solidFill>
                          <a:effectLst/>
                          <a:latin typeface="+mn-lt"/>
                        </a:rPr>
                        <a:t>.(13 km)</a:t>
                      </a:r>
                    </a:p>
                    <a:p>
                      <a:endParaRPr lang="es-CO" sz="1200" b="0" dirty="0" smtClean="0">
                        <a:solidFill>
                          <a:srgbClr val="244061">
                            <a:lumMod val="50000"/>
                          </a:srgbClr>
                        </a:solidFill>
                        <a:effectLst/>
                        <a:latin typeface="+mn-lt"/>
                      </a:endParaRPr>
                    </a:p>
                    <a:p>
                      <a:r>
                        <a:rPr lang="es-CO" sz="1200" b="0" dirty="0" smtClean="0">
                          <a:solidFill>
                            <a:srgbClr val="244061">
                              <a:lumMod val="50000"/>
                            </a:srgbClr>
                          </a:solidFill>
                          <a:effectLst/>
                          <a:latin typeface="+mn-lt"/>
                        </a:rPr>
                        <a:t>4.      Construcción túnel falso: </a:t>
                      </a:r>
                    </a:p>
                    <a:p>
                      <a:pPr marL="446088" lvl="1" indent="-179388">
                        <a:buFontTx/>
                        <a:buChar char="-"/>
                      </a:pPr>
                      <a:r>
                        <a:rPr lang="es-CO" sz="1200" b="0" dirty="0" smtClean="0">
                          <a:solidFill>
                            <a:srgbClr val="244061">
                              <a:lumMod val="50000"/>
                            </a:srgbClr>
                          </a:solidFill>
                          <a:effectLst/>
                          <a:latin typeface="+mn-lt"/>
                        </a:rPr>
                        <a:t> 1 Túnel de 400 m en el  sitio el </a:t>
                      </a:r>
                      <a:r>
                        <a:rPr lang="es-CO" sz="1200" b="0" dirty="0" err="1" smtClean="0">
                          <a:solidFill>
                            <a:srgbClr val="244061">
                              <a:lumMod val="50000"/>
                            </a:srgbClr>
                          </a:solidFill>
                          <a:effectLst/>
                          <a:latin typeface="+mn-lt"/>
                        </a:rPr>
                        <a:t>Pericongo</a:t>
                      </a:r>
                      <a:endParaRPr lang="es-CO" sz="1200" b="0" dirty="0" smtClean="0">
                        <a:solidFill>
                          <a:srgbClr val="244061">
                            <a:lumMod val="50000"/>
                          </a:srgbClr>
                        </a:solidFill>
                        <a:effectLst/>
                        <a:latin typeface="+mn-lt"/>
                      </a:endParaRPr>
                    </a:p>
                    <a:p>
                      <a:pPr marL="446088" lvl="1" indent="-179388">
                        <a:buFontTx/>
                        <a:buChar char="-"/>
                      </a:pPr>
                      <a:r>
                        <a:rPr lang="es-CO" sz="1200" b="0" dirty="0" smtClean="0">
                          <a:solidFill>
                            <a:srgbClr val="244061">
                              <a:lumMod val="50000"/>
                            </a:srgbClr>
                          </a:solidFill>
                          <a:effectLst/>
                          <a:latin typeface="+mn-lt"/>
                        </a:rPr>
                        <a:t>2 túneles de 90 m c/u, vía Mocoa – San Juan Villalobos</a:t>
                      </a:r>
                    </a:p>
                    <a:p>
                      <a:pPr marL="228600" indent="-228600">
                        <a:buAutoNum type="arabicPeriod" startAt="5"/>
                      </a:pPr>
                      <a:r>
                        <a:rPr lang="es-CO" sz="1200" b="0" dirty="0" smtClean="0">
                          <a:solidFill>
                            <a:srgbClr val="244061">
                              <a:lumMod val="50000"/>
                            </a:srgbClr>
                          </a:solidFill>
                          <a:effectLst/>
                          <a:latin typeface="+mn-lt"/>
                        </a:rPr>
                        <a:t>Rehabilitación vía existente (393 km) (Incluido Pasos Urbanos) , incluye vía La Portada – San Agustín. </a:t>
                      </a:r>
                      <a:endParaRPr lang="es-CO" sz="1200" b="0" dirty="0">
                        <a:solidFill>
                          <a:srgbClr val="244061">
                            <a:lumMod val="50000"/>
                          </a:srgbClr>
                        </a:solidFill>
                        <a:effectLst/>
                        <a:latin typeface="+mn-lt"/>
                      </a:endParaRPr>
                    </a:p>
                  </a:txBody>
                  <a:tcPr>
                    <a:solidFill>
                      <a:schemeClr val="bg1"/>
                    </a:solidFill>
                  </a:tcPr>
                </a:tc>
              </a:tr>
            </a:tbl>
          </a:graphicData>
        </a:graphic>
      </p:graphicFrame>
      <p:pic>
        <p:nvPicPr>
          <p:cNvPr id="9" name="Immagine 19"/>
          <p:cNvPicPr/>
          <p:nvPr/>
        </p:nvPicPr>
        <p:blipFill>
          <a:blip r:embed="rId3">
            <a:extLst>
              <a:ext uri="{28A0092B-C50C-407E-A947-70E740481C1C}">
                <a14:useLocalDpi xmlns:a14="http://schemas.microsoft.com/office/drawing/2010/main" val="0"/>
              </a:ext>
            </a:extLst>
          </a:blip>
          <a:srcRect/>
          <a:stretch>
            <a:fillRect/>
          </a:stretch>
        </p:blipFill>
        <p:spPr bwMode="auto">
          <a:xfrm>
            <a:off x="1775520" y="1333113"/>
            <a:ext cx="4464496" cy="5120223"/>
          </a:xfrm>
          <a:prstGeom prst="rect">
            <a:avLst/>
          </a:prstGeom>
          <a:noFill/>
        </p:spPr>
      </p:pic>
    </p:spTree>
    <p:extLst>
      <p:ext uri="{BB962C8B-B14F-4D97-AF65-F5344CB8AC3E}">
        <p14:creationId xmlns:p14="http://schemas.microsoft.com/office/powerpoint/2010/main" val="3188376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0"/>
            <a:ext cx="1400213" cy="1124744"/>
          </a:xfrm>
          <a:prstGeom prst="rect">
            <a:avLst/>
          </a:prstGeom>
        </p:spPr>
      </p:pic>
      <p:grpSp>
        <p:nvGrpSpPr>
          <p:cNvPr id="4" name="Grupo 3"/>
          <p:cNvGrpSpPr/>
          <p:nvPr/>
        </p:nvGrpSpPr>
        <p:grpSpPr>
          <a:xfrm>
            <a:off x="119336" y="-1026894"/>
            <a:ext cx="10625739" cy="2727702"/>
            <a:chOff x="-4592619" y="155683"/>
            <a:chExt cx="10625739" cy="2727702"/>
          </a:xfrm>
        </p:grpSpPr>
        <p:sp>
          <p:nvSpPr>
            <p:cNvPr id="5" name="Rectángulo 5"/>
            <p:cNvSpPr>
              <a:spLocks noChangeArrowheads="1"/>
            </p:cNvSpPr>
            <p:nvPr/>
          </p:nvSpPr>
          <p:spPr bwMode="auto">
            <a:xfrm>
              <a:off x="128464" y="155683"/>
              <a:ext cx="5904656" cy="523220"/>
            </a:xfrm>
            <a:prstGeom prst="rect">
              <a:avLst/>
            </a:prstGeom>
            <a:noFill/>
            <a:ln w="9525">
              <a:noFill/>
              <a:miter lim="800000"/>
              <a:headEnd/>
              <a:tailEnd/>
            </a:ln>
          </p:spPr>
          <p:txBody>
            <a:bodyPr wrap="square">
              <a:spAutoFit/>
            </a:bodyPr>
            <a:lstStyle/>
            <a:p>
              <a:pPr>
                <a:defRPr/>
              </a:pPr>
              <a:endParaRPr lang="es-ES" sz="2800" b="1" dirty="0">
                <a:ln w="10541" cmpd="sng">
                  <a:solidFill>
                    <a:srgbClr val="4F81BD">
                      <a:shade val="88000"/>
                      <a:satMod val="110000"/>
                    </a:srgbClr>
                  </a:solidFill>
                  <a:prstDash val="solid"/>
                </a:ln>
                <a:solidFill>
                  <a:srgbClr val="1F497D"/>
                </a:solidFill>
                <a:latin typeface="Franklin Gothic Demi Cond" pitchFamily="34" charset="0"/>
                <a:sym typeface="Helvetica Neue Bold Condensed" charset="0"/>
              </a:endParaRPr>
            </a:p>
          </p:txBody>
        </p:sp>
        <p:sp>
          <p:nvSpPr>
            <p:cNvPr id="6" name="Rectángulo 5"/>
            <p:cNvSpPr>
              <a:spLocks noChangeArrowheads="1"/>
            </p:cNvSpPr>
            <p:nvPr/>
          </p:nvSpPr>
          <p:spPr bwMode="auto">
            <a:xfrm>
              <a:off x="-4592619" y="2298610"/>
              <a:ext cx="73696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sz="3200" dirty="0">
                  <a:solidFill>
                    <a:prstClr val="black"/>
                  </a:solidFill>
                  <a:latin typeface="Impact" pitchFamily="34" charset="0"/>
                  <a:sym typeface="Helvetica Neue Bold Condensed"/>
                </a:rPr>
                <a:t>Santana – Mocoa - Neiva</a:t>
              </a:r>
            </a:p>
          </p:txBody>
        </p:sp>
      </p:grpSp>
      <p:sp>
        <p:nvSpPr>
          <p:cNvPr id="7" name="30 CuadroTexto"/>
          <p:cNvSpPr txBox="1">
            <a:spLocks noChangeArrowheads="1"/>
          </p:cNvSpPr>
          <p:nvPr/>
        </p:nvSpPr>
        <p:spPr bwMode="auto">
          <a:xfrm flipH="1">
            <a:off x="6023992" y="1218238"/>
            <a:ext cx="4320480" cy="338554"/>
          </a:xfrm>
          <a:prstGeom prst="rect">
            <a:avLst/>
          </a:prstGeom>
        </p:spPr>
        <p:style>
          <a:lnRef idx="3">
            <a:schemeClr val="lt1"/>
          </a:lnRef>
          <a:fillRef idx="1">
            <a:schemeClr val="accent6"/>
          </a:fillRef>
          <a:effectRef idx="1">
            <a:schemeClr val="accent6"/>
          </a:effectRef>
          <a:fontRef idx="minor">
            <a:schemeClr val="lt1"/>
          </a:fontRef>
        </p:style>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600" dirty="0">
                <a:solidFill>
                  <a:prstClr val="white"/>
                </a:solidFill>
                <a:latin typeface="Calibri"/>
                <a:cs typeface="Arial" pitchFamily="34" charset="0"/>
              </a:rPr>
              <a:t>INVERSIONES 4G (Millones)</a:t>
            </a:r>
          </a:p>
        </p:txBody>
      </p:sp>
      <p:graphicFrame>
        <p:nvGraphicFramePr>
          <p:cNvPr id="8" name="3 Tabla"/>
          <p:cNvGraphicFramePr>
            <a:graphicFrameLocks noGrp="1"/>
          </p:cNvGraphicFramePr>
          <p:nvPr>
            <p:extLst>
              <p:ext uri="{D42A27DB-BD31-4B8C-83A1-F6EECF244321}">
                <p14:modId xmlns:p14="http://schemas.microsoft.com/office/powerpoint/2010/main" val="2438567559"/>
              </p:ext>
            </p:extLst>
          </p:nvPr>
        </p:nvGraphicFramePr>
        <p:xfrm>
          <a:off x="6023992" y="1578496"/>
          <a:ext cx="4320480" cy="914400"/>
        </p:xfrm>
        <a:graphic>
          <a:graphicData uri="http://schemas.openxmlformats.org/drawingml/2006/table">
            <a:tbl>
              <a:tblPr firstRow="1" bandRow="1">
                <a:tableStyleId>{E8B1032C-EA38-4F05-BA0D-38AFFFC7BED3}</a:tableStyleId>
              </a:tblPr>
              <a:tblGrid>
                <a:gridCol w="2455355"/>
                <a:gridCol w="1865125"/>
              </a:tblGrid>
              <a:tr h="240106">
                <a:tc>
                  <a:txBody>
                    <a:bodyPr/>
                    <a:lstStyle/>
                    <a:p>
                      <a:pPr marL="0" algn="l" defTabSz="914400" rtl="0" eaLnBrk="1" latinLnBrk="0" hangingPunct="1"/>
                      <a:r>
                        <a:rPr lang="es-ES" sz="1400" b="0" kern="1200" dirty="0" smtClean="0">
                          <a:solidFill>
                            <a:schemeClr val="tx1"/>
                          </a:solidFill>
                          <a:latin typeface="+mn-lt"/>
                          <a:ea typeface="+mn-ea"/>
                          <a:cs typeface="+mn-cs"/>
                        </a:rPr>
                        <a:t>Total</a:t>
                      </a:r>
                      <a:r>
                        <a:rPr lang="es-ES" sz="1400" b="0" kern="1200" baseline="0" dirty="0" smtClean="0">
                          <a:solidFill>
                            <a:schemeClr val="tx1"/>
                          </a:solidFill>
                          <a:latin typeface="+mn-lt"/>
                          <a:ea typeface="+mn-ea"/>
                          <a:cs typeface="+mn-cs"/>
                        </a:rPr>
                        <a:t> Capex (DIC. 2014)</a:t>
                      </a:r>
                      <a:endParaRPr lang="es-CO" sz="1400" b="0" kern="1200" dirty="0">
                        <a:solidFill>
                          <a:schemeClr val="dk1"/>
                        </a:solidFill>
                        <a:latin typeface="+mn-lt"/>
                        <a:ea typeface="+mn-ea"/>
                        <a:cs typeface="Arial" panose="020B0604020202020204" pitchFamily="34" charset="0"/>
                      </a:endParaRPr>
                    </a:p>
                  </a:txBody>
                  <a:tcPr/>
                </a:tc>
                <a:tc>
                  <a:txBody>
                    <a:bodyPr/>
                    <a:lstStyle/>
                    <a:p>
                      <a:pPr algn="ctr" rtl="0" fontAlgn="ctr"/>
                      <a:r>
                        <a:rPr lang="es-MX" sz="1400" b="0" u="none" strike="noStrike" dirty="0" smtClean="0">
                          <a:effectLst/>
                        </a:rPr>
                        <a:t>$1.557.838</a:t>
                      </a:r>
                      <a:endParaRPr lang="es-MX" sz="1400" b="0" i="0" u="none" strike="noStrike" dirty="0">
                        <a:solidFill>
                          <a:schemeClr val="tx1"/>
                        </a:solidFill>
                        <a:effectLst/>
                        <a:latin typeface="+mn-lt"/>
                      </a:endParaRPr>
                    </a:p>
                  </a:txBody>
                  <a:tcPr marL="9525" marR="9525" marT="9525" marB="0" anchor="ctr"/>
                </a:tc>
              </a:tr>
              <a:tr h="295346">
                <a:tc>
                  <a:txBody>
                    <a:bodyPr/>
                    <a:lstStyle/>
                    <a:p>
                      <a:pPr marL="0" algn="l" defTabSz="914400" rtl="0" eaLnBrk="1" latinLnBrk="0" hangingPunct="1"/>
                      <a:r>
                        <a:rPr lang="es-CO" sz="1400" kern="1200" dirty="0" smtClean="0"/>
                        <a:t>Total Vigencia Futura</a:t>
                      </a:r>
                      <a:endParaRPr lang="es-CO" sz="1400" b="1" kern="1200" dirty="0">
                        <a:solidFill>
                          <a:schemeClr val="dk1"/>
                        </a:solidFill>
                        <a:latin typeface="+mn-lt"/>
                        <a:ea typeface="+mn-ea"/>
                        <a:cs typeface="Arial" panose="020B0604020202020204" pitchFamily="34" charset="0"/>
                      </a:endParaRPr>
                    </a:p>
                  </a:txBody>
                  <a:tcPr anchor="ctr"/>
                </a:tc>
                <a:tc>
                  <a:txBody>
                    <a:bodyPr/>
                    <a:lstStyle/>
                    <a:p>
                      <a:pPr algn="ctr" rtl="0" fontAlgn="ctr"/>
                      <a:r>
                        <a:rPr lang="es-MX" sz="1400" b="0" i="0" u="none" strike="noStrike" kern="1200" dirty="0" smtClean="0">
                          <a:solidFill>
                            <a:schemeClr val="tx1"/>
                          </a:solidFill>
                          <a:effectLst/>
                          <a:latin typeface="+mn-lt"/>
                          <a:ea typeface="+mn-ea"/>
                          <a:cs typeface="+mn-cs"/>
                        </a:rPr>
                        <a:t>$2.738.224</a:t>
                      </a:r>
                      <a:endParaRPr lang="es-MX" sz="1400" b="0" i="0" u="none" strike="noStrike" kern="1200" dirty="0">
                        <a:solidFill>
                          <a:schemeClr val="tx1"/>
                        </a:solidFill>
                        <a:effectLst/>
                        <a:latin typeface="+mn-lt"/>
                        <a:ea typeface="+mn-ea"/>
                        <a:cs typeface="+mn-cs"/>
                      </a:endParaRPr>
                    </a:p>
                  </a:txBody>
                  <a:tcPr marL="0" marR="0" marT="0" marB="0" anchor="ctr"/>
                </a:tc>
              </a:tr>
              <a:tr h="278578">
                <a:tc>
                  <a:txBody>
                    <a:bodyPr/>
                    <a:lstStyle/>
                    <a:p>
                      <a:pPr marL="0" algn="l" defTabSz="914400" rtl="0" eaLnBrk="1" latinLnBrk="0" hangingPunct="1"/>
                      <a:r>
                        <a:rPr lang="es-CO" sz="1400" b="0" kern="1200" dirty="0" smtClean="0">
                          <a:solidFill>
                            <a:schemeClr val="dk1"/>
                          </a:solidFill>
                          <a:latin typeface="+mn-lt"/>
                          <a:ea typeface="+mn-ea"/>
                          <a:cs typeface="Arial" panose="020B0604020202020204" pitchFamily="34" charset="0"/>
                        </a:rPr>
                        <a:t>Valor del Contrato</a:t>
                      </a:r>
                      <a:endParaRPr lang="es-CO" sz="1400" b="0" kern="1200" dirty="0">
                        <a:solidFill>
                          <a:schemeClr val="dk1"/>
                        </a:solidFill>
                        <a:latin typeface="+mn-lt"/>
                        <a:ea typeface="+mn-ea"/>
                        <a:cs typeface="Arial" panose="020B0604020202020204" pitchFamily="34" charset="0"/>
                      </a:endParaRPr>
                    </a:p>
                  </a:txBody>
                  <a:tcPr anchor="ctr"/>
                </a:tc>
                <a:tc>
                  <a:txBody>
                    <a:bodyPr/>
                    <a:lstStyle/>
                    <a:p>
                      <a:pPr algn="ctr" rtl="0" fontAlgn="ctr"/>
                      <a:r>
                        <a:rPr lang="es-MX" sz="1400" b="0" i="0" u="none" strike="noStrike" kern="1200" dirty="0" smtClean="0">
                          <a:solidFill>
                            <a:schemeClr val="tx1"/>
                          </a:solidFill>
                          <a:effectLst/>
                          <a:latin typeface="+mn-lt"/>
                          <a:ea typeface="+mn-ea"/>
                          <a:cs typeface="+mn-cs"/>
                        </a:rPr>
                        <a:t>$ 3.078.199</a:t>
                      </a:r>
                      <a:endParaRPr lang="es-MX" sz="1400" b="0" i="0" u="none" strike="noStrike" kern="1200" dirty="0">
                        <a:solidFill>
                          <a:schemeClr val="tx1"/>
                        </a:solidFill>
                        <a:effectLst/>
                        <a:latin typeface="+mn-lt"/>
                        <a:ea typeface="+mn-ea"/>
                        <a:cs typeface="+mn-cs"/>
                      </a:endParaRPr>
                    </a:p>
                  </a:txBody>
                  <a:tcPr marL="0" marR="0" marT="0" marB="0" anchor="ctr"/>
                </a:tc>
              </a:tr>
            </a:tbl>
          </a:graphicData>
        </a:graphic>
      </p:graphicFrame>
      <p:graphicFrame>
        <p:nvGraphicFramePr>
          <p:cNvPr id="9" name="Tabla 1"/>
          <p:cNvGraphicFramePr>
            <a:graphicFrameLocks noGrp="1"/>
          </p:cNvGraphicFramePr>
          <p:nvPr>
            <p:extLst>
              <p:ext uri="{D42A27DB-BD31-4B8C-83A1-F6EECF244321}">
                <p14:modId xmlns:p14="http://schemas.microsoft.com/office/powerpoint/2010/main" val="2352572217"/>
              </p:ext>
            </p:extLst>
          </p:nvPr>
        </p:nvGraphicFramePr>
        <p:xfrm>
          <a:off x="2059594" y="2899975"/>
          <a:ext cx="9076966" cy="3456385"/>
        </p:xfrm>
        <a:graphic>
          <a:graphicData uri="http://schemas.openxmlformats.org/drawingml/2006/table">
            <a:tbl>
              <a:tblPr>
                <a:tableStyleId>{E8B1032C-EA38-4F05-BA0D-38AFFFC7BED3}</a:tableStyleId>
              </a:tblPr>
              <a:tblGrid>
                <a:gridCol w="706187"/>
                <a:gridCol w="1889808"/>
                <a:gridCol w="1587837"/>
                <a:gridCol w="1760664"/>
                <a:gridCol w="1117355"/>
                <a:gridCol w="2015115"/>
              </a:tblGrid>
              <a:tr h="502598">
                <a:tc>
                  <a:txBody>
                    <a:bodyPr/>
                    <a:lstStyle/>
                    <a:p>
                      <a:pPr algn="ctr" fontAlgn="ctr"/>
                      <a:r>
                        <a:rPr lang="es-CO" sz="1200" b="1" u="none" strike="noStrike" dirty="0">
                          <a:effectLst/>
                        </a:rPr>
                        <a:t>UF</a:t>
                      </a:r>
                      <a:endParaRPr lang="es-CO" sz="1200" b="1" i="0" u="none" strike="noStrike" dirty="0">
                        <a:solidFill>
                          <a:schemeClr val="bg1"/>
                        </a:solidFill>
                        <a:effectLst/>
                        <a:latin typeface="Calibri" panose="020F0502020204030204" pitchFamily="34" charset="0"/>
                      </a:endParaRPr>
                    </a:p>
                  </a:txBody>
                  <a:tcPr marL="8208" marR="8208" marT="8208" marB="0" anchor="ctr"/>
                </a:tc>
                <a:tc>
                  <a:txBody>
                    <a:bodyPr/>
                    <a:lstStyle/>
                    <a:p>
                      <a:pPr algn="ctr" fontAlgn="ctr"/>
                      <a:r>
                        <a:rPr lang="es-CO" sz="1200" b="1" u="none" strike="noStrike" dirty="0">
                          <a:effectLst/>
                        </a:rPr>
                        <a:t>SECTOR</a:t>
                      </a:r>
                      <a:endParaRPr lang="es-CO" sz="1200" b="1" i="0" u="none" strike="noStrike" dirty="0">
                        <a:solidFill>
                          <a:schemeClr val="bg1"/>
                        </a:solidFill>
                        <a:effectLst/>
                        <a:latin typeface="Calibri" panose="020F0502020204030204" pitchFamily="34" charset="0"/>
                      </a:endParaRPr>
                    </a:p>
                  </a:txBody>
                  <a:tcPr marL="8208" marR="8208" marT="8208" marB="0" anchor="ctr"/>
                </a:tc>
                <a:tc>
                  <a:txBody>
                    <a:bodyPr/>
                    <a:lstStyle/>
                    <a:p>
                      <a:pPr algn="ctr" fontAlgn="ctr"/>
                      <a:r>
                        <a:rPr lang="es-CO" sz="1200" b="1" u="none" strike="noStrike" dirty="0">
                          <a:effectLst/>
                        </a:rPr>
                        <a:t>ORIGEN</a:t>
                      </a:r>
                      <a:endParaRPr lang="es-CO" sz="1200" b="1" i="0" u="none" strike="noStrike" dirty="0">
                        <a:solidFill>
                          <a:schemeClr val="bg1"/>
                        </a:solidFill>
                        <a:effectLst/>
                        <a:latin typeface="Calibri" panose="020F0502020204030204" pitchFamily="34" charset="0"/>
                      </a:endParaRPr>
                    </a:p>
                  </a:txBody>
                  <a:tcPr marL="8208" marR="8208" marT="8208" marB="0" anchor="ctr"/>
                </a:tc>
                <a:tc>
                  <a:txBody>
                    <a:bodyPr/>
                    <a:lstStyle/>
                    <a:p>
                      <a:pPr algn="ctr" fontAlgn="ctr"/>
                      <a:r>
                        <a:rPr lang="es-CO" sz="1200" b="1" u="none" strike="noStrike" dirty="0">
                          <a:effectLst/>
                        </a:rPr>
                        <a:t>DESTINO</a:t>
                      </a:r>
                      <a:endParaRPr lang="es-CO" sz="1200" b="1" i="0" u="none" strike="noStrike" dirty="0">
                        <a:solidFill>
                          <a:schemeClr val="bg1"/>
                        </a:solidFill>
                        <a:effectLst/>
                        <a:latin typeface="Calibri" panose="020F0502020204030204" pitchFamily="34" charset="0"/>
                      </a:endParaRPr>
                    </a:p>
                  </a:txBody>
                  <a:tcPr marL="8208" marR="8208" marT="8208" marB="0" anchor="ctr"/>
                </a:tc>
                <a:tc>
                  <a:txBody>
                    <a:bodyPr/>
                    <a:lstStyle/>
                    <a:p>
                      <a:pPr algn="ctr" fontAlgn="ctr"/>
                      <a:r>
                        <a:rPr lang="es-CO" sz="1200" b="1" u="none" strike="noStrike" dirty="0" smtClean="0">
                          <a:effectLst/>
                        </a:rPr>
                        <a:t>KM</a:t>
                      </a:r>
                      <a:endParaRPr lang="es-CO" sz="1200" b="1" i="0" u="none" strike="noStrike" dirty="0">
                        <a:solidFill>
                          <a:schemeClr val="bg1"/>
                        </a:solidFill>
                        <a:effectLst/>
                        <a:latin typeface="Calibri" panose="020F0502020204030204" pitchFamily="34" charset="0"/>
                      </a:endParaRPr>
                    </a:p>
                  </a:txBody>
                  <a:tcPr marL="8208" marR="8208" marT="8208" marB="0" anchor="ctr"/>
                </a:tc>
                <a:tc>
                  <a:txBody>
                    <a:bodyPr/>
                    <a:lstStyle/>
                    <a:p>
                      <a:pPr algn="ctr" fontAlgn="ctr"/>
                      <a:r>
                        <a:rPr lang="es-CO" sz="1200" b="1" u="none" strike="noStrike" dirty="0">
                          <a:effectLst/>
                        </a:rPr>
                        <a:t>TIPO DE INTERVENCIÓN</a:t>
                      </a:r>
                      <a:endParaRPr lang="es-CO" sz="1200" b="1" i="0" u="none" strike="noStrike" dirty="0">
                        <a:solidFill>
                          <a:schemeClr val="bg1"/>
                        </a:solidFill>
                        <a:effectLst/>
                        <a:latin typeface="Calibri" panose="020F0502020204030204" pitchFamily="34" charset="0"/>
                      </a:endParaRPr>
                    </a:p>
                  </a:txBody>
                  <a:tcPr marL="8208" marR="8208" marT="8208" marB="0" anchor="ctr"/>
                </a:tc>
              </a:tr>
              <a:tr h="349295">
                <a:tc>
                  <a:txBody>
                    <a:bodyPr/>
                    <a:lstStyle/>
                    <a:p>
                      <a:pPr algn="ctr" fontAlgn="ctr"/>
                      <a:r>
                        <a:rPr lang="es-CO" sz="1200" u="none" strike="noStrike" dirty="0">
                          <a:effectLst/>
                        </a:rPr>
                        <a:t>UF1</a:t>
                      </a:r>
                      <a:endParaRPr lang="es-CO" sz="1200" b="0" i="0" u="none" strike="noStrike" dirty="0">
                        <a:solidFill>
                          <a:srgbClr val="000000"/>
                        </a:solidFill>
                        <a:effectLst/>
                        <a:latin typeface="Calibri" panose="020F0502020204030204" pitchFamily="34" charset="0"/>
                      </a:endParaRPr>
                    </a:p>
                  </a:txBody>
                  <a:tcPr marL="8208" marR="8208" marT="8208" marB="0" anchor="ctr"/>
                </a:tc>
                <a:tc>
                  <a:txBody>
                    <a:bodyPr/>
                    <a:lstStyle/>
                    <a:p>
                      <a:pPr algn="ctr" fontAlgn="ctr"/>
                      <a:r>
                        <a:rPr lang="es-CO" sz="1200" u="none" strike="noStrike" dirty="0">
                          <a:effectLst/>
                        </a:rPr>
                        <a:t>Neiva - Campoalegre</a:t>
                      </a:r>
                      <a:endParaRPr lang="es-CO" sz="1200" b="0" i="0" u="none" strike="noStrike" dirty="0">
                        <a:solidFill>
                          <a:srgbClr val="000000"/>
                        </a:solidFill>
                        <a:effectLst/>
                        <a:latin typeface="Calibri" panose="020F0502020204030204" pitchFamily="34" charset="0"/>
                      </a:endParaRPr>
                    </a:p>
                  </a:txBody>
                  <a:tcPr marL="8208" marR="8208" marT="8208" marB="0" anchor="ctr"/>
                </a:tc>
                <a:tc>
                  <a:txBody>
                    <a:bodyPr/>
                    <a:lstStyle/>
                    <a:p>
                      <a:pPr algn="ctr" fontAlgn="ctr"/>
                      <a:r>
                        <a:rPr lang="es-CO" sz="1200" u="none" strike="noStrike" dirty="0">
                          <a:effectLst/>
                        </a:rPr>
                        <a:t>Neiva</a:t>
                      </a:r>
                      <a:endParaRPr lang="es-CO" sz="1200" b="0" i="0" u="none" strike="noStrike" dirty="0">
                        <a:solidFill>
                          <a:srgbClr val="000000"/>
                        </a:solidFill>
                        <a:effectLst/>
                        <a:latin typeface="Calibri" panose="020F0502020204030204" pitchFamily="34" charset="0"/>
                      </a:endParaRPr>
                    </a:p>
                  </a:txBody>
                  <a:tcPr marL="8208" marR="8208" marT="8208" marB="0" anchor="ctr"/>
                </a:tc>
                <a:tc>
                  <a:txBody>
                    <a:bodyPr/>
                    <a:lstStyle/>
                    <a:p>
                      <a:pPr algn="ctr" fontAlgn="ctr"/>
                      <a:r>
                        <a:rPr lang="es-CO" sz="1200" u="none" strike="noStrike" dirty="0">
                          <a:effectLst/>
                        </a:rPr>
                        <a:t>Campoalegre</a:t>
                      </a:r>
                      <a:endParaRPr lang="es-CO" sz="1200" b="0" i="0" u="none" strike="noStrike" dirty="0">
                        <a:solidFill>
                          <a:srgbClr val="000000"/>
                        </a:solidFill>
                        <a:effectLst/>
                        <a:latin typeface="Calibri" panose="020F0502020204030204" pitchFamily="34" charset="0"/>
                      </a:endParaRPr>
                    </a:p>
                  </a:txBody>
                  <a:tcPr marL="8208" marR="8208" marT="8208" marB="0" anchor="ctr"/>
                </a:tc>
                <a:tc>
                  <a:txBody>
                    <a:bodyPr/>
                    <a:lstStyle/>
                    <a:p>
                      <a:pPr marL="0" algn="ctr" defTabSz="914400" rtl="0" eaLnBrk="1" fontAlgn="ctr" latinLnBrk="0" hangingPunct="1">
                        <a:spcAft>
                          <a:spcPts val="0"/>
                        </a:spcAft>
                      </a:pPr>
                      <a:r>
                        <a:rPr lang="es-ES_tradnl" sz="1200" u="none" strike="noStrike" kern="1200" dirty="0">
                          <a:effectLst/>
                        </a:rPr>
                        <a:t>21.9</a:t>
                      </a:r>
                      <a:endParaRPr lang="es-MX" sz="1200" u="none" strike="noStrike" kern="1200" dirty="0">
                        <a:solidFill>
                          <a:schemeClr val="dk1"/>
                        </a:solidFill>
                        <a:effectLst/>
                        <a:latin typeface="+mn-lt"/>
                        <a:ea typeface="+mn-ea"/>
                        <a:cs typeface="+mn-cs"/>
                      </a:endParaRPr>
                    </a:p>
                  </a:txBody>
                  <a:tcPr marL="44450" marR="44450" marT="0" marB="0" anchor="ctr"/>
                </a:tc>
                <a:tc>
                  <a:txBody>
                    <a:bodyPr/>
                    <a:lstStyle/>
                    <a:p>
                      <a:pPr algn="ctr" fontAlgn="ctr"/>
                      <a:r>
                        <a:rPr lang="es-CO" sz="1200" u="none" strike="noStrike" dirty="0">
                          <a:effectLst/>
                        </a:rPr>
                        <a:t>Construcción y rehabilitación</a:t>
                      </a:r>
                      <a:endParaRPr lang="es-CO" sz="1200" b="0" i="0" u="none" strike="noStrike" dirty="0">
                        <a:solidFill>
                          <a:srgbClr val="000000"/>
                        </a:solidFill>
                        <a:effectLst/>
                        <a:latin typeface="Calibri" panose="020F0502020204030204" pitchFamily="34" charset="0"/>
                      </a:endParaRPr>
                    </a:p>
                  </a:txBody>
                  <a:tcPr marL="8208" marR="8208" marT="8208" marB="0" anchor="ctr"/>
                </a:tc>
              </a:tr>
              <a:tr h="349295">
                <a:tc>
                  <a:txBody>
                    <a:bodyPr/>
                    <a:lstStyle/>
                    <a:p>
                      <a:pPr algn="ctr" fontAlgn="ctr"/>
                      <a:r>
                        <a:rPr lang="es-CO" sz="1200" u="none" strike="noStrike" dirty="0">
                          <a:effectLst/>
                        </a:rPr>
                        <a:t>UF2</a:t>
                      </a:r>
                      <a:endParaRPr lang="es-CO" sz="1200" b="0" i="0" u="none" strike="noStrike" dirty="0">
                        <a:solidFill>
                          <a:srgbClr val="000000"/>
                        </a:solidFill>
                        <a:effectLst/>
                        <a:latin typeface="Calibri" panose="020F0502020204030204" pitchFamily="34" charset="0"/>
                      </a:endParaRPr>
                    </a:p>
                  </a:txBody>
                  <a:tcPr marL="8208" marR="8208" marT="8208" marB="0" anchor="ctr"/>
                </a:tc>
                <a:tc>
                  <a:txBody>
                    <a:bodyPr/>
                    <a:lstStyle/>
                    <a:p>
                      <a:pPr algn="ctr" fontAlgn="ctr"/>
                      <a:r>
                        <a:rPr lang="es-CO" sz="1200" u="none" strike="noStrike" dirty="0">
                          <a:effectLst/>
                        </a:rPr>
                        <a:t>Campoalegre- Gigante</a:t>
                      </a:r>
                      <a:endParaRPr lang="es-CO" sz="1200" b="0" i="0" u="none" strike="noStrike" dirty="0">
                        <a:solidFill>
                          <a:srgbClr val="000000"/>
                        </a:solidFill>
                        <a:effectLst/>
                        <a:latin typeface="Calibri" panose="020F0502020204030204" pitchFamily="34" charset="0"/>
                      </a:endParaRPr>
                    </a:p>
                  </a:txBody>
                  <a:tcPr marL="8208" marR="8208" marT="8208" marB="0" anchor="ctr"/>
                </a:tc>
                <a:tc>
                  <a:txBody>
                    <a:bodyPr/>
                    <a:lstStyle/>
                    <a:p>
                      <a:pPr algn="ctr" fontAlgn="ctr"/>
                      <a:r>
                        <a:rPr lang="es-CO" sz="1200" u="none" strike="noStrike" dirty="0">
                          <a:effectLst/>
                        </a:rPr>
                        <a:t>Campoalegre</a:t>
                      </a:r>
                      <a:endParaRPr lang="es-CO" sz="1200" b="0" i="0" u="none" strike="noStrike" dirty="0">
                        <a:solidFill>
                          <a:srgbClr val="000000"/>
                        </a:solidFill>
                        <a:effectLst/>
                        <a:latin typeface="Calibri" panose="020F0502020204030204" pitchFamily="34" charset="0"/>
                      </a:endParaRPr>
                    </a:p>
                  </a:txBody>
                  <a:tcPr marL="8208" marR="8208" marT="8208" marB="0" anchor="ctr"/>
                </a:tc>
                <a:tc>
                  <a:txBody>
                    <a:bodyPr/>
                    <a:lstStyle/>
                    <a:p>
                      <a:pPr algn="ctr" fontAlgn="ctr"/>
                      <a:r>
                        <a:rPr lang="es-CO" sz="1200" u="none" strike="noStrike" dirty="0">
                          <a:effectLst/>
                        </a:rPr>
                        <a:t>Gigante</a:t>
                      </a:r>
                      <a:endParaRPr lang="es-CO" sz="1200" b="0" i="0" u="none" strike="noStrike" dirty="0">
                        <a:solidFill>
                          <a:srgbClr val="000000"/>
                        </a:solidFill>
                        <a:effectLst/>
                        <a:latin typeface="Calibri" panose="020F0502020204030204" pitchFamily="34" charset="0"/>
                      </a:endParaRPr>
                    </a:p>
                  </a:txBody>
                  <a:tcPr marL="8208" marR="8208" marT="8208" marB="0" anchor="ctr"/>
                </a:tc>
                <a:tc>
                  <a:txBody>
                    <a:bodyPr/>
                    <a:lstStyle/>
                    <a:p>
                      <a:pPr marL="0" algn="ctr" defTabSz="914400" rtl="0" eaLnBrk="1" fontAlgn="ctr" latinLnBrk="0" hangingPunct="1">
                        <a:spcAft>
                          <a:spcPts val="0"/>
                        </a:spcAft>
                      </a:pPr>
                      <a:r>
                        <a:rPr lang="es-ES_tradnl" sz="1200" u="none" strike="noStrike" kern="1200" dirty="0">
                          <a:effectLst/>
                        </a:rPr>
                        <a:t>65</a:t>
                      </a:r>
                      <a:endParaRPr lang="es-MX" sz="1200" u="none" strike="noStrike" kern="1200" dirty="0">
                        <a:solidFill>
                          <a:schemeClr val="dk1"/>
                        </a:solidFill>
                        <a:effectLst/>
                        <a:latin typeface="+mn-lt"/>
                        <a:ea typeface="+mn-ea"/>
                        <a:cs typeface="+mn-cs"/>
                      </a:endParaRPr>
                    </a:p>
                  </a:txBody>
                  <a:tcPr marL="44450" marR="44450" marT="0" marB="0" anchor="ctr"/>
                </a:tc>
                <a:tc>
                  <a:txBody>
                    <a:bodyPr/>
                    <a:lstStyle/>
                    <a:p>
                      <a:pPr algn="ctr" fontAlgn="ctr"/>
                      <a:r>
                        <a:rPr lang="es-CO" sz="1200" u="none" strike="noStrike" dirty="0">
                          <a:effectLst/>
                        </a:rPr>
                        <a:t>Construcción y rehabilitación</a:t>
                      </a:r>
                      <a:endParaRPr lang="es-CO" sz="1200" b="0" i="0" u="none" strike="noStrike" dirty="0">
                        <a:solidFill>
                          <a:srgbClr val="000000"/>
                        </a:solidFill>
                        <a:effectLst/>
                        <a:latin typeface="Calibri" panose="020F0502020204030204" pitchFamily="34" charset="0"/>
                      </a:endParaRPr>
                    </a:p>
                  </a:txBody>
                  <a:tcPr marL="8208" marR="8208" marT="8208" marB="0" anchor="ctr"/>
                </a:tc>
              </a:tr>
              <a:tr h="349295">
                <a:tc>
                  <a:txBody>
                    <a:bodyPr/>
                    <a:lstStyle/>
                    <a:p>
                      <a:pPr algn="ctr" fontAlgn="ctr"/>
                      <a:r>
                        <a:rPr lang="es-CO" sz="1200" u="none" strike="noStrike" dirty="0">
                          <a:effectLst/>
                        </a:rPr>
                        <a:t>UF3</a:t>
                      </a:r>
                      <a:endParaRPr lang="es-CO" sz="1200" b="0" i="0" u="none" strike="noStrike" dirty="0">
                        <a:solidFill>
                          <a:srgbClr val="000000"/>
                        </a:solidFill>
                        <a:effectLst/>
                        <a:latin typeface="Calibri" panose="020F0502020204030204" pitchFamily="34" charset="0"/>
                      </a:endParaRPr>
                    </a:p>
                  </a:txBody>
                  <a:tcPr marL="8208" marR="8208" marT="8208" marB="0" anchor="ctr"/>
                </a:tc>
                <a:tc>
                  <a:txBody>
                    <a:bodyPr/>
                    <a:lstStyle/>
                    <a:p>
                      <a:pPr algn="ctr" fontAlgn="ctr"/>
                      <a:r>
                        <a:rPr lang="es-CO" sz="1200" u="none" strike="noStrike" dirty="0">
                          <a:effectLst/>
                        </a:rPr>
                        <a:t>Gigante - Garzón</a:t>
                      </a:r>
                      <a:endParaRPr lang="es-CO" sz="1200" b="0" i="0" u="none" strike="noStrike" dirty="0">
                        <a:solidFill>
                          <a:srgbClr val="000000"/>
                        </a:solidFill>
                        <a:effectLst/>
                        <a:latin typeface="Calibri" panose="020F0502020204030204" pitchFamily="34" charset="0"/>
                      </a:endParaRPr>
                    </a:p>
                  </a:txBody>
                  <a:tcPr marL="8208" marR="8208" marT="8208" marB="0" anchor="ctr"/>
                </a:tc>
                <a:tc>
                  <a:txBody>
                    <a:bodyPr/>
                    <a:lstStyle/>
                    <a:p>
                      <a:pPr algn="ctr" fontAlgn="ctr"/>
                      <a:r>
                        <a:rPr lang="es-CO" sz="1200" u="none" strike="noStrike" dirty="0">
                          <a:effectLst/>
                        </a:rPr>
                        <a:t>Gigante</a:t>
                      </a:r>
                      <a:endParaRPr lang="es-CO" sz="1200" b="0" i="0" u="none" strike="noStrike" dirty="0">
                        <a:solidFill>
                          <a:srgbClr val="000000"/>
                        </a:solidFill>
                        <a:effectLst/>
                        <a:latin typeface="Calibri" panose="020F0502020204030204" pitchFamily="34" charset="0"/>
                      </a:endParaRPr>
                    </a:p>
                  </a:txBody>
                  <a:tcPr marL="8208" marR="8208" marT="8208" marB="0" anchor="ctr"/>
                </a:tc>
                <a:tc>
                  <a:txBody>
                    <a:bodyPr/>
                    <a:lstStyle/>
                    <a:p>
                      <a:pPr algn="ctr" fontAlgn="ctr"/>
                      <a:r>
                        <a:rPr lang="es-CO" sz="1200" u="none" strike="noStrike" dirty="0">
                          <a:effectLst/>
                        </a:rPr>
                        <a:t>Garzón</a:t>
                      </a:r>
                      <a:endParaRPr lang="es-CO" sz="1200" b="0" i="0" u="none" strike="noStrike" dirty="0">
                        <a:solidFill>
                          <a:srgbClr val="000000"/>
                        </a:solidFill>
                        <a:effectLst/>
                        <a:latin typeface="Calibri" panose="020F0502020204030204" pitchFamily="34" charset="0"/>
                      </a:endParaRPr>
                    </a:p>
                  </a:txBody>
                  <a:tcPr marL="8208" marR="8208" marT="8208" marB="0" anchor="ctr"/>
                </a:tc>
                <a:tc>
                  <a:txBody>
                    <a:bodyPr/>
                    <a:lstStyle/>
                    <a:p>
                      <a:pPr marL="0" algn="ctr" defTabSz="914400" rtl="0" eaLnBrk="1" fontAlgn="ctr" latinLnBrk="0" hangingPunct="1">
                        <a:spcAft>
                          <a:spcPts val="0"/>
                        </a:spcAft>
                      </a:pPr>
                      <a:r>
                        <a:rPr lang="es-ES_tradnl" sz="1200" u="none" strike="noStrike" kern="1200" dirty="0">
                          <a:effectLst/>
                        </a:rPr>
                        <a:t>35.6</a:t>
                      </a:r>
                      <a:endParaRPr lang="es-MX" sz="1200" u="none" strike="noStrike" kern="1200" dirty="0">
                        <a:solidFill>
                          <a:schemeClr val="dk1"/>
                        </a:solidFill>
                        <a:effectLst/>
                        <a:latin typeface="+mn-lt"/>
                        <a:ea typeface="+mn-ea"/>
                        <a:cs typeface="+mn-cs"/>
                      </a:endParaRPr>
                    </a:p>
                  </a:txBody>
                  <a:tcPr marL="44450" marR="44450" marT="0" marB="0" anchor="ctr"/>
                </a:tc>
                <a:tc>
                  <a:txBody>
                    <a:bodyPr/>
                    <a:lstStyle/>
                    <a:p>
                      <a:pPr algn="ctr" fontAlgn="ctr"/>
                      <a:r>
                        <a:rPr lang="es-CO" sz="1200" u="none" strike="noStrike" dirty="0" smtClean="0">
                          <a:effectLst/>
                        </a:rPr>
                        <a:t>Construcción y Rehabilitación</a:t>
                      </a:r>
                      <a:endParaRPr lang="es-CO" sz="1200" b="0" i="0" u="none" strike="noStrike" dirty="0">
                        <a:solidFill>
                          <a:srgbClr val="000000"/>
                        </a:solidFill>
                        <a:effectLst/>
                        <a:latin typeface="Calibri" panose="020F0502020204030204" pitchFamily="34" charset="0"/>
                      </a:endParaRPr>
                    </a:p>
                  </a:txBody>
                  <a:tcPr marL="8208" marR="8208" marT="8208" marB="0" anchor="ctr"/>
                </a:tc>
              </a:tr>
              <a:tr h="518869">
                <a:tc>
                  <a:txBody>
                    <a:bodyPr/>
                    <a:lstStyle/>
                    <a:p>
                      <a:pPr algn="ctr" fontAlgn="ctr"/>
                      <a:r>
                        <a:rPr lang="es-CO" sz="1200" u="none" strike="noStrike" dirty="0">
                          <a:effectLst/>
                        </a:rPr>
                        <a:t>UF 4</a:t>
                      </a:r>
                      <a:endParaRPr lang="es-CO" sz="1200" b="0" i="0" u="none" strike="noStrike" dirty="0">
                        <a:solidFill>
                          <a:srgbClr val="000000"/>
                        </a:solidFill>
                        <a:effectLst/>
                        <a:latin typeface="Calibri" panose="020F0502020204030204" pitchFamily="34" charset="0"/>
                      </a:endParaRPr>
                    </a:p>
                  </a:txBody>
                  <a:tcPr marL="8208" marR="8208" marT="8208" marB="0" anchor="ctr"/>
                </a:tc>
                <a:tc>
                  <a:txBody>
                    <a:bodyPr/>
                    <a:lstStyle/>
                    <a:p>
                      <a:pPr algn="ctr" fontAlgn="ctr"/>
                      <a:r>
                        <a:rPr lang="es-CO" sz="1200" u="none" strike="noStrike" dirty="0">
                          <a:effectLst/>
                        </a:rPr>
                        <a:t>Garzón - Pitalito - San Agustín</a:t>
                      </a:r>
                      <a:endParaRPr lang="es-CO" sz="1200" b="0" i="0" u="none" strike="noStrike" dirty="0">
                        <a:solidFill>
                          <a:srgbClr val="000000"/>
                        </a:solidFill>
                        <a:effectLst/>
                        <a:latin typeface="Calibri" panose="020F0502020204030204" pitchFamily="34" charset="0"/>
                      </a:endParaRPr>
                    </a:p>
                  </a:txBody>
                  <a:tcPr marL="8208" marR="8208" marT="8208" marB="0" anchor="ctr"/>
                </a:tc>
                <a:tc>
                  <a:txBody>
                    <a:bodyPr/>
                    <a:lstStyle/>
                    <a:p>
                      <a:pPr algn="ctr" fontAlgn="ctr"/>
                      <a:r>
                        <a:rPr lang="es-CO" sz="1200" u="none" strike="noStrike" dirty="0">
                          <a:effectLst/>
                        </a:rPr>
                        <a:t>Garzón</a:t>
                      </a:r>
                      <a:endParaRPr lang="es-CO" sz="1200" b="0" i="0" u="none" strike="noStrike" dirty="0">
                        <a:solidFill>
                          <a:srgbClr val="000000"/>
                        </a:solidFill>
                        <a:effectLst/>
                        <a:latin typeface="Calibri" panose="020F0502020204030204" pitchFamily="34" charset="0"/>
                      </a:endParaRPr>
                    </a:p>
                  </a:txBody>
                  <a:tcPr marL="8208" marR="8208" marT="8208" marB="0" anchor="ctr"/>
                </a:tc>
                <a:tc>
                  <a:txBody>
                    <a:bodyPr/>
                    <a:lstStyle/>
                    <a:p>
                      <a:pPr algn="ctr" fontAlgn="ctr"/>
                      <a:r>
                        <a:rPr lang="es-CO" sz="1200" u="none" strike="noStrike" dirty="0">
                          <a:effectLst/>
                        </a:rPr>
                        <a:t>San Agustín</a:t>
                      </a:r>
                      <a:endParaRPr lang="es-CO" sz="1200" b="0" i="0" u="none" strike="noStrike" dirty="0">
                        <a:solidFill>
                          <a:srgbClr val="000000"/>
                        </a:solidFill>
                        <a:effectLst/>
                        <a:latin typeface="Calibri" panose="020F0502020204030204" pitchFamily="34" charset="0"/>
                      </a:endParaRPr>
                    </a:p>
                  </a:txBody>
                  <a:tcPr marL="8208" marR="8208" marT="8208" marB="0" anchor="ctr"/>
                </a:tc>
                <a:tc>
                  <a:txBody>
                    <a:bodyPr/>
                    <a:lstStyle/>
                    <a:p>
                      <a:pPr marL="0" algn="ctr" defTabSz="914400" rtl="0" eaLnBrk="1" fontAlgn="ctr" latinLnBrk="0" hangingPunct="1">
                        <a:spcAft>
                          <a:spcPts val="0"/>
                        </a:spcAft>
                      </a:pPr>
                      <a:r>
                        <a:rPr lang="es-ES_tradnl" sz="1200" u="none" strike="noStrike" kern="1200" dirty="0">
                          <a:effectLst/>
                        </a:rPr>
                        <a:t>109.2</a:t>
                      </a:r>
                      <a:endParaRPr lang="es-MX" sz="1200" u="none" strike="noStrike" kern="1200" dirty="0">
                        <a:solidFill>
                          <a:schemeClr val="dk1"/>
                        </a:solidFill>
                        <a:effectLst/>
                        <a:latin typeface="+mn-lt"/>
                        <a:ea typeface="+mn-ea"/>
                        <a:cs typeface="+mn-cs"/>
                      </a:endParaRPr>
                    </a:p>
                  </a:txBody>
                  <a:tcPr marL="44450" marR="44450" marT="0" marB="0" anchor="ctr"/>
                </a:tc>
                <a:tc>
                  <a:txBody>
                    <a:bodyPr/>
                    <a:lstStyle/>
                    <a:p>
                      <a:pPr algn="ctr" fontAlgn="ctr"/>
                      <a:r>
                        <a:rPr lang="es-CO" sz="1200" u="none" strike="noStrike" dirty="0" smtClean="0">
                          <a:effectLst/>
                        </a:rPr>
                        <a:t>Construcción Mejoramiento y Rehabilitación</a:t>
                      </a:r>
                      <a:endParaRPr lang="es-CO" sz="1200" b="0" i="0" u="none" strike="noStrike" dirty="0">
                        <a:solidFill>
                          <a:srgbClr val="000000"/>
                        </a:solidFill>
                        <a:effectLst/>
                        <a:latin typeface="Calibri" panose="020F0502020204030204" pitchFamily="34" charset="0"/>
                      </a:endParaRPr>
                    </a:p>
                  </a:txBody>
                  <a:tcPr marL="8208" marR="8208" marT="8208" marB="0" anchor="ctr"/>
                </a:tc>
              </a:tr>
              <a:tr h="518869">
                <a:tc>
                  <a:txBody>
                    <a:bodyPr/>
                    <a:lstStyle/>
                    <a:p>
                      <a:pPr algn="ctr" fontAlgn="ctr"/>
                      <a:r>
                        <a:rPr lang="es-CO" sz="1200" u="none" strike="noStrike" dirty="0">
                          <a:effectLst/>
                        </a:rPr>
                        <a:t>UF5</a:t>
                      </a:r>
                      <a:endParaRPr lang="es-CO" sz="1200" b="0" i="0" u="none" strike="noStrike" dirty="0">
                        <a:solidFill>
                          <a:srgbClr val="000000"/>
                        </a:solidFill>
                        <a:effectLst/>
                        <a:latin typeface="Calibri" panose="020F0502020204030204" pitchFamily="34" charset="0"/>
                      </a:endParaRPr>
                    </a:p>
                  </a:txBody>
                  <a:tcPr marL="8208" marR="8208" marT="8208" marB="0" anchor="ctr"/>
                </a:tc>
                <a:tc>
                  <a:txBody>
                    <a:bodyPr/>
                    <a:lstStyle/>
                    <a:p>
                      <a:pPr algn="ctr" fontAlgn="ctr"/>
                      <a:r>
                        <a:rPr lang="es-CO" sz="1200" u="none" strike="noStrike" dirty="0">
                          <a:effectLst/>
                        </a:rPr>
                        <a:t>Pitalito - San Juan de Villalobos</a:t>
                      </a:r>
                      <a:endParaRPr lang="es-CO" sz="1200" b="0" i="0" u="none" strike="noStrike" dirty="0">
                        <a:solidFill>
                          <a:srgbClr val="000000"/>
                        </a:solidFill>
                        <a:effectLst/>
                        <a:latin typeface="Calibri" panose="020F0502020204030204" pitchFamily="34" charset="0"/>
                      </a:endParaRPr>
                    </a:p>
                  </a:txBody>
                  <a:tcPr marL="8208" marR="8208" marT="8208" marB="0" anchor="ctr"/>
                </a:tc>
                <a:tc>
                  <a:txBody>
                    <a:bodyPr/>
                    <a:lstStyle/>
                    <a:p>
                      <a:pPr algn="ctr" fontAlgn="ctr"/>
                      <a:r>
                        <a:rPr lang="es-CO" sz="1200" u="none" strike="noStrike" dirty="0">
                          <a:effectLst/>
                        </a:rPr>
                        <a:t>Pitalito</a:t>
                      </a:r>
                      <a:endParaRPr lang="es-CO" sz="1200" b="0" i="0" u="none" strike="noStrike" dirty="0">
                        <a:solidFill>
                          <a:srgbClr val="000000"/>
                        </a:solidFill>
                        <a:effectLst/>
                        <a:latin typeface="Calibri" panose="020F0502020204030204" pitchFamily="34" charset="0"/>
                      </a:endParaRPr>
                    </a:p>
                  </a:txBody>
                  <a:tcPr marL="8208" marR="8208" marT="8208" marB="0" anchor="ctr"/>
                </a:tc>
                <a:tc>
                  <a:txBody>
                    <a:bodyPr/>
                    <a:lstStyle/>
                    <a:p>
                      <a:pPr algn="ctr" fontAlgn="ctr"/>
                      <a:r>
                        <a:rPr lang="es-CO" sz="1200" u="none" strike="noStrike" dirty="0">
                          <a:effectLst/>
                        </a:rPr>
                        <a:t>San Juan de Villalobos</a:t>
                      </a:r>
                      <a:endParaRPr lang="es-CO" sz="1200" b="0" i="0" u="none" strike="noStrike" dirty="0">
                        <a:solidFill>
                          <a:srgbClr val="000000"/>
                        </a:solidFill>
                        <a:effectLst/>
                        <a:latin typeface="Calibri" panose="020F0502020204030204" pitchFamily="34" charset="0"/>
                      </a:endParaRPr>
                    </a:p>
                  </a:txBody>
                  <a:tcPr marL="8208" marR="8208" marT="8208" marB="0" anchor="ctr"/>
                </a:tc>
                <a:tc>
                  <a:txBody>
                    <a:bodyPr/>
                    <a:lstStyle/>
                    <a:p>
                      <a:pPr marL="0" algn="ctr" defTabSz="914400" rtl="0" eaLnBrk="1" fontAlgn="ctr" latinLnBrk="0" hangingPunct="1">
                        <a:spcAft>
                          <a:spcPts val="0"/>
                        </a:spcAft>
                      </a:pPr>
                      <a:r>
                        <a:rPr lang="es-ES_tradnl" sz="1200" u="none" strike="noStrike" kern="1200" dirty="0">
                          <a:effectLst/>
                        </a:rPr>
                        <a:t>60.7</a:t>
                      </a:r>
                      <a:endParaRPr lang="es-MX" sz="1200" u="none" strike="noStrike" kern="1200" dirty="0">
                        <a:solidFill>
                          <a:schemeClr val="dk1"/>
                        </a:solidFill>
                        <a:effectLst/>
                        <a:latin typeface="+mn-lt"/>
                        <a:ea typeface="+mn-ea"/>
                        <a:cs typeface="+mn-cs"/>
                      </a:endParaRPr>
                    </a:p>
                  </a:txBody>
                  <a:tcPr marL="44450" marR="44450" marT="0" marB="0" anchor="ctr"/>
                </a:tc>
                <a:tc>
                  <a:txBody>
                    <a:bodyPr/>
                    <a:lstStyle/>
                    <a:p>
                      <a:pPr algn="ctr" fontAlgn="ctr"/>
                      <a:r>
                        <a:rPr lang="es-CO" sz="1200" u="none" strike="noStrike" dirty="0">
                          <a:effectLst/>
                        </a:rPr>
                        <a:t>Rehabilitación</a:t>
                      </a:r>
                      <a:endParaRPr lang="es-CO" sz="1200" b="0" i="0" u="none" strike="noStrike" dirty="0">
                        <a:solidFill>
                          <a:srgbClr val="000000"/>
                        </a:solidFill>
                        <a:effectLst/>
                        <a:latin typeface="Calibri" panose="020F0502020204030204" pitchFamily="34" charset="0"/>
                      </a:endParaRPr>
                    </a:p>
                  </a:txBody>
                  <a:tcPr marL="8208" marR="8208" marT="8208" marB="0" anchor="ctr"/>
                </a:tc>
              </a:tr>
              <a:tr h="518869">
                <a:tc>
                  <a:txBody>
                    <a:bodyPr/>
                    <a:lstStyle/>
                    <a:p>
                      <a:pPr algn="ctr" fontAlgn="ctr"/>
                      <a:r>
                        <a:rPr lang="es-CO" sz="1200" u="none" strike="noStrike" dirty="0">
                          <a:effectLst/>
                        </a:rPr>
                        <a:t>UF6</a:t>
                      </a:r>
                      <a:endParaRPr lang="es-CO" sz="1200" b="0" i="0" u="none" strike="noStrike" dirty="0">
                        <a:solidFill>
                          <a:srgbClr val="000000"/>
                        </a:solidFill>
                        <a:effectLst/>
                        <a:latin typeface="Calibri" panose="020F0502020204030204" pitchFamily="34" charset="0"/>
                      </a:endParaRPr>
                    </a:p>
                  </a:txBody>
                  <a:tcPr marL="8208" marR="8208" marT="8208" marB="0" anchor="ctr"/>
                </a:tc>
                <a:tc>
                  <a:txBody>
                    <a:bodyPr/>
                    <a:lstStyle/>
                    <a:p>
                      <a:pPr algn="ctr" fontAlgn="ctr"/>
                      <a:r>
                        <a:rPr lang="es-CO" sz="1200" u="none" strike="noStrike" dirty="0">
                          <a:effectLst/>
                        </a:rPr>
                        <a:t>San Juan de Villalobos - Mocoa</a:t>
                      </a:r>
                      <a:endParaRPr lang="es-CO" sz="1200" b="0" i="0" u="none" strike="noStrike" dirty="0">
                        <a:solidFill>
                          <a:srgbClr val="000000"/>
                        </a:solidFill>
                        <a:effectLst/>
                        <a:latin typeface="Calibri" panose="020F0502020204030204" pitchFamily="34" charset="0"/>
                      </a:endParaRPr>
                    </a:p>
                  </a:txBody>
                  <a:tcPr marL="8208" marR="8208" marT="8208" marB="0" anchor="ctr"/>
                </a:tc>
                <a:tc>
                  <a:txBody>
                    <a:bodyPr/>
                    <a:lstStyle/>
                    <a:p>
                      <a:pPr algn="ctr" fontAlgn="ctr"/>
                      <a:r>
                        <a:rPr lang="es-CO" sz="1200" u="none" strike="noStrike" dirty="0">
                          <a:effectLst/>
                        </a:rPr>
                        <a:t>San Juan de Villalobos</a:t>
                      </a:r>
                      <a:endParaRPr lang="es-CO" sz="1200" b="0" i="0" u="none" strike="noStrike" dirty="0">
                        <a:solidFill>
                          <a:srgbClr val="000000"/>
                        </a:solidFill>
                        <a:effectLst/>
                        <a:latin typeface="Calibri" panose="020F0502020204030204" pitchFamily="34" charset="0"/>
                      </a:endParaRPr>
                    </a:p>
                  </a:txBody>
                  <a:tcPr marL="8208" marR="8208" marT="8208" marB="0" anchor="ctr"/>
                </a:tc>
                <a:tc>
                  <a:txBody>
                    <a:bodyPr/>
                    <a:lstStyle/>
                    <a:p>
                      <a:pPr algn="ctr" fontAlgn="ctr"/>
                      <a:r>
                        <a:rPr lang="es-CO" sz="1200" u="none" strike="noStrike" dirty="0">
                          <a:effectLst/>
                        </a:rPr>
                        <a:t>Mocoa</a:t>
                      </a:r>
                      <a:endParaRPr lang="es-CO" sz="1200" b="0" i="0" u="none" strike="noStrike" dirty="0">
                        <a:solidFill>
                          <a:srgbClr val="000000"/>
                        </a:solidFill>
                        <a:effectLst/>
                        <a:latin typeface="Calibri" panose="020F0502020204030204" pitchFamily="34" charset="0"/>
                      </a:endParaRPr>
                    </a:p>
                  </a:txBody>
                  <a:tcPr marL="8208" marR="8208" marT="8208" marB="0" anchor="ctr"/>
                </a:tc>
                <a:tc>
                  <a:txBody>
                    <a:bodyPr/>
                    <a:lstStyle/>
                    <a:p>
                      <a:pPr marL="0" algn="ctr" defTabSz="914400" rtl="0" eaLnBrk="1" fontAlgn="ctr" latinLnBrk="0" hangingPunct="1">
                        <a:spcAft>
                          <a:spcPts val="0"/>
                        </a:spcAft>
                      </a:pPr>
                      <a:r>
                        <a:rPr lang="es-ES_tradnl" sz="1200" u="none" strike="noStrike" kern="1200" dirty="0">
                          <a:effectLst/>
                        </a:rPr>
                        <a:t>76.1</a:t>
                      </a:r>
                      <a:endParaRPr lang="es-MX" sz="1200" u="none" strike="noStrike" kern="1200" dirty="0">
                        <a:solidFill>
                          <a:schemeClr val="dk1"/>
                        </a:solidFill>
                        <a:effectLst/>
                        <a:latin typeface="+mn-lt"/>
                        <a:ea typeface="+mn-ea"/>
                        <a:cs typeface="+mn-cs"/>
                      </a:endParaRPr>
                    </a:p>
                  </a:txBody>
                  <a:tcPr marL="44450" marR="44450" marT="0" marB="0" anchor="ctr"/>
                </a:tc>
                <a:tc>
                  <a:txBody>
                    <a:bodyPr/>
                    <a:lstStyle/>
                    <a:p>
                      <a:pPr algn="ctr" fontAlgn="ctr"/>
                      <a:r>
                        <a:rPr lang="es-CO" sz="1200" u="none" strike="noStrike" dirty="0" smtClean="0">
                          <a:effectLst/>
                        </a:rPr>
                        <a:t>Construcción y Rehabilitación</a:t>
                      </a:r>
                      <a:endParaRPr lang="es-CO" sz="1200" b="0" i="0" u="none" strike="noStrike" dirty="0">
                        <a:solidFill>
                          <a:srgbClr val="000000"/>
                        </a:solidFill>
                        <a:effectLst/>
                        <a:latin typeface="Calibri" panose="020F0502020204030204" pitchFamily="34" charset="0"/>
                      </a:endParaRPr>
                    </a:p>
                  </a:txBody>
                  <a:tcPr marL="8208" marR="8208" marT="8208" marB="0" anchor="ctr"/>
                </a:tc>
              </a:tr>
              <a:tr h="349295">
                <a:tc>
                  <a:txBody>
                    <a:bodyPr/>
                    <a:lstStyle/>
                    <a:p>
                      <a:pPr algn="ctr" fontAlgn="ctr"/>
                      <a:r>
                        <a:rPr lang="es-CO" sz="1200" u="none" strike="noStrike" dirty="0">
                          <a:effectLst/>
                        </a:rPr>
                        <a:t>UF7</a:t>
                      </a:r>
                      <a:endParaRPr lang="es-CO" sz="1200" b="0" i="0" u="none" strike="noStrike" dirty="0">
                        <a:solidFill>
                          <a:srgbClr val="000000"/>
                        </a:solidFill>
                        <a:effectLst/>
                        <a:latin typeface="Calibri" panose="020F0502020204030204" pitchFamily="34" charset="0"/>
                      </a:endParaRPr>
                    </a:p>
                  </a:txBody>
                  <a:tcPr marL="8208" marR="8208" marT="8208" marB="0" anchor="ctr"/>
                </a:tc>
                <a:tc>
                  <a:txBody>
                    <a:bodyPr/>
                    <a:lstStyle/>
                    <a:p>
                      <a:pPr algn="ctr" fontAlgn="ctr"/>
                      <a:r>
                        <a:rPr lang="es-CO" sz="1200" u="none" strike="noStrike" dirty="0">
                          <a:effectLst/>
                        </a:rPr>
                        <a:t>Mocoa - Santa Ana</a:t>
                      </a:r>
                      <a:endParaRPr lang="es-CO" sz="1200" b="0" i="0" u="none" strike="noStrike" dirty="0">
                        <a:solidFill>
                          <a:srgbClr val="000000"/>
                        </a:solidFill>
                        <a:effectLst/>
                        <a:latin typeface="Calibri" panose="020F0502020204030204" pitchFamily="34" charset="0"/>
                      </a:endParaRPr>
                    </a:p>
                  </a:txBody>
                  <a:tcPr marL="8208" marR="8208" marT="8208" marB="0" anchor="ctr"/>
                </a:tc>
                <a:tc>
                  <a:txBody>
                    <a:bodyPr/>
                    <a:lstStyle/>
                    <a:p>
                      <a:pPr algn="ctr" fontAlgn="ctr"/>
                      <a:r>
                        <a:rPr lang="es-CO" sz="1200" u="none" strike="noStrike" dirty="0">
                          <a:effectLst/>
                        </a:rPr>
                        <a:t>Mocoa</a:t>
                      </a:r>
                      <a:endParaRPr lang="es-CO" sz="1200" b="0" i="0" u="none" strike="noStrike" dirty="0">
                        <a:solidFill>
                          <a:srgbClr val="000000"/>
                        </a:solidFill>
                        <a:effectLst/>
                        <a:latin typeface="Calibri" panose="020F0502020204030204" pitchFamily="34" charset="0"/>
                      </a:endParaRPr>
                    </a:p>
                  </a:txBody>
                  <a:tcPr marL="8208" marR="8208" marT="8208" marB="0" anchor="ctr"/>
                </a:tc>
                <a:tc>
                  <a:txBody>
                    <a:bodyPr/>
                    <a:lstStyle/>
                    <a:p>
                      <a:pPr algn="ctr" fontAlgn="ctr"/>
                      <a:r>
                        <a:rPr lang="es-CO" sz="1200" u="none" strike="noStrike" dirty="0">
                          <a:effectLst/>
                        </a:rPr>
                        <a:t>Santa Ana</a:t>
                      </a:r>
                      <a:endParaRPr lang="es-CO" sz="1200" b="0" i="0" u="none" strike="noStrike" dirty="0">
                        <a:solidFill>
                          <a:srgbClr val="000000"/>
                        </a:solidFill>
                        <a:effectLst/>
                        <a:latin typeface="Calibri" panose="020F0502020204030204" pitchFamily="34" charset="0"/>
                      </a:endParaRPr>
                    </a:p>
                  </a:txBody>
                  <a:tcPr marL="8208" marR="8208" marT="8208" marB="0" anchor="ctr"/>
                </a:tc>
                <a:tc>
                  <a:txBody>
                    <a:bodyPr/>
                    <a:lstStyle/>
                    <a:p>
                      <a:pPr marL="0" algn="ctr" defTabSz="914400" rtl="0" eaLnBrk="1" fontAlgn="ctr" latinLnBrk="0" hangingPunct="1">
                        <a:spcAft>
                          <a:spcPts val="0"/>
                        </a:spcAft>
                      </a:pPr>
                      <a:r>
                        <a:rPr lang="es-ES_tradnl" sz="1200" u="none" strike="noStrike" kern="1200" dirty="0">
                          <a:effectLst/>
                        </a:rPr>
                        <a:t>78.5</a:t>
                      </a:r>
                      <a:endParaRPr lang="es-MX" sz="1200" u="none" strike="noStrike" kern="1200" dirty="0">
                        <a:solidFill>
                          <a:schemeClr val="dk1"/>
                        </a:solidFill>
                        <a:effectLst/>
                        <a:latin typeface="+mn-lt"/>
                        <a:ea typeface="+mn-ea"/>
                        <a:cs typeface="+mn-cs"/>
                      </a:endParaRPr>
                    </a:p>
                  </a:txBody>
                  <a:tcPr marL="44450" marR="44450" marT="0" marB="0" anchor="ctr"/>
                </a:tc>
                <a:tc>
                  <a:txBody>
                    <a:bodyPr/>
                    <a:lstStyle/>
                    <a:p>
                      <a:pPr algn="ctr" fontAlgn="ctr"/>
                      <a:r>
                        <a:rPr lang="es-CO" sz="1200" u="none" strike="noStrike" dirty="0">
                          <a:effectLst/>
                        </a:rPr>
                        <a:t>Construcción y </a:t>
                      </a:r>
                      <a:r>
                        <a:rPr lang="es-CO" sz="1200" u="none" strike="noStrike" dirty="0" smtClean="0">
                          <a:effectLst/>
                        </a:rPr>
                        <a:t>Rehabilitación</a:t>
                      </a:r>
                      <a:endParaRPr lang="es-CO" sz="1200" b="0" i="0" u="none" strike="noStrike" dirty="0">
                        <a:solidFill>
                          <a:srgbClr val="000000"/>
                        </a:solidFill>
                        <a:effectLst/>
                        <a:latin typeface="Calibri" panose="020F0502020204030204" pitchFamily="34" charset="0"/>
                      </a:endParaRPr>
                    </a:p>
                  </a:txBody>
                  <a:tcPr marL="8208" marR="8208" marT="8208" marB="0" anchor="ctr"/>
                </a:tc>
              </a:tr>
            </a:tbl>
          </a:graphicData>
        </a:graphic>
      </p:graphicFrame>
      <p:sp>
        <p:nvSpPr>
          <p:cNvPr id="10" name="CuadroTexto 9"/>
          <p:cNvSpPr txBox="1"/>
          <p:nvPr/>
        </p:nvSpPr>
        <p:spPr>
          <a:xfrm>
            <a:off x="6023992" y="2503929"/>
            <a:ext cx="3703320" cy="276999"/>
          </a:xfrm>
          <a:prstGeom prst="rect">
            <a:avLst/>
          </a:prstGeom>
          <a:noFill/>
        </p:spPr>
        <p:txBody>
          <a:bodyPr wrap="square" rtlCol="0">
            <a:spAutoFit/>
          </a:bodyPr>
          <a:lstStyle/>
          <a:p>
            <a:pPr marL="171450" indent="-171450">
              <a:buFont typeface="Arial" panose="020B0604020202020204" pitchFamily="34" charset="0"/>
              <a:buChar char="•"/>
            </a:pPr>
            <a:r>
              <a:rPr lang="es-MX" sz="1200" dirty="0" smtClean="0">
                <a:solidFill>
                  <a:srgbClr val="022B44"/>
                </a:solidFill>
              </a:rPr>
              <a:t> Precios constantes 2014</a:t>
            </a:r>
          </a:p>
        </p:txBody>
      </p:sp>
    </p:spTree>
    <p:extLst>
      <p:ext uri="{BB962C8B-B14F-4D97-AF65-F5344CB8AC3E}">
        <p14:creationId xmlns:p14="http://schemas.microsoft.com/office/powerpoint/2010/main" val="964728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0"/>
            <a:ext cx="1400213" cy="1124744"/>
          </a:xfrm>
          <a:prstGeom prst="rect">
            <a:avLst/>
          </a:prstGeom>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491340" y="1798423"/>
            <a:ext cx="3709753" cy="48008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30 CuadroTexto"/>
          <p:cNvSpPr txBox="1">
            <a:spLocks noChangeArrowheads="1"/>
          </p:cNvSpPr>
          <p:nvPr/>
        </p:nvSpPr>
        <p:spPr bwMode="auto">
          <a:xfrm flipH="1">
            <a:off x="6837914" y="1340768"/>
            <a:ext cx="4904192" cy="307777"/>
          </a:xfrm>
          <a:prstGeom prst="rect">
            <a:avLst/>
          </a:prstGeom>
          <a:solidFill>
            <a:schemeClr val="accent1"/>
          </a:solidFill>
        </p:spPr>
        <p:style>
          <a:lnRef idx="3">
            <a:schemeClr val="lt1"/>
          </a:lnRef>
          <a:fillRef idx="1">
            <a:schemeClr val="accent1"/>
          </a:fillRef>
          <a:effectRef idx="1">
            <a:schemeClr val="accent1"/>
          </a:effectRef>
          <a:fontRef idx="minor">
            <a:schemeClr val="lt1"/>
          </a:fontRef>
        </p:style>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400" dirty="0">
                <a:solidFill>
                  <a:prstClr val="white"/>
                </a:solidFill>
                <a:latin typeface="Calibri"/>
                <a:cs typeface="Arial" pitchFamily="34" charset="0"/>
              </a:rPr>
              <a:t>ALCANCE CONCESIONES 4G</a:t>
            </a:r>
          </a:p>
        </p:txBody>
      </p:sp>
      <p:graphicFrame>
        <p:nvGraphicFramePr>
          <p:cNvPr id="5" name="17 Tabla"/>
          <p:cNvGraphicFramePr>
            <a:graphicFrameLocks noGrp="1"/>
          </p:cNvGraphicFramePr>
          <p:nvPr>
            <p:extLst>
              <p:ext uri="{D42A27DB-BD31-4B8C-83A1-F6EECF244321}">
                <p14:modId xmlns:p14="http://schemas.microsoft.com/office/powerpoint/2010/main" val="3196052607"/>
              </p:ext>
            </p:extLst>
          </p:nvPr>
        </p:nvGraphicFramePr>
        <p:xfrm>
          <a:off x="6853963" y="1738006"/>
          <a:ext cx="4886047" cy="2903422"/>
        </p:xfrm>
        <a:graphic>
          <a:graphicData uri="http://schemas.openxmlformats.org/drawingml/2006/table">
            <a:tbl>
              <a:tblPr firstRow="1" bandRow="1">
                <a:tableStyleId>{BC89EF96-8CEA-46FF-86C4-4CE0E7609802}</a:tableStyleId>
              </a:tblPr>
              <a:tblGrid>
                <a:gridCol w="3528185"/>
                <a:gridCol w="1357862"/>
              </a:tblGrid>
              <a:tr h="223470">
                <a:tc>
                  <a:txBody>
                    <a:bodyPr/>
                    <a:lstStyle/>
                    <a:p>
                      <a:pPr algn="ctr"/>
                      <a:r>
                        <a:rPr lang="es-CO" sz="1100" b="1" dirty="0" smtClean="0">
                          <a:latin typeface="+mn-lt"/>
                          <a:cs typeface="+mn-cs"/>
                        </a:rPr>
                        <a:t>AUTOPISTAS PARA LA PROSPERIDAD</a:t>
                      </a:r>
                      <a:endParaRPr lang="es-CO" sz="1100" b="1" dirty="0">
                        <a:latin typeface="+mn-lt"/>
                        <a:cs typeface="Arial" panose="020B0604020202020204" pitchFamily="34" charset="0"/>
                      </a:endParaRPr>
                    </a:p>
                  </a:txBody>
                  <a:tcPr/>
                </a:tc>
                <a:tc>
                  <a:txBody>
                    <a:bodyPr/>
                    <a:lstStyle/>
                    <a:p>
                      <a:pPr algn="ctr" fontAlgn="ctr"/>
                      <a:r>
                        <a:rPr lang="es-CO" sz="1100" b="1" i="0" u="none" strike="noStrike" dirty="0" smtClean="0">
                          <a:solidFill>
                            <a:schemeClr val="tx1"/>
                          </a:solidFill>
                          <a:latin typeface="+mn-lt"/>
                          <a:cs typeface="Arial" panose="020B0604020202020204" pitchFamily="34" charset="0"/>
                        </a:rPr>
                        <a:t>SEGUNDA OLA</a:t>
                      </a:r>
                      <a:endParaRPr lang="es-CO" sz="1100" b="1" i="0" u="none" strike="noStrike" dirty="0">
                        <a:solidFill>
                          <a:schemeClr val="tx1"/>
                        </a:solidFill>
                        <a:latin typeface="+mn-lt"/>
                        <a:cs typeface="Arial" panose="020B0604020202020204" pitchFamily="34" charset="0"/>
                      </a:endParaRPr>
                    </a:p>
                  </a:txBody>
                  <a:tcPr marL="9525" marR="9525" marT="9525" marB="0" anchor="ctr"/>
                </a:tc>
              </a:tr>
              <a:tr h="31398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s-ES" sz="1100" b="0" i="0" u="none" strike="noStrike" kern="1200" dirty="0" smtClean="0">
                          <a:solidFill>
                            <a:schemeClr val="tx2">
                              <a:lumMod val="50000"/>
                            </a:schemeClr>
                          </a:solidFill>
                          <a:latin typeface="+mn-lt"/>
                          <a:ea typeface="+mn-ea"/>
                          <a:cs typeface="Arial" panose="020B0604020202020204" pitchFamily="34" charset="0"/>
                        </a:rPr>
                        <a:t>Longitud de Proyecto</a:t>
                      </a:r>
                    </a:p>
                  </a:txBody>
                  <a:tcPr marL="84406" marR="84406" marT="42203" marB="42203"/>
                </a:tc>
                <a:tc>
                  <a:txBody>
                    <a:bodyPr/>
                    <a:lstStyle/>
                    <a:p>
                      <a:pPr marL="0" algn="ctr" defTabSz="914400" rtl="0" eaLnBrk="1" fontAlgn="ctr" latinLnBrk="0" hangingPunct="1"/>
                      <a:r>
                        <a:rPr lang="es-CO" sz="1100" b="0" i="0" u="none" strike="noStrike" kern="1200" dirty="0" smtClean="0">
                          <a:solidFill>
                            <a:schemeClr val="tx2">
                              <a:lumMod val="50000"/>
                            </a:schemeClr>
                          </a:solidFill>
                          <a:latin typeface="+mn-lt"/>
                          <a:ea typeface="+mn-ea"/>
                          <a:cs typeface="Arial" panose="020B0604020202020204" pitchFamily="34" charset="0"/>
                        </a:rPr>
                        <a:t>176 km</a:t>
                      </a:r>
                      <a:endParaRPr lang="es-CO" sz="1100" b="0" i="0" u="none" strike="noStrike" kern="1200" dirty="0">
                        <a:solidFill>
                          <a:schemeClr val="tx2">
                            <a:lumMod val="50000"/>
                          </a:schemeClr>
                        </a:solidFill>
                        <a:latin typeface="+mn-lt"/>
                        <a:ea typeface="+mn-ea"/>
                        <a:cs typeface="Arial" panose="020B0604020202020204" pitchFamily="34" charset="0"/>
                      </a:endParaRPr>
                    </a:p>
                  </a:txBody>
                  <a:tcPr marL="8792" marR="8792" marT="8792" marB="0" anchor="ctr"/>
                </a:tc>
              </a:tr>
              <a:tr h="3139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100" b="0" u="none" strike="noStrike" dirty="0" smtClean="0">
                          <a:solidFill>
                            <a:schemeClr val="tx2">
                              <a:lumMod val="50000"/>
                            </a:schemeClr>
                          </a:solidFill>
                          <a:effectLst/>
                          <a:latin typeface="+mn-lt"/>
                          <a:cs typeface="+mn-cs"/>
                        </a:rPr>
                        <a:t>Construcción</a:t>
                      </a:r>
                      <a:r>
                        <a:rPr lang="es-ES" sz="1100" b="0" u="none" strike="noStrike" baseline="0" dirty="0" smtClean="0">
                          <a:solidFill>
                            <a:schemeClr val="tx2">
                              <a:lumMod val="50000"/>
                            </a:schemeClr>
                          </a:solidFill>
                          <a:effectLst/>
                          <a:latin typeface="+mn-lt"/>
                          <a:cs typeface="+mn-cs"/>
                        </a:rPr>
                        <a:t> segunda  </a:t>
                      </a:r>
                      <a:r>
                        <a:rPr lang="es-ES" sz="1100" b="0" u="none" strike="noStrike" dirty="0" smtClean="0">
                          <a:solidFill>
                            <a:schemeClr val="tx2">
                              <a:lumMod val="50000"/>
                            </a:schemeClr>
                          </a:solidFill>
                          <a:effectLst/>
                          <a:latin typeface="+mn-lt"/>
                          <a:cs typeface="+mn-cs"/>
                        </a:rPr>
                        <a:t>calzada</a:t>
                      </a:r>
                      <a:endParaRPr lang="es-ES" sz="1100" b="1" u="none" strike="noStrike" dirty="0" smtClean="0">
                        <a:solidFill>
                          <a:schemeClr val="tx2">
                            <a:lumMod val="50000"/>
                          </a:schemeClr>
                        </a:solidFill>
                        <a:effectLst/>
                        <a:latin typeface="+mn-lt"/>
                        <a:cs typeface="Arial" panose="020B0604020202020204" pitchFamily="34" charset="0"/>
                      </a:endParaRPr>
                    </a:p>
                  </a:txBody>
                  <a:tcPr marL="84406" marR="84406" marT="42203" marB="42203"/>
                </a:tc>
                <a:tc>
                  <a:txBody>
                    <a:bodyPr/>
                    <a:lstStyle/>
                    <a:p>
                      <a:pPr algn="ctr" fontAlgn="ctr"/>
                      <a:r>
                        <a:rPr lang="es-CO" sz="1100" b="0" i="0" u="none" strike="noStrike" dirty="0" smtClean="0">
                          <a:solidFill>
                            <a:schemeClr val="tx2">
                              <a:lumMod val="50000"/>
                            </a:schemeClr>
                          </a:solidFill>
                          <a:latin typeface="+mn-lt"/>
                          <a:cs typeface="Arial" panose="020B0604020202020204" pitchFamily="34" charset="0"/>
                        </a:rPr>
                        <a:t>33 km</a:t>
                      </a:r>
                      <a:endParaRPr lang="es-CO" sz="1100" b="0" i="0" u="none" strike="noStrike" dirty="0">
                        <a:solidFill>
                          <a:schemeClr val="tx2">
                            <a:lumMod val="50000"/>
                          </a:schemeClr>
                        </a:solidFill>
                        <a:latin typeface="+mn-lt"/>
                        <a:cs typeface="Arial" panose="020B0604020202020204" pitchFamily="34" charset="0"/>
                      </a:endParaRPr>
                    </a:p>
                  </a:txBody>
                  <a:tcPr marL="8792" marR="8792" marT="8792" marB="0" anchor="ctr"/>
                </a:tc>
              </a:tr>
              <a:tr h="2058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100" b="0" u="none" strike="noStrike" kern="1200" dirty="0" smtClean="0">
                          <a:solidFill>
                            <a:schemeClr val="tx2">
                              <a:lumMod val="50000"/>
                            </a:schemeClr>
                          </a:solidFill>
                          <a:effectLst/>
                          <a:latin typeface="+mn-lt"/>
                          <a:ea typeface="+mn-ea"/>
                          <a:cs typeface="+mn-cs"/>
                        </a:rPr>
                        <a:t>Construcción calzada sencilla</a:t>
                      </a:r>
                    </a:p>
                  </a:txBody>
                  <a:tcPr marL="84406" marR="84406" marT="42203" marB="42203"/>
                </a:tc>
                <a:tc>
                  <a:txBody>
                    <a:bodyPr/>
                    <a:lstStyle/>
                    <a:p>
                      <a:pPr algn="ctr" fontAlgn="ctr"/>
                      <a:r>
                        <a:rPr lang="es-CO" sz="1100" b="0" i="0" u="none" strike="noStrike" dirty="0" smtClean="0">
                          <a:solidFill>
                            <a:schemeClr val="tx2">
                              <a:lumMod val="50000"/>
                            </a:schemeClr>
                          </a:solidFill>
                          <a:latin typeface="+mn-lt"/>
                          <a:cs typeface="Arial" panose="020B0604020202020204" pitchFamily="34" charset="0"/>
                        </a:rPr>
                        <a:t>4 km</a:t>
                      </a:r>
                      <a:endParaRPr lang="es-CO" sz="1100" b="0" i="0" u="none" strike="noStrike" dirty="0">
                        <a:solidFill>
                          <a:schemeClr val="tx2">
                            <a:lumMod val="50000"/>
                          </a:schemeClr>
                        </a:solidFill>
                        <a:latin typeface="+mn-lt"/>
                        <a:cs typeface="Arial" panose="020B0604020202020204" pitchFamily="34" charset="0"/>
                      </a:endParaRPr>
                    </a:p>
                  </a:txBody>
                  <a:tcPr marL="8792" marR="8792" marT="8792" marB="0" anchor="ctr"/>
                </a:tc>
              </a:tr>
              <a:tr h="2058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100" b="0" u="none" strike="noStrike" kern="1200" dirty="0" smtClean="0">
                          <a:solidFill>
                            <a:schemeClr val="tx2">
                              <a:lumMod val="50000"/>
                            </a:schemeClr>
                          </a:solidFill>
                          <a:effectLst/>
                          <a:latin typeface="+mn-lt"/>
                          <a:ea typeface="+mn-ea"/>
                          <a:cs typeface="+mn-cs"/>
                        </a:rPr>
                        <a:t>Mejoramiento</a:t>
                      </a:r>
                    </a:p>
                  </a:txBody>
                  <a:tcPr marL="84406" marR="84406" marT="42203" marB="42203"/>
                </a:tc>
                <a:tc>
                  <a:txBody>
                    <a:bodyPr/>
                    <a:lstStyle/>
                    <a:p>
                      <a:pPr algn="ctr" fontAlgn="ctr"/>
                      <a:r>
                        <a:rPr lang="es-CO" sz="1100" b="0" i="0" u="none" strike="noStrike" dirty="0" smtClean="0">
                          <a:solidFill>
                            <a:schemeClr val="tx2">
                              <a:lumMod val="50000"/>
                            </a:schemeClr>
                          </a:solidFill>
                          <a:latin typeface="+mn-lt"/>
                          <a:cs typeface="Arial" panose="020B0604020202020204" pitchFamily="34" charset="0"/>
                        </a:rPr>
                        <a:t>33 km </a:t>
                      </a:r>
                      <a:endParaRPr lang="es-CO" sz="1100" b="0" i="0" u="none" strike="noStrike" dirty="0">
                        <a:solidFill>
                          <a:schemeClr val="tx2">
                            <a:lumMod val="50000"/>
                          </a:schemeClr>
                        </a:solidFill>
                        <a:latin typeface="+mn-lt"/>
                        <a:cs typeface="Arial" panose="020B0604020202020204" pitchFamily="34" charset="0"/>
                      </a:endParaRPr>
                    </a:p>
                  </a:txBody>
                  <a:tcPr marL="8792" marR="8792" marT="8792" marB="0" anchor="ctr"/>
                </a:tc>
              </a:tr>
              <a:tr h="2058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100" b="0" u="none" strike="noStrike" kern="1200" dirty="0" smtClean="0">
                          <a:solidFill>
                            <a:schemeClr val="tx2">
                              <a:lumMod val="50000"/>
                            </a:schemeClr>
                          </a:solidFill>
                          <a:effectLst/>
                          <a:latin typeface="+mn-lt"/>
                          <a:ea typeface="+mn-ea"/>
                          <a:cs typeface="+mn-cs"/>
                        </a:rPr>
                        <a:t>Rehabilitación</a:t>
                      </a:r>
                    </a:p>
                  </a:txBody>
                  <a:tcPr marL="84406" marR="84406" marT="42203" marB="42203"/>
                </a:tc>
                <a:tc>
                  <a:txBody>
                    <a:bodyPr/>
                    <a:lstStyle/>
                    <a:p>
                      <a:pPr algn="ctr" fontAlgn="ctr"/>
                      <a:r>
                        <a:rPr lang="es-CO" sz="1100" b="0" i="0" u="none" strike="noStrike" dirty="0" smtClean="0">
                          <a:solidFill>
                            <a:schemeClr val="tx2">
                              <a:lumMod val="50000"/>
                            </a:schemeClr>
                          </a:solidFill>
                          <a:latin typeface="+mn-lt"/>
                          <a:cs typeface="Arial" panose="020B0604020202020204" pitchFamily="34" charset="0"/>
                        </a:rPr>
                        <a:t>66 km</a:t>
                      </a:r>
                      <a:endParaRPr lang="es-CO" sz="1100" b="0" i="0" u="none" strike="noStrike" dirty="0">
                        <a:solidFill>
                          <a:schemeClr val="tx2">
                            <a:lumMod val="50000"/>
                          </a:schemeClr>
                        </a:solidFill>
                        <a:latin typeface="+mn-lt"/>
                        <a:cs typeface="Arial" panose="020B0604020202020204" pitchFamily="34" charset="0"/>
                      </a:endParaRPr>
                    </a:p>
                  </a:txBody>
                  <a:tcPr marL="8792" marR="8792" marT="8792" marB="0" anchor="ctr"/>
                </a:tc>
              </a:tr>
              <a:tr h="2058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100" b="0" u="none" strike="noStrike" kern="1200" dirty="0" smtClean="0">
                          <a:solidFill>
                            <a:schemeClr val="tx2">
                              <a:lumMod val="50000"/>
                            </a:schemeClr>
                          </a:solidFill>
                          <a:effectLst/>
                          <a:latin typeface="+mn-lt"/>
                          <a:ea typeface="+mn-ea"/>
                          <a:cs typeface="+mn-cs"/>
                        </a:rPr>
                        <a:t>Construcción Túneles</a:t>
                      </a:r>
                      <a:r>
                        <a:rPr lang="es-ES" sz="1100" b="0" u="none" strike="noStrike" kern="1200" baseline="0" dirty="0" smtClean="0">
                          <a:solidFill>
                            <a:schemeClr val="tx2">
                              <a:lumMod val="50000"/>
                            </a:schemeClr>
                          </a:solidFill>
                          <a:effectLst/>
                          <a:latin typeface="+mn-lt"/>
                          <a:ea typeface="+mn-ea"/>
                          <a:cs typeface="+mn-cs"/>
                        </a:rPr>
                        <a:t> </a:t>
                      </a:r>
                      <a:endParaRPr lang="es-ES" sz="1100" b="0" u="none" strike="noStrike" kern="1200" dirty="0" smtClean="0">
                        <a:solidFill>
                          <a:schemeClr val="tx2">
                            <a:lumMod val="50000"/>
                          </a:schemeClr>
                        </a:solidFill>
                        <a:effectLst/>
                        <a:latin typeface="+mn-lt"/>
                        <a:ea typeface="+mn-ea"/>
                        <a:cs typeface="+mn-cs"/>
                      </a:endParaRPr>
                    </a:p>
                  </a:txBody>
                  <a:tcPr marL="84406" marR="84406" marT="42203" marB="42203"/>
                </a:tc>
                <a:tc>
                  <a:txBody>
                    <a:bodyPr/>
                    <a:lstStyle/>
                    <a:p>
                      <a:pPr algn="ctr" fontAlgn="ctr"/>
                      <a:r>
                        <a:rPr lang="es-CO" sz="1100" b="0" u="none" strike="noStrike" kern="1200" dirty="0" smtClean="0">
                          <a:solidFill>
                            <a:schemeClr val="tx2">
                              <a:lumMod val="50000"/>
                            </a:schemeClr>
                          </a:solidFill>
                          <a:effectLst/>
                          <a:latin typeface="+mn-lt"/>
                          <a:ea typeface="+mn-ea"/>
                          <a:cs typeface="+mn-cs"/>
                        </a:rPr>
                        <a:t>22</a:t>
                      </a:r>
                      <a:r>
                        <a:rPr lang="es-CO" sz="1100" b="0" u="none" strike="noStrike" kern="1200" baseline="0" dirty="0" smtClean="0">
                          <a:solidFill>
                            <a:schemeClr val="tx2">
                              <a:lumMod val="50000"/>
                            </a:schemeClr>
                          </a:solidFill>
                          <a:effectLst/>
                          <a:latin typeface="+mn-lt"/>
                          <a:ea typeface="+mn-ea"/>
                          <a:cs typeface="+mn-cs"/>
                        </a:rPr>
                        <a:t> </a:t>
                      </a:r>
                      <a:r>
                        <a:rPr lang="es-CO" sz="1100" b="0" u="none" strike="noStrike" kern="1200" baseline="0" dirty="0" err="1" smtClean="0">
                          <a:solidFill>
                            <a:schemeClr val="tx2">
                              <a:lumMod val="50000"/>
                            </a:schemeClr>
                          </a:solidFill>
                          <a:effectLst/>
                          <a:latin typeface="+mn-lt"/>
                          <a:ea typeface="+mn-ea"/>
                          <a:cs typeface="+mn-cs"/>
                        </a:rPr>
                        <a:t>Und</a:t>
                      </a:r>
                      <a:r>
                        <a:rPr lang="es-CO" sz="1100" b="0" u="none" strike="noStrike" kern="1200" baseline="0" dirty="0" smtClean="0">
                          <a:solidFill>
                            <a:schemeClr val="tx2">
                              <a:lumMod val="50000"/>
                            </a:schemeClr>
                          </a:solidFill>
                          <a:effectLst/>
                          <a:latin typeface="+mn-lt"/>
                          <a:ea typeface="+mn-ea"/>
                          <a:cs typeface="+mn-cs"/>
                        </a:rPr>
                        <a:t>. / 12.2 km*</a:t>
                      </a:r>
                      <a:endParaRPr lang="es-CO" sz="1100" b="0" u="none" strike="noStrike" kern="1200" dirty="0">
                        <a:solidFill>
                          <a:schemeClr val="tx2">
                            <a:lumMod val="50000"/>
                          </a:schemeClr>
                        </a:solidFill>
                        <a:effectLst/>
                        <a:latin typeface="+mn-lt"/>
                        <a:ea typeface="+mn-ea"/>
                        <a:cs typeface="+mn-cs"/>
                      </a:endParaRPr>
                    </a:p>
                  </a:txBody>
                  <a:tcPr marL="8792" marR="8792" marT="8792" marB="0" anchor="ctr"/>
                </a:tc>
              </a:tr>
              <a:tr h="2058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100" b="0" u="none" strike="noStrike" kern="1200" dirty="0" smtClean="0">
                          <a:solidFill>
                            <a:schemeClr val="tx2">
                              <a:lumMod val="50000"/>
                            </a:schemeClr>
                          </a:solidFill>
                          <a:effectLst/>
                          <a:latin typeface="+mn-lt"/>
                          <a:ea typeface="+mn-ea"/>
                          <a:cs typeface="+mn-cs"/>
                        </a:rPr>
                        <a:t>Construcción Variante</a:t>
                      </a:r>
                    </a:p>
                  </a:txBody>
                  <a:tcPr marL="84406" marR="84406" marT="42203" marB="42203"/>
                </a:tc>
                <a:tc>
                  <a:txBody>
                    <a:bodyPr/>
                    <a:lstStyle/>
                    <a:p>
                      <a:pPr algn="ctr" fontAlgn="ctr"/>
                      <a:r>
                        <a:rPr lang="es-CO" sz="1100" b="0" u="none" strike="noStrike" kern="1200" dirty="0" smtClean="0">
                          <a:solidFill>
                            <a:schemeClr val="tx2">
                              <a:lumMod val="50000"/>
                            </a:schemeClr>
                          </a:solidFill>
                          <a:effectLst/>
                          <a:latin typeface="+mn-lt"/>
                          <a:ea typeface="+mn-ea"/>
                          <a:cs typeface="+mn-cs"/>
                        </a:rPr>
                        <a:t>1 </a:t>
                      </a:r>
                      <a:r>
                        <a:rPr lang="es-CO" sz="1100" b="0" u="none" strike="noStrike" kern="1200" dirty="0" err="1" smtClean="0">
                          <a:solidFill>
                            <a:schemeClr val="tx2">
                              <a:lumMod val="50000"/>
                            </a:schemeClr>
                          </a:solidFill>
                          <a:effectLst/>
                          <a:latin typeface="+mn-lt"/>
                          <a:ea typeface="+mn-ea"/>
                          <a:cs typeface="+mn-cs"/>
                        </a:rPr>
                        <a:t>Und</a:t>
                      </a:r>
                      <a:endParaRPr lang="es-CO" sz="1100" b="0" u="none" strike="noStrike" kern="1200" dirty="0">
                        <a:solidFill>
                          <a:schemeClr val="tx2">
                            <a:lumMod val="50000"/>
                          </a:schemeClr>
                        </a:solidFill>
                        <a:effectLst/>
                        <a:latin typeface="+mn-lt"/>
                        <a:ea typeface="+mn-ea"/>
                        <a:cs typeface="+mn-cs"/>
                      </a:endParaRPr>
                    </a:p>
                  </a:txBody>
                  <a:tcPr marL="8792" marR="8792" marT="8792" marB="0" anchor="ctr"/>
                </a:tc>
              </a:tr>
              <a:tr h="2058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100" b="0" u="none" strike="noStrike" kern="1200" dirty="0" smtClean="0">
                          <a:solidFill>
                            <a:schemeClr val="tx2">
                              <a:lumMod val="50000"/>
                            </a:schemeClr>
                          </a:solidFill>
                          <a:effectLst/>
                          <a:latin typeface="+mn-lt"/>
                          <a:ea typeface="+mn-ea"/>
                          <a:cs typeface="+mn-cs"/>
                        </a:rPr>
                        <a:t>Construcción de Puentes</a:t>
                      </a:r>
                    </a:p>
                  </a:txBody>
                  <a:tcPr marL="84406" marR="84406" marT="42203" marB="42203"/>
                </a:tc>
                <a:tc>
                  <a:txBody>
                    <a:bodyPr/>
                    <a:lstStyle/>
                    <a:p>
                      <a:pPr algn="ctr" fontAlgn="ctr"/>
                      <a:r>
                        <a:rPr lang="es-CO" sz="1100" b="0" u="none" strike="noStrike" kern="1200" dirty="0" smtClean="0">
                          <a:solidFill>
                            <a:schemeClr val="tx2">
                              <a:lumMod val="50000"/>
                            </a:schemeClr>
                          </a:solidFill>
                          <a:effectLst/>
                          <a:latin typeface="+mn-lt"/>
                          <a:ea typeface="+mn-ea"/>
                          <a:cs typeface="+mn-cs"/>
                        </a:rPr>
                        <a:t>39 </a:t>
                      </a:r>
                      <a:r>
                        <a:rPr lang="es-CO" sz="1100" b="0" u="none" strike="noStrike" kern="1200" dirty="0" err="1" smtClean="0">
                          <a:solidFill>
                            <a:schemeClr val="tx2">
                              <a:lumMod val="50000"/>
                            </a:schemeClr>
                          </a:solidFill>
                          <a:effectLst/>
                          <a:latin typeface="+mn-lt"/>
                          <a:ea typeface="+mn-ea"/>
                          <a:cs typeface="+mn-cs"/>
                        </a:rPr>
                        <a:t>Und</a:t>
                      </a:r>
                      <a:r>
                        <a:rPr lang="es-CO" sz="1100" b="0" u="none" strike="noStrike" kern="1200" dirty="0" smtClean="0">
                          <a:solidFill>
                            <a:schemeClr val="tx2">
                              <a:lumMod val="50000"/>
                            </a:schemeClr>
                          </a:solidFill>
                          <a:effectLst/>
                          <a:latin typeface="+mn-lt"/>
                          <a:ea typeface="+mn-ea"/>
                          <a:cs typeface="+mn-cs"/>
                        </a:rPr>
                        <a:t> / 6.4 km</a:t>
                      </a:r>
                      <a:endParaRPr lang="es-CO" sz="1100" b="0" u="none" strike="noStrike" kern="1200" dirty="0">
                        <a:solidFill>
                          <a:schemeClr val="tx2">
                            <a:lumMod val="50000"/>
                          </a:schemeClr>
                        </a:solidFill>
                        <a:effectLst/>
                        <a:latin typeface="+mn-lt"/>
                        <a:ea typeface="+mn-ea"/>
                        <a:cs typeface="+mn-cs"/>
                      </a:endParaRPr>
                    </a:p>
                  </a:txBody>
                  <a:tcPr marL="8792" marR="8792" marT="8792" marB="0" anchor="ctr"/>
                </a:tc>
              </a:tr>
              <a:tr h="2058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100" b="0" u="none" strike="noStrike" kern="1200" dirty="0" smtClean="0">
                          <a:solidFill>
                            <a:schemeClr val="tx2">
                              <a:lumMod val="50000"/>
                            </a:schemeClr>
                          </a:solidFill>
                          <a:effectLst/>
                          <a:latin typeface="+mn-lt"/>
                          <a:ea typeface="+mn-ea"/>
                          <a:cs typeface="+mn-cs"/>
                        </a:rPr>
                        <a:t>Intercambiadores a nivel</a:t>
                      </a:r>
                    </a:p>
                  </a:txBody>
                  <a:tcPr marL="84406" marR="84406" marT="42203" marB="42203"/>
                </a:tc>
                <a:tc>
                  <a:txBody>
                    <a:bodyPr/>
                    <a:lstStyle/>
                    <a:p>
                      <a:pPr algn="ctr" fontAlgn="ctr"/>
                      <a:r>
                        <a:rPr lang="es-CO" sz="1100" b="0" u="none" strike="noStrike" kern="1200" dirty="0" smtClean="0">
                          <a:solidFill>
                            <a:schemeClr val="tx2">
                              <a:lumMod val="50000"/>
                            </a:schemeClr>
                          </a:solidFill>
                          <a:effectLst/>
                          <a:latin typeface="+mn-lt"/>
                          <a:ea typeface="+mn-ea"/>
                          <a:cs typeface="+mn-cs"/>
                        </a:rPr>
                        <a:t>2 </a:t>
                      </a:r>
                      <a:r>
                        <a:rPr lang="es-CO" sz="1100" b="0" u="none" strike="noStrike" kern="1200" dirty="0" err="1" smtClean="0">
                          <a:solidFill>
                            <a:schemeClr val="tx2">
                              <a:lumMod val="50000"/>
                            </a:schemeClr>
                          </a:solidFill>
                          <a:effectLst/>
                          <a:latin typeface="+mn-lt"/>
                          <a:ea typeface="+mn-ea"/>
                          <a:cs typeface="+mn-cs"/>
                        </a:rPr>
                        <a:t>Und</a:t>
                      </a:r>
                      <a:r>
                        <a:rPr lang="es-CO" sz="1100" b="0" u="none" strike="noStrike" kern="1200" dirty="0" smtClean="0">
                          <a:solidFill>
                            <a:schemeClr val="tx2">
                              <a:lumMod val="50000"/>
                            </a:schemeClr>
                          </a:solidFill>
                          <a:effectLst/>
                          <a:latin typeface="+mn-lt"/>
                          <a:ea typeface="+mn-ea"/>
                          <a:cs typeface="+mn-cs"/>
                        </a:rPr>
                        <a:t>.</a:t>
                      </a:r>
                      <a:endParaRPr lang="es-CO" sz="1100" b="0" u="none" strike="noStrike" kern="1200" dirty="0">
                        <a:solidFill>
                          <a:schemeClr val="tx2">
                            <a:lumMod val="50000"/>
                          </a:schemeClr>
                        </a:solidFill>
                        <a:effectLst/>
                        <a:latin typeface="+mn-lt"/>
                        <a:ea typeface="+mn-ea"/>
                        <a:cs typeface="+mn-cs"/>
                      </a:endParaRPr>
                    </a:p>
                  </a:txBody>
                  <a:tcPr marL="8792" marR="8792" marT="8792" marB="0" anchor="ctr"/>
                </a:tc>
              </a:tr>
              <a:tr h="2058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100" b="0" u="none" strike="noStrike" kern="1200" dirty="0" smtClean="0">
                          <a:solidFill>
                            <a:schemeClr val="tx2">
                              <a:lumMod val="50000"/>
                            </a:schemeClr>
                          </a:solidFill>
                          <a:effectLst/>
                          <a:latin typeface="+mn-lt"/>
                          <a:ea typeface="+mn-ea"/>
                          <a:cs typeface="+mn-cs"/>
                        </a:rPr>
                        <a:t>Intercambiadores a desnivel</a:t>
                      </a:r>
                    </a:p>
                  </a:txBody>
                  <a:tcPr marL="84406" marR="84406" marT="42203" marB="42203"/>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100" b="0" u="none" strike="noStrike" kern="1200" dirty="0" smtClean="0">
                          <a:solidFill>
                            <a:schemeClr val="tx2">
                              <a:lumMod val="50000"/>
                            </a:schemeClr>
                          </a:solidFill>
                          <a:effectLst/>
                          <a:latin typeface="+mn-lt"/>
                          <a:ea typeface="+mn-ea"/>
                          <a:cs typeface="+mn-cs"/>
                        </a:rPr>
                        <a:t>2 </a:t>
                      </a:r>
                      <a:r>
                        <a:rPr lang="es-CO" sz="1100" b="0" u="none" strike="noStrike" kern="1200" dirty="0" err="1" smtClean="0">
                          <a:solidFill>
                            <a:schemeClr val="tx2">
                              <a:lumMod val="50000"/>
                            </a:schemeClr>
                          </a:solidFill>
                          <a:effectLst/>
                          <a:latin typeface="+mn-lt"/>
                          <a:ea typeface="+mn-ea"/>
                          <a:cs typeface="+mn-cs"/>
                        </a:rPr>
                        <a:t>Und</a:t>
                      </a:r>
                      <a:r>
                        <a:rPr lang="es-CO" sz="1100" b="0" u="none" strike="noStrike" kern="1200" dirty="0" smtClean="0">
                          <a:solidFill>
                            <a:schemeClr val="tx2">
                              <a:lumMod val="50000"/>
                            </a:schemeClr>
                          </a:solidFill>
                          <a:effectLst/>
                          <a:latin typeface="+mn-lt"/>
                          <a:ea typeface="+mn-ea"/>
                          <a:cs typeface="+mn-cs"/>
                        </a:rPr>
                        <a:t>.</a:t>
                      </a:r>
                      <a:endParaRPr lang="es-CO" sz="1100" b="0" u="none" strike="noStrike" kern="1200" dirty="0">
                        <a:solidFill>
                          <a:schemeClr val="tx2">
                            <a:lumMod val="50000"/>
                          </a:schemeClr>
                        </a:solidFill>
                        <a:effectLst/>
                        <a:latin typeface="+mn-lt"/>
                        <a:ea typeface="+mn-ea"/>
                        <a:cs typeface="+mn-cs"/>
                      </a:endParaRPr>
                    </a:p>
                  </a:txBody>
                  <a:tcPr marL="8792" marR="8792" marT="8792" marB="0" anchor="ctr"/>
                </a:tc>
              </a:tr>
            </a:tbl>
          </a:graphicData>
        </a:graphic>
      </p:graphicFrame>
      <p:sp>
        <p:nvSpPr>
          <p:cNvPr id="6" name="Llamada rectangular redondeada 5"/>
          <p:cNvSpPr/>
          <p:nvPr/>
        </p:nvSpPr>
        <p:spPr>
          <a:xfrm>
            <a:off x="3679162" y="2103558"/>
            <a:ext cx="1567036" cy="258111"/>
          </a:xfrm>
          <a:prstGeom prst="wedgeRoundRectCallout">
            <a:avLst>
              <a:gd name="adj1" fmla="val -91527"/>
              <a:gd name="adj2" fmla="val -12513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prstClr val="black"/>
                </a:solidFill>
              </a:rPr>
              <a:t>CAÑASGORDAS</a:t>
            </a:r>
            <a:endParaRPr lang="es-CO" sz="1600" dirty="0">
              <a:solidFill>
                <a:prstClr val="black"/>
              </a:solidFill>
            </a:endParaRPr>
          </a:p>
        </p:txBody>
      </p:sp>
      <p:sp>
        <p:nvSpPr>
          <p:cNvPr id="7" name="Llamada rectangular redondeada 6"/>
          <p:cNvSpPr/>
          <p:nvPr/>
        </p:nvSpPr>
        <p:spPr>
          <a:xfrm>
            <a:off x="4421731" y="3705185"/>
            <a:ext cx="1452295" cy="215509"/>
          </a:xfrm>
          <a:prstGeom prst="wedgeRoundRectCallout">
            <a:avLst>
              <a:gd name="adj1" fmla="val -43590"/>
              <a:gd name="adj2" fmla="val -7622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500" dirty="0">
                <a:solidFill>
                  <a:prstClr val="black"/>
                </a:solidFill>
              </a:rPr>
              <a:t>SAN </a:t>
            </a:r>
            <a:r>
              <a:rPr lang="es-CO" sz="1400" dirty="0">
                <a:solidFill>
                  <a:prstClr val="black"/>
                </a:solidFill>
              </a:rPr>
              <a:t>JERÓNIMO</a:t>
            </a:r>
            <a:endParaRPr lang="es-CO" sz="1500" dirty="0">
              <a:solidFill>
                <a:prstClr val="black"/>
              </a:solidFill>
            </a:endParaRPr>
          </a:p>
        </p:txBody>
      </p:sp>
      <p:sp>
        <p:nvSpPr>
          <p:cNvPr id="8" name="Llamada rectangular redondeada 7"/>
          <p:cNvSpPr/>
          <p:nvPr/>
        </p:nvSpPr>
        <p:spPr>
          <a:xfrm>
            <a:off x="2226865" y="2989850"/>
            <a:ext cx="1452295" cy="441285"/>
          </a:xfrm>
          <a:prstGeom prst="wedgeRoundRectCallout">
            <a:avLst>
              <a:gd name="adj1" fmla="val 59099"/>
              <a:gd name="adj2" fmla="val -3487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prstClr val="black"/>
                </a:solidFill>
              </a:rPr>
              <a:t>SANTAFÉ DE ANTIOQUIA</a:t>
            </a:r>
          </a:p>
        </p:txBody>
      </p:sp>
      <p:sp>
        <p:nvSpPr>
          <p:cNvPr id="9" name="Llamada rectangular redondeada 8"/>
          <p:cNvSpPr/>
          <p:nvPr/>
        </p:nvSpPr>
        <p:spPr>
          <a:xfrm>
            <a:off x="2388100" y="6104373"/>
            <a:ext cx="1452295" cy="215509"/>
          </a:xfrm>
          <a:prstGeom prst="wedgeRoundRectCallout">
            <a:avLst>
              <a:gd name="adj1" fmla="val 44298"/>
              <a:gd name="adj2" fmla="val -12182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prstClr val="black"/>
                </a:solidFill>
              </a:rPr>
              <a:t>BOLOMBOLO</a:t>
            </a:r>
            <a:endParaRPr lang="es-CO" sz="1600" dirty="0">
              <a:solidFill>
                <a:prstClr val="black"/>
              </a:solidFill>
            </a:endParaRPr>
          </a:p>
        </p:txBody>
      </p:sp>
      <p:grpSp>
        <p:nvGrpSpPr>
          <p:cNvPr id="10" name="Grupo 9"/>
          <p:cNvGrpSpPr/>
          <p:nvPr/>
        </p:nvGrpSpPr>
        <p:grpSpPr>
          <a:xfrm>
            <a:off x="17437" y="799250"/>
            <a:ext cx="9198689" cy="961372"/>
            <a:chOff x="1064568" y="327574"/>
            <a:chExt cx="8029108" cy="961372"/>
          </a:xfrm>
        </p:grpSpPr>
        <p:sp>
          <p:nvSpPr>
            <p:cNvPr id="11" name="Rectángulo 5"/>
            <p:cNvSpPr>
              <a:spLocks noChangeArrowheads="1"/>
            </p:cNvSpPr>
            <p:nvPr/>
          </p:nvSpPr>
          <p:spPr bwMode="auto">
            <a:xfrm>
              <a:off x="1064568" y="327574"/>
              <a:ext cx="6701010" cy="523220"/>
            </a:xfrm>
            <a:prstGeom prst="rect">
              <a:avLst/>
            </a:prstGeom>
            <a:noFill/>
            <a:ln w="9525">
              <a:noFill/>
              <a:miter lim="800000"/>
              <a:headEnd/>
              <a:tailEnd/>
            </a:ln>
          </p:spPr>
          <p:txBody>
            <a:bodyPr wrap="square">
              <a:spAutoFit/>
            </a:bodyPr>
            <a:lstStyle/>
            <a:p>
              <a:pPr>
                <a:defRPr/>
              </a:pPr>
              <a:r>
                <a:rPr lang="es-ES" sz="2800" dirty="0" smtClean="0">
                  <a:solidFill>
                    <a:srgbClr val="FFC000"/>
                  </a:solidFill>
                  <a:latin typeface="Impact" pitchFamily="34" charset="0"/>
                  <a:sym typeface="Helvetica Neue Bold Condensed" charset="0"/>
                </a:rPr>
                <a:t>AUTOPISTAS </a:t>
              </a:r>
              <a:r>
                <a:rPr lang="es-ES" sz="2800" dirty="0">
                  <a:solidFill>
                    <a:srgbClr val="FFC000"/>
                  </a:solidFill>
                  <a:latin typeface="Impact" pitchFamily="34" charset="0"/>
                  <a:sym typeface="Helvetica Neue Bold Condensed" charset="0"/>
                </a:rPr>
                <a:t>PARA LA PROSPERIDAD  </a:t>
              </a:r>
              <a:endParaRPr lang="es-ES" sz="2800" b="1" dirty="0">
                <a:ln w="10541" cmpd="sng">
                  <a:solidFill>
                    <a:srgbClr val="4F81BD">
                      <a:shade val="88000"/>
                      <a:satMod val="110000"/>
                    </a:srgbClr>
                  </a:solidFill>
                  <a:prstDash val="solid"/>
                </a:ln>
                <a:solidFill>
                  <a:srgbClr val="1F497D"/>
                </a:solidFill>
                <a:latin typeface="Franklin Gothic Demi Cond" pitchFamily="34" charset="0"/>
                <a:sym typeface="Helvetica Neue Bold Condensed" charset="0"/>
              </a:endParaRPr>
            </a:p>
          </p:txBody>
        </p:sp>
        <p:sp>
          <p:nvSpPr>
            <p:cNvPr id="12" name="Rectángulo 11"/>
            <p:cNvSpPr>
              <a:spLocks noChangeArrowheads="1"/>
            </p:cNvSpPr>
            <p:nvPr/>
          </p:nvSpPr>
          <p:spPr bwMode="auto">
            <a:xfrm>
              <a:off x="1712640" y="581060"/>
              <a:ext cx="73810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sz="2000" dirty="0">
                  <a:solidFill>
                    <a:prstClr val="black"/>
                  </a:solidFill>
                  <a:latin typeface="Impact" pitchFamily="34" charset="0"/>
                  <a:sym typeface="Helvetica Neue Bold Condensed"/>
                </a:rPr>
                <a:t>Mar 1: Túnel de Occidente - San Jerónimo – Santafé de Antioquia - Bolombolo </a:t>
              </a:r>
            </a:p>
          </p:txBody>
        </p:sp>
      </p:grpSp>
      <p:graphicFrame>
        <p:nvGraphicFramePr>
          <p:cNvPr id="13" name="17 Tabla"/>
          <p:cNvGraphicFramePr>
            <a:graphicFrameLocks noGrp="1"/>
          </p:cNvGraphicFramePr>
          <p:nvPr>
            <p:extLst>
              <p:ext uri="{D42A27DB-BD31-4B8C-83A1-F6EECF244321}">
                <p14:modId xmlns:p14="http://schemas.microsoft.com/office/powerpoint/2010/main" val="3338316918"/>
              </p:ext>
            </p:extLst>
          </p:nvPr>
        </p:nvGraphicFramePr>
        <p:xfrm>
          <a:off x="6771848" y="6113041"/>
          <a:ext cx="4904192" cy="443674"/>
        </p:xfrm>
        <a:graphic>
          <a:graphicData uri="http://schemas.openxmlformats.org/drawingml/2006/table">
            <a:tbl>
              <a:tblPr firstRow="1" bandRow="1">
                <a:tableStyleId>{BC89EF96-8CEA-46FF-86C4-4CE0E7609802}</a:tableStyleId>
              </a:tblPr>
              <a:tblGrid>
                <a:gridCol w="4904192"/>
              </a:tblGrid>
              <a:tr h="426738">
                <a:tc>
                  <a:txBody>
                    <a:bodyPr/>
                    <a:lstStyle/>
                    <a:p>
                      <a:pPr marL="0" algn="ctr" defTabSz="914400" rtl="0" eaLnBrk="1" latinLnBrk="0" hangingPunct="1"/>
                      <a:r>
                        <a:rPr lang="es-CO" sz="1200" b="1" kern="1200" dirty="0" smtClean="0">
                          <a:solidFill>
                            <a:schemeClr val="tx1"/>
                          </a:solidFill>
                          <a:latin typeface="+mn-lt"/>
                          <a:ea typeface="+mn-ea"/>
                          <a:cs typeface="Arial" panose="020B0604020202020204" pitchFamily="34" charset="0"/>
                        </a:rPr>
                        <a:t>Adjudicado</a:t>
                      </a:r>
                      <a:r>
                        <a:rPr lang="es-CO" sz="1200" b="1" kern="1200" baseline="0" dirty="0" smtClean="0">
                          <a:solidFill>
                            <a:schemeClr val="tx1"/>
                          </a:solidFill>
                          <a:latin typeface="+mn-lt"/>
                          <a:ea typeface="+mn-ea"/>
                          <a:cs typeface="Arial" panose="020B0604020202020204" pitchFamily="34" charset="0"/>
                        </a:rPr>
                        <a:t> </a:t>
                      </a:r>
                      <a:r>
                        <a:rPr lang="es-CO" sz="1200" b="1" dirty="0" smtClean="0"/>
                        <a:t>ESTRUCTURA PLURAL SAC 4G</a:t>
                      </a:r>
                      <a:r>
                        <a:rPr lang="es-CO" sz="1200" b="1" baseline="0" dirty="0" smtClean="0"/>
                        <a:t> (</a:t>
                      </a:r>
                      <a:r>
                        <a:rPr lang="es-CO" sz="1200" dirty="0" smtClean="0"/>
                        <a:t>SACYR CONCESIONES COLOMBIA S.A.S.;</a:t>
                      </a:r>
                      <a:r>
                        <a:rPr lang="es-CO" sz="1200" baseline="0" dirty="0" smtClean="0"/>
                        <a:t> </a:t>
                      </a:r>
                      <a:r>
                        <a:rPr lang="es-CO" sz="1200" dirty="0" smtClean="0"/>
                        <a:t>STRABAG S.A.S;</a:t>
                      </a:r>
                      <a:r>
                        <a:rPr lang="es-CO" sz="1200" baseline="0" dirty="0" smtClean="0"/>
                        <a:t> </a:t>
                      </a:r>
                      <a:r>
                        <a:rPr lang="es-CO" sz="1200" dirty="0" smtClean="0"/>
                        <a:t>CONCAY S.A.)</a:t>
                      </a:r>
                      <a:endParaRPr lang="es-CO" sz="1200" b="1" kern="1200" dirty="0">
                        <a:solidFill>
                          <a:schemeClr val="tx1"/>
                        </a:solidFill>
                        <a:latin typeface="+mn-lt"/>
                        <a:ea typeface="+mn-ea"/>
                        <a:cs typeface="Arial" panose="020B0604020202020204" pitchFamily="34" charset="0"/>
                      </a:endParaRPr>
                    </a:p>
                  </a:txBody>
                  <a:tcPr marL="84406" marR="84406" marT="38957" marB="38957" anchor="ctr"/>
                </a:tc>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3272499367"/>
              </p:ext>
            </p:extLst>
          </p:nvPr>
        </p:nvGraphicFramePr>
        <p:xfrm>
          <a:off x="6869793" y="5137424"/>
          <a:ext cx="4886047" cy="982216"/>
        </p:xfrm>
        <a:graphic>
          <a:graphicData uri="http://schemas.openxmlformats.org/drawingml/2006/table">
            <a:tbl>
              <a:tblPr firstRow="1" bandRow="1">
                <a:tableStyleId>{BC89EF96-8CEA-46FF-86C4-4CE0E7609802}</a:tableStyleId>
              </a:tblPr>
              <a:tblGrid>
                <a:gridCol w="3528185"/>
                <a:gridCol w="1357862"/>
              </a:tblGrid>
              <a:tr h="205812">
                <a:tc>
                  <a:txBody>
                    <a:bodyPr/>
                    <a:lstStyle/>
                    <a:p>
                      <a:pPr marL="0" algn="l" defTabSz="914400" rtl="0" eaLnBrk="1" latinLnBrk="0" hangingPunct="1"/>
                      <a:r>
                        <a:rPr lang="es-ES" sz="1100" kern="1200" dirty="0" smtClean="0"/>
                        <a:t>Fecha</a:t>
                      </a:r>
                      <a:r>
                        <a:rPr lang="es-ES" sz="1100" kern="1200" baseline="0" dirty="0" smtClean="0"/>
                        <a:t> de Adjudicación </a:t>
                      </a:r>
                      <a:endParaRPr lang="es-CO" sz="1100" b="0" kern="1200" dirty="0">
                        <a:solidFill>
                          <a:schemeClr val="dk1"/>
                        </a:solidFill>
                        <a:latin typeface="+mn-lt"/>
                        <a:ea typeface="+mn-ea"/>
                        <a:cs typeface="Arial" panose="020B0604020202020204" pitchFamily="34" charset="0"/>
                      </a:endParaRPr>
                    </a:p>
                  </a:txBody>
                  <a:tcPr marL="84406" marR="84406" marT="38957" marB="38957"/>
                </a:tc>
                <a:tc>
                  <a:txBody>
                    <a:bodyPr/>
                    <a:lstStyle/>
                    <a:p>
                      <a:pPr algn="ctr" rtl="0" fontAlgn="ctr"/>
                      <a:r>
                        <a:rPr lang="es-MX" sz="1100" u="none" strike="noStrike" dirty="0" smtClean="0">
                          <a:effectLst/>
                        </a:rPr>
                        <a:t>30/06/2015</a:t>
                      </a:r>
                      <a:endParaRPr lang="es-MX" sz="1100" b="0" i="0" u="none" strike="noStrike" dirty="0">
                        <a:solidFill>
                          <a:schemeClr val="tx1"/>
                        </a:solidFill>
                        <a:effectLst/>
                        <a:latin typeface="+mn-lt"/>
                      </a:endParaRPr>
                    </a:p>
                  </a:txBody>
                  <a:tcPr marL="8792" marR="8792" marT="8116" marB="0" anchor="ctr"/>
                </a:tc>
              </a:tr>
              <a:tr h="205812">
                <a:tc>
                  <a:txBody>
                    <a:bodyPr/>
                    <a:lstStyle/>
                    <a:p>
                      <a:pPr marL="0" algn="l" defTabSz="914400" rtl="0" eaLnBrk="1" latinLnBrk="0" hangingPunct="1"/>
                      <a:r>
                        <a:rPr lang="es-CO" sz="1100" kern="1200" dirty="0" smtClean="0"/>
                        <a:t>Fecha de Firma de Contrato</a:t>
                      </a:r>
                      <a:endParaRPr lang="es-CO" sz="1100" b="0" kern="1200" dirty="0">
                        <a:solidFill>
                          <a:schemeClr val="dk1"/>
                        </a:solidFill>
                        <a:latin typeface="+mn-lt"/>
                        <a:ea typeface="+mn-ea"/>
                        <a:cs typeface="Arial" panose="020B0604020202020204" pitchFamily="34" charset="0"/>
                      </a:endParaRPr>
                    </a:p>
                  </a:txBody>
                  <a:tcPr marL="84406" marR="84406" marT="38957" marB="38957" anchor="ctr"/>
                </a:tc>
                <a:tc>
                  <a:txBody>
                    <a:bodyPr/>
                    <a:lstStyle/>
                    <a:p>
                      <a:pPr algn="ctr" rtl="0" fontAlgn="ctr"/>
                      <a:r>
                        <a:rPr lang="es-MX" sz="1100" b="0" i="0" u="none" strike="noStrike" kern="1200" dirty="0" smtClean="0">
                          <a:solidFill>
                            <a:schemeClr val="tx1"/>
                          </a:solidFill>
                          <a:effectLst/>
                          <a:latin typeface="+mn-lt"/>
                          <a:ea typeface="+mn-ea"/>
                          <a:cs typeface="+mn-cs"/>
                        </a:rPr>
                        <a:t>03/09/2015</a:t>
                      </a:r>
                      <a:endParaRPr lang="es-MX" sz="1100" b="0" i="0" u="none" strike="noStrike" kern="1200" dirty="0">
                        <a:solidFill>
                          <a:schemeClr val="tx1"/>
                        </a:solidFill>
                        <a:effectLst/>
                        <a:latin typeface="+mn-lt"/>
                        <a:ea typeface="+mn-ea"/>
                        <a:cs typeface="+mn-cs"/>
                      </a:endParaRPr>
                    </a:p>
                  </a:txBody>
                  <a:tcPr marL="0" marR="0" marT="0" marB="0" anchor="ctr"/>
                </a:tc>
              </a:tr>
              <a:tr h="205812">
                <a:tc>
                  <a:txBody>
                    <a:bodyPr/>
                    <a:lstStyle/>
                    <a:p>
                      <a:pPr marL="0" algn="l" defTabSz="914400" rtl="0" eaLnBrk="1" latinLnBrk="0" hangingPunct="1"/>
                      <a:r>
                        <a:rPr lang="es-CO" sz="1100" kern="1200" dirty="0" smtClean="0"/>
                        <a:t>Acta de Inicio</a:t>
                      </a:r>
                      <a:endParaRPr lang="es-CO" sz="1100" b="0" kern="1200" dirty="0">
                        <a:solidFill>
                          <a:schemeClr val="dk1"/>
                        </a:solidFill>
                        <a:latin typeface="+mn-lt"/>
                        <a:ea typeface="+mn-ea"/>
                        <a:cs typeface="Arial" panose="020B0604020202020204" pitchFamily="34" charset="0"/>
                      </a:endParaRPr>
                    </a:p>
                  </a:txBody>
                  <a:tcPr marL="84406" marR="84406" marT="38957" marB="38957" anchor="ctr"/>
                </a:tc>
                <a:tc>
                  <a:txBody>
                    <a:bodyPr/>
                    <a:lstStyle/>
                    <a:p>
                      <a:pPr algn="ctr" rtl="0" fontAlgn="ctr"/>
                      <a:r>
                        <a:rPr lang="es-MX" sz="1100" b="0" i="0" u="none" strike="noStrike" kern="1200" dirty="0" smtClean="0">
                          <a:solidFill>
                            <a:schemeClr val="tx1"/>
                          </a:solidFill>
                          <a:effectLst/>
                          <a:latin typeface="+mn-lt"/>
                          <a:ea typeface="+mn-ea"/>
                          <a:cs typeface="+mn-cs"/>
                        </a:rPr>
                        <a:t>En Proceso</a:t>
                      </a:r>
                      <a:endParaRPr lang="es-MX" sz="1100" b="0" i="0" u="none" strike="noStrike" kern="1200" dirty="0">
                        <a:solidFill>
                          <a:schemeClr val="tx1"/>
                        </a:solidFill>
                        <a:effectLst/>
                        <a:latin typeface="+mn-lt"/>
                        <a:ea typeface="+mn-ea"/>
                        <a:cs typeface="+mn-cs"/>
                      </a:endParaRPr>
                    </a:p>
                  </a:txBody>
                  <a:tcPr marL="0" marR="0" marT="0" marB="0" anchor="ctr"/>
                </a:tc>
              </a:tr>
              <a:tr h="205812">
                <a:tc>
                  <a:txBody>
                    <a:bodyPr/>
                    <a:lstStyle/>
                    <a:p>
                      <a:pPr marL="0" algn="l" defTabSz="914400" rtl="0" eaLnBrk="1" latinLnBrk="0" hangingPunct="1"/>
                      <a:r>
                        <a:rPr lang="es-CO" sz="1100" kern="1200" dirty="0" smtClean="0"/>
                        <a:t>Fase del Proyecto</a:t>
                      </a:r>
                      <a:endParaRPr lang="es-CO" sz="1100" b="0" kern="1200" dirty="0">
                        <a:solidFill>
                          <a:schemeClr val="dk1"/>
                        </a:solidFill>
                        <a:latin typeface="+mn-lt"/>
                        <a:ea typeface="+mn-ea"/>
                        <a:cs typeface="Arial" panose="020B0604020202020204" pitchFamily="34" charset="0"/>
                      </a:endParaRPr>
                    </a:p>
                  </a:txBody>
                  <a:tcPr marL="84406" marR="84406" marT="38957" marB="38957" anchor="ctr"/>
                </a:tc>
                <a:tc>
                  <a:txBody>
                    <a:bodyPr/>
                    <a:lstStyle/>
                    <a:p>
                      <a:pPr algn="ctr" rtl="0" fontAlgn="ctr"/>
                      <a:r>
                        <a:rPr lang="es-MX" sz="1100" b="0" i="0" u="none" strike="noStrike" kern="1200" dirty="0" smtClean="0">
                          <a:solidFill>
                            <a:schemeClr val="tx1"/>
                          </a:solidFill>
                          <a:effectLst/>
                          <a:latin typeface="+mn-lt"/>
                          <a:ea typeface="+mn-ea"/>
                          <a:cs typeface="+mn-cs"/>
                        </a:rPr>
                        <a:t>Firma de Contrato</a:t>
                      </a:r>
                      <a:endParaRPr lang="es-MX" sz="1100" b="0" i="0" u="none" strike="noStrike" kern="1200" dirty="0">
                        <a:solidFill>
                          <a:schemeClr val="tx1"/>
                        </a:solidFill>
                        <a:effectLst/>
                        <a:latin typeface="+mn-lt"/>
                        <a:ea typeface="+mn-ea"/>
                        <a:cs typeface="+mn-cs"/>
                      </a:endParaRPr>
                    </a:p>
                  </a:txBody>
                  <a:tcPr marL="0" marR="0" marT="0" marB="0" anchor="ctr"/>
                </a:tc>
              </a:tr>
            </a:tbl>
          </a:graphicData>
        </a:graphic>
      </p:graphicFrame>
      <p:sp>
        <p:nvSpPr>
          <p:cNvPr id="15" name="30 CuadroTexto"/>
          <p:cNvSpPr txBox="1">
            <a:spLocks noChangeArrowheads="1"/>
          </p:cNvSpPr>
          <p:nvPr/>
        </p:nvSpPr>
        <p:spPr bwMode="auto">
          <a:xfrm flipH="1">
            <a:off x="6880440" y="4744889"/>
            <a:ext cx="4904192" cy="307777"/>
          </a:xfrm>
          <a:prstGeom prst="rect">
            <a:avLst/>
          </a:prstGeom>
          <a:solidFill>
            <a:schemeClr val="accent1"/>
          </a:solidFill>
        </p:spPr>
        <p:style>
          <a:lnRef idx="3">
            <a:schemeClr val="lt1"/>
          </a:lnRef>
          <a:fillRef idx="1">
            <a:schemeClr val="accent1"/>
          </a:fillRef>
          <a:effectRef idx="1">
            <a:schemeClr val="accent1"/>
          </a:effectRef>
          <a:fontRef idx="minor">
            <a:schemeClr val="lt1"/>
          </a:fontRef>
        </p:style>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400" dirty="0" smtClean="0">
                <a:solidFill>
                  <a:prstClr val="white"/>
                </a:solidFill>
                <a:latin typeface="Calibri"/>
                <a:cs typeface="Arial" pitchFamily="34" charset="0"/>
              </a:rPr>
              <a:t>INFORMACIÓN GENERAL</a:t>
            </a:r>
            <a:endParaRPr lang="es-CO" sz="1400" dirty="0">
              <a:solidFill>
                <a:prstClr val="white"/>
              </a:solidFill>
              <a:latin typeface="Calibri"/>
              <a:cs typeface="Arial" pitchFamily="34" charset="0"/>
            </a:endParaRPr>
          </a:p>
        </p:txBody>
      </p:sp>
    </p:spTree>
    <p:extLst>
      <p:ext uri="{BB962C8B-B14F-4D97-AF65-F5344CB8AC3E}">
        <p14:creationId xmlns:p14="http://schemas.microsoft.com/office/powerpoint/2010/main" val="870127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0"/>
            <a:ext cx="1400213" cy="1124744"/>
          </a:xfrm>
          <a:prstGeom prst="rect">
            <a:avLst/>
          </a:prstGeom>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314239" y="1652479"/>
            <a:ext cx="3709753" cy="48008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30 CuadroTexto"/>
          <p:cNvSpPr txBox="1">
            <a:spLocks noChangeArrowheads="1"/>
          </p:cNvSpPr>
          <p:nvPr/>
        </p:nvSpPr>
        <p:spPr bwMode="auto">
          <a:xfrm flipH="1">
            <a:off x="7103265" y="1477967"/>
            <a:ext cx="4919671" cy="307777"/>
          </a:xfrm>
          <a:prstGeom prst="rect">
            <a:avLst/>
          </a:prstGeom>
          <a:solidFill>
            <a:schemeClr val="accent1"/>
          </a:solidFill>
        </p:spPr>
        <p:style>
          <a:lnRef idx="3">
            <a:schemeClr val="lt1"/>
          </a:lnRef>
          <a:fillRef idx="1">
            <a:schemeClr val="accent1"/>
          </a:fillRef>
          <a:effectRef idx="1">
            <a:schemeClr val="accent1"/>
          </a:effectRef>
          <a:fontRef idx="minor">
            <a:schemeClr val="lt1"/>
          </a:fontRef>
        </p:style>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400" dirty="0">
                <a:solidFill>
                  <a:prstClr val="white"/>
                </a:solidFill>
                <a:latin typeface="Calibri"/>
                <a:cs typeface="Arial" pitchFamily="34" charset="0"/>
              </a:rPr>
              <a:t>BENEFICIOS</a:t>
            </a:r>
          </a:p>
        </p:txBody>
      </p:sp>
      <p:graphicFrame>
        <p:nvGraphicFramePr>
          <p:cNvPr id="5" name="3 Tabla"/>
          <p:cNvGraphicFramePr>
            <a:graphicFrameLocks noGrp="1"/>
          </p:cNvGraphicFramePr>
          <p:nvPr>
            <p:extLst>
              <p:ext uri="{D42A27DB-BD31-4B8C-83A1-F6EECF244321}">
                <p14:modId xmlns:p14="http://schemas.microsoft.com/office/powerpoint/2010/main" val="3257255955"/>
              </p:ext>
            </p:extLst>
          </p:nvPr>
        </p:nvGraphicFramePr>
        <p:xfrm>
          <a:off x="7152993" y="1758816"/>
          <a:ext cx="4919671" cy="3550920"/>
        </p:xfrm>
        <a:graphic>
          <a:graphicData uri="http://schemas.openxmlformats.org/drawingml/2006/table">
            <a:tbl>
              <a:tblPr firstRow="1" bandRow="1">
                <a:tableStyleId>{BC89EF96-8CEA-46FF-86C4-4CE0E7609802}</a:tableStyleId>
              </a:tblPr>
              <a:tblGrid>
                <a:gridCol w="4919671"/>
              </a:tblGrid>
              <a:tr h="549270">
                <a:tc>
                  <a:txBody>
                    <a:bodyPr/>
                    <a:lstStyle/>
                    <a:p>
                      <a:pPr marL="285750" indent="-285750" algn="just">
                        <a:spcBef>
                          <a:spcPts val="600"/>
                        </a:spcBef>
                        <a:spcAft>
                          <a:spcPts val="600"/>
                        </a:spcAft>
                        <a:buClr>
                          <a:schemeClr val="accent2"/>
                        </a:buClr>
                        <a:buSzPct val="120000"/>
                        <a:buFont typeface="Arial" panose="020B0604020202020204" pitchFamily="34" charset="0"/>
                        <a:buChar char="•"/>
                      </a:pPr>
                      <a:r>
                        <a:rPr lang="es-MX" sz="1100" dirty="0" smtClean="0">
                          <a:solidFill>
                            <a:schemeClr val="bg2">
                              <a:lumMod val="10000"/>
                            </a:schemeClr>
                          </a:solidFill>
                          <a:latin typeface="+mn-lt"/>
                        </a:rPr>
                        <a:t>Medellín y el eje cafetero tendrán una nueva alternativa para salir mas rápidamente al mar caribe y los puertos de Urabá.</a:t>
                      </a:r>
                    </a:p>
                    <a:p>
                      <a:pPr marL="285750" indent="-285750" algn="just">
                        <a:spcBef>
                          <a:spcPts val="600"/>
                        </a:spcBef>
                        <a:spcAft>
                          <a:spcPts val="600"/>
                        </a:spcAft>
                        <a:buClr>
                          <a:schemeClr val="accent2"/>
                        </a:buClr>
                        <a:buSzPct val="120000"/>
                        <a:buFont typeface="Arial" panose="020B0604020202020204" pitchFamily="34" charset="0"/>
                        <a:buChar char="•"/>
                      </a:pPr>
                      <a:r>
                        <a:rPr lang="es-MX" sz="1100" dirty="0" smtClean="0">
                          <a:solidFill>
                            <a:schemeClr val="bg2">
                              <a:lumMod val="10000"/>
                            </a:schemeClr>
                          </a:solidFill>
                          <a:latin typeface="+mn-lt"/>
                        </a:rPr>
                        <a:t>Hoy en día ir de Medellín a la zona de Urabá requiere un recorrido de 12 horas de viaje en un camión; con los proyectos Mar 1 y Mar 2, este recorrido se disminuye  a solo 6 horas. </a:t>
                      </a:r>
                    </a:p>
                    <a:p>
                      <a:pPr marL="285750" indent="-285750" algn="just">
                        <a:spcBef>
                          <a:spcPts val="600"/>
                        </a:spcBef>
                        <a:spcAft>
                          <a:spcPts val="600"/>
                        </a:spcAft>
                        <a:buClr>
                          <a:schemeClr val="accent2"/>
                        </a:buClr>
                        <a:buSzPct val="120000"/>
                        <a:buFont typeface="Arial" panose="020B0604020202020204" pitchFamily="34" charset="0"/>
                        <a:buChar char="•"/>
                      </a:pPr>
                      <a:r>
                        <a:rPr lang="es-MX" sz="1100" dirty="0" smtClean="0">
                          <a:solidFill>
                            <a:schemeClr val="bg2">
                              <a:lumMod val="10000"/>
                            </a:schemeClr>
                          </a:solidFill>
                          <a:latin typeface="+mn-lt"/>
                        </a:rPr>
                        <a:t>El proyecto Mar 1 y Mar 2, junto con las Autopistas Pacífico 1,2, 3  facilitarán el comercio exterior desde y hacia el eje cafetero. Actualmente el tiempo de recorrido en un camión, desde el eje cafetero hasta Urabá es de 21 horas, con la construcción de estos proyectos se disminuirá a 12horas.</a:t>
                      </a:r>
                    </a:p>
                    <a:p>
                      <a:pPr marL="285750" indent="-285750" algn="just">
                        <a:spcBef>
                          <a:spcPts val="600"/>
                        </a:spcBef>
                        <a:spcAft>
                          <a:spcPts val="600"/>
                        </a:spcAft>
                        <a:buClr>
                          <a:schemeClr val="accent2"/>
                        </a:buClr>
                        <a:buSzPct val="120000"/>
                        <a:buFont typeface="Arial" panose="020B0604020202020204" pitchFamily="34" charset="0"/>
                        <a:buChar char="•"/>
                      </a:pPr>
                      <a:r>
                        <a:rPr lang="es-MX" sz="1100" dirty="0" smtClean="0">
                          <a:solidFill>
                            <a:schemeClr val="bg2">
                              <a:lumMod val="10000"/>
                            </a:schemeClr>
                          </a:solidFill>
                          <a:latin typeface="+mn-lt"/>
                        </a:rPr>
                        <a:t>Los Antioqueños podrán llegar mas rápidamente a Santa Fe de Antioquia, gracias a la construcción del segundo túnel de occidente, la doble calzada y las obras que actualmente esta terminando el </a:t>
                      </a:r>
                      <a:r>
                        <a:rPr lang="es-MX" sz="1100" dirty="0" err="1" smtClean="0">
                          <a:solidFill>
                            <a:schemeClr val="bg2">
                              <a:lumMod val="10000"/>
                            </a:schemeClr>
                          </a:solidFill>
                          <a:latin typeface="+mn-lt"/>
                        </a:rPr>
                        <a:t>Invias</a:t>
                      </a:r>
                      <a:r>
                        <a:rPr lang="es-MX" sz="1100" dirty="0" smtClean="0">
                          <a:solidFill>
                            <a:schemeClr val="bg2">
                              <a:lumMod val="10000"/>
                            </a:schemeClr>
                          </a:solidFill>
                          <a:latin typeface="+mn-lt"/>
                        </a:rPr>
                        <a:t> en la salida de Medellín.  Todo esto permitirá reducir el tiempo de viaje de 1 hora, 20 minutos a 35 minutos. </a:t>
                      </a:r>
                    </a:p>
                    <a:p>
                      <a:pPr marL="285750" indent="-285750" algn="just">
                        <a:spcBef>
                          <a:spcPts val="600"/>
                        </a:spcBef>
                        <a:spcAft>
                          <a:spcPts val="600"/>
                        </a:spcAft>
                        <a:buClr>
                          <a:schemeClr val="accent2"/>
                        </a:buClr>
                        <a:buSzPct val="120000"/>
                        <a:buFont typeface="Arial" panose="020B0604020202020204" pitchFamily="34" charset="0"/>
                        <a:buChar char="•"/>
                      </a:pPr>
                      <a:r>
                        <a:rPr lang="es-MX" sz="1100" dirty="0" smtClean="0">
                          <a:solidFill>
                            <a:schemeClr val="bg2">
                              <a:lumMod val="10000"/>
                            </a:schemeClr>
                          </a:solidFill>
                          <a:latin typeface="+mn-lt"/>
                        </a:rPr>
                        <a:t>El proyecto contempla inversiones por cerca de $1,5 billones, generando más de 7.800 empleos directos e indirectos durante la etapa de construcción (5 años).</a:t>
                      </a:r>
                      <a:endParaRPr lang="es-CO" sz="1100" b="0" dirty="0">
                        <a:solidFill>
                          <a:srgbClr val="244061">
                            <a:lumMod val="50000"/>
                          </a:srgbClr>
                        </a:solidFill>
                        <a:effectLst/>
                        <a:latin typeface="+mn-lt"/>
                      </a:endParaRPr>
                    </a:p>
                  </a:txBody>
                  <a:tcPr>
                    <a:solidFill>
                      <a:schemeClr val="bg1"/>
                    </a:solidFill>
                  </a:tcPr>
                </a:tc>
              </a:tr>
            </a:tbl>
          </a:graphicData>
        </a:graphic>
      </p:graphicFrame>
      <p:sp>
        <p:nvSpPr>
          <p:cNvPr id="6" name="Llamada rectangular redondeada 5"/>
          <p:cNvSpPr/>
          <p:nvPr/>
        </p:nvSpPr>
        <p:spPr>
          <a:xfrm>
            <a:off x="3502061" y="1957614"/>
            <a:ext cx="1567036" cy="258111"/>
          </a:xfrm>
          <a:prstGeom prst="wedgeRoundRectCallout">
            <a:avLst>
              <a:gd name="adj1" fmla="val -91527"/>
              <a:gd name="adj2" fmla="val -12513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prstClr val="black"/>
                </a:solidFill>
              </a:rPr>
              <a:t>CAÑASGORDAS</a:t>
            </a:r>
          </a:p>
        </p:txBody>
      </p:sp>
      <p:sp>
        <p:nvSpPr>
          <p:cNvPr id="7" name="Llamada rectangular redondeada 6"/>
          <p:cNvSpPr/>
          <p:nvPr/>
        </p:nvSpPr>
        <p:spPr>
          <a:xfrm>
            <a:off x="4244630" y="3559241"/>
            <a:ext cx="1452295" cy="215509"/>
          </a:xfrm>
          <a:prstGeom prst="wedgeRoundRectCallout">
            <a:avLst>
              <a:gd name="adj1" fmla="val -43590"/>
              <a:gd name="adj2" fmla="val -7622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500" dirty="0">
                <a:solidFill>
                  <a:prstClr val="black"/>
                </a:solidFill>
              </a:rPr>
              <a:t>SAN JERÓNIMO</a:t>
            </a:r>
          </a:p>
        </p:txBody>
      </p:sp>
      <p:sp>
        <p:nvSpPr>
          <p:cNvPr id="8" name="Llamada rectangular redondeada 7"/>
          <p:cNvSpPr/>
          <p:nvPr/>
        </p:nvSpPr>
        <p:spPr>
          <a:xfrm>
            <a:off x="2069250" y="2875967"/>
            <a:ext cx="1452295" cy="441285"/>
          </a:xfrm>
          <a:prstGeom prst="wedgeRoundRectCallout">
            <a:avLst>
              <a:gd name="adj1" fmla="val 59099"/>
              <a:gd name="adj2" fmla="val -3487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prstClr val="black"/>
                </a:solidFill>
              </a:rPr>
              <a:t>SANTAFÉ DE ANTIOQUIA</a:t>
            </a:r>
          </a:p>
        </p:txBody>
      </p:sp>
      <p:sp>
        <p:nvSpPr>
          <p:cNvPr id="9" name="Llamada rectangular redondeada 8"/>
          <p:cNvSpPr/>
          <p:nvPr/>
        </p:nvSpPr>
        <p:spPr>
          <a:xfrm>
            <a:off x="2210999" y="5958429"/>
            <a:ext cx="1452295" cy="215509"/>
          </a:xfrm>
          <a:prstGeom prst="wedgeRoundRectCallout">
            <a:avLst>
              <a:gd name="adj1" fmla="val 44298"/>
              <a:gd name="adj2" fmla="val -12182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prstClr val="black"/>
                </a:solidFill>
              </a:rPr>
              <a:t>BOLOMBOLO</a:t>
            </a:r>
          </a:p>
        </p:txBody>
      </p:sp>
      <p:grpSp>
        <p:nvGrpSpPr>
          <p:cNvPr id="10" name="Grupo 9"/>
          <p:cNvGrpSpPr/>
          <p:nvPr/>
        </p:nvGrpSpPr>
        <p:grpSpPr>
          <a:xfrm>
            <a:off x="154561" y="808835"/>
            <a:ext cx="8029108" cy="717756"/>
            <a:chOff x="1064568" y="327574"/>
            <a:chExt cx="8029108" cy="717756"/>
          </a:xfrm>
        </p:grpSpPr>
        <p:sp>
          <p:nvSpPr>
            <p:cNvPr id="11" name="Rectángulo 5"/>
            <p:cNvSpPr>
              <a:spLocks noChangeArrowheads="1"/>
            </p:cNvSpPr>
            <p:nvPr/>
          </p:nvSpPr>
          <p:spPr bwMode="auto">
            <a:xfrm>
              <a:off x="1064568" y="327574"/>
              <a:ext cx="6701010" cy="400110"/>
            </a:xfrm>
            <a:prstGeom prst="rect">
              <a:avLst/>
            </a:prstGeom>
            <a:noFill/>
            <a:ln w="9525">
              <a:noFill/>
              <a:miter lim="800000"/>
              <a:headEnd/>
              <a:tailEnd/>
            </a:ln>
          </p:spPr>
          <p:txBody>
            <a:bodyPr wrap="square">
              <a:spAutoFit/>
            </a:bodyPr>
            <a:lstStyle/>
            <a:p>
              <a:pPr>
                <a:defRPr/>
              </a:pPr>
              <a:r>
                <a:rPr lang="es-ES" sz="2000" dirty="0" smtClean="0">
                  <a:solidFill>
                    <a:srgbClr val="FFC000"/>
                  </a:solidFill>
                  <a:latin typeface="Impact" pitchFamily="34" charset="0"/>
                  <a:sym typeface="Helvetica Neue Bold Condensed" charset="0"/>
                </a:rPr>
                <a:t>AUTOPISTAS </a:t>
              </a:r>
              <a:r>
                <a:rPr lang="es-ES" sz="2000" dirty="0">
                  <a:solidFill>
                    <a:srgbClr val="FFC000"/>
                  </a:solidFill>
                  <a:latin typeface="Impact" pitchFamily="34" charset="0"/>
                  <a:sym typeface="Helvetica Neue Bold Condensed" charset="0"/>
                </a:rPr>
                <a:t>PARA LA PROSPERIDAD  </a:t>
              </a:r>
              <a:endParaRPr lang="es-ES" sz="2000" b="1" dirty="0">
                <a:ln w="10541" cmpd="sng">
                  <a:solidFill>
                    <a:srgbClr val="4F81BD">
                      <a:shade val="88000"/>
                      <a:satMod val="110000"/>
                    </a:srgbClr>
                  </a:solidFill>
                  <a:prstDash val="solid"/>
                </a:ln>
                <a:solidFill>
                  <a:srgbClr val="1F497D"/>
                </a:solidFill>
                <a:latin typeface="Franklin Gothic Demi Cond" pitchFamily="34" charset="0"/>
                <a:sym typeface="Helvetica Neue Bold Condensed" charset="0"/>
              </a:endParaRPr>
            </a:p>
          </p:txBody>
        </p:sp>
        <p:sp>
          <p:nvSpPr>
            <p:cNvPr id="12" name="Rectángulo 11"/>
            <p:cNvSpPr>
              <a:spLocks noChangeArrowheads="1"/>
            </p:cNvSpPr>
            <p:nvPr/>
          </p:nvSpPr>
          <p:spPr bwMode="auto">
            <a:xfrm>
              <a:off x="1712640" y="675998"/>
              <a:ext cx="73810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dirty="0">
                  <a:solidFill>
                    <a:prstClr val="black"/>
                  </a:solidFill>
                  <a:latin typeface="Impact" pitchFamily="34" charset="0"/>
                  <a:sym typeface="Helvetica Neue Bold Condensed"/>
                </a:rPr>
                <a:t>Mar 1: Túnel de Occidente - San Jerónimo – Santafé de Antioquia - Bolombolo </a:t>
              </a:r>
            </a:p>
          </p:txBody>
        </p:sp>
      </p:grpSp>
      <p:graphicFrame>
        <p:nvGraphicFramePr>
          <p:cNvPr id="13" name="Tabla 12"/>
          <p:cNvGraphicFramePr>
            <a:graphicFrameLocks noGrp="1"/>
          </p:cNvGraphicFramePr>
          <p:nvPr>
            <p:extLst>
              <p:ext uri="{D42A27DB-BD31-4B8C-83A1-F6EECF244321}">
                <p14:modId xmlns:p14="http://schemas.microsoft.com/office/powerpoint/2010/main" val="4051710244"/>
              </p:ext>
            </p:extLst>
          </p:nvPr>
        </p:nvGraphicFramePr>
        <p:xfrm>
          <a:off x="7066299" y="5435624"/>
          <a:ext cx="4983234" cy="801688"/>
        </p:xfrm>
        <a:graphic>
          <a:graphicData uri="http://schemas.openxmlformats.org/drawingml/2006/table">
            <a:tbl>
              <a:tblPr>
                <a:tableStyleId>{BC89EF96-8CEA-46FF-86C4-4CE0E7609802}</a:tableStyleId>
              </a:tblPr>
              <a:tblGrid>
                <a:gridCol w="1264638"/>
                <a:gridCol w="1362746"/>
                <a:gridCol w="1346861"/>
                <a:gridCol w="1008989"/>
              </a:tblGrid>
              <a:tr h="2889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1100" u="none" strike="noStrike" cap="none" normalizeH="0" baseline="0" dirty="0">
                          <a:ln>
                            <a:noFill/>
                          </a:ln>
                          <a:effectLst/>
                        </a:rPr>
                        <a:t>Peaje</a:t>
                      </a:r>
                      <a:endParaRPr kumimoji="0" lang="es-CO" sz="1100" b="1" i="0" u="none" strike="noStrike" cap="none" normalizeH="0" baseline="0" dirty="0">
                        <a:ln>
                          <a:noFill/>
                        </a:ln>
                        <a:solidFill>
                          <a:srgbClr val="FFFFFF"/>
                        </a:solidFill>
                        <a:effectLst/>
                        <a:latin typeface="Calibri" charset="0"/>
                        <a:ea typeface="ＭＳ Ｐゴシック" charset="0"/>
                        <a:cs typeface="ＭＳ Ｐゴシック" charset="0"/>
                      </a:endParaRPr>
                    </a:p>
                  </a:txBody>
                  <a:tcPr marL="9524" marR="9524" marT="9539"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1100" u="none" strike="noStrike" cap="none" normalizeH="0" baseline="0">
                          <a:ln>
                            <a:noFill/>
                          </a:ln>
                          <a:effectLst/>
                        </a:rPr>
                        <a:t>Ubicación</a:t>
                      </a:r>
                      <a:endParaRPr kumimoji="0" lang="es-CO" sz="1100" b="1" i="0" u="none" strike="noStrike" cap="none" normalizeH="0" baseline="0">
                        <a:ln>
                          <a:noFill/>
                        </a:ln>
                        <a:solidFill>
                          <a:srgbClr val="FFFFFF"/>
                        </a:solidFill>
                        <a:effectLst/>
                        <a:latin typeface="Calibri" charset="0"/>
                        <a:ea typeface="ＭＳ Ｐゴシック" charset="0"/>
                        <a:cs typeface="ＭＳ Ｐゴシック" charset="0"/>
                      </a:endParaRPr>
                    </a:p>
                  </a:txBody>
                  <a:tcPr marL="9524" marR="9524" marT="9539"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1100" u="none" strike="noStrike" cap="none" normalizeH="0" baseline="0">
                          <a:ln>
                            <a:noFill/>
                          </a:ln>
                          <a:effectLst/>
                        </a:rPr>
                        <a:t>Sentido Cobro</a:t>
                      </a:r>
                      <a:endParaRPr kumimoji="0" lang="es-CO" sz="1100" b="1" i="0" u="none" strike="noStrike" cap="none" normalizeH="0" baseline="0">
                        <a:ln>
                          <a:noFill/>
                        </a:ln>
                        <a:solidFill>
                          <a:srgbClr val="FFFFFF"/>
                        </a:solidFill>
                        <a:effectLst/>
                        <a:latin typeface="Calibri" charset="0"/>
                        <a:ea typeface="ＭＳ Ｐゴシック" charset="0"/>
                        <a:cs typeface="ＭＳ Ｐゴシック" charset="0"/>
                      </a:endParaRPr>
                    </a:p>
                  </a:txBody>
                  <a:tcPr marL="9524" marR="9524" marT="9539"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1100" u="none" strike="noStrike" cap="none" normalizeH="0" baseline="0" dirty="0" smtClean="0">
                          <a:ln>
                            <a:noFill/>
                          </a:ln>
                          <a:effectLst/>
                        </a:rPr>
                        <a:t>Observación</a:t>
                      </a:r>
                      <a:endParaRPr kumimoji="0" lang="es-CO" sz="1100" b="1" i="0" u="none" strike="noStrike" cap="none" normalizeH="0" baseline="0" dirty="0">
                        <a:ln>
                          <a:noFill/>
                        </a:ln>
                        <a:solidFill>
                          <a:srgbClr val="FFFFFF"/>
                        </a:solidFill>
                        <a:effectLst/>
                        <a:latin typeface="Calibri" charset="0"/>
                        <a:ea typeface="ＭＳ Ｐゴシック" charset="0"/>
                        <a:cs typeface="ＭＳ Ｐゴシック" charset="0"/>
                      </a:endParaRPr>
                    </a:p>
                  </a:txBody>
                  <a:tcPr marL="9524" marR="9524" marT="9539" marB="0" anchor="ctr" horzOverflow="overflow"/>
                </a:tc>
              </a:tr>
              <a:tr h="5127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1100" u="none" strike="noStrike" cap="none" normalizeH="0" baseline="0" dirty="0">
                          <a:ln>
                            <a:noFill/>
                          </a:ln>
                          <a:effectLst/>
                        </a:rPr>
                        <a:t>San </a:t>
                      </a:r>
                      <a:r>
                        <a:rPr kumimoji="0" lang="es-CO" sz="1100" u="none" strike="noStrike" cap="none" normalizeH="0" baseline="0" dirty="0" smtClean="0">
                          <a:ln>
                            <a:noFill/>
                          </a:ln>
                          <a:effectLst/>
                        </a:rPr>
                        <a:t>Cristóbal/</a:t>
                      </a:r>
                    </a:p>
                    <a:p>
                      <a:pPr marL="0" marR="0" lvl="0" indent="0" algn="ctr" defTabSz="914400" rtl="0" eaLnBrk="1" fontAlgn="ctr" latinLnBrk="0" hangingPunct="1">
                        <a:lnSpc>
                          <a:spcPct val="100000"/>
                        </a:lnSpc>
                        <a:spcBef>
                          <a:spcPct val="0"/>
                        </a:spcBef>
                        <a:spcAft>
                          <a:spcPct val="0"/>
                        </a:spcAft>
                        <a:buClrTx/>
                        <a:buSzTx/>
                        <a:buFontTx/>
                        <a:buNone/>
                        <a:tabLst/>
                      </a:pPr>
                      <a:r>
                        <a:rPr kumimoji="0" lang="es-CO" sz="1100" u="none" strike="noStrike" cap="none" normalizeH="0" baseline="0" dirty="0" smtClean="0">
                          <a:ln>
                            <a:noFill/>
                          </a:ln>
                          <a:effectLst/>
                        </a:rPr>
                        <a:t>Palmitas </a:t>
                      </a:r>
                      <a:endParaRPr kumimoji="0" lang="es-CO" sz="11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9524" marR="9524" marT="9539"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1100" u="none" strike="noStrike" cap="none" normalizeH="0" baseline="0" dirty="0" smtClean="0">
                          <a:ln>
                            <a:noFill/>
                          </a:ln>
                          <a:effectLst/>
                        </a:rPr>
                        <a:t>Túnel </a:t>
                      </a:r>
                      <a:r>
                        <a:rPr kumimoji="0" lang="es-CO" sz="1100" u="none" strike="noStrike" cap="none" normalizeH="0" baseline="0" dirty="0">
                          <a:ln>
                            <a:noFill/>
                          </a:ln>
                          <a:effectLst/>
                        </a:rPr>
                        <a:t>de Occidente</a:t>
                      </a:r>
                      <a:endParaRPr kumimoji="0" lang="es-CO" sz="11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9524" marR="9524" marT="9539"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1100" u="none" strike="noStrike" cap="none" normalizeH="0" baseline="0" dirty="0">
                          <a:ln>
                            <a:noFill/>
                          </a:ln>
                          <a:effectLst/>
                        </a:rPr>
                        <a:t>Bidireccional</a:t>
                      </a:r>
                      <a:endParaRPr kumimoji="0" lang="es-CO" sz="11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9524" marR="9524" marT="9539"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1100" u="none" strike="noStrike" cap="none" normalizeH="0" baseline="0" dirty="0">
                          <a:ln>
                            <a:noFill/>
                          </a:ln>
                          <a:effectLst/>
                        </a:rPr>
                        <a:t>Existente</a:t>
                      </a:r>
                      <a:endParaRPr kumimoji="0" lang="es-CO" sz="11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9524" marR="9524" marT="9539" marB="0" anchor="ctr" horzOverflow="overflow"/>
                </a:tc>
              </a:tr>
            </a:tbl>
          </a:graphicData>
        </a:graphic>
      </p:graphicFrame>
    </p:spTree>
    <p:extLst>
      <p:ext uri="{BB962C8B-B14F-4D97-AF65-F5344CB8AC3E}">
        <p14:creationId xmlns:p14="http://schemas.microsoft.com/office/powerpoint/2010/main" val="3575160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0"/>
            <a:ext cx="1400213" cy="1124744"/>
          </a:xfrm>
          <a:prstGeom prst="rect">
            <a:avLst/>
          </a:prstGeom>
        </p:spPr>
      </p:pic>
      <p:grpSp>
        <p:nvGrpSpPr>
          <p:cNvPr id="3" name="Grupo 2"/>
          <p:cNvGrpSpPr/>
          <p:nvPr/>
        </p:nvGrpSpPr>
        <p:grpSpPr>
          <a:xfrm>
            <a:off x="191344" y="911397"/>
            <a:ext cx="8029108" cy="1056310"/>
            <a:chOff x="1064568" y="327574"/>
            <a:chExt cx="8029108" cy="1056310"/>
          </a:xfrm>
        </p:grpSpPr>
        <p:sp>
          <p:nvSpPr>
            <p:cNvPr id="4" name="Rectángulo 5"/>
            <p:cNvSpPr>
              <a:spLocks noChangeArrowheads="1"/>
            </p:cNvSpPr>
            <p:nvPr/>
          </p:nvSpPr>
          <p:spPr bwMode="auto">
            <a:xfrm>
              <a:off x="1064568" y="327574"/>
              <a:ext cx="6701010" cy="523220"/>
            </a:xfrm>
            <a:prstGeom prst="rect">
              <a:avLst/>
            </a:prstGeom>
            <a:noFill/>
            <a:ln w="9525">
              <a:noFill/>
              <a:miter lim="800000"/>
              <a:headEnd/>
              <a:tailEnd/>
            </a:ln>
          </p:spPr>
          <p:txBody>
            <a:bodyPr wrap="square">
              <a:spAutoFit/>
            </a:bodyPr>
            <a:lstStyle/>
            <a:p>
              <a:pPr>
                <a:defRPr/>
              </a:pPr>
              <a:r>
                <a:rPr lang="es-ES" sz="2800" dirty="0" smtClean="0">
                  <a:solidFill>
                    <a:srgbClr val="FFC000"/>
                  </a:solidFill>
                  <a:latin typeface="Impact" pitchFamily="34" charset="0"/>
                  <a:sym typeface="Helvetica Neue Bold Condensed" charset="0"/>
                </a:rPr>
                <a:t>AUTOPISTAS </a:t>
              </a:r>
              <a:r>
                <a:rPr lang="es-ES" sz="2800" dirty="0">
                  <a:solidFill>
                    <a:srgbClr val="FFC000"/>
                  </a:solidFill>
                  <a:latin typeface="Impact" pitchFamily="34" charset="0"/>
                  <a:sym typeface="Helvetica Neue Bold Condensed" charset="0"/>
                </a:rPr>
                <a:t>PARA LA PROSPERIDAD  </a:t>
              </a:r>
              <a:endParaRPr lang="es-ES" sz="2800" b="1" dirty="0">
                <a:ln w="10541" cmpd="sng">
                  <a:solidFill>
                    <a:srgbClr val="4F81BD">
                      <a:shade val="88000"/>
                      <a:satMod val="110000"/>
                    </a:srgbClr>
                  </a:solidFill>
                  <a:prstDash val="solid"/>
                </a:ln>
                <a:solidFill>
                  <a:srgbClr val="1F497D"/>
                </a:solidFill>
                <a:latin typeface="Franklin Gothic Demi Cond" pitchFamily="34" charset="0"/>
                <a:sym typeface="Helvetica Neue Bold Condensed" charset="0"/>
              </a:endParaRPr>
            </a:p>
          </p:txBody>
        </p:sp>
        <p:sp>
          <p:nvSpPr>
            <p:cNvPr id="5" name="Rectángulo 4"/>
            <p:cNvSpPr>
              <a:spLocks noChangeArrowheads="1"/>
            </p:cNvSpPr>
            <p:nvPr/>
          </p:nvSpPr>
          <p:spPr bwMode="auto">
            <a:xfrm>
              <a:off x="1712640" y="675998"/>
              <a:ext cx="73810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sz="2000" dirty="0">
                  <a:solidFill>
                    <a:prstClr val="black"/>
                  </a:solidFill>
                  <a:latin typeface="Impact" pitchFamily="34" charset="0"/>
                  <a:sym typeface="Helvetica Neue Bold Condensed"/>
                </a:rPr>
                <a:t>Mar 1: Túnel de Occidente - San Jerónimo – Santafé de Antioquia - Bolombolo </a:t>
              </a:r>
            </a:p>
          </p:txBody>
        </p:sp>
      </p:grpSp>
      <p:graphicFrame>
        <p:nvGraphicFramePr>
          <p:cNvPr id="6" name="10 Tabla"/>
          <p:cNvGraphicFramePr>
            <a:graphicFrameLocks noGrp="1"/>
          </p:cNvGraphicFramePr>
          <p:nvPr>
            <p:extLst>
              <p:ext uri="{D42A27DB-BD31-4B8C-83A1-F6EECF244321}">
                <p14:modId xmlns:p14="http://schemas.microsoft.com/office/powerpoint/2010/main" val="1548325094"/>
              </p:ext>
            </p:extLst>
          </p:nvPr>
        </p:nvGraphicFramePr>
        <p:xfrm>
          <a:off x="2783633" y="3419526"/>
          <a:ext cx="9217023" cy="3033810"/>
        </p:xfrm>
        <a:graphic>
          <a:graphicData uri="http://schemas.openxmlformats.org/drawingml/2006/table">
            <a:tbl>
              <a:tblPr bandRow="1">
                <a:tableStyleId>{16D9F66E-5EB9-4882-86FB-DCBF35E3C3E4}</a:tableStyleId>
              </a:tblPr>
              <a:tblGrid>
                <a:gridCol w="573806"/>
                <a:gridCol w="2975856"/>
                <a:gridCol w="2325369"/>
                <a:gridCol w="3341992"/>
              </a:tblGrid>
              <a:tr h="854445">
                <a:tc>
                  <a:txBody>
                    <a:bodyPr/>
                    <a:lstStyle/>
                    <a:p>
                      <a:pPr algn="ctr">
                        <a:spcAft>
                          <a:spcPts val="0"/>
                        </a:spcAft>
                      </a:pPr>
                      <a:r>
                        <a:rPr lang="es-ES_tradnl" sz="1200" b="1" dirty="0" smtClean="0">
                          <a:effectLst/>
                        </a:rPr>
                        <a:t>UF</a:t>
                      </a:r>
                      <a:endParaRPr lang="es-CO" sz="1200" b="1" dirty="0">
                        <a:effectLst/>
                        <a:latin typeface="Calibri (Cuerpo)"/>
                        <a:ea typeface="Times New Roman"/>
                      </a:endParaRPr>
                    </a:p>
                  </a:txBody>
                  <a:tcPr marL="68580" marR="68580" marT="0" marB="0" anchor="ctr"/>
                </a:tc>
                <a:tc>
                  <a:txBody>
                    <a:bodyPr/>
                    <a:lstStyle/>
                    <a:p>
                      <a:pPr algn="ctr">
                        <a:spcAft>
                          <a:spcPts val="0"/>
                        </a:spcAft>
                      </a:pPr>
                      <a:r>
                        <a:rPr lang="es-ES_tradnl" sz="1200" b="1" dirty="0" smtClean="0">
                          <a:effectLst/>
                        </a:rPr>
                        <a:t>SECTOR</a:t>
                      </a:r>
                      <a:endParaRPr lang="es-CO" sz="1200" b="1" dirty="0">
                        <a:effectLst/>
                        <a:latin typeface="Calibri (Cuerpo)"/>
                        <a:ea typeface="Times New Roman"/>
                      </a:endParaRPr>
                    </a:p>
                  </a:txBody>
                  <a:tcPr marL="68580" marR="68580" marT="0" marB="0" anchor="ctr"/>
                </a:tc>
                <a:tc>
                  <a:txBody>
                    <a:bodyPr/>
                    <a:lstStyle/>
                    <a:p>
                      <a:pPr algn="ctr">
                        <a:spcAft>
                          <a:spcPts val="0"/>
                        </a:spcAft>
                      </a:pPr>
                      <a:r>
                        <a:rPr lang="es-ES_tradnl" sz="1200" b="1" dirty="0" smtClean="0">
                          <a:effectLst/>
                        </a:rPr>
                        <a:t>LONGITUD (KM)</a:t>
                      </a:r>
                      <a:endParaRPr lang="es-CO" sz="1200" b="1" dirty="0">
                        <a:effectLst/>
                        <a:latin typeface="Calibri (Cuerpo)"/>
                        <a:ea typeface="Times New Roman"/>
                      </a:endParaRPr>
                    </a:p>
                  </a:txBody>
                  <a:tcPr marL="68580" marR="68580" marT="0" marB="0" anchor="ctr"/>
                </a:tc>
                <a:tc>
                  <a:txBody>
                    <a:bodyPr/>
                    <a:lstStyle/>
                    <a:p>
                      <a:pPr algn="ctr">
                        <a:spcAft>
                          <a:spcPts val="0"/>
                        </a:spcAft>
                      </a:pPr>
                      <a:r>
                        <a:rPr lang="es-ES_tradnl" sz="1200" b="1" dirty="0" smtClean="0">
                          <a:effectLst/>
                        </a:rPr>
                        <a:t>INTERVENCIÓN PREVISTA</a:t>
                      </a:r>
                      <a:endParaRPr lang="es-CO" sz="1200" b="1" dirty="0">
                        <a:effectLst/>
                        <a:latin typeface="Calibri (Cuerpo)"/>
                        <a:ea typeface="Times New Roman"/>
                      </a:endParaRPr>
                    </a:p>
                  </a:txBody>
                  <a:tcPr marL="68580" marR="68580" marT="0" marB="0" anchor="ctr"/>
                </a:tc>
              </a:tr>
              <a:tr h="299696">
                <a:tc>
                  <a:txBody>
                    <a:bodyPr/>
                    <a:lstStyle/>
                    <a:p>
                      <a:pPr algn="ctr">
                        <a:lnSpc>
                          <a:spcPct val="115000"/>
                        </a:lnSpc>
                        <a:spcAft>
                          <a:spcPts val="0"/>
                        </a:spcAft>
                      </a:pPr>
                      <a:r>
                        <a:rPr lang="es-ES_tradnl" sz="1200" dirty="0" smtClean="0">
                          <a:effectLst/>
                        </a:rPr>
                        <a:t>1</a:t>
                      </a:r>
                      <a:endParaRPr lang="es-CO" sz="1200" dirty="0">
                        <a:effectLst/>
                        <a:latin typeface="Calibri (Cuerpo)"/>
                        <a:ea typeface="Times New Roman"/>
                        <a:cs typeface="Times New Roman"/>
                      </a:endParaRPr>
                    </a:p>
                  </a:txBody>
                  <a:tcPr marL="68580" marR="68580" marT="0" marB="0" anchor="ct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es-CO" sz="1200" kern="1200" dirty="0" smtClean="0">
                          <a:effectLst/>
                        </a:rPr>
                        <a:t>Túnel </a:t>
                      </a:r>
                      <a:r>
                        <a:rPr lang="es-CO" sz="1200" kern="1200" dirty="0">
                          <a:effectLst/>
                        </a:rPr>
                        <a:t>de Occidente – San </a:t>
                      </a:r>
                      <a:r>
                        <a:rPr lang="es-CO" sz="1200" kern="1200" dirty="0" smtClean="0">
                          <a:effectLst/>
                        </a:rPr>
                        <a:t>Jerónimo</a:t>
                      </a:r>
                      <a:endParaRPr lang="es-CO" sz="1200" kern="1200" dirty="0">
                        <a:solidFill>
                          <a:srgbClr val="000000"/>
                        </a:solidFill>
                        <a:effectLst/>
                        <a:latin typeface="Times New Roman" panose="02020603050405020304" pitchFamily="18" charset="0"/>
                        <a:ea typeface="Times New Roman" panose="02020603050405020304" pitchFamily="18" charset="0"/>
                        <a:cs typeface="+mn-cs"/>
                      </a:endParaRPr>
                    </a:p>
                  </a:txBody>
                  <a:tcPr marL="9525" marR="9525" marT="9523"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es-CO" sz="1200" kern="1200" dirty="0">
                          <a:effectLst/>
                        </a:rPr>
                        <a:t>19</a:t>
                      </a:r>
                      <a:endParaRPr lang="es-CO" sz="1200" kern="1200" dirty="0">
                        <a:solidFill>
                          <a:srgbClr val="000000"/>
                        </a:solidFill>
                        <a:effectLst/>
                        <a:latin typeface="Times New Roman" panose="02020603050405020304" pitchFamily="18" charset="0"/>
                        <a:ea typeface="Times New Roman" panose="02020603050405020304" pitchFamily="18" charset="0"/>
                        <a:cs typeface="+mn-cs"/>
                      </a:endParaRPr>
                    </a:p>
                  </a:txBody>
                  <a:tcPr marL="9525" marR="9525" marT="9523"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es-CO" sz="1200" kern="1200" dirty="0">
                          <a:effectLst/>
                        </a:rPr>
                        <a:t>Mejoramiento de calzada </a:t>
                      </a:r>
                      <a:r>
                        <a:rPr lang="es-CO" sz="1200" kern="1200" dirty="0" smtClean="0">
                          <a:effectLst/>
                        </a:rPr>
                        <a:t>actual + Construcción </a:t>
                      </a:r>
                      <a:r>
                        <a:rPr lang="es-CO" sz="1200" kern="1200" dirty="0">
                          <a:effectLst/>
                        </a:rPr>
                        <a:t>de calzada nueva </a:t>
                      </a:r>
                      <a:endParaRPr lang="es-CO" sz="1200" kern="1200" dirty="0">
                        <a:solidFill>
                          <a:srgbClr val="000000"/>
                        </a:solidFill>
                        <a:effectLst/>
                        <a:latin typeface="Times New Roman" panose="02020603050405020304" pitchFamily="18" charset="0"/>
                        <a:ea typeface="Times New Roman" panose="02020603050405020304" pitchFamily="18" charset="0"/>
                        <a:cs typeface="+mn-cs"/>
                      </a:endParaRPr>
                    </a:p>
                  </a:txBody>
                  <a:tcPr marL="9525" marR="9525" marT="9523" marB="0" anchor="ctr" horzOverflow="overflow"/>
                </a:tc>
              </a:tr>
              <a:tr h="299696">
                <a:tc>
                  <a:txBody>
                    <a:bodyPr/>
                    <a:lstStyle/>
                    <a:p>
                      <a:pPr algn="ctr">
                        <a:lnSpc>
                          <a:spcPct val="115000"/>
                        </a:lnSpc>
                        <a:spcAft>
                          <a:spcPts val="0"/>
                        </a:spcAft>
                      </a:pPr>
                      <a:r>
                        <a:rPr lang="es-ES_tradnl" sz="1200" dirty="0" smtClean="0">
                          <a:effectLst/>
                        </a:rPr>
                        <a:t>2</a:t>
                      </a:r>
                      <a:endParaRPr lang="es-CO" sz="1200" dirty="0">
                        <a:effectLst/>
                        <a:latin typeface="Calibri (Cuerpo)"/>
                        <a:ea typeface="Times New Roman"/>
                        <a:cs typeface="Times New Roman"/>
                      </a:endParaRPr>
                    </a:p>
                  </a:txBody>
                  <a:tcPr marL="68580" marR="68580" marT="0" marB="0" anchor="ct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es-CO" sz="1200" kern="1200" dirty="0">
                          <a:effectLst/>
                        </a:rPr>
                        <a:t>San </a:t>
                      </a:r>
                      <a:r>
                        <a:rPr lang="es-CO" sz="1200" kern="1200" dirty="0" smtClean="0">
                          <a:effectLst/>
                        </a:rPr>
                        <a:t>Jerónimo </a:t>
                      </a:r>
                      <a:r>
                        <a:rPr lang="es-CO" sz="1200" kern="1200" dirty="0">
                          <a:effectLst/>
                        </a:rPr>
                        <a:t>– </a:t>
                      </a:r>
                      <a:r>
                        <a:rPr lang="es-CO" sz="1200" kern="1200" dirty="0" smtClean="0">
                          <a:effectLst/>
                        </a:rPr>
                        <a:t>Santafé </a:t>
                      </a:r>
                      <a:r>
                        <a:rPr lang="es-CO" sz="1200" kern="1200" dirty="0">
                          <a:effectLst/>
                        </a:rPr>
                        <a:t>de Antioquia</a:t>
                      </a:r>
                      <a:endParaRPr lang="es-CO" sz="1200" kern="1200" dirty="0">
                        <a:solidFill>
                          <a:srgbClr val="000000"/>
                        </a:solidFill>
                        <a:effectLst/>
                        <a:latin typeface="Times New Roman" panose="02020603050405020304" pitchFamily="18" charset="0"/>
                        <a:ea typeface="Times New Roman" panose="02020603050405020304" pitchFamily="18" charset="0"/>
                        <a:cs typeface="+mn-cs"/>
                      </a:endParaRPr>
                    </a:p>
                  </a:txBody>
                  <a:tcPr marL="9525" marR="9525" marT="9523"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es-CO" sz="1200" kern="1200" dirty="0" smtClean="0">
                          <a:effectLst/>
                        </a:rPr>
                        <a:t>76</a:t>
                      </a:r>
                    </a:p>
                    <a:p>
                      <a:pPr marL="0" marR="0" lvl="0" indent="0" algn="ctr" defTabSz="914400" rtl="0" eaLnBrk="1" fontAlgn="ctr" latinLnBrk="0" hangingPunct="1">
                        <a:lnSpc>
                          <a:spcPct val="100000"/>
                        </a:lnSpc>
                        <a:spcBef>
                          <a:spcPct val="0"/>
                        </a:spcBef>
                        <a:spcAft>
                          <a:spcPct val="0"/>
                        </a:spcAft>
                        <a:buClrTx/>
                        <a:buSzTx/>
                        <a:buFontTx/>
                        <a:buNone/>
                        <a:tabLst/>
                      </a:pPr>
                      <a:r>
                        <a:rPr lang="es-CO" sz="1200" kern="1200" dirty="0" smtClean="0">
                          <a:effectLst/>
                        </a:rPr>
                        <a:t>(14 </a:t>
                      </a:r>
                      <a:r>
                        <a:rPr lang="es-CO" sz="1200" kern="1200" dirty="0">
                          <a:effectLst/>
                        </a:rPr>
                        <a:t>San </a:t>
                      </a:r>
                      <a:r>
                        <a:rPr lang="es-CO" sz="1200" kern="1200" dirty="0" smtClean="0">
                          <a:effectLst/>
                        </a:rPr>
                        <a:t>Jerónimo </a:t>
                      </a:r>
                      <a:r>
                        <a:rPr lang="es-CO" sz="1200" kern="1200" dirty="0">
                          <a:effectLst/>
                        </a:rPr>
                        <a:t>a </a:t>
                      </a:r>
                      <a:r>
                        <a:rPr lang="es-CO" sz="1200" kern="1200" dirty="0" smtClean="0">
                          <a:effectLst/>
                        </a:rPr>
                        <a:t>Santafé </a:t>
                      </a:r>
                      <a:r>
                        <a:rPr lang="es-CO" sz="1200" kern="1200" dirty="0">
                          <a:effectLst/>
                        </a:rPr>
                        <a:t>y 62 de </a:t>
                      </a:r>
                      <a:r>
                        <a:rPr lang="es-CO" sz="1200" kern="1200" dirty="0" smtClean="0">
                          <a:effectLst/>
                        </a:rPr>
                        <a:t>Santafé </a:t>
                      </a:r>
                      <a:r>
                        <a:rPr lang="es-CO" sz="1200" kern="1200" dirty="0">
                          <a:effectLst/>
                        </a:rPr>
                        <a:t>a Cañasgordas)</a:t>
                      </a:r>
                      <a:endParaRPr lang="es-CO" sz="1200" kern="1200" dirty="0">
                        <a:solidFill>
                          <a:srgbClr val="000000"/>
                        </a:solidFill>
                        <a:effectLst/>
                        <a:latin typeface="Times New Roman" panose="02020603050405020304" pitchFamily="18" charset="0"/>
                        <a:ea typeface="Times New Roman" panose="02020603050405020304" pitchFamily="18" charset="0"/>
                        <a:cs typeface="+mn-cs"/>
                      </a:endParaRPr>
                    </a:p>
                  </a:txBody>
                  <a:tcPr marL="9525" marR="9525" marT="9523"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es-CO" sz="1200" kern="1200" dirty="0">
                          <a:effectLst/>
                        </a:rPr>
                        <a:t>Mejoramiento de calzada </a:t>
                      </a:r>
                      <a:r>
                        <a:rPr lang="es-CO" sz="1200" kern="1200" dirty="0" smtClean="0">
                          <a:effectLst/>
                        </a:rPr>
                        <a:t>actual + Construcción de</a:t>
                      </a:r>
                      <a:r>
                        <a:rPr lang="es-CO" sz="1200" kern="1200" baseline="0" dirty="0" smtClean="0">
                          <a:effectLst/>
                        </a:rPr>
                        <a:t> </a:t>
                      </a:r>
                      <a:r>
                        <a:rPr lang="es-CO" sz="1200" kern="1200" dirty="0" smtClean="0">
                          <a:effectLst/>
                        </a:rPr>
                        <a:t>calzada </a:t>
                      </a:r>
                      <a:r>
                        <a:rPr lang="es-CO" sz="1200" kern="1200" dirty="0">
                          <a:effectLst/>
                        </a:rPr>
                        <a:t>nueva. </a:t>
                      </a:r>
                      <a:endParaRPr lang="es-CO" sz="1200" kern="1200" dirty="0" smtClean="0">
                        <a:solidFill>
                          <a:srgbClr val="000000"/>
                        </a:solidFill>
                        <a:effectLst/>
                        <a:latin typeface="Times New Roman" panose="02020603050405020304" pitchFamily="18" charset="0"/>
                        <a:ea typeface="Times New Roman" panose="02020603050405020304" pitchFamily="18" charset="0"/>
                        <a:cs typeface="+mn-cs"/>
                      </a:endParaRPr>
                    </a:p>
                  </a:txBody>
                  <a:tcPr marL="9525" marR="9525" marT="9523" marB="0" anchor="ctr" horzOverflow="overflow"/>
                </a:tc>
              </a:tr>
              <a:tr h="299696">
                <a:tc>
                  <a:txBody>
                    <a:bodyPr/>
                    <a:lstStyle/>
                    <a:p>
                      <a:pPr algn="ctr">
                        <a:lnSpc>
                          <a:spcPct val="115000"/>
                        </a:lnSpc>
                        <a:spcAft>
                          <a:spcPts val="0"/>
                        </a:spcAft>
                      </a:pPr>
                      <a:r>
                        <a:rPr lang="es-ES_tradnl" sz="1200" dirty="0" smtClean="0">
                          <a:effectLst/>
                        </a:rPr>
                        <a:t>3</a:t>
                      </a:r>
                      <a:endParaRPr lang="es-CO" sz="1200" dirty="0">
                        <a:effectLst/>
                        <a:latin typeface="Calibri (Cuerpo)"/>
                        <a:ea typeface="Times New Roman"/>
                        <a:cs typeface="Times New Roman"/>
                      </a:endParaRPr>
                    </a:p>
                  </a:txBody>
                  <a:tcPr marL="44450" marR="4445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kern="1200" dirty="0" smtClean="0">
                          <a:effectLst/>
                        </a:rPr>
                        <a:t>Túnel de Occidente (Segunda Calzada)</a:t>
                      </a:r>
                      <a:endParaRPr lang="es-ES" sz="1200" kern="1200" dirty="0">
                        <a:solidFill>
                          <a:srgbClr val="000000"/>
                        </a:solidFill>
                        <a:effectLst/>
                        <a:latin typeface="Times New Roman" panose="02020603050405020304" pitchFamily="18" charset="0"/>
                        <a:ea typeface="Times New Roman" panose="02020603050405020304" pitchFamily="18" charset="0"/>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kern="1200" dirty="0" smtClean="0">
                          <a:effectLst/>
                        </a:rPr>
                        <a:t>10</a:t>
                      </a:r>
                    </a:p>
                    <a:p>
                      <a:pPr algn="ctr"/>
                      <a:endParaRPr lang="es-ES" sz="1200" kern="1200" dirty="0">
                        <a:solidFill>
                          <a:srgbClr val="000000"/>
                        </a:solidFill>
                        <a:effectLst/>
                        <a:latin typeface="Times New Roman" panose="02020603050405020304" pitchFamily="18" charset="0"/>
                        <a:ea typeface="Times New Roman" panose="02020603050405020304" pitchFamily="18" charset="0"/>
                        <a:cs typeface="+mn-cs"/>
                      </a:endParaRP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es-CO" sz="1200" kern="1200" dirty="0">
                          <a:effectLst/>
                        </a:rPr>
                        <a:t>Construcción doble calzada con vías de servicio y Duplicación del Túnel de Occidente</a:t>
                      </a:r>
                      <a:endParaRPr lang="es-CO" sz="1200" kern="1200" dirty="0">
                        <a:solidFill>
                          <a:srgbClr val="000000"/>
                        </a:solidFill>
                        <a:effectLst/>
                        <a:latin typeface="Times New Roman" panose="02020603050405020304" pitchFamily="18" charset="0"/>
                        <a:ea typeface="Times New Roman" panose="02020603050405020304" pitchFamily="18" charset="0"/>
                        <a:cs typeface="+mn-cs"/>
                      </a:endParaRPr>
                    </a:p>
                  </a:txBody>
                  <a:tcPr marL="9525" marR="9525" marT="9523" marB="0" anchor="ctr" horzOverflow="overflow"/>
                </a:tc>
              </a:tr>
              <a:tr h="788719">
                <a:tc>
                  <a:txBody>
                    <a:bodyPr/>
                    <a:lstStyle/>
                    <a:p>
                      <a:pPr algn="ctr">
                        <a:lnSpc>
                          <a:spcPct val="115000"/>
                        </a:lnSpc>
                        <a:spcAft>
                          <a:spcPts val="0"/>
                        </a:spcAft>
                      </a:pPr>
                      <a:r>
                        <a:rPr lang="es-ES_tradnl" sz="1200" dirty="0" smtClean="0">
                          <a:effectLst/>
                        </a:rPr>
                        <a:t>4</a:t>
                      </a:r>
                      <a:endParaRPr lang="es-CO" sz="1200" dirty="0">
                        <a:effectLst/>
                        <a:latin typeface="Calibri (Cuerpo)"/>
                        <a:ea typeface="Times New Roman"/>
                        <a:cs typeface="Times New Roman"/>
                      </a:endParaRPr>
                    </a:p>
                  </a:txBody>
                  <a:tcPr marL="44450" marR="44450" marT="0" marB="0" anchor="ct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es-CO" sz="1200" kern="1200" dirty="0">
                          <a:effectLst/>
                        </a:rPr>
                        <a:t>Túnel de Occidente (Segunda Calzada)</a:t>
                      </a:r>
                      <a:endParaRPr lang="es-CO" sz="1200" kern="1200" dirty="0">
                        <a:solidFill>
                          <a:srgbClr val="000000"/>
                        </a:solidFill>
                        <a:effectLst/>
                        <a:latin typeface="Times New Roman" panose="02020603050405020304" pitchFamily="18" charset="0"/>
                        <a:ea typeface="Times New Roman" panose="02020603050405020304" pitchFamily="18" charset="0"/>
                        <a:cs typeface="+mn-cs"/>
                      </a:endParaRPr>
                    </a:p>
                  </a:txBody>
                  <a:tcPr marL="9525" marR="9525" marT="9523"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es-CO" sz="1200" kern="1200" dirty="0" smtClean="0">
                          <a:effectLst/>
                        </a:rPr>
                        <a:t>71</a:t>
                      </a:r>
                      <a:endParaRPr lang="es-CO" sz="1200" kern="1200" dirty="0">
                        <a:solidFill>
                          <a:srgbClr val="000000"/>
                        </a:solidFill>
                        <a:effectLst/>
                        <a:latin typeface="Times New Roman" panose="02020603050405020304" pitchFamily="18" charset="0"/>
                        <a:ea typeface="Times New Roman" panose="02020603050405020304" pitchFamily="18" charset="0"/>
                        <a:cs typeface="+mn-cs"/>
                      </a:endParaRPr>
                    </a:p>
                  </a:txBody>
                  <a:tcPr marL="9525" marR="9525" marT="9523" marB="0"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kern="1200" dirty="0" smtClean="0">
                          <a:effectLst/>
                        </a:rPr>
                        <a:t>Construcción calzada sencilla bidireccional y 1 Túnel</a:t>
                      </a:r>
                      <a:endParaRPr lang="es-ES" sz="1200" kern="1200" dirty="0">
                        <a:solidFill>
                          <a:srgbClr val="000000"/>
                        </a:solidFill>
                        <a:effectLst/>
                        <a:latin typeface="Times New Roman" panose="02020603050405020304" pitchFamily="18" charset="0"/>
                        <a:ea typeface="Times New Roman" panose="02020603050405020304" pitchFamily="18" charset="0"/>
                        <a:cs typeface="+mn-cs"/>
                      </a:endParaRPr>
                    </a:p>
                  </a:txBody>
                  <a:tcPr/>
                </a:tc>
              </a:tr>
            </a:tbl>
          </a:graphicData>
        </a:graphic>
      </p:graphicFrame>
      <p:sp>
        <p:nvSpPr>
          <p:cNvPr id="7" name="30 CuadroTexto"/>
          <p:cNvSpPr txBox="1">
            <a:spLocks noChangeArrowheads="1"/>
          </p:cNvSpPr>
          <p:nvPr/>
        </p:nvSpPr>
        <p:spPr bwMode="auto">
          <a:xfrm flipH="1">
            <a:off x="5303916" y="1624461"/>
            <a:ext cx="4320480" cy="307777"/>
          </a:xfrm>
          <a:prstGeom prst="rect">
            <a:avLst/>
          </a:prstGeom>
        </p:spPr>
        <p:style>
          <a:lnRef idx="3">
            <a:schemeClr val="lt1"/>
          </a:lnRef>
          <a:fillRef idx="1">
            <a:schemeClr val="accent6"/>
          </a:fillRef>
          <a:effectRef idx="1">
            <a:schemeClr val="accent6"/>
          </a:effectRef>
          <a:fontRef idx="minor">
            <a:schemeClr val="lt1"/>
          </a:fontRef>
        </p:style>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400" dirty="0">
                <a:solidFill>
                  <a:prstClr val="white"/>
                </a:solidFill>
                <a:latin typeface="Calibri"/>
                <a:cs typeface="Arial" pitchFamily="34" charset="0"/>
              </a:rPr>
              <a:t>INVERSIONES 4G (Millones)</a:t>
            </a:r>
          </a:p>
        </p:txBody>
      </p:sp>
      <p:sp>
        <p:nvSpPr>
          <p:cNvPr id="8" name="CuadroTexto 7"/>
          <p:cNvSpPr txBox="1"/>
          <p:nvPr/>
        </p:nvSpPr>
        <p:spPr>
          <a:xfrm>
            <a:off x="5992095" y="3059486"/>
            <a:ext cx="3703320" cy="276999"/>
          </a:xfrm>
          <a:prstGeom prst="rect">
            <a:avLst/>
          </a:prstGeom>
          <a:noFill/>
        </p:spPr>
        <p:txBody>
          <a:bodyPr wrap="square" rtlCol="0">
            <a:spAutoFit/>
          </a:bodyPr>
          <a:lstStyle/>
          <a:p>
            <a:pPr marL="171450" indent="-171450">
              <a:buFont typeface="Arial" panose="020B0604020202020204" pitchFamily="34" charset="0"/>
              <a:buChar char="•"/>
            </a:pPr>
            <a:r>
              <a:rPr lang="es-MX" sz="1200" dirty="0" smtClean="0">
                <a:solidFill>
                  <a:srgbClr val="022B44"/>
                </a:solidFill>
              </a:rPr>
              <a:t> Precios constantes 2014</a:t>
            </a:r>
          </a:p>
        </p:txBody>
      </p:sp>
      <p:graphicFrame>
        <p:nvGraphicFramePr>
          <p:cNvPr id="9" name="3 Tabla"/>
          <p:cNvGraphicFramePr>
            <a:graphicFrameLocks noGrp="1"/>
          </p:cNvGraphicFramePr>
          <p:nvPr>
            <p:extLst>
              <p:ext uri="{D42A27DB-BD31-4B8C-83A1-F6EECF244321}">
                <p14:modId xmlns:p14="http://schemas.microsoft.com/office/powerpoint/2010/main" val="4154828502"/>
              </p:ext>
            </p:extLst>
          </p:nvPr>
        </p:nvGraphicFramePr>
        <p:xfrm>
          <a:off x="5303913" y="1999851"/>
          <a:ext cx="4320481" cy="914400"/>
        </p:xfrm>
        <a:graphic>
          <a:graphicData uri="http://schemas.openxmlformats.org/drawingml/2006/table">
            <a:tbl>
              <a:tblPr firstRow="1" bandRow="1">
                <a:tableStyleId>{E8B1032C-EA38-4F05-BA0D-38AFFFC7BED3}</a:tableStyleId>
              </a:tblPr>
              <a:tblGrid>
                <a:gridCol w="2455356"/>
                <a:gridCol w="1865125"/>
              </a:tblGrid>
              <a:tr h="202929">
                <a:tc>
                  <a:txBody>
                    <a:bodyPr/>
                    <a:lstStyle/>
                    <a:p>
                      <a:pPr marL="0" algn="l" defTabSz="914400" rtl="0" eaLnBrk="1" latinLnBrk="0" hangingPunct="1"/>
                      <a:r>
                        <a:rPr lang="es-ES" sz="1400" b="0" kern="1200" dirty="0" smtClean="0">
                          <a:solidFill>
                            <a:schemeClr val="tx1"/>
                          </a:solidFill>
                          <a:latin typeface="+mn-lt"/>
                          <a:ea typeface="+mn-ea"/>
                          <a:cs typeface="+mn-cs"/>
                        </a:rPr>
                        <a:t>Total</a:t>
                      </a:r>
                      <a:r>
                        <a:rPr lang="es-ES" sz="1400" b="0" kern="1200" baseline="0" dirty="0" smtClean="0">
                          <a:solidFill>
                            <a:schemeClr val="tx1"/>
                          </a:solidFill>
                          <a:latin typeface="+mn-lt"/>
                          <a:ea typeface="+mn-ea"/>
                          <a:cs typeface="+mn-cs"/>
                        </a:rPr>
                        <a:t> Capex</a:t>
                      </a:r>
                      <a:endParaRPr lang="es-CO" sz="1400" b="0" kern="1200" dirty="0">
                        <a:solidFill>
                          <a:schemeClr val="dk1"/>
                        </a:solidFill>
                        <a:latin typeface="+mn-lt"/>
                        <a:ea typeface="+mn-ea"/>
                        <a:cs typeface="Arial" panose="020B0604020202020204" pitchFamily="34" charset="0"/>
                      </a:endParaRPr>
                    </a:p>
                  </a:txBody>
                  <a:tcPr/>
                </a:tc>
                <a:tc>
                  <a:txBody>
                    <a:bodyPr/>
                    <a:lstStyle/>
                    <a:p>
                      <a:pPr algn="ctr" rtl="0" fontAlgn="ctr"/>
                      <a:r>
                        <a:rPr lang="es-MX" sz="1400" b="0" u="none" strike="noStrike" dirty="0" smtClean="0">
                          <a:effectLst/>
                        </a:rPr>
                        <a:t>$ 1.569.405</a:t>
                      </a:r>
                      <a:endParaRPr lang="es-MX" sz="1400" b="0" i="0" u="none" strike="noStrike" dirty="0">
                        <a:solidFill>
                          <a:schemeClr val="tx1"/>
                        </a:solidFill>
                        <a:effectLst/>
                        <a:latin typeface="+mn-lt"/>
                      </a:endParaRPr>
                    </a:p>
                  </a:txBody>
                  <a:tcPr marL="9525" marR="9525" marT="9525" marB="0" anchor="ctr"/>
                </a:tc>
              </a:tr>
              <a:tr h="202929">
                <a:tc>
                  <a:txBody>
                    <a:bodyPr/>
                    <a:lstStyle/>
                    <a:p>
                      <a:pPr marL="0" algn="l" defTabSz="914400" rtl="0" eaLnBrk="1" latinLnBrk="0" hangingPunct="1"/>
                      <a:r>
                        <a:rPr lang="es-CO" sz="1400" kern="1200" dirty="0" smtClean="0"/>
                        <a:t>Total Vigencia Futura</a:t>
                      </a:r>
                      <a:endParaRPr lang="es-CO" sz="1400" b="1" kern="1200" dirty="0">
                        <a:solidFill>
                          <a:schemeClr val="dk1"/>
                        </a:solidFill>
                        <a:latin typeface="+mn-lt"/>
                        <a:ea typeface="+mn-ea"/>
                        <a:cs typeface="Arial" panose="020B0604020202020204" pitchFamily="34" charset="0"/>
                      </a:endParaRPr>
                    </a:p>
                  </a:txBody>
                  <a:tcPr anchor="ctr"/>
                </a:tc>
                <a:tc>
                  <a:txBody>
                    <a:bodyPr/>
                    <a:lstStyle/>
                    <a:p>
                      <a:pPr algn="ctr" rtl="0" fontAlgn="ctr"/>
                      <a:r>
                        <a:rPr lang="es-MX" sz="1400" b="0" u="none" strike="noStrike" dirty="0" smtClean="0">
                          <a:effectLst/>
                        </a:rPr>
                        <a:t>$ </a:t>
                      </a:r>
                      <a:r>
                        <a:rPr lang="es-MX" sz="1400" b="0" i="0" u="none" strike="noStrike" kern="1200" dirty="0" smtClean="0">
                          <a:solidFill>
                            <a:schemeClr val="tx1"/>
                          </a:solidFill>
                          <a:effectLst/>
                          <a:latin typeface="+mn-lt"/>
                          <a:ea typeface="+mn-ea"/>
                          <a:cs typeface="+mn-cs"/>
                        </a:rPr>
                        <a:t>3.270.892</a:t>
                      </a:r>
                      <a:endParaRPr lang="es-MX" sz="1400" b="0" i="0" u="none" strike="noStrike" kern="1200" dirty="0">
                        <a:solidFill>
                          <a:schemeClr val="tx1"/>
                        </a:solidFill>
                        <a:effectLst/>
                        <a:latin typeface="+mn-lt"/>
                        <a:ea typeface="+mn-ea"/>
                        <a:cs typeface="+mn-cs"/>
                      </a:endParaRPr>
                    </a:p>
                  </a:txBody>
                  <a:tcPr marL="0" marR="0" marT="0" marB="0" anchor="ctr"/>
                </a:tc>
              </a:tr>
              <a:tr h="202929">
                <a:tc>
                  <a:txBody>
                    <a:bodyPr/>
                    <a:lstStyle/>
                    <a:p>
                      <a:pPr marL="0" algn="l" defTabSz="914400" rtl="0" eaLnBrk="1" latinLnBrk="0" hangingPunct="1"/>
                      <a:r>
                        <a:rPr lang="es-CO" sz="1400" b="0" kern="1200" dirty="0" smtClean="0">
                          <a:solidFill>
                            <a:schemeClr val="dk1"/>
                          </a:solidFill>
                          <a:latin typeface="+mn-lt"/>
                          <a:ea typeface="+mn-ea"/>
                          <a:cs typeface="Arial" panose="020B0604020202020204" pitchFamily="34" charset="0"/>
                        </a:rPr>
                        <a:t>Valor del Contrato</a:t>
                      </a:r>
                      <a:endParaRPr lang="es-CO" sz="1400" b="0" kern="1200" dirty="0">
                        <a:solidFill>
                          <a:schemeClr val="dk1"/>
                        </a:solidFill>
                        <a:latin typeface="+mn-lt"/>
                        <a:ea typeface="+mn-ea"/>
                        <a:cs typeface="Arial" panose="020B0604020202020204" pitchFamily="34" charset="0"/>
                      </a:endParaRPr>
                    </a:p>
                  </a:txBody>
                  <a:tcPr anchor="ctr"/>
                </a:tc>
                <a:tc>
                  <a:txBody>
                    <a:bodyPr/>
                    <a:lstStyle/>
                    <a:p>
                      <a:pPr algn="ctr" rtl="0" fontAlgn="ctr"/>
                      <a:r>
                        <a:rPr lang="es-MX" sz="1400" b="0" u="none" strike="noStrike" dirty="0" smtClean="0">
                          <a:effectLst/>
                        </a:rPr>
                        <a:t>$ 2.326.834</a:t>
                      </a:r>
                      <a:endParaRPr lang="es-MX" sz="1400" b="0" i="0" u="none" strike="noStrike" dirty="0">
                        <a:solidFill>
                          <a:schemeClr val="tx1"/>
                        </a:solidFill>
                        <a:effectLst/>
                        <a:latin typeface="+mn-lt"/>
                      </a:endParaRPr>
                    </a:p>
                  </a:txBody>
                  <a:tcPr marL="0" marR="0" marT="0" marB="0" anchor="ctr"/>
                </a:tc>
              </a:tr>
            </a:tbl>
          </a:graphicData>
        </a:graphic>
      </p:graphicFrame>
    </p:spTree>
    <p:extLst>
      <p:ext uri="{BB962C8B-B14F-4D97-AF65-F5344CB8AC3E}">
        <p14:creationId xmlns:p14="http://schemas.microsoft.com/office/powerpoint/2010/main" val="3535856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0"/>
            <a:ext cx="1400213" cy="1124744"/>
          </a:xfrm>
          <a:prstGeom prst="rect">
            <a:avLst/>
          </a:prstGeom>
        </p:spPr>
      </p:pic>
      <p:grpSp>
        <p:nvGrpSpPr>
          <p:cNvPr id="3" name="Grupo 2"/>
          <p:cNvGrpSpPr/>
          <p:nvPr/>
        </p:nvGrpSpPr>
        <p:grpSpPr>
          <a:xfrm>
            <a:off x="191345" y="491758"/>
            <a:ext cx="9495098" cy="1076533"/>
            <a:chOff x="-962929" y="265366"/>
            <a:chExt cx="6786057" cy="1076533"/>
          </a:xfrm>
        </p:grpSpPr>
        <p:sp>
          <p:nvSpPr>
            <p:cNvPr id="4" name="Rectángulo 5"/>
            <p:cNvSpPr>
              <a:spLocks noChangeArrowheads="1"/>
            </p:cNvSpPr>
            <p:nvPr/>
          </p:nvSpPr>
          <p:spPr bwMode="auto">
            <a:xfrm>
              <a:off x="-81528" y="265366"/>
              <a:ext cx="5904656" cy="584775"/>
            </a:xfrm>
            <a:prstGeom prst="rect">
              <a:avLst/>
            </a:prstGeom>
            <a:noFill/>
            <a:ln w="9525">
              <a:noFill/>
              <a:miter lim="800000"/>
              <a:headEnd/>
              <a:tailEnd/>
            </a:ln>
          </p:spPr>
          <p:txBody>
            <a:bodyPr wrap="square">
              <a:spAutoFit/>
            </a:bodyPr>
            <a:lstStyle/>
            <a:p>
              <a:pPr>
                <a:defRPr/>
              </a:pPr>
              <a:r>
                <a:rPr lang="es-ES" sz="3200" dirty="0" smtClean="0">
                  <a:solidFill>
                    <a:srgbClr val="FFC000"/>
                  </a:solidFill>
                  <a:latin typeface="Impact" pitchFamily="34" charset="0"/>
                  <a:sym typeface="Helvetica Neue Bold Condensed" charset="0"/>
                </a:rPr>
                <a:t>  </a:t>
              </a:r>
              <a:endParaRPr lang="es-ES" sz="3200" b="1" dirty="0">
                <a:ln w="10541" cmpd="sng">
                  <a:solidFill>
                    <a:srgbClr val="4F81BD">
                      <a:shade val="88000"/>
                      <a:satMod val="110000"/>
                    </a:srgbClr>
                  </a:solidFill>
                  <a:prstDash val="solid"/>
                </a:ln>
                <a:solidFill>
                  <a:srgbClr val="1F497D"/>
                </a:solidFill>
                <a:latin typeface="Franklin Gothic Demi Cond" pitchFamily="34" charset="0"/>
                <a:sym typeface="Helvetica Neue Bold Condensed" charset="0"/>
              </a:endParaRPr>
            </a:p>
          </p:txBody>
        </p:sp>
        <p:sp>
          <p:nvSpPr>
            <p:cNvPr id="5" name="Rectángulo 4"/>
            <p:cNvSpPr>
              <a:spLocks noChangeArrowheads="1"/>
            </p:cNvSpPr>
            <p:nvPr/>
          </p:nvSpPr>
          <p:spPr bwMode="auto">
            <a:xfrm>
              <a:off x="-962929" y="818679"/>
              <a:ext cx="47525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sz="2800" dirty="0">
                  <a:solidFill>
                    <a:prstClr val="black"/>
                  </a:solidFill>
                  <a:latin typeface="Impact" pitchFamily="34" charset="0"/>
                  <a:sym typeface="Helvetica Neue Bold Condensed"/>
                </a:rPr>
                <a:t>BUCARAMANGA – BARRANCABERMEJA – YONDÓ </a:t>
              </a:r>
            </a:p>
          </p:txBody>
        </p:sp>
      </p:grpSp>
      <p:pic>
        <p:nvPicPr>
          <p:cNvPr id="6" name="Imagen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1544" y="1759410"/>
            <a:ext cx="8928992" cy="3312368"/>
          </a:xfrm>
          <a:prstGeom prst="rect">
            <a:avLst/>
          </a:prstGeom>
          <a:noFill/>
          <a:ln>
            <a:solidFill>
              <a:schemeClr val="tx1"/>
            </a:solidFill>
          </a:ln>
        </p:spPr>
      </p:pic>
      <p:pic>
        <p:nvPicPr>
          <p:cNvPr id="7" name="Imagen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8347" y="5148411"/>
            <a:ext cx="3028950" cy="1304925"/>
          </a:xfrm>
          <a:prstGeom prst="rect">
            <a:avLst/>
          </a:prstGeom>
          <a:noFill/>
          <a:ln>
            <a:noFill/>
          </a:ln>
        </p:spPr>
      </p:pic>
      <p:pic>
        <p:nvPicPr>
          <p:cNvPr id="8" name="Imagen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2024" y="5353198"/>
            <a:ext cx="2133600" cy="895350"/>
          </a:xfrm>
          <a:prstGeom prst="rect">
            <a:avLst/>
          </a:prstGeom>
          <a:noFill/>
          <a:ln>
            <a:noFill/>
          </a:ln>
        </p:spPr>
      </p:pic>
    </p:spTree>
    <p:extLst>
      <p:ext uri="{BB962C8B-B14F-4D97-AF65-F5344CB8AC3E}">
        <p14:creationId xmlns:p14="http://schemas.microsoft.com/office/powerpoint/2010/main" val="2074909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0"/>
            <a:ext cx="1400213" cy="1124744"/>
          </a:xfrm>
          <a:prstGeom prst="rect">
            <a:avLst/>
          </a:prstGeom>
        </p:spPr>
      </p:pic>
      <p:grpSp>
        <p:nvGrpSpPr>
          <p:cNvPr id="3" name="Grupo 2"/>
          <p:cNvGrpSpPr/>
          <p:nvPr/>
        </p:nvGrpSpPr>
        <p:grpSpPr>
          <a:xfrm>
            <a:off x="-744760" y="795387"/>
            <a:ext cx="8261836" cy="911622"/>
            <a:chOff x="75387" y="274762"/>
            <a:chExt cx="5904656" cy="911622"/>
          </a:xfrm>
        </p:grpSpPr>
        <p:sp>
          <p:nvSpPr>
            <p:cNvPr id="4" name="Rectángulo 5"/>
            <p:cNvSpPr>
              <a:spLocks noChangeArrowheads="1"/>
            </p:cNvSpPr>
            <p:nvPr/>
          </p:nvSpPr>
          <p:spPr bwMode="auto">
            <a:xfrm>
              <a:off x="75387" y="274762"/>
              <a:ext cx="5904656" cy="584775"/>
            </a:xfrm>
            <a:prstGeom prst="rect">
              <a:avLst/>
            </a:prstGeom>
            <a:noFill/>
            <a:ln w="9525">
              <a:noFill/>
              <a:miter lim="800000"/>
              <a:headEnd/>
              <a:tailEnd/>
            </a:ln>
          </p:spPr>
          <p:txBody>
            <a:bodyPr wrap="square">
              <a:spAutoFit/>
            </a:bodyPr>
            <a:lstStyle/>
            <a:p>
              <a:pPr>
                <a:defRPr/>
              </a:pPr>
              <a:r>
                <a:rPr lang="es-ES" sz="3200" dirty="0" smtClean="0">
                  <a:solidFill>
                    <a:srgbClr val="FFC000"/>
                  </a:solidFill>
                  <a:latin typeface="Impact" pitchFamily="34" charset="0"/>
                  <a:sym typeface="Helvetica Neue Bold Condensed" charset="0"/>
                </a:rPr>
                <a:t> </a:t>
              </a:r>
              <a:endParaRPr lang="es-ES" sz="3200" b="1" dirty="0">
                <a:ln w="10541" cmpd="sng">
                  <a:solidFill>
                    <a:srgbClr val="4F81BD">
                      <a:shade val="88000"/>
                      <a:satMod val="110000"/>
                    </a:srgbClr>
                  </a:solidFill>
                  <a:prstDash val="solid"/>
                </a:ln>
                <a:solidFill>
                  <a:srgbClr val="1F497D"/>
                </a:solidFill>
                <a:latin typeface="Franklin Gothic Demi Cond" pitchFamily="34" charset="0"/>
                <a:sym typeface="Helvetica Neue Bold Condensed" charset="0"/>
              </a:endParaRPr>
            </a:p>
          </p:txBody>
        </p:sp>
        <p:sp>
          <p:nvSpPr>
            <p:cNvPr id="5" name="Rectángulo 4"/>
            <p:cNvSpPr>
              <a:spLocks noChangeArrowheads="1"/>
            </p:cNvSpPr>
            <p:nvPr/>
          </p:nvSpPr>
          <p:spPr bwMode="auto">
            <a:xfrm>
              <a:off x="651451" y="663164"/>
              <a:ext cx="47525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sz="2800" dirty="0">
                  <a:solidFill>
                    <a:prstClr val="black"/>
                  </a:solidFill>
                  <a:latin typeface="Impact" pitchFamily="34" charset="0"/>
                  <a:sym typeface="Helvetica Neue Bold Condensed"/>
                </a:rPr>
                <a:t>BUCARAMANGA – BARRANCABERMEJA – YONDÓ </a:t>
              </a:r>
            </a:p>
          </p:txBody>
        </p:sp>
      </p:grpSp>
      <p:sp>
        <p:nvSpPr>
          <p:cNvPr id="6" name="30 CuadroTexto"/>
          <p:cNvSpPr txBox="1">
            <a:spLocks noChangeArrowheads="1"/>
          </p:cNvSpPr>
          <p:nvPr/>
        </p:nvSpPr>
        <p:spPr bwMode="auto">
          <a:xfrm flipH="1">
            <a:off x="1991544" y="1988840"/>
            <a:ext cx="4392488" cy="319639"/>
          </a:xfrm>
          <a:prstGeom prst="rect">
            <a:avLst/>
          </a:prstGeom>
          <a:solidFill>
            <a:schemeClr val="accent6"/>
          </a:solidFill>
        </p:spPr>
        <p:style>
          <a:lnRef idx="3">
            <a:schemeClr val="lt1"/>
          </a:lnRef>
          <a:fillRef idx="1">
            <a:schemeClr val="accent1"/>
          </a:fillRef>
          <a:effectRef idx="1">
            <a:schemeClr val="accent1"/>
          </a:effectRef>
          <a:fontRef idx="minor">
            <a:schemeClr val="lt1"/>
          </a:fontRef>
        </p:style>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477" dirty="0">
                <a:solidFill>
                  <a:prstClr val="white"/>
                </a:solidFill>
                <a:latin typeface="Calibri"/>
                <a:cs typeface="Arial" pitchFamily="34" charset="0"/>
              </a:rPr>
              <a:t>ALCANCE CONCESIONES 4G</a:t>
            </a:r>
          </a:p>
        </p:txBody>
      </p:sp>
      <p:graphicFrame>
        <p:nvGraphicFramePr>
          <p:cNvPr id="7" name="17 Tabla"/>
          <p:cNvGraphicFramePr>
            <a:graphicFrameLocks noGrp="1"/>
          </p:cNvGraphicFramePr>
          <p:nvPr>
            <p:extLst>
              <p:ext uri="{D42A27DB-BD31-4B8C-83A1-F6EECF244321}">
                <p14:modId xmlns:p14="http://schemas.microsoft.com/office/powerpoint/2010/main" val="357348242"/>
              </p:ext>
            </p:extLst>
          </p:nvPr>
        </p:nvGraphicFramePr>
        <p:xfrm>
          <a:off x="1991544" y="2373339"/>
          <a:ext cx="4392488" cy="2542734"/>
        </p:xfrm>
        <a:graphic>
          <a:graphicData uri="http://schemas.openxmlformats.org/drawingml/2006/table">
            <a:tbl>
              <a:tblPr firstRow="1" bandRow="1">
                <a:tableStyleId>{E8B1032C-EA38-4F05-BA0D-38AFFFC7BED3}</a:tableStyleId>
              </a:tblPr>
              <a:tblGrid>
                <a:gridCol w="2880320"/>
                <a:gridCol w="1512168"/>
              </a:tblGrid>
              <a:tr h="0">
                <a:tc>
                  <a:txBody>
                    <a:bodyPr/>
                    <a:lstStyle/>
                    <a:p>
                      <a:pPr algn="ctr"/>
                      <a:r>
                        <a:rPr lang="es-CO" sz="1300" u="none" strike="noStrike" kern="1200" dirty="0" smtClean="0"/>
                        <a:t>ESTRUCTURADO</a:t>
                      </a:r>
                      <a:r>
                        <a:rPr lang="es-CO" sz="1300" baseline="0" dirty="0" smtClean="0"/>
                        <a:t> DIRECTAMENTE ANI</a:t>
                      </a:r>
                      <a:endParaRPr lang="es-CO" sz="1300" b="1" dirty="0">
                        <a:latin typeface="+mn-lt"/>
                        <a:cs typeface="Arial" panose="020B0604020202020204" pitchFamily="34" charset="0"/>
                      </a:endParaRPr>
                    </a:p>
                  </a:txBody>
                  <a:tcPr marL="84406" marR="84406" marT="42203" marB="42203"/>
                </a:tc>
                <a:tc>
                  <a:txBody>
                    <a:bodyPr/>
                    <a:lstStyle/>
                    <a:p>
                      <a:pPr algn="ctr" fontAlgn="ctr"/>
                      <a:r>
                        <a:rPr lang="es-CO" sz="1300" u="none" strike="noStrike" dirty="0" smtClean="0"/>
                        <a:t>SEGUNDA</a:t>
                      </a:r>
                      <a:r>
                        <a:rPr lang="es-CO" sz="1300" u="none" strike="noStrike" baseline="0" dirty="0" smtClean="0"/>
                        <a:t> </a:t>
                      </a:r>
                      <a:r>
                        <a:rPr lang="es-CO" sz="1300" u="none" strike="noStrike" dirty="0" smtClean="0"/>
                        <a:t>OLA</a:t>
                      </a:r>
                      <a:endParaRPr lang="es-CO" sz="1300" b="1" i="0" u="none" strike="noStrike" dirty="0">
                        <a:solidFill>
                          <a:schemeClr val="tx1"/>
                        </a:solidFill>
                        <a:latin typeface="+mn-lt"/>
                        <a:cs typeface="Arial" panose="020B0604020202020204" pitchFamily="34" charset="0"/>
                      </a:endParaRPr>
                    </a:p>
                  </a:txBody>
                  <a:tcPr marL="8792" marR="8792" marT="8792" marB="0" anchor="ctr"/>
                </a:tc>
              </a:tr>
              <a:tr h="2797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u="none" strike="noStrike" dirty="0" smtClean="0">
                          <a:effectLst/>
                        </a:rPr>
                        <a:t>Longitud</a:t>
                      </a:r>
                      <a:r>
                        <a:rPr lang="es-ES" sz="1300" u="none" strike="noStrike" baseline="0" dirty="0" smtClean="0">
                          <a:effectLst/>
                        </a:rPr>
                        <a:t> de Proyecto (Km)</a:t>
                      </a:r>
                      <a:endParaRPr lang="es-ES" sz="1300" b="1" u="none" strike="noStrike" dirty="0" smtClean="0">
                        <a:effectLst/>
                        <a:latin typeface="+mn-lt"/>
                        <a:cs typeface="Arial" panose="020B0604020202020204" pitchFamily="34" charset="0"/>
                      </a:endParaRPr>
                    </a:p>
                  </a:txBody>
                  <a:tcPr marL="84406" marR="84406" marT="42203" marB="42203"/>
                </a:tc>
                <a:tc>
                  <a:txBody>
                    <a:bodyPr/>
                    <a:lstStyle/>
                    <a:p>
                      <a:pPr algn="ctr" fontAlgn="ctr"/>
                      <a:r>
                        <a:rPr lang="es-CO" sz="1300" u="none" strike="noStrike" dirty="0" smtClean="0"/>
                        <a:t>151,74</a:t>
                      </a:r>
                      <a:r>
                        <a:rPr lang="es-CO" sz="1300" u="none" strike="noStrike" baseline="0" dirty="0" smtClean="0"/>
                        <a:t> Km</a:t>
                      </a:r>
                      <a:endParaRPr lang="es-CO" sz="1300" b="0" i="0" u="none" strike="noStrike" dirty="0">
                        <a:solidFill>
                          <a:schemeClr val="tx1"/>
                        </a:solidFill>
                        <a:latin typeface="+mn-lt"/>
                        <a:cs typeface="Arial" panose="020B0604020202020204" pitchFamily="34" charset="0"/>
                      </a:endParaRPr>
                    </a:p>
                  </a:txBody>
                  <a:tcPr marL="8792" marR="8792" marT="8792" marB="0" anchor="ctr"/>
                </a:tc>
              </a:tr>
              <a:tr h="2797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u="none" strike="noStrike" dirty="0" smtClean="0">
                          <a:effectLst/>
                        </a:rPr>
                        <a:t>Construcción</a:t>
                      </a:r>
                      <a:r>
                        <a:rPr lang="es-ES" sz="1300" u="none" strike="noStrike" baseline="0" dirty="0" smtClean="0">
                          <a:effectLst/>
                        </a:rPr>
                        <a:t> Segunda Calzada</a:t>
                      </a:r>
                      <a:endParaRPr lang="es-ES" sz="1300" b="1" u="none" strike="noStrike" dirty="0" smtClean="0">
                        <a:effectLst/>
                        <a:latin typeface="+mn-lt"/>
                        <a:cs typeface="Arial" panose="020B0604020202020204" pitchFamily="34" charset="0"/>
                      </a:endParaRPr>
                    </a:p>
                  </a:txBody>
                  <a:tcPr marL="84406" marR="84406" marT="42203" marB="42203"/>
                </a:tc>
                <a:tc>
                  <a:txBody>
                    <a:bodyPr/>
                    <a:lstStyle/>
                    <a:p>
                      <a:pPr algn="ctr" fontAlgn="ctr"/>
                      <a:r>
                        <a:rPr lang="es-CO" sz="1300" u="none" strike="noStrike" dirty="0" smtClean="0"/>
                        <a:t>57,42 Km</a:t>
                      </a:r>
                      <a:endParaRPr lang="es-CO" sz="1300" b="0" i="0" u="none" strike="noStrike" dirty="0">
                        <a:solidFill>
                          <a:srgbClr val="000000"/>
                        </a:solidFill>
                        <a:latin typeface="+mn-lt"/>
                        <a:cs typeface="Arial" panose="020B0604020202020204" pitchFamily="34" charset="0"/>
                      </a:endParaRPr>
                    </a:p>
                  </a:txBody>
                  <a:tcPr marL="8792" marR="8792" marT="8792" marB="0" anchor="ctr"/>
                </a:tc>
              </a:tr>
              <a:tr h="2797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u="none" strike="noStrike" dirty="0" smtClean="0">
                          <a:effectLst/>
                        </a:rPr>
                        <a:t>Mejoramiento</a:t>
                      </a:r>
                      <a:endParaRPr lang="es-ES" sz="1300" b="1" u="none" strike="noStrike" dirty="0" smtClean="0">
                        <a:effectLst/>
                        <a:latin typeface="+mn-lt"/>
                        <a:cs typeface="Arial" panose="020B0604020202020204" pitchFamily="34" charset="0"/>
                      </a:endParaRPr>
                    </a:p>
                  </a:txBody>
                  <a:tcPr marL="84406" marR="84406" marT="42203" marB="42203"/>
                </a:tc>
                <a:tc>
                  <a:txBody>
                    <a:bodyPr/>
                    <a:lstStyle/>
                    <a:p>
                      <a:pPr algn="ctr" fontAlgn="ctr"/>
                      <a:r>
                        <a:rPr lang="es-CO" sz="1300" u="none" strike="noStrike" dirty="0" smtClean="0"/>
                        <a:t>36,37 Km</a:t>
                      </a:r>
                      <a:endParaRPr lang="es-CO" sz="1300" b="0" i="0" u="none" strike="noStrike" dirty="0">
                        <a:solidFill>
                          <a:srgbClr val="000000"/>
                        </a:solidFill>
                        <a:latin typeface="+mn-lt"/>
                        <a:cs typeface="Arial" panose="020B0604020202020204" pitchFamily="34" charset="0"/>
                      </a:endParaRPr>
                    </a:p>
                  </a:txBody>
                  <a:tcPr marL="8792" marR="8792" marT="8792" marB="0" anchor="ctr"/>
                </a:tc>
              </a:tr>
              <a:tr h="2797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u="none" strike="noStrike" dirty="0" smtClean="0">
                          <a:effectLst/>
                        </a:rPr>
                        <a:t>Construcción Calzada Sencilla</a:t>
                      </a:r>
                      <a:endParaRPr lang="es-ES" sz="1300" b="0" u="none" strike="noStrike" dirty="0" smtClean="0">
                        <a:effectLst/>
                        <a:latin typeface="+mn-lt"/>
                        <a:cs typeface="Arial" panose="020B0604020202020204" pitchFamily="34" charset="0"/>
                      </a:endParaRPr>
                    </a:p>
                  </a:txBody>
                  <a:tcPr marL="84406" marR="84406" marT="42203" marB="42203"/>
                </a:tc>
                <a:tc>
                  <a:txBody>
                    <a:bodyPr/>
                    <a:lstStyle/>
                    <a:p>
                      <a:pPr algn="ctr" fontAlgn="ctr"/>
                      <a:r>
                        <a:rPr lang="es-CO" sz="1300" u="none" strike="noStrike" dirty="0" smtClean="0"/>
                        <a:t>25,01 Km</a:t>
                      </a:r>
                      <a:endParaRPr lang="es-CO" sz="1300" b="0" i="0" u="none" strike="noStrike" dirty="0">
                        <a:solidFill>
                          <a:srgbClr val="000000"/>
                        </a:solidFill>
                        <a:latin typeface="+mn-lt"/>
                        <a:cs typeface="Arial" panose="020B0604020202020204" pitchFamily="34" charset="0"/>
                      </a:endParaRPr>
                    </a:p>
                  </a:txBody>
                  <a:tcPr marL="8792" marR="8792" marT="8792" marB="0" anchor="ctr"/>
                </a:tc>
              </a:tr>
              <a:tr h="2797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u="none" strike="noStrike" dirty="0" smtClean="0">
                          <a:effectLst/>
                        </a:rPr>
                        <a:t>Rehabilitación </a:t>
                      </a:r>
                      <a:endParaRPr lang="es-ES" sz="1300" b="0" u="none" strike="noStrike" dirty="0" smtClean="0">
                        <a:effectLst/>
                        <a:latin typeface="+mn-lt"/>
                        <a:cs typeface="Arial" panose="020B0604020202020204" pitchFamily="34" charset="0"/>
                      </a:endParaRPr>
                    </a:p>
                  </a:txBody>
                  <a:tcPr marL="84406" marR="84406" marT="42203" marB="42203"/>
                </a:tc>
                <a:tc>
                  <a:txBody>
                    <a:bodyPr/>
                    <a:lstStyle/>
                    <a:p>
                      <a:pPr algn="ctr" fontAlgn="ctr"/>
                      <a:r>
                        <a:rPr lang="es-CO" sz="1300" u="none" strike="noStrike" dirty="0" smtClean="0"/>
                        <a:t> 13,57 Km</a:t>
                      </a:r>
                      <a:endParaRPr lang="es-CO" sz="1300" b="0" i="0" u="none" strike="noStrike" dirty="0">
                        <a:solidFill>
                          <a:srgbClr val="000000"/>
                        </a:solidFill>
                        <a:latin typeface="+mn-lt"/>
                        <a:cs typeface="Arial" panose="020B0604020202020204" pitchFamily="34" charset="0"/>
                      </a:endParaRPr>
                    </a:p>
                  </a:txBody>
                  <a:tcPr marL="8792" marR="8792" marT="8792" marB="0" anchor="ctr"/>
                </a:tc>
              </a:tr>
              <a:tr h="2797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u="none" strike="noStrike" dirty="0" smtClean="0">
                          <a:effectLst/>
                        </a:rPr>
                        <a:t>Mantenimiento</a:t>
                      </a:r>
                      <a:r>
                        <a:rPr lang="es-ES" sz="1300" u="none" strike="noStrike" baseline="0" dirty="0" smtClean="0">
                          <a:effectLst/>
                        </a:rPr>
                        <a:t> y Operación</a:t>
                      </a:r>
                      <a:endParaRPr lang="es-ES" sz="1300" b="0" u="none" strike="noStrike" dirty="0" smtClean="0">
                        <a:effectLst/>
                        <a:latin typeface="+mn-lt"/>
                        <a:cs typeface="Arial" panose="020B0604020202020204" pitchFamily="34" charset="0"/>
                      </a:endParaRPr>
                    </a:p>
                  </a:txBody>
                  <a:tcPr marL="84406" marR="84406" marT="42203" marB="42203"/>
                </a:tc>
                <a:tc>
                  <a:txBody>
                    <a:bodyPr/>
                    <a:lstStyle/>
                    <a:p>
                      <a:pPr algn="ctr" fontAlgn="ctr"/>
                      <a:r>
                        <a:rPr lang="es-CO" sz="1300" u="none" strike="noStrike" dirty="0" smtClean="0"/>
                        <a:t>57,03 Km</a:t>
                      </a:r>
                      <a:endParaRPr lang="es-CO" sz="1300" b="0" i="0" u="none" strike="noStrike" dirty="0">
                        <a:solidFill>
                          <a:srgbClr val="000000"/>
                        </a:solidFill>
                        <a:latin typeface="+mn-lt"/>
                        <a:cs typeface="Arial" panose="020B0604020202020204" pitchFamily="34" charset="0"/>
                      </a:endParaRPr>
                    </a:p>
                  </a:txBody>
                  <a:tcPr marL="8792" marR="8792" marT="8792" marB="0" anchor="ctr"/>
                </a:tc>
              </a:tr>
              <a:tr h="2797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u="none" strike="noStrike" dirty="0" smtClean="0">
                          <a:effectLst/>
                        </a:rPr>
                        <a:t>Puentes</a:t>
                      </a:r>
                      <a:r>
                        <a:rPr lang="es-ES" sz="1300" u="none" strike="noStrike" baseline="0" dirty="0" smtClean="0">
                          <a:effectLst/>
                        </a:rPr>
                        <a:t> y Viaductos</a:t>
                      </a:r>
                      <a:endParaRPr lang="es-ES" sz="1300" b="0" u="none" strike="noStrike" dirty="0" smtClean="0">
                        <a:effectLst/>
                        <a:latin typeface="+mn-lt"/>
                        <a:cs typeface="Arial" panose="020B0604020202020204" pitchFamily="34" charset="0"/>
                      </a:endParaRPr>
                    </a:p>
                  </a:txBody>
                  <a:tcPr marL="84406" marR="84406" marT="42203" marB="42203"/>
                </a:tc>
                <a:tc>
                  <a:txBody>
                    <a:bodyPr/>
                    <a:lstStyle/>
                    <a:p>
                      <a:pPr algn="ctr" fontAlgn="ctr"/>
                      <a:r>
                        <a:rPr lang="es-CO" sz="1300" u="none" strike="noStrike" dirty="0" smtClean="0"/>
                        <a:t>22 </a:t>
                      </a:r>
                      <a:r>
                        <a:rPr lang="es-CO" sz="1300" u="none" strike="noStrike" dirty="0" err="1" smtClean="0"/>
                        <a:t>Und</a:t>
                      </a:r>
                      <a:r>
                        <a:rPr lang="es-CO" sz="1300" u="none" strike="noStrike" dirty="0" smtClean="0"/>
                        <a:t>.</a:t>
                      </a:r>
                      <a:r>
                        <a:rPr lang="es-CO" sz="1300" u="none" strike="noStrike" baseline="0" dirty="0" smtClean="0"/>
                        <a:t> en 4,48 Km</a:t>
                      </a:r>
                      <a:endParaRPr lang="es-CO" sz="1300" b="0" i="0" u="none" strike="noStrike" dirty="0" smtClean="0">
                        <a:solidFill>
                          <a:srgbClr val="000000"/>
                        </a:solidFill>
                        <a:latin typeface="+mn-lt"/>
                        <a:cs typeface="Arial" panose="020B0604020202020204" pitchFamily="34" charset="0"/>
                      </a:endParaRPr>
                    </a:p>
                  </a:txBody>
                  <a:tcPr marL="8792" marR="8792" marT="8792" marB="0" anchor="ctr"/>
                </a:tc>
              </a:tr>
              <a:tr h="2797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u="none" strike="noStrike" dirty="0" smtClean="0">
                          <a:effectLst/>
                        </a:rPr>
                        <a:t>Construcción de Dos Túneles</a:t>
                      </a:r>
                      <a:endParaRPr lang="es-ES" sz="1300" b="0" u="none" strike="noStrike" dirty="0" smtClean="0">
                        <a:effectLst/>
                        <a:latin typeface="+mn-lt"/>
                        <a:cs typeface="Arial" panose="020B0604020202020204" pitchFamily="34" charset="0"/>
                      </a:endParaRPr>
                    </a:p>
                  </a:txBody>
                  <a:tcPr marL="84406" marR="84406" marT="42203" marB="42203"/>
                </a:tc>
                <a:tc>
                  <a:txBody>
                    <a:bodyPr/>
                    <a:lstStyle/>
                    <a:p>
                      <a:pPr marL="0" marR="0" indent="0" algn="ctr" defTabSz="844083" rtl="0" eaLnBrk="1" fontAlgn="ctr" latinLnBrk="0" hangingPunct="1">
                        <a:lnSpc>
                          <a:spcPct val="100000"/>
                        </a:lnSpc>
                        <a:spcBef>
                          <a:spcPts val="0"/>
                        </a:spcBef>
                        <a:spcAft>
                          <a:spcPts val="0"/>
                        </a:spcAft>
                        <a:buClrTx/>
                        <a:buSzTx/>
                        <a:buFontTx/>
                        <a:buNone/>
                        <a:tabLst/>
                        <a:defRPr/>
                      </a:pPr>
                      <a:r>
                        <a:rPr lang="es-CO" sz="1300" u="none" strike="noStrike" dirty="0" smtClean="0"/>
                        <a:t>5,96 km</a:t>
                      </a:r>
                      <a:endParaRPr lang="es-CO" sz="1300" b="0" i="0" u="none" strike="noStrike" dirty="0">
                        <a:solidFill>
                          <a:srgbClr val="000000"/>
                        </a:solidFill>
                        <a:latin typeface="+mn-lt"/>
                        <a:cs typeface="Arial" panose="020B0604020202020204" pitchFamily="34" charset="0"/>
                      </a:endParaRPr>
                    </a:p>
                  </a:txBody>
                  <a:tcPr marL="8792" marR="8792" marT="8792" marB="0" anchor="ctr"/>
                </a:tc>
              </a:tr>
            </a:tbl>
          </a:graphicData>
        </a:graphic>
      </p:graphicFrame>
      <p:sp>
        <p:nvSpPr>
          <p:cNvPr id="8" name="30 CuadroTexto"/>
          <p:cNvSpPr txBox="1">
            <a:spLocks noChangeArrowheads="1"/>
          </p:cNvSpPr>
          <p:nvPr/>
        </p:nvSpPr>
        <p:spPr bwMode="auto">
          <a:xfrm flipH="1">
            <a:off x="2876147" y="5422584"/>
            <a:ext cx="7772076" cy="523220"/>
          </a:xfrm>
          <a:prstGeom prst="rect">
            <a:avLst/>
          </a:prstGeom>
        </p:spPr>
        <p:style>
          <a:lnRef idx="2">
            <a:schemeClr val="accent6"/>
          </a:lnRef>
          <a:fillRef idx="1">
            <a:schemeClr val="lt1"/>
          </a:fillRef>
          <a:effectRef idx="0">
            <a:schemeClr val="accent6"/>
          </a:effectRef>
          <a:fontRef idx="minor">
            <a:schemeClr val="dk1"/>
          </a:fontRef>
        </p:style>
        <p:txBody>
          <a:bodyPr wrap="square" anchor="ctr">
            <a:spAutoFit/>
          </a:bodyPr>
          <a:lstStyle>
            <a:defPPr>
              <a:defRPr lang="es-MX"/>
            </a:defPPr>
            <a:lvl1pPr marL="457200" indent="-457200" algn="ctr" fontAlgn="base">
              <a:spcBef>
                <a:spcPts val="600"/>
              </a:spcBef>
              <a:spcAft>
                <a:spcPct val="0"/>
              </a:spcAft>
              <a:defRPr sz="1600" b="1">
                <a:solidFill>
                  <a:prstClr val="white"/>
                </a:solidFill>
                <a:effectLst>
                  <a:outerShdw blurRad="38100" dist="38100" dir="2700000" algn="tl">
                    <a:srgbClr val="000000">
                      <a:alpha val="43137"/>
                    </a:srgbClr>
                  </a:outerShdw>
                </a:effectLst>
                <a:latin typeface="Calibri"/>
                <a:cs typeface="Arial" pitchFamily="34"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r>
              <a:rPr lang="es-CO" sz="1400" b="0" dirty="0" smtClean="0">
                <a:solidFill>
                  <a:schemeClr val="tx1">
                    <a:lumMod val="90000"/>
                    <a:lumOff val="10000"/>
                  </a:schemeClr>
                </a:solidFill>
                <a:effectLst/>
                <a:latin typeface="+mn-lt"/>
              </a:rPr>
              <a:t>Adjudicado A Estructura </a:t>
            </a:r>
            <a:r>
              <a:rPr lang="es-CO" sz="1400" b="0" dirty="0">
                <a:solidFill>
                  <a:schemeClr val="tx1">
                    <a:lumMod val="90000"/>
                    <a:lumOff val="10000"/>
                  </a:schemeClr>
                </a:solidFill>
                <a:effectLst/>
                <a:latin typeface="+mn-lt"/>
              </a:rPr>
              <a:t>Plural  CINTRA </a:t>
            </a:r>
            <a:r>
              <a:rPr lang="es-CO" sz="1400" b="0" dirty="0" smtClean="0">
                <a:solidFill>
                  <a:schemeClr val="tx1">
                    <a:lumMod val="90000"/>
                    <a:lumOff val="10000"/>
                  </a:schemeClr>
                </a:solidFill>
                <a:effectLst/>
                <a:latin typeface="+mn-lt"/>
              </a:rPr>
              <a:t>CONCESIA </a:t>
            </a:r>
            <a:r>
              <a:rPr lang="es-CO" sz="1400" b="0" dirty="0">
                <a:solidFill>
                  <a:schemeClr val="tx1">
                    <a:lumMod val="90000"/>
                    <a:lumOff val="10000"/>
                  </a:schemeClr>
                </a:solidFill>
                <a:effectLst/>
                <a:latin typeface="+mn-lt"/>
              </a:rPr>
              <a:t>conformado por CINTRA </a:t>
            </a:r>
            <a:r>
              <a:rPr lang="es-CO" sz="1400" b="0" dirty="0" smtClean="0">
                <a:solidFill>
                  <a:schemeClr val="tx1">
                    <a:lumMod val="90000"/>
                    <a:lumOff val="10000"/>
                  </a:schemeClr>
                </a:solidFill>
                <a:effectLst/>
                <a:latin typeface="+mn-lt"/>
              </a:rPr>
              <a:t>INFRAESTRUCTURA COLOMBIA </a:t>
            </a:r>
            <a:r>
              <a:rPr lang="es-CO" sz="1400" b="0" dirty="0">
                <a:solidFill>
                  <a:schemeClr val="tx1">
                    <a:lumMod val="90000"/>
                    <a:lumOff val="10000"/>
                  </a:schemeClr>
                </a:solidFill>
                <a:effectLst/>
                <a:latin typeface="+mn-lt"/>
              </a:rPr>
              <a:t>S.A.S</a:t>
            </a:r>
            <a:r>
              <a:rPr lang="es-CO" sz="1400" b="0" dirty="0" smtClean="0">
                <a:solidFill>
                  <a:schemeClr val="tx1">
                    <a:lumMod val="90000"/>
                    <a:lumOff val="10000"/>
                  </a:schemeClr>
                </a:solidFill>
                <a:effectLst/>
                <a:latin typeface="+mn-lt"/>
              </a:rPr>
              <a:t>. (40%); </a:t>
            </a:r>
            <a:r>
              <a:rPr lang="es-CO" sz="1400" b="0" dirty="0">
                <a:solidFill>
                  <a:schemeClr val="tx1">
                    <a:lumMod val="90000"/>
                    <a:lumOff val="10000"/>
                  </a:schemeClr>
                </a:solidFill>
                <a:effectLst/>
                <a:latin typeface="+mn-lt"/>
              </a:rPr>
              <a:t>RM </a:t>
            </a:r>
            <a:r>
              <a:rPr lang="es-CO" sz="1400" b="0" dirty="0" smtClean="0">
                <a:solidFill>
                  <a:schemeClr val="tx1">
                    <a:lumMod val="90000"/>
                    <a:lumOff val="10000"/>
                  </a:schemeClr>
                </a:solidFill>
                <a:effectLst/>
                <a:latin typeface="+mn-lt"/>
              </a:rPr>
              <a:t>HOLDINGS S.A.S. (</a:t>
            </a:r>
            <a:r>
              <a:rPr lang="es-CO" sz="1400" dirty="0">
                <a:solidFill>
                  <a:schemeClr val="tx1">
                    <a:lumMod val="90000"/>
                    <a:lumOff val="10000"/>
                  </a:schemeClr>
                </a:solidFill>
                <a:effectLst/>
              </a:rPr>
              <a:t>30 % </a:t>
            </a:r>
            <a:r>
              <a:rPr lang="es-CO" sz="1400" dirty="0" smtClean="0">
                <a:solidFill>
                  <a:schemeClr val="tx1">
                    <a:lumMod val="90000"/>
                    <a:lumOff val="10000"/>
                  </a:schemeClr>
                </a:solidFill>
                <a:effectLst/>
              </a:rPr>
              <a:t>)</a:t>
            </a:r>
            <a:r>
              <a:rPr lang="es-CO" sz="1400" b="0" dirty="0" smtClean="0">
                <a:solidFill>
                  <a:schemeClr val="tx1">
                    <a:lumMod val="90000"/>
                    <a:lumOff val="10000"/>
                  </a:schemeClr>
                </a:solidFill>
                <a:effectLst/>
                <a:latin typeface="+mn-lt"/>
              </a:rPr>
              <a:t>; </a:t>
            </a:r>
            <a:r>
              <a:rPr lang="es-CO" sz="1400" b="0" dirty="0">
                <a:solidFill>
                  <a:schemeClr val="tx1">
                    <a:lumMod val="90000"/>
                    <a:lumOff val="10000"/>
                  </a:schemeClr>
                </a:solidFill>
                <a:effectLst/>
                <a:latin typeface="+mn-lt"/>
              </a:rPr>
              <a:t>MC VICTORIAS </a:t>
            </a:r>
            <a:r>
              <a:rPr lang="es-CO" sz="1400" b="0" dirty="0" smtClean="0">
                <a:solidFill>
                  <a:schemeClr val="tx1">
                    <a:lumMod val="90000"/>
                    <a:lumOff val="10000"/>
                  </a:schemeClr>
                </a:solidFill>
                <a:effectLst/>
                <a:latin typeface="+mn-lt"/>
              </a:rPr>
              <a:t>TEMPRANAS S.A.S</a:t>
            </a:r>
            <a:r>
              <a:rPr lang="es-CO" sz="1400" b="0" dirty="0">
                <a:solidFill>
                  <a:schemeClr val="tx1">
                    <a:lumMod val="90000"/>
                    <a:lumOff val="10000"/>
                  </a:schemeClr>
                </a:solidFill>
                <a:effectLst/>
                <a:latin typeface="+mn-lt"/>
              </a:rPr>
              <a:t>. </a:t>
            </a:r>
            <a:r>
              <a:rPr lang="es-CO" sz="1400" b="0" dirty="0" smtClean="0">
                <a:solidFill>
                  <a:schemeClr val="tx1">
                    <a:lumMod val="90000"/>
                    <a:lumOff val="10000"/>
                  </a:schemeClr>
                </a:solidFill>
                <a:effectLst/>
                <a:latin typeface="+mn-lt"/>
              </a:rPr>
              <a:t> (</a:t>
            </a:r>
            <a:r>
              <a:rPr lang="es-CO" sz="1400" dirty="0">
                <a:solidFill>
                  <a:schemeClr val="tx1">
                    <a:lumMod val="90000"/>
                    <a:lumOff val="10000"/>
                  </a:schemeClr>
                </a:solidFill>
                <a:effectLst/>
              </a:rPr>
              <a:t>30 % </a:t>
            </a:r>
            <a:r>
              <a:rPr lang="es-CO" sz="1400" dirty="0" smtClean="0">
                <a:solidFill>
                  <a:schemeClr val="tx1">
                    <a:lumMod val="90000"/>
                    <a:lumOff val="10000"/>
                  </a:schemeClr>
                </a:solidFill>
                <a:effectLst/>
              </a:rPr>
              <a:t>)</a:t>
            </a:r>
            <a:endParaRPr lang="es-CO" sz="1400" b="0" dirty="0">
              <a:solidFill>
                <a:schemeClr val="tx1">
                  <a:lumMod val="90000"/>
                  <a:lumOff val="10000"/>
                </a:schemeClr>
              </a:solidFill>
              <a:effectLst/>
              <a:latin typeface="+mn-lt"/>
            </a:endParaRPr>
          </a:p>
        </p:txBody>
      </p:sp>
      <p:graphicFrame>
        <p:nvGraphicFramePr>
          <p:cNvPr id="9" name="Tabla 8"/>
          <p:cNvGraphicFramePr>
            <a:graphicFrameLocks noGrp="1"/>
          </p:cNvGraphicFramePr>
          <p:nvPr>
            <p:extLst>
              <p:ext uri="{D42A27DB-BD31-4B8C-83A1-F6EECF244321}">
                <p14:modId xmlns:p14="http://schemas.microsoft.com/office/powerpoint/2010/main" val="1422482784"/>
              </p:ext>
            </p:extLst>
          </p:nvPr>
        </p:nvGraphicFramePr>
        <p:xfrm>
          <a:off x="6597661" y="2471180"/>
          <a:ext cx="4466891" cy="1165096"/>
        </p:xfrm>
        <a:graphic>
          <a:graphicData uri="http://schemas.openxmlformats.org/drawingml/2006/table">
            <a:tbl>
              <a:tblPr firstRow="1" bandRow="1">
                <a:tableStyleId>{E8B1032C-EA38-4F05-BA0D-38AFFFC7BED3}</a:tableStyleId>
              </a:tblPr>
              <a:tblGrid>
                <a:gridCol w="2738699"/>
                <a:gridCol w="1728192"/>
              </a:tblGrid>
              <a:tr h="205812">
                <a:tc>
                  <a:txBody>
                    <a:bodyPr/>
                    <a:lstStyle/>
                    <a:p>
                      <a:pPr marL="0" algn="l" defTabSz="914400" rtl="0" eaLnBrk="1" latinLnBrk="0" hangingPunct="1"/>
                      <a:r>
                        <a:rPr lang="es-ES" sz="1400" kern="1200" dirty="0" smtClean="0"/>
                        <a:t>Fecha</a:t>
                      </a:r>
                      <a:r>
                        <a:rPr lang="es-ES" sz="1400" kern="1200" baseline="0" dirty="0" smtClean="0"/>
                        <a:t> de Adjudicación </a:t>
                      </a:r>
                      <a:endParaRPr lang="es-CO" sz="1400" b="0" kern="1200" dirty="0">
                        <a:solidFill>
                          <a:schemeClr val="dk1"/>
                        </a:solidFill>
                        <a:latin typeface="+mn-lt"/>
                        <a:ea typeface="+mn-ea"/>
                        <a:cs typeface="Arial" panose="020B0604020202020204" pitchFamily="34" charset="0"/>
                      </a:endParaRPr>
                    </a:p>
                  </a:txBody>
                  <a:tcPr marL="84406" marR="84406" marT="38957" marB="38957"/>
                </a:tc>
                <a:tc>
                  <a:txBody>
                    <a:bodyPr/>
                    <a:lstStyle/>
                    <a:p>
                      <a:pPr algn="ctr" rtl="0" fontAlgn="ctr"/>
                      <a:r>
                        <a:rPr lang="es-MX" sz="1400" u="none" strike="noStrike" dirty="0" smtClean="0">
                          <a:effectLst/>
                        </a:rPr>
                        <a:t>06/07/2015</a:t>
                      </a:r>
                      <a:endParaRPr lang="es-MX" sz="1400" b="0" i="0" u="none" strike="noStrike" dirty="0">
                        <a:solidFill>
                          <a:schemeClr val="tx1"/>
                        </a:solidFill>
                        <a:effectLst/>
                        <a:latin typeface="+mn-lt"/>
                      </a:endParaRPr>
                    </a:p>
                  </a:txBody>
                  <a:tcPr marL="8792" marR="8792" marT="8116" marB="0" anchor="ctr"/>
                </a:tc>
              </a:tr>
              <a:tr h="205812">
                <a:tc>
                  <a:txBody>
                    <a:bodyPr/>
                    <a:lstStyle/>
                    <a:p>
                      <a:pPr marL="0" algn="l" defTabSz="914400" rtl="0" eaLnBrk="1" latinLnBrk="0" hangingPunct="1"/>
                      <a:r>
                        <a:rPr lang="es-CO" sz="1400" kern="1200" dirty="0" smtClean="0"/>
                        <a:t>Fecha de Firma de Contrato</a:t>
                      </a:r>
                      <a:endParaRPr lang="es-CO" sz="1400" b="0" kern="1200" dirty="0">
                        <a:solidFill>
                          <a:schemeClr val="dk1"/>
                        </a:solidFill>
                        <a:latin typeface="+mn-lt"/>
                        <a:ea typeface="+mn-ea"/>
                        <a:cs typeface="Arial" panose="020B0604020202020204" pitchFamily="34" charset="0"/>
                      </a:endParaRPr>
                    </a:p>
                  </a:txBody>
                  <a:tcPr marL="84406" marR="84406" marT="38957" marB="38957" anchor="ctr"/>
                </a:tc>
                <a:tc>
                  <a:txBody>
                    <a:bodyPr/>
                    <a:lstStyle/>
                    <a:p>
                      <a:pPr algn="ctr" rtl="0" fontAlgn="ctr"/>
                      <a:r>
                        <a:rPr lang="es-MX" sz="1400" u="none" strike="noStrike" kern="1200" dirty="0" smtClean="0">
                          <a:effectLst/>
                        </a:rPr>
                        <a:t>En Proceso</a:t>
                      </a:r>
                      <a:endParaRPr lang="es-MX" sz="1400" b="0" i="0" u="none" strike="noStrike" kern="1200" dirty="0">
                        <a:solidFill>
                          <a:schemeClr val="tx1"/>
                        </a:solidFill>
                        <a:effectLst/>
                        <a:latin typeface="+mn-lt"/>
                        <a:ea typeface="+mn-ea"/>
                        <a:cs typeface="+mn-cs"/>
                      </a:endParaRPr>
                    </a:p>
                  </a:txBody>
                  <a:tcPr marL="0" marR="0" marT="0" marB="0" anchor="ctr"/>
                </a:tc>
              </a:tr>
              <a:tr h="205812">
                <a:tc>
                  <a:txBody>
                    <a:bodyPr/>
                    <a:lstStyle/>
                    <a:p>
                      <a:pPr marL="0" algn="l" defTabSz="914400" rtl="0" eaLnBrk="1" latinLnBrk="0" hangingPunct="1"/>
                      <a:r>
                        <a:rPr lang="es-CO" sz="1400" kern="1200" dirty="0" smtClean="0"/>
                        <a:t>Acta de Inicio</a:t>
                      </a:r>
                      <a:endParaRPr lang="es-CO" sz="1400" b="0" kern="1200" dirty="0">
                        <a:solidFill>
                          <a:schemeClr val="dk1"/>
                        </a:solidFill>
                        <a:latin typeface="+mn-lt"/>
                        <a:ea typeface="+mn-ea"/>
                        <a:cs typeface="Arial" panose="020B0604020202020204" pitchFamily="34" charset="0"/>
                      </a:endParaRPr>
                    </a:p>
                  </a:txBody>
                  <a:tcPr marL="84406" marR="84406" marT="38957" marB="38957" anchor="ctr"/>
                </a:tc>
                <a:tc>
                  <a:txBody>
                    <a:bodyPr/>
                    <a:lstStyle/>
                    <a:p>
                      <a:pPr algn="ctr" rtl="0" fontAlgn="ctr"/>
                      <a:r>
                        <a:rPr lang="es-MX" sz="1400" u="none" strike="noStrike" kern="1200" dirty="0" smtClean="0">
                          <a:effectLst/>
                        </a:rPr>
                        <a:t>En Proceso</a:t>
                      </a:r>
                      <a:endParaRPr lang="es-MX" sz="1400" b="0" i="0" u="none" strike="noStrike" kern="1200" dirty="0">
                        <a:solidFill>
                          <a:schemeClr val="tx1"/>
                        </a:solidFill>
                        <a:effectLst/>
                        <a:latin typeface="+mn-lt"/>
                        <a:ea typeface="+mn-ea"/>
                        <a:cs typeface="+mn-cs"/>
                      </a:endParaRPr>
                    </a:p>
                  </a:txBody>
                  <a:tcPr marL="0" marR="0" marT="0" marB="0" anchor="ctr"/>
                </a:tc>
              </a:tr>
              <a:tr h="205812">
                <a:tc>
                  <a:txBody>
                    <a:bodyPr/>
                    <a:lstStyle/>
                    <a:p>
                      <a:pPr marL="0" algn="l" defTabSz="914400" rtl="0" eaLnBrk="1" latinLnBrk="0" hangingPunct="1"/>
                      <a:r>
                        <a:rPr lang="es-CO" sz="1400" kern="1200" dirty="0" smtClean="0"/>
                        <a:t>Fase del Proyecto</a:t>
                      </a:r>
                      <a:endParaRPr lang="es-CO" sz="1400" b="0" kern="1200" dirty="0">
                        <a:solidFill>
                          <a:schemeClr val="dk1"/>
                        </a:solidFill>
                        <a:latin typeface="+mn-lt"/>
                        <a:ea typeface="+mn-ea"/>
                        <a:cs typeface="Arial" panose="020B0604020202020204" pitchFamily="34" charset="0"/>
                      </a:endParaRPr>
                    </a:p>
                  </a:txBody>
                  <a:tcPr marL="84406" marR="84406" marT="38957" marB="38957" anchor="ctr"/>
                </a:tc>
                <a:tc>
                  <a:txBody>
                    <a:bodyPr/>
                    <a:lstStyle/>
                    <a:p>
                      <a:pPr algn="ctr" rtl="0" fontAlgn="ctr"/>
                      <a:r>
                        <a:rPr lang="es-MX" sz="1400" u="none" strike="noStrike" kern="1200" dirty="0" smtClean="0">
                          <a:effectLst/>
                        </a:rPr>
                        <a:t>Firma de Contrato</a:t>
                      </a:r>
                      <a:endParaRPr lang="es-MX" sz="1400" b="0" i="0" u="none" strike="noStrike" kern="1200" dirty="0">
                        <a:solidFill>
                          <a:schemeClr val="tx1"/>
                        </a:solidFill>
                        <a:effectLst/>
                        <a:latin typeface="+mn-lt"/>
                        <a:ea typeface="+mn-ea"/>
                        <a:cs typeface="+mn-cs"/>
                      </a:endParaRPr>
                    </a:p>
                  </a:txBody>
                  <a:tcPr marL="0" marR="0" marT="0" marB="0" anchor="ctr"/>
                </a:tc>
              </a:tr>
            </a:tbl>
          </a:graphicData>
        </a:graphic>
      </p:graphicFrame>
      <p:sp>
        <p:nvSpPr>
          <p:cNvPr id="10" name="30 CuadroTexto"/>
          <p:cNvSpPr txBox="1">
            <a:spLocks noChangeArrowheads="1"/>
          </p:cNvSpPr>
          <p:nvPr/>
        </p:nvSpPr>
        <p:spPr bwMode="auto">
          <a:xfrm flipH="1">
            <a:off x="6597661" y="2007214"/>
            <a:ext cx="4466891" cy="307777"/>
          </a:xfrm>
          <a:prstGeom prst="rect">
            <a:avLst/>
          </a:prstGeom>
          <a:solidFill>
            <a:schemeClr val="accent6"/>
          </a:solidFill>
        </p:spPr>
        <p:style>
          <a:lnRef idx="3">
            <a:schemeClr val="lt1"/>
          </a:lnRef>
          <a:fillRef idx="1">
            <a:schemeClr val="accent1"/>
          </a:fillRef>
          <a:effectRef idx="1">
            <a:schemeClr val="accent1"/>
          </a:effectRef>
          <a:fontRef idx="minor">
            <a:schemeClr val="lt1"/>
          </a:fontRef>
        </p:style>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400" dirty="0" smtClean="0">
                <a:solidFill>
                  <a:prstClr val="white"/>
                </a:solidFill>
                <a:latin typeface="Calibri"/>
                <a:cs typeface="Arial" pitchFamily="34" charset="0"/>
              </a:rPr>
              <a:t>INFORMACIÓN GENERAL</a:t>
            </a:r>
            <a:endParaRPr lang="es-CO" sz="1400" dirty="0">
              <a:solidFill>
                <a:prstClr val="white"/>
              </a:solidFill>
              <a:latin typeface="Calibri"/>
              <a:cs typeface="Arial" pitchFamily="34" charset="0"/>
            </a:endParaRPr>
          </a:p>
        </p:txBody>
      </p:sp>
    </p:spTree>
    <p:extLst>
      <p:ext uri="{BB962C8B-B14F-4D97-AF65-F5344CB8AC3E}">
        <p14:creationId xmlns:p14="http://schemas.microsoft.com/office/powerpoint/2010/main" val="760743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0"/>
            <a:ext cx="1400213" cy="1124744"/>
          </a:xfrm>
          <a:prstGeom prst="rect">
            <a:avLst/>
          </a:prstGeom>
        </p:spPr>
      </p:pic>
      <p:sp>
        <p:nvSpPr>
          <p:cNvPr id="3" name="30 CuadroTexto"/>
          <p:cNvSpPr txBox="1">
            <a:spLocks noChangeArrowheads="1"/>
          </p:cNvSpPr>
          <p:nvPr/>
        </p:nvSpPr>
        <p:spPr bwMode="auto">
          <a:xfrm flipH="1">
            <a:off x="1559499" y="2276872"/>
            <a:ext cx="4320480" cy="307777"/>
          </a:xfrm>
          <a:prstGeom prst="rect">
            <a:avLst/>
          </a:prstGeom>
        </p:spPr>
        <p:style>
          <a:lnRef idx="3">
            <a:schemeClr val="lt1"/>
          </a:lnRef>
          <a:fillRef idx="1">
            <a:schemeClr val="accent6"/>
          </a:fillRef>
          <a:effectRef idx="1">
            <a:schemeClr val="accent6"/>
          </a:effectRef>
          <a:fontRef idx="minor">
            <a:schemeClr val="lt1"/>
          </a:fontRef>
        </p:style>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400" dirty="0">
                <a:solidFill>
                  <a:prstClr val="white"/>
                </a:solidFill>
                <a:latin typeface="Calibri"/>
                <a:cs typeface="Arial" pitchFamily="34" charset="0"/>
              </a:rPr>
              <a:t>INVERSIONES 4G (Millones)</a:t>
            </a:r>
          </a:p>
        </p:txBody>
      </p:sp>
      <p:graphicFrame>
        <p:nvGraphicFramePr>
          <p:cNvPr id="4" name="3 Tabla"/>
          <p:cNvGraphicFramePr>
            <a:graphicFrameLocks noGrp="1"/>
          </p:cNvGraphicFramePr>
          <p:nvPr>
            <p:extLst>
              <p:ext uri="{D42A27DB-BD31-4B8C-83A1-F6EECF244321}">
                <p14:modId xmlns:p14="http://schemas.microsoft.com/office/powerpoint/2010/main" val="457439898"/>
              </p:ext>
            </p:extLst>
          </p:nvPr>
        </p:nvGraphicFramePr>
        <p:xfrm>
          <a:off x="1559496" y="2652262"/>
          <a:ext cx="4320481" cy="914400"/>
        </p:xfrm>
        <a:graphic>
          <a:graphicData uri="http://schemas.openxmlformats.org/drawingml/2006/table">
            <a:tbl>
              <a:tblPr firstRow="1" bandRow="1">
                <a:tableStyleId>{E8B1032C-EA38-4F05-BA0D-38AFFFC7BED3}</a:tableStyleId>
              </a:tblPr>
              <a:tblGrid>
                <a:gridCol w="2455356"/>
                <a:gridCol w="1865125"/>
              </a:tblGrid>
              <a:tr h="202929">
                <a:tc>
                  <a:txBody>
                    <a:bodyPr/>
                    <a:lstStyle/>
                    <a:p>
                      <a:pPr marL="0" algn="l" defTabSz="914400" rtl="0" eaLnBrk="1" latinLnBrk="0" hangingPunct="1"/>
                      <a:r>
                        <a:rPr lang="es-ES" sz="1400" b="0" kern="1200" dirty="0" smtClean="0">
                          <a:solidFill>
                            <a:schemeClr val="tx1"/>
                          </a:solidFill>
                          <a:latin typeface="+mn-lt"/>
                          <a:ea typeface="+mn-ea"/>
                          <a:cs typeface="+mn-cs"/>
                        </a:rPr>
                        <a:t>Total</a:t>
                      </a:r>
                      <a:r>
                        <a:rPr lang="es-ES" sz="1400" b="0" kern="1200" baseline="0" dirty="0" smtClean="0">
                          <a:solidFill>
                            <a:schemeClr val="tx1"/>
                          </a:solidFill>
                          <a:latin typeface="+mn-lt"/>
                          <a:ea typeface="+mn-ea"/>
                          <a:cs typeface="+mn-cs"/>
                        </a:rPr>
                        <a:t> Capex</a:t>
                      </a:r>
                      <a:endParaRPr lang="es-CO" sz="1400" b="0" kern="1200" dirty="0">
                        <a:solidFill>
                          <a:schemeClr val="dk1"/>
                        </a:solidFill>
                        <a:latin typeface="+mn-lt"/>
                        <a:ea typeface="+mn-ea"/>
                        <a:cs typeface="Arial" panose="020B0604020202020204" pitchFamily="34" charset="0"/>
                      </a:endParaRPr>
                    </a:p>
                  </a:txBody>
                  <a:tcPr/>
                </a:tc>
                <a:tc>
                  <a:txBody>
                    <a:bodyPr/>
                    <a:lstStyle/>
                    <a:p>
                      <a:pPr algn="ctr" rtl="0" fontAlgn="ctr"/>
                      <a:r>
                        <a:rPr lang="es-MX" sz="1400" b="0" u="none" strike="noStrike" dirty="0" smtClean="0">
                          <a:effectLst/>
                        </a:rPr>
                        <a:t>$ 1.744.411</a:t>
                      </a:r>
                    </a:p>
                  </a:txBody>
                  <a:tcPr marL="9525" marR="9525" marT="9525" marB="0" anchor="ctr"/>
                </a:tc>
              </a:tr>
              <a:tr h="202929">
                <a:tc>
                  <a:txBody>
                    <a:bodyPr/>
                    <a:lstStyle/>
                    <a:p>
                      <a:pPr marL="0" algn="l" defTabSz="914400" rtl="0" eaLnBrk="1" latinLnBrk="0" hangingPunct="1"/>
                      <a:r>
                        <a:rPr lang="es-CO" sz="1400" kern="1200" dirty="0" smtClean="0"/>
                        <a:t>Total Vigencia Futura</a:t>
                      </a:r>
                      <a:endParaRPr lang="es-CO" sz="1400" b="1" kern="1200" dirty="0">
                        <a:solidFill>
                          <a:schemeClr val="dk1"/>
                        </a:solidFill>
                        <a:latin typeface="+mn-lt"/>
                        <a:ea typeface="+mn-ea"/>
                        <a:cs typeface="Arial" panose="020B0604020202020204" pitchFamily="34" charset="0"/>
                      </a:endParaRPr>
                    </a:p>
                  </a:txBody>
                  <a:tcPr anchor="ctr"/>
                </a:tc>
                <a:tc>
                  <a:txBody>
                    <a:bodyPr/>
                    <a:lstStyle/>
                    <a:p>
                      <a:pPr algn="ctr" rtl="0" fontAlgn="ctr"/>
                      <a:r>
                        <a:rPr lang="es-MX" sz="1400" b="0" u="none" strike="noStrike" dirty="0" smtClean="0">
                          <a:effectLst/>
                        </a:rPr>
                        <a:t>$ 1.834.539</a:t>
                      </a:r>
                      <a:endParaRPr lang="es-MX" sz="1400" b="0" i="0" u="none" strike="noStrike" kern="1200" dirty="0">
                        <a:solidFill>
                          <a:schemeClr val="tx1"/>
                        </a:solidFill>
                        <a:effectLst/>
                        <a:latin typeface="+mn-lt"/>
                        <a:ea typeface="+mn-ea"/>
                        <a:cs typeface="+mn-cs"/>
                      </a:endParaRPr>
                    </a:p>
                  </a:txBody>
                  <a:tcPr marL="0" marR="0" marT="0" marB="0" anchor="ctr"/>
                </a:tc>
              </a:tr>
              <a:tr h="202929">
                <a:tc>
                  <a:txBody>
                    <a:bodyPr/>
                    <a:lstStyle/>
                    <a:p>
                      <a:pPr marL="0" algn="l" defTabSz="914400" rtl="0" eaLnBrk="1" latinLnBrk="0" hangingPunct="1"/>
                      <a:r>
                        <a:rPr lang="es-CO" sz="1400" b="0" kern="1200" dirty="0" smtClean="0">
                          <a:solidFill>
                            <a:schemeClr val="dk1"/>
                          </a:solidFill>
                          <a:latin typeface="+mn-lt"/>
                          <a:ea typeface="+mn-ea"/>
                          <a:cs typeface="Arial" panose="020B0604020202020204" pitchFamily="34" charset="0"/>
                        </a:rPr>
                        <a:t>Valor del Contrato</a:t>
                      </a:r>
                      <a:endParaRPr lang="es-CO" sz="1400" b="0" kern="1200" dirty="0">
                        <a:solidFill>
                          <a:schemeClr val="dk1"/>
                        </a:solidFill>
                        <a:latin typeface="+mn-lt"/>
                        <a:ea typeface="+mn-ea"/>
                        <a:cs typeface="Arial" panose="020B0604020202020204" pitchFamily="34" charset="0"/>
                      </a:endParaRPr>
                    </a:p>
                  </a:txBody>
                  <a:tcPr anchor="ctr"/>
                </a:tc>
                <a:tc>
                  <a:txBody>
                    <a:bodyPr/>
                    <a:lstStyle/>
                    <a:p>
                      <a:pPr algn="ctr" rtl="0" fontAlgn="ctr"/>
                      <a:r>
                        <a:rPr lang="es-MX" sz="1400" b="0" i="0" u="none" strike="noStrike" dirty="0" smtClean="0">
                          <a:solidFill>
                            <a:schemeClr val="tx1"/>
                          </a:solidFill>
                          <a:effectLst/>
                          <a:latin typeface="+mn-lt"/>
                        </a:rPr>
                        <a:t>$ 2.789.835</a:t>
                      </a:r>
                      <a:endParaRPr lang="es-MX" sz="1400" b="0" i="0" u="none" strike="noStrike" dirty="0">
                        <a:solidFill>
                          <a:schemeClr val="tx1"/>
                        </a:solidFill>
                        <a:effectLst/>
                        <a:latin typeface="+mn-lt"/>
                      </a:endParaRPr>
                    </a:p>
                  </a:txBody>
                  <a:tcPr marL="0" marR="0" marT="0" marB="0" anchor="ctr"/>
                </a:tc>
              </a:tr>
            </a:tbl>
          </a:graphicData>
        </a:graphic>
      </p:graphicFrame>
      <p:sp>
        <p:nvSpPr>
          <p:cNvPr id="5" name="CuadroTexto 4"/>
          <p:cNvSpPr txBox="1"/>
          <p:nvPr/>
        </p:nvSpPr>
        <p:spPr>
          <a:xfrm>
            <a:off x="1559499" y="3649703"/>
            <a:ext cx="3703320" cy="276999"/>
          </a:xfrm>
          <a:prstGeom prst="rect">
            <a:avLst/>
          </a:prstGeom>
          <a:noFill/>
        </p:spPr>
        <p:txBody>
          <a:bodyPr wrap="square" rtlCol="0">
            <a:spAutoFit/>
          </a:bodyPr>
          <a:lstStyle/>
          <a:p>
            <a:pPr marL="171450" indent="-171450">
              <a:buFont typeface="Arial" panose="020B0604020202020204" pitchFamily="34" charset="0"/>
              <a:buChar char="•"/>
            </a:pPr>
            <a:r>
              <a:rPr lang="es-MX" sz="1200" dirty="0" smtClean="0">
                <a:solidFill>
                  <a:srgbClr val="022B44"/>
                </a:solidFill>
              </a:rPr>
              <a:t> Precios constantes 2014</a:t>
            </a:r>
          </a:p>
        </p:txBody>
      </p:sp>
      <p:grpSp>
        <p:nvGrpSpPr>
          <p:cNvPr id="6" name="Grupo 5"/>
          <p:cNvGrpSpPr/>
          <p:nvPr/>
        </p:nvGrpSpPr>
        <p:grpSpPr>
          <a:xfrm>
            <a:off x="-672752" y="908720"/>
            <a:ext cx="8261836" cy="864096"/>
            <a:chOff x="75387" y="290201"/>
            <a:chExt cx="5904656" cy="1095785"/>
          </a:xfrm>
        </p:grpSpPr>
        <p:sp>
          <p:nvSpPr>
            <p:cNvPr id="7" name="Rectángulo 5"/>
            <p:cNvSpPr>
              <a:spLocks noChangeArrowheads="1"/>
            </p:cNvSpPr>
            <p:nvPr/>
          </p:nvSpPr>
          <p:spPr bwMode="auto">
            <a:xfrm>
              <a:off x="75387" y="290201"/>
              <a:ext cx="5904656" cy="584775"/>
            </a:xfrm>
            <a:prstGeom prst="rect">
              <a:avLst/>
            </a:prstGeom>
            <a:noFill/>
            <a:ln w="9525">
              <a:noFill/>
              <a:miter lim="800000"/>
              <a:headEnd/>
              <a:tailEnd/>
            </a:ln>
          </p:spPr>
          <p:txBody>
            <a:bodyPr wrap="square">
              <a:spAutoFit/>
            </a:bodyPr>
            <a:lstStyle/>
            <a:p>
              <a:pPr>
                <a:defRPr/>
              </a:pPr>
              <a:r>
                <a:rPr lang="es-ES" sz="3200" dirty="0" smtClean="0">
                  <a:solidFill>
                    <a:srgbClr val="FFC000"/>
                  </a:solidFill>
                  <a:latin typeface="Impact" pitchFamily="34" charset="0"/>
                  <a:sym typeface="Helvetica Neue Bold Condensed" charset="0"/>
                </a:rPr>
                <a:t>  </a:t>
              </a:r>
              <a:endParaRPr lang="es-ES" sz="3200" b="1" dirty="0">
                <a:ln w="10541" cmpd="sng">
                  <a:solidFill>
                    <a:srgbClr val="4F81BD">
                      <a:shade val="88000"/>
                      <a:satMod val="110000"/>
                    </a:srgbClr>
                  </a:solidFill>
                  <a:prstDash val="solid"/>
                </a:ln>
                <a:solidFill>
                  <a:srgbClr val="1F497D"/>
                </a:solidFill>
                <a:latin typeface="Franklin Gothic Demi Cond" pitchFamily="34" charset="0"/>
                <a:sym typeface="Helvetica Neue Bold Condensed" charset="0"/>
              </a:endParaRPr>
            </a:p>
          </p:txBody>
        </p:sp>
        <p:sp>
          <p:nvSpPr>
            <p:cNvPr id="8" name="Rectángulo 7"/>
            <p:cNvSpPr>
              <a:spLocks noChangeArrowheads="1"/>
            </p:cNvSpPr>
            <p:nvPr/>
          </p:nvSpPr>
          <p:spPr bwMode="auto">
            <a:xfrm>
              <a:off x="651451" y="862766"/>
              <a:ext cx="47525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sz="2800" dirty="0">
                  <a:solidFill>
                    <a:prstClr val="black"/>
                  </a:solidFill>
                  <a:latin typeface="Impact" pitchFamily="34" charset="0"/>
                  <a:sym typeface="Helvetica Neue Bold Condensed"/>
                </a:rPr>
                <a:t>BUCARAMANGA – BARRANCABERMEJA – YONDÓ </a:t>
              </a:r>
            </a:p>
          </p:txBody>
        </p:sp>
      </p:grpSp>
      <p:sp>
        <p:nvSpPr>
          <p:cNvPr id="9" name="30 CuadroTexto"/>
          <p:cNvSpPr txBox="1">
            <a:spLocks noChangeArrowheads="1"/>
          </p:cNvSpPr>
          <p:nvPr/>
        </p:nvSpPr>
        <p:spPr bwMode="auto">
          <a:xfrm flipH="1">
            <a:off x="6750302" y="1884832"/>
            <a:ext cx="3871956" cy="319639"/>
          </a:xfrm>
          <a:prstGeom prst="rect">
            <a:avLst/>
          </a:prstGeom>
          <a:solidFill>
            <a:schemeClr val="accent1"/>
          </a:solidFill>
        </p:spPr>
        <p:style>
          <a:lnRef idx="3">
            <a:schemeClr val="lt1"/>
          </a:lnRef>
          <a:fillRef idx="1">
            <a:schemeClr val="accent1"/>
          </a:fillRef>
          <a:effectRef idx="1">
            <a:schemeClr val="accent1"/>
          </a:effectRef>
          <a:fontRef idx="minor">
            <a:schemeClr val="lt1"/>
          </a:fontRef>
        </p:style>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477" dirty="0">
                <a:solidFill>
                  <a:prstClr val="white"/>
                </a:solidFill>
                <a:latin typeface="Calibri"/>
                <a:cs typeface="Arial" pitchFamily="34" charset="0"/>
              </a:rPr>
              <a:t>BENEFICIOS</a:t>
            </a:r>
          </a:p>
        </p:txBody>
      </p:sp>
      <p:graphicFrame>
        <p:nvGraphicFramePr>
          <p:cNvPr id="10" name="3 Tabla"/>
          <p:cNvGraphicFramePr>
            <a:graphicFrameLocks noGrp="1"/>
          </p:cNvGraphicFramePr>
          <p:nvPr>
            <p:extLst>
              <p:ext uri="{D42A27DB-BD31-4B8C-83A1-F6EECF244321}">
                <p14:modId xmlns:p14="http://schemas.microsoft.com/office/powerpoint/2010/main" val="4039348996"/>
              </p:ext>
            </p:extLst>
          </p:nvPr>
        </p:nvGraphicFramePr>
        <p:xfrm>
          <a:off x="6754175" y="2261960"/>
          <a:ext cx="3878329" cy="1730326"/>
        </p:xfrm>
        <a:graphic>
          <a:graphicData uri="http://schemas.openxmlformats.org/drawingml/2006/table">
            <a:tbl>
              <a:tblPr firstRow="1" bandRow="1">
                <a:tableStyleId>{BC89EF96-8CEA-46FF-86C4-4CE0E7609802}</a:tableStyleId>
              </a:tblPr>
              <a:tblGrid>
                <a:gridCol w="3878329"/>
              </a:tblGrid>
              <a:tr h="1024429">
                <a:tc>
                  <a:txBody>
                    <a:bodyPr/>
                    <a:lstStyle/>
                    <a:p>
                      <a:pPr marL="228600" indent="-228600">
                        <a:buFont typeface="+mj-lt"/>
                        <a:buAutoNum type="arabicPeriod"/>
                      </a:pPr>
                      <a:r>
                        <a:rPr lang="es-MX" sz="1200" b="0" dirty="0" smtClean="0">
                          <a:latin typeface="+mj-lt"/>
                          <a:cs typeface="Arial" pitchFamily="34" charset="0"/>
                        </a:rPr>
                        <a:t>Se garantizará una mayor seguridad y confort de los usuarios.</a:t>
                      </a:r>
                    </a:p>
                    <a:p>
                      <a:pPr marL="228600" indent="-228600">
                        <a:buFont typeface="+mj-lt"/>
                        <a:buAutoNum type="arabicPeriod"/>
                      </a:pPr>
                      <a:r>
                        <a:rPr lang="es-MX" sz="1200" b="0" dirty="0" smtClean="0">
                          <a:latin typeface="+mj-lt"/>
                          <a:cs typeface="Arial" pitchFamily="34" charset="0"/>
                        </a:rPr>
                        <a:t>Menores costos de operación entre las principales Zonas Francas e Industriales, y los puertos de comercio exterior.</a:t>
                      </a:r>
                    </a:p>
                    <a:p>
                      <a:pPr marL="228600" indent="-228600">
                        <a:buFont typeface="+mj-lt"/>
                        <a:buAutoNum type="arabicPeriod"/>
                      </a:pPr>
                      <a:r>
                        <a:rPr lang="es-CO" sz="1200" b="0" dirty="0" smtClean="0">
                          <a:solidFill>
                            <a:schemeClr val="tx1"/>
                          </a:solidFill>
                          <a:effectLst/>
                          <a:latin typeface="+mj-lt"/>
                        </a:rPr>
                        <a:t>El proyecto  BBY, permitirá una adecuada conexión vial entre el Centro</a:t>
                      </a:r>
                      <a:r>
                        <a:rPr lang="es-CO" sz="1200" b="0" baseline="0" dirty="0" smtClean="0">
                          <a:solidFill>
                            <a:schemeClr val="tx1"/>
                          </a:solidFill>
                          <a:effectLst/>
                          <a:latin typeface="+mj-lt"/>
                        </a:rPr>
                        <a:t> Petrolero en Barrancabermeja </a:t>
                      </a:r>
                      <a:r>
                        <a:rPr lang="es-CO" sz="1200" b="0" dirty="0" smtClean="0">
                          <a:solidFill>
                            <a:schemeClr val="tx1"/>
                          </a:solidFill>
                          <a:effectLst/>
                          <a:latin typeface="+mj-lt"/>
                        </a:rPr>
                        <a:t>y el transporte marítimo del Río</a:t>
                      </a:r>
                      <a:r>
                        <a:rPr lang="es-CO" sz="1200" b="0" baseline="0" dirty="0" smtClean="0">
                          <a:solidFill>
                            <a:schemeClr val="tx1"/>
                          </a:solidFill>
                          <a:effectLst/>
                          <a:latin typeface="+mj-lt"/>
                        </a:rPr>
                        <a:t> Magdalena</a:t>
                      </a:r>
                      <a:r>
                        <a:rPr lang="es-CO" sz="1200" b="0" dirty="0" smtClean="0">
                          <a:solidFill>
                            <a:schemeClr val="tx1"/>
                          </a:solidFill>
                          <a:effectLst/>
                          <a:latin typeface="+mj-lt"/>
                        </a:rPr>
                        <a:t>, así como la conectividad</a:t>
                      </a:r>
                      <a:r>
                        <a:rPr lang="es-CO" sz="1200" b="0" baseline="0" dirty="0" smtClean="0">
                          <a:solidFill>
                            <a:schemeClr val="tx1"/>
                          </a:solidFill>
                          <a:effectLst/>
                          <a:latin typeface="+mj-lt"/>
                        </a:rPr>
                        <a:t> entre Santander y Antioquia. </a:t>
                      </a:r>
                      <a:endParaRPr lang="es-CO" sz="1200" b="0" dirty="0">
                        <a:solidFill>
                          <a:schemeClr val="tx1"/>
                        </a:solidFill>
                        <a:effectLst/>
                        <a:latin typeface="+mj-lt"/>
                      </a:endParaRPr>
                    </a:p>
                  </a:txBody>
                  <a:tcPr marL="84406" marR="84406" marT="42203" marB="42203">
                    <a:solidFill>
                      <a:schemeClr val="bg1"/>
                    </a:solidFill>
                  </a:tcPr>
                </a:tc>
              </a:tr>
            </a:tbl>
          </a:graphicData>
        </a:graphic>
      </p:graphicFrame>
      <p:sp>
        <p:nvSpPr>
          <p:cNvPr id="11" name="30 CuadroTexto"/>
          <p:cNvSpPr txBox="1">
            <a:spLocks noChangeArrowheads="1"/>
          </p:cNvSpPr>
          <p:nvPr/>
        </p:nvSpPr>
        <p:spPr bwMode="auto">
          <a:xfrm flipH="1">
            <a:off x="6749558" y="4054149"/>
            <a:ext cx="3854977" cy="319639"/>
          </a:xfrm>
          <a:prstGeom prst="rect">
            <a:avLst/>
          </a:prstGeom>
          <a:solidFill>
            <a:schemeClr val="accent1"/>
          </a:solidFill>
        </p:spPr>
        <p:style>
          <a:lnRef idx="3">
            <a:schemeClr val="lt1"/>
          </a:lnRef>
          <a:fillRef idx="1">
            <a:schemeClr val="accent1"/>
          </a:fillRef>
          <a:effectRef idx="1">
            <a:schemeClr val="accent1"/>
          </a:effectRef>
          <a:fontRef idx="minor">
            <a:schemeClr val="lt1"/>
          </a:fontRef>
        </p:style>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477" dirty="0">
                <a:solidFill>
                  <a:prstClr val="white"/>
                </a:solidFill>
                <a:latin typeface="Calibri"/>
                <a:cs typeface="Arial" pitchFamily="34" charset="0"/>
              </a:rPr>
              <a:t>GENERACIÓN DE EMPLEOS</a:t>
            </a:r>
          </a:p>
        </p:txBody>
      </p:sp>
      <p:graphicFrame>
        <p:nvGraphicFramePr>
          <p:cNvPr id="12" name="3 Tabla"/>
          <p:cNvGraphicFramePr>
            <a:graphicFrameLocks noGrp="1"/>
          </p:cNvGraphicFramePr>
          <p:nvPr>
            <p:extLst>
              <p:ext uri="{D42A27DB-BD31-4B8C-83A1-F6EECF244321}">
                <p14:modId xmlns:p14="http://schemas.microsoft.com/office/powerpoint/2010/main" val="3197676507"/>
              </p:ext>
            </p:extLst>
          </p:nvPr>
        </p:nvGraphicFramePr>
        <p:xfrm>
          <a:off x="6810039" y="4491002"/>
          <a:ext cx="3792693" cy="450166"/>
        </p:xfrm>
        <a:graphic>
          <a:graphicData uri="http://schemas.openxmlformats.org/drawingml/2006/table">
            <a:tbl>
              <a:tblPr firstRow="1" bandRow="1">
                <a:tableStyleId>{BC89EF96-8CEA-46FF-86C4-4CE0E7609802}</a:tableStyleId>
              </a:tblPr>
              <a:tblGrid>
                <a:gridCol w="3792693"/>
              </a:tblGrid>
              <a:tr h="323866">
                <a:tc>
                  <a:txBody>
                    <a:bodyPr/>
                    <a:lstStyle/>
                    <a:p>
                      <a:pPr marL="228600" indent="-228600">
                        <a:buFont typeface="+mj-lt"/>
                        <a:buAutoNum type="arabicPeriod"/>
                      </a:pPr>
                      <a:r>
                        <a:rPr lang="es-CO" sz="1200" b="0" dirty="0" smtClean="0">
                          <a:solidFill>
                            <a:schemeClr val="tx1"/>
                          </a:solidFill>
                          <a:effectLst/>
                          <a:latin typeface="+mj-lt"/>
                        </a:rPr>
                        <a:t>Generación de más de 4.900  empleos directos  anuales durante la etapa de construcción (5 años)</a:t>
                      </a:r>
                      <a:endParaRPr lang="es-CO" sz="1200" b="0" dirty="0">
                        <a:solidFill>
                          <a:schemeClr val="tx1"/>
                        </a:solidFill>
                        <a:effectLst/>
                        <a:latin typeface="+mj-lt"/>
                      </a:endParaRPr>
                    </a:p>
                  </a:txBody>
                  <a:tcPr marL="84406" marR="84406" marT="42203" marB="42203"/>
                </a:tc>
              </a:tr>
            </a:tbl>
          </a:graphicData>
        </a:graphic>
      </p:graphicFrame>
    </p:spTree>
    <p:extLst>
      <p:ext uri="{BB962C8B-B14F-4D97-AF65-F5344CB8AC3E}">
        <p14:creationId xmlns:p14="http://schemas.microsoft.com/office/powerpoint/2010/main" val="523316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0"/>
            <a:ext cx="1400213" cy="1124744"/>
          </a:xfrm>
          <a:prstGeom prst="rect">
            <a:avLst/>
          </a:prstGeom>
        </p:spPr>
      </p:pic>
      <p:sp>
        <p:nvSpPr>
          <p:cNvPr id="5" name="Rectángulo 4"/>
          <p:cNvSpPr>
            <a:spLocks noChangeArrowheads="1"/>
          </p:cNvSpPr>
          <p:nvPr/>
        </p:nvSpPr>
        <p:spPr bwMode="auto">
          <a:xfrm>
            <a:off x="94302" y="961564"/>
            <a:ext cx="66497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sz="2800" dirty="0">
                <a:solidFill>
                  <a:prstClr val="black"/>
                </a:solidFill>
                <a:latin typeface="Impact" pitchFamily="34" charset="0"/>
                <a:sym typeface="Helvetica Neue Bold Condensed"/>
              </a:rPr>
              <a:t>BUCARAMANGA – BARRANCABERMEJA – YONDÓ </a:t>
            </a:r>
          </a:p>
        </p:txBody>
      </p:sp>
      <p:graphicFrame>
        <p:nvGraphicFramePr>
          <p:cNvPr id="6" name="Tabla 5"/>
          <p:cNvGraphicFramePr>
            <a:graphicFrameLocks noGrp="1"/>
          </p:cNvGraphicFramePr>
          <p:nvPr>
            <p:extLst>
              <p:ext uri="{D42A27DB-BD31-4B8C-83A1-F6EECF244321}">
                <p14:modId xmlns:p14="http://schemas.microsoft.com/office/powerpoint/2010/main" val="262312766"/>
              </p:ext>
            </p:extLst>
          </p:nvPr>
        </p:nvGraphicFramePr>
        <p:xfrm>
          <a:off x="2151110" y="1442873"/>
          <a:ext cx="9201474" cy="5226487"/>
        </p:xfrm>
        <a:graphic>
          <a:graphicData uri="http://schemas.openxmlformats.org/drawingml/2006/table">
            <a:tbl>
              <a:tblPr>
                <a:tableStyleId>{16D9F66E-5EB9-4882-86FB-DCBF35E3C3E4}</a:tableStyleId>
              </a:tblPr>
              <a:tblGrid>
                <a:gridCol w="1058578"/>
                <a:gridCol w="2364386"/>
                <a:gridCol w="1479533"/>
                <a:gridCol w="684593"/>
                <a:gridCol w="1225062"/>
                <a:gridCol w="1207047"/>
                <a:gridCol w="1182275"/>
              </a:tblGrid>
              <a:tr h="294659">
                <a:tc>
                  <a:txBody>
                    <a:bodyPr/>
                    <a:lstStyle/>
                    <a:p>
                      <a:pPr algn="ctr" fontAlgn="ctr"/>
                      <a:r>
                        <a:rPr lang="es-CO" sz="900" b="1" u="none" strike="noStrike" dirty="0">
                          <a:effectLst/>
                        </a:rPr>
                        <a:t>UF</a:t>
                      </a:r>
                      <a:endParaRPr lang="es-CO" sz="900" b="1" i="0" u="none" strike="noStrike" dirty="0">
                        <a:solidFill>
                          <a:srgbClr val="FFFFFF"/>
                        </a:solidFill>
                        <a:effectLst/>
                        <a:latin typeface="Arial Narrow" panose="020B0606020202030204" pitchFamily="34" charset="0"/>
                      </a:endParaRPr>
                    </a:p>
                  </a:txBody>
                  <a:tcPr marL="5046" marR="5046" marT="5046" marB="0" anchor="ctr"/>
                </a:tc>
                <a:tc>
                  <a:txBody>
                    <a:bodyPr/>
                    <a:lstStyle/>
                    <a:p>
                      <a:pPr algn="ctr" fontAlgn="ctr"/>
                      <a:r>
                        <a:rPr lang="es-CO" sz="900" b="1" u="none" strike="noStrike" dirty="0">
                          <a:effectLst/>
                        </a:rPr>
                        <a:t>TRAMO</a:t>
                      </a:r>
                      <a:endParaRPr lang="es-CO" sz="900" b="1" i="0" u="none" strike="noStrike" dirty="0">
                        <a:solidFill>
                          <a:srgbClr val="FFFFFF"/>
                        </a:solidFill>
                        <a:effectLst/>
                        <a:latin typeface="Arial Narrow" panose="020B0606020202030204" pitchFamily="34" charset="0"/>
                      </a:endParaRPr>
                    </a:p>
                  </a:txBody>
                  <a:tcPr marL="5046" marR="5046" marT="5046" marB="0" anchor="ctr"/>
                </a:tc>
                <a:tc>
                  <a:txBody>
                    <a:bodyPr/>
                    <a:lstStyle/>
                    <a:p>
                      <a:pPr algn="ctr" fontAlgn="ctr"/>
                      <a:r>
                        <a:rPr lang="es-CO" sz="900" b="1" u="none" strike="noStrike" dirty="0">
                          <a:effectLst/>
                        </a:rPr>
                        <a:t>TIPO DE INTERVENCIÓN</a:t>
                      </a:r>
                      <a:endParaRPr lang="es-CO" sz="900" b="1" i="0" u="none" strike="noStrike" dirty="0">
                        <a:solidFill>
                          <a:srgbClr val="FFFFFF"/>
                        </a:solidFill>
                        <a:effectLst/>
                        <a:latin typeface="Arial Narrow" panose="020B0606020202030204" pitchFamily="34" charset="0"/>
                      </a:endParaRPr>
                    </a:p>
                  </a:txBody>
                  <a:tcPr marL="5046" marR="5046" marT="5046" marB="0" anchor="ctr"/>
                </a:tc>
                <a:tc>
                  <a:txBody>
                    <a:bodyPr/>
                    <a:lstStyle/>
                    <a:p>
                      <a:pPr algn="ctr" fontAlgn="ctr"/>
                      <a:r>
                        <a:rPr lang="es-CO" sz="900" b="1" u="none" strike="noStrike" dirty="0">
                          <a:effectLst/>
                        </a:rPr>
                        <a:t>LONGITUD (Km)</a:t>
                      </a:r>
                      <a:endParaRPr lang="es-CO" sz="900" b="1" i="0" u="none" strike="noStrike" dirty="0">
                        <a:solidFill>
                          <a:srgbClr val="FFFFFF"/>
                        </a:solidFill>
                        <a:effectLst/>
                        <a:latin typeface="Arial Narrow" panose="020B0606020202030204" pitchFamily="34" charset="0"/>
                      </a:endParaRPr>
                    </a:p>
                  </a:txBody>
                  <a:tcPr marL="5046" marR="5046" marT="5046" marB="0" anchor="ctr"/>
                </a:tc>
                <a:tc>
                  <a:txBody>
                    <a:bodyPr/>
                    <a:lstStyle/>
                    <a:p>
                      <a:pPr algn="ctr" fontAlgn="ctr"/>
                      <a:r>
                        <a:rPr lang="es-CO" sz="900" b="1" u="none" strike="noStrike" dirty="0">
                          <a:effectLst/>
                        </a:rPr>
                        <a:t>TOTAL </a:t>
                      </a:r>
                      <a:r>
                        <a:rPr lang="es-CO" sz="900" b="1" u="none" strike="noStrike">
                          <a:effectLst/>
                        </a:rPr>
                        <a:t>CAPEX </a:t>
                      </a:r>
                      <a:endParaRPr lang="es-CO" sz="900" b="1" i="0" u="none" strike="noStrike" dirty="0">
                        <a:solidFill>
                          <a:srgbClr val="FFFFFF"/>
                        </a:solidFill>
                        <a:effectLst/>
                        <a:latin typeface="Arial Narrow" panose="020B0606020202030204" pitchFamily="34" charset="0"/>
                      </a:endParaRPr>
                    </a:p>
                  </a:txBody>
                  <a:tcPr marL="5046" marR="5046" marT="5046" marB="0" anchor="ctr"/>
                </a:tc>
                <a:tc>
                  <a:txBody>
                    <a:bodyPr/>
                    <a:lstStyle/>
                    <a:p>
                      <a:pPr algn="ctr" fontAlgn="ctr"/>
                      <a:r>
                        <a:rPr lang="es-CO" sz="900" b="1" u="none" strike="noStrike" dirty="0" err="1">
                          <a:effectLst/>
                        </a:rPr>
                        <a:t>OyM</a:t>
                      </a:r>
                      <a:endParaRPr lang="es-CO" sz="900" b="1" i="0" u="none" strike="noStrike" dirty="0">
                        <a:solidFill>
                          <a:srgbClr val="FFFFFF"/>
                        </a:solidFill>
                        <a:effectLst/>
                        <a:latin typeface="Arial Narrow" panose="020B0606020202030204" pitchFamily="34" charset="0"/>
                      </a:endParaRPr>
                    </a:p>
                  </a:txBody>
                  <a:tcPr marL="5046" marR="5046" marT="5046" marB="0" anchor="ctr"/>
                </a:tc>
                <a:tc>
                  <a:txBody>
                    <a:bodyPr/>
                    <a:lstStyle/>
                    <a:p>
                      <a:pPr algn="ctr" fontAlgn="ctr"/>
                      <a:r>
                        <a:rPr lang="es-CO" sz="900" b="1" u="none" strike="noStrike" dirty="0">
                          <a:effectLst/>
                        </a:rPr>
                        <a:t>TOTAL</a:t>
                      </a:r>
                      <a:br>
                        <a:rPr lang="es-CO" sz="900" b="1" u="none" strike="noStrike" dirty="0">
                          <a:effectLst/>
                        </a:rPr>
                      </a:br>
                      <a:r>
                        <a:rPr lang="es-CO" sz="900" b="1" u="none" strike="noStrike" dirty="0">
                          <a:effectLst/>
                        </a:rPr>
                        <a:t>CAPEX + </a:t>
                      </a:r>
                      <a:r>
                        <a:rPr lang="es-CO" sz="900" b="1" u="none" strike="noStrike" dirty="0" err="1">
                          <a:effectLst/>
                        </a:rPr>
                        <a:t>OyM</a:t>
                      </a:r>
                      <a:endParaRPr lang="es-CO" sz="900" b="1" i="0" u="none" strike="noStrike" dirty="0">
                        <a:solidFill>
                          <a:srgbClr val="FFFFFF"/>
                        </a:solidFill>
                        <a:effectLst/>
                        <a:latin typeface="Arial Narrow" panose="020B0606020202030204" pitchFamily="34" charset="0"/>
                      </a:endParaRPr>
                    </a:p>
                  </a:txBody>
                  <a:tcPr marL="5046" marR="5046" marT="5046" marB="0" anchor="ctr"/>
                </a:tc>
              </a:tr>
              <a:tr h="249383">
                <a:tc rowSpan="3">
                  <a:txBody>
                    <a:bodyPr/>
                    <a:lstStyle/>
                    <a:p>
                      <a:pPr algn="ctr" fontAlgn="ctr"/>
                      <a:r>
                        <a:rPr lang="es-CO" sz="900" b="1" u="none" strike="noStrike" dirty="0">
                          <a:effectLst/>
                        </a:rPr>
                        <a:t>UF1</a:t>
                      </a:r>
                      <a:endParaRPr lang="es-CO" sz="900" b="1" i="0" u="none" strike="noStrike" dirty="0">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dirty="0" err="1">
                          <a:effectLst/>
                        </a:rPr>
                        <a:t>Yondó</a:t>
                      </a:r>
                      <a:r>
                        <a:rPr lang="es-CO" sz="900" u="none" strike="noStrike" dirty="0">
                          <a:effectLst/>
                        </a:rPr>
                        <a:t> - Puente Guillermo Gaviria</a:t>
                      </a:r>
                      <a:endParaRPr lang="es-CO" sz="900" b="0" i="0" u="none" strike="noStrike" dirty="0">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a:effectLst/>
                        </a:rPr>
                        <a:t>Rehabilitación</a:t>
                      </a:r>
                      <a:endParaRPr lang="es-CO" sz="900" b="0" i="0" u="none" strike="noStrike">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a:effectLst/>
                        </a:rPr>
                        <a:t>10,37</a:t>
                      </a:r>
                      <a:endParaRPr lang="es-CO" sz="900" b="0" i="0" u="none" strike="noStrike">
                        <a:solidFill>
                          <a:srgbClr val="000000"/>
                        </a:solidFill>
                        <a:effectLst/>
                        <a:latin typeface="Arial Narrow" panose="020B0606020202030204" pitchFamily="34" charset="0"/>
                      </a:endParaRPr>
                    </a:p>
                  </a:txBody>
                  <a:tcPr marL="5046" marR="5046" marT="5046" marB="0" anchor="ctr"/>
                </a:tc>
                <a:tc rowSpan="3">
                  <a:txBody>
                    <a:bodyPr/>
                    <a:lstStyle/>
                    <a:p>
                      <a:pPr algn="ctr" fontAlgn="ctr"/>
                      <a:r>
                        <a:rPr lang="es-CO" sz="900" u="none" strike="noStrike" dirty="0">
                          <a:effectLst/>
                        </a:rPr>
                        <a:t> $                    </a:t>
                      </a:r>
                      <a:r>
                        <a:rPr lang="es-CO" sz="900" u="none" strike="noStrike" dirty="0" smtClean="0">
                          <a:effectLst/>
                        </a:rPr>
                        <a:t>29.059</a:t>
                      </a:r>
                      <a:endParaRPr lang="es-CO" sz="900" b="0" i="0" u="none" strike="noStrike" dirty="0">
                        <a:solidFill>
                          <a:srgbClr val="000000"/>
                        </a:solidFill>
                        <a:effectLst/>
                        <a:latin typeface="Arial Narrow" panose="020B0606020202030204" pitchFamily="34" charset="0"/>
                      </a:endParaRPr>
                    </a:p>
                    <a:p>
                      <a:pPr algn="ctr" fontAlgn="ctr"/>
                      <a:r>
                        <a:rPr lang="es-CO" sz="900" u="none" strike="noStrike" dirty="0">
                          <a:effectLst/>
                        </a:rPr>
                        <a:t> </a:t>
                      </a:r>
                      <a:endParaRPr lang="es-CO" sz="900" b="0" i="0" u="none" strike="noStrike" dirty="0">
                        <a:solidFill>
                          <a:srgbClr val="000000"/>
                        </a:solidFill>
                        <a:effectLst/>
                        <a:latin typeface="Arial Narrow" panose="020B0606020202030204" pitchFamily="34" charset="0"/>
                      </a:endParaRPr>
                    </a:p>
                    <a:p>
                      <a:pPr algn="ctr" fontAlgn="ctr"/>
                      <a:r>
                        <a:rPr lang="es-CO" sz="900" u="none" strike="noStrike" dirty="0">
                          <a:effectLst/>
                        </a:rPr>
                        <a:t> </a:t>
                      </a:r>
                      <a:endParaRPr lang="es-CO" sz="900" b="0" i="0" u="none" strike="noStrike" dirty="0">
                        <a:solidFill>
                          <a:srgbClr val="000000"/>
                        </a:solidFill>
                        <a:effectLst/>
                        <a:latin typeface="Arial Narrow" panose="020B0606020202030204" pitchFamily="34" charset="0"/>
                      </a:endParaRPr>
                    </a:p>
                  </a:txBody>
                  <a:tcPr marL="5046" marR="5046" marT="5046" marB="0" anchor="ctr"/>
                </a:tc>
                <a:tc rowSpan="3">
                  <a:txBody>
                    <a:bodyPr/>
                    <a:lstStyle/>
                    <a:p>
                      <a:pPr algn="ctr" fontAlgn="ctr"/>
                      <a:r>
                        <a:rPr lang="es-CO" sz="900" u="none" strike="noStrike" dirty="0">
                          <a:effectLst/>
                        </a:rPr>
                        <a:t> $                   </a:t>
                      </a:r>
                      <a:r>
                        <a:rPr lang="es-CO" sz="900" u="none" strike="noStrike" dirty="0" smtClean="0">
                          <a:effectLst/>
                        </a:rPr>
                        <a:t>96.133 </a:t>
                      </a:r>
                      <a:endParaRPr lang="es-CO" sz="900" b="0" i="0" u="none" strike="noStrike" dirty="0">
                        <a:solidFill>
                          <a:srgbClr val="000000"/>
                        </a:solidFill>
                        <a:effectLst/>
                        <a:latin typeface="Arial Narrow" panose="020B0606020202030204" pitchFamily="34" charset="0"/>
                      </a:endParaRPr>
                    </a:p>
                    <a:p>
                      <a:pPr algn="ctr" fontAlgn="ctr"/>
                      <a:r>
                        <a:rPr lang="es-CO" sz="900" u="none" strike="noStrike" dirty="0">
                          <a:effectLst/>
                        </a:rPr>
                        <a:t> </a:t>
                      </a:r>
                      <a:endParaRPr lang="es-CO" sz="900" b="0" i="0" u="none" strike="noStrike" dirty="0">
                        <a:solidFill>
                          <a:srgbClr val="000000"/>
                        </a:solidFill>
                        <a:effectLst/>
                        <a:latin typeface="Arial Narrow" panose="020B0606020202030204" pitchFamily="34" charset="0"/>
                      </a:endParaRPr>
                    </a:p>
                    <a:p>
                      <a:pPr algn="ctr" fontAlgn="ctr"/>
                      <a:r>
                        <a:rPr lang="es-CO" sz="900" u="none" strike="noStrike" dirty="0">
                          <a:effectLst/>
                        </a:rPr>
                        <a:t> </a:t>
                      </a:r>
                      <a:endParaRPr lang="es-CO" sz="900" b="0" i="0" u="none" strike="noStrike" dirty="0">
                        <a:solidFill>
                          <a:srgbClr val="000000"/>
                        </a:solidFill>
                        <a:effectLst/>
                        <a:latin typeface="Arial Narrow" panose="020B0606020202030204" pitchFamily="34" charset="0"/>
                      </a:endParaRPr>
                    </a:p>
                  </a:txBody>
                  <a:tcPr marL="5046" marR="5046" marT="5046" marB="0" anchor="ctr"/>
                </a:tc>
                <a:tc rowSpan="3">
                  <a:txBody>
                    <a:bodyPr/>
                    <a:lstStyle/>
                    <a:p>
                      <a:pPr algn="ctr" fontAlgn="ctr"/>
                      <a:r>
                        <a:rPr lang="es-CO" sz="900" u="none" strike="noStrike" dirty="0">
                          <a:effectLst/>
                        </a:rPr>
                        <a:t> $               </a:t>
                      </a:r>
                      <a:r>
                        <a:rPr lang="es-CO" sz="900" u="none" strike="noStrike" dirty="0" smtClean="0">
                          <a:effectLst/>
                        </a:rPr>
                        <a:t>125.193</a:t>
                      </a:r>
                      <a:endParaRPr lang="es-CO" sz="900" b="0" i="0" u="none" strike="noStrike" dirty="0">
                        <a:solidFill>
                          <a:srgbClr val="000000"/>
                        </a:solidFill>
                        <a:effectLst/>
                        <a:latin typeface="Arial Narrow" panose="020B0606020202030204" pitchFamily="34" charset="0"/>
                      </a:endParaRPr>
                    </a:p>
                  </a:txBody>
                  <a:tcPr marL="5046" marR="5046" marT="5046" marB="0" anchor="ctr"/>
                </a:tc>
              </a:tr>
              <a:tr h="268392">
                <a:tc vMerge="1">
                  <a:txBody>
                    <a:bodyPr/>
                    <a:lstStyle/>
                    <a:p>
                      <a:endParaRPr lang="es-CO"/>
                    </a:p>
                  </a:txBody>
                  <a:tcPr/>
                </a:tc>
                <a:tc>
                  <a:txBody>
                    <a:bodyPr/>
                    <a:lstStyle/>
                    <a:p>
                      <a:pPr algn="ctr" fontAlgn="ctr"/>
                      <a:r>
                        <a:rPr lang="es-CO" sz="900" u="none" strike="noStrike">
                          <a:effectLst/>
                        </a:rPr>
                        <a:t>Puente Guillermo Gaviria - La Virgen</a:t>
                      </a:r>
                      <a:endParaRPr lang="es-CO" sz="900" b="0" i="0" u="none" strike="noStrike">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a:effectLst/>
                        </a:rPr>
                        <a:t>Mantenimiento y Operación</a:t>
                      </a:r>
                      <a:endParaRPr lang="es-CO" sz="900" b="0" i="0" u="none" strike="noStrike">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a:effectLst/>
                        </a:rPr>
                        <a:t>14,74</a:t>
                      </a:r>
                      <a:endParaRPr lang="es-CO" sz="900" b="0" i="0" u="none" strike="noStrike">
                        <a:solidFill>
                          <a:srgbClr val="000000"/>
                        </a:solidFill>
                        <a:effectLst/>
                        <a:latin typeface="Arial Narrow" panose="020B0606020202030204" pitchFamily="34" charset="0"/>
                      </a:endParaRPr>
                    </a:p>
                  </a:txBody>
                  <a:tcPr marL="5046" marR="5046" marT="5046" marB="0" anchor="ctr"/>
                </a:tc>
                <a:tc vMerge="1">
                  <a:txBody>
                    <a:bodyPr/>
                    <a:lstStyle/>
                    <a:p>
                      <a:pPr algn="ctr" fontAlgn="ctr"/>
                      <a:endParaRPr lang="es-CO" sz="600" b="0" i="0" u="none" strike="noStrike" dirty="0">
                        <a:solidFill>
                          <a:srgbClr val="000000"/>
                        </a:solidFill>
                        <a:effectLst/>
                        <a:latin typeface="Arial Narrow" panose="020B0606020202030204" pitchFamily="34" charset="0"/>
                      </a:endParaRPr>
                    </a:p>
                  </a:txBody>
                  <a:tcPr marL="5046" marR="5046" marT="5046" marB="0" anchor="ctr"/>
                </a:tc>
                <a:tc vMerge="1">
                  <a:txBody>
                    <a:bodyPr/>
                    <a:lstStyle/>
                    <a:p>
                      <a:pPr algn="ctr" fontAlgn="ctr"/>
                      <a:endParaRPr lang="es-CO" sz="600" b="0" i="0" u="none" strike="noStrike" dirty="0">
                        <a:solidFill>
                          <a:srgbClr val="000000"/>
                        </a:solidFill>
                        <a:effectLst/>
                        <a:latin typeface="Arial Narrow" panose="020B0606020202030204" pitchFamily="34" charset="0"/>
                      </a:endParaRPr>
                    </a:p>
                  </a:txBody>
                  <a:tcPr marL="5046" marR="5046" marT="5046" marB="0" anchor="ctr"/>
                </a:tc>
                <a:tc vMerge="1">
                  <a:txBody>
                    <a:bodyPr/>
                    <a:lstStyle/>
                    <a:p>
                      <a:endParaRPr lang="es-CO"/>
                    </a:p>
                  </a:txBody>
                  <a:tcPr/>
                </a:tc>
              </a:tr>
              <a:tr h="268392">
                <a:tc vMerge="1">
                  <a:txBody>
                    <a:bodyPr/>
                    <a:lstStyle/>
                    <a:p>
                      <a:endParaRPr lang="es-CO"/>
                    </a:p>
                  </a:txBody>
                  <a:tcPr/>
                </a:tc>
                <a:tc>
                  <a:txBody>
                    <a:bodyPr/>
                    <a:lstStyle/>
                    <a:p>
                      <a:pPr algn="ctr" fontAlgn="ctr"/>
                      <a:r>
                        <a:rPr lang="es-CO" sz="900" u="none" strike="noStrike">
                          <a:effectLst/>
                        </a:rPr>
                        <a:t>La Virgen - Rancho Camacho</a:t>
                      </a:r>
                      <a:endParaRPr lang="es-CO" sz="900" b="0" i="0" u="none" strike="noStrike">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a:effectLst/>
                        </a:rPr>
                        <a:t>Mantenimiento y Operación</a:t>
                      </a:r>
                      <a:endParaRPr lang="es-CO" sz="900" b="0" i="0" u="none" strike="noStrike">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a:effectLst/>
                        </a:rPr>
                        <a:t>15,34</a:t>
                      </a:r>
                      <a:endParaRPr lang="es-CO" sz="900" b="0" i="0" u="none" strike="noStrike">
                        <a:solidFill>
                          <a:srgbClr val="000000"/>
                        </a:solidFill>
                        <a:effectLst/>
                        <a:latin typeface="Arial Narrow" panose="020B0606020202030204" pitchFamily="34" charset="0"/>
                      </a:endParaRPr>
                    </a:p>
                  </a:txBody>
                  <a:tcPr marL="5046" marR="5046" marT="5046" marB="0" anchor="ctr"/>
                </a:tc>
                <a:tc vMerge="1">
                  <a:txBody>
                    <a:bodyPr/>
                    <a:lstStyle/>
                    <a:p>
                      <a:pPr algn="ctr" fontAlgn="ctr"/>
                      <a:endParaRPr lang="es-CO" sz="600" b="0" i="0" u="none" strike="noStrike" dirty="0">
                        <a:solidFill>
                          <a:srgbClr val="000000"/>
                        </a:solidFill>
                        <a:effectLst/>
                        <a:latin typeface="Arial Narrow" panose="020B0606020202030204" pitchFamily="34" charset="0"/>
                      </a:endParaRPr>
                    </a:p>
                  </a:txBody>
                  <a:tcPr marL="5046" marR="5046" marT="5046" marB="0" anchor="ctr"/>
                </a:tc>
                <a:tc vMerge="1">
                  <a:txBody>
                    <a:bodyPr/>
                    <a:lstStyle/>
                    <a:p>
                      <a:pPr algn="ctr" fontAlgn="ctr"/>
                      <a:endParaRPr lang="es-CO" sz="600" b="0" i="0" u="none" strike="noStrike" dirty="0">
                        <a:solidFill>
                          <a:srgbClr val="000000"/>
                        </a:solidFill>
                        <a:effectLst/>
                        <a:latin typeface="Arial Narrow" panose="020B0606020202030204" pitchFamily="34" charset="0"/>
                      </a:endParaRPr>
                    </a:p>
                  </a:txBody>
                  <a:tcPr marL="5046" marR="5046" marT="5046" marB="0" anchor="ctr"/>
                </a:tc>
                <a:tc vMerge="1">
                  <a:txBody>
                    <a:bodyPr/>
                    <a:lstStyle/>
                    <a:p>
                      <a:endParaRPr lang="es-CO"/>
                    </a:p>
                  </a:txBody>
                  <a:tcPr/>
                </a:tc>
              </a:tr>
              <a:tr h="249383">
                <a:tc rowSpan="3">
                  <a:txBody>
                    <a:bodyPr/>
                    <a:lstStyle/>
                    <a:p>
                      <a:pPr algn="ctr" fontAlgn="ctr"/>
                      <a:r>
                        <a:rPr lang="es-CO" sz="900" b="1" u="none" strike="noStrike" dirty="0">
                          <a:effectLst/>
                        </a:rPr>
                        <a:t>UF2</a:t>
                      </a:r>
                      <a:endParaRPr lang="es-CO" sz="900" b="1" i="0" u="none" strike="noStrike" dirty="0">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dirty="0">
                          <a:effectLst/>
                        </a:rPr>
                        <a:t>Barrancabermeja - El Retén</a:t>
                      </a:r>
                      <a:endParaRPr lang="es-CO" sz="900" b="0" i="0" u="none" strike="noStrike" dirty="0">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a:effectLst/>
                        </a:rPr>
                        <a:t>Rehabilitación</a:t>
                      </a:r>
                      <a:endParaRPr lang="es-CO" sz="900" b="0" i="0" u="none" strike="noStrike">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a:effectLst/>
                        </a:rPr>
                        <a:t>3,20</a:t>
                      </a:r>
                      <a:endParaRPr lang="es-CO" sz="900" b="0" i="0" u="none" strike="noStrike">
                        <a:solidFill>
                          <a:srgbClr val="000000"/>
                        </a:solidFill>
                        <a:effectLst/>
                        <a:latin typeface="Arial Narrow" panose="020B0606020202030204" pitchFamily="34" charset="0"/>
                      </a:endParaRPr>
                    </a:p>
                  </a:txBody>
                  <a:tcPr marL="5046" marR="5046" marT="5046" marB="0" anchor="ctr"/>
                </a:tc>
                <a:tc rowSpan="3">
                  <a:txBody>
                    <a:bodyPr/>
                    <a:lstStyle/>
                    <a:p>
                      <a:pPr algn="ctr" fontAlgn="ctr"/>
                      <a:r>
                        <a:rPr lang="es-CO" sz="900" u="none" strike="noStrike" dirty="0">
                          <a:effectLst/>
                        </a:rPr>
                        <a:t> $                 271.492</a:t>
                      </a:r>
                      <a:r>
                        <a:rPr lang="es-CO" sz="900" u="none" strike="noStrike" dirty="0" smtClean="0">
                          <a:effectLst/>
                        </a:rPr>
                        <a:t>.</a:t>
                      </a:r>
                      <a:endParaRPr lang="es-CO" sz="900" b="0" i="0" u="none" strike="noStrike" dirty="0">
                        <a:solidFill>
                          <a:srgbClr val="000000"/>
                        </a:solidFill>
                        <a:effectLst/>
                        <a:latin typeface="Arial Narrow" panose="020B0606020202030204" pitchFamily="34" charset="0"/>
                      </a:endParaRPr>
                    </a:p>
                    <a:p>
                      <a:pPr algn="ctr" fontAlgn="ctr"/>
                      <a:r>
                        <a:rPr lang="es-CO" sz="900" u="none" strike="noStrike" dirty="0">
                          <a:effectLst/>
                        </a:rPr>
                        <a:t> </a:t>
                      </a:r>
                      <a:endParaRPr lang="es-CO" sz="900" b="0" i="0" u="none" strike="noStrike" dirty="0">
                        <a:solidFill>
                          <a:srgbClr val="000000"/>
                        </a:solidFill>
                        <a:effectLst/>
                        <a:latin typeface="Arial Narrow" panose="020B0606020202030204" pitchFamily="34" charset="0"/>
                      </a:endParaRPr>
                    </a:p>
                    <a:p>
                      <a:pPr algn="ctr" fontAlgn="ctr"/>
                      <a:r>
                        <a:rPr lang="es-CO" sz="900" u="none" strike="noStrike" dirty="0">
                          <a:effectLst/>
                        </a:rPr>
                        <a:t> </a:t>
                      </a:r>
                      <a:endParaRPr lang="es-CO" sz="900" b="0" i="0" u="none" strike="noStrike" dirty="0">
                        <a:solidFill>
                          <a:srgbClr val="000000"/>
                        </a:solidFill>
                        <a:effectLst/>
                        <a:latin typeface="Arial Narrow" panose="020B0606020202030204" pitchFamily="34" charset="0"/>
                      </a:endParaRPr>
                    </a:p>
                  </a:txBody>
                  <a:tcPr marL="5046" marR="5046" marT="5046" marB="0" anchor="ctr"/>
                </a:tc>
                <a:tc rowSpan="3">
                  <a:txBody>
                    <a:bodyPr/>
                    <a:lstStyle/>
                    <a:p>
                      <a:pPr algn="ctr" fontAlgn="ctr"/>
                      <a:r>
                        <a:rPr lang="es-CO" sz="900" u="none" strike="noStrike" dirty="0">
                          <a:effectLst/>
                        </a:rPr>
                        <a:t> $                </a:t>
                      </a:r>
                      <a:r>
                        <a:rPr lang="es-CO" sz="900" u="none" strike="noStrike" dirty="0" smtClean="0">
                          <a:effectLst/>
                        </a:rPr>
                        <a:t>104.746</a:t>
                      </a:r>
                      <a:endParaRPr lang="es-CO" sz="900" b="0" i="0" u="none" strike="noStrike" dirty="0">
                        <a:solidFill>
                          <a:srgbClr val="000000"/>
                        </a:solidFill>
                        <a:effectLst/>
                        <a:latin typeface="Arial Narrow" panose="020B0606020202030204" pitchFamily="34" charset="0"/>
                      </a:endParaRPr>
                    </a:p>
                    <a:p>
                      <a:pPr algn="ctr" fontAlgn="ctr"/>
                      <a:r>
                        <a:rPr lang="es-CO" sz="900" u="none" strike="noStrike" dirty="0">
                          <a:effectLst/>
                        </a:rPr>
                        <a:t> </a:t>
                      </a:r>
                      <a:endParaRPr lang="es-CO" sz="900" b="0" i="0" u="none" strike="noStrike" dirty="0">
                        <a:solidFill>
                          <a:srgbClr val="000000"/>
                        </a:solidFill>
                        <a:effectLst/>
                        <a:latin typeface="Arial Narrow" panose="020B0606020202030204" pitchFamily="34" charset="0"/>
                      </a:endParaRPr>
                    </a:p>
                    <a:p>
                      <a:pPr algn="ctr" fontAlgn="ctr"/>
                      <a:r>
                        <a:rPr lang="es-CO" sz="900" u="none" strike="noStrike" dirty="0">
                          <a:effectLst/>
                        </a:rPr>
                        <a:t> </a:t>
                      </a:r>
                      <a:endParaRPr lang="es-CO" sz="900" b="0" i="0" u="none" strike="noStrike" dirty="0">
                        <a:solidFill>
                          <a:srgbClr val="000000"/>
                        </a:solidFill>
                        <a:effectLst/>
                        <a:latin typeface="Arial Narrow" panose="020B0606020202030204" pitchFamily="34" charset="0"/>
                      </a:endParaRPr>
                    </a:p>
                  </a:txBody>
                  <a:tcPr marL="5046" marR="5046" marT="5046" marB="0" anchor="ctr"/>
                </a:tc>
                <a:tc rowSpan="3">
                  <a:txBody>
                    <a:bodyPr/>
                    <a:lstStyle/>
                    <a:p>
                      <a:pPr algn="ctr" fontAlgn="ctr"/>
                      <a:r>
                        <a:rPr lang="es-CO" sz="900" u="none" strike="noStrike" dirty="0">
                          <a:effectLst/>
                        </a:rPr>
                        <a:t> $               </a:t>
                      </a:r>
                      <a:r>
                        <a:rPr lang="es-CO" sz="900" u="none" strike="noStrike" dirty="0" smtClean="0">
                          <a:effectLst/>
                        </a:rPr>
                        <a:t>376.239</a:t>
                      </a:r>
                      <a:endParaRPr lang="es-CO" sz="900" b="0" i="0" u="none" strike="noStrike" dirty="0">
                        <a:solidFill>
                          <a:srgbClr val="000000"/>
                        </a:solidFill>
                        <a:effectLst/>
                        <a:latin typeface="Arial Narrow" panose="020B0606020202030204" pitchFamily="34" charset="0"/>
                      </a:endParaRPr>
                    </a:p>
                  </a:txBody>
                  <a:tcPr marL="5046" marR="5046" marT="5046" marB="0" anchor="ctr"/>
                </a:tc>
              </a:tr>
              <a:tr h="268392">
                <a:tc vMerge="1">
                  <a:txBody>
                    <a:bodyPr/>
                    <a:lstStyle/>
                    <a:p>
                      <a:endParaRPr lang="es-CO"/>
                    </a:p>
                  </a:txBody>
                  <a:tcPr/>
                </a:tc>
                <a:tc>
                  <a:txBody>
                    <a:bodyPr/>
                    <a:lstStyle/>
                    <a:p>
                      <a:pPr algn="ctr" fontAlgn="ctr"/>
                      <a:r>
                        <a:rPr lang="es-CO" sz="900" u="none" strike="noStrike">
                          <a:effectLst/>
                        </a:rPr>
                        <a:t>El Retén - La Lizama</a:t>
                      </a:r>
                      <a:endParaRPr lang="es-CO" sz="900" b="0" i="0" u="none" strike="noStrike">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a:effectLst/>
                        </a:rPr>
                        <a:t>Mantenimiento y Operación</a:t>
                      </a:r>
                      <a:endParaRPr lang="es-CO" sz="900" b="0" i="0" u="none" strike="noStrike">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a:effectLst/>
                        </a:rPr>
                        <a:t>26,95</a:t>
                      </a:r>
                      <a:endParaRPr lang="es-CO" sz="900" b="0" i="0" u="none" strike="noStrike">
                        <a:solidFill>
                          <a:srgbClr val="000000"/>
                        </a:solidFill>
                        <a:effectLst/>
                        <a:latin typeface="Arial Narrow" panose="020B0606020202030204" pitchFamily="34" charset="0"/>
                      </a:endParaRPr>
                    </a:p>
                  </a:txBody>
                  <a:tcPr marL="5046" marR="5046" marT="5046" marB="0" anchor="ctr"/>
                </a:tc>
                <a:tc vMerge="1">
                  <a:txBody>
                    <a:bodyPr/>
                    <a:lstStyle/>
                    <a:p>
                      <a:pPr algn="ctr" fontAlgn="ctr"/>
                      <a:endParaRPr lang="es-CO" sz="600" b="0" i="0" u="none" strike="noStrike" dirty="0">
                        <a:solidFill>
                          <a:srgbClr val="000000"/>
                        </a:solidFill>
                        <a:effectLst/>
                        <a:latin typeface="Arial Narrow" panose="020B0606020202030204" pitchFamily="34" charset="0"/>
                      </a:endParaRPr>
                    </a:p>
                  </a:txBody>
                  <a:tcPr marL="5046" marR="5046" marT="5046" marB="0" anchor="ctr"/>
                </a:tc>
                <a:tc vMerge="1">
                  <a:txBody>
                    <a:bodyPr/>
                    <a:lstStyle/>
                    <a:p>
                      <a:pPr algn="ctr" fontAlgn="ctr"/>
                      <a:endParaRPr lang="es-CO" sz="600" b="0" i="0" u="none" strike="noStrike" dirty="0">
                        <a:solidFill>
                          <a:srgbClr val="000000"/>
                        </a:solidFill>
                        <a:effectLst/>
                        <a:latin typeface="Arial Narrow" panose="020B0606020202030204" pitchFamily="34" charset="0"/>
                      </a:endParaRPr>
                    </a:p>
                  </a:txBody>
                  <a:tcPr marL="5046" marR="5046" marT="5046" marB="0" anchor="ctr"/>
                </a:tc>
                <a:tc vMerge="1">
                  <a:txBody>
                    <a:bodyPr/>
                    <a:lstStyle/>
                    <a:p>
                      <a:endParaRPr lang="es-CO"/>
                    </a:p>
                  </a:txBody>
                  <a:tcPr/>
                </a:tc>
              </a:tr>
              <a:tr h="268392">
                <a:tc vMerge="1">
                  <a:txBody>
                    <a:bodyPr/>
                    <a:lstStyle/>
                    <a:p>
                      <a:endParaRPr lang="es-CO"/>
                    </a:p>
                  </a:txBody>
                  <a:tcPr/>
                </a:tc>
                <a:tc>
                  <a:txBody>
                    <a:bodyPr/>
                    <a:lstStyle/>
                    <a:p>
                      <a:pPr algn="ctr" fontAlgn="ctr"/>
                      <a:r>
                        <a:rPr lang="es-CO" sz="900" u="none" strike="noStrike">
                          <a:effectLst/>
                        </a:rPr>
                        <a:t>La Virgen - La Lizama</a:t>
                      </a:r>
                      <a:endParaRPr lang="es-CO" sz="900" b="0" i="0" u="none" strike="noStrike">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a:effectLst/>
                        </a:rPr>
                        <a:t>Construcción segunda calzada</a:t>
                      </a:r>
                      <a:endParaRPr lang="es-CO" sz="900" b="0" i="0" u="none" strike="noStrike">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a:effectLst/>
                        </a:rPr>
                        <a:t>21,05</a:t>
                      </a:r>
                      <a:endParaRPr lang="es-CO" sz="900" b="0" i="0" u="none" strike="noStrike">
                        <a:solidFill>
                          <a:srgbClr val="000000"/>
                        </a:solidFill>
                        <a:effectLst/>
                        <a:latin typeface="Arial Narrow" panose="020B0606020202030204" pitchFamily="34" charset="0"/>
                      </a:endParaRPr>
                    </a:p>
                  </a:txBody>
                  <a:tcPr marL="5046" marR="5046" marT="5046" marB="0" anchor="ctr"/>
                </a:tc>
                <a:tc vMerge="1">
                  <a:txBody>
                    <a:bodyPr/>
                    <a:lstStyle/>
                    <a:p>
                      <a:pPr algn="ctr" fontAlgn="ctr"/>
                      <a:endParaRPr lang="es-CO" sz="600" b="0" i="0" u="none" strike="noStrike" dirty="0">
                        <a:solidFill>
                          <a:srgbClr val="000000"/>
                        </a:solidFill>
                        <a:effectLst/>
                        <a:latin typeface="Arial Narrow" panose="020B0606020202030204" pitchFamily="34" charset="0"/>
                      </a:endParaRPr>
                    </a:p>
                  </a:txBody>
                  <a:tcPr marL="5046" marR="5046" marT="5046" marB="0" anchor="ctr"/>
                </a:tc>
                <a:tc vMerge="1">
                  <a:txBody>
                    <a:bodyPr/>
                    <a:lstStyle/>
                    <a:p>
                      <a:pPr algn="ctr" fontAlgn="ctr"/>
                      <a:endParaRPr lang="es-CO" sz="600" b="0" i="0" u="none" strike="noStrike" dirty="0">
                        <a:solidFill>
                          <a:srgbClr val="000000"/>
                        </a:solidFill>
                        <a:effectLst/>
                        <a:latin typeface="Arial Narrow" panose="020B0606020202030204" pitchFamily="34" charset="0"/>
                      </a:endParaRPr>
                    </a:p>
                  </a:txBody>
                  <a:tcPr marL="5046" marR="5046" marT="5046" marB="0" anchor="ctr"/>
                </a:tc>
                <a:tc vMerge="1">
                  <a:txBody>
                    <a:bodyPr/>
                    <a:lstStyle/>
                    <a:p>
                      <a:endParaRPr lang="es-CO"/>
                    </a:p>
                  </a:txBody>
                  <a:tcPr/>
                </a:tc>
              </a:tr>
              <a:tr h="249383">
                <a:tc>
                  <a:txBody>
                    <a:bodyPr/>
                    <a:lstStyle/>
                    <a:p>
                      <a:pPr algn="ctr" fontAlgn="ctr"/>
                      <a:r>
                        <a:rPr lang="es-CO" sz="900" b="1" u="none" strike="noStrike" dirty="0">
                          <a:effectLst/>
                        </a:rPr>
                        <a:t> </a:t>
                      </a:r>
                      <a:endParaRPr lang="es-CO" sz="900" b="1" i="0" u="none" strike="noStrike" dirty="0">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a:effectLst/>
                        </a:rPr>
                        <a:t>La Fortuna - Puente La Paz</a:t>
                      </a:r>
                      <a:endParaRPr lang="es-CO" sz="900" b="0" i="0" u="none" strike="noStrike">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a:effectLst/>
                        </a:rPr>
                        <a:t>Mejoramiento</a:t>
                      </a:r>
                      <a:endParaRPr lang="es-CO" sz="900" b="0" i="0" u="none" strike="noStrike">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a:effectLst/>
                        </a:rPr>
                        <a:t>17,97</a:t>
                      </a:r>
                      <a:endParaRPr lang="es-CO" sz="900" b="0" i="0" u="none" strike="noStrike">
                        <a:solidFill>
                          <a:srgbClr val="000000"/>
                        </a:solidFill>
                        <a:effectLst/>
                        <a:latin typeface="Arial Narrow" panose="020B0606020202030204" pitchFamily="34" charset="0"/>
                      </a:endParaRPr>
                    </a:p>
                  </a:txBody>
                  <a:tcPr marL="5046" marR="5046" marT="5046" marB="0" anchor="ctr"/>
                </a:tc>
                <a:tc rowSpan="3">
                  <a:txBody>
                    <a:bodyPr/>
                    <a:lstStyle/>
                    <a:p>
                      <a:pPr algn="ctr" fontAlgn="ctr"/>
                      <a:r>
                        <a:rPr lang="es-CO" sz="900" u="none" strike="noStrike" dirty="0">
                          <a:effectLst/>
                        </a:rPr>
                        <a:t> $                    </a:t>
                      </a:r>
                      <a:r>
                        <a:rPr lang="es-CO" sz="900" u="none" strike="noStrike" dirty="0" smtClean="0">
                          <a:effectLst/>
                        </a:rPr>
                        <a:t>64.690</a:t>
                      </a:r>
                      <a:endParaRPr lang="es-CO" sz="900" b="0" i="0" u="none" strike="noStrike" dirty="0">
                        <a:solidFill>
                          <a:srgbClr val="000000"/>
                        </a:solidFill>
                        <a:effectLst/>
                        <a:latin typeface="Arial Narrow" panose="020B0606020202030204" pitchFamily="34" charset="0"/>
                      </a:endParaRPr>
                    </a:p>
                    <a:p>
                      <a:pPr algn="ctr" fontAlgn="ctr"/>
                      <a:r>
                        <a:rPr lang="es-CO" sz="900" u="none" strike="noStrike" dirty="0">
                          <a:effectLst/>
                        </a:rPr>
                        <a:t> </a:t>
                      </a:r>
                      <a:endParaRPr lang="es-CO" sz="900" b="0" i="0" u="none" strike="noStrike" dirty="0">
                        <a:solidFill>
                          <a:srgbClr val="000000"/>
                        </a:solidFill>
                        <a:effectLst/>
                        <a:latin typeface="Arial Narrow" panose="020B0606020202030204" pitchFamily="34" charset="0"/>
                      </a:endParaRPr>
                    </a:p>
                    <a:p>
                      <a:pPr algn="ctr" fontAlgn="ctr"/>
                      <a:r>
                        <a:rPr lang="es-CO" sz="900" u="none" strike="noStrike" dirty="0">
                          <a:effectLst/>
                        </a:rPr>
                        <a:t> </a:t>
                      </a:r>
                      <a:endParaRPr lang="es-CO" sz="900" b="0" i="0" u="none" strike="noStrike" dirty="0">
                        <a:solidFill>
                          <a:srgbClr val="000000"/>
                        </a:solidFill>
                        <a:effectLst/>
                        <a:latin typeface="Arial Narrow" panose="020B0606020202030204" pitchFamily="34" charset="0"/>
                      </a:endParaRPr>
                    </a:p>
                  </a:txBody>
                  <a:tcPr marL="5046" marR="5046" marT="5046" marB="0" anchor="ctr"/>
                </a:tc>
                <a:tc rowSpan="3">
                  <a:txBody>
                    <a:bodyPr/>
                    <a:lstStyle/>
                    <a:p>
                      <a:pPr algn="ctr" fontAlgn="ctr"/>
                      <a:r>
                        <a:rPr lang="es-CO" sz="900" u="none" strike="noStrike" dirty="0">
                          <a:effectLst/>
                        </a:rPr>
                        <a:t> $                </a:t>
                      </a:r>
                      <a:r>
                        <a:rPr lang="es-CO" sz="900" u="none" strike="noStrike" dirty="0" smtClean="0">
                          <a:effectLst/>
                        </a:rPr>
                        <a:t>170.401</a:t>
                      </a:r>
                      <a:r>
                        <a:rPr lang="es-CO" sz="900" u="none" strike="noStrike" dirty="0">
                          <a:effectLst/>
                        </a:rPr>
                        <a:t> </a:t>
                      </a:r>
                      <a:endParaRPr lang="es-CO" sz="900" b="0" i="0" u="none" strike="noStrike" dirty="0">
                        <a:solidFill>
                          <a:srgbClr val="000000"/>
                        </a:solidFill>
                        <a:effectLst/>
                        <a:latin typeface="Arial Narrow" panose="020B0606020202030204" pitchFamily="34" charset="0"/>
                      </a:endParaRPr>
                    </a:p>
                    <a:p>
                      <a:pPr algn="ctr" fontAlgn="ctr"/>
                      <a:r>
                        <a:rPr lang="es-CO" sz="900" u="none" strike="noStrike" dirty="0">
                          <a:effectLst/>
                        </a:rPr>
                        <a:t> </a:t>
                      </a:r>
                      <a:endParaRPr lang="es-CO" sz="900" b="0" i="0" u="none" strike="noStrike" dirty="0">
                        <a:solidFill>
                          <a:srgbClr val="000000"/>
                        </a:solidFill>
                        <a:effectLst/>
                        <a:latin typeface="Arial Narrow" panose="020B0606020202030204" pitchFamily="34" charset="0"/>
                      </a:endParaRPr>
                    </a:p>
                  </a:txBody>
                  <a:tcPr marL="5046" marR="5046" marT="5046" marB="0" anchor="ctr"/>
                </a:tc>
                <a:tc rowSpan="3">
                  <a:txBody>
                    <a:bodyPr/>
                    <a:lstStyle/>
                    <a:p>
                      <a:pPr algn="ctr" fontAlgn="ctr"/>
                      <a:r>
                        <a:rPr lang="es-CO" sz="900" u="none" strike="noStrike" dirty="0">
                          <a:effectLst/>
                        </a:rPr>
                        <a:t> $               </a:t>
                      </a:r>
                      <a:r>
                        <a:rPr lang="es-CO" sz="900" u="none" strike="noStrike" dirty="0" smtClean="0">
                          <a:effectLst/>
                        </a:rPr>
                        <a:t>235.092</a:t>
                      </a:r>
                      <a:endParaRPr lang="es-CO" sz="900" b="0" i="0" u="none" strike="noStrike" dirty="0">
                        <a:solidFill>
                          <a:srgbClr val="000000"/>
                        </a:solidFill>
                        <a:effectLst/>
                        <a:latin typeface="Arial Narrow" panose="020B0606020202030204" pitchFamily="34" charset="0"/>
                      </a:endParaRPr>
                    </a:p>
                  </a:txBody>
                  <a:tcPr marL="5046" marR="5046" marT="5046" marB="0" anchor="ctr"/>
                </a:tc>
              </a:tr>
              <a:tr h="268392">
                <a:tc>
                  <a:txBody>
                    <a:bodyPr/>
                    <a:lstStyle/>
                    <a:p>
                      <a:pPr algn="ctr" fontAlgn="ctr"/>
                      <a:r>
                        <a:rPr lang="es-CO" sz="900" b="1" u="none" strike="noStrike">
                          <a:effectLst/>
                        </a:rPr>
                        <a:t>UF3</a:t>
                      </a:r>
                      <a:endParaRPr lang="es-CO" sz="900" b="1" i="0" u="none" strike="noStrike">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a:effectLst/>
                        </a:rPr>
                        <a:t>Puente La Paz - Capitancitos</a:t>
                      </a:r>
                      <a:endParaRPr lang="es-CO" sz="900" b="0" i="0" u="none" strike="noStrike">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a:effectLst/>
                        </a:rPr>
                        <a:t>Mantenimiento y Conservación</a:t>
                      </a:r>
                      <a:endParaRPr lang="es-CO" sz="900" b="0" i="0" u="none" strike="noStrike">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a:effectLst/>
                        </a:rPr>
                        <a:t>13,10</a:t>
                      </a:r>
                      <a:endParaRPr lang="es-CO" sz="900" b="0" i="0" u="none" strike="noStrike">
                        <a:solidFill>
                          <a:srgbClr val="000000"/>
                        </a:solidFill>
                        <a:effectLst/>
                        <a:latin typeface="Arial Narrow" panose="020B0606020202030204" pitchFamily="34" charset="0"/>
                      </a:endParaRPr>
                    </a:p>
                  </a:txBody>
                  <a:tcPr marL="5046" marR="5046" marT="5046" marB="0" anchor="ctr"/>
                </a:tc>
                <a:tc vMerge="1">
                  <a:txBody>
                    <a:bodyPr/>
                    <a:lstStyle/>
                    <a:p>
                      <a:pPr algn="ctr" fontAlgn="ctr"/>
                      <a:endParaRPr lang="es-CO" sz="600" b="0" i="0" u="none" strike="noStrike" dirty="0">
                        <a:solidFill>
                          <a:srgbClr val="000000"/>
                        </a:solidFill>
                        <a:effectLst/>
                        <a:latin typeface="Arial Narrow" panose="020B0606020202030204" pitchFamily="34" charset="0"/>
                      </a:endParaRPr>
                    </a:p>
                  </a:txBody>
                  <a:tcPr marL="5046" marR="5046" marT="5046" marB="0" anchor="ctr"/>
                </a:tc>
                <a:tc vMerge="1">
                  <a:txBody>
                    <a:bodyPr/>
                    <a:lstStyle/>
                    <a:p>
                      <a:pPr algn="ctr" fontAlgn="ctr"/>
                      <a:endParaRPr lang="es-CO" sz="600" b="0" i="0" u="none" strike="noStrike" dirty="0">
                        <a:solidFill>
                          <a:srgbClr val="000000"/>
                        </a:solidFill>
                        <a:effectLst/>
                        <a:latin typeface="Arial Narrow" panose="020B0606020202030204" pitchFamily="34" charset="0"/>
                      </a:endParaRPr>
                    </a:p>
                  </a:txBody>
                  <a:tcPr marL="5046" marR="5046" marT="5046" marB="0" anchor="ctr"/>
                </a:tc>
                <a:tc vMerge="1">
                  <a:txBody>
                    <a:bodyPr/>
                    <a:lstStyle/>
                    <a:p>
                      <a:endParaRPr lang="es-CO"/>
                    </a:p>
                  </a:txBody>
                  <a:tcPr/>
                </a:tc>
              </a:tr>
              <a:tr h="268392">
                <a:tc>
                  <a:txBody>
                    <a:bodyPr/>
                    <a:lstStyle/>
                    <a:p>
                      <a:pPr algn="ctr" fontAlgn="ctr"/>
                      <a:r>
                        <a:rPr lang="es-CO" sz="900" b="1" u="none" strike="noStrike" dirty="0">
                          <a:effectLst/>
                        </a:rPr>
                        <a:t> </a:t>
                      </a:r>
                      <a:endParaRPr lang="es-CO" sz="900" b="1" i="0" u="none" strike="noStrike" dirty="0">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a:effectLst/>
                        </a:rPr>
                        <a:t>Capitancitos - Lisboa</a:t>
                      </a:r>
                      <a:endParaRPr lang="es-CO" sz="900" b="0" i="0" u="none" strike="noStrike">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a:effectLst/>
                        </a:rPr>
                        <a:t>Mantenimiento y Conservación</a:t>
                      </a:r>
                      <a:endParaRPr lang="es-CO" sz="900" b="0" i="0" u="none" strike="noStrike">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a:effectLst/>
                        </a:rPr>
                        <a:t>6,53</a:t>
                      </a:r>
                      <a:endParaRPr lang="es-CO" sz="900" b="0" i="0" u="none" strike="noStrike">
                        <a:solidFill>
                          <a:srgbClr val="000000"/>
                        </a:solidFill>
                        <a:effectLst/>
                        <a:latin typeface="Arial Narrow" panose="020B0606020202030204" pitchFamily="34" charset="0"/>
                      </a:endParaRPr>
                    </a:p>
                  </a:txBody>
                  <a:tcPr marL="5046" marR="5046" marT="5046" marB="0" anchor="ctr"/>
                </a:tc>
                <a:tc vMerge="1">
                  <a:txBody>
                    <a:bodyPr/>
                    <a:lstStyle/>
                    <a:p>
                      <a:pPr algn="ctr" fontAlgn="ctr"/>
                      <a:endParaRPr lang="es-CO" sz="600" b="0" i="0" u="none" strike="noStrike" dirty="0">
                        <a:solidFill>
                          <a:srgbClr val="000000"/>
                        </a:solidFill>
                        <a:effectLst/>
                        <a:latin typeface="Arial Narrow" panose="020B0606020202030204" pitchFamily="34" charset="0"/>
                      </a:endParaRPr>
                    </a:p>
                  </a:txBody>
                  <a:tcPr marL="5046" marR="5046" marT="5046" marB="0" anchor="ctr"/>
                </a:tc>
                <a:tc vMerge="1">
                  <a:txBody>
                    <a:bodyPr/>
                    <a:lstStyle/>
                    <a:p>
                      <a:pPr algn="ctr" fontAlgn="ctr"/>
                      <a:endParaRPr lang="es-CO" sz="600" b="0" i="0" u="none" strike="noStrike" dirty="0">
                        <a:solidFill>
                          <a:srgbClr val="000000"/>
                        </a:solidFill>
                        <a:effectLst/>
                        <a:latin typeface="Arial Narrow" panose="020B0606020202030204" pitchFamily="34" charset="0"/>
                      </a:endParaRPr>
                    </a:p>
                  </a:txBody>
                  <a:tcPr marL="5046" marR="5046" marT="5046" marB="0" anchor="ctr"/>
                </a:tc>
                <a:tc vMerge="1">
                  <a:txBody>
                    <a:bodyPr/>
                    <a:lstStyle/>
                    <a:p>
                      <a:endParaRPr lang="es-CO"/>
                    </a:p>
                  </a:txBody>
                  <a:tcPr/>
                </a:tc>
              </a:tr>
              <a:tr h="268392">
                <a:tc>
                  <a:txBody>
                    <a:bodyPr/>
                    <a:lstStyle/>
                    <a:p>
                      <a:pPr algn="ctr" fontAlgn="ctr"/>
                      <a:r>
                        <a:rPr lang="es-CO" sz="900" b="1" u="none" strike="noStrike" dirty="0">
                          <a:effectLst/>
                        </a:rPr>
                        <a:t>UF4</a:t>
                      </a:r>
                      <a:endParaRPr lang="es-CO" sz="900" b="1" i="0" u="none" strike="noStrike" dirty="0">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a:effectLst/>
                        </a:rPr>
                        <a:t>La Fortuna - Puente La Paz</a:t>
                      </a:r>
                      <a:endParaRPr lang="es-CO" sz="900" b="0" i="0" u="none" strike="noStrike">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a:effectLst/>
                        </a:rPr>
                        <a:t>Construcción segunda calzada</a:t>
                      </a:r>
                      <a:endParaRPr lang="es-CO" sz="900" b="0" i="0" u="none" strike="noStrike">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a:effectLst/>
                        </a:rPr>
                        <a:t>17,97</a:t>
                      </a:r>
                      <a:endParaRPr lang="es-CO" sz="900" b="0" i="0" u="none" strike="noStrike">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dirty="0">
                          <a:effectLst/>
                        </a:rPr>
                        <a:t> $                 </a:t>
                      </a:r>
                      <a:r>
                        <a:rPr lang="es-CO" sz="900" u="none" strike="noStrike" dirty="0" smtClean="0">
                          <a:effectLst/>
                        </a:rPr>
                        <a:t>185.835</a:t>
                      </a:r>
                      <a:endParaRPr lang="es-CO" sz="900" b="0" i="0" u="none" strike="noStrike" dirty="0">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dirty="0">
                          <a:effectLst/>
                        </a:rPr>
                        <a:t> $                   </a:t>
                      </a:r>
                      <a:r>
                        <a:rPr lang="es-CO" sz="900" u="none" strike="noStrike" dirty="0" smtClean="0">
                          <a:effectLst/>
                        </a:rPr>
                        <a:t>73.630</a:t>
                      </a:r>
                      <a:endParaRPr lang="es-CO" sz="900" b="0" i="0" u="none" strike="noStrike" dirty="0">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dirty="0">
                          <a:effectLst/>
                        </a:rPr>
                        <a:t> $               </a:t>
                      </a:r>
                      <a:r>
                        <a:rPr lang="es-CO" sz="900" u="none" strike="noStrike" dirty="0" smtClean="0">
                          <a:effectLst/>
                        </a:rPr>
                        <a:t>259.466</a:t>
                      </a:r>
                      <a:endParaRPr lang="es-CO" sz="900" b="0" i="0" u="none" strike="noStrike" dirty="0">
                        <a:solidFill>
                          <a:srgbClr val="000000"/>
                        </a:solidFill>
                        <a:effectLst/>
                        <a:latin typeface="Arial Narrow" panose="020B0606020202030204" pitchFamily="34" charset="0"/>
                      </a:endParaRPr>
                    </a:p>
                  </a:txBody>
                  <a:tcPr marL="5046" marR="5046" marT="5046" marB="0" anchor="ctr"/>
                </a:tc>
              </a:tr>
              <a:tr h="249383">
                <a:tc>
                  <a:txBody>
                    <a:bodyPr/>
                    <a:lstStyle/>
                    <a:p>
                      <a:pPr algn="ctr" fontAlgn="ctr"/>
                      <a:r>
                        <a:rPr lang="es-CO" sz="900" b="1" u="none" strike="noStrike" dirty="0">
                          <a:effectLst/>
                        </a:rPr>
                        <a:t>UF5</a:t>
                      </a:r>
                      <a:endParaRPr lang="es-CO" sz="900" b="1" i="0" u="none" strike="noStrike" dirty="0">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a:effectLst/>
                        </a:rPr>
                        <a:t>Puente La Paz - Santa Rosa</a:t>
                      </a:r>
                      <a:endParaRPr lang="es-CO" sz="900" b="0" i="0" u="none" strike="noStrike">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a:effectLst/>
                        </a:rPr>
                        <a:t>Construcción vía nueva</a:t>
                      </a:r>
                      <a:endParaRPr lang="es-CO" sz="900" b="0" i="0" u="none" strike="noStrike">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a:effectLst/>
                        </a:rPr>
                        <a:t>14,76</a:t>
                      </a:r>
                      <a:endParaRPr lang="es-CO" sz="900" b="0" i="0" u="none" strike="noStrike">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dirty="0">
                          <a:effectLst/>
                        </a:rPr>
                        <a:t> $                 </a:t>
                      </a:r>
                      <a:r>
                        <a:rPr lang="es-CO" sz="900" u="none" strike="noStrike" dirty="0" smtClean="0">
                          <a:effectLst/>
                        </a:rPr>
                        <a:t>271.673</a:t>
                      </a:r>
                      <a:endParaRPr lang="es-CO" sz="900" b="0" i="0" u="none" strike="noStrike" dirty="0">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dirty="0">
                          <a:effectLst/>
                        </a:rPr>
                        <a:t> $                   </a:t>
                      </a:r>
                      <a:r>
                        <a:rPr lang="es-CO" sz="900" u="none" strike="noStrike" dirty="0" smtClean="0">
                          <a:effectLst/>
                        </a:rPr>
                        <a:t>77.579</a:t>
                      </a:r>
                      <a:endParaRPr lang="es-CO" sz="900" b="0" i="0" u="none" strike="noStrike" dirty="0">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dirty="0">
                          <a:effectLst/>
                        </a:rPr>
                        <a:t> $               </a:t>
                      </a:r>
                      <a:r>
                        <a:rPr lang="es-CO" sz="900" u="none" strike="noStrike" dirty="0" smtClean="0">
                          <a:effectLst/>
                        </a:rPr>
                        <a:t>349.253</a:t>
                      </a:r>
                      <a:endParaRPr lang="es-CO" sz="900" b="0" i="0" u="none" strike="noStrike" dirty="0">
                        <a:solidFill>
                          <a:srgbClr val="000000"/>
                        </a:solidFill>
                        <a:effectLst/>
                        <a:latin typeface="Arial Narrow" panose="020B0606020202030204" pitchFamily="34" charset="0"/>
                      </a:endParaRPr>
                    </a:p>
                  </a:txBody>
                  <a:tcPr marL="5046" marR="5046" marT="5046" marB="0" anchor="ctr"/>
                </a:tc>
              </a:tr>
              <a:tr h="249383">
                <a:tc>
                  <a:txBody>
                    <a:bodyPr/>
                    <a:lstStyle/>
                    <a:p>
                      <a:pPr algn="ctr" fontAlgn="ctr"/>
                      <a:r>
                        <a:rPr lang="es-CO" sz="900" b="1" u="none" strike="noStrike" dirty="0">
                          <a:effectLst/>
                        </a:rPr>
                        <a:t>UF6</a:t>
                      </a:r>
                      <a:endParaRPr lang="es-CO" sz="900" b="1" i="0" u="none" strike="noStrike" dirty="0">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dirty="0">
                          <a:effectLst/>
                        </a:rPr>
                        <a:t>Túnel La Paz</a:t>
                      </a:r>
                      <a:endParaRPr lang="es-CO" sz="900" b="0" i="0" u="none" strike="noStrike" dirty="0">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dirty="0">
                          <a:effectLst/>
                        </a:rPr>
                        <a:t>Construcción túnel</a:t>
                      </a:r>
                      <a:endParaRPr lang="es-CO" sz="900" b="0" i="0" u="none" strike="noStrike" dirty="0">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a:effectLst/>
                        </a:rPr>
                        <a:t>3,52</a:t>
                      </a:r>
                      <a:endParaRPr lang="es-CO" sz="900" b="0" i="0" u="none" strike="noStrike">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dirty="0">
                          <a:effectLst/>
                        </a:rPr>
                        <a:t> $                 </a:t>
                      </a:r>
                      <a:r>
                        <a:rPr lang="es-CO" sz="900" u="none" strike="noStrike" dirty="0" smtClean="0">
                          <a:effectLst/>
                        </a:rPr>
                        <a:t>276.255 </a:t>
                      </a:r>
                      <a:endParaRPr lang="es-CO" sz="900" b="0" i="0" u="none" strike="noStrike" dirty="0">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dirty="0">
                          <a:effectLst/>
                        </a:rPr>
                        <a:t> $                </a:t>
                      </a:r>
                      <a:r>
                        <a:rPr lang="es-CO" sz="900" u="none" strike="noStrike" dirty="0" smtClean="0">
                          <a:effectLst/>
                        </a:rPr>
                        <a:t>182.448 </a:t>
                      </a:r>
                      <a:endParaRPr lang="es-CO" sz="900" b="0" i="0" u="none" strike="noStrike" dirty="0">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dirty="0">
                          <a:effectLst/>
                        </a:rPr>
                        <a:t> $               </a:t>
                      </a:r>
                      <a:r>
                        <a:rPr lang="es-CO" sz="900" u="none" strike="noStrike" dirty="0" smtClean="0">
                          <a:effectLst/>
                        </a:rPr>
                        <a:t>458.704</a:t>
                      </a:r>
                      <a:endParaRPr lang="es-CO" sz="900" b="0" i="0" u="none" strike="noStrike" dirty="0">
                        <a:solidFill>
                          <a:srgbClr val="000000"/>
                        </a:solidFill>
                        <a:effectLst/>
                        <a:latin typeface="Arial Narrow" panose="020B0606020202030204" pitchFamily="34" charset="0"/>
                      </a:endParaRPr>
                    </a:p>
                  </a:txBody>
                  <a:tcPr marL="5046" marR="5046" marT="5046" marB="0" anchor="ctr"/>
                </a:tc>
              </a:tr>
              <a:tr h="294659">
                <a:tc rowSpan="3">
                  <a:txBody>
                    <a:bodyPr/>
                    <a:lstStyle/>
                    <a:p>
                      <a:pPr algn="ctr" fontAlgn="ctr"/>
                      <a:r>
                        <a:rPr lang="es-CO" sz="900" b="1" u="none" strike="noStrike" dirty="0">
                          <a:effectLst/>
                        </a:rPr>
                        <a:t>UF7</a:t>
                      </a:r>
                      <a:endParaRPr lang="es-CO" sz="900" b="1" i="0" u="none" strike="noStrike" dirty="0">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dirty="0">
                          <a:effectLst/>
                        </a:rPr>
                        <a:t>Salida Túnel La Paz - Entrada Túnel La Sorda</a:t>
                      </a:r>
                      <a:endParaRPr lang="es-CO" sz="900" b="0" i="0" u="none" strike="noStrike" dirty="0">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a:effectLst/>
                        </a:rPr>
                        <a:t>Construcción vía nueva</a:t>
                      </a:r>
                      <a:endParaRPr lang="es-CO" sz="900" b="0" i="0" u="none" strike="noStrike">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a:effectLst/>
                        </a:rPr>
                        <a:t>0,84</a:t>
                      </a:r>
                      <a:endParaRPr lang="es-CO" sz="900" b="0" i="0" u="none" strike="noStrike">
                        <a:solidFill>
                          <a:srgbClr val="000000"/>
                        </a:solidFill>
                        <a:effectLst/>
                        <a:latin typeface="Arial Narrow" panose="020B0606020202030204" pitchFamily="34" charset="0"/>
                      </a:endParaRPr>
                    </a:p>
                  </a:txBody>
                  <a:tcPr marL="5046" marR="5046" marT="5046" marB="0" anchor="ctr"/>
                </a:tc>
                <a:tc rowSpan="3">
                  <a:txBody>
                    <a:bodyPr/>
                    <a:lstStyle/>
                    <a:p>
                      <a:pPr algn="ctr" fontAlgn="ctr"/>
                      <a:r>
                        <a:rPr lang="es-CO" sz="900" u="none" strike="noStrike" dirty="0">
                          <a:effectLst/>
                        </a:rPr>
                        <a:t> $                 </a:t>
                      </a:r>
                      <a:r>
                        <a:rPr lang="es-CO" sz="900" u="none" strike="noStrike" dirty="0" smtClean="0">
                          <a:effectLst/>
                        </a:rPr>
                        <a:t>302.073</a:t>
                      </a:r>
                      <a:endParaRPr lang="es-CO" sz="900" b="0" i="0" u="none" strike="noStrike" dirty="0">
                        <a:solidFill>
                          <a:srgbClr val="000000"/>
                        </a:solidFill>
                        <a:effectLst/>
                        <a:latin typeface="Arial Narrow" panose="020B0606020202030204" pitchFamily="34" charset="0"/>
                      </a:endParaRPr>
                    </a:p>
                    <a:p>
                      <a:pPr algn="ctr" fontAlgn="ctr"/>
                      <a:r>
                        <a:rPr lang="es-CO" sz="900" u="none" strike="noStrike" dirty="0">
                          <a:effectLst/>
                        </a:rPr>
                        <a:t> </a:t>
                      </a:r>
                      <a:endParaRPr lang="es-CO" sz="900" b="0" i="0" u="none" strike="noStrike" dirty="0">
                        <a:solidFill>
                          <a:srgbClr val="000000"/>
                        </a:solidFill>
                        <a:effectLst/>
                        <a:latin typeface="Arial Narrow" panose="020B0606020202030204" pitchFamily="34" charset="0"/>
                      </a:endParaRPr>
                    </a:p>
                    <a:p>
                      <a:pPr algn="ctr" fontAlgn="ctr"/>
                      <a:r>
                        <a:rPr lang="es-CO" sz="900" u="none" strike="noStrike" dirty="0">
                          <a:effectLst/>
                        </a:rPr>
                        <a:t> </a:t>
                      </a:r>
                      <a:endParaRPr lang="es-CO" sz="900" b="0" i="0" u="none" strike="noStrike" dirty="0">
                        <a:solidFill>
                          <a:srgbClr val="000000"/>
                        </a:solidFill>
                        <a:effectLst/>
                        <a:latin typeface="Arial Narrow" panose="020B0606020202030204" pitchFamily="34" charset="0"/>
                      </a:endParaRPr>
                    </a:p>
                  </a:txBody>
                  <a:tcPr marL="5046" marR="5046" marT="5046" marB="0" anchor="ctr"/>
                </a:tc>
                <a:tc rowSpan="3">
                  <a:txBody>
                    <a:bodyPr/>
                    <a:lstStyle/>
                    <a:p>
                      <a:pPr algn="ctr" fontAlgn="ctr"/>
                      <a:r>
                        <a:rPr lang="es-CO" sz="900" u="none" strike="noStrike" dirty="0">
                          <a:effectLst/>
                        </a:rPr>
                        <a:t> $                </a:t>
                      </a:r>
                      <a:r>
                        <a:rPr lang="es-CO" sz="900" u="none" strike="noStrike" dirty="0" smtClean="0">
                          <a:effectLst/>
                        </a:rPr>
                        <a:t>173.217 </a:t>
                      </a:r>
                      <a:endParaRPr lang="es-CO" sz="900" b="0" i="0" u="none" strike="noStrike" dirty="0">
                        <a:solidFill>
                          <a:srgbClr val="000000"/>
                        </a:solidFill>
                        <a:effectLst/>
                        <a:latin typeface="Arial Narrow" panose="020B0606020202030204" pitchFamily="34" charset="0"/>
                      </a:endParaRPr>
                    </a:p>
                    <a:p>
                      <a:pPr algn="ctr" fontAlgn="ctr"/>
                      <a:r>
                        <a:rPr lang="es-CO" sz="900" u="none" strike="noStrike" dirty="0">
                          <a:effectLst/>
                        </a:rPr>
                        <a:t> </a:t>
                      </a:r>
                      <a:endParaRPr lang="es-CO" sz="900" b="0" i="0" u="none" strike="noStrike" dirty="0">
                        <a:solidFill>
                          <a:srgbClr val="000000"/>
                        </a:solidFill>
                        <a:effectLst/>
                        <a:latin typeface="Arial Narrow" panose="020B0606020202030204" pitchFamily="34" charset="0"/>
                      </a:endParaRPr>
                    </a:p>
                    <a:p>
                      <a:pPr algn="ctr" fontAlgn="ctr"/>
                      <a:r>
                        <a:rPr lang="es-CO" sz="900" u="none" strike="noStrike" dirty="0">
                          <a:effectLst/>
                        </a:rPr>
                        <a:t> </a:t>
                      </a:r>
                      <a:endParaRPr lang="es-CO" sz="900" b="0" i="0" u="none" strike="noStrike" dirty="0">
                        <a:solidFill>
                          <a:srgbClr val="000000"/>
                        </a:solidFill>
                        <a:effectLst/>
                        <a:latin typeface="Arial Narrow" panose="020B0606020202030204" pitchFamily="34" charset="0"/>
                      </a:endParaRPr>
                    </a:p>
                  </a:txBody>
                  <a:tcPr marL="5046" marR="5046" marT="5046" marB="0" anchor="ctr"/>
                </a:tc>
                <a:tc rowSpan="3">
                  <a:txBody>
                    <a:bodyPr/>
                    <a:lstStyle/>
                    <a:p>
                      <a:pPr algn="ctr" fontAlgn="ctr"/>
                      <a:r>
                        <a:rPr lang="es-CO" sz="900" u="none" strike="noStrike" dirty="0">
                          <a:effectLst/>
                        </a:rPr>
                        <a:t> $               </a:t>
                      </a:r>
                      <a:r>
                        <a:rPr lang="es-CO" sz="900" u="none" strike="noStrike" dirty="0" smtClean="0">
                          <a:effectLst/>
                        </a:rPr>
                        <a:t>475.290</a:t>
                      </a:r>
                      <a:endParaRPr lang="es-CO" sz="900" b="0" i="0" u="none" strike="noStrike" dirty="0">
                        <a:solidFill>
                          <a:srgbClr val="000000"/>
                        </a:solidFill>
                        <a:effectLst/>
                        <a:latin typeface="Arial Narrow" panose="020B0606020202030204" pitchFamily="34" charset="0"/>
                      </a:endParaRPr>
                    </a:p>
                  </a:txBody>
                  <a:tcPr marL="5046" marR="5046" marT="5046" marB="0" anchor="ctr"/>
                </a:tc>
              </a:tr>
              <a:tr h="147329">
                <a:tc vMerge="1">
                  <a:txBody>
                    <a:bodyPr/>
                    <a:lstStyle/>
                    <a:p>
                      <a:endParaRPr lang="es-CO"/>
                    </a:p>
                  </a:txBody>
                  <a:tcPr/>
                </a:tc>
                <a:tc>
                  <a:txBody>
                    <a:bodyPr/>
                    <a:lstStyle/>
                    <a:p>
                      <a:pPr algn="ctr" fontAlgn="ctr"/>
                      <a:r>
                        <a:rPr lang="es-CO" sz="900" u="none" strike="noStrike" dirty="0">
                          <a:effectLst/>
                        </a:rPr>
                        <a:t>Túnel La Sorda</a:t>
                      </a:r>
                      <a:endParaRPr lang="es-CO" sz="900" b="0" i="0" u="none" strike="noStrike" dirty="0">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dirty="0">
                          <a:effectLst/>
                        </a:rPr>
                        <a:t>Construcción túnel</a:t>
                      </a:r>
                      <a:endParaRPr lang="es-CO" sz="900" b="0" i="0" u="none" strike="noStrike" dirty="0">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a:effectLst/>
                        </a:rPr>
                        <a:t>2,44</a:t>
                      </a:r>
                      <a:endParaRPr lang="es-CO" sz="900" b="0" i="0" u="none" strike="noStrike">
                        <a:solidFill>
                          <a:srgbClr val="000000"/>
                        </a:solidFill>
                        <a:effectLst/>
                        <a:latin typeface="Arial Narrow" panose="020B0606020202030204" pitchFamily="34" charset="0"/>
                      </a:endParaRPr>
                    </a:p>
                  </a:txBody>
                  <a:tcPr marL="5046" marR="5046" marT="5046" marB="0" anchor="ctr"/>
                </a:tc>
                <a:tc vMerge="1">
                  <a:txBody>
                    <a:bodyPr/>
                    <a:lstStyle/>
                    <a:p>
                      <a:pPr algn="ctr" fontAlgn="ctr"/>
                      <a:endParaRPr lang="es-CO" sz="600" b="0" i="0" u="none" strike="noStrike" dirty="0">
                        <a:solidFill>
                          <a:srgbClr val="000000"/>
                        </a:solidFill>
                        <a:effectLst/>
                        <a:latin typeface="Arial Narrow" panose="020B0606020202030204" pitchFamily="34" charset="0"/>
                      </a:endParaRPr>
                    </a:p>
                  </a:txBody>
                  <a:tcPr marL="5046" marR="5046" marT="5046" marB="0" anchor="ctr"/>
                </a:tc>
                <a:tc vMerge="1">
                  <a:txBody>
                    <a:bodyPr/>
                    <a:lstStyle/>
                    <a:p>
                      <a:pPr algn="ctr" fontAlgn="ctr"/>
                      <a:endParaRPr lang="es-CO" sz="600" b="0" i="0" u="none" strike="noStrike" dirty="0">
                        <a:solidFill>
                          <a:srgbClr val="000000"/>
                        </a:solidFill>
                        <a:effectLst/>
                        <a:latin typeface="Arial Narrow" panose="020B0606020202030204" pitchFamily="34" charset="0"/>
                      </a:endParaRPr>
                    </a:p>
                  </a:txBody>
                  <a:tcPr marL="5046" marR="5046" marT="5046" marB="0" anchor="ctr"/>
                </a:tc>
                <a:tc vMerge="1">
                  <a:txBody>
                    <a:bodyPr/>
                    <a:lstStyle/>
                    <a:p>
                      <a:endParaRPr lang="es-CO"/>
                    </a:p>
                  </a:txBody>
                  <a:tcPr/>
                </a:tc>
              </a:tr>
              <a:tr h="147329">
                <a:tc vMerge="1">
                  <a:txBody>
                    <a:bodyPr/>
                    <a:lstStyle/>
                    <a:p>
                      <a:endParaRPr lang="es-CO"/>
                    </a:p>
                  </a:txBody>
                  <a:tcPr/>
                </a:tc>
                <a:tc>
                  <a:txBody>
                    <a:bodyPr/>
                    <a:lstStyle/>
                    <a:p>
                      <a:pPr algn="ctr" fontAlgn="ctr"/>
                      <a:r>
                        <a:rPr lang="es-CO" sz="900" u="none" strike="noStrike" dirty="0">
                          <a:effectLst/>
                        </a:rPr>
                        <a:t>Salida Túnel La Sorda - Lisboa</a:t>
                      </a:r>
                      <a:endParaRPr lang="es-CO" sz="900" b="0" i="0" u="none" strike="noStrike" dirty="0">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a:effectLst/>
                        </a:rPr>
                        <a:t>Construcción vía nueva</a:t>
                      </a:r>
                      <a:endParaRPr lang="es-CO" sz="900" b="0" i="0" u="none" strike="noStrike">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a:effectLst/>
                        </a:rPr>
                        <a:t>3,45</a:t>
                      </a:r>
                      <a:endParaRPr lang="es-CO" sz="900" b="0" i="0" u="none" strike="noStrike">
                        <a:solidFill>
                          <a:srgbClr val="000000"/>
                        </a:solidFill>
                        <a:effectLst/>
                        <a:latin typeface="Arial Narrow" panose="020B0606020202030204" pitchFamily="34" charset="0"/>
                      </a:endParaRPr>
                    </a:p>
                  </a:txBody>
                  <a:tcPr marL="5046" marR="5046" marT="5046" marB="0" anchor="ctr"/>
                </a:tc>
                <a:tc vMerge="1">
                  <a:txBody>
                    <a:bodyPr/>
                    <a:lstStyle/>
                    <a:p>
                      <a:pPr algn="ctr" fontAlgn="ctr"/>
                      <a:endParaRPr lang="es-CO" sz="600" b="0" i="0" u="none" strike="noStrike" dirty="0">
                        <a:solidFill>
                          <a:srgbClr val="000000"/>
                        </a:solidFill>
                        <a:effectLst/>
                        <a:latin typeface="Arial Narrow" panose="020B0606020202030204" pitchFamily="34" charset="0"/>
                      </a:endParaRPr>
                    </a:p>
                  </a:txBody>
                  <a:tcPr marL="5046" marR="5046" marT="5046" marB="0" anchor="ctr"/>
                </a:tc>
                <a:tc vMerge="1">
                  <a:txBody>
                    <a:bodyPr/>
                    <a:lstStyle/>
                    <a:p>
                      <a:pPr algn="ctr" fontAlgn="ctr"/>
                      <a:endParaRPr lang="es-CO" sz="600" b="0" i="0" u="none" strike="noStrike" dirty="0">
                        <a:solidFill>
                          <a:srgbClr val="000000"/>
                        </a:solidFill>
                        <a:effectLst/>
                        <a:latin typeface="Arial Narrow" panose="020B0606020202030204" pitchFamily="34" charset="0"/>
                      </a:endParaRPr>
                    </a:p>
                  </a:txBody>
                  <a:tcPr marL="5046" marR="5046" marT="5046" marB="0" anchor="ctr"/>
                </a:tc>
                <a:tc vMerge="1">
                  <a:txBody>
                    <a:bodyPr/>
                    <a:lstStyle/>
                    <a:p>
                      <a:endParaRPr lang="es-CO"/>
                    </a:p>
                  </a:txBody>
                  <a:tcPr/>
                </a:tc>
              </a:tr>
              <a:tr h="400163">
                <a:tc>
                  <a:txBody>
                    <a:bodyPr/>
                    <a:lstStyle/>
                    <a:p>
                      <a:pPr algn="ctr" fontAlgn="ctr"/>
                      <a:r>
                        <a:rPr lang="es-CO" sz="900" b="1" u="none" strike="noStrike" dirty="0">
                          <a:effectLst/>
                        </a:rPr>
                        <a:t>UF8</a:t>
                      </a:r>
                      <a:endParaRPr lang="es-CO" sz="900" b="1" i="0" u="none" strike="noStrike" dirty="0">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a:effectLst/>
                        </a:rPr>
                        <a:t>Lisboa - Portugal</a:t>
                      </a:r>
                      <a:endParaRPr lang="es-CO" sz="900" b="0" i="0" u="none" strike="noStrike">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a:effectLst/>
                        </a:rPr>
                        <a:t>Mejoramiento y construcción segunda calzada</a:t>
                      </a:r>
                      <a:endParaRPr lang="es-CO" sz="900" b="0" i="0" u="none" strike="noStrike">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a:effectLst/>
                        </a:rPr>
                        <a:t>6,00</a:t>
                      </a:r>
                      <a:endParaRPr lang="es-CO" sz="900" b="0" i="0" u="none" strike="noStrike">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dirty="0">
                          <a:effectLst/>
                        </a:rPr>
                        <a:t> $                 </a:t>
                      </a:r>
                      <a:r>
                        <a:rPr lang="es-CO" sz="900" u="none" strike="noStrike" dirty="0" smtClean="0">
                          <a:effectLst/>
                        </a:rPr>
                        <a:t>112.370</a:t>
                      </a:r>
                      <a:endParaRPr lang="es-CO" sz="900" b="0" i="0" u="none" strike="noStrike" dirty="0">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dirty="0">
                          <a:effectLst/>
                        </a:rPr>
                        <a:t> $                   </a:t>
                      </a:r>
                      <a:r>
                        <a:rPr lang="es-CO" sz="900" u="none" strike="noStrike" dirty="0" smtClean="0">
                          <a:effectLst/>
                        </a:rPr>
                        <a:t>51.714 </a:t>
                      </a:r>
                      <a:endParaRPr lang="es-CO" sz="900" b="0" i="0" u="none" strike="noStrike" dirty="0">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dirty="0">
                          <a:effectLst/>
                        </a:rPr>
                        <a:t> $               </a:t>
                      </a:r>
                      <a:r>
                        <a:rPr lang="es-CO" sz="900" u="none" strike="noStrike" dirty="0" smtClean="0">
                          <a:effectLst/>
                        </a:rPr>
                        <a:t>164.084</a:t>
                      </a:r>
                      <a:endParaRPr lang="es-CO" sz="900" b="0" i="0" u="none" strike="noStrike" dirty="0">
                        <a:solidFill>
                          <a:srgbClr val="000000"/>
                        </a:solidFill>
                        <a:effectLst/>
                        <a:latin typeface="Arial Narrow" panose="020B0606020202030204" pitchFamily="34" charset="0"/>
                      </a:endParaRPr>
                    </a:p>
                  </a:txBody>
                  <a:tcPr marL="5046" marR="5046" marT="5046" marB="0" anchor="ctr"/>
                </a:tc>
              </a:tr>
              <a:tr h="400163">
                <a:tc>
                  <a:txBody>
                    <a:bodyPr/>
                    <a:lstStyle/>
                    <a:p>
                      <a:pPr algn="ctr" fontAlgn="ctr"/>
                      <a:r>
                        <a:rPr lang="es-CO" sz="900" b="1" u="none" strike="noStrike" dirty="0">
                          <a:effectLst/>
                        </a:rPr>
                        <a:t>UF9</a:t>
                      </a:r>
                      <a:endParaRPr lang="es-CO" sz="900" b="1" i="0" u="none" strike="noStrike" dirty="0">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a:effectLst/>
                        </a:rPr>
                        <a:t>Portugal - Lebrija</a:t>
                      </a:r>
                      <a:endParaRPr lang="es-CO" sz="900" b="0" i="0" u="none" strike="noStrike">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a:effectLst/>
                        </a:rPr>
                        <a:t>Mejoramiento y construcción segunda calzada</a:t>
                      </a:r>
                      <a:endParaRPr lang="es-CO" sz="900" b="0" i="0" u="none" strike="noStrike">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a:effectLst/>
                        </a:rPr>
                        <a:t>12,40</a:t>
                      </a:r>
                      <a:endParaRPr lang="es-CO" sz="900" b="0" i="0" u="none" strike="noStrike">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dirty="0">
                          <a:effectLst/>
                        </a:rPr>
                        <a:t> $                 </a:t>
                      </a:r>
                      <a:r>
                        <a:rPr lang="es-CO" sz="900" u="none" strike="noStrike" dirty="0" smtClean="0">
                          <a:effectLst/>
                        </a:rPr>
                        <a:t>169.404</a:t>
                      </a:r>
                      <a:endParaRPr lang="es-CO" sz="900" b="0" i="0" u="none" strike="noStrike" dirty="0">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dirty="0">
                          <a:effectLst/>
                        </a:rPr>
                        <a:t> $                   </a:t>
                      </a:r>
                      <a:r>
                        <a:rPr lang="es-CO" sz="900" u="none" strike="noStrike" dirty="0" smtClean="0">
                          <a:effectLst/>
                        </a:rPr>
                        <a:t>78.662</a:t>
                      </a:r>
                      <a:endParaRPr lang="es-CO" sz="900" b="0" i="0" u="none" strike="noStrike" dirty="0">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dirty="0">
                          <a:effectLst/>
                        </a:rPr>
                        <a:t> $               </a:t>
                      </a:r>
                      <a:r>
                        <a:rPr lang="es-CO" sz="900" u="none" strike="noStrike" dirty="0" smtClean="0">
                          <a:effectLst/>
                        </a:rPr>
                        <a:t>248.066 </a:t>
                      </a:r>
                      <a:endParaRPr lang="es-CO" sz="900" b="0" i="0" u="none" strike="noStrike" dirty="0">
                        <a:solidFill>
                          <a:srgbClr val="000000"/>
                        </a:solidFill>
                        <a:effectLst/>
                        <a:latin typeface="Arial Narrow" panose="020B0606020202030204" pitchFamily="34" charset="0"/>
                      </a:endParaRPr>
                    </a:p>
                  </a:txBody>
                  <a:tcPr marL="5046" marR="5046" marT="5046" marB="0" anchor="ctr"/>
                </a:tc>
              </a:tr>
              <a:tr h="400163">
                <a:tc>
                  <a:txBody>
                    <a:bodyPr/>
                    <a:lstStyle/>
                    <a:p>
                      <a:pPr algn="ctr" fontAlgn="ctr"/>
                      <a:r>
                        <a:rPr lang="es-CO" sz="900" b="1" u="none" strike="noStrike" dirty="0">
                          <a:effectLst/>
                        </a:rPr>
                        <a:t> TOTAL </a:t>
                      </a:r>
                      <a:endParaRPr lang="es-CO" sz="900" b="1" i="0" u="none" strike="noStrike" dirty="0">
                        <a:solidFill>
                          <a:srgbClr val="000000"/>
                        </a:solidFill>
                        <a:effectLst/>
                        <a:latin typeface="Arial Narrow" panose="020B0606020202030204" pitchFamily="34" charset="0"/>
                      </a:endParaRPr>
                    </a:p>
                  </a:txBody>
                  <a:tcPr marL="5046" marR="5046" marT="5046" marB="0" anchor="ctr"/>
                </a:tc>
                <a:tc gridSpan="2">
                  <a:txBody>
                    <a:bodyPr/>
                    <a:lstStyle/>
                    <a:p>
                      <a:pPr algn="ctr" fontAlgn="ctr"/>
                      <a:r>
                        <a:rPr lang="es-CO" sz="900" u="none" strike="noStrike" dirty="0">
                          <a:effectLst/>
                        </a:rPr>
                        <a:t> </a:t>
                      </a:r>
                      <a:endParaRPr lang="es-CO" sz="900" b="0" i="0" u="none" strike="noStrike" dirty="0">
                        <a:solidFill>
                          <a:srgbClr val="000000"/>
                        </a:solidFill>
                        <a:effectLst/>
                        <a:latin typeface="Arial Narrow" panose="020B0606020202030204" pitchFamily="34" charset="0"/>
                      </a:endParaRPr>
                    </a:p>
                    <a:p>
                      <a:pPr algn="ctr" fontAlgn="ctr"/>
                      <a:r>
                        <a:rPr lang="es-CO" sz="900" u="none" strike="noStrike" dirty="0">
                          <a:effectLst/>
                        </a:rPr>
                        <a:t> </a:t>
                      </a:r>
                      <a:endParaRPr lang="es-CO" sz="900" b="0" i="0" u="none" strike="noStrike" dirty="0">
                        <a:solidFill>
                          <a:srgbClr val="000000"/>
                        </a:solidFill>
                        <a:effectLst/>
                        <a:latin typeface="Arial Narrow" panose="020B0606020202030204" pitchFamily="34" charset="0"/>
                      </a:endParaRPr>
                    </a:p>
                    <a:p>
                      <a:pPr algn="ctr" fontAlgn="ctr"/>
                      <a:r>
                        <a:rPr lang="es-CO" sz="900" u="none" strike="noStrike" dirty="0">
                          <a:effectLst/>
                        </a:rPr>
                        <a:t> </a:t>
                      </a:r>
                      <a:endParaRPr lang="es-CO" sz="900" b="0" i="0" u="none" strike="noStrike" dirty="0">
                        <a:solidFill>
                          <a:srgbClr val="000000"/>
                        </a:solidFill>
                        <a:effectLst/>
                        <a:latin typeface="Arial Narrow" panose="020B0606020202030204" pitchFamily="34" charset="0"/>
                      </a:endParaRPr>
                    </a:p>
                  </a:txBody>
                  <a:tcPr marL="5046" marR="5046" marT="5046" marB="0" anchor="ctr"/>
                </a:tc>
                <a:tc hMerge="1">
                  <a:txBody>
                    <a:bodyPr/>
                    <a:lstStyle/>
                    <a:p>
                      <a:pPr algn="ctr" fontAlgn="ctr"/>
                      <a:endParaRPr lang="es-CO" sz="600" b="0" i="0" u="none" strike="noStrike" dirty="0">
                        <a:solidFill>
                          <a:srgbClr val="000000"/>
                        </a:solidFill>
                        <a:effectLst/>
                        <a:latin typeface="Arial Narrow" panose="020B0606020202030204" pitchFamily="34" charset="0"/>
                      </a:endParaRPr>
                    </a:p>
                  </a:txBody>
                  <a:tcPr marL="5046" marR="5046" marT="5046" marB="0" anchor="ctr"/>
                </a:tc>
                <a:tc>
                  <a:txBody>
                    <a:bodyPr/>
                    <a:lstStyle/>
                    <a:p>
                      <a:pPr algn="l" fontAlgn="ctr"/>
                      <a:r>
                        <a:rPr lang="es-CO" sz="900" u="none" strike="noStrike" dirty="0">
                          <a:effectLst/>
                        </a:rPr>
                        <a:t>                151,61   </a:t>
                      </a:r>
                      <a:endParaRPr lang="es-CO" sz="900" b="0" i="0" u="none" strike="noStrike" dirty="0">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dirty="0">
                          <a:effectLst/>
                        </a:rPr>
                        <a:t> $              </a:t>
                      </a:r>
                      <a:r>
                        <a:rPr lang="es-CO" sz="900" u="none" strike="noStrike" dirty="0" smtClean="0">
                          <a:effectLst/>
                        </a:rPr>
                        <a:t>1.682.857</a:t>
                      </a:r>
                      <a:endParaRPr lang="es-CO" sz="900" b="0" i="0" u="none" strike="noStrike" dirty="0">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dirty="0">
                          <a:effectLst/>
                        </a:rPr>
                        <a:t> $             </a:t>
                      </a:r>
                      <a:r>
                        <a:rPr lang="es-CO" sz="900" u="none" strike="noStrike" dirty="0" smtClean="0">
                          <a:effectLst/>
                        </a:rPr>
                        <a:t>1.008.535</a:t>
                      </a:r>
                      <a:endParaRPr lang="es-CO" sz="900" b="0" i="0" u="none" strike="noStrike" dirty="0">
                        <a:solidFill>
                          <a:srgbClr val="000000"/>
                        </a:solidFill>
                        <a:effectLst/>
                        <a:latin typeface="Arial Narrow" panose="020B0606020202030204" pitchFamily="34" charset="0"/>
                      </a:endParaRPr>
                    </a:p>
                  </a:txBody>
                  <a:tcPr marL="5046" marR="5046" marT="5046" marB="0" anchor="ctr"/>
                </a:tc>
                <a:tc>
                  <a:txBody>
                    <a:bodyPr/>
                    <a:lstStyle/>
                    <a:p>
                      <a:pPr algn="ctr" fontAlgn="ctr"/>
                      <a:r>
                        <a:rPr lang="es-CO" sz="900" u="none" strike="noStrike" dirty="0">
                          <a:effectLst/>
                        </a:rPr>
                        <a:t> $            </a:t>
                      </a:r>
                      <a:r>
                        <a:rPr lang="es-CO" sz="900" u="none" strike="noStrike" dirty="0" smtClean="0">
                          <a:effectLst/>
                        </a:rPr>
                        <a:t>2.691.392</a:t>
                      </a:r>
                      <a:endParaRPr lang="es-CO" sz="900" b="0" i="0" u="none" strike="noStrike" dirty="0">
                        <a:solidFill>
                          <a:srgbClr val="000000"/>
                        </a:solidFill>
                        <a:effectLst/>
                        <a:latin typeface="Arial Narrow" panose="020B0606020202030204" pitchFamily="34" charset="0"/>
                      </a:endParaRPr>
                    </a:p>
                  </a:txBody>
                  <a:tcPr marL="5046" marR="5046" marT="5046" marB="0" anchor="ctr"/>
                </a:tc>
              </a:tr>
            </a:tbl>
          </a:graphicData>
        </a:graphic>
      </p:graphicFrame>
    </p:spTree>
    <p:extLst>
      <p:ext uri="{BB962C8B-B14F-4D97-AF65-F5344CB8AC3E}">
        <p14:creationId xmlns:p14="http://schemas.microsoft.com/office/powerpoint/2010/main" val="1631100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0"/>
            <a:ext cx="1400213" cy="1124744"/>
          </a:xfrm>
          <a:prstGeom prst="rect">
            <a:avLst/>
          </a:prstGeom>
        </p:spPr>
      </p:pic>
      <p:sp>
        <p:nvSpPr>
          <p:cNvPr id="3" name="Rectángulo 2"/>
          <p:cNvSpPr/>
          <p:nvPr/>
        </p:nvSpPr>
        <p:spPr>
          <a:xfrm>
            <a:off x="2999656" y="1628800"/>
            <a:ext cx="6336704" cy="3744416"/>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CO" sz="3600" b="1" dirty="0" smtClean="0">
                <a:solidFill>
                  <a:schemeClr val="bg1"/>
                </a:solidFill>
              </a:rPr>
              <a:t>Segunda Ola de Proyectos 4G</a:t>
            </a:r>
          </a:p>
        </p:txBody>
      </p:sp>
    </p:spTree>
    <p:extLst>
      <p:ext uri="{BB962C8B-B14F-4D97-AF65-F5344CB8AC3E}">
        <p14:creationId xmlns:p14="http://schemas.microsoft.com/office/powerpoint/2010/main" val="1393283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0"/>
            <a:ext cx="1400213" cy="1124744"/>
          </a:xfrm>
          <a:prstGeom prst="rect">
            <a:avLst/>
          </a:prstGeom>
        </p:spPr>
      </p:pic>
      <p:sp>
        <p:nvSpPr>
          <p:cNvPr id="3" name="30 CuadroTexto"/>
          <p:cNvSpPr txBox="1">
            <a:spLocks noChangeArrowheads="1"/>
          </p:cNvSpPr>
          <p:nvPr/>
        </p:nvSpPr>
        <p:spPr bwMode="auto">
          <a:xfrm flipH="1">
            <a:off x="6756857" y="1627056"/>
            <a:ext cx="4523717" cy="319639"/>
          </a:xfrm>
          <a:prstGeom prst="rect">
            <a:avLst/>
          </a:prstGeom>
          <a:solidFill>
            <a:schemeClr val="accent1"/>
          </a:solidFill>
        </p:spPr>
        <p:style>
          <a:lnRef idx="3">
            <a:schemeClr val="lt1"/>
          </a:lnRef>
          <a:fillRef idx="1">
            <a:schemeClr val="accent1"/>
          </a:fillRef>
          <a:effectRef idx="1">
            <a:schemeClr val="accent1"/>
          </a:effectRef>
          <a:fontRef idx="minor">
            <a:schemeClr val="lt1"/>
          </a:fontRef>
        </p:style>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400" dirty="0">
                <a:solidFill>
                  <a:prstClr val="white"/>
                </a:solidFill>
                <a:latin typeface="Calibri"/>
                <a:cs typeface="Arial" pitchFamily="34" charset="0"/>
              </a:rPr>
              <a:t>ALCANCE CONCESIONES 4G</a:t>
            </a:r>
          </a:p>
        </p:txBody>
      </p:sp>
      <p:graphicFrame>
        <p:nvGraphicFramePr>
          <p:cNvPr id="4" name="17 Tabla"/>
          <p:cNvGraphicFramePr>
            <a:graphicFrameLocks noGrp="1"/>
          </p:cNvGraphicFramePr>
          <p:nvPr>
            <p:extLst>
              <p:ext uri="{D42A27DB-BD31-4B8C-83A1-F6EECF244321}">
                <p14:modId xmlns:p14="http://schemas.microsoft.com/office/powerpoint/2010/main" val="2388875888"/>
              </p:ext>
            </p:extLst>
          </p:nvPr>
        </p:nvGraphicFramePr>
        <p:xfrm>
          <a:off x="6765713" y="1973241"/>
          <a:ext cx="4493645" cy="2486100"/>
        </p:xfrm>
        <a:graphic>
          <a:graphicData uri="http://schemas.openxmlformats.org/drawingml/2006/table">
            <a:tbl>
              <a:tblPr firstRow="1" bandRow="1">
                <a:tableStyleId>{BC89EF96-8CEA-46FF-86C4-4CE0E7609802}</a:tableStyleId>
              </a:tblPr>
              <a:tblGrid>
                <a:gridCol w="3225712"/>
                <a:gridCol w="1267933"/>
              </a:tblGrid>
              <a:tr h="115353">
                <a:tc>
                  <a:txBody>
                    <a:bodyPr/>
                    <a:lstStyle/>
                    <a:p>
                      <a:pPr algn="ctr"/>
                      <a:r>
                        <a:rPr lang="es-CO" sz="1200" b="1" dirty="0" smtClean="0">
                          <a:latin typeface="+mn-lt"/>
                          <a:cs typeface="+mn-cs"/>
                        </a:rPr>
                        <a:t>Grupo 2 FONADE</a:t>
                      </a:r>
                      <a:endParaRPr lang="es-CO" sz="1200" b="1" dirty="0">
                        <a:latin typeface="+mn-lt"/>
                        <a:cs typeface="Arial" panose="020B0604020202020204" pitchFamily="34" charset="0"/>
                      </a:endParaRPr>
                    </a:p>
                  </a:txBody>
                  <a:tcPr marL="84406" marR="84406" marT="42203" marB="42203"/>
                </a:tc>
                <a:tc>
                  <a:txBody>
                    <a:bodyPr/>
                    <a:lstStyle/>
                    <a:p>
                      <a:pPr algn="ctr" fontAlgn="ctr"/>
                      <a:r>
                        <a:rPr lang="es-CO" sz="1200" b="1" i="0" u="none" strike="noStrike" dirty="0" smtClean="0">
                          <a:solidFill>
                            <a:schemeClr val="tx1"/>
                          </a:solidFill>
                          <a:latin typeface="+mn-lt"/>
                          <a:cs typeface="Arial" panose="020B0604020202020204" pitchFamily="34" charset="0"/>
                        </a:rPr>
                        <a:t>SEGUNDA OLA</a:t>
                      </a:r>
                      <a:endParaRPr lang="es-CO" sz="1200" b="1" i="0" u="none" strike="noStrike" dirty="0">
                        <a:solidFill>
                          <a:schemeClr val="tx1"/>
                        </a:solidFill>
                        <a:latin typeface="+mn-lt"/>
                        <a:cs typeface="Arial" panose="020B0604020202020204" pitchFamily="34" charset="0"/>
                      </a:endParaRPr>
                    </a:p>
                  </a:txBody>
                  <a:tcPr marL="8792" marR="8792" marT="8792" marB="0" anchor="ctr"/>
                </a:tc>
              </a:tr>
              <a:tr h="16665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s-ES" sz="1200" b="0" i="0" u="none" strike="noStrike" kern="1200" dirty="0" smtClean="0">
                          <a:solidFill>
                            <a:schemeClr val="tx2">
                              <a:lumMod val="50000"/>
                            </a:schemeClr>
                          </a:solidFill>
                          <a:latin typeface="+mn-lt"/>
                          <a:ea typeface="+mn-ea"/>
                          <a:cs typeface="Arial" panose="020B0604020202020204" pitchFamily="34" charset="0"/>
                        </a:rPr>
                        <a:t>Longitud de Proyecto</a:t>
                      </a:r>
                    </a:p>
                  </a:txBody>
                  <a:tcPr marL="84406" marR="84406" marT="42203" marB="42203"/>
                </a:tc>
                <a:tc>
                  <a:txBody>
                    <a:bodyPr/>
                    <a:lstStyle/>
                    <a:p>
                      <a:pPr marL="0" algn="ctr" defTabSz="914400" rtl="0" eaLnBrk="1" fontAlgn="ctr" latinLnBrk="0" hangingPunct="1"/>
                      <a:r>
                        <a:rPr lang="es-CO" sz="1200" b="0" i="0" u="none" strike="noStrike" kern="1200" dirty="0" smtClean="0">
                          <a:solidFill>
                            <a:schemeClr val="tx2">
                              <a:lumMod val="50000"/>
                            </a:schemeClr>
                          </a:solidFill>
                          <a:latin typeface="+mn-lt"/>
                          <a:ea typeface="+mn-ea"/>
                          <a:cs typeface="Arial" panose="020B0604020202020204" pitchFamily="34" charset="0"/>
                        </a:rPr>
                        <a:t>80 km</a:t>
                      </a:r>
                      <a:endParaRPr lang="es-CO" sz="1200" b="0" i="0" u="none" strike="noStrike" kern="1200" dirty="0">
                        <a:solidFill>
                          <a:schemeClr val="tx2">
                            <a:lumMod val="50000"/>
                          </a:schemeClr>
                        </a:solidFill>
                        <a:latin typeface="+mn-lt"/>
                        <a:ea typeface="+mn-ea"/>
                        <a:cs typeface="Arial" panose="020B0604020202020204" pitchFamily="34" charset="0"/>
                      </a:endParaRPr>
                    </a:p>
                  </a:txBody>
                  <a:tcPr marL="8792" marR="8792" marT="8792" marB="0" anchor="ctr"/>
                </a:tc>
              </a:tr>
              <a:tr h="281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u="none" strike="noStrike" dirty="0" smtClean="0">
                          <a:solidFill>
                            <a:schemeClr val="tx2">
                              <a:lumMod val="50000"/>
                            </a:schemeClr>
                          </a:solidFill>
                          <a:effectLst/>
                          <a:latin typeface="+mn-lt"/>
                          <a:cs typeface="+mn-cs"/>
                        </a:rPr>
                        <a:t>Construcción</a:t>
                      </a:r>
                      <a:r>
                        <a:rPr lang="es-ES" sz="1200" b="0" u="none" strike="noStrike" baseline="0" dirty="0" smtClean="0">
                          <a:solidFill>
                            <a:schemeClr val="tx2">
                              <a:lumMod val="50000"/>
                            </a:schemeClr>
                          </a:solidFill>
                          <a:effectLst/>
                          <a:latin typeface="+mn-lt"/>
                          <a:cs typeface="+mn-cs"/>
                        </a:rPr>
                        <a:t> segunda  </a:t>
                      </a:r>
                      <a:r>
                        <a:rPr lang="es-ES" sz="1200" b="0" u="none" strike="noStrike" dirty="0" smtClean="0">
                          <a:solidFill>
                            <a:schemeClr val="tx2">
                              <a:lumMod val="50000"/>
                            </a:schemeClr>
                          </a:solidFill>
                          <a:effectLst/>
                          <a:latin typeface="+mn-lt"/>
                          <a:cs typeface="+mn-cs"/>
                        </a:rPr>
                        <a:t>calzada</a:t>
                      </a:r>
                      <a:endParaRPr lang="es-ES" sz="1200" b="1" u="none" strike="noStrike" dirty="0" smtClean="0">
                        <a:solidFill>
                          <a:schemeClr val="tx2">
                            <a:lumMod val="50000"/>
                          </a:schemeClr>
                        </a:solidFill>
                        <a:effectLst/>
                        <a:latin typeface="+mn-lt"/>
                        <a:cs typeface="Arial" panose="020B0604020202020204" pitchFamily="34" charset="0"/>
                      </a:endParaRPr>
                    </a:p>
                  </a:txBody>
                  <a:tcPr marL="84406" marR="84406" marT="42203" marB="42203"/>
                </a:tc>
                <a:tc>
                  <a:txBody>
                    <a:bodyPr/>
                    <a:lstStyle/>
                    <a:p>
                      <a:pPr algn="ctr" fontAlgn="ctr"/>
                      <a:r>
                        <a:rPr lang="es-CO" sz="1200" b="0" i="0" u="none" strike="noStrike" dirty="0" smtClean="0">
                          <a:solidFill>
                            <a:schemeClr val="tx2">
                              <a:lumMod val="50000"/>
                            </a:schemeClr>
                          </a:solidFill>
                          <a:latin typeface="+mn-lt"/>
                          <a:cs typeface="Arial" panose="020B0604020202020204" pitchFamily="34" charset="0"/>
                        </a:rPr>
                        <a:t>74 km</a:t>
                      </a:r>
                      <a:endParaRPr lang="es-CO" sz="1200" b="0" i="0" u="none" strike="noStrike" dirty="0">
                        <a:solidFill>
                          <a:schemeClr val="tx2">
                            <a:lumMod val="50000"/>
                          </a:schemeClr>
                        </a:solidFill>
                        <a:latin typeface="+mn-lt"/>
                        <a:cs typeface="Arial" panose="020B0604020202020204" pitchFamily="34" charset="0"/>
                      </a:endParaRPr>
                    </a:p>
                  </a:txBody>
                  <a:tcPr marL="8792" marR="8792" marT="8792" marB="0" anchor="ctr"/>
                </a:tc>
              </a:tr>
              <a:tr h="281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u="none" strike="noStrike" kern="1200" dirty="0" smtClean="0">
                          <a:solidFill>
                            <a:schemeClr val="tx2">
                              <a:lumMod val="50000"/>
                            </a:schemeClr>
                          </a:solidFill>
                          <a:effectLst/>
                          <a:latin typeface="+mn-lt"/>
                          <a:ea typeface="+mn-ea"/>
                          <a:cs typeface="+mn-cs"/>
                        </a:rPr>
                        <a:t>Mejoramiento</a:t>
                      </a:r>
                    </a:p>
                  </a:txBody>
                  <a:tcPr marL="84406" marR="84406" marT="42203" marB="42203"/>
                </a:tc>
                <a:tc>
                  <a:txBody>
                    <a:bodyPr/>
                    <a:lstStyle/>
                    <a:p>
                      <a:pPr algn="ctr" fontAlgn="ctr"/>
                      <a:r>
                        <a:rPr lang="es-CO" sz="1200" b="0" i="0" u="none" strike="noStrike" dirty="0" smtClean="0">
                          <a:solidFill>
                            <a:schemeClr val="tx2">
                              <a:lumMod val="50000"/>
                            </a:schemeClr>
                          </a:solidFill>
                          <a:latin typeface="+mn-lt"/>
                          <a:cs typeface="Arial" panose="020B0604020202020204" pitchFamily="34" charset="0"/>
                        </a:rPr>
                        <a:t>80 km </a:t>
                      </a:r>
                      <a:endParaRPr lang="es-CO" sz="1200" b="0" i="0" u="none" strike="noStrike" dirty="0">
                        <a:solidFill>
                          <a:schemeClr val="tx2">
                            <a:lumMod val="50000"/>
                          </a:schemeClr>
                        </a:solidFill>
                        <a:latin typeface="+mn-lt"/>
                        <a:cs typeface="Arial" panose="020B0604020202020204" pitchFamily="34" charset="0"/>
                      </a:endParaRPr>
                    </a:p>
                  </a:txBody>
                  <a:tcPr marL="8792" marR="8792" marT="8792" marB="0" anchor="ctr"/>
                </a:tc>
              </a:tr>
              <a:tr h="1390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u="none" strike="noStrike" kern="1200" dirty="0" smtClean="0">
                          <a:solidFill>
                            <a:schemeClr val="tx2">
                              <a:lumMod val="50000"/>
                            </a:schemeClr>
                          </a:solidFill>
                          <a:effectLst/>
                          <a:latin typeface="+mn-lt"/>
                          <a:ea typeface="+mn-ea"/>
                          <a:cs typeface="+mn-cs"/>
                        </a:rPr>
                        <a:t>Construcción Túneles</a:t>
                      </a:r>
                      <a:r>
                        <a:rPr lang="es-ES" sz="1200" b="0" u="none" strike="noStrike" kern="1200" baseline="0" dirty="0" smtClean="0">
                          <a:solidFill>
                            <a:schemeClr val="tx2">
                              <a:lumMod val="50000"/>
                            </a:schemeClr>
                          </a:solidFill>
                          <a:effectLst/>
                          <a:latin typeface="+mn-lt"/>
                          <a:ea typeface="+mn-ea"/>
                          <a:cs typeface="+mn-cs"/>
                        </a:rPr>
                        <a:t> </a:t>
                      </a:r>
                      <a:endParaRPr lang="es-ES" sz="1200" b="0" u="none" strike="noStrike" kern="1200" dirty="0" smtClean="0">
                        <a:solidFill>
                          <a:schemeClr val="tx2">
                            <a:lumMod val="50000"/>
                          </a:schemeClr>
                        </a:solidFill>
                        <a:effectLst/>
                        <a:latin typeface="+mn-lt"/>
                        <a:ea typeface="+mn-ea"/>
                        <a:cs typeface="+mn-cs"/>
                      </a:endParaRPr>
                    </a:p>
                  </a:txBody>
                  <a:tcPr marL="84406" marR="84406" marT="42203" marB="42203"/>
                </a:tc>
                <a:tc>
                  <a:txBody>
                    <a:bodyPr/>
                    <a:lstStyle/>
                    <a:p>
                      <a:pPr algn="ctr" fontAlgn="ctr"/>
                      <a:r>
                        <a:rPr lang="es-CO" sz="1200" b="0" u="none" strike="noStrike" kern="1200" baseline="0" dirty="0" smtClean="0">
                          <a:solidFill>
                            <a:schemeClr val="tx2">
                              <a:lumMod val="50000"/>
                            </a:schemeClr>
                          </a:solidFill>
                          <a:effectLst/>
                          <a:latin typeface="+mn-lt"/>
                          <a:ea typeface="+mn-ea"/>
                          <a:cs typeface="+mn-cs"/>
                        </a:rPr>
                        <a:t>7 </a:t>
                      </a:r>
                      <a:r>
                        <a:rPr lang="es-CO" sz="1200" b="0" u="none" strike="noStrike" kern="1200" baseline="0" dirty="0" err="1" smtClean="0">
                          <a:solidFill>
                            <a:schemeClr val="tx2">
                              <a:lumMod val="50000"/>
                            </a:schemeClr>
                          </a:solidFill>
                          <a:effectLst/>
                          <a:latin typeface="+mn-lt"/>
                          <a:ea typeface="+mn-ea"/>
                          <a:cs typeface="+mn-cs"/>
                        </a:rPr>
                        <a:t>Und</a:t>
                      </a:r>
                      <a:r>
                        <a:rPr lang="es-CO" sz="1200" b="0" u="none" strike="noStrike" kern="1200" baseline="0" dirty="0" smtClean="0">
                          <a:solidFill>
                            <a:schemeClr val="tx2">
                              <a:lumMod val="50000"/>
                            </a:schemeClr>
                          </a:solidFill>
                          <a:effectLst/>
                          <a:latin typeface="+mn-lt"/>
                          <a:ea typeface="+mn-ea"/>
                          <a:cs typeface="+mn-cs"/>
                        </a:rPr>
                        <a:t>. / 2,4 km*</a:t>
                      </a:r>
                      <a:endParaRPr lang="es-CO" sz="1200" b="0" u="none" strike="noStrike" kern="1200" dirty="0">
                        <a:solidFill>
                          <a:schemeClr val="tx2">
                            <a:lumMod val="50000"/>
                          </a:schemeClr>
                        </a:solidFill>
                        <a:effectLst/>
                        <a:latin typeface="+mn-lt"/>
                        <a:ea typeface="+mn-ea"/>
                        <a:cs typeface="+mn-cs"/>
                      </a:endParaRPr>
                    </a:p>
                  </a:txBody>
                  <a:tcPr marL="8792" marR="8792" marT="8792" marB="0" anchor="ctr"/>
                </a:tc>
              </a:tr>
              <a:tr h="2774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u="none" strike="noStrike" kern="1200" dirty="0" smtClean="0">
                          <a:solidFill>
                            <a:schemeClr val="tx2">
                              <a:lumMod val="50000"/>
                            </a:schemeClr>
                          </a:solidFill>
                          <a:effectLst/>
                          <a:latin typeface="+mn-lt"/>
                          <a:ea typeface="+mn-ea"/>
                          <a:cs typeface="+mn-cs"/>
                        </a:rPr>
                        <a:t>Construcción Variante</a:t>
                      </a:r>
                    </a:p>
                  </a:txBody>
                  <a:tcPr marL="84406" marR="84406" marT="42203" marB="42203"/>
                </a:tc>
                <a:tc>
                  <a:txBody>
                    <a:bodyPr/>
                    <a:lstStyle/>
                    <a:p>
                      <a:pPr algn="ctr" fontAlgn="ctr"/>
                      <a:r>
                        <a:rPr lang="es-CO" sz="1200" b="0" u="none" strike="noStrike" kern="1200" dirty="0" smtClean="0">
                          <a:solidFill>
                            <a:schemeClr val="tx2">
                              <a:lumMod val="50000"/>
                            </a:schemeClr>
                          </a:solidFill>
                          <a:effectLst/>
                          <a:latin typeface="+mn-lt"/>
                          <a:ea typeface="+mn-ea"/>
                          <a:cs typeface="+mn-cs"/>
                        </a:rPr>
                        <a:t>9 </a:t>
                      </a:r>
                      <a:r>
                        <a:rPr lang="es-CO" sz="1200" b="0" u="none" strike="noStrike" kern="1200" dirty="0" err="1" smtClean="0">
                          <a:solidFill>
                            <a:schemeClr val="tx2">
                              <a:lumMod val="50000"/>
                            </a:schemeClr>
                          </a:solidFill>
                          <a:effectLst/>
                          <a:latin typeface="+mn-lt"/>
                          <a:ea typeface="+mn-ea"/>
                          <a:cs typeface="+mn-cs"/>
                        </a:rPr>
                        <a:t>Und</a:t>
                      </a:r>
                      <a:endParaRPr lang="es-CO" sz="1200" b="0" u="none" strike="noStrike" kern="1200" dirty="0">
                        <a:solidFill>
                          <a:schemeClr val="tx2">
                            <a:lumMod val="50000"/>
                          </a:schemeClr>
                        </a:solidFill>
                        <a:effectLst/>
                        <a:latin typeface="+mn-lt"/>
                        <a:ea typeface="+mn-ea"/>
                        <a:cs typeface="+mn-cs"/>
                      </a:endParaRPr>
                    </a:p>
                  </a:txBody>
                  <a:tcPr marL="8792" marR="8792" marT="8792" marB="0" anchor="ctr"/>
                </a:tc>
              </a:tr>
              <a:tr h="281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u="none" strike="noStrike" kern="1200" dirty="0" smtClean="0">
                          <a:solidFill>
                            <a:schemeClr val="tx2">
                              <a:lumMod val="50000"/>
                            </a:schemeClr>
                          </a:solidFill>
                          <a:effectLst/>
                          <a:latin typeface="+mn-lt"/>
                          <a:ea typeface="+mn-ea"/>
                          <a:cs typeface="+mn-cs"/>
                        </a:rPr>
                        <a:t>Construcción de Puentes</a:t>
                      </a:r>
                    </a:p>
                  </a:txBody>
                  <a:tcPr marL="84406" marR="84406" marT="42203" marB="42203"/>
                </a:tc>
                <a:tc>
                  <a:txBody>
                    <a:bodyPr/>
                    <a:lstStyle/>
                    <a:p>
                      <a:pPr algn="ctr" fontAlgn="ctr"/>
                      <a:r>
                        <a:rPr lang="es-CO" sz="1200" b="0" u="none" strike="noStrike" kern="1200" dirty="0" smtClean="0">
                          <a:solidFill>
                            <a:schemeClr val="tx2">
                              <a:lumMod val="50000"/>
                            </a:schemeClr>
                          </a:solidFill>
                          <a:effectLst/>
                          <a:latin typeface="+mn-lt"/>
                          <a:ea typeface="+mn-ea"/>
                          <a:cs typeface="+mn-cs"/>
                        </a:rPr>
                        <a:t>30 </a:t>
                      </a:r>
                      <a:r>
                        <a:rPr lang="es-CO" sz="1200" b="0" u="none" strike="noStrike" kern="1200" dirty="0" err="1" smtClean="0">
                          <a:solidFill>
                            <a:schemeClr val="tx2">
                              <a:lumMod val="50000"/>
                            </a:schemeClr>
                          </a:solidFill>
                          <a:effectLst/>
                          <a:latin typeface="+mn-lt"/>
                          <a:ea typeface="+mn-ea"/>
                          <a:cs typeface="+mn-cs"/>
                        </a:rPr>
                        <a:t>Und</a:t>
                      </a:r>
                      <a:r>
                        <a:rPr lang="es-CO" sz="1200" b="0" u="none" strike="noStrike" kern="1200" dirty="0" smtClean="0">
                          <a:solidFill>
                            <a:schemeClr val="tx2">
                              <a:lumMod val="50000"/>
                            </a:schemeClr>
                          </a:solidFill>
                          <a:effectLst/>
                          <a:latin typeface="+mn-lt"/>
                          <a:ea typeface="+mn-ea"/>
                          <a:cs typeface="+mn-cs"/>
                        </a:rPr>
                        <a:t> / 3,6 km</a:t>
                      </a:r>
                      <a:endParaRPr lang="es-CO" sz="1200" b="0" u="none" strike="noStrike" kern="1200" dirty="0">
                        <a:solidFill>
                          <a:schemeClr val="tx2">
                            <a:lumMod val="50000"/>
                          </a:schemeClr>
                        </a:solidFill>
                        <a:effectLst/>
                        <a:latin typeface="+mn-lt"/>
                        <a:ea typeface="+mn-ea"/>
                        <a:cs typeface="+mn-cs"/>
                      </a:endParaRPr>
                    </a:p>
                  </a:txBody>
                  <a:tcPr marL="8792" marR="8792" marT="8792" marB="0" anchor="ctr"/>
                </a:tc>
              </a:tr>
              <a:tr h="281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u="none" strike="noStrike" kern="1200" dirty="0" smtClean="0">
                          <a:solidFill>
                            <a:schemeClr val="tx2">
                              <a:lumMod val="50000"/>
                            </a:schemeClr>
                          </a:solidFill>
                          <a:effectLst/>
                          <a:latin typeface="+mn-lt"/>
                          <a:ea typeface="+mn-ea"/>
                          <a:cs typeface="+mn-cs"/>
                        </a:rPr>
                        <a:t>Intercambiadores a nivel</a:t>
                      </a:r>
                    </a:p>
                  </a:txBody>
                  <a:tcPr marL="84406" marR="84406" marT="42203" marB="42203"/>
                </a:tc>
                <a:tc>
                  <a:txBody>
                    <a:bodyPr/>
                    <a:lstStyle/>
                    <a:p>
                      <a:pPr algn="ctr" fontAlgn="ctr"/>
                      <a:r>
                        <a:rPr lang="es-CO" sz="1200" b="0" u="none" strike="noStrike" kern="1200" dirty="0" smtClean="0">
                          <a:solidFill>
                            <a:schemeClr val="tx2">
                              <a:lumMod val="50000"/>
                            </a:schemeClr>
                          </a:solidFill>
                          <a:effectLst/>
                          <a:latin typeface="+mn-lt"/>
                          <a:ea typeface="+mn-ea"/>
                          <a:cs typeface="+mn-cs"/>
                        </a:rPr>
                        <a:t>4 </a:t>
                      </a:r>
                      <a:r>
                        <a:rPr lang="es-CO" sz="1200" b="0" u="none" strike="noStrike" kern="1200" dirty="0" err="1" smtClean="0">
                          <a:solidFill>
                            <a:schemeClr val="tx2">
                              <a:lumMod val="50000"/>
                            </a:schemeClr>
                          </a:solidFill>
                          <a:effectLst/>
                          <a:latin typeface="+mn-lt"/>
                          <a:ea typeface="+mn-ea"/>
                          <a:cs typeface="+mn-cs"/>
                        </a:rPr>
                        <a:t>Und</a:t>
                      </a:r>
                      <a:r>
                        <a:rPr lang="es-CO" sz="1200" b="0" u="none" strike="noStrike" kern="1200" dirty="0" smtClean="0">
                          <a:solidFill>
                            <a:schemeClr val="tx2">
                              <a:lumMod val="50000"/>
                            </a:schemeClr>
                          </a:solidFill>
                          <a:effectLst/>
                          <a:latin typeface="+mn-lt"/>
                          <a:ea typeface="+mn-ea"/>
                          <a:cs typeface="+mn-cs"/>
                        </a:rPr>
                        <a:t>.</a:t>
                      </a:r>
                      <a:endParaRPr lang="es-CO" sz="1200" b="0" u="none" strike="noStrike" kern="1200" dirty="0">
                        <a:solidFill>
                          <a:schemeClr val="tx2">
                            <a:lumMod val="50000"/>
                          </a:schemeClr>
                        </a:solidFill>
                        <a:effectLst/>
                        <a:latin typeface="+mn-lt"/>
                        <a:ea typeface="+mn-ea"/>
                        <a:cs typeface="+mn-cs"/>
                      </a:endParaRPr>
                    </a:p>
                  </a:txBody>
                  <a:tcPr marL="8792" marR="8792" marT="8792" marB="0" anchor="ctr"/>
                </a:tc>
              </a:tr>
              <a:tr h="281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u="none" strike="noStrike" kern="1200" dirty="0" smtClean="0">
                          <a:solidFill>
                            <a:schemeClr val="tx2">
                              <a:lumMod val="50000"/>
                            </a:schemeClr>
                          </a:solidFill>
                          <a:effectLst/>
                          <a:latin typeface="+mn-lt"/>
                          <a:ea typeface="+mn-ea"/>
                          <a:cs typeface="+mn-cs"/>
                        </a:rPr>
                        <a:t>Intercambiadores a desnivel</a:t>
                      </a:r>
                    </a:p>
                  </a:txBody>
                  <a:tcPr marL="84406" marR="84406" marT="42203" marB="42203"/>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200" b="0" u="none" strike="noStrike" kern="1200" dirty="0" smtClean="0">
                          <a:solidFill>
                            <a:schemeClr val="tx2">
                              <a:lumMod val="50000"/>
                            </a:schemeClr>
                          </a:solidFill>
                          <a:effectLst/>
                          <a:latin typeface="+mn-lt"/>
                          <a:ea typeface="+mn-ea"/>
                          <a:cs typeface="+mn-cs"/>
                        </a:rPr>
                        <a:t>2 </a:t>
                      </a:r>
                      <a:r>
                        <a:rPr lang="es-CO" sz="1200" b="0" u="none" strike="noStrike" kern="1200" dirty="0" err="1" smtClean="0">
                          <a:solidFill>
                            <a:schemeClr val="tx2">
                              <a:lumMod val="50000"/>
                            </a:schemeClr>
                          </a:solidFill>
                          <a:effectLst/>
                          <a:latin typeface="+mn-lt"/>
                          <a:ea typeface="+mn-ea"/>
                          <a:cs typeface="+mn-cs"/>
                        </a:rPr>
                        <a:t>Und</a:t>
                      </a:r>
                      <a:r>
                        <a:rPr lang="es-CO" sz="1200" b="0" u="none" strike="noStrike" kern="1200" dirty="0" smtClean="0">
                          <a:solidFill>
                            <a:schemeClr val="tx2">
                              <a:lumMod val="50000"/>
                            </a:schemeClr>
                          </a:solidFill>
                          <a:effectLst/>
                          <a:latin typeface="+mn-lt"/>
                          <a:ea typeface="+mn-ea"/>
                          <a:cs typeface="+mn-cs"/>
                        </a:rPr>
                        <a:t>.</a:t>
                      </a:r>
                      <a:endParaRPr lang="es-CO" sz="1200" b="0" u="none" strike="noStrike" kern="1200" dirty="0">
                        <a:solidFill>
                          <a:schemeClr val="tx2">
                            <a:lumMod val="50000"/>
                          </a:schemeClr>
                        </a:solidFill>
                        <a:effectLst/>
                        <a:latin typeface="+mn-lt"/>
                        <a:ea typeface="+mn-ea"/>
                        <a:cs typeface="+mn-cs"/>
                      </a:endParaRPr>
                    </a:p>
                  </a:txBody>
                  <a:tcPr marL="8792" marR="8792" marT="8792" marB="0" anchor="ctr"/>
                </a:tc>
              </a:tr>
            </a:tbl>
          </a:graphicData>
        </a:graphic>
      </p:graphicFrame>
      <p:grpSp>
        <p:nvGrpSpPr>
          <p:cNvPr id="5" name="Grupo 4"/>
          <p:cNvGrpSpPr/>
          <p:nvPr/>
        </p:nvGrpSpPr>
        <p:grpSpPr>
          <a:xfrm>
            <a:off x="-2688976" y="891499"/>
            <a:ext cx="9001000" cy="1169740"/>
            <a:chOff x="-738603" y="-73617"/>
            <a:chExt cx="6969007" cy="1267218"/>
          </a:xfrm>
        </p:grpSpPr>
        <p:sp>
          <p:nvSpPr>
            <p:cNvPr id="6" name="Rectángulo 5"/>
            <p:cNvSpPr>
              <a:spLocks noChangeArrowheads="1"/>
            </p:cNvSpPr>
            <p:nvPr/>
          </p:nvSpPr>
          <p:spPr bwMode="auto">
            <a:xfrm>
              <a:off x="-738603" y="-73617"/>
              <a:ext cx="5904656" cy="592524"/>
            </a:xfrm>
            <a:prstGeom prst="rect">
              <a:avLst/>
            </a:prstGeom>
            <a:noFill/>
            <a:ln w="9525">
              <a:noFill/>
              <a:miter lim="800000"/>
              <a:headEnd/>
              <a:tailEnd/>
            </a:ln>
          </p:spPr>
          <p:txBody>
            <a:bodyPr wrap="square">
              <a:spAutoFit/>
            </a:bodyPr>
            <a:lstStyle/>
            <a:p>
              <a:pPr fontAlgn="base">
                <a:spcBef>
                  <a:spcPct val="0"/>
                </a:spcBef>
                <a:spcAft>
                  <a:spcPct val="0"/>
                </a:spcAft>
                <a:defRPr/>
              </a:pPr>
              <a:r>
                <a:rPr lang="es-ES" sz="2954" dirty="0" smtClean="0">
                  <a:solidFill>
                    <a:srgbClr val="FFC000"/>
                  </a:solidFill>
                  <a:latin typeface="Impact" pitchFamily="34" charset="0"/>
                  <a:sym typeface="Helvetica Neue Bold Condensed" charset="0"/>
                </a:rPr>
                <a:t>  </a:t>
              </a:r>
              <a:endParaRPr lang="es-ES" sz="2954" b="1" dirty="0">
                <a:ln w="10541" cmpd="sng">
                  <a:solidFill>
                    <a:srgbClr val="4F81BD">
                      <a:shade val="88000"/>
                      <a:satMod val="110000"/>
                    </a:srgbClr>
                  </a:solidFill>
                  <a:prstDash val="solid"/>
                </a:ln>
                <a:solidFill>
                  <a:srgbClr val="1F497D"/>
                </a:solidFill>
                <a:latin typeface="Franklin Gothic Demi Cond" pitchFamily="34" charset="0"/>
                <a:sym typeface="Helvetica Neue Bold Condensed" charset="0"/>
              </a:endParaRPr>
            </a:p>
          </p:txBody>
        </p:sp>
        <p:sp>
          <p:nvSpPr>
            <p:cNvPr id="7" name="Rectángulo 6"/>
            <p:cNvSpPr>
              <a:spLocks noChangeArrowheads="1"/>
            </p:cNvSpPr>
            <p:nvPr/>
          </p:nvSpPr>
          <p:spPr bwMode="auto">
            <a:xfrm>
              <a:off x="1477876" y="170127"/>
              <a:ext cx="4752528" cy="1023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s-ES" sz="2954" dirty="0">
                  <a:solidFill>
                    <a:prstClr val="black"/>
                  </a:solidFill>
                  <a:latin typeface="Impact" pitchFamily="34" charset="0"/>
                  <a:sym typeface="Helvetica Neue Bold Condensed"/>
                </a:rPr>
                <a:t>PASTO – RUMICHACA</a:t>
              </a:r>
            </a:p>
            <a:p>
              <a:pPr fontAlgn="base">
                <a:spcBef>
                  <a:spcPct val="0"/>
                </a:spcBef>
                <a:spcAft>
                  <a:spcPct val="0"/>
                </a:spcAft>
              </a:pPr>
              <a:endParaRPr lang="es-ES" sz="2585" dirty="0">
                <a:solidFill>
                  <a:prstClr val="black"/>
                </a:solidFill>
                <a:latin typeface="Impact" pitchFamily="34" charset="0"/>
                <a:sym typeface="Helvetica Neue Bold Condensed"/>
              </a:endParaRPr>
            </a:p>
          </p:txBody>
        </p:sp>
      </p:grpSp>
      <p:grpSp>
        <p:nvGrpSpPr>
          <p:cNvPr id="8" name="Grupo 7"/>
          <p:cNvGrpSpPr/>
          <p:nvPr/>
        </p:nvGrpSpPr>
        <p:grpSpPr>
          <a:xfrm>
            <a:off x="2279576" y="1855857"/>
            <a:ext cx="4233741" cy="4121458"/>
            <a:chOff x="103237" y="1391823"/>
            <a:chExt cx="4586553" cy="4464913"/>
          </a:xfrm>
        </p:grpSpPr>
        <p:pic>
          <p:nvPicPr>
            <p:cNvPr id="9" name="Imagen 8"/>
            <p:cNvPicPr>
              <a:picLocks noChangeAspect="1"/>
            </p:cNvPicPr>
            <p:nvPr/>
          </p:nvPicPr>
          <p:blipFill>
            <a:blip r:embed="rId3"/>
            <a:stretch>
              <a:fillRect/>
            </a:stretch>
          </p:blipFill>
          <p:spPr>
            <a:xfrm>
              <a:off x="103237" y="1391823"/>
              <a:ext cx="4586553" cy="4464913"/>
            </a:xfrm>
            <a:prstGeom prst="rect">
              <a:avLst/>
            </a:prstGeom>
          </p:spPr>
        </p:pic>
        <p:sp>
          <p:nvSpPr>
            <p:cNvPr id="10" name="Llamada rectangular redondeada 9"/>
            <p:cNvSpPr/>
            <p:nvPr/>
          </p:nvSpPr>
          <p:spPr>
            <a:xfrm>
              <a:off x="789527" y="5641227"/>
              <a:ext cx="1452295" cy="215509"/>
            </a:xfrm>
            <a:prstGeom prst="wedgeRoundRectCallout">
              <a:avLst>
                <a:gd name="adj1" fmla="val -88563"/>
                <a:gd name="adj2" fmla="val 964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s-CO" sz="1477" dirty="0">
                  <a:solidFill>
                    <a:prstClr val="black"/>
                  </a:solidFill>
                </a:rPr>
                <a:t>RUMICHACA</a:t>
              </a:r>
            </a:p>
          </p:txBody>
        </p:sp>
        <p:sp>
          <p:nvSpPr>
            <p:cNvPr id="11" name="Llamada rectangular redondeada 10"/>
            <p:cNvSpPr/>
            <p:nvPr/>
          </p:nvSpPr>
          <p:spPr>
            <a:xfrm>
              <a:off x="2536880" y="1557790"/>
              <a:ext cx="1452295" cy="215509"/>
            </a:xfrm>
            <a:prstGeom prst="wedgeRoundRectCallout">
              <a:avLst>
                <a:gd name="adj1" fmla="val 68843"/>
                <a:gd name="adj2" fmla="val 964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s-CO" sz="1477" dirty="0">
                  <a:solidFill>
                    <a:prstClr val="black"/>
                  </a:solidFill>
                </a:rPr>
                <a:t>PASTO</a:t>
              </a:r>
            </a:p>
          </p:txBody>
        </p:sp>
        <p:sp>
          <p:nvSpPr>
            <p:cNvPr id="12" name="Llamada rectangular redondeada 11"/>
            <p:cNvSpPr/>
            <p:nvPr/>
          </p:nvSpPr>
          <p:spPr>
            <a:xfrm>
              <a:off x="1339451" y="2722561"/>
              <a:ext cx="1452295" cy="215509"/>
            </a:xfrm>
            <a:prstGeom prst="wedgeRoundRectCallout">
              <a:avLst>
                <a:gd name="adj1" fmla="val 68843"/>
                <a:gd name="adj2" fmla="val 964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s-CO" sz="1477" dirty="0">
                  <a:solidFill>
                    <a:prstClr val="black"/>
                  </a:solidFill>
                </a:rPr>
                <a:t>TANGUA</a:t>
              </a:r>
            </a:p>
          </p:txBody>
        </p:sp>
      </p:grpSp>
      <p:sp>
        <p:nvSpPr>
          <p:cNvPr id="13" name="30 CuadroTexto"/>
          <p:cNvSpPr txBox="1">
            <a:spLocks noChangeArrowheads="1"/>
          </p:cNvSpPr>
          <p:nvPr/>
        </p:nvSpPr>
        <p:spPr bwMode="auto">
          <a:xfrm flipH="1">
            <a:off x="6744074" y="6320353"/>
            <a:ext cx="4608510" cy="276999"/>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wrap="square" anchor="ctr">
            <a:spAutoFit/>
          </a:bodyPr>
          <a:lstStyle>
            <a:defPPr>
              <a:defRPr lang="es-MX"/>
            </a:defPPr>
            <a:lvl1pPr marL="457200" indent="-457200" algn="ctr" fontAlgn="base">
              <a:spcBef>
                <a:spcPts val="600"/>
              </a:spcBef>
              <a:spcAft>
                <a:spcPct val="0"/>
              </a:spcAft>
              <a:defRPr sz="1600" b="1">
                <a:solidFill>
                  <a:prstClr val="white"/>
                </a:solidFill>
                <a:effectLst>
                  <a:outerShdw blurRad="38100" dist="38100" dir="2700000" algn="tl">
                    <a:srgbClr val="000000">
                      <a:alpha val="43137"/>
                    </a:srgbClr>
                  </a:outerShdw>
                </a:effectLst>
                <a:latin typeface="Calibri"/>
                <a:cs typeface="Arial" pitchFamily="34"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r>
              <a:rPr lang="es-CO" sz="1200" b="0" dirty="0" smtClean="0">
                <a:solidFill>
                  <a:schemeClr val="tx1">
                    <a:lumMod val="90000"/>
                    <a:lumOff val="10000"/>
                  </a:schemeClr>
                </a:solidFill>
                <a:effectLst/>
                <a:latin typeface="+mn-lt"/>
              </a:rPr>
              <a:t>Adjudicado A </a:t>
            </a:r>
            <a:r>
              <a:rPr lang="es-CO" sz="1200" b="0" dirty="0">
                <a:solidFill>
                  <a:schemeClr val="tx1">
                    <a:lumMod val="90000"/>
                    <a:lumOff val="10000"/>
                  </a:schemeClr>
                </a:solidFill>
                <a:effectLst/>
                <a:latin typeface="+mn-lt"/>
              </a:rPr>
              <a:t>Estructura Plural SAC 4G</a:t>
            </a:r>
          </a:p>
        </p:txBody>
      </p:sp>
      <p:graphicFrame>
        <p:nvGraphicFramePr>
          <p:cNvPr id="14" name="Tabla 13"/>
          <p:cNvGraphicFramePr>
            <a:graphicFrameLocks noGrp="1"/>
          </p:cNvGraphicFramePr>
          <p:nvPr>
            <p:extLst>
              <p:ext uri="{D42A27DB-BD31-4B8C-83A1-F6EECF244321}">
                <p14:modId xmlns:p14="http://schemas.microsoft.com/office/powerpoint/2010/main" val="2507221865"/>
              </p:ext>
            </p:extLst>
          </p:nvPr>
        </p:nvGraphicFramePr>
        <p:xfrm>
          <a:off x="6779426" y="5124408"/>
          <a:ext cx="4506978" cy="1122932"/>
        </p:xfrm>
        <a:graphic>
          <a:graphicData uri="http://schemas.openxmlformats.org/drawingml/2006/table">
            <a:tbl>
              <a:tblPr firstRow="1" bandRow="1">
                <a:tableStyleId>{BC89EF96-8CEA-46FF-86C4-4CE0E7609802}</a:tableStyleId>
              </a:tblPr>
              <a:tblGrid>
                <a:gridCol w="3254462"/>
                <a:gridCol w="1252516"/>
              </a:tblGrid>
              <a:tr h="280733">
                <a:tc>
                  <a:txBody>
                    <a:bodyPr/>
                    <a:lstStyle/>
                    <a:p>
                      <a:pPr marL="0" algn="l" defTabSz="914400" rtl="0" eaLnBrk="1" latinLnBrk="0" hangingPunct="1"/>
                      <a:r>
                        <a:rPr lang="es-ES" sz="1200" kern="1200" dirty="0" smtClean="0"/>
                        <a:t>Fecha</a:t>
                      </a:r>
                      <a:r>
                        <a:rPr lang="es-ES" sz="1200" kern="1200" baseline="0" dirty="0" smtClean="0"/>
                        <a:t> de Adjudicación </a:t>
                      </a:r>
                      <a:endParaRPr lang="es-CO" sz="1200" b="0" kern="1200" dirty="0">
                        <a:solidFill>
                          <a:schemeClr val="dk1"/>
                        </a:solidFill>
                        <a:latin typeface="+mn-lt"/>
                        <a:ea typeface="+mn-ea"/>
                        <a:cs typeface="Arial" panose="020B0604020202020204" pitchFamily="34" charset="0"/>
                      </a:endParaRPr>
                    </a:p>
                  </a:txBody>
                  <a:tcPr marL="84406" marR="84406" marT="38957" marB="38957"/>
                </a:tc>
                <a:tc>
                  <a:txBody>
                    <a:bodyPr/>
                    <a:lstStyle/>
                    <a:p>
                      <a:pPr algn="ctr" rtl="0" fontAlgn="ctr"/>
                      <a:r>
                        <a:rPr lang="es-MX" sz="1200" u="none" strike="noStrike" dirty="0" smtClean="0">
                          <a:effectLst/>
                        </a:rPr>
                        <a:t>24/07/2015</a:t>
                      </a:r>
                      <a:endParaRPr lang="es-MX" sz="1200" b="0" i="0" u="none" strike="noStrike" dirty="0">
                        <a:solidFill>
                          <a:schemeClr val="tx1"/>
                        </a:solidFill>
                        <a:effectLst/>
                        <a:latin typeface="+mn-lt"/>
                      </a:endParaRPr>
                    </a:p>
                  </a:txBody>
                  <a:tcPr marL="8792" marR="8792" marT="8116" marB="0" anchor="ctr"/>
                </a:tc>
              </a:tr>
              <a:tr h="280733">
                <a:tc>
                  <a:txBody>
                    <a:bodyPr/>
                    <a:lstStyle/>
                    <a:p>
                      <a:pPr marL="0" algn="l" defTabSz="914400" rtl="0" eaLnBrk="1" latinLnBrk="0" hangingPunct="1"/>
                      <a:r>
                        <a:rPr lang="es-CO" sz="1200" kern="1200" dirty="0" smtClean="0"/>
                        <a:t>Fecha de Firma de Contrato</a:t>
                      </a:r>
                      <a:endParaRPr lang="es-CO" sz="1200" b="0" kern="1200" dirty="0">
                        <a:solidFill>
                          <a:schemeClr val="dk1"/>
                        </a:solidFill>
                        <a:latin typeface="+mn-lt"/>
                        <a:ea typeface="+mn-ea"/>
                        <a:cs typeface="Arial" panose="020B0604020202020204" pitchFamily="34" charset="0"/>
                      </a:endParaRPr>
                    </a:p>
                  </a:txBody>
                  <a:tcPr marL="84406" marR="84406" marT="38957" marB="38957" anchor="ctr"/>
                </a:tc>
                <a:tc>
                  <a:txBody>
                    <a:bodyPr/>
                    <a:lstStyle/>
                    <a:p>
                      <a:pPr algn="ctr" rtl="0" fontAlgn="ctr"/>
                      <a:r>
                        <a:rPr lang="es-MX" sz="1200" b="0" i="0" u="none" strike="noStrike" kern="1200" dirty="0" smtClean="0">
                          <a:solidFill>
                            <a:schemeClr val="tx1"/>
                          </a:solidFill>
                          <a:effectLst/>
                          <a:latin typeface="+mn-lt"/>
                          <a:ea typeface="+mn-ea"/>
                          <a:cs typeface="+mn-cs"/>
                        </a:rPr>
                        <a:t>En Proceso</a:t>
                      </a:r>
                      <a:endParaRPr lang="es-MX" sz="1200" b="0" i="0" u="none" strike="noStrike" kern="1200" dirty="0">
                        <a:solidFill>
                          <a:schemeClr val="tx1"/>
                        </a:solidFill>
                        <a:effectLst/>
                        <a:latin typeface="+mn-lt"/>
                        <a:ea typeface="+mn-ea"/>
                        <a:cs typeface="+mn-cs"/>
                      </a:endParaRPr>
                    </a:p>
                  </a:txBody>
                  <a:tcPr marL="0" marR="0" marT="0" marB="0" anchor="ctr"/>
                </a:tc>
              </a:tr>
              <a:tr h="280733">
                <a:tc>
                  <a:txBody>
                    <a:bodyPr/>
                    <a:lstStyle/>
                    <a:p>
                      <a:pPr marL="0" algn="l" defTabSz="914400" rtl="0" eaLnBrk="1" latinLnBrk="0" hangingPunct="1"/>
                      <a:r>
                        <a:rPr lang="es-CO" sz="1200" kern="1200" dirty="0" smtClean="0"/>
                        <a:t>Acta de Inicio</a:t>
                      </a:r>
                      <a:endParaRPr lang="es-CO" sz="1200" b="0" kern="1200" dirty="0">
                        <a:solidFill>
                          <a:schemeClr val="dk1"/>
                        </a:solidFill>
                        <a:latin typeface="+mn-lt"/>
                        <a:ea typeface="+mn-ea"/>
                        <a:cs typeface="Arial" panose="020B0604020202020204" pitchFamily="34" charset="0"/>
                      </a:endParaRPr>
                    </a:p>
                  </a:txBody>
                  <a:tcPr marL="84406" marR="84406" marT="38957" marB="38957" anchor="ctr"/>
                </a:tc>
                <a:tc>
                  <a:txBody>
                    <a:bodyPr/>
                    <a:lstStyle/>
                    <a:p>
                      <a:pPr algn="ctr" rtl="0" fontAlgn="ctr"/>
                      <a:r>
                        <a:rPr lang="es-MX" sz="1200" b="0" i="0" u="none" strike="noStrike" kern="1200" dirty="0" smtClean="0">
                          <a:solidFill>
                            <a:schemeClr val="tx1"/>
                          </a:solidFill>
                          <a:effectLst/>
                          <a:latin typeface="+mn-lt"/>
                          <a:ea typeface="+mn-ea"/>
                          <a:cs typeface="+mn-cs"/>
                        </a:rPr>
                        <a:t>En Proceso</a:t>
                      </a:r>
                      <a:endParaRPr lang="es-MX" sz="1200" b="0" i="0" u="none" strike="noStrike" kern="1200" dirty="0">
                        <a:solidFill>
                          <a:schemeClr val="tx1"/>
                        </a:solidFill>
                        <a:effectLst/>
                        <a:latin typeface="+mn-lt"/>
                        <a:ea typeface="+mn-ea"/>
                        <a:cs typeface="+mn-cs"/>
                      </a:endParaRPr>
                    </a:p>
                  </a:txBody>
                  <a:tcPr marL="0" marR="0" marT="0" marB="0" anchor="ctr"/>
                </a:tc>
              </a:tr>
              <a:tr h="280733">
                <a:tc>
                  <a:txBody>
                    <a:bodyPr/>
                    <a:lstStyle/>
                    <a:p>
                      <a:pPr marL="0" algn="l" defTabSz="914400" rtl="0" eaLnBrk="1" latinLnBrk="0" hangingPunct="1"/>
                      <a:r>
                        <a:rPr lang="es-CO" sz="1200" kern="1200" dirty="0" smtClean="0"/>
                        <a:t>Fase del Proyecto</a:t>
                      </a:r>
                      <a:endParaRPr lang="es-CO" sz="1200" b="0" kern="1200" dirty="0">
                        <a:solidFill>
                          <a:schemeClr val="dk1"/>
                        </a:solidFill>
                        <a:latin typeface="+mn-lt"/>
                        <a:ea typeface="+mn-ea"/>
                        <a:cs typeface="Arial" panose="020B0604020202020204" pitchFamily="34" charset="0"/>
                      </a:endParaRPr>
                    </a:p>
                  </a:txBody>
                  <a:tcPr marL="84406" marR="84406" marT="38957" marB="38957" anchor="ctr"/>
                </a:tc>
                <a:tc>
                  <a:txBody>
                    <a:bodyPr/>
                    <a:lstStyle/>
                    <a:p>
                      <a:pPr algn="ctr" rtl="0" fontAlgn="ctr"/>
                      <a:r>
                        <a:rPr lang="es-MX" sz="1200" b="0" i="0" u="none" strike="noStrike" kern="1200" dirty="0" smtClean="0">
                          <a:solidFill>
                            <a:schemeClr val="tx1"/>
                          </a:solidFill>
                          <a:effectLst/>
                          <a:latin typeface="+mn-lt"/>
                          <a:ea typeface="+mn-ea"/>
                          <a:cs typeface="+mn-cs"/>
                        </a:rPr>
                        <a:t>Firma de Contrato</a:t>
                      </a:r>
                      <a:endParaRPr lang="es-MX" sz="1200" b="0" i="0" u="none" strike="noStrike" kern="1200" dirty="0">
                        <a:solidFill>
                          <a:schemeClr val="tx1"/>
                        </a:solidFill>
                        <a:effectLst/>
                        <a:latin typeface="+mn-lt"/>
                        <a:ea typeface="+mn-ea"/>
                        <a:cs typeface="+mn-cs"/>
                      </a:endParaRPr>
                    </a:p>
                  </a:txBody>
                  <a:tcPr marL="0" marR="0" marT="0" marB="0" anchor="ctr"/>
                </a:tc>
              </a:tr>
            </a:tbl>
          </a:graphicData>
        </a:graphic>
      </p:graphicFrame>
      <p:sp>
        <p:nvSpPr>
          <p:cNvPr id="15" name="30 CuadroTexto"/>
          <p:cNvSpPr txBox="1">
            <a:spLocks noChangeArrowheads="1"/>
          </p:cNvSpPr>
          <p:nvPr/>
        </p:nvSpPr>
        <p:spPr bwMode="auto">
          <a:xfrm flipH="1">
            <a:off x="6790072" y="4726304"/>
            <a:ext cx="4523716" cy="307777"/>
          </a:xfrm>
          <a:prstGeom prst="rect">
            <a:avLst/>
          </a:prstGeom>
          <a:solidFill>
            <a:schemeClr val="accent1"/>
          </a:solidFill>
        </p:spPr>
        <p:style>
          <a:lnRef idx="3">
            <a:schemeClr val="lt1"/>
          </a:lnRef>
          <a:fillRef idx="1">
            <a:schemeClr val="accent1"/>
          </a:fillRef>
          <a:effectRef idx="1">
            <a:schemeClr val="accent1"/>
          </a:effectRef>
          <a:fontRef idx="minor">
            <a:schemeClr val="lt1"/>
          </a:fontRef>
        </p:style>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400" dirty="0" smtClean="0">
                <a:solidFill>
                  <a:prstClr val="white"/>
                </a:solidFill>
                <a:latin typeface="Calibri"/>
                <a:cs typeface="Arial" pitchFamily="34" charset="0"/>
              </a:rPr>
              <a:t>INFORMACIÓN GENERAL</a:t>
            </a:r>
            <a:endParaRPr lang="es-CO" sz="1400" dirty="0">
              <a:solidFill>
                <a:prstClr val="white"/>
              </a:solidFill>
              <a:latin typeface="Calibri"/>
              <a:cs typeface="Arial" pitchFamily="34" charset="0"/>
            </a:endParaRPr>
          </a:p>
        </p:txBody>
      </p:sp>
    </p:spTree>
    <p:extLst>
      <p:ext uri="{BB962C8B-B14F-4D97-AF65-F5344CB8AC3E}">
        <p14:creationId xmlns:p14="http://schemas.microsoft.com/office/powerpoint/2010/main" val="4120817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0"/>
            <a:ext cx="1400213" cy="1124744"/>
          </a:xfrm>
          <a:prstGeom prst="rect">
            <a:avLst/>
          </a:prstGeom>
        </p:spPr>
      </p:pic>
      <p:grpSp>
        <p:nvGrpSpPr>
          <p:cNvPr id="3" name="Grupo 2"/>
          <p:cNvGrpSpPr/>
          <p:nvPr/>
        </p:nvGrpSpPr>
        <p:grpSpPr>
          <a:xfrm>
            <a:off x="191344" y="764704"/>
            <a:ext cx="10405832" cy="1140074"/>
            <a:chOff x="-2466061" y="534338"/>
            <a:chExt cx="8056696" cy="1235079"/>
          </a:xfrm>
        </p:grpSpPr>
        <p:sp>
          <p:nvSpPr>
            <p:cNvPr id="4" name="Rectángulo 5"/>
            <p:cNvSpPr>
              <a:spLocks noChangeArrowheads="1"/>
            </p:cNvSpPr>
            <p:nvPr/>
          </p:nvSpPr>
          <p:spPr bwMode="auto">
            <a:xfrm>
              <a:off x="-314021" y="534338"/>
              <a:ext cx="5904656" cy="566821"/>
            </a:xfrm>
            <a:prstGeom prst="rect">
              <a:avLst/>
            </a:prstGeom>
            <a:noFill/>
            <a:ln w="9525">
              <a:noFill/>
              <a:miter lim="800000"/>
              <a:headEnd/>
              <a:tailEnd/>
            </a:ln>
          </p:spPr>
          <p:txBody>
            <a:bodyPr wrap="square">
              <a:spAutoFit/>
            </a:bodyPr>
            <a:lstStyle/>
            <a:p>
              <a:pPr fontAlgn="base">
                <a:spcBef>
                  <a:spcPct val="0"/>
                </a:spcBef>
                <a:spcAft>
                  <a:spcPct val="0"/>
                </a:spcAft>
                <a:defRPr/>
              </a:pPr>
              <a:r>
                <a:rPr lang="es-ES" sz="2800" dirty="0" smtClean="0">
                  <a:solidFill>
                    <a:srgbClr val="FFC000"/>
                  </a:solidFill>
                  <a:latin typeface="Impact" pitchFamily="34" charset="0"/>
                  <a:sym typeface="Helvetica Neue Bold Condensed" charset="0"/>
                </a:rPr>
                <a:t> </a:t>
              </a:r>
              <a:endParaRPr lang="es-ES" sz="2800" b="1" dirty="0">
                <a:ln w="10541" cmpd="sng">
                  <a:solidFill>
                    <a:srgbClr val="4F81BD">
                      <a:shade val="88000"/>
                      <a:satMod val="110000"/>
                    </a:srgbClr>
                  </a:solidFill>
                  <a:prstDash val="solid"/>
                </a:ln>
                <a:solidFill>
                  <a:srgbClr val="1F497D"/>
                </a:solidFill>
                <a:latin typeface="Franklin Gothic Demi Cond" pitchFamily="34" charset="0"/>
                <a:sym typeface="Helvetica Neue Bold Condensed" charset="0"/>
              </a:endParaRPr>
            </a:p>
          </p:txBody>
        </p:sp>
        <p:sp>
          <p:nvSpPr>
            <p:cNvPr id="5" name="Rectángulo 4"/>
            <p:cNvSpPr>
              <a:spLocks noChangeArrowheads="1"/>
            </p:cNvSpPr>
            <p:nvPr/>
          </p:nvSpPr>
          <p:spPr bwMode="auto">
            <a:xfrm>
              <a:off x="-2466061" y="802485"/>
              <a:ext cx="4752528" cy="966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s-ES" sz="2800" dirty="0">
                  <a:solidFill>
                    <a:prstClr val="black"/>
                  </a:solidFill>
                  <a:latin typeface="Impact" pitchFamily="34" charset="0"/>
                  <a:sym typeface="Helvetica Neue Bold Condensed"/>
                </a:rPr>
                <a:t>PASTO – RUMICHACA</a:t>
              </a:r>
            </a:p>
            <a:p>
              <a:pPr fontAlgn="base">
                <a:spcBef>
                  <a:spcPct val="0"/>
                </a:spcBef>
                <a:spcAft>
                  <a:spcPct val="0"/>
                </a:spcAft>
              </a:pPr>
              <a:endParaRPr lang="es-ES" sz="2400" dirty="0">
                <a:solidFill>
                  <a:prstClr val="black"/>
                </a:solidFill>
                <a:latin typeface="Impact" pitchFamily="34" charset="0"/>
                <a:sym typeface="Helvetica Neue Bold Condensed"/>
              </a:endParaRPr>
            </a:p>
          </p:txBody>
        </p:sp>
      </p:grpSp>
      <p:grpSp>
        <p:nvGrpSpPr>
          <p:cNvPr id="6" name="Grupo 5"/>
          <p:cNvGrpSpPr/>
          <p:nvPr/>
        </p:nvGrpSpPr>
        <p:grpSpPr>
          <a:xfrm>
            <a:off x="1667078" y="1556663"/>
            <a:ext cx="4233741" cy="4121458"/>
            <a:chOff x="103237" y="1391823"/>
            <a:chExt cx="4586553" cy="4464913"/>
          </a:xfrm>
        </p:grpSpPr>
        <p:pic>
          <p:nvPicPr>
            <p:cNvPr id="7" name="Imagen 6"/>
            <p:cNvPicPr>
              <a:picLocks noChangeAspect="1"/>
            </p:cNvPicPr>
            <p:nvPr/>
          </p:nvPicPr>
          <p:blipFill>
            <a:blip r:embed="rId3"/>
            <a:stretch>
              <a:fillRect/>
            </a:stretch>
          </p:blipFill>
          <p:spPr>
            <a:xfrm>
              <a:off x="103237" y="1391823"/>
              <a:ext cx="4586553" cy="4464913"/>
            </a:xfrm>
            <a:prstGeom prst="rect">
              <a:avLst/>
            </a:prstGeom>
          </p:spPr>
        </p:pic>
        <p:sp>
          <p:nvSpPr>
            <p:cNvPr id="8" name="Llamada rectangular redondeada 7"/>
            <p:cNvSpPr/>
            <p:nvPr/>
          </p:nvSpPr>
          <p:spPr>
            <a:xfrm>
              <a:off x="789527" y="5641227"/>
              <a:ext cx="1452295" cy="215509"/>
            </a:xfrm>
            <a:prstGeom prst="wedgeRoundRectCallout">
              <a:avLst>
                <a:gd name="adj1" fmla="val -88563"/>
                <a:gd name="adj2" fmla="val 964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s-CO" sz="1477" dirty="0">
                  <a:solidFill>
                    <a:prstClr val="black"/>
                  </a:solidFill>
                </a:rPr>
                <a:t>RUMICHACA</a:t>
              </a:r>
            </a:p>
          </p:txBody>
        </p:sp>
        <p:sp>
          <p:nvSpPr>
            <p:cNvPr id="9" name="Llamada rectangular redondeada 8"/>
            <p:cNvSpPr/>
            <p:nvPr/>
          </p:nvSpPr>
          <p:spPr>
            <a:xfrm>
              <a:off x="2536880" y="1557790"/>
              <a:ext cx="1452295" cy="215509"/>
            </a:xfrm>
            <a:prstGeom prst="wedgeRoundRectCallout">
              <a:avLst>
                <a:gd name="adj1" fmla="val 68843"/>
                <a:gd name="adj2" fmla="val 964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s-CO" sz="1477" dirty="0">
                  <a:solidFill>
                    <a:prstClr val="black"/>
                  </a:solidFill>
                </a:rPr>
                <a:t>PASTO</a:t>
              </a:r>
            </a:p>
          </p:txBody>
        </p:sp>
        <p:sp>
          <p:nvSpPr>
            <p:cNvPr id="10" name="Llamada rectangular redondeada 9"/>
            <p:cNvSpPr/>
            <p:nvPr/>
          </p:nvSpPr>
          <p:spPr>
            <a:xfrm>
              <a:off x="1339451" y="2722561"/>
              <a:ext cx="1452295" cy="215509"/>
            </a:xfrm>
            <a:prstGeom prst="wedgeRoundRectCallout">
              <a:avLst>
                <a:gd name="adj1" fmla="val 68843"/>
                <a:gd name="adj2" fmla="val 964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s-CO" sz="1477" dirty="0">
                  <a:solidFill>
                    <a:prstClr val="black"/>
                  </a:solidFill>
                </a:rPr>
                <a:t>TANGUA</a:t>
              </a:r>
            </a:p>
          </p:txBody>
        </p:sp>
      </p:grpSp>
      <p:sp>
        <p:nvSpPr>
          <p:cNvPr id="11" name="30 CuadroTexto"/>
          <p:cNvSpPr txBox="1">
            <a:spLocks noChangeArrowheads="1"/>
          </p:cNvSpPr>
          <p:nvPr/>
        </p:nvSpPr>
        <p:spPr bwMode="auto">
          <a:xfrm flipH="1">
            <a:off x="6059566" y="1577404"/>
            <a:ext cx="4860970" cy="326546"/>
          </a:xfrm>
          <a:prstGeom prst="rect">
            <a:avLst/>
          </a:prstGeom>
          <a:solidFill>
            <a:schemeClr val="accent6"/>
          </a:solidFill>
        </p:spPr>
        <p:style>
          <a:lnRef idx="3">
            <a:schemeClr val="lt1"/>
          </a:lnRef>
          <a:fillRef idx="1">
            <a:schemeClr val="accent1"/>
          </a:fillRef>
          <a:effectRef idx="1">
            <a:schemeClr val="accent1"/>
          </a:effectRef>
          <a:fontRef idx="minor">
            <a:schemeClr val="lt1"/>
          </a:fontRef>
        </p:style>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477" dirty="0">
                <a:solidFill>
                  <a:prstClr val="white"/>
                </a:solidFill>
                <a:latin typeface="Calibri"/>
                <a:cs typeface="Arial" pitchFamily="34" charset="0"/>
              </a:rPr>
              <a:t>BENEFICIOS</a:t>
            </a:r>
          </a:p>
        </p:txBody>
      </p:sp>
      <p:graphicFrame>
        <p:nvGraphicFramePr>
          <p:cNvPr id="12" name="3 Tabla"/>
          <p:cNvGraphicFramePr>
            <a:graphicFrameLocks noGrp="1"/>
          </p:cNvGraphicFramePr>
          <p:nvPr>
            <p:extLst>
              <p:ext uri="{D42A27DB-BD31-4B8C-83A1-F6EECF244321}">
                <p14:modId xmlns:p14="http://schemas.microsoft.com/office/powerpoint/2010/main" val="3327183910"/>
              </p:ext>
            </p:extLst>
          </p:nvPr>
        </p:nvGraphicFramePr>
        <p:xfrm>
          <a:off x="6059566" y="1917784"/>
          <a:ext cx="4860970" cy="4519246"/>
        </p:xfrm>
        <a:graphic>
          <a:graphicData uri="http://schemas.openxmlformats.org/drawingml/2006/table">
            <a:tbl>
              <a:tblPr firstRow="1" bandRow="1">
                <a:tableStyleId>{E8B1032C-EA38-4F05-BA0D-38AFFFC7BED3}</a:tableStyleId>
              </a:tblPr>
              <a:tblGrid>
                <a:gridCol w="4860970"/>
              </a:tblGrid>
              <a:tr h="1069145">
                <a:tc>
                  <a:txBody>
                    <a:bodyPr/>
                    <a:lstStyle/>
                    <a:p>
                      <a:pPr marL="285750" indent="-285750" algn="just">
                        <a:spcBef>
                          <a:spcPts val="600"/>
                        </a:spcBef>
                        <a:spcAft>
                          <a:spcPts val="600"/>
                        </a:spcAft>
                        <a:buClr>
                          <a:schemeClr val="accent2"/>
                        </a:buClr>
                        <a:buSzPct val="120000"/>
                        <a:buFont typeface="Arial" panose="020B0604020202020204" pitchFamily="34" charset="0"/>
                        <a:buChar char="•"/>
                      </a:pPr>
                      <a:r>
                        <a:rPr lang="es-CO" sz="1100" b="0" dirty="0" smtClean="0">
                          <a:solidFill>
                            <a:schemeClr val="tx2">
                              <a:lumMod val="50000"/>
                            </a:schemeClr>
                          </a:solidFill>
                          <a:latin typeface="Candara" pitchFamily="34" charset="0"/>
                        </a:rPr>
                        <a:t>El proyecto </a:t>
                      </a:r>
                      <a:r>
                        <a:rPr lang="es-CO" sz="1100" b="0" dirty="0" err="1" smtClean="0">
                          <a:solidFill>
                            <a:schemeClr val="tx2">
                              <a:lumMod val="50000"/>
                            </a:schemeClr>
                          </a:solidFill>
                          <a:latin typeface="Candara" pitchFamily="34" charset="0"/>
                        </a:rPr>
                        <a:t>Rumichaca</a:t>
                      </a:r>
                      <a:r>
                        <a:rPr lang="es-CO" sz="1100" b="0" dirty="0" smtClean="0">
                          <a:solidFill>
                            <a:schemeClr val="tx2">
                              <a:lumMod val="50000"/>
                            </a:schemeClr>
                          </a:solidFill>
                          <a:latin typeface="Candara" pitchFamily="34" charset="0"/>
                        </a:rPr>
                        <a:t> – Pasto  permitirá mejorar la conectividad desde Ecuador y el sur de Colombia, hacia los centros comerciales del centro del país y la Costa Pacífica, beneficiando la competitividad  y productividad del Departamento de Nariño.</a:t>
                      </a:r>
                    </a:p>
                    <a:p>
                      <a:pPr marL="285750" indent="-285750" algn="just">
                        <a:spcBef>
                          <a:spcPts val="600"/>
                        </a:spcBef>
                        <a:spcAft>
                          <a:spcPts val="600"/>
                        </a:spcAft>
                        <a:buClr>
                          <a:schemeClr val="accent2"/>
                        </a:buClr>
                        <a:buSzPct val="120000"/>
                        <a:buFont typeface="Arial" panose="020B0604020202020204" pitchFamily="34" charset="0"/>
                        <a:buChar char="•"/>
                      </a:pPr>
                      <a:r>
                        <a:rPr lang="es-CO" sz="1100" b="0" dirty="0" smtClean="0">
                          <a:solidFill>
                            <a:schemeClr val="tx2">
                              <a:lumMod val="50000"/>
                            </a:schemeClr>
                          </a:solidFill>
                          <a:latin typeface="Candara" pitchFamily="34" charset="0"/>
                        </a:rPr>
                        <a:t>Se construirá la segunda calzada entre </a:t>
                      </a:r>
                      <a:r>
                        <a:rPr lang="es-CO" sz="1100" b="0" dirty="0" err="1" smtClean="0">
                          <a:solidFill>
                            <a:schemeClr val="tx2">
                              <a:lumMod val="50000"/>
                            </a:schemeClr>
                          </a:solidFill>
                          <a:latin typeface="Candara" pitchFamily="34" charset="0"/>
                        </a:rPr>
                        <a:t>Rumichaca</a:t>
                      </a:r>
                      <a:r>
                        <a:rPr lang="es-CO" sz="1100" b="0" dirty="0" smtClean="0">
                          <a:solidFill>
                            <a:schemeClr val="tx2">
                              <a:lumMod val="50000"/>
                            </a:schemeClr>
                          </a:solidFill>
                          <a:latin typeface="Candara" pitchFamily="34" charset="0"/>
                        </a:rPr>
                        <a:t> - Pasto y se rectificará y ampliará la   calzada existente, consolidando una doble calzada con altas especificaciones a lo largo del corredor. </a:t>
                      </a:r>
                    </a:p>
                    <a:p>
                      <a:pPr marL="285750" indent="-285750" algn="just">
                        <a:spcBef>
                          <a:spcPts val="600"/>
                        </a:spcBef>
                        <a:spcAft>
                          <a:spcPts val="600"/>
                        </a:spcAft>
                        <a:buClr>
                          <a:schemeClr val="accent2"/>
                        </a:buClr>
                        <a:buSzPct val="120000"/>
                        <a:buFont typeface="Arial" panose="020B0604020202020204" pitchFamily="34" charset="0"/>
                        <a:buChar char="•"/>
                      </a:pPr>
                      <a:r>
                        <a:rPr lang="es-CO" sz="1100" b="0" dirty="0" smtClean="0">
                          <a:solidFill>
                            <a:schemeClr val="tx2">
                              <a:lumMod val="50000"/>
                            </a:schemeClr>
                          </a:solidFill>
                          <a:latin typeface="Candara" pitchFamily="34" charset="0"/>
                        </a:rPr>
                        <a:t>Se construirá la segunda calzada de la variante de Ipiales </a:t>
                      </a:r>
                      <a:r>
                        <a:rPr lang="es-MX" sz="1100" b="0" dirty="0" smtClean="0">
                          <a:solidFill>
                            <a:schemeClr val="tx2">
                              <a:lumMod val="50000"/>
                            </a:schemeClr>
                          </a:solidFill>
                          <a:latin typeface="Candara" pitchFamily="34" charset="0"/>
                        </a:rPr>
                        <a:t>incluyendo la ampliación de tres intersecciones a nivel mejorando el acceso a la ciudad de Ipiales. </a:t>
                      </a:r>
                    </a:p>
                    <a:p>
                      <a:pPr marL="285750" indent="-285750" algn="just">
                        <a:spcBef>
                          <a:spcPts val="600"/>
                        </a:spcBef>
                        <a:spcAft>
                          <a:spcPts val="600"/>
                        </a:spcAft>
                        <a:buClr>
                          <a:schemeClr val="accent2"/>
                        </a:buClr>
                        <a:buSzPct val="120000"/>
                        <a:buFont typeface="Arial" panose="020B0604020202020204" pitchFamily="34" charset="0"/>
                        <a:buChar char="•"/>
                      </a:pPr>
                      <a:r>
                        <a:rPr lang="es-MX" sz="1100" b="0" dirty="0" smtClean="0">
                          <a:solidFill>
                            <a:schemeClr val="tx2">
                              <a:lumMod val="50000"/>
                            </a:schemeClr>
                          </a:solidFill>
                          <a:latin typeface="Candara" pitchFamily="34" charset="0"/>
                        </a:rPr>
                        <a:t>Se construirá el Intercambiador El Pedregal mejorando la conexión hacia el Puerto de Tumaco-Pasto y Mocoa en el Putumayo.</a:t>
                      </a:r>
                    </a:p>
                    <a:p>
                      <a:pPr marL="285750" indent="-285750" algn="just">
                        <a:spcBef>
                          <a:spcPts val="600"/>
                        </a:spcBef>
                        <a:spcAft>
                          <a:spcPts val="600"/>
                        </a:spcAft>
                        <a:buClr>
                          <a:schemeClr val="accent2"/>
                        </a:buClr>
                        <a:buSzPct val="120000"/>
                        <a:buFont typeface="Arial" panose="020B0604020202020204" pitchFamily="34" charset="0"/>
                        <a:buChar char="•"/>
                      </a:pPr>
                      <a:r>
                        <a:rPr lang="es-MX" sz="1100" b="0" dirty="0" smtClean="0">
                          <a:solidFill>
                            <a:schemeClr val="tx2">
                              <a:lumMod val="50000"/>
                            </a:schemeClr>
                          </a:solidFill>
                          <a:latin typeface="Candara" pitchFamily="34" charset="0"/>
                        </a:rPr>
                        <a:t>Se ha coordinado para que el </a:t>
                      </a:r>
                      <a:r>
                        <a:rPr lang="es-MX" sz="1100" b="0" dirty="0" err="1" smtClean="0">
                          <a:solidFill>
                            <a:schemeClr val="tx2">
                              <a:lumMod val="50000"/>
                            </a:schemeClr>
                          </a:solidFill>
                          <a:latin typeface="Candara" pitchFamily="34" charset="0"/>
                        </a:rPr>
                        <a:t>Invias</a:t>
                      </a:r>
                      <a:r>
                        <a:rPr lang="es-MX" sz="1100" b="0" dirty="0" smtClean="0">
                          <a:solidFill>
                            <a:schemeClr val="tx2">
                              <a:lumMod val="50000"/>
                            </a:schemeClr>
                          </a:solidFill>
                          <a:latin typeface="Candara" pitchFamily="34" charset="0"/>
                        </a:rPr>
                        <a:t> construya el primer kilometro entre </a:t>
                      </a:r>
                      <a:r>
                        <a:rPr lang="es-MX" sz="1100" b="0" dirty="0" err="1" smtClean="0">
                          <a:solidFill>
                            <a:schemeClr val="tx2">
                              <a:lumMod val="50000"/>
                            </a:schemeClr>
                          </a:solidFill>
                          <a:latin typeface="Candara" pitchFamily="34" charset="0"/>
                        </a:rPr>
                        <a:t>Rumichaca</a:t>
                      </a:r>
                      <a:r>
                        <a:rPr lang="es-MX" sz="1100" b="0" dirty="0" smtClean="0">
                          <a:solidFill>
                            <a:schemeClr val="tx2">
                              <a:lumMod val="50000"/>
                            </a:schemeClr>
                          </a:solidFill>
                          <a:latin typeface="Candara" pitchFamily="34" charset="0"/>
                        </a:rPr>
                        <a:t> e Ipiales  y se amplié a dos calzadas cada una de tres carriles, con el fin de integrarlo con el nuevo Centro Binacional de Atención de Frontera (CEBAF), este tramo de vía será operado por la nueva concesión.</a:t>
                      </a:r>
                    </a:p>
                    <a:p>
                      <a:pPr marL="285750" indent="-285750" algn="just">
                        <a:spcBef>
                          <a:spcPts val="600"/>
                        </a:spcBef>
                        <a:spcAft>
                          <a:spcPts val="600"/>
                        </a:spcAft>
                        <a:buClr>
                          <a:schemeClr val="accent2"/>
                        </a:buClr>
                        <a:buSzPct val="120000"/>
                        <a:buFont typeface="Arial" panose="020B0604020202020204" pitchFamily="34" charset="0"/>
                        <a:buChar char="•"/>
                      </a:pPr>
                      <a:r>
                        <a:rPr lang="es-MX" sz="1100" b="0" dirty="0" smtClean="0">
                          <a:solidFill>
                            <a:schemeClr val="tx2">
                              <a:lumMod val="50000"/>
                            </a:schemeClr>
                          </a:solidFill>
                          <a:latin typeface="Candara" pitchFamily="34" charset="0"/>
                        </a:rPr>
                        <a:t>Actualmente  el recorrido de Pasto a </a:t>
                      </a:r>
                      <a:r>
                        <a:rPr lang="es-MX" sz="1100" b="0" dirty="0" err="1" smtClean="0">
                          <a:solidFill>
                            <a:schemeClr val="tx2">
                              <a:lumMod val="50000"/>
                            </a:schemeClr>
                          </a:solidFill>
                          <a:latin typeface="Candara" pitchFamily="34" charset="0"/>
                        </a:rPr>
                        <a:t>Rumichaca</a:t>
                      </a:r>
                      <a:r>
                        <a:rPr lang="es-MX" sz="1100" b="0" dirty="0" smtClean="0">
                          <a:solidFill>
                            <a:schemeClr val="tx2">
                              <a:lumMod val="50000"/>
                            </a:schemeClr>
                          </a:solidFill>
                          <a:latin typeface="Candara" pitchFamily="34" charset="0"/>
                        </a:rPr>
                        <a:t> requiere un tiempo de viaje  de </a:t>
                      </a:r>
                      <a:r>
                        <a:rPr lang="es-MX" sz="1100" b="0" dirty="0" smtClean="0">
                          <a:solidFill>
                            <a:srgbClr val="FF0000"/>
                          </a:solidFill>
                          <a:latin typeface="Candara" pitchFamily="34" charset="0"/>
                        </a:rPr>
                        <a:t> </a:t>
                      </a:r>
                      <a:r>
                        <a:rPr lang="es-MX" sz="1100" b="0" dirty="0" smtClean="0">
                          <a:solidFill>
                            <a:schemeClr val="tx2">
                              <a:lumMod val="50000"/>
                            </a:schemeClr>
                          </a:solidFill>
                          <a:latin typeface="Candara" pitchFamily="34" charset="0"/>
                        </a:rPr>
                        <a:t>3 horas y 45 minutos; con este proyecto se reduce el tiempo a 2 horas. </a:t>
                      </a:r>
                    </a:p>
                    <a:p>
                      <a:pPr marL="285750" indent="-285750" algn="just">
                        <a:spcBef>
                          <a:spcPts val="600"/>
                        </a:spcBef>
                        <a:spcAft>
                          <a:spcPts val="600"/>
                        </a:spcAft>
                        <a:buClr>
                          <a:schemeClr val="accent2"/>
                        </a:buClr>
                        <a:buSzPct val="120000"/>
                        <a:buFont typeface="Arial" panose="020B0604020202020204" pitchFamily="34" charset="0"/>
                        <a:buChar char="•"/>
                      </a:pPr>
                      <a:r>
                        <a:rPr lang="es-MX" sz="1100" b="0" dirty="0" smtClean="0">
                          <a:solidFill>
                            <a:schemeClr val="tx2">
                              <a:lumMod val="50000"/>
                            </a:schemeClr>
                          </a:solidFill>
                          <a:latin typeface="Candara" pitchFamily="34" charset="0"/>
                        </a:rPr>
                        <a:t>El proyecto contempla inversiones por cerca de $1,6 billones, generando más de 5,500 empleos directos durante la etapa de construcción (4 años). </a:t>
                      </a:r>
                      <a:endParaRPr lang="es-MX" sz="1100" b="0" dirty="0">
                        <a:solidFill>
                          <a:schemeClr val="tx2">
                            <a:lumMod val="50000"/>
                          </a:schemeClr>
                        </a:solidFill>
                        <a:latin typeface="Candara" pitchFamily="34" charset="0"/>
                      </a:endParaRPr>
                    </a:p>
                  </a:txBody>
                  <a:tcPr marL="84406" marR="84406" marT="42203" marB="42203"/>
                </a:tc>
              </a:tr>
            </a:tbl>
          </a:graphicData>
        </a:graphic>
      </p:graphicFrame>
    </p:spTree>
    <p:extLst>
      <p:ext uri="{BB962C8B-B14F-4D97-AF65-F5344CB8AC3E}">
        <p14:creationId xmlns:p14="http://schemas.microsoft.com/office/powerpoint/2010/main" val="2762705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0"/>
            <a:ext cx="1400213" cy="1124744"/>
          </a:xfrm>
          <a:prstGeom prst="rect">
            <a:avLst/>
          </a:prstGeom>
        </p:spPr>
      </p:pic>
      <p:graphicFrame>
        <p:nvGraphicFramePr>
          <p:cNvPr id="3" name="10 Tabla"/>
          <p:cNvGraphicFramePr>
            <a:graphicFrameLocks noGrp="1"/>
          </p:cNvGraphicFramePr>
          <p:nvPr>
            <p:extLst>
              <p:ext uri="{D42A27DB-BD31-4B8C-83A1-F6EECF244321}">
                <p14:modId xmlns:p14="http://schemas.microsoft.com/office/powerpoint/2010/main" val="2985105446"/>
              </p:ext>
            </p:extLst>
          </p:nvPr>
        </p:nvGraphicFramePr>
        <p:xfrm>
          <a:off x="2263956" y="3356993"/>
          <a:ext cx="9361039" cy="3096343"/>
        </p:xfrm>
        <a:graphic>
          <a:graphicData uri="http://schemas.openxmlformats.org/drawingml/2006/table">
            <a:tbl>
              <a:tblPr bandRow="1">
                <a:tableStyleId>{69CF1AB2-1976-4502-BF36-3FF5EA218861}</a:tableStyleId>
              </a:tblPr>
              <a:tblGrid>
                <a:gridCol w="686490"/>
                <a:gridCol w="1636038"/>
                <a:gridCol w="1142612"/>
                <a:gridCol w="5895899"/>
              </a:tblGrid>
              <a:tr h="595218">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pPr>
                      <a:r>
                        <a:rPr lang="es-ES_tradnl" sz="1400" dirty="0">
                          <a:effectLst/>
                        </a:rPr>
                        <a:t>UF</a:t>
                      </a:r>
                      <a:endParaRPr lang="es-CO" sz="1400" b="1" dirty="0">
                        <a:effectLst/>
                        <a:latin typeface="+mj-lt"/>
                        <a:ea typeface="Times New Roman"/>
                      </a:endParaRPr>
                    </a:p>
                  </a:txBody>
                  <a:tcPr marL="63305" marR="63305" marT="0" marB="0" anchor="ct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pPr>
                      <a:r>
                        <a:rPr lang="es-ES_tradnl" sz="1400" dirty="0">
                          <a:effectLst/>
                        </a:rPr>
                        <a:t>Sector</a:t>
                      </a:r>
                      <a:endParaRPr lang="es-CO" sz="1400" b="1" dirty="0">
                        <a:effectLst/>
                        <a:latin typeface="+mj-lt"/>
                        <a:ea typeface="Times New Roman"/>
                      </a:endParaRPr>
                    </a:p>
                  </a:txBody>
                  <a:tcPr marL="63305" marR="63305" marT="0" marB="0" anchor="ct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pPr>
                      <a:r>
                        <a:rPr lang="es-ES_tradnl" sz="1400" dirty="0" smtClean="0">
                          <a:effectLst/>
                        </a:rPr>
                        <a:t>Longitud (Km)</a:t>
                      </a:r>
                      <a:endParaRPr lang="es-CO" sz="1400" b="1" dirty="0">
                        <a:effectLst/>
                        <a:latin typeface="+mj-lt"/>
                        <a:ea typeface="Times New Roman"/>
                      </a:endParaRPr>
                    </a:p>
                  </a:txBody>
                  <a:tcPr marL="63305" marR="63305" marT="0" marB="0" anchor="ct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pPr>
                      <a:r>
                        <a:rPr lang="es-ES_tradnl" sz="1400" dirty="0">
                          <a:effectLst/>
                        </a:rPr>
                        <a:t>Intervención prevista</a:t>
                      </a:r>
                      <a:endParaRPr lang="es-CO" sz="1400" b="1" dirty="0">
                        <a:effectLst/>
                        <a:latin typeface="+mj-lt"/>
                        <a:ea typeface="Times New Roman"/>
                      </a:endParaRPr>
                    </a:p>
                  </a:txBody>
                  <a:tcPr marL="63305" marR="63305" marT="0" marB="0" anchor="ctr"/>
                </a:tc>
              </a:tr>
              <a:tr h="500225">
                <a:tc>
                  <a:txBody>
                    <a:bodyPr/>
                    <a:lstStyle/>
                    <a:p>
                      <a:pPr algn="ctr" fontAlgn="b"/>
                      <a:r>
                        <a:rPr lang="es-CO" sz="1400" u="none" strike="noStrike" dirty="0">
                          <a:effectLst/>
                        </a:rPr>
                        <a:t>UF1</a:t>
                      </a:r>
                      <a:endParaRPr lang="es-CO" sz="1400" b="1" i="0" u="none" strike="noStrike" dirty="0">
                        <a:solidFill>
                          <a:srgbClr val="33CCCC"/>
                        </a:solidFill>
                        <a:effectLst/>
                        <a:latin typeface="+mj-lt"/>
                      </a:endParaRPr>
                    </a:p>
                  </a:txBody>
                  <a:tcPr marL="0" marR="0" marT="0" marB="0" anchor="ctr"/>
                </a:tc>
                <a:tc>
                  <a:txBody>
                    <a:bodyPr/>
                    <a:lstStyle/>
                    <a:p>
                      <a:pPr algn="ctr" fontAlgn="b"/>
                      <a:r>
                        <a:rPr lang="pt-BR" sz="1400" u="none" strike="noStrike" dirty="0">
                          <a:effectLst/>
                        </a:rPr>
                        <a:t>PR 0 a PR 26</a:t>
                      </a:r>
                      <a:endParaRPr lang="pt-BR" sz="1400" b="0" i="0" u="none" strike="noStrike" dirty="0">
                        <a:solidFill>
                          <a:srgbClr val="33CCCC"/>
                        </a:solidFill>
                        <a:effectLst/>
                        <a:latin typeface="+mj-lt"/>
                      </a:endParaRPr>
                    </a:p>
                  </a:txBody>
                  <a:tcPr marL="0" marR="0" marT="0" marB="0" anchor="ctr"/>
                </a:tc>
                <a:tc>
                  <a:txBody>
                    <a:bodyPr/>
                    <a:lstStyle/>
                    <a:p>
                      <a:pPr algn="ctr" fontAlgn="b"/>
                      <a:r>
                        <a:rPr lang="es-CO" sz="1400" u="none" strike="noStrike" dirty="0">
                          <a:effectLst/>
                        </a:rPr>
                        <a:t>25,6</a:t>
                      </a:r>
                      <a:endParaRPr lang="es-CO" sz="1400" b="0" i="0" u="none" strike="noStrike" dirty="0">
                        <a:solidFill>
                          <a:srgbClr val="33CCCC"/>
                        </a:solidFill>
                        <a:effectLst/>
                        <a:latin typeface="+mj-lt"/>
                      </a:endParaRPr>
                    </a:p>
                  </a:txBody>
                  <a:tcPr marL="0" marR="0" marT="0" marB="0" anchor="ctr"/>
                </a:tc>
                <a:tc>
                  <a:txBody>
                    <a:bodyPr/>
                    <a:lstStyle/>
                    <a:p>
                      <a:pPr algn="ctr" fontAlgn="b"/>
                      <a:r>
                        <a:rPr lang="es-CO" sz="1400" u="none" strike="noStrike" dirty="0">
                          <a:effectLst/>
                        </a:rPr>
                        <a:t>Construcción segunda calzada y mejoramiento de calzada existente</a:t>
                      </a:r>
                      <a:endParaRPr lang="es-CO" sz="1400" b="0" i="0" u="none" strike="noStrike" dirty="0">
                        <a:solidFill>
                          <a:srgbClr val="33CCCC"/>
                        </a:solidFill>
                        <a:effectLst/>
                        <a:latin typeface="+mj-lt"/>
                      </a:endParaRPr>
                    </a:p>
                  </a:txBody>
                  <a:tcPr marL="0" marR="0" marT="0" marB="0" anchor="ctr"/>
                </a:tc>
              </a:tr>
              <a:tr h="500225">
                <a:tc>
                  <a:txBody>
                    <a:bodyPr/>
                    <a:lstStyle/>
                    <a:p>
                      <a:pPr algn="ctr" fontAlgn="b"/>
                      <a:r>
                        <a:rPr lang="es-CO" sz="1400" u="none" strike="noStrike" dirty="0">
                          <a:effectLst/>
                        </a:rPr>
                        <a:t>UF2</a:t>
                      </a:r>
                      <a:endParaRPr lang="es-CO" sz="1400" b="1" i="0" u="none" strike="noStrike" dirty="0">
                        <a:solidFill>
                          <a:srgbClr val="33CCCC"/>
                        </a:solidFill>
                        <a:effectLst/>
                        <a:latin typeface="+mj-lt"/>
                      </a:endParaRPr>
                    </a:p>
                  </a:txBody>
                  <a:tcPr marL="0" marR="0" marT="0" marB="0" anchor="ctr"/>
                </a:tc>
                <a:tc>
                  <a:txBody>
                    <a:bodyPr/>
                    <a:lstStyle/>
                    <a:p>
                      <a:pPr algn="ctr" fontAlgn="b"/>
                      <a:r>
                        <a:rPr lang="pt-BR" sz="1400" u="none" strike="noStrike" dirty="0">
                          <a:effectLst/>
                        </a:rPr>
                        <a:t>PR 26 a PR 33</a:t>
                      </a:r>
                      <a:endParaRPr lang="pt-BR" sz="1400" b="0" i="0" u="none" strike="noStrike" dirty="0">
                        <a:solidFill>
                          <a:srgbClr val="33CCCC"/>
                        </a:solidFill>
                        <a:effectLst/>
                        <a:latin typeface="+mj-lt"/>
                      </a:endParaRPr>
                    </a:p>
                  </a:txBody>
                  <a:tcPr marL="0" marR="0" marT="0" marB="0" anchor="ctr"/>
                </a:tc>
                <a:tc>
                  <a:txBody>
                    <a:bodyPr/>
                    <a:lstStyle/>
                    <a:p>
                      <a:pPr algn="ctr" fontAlgn="b"/>
                      <a:r>
                        <a:rPr lang="es-CO" sz="1400" u="none" strike="noStrike" dirty="0">
                          <a:effectLst/>
                        </a:rPr>
                        <a:t>6,3</a:t>
                      </a:r>
                      <a:endParaRPr lang="es-CO" sz="1400" b="0" i="0" u="none" strike="noStrike" dirty="0">
                        <a:solidFill>
                          <a:srgbClr val="33CCCC"/>
                        </a:solidFill>
                        <a:effectLst/>
                        <a:latin typeface="+mj-lt"/>
                      </a:endParaRPr>
                    </a:p>
                  </a:txBody>
                  <a:tcPr marL="0" marR="0" marT="0" marB="0" anchor="ctr"/>
                </a:tc>
                <a:tc>
                  <a:txBody>
                    <a:bodyPr/>
                    <a:lstStyle/>
                    <a:p>
                      <a:pPr algn="ctr" fontAlgn="b"/>
                      <a:r>
                        <a:rPr lang="es-CO" sz="1400" u="none" strike="noStrike" dirty="0">
                          <a:effectLst/>
                        </a:rPr>
                        <a:t>Construcción segunda calzada y mejoramiento de calzada existente</a:t>
                      </a:r>
                      <a:endParaRPr lang="es-CO" sz="1400" b="0" i="0" u="none" strike="noStrike" dirty="0">
                        <a:solidFill>
                          <a:srgbClr val="33CCCC"/>
                        </a:solidFill>
                        <a:effectLst/>
                        <a:latin typeface="+mj-lt"/>
                      </a:endParaRPr>
                    </a:p>
                  </a:txBody>
                  <a:tcPr marL="0" marR="0" marT="0" marB="0" anchor="ctr"/>
                </a:tc>
              </a:tr>
              <a:tr h="500225">
                <a:tc>
                  <a:txBody>
                    <a:bodyPr/>
                    <a:lstStyle/>
                    <a:p>
                      <a:pPr algn="ctr" fontAlgn="b"/>
                      <a:r>
                        <a:rPr lang="es-CO" sz="1400" u="none" strike="noStrike" dirty="0">
                          <a:effectLst/>
                        </a:rPr>
                        <a:t>UF3</a:t>
                      </a:r>
                      <a:endParaRPr lang="es-CO" sz="1400" b="1" i="0" u="none" strike="noStrike" dirty="0">
                        <a:solidFill>
                          <a:srgbClr val="33CCCC"/>
                        </a:solidFill>
                        <a:effectLst/>
                        <a:latin typeface="+mj-lt"/>
                      </a:endParaRPr>
                    </a:p>
                  </a:txBody>
                  <a:tcPr marL="0" marR="0" marT="0" marB="0" anchor="ctr"/>
                </a:tc>
                <a:tc>
                  <a:txBody>
                    <a:bodyPr/>
                    <a:lstStyle/>
                    <a:p>
                      <a:pPr algn="ctr" fontAlgn="b"/>
                      <a:r>
                        <a:rPr lang="pt-BR" sz="1400" u="none" strike="noStrike">
                          <a:effectLst/>
                        </a:rPr>
                        <a:t>PR 33 a PR 43</a:t>
                      </a:r>
                      <a:endParaRPr lang="pt-BR" sz="1400" b="0" i="0" u="none" strike="noStrike">
                        <a:solidFill>
                          <a:srgbClr val="33CCCC"/>
                        </a:solidFill>
                        <a:effectLst/>
                        <a:latin typeface="+mj-lt"/>
                      </a:endParaRPr>
                    </a:p>
                  </a:txBody>
                  <a:tcPr marL="0" marR="0" marT="0" marB="0" anchor="ctr"/>
                </a:tc>
                <a:tc>
                  <a:txBody>
                    <a:bodyPr/>
                    <a:lstStyle/>
                    <a:p>
                      <a:pPr algn="ctr" fontAlgn="b"/>
                      <a:r>
                        <a:rPr lang="es-CO" sz="1400" u="none" strike="noStrike" dirty="0">
                          <a:effectLst/>
                        </a:rPr>
                        <a:t>9,8</a:t>
                      </a:r>
                      <a:endParaRPr lang="es-CO" sz="1400" b="0" i="0" u="none" strike="noStrike" dirty="0">
                        <a:solidFill>
                          <a:srgbClr val="33CCCC"/>
                        </a:solidFill>
                        <a:effectLst/>
                        <a:latin typeface="+mj-lt"/>
                      </a:endParaRPr>
                    </a:p>
                  </a:txBody>
                  <a:tcPr marL="0" marR="0" marT="0" marB="0" anchor="ctr"/>
                </a:tc>
                <a:tc>
                  <a:txBody>
                    <a:bodyPr/>
                    <a:lstStyle/>
                    <a:p>
                      <a:pPr algn="ctr" fontAlgn="b"/>
                      <a:r>
                        <a:rPr lang="es-CO" sz="1400" u="none" strike="noStrike" dirty="0">
                          <a:effectLst/>
                        </a:rPr>
                        <a:t>Construcción segunda calzada y mejoramiento de calzada existente</a:t>
                      </a:r>
                      <a:endParaRPr lang="es-CO" sz="1400" b="0" i="0" u="none" strike="noStrike" dirty="0">
                        <a:solidFill>
                          <a:srgbClr val="33CCCC"/>
                        </a:solidFill>
                        <a:effectLst/>
                        <a:latin typeface="+mj-lt"/>
                      </a:endParaRPr>
                    </a:p>
                  </a:txBody>
                  <a:tcPr marL="0" marR="0" marT="0" marB="0" anchor="ctr"/>
                </a:tc>
              </a:tr>
              <a:tr h="500225">
                <a:tc>
                  <a:txBody>
                    <a:bodyPr/>
                    <a:lstStyle/>
                    <a:p>
                      <a:pPr algn="ctr" fontAlgn="b"/>
                      <a:r>
                        <a:rPr lang="es-CO" sz="1400" u="none" strike="noStrike" dirty="0">
                          <a:effectLst/>
                        </a:rPr>
                        <a:t>UF4</a:t>
                      </a:r>
                      <a:endParaRPr lang="es-CO" sz="1400" b="1" i="0" u="none" strike="noStrike" dirty="0">
                        <a:solidFill>
                          <a:srgbClr val="33CCCC"/>
                        </a:solidFill>
                        <a:effectLst/>
                        <a:latin typeface="+mj-lt"/>
                      </a:endParaRPr>
                    </a:p>
                  </a:txBody>
                  <a:tcPr marL="0" marR="0" marT="0" marB="0" anchor="ctr"/>
                </a:tc>
                <a:tc>
                  <a:txBody>
                    <a:bodyPr/>
                    <a:lstStyle/>
                    <a:p>
                      <a:pPr algn="ctr" fontAlgn="b"/>
                      <a:r>
                        <a:rPr lang="es-CO" sz="1400" u="none" strike="noStrike">
                          <a:effectLst/>
                        </a:rPr>
                        <a:t>Pedregal Tangua</a:t>
                      </a:r>
                      <a:endParaRPr lang="es-CO" sz="1400" b="0" i="0" u="none" strike="noStrike">
                        <a:solidFill>
                          <a:srgbClr val="33CCCC"/>
                        </a:solidFill>
                        <a:effectLst/>
                        <a:latin typeface="+mj-lt"/>
                      </a:endParaRPr>
                    </a:p>
                  </a:txBody>
                  <a:tcPr marL="0" marR="0" marT="0" marB="0" anchor="ctr"/>
                </a:tc>
                <a:tc>
                  <a:txBody>
                    <a:bodyPr/>
                    <a:lstStyle/>
                    <a:p>
                      <a:pPr algn="ctr" fontAlgn="b"/>
                      <a:r>
                        <a:rPr lang="es-CO" sz="1400" u="none" strike="noStrike" dirty="0">
                          <a:effectLst/>
                        </a:rPr>
                        <a:t>15,76</a:t>
                      </a:r>
                      <a:endParaRPr lang="es-CO" sz="1400" b="0" i="0" u="none" strike="noStrike" dirty="0">
                        <a:solidFill>
                          <a:srgbClr val="33CCCC"/>
                        </a:solidFill>
                        <a:effectLst/>
                        <a:latin typeface="+mj-lt"/>
                      </a:endParaRPr>
                    </a:p>
                  </a:txBody>
                  <a:tcPr marL="0" marR="0" marT="0" marB="0" anchor="ctr"/>
                </a:tc>
                <a:tc>
                  <a:txBody>
                    <a:bodyPr/>
                    <a:lstStyle/>
                    <a:p>
                      <a:pPr algn="ctr" fontAlgn="b"/>
                      <a:r>
                        <a:rPr lang="es-CO" sz="1400" u="none" strike="noStrike" dirty="0">
                          <a:effectLst/>
                        </a:rPr>
                        <a:t>Construcción segunda calzada y mejoramiento de calzada existente</a:t>
                      </a:r>
                      <a:endParaRPr lang="es-CO" sz="1400" b="0" i="0" u="none" strike="noStrike" dirty="0">
                        <a:solidFill>
                          <a:srgbClr val="33CCCC"/>
                        </a:solidFill>
                        <a:effectLst/>
                        <a:latin typeface="+mj-lt"/>
                      </a:endParaRPr>
                    </a:p>
                  </a:txBody>
                  <a:tcPr marL="0" marR="0" marT="0" marB="0" anchor="ctr"/>
                </a:tc>
              </a:tr>
              <a:tr h="500225">
                <a:tc>
                  <a:txBody>
                    <a:bodyPr/>
                    <a:lstStyle/>
                    <a:p>
                      <a:pPr algn="ctr" fontAlgn="b"/>
                      <a:r>
                        <a:rPr lang="es-CO" sz="1400" u="none" strike="noStrike" dirty="0">
                          <a:effectLst/>
                        </a:rPr>
                        <a:t>UF5</a:t>
                      </a:r>
                      <a:endParaRPr lang="es-CO" sz="1400" b="1" i="0" u="none" strike="noStrike" dirty="0">
                        <a:solidFill>
                          <a:srgbClr val="33CCCC"/>
                        </a:solidFill>
                        <a:effectLst/>
                        <a:latin typeface="+mj-lt"/>
                      </a:endParaRPr>
                    </a:p>
                  </a:txBody>
                  <a:tcPr marL="0" marR="0" marT="0" marB="0" anchor="ctr"/>
                </a:tc>
                <a:tc>
                  <a:txBody>
                    <a:bodyPr/>
                    <a:lstStyle/>
                    <a:p>
                      <a:pPr algn="ctr" fontAlgn="b"/>
                      <a:r>
                        <a:rPr lang="es-CO" sz="1400" u="none" strike="noStrike" dirty="0" err="1">
                          <a:effectLst/>
                        </a:rPr>
                        <a:t>Tangua</a:t>
                      </a:r>
                      <a:r>
                        <a:rPr lang="es-CO" sz="1400" u="none" strike="noStrike" dirty="0">
                          <a:effectLst/>
                        </a:rPr>
                        <a:t> Pasto</a:t>
                      </a:r>
                      <a:endParaRPr lang="es-CO" sz="1400" b="0" i="0" u="none" strike="noStrike" dirty="0">
                        <a:solidFill>
                          <a:srgbClr val="33CCCC"/>
                        </a:solidFill>
                        <a:effectLst/>
                        <a:latin typeface="+mj-lt"/>
                      </a:endParaRPr>
                    </a:p>
                  </a:txBody>
                  <a:tcPr marL="0" marR="0" marT="0" marB="0" anchor="ctr"/>
                </a:tc>
                <a:tc>
                  <a:txBody>
                    <a:bodyPr/>
                    <a:lstStyle/>
                    <a:p>
                      <a:pPr algn="ctr" fontAlgn="b"/>
                      <a:r>
                        <a:rPr lang="es-CO" sz="1400" u="none" strike="noStrike" dirty="0" smtClean="0">
                          <a:effectLst/>
                        </a:rPr>
                        <a:t>22,20</a:t>
                      </a:r>
                      <a:endParaRPr lang="es-CO" sz="1400" b="0" i="0" u="none" strike="noStrike" dirty="0">
                        <a:solidFill>
                          <a:srgbClr val="33CCCC"/>
                        </a:solidFill>
                        <a:effectLst/>
                        <a:latin typeface="+mj-lt"/>
                      </a:endParaRPr>
                    </a:p>
                  </a:txBody>
                  <a:tcPr marL="0" marR="0" marT="0" marB="0" anchor="ctr"/>
                </a:tc>
                <a:tc>
                  <a:txBody>
                    <a:bodyPr/>
                    <a:lstStyle/>
                    <a:p>
                      <a:pPr algn="ctr" fontAlgn="b"/>
                      <a:r>
                        <a:rPr lang="es-CO" sz="1400" u="none" strike="noStrike" dirty="0">
                          <a:effectLst/>
                        </a:rPr>
                        <a:t>Construcción segunda calzada y mejoramiento de calzada existente</a:t>
                      </a:r>
                      <a:endParaRPr lang="es-CO" sz="1400" b="0" i="0" u="none" strike="noStrike" dirty="0">
                        <a:solidFill>
                          <a:srgbClr val="33CCCC"/>
                        </a:solidFill>
                        <a:effectLst/>
                        <a:latin typeface="+mj-lt"/>
                      </a:endParaRPr>
                    </a:p>
                  </a:txBody>
                  <a:tcPr marL="0" marR="0" marT="0" marB="0" anchor="ctr"/>
                </a:tc>
              </a:tr>
            </a:tbl>
          </a:graphicData>
        </a:graphic>
      </p:graphicFrame>
      <p:grpSp>
        <p:nvGrpSpPr>
          <p:cNvPr id="4" name="Grupo 3"/>
          <p:cNvGrpSpPr/>
          <p:nvPr/>
        </p:nvGrpSpPr>
        <p:grpSpPr>
          <a:xfrm>
            <a:off x="-1248816" y="781587"/>
            <a:ext cx="7626310" cy="1382937"/>
            <a:chOff x="-105110" y="214328"/>
            <a:chExt cx="5904656" cy="1498181"/>
          </a:xfrm>
        </p:grpSpPr>
        <p:sp>
          <p:nvSpPr>
            <p:cNvPr id="5" name="Rectángulo 5"/>
            <p:cNvSpPr>
              <a:spLocks noChangeArrowheads="1"/>
            </p:cNvSpPr>
            <p:nvPr/>
          </p:nvSpPr>
          <p:spPr bwMode="auto">
            <a:xfrm>
              <a:off x="-105110" y="214328"/>
              <a:ext cx="5904656" cy="633506"/>
            </a:xfrm>
            <a:prstGeom prst="rect">
              <a:avLst/>
            </a:prstGeom>
            <a:noFill/>
            <a:ln w="9525">
              <a:noFill/>
              <a:miter lim="800000"/>
              <a:headEnd/>
              <a:tailEnd/>
            </a:ln>
          </p:spPr>
          <p:txBody>
            <a:bodyPr wrap="square">
              <a:spAutoFit/>
            </a:bodyPr>
            <a:lstStyle/>
            <a:p>
              <a:pPr fontAlgn="base">
                <a:spcBef>
                  <a:spcPct val="0"/>
                </a:spcBef>
                <a:spcAft>
                  <a:spcPct val="0"/>
                </a:spcAft>
                <a:defRPr/>
              </a:pPr>
              <a:r>
                <a:rPr lang="es-ES" sz="3200" dirty="0" smtClean="0">
                  <a:solidFill>
                    <a:srgbClr val="FFC000"/>
                  </a:solidFill>
                  <a:latin typeface="Impact" pitchFamily="34" charset="0"/>
                  <a:sym typeface="Helvetica Neue Bold Condensed" charset="0"/>
                </a:rPr>
                <a:t>  </a:t>
              </a:r>
              <a:endParaRPr lang="es-ES" sz="3200" b="1" dirty="0">
                <a:ln w="10541" cmpd="sng">
                  <a:solidFill>
                    <a:srgbClr val="4F81BD">
                      <a:shade val="88000"/>
                      <a:satMod val="110000"/>
                    </a:srgbClr>
                  </a:solidFill>
                  <a:prstDash val="solid"/>
                </a:ln>
                <a:solidFill>
                  <a:srgbClr val="1F497D"/>
                </a:solidFill>
                <a:latin typeface="Franklin Gothic Demi Cond" pitchFamily="34" charset="0"/>
                <a:sym typeface="Helvetica Neue Bold Condensed" charset="0"/>
              </a:endParaRPr>
            </a:p>
          </p:txBody>
        </p:sp>
        <p:sp>
          <p:nvSpPr>
            <p:cNvPr id="6" name="Rectángulo 5"/>
            <p:cNvSpPr>
              <a:spLocks noChangeArrowheads="1"/>
            </p:cNvSpPr>
            <p:nvPr/>
          </p:nvSpPr>
          <p:spPr bwMode="auto">
            <a:xfrm>
              <a:off x="1023172" y="612207"/>
              <a:ext cx="4752528" cy="1100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s-ES" sz="3200" dirty="0">
                  <a:solidFill>
                    <a:prstClr val="black"/>
                  </a:solidFill>
                  <a:latin typeface="Impact" pitchFamily="34" charset="0"/>
                  <a:sym typeface="Helvetica Neue Bold Condensed"/>
                </a:rPr>
                <a:t>PASTO – RUMICHACA</a:t>
              </a:r>
            </a:p>
            <a:p>
              <a:pPr fontAlgn="base">
                <a:spcBef>
                  <a:spcPct val="0"/>
                </a:spcBef>
                <a:spcAft>
                  <a:spcPct val="0"/>
                </a:spcAft>
              </a:pPr>
              <a:endParaRPr lang="es-ES" sz="2800" dirty="0">
                <a:solidFill>
                  <a:prstClr val="black"/>
                </a:solidFill>
                <a:latin typeface="Impact" pitchFamily="34" charset="0"/>
                <a:sym typeface="Helvetica Neue Bold Condensed"/>
              </a:endParaRPr>
            </a:p>
          </p:txBody>
        </p:sp>
      </p:grpSp>
      <p:sp>
        <p:nvSpPr>
          <p:cNvPr id="7" name="30 CuadroTexto"/>
          <p:cNvSpPr txBox="1">
            <a:spLocks noChangeArrowheads="1"/>
          </p:cNvSpPr>
          <p:nvPr/>
        </p:nvSpPr>
        <p:spPr bwMode="auto">
          <a:xfrm flipH="1">
            <a:off x="4950410" y="1581996"/>
            <a:ext cx="3988135" cy="319639"/>
          </a:xfrm>
          <a:prstGeom prst="rect">
            <a:avLst/>
          </a:prstGeom>
        </p:spPr>
        <p:style>
          <a:lnRef idx="3">
            <a:schemeClr val="lt1"/>
          </a:lnRef>
          <a:fillRef idx="1">
            <a:schemeClr val="accent6"/>
          </a:fillRef>
          <a:effectRef idx="1">
            <a:schemeClr val="accent6"/>
          </a:effectRef>
          <a:fontRef idx="minor">
            <a:schemeClr val="lt1"/>
          </a:fontRef>
        </p:style>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477" dirty="0">
                <a:solidFill>
                  <a:prstClr val="white"/>
                </a:solidFill>
                <a:latin typeface="Calibri"/>
                <a:cs typeface="Arial" pitchFamily="34" charset="0"/>
              </a:rPr>
              <a:t>INVERSIONES 4G (Millones)</a:t>
            </a:r>
          </a:p>
        </p:txBody>
      </p:sp>
      <p:graphicFrame>
        <p:nvGraphicFramePr>
          <p:cNvPr id="8" name="3 Tabla"/>
          <p:cNvGraphicFramePr>
            <a:graphicFrameLocks noGrp="1"/>
          </p:cNvGraphicFramePr>
          <p:nvPr>
            <p:extLst>
              <p:ext uri="{D42A27DB-BD31-4B8C-83A1-F6EECF244321}">
                <p14:modId xmlns:p14="http://schemas.microsoft.com/office/powerpoint/2010/main" val="98201069"/>
              </p:ext>
            </p:extLst>
          </p:nvPr>
        </p:nvGraphicFramePr>
        <p:xfrm>
          <a:off x="4950406" y="1946277"/>
          <a:ext cx="3988136" cy="939018"/>
        </p:xfrm>
        <a:graphic>
          <a:graphicData uri="http://schemas.openxmlformats.org/drawingml/2006/table">
            <a:tbl>
              <a:tblPr firstRow="1" bandRow="1">
                <a:tableStyleId>{E8B1032C-EA38-4F05-BA0D-38AFFFC7BED3}</a:tableStyleId>
              </a:tblPr>
              <a:tblGrid>
                <a:gridCol w="2266482"/>
                <a:gridCol w="1721654"/>
              </a:tblGrid>
              <a:tr h="309489">
                <a:tc>
                  <a:txBody>
                    <a:bodyPr/>
                    <a:lstStyle/>
                    <a:p>
                      <a:pPr marL="0" algn="l" defTabSz="914400" rtl="0" eaLnBrk="1" latinLnBrk="0" hangingPunct="1"/>
                      <a:r>
                        <a:rPr lang="es-ES" sz="1500" b="0" kern="1200" dirty="0" smtClean="0">
                          <a:solidFill>
                            <a:schemeClr val="tx1"/>
                          </a:solidFill>
                          <a:latin typeface="+mn-lt"/>
                          <a:ea typeface="+mn-ea"/>
                          <a:cs typeface="+mn-cs"/>
                        </a:rPr>
                        <a:t>Total</a:t>
                      </a:r>
                      <a:r>
                        <a:rPr lang="es-ES" sz="1500" b="0" kern="1200" baseline="0" dirty="0" smtClean="0">
                          <a:solidFill>
                            <a:schemeClr val="tx1"/>
                          </a:solidFill>
                          <a:latin typeface="+mn-lt"/>
                          <a:ea typeface="+mn-ea"/>
                          <a:cs typeface="+mn-cs"/>
                        </a:rPr>
                        <a:t> Capex</a:t>
                      </a:r>
                      <a:endParaRPr lang="es-CO" sz="1500" b="0" kern="1200" dirty="0">
                        <a:solidFill>
                          <a:schemeClr val="dk1"/>
                        </a:solidFill>
                        <a:latin typeface="+mn-lt"/>
                        <a:ea typeface="+mn-ea"/>
                        <a:cs typeface="Arial" panose="020B0604020202020204" pitchFamily="34" charset="0"/>
                      </a:endParaRPr>
                    </a:p>
                  </a:txBody>
                  <a:tcPr marL="84406" marR="84406" marT="42203" marB="42203"/>
                </a:tc>
                <a:tc>
                  <a:txBody>
                    <a:bodyPr/>
                    <a:lstStyle/>
                    <a:p>
                      <a:pPr algn="ctr" rtl="0" fontAlgn="ctr"/>
                      <a:r>
                        <a:rPr lang="es-MX" sz="1500" b="0" u="none" strike="noStrike" dirty="0" smtClean="0">
                          <a:effectLst/>
                        </a:rPr>
                        <a:t>$ 1.692.748</a:t>
                      </a:r>
                    </a:p>
                  </a:txBody>
                  <a:tcPr marL="8792" marR="8792" marT="8792" marB="0" anchor="ctr"/>
                </a:tc>
              </a:tr>
              <a:tr h="309489">
                <a:tc>
                  <a:txBody>
                    <a:bodyPr/>
                    <a:lstStyle/>
                    <a:p>
                      <a:pPr marL="0" algn="l" defTabSz="914400" rtl="0" eaLnBrk="1" latinLnBrk="0" hangingPunct="1"/>
                      <a:r>
                        <a:rPr lang="es-CO" sz="1500" kern="1200" dirty="0" smtClean="0"/>
                        <a:t>Total Vigencia Futura</a:t>
                      </a:r>
                      <a:endParaRPr lang="es-CO" sz="1500" b="1" kern="1200" dirty="0">
                        <a:solidFill>
                          <a:schemeClr val="dk1"/>
                        </a:solidFill>
                        <a:latin typeface="+mn-lt"/>
                        <a:ea typeface="+mn-ea"/>
                        <a:cs typeface="Arial" panose="020B0604020202020204" pitchFamily="34" charset="0"/>
                      </a:endParaRPr>
                    </a:p>
                  </a:txBody>
                  <a:tcPr marL="84406" marR="84406" marT="42203" marB="42203" anchor="ctr"/>
                </a:tc>
                <a:tc>
                  <a:txBody>
                    <a:bodyPr/>
                    <a:lstStyle/>
                    <a:p>
                      <a:pPr algn="ctr" rtl="0" fontAlgn="ctr"/>
                      <a:r>
                        <a:rPr lang="es-MX" sz="1500" b="0" u="none" strike="noStrike" dirty="0" smtClean="0">
                          <a:effectLst/>
                        </a:rPr>
                        <a:t>$3.064.581</a:t>
                      </a:r>
                      <a:endParaRPr lang="es-MX" sz="1500" b="0" i="0" u="none" strike="noStrike" kern="1200" dirty="0">
                        <a:solidFill>
                          <a:schemeClr val="tx1"/>
                        </a:solidFill>
                        <a:effectLst/>
                        <a:latin typeface="+mn-lt"/>
                        <a:ea typeface="+mn-ea"/>
                        <a:cs typeface="+mn-cs"/>
                      </a:endParaRPr>
                    </a:p>
                  </a:txBody>
                  <a:tcPr marL="0" marR="0" marT="0" marB="0" anchor="ctr"/>
                </a:tc>
              </a:tr>
              <a:tr h="309489">
                <a:tc>
                  <a:txBody>
                    <a:bodyPr/>
                    <a:lstStyle/>
                    <a:p>
                      <a:pPr marL="0" algn="l" defTabSz="914400" rtl="0" eaLnBrk="1" latinLnBrk="0" hangingPunct="1"/>
                      <a:r>
                        <a:rPr lang="es-CO" sz="1500" b="0" kern="1200" dirty="0" smtClean="0">
                          <a:solidFill>
                            <a:schemeClr val="dk1"/>
                          </a:solidFill>
                          <a:latin typeface="+mn-lt"/>
                          <a:ea typeface="+mn-ea"/>
                          <a:cs typeface="Arial" panose="020B0604020202020204" pitchFamily="34" charset="0"/>
                        </a:rPr>
                        <a:t>Inversión Nariño</a:t>
                      </a:r>
                      <a:endParaRPr lang="es-CO" sz="1500" b="0" kern="1200" dirty="0">
                        <a:solidFill>
                          <a:schemeClr val="dk1"/>
                        </a:solidFill>
                        <a:latin typeface="+mn-lt"/>
                        <a:ea typeface="+mn-ea"/>
                        <a:cs typeface="Arial" panose="020B0604020202020204" pitchFamily="34" charset="0"/>
                      </a:endParaRPr>
                    </a:p>
                  </a:txBody>
                  <a:tcPr marL="84406" marR="84406" marT="42203" marB="42203"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500" b="0" u="none" strike="noStrike" dirty="0" smtClean="0">
                          <a:effectLst/>
                        </a:rPr>
                        <a:t>$ 1.692.748</a:t>
                      </a:r>
                    </a:p>
                  </a:txBody>
                  <a:tcPr marL="0" marR="0" marT="0" marB="0" anchor="ctr"/>
                </a:tc>
              </a:tr>
            </a:tbl>
          </a:graphicData>
        </a:graphic>
      </p:graphicFrame>
      <p:sp>
        <p:nvSpPr>
          <p:cNvPr id="9" name="CuadroTexto 8"/>
          <p:cNvSpPr txBox="1"/>
          <p:nvPr/>
        </p:nvSpPr>
        <p:spPr>
          <a:xfrm>
            <a:off x="5235252" y="2950148"/>
            <a:ext cx="3418449" cy="262829"/>
          </a:xfrm>
          <a:prstGeom prst="rect">
            <a:avLst/>
          </a:prstGeom>
          <a:noFill/>
        </p:spPr>
        <p:txBody>
          <a:bodyPr wrap="square" rtlCol="0">
            <a:spAutoFit/>
          </a:bodyPr>
          <a:lstStyle/>
          <a:p>
            <a:pPr marL="158265" indent="-158265">
              <a:buFont typeface="Arial" panose="020B0604020202020204" pitchFamily="34" charset="0"/>
              <a:buChar char="•"/>
            </a:pPr>
            <a:r>
              <a:rPr lang="es-MX" sz="1108" dirty="0">
                <a:solidFill>
                  <a:srgbClr val="022B44"/>
                </a:solidFill>
              </a:rPr>
              <a:t> Precios constantes </a:t>
            </a:r>
            <a:r>
              <a:rPr lang="es-MX" sz="1108" dirty="0" smtClean="0">
                <a:solidFill>
                  <a:srgbClr val="022B44"/>
                </a:solidFill>
              </a:rPr>
              <a:t>2014</a:t>
            </a:r>
            <a:endParaRPr lang="es-MX" sz="1108" dirty="0">
              <a:solidFill>
                <a:srgbClr val="022B44"/>
              </a:solidFill>
            </a:endParaRPr>
          </a:p>
        </p:txBody>
      </p:sp>
    </p:spTree>
    <p:extLst>
      <p:ext uri="{BB962C8B-B14F-4D97-AF65-F5344CB8AC3E}">
        <p14:creationId xmlns:p14="http://schemas.microsoft.com/office/powerpoint/2010/main" val="3738175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0"/>
            <a:ext cx="1400213" cy="1124744"/>
          </a:xfrm>
          <a:prstGeom prst="rect">
            <a:avLst/>
          </a:prstGeom>
        </p:spPr>
      </p:pic>
    </p:spTree>
    <p:extLst>
      <p:ext uri="{BB962C8B-B14F-4D97-AF65-F5344CB8AC3E}">
        <p14:creationId xmlns:p14="http://schemas.microsoft.com/office/powerpoint/2010/main" val="17579291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0"/>
            <a:ext cx="1400213" cy="1124744"/>
          </a:xfrm>
          <a:prstGeom prst="rect">
            <a:avLst/>
          </a:prstGeom>
        </p:spPr>
      </p:pic>
      <p:sp>
        <p:nvSpPr>
          <p:cNvPr id="3" name="Rectángulo 2"/>
          <p:cNvSpPr/>
          <p:nvPr/>
        </p:nvSpPr>
        <p:spPr>
          <a:xfrm>
            <a:off x="2999656" y="1628800"/>
            <a:ext cx="6336704" cy="3744416"/>
          </a:xfrm>
          <a:prstGeom prst="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CO" sz="3600" b="1" dirty="0" smtClean="0">
                <a:solidFill>
                  <a:schemeClr val="bg1"/>
                </a:solidFill>
              </a:rPr>
              <a:t>Iniciativas Privadas - </a:t>
            </a:r>
            <a:r>
              <a:rPr lang="es-CO" sz="3600" b="1" dirty="0" err="1" smtClean="0">
                <a:solidFill>
                  <a:schemeClr val="bg1"/>
                </a:solidFill>
              </a:rPr>
              <a:t>IPs</a:t>
            </a:r>
            <a:endParaRPr lang="es-CO" sz="3600" b="1" dirty="0" smtClean="0">
              <a:solidFill>
                <a:schemeClr val="bg1"/>
              </a:solidFill>
            </a:endParaRPr>
          </a:p>
        </p:txBody>
      </p:sp>
    </p:spTree>
    <p:extLst>
      <p:ext uri="{BB962C8B-B14F-4D97-AF65-F5344CB8AC3E}">
        <p14:creationId xmlns:p14="http://schemas.microsoft.com/office/powerpoint/2010/main" val="345672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0"/>
            <a:ext cx="1400213" cy="1124744"/>
          </a:xfrm>
          <a:prstGeom prst="rect">
            <a:avLst/>
          </a:prstGeom>
        </p:spPr>
      </p:pic>
      <p:grpSp>
        <p:nvGrpSpPr>
          <p:cNvPr id="3" name="Grupo 2"/>
          <p:cNvGrpSpPr/>
          <p:nvPr/>
        </p:nvGrpSpPr>
        <p:grpSpPr>
          <a:xfrm>
            <a:off x="-240704" y="415476"/>
            <a:ext cx="7626310" cy="942812"/>
            <a:chOff x="75387" y="144155"/>
            <a:chExt cx="5904656" cy="1021380"/>
          </a:xfrm>
        </p:grpSpPr>
        <p:sp>
          <p:nvSpPr>
            <p:cNvPr id="4" name="Rectángulo 5"/>
            <p:cNvSpPr>
              <a:spLocks noChangeArrowheads="1"/>
            </p:cNvSpPr>
            <p:nvPr/>
          </p:nvSpPr>
          <p:spPr bwMode="auto">
            <a:xfrm>
              <a:off x="75387" y="144155"/>
              <a:ext cx="5904656" cy="592524"/>
            </a:xfrm>
            <a:prstGeom prst="rect">
              <a:avLst/>
            </a:prstGeom>
            <a:noFill/>
            <a:ln w="9525">
              <a:noFill/>
              <a:miter lim="800000"/>
              <a:headEnd/>
              <a:tailEnd/>
            </a:ln>
          </p:spPr>
          <p:txBody>
            <a:bodyPr wrap="square">
              <a:spAutoFit/>
            </a:bodyPr>
            <a:lstStyle/>
            <a:p>
              <a:pPr>
                <a:defRPr/>
              </a:pPr>
              <a:r>
                <a:rPr lang="es-ES" sz="2954" dirty="0" smtClean="0">
                  <a:solidFill>
                    <a:srgbClr val="FFC000"/>
                  </a:solidFill>
                  <a:latin typeface="Impact" pitchFamily="34" charset="0"/>
                  <a:sym typeface="Helvetica Neue Bold Condensed" charset="0"/>
                </a:rPr>
                <a:t>  </a:t>
              </a:r>
              <a:endParaRPr lang="es-ES" sz="2954" b="1" dirty="0">
                <a:ln w="10541" cmpd="sng">
                  <a:solidFill>
                    <a:srgbClr val="4F81BD">
                      <a:shade val="88000"/>
                      <a:satMod val="110000"/>
                    </a:srgbClr>
                  </a:solidFill>
                  <a:prstDash val="solid"/>
                </a:ln>
                <a:solidFill>
                  <a:srgbClr val="1F497D"/>
                </a:solidFill>
                <a:latin typeface="Franklin Gothic Demi Cond" pitchFamily="34" charset="0"/>
                <a:sym typeface="Helvetica Neue Bold Condensed" charset="0"/>
              </a:endParaRPr>
            </a:p>
          </p:txBody>
        </p:sp>
        <p:sp>
          <p:nvSpPr>
            <p:cNvPr id="5" name="Rectángulo 4"/>
            <p:cNvSpPr>
              <a:spLocks noChangeArrowheads="1"/>
            </p:cNvSpPr>
            <p:nvPr/>
          </p:nvSpPr>
          <p:spPr bwMode="auto">
            <a:xfrm>
              <a:off x="651451" y="573011"/>
              <a:ext cx="4752528" cy="59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sz="2954" dirty="0">
                  <a:solidFill>
                    <a:prstClr val="black"/>
                  </a:solidFill>
                  <a:latin typeface="Impact" pitchFamily="34" charset="0"/>
                  <a:sym typeface="Helvetica Neue Bold Condensed"/>
                </a:rPr>
                <a:t>IP IBAGUÉ - CAJAMARCA</a:t>
              </a:r>
            </a:p>
          </p:txBody>
        </p:sp>
      </p:grpSp>
      <p:pic>
        <p:nvPicPr>
          <p:cNvPr id="6" name="Picture 1"/>
          <p:cNvPicPr>
            <a:picLocks noChangeAspect="1" noChangeArrowheads="1"/>
          </p:cNvPicPr>
          <p:nvPr/>
        </p:nvPicPr>
        <p:blipFill>
          <a:blip r:embed="rId3" cstate="print"/>
          <a:srcRect l="3843" t="17292" r="17948" b="18656"/>
          <a:stretch>
            <a:fillRect/>
          </a:stretch>
        </p:blipFill>
        <p:spPr bwMode="auto">
          <a:xfrm>
            <a:off x="1629327" y="1518140"/>
            <a:ext cx="4392488" cy="4503147"/>
          </a:xfrm>
          <a:prstGeom prst="rect">
            <a:avLst/>
          </a:prstGeom>
          <a:noFill/>
          <a:ln w="1">
            <a:noFill/>
            <a:miter lim="800000"/>
            <a:headEnd/>
            <a:tailEnd type="none" w="med" len="med"/>
          </a:ln>
          <a:effectLst/>
        </p:spPr>
      </p:pic>
      <p:sp>
        <p:nvSpPr>
          <p:cNvPr id="7" name="30 CuadroTexto"/>
          <p:cNvSpPr txBox="1">
            <a:spLocks noChangeArrowheads="1"/>
          </p:cNvSpPr>
          <p:nvPr/>
        </p:nvSpPr>
        <p:spPr bwMode="auto">
          <a:xfrm flipH="1">
            <a:off x="6462971" y="1252281"/>
            <a:ext cx="3737485" cy="319639"/>
          </a:xfrm>
          <a:prstGeom prst="rect">
            <a:avLst/>
          </a:prstGeo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400" kern="0" dirty="0">
                <a:solidFill>
                  <a:prstClr val="white"/>
                </a:solidFill>
                <a:latin typeface="Calibri"/>
                <a:cs typeface="Arial" pitchFamily="34" charset="0"/>
              </a:rPr>
              <a:t>ALCANCE INICIATIVA PRIVADA</a:t>
            </a:r>
          </a:p>
        </p:txBody>
      </p:sp>
      <p:graphicFrame>
        <p:nvGraphicFramePr>
          <p:cNvPr id="8" name="17 Tabla"/>
          <p:cNvGraphicFramePr>
            <a:graphicFrameLocks noGrp="1"/>
          </p:cNvGraphicFramePr>
          <p:nvPr>
            <p:extLst>
              <p:ext uri="{D42A27DB-BD31-4B8C-83A1-F6EECF244321}">
                <p14:modId xmlns:p14="http://schemas.microsoft.com/office/powerpoint/2010/main" val="4109357409"/>
              </p:ext>
            </p:extLst>
          </p:nvPr>
        </p:nvGraphicFramePr>
        <p:xfrm>
          <a:off x="6531593" y="1651711"/>
          <a:ext cx="3728987" cy="2785401"/>
        </p:xfrm>
        <a:graphic>
          <a:graphicData uri="http://schemas.openxmlformats.org/drawingml/2006/table">
            <a:tbl>
              <a:tblPr firstRow="1" bandRow="1">
                <a:tableStyleId>{BC89EF96-8CEA-46FF-86C4-4CE0E7609802}</a:tableStyleId>
              </a:tblPr>
              <a:tblGrid>
                <a:gridCol w="2668614"/>
                <a:gridCol w="1060373"/>
              </a:tblGrid>
              <a:tr h="309489">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u="none" strike="noStrike" dirty="0" smtClean="0">
                          <a:effectLst/>
                        </a:rPr>
                        <a:t>Longitud</a:t>
                      </a:r>
                      <a:r>
                        <a:rPr lang="es-ES" sz="1200" u="none" strike="noStrike" baseline="0" dirty="0" smtClean="0">
                          <a:effectLst/>
                        </a:rPr>
                        <a:t> de Intervención (Km)</a:t>
                      </a:r>
                      <a:endParaRPr lang="es-ES" sz="1200" b="1" u="none" strike="noStrike" dirty="0" smtClean="0">
                        <a:effectLst/>
                        <a:latin typeface="+mn-lt"/>
                        <a:cs typeface="Arial" panose="020B0604020202020204" pitchFamily="34" charset="0"/>
                      </a:endParaRPr>
                    </a:p>
                  </a:txBody>
                  <a:tcPr marL="84406" marR="84406" marT="42203" marB="42203"/>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algn="ctr" fontAlgn="ctr"/>
                      <a:r>
                        <a:rPr lang="es-CO" sz="1200" u="none" strike="noStrike" dirty="0" smtClean="0"/>
                        <a:t>148 Km</a:t>
                      </a:r>
                      <a:endParaRPr lang="es-CO" sz="1200" b="0" i="0" u="none" strike="noStrike" dirty="0">
                        <a:solidFill>
                          <a:schemeClr val="tx1"/>
                        </a:solidFill>
                        <a:latin typeface="+mn-lt"/>
                        <a:cs typeface="Arial" panose="020B0604020202020204" pitchFamily="34" charset="0"/>
                      </a:endParaRPr>
                    </a:p>
                  </a:txBody>
                  <a:tcPr marL="8792" marR="8792" marT="8792" marB="0" anchor="ctr"/>
                </a:tc>
              </a:tr>
              <a:tr h="309489">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u="none" strike="noStrike" dirty="0" smtClean="0">
                          <a:effectLst/>
                        </a:rPr>
                        <a:t>Rehabilitación</a:t>
                      </a:r>
                      <a:endParaRPr lang="es-ES" sz="1200" b="1" u="none" strike="noStrike" dirty="0" smtClean="0">
                        <a:effectLst/>
                        <a:latin typeface="+mn-lt"/>
                        <a:cs typeface="Arial" panose="020B0604020202020204" pitchFamily="34" charset="0"/>
                      </a:endParaRPr>
                    </a:p>
                  </a:txBody>
                  <a:tcPr marL="84406" marR="84406" marT="42203" marB="42203"/>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algn="ctr" fontAlgn="ctr"/>
                      <a:r>
                        <a:rPr lang="es-CO" sz="1200" u="none" strike="noStrike" dirty="0" smtClean="0"/>
                        <a:t>3,20 Km</a:t>
                      </a:r>
                      <a:endParaRPr lang="es-CO" sz="1200" b="0" i="0" u="none" strike="noStrike" dirty="0">
                        <a:solidFill>
                          <a:srgbClr val="000000"/>
                        </a:solidFill>
                        <a:latin typeface="+mn-lt"/>
                        <a:cs typeface="Arial" panose="020B0604020202020204" pitchFamily="34" charset="0"/>
                      </a:endParaRPr>
                    </a:p>
                  </a:txBody>
                  <a:tcPr marL="8792" marR="8792" marT="8792" marB="0" anchor="ctr"/>
                </a:tc>
              </a:tr>
              <a:tr h="309489">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u="none" strike="noStrike" dirty="0" smtClean="0">
                          <a:effectLst/>
                        </a:rPr>
                        <a:t>Segunda Calzada</a:t>
                      </a:r>
                      <a:endParaRPr lang="es-ES" sz="1200" b="1" u="none" strike="noStrike" dirty="0" smtClean="0">
                        <a:effectLst/>
                        <a:latin typeface="+mn-lt"/>
                        <a:cs typeface="Arial" panose="020B0604020202020204" pitchFamily="34" charset="0"/>
                      </a:endParaRPr>
                    </a:p>
                  </a:txBody>
                  <a:tcPr marL="84406" marR="84406" marT="42203" marB="42203"/>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algn="ctr" fontAlgn="ctr"/>
                      <a:r>
                        <a:rPr lang="es-CO" sz="1200" u="none" strike="noStrike" dirty="0" smtClean="0"/>
                        <a:t>35,10 Km</a:t>
                      </a:r>
                      <a:endParaRPr lang="es-CO" sz="1200" b="0" i="0" u="none" strike="noStrike" dirty="0">
                        <a:solidFill>
                          <a:srgbClr val="000000"/>
                        </a:solidFill>
                        <a:latin typeface="+mn-lt"/>
                        <a:cs typeface="Arial" panose="020B0604020202020204" pitchFamily="34" charset="0"/>
                      </a:endParaRPr>
                    </a:p>
                  </a:txBody>
                  <a:tcPr marL="8792" marR="8792" marT="8792" marB="0" anchor="ctr"/>
                </a:tc>
              </a:tr>
              <a:tr h="3094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u="none" strike="noStrike" kern="1200" dirty="0" smtClean="0">
                          <a:effectLst/>
                        </a:rPr>
                        <a:t>Mantenimiento</a:t>
                      </a:r>
                      <a:endParaRPr lang="es-ES" sz="1200" u="none" strike="noStrike" kern="1200" dirty="0" smtClean="0">
                        <a:solidFill>
                          <a:schemeClr val="tx1"/>
                        </a:solidFill>
                        <a:effectLst/>
                        <a:latin typeface="+mn-lt"/>
                        <a:ea typeface="+mn-ea"/>
                        <a:cs typeface="+mn-cs"/>
                      </a:endParaRPr>
                    </a:p>
                  </a:txBody>
                  <a:tcPr marL="84406" marR="84406" marT="42203" marB="42203"/>
                </a:tc>
                <a:tc>
                  <a:txBody>
                    <a:bodyPr/>
                    <a:lstStyle/>
                    <a:p>
                      <a:pPr marL="0" algn="ctr" defTabSz="844083" rtl="0" eaLnBrk="1" fontAlgn="ctr" latinLnBrk="0" hangingPunct="1"/>
                      <a:r>
                        <a:rPr lang="es-CO" sz="1200" u="none" strike="noStrike" kern="1200" dirty="0" smtClean="0"/>
                        <a:t>148 Km</a:t>
                      </a:r>
                      <a:endParaRPr lang="es-CO" sz="1200" b="0" i="0" u="none" strike="noStrike" kern="1200" dirty="0">
                        <a:solidFill>
                          <a:srgbClr val="000000"/>
                        </a:solidFill>
                        <a:latin typeface="+mn-lt"/>
                        <a:ea typeface="+mn-ea"/>
                        <a:cs typeface="Arial" panose="020B0604020202020204" pitchFamily="34" charset="0"/>
                      </a:endParaRPr>
                    </a:p>
                  </a:txBody>
                  <a:tcPr marL="8792" marR="8792" marT="8792" marB="0" anchor="ctr"/>
                </a:tc>
              </a:tr>
              <a:tr h="3094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u="none" strike="noStrike" kern="1200" dirty="0" smtClean="0">
                          <a:effectLst/>
                        </a:rPr>
                        <a:t>Construcción de Variantes</a:t>
                      </a:r>
                      <a:endParaRPr lang="es-ES" sz="1200" u="none" strike="noStrike" kern="1200" dirty="0" smtClean="0">
                        <a:solidFill>
                          <a:schemeClr val="tx1"/>
                        </a:solidFill>
                        <a:effectLst/>
                        <a:latin typeface="+mn-lt"/>
                        <a:ea typeface="+mn-ea"/>
                        <a:cs typeface="+mn-cs"/>
                      </a:endParaRPr>
                    </a:p>
                  </a:txBody>
                  <a:tcPr marL="84406" marR="84406" marT="42203" marB="42203"/>
                </a:tc>
                <a:tc>
                  <a:txBody>
                    <a:bodyPr/>
                    <a:lstStyle/>
                    <a:p>
                      <a:pPr marL="0" algn="ctr" defTabSz="844083" rtl="0" eaLnBrk="1" fontAlgn="ctr" latinLnBrk="0" hangingPunct="1"/>
                      <a:r>
                        <a:rPr lang="es-CO" sz="1200" u="none" strike="noStrike" kern="1200" dirty="0" smtClean="0"/>
                        <a:t>1</a:t>
                      </a:r>
                      <a:endParaRPr lang="es-CO" sz="1200" b="0" i="0" u="none" strike="noStrike" kern="1200" dirty="0" smtClean="0">
                        <a:solidFill>
                          <a:srgbClr val="000000"/>
                        </a:solidFill>
                        <a:latin typeface="+mn-lt"/>
                        <a:ea typeface="+mn-ea"/>
                        <a:cs typeface="Arial" panose="020B0604020202020204" pitchFamily="34" charset="0"/>
                      </a:endParaRPr>
                    </a:p>
                  </a:txBody>
                  <a:tcPr marL="8792" marR="8792" marT="8792" marB="0" anchor="ctr"/>
                </a:tc>
              </a:tr>
              <a:tr h="3094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u="none" strike="noStrike" kern="1200" dirty="0" smtClean="0">
                          <a:effectLst/>
                        </a:rPr>
                        <a:t>Intersecciones a nivel</a:t>
                      </a:r>
                      <a:endParaRPr lang="es-ES" sz="1200" u="none" strike="noStrike" kern="1200" dirty="0" smtClean="0">
                        <a:solidFill>
                          <a:schemeClr val="tx1"/>
                        </a:solidFill>
                        <a:effectLst/>
                        <a:latin typeface="+mn-lt"/>
                        <a:ea typeface="+mn-ea"/>
                        <a:cs typeface="+mn-cs"/>
                      </a:endParaRPr>
                    </a:p>
                  </a:txBody>
                  <a:tcPr marL="84406" marR="84406" marT="42203" marB="42203"/>
                </a:tc>
                <a:tc>
                  <a:txBody>
                    <a:bodyPr/>
                    <a:lstStyle/>
                    <a:p>
                      <a:pPr marL="0" algn="ctr" defTabSz="844083" rtl="0" eaLnBrk="1" fontAlgn="ctr" latinLnBrk="0" hangingPunct="1"/>
                      <a:r>
                        <a:rPr lang="es-CO" sz="1200" u="none" strike="noStrike" kern="1200" dirty="0" smtClean="0"/>
                        <a:t>2</a:t>
                      </a:r>
                      <a:endParaRPr lang="es-CO" sz="1200" b="0" i="0" u="none" strike="noStrike" kern="1200" dirty="0" smtClean="0">
                        <a:solidFill>
                          <a:srgbClr val="000000"/>
                        </a:solidFill>
                        <a:latin typeface="+mn-lt"/>
                        <a:ea typeface="+mn-ea"/>
                        <a:cs typeface="Arial" panose="020B0604020202020204" pitchFamily="34" charset="0"/>
                      </a:endParaRPr>
                    </a:p>
                  </a:txBody>
                  <a:tcPr marL="8792" marR="8792" marT="8792" marB="0" anchor="ctr"/>
                </a:tc>
              </a:tr>
              <a:tr h="3094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u="none" strike="noStrike" kern="1200" dirty="0" smtClean="0">
                          <a:effectLst/>
                        </a:rPr>
                        <a:t>Intersecciones a desnivel</a:t>
                      </a:r>
                      <a:endParaRPr lang="es-ES" sz="1200" u="none" strike="noStrike" kern="1200" dirty="0" smtClean="0">
                        <a:solidFill>
                          <a:schemeClr val="tx1"/>
                        </a:solidFill>
                        <a:effectLst/>
                        <a:latin typeface="+mn-lt"/>
                        <a:ea typeface="+mn-ea"/>
                        <a:cs typeface="+mn-cs"/>
                      </a:endParaRPr>
                    </a:p>
                  </a:txBody>
                  <a:tcPr marL="84406" marR="84406" marT="42203" marB="42203"/>
                </a:tc>
                <a:tc>
                  <a:txBody>
                    <a:bodyPr/>
                    <a:lstStyle/>
                    <a:p>
                      <a:pPr marL="0" algn="ctr" defTabSz="844083" rtl="0" eaLnBrk="1" fontAlgn="ctr" latinLnBrk="0" hangingPunct="1"/>
                      <a:r>
                        <a:rPr lang="es-CO" sz="1200" u="none" strike="noStrike" kern="1200" dirty="0" smtClean="0"/>
                        <a:t>1</a:t>
                      </a:r>
                      <a:endParaRPr lang="es-CO" sz="1200" b="0" i="0" u="none" strike="noStrike" kern="1200" dirty="0" smtClean="0">
                        <a:solidFill>
                          <a:srgbClr val="000000"/>
                        </a:solidFill>
                        <a:latin typeface="+mn-lt"/>
                        <a:ea typeface="+mn-ea"/>
                        <a:cs typeface="Arial" panose="020B0604020202020204" pitchFamily="34" charset="0"/>
                      </a:endParaRPr>
                    </a:p>
                  </a:txBody>
                  <a:tcPr marL="8792" marR="8792" marT="8792" marB="0" anchor="ctr"/>
                </a:tc>
              </a:tr>
              <a:tr h="3094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u="none" strike="noStrike" kern="1200" dirty="0" smtClean="0">
                          <a:effectLst/>
                        </a:rPr>
                        <a:t>Peajes nuevos </a:t>
                      </a:r>
                      <a:endParaRPr lang="es-ES" sz="1200" u="none" strike="noStrike" kern="1200" dirty="0" smtClean="0">
                        <a:solidFill>
                          <a:schemeClr val="tx1"/>
                        </a:solidFill>
                        <a:effectLst/>
                        <a:latin typeface="+mn-lt"/>
                        <a:ea typeface="+mn-ea"/>
                        <a:cs typeface="+mn-cs"/>
                      </a:endParaRPr>
                    </a:p>
                  </a:txBody>
                  <a:tcPr marL="84406" marR="84406" marT="42203" marB="42203"/>
                </a:tc>
                <a:tc>
                  <a:txBody>
                    <a:bodyPr/>
                    <a:lstStyle/>
                    <a:p>
                      <a:pPr marL="0" algn="ctr" defTabSz="844083" rtl="0" eaLnBrk="1" fontAlgn="ctr" latinLnBrk="0" hangingPunct="1"/>
                      <a:r>
                        <a:rPr lang="es-CO" sz="1200" u="none" strike="noStrike" kern="1200" dirty="0" smtClean="0"/>
                        <a:t>1</a:t>
                      </a:r>
                      <a:endParaRPr lang="es-CO" sz="1200" b="0" i="0" u="none" strike="noStrike" kern="1200" dirty="0" smtClean="0">
                        <a:solidFill>
                          <a:srgbClr val="000000"/>
                        </a:solidFill>
                        <a:latin typeface="+mn-lt"/>
                        <a:ea typeface="+mn-ea"/>
                        <a:cs typeface="Arial" panose="020B0604020202020204" pitchFamily="34" charset="0"/>
                      </a:endParaRPr>
                    </a:p>
                  </a:txBody>
                  <a:tcPr marL="8792" marR="8792" marT="8792" marB="0" anchor="ctr"/>
                </a:tc>
              </a:tr>
              <a:tr h="3094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u="none" strike="noStrike" kern="1200" dirty="0" smtClean="0">
                          <a:effectLst/>
                        </a:rPr>
                        <a:t>Peajes existentes</a:t>
                      </a:r>
                      <a:endParaRPr lang="es-ES" sz="1200" u="none" strike="noStrike" kern="1200" dirty="0" smtClean="0">
                        <a:solidFill>
                          <a:schemeClr val="tx1"/>
                        </a:solidFill>
                        <a:effectLst/>
                        <a:latin typeface="+mn-lt"/>
                        <a:ea typeface="+mn-ea"/>
                        <a:cs typeface="+mn-cs"/>
                      </a:endParaRPr>
                    </a:p>
                  </a:txBody>
                  <a:tcPr marL="84406" marR="84406" marT="42203" marB="42203"/>
                </a:tc>
                <a:tc>
                  <a:txBody>
                    <a:bodyPr/>
                    <a:lstStyle/>
                    <a:p>
                      <a:pPr marL="0" algn="ctr" defTabSz="844083" rtl="0" eaLnBrk="1" fontAlgn="ctr" latinLnBrk="0" hangingPunct="1"/>
                      <a:r>
                        <a:rPr lang="es-CO" sz="1200" u="none" strike="noStrike" kern="1200" dirty="0" smtClean="0"/>
                        <a:t>2</a:t>
                      </a:r>
                      <a:endParaRPr lang="es-CO" sz="1200" b="0" i="0" u="none" strike="noStrike" kern="1200" dirty="0" smtClean="0">
                        <a:solidFill>
                          <a:srgbClr val="000000"/>
                        </a:solidFill>
                        <a:latin typeface="+mn-lt"/>
                        <a:ea typeface="+mn-ea"/>
                        <a:cs typeface="Arial" panose="020B0604020202020204" pitchFamily="34" charset="0"/>
                      </a:endParaRPr>
                    </a:p>
                  </a:txBody>
                  <a:tcPr marL="8792" marR="8792" marT="8792" marB="0" anchor="ctr"/>
                </a:tc>
              </a:tr>
            </a:tbl>
          </a:graphicData>
        </a:graphic>
      </p:graphicFrame>
      <p:sp>
        <p:nvSpPr>
          <p:cNvPr id="9" name="30 CuadroTexto"/>
          <p:cNvSpPr txBox="1">
            <a:spLocks noChangeArrowheads="1"/>
          </p:cNvSpPr>
          <p:nvPr/>
        </p:nvSpPr>
        <p:spPr bwMode="auto">
          <a:xfrm flipH="1">
            <a:off x="6501144" y="4533478"/>
            <a:ext cx="3771318" cy="319639"/>
          </a:xfrm>
          <a:prstGeom prst="rect">
            <a:avLst/>
          </a:prstGeo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anchor="ctr">
            <a:spAutoFit/>
          </a:bodyPr>
          <a:lstStyle>
            <a:defPPr>
              <a:defRPr lang="es-CO"/>
            </a:defPPr>
            <a:lvl1pPr marL="457200" indent="-457200" algn="ctr">
              <a:spcBef>
                <a:spcPts val="600"/>
              </a:spcBef>
              <a:defRPr sz="1600" b="1" kern="0">
                <a:solidFill>
                  <a:prstClr val="white"/>
                </a:solidFill>
                <a:effectLst>
                  <a:outerShdw blurRad="38100" dist="38100" dir="2700000" algn="tl">
                    <a:srgbClr val="000000">
                      <a:alpha val="43137"/>
                    </a:srgbClr>
                  </a:outerShdw>
                </a:effectLst>
                <a:latin typeface="Calibri"/>
                <a:cs typeface="Arial" pitchFamily="34" charset="0"/>
              </a:defRPr>
            </a:lvl1pPr>
            <a:lvl2pPr marL="37931725" indent="-37474525"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r>
              <a:rPr lang="es-CO" sz="1477" dirty="0"/>
              <a:t>INFORMACIÓN GENERAL</a:t>
            </a:r>
          </a:p>
        </p:txBody>
      </p:sp>
      <p:graphicFrame>
        <p:nvGraphicFramePr>
          <p:cNvPr id="10" name="3 Tabla"/>
          <p:cNvGraphicFramePr>
            <a:graphicFrameLocks noGrp="1"/>
          </p:cNvGraphicFramePr>
          <p:nvPr>
            <p:extLst>
              <p:ext uri="{D42A27DB-BD31-4B8C-83A1-F6EECF244321}">
                <p14:modId xmlns:p14="http://schemas.microsoft.com/office/powerpoint/2010/main" val="1409605804"/>
              </p:ext>
            </p:extLst>
          </p:nvPr>
        </p:nvGraphicFramePr>
        <p:xfrm>
          <a:off x="6501144" y="4881312"/>
          <a:ext cx="3771320" cy="1211984"/>
        </p:xfrm>
        <a:graphic>
          <a:graphicData uri="http://schemas.openxmlformats.org/drawingml/2006/table">
            <a:tbl>
              <a:tblPr firstRow="1" bandRow="1">
                <a:tableStyleId>{BC89EF96-8CEA-46FF-86C4-4CE0E7609802}</a:tableStyleId>
              </a:tblPr>
              <a:tblGrid>
                <a:gridCol w="2278939"/>
                <a:gridCol w="1492381"/>
              </a:tblGrid>
              <a:tr h="302996">
                <a:tc>
                  <a:txBody>
                    <a:bodyPr/>
                    <a:lstStyle/>
                    <a:p>
                      <a:pPr marL="0" algn="l" defTabSz="914400" rtl="0" eaLnBrk="1" latinLnBrk="0" hangingPunct="1"/>
                      <a:r>
                        <a:rPr lang="es-ES" sz="1200" kern="1200" dirty="0" smtClean="0"/>
                        <a:t>Fecha</a:t>
                      </a:r>
                      <a:r>
                        <a:rPr lang="es-ES" sz="1200" kern="1200" baseline="0" dirty="0" smtClean="0"/>
                        <a:t> de Adjudicación </a:t>
                      </a:r>
                      <a:endParaRPr lang="es-CO" sz="1200" b="0" kern="1200" dirty="0">
                        <a:solidFill>
                          <a:schemeClr val="dk1"/>
                        </a:solidFill>
                        <a:latin typeface="+mn-lt"/>
                        <a:ea typeface="+mn-ea"/>
                        <a:cs typeface="Arial" panose="020B0604020202020204" pitchFamily="34" charset="0"/>
                      </a:endParaRPr>
                    </a:p>
                  </a:txBody>
                  <a:tcPr marL="84406" marR="84406" marT="38957" marB="38957"/>
                </a:tc>
                <a:tc>
                  <a:txBody>
                    <a:bodyPr/>
                    <a:lstStyle/>
                    <a:p>
                      <a:pPr algn="ctr" rtl="0" fontAlgn="ctr"/>
                      <a:r>
                        <a:rPr lang="es-MX" sz="1200" u="none" strike="noStrike" dirty="0" smtClean="0">
                          <a:effectLst/>
                        </a:rPr>
                        <a:t>15/01/2015</a:t>
                      </a:r>
                      <a:endParaRPr lang="es-MX" sz="1200" b="0" i="0" u="none" strike="noStrike" dirty="0">
                        <a:solidFill>
                          <a:schemeClr val="tx1"/>
                        </a:solidFill>
                        <a:effectLst/>
                        <a:latin typeface="+mn-lt"/>
                      </a:endParaRPr>
                    </a:p>
                  </a:txBody>
                  <a:tcPr marL="8792" marR="8792" marT="8116" marB="0" anchor="ctr"/>
                </a:tc>
              </a:tr>
              <a:tr h="302996">
                <a:tc>
                  <a:txBody>
                    <a:bodyPr/>
                    <a:lstStyle/>
                    <a:p>
                      <a:pPr marL="0" algn="l" defTabSz="914400" rtl="0" eaLnBrk="1" latinLnBrk="0" hangingPunct="1"/>
                      <a:r>
                        <a:rPr lang="es-CO" sz="1200" kern="1200" dirty="0" smtClean="0"/>
                        <a:t>Fecha de Firma de Contrato</a:t>
                      </a:r>
                      <a:endParaRPr lang="es-CO" sz="1200" b="0" kern="1200" dirty="0">
                        <a:solidFill>
                          <a:schemeClr val="dk1"/>
                        </a:solidFill>
                        <a:latin typeface="+mn-lt"/>
                        <a:ea typeface="+mn-ea"/>
                        <a:cs typeface="Arial" panose="020B0604020202020204" pitchFamily="34" charset="0"/>
                      </a:endParaRPr>
                    </a:p>
                  </a:txBody>
                  <a:tcPr marL="84406" marR="84406" marT="38957" marB="38957" anchor="ctr"/>
                </a:tc>
                <a:tc>
                  <a:txBody>
                    <a:bodyPr/>
                    <a:lstStyle/>
                    <a:p>
                      <a:pPr algn="ctr" rtl="0" fontAlgn="ctr"/>
                      <a:r>
                        <a:rPr lang="es-MX" sz="1200" u="none" strike="noStrike" kern="1200" dirty="0" smtClean="0">
                          <a:effectLst/>
                        </a:rPr>
                        <a:t>12/02/2015</a:t>
                      </a:r>
                      <a:endParaRPr lang="es-MX" sz="1200" b="0" i="0" u="none" strike="noStrike" kern="1200" dirty="0">
                        <a:solidFill>
                          <a:schemeClr val="tx1"/>
                        </a:solidFill>
                        <a:effectLst/>
                        <a:latin typeface="+mn-lt"/>
                        <a:ea typeface="+mn-ea"/>
                        <a:cs typeface="+mn-cs"/>
                      </a:endParaRPr>
                    </a:p>
                  </a:txBody>
                  <a:tcPr marL="0" marR="0" marT="0" marB="0" anchor="ctr"/>
                </a:tc>
              </a:tr>
              <a:tr h="302996">
                <a:tc>
                  <a:txBody>
                    <a:bodyPr/>
                    <a:lstStyle/>
                    <a:p>
                      <a:pPr marL="0" algn="l" defTabSz="914400" rtl="0" eaLnBrk="1" latinLnBrk="0" hangingPunct="1"/>
                      <a:r>
                        <a:rPr lang="es-CO" sz="1200" kern="1200" dirty="0" smtClean="0"/>
                        <a:t>Acta de Inicio</a:t>
                      </a:r>
                      <a:endParaRPr lang="es-CO" sz="1200" b="0" kern="1200" dirty="0">
                        <a:solidFill>
                          <a:schemeClr val="dk1"/>
                        </a:solidFill>
                        <a:latin typeface="+mn-lt"/>
                        <a:ea typeface="+mn-ea"/>
                        <a:cs typeface="Arial" panose="020B0604020202020204" pitchFamily="34" charset="0"/>
                      </a:endParaRPr>
                    </a:p>
                  </a:txBody>
                  <a:tcPr marL="84406" marR="84406" marT="38957" marB="38957" anchor="ctr"/>
                </a:tc>
                <a:tc>
                  <a:txBody>
                    <a:bodyPr/>
                    <a:lstStyle/>
                    <a:p>
                      <a:pPr algn="ctr" rtl="0" fontAlgn="ctr"/>
                      <a:r>
                        <a:rPr lang="es-MX" sz="1200" u="none" strike="noStrike" kern="1200" dirty="0" smtClean="0">
                          <a:effectLst/>
                        </a:rPr>
                        <a:t>14/04/2015</a:t>
                      </a:r>
                      <a:endParaRPr lang="es-MX" sz="1200" b="0" i="0" u="none" strike="noStrike" kern="1200" dirty="0">
                        <a:solidFill>
                          <a:schemeClr val="tx1"/>
                        </a:solidFill>
                        <a:effectLst/>
                        <a:latin typeface="+mn-lt"/>
                        <a:ea typeface="+mn-ea"/>
                        <a:cs typeface="+mn-cs"/>
                      </a:endParaRPr>
                    </a:p>
                  </a:txBody>
                  <a:tcPr marL="0" marR="0" marT="0" marB="0" anchor="ctr"/>
                </a:tc>
              </a:tr>
              <a:tr h="302996">
                <a:tc>
                  <a:txBody>
                    <a:bodyPr/>
                    <a:lstStyle/>
                    <a:p>
                      <a:pPr marL="0" algn="l" defTabSz="914400" rtl="0" eaLnBrk="1" latinLnBrk="0" hangingPunct="1"/>
                      <a:r>
                        <a:rPr lang="es-CO" sz="1200" kern="1200" dirty="0" smtClean="0"/>
                        <a:t>Fase del Proyecto</a:t>
                      </a:r>
                      <a:endParaRPr lang="es-CO" sz="1200" b="0" kern="1200" dirty="0">
                        <a:solidFill>
                          <a:schemeClr val="dk1"/>
                        </a:solidFill>
                        <a:latin typeface="+mn-lt"/>
                        <a:ea typeface="+mn-ea"/>
                        <a:cs typeface="Arial" panose="020B0604020202020204" pitchFamily="34" charset="0"/>
                      </a:endParaRPr>
                    </a:p>
                  </a:txBody>
                  <a:tcPr marL="84406" marR="84406" marT="38957" marB="38957" anchor="ctr"/>
                </a:tc>
                <a:tc>
                  <a:txBody>
                    <a:bodyPr/>
                    <a:lstStyle/>
                    <a:p>
                      <a:pPr algn="ctr" rtl="0" fontAlgn="ctr"/>
                      <a:r>
                        <a:rPr lang="es-MX" sz="1200" u="none" strike="noStrike" kern="1200" dirty="0" smtClean="0">
                          <a:effectLst/>
                        </a:rPr>
                        <a:t>Pre construcción</a:t>
                      </a:r>
                      <a:endParaRPr lang="es-MX" sz="1200" b="0" i="0" u="none" strike="noStrike" kern="1200" dirty="0">
                        <a:solidFill>
                          <a:schemeClr val="tx1"/>
                        </a:solidFill>
                        <a:effectLst/>
                        <a:latin typeface="+mn-lt"/>
                        <a:ea typeface="+mn-ea"/>
                        <a:cs typeface="+mn-cs"/>
                      </a:endParaRPr>
                    </a:p>
                  </a:txBody>
                  <a:tcPr marL="0" marR="0" marT="0" marB="0" anchor="ctr"/>
                </a:tc>
              </a:tr>
            </a:tbl>
          </a:graphicData>
        </a:graphic>
      </p:graphicFrame>
    </p:spTree>
    <p:extLst>
      <p:ext uri="{BB962C8B-B14F-4D97-AF65-F5344CB8AC3E}">
        <p14:creationId xmlns:p14="http://schemas.microsoft.com/office/powerpoint/2010/main" val="24281569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0"/>
            <a:ext cx="1400213" cy="1124744"/>
          </a:xfrm>
          <a:prstGeom prst="rect">
            <a:avLst/>
          </a:prstGeom>
        </p:spPr>
      </p:pic>
      <p:grpSp>
        <p:nvGrpSpPr>
          <p:cNvPr id="3" name="Grupo 2"/>
          <p:cNvGrpSpPr/>
          <p:nvPr/>
        </p:nvGrpSpPr>
        <p:grpSpPr>
          <a:xfrm>
            <a:off x="-600744" y="551738"/>
            <a:ext cx="7626310" cy="942812"/>
            <a:chOff x="75387" y="144155"/>
            <a:chExt cx="5904656" cy="1021380"/>
          </a:xfrm>
        </p:grpSpPr>
        <p:sp>
          <p:nvSpPr>
            <p:cNvPr id="4" name="Rectángulo 5"/>
            <p:cNvSpPr>
              <a:spLocks noChangeArrowheads="1"/>
            </p:cNvSpPr>
            <p:nvPr/>
          </p:nvSpPr>
          <p:spPr bwMode="auto">
            <a:xfrm>
              <a:off x="75387" y="144155"/>
              <a:ext cx="5904656" cy="592524"/>
            </a:xfrm>
            <a:prstGeom prst="rect">
              <a:avLst/>
            </a:prstGeom>
            <a:noFill/>
            <a:ln w="9525">
              <a:noFill/>
              <a:miter lim="800000"/>
              <a:headEnd/>
              <a:tailEnd/>
            </a:ln>
          </p:spPr>
          <p:txBody>
            <a:bodyPr wrap="square">
              <a:spAutoFit/>
            </a:bodyPr>
            <a:lstStyle/>
            <a:p>
              <a:pPr>
                <a:defRPr/>
              </a:pPr>
              <a:r>
                <a:rPr lang="es-ES" sz="2954" dirty="0" smtClean="0">
                  <a:solidFill>
                    <a:srgbClr val="FFC000"/>
                  </a:solidFill>
                  <a:latin typeface="Impact" pitchFamily="34" charset="0"/>
                  <a:sym typeface="Helvetica Neue Bold Condensed" charset="0"/>
                </a:rPr>
                <a:t>  </a:t>
              </a:r>
              <a:endParaRPr lang="es-ES" sz="2954" b="1" dirty="0">
                <a:ln w="10541" cmpd="sng">
                  <a:solidFill>
                    <a:srgbClr val="4F81BD">
                      <a:shade val="88000"/>
                      <a:satMod val="110000"/>
                    </a:srgbClr>
                  </a:solidFill>
                  <a:prstDash val="solid"/>
                </a:ln>
                <a:solidFill>
                  <a:srgbClr val="1F497D"/>
                </a:solidFill>
                <a:latin typeface="Franklin Gothic Demi Cond" pitchFamily="34" charset="0"/>
                <a:sym typeface="Helvetica Neue Bold Condensed" charset="0"/>
              </a:endParaRPr>
            </a:p>
          </p:txBody>
        </p:sp>
        <p:sp>
          <p:nvSpPr>
            <p:cNvPr id="5" name="Rectángulo 4"/>
            <p:cNvSpPr>
              <a:spLocks noChangeArrowheads="1"/>
            </p:cNvSpPr>
            <p:nvPr/>
          </p:nvSpPr>
          <p:spPr bwMode="auto">
            <a:xfrm>
              <a:off x="651451" y="573011"/>
              <a:ext cx="4752528" cy="59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sz="2954" dirty="0">
                  <a:solidFill>
                    <a:prstClr val="black"/>
                  </a:solidFill>
                  <a:latin typeface="Impact" pitchFamily="34" charset="0"/>
                  <a:sym typeface="Helvetica Neue Bold Condensed"/>
                </a:rPr>
                <a:t>IP IBAGUÉ - CAJAMARCA</a:t>
              </a:r>
            </a:p>
          </p:txBody>
        </p:sp>
      </p:grpSp>
      <p:pic>
        <p:nvPicPr>
          <p:cNvPr id="6" name="Picture 1"/>
          <p:cNvPicPr>
            <a:picLocks noChangeAspect="1" noChangeArrowheads="1"/>
          </p:cNvPicPr>
          <p:nvPr/>
        </p:nvPicPr>
        <p:blipFill>
          <a:blip r:embed="rId3" cstate="print"/>
          <a:srcRect l="3843" t="17292" r="17948" b="18656"/>
          <a:stretch>
            <a:fillRect/>
          </a:stretch>
        </p:blipFill>
        <p:spPr bwMode="auto">
          <a:xfrm>
            <a:off x="1343472" y="2024701"/>
            <a:ext cx="4392488" cy="3584218"/>
          </a:xfrm>
          <a:prstGeom prst="rect">
            <a:avLst/>
          </a:prstGeom>
          <a:noFill/>
          <a:ln w="1">
            <a:noFill/>
            <a:miter lim="800000"/>
            <a:headEnd/>
            <a:tailEnd type="none" w="med" len="med"/>
          </a:ln>
          <a:effectLst/>
        </p:spPr>
      </p:pic>
      <p:sp>
        <p:nvSpPr>
          <p:cNvPr id="7" name="30 CuadroTexto"/>
          <p:cNvSpPr txBox="1">
            <a:spLocks noChangeArrowheads="1"/>
          </p:cNvSpPr>
          <p:nvPr/>
        </p:nvSpPr>
        <p:spPr bwMode="auto">
          <a:xfrm flipH="1">
            <a:off x="6373112" y="4741487"/>
            <a:ext cx="4115376" cy="319639"/>
          </a:xfrm>
          <a:prstGeom prst="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wrap="square" anchor="ctr">
            <a:spAutoFit/>
          </a:bodyPr>
          <a:lstStyle>
            <a:defPPr>
              <a:defRPr lang="es-CO"/>
            </a:defPPr>
            <a:lvl1pPr marL="457200" indent="-457200" algn="ctr">
              <a:spcBef>
                <a:spcPts val="600"/>
              </a:spcBef>
              <a:defRPr sz="1477" b="1">
                <a:solidFill>
                  <a:prstClr val="white"/>
                </a:solidFill>
                <a:effectLst>
                  <a:outerShdw blurRad="38100" dist="38100" dir="2700000" algn="tl">
                    <a:srgbClr val="000000">
                      <a:alpha val="43137"/>
                    </a:srgbClr>
                  </a:outerShdw>
                </a:effectLst>
                <a:latin typeface="Calibri"/>
                <a:cs typeface="Arial" pitchFamily="34" charset="0"/>
              </a:defRPr>
            </a:lvl1pPr>
            <a:lvl2pPr marL="37931725" indent="-37474525" eaLnBrk="0" hangingPunct="0">
              <a:defRPr sz="2400">
                <a:latin typeface="Arial" pitchFamily="34" charset="0"/>
                <a:cs typeface="Arial" pitchFamily="34" charset="0"/>
              </a:defRPr>
            </a:lvl2pPr>
            <a:lvl3pPr eaLnBrk="0" hangingPunct="0">
              <a:defRPr sz="2400">
                <a:latin typeface="Arial" pitchFamily="34" charset="0"/>
                <a:cs typeface="Arial" pitchFamily="34" charset="0"/>
              </a:defRPr>
            </a:lvl3pPr>
            <a:lvl4pPr eaLnBrk="0" hangingPunct="0">
              <a:defRPr sz="2400">
                <a:latin typeface="Arial" pitchFamily="34" charset="0"/>
                <a:cs typeface="Arial" pitchFamily="34" charset="0"/>
              </a:defRPr>
            </a:lvl4pPr>
            <a:lvl5pPr eaLnBrk="0" hangingPunct="0">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r>
              <a:rPr lang="es-CO" dirty="0"/>
              <a:t>BENEFICIOS</a:t>
            </a:r>
          </a:p>
        </p:txBody>
      </p:sp>
      <p:graphicFrame>
        <p:nvGraphicFramePr>
          <p:cNvPr id="8" name="3 Tabla"/>
          <p:cNvGraphicFramePr>
            <a:graphicFrameLocks noGrp="1"/>
          </p:cNvGraphicFramePr>
          <p:nvPr>
            <p:extLst>
              <p:ext uri="{D42A27DB-BD31-4B8C-83A1-F6EECF244321}">
                <p14:modId xmlns:p14="http://schemas.microsoft.com/office/powerpoint/2010/main" val="3287644455"/>
              </p:ext>
            </p:extLst>
          </p:nvPr>
        </p:nvGraphicFramePr>
        <p:xfrm>
          <a:off x="6351019" y="5108202"/>
          <a:ext cx="4095246" cy="1273126"/>
        </p:xfrm>
        <a:graphic>
          <a:graphicData uri="http://schemas.openxmlformats.org/drawingml/2006/table">
            <a:tbl>
              <a:tblPr firstRow="1" bandRow="1">
                <a:tableStyleId>{ED083AE6-46FA-4A59-8FB0-9F97EB10719F}</a:tableStyleId>
              </a:tblPr>
              <a:tblGrid>
                <a:gridCol w="4095246"/>
              </a:tblGrid>
              <a:tr h="1033044">
                <a:tc>
                  <a:txBody>
                    <a:bodyPr/>
                    <a:lstStyle>
                      <a:lvl1pPr marL="0" algn="l" defTabSz="844083" rtl="0" eaLnBrk="1" latinLnBrk="0" hangingPunct="1">
                        <a:defRPr sz="1662" b="1" kern="1200">
                          <a:solidFill>
                            <a:schemeClr val="tx1"/>
                          </a:solidFill>
                          <a:latin typeface="Calibri"/>
                        </a:defRPr>
                      </a:lvl1pPr>
                      <a:lvl2pPr marL="422041" algn="l" defTabSz="844083" rtl="0" eaLnBrk="1" latinLnBrk="0" hangingPunct="1">
                        <a:defRPr sz="1662" b="1" kern="1200">
                          <a:solidFill>
                            <a:schemeClr val="tx1"/>
                          </a:solidFill>
                          <a:latin typeface="Calibri"/>
                        </a:defRPr>
                      </a:lvl2pPr>
                      <a:lvl3pPr marL="844083" algn="l" defTabSz="844083" rtl="0" eaLnBrk="1" latinLnBrk="0" hangingPunct="1">
                        <a:defRPr sz="1662" b="1" kern="1200">
                          <a:solidFill>
                            <a:schemeClr val="tx1"/>
                          </a:solidFill>
                          <a:latin typeface="Calibri"/>
                        </a:defRPr>
                      </a:lvl3pPr>
                      <a:lvl4pPr marL="1266124" algn="l" defTabSz="844083" rtl="0" eaLnBrk="1" latinLnBrk="0" hangingPunct="1">
                        <a:defRPr sz="1662" b="1" kern="1200">
                          <a:solidFill>
                            <a:schemeClr val="tx1"/>
                          </a:solidFill>
                          <a:latin typeface="Calibri"/>
                        </a:defRPr>
                      </a:lvl4pPr>
                      <a:lvl5pPr marL="1688165" algn="l" defTabSz="844083" rtl="0" eaLnBrk="1" latinLnBrk="0" hangingPunct="1">
                        <a:defRPr sz="1662" b="1" kern="1200">
                          <a:solidFill>
                            <a:schemeClr val="tx1"/>
                          </a:solidFill>
                          <a:latin typeface="Calibri"/>
                        </a:defRPr>
                      </a:lvl5pPr>
                      <a:lvl6pPr marL="2110207" algn="l" defTabSz="844083" rtl="0" eaLnBrk="1" latinLnBrk="0" hangingPunct="1">
                        <a:defRPr sz="1662" b="1" kern="1200">
                          <a:solidFill>
                            <a:schemeClr val="tx1"/>
                          </a:solidFill>
                          <a:latin typeface="Calibri"/>
                        </a:defRPr>
                      </a:lvl6pPr>
                      <a:lvl7pPr marL="2532248" algn="l" defTabSz="844083" rtl="0" eaLnBrk="1" latinLnBrk="0" hangingPunct="1">
                        <a:defRPr sz="1662" b="1" kern="1200">
                          <a:solidFill>
                            <a:schemeClr val="tx1"/>
                          </a:solidFill>
                          <a:latin typeface="Calibri"/>
                        </a:defRPr>
                      </a:lvl7pPr>
                      <a:lvl8pPr marL="2954289" algn="l" defTabSz="844083" rtl="0" eaLnBrk="1" latinLnBrk="0" hangingPunct="1">
                        <a:defRPr sz="1662" b="1" kern="1200">
                          <a:solidFill>
                            <a:schemeClr val="tx1"/>
                          </a:solidFill>
                          <a:latin typeface="Calibri"/>
                        </a:defRPr>
                      </a:lvl8pPr>
                      <a:lvl9pPr marL="3376331" algn="l" defTabSz="844083" rtl="0" eaLnBrk="1" latinLnBrk="0" hangingPunct="1">
                        <a:defRPr sz="1662" b="1" kern="1200">
                          <a:solidFill>
                            <a:schemeClr val="tx1"/>
                          </a:solidFill>
                          <a:latin typeface="Calibri"/>
                        </a:defRPr>
                      </a:lvl9pPr>
                    </a:lstStyle>
                    <a:p>
                      <a:pPr marL="0" indent="-228600" algn="l" defTabSz="844083" rtl="0" eaLnBrk="1" fontAlgn="ctr" latinLnBrk="0" hangingPunct="1">
                        <a:buFont typeface="+mj-lt"/>
                        <a:buAutoNum type="arabicPeriod"/>
                      </a:pPr>
                      <a:r>
                        <a:rPr lang="es-ES" sz="1300" b="0" u="none" strike="noStrike" kern="1200" dirty="0" smtClean="0">
                          <a:solidFill>
                            <a:schemeClr val="tx1"/>
                          </a:solidFill>
                          <a:effectLst/>
                          <a:latin typeface="+mn-lt"/>
                          <a:ea typeface="+mn-ea"/>
                          <a:cs typeface="+mn-cs"/>
                        </a:rPr>
                        <a:t>Este corredor mejorará la conectividad del corredor Buenaventura – Bogotá en el departamento de Tolima.</a:t>
                      </a:r>
                    </a:p>
                    <a:p>
                      <a:pPr marL="0" indent="-228600" algn="l" defTabSz="844083" rtl="0" eaLnBrk="1" fontAlgn="ctr" latinLnBrk="0" hangingPunct="1">
                        <a:buFont typeface="+mj-lt"/>
                        <a:buAutoNum type="arabicPeriod"/>
                      </a:pPr>
                      <a:r>
                        <a:rPr lang="es-ES" sz="1300" b="0" u="none" strike="noStrike" kern="1200" dirty="0" smtClean="0">
                          <a:solidFill>
                            <a:schemeClr val="tx1"/>
                          </a:solidFill>
                          <a:effectLst/>
                          <a:latin typeface="+mn-lt"/>
                          <a:ea typeface="+mn-ea"/>
                          <a:cs typeface="+mn-cs"/>
                        </a:rPr>
                        <a:t>Ahorro en tiempo recorrido, aproximadamente 12 minutos.</a:t>
                      </a:r>
                    </a:p>
                    <a:p>
                      <a:pPr marL="0" marR="0" indent="-228600" algn="l" defTabSz="844083" rtl="0" eaLnBrk="1" fontAlgn="ctr" latinLnBrk="0" hangingPunct="1">
                        <a:lnSpc>
                          <a:spcPct val="100000"/>
                        </a:lnSpc>
                        <a:spcBef>
                          <a:spcPts val="0"/>
                        </a:spcBef>
                        <a:spcAft>
                          <a:spcPts val="0"/>
                        </a:spcAft>
                        <a:buClrTx/>
                        <a:buSzTx/>
                        <a:buFont typeface="+mj-lt"/>
                        <a:buAutoNum type="arabicPeriod"/>
                        <a:tabLst/>
                        <a:defRPr/>
                      </a:pPr>
                      <a:r>
                        <a:rPr lang="es-CO" sz="1300" b="0" u="none" strike="noStrike" kern="1200" dirty="0" smtClean="0">
                          <a:solidFill>
                            <a:schemeClr val="tx1"/>
                          </a:solidFill>
                          <a:effectLst/>
                          <a:latin typeface="+mn-lt"/>
                          <a:ea typeface="+mn-ea"/>
                          <a:cs typeface="+mn-cs"/>
                        </a:rPr>
                        <a:t>Generación de más de 2.400  empleos directos  durante la etapa de construcción (8 años).</a:t>
                      </a:r>
                    </a:p>
                  </a:txBody>
                  <a:tcPr marL="84406" marR="84406" marT="42203" marB="42203"/>
                </a:tc>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1879451749"/>
              </p:ext>
            </p:extLst>
          </p:nvPr>
        </p:nvGraphicFramePr>
        <p:xfrm>
          <a:off x="6351020" y="4152718"/>
          <a:ext cx="4066149" cy="320035"/>
        </p:xfrm>
        <a:graphic>
          <a:graphicData uri="http://schemas.openxmlformats.org/drawingml/2006/table">
            <a:tbl>
              <a:tblPr>
                <a:tableStyleId>{8799B23B-EC83-4686-B30A-512413B5E67A}</a:tableStyleId>
              </a:tblPr>
              <a:tblGrid>
                <a:gridCol w="4066149"/>
              </a:tblGrid>
              <a:tr h="320035">
                <a:tc>
                  <a:txBody>
                    <a:bodyPr/>
                    <a:lstStyle/>
                    <a:p>
                      <a:pPr algn="ctr" fontAlgn="ctr"/>
                      <a:r>
                        <a:rPr lang="es-MX" sz="1400" kern="1200" dirty="0" smtClean="0">
                          <a:solidFill>
                            <a:schemeClr val="tx1"/>
                          </a:solidFill>
                          <a:effectLst/>
                          <a:latin typeface="+mn-lt"/>
                          <a:ea typeface="+mn-ea"/>
                          <a:cs typeface="+mn-cs"/>
                        </a:rPr>
                        <a:t>Consultores Técnicos y Económicos S.A. </a:t>
                      </a:r>
                      <a:endParaRPr lang="es-CO" sz="1400" b="1" i="0" u="none" strike="noStrike" dirty="0">
                        <a:solidFill>
                          <a:schemeClr val="tx1"/>
                        </a:solidFill>
                        <a:effectLst/>
                        <a:latin typeface="Calibri" panose="020F0502020204030204" pitchFamily="34" charset="0"/>
                      </a:endParaRPr>
                    </a:p>
                  </a:txBody>
                  <a:tcPr marL="0" marR="0" marT="0" marB="0" anchor="ctr"/>
                </a:tc>
              </a:tr>
            </a:tbl>
          </a:graphicData>
        </a:graphic>
      </p:graphicFrame>
      <p:sp>
        <p:nvSpPr>
          <p:cNvPr id="10" name="30 CuadroTexto"/>
          <p:cNvSpPr txBox="1">
            <a:spLocks noChangeArrowheads="1"/>
          </p:cNvSpPr>
          <p:nvPr/>
        </p:nvSpPr>
        <p:spPr bwMode="auto">
          <a:xfrm flipH="1">
            <a:off x="6312024" y="1415199"/>
            <a:ext cx="4105144" cy="319639"/>
          </a:xfrm>
          <a:prstGeom prst="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wrap="square" anchor="ctr">
            <a:spAutoFit/>
          </a:bodyPr>
          <a:lstStyle>
            <a:defPPr>
              <a:defRPr lang="es-CO"/>
            </a:defPPr>
            <a:lvl1pPr marL="457200" indent="-457200" algn="ctr">
              <a:spcBef>
                <a:spcPts val="600"/>
              </a:spcBef>
              <a:defRPr sz="1477" b="1">
                <a:solidFill>
                  <a:prstClr val="white"/>
                </a:solidFill>
                <a:effectLst>
                  <a:outerShdw blurRad="38100" dist="38100" dir="2700000" algn="tl">
                    <a:srgbClr val="000000">
                      <a:alpha val="43137"/>
                    </a:srgbClr>
                  </a:outerShdw>
                </a:effectLst>
                <a:latin typeface="Calibri"/>
                <a:cs typeface="Arial" pitchFamily="34" charset="0"/>
              </a:defRPr>
            </a:lvl1pPr>
            <a:lvl2pPr marL="37931725" indent="-37474525" eaLnBrk="0" hangingPunct="0">
              <a:defRPr sz="2400">
                <a:latin typeface="Arial" pitchFamily="34" charset="0"/>
                <a:cs typeface="Arial" pitchFamily="34" charset="0"/>
              </a:defRPr>
            </a:lvl2pPr>
            <a:lvl3pPr eaLnBrk="0" hangingPunct="0">
              <a:defRPr sz="2400">
                <a:latin typeface="Arial" pitchFamily="34" charset="0"/>
                <a:cs typeface="Arial" pitchFamily="34" charset="0"/>
              </a:defRPr>
            </a:lvl3pPr>
            <a:lvl4pPr eaLnBrk="0" hangingPunct="0">
              <a:defRPr sz="2400">
                <a:latin typeface="Arial" pitchFamily="34" charset="0"/>
                <a:cs typeface="Arial" pitchFamily="34" charset="0"/>
              </a:defRPr>
            </a:lvl4pPr>
            <a:lvl5pPr eaLnBrk="0" hangingPunct="0">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r>
              <a:rPr lang="es-CO" dirty="0"/>
              <a:t>CONTRATO 002 de 2015</a:t>
            </a:r>
          </a:p>
        </p:txBody>
      </p:sp>
      <p:sp>
        <p:nvSpPr>
          <p:cNvPr id="11" name="30 CuadroTexto"/>
          <p:cNvSpPr txBox="1">
            <a:spLocks noChangeArrowheads="1"/>
          </p:cNvSpPr>
          <p:nvPr/>
        </p:nvSpPr>
        <p:spPr bwMode="auto">
          <a:xfrm flipH="1">
            <a:off x="6351019" y="3816810"/>
            <a:ext cx="4095246" cy="319639"/>
          </a:xfrm>
          <a:prstGeom prst="rec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wrap="square" anchor="ctr">
            <a:spAutoFit/>
          </a:bodyPr>
          <a:lstStyle>
            <a:defPPr>
              <a:defRPr lang="es-CO"/>
            </a:defPPr>
            <a:lvl1pPr marL="457200" indent="-457200" algn="ctr">
              <a:spcBef>
                <a:spcPts val="600"/>
              </a:spcBef>
              <a:defRPr sz="1477" b="1">
                <a:solidFill>
                  <a:prstClr val="white"/>
                </a:solidFill>
                <a:effectLst>
                  <a:outerShdw blurRad="38100" dist="38100" dir="2700000" algn="tl">
                    <a:srgbClr val="000000">
                      <a:alpha val="43137"/>
                    </a:srgbClr>
                  </a:outerShdw>
                </a:effectLst>
                <a:latin typeface="Calibri"/>
                <a:cs typeface="Arial" pitchFamily="34" charset="0"/>
              </a:defRPr>
            </a:lvl1pPr>
            <a:lvl2pPr marL="37931725" indent="-37474525" eaLnBrk="0" hangingPunct="0">
              <a:defRPr sz="2400">
                <a:latin typeface="Arial" pitchFamily="34" charset="0"/>
                <a:cs typeface="Arial" pitchFamily="34" charset="0"/>
              </a:defRPr>
            </a:lvl2pPr>
            <a:lvl3pPr eaLnBrk="0" hangingPunct="0">
              <a:defRPr sz="2400">
                <a:latin typeface="Arial" pitchFamily="34" charset="0"/>
                <a:cs typeface="Arial" pitchFamily="34" charset="0"/>
              </a:defRPr>
            </a:lvl3pPr>
            <a:lvl4pPr eaLnBrk="0" hangingPunct="0">
              <a:defRPr sz="2400">
                <a:latin typeface="Arial" pitchFamily="34" charset="0"/>
                <a:cs typeface="Arial" pitchFamily="34" charset="0"/>
              </a:defRPr>
            </a:lvl4pPr>
            <a:lvl5pPr eaLnBrk="0" hangingPunct="0">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r>
              <a:rPr lang="es-CO" dirty="0"/>
              <a:t>INTERVENTORÍA</a:t>
            </a:r>
          </a:p>
        </p:txBody>
      </p:sp>
      <p:graphicFrame>
        <p:nvGraphicFramePr>
          <p:cNvPr id="12" name="Tabla 11"/>
          <p:cNvGraphicFramePr>
            <a:graphicFrameLocks noGrp="1"/>
          </p:cNvGraphicFramePr>
          <p:nvPr>
            <p:extLst>
              <p:ext uri="{D42A27DB-BD31-4B8C-83A1-F6EECF244321}">
                <p14:modId xmlns:p14="http://schemas.microsoft.com/office/powerpoint/2010/main" val="1399415747"/>
              </p:ext>
            </p:extLst>
          </p:nvPr>
        </p:nvGraphicFramePr>
        <p:xfrm>
          <a:off x="6312026" y="1759838"/>
          <a:ext cx="4105143" cy="1937045"/>
        </p:xfrm>
        <a:graphic>
          <a:graphicData uri="http://schemas.openxmlformats.org/drawingml/2006/table">
            <a:tbl>
              <a:tblPr>
                <a:tableStyleId>{E8B1032C-EA38-4F05-BA0D-38AFFFC7BED3}</a:tableStyleId>
              </a:tblPr>
              <a:tblGrid>
                <a:gridCol w="2523762"/>
                <a:gridCol w="1581381"/>
              </a:tblGrid>
              <a:tr h="246185">
                <a:tc gridSpan="2">
                  <a:txBody>
                    <a:bodyPr/>
                    <a:lstStyle/>
                    <a:p>
                      <a:pPr algn="ctr" fontAlgn="ctr"/>
                      <a:r>
                        <a:rPr lang="es-CO" sz="1300" u="none" strike="noStrike" baseline="0" dirty="0" smtClean="0">
                          <a:effectLst/>
                        </a:rPr>
                        <a:t>APP GICA</a:t>
                      </a:r>
                      <a:endParaRPr lang="es-CO" sz="1300" b="1" i="0" u="none" strike="noStrike" dirty="0">
                        <a:solidFill>
                          <a:srgbClr val="FFFFFF"/>
                        </a:solidFill>
                        <a:effectLst/>
                        <a:latin typeface="Calibri" panose="020F0502020204030204" pitchFamily="34" charset="0"/>
                      </a:endParaRPr>
                    </a:p>
                  </a:txBody>
                  <a:tcPr marL="0" marR="0" marT="0" marB="0" anchor="ctr"/>
                </a:tc>
                <a:tc hMerge="1">
                  <a:txBody>
                    <a:bodyPr/>
                    <a:lstStyle/>
                    <a:p>
                      <a:endParaRPr lang="es-CO"/>
                    </a:p>
                  </a:txBody>
                  <a:tcPr/>
                </a:tc>
              </a:tr>
              <a:tr h="502140">
                <a:tc>
                  <a:txBody>
                    <a:bodyPr/>
                    <a:lstStyle/>
                    <a:p>
                      <a:pPr algn="ctr" fontAlgn="ctr"/>
                      <a:r>
                        <a:rPr lang="es-CO" sz="1300" u="none" strike="noStrike" dirty="0">
                          <a:effectLst/>
                        </a:rPr>
                        <a:t>ACCIONISTAS</a:t>
                      </a:r>
                      <a:endParaRPr lang="es-CO" sz="1300" b="1" i="0" u="none" strike="noStrike" dirty="0">
                        <a:solidFill>
                          <a:srgbClr val="16365C"/>
                        </a:solidFill>
                        <a:effectLst/>
                        <a:latin typeface="Calibri" panose="020F0502020204030204" pitchFamily="34" charset="0"/>
                      </a:endParaRPr>
                    </a:p>
                  </a:txBody>
                  <a:tcPr marL="0" marR="0" marT="0" marB="0" anchor="ctr"/>
                </a:tc>
                <a:tc>
                  <a:txBody>
                    <a:bodyPr/>
                    <a:lstStyle/>
                    <a:p>
                      <a:pPr algn="ctr" fontAlgn="ctr"/>
                      <a:r>
                        <a:rPr lang="es-CO" sz="1300" u="none" strike="noStrike">
                          <a:effectLst/>
                        </a:rPr>
                        <a:t>% DE PARTICIPACION</a:t>
                      </a:r>
                      <a:endParaRPr lang="es-CO" sz="1300" b="1" i="0" u="none" strike="noStrike">
                        <a:solidFill>
                          <a:srgbClr val="16365C"/>
                        </a:solidFill>
                        <a:effectLst/>
                        <a:latin typeface="Calibri" panose="020F0502020204030204" pitchFamily="34" charset="0"/>
                      </a:endParaRPr>
                    </a:p>
                  </a:txBody>
                  <a:tcPr marL="0" marR="0" marT="0" marB="0" anchor="ctr"/>
                </a:tc>
              </a:tr>
              <a:tr h="196948">
                <a:tc>
                  <a:txBody>
                    <a:bodyPr/>
                    <a:lstStyle/>
                    <a:p>
                      <a:pPr algn="l" fontAlgn="ctr"/>
                      <a:r>
                        <a:rPr lang="es-CO" sz="1300" u="none" strike="noStrike" dirty="0" smtClean="0">
                          <a:effectLst/>
                        </a:rPr>
                        <a:t>CONSTRUCTORA</a:t>
                      </a:r>
                      <a:r>
                        <a:rPr lang="es-CO" sz="1300" u="none" strike="noStrike" baseline="0" dirty="0" smtClean="0">
                          <a:effectLst/>
                        </a:rPr>
                        <a:t> COLPATRIA</a:t>
                      </a:r>
                      <a:endParaRPr lang="es-CO" sz="1300" b="0" i="0" u="none" strike="noStrike" dirty="0">
                        <a:solidFill>
                          <a:srgbClr val="16365C"/>
                        </a:solidFill>
                        <a:effectLst/>
                        <a:latin typeface="Calibri" panose="020F0502020204030204" pitchFamily="34" charset="0"/>
                      </a:endParaRPr>
                    </a:p>
                  </a:txBody>
                  <a:tcPr marL="0" marR="0" marT="0" marB="0" anchor="ctr"/>
                </a:tc>
                <a:tc>
                  <a:txBody>
                    <a:bodyPr/>
                    <a:lstStyle/>
                    <a:p>
                      <a:pPr algn="ctr" fontAlgn="ctr"/>
                      <a:r>
                        <a:rPr lang="es-CO" sz="1300" u="none" strike="noStrike" dirty="0" smtClean="0">
                          <a:effectLst/>
                        </a:rPr>
                        <a:t>29%</a:t>
                      </a:r>
                      <a:endParaRPr lang="es-CO" sz="1300" b="0" i="0" u="none" strike="noStrike" dirty="0">
                        <a:solidFill>
                          <a:srgbClr val="16365C"/>
                        </a:solidFill>
                        <a:effectLst/>
                        <a:latin typeface="Calibri" panose="020F0502020204030204" pitchFamily="34" charset="0"/>
                      </a:endParaRPr>
                    </a:p>
                  </a:txBody>
                  <a:tcPr marL="0" marR="0" marT="0" marB="0" anchor="ctr"/>
                </a:tc>
              </a:tr>
              <a:tr h="196948">
                <a:tc>
                  <a:txBody>
                    <a:bodyPr/>
                    <a:lstStyle/>
                    <a:p>
                      <a:pPr algn="l" fontAlgn="ctr"/>
                      <a:r>
                        <a:rPr lang="es-CO" sz="1300" u="none" strike="noStrike" dirty="0" smtClean="0">
                          <a:effectLst/>
                        </a:rPr>
                        <a:t>MINCIVIL S.A</a:t>
                      </a:r>
                      <a:endParaRPr lang="es-CO" sz="1300" b="0" i="0" u="none" strike="noStrike" dirty="0">
                        <a:solidFill>
                          <a:srgbClr val="16365C"/>
                        </a:solidFill>
                        <a:effectLst/>
                        <a:latin typeface="Calibri" panose="020F0502020204030204" pitchFamily="34" charset="0"/>
                      </a:endParaRPr>
                    </a:p>
                  </a:txBody>
                  <a:tcPr marL="0" marR="0" marT="0" marB="0" anchor="ctr"/>
                </a:tc>
                <a:tc>
                  <a:txBody>
                    <a:bodyPr/>
                    <a:lstStyle/>
                    <a:p>
                      <a:pPr algn="ctr" fontAlgn="ctr"/>
                      <a:r>
                        <a:rPr lang="es-CO" sz="1300" u="none" strike="noStrike" dirty="0" smtClean="0">
                          <a:effectLst/>
                        </a:rPr>
                        <a:t>29%</a:t>
                      </a:r>
                      <a:endParaRPr lang="es-CO" sz="1300" b="0" i="0" u="none" strike="noStrike" dirty="0">
                        <a:solidFill>
                          <a:srgbClr val="16365C"/>
                        </a:solidFill>
                        <a:effectLst/>
                        <a:latin typeface="Calibri" panose="020F0502020204030204" pitchFamily="34" charset="0"/>
                      </a:endParaRPr>
                    </a:p>
                  </a:txBody>
                  <a:tcPr marL="0" marR="0" marT="0" marB="0" anchor="ctr"/>
                </a:tc>
              </a:tr>
              <a:tr h="196948">
                <a:tc>
                  <a:txBody>
                    <a:bodyPr/>
                    <a:lstStyle/>
                    <a:p>
                      <a:pPr algn="l" fontAlgn="ctr"/>
                      <a:r>
                        <a:rPr lang="es-CO" sz="1300" u="none" strike="noStrike" dirty="0" smtClean="0">
                          <a:effectLst/>
                        </a:rPr>
                        <a:t>HB ESTRUCTURAS METÁLICAS</a:t>
                      </a:r>
                      <a:endParaRPr lang="es-CO" sz="1300" b="0" i="0" u="none" strike="noStrike" dirty="0">
                        <a:solidFill>
                          <a:srgbClr val="16365C"/>
                        </a:solidFill>
                        <a:effectLst/>
                        <a:latin typeface="Calibri" panose="020F0502020204030204" pitchFamily="34" charset="0"/>
                      </a:endParaRPr>
                    </a:p>
                  </a:txBody>
                  <a:tcPr marL="0" marR="0" marT="0" marB="0" anchor="ctr"/>
                </a:tc>
                <a:tc>
                  <a:txBody>
                    <a:bodyPr/>
                    <a:lstStyle/>
                    <a:p>
                      <a:pPr algn="ctr" fontAlgn="ctr"/>
                      <a:r>
                        <a:rPr lang="es-CO" sz="1300" u="none" strike="noStrike" dirty="0" smtClean="0">
                          <a:effectLst/>
                        </a:rPr>
                        <a:t>14%</a:t>
                      </a:r>
                      <a:endParaRPr lang="es-CO" sz="1300" b="0" i="0" u="none" strike="noStrike" dirty="0">
                        <a:solidFill>
                          <a:srgbClr val="16365C"/>
                        </a:solidFill>
                        <a:effectLst/>
                        <a:latin typeface="Calibri" panose="020F0502020204030204" pitchFamily="34" charset="0"/>
                      </a:endParaRPr>
                    </a:p>
                  </a:txBody>
                  <a:tcPr marL="0" marR="0" marT="0" marB="0" anchor="ctr"/>
                </a:tc>
              </a:tr>
              <a:tr h="196948">
                <a:tc>
                  <a:txBody>
                    <a:bodyPr/>
                    <a:lstStyle/>
                    <a:p>
                      <a:pPr algn="l" fontAlgn="ctr"/>
                      <a:r>
                        <a:rPr lang="es-CO" sz="1300" u="none" strike="noStrike" dirty="0" smtClean="0">
                          <a:effectLst/>
                        </a:rPr>
                        <a:t>TERMOTÉCNICA COINDUSTRIAL S.A</a:t>
                      </a:r>
                      <a:endParaRPr lang="es-CO" sz="1300" b="0" i="0" u="none" strike="noStrike" dirty="0">
                        <a:solidFill>
                          <a:srgbClr val="16365C"/>
                        </a:solidFill>
                        <a:effectLst/>
                        <a:latin typeface="Calibri" panose="020F0502020204030204" pitchFamily="34" charset="0"/>
                      </a:endParaRPr>
                    </a:p>
                  </a:txBody>
                  <a:tcPr marL="0" marR="0" marT="0" marB="0" anchor="ctr"/>
                </a:tc>
                <a:tc>
                  <a:txBody>
                    <a:bodyPr/>
                    <a:lstStyle/>
                    <a:p>
                      <a:pPr algn="ctr" fontAlgn="ctr"/>
                      <a:r>
                        <a:rPr lang="es-CO" sz="1300" u="none" strike="noStrike" dirty="0" smtClean="0">
                          <a:effectLst/>
                        </a:rPr>
                        <a:t>15%</a:t>
                      </a:r>
                      <a:endParaRPr lang="es-CO" sz="1300" b="0" i="0" u="none" strike="noStrike" dirty="0">
                        <a:solidFill>
                          <a:srgbClr val="16365C"/>
                        </a:solidFill>
                        <a:effectLst/>
                        <a:latin typeface="Calibri" panose="020F0502020204030204" pitchFamily="34" charset="0"/>
                      </a:endParaRPr>
                    </a:p>
                  </a:txBody>
                  <a:tcPr marL="0" marR="0" marT="0" marB="0" anchor="ctr"/>
                </a:tc>
              </a:tr>
              <a:tr h="393895">
                <a:tc>
                  <a:txBody>
                    <a:bodyPr/>
                    <a:lstStyle/>
                    <a:p>
                      <a:pPr algn="l" fontAlgn="ctr"/>
                      <a:r>
                        <a:rPr lang="es-CO" sz="1300" u="none" strike="noStrike" dirty="0" smtClean="0">
                          <a:effectLst/>
                        </a:rPr>
                        <a:t>LATINOAMERICA DE CONSTRUCCIONES LATINCO S.A</a:t>
                      </a:r>
                      <a:endParaRPr lang="es-CO" sz="1300" b="0" i="0" u="none" strike="noStrike" dirty="0">
                        <a:solidFill>
                          <a:srgbClr val="16365C"/>
                        </a:solidFill>
                        <a:effectLst/>
                        <a:latin typeface="Calibri" panose="020F0502020204030204" pitchFamily="34" charset="0"/>
                      </a:endParaRPr>
                    </a:p>
                  </a:txBody>
                  <a:tcPr marL="0" marR="0" marT="0" marB="0" anchor="ctr"/>
                </a:tc>
                <a:tc>
                  <a:txBody>
                    <a:bodyPr/>
                    <a:lstStyle/>
                    <a:p>
                      <a:pPr algn="ctr" fontAlgn="ctr"/>
                      <a:r>
                        <a:rPr lang="es-CO" sz="1300" u="none" strike="noStrike" dirty="0" smtClean="0">
                          <a:effectLst/>
                        </a:rPr>
                        <a:t>13%</a:t>
                      </a:r>
                      <a:endParaRPr lang="es-CO" sz="1300" b="0" i="0" u="none" strike="noStrike" dirty="0">
                        <a:solidFill>
                          <a:srgbClr val="16365C"/>
                        </a:solidFill>
                        <a:effectLst/>
                        <a:latin typeface="Calibri" panose="020F0502020204030204" pitchFamily="34" charset="0"/>
                      </a:endParaRPr>
                    </a:p>
                  </a:txBody>
                  <a:tcPr marL="0" marR="0" marT="0" marB="0" anchor="ctr"/>
                </a:tc>
              </a:tr>
            </a:tbl>
          </a:graphicData>
        </a:graphic>
      </p:graphicFrame>
    </p:spTree>
    <p:extLst>
      <p:ext uri="{BB962C8B-B14F-4D97-AF65-F5344CB8AC3E}">
        <p14:creationId xmlns:p14="http://schemas.microsoft.com/office/powerpoint/2010/main" val="29562263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0"/>
            <a:ext cx="1400213" cy="1124744"/>
          </a:xfrm>
          <a:prstGeom prst="rect">
            <a:avLst/>
          </a:prstGeom>
        </p:spPr>
      </p:pic>
      <p:grpSp>
        <p:nvGrpSpPr>
          <p:cNvPr id="3" name="Grupo 2"/>
          <p:cNvGrpSpPr/>
          <p:nvPr/>
        </p:nvGrpSpPr>
        <p:grpSpPr>
          <a:xfrm>
            <a:off x="-1248816" y="910264"/>
            <a:ext cx="7874937" cy="711729"/>
            <a:chOff x="75387" y="180067"/>
            <a:chExt cx="6097155" cy="771040"/>
          </a:xfrm>
        </p:grpSpPr>
        <p:sp>
          <p:nvSpPr>
            <p:cNvPr id="4" name="Rectángulo 5"/>
            <p:cNvSpPr>
              <a:spLocks noChangeArrowheads="1"/>
            </p:cNvSpPr>
            <p:nvPr/>
          </p:nvSpPr>
          <p:spPr bwMode="auto">
            <a:xfrm>
              <a:off x="75387" y="180067"/>
              <a:ext cx="5904656" cy="592524"/>
            </a:xfrm>
            <a:prstGeom prst="rect">
              <a:avLst/>
            </a:prstGeom>
            <a:noFill/>
            <a:ln w="9525">
              <a:noFill/>
              <a:miter lim="800000"/>
              <a:headEnd/>
              <a:tailEnd/>
            </a:ln>
          </p:spPr>
          <p:txBody>
            <a:bodyPr wrap="square">
              <a:spAutoFit/>
            </a:bodyPr>
            <a:lstStyle/>
            <a:p>
              <a:pPr>
                <a:defRPr/>
              </a:pPr>
              <a:r>
                <a:rPr lang="es-ES" sz="2954" dirty="0" smtClean="0">
                  <a:solidFill>
                    <a:srgbClr val="FFC000"/>
                  </a:solidFill>
                  <a:latin typeface="Impact" pitchFamily="34" charset="0"/>
                  <a:sym typeface="Helvetica Neue Bold Condensed" charset="0"/>
                </a:rPr>
                <a:t>  </a:t>
              </a:r>
              <a:endParaRPr lang="es-ES" sz="2954" b="1" dirty="0">
                <a:ln w="10541" cmpd="sng">
                  <a:solidFill>
                    <a:srgbClr val="4F81BD">
                      <a:shade val="88000"/>
                      <a:satMod val="110000"/>
                    </a:srgbClr>
                  </a:solidFill>
                  <a:prstDash val="solid"/>
                </a:ln>
                <a:solidFill>
                  <a:srgbClr val="1F497D"/>
                </a:solidFill>
                <a:latin typeface="Franklin Gothic Demi Cond" pitchFamily="34" charset="0"/>
                <a:sym typeface="Helvetica Neue Bold Condensed" charset="0"/>
              </a:endParaRPr>
            </a:p>
          </p:txBody>
        </p:sp>
        <p:sp>
          <p:nvSpPr>
            <p:cNvPr id="5" name="Rectángulo 4"/>
            <p:cNvSpPr>
              <a:spLocks noChangeArrowheads="1"/>
            </p:cNvSpPr>
            <p:nvPr/>
          </p:nvSpPr>
          <p:spPr bwMode="auto">
            <a:xfrm>
              <a:off x="1420014" y="358583"/>
              <a:ext cx="4752528" cy="59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sz="2954" dirty="0">
                  <a:solidFill>
                    <a:prstClr val="black"/>
                  </a:solidFill>
                  <a:latin typeface="Impact" pitchFamily="34" charset="0"/>
                  <a:sym typeface="Helvetica Neue Bold Condensed"/>
                </a:rPr>
                <a:t>IP IBAGUÉ - CAJAMARCA</a:t>
              </a:r>
            </a:p>
          </p:txBody>
        </p:sp>
      </p:grpSp>
      <p:graphicFrame>
        <p:nvGraphicFramePr>
          <p:cNvPr id="6" name="10 Tabla"/>
          <p:cNvGraphicFramePr>
            <a:graphicFrameLocks noGrp="1"/>
          </p:cNvGraphicFramePr>
          <p:nvPr>
            <p:extLst>
              <p:ext uri="{D42A27DB-BD31-4B8C-83A1-F6EECF244321}">
                <p14:modId xmlns:p14="http://schemas.microsoft.com/office/powerpoint/2010/main" val="1136421328"/>
              </p:ext>
            </p:extLst>
          </p:nvPr>
        </p:nvGraphicFramePr>
        <p:xfrm>
          <a:off x="2790938" y="3004049"/>
          <a:ext cx="8201606" cy="3089247"/>
        </p:xfrm>
        <a:graphic>
          <a:graphicData uri="http://schemas.openxmlformats.org/drawingml/2006/table">
            <a:tbl>
              <a:tblPr bandRow="1"/>
              <a:tblGrid>
                <a:gridCol w="554069"/>
                <a:gridCol w="2940156"/>
                <a:gridCol w="1848560"/>
                <a:gridCol w="2858821"/>
              </a:tblGrid>
              <a:tr h="415695">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a:spcAft>
                          <a:spcPts val="0"/>
                        </a:spcAft>
                      </a:pPr>
                      <a:r>
                        <a:rPr lang="es-ES_tradnl" sz="1500" b="1" dirty="0" smtClean="0">
                          <a:effectLst>
                            <a:outerShdw blurRad="38100" dist="38100" dir="2700000" algn="tl">
                              <a:srgbClr val="000000">
                                <a:alpha val="43137"/>
                              </a:srgbClr>
                            </a:outerShdw>
                          </a:effectLst>
                          <a:latin typeface="+mn-lt"/>
                        </a:rPr>
                        <a:t>UF</a:t>
                      </a:r>
                      <a:endParaRPr lang="es-CO" sz="1500" b="1" dirty="0">
                        <a:effectLst>
                          <a:outerShdw blurRad="38100" dist="38100" dir="2700000" algn="tl">
                            <a:srgbClr val="000000">
                              <a:alpha val="43137"/>
                            </a:srgbClr>
                          </a:outerShdw>
                        </a:effectLst>
                        <a:latin typeface="+mn-lt"/>
                        <a:ea typeface="Times New Roman"/>
                      </a:endParaRPr>
                    </a:p>
                  </a:txBody>
                  <a:tcPr marL="63305" marR="63305" marT="0" marB="0" anchor="ctr">
                    <a:lnL w="12700" cmpd="sng">
                      <a:solidFill>
                        <a:srgbClr val="B8CCE4"/>
                      </a:solidFill>
                    </a:lnL>
                    <a:lnR>
                      <a:noFill/>
                    </a:lnR>
                    <a:lnT w="12700" cmpd="sng">
                      <a:solidFill>
                        <a:srgbClr val="B8CCE4"/>
                      </a:solidFill>
                    </a:lnT>
                    <a:lnB w="12700" cmpd="sng">
                      <a:solidFill>
                        <a:srgbClr val="B8CCE4"/>
                      </a:solidFill>
                    </a:lnB>
                    <a:lnTlToBr w="12700" cmpd="sng">
                      <a:noFill/>
                      <a:prstDash val="solid"/>
                    </a:lnTlToBr>
                    <a:lnBlToTr w="12700" cmpd="sng">
                      <a:noFill/>
                      <a:prstDash val="solid"/>
                    </a:lnBlToTr>
                    <a:solidFill>
                      <a:srgbClr val="B8CCE4">
                        <a:tint val="20000"/>
                      </a:srgbClr>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a:spcAft>
                          <a:spcPts val="0"/>
                        </a:spcAft>
                      </a:pPr>
                      <a:r>
                        <a:rPr lang="es-ES_tradnl" sz="1500" b="1" dirty="0" smtClean="0">
                          <a:effectLst>
                            <a:outerShdw blurRad="38100" dist="38100" dir="2700000" algn="tl">
                              <a:srgbClr val="000000">
                                <a:alpha val="43137"/>
                              </a:srgbClr>
                            </a:outerShdw>
                          </a:effectLst>
                          <a:latin typeface="+mn-lt"/>
                        </a:rPr>
                        <a:t>SECTOR</a:t>
                      </a:r>
                      <a:endParaRPr lang="es-CO" sz="1500" b="1" dirty="0">
                        <a:effectLst>
                          <a:outerShdw blurRad="38100" dist="38100" dir="2700000" algn="tl">
                            <a:srgbClr val="000000">
                              <a:alpha val="43137"/>
                            </a:srgbClr>
                          </a:outerShdw>
                        </a:effectLst>
                        <a:latin typeface="+mn-lt"/>
                        <a:ea typeface="Times New Roman"/>
                      </a:endParaRPr>
                    </a:p>
                  </a:txBody>
                  <a:tcPr marL="63305" marR="63305" marT="0" marB="0" anchor="ctr">
                    <a:lnL>
                      <a:noFill/>
                    </a:lnL>
                    <a:lnR>
                      <a:noFill/>
                    </a:lnR>
                    <a:lnT w="12700" cmpd="sng">
                      <a:solidFill>
                        <a:srgbClr val="B8CCE4"/>
                      </a:solidFill>
                    </a:lnT>
                    <a:lnB w="12700" cmpd="sng">
                      <a:solidFill>
                        <a:srgbClr val="B8CCE4"/>
                      </a:solidFill>
                    </a:lnB>
                    <a:lnTlToBr w="12700" cmpd="sng">
                      <a:noFill/>
                      <a:prstDash val="solid"/>
                    </a:lnTlToBr>
                    <a:lnBlToTr w="12700" cmpd="sng">
                      <a:noFill/>
                      <a:prstDash val="solid"/>
                    </a:lnBlToTr>
                    <a:solidFill>
                      <a:srgbClr val="B8CCE4">
                        <a:tint val="20000"/>
                      </a:srgbClr>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a:spcAft>
                          <a:spcPts val="0"/>
                        </a:spcAft>
                      </a:pPr>
                      <a:r>
                        <a:rPr lang="es-ES_tradnl" sz="1500" b="1" dirty="0" smtClean="0">
                          <a:effectLst>
                            <a:outerShdw blurRad="38100" dist="38100" dir="2700000" algn="tl">
                              <a:srgbClr val="000000">
                                <a:alpha val="43137"/>
                              </a:srgbClr>
                            </a:outerShdw>
                          </a:effectLst>
                          <a:latin typeface="+mn-lt"/>
                        </a:rPr>
                        <a:t>LONGITUD (KM)</a:t>
                      </a:r>
                      <a:endParaRPr lang="es-CO" sz="1500" b="1" dirty="0">
                        <a:effectLst>
                          <a:outerShdw blurRad="38100" dist="38100" dir="2700000" algn="tl">
                            <a:srgbClr val="000000">
                              <a:alpha val="43137"/>
                            </a:srgbClr>
                          </a:outerShdw>
                        </a:effectLst>
                        <a:latin typeface="+mn-lt"/>
                        <a:ea typeface="Times New Roman"/>
                      </a:endParaRPr>
                    </a:p>
                  </a:txBody>
                  <a:tcPr marL="63305" marR="63305" marT="0" marB="0" anchor="ctr">
                    <a:lnL>
                      <a:noFill/>
                    </a:lnL>
                    <a:lnR>
                      <a:noFill/>
                    </a:lnR>
                    <a:lnT w="12700" cmpd="sng">
                      <a:solidFill>
                        <a:srgbClr val="B8CCE4"/>
                      </a:solidFill>
                    </a:lnT>
                    <a:lnB w="12700" cmpd="sng">
                      <a:solidFill>
                        <a:srgbClr val="B8CCE4"/>
                      </a:solidFill>
                    </a:lnB>
                    <a:lnTlToBr w="12700" cmpd="sng">
                      <a:noFill/>
                      <a:prstDash val="solid"/>
                    </a:lnTlToBr>
                    <a:lnBlToTr w="12700" cmpd="sng">
                      <a:noFill/>
                      <a:prstDash val="solid"/>
                    </a:lnBlToTr>
                    <a:solidFill>
                      <a:srgbClr val="B8CCE4">
                        <a:tint val="20000"/>
                      </a:srgbClr>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a:spcAft>
                          <a:spcPts val="0"/>
                        </a:spcAft>
                      </a:pPr>
                      <a:r>
                        <a:rPr lang="es-ES_tradnl" sz="1500" b="1" dirty="0" smtClean="0">
                          <a:effectLst>
                            <a:outerShdw blurRad="38100" dist="38100" dir="2700000" algn="tl">
                              <a:srgbClr val="000000">
                                <a:alpha val="43137"/>
                              </a:srgbClr>
                            </a:outerShdw>
                          </a:effectLst>
                          <a:latin typeface="+mn-lt"/>
                        </a:rPr>
                        <a:t>INTERVENCIÓN PREVISTA</a:t>
                      </a:r>
                      <a:endParaRPr lang="es-CO" sz="1500" b="1" dirty="0">
                        <a:effectLst>
                          <a:outerShdw blurRad="38100" dist="38100" dir="2700000" algn="tl">
                            <a:srgbClr val="000000">
                              <a:alpha val="43137"/>
                            </a:srgbClr>
                          </a:outerShdw>
                        </a:effectLst>
                        <a:latin typeface="+mn-lt"/>
                        <a:ea typeface="Times New Roman"/>
                      </a:endParaRPr>
                    </a:p>
                  </a:txBody>
                  <a:tcPr marL="63305" marR="63305" marT="0" marB="0" anchor="ctr">
                    <a:lnL>
                      <a:noFill/>
                    </a:lnL>
                    <a:lnR w="12700" cmpd="sng">
                      <a:solidFill>
                        <a:srgbClr val="B8CCE4"/>
                      </a:solidFill>
                    </a:lnR>
                    <a:lnT w="12700" cmpd="sng">
                      <a:solidFill>
                        <a:srgbClr val="B8CCE4"/>
                      </a:solidFill>
                    </a:lnT>
                    <a:lnB w="12700" cmpd="sng">
                      <a:solidFill>
                        <a:srgbClr val="B8CCE4"/>
                      </a:solidFill>
                    </a:lnB>
                    <a:lnTlToBr w="12700" cmpd="sng">
                      <a:noFill/>
                      <a:prstDash val="solid"/>
                    </a:lnTlToBr>
                    <a:lnBlToTr w="12700" cmpd="sng">
                      <a:noFill/>
                      <a:prstDash val="solid"/>
                    </a:lnBlToTr>
                    <a:solidFill>
                      <a:srgbClr val="B8CCE4">
                        <a:tint val="20000"/>
                      </a:srgbClr>
                    </a:solidFill>
                  </a:tcPr>
                </a:tc>
              </a:tr>
              <a:tr h="353791">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fontAlgn="ctr"/>
                      <a:r>
                        <a:rPr lang="es-MX" sz="1500" dirty="0" smtClean="0">
                          <a:latin typeface="+mn-lt"/>
                        </a:rPr>
                        <a:t>UF1</a:t>
                      </a:r>
                      <a:endParaRPr lang="es-MX" sz="1500" dirty="0">
                        <a:latin typeface="+mn-lt"/>
                      </a:endParaRPr>
                    </a:p>
                  </a:txBody>
                  <a:tcPr marL="0" marR="0" marT="0" marB="0" anchor="ctr">
                    <a:lnL w="12700" cmpd="sng">
                      <a:solidFill>
                        <a:srgbClr val="B8CCE4"/>
                      </a:solidFill>
                    </a:lnL>
                    <a:lnR>
                      <a:noFill/>
                    </a:lnR>
                    <a:lnT w="12700" cmpd="sng">
                      <a:solidFill>
                        <a:srgbClr val="B8CCE4"/>
                      </a:solidFill>
                    </a:lnT>
                    <a:lnB w="12700" cmpd="sng">
                      <a:solidFill>
                        <a:srgbClr val="B8CCE4"/>
                      </a:solidFill>
                    </a:lnB>
                    <a:lnTlToBr w="12700" cmpd="sng">
                      <a:noFill/>
                      <a:prstDash val="solid"/>
                    </a:lnTlToBr>
                    <a:lnBlToTr w="12700" cmpd="sng">
                      <a:noFill/>
                      <a:prstDash val="solid"/>
                    </a:lnBlToTr>
                    <a:solidFill>
                      <a:sysClr val="window" lastClr="FFFFFF"/>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fontAlgn="ctr"/>
                      <a:r>
                        <a:rPr lang="es-CO" sz="1500" dirty="0" smtClean="0">
                          <a:latin typeface="+mn-lt"/>
                        </a:rPr>
                        <a:t>Combeima - Boquerón</a:t>
                      </a:r>
                      <a:endParaRPr lang="es-CO" sz="1500" dirty="0">
                        <a:latin typeface="+mn-lt"/>
                      </a:endParaRPr>
                    </a:p>
                  </a:txBody>
                  <a:tcPr marL="0" marR="0" marT="0" marB="0" anchor="ctr">
                    <a:lnL>
                      <a:noFill/>
                    </a:lnL>
                    <a:lnR>
                      <a:noFill/>
                    </a:lnR>
                    <a:lnT w="12700" cmpd="sng">
                      <a:solidFill>
                        <a:srgbClr val="B8CCE4"/>
                      </a:solidFill>
                    </a:lnT>
                    <a:lnB w="12700" cmpd="sng">
                      <a:solidFill>
                        <a:srgbClr val="B8CCE4"/>
                      </a:solidFill>
                    </a:lnB>
                    <a:lnTlToBr w="12700" cmpd="sng">
                      <a:noFill/>
                      <a:prstDash val="solid"/>
                    </a:lnTlToBr>
                    <a:lnBlToTr w="12700" cmpd="sng">
                      <a:noFill/>
                      <a:prstDash val="solid"/>
                    </a:lnBlToTr>
                    <a:solidFill>
                      <a:sysClr val="window" lastClr="FFFFFF"/>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fontAlgn="ctr"/>
                      <a:r>
                        <a:rPr lang="es-MX" sz="1500" dirty="0" smtClean="0">
                          <a:latin typeface="+mn-lt"/>
                        </a:rPr>
                        <a:t>10.80</a:t>
                      </a:r>
                      <a:endParaRPr lang="es-MX" sz="1500" dirty="0">
                        <a:latin typeface="+mn-lt"/>
                      </a:endParaRPr>
                    </a:p>
                  </a:txBody>
                  <a:tcPr marL="8792" marR="8792" marT="8792" marB="0" anchor="ctr">
                    <a:lnL>
                      <a:noFill/>
                    </a:lnL>
                    <a:lnR>
                      <a:noFill/>
                    </a:lnR>
                    <a:lnT w="12700" cmpd="sng">
                      <a:solidFill>
                        <a:srgbClr val="B8CCE4"/>
                      </a:solidFill>
                    </a:lnT>
                    <a:lnB w="12700" cmpd="sng">
                      <a:solidFill>
                        <a:srgbClr val="B8CCE4"/>
                      </a:solidFill>
                    </a:lnB>
                    <a:lnTlToBr w="12700" cmpd="sng">
                      <a:noFill/>
                      <a:prstDash val="solid"/>
                    </a:lnTlToBr>
                    <a:lnBlToTr w="12700" cmpd="sng">
                      <a:noFill/>
                      <a:prstDash val="solid"/>
                    </a:lnBlToTr>
                    <a:solidFill>
                      <a:sysClr val="window" lastClr="FFFFFF"/>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fontAlgn="ctr"/>
                      <a:r>
                        <a:rPr lang="es-MX" sz="1500" dirty="0" smtClean="0">
                          <a:latin typeface="+mn-lt"/>
                        </a:rPr>
                        <a:t>Construcción Segunda Calzada</a:t>
                      </a:r>
                      <a:endParaRPr lang="es-MX" sz="1500" dirty="0">
                        <a:latin typeface="+mn-lt"/>
                      </a:endParaRPr>
                    </a:p>
                  </a:txBody>
                  <a:tcPr marL="0" marR="0" marT="0" marB="0" anchor="ctr">
                    <a:lnL>
                      <a:noFill/>
                    </a:lnL>
                    <a:lnR w="12700" cmpd="sng">
                      <a:solidFill>
                        <a:srgbClr val="B8CCE4"/>
                      </a:solidFill>
                    </a:lnR>
                    <a:lnT w="12700" cmpd="sng">
                      <a:solidFill>
                        <a:srgbClr val="B8CCE4"/>
                      </a:solidFill>
                    </a:lnT>
                    <a:lnB w="12700" cmpd="sng">
                      <a:solidFill>
                        <a:srgbClr val="B8CCE4"/>
                      </a:solidFill>
                    </a:lnB>
                    <a:lnTlToBr w="12700" cmpd="sng">
                      <a:noFill/>
                      <a:prstDash val="solid"/>
                    </a:lnTlToBr>
                    <a:lnBlToTr w="12700" cmpd="sng">
                      <a:noFill/>
                      <a:prstDash val="solid"/>
                    </a:lnBlToTr>
                    <a:solidFill>
                      <a:sysClr val="window" lastClr="FFFFFF"/>
                    </a:solidFill>
                  </a:tcPr>
                </a:tc>
              </a:tr>
              <a:tr h="327074">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fontAlgn="ctr"/>
                      <a:r>
                        <a:rPr lang="es-MX" sz="1500" dirty="0" smtClean="0">
                          <a:latin typeface="+mn-lt"/>
                        </a:rPr>
                        <a:t>UF1</a:t>
                      </a:r>
                      <a:endParaRPr lang="es-MX" sz="1500" dirty="0">
                        <a:latin typeface="+mn-lt"/>
                      </a:endParaRPr>
                    </a:p>
                  </a:txBody>
                  <a:tcPr marL="0" marR="0" marT="0" marB="0" anchor="ctr">
                    <a:lnL w="12700" cmpd="sng">
                      <a:solidFill>
                        <a:srgbClr val="B8CCE4"/>
                      </a:solidFill>
                    </a:lnL>
                    <a:lnR>
                      <a:noFill/>
                    </a:lnR>
                    <a:lnT w="12700" cmpd="sng">
                      <a:solidFill>
                        <a:srgbClr val="B8CCE4"/>
                      </a:solidFill>
                    </a:lnT>
                    <a:lnB w="12700" cmpd="sng">
                      <a:solidFill>
                        <a:srgbClr val="B8CCE4"/>
                      </a:solidFill>
                    </a:lnB>
                    <a:lnTlToBr w="12700" cmpd="sng">
                      <a:noFill/>
                      <a:prstDash val="solid"/>
                    </a:lnTlToBr>
                    <a:lnBlToTr w="12700" cmpd="sng">
                      <a:noFill/>
                      <a:prstDash val="solid"/>
                    </a:lnBlToTr>
                    <a:solidFill>
                      <a:srgbClr val="B8CCE4">
                        <a:tint val="20000"/>
                      </a:srgbClr>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fontAlgn="ctr"/>
                      <a:r>
                        <a:rPr lang="es-MX" sz="1500" dirty="0" smtClean="0">
                          <a:latin typeface="+mn-lt"/>
                        </a:rPr>
                        <a:t>Variante Boquerón</a:t>
                      </a:r>
                      <a:endParaRPr lang="es-CO" sz="1500" dirty="0">
                        <a:latin typeface="+mn-lt"/>
                      </a:endParaRPr>
                    </a:p>
                  </a:txBody>
                  <a:tcPr marL="0" marR="0" marT="0" marB="0" anchor="ctr">
                    <a:lnL>
                      <a:noFill/>
                    </a:lnL>
                    <a:lnR>
                      <a:noFill/>
                    </a:lnR>
                    <a:lnT w="12700" cmpd="sng">
                      <a:solidFill>
                        <a:srgbClr val="B8CCE4"/>
                      </a:solidFill>
                    </a:lnT>
                    <a:lnB w="12700" cmpd="sng">
                      <a:solidFill>
                        <a:srgbClr val="B8CCE4"/>
                      </a:solidFill>
                    </a:lnB>
                    <a:lnTlToBr w="12700" cmpd="sng">
                      <a:noFill/>
                      <a:prstDash val="solid"/>
                    </a:lnTlToBr>
                    <a:lnBlToTr w="12700" cmpd="sng">
                      <a:noFill/>
                      <a:prstDash val="solid"/>
                    </a:lnBlToTr>
                    <a:solidFill>
                      <a:srgbClr val="B8CCE4">
                        <a:tint val="20000"/>
                      </a:srgbClr>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fontAlgn="ctr"/>
                      <a:r>
                        <a:rPr lang="es-MX" sz="1500" dirty="0" smtClean="0">
                          <a:latin typeface="+mn-lt"/>
                        </a:rPr>
                        <a:t>1.20</a:t>
                      </a:r>
                      <a:endParaRPr lang="es-MX" sz="1500" dirty="0">
                        <a:latin typeface="+mn-lt"/>
                      </a:endParaRPr>
                    </a:p>
                  </a:txBody>
                  <a:tcPr marL="8792" marR="8792" marT="8792" marB="0" anchor="ctr">
                    <a:lnL>
                      <a:noFill/>
                    </a:lnL>
                    <a:lnR>
                      <a:noFill/>
                    </a:lnR>
                    <a:lnT w="12700" cmpd="sng">
                      <a:solidFill>
                        <a:srgbClr val="B8CCE4"/>
                      </a:solidFill>
                    </a:lnT>
                    <a:lnB w="12700" cmpd="sng">
                      <a:solidFill>
                        <a:srgbClr val="B8CCE4"/>
                      </a:solidFill>
                    </a:lnB>
                    <a:lnTlToBr w="12700" cmpd="sng">
                      <a:noFill/>
                      <a:prstDash val="solid"/>
                    </a:lnTlToBr>
                    <a:lnBlToTr w="12700" cmpd="sng">
                      <a:noFill/>
                      <a:prstDash val="solid"/>
                    </a:lnBlToTr>
                    <a:solidFill>
                      <a:srgbClr val="B8CCE4">
                        <a:tint val="20000"/>
                      </a:srgbClr>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500" dirty="0" smtClean="0">
                          <a:latin typeface="+mn-lt"/>
                        </a:rPr>
                        <a:t>Construcción Segunda Calzada</a:t>
                      </a:r>
                    </a:p>
                  </a:txBody>
                  <a:tcPr marL="0" marR="0" marT="0" marB="0" anchor="ctr">
                    <a:lnL>
                      <a:noFill/>
                    </a:lnL>
                    <a:lnR w="12700" cmpd="sng">
                      <a:solidFill>
                        <a:srgbClr val="B8CCE4"/>
                      </a:solidFill>
                    </a:lnR>
                    <a:lnT w="12700" cmpd="sng">
                      <a:solidFill>
                        <a:srgbClr val="B8CCE4"/>
                      </a:solidFill>
                    </a:lnT>
                    <a:lnB w="12700" cmpd="sng">
                      <a:solidFill>
                        <a:srgbClr val="B8CCE4"/>
                      </a:solidFill>
                    </a:lnB>
                    <a:lnTlToBr w="12700" cmpd="sng">
                      <a:noFill/>
                      <a:prstDash val="solid"/>
                    </a:lnTlToBr>
                    <a:lnBlToTr w="12700" cmpd="sng">
                      <a:noFill/>
                      <a:prstDash val="solid"/>
                    </a:lnBlToTr>
                    <a:solidFill>
                      <a:srgbClr val="B8CCE4">
                        <a:tint val="20000"/>
                      </a:srgbClr>
                    </a:solidFill>
                  </a:tcPr>
                </a:tc>
              </a:tr>
              <a:tr h="395999">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fontAlgn="ctr"/>
                      <a:r>
                        <a:rPr lang="es-MX" sz="1500" dirty="0" smtClean="0">
                          <a:latin typeface="+mn-lt"/>
                        </a:rPr>
                        <a:t>UF1</a:t>
                      </a:r>
                      <a:endParaRPr lang="es-MX" sz="1500" dirty="0">
                        <a:latin typeface="+mn-lt"/>
                      </a:endParaRPr>
                    </a:p>
                  </a:txBody>
                  <a:tcPr marL="0" marR="0" marT="0" marB="0" anchor="ctr">
                    <a:lnL w="12700" cmpd="sng">
                      <a:solidFill>
                        <a:srgbClr val="B8CCE4"/>
                      </a:solidFill>
                    </a:lnL>
                    <a:lnR>
                      <a:noFill/>
                    </a:lnR>
                    <a:lnT w="12700" cmpd="sng">
                      <a:solidFill>
                        <a:srgbClr val="B8CCE4"/>
                      </a:solidFill>
                    </a:lnT>
                    <a:lnB w="12700" cmpd="sng">
                      <a:solidFill>
                        <a:srgbClr val="B8CCE4"/>
                      </a:solidFill>
                    </a:lnB>
                    <a:lnTlToBr w="12700" cmpd="sng">
                      <a:noFill/>
                      <a:prstDash val="solid"/>
                    </a:lnTlToBr>
                    <a:lnBlToTr w="12700" cmpd="sng">
                      <a:noFill/>
                      <a:prstDash val="solid"/>
                    </a:lnBlToTr>
                    <a:solidFill>
                      <a:sysClr val="window" lastClr="FFFFFF"/>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fontAlgn="ctr"/>
                      <a:r>
                        <a:rPr lang="es-CO" sz="1500" dirty="0" smtClean="0">
                          <a:latin typeface="+mn-lt"/>
                        </a:rPr>
                        <a:t>Boquerón – Valle del Cócora</a:t>
                      </a:r>
                      <a:endParaRPr lang="es-CO" sz="1500" dirty="0">
                        <a:latin typeface="+mn-lt"/>
                      </a:endParaRPr>
                    </a:p>
                  </a:txBody>
                  <a:tcPr marL="0" marR="0" marT="0" marB="0" anchor="ctr">
                    <a:lnL>
                      <a:noFill/>
                    </a:lnL>
                    <a:lnR>
                      <a:noFill/>
                    </a:lnR>
                    <a:lnT w="12700" cmpd="sng">
                      <a:solidFill>
                        <a:srgbClr val="B8CCE4"/>
                      </a:solidFill>
                    </a:lnT>
                    <a:lnB w="12700" cmpd="sng">
                      <a:solidFill>
                        <a:srgbClr val="B8CCE4"/>
                      </a:solidFill>
                    </a:lnB>
                    <a:lnTlToBr w="12700" cmpd="sng">
                      <a:noFill/>
                      <a:prstDash val="solid"/>
                    </a:lnTlToBr>
                    <a:lnBlToTr w="12700" cmpd="sng">
                      <a:noFill/>
                      <a:prstDash val="solid"/>
                    </a:lnBlToTr>
                    <a:solidFill>
                      <a:sysClr val="window" lastClr="FFFFFF"/>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fontAlgn="ctr"/>
                      <a:r>
                        <a:rPr lang="es-MX" sz="1500" dirty="0" smtClean="0">
                          <a:latin typeface="+mn-lt"/>
                        </a:rPr>
                        <a:t>3.10</a:t>
                      </a:r>
                      <a:endParaRPr lang="es-MX" sz="1500" dirty="0">
                        <a:latin typeface="+mn-lt"/>
                      </a:endParaRPr>
                    </a:p>
                  </a:txBody>
                  <a:tcPr marL="8792" marR="8792" marT="8792" marB="0" anchor="ctr">
                    <a:lnL>
                      <a:noFill/>
                    </a:lnL>
                    <a:lnR>
                      <a:noFill/>
                    </a:lnR>
                    <a:lnT w="12700" cmpd="sng">
                      <a:solidFill>
                        <a:srgbClr val="B8CCE4"/>
                      </a:solidFill>
                    </a:lnT>
                    <a:lnB w="12700" cmpd="sng">
                      <a:solidFill>
                        <a:srgbClr val="B8CCE4"/>
                      </a:solidFill>
                    </a:lnB>
                    <a:lnTlToBr w="12700" cmpd="sng">
                      <a:noFill/>
                      <a:prstDash val="solid"/>
                    </a:lnTlToBr>
                    <a:lnBlToTr w="12700" cmpd="sng">
                      <a:noFill/>
                      <a:prstDash val="solid"/>
                    </a:lnBlToTr>
                    <a:solidFill>
                      <a:sysClr val="window" lastClr="FFFFFF"/>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500" dirty="0" smtClean="0">
                          <a:latin typeface="+mn-lt"/>
                        </a:rPr>
                        <a:t>Construcción Doble Calzada</a:t>
                      </a:r>
                    </a:p>
                  </a:txBody>
                  <a:tcPr marL="0" marR="0" marT="0" marB="0" anchor="ctr">
                    <a:lnL>
                      <a:noFill/>
                    </a:lnL>
                    <a:lnR w="12700" cmpd="sng">
                      <a:solidFill>
                        <a:srgbClr val="B8CCE4"/>
                      </a:solidFill>
                    </a:lnR>
                    <a:lnT w="12700" cmpd="sng">
                      <a:solidFill>
                        <a:srgbClr val="B8CCE4"/>
                      </a:solidFill>
                    </a:lnT>
                    <a:lnB w="12700" cmpd="sng">
                      <a:solidFill>
                        <a:srgbClr val="B8CCE4"/>
                      </a:solidFill>
                    </a:lnB>
                    <a:lnTlToBr w="12700" cmpd="sng">
                      <a:noFill/>
                      <a:prstDash val="solid"/>
                    </a:lnTlToBr>
                    <a:lnBlToTr w="12700" cmpd="sng">
                      <a:noFill/>
                      <a:prstDash val="solid"/>
                    </a:lnBlToTr>
                    <a:solidFill>
                      <a:sysClr val="window" lastClr="FFFFFF"/>
                    </a:solidFill>
                  </a:tcPr>
                </a:tc>
              </a:tr>
              <a:tr h="347490">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fontAlgn="ctr"/>
                      <a:r>
                        <a:rPr lang="es-MX" sz="1500" dirty="0" smtClean="0">
                          <a:latin typeface="+mn-lt"/>
                        </a:rPr>
                        <a:t>UF2</a:t>
                      </a:r>
                      <a:endParaRPr lang="es-MX" sz="1500" dirty="0">
                        <a:latin typeface="+mn-lt"/>
                      </a:endParaRPr>
                    </a:p>
                  </a:txBody>
                  <a:tcPr marL="0" marR="0" marT="0" marB="0" anchor="ctr">
                    <a:lnL w="12700" cmpd="sng">
                      <a:solidFill>
                        <a:srgbClr val="B8CCE4"/>
                      </a:solidFill>
                    </a:lnL>
                    <a:lnR>
                      <a:noFill/>
                    </a:lnR>
                    <a:lnT w="12700" cmpd="sng">
                      <a:solidFill>
                        <a:srgbClr val="B8CCE4"/>
                      </a:solidFill>
                    </a:lnT>
                    <a:lnB w="12700" cmpd="sng">
                      <a:solidFill>
                        <a:srgbClr val="B8CCE4"/>
                      </a:solidFill>
                    </a:lnB>
                    <a:lnTlToBr w="12700" cmpd="sng">
                      <a:noFill/>
                      <a:prstDash val="solid"/>
                    </a:lnTlToBr>
                    <a:lnBlToTr w="12700" cmpd="sng">
                      <a:noFill/>
                      <a:prstDash val="solid"/>
                    </a:lnBlToTr>
                    <a:solidFill>
                      <a:srgbClr val="B8CCE4">
                        <a:tint val="20000"/>
                      </a:srgbClr>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fontAlgn="ctr"/>
                      <a:r>
                        <a:rPr lang="es-CO" sz="1500" dirty="0" smtClean="0">
                          <a:latin typeface="+mn-lt"/>
                        </a:rPr>
                        <a:t>Valle del Cócora</a:t>
                      </a:r>
                      <a:r>
                        <a:rPr lang="es-CO" sz="1500" baseline="0" dirty="0" smtClean="0">
                          <a:latin typeface="+mn-lt"/>
                        </a:rPr>
                        <a:t> - Cajamarca</a:t>
                      </a:r>
                      <a:endParaRPr lang="es-CO" sz="1500" dirty="0">
                        <a:latin typeface="+mn-lt"/>
                      </a:endParaRPr>
                    </a:p>
                  </a:txBody>
                  <a:tcPr marL="0" marR="0" marT="0" marB="0" anchor="ctr">
                    <a:lnL>
                      <a:noFill/>
                    </a:lnL>
                    <a:lnR>
                      <a:noFill/>
                    </a:lnR>
                    <a:lnT w="12700" cmpd="sng">
                      <a:solidFill>
                        <a:srgbClr val="B8CCE4"/>
                      </a:solidFill>
                    </a:lnT>
                    <a:lnB w="12700" cmpd="sng">
                      <a:solidFill>
                        <a:srgbClr val="B8CCE4"/>
                      </a:solidFill>
                    </a:lnB>
                    <a:lnTlToBr w="12700" cmpd="sng">
                      <a:noFill/>
                      <a:prstDash val="solid"/>
                    </a:lnTlToBr>
                    <a:lnBlToTr w="12700" cmpd="sng">
                      <a:noFill/>
                      <a:prstDash val="solid"/>
                    </a:lnBlToTr>
                    <a:solidFill>
                      <a:srgbClr val="B8CCE4">
                        <a:tint val="20000"/>
                      </a:srgbClr>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fontAlgn="ctr"/>
                      <a:r>
                        <a:rPr lang="es-MX" sz="1500" dirty="0" smtClean="0">
                          <a:latin typeface="+mn-lt"/>
                        </a:rPr>
                        <a:t>17.00</a:t>
                      </a:r>
                      <a:endParaRPr lang="es-MX" sz="1500" dirty="0">
                        <a:latin typeface="+mn-lt"/>
                      </a:endParaRPr>
                    </a:p>
                  </a:txBody>
                  <a:tcPr marL="8792" marR="8792" marT="8792" marB="0" anchor="ctr">
                    <a:lnL>
                      <a:noFill/>
                    </a:lnL>
                    <a:lnR>
                      <a:noFill/>
                    </a:lnR>
                    <a:lnT w="12700" cmpd="sng">
                      <a:solidFill>
                        <a:srgbClr val="B8CCE4"/>
                      </a:solidFill>
                    </a:lnT>
                    <a:lnB w="12700" cmpd="sng">
                      <a:solidFill>
                        <a:srgbClr val="B8CCE4"/>
                      </a:solidFill>
                    </a:lnB>
                    <a:lnTlToBr w="12700" cmpd="sng">
                      <a:noFill/>
                      <a:prstDash val="solid"/>
                    </a:lnTlToBr>
                    <a:lnBlToTr w="12700" cmpd="sng">
                      <a:noFill/>
                      <a:prstDash val="solid"/>
                    </a:lnBlToTr>
                    <a:solidFill>
                      <a:srgbClr val="B8CCE4">
                        <a:tint val="20000"/>
                      </a:srgbClr>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500" dirty="0" smtClean="0">
                          <a:latin typeface="+mn-lt"/>
                        </a:rPr>
                        <a:t>Construcción Doble Calzada</a:t>
                      </a:r>
                    </a:p>
                  </a:txBody>
                  <a:tcPr marL="0" marR="0" marT="0" marB="0" anchor="ctr">
                    <a:lnL>
                      <a:noFill/>
                    </a:lnL>
                    <a:lnR w="12700" cmpd="sng">
                      <a:solidFill>
                        <a:srgbClr val="B8CCE4"/>
                      </a:solidFill>
                    </a:lnR>
                    <a:lnT w="12700" cmpd="sng">
                      <a:solidFill>
                        <a:srgbClr val="B8CCE4"/>
                      </a:solidFill>
                    </a:lnT>
                    <a:lnB w="12700" cmpd="sng">
                      <a:solidFill>
                        <a:srgbClr val="B8CCE4"/>
                      </a:solidFill>
                    </a:lnB>
                    <a:lnTlToBr w="12700" cmpd="sng">
                      <a:noFill/>
                      <a:prstDash val="solid"/>
                    </a:lnTlToBr>
                    <a:lnBlToTr w="12700" cmpd="sng">
                      <a:noFill/>
                      <a:prstDash val="solid"/>
                    </a:lnBlToTr>
                    <a:solidFill>
                      <a:srgbClr val="B8CCE4">
                        <a:tint val="20000"/>
                      </a:srgbClr>
                    </a:solidFill>
                  </a:tcPr>
                </a:tc>
              </a:tr>
              <a:tr h="395999">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fontAlgn="ctr"/>
                      <a:r>
                        <a:rPr lang="es-MX" sz="1500" dirty="0" smtClean="0">
                          <a:latin typeface="+mn-lt"/>
                        </a:rPr>
                        <a:t>UF2</a:t>
                      </a:r>
                      <a:endParaRPr lang="es-MX" sz="1500" dirty="0">
                        <a:latin typeface="+mn-lt"/>
                      </a:endParaRPr>
                    </a:p>
                  </a:txBody>
                  <a:tcPr marL="0" marR="0" marT="0" marB="0" anchor="ctr">
                    <a:lnL w="12700" cmpd="sng">
                      <a:solidFill>
                        <a:srgbClr val="B8CCE4"/>
                      </a:solidFill>
                    </a:lnL>
                    <a:lnR>
                      <a:noFill/>
                    </a:lnR>
                    <a:lnT w="12700" cmpd="sng">
                      <a:solidFill>
                        <a:srgbClr val="B8CCE4"/>
                      </a:solidFill>
                    </a:lnT>
                    <a:lnB w="12700" cmpd="sng">
                      <a:solidFill>
                        <a:srgbClr val="B8CCE4"/>
                      </a:solidFill>
                    </a:lnB>
                    <a:lnTlToBr w="12700" cmpd="sng">
                      <a:noFill/>
                      <a:prstDash val="solid"/>
                    </a:lnTlToBr>
                    <a:lnBlToTr w="12700" cmpd="sng">
                      <a:noFill/>
                      <a:prstDash val="solid"/>
                    </a:lnBlToTr>
                    <a:solidFill>
                      <a:sysClr val="window" lastClr="FFFFFF"/>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fontAlgn="ctr"/>
                      <a:r>
                        <a:rPr lang="es-CO" sz="1500" dirty="0" smtClean="0">
                          <a:latin typeface="+mn-lt"/>
                        </a:rPr>
                        <a:t>Paso Urbano por Cajamarca</a:t>
                      </a:r>
                      <a:endParaRPr lang="es-CO" sz="1500" dirty="0">
                        <a:latin typeface="+mn-lt"/>
                      </a:endParaRPr>
                    </a:p>
                  </a:txBody>
                  <a:tcPr marL="0" marR="0" marT="0" marB="0" anchor="ctr">
                    <a:lnL>
                      <a:noFill/>
                    </a:lnL>
                    <a:lnR>
                      <a:noFill/>
                    </a:lnR>
                    <a:lnT w="12700" cmpd="sng">
                      <a:solidFill>
                        <a:srgbClr val="B8CCE4"/>
                      </a:solidFill>
                    </a:lnT>
                    <a:lnB w="12700" cmpd="sng">
                      <a:solidFill>
                        <a:srgbClr val="B8CCE4"/>
                      </a:solidFill>
                    </a:lnB>
                    <a:lnTlToBr w="12700" cmpd="sng">
                      <a:noFill/>
                      <a:prstDash val="solid"/>
                    </a:lnTlToBr>
                    <a:lnBlToTr w="12700" cmpd="sng">
                      <a:noFill/>
                      <a:prstDash val="solid"/>
                    </a:lnBlToTr>
                    <a:solidFill>
                      <a:sysClr val="window" lastClr="FFFFFF"/>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fontAlgn="ctr"/>
                      <a:r>
                        <a:rPr lang="es-MX" sz="1500" dirty="0" smtClean="0">
                          <a:latin typeface="+mn-lt"/>
                        </a:rPr>
                        <a:t>3.00</a:t>
                      </a:r>
                      <a:endParaRPr lang="es-MX" sz="1500" dirty="0">
                        <a:latin typeface="+mn-lt"/>
                      </a:endParaRPr>
                    </a:p>
                  </a:txBody>
                  <a:tcPr marL="8792" marR="8792" marT="8792" marB="0" anchor="ctr">
                    <a:lnL>
                      <a:noFill/>
                    </a:lnL>
                    <a:lnR>
                      <a:noFill/>
                    </a:lnR>
                    <a:lnT w="12700" cmpd="sng">
                      <a:solidFill>
                        <a:srgbClr val="B8CCE4"/>
                      </a:solidFill>
                    </a:lnT>
                    <a:lnB w="12700" cmpd="sng">
                      <a:solidFill>
                        <a:srgbClr val="B8CCE4"/>
                      </a:solidFill>
                    </a:lnB>
                    <a:lnTlToBr w="12700" cmpd="sng">
                      <a:noFill/>
                      <a:prstDash val="solid"/>
                    </a:lnTlToBr>
                    <a:lnBlToTr w="12700" cmpd="sng">
                      <a:noFill/>
                      <a:prstDash val="solid"/>
                    </a:lnBlToTr>
                    <a:solidFill>
                      <a:sysClr val="window" lastClr="FFFFFF"/>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500" dirty="0" smtClean="0">
                          <a:latin typeface="+mn-lt"/>
                        </a:rPr>
                        <a:t>Construcción Segunda Calzada</a:t>
                      </a:r>
                    </a:p>
                  </a:txBody>
                  <a:tcPr marL="0" marR="0" marT="0" marB="0" anchor="ctr">
                    <a:lnL>
                      <a:noFill/>
                    </a:lnL>
                    <a:lnR w="12700" cmpd="sng">
                      <a:solidFill>
                        <a:srgbClr val="B8CCE4"/>
                      </a:solidFill>
                    </a:lnR>
                    <a:lnT w="12700" cmpd="sng">
                      <a:solidFill>
                        <a:srgbClr val="B8CCE4"/>
                      </a:solidFill>
                    </a:lnT>
                    <a:lnB w="12700" cmpd="sng">
                      <a:solidFill>
                        <a:srgbClr val="B8CCE4"/>
                      </a:solidFill>
                    </a:lnB>
                    <a:lnTlToBr w="12700" cmpd="sng">
                      <a:noFill/>
                      <a:prstDash val="solid"/>
                    </a:lnTlToBr>
                    <a:lnBlToTr w="12700" cmpd="sng">
                      <a:noFill/>
                      <a:prstDash val="solid"/>
                    </a:lnBlToTr>
                    <a:solidFill>
                      <a:sysClr val="window" lastClr="FFFFFF"/>
                    </a:solidFill>
                  </a:tcPr>
                </a:tc>
              </a:tr>
              <a:tr h="395999">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fontAlgn="ctr"/>
                      <a:r>
                        <a:rPr lang="es-MX" sz="1500" dirty="0" smtClean="0">
                          <a:latin typeface="+mn-lt"/>
                        </a:rPr>
                        <a:t>UF2</a:t>
                      </a:r>
                      <a:endParaRPr lang="es-MX" sz="1500" dirty="0">
                        <a:latin typeface="+mn-lt"/>
                      </a:endParaRPr>
                    </a:p>
                  </a:txBody>
                  <a:tcPr marL="0" marR="0" marT="0" marB="0" anchor="ctr">
                    <a:lnL w="12700" cmpd="sng">
                      <a:solidFill>
                        <a:srgbClr val="B8CCE4"/>
                      </a:solidFill>
                    </a:lnL>
                    <a:lnR>
                      <a:noFill/>
                    </a:lnR>
                    <a:lnT w="12700" cmpd="sng">
                      <a:solidFill>
                        <a:srgbClr val="B8CCE4"/>
                      </a:solidFill>
                    </a:lnT>
                    <a:lnB w="12700" cmpd="sng">
                      <a:solidFill>
                        <a:srgbClr val="B8CCE4"/>
                      </a:solidFill>
                    </a:lnB>
                    <a:lnTlToBr w="12700" cmpd="sng">
                      <a:noFill/>
                      <a:prstDash val="solid"/>
                    </a:lnTlToBr>
                    <a:lnBlToTr w="12700" cmpd="sng">
                      <a:noFill/>
                      <a:prstDash val="solid"/>
                    </a:lnBlToTr>
                    <a:solidFill>
                      <a:srgbClr val="B8CCE4">
                        <a:tint val="20000"/>
                      </a:srgbClr>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fontAlgn="ctr"/>
                      <a:r>
                        <a:rPr lang="es-CO" sz="1500" dirty="0" smtClean="0">
                          <a:latin typeface="+mn-lt"/>
                        </a:rPr>
                        <a:t>Puente Cajamarca Existente</a:t>
                      </a:r>
                      <a:endParaRPr lang="es-CO" sz="1500" dirty="0">
                        <a:latin typeface="+mn-lt"/>
                      </a:endParaRPr>
                    </a:p>
                  </a:txBody>
                  <a:tcPr marL="0" marR="0" marT="0" marB="0" anchor="ctr">
                    <a:lnL>
                      <a:noFill/>
                    </a:lnL>
                    <a:lnR>
                      <a:noFill/>
                    </a:lnR>
                    <a:lnT w="12700" cmpd="sng">
                      <a:solidFill>
                        <a:srgbClr val="B8CCE4"/>
                      </a:solidFill>
                    </a:lnT>
                    <a:lnB w="12700" cmpd="sng">
                      <a:solidFill>
                        <a:srgbClr val="B8CCE4"/>
                      </a:solidFill>
                    </a:lnB>
                    <a:lnTlToBr w="12700" cmpd="sng">
                      <a:noFill/>
                      <a:prstDash val="solid"/>
                    </a:lnTlToBr>
                    <a:lnBlToTr w="12700" cmpd="sng">
                      <a:noFill/>
                      <a:prstDash val="solid"/>
                    </a:lnBlToTr>
                    <a:solidFill>
                      <a:srgbClr val="B8CCE4">
                        <a:tint val="20000"/>
                      </a:srgbClr>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fontAlgn="ctr"/>
                      <a:r>
                        <a:rPr lang="es-MX" sz="1500" dirty="0" smtClean="0">
                          <a:latin typeface="+mn-lt"/>
                        </a:rPr>
                        <a:t>---</a:t>
                      </a:r>
                      <a:endParaRPr lang="es-MX" sz="1500" dirty="0">
                        <a:latin typeface="+mn-lt"/>
                      </a:endParaRPr>
                    </a:p>
                  </a:txBody>
                  <a:tcPr marL="8792" marR="8792" marT="8792" marB="0" anchor="ctr">
                    <a:lnL>
                      <a:noFill/>
                    </a:lnL>
                    <a:lnR>
                      <a:noFill/>
                    </a:lnR>
                    <a:lnT w="12700" cmpd="sng">
                      <a:solidFill>
                        <a:srgbClr val="B8CCE4"/>
                      </a:solidFill>
                    </a:lnT>
                    <a:lnB w="12700" cmpd="sng">
                      <a:solidFill>
                        <a:srgbClr val="B8CCE4"/>
                      </a:solidFill>
                    </a:lnB>
                    <a:lnTlToBr w="12700" cmpd="sng">
                      <a:noFill/>
                      <a:prstDash val="solid"/>
                    </a:lnTlToBr>
                    <a:lnBlToTr w="12700" cmpd="sng">
                      <a:noFill/>
                      <a:prstDash val="solid"/>
                    </a:lnBlToTr>
                    <a:solidFill>
                      <a:srgbClr val="B8CCE4">
                        <a:tint val="20000"/>
                      </a:srgbClr>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500" dirty="0" smtClean="0">
                          <a:latin typeface="+mn-lt"/>
                        </a:rPr>
                        <a:t>Refuerzo Puente Existente</a:t>
                      </a:r>
                    </a:p>
                  </a:txBody>
                  <a:tcPr marL="0" marR="0" marT="0" marB="0" anchor="ctr">
                    <a:lnL>
                      <a:noFill/>
                    </a:lnL>
                    <a:lnR w="12700" cmpd="sng">
                      <a:solidFill>
                        <a:srgbClr val="B8CCE4"/>
                      </a:solidFill>
                    </a:lnR>
                    <a:lnT w="12700" cmpd="sng">
                      <a:solidFill>
                        <a:srgbClr val="B8CCE4"/>
                      </a:solidFill>
                    </a:lnT>
                    <a:lnB w="12700" cmpd="sng">
                      <a:solidFill>
                        <a:srgbClr val="B8CCE4"/>
                      </a:solidFill>
                    </a:lnB>
                    <a:lnTlToBr w="12700" cmpd="sng">
                      <a:noFill/>
                      <a:prstDash val="solid"/>
                    </a:lnTlToBr>
                    <a:lnBlToTr w="12700" cmpd="sng">
                      <a:noFill/>
                      <a:prstDash val="solid"/>
                    </a:lnBlToTr>
                    <a:solidFill>
                      <a:srgbClr val="B8CCE4">
                        <a:tint val="20000"/>
                      </a:srgbClr>
                    </a:solidFill>
                  </a:tcPr>
                </a:tc>
              </a:tr>
              <a:tr h="450166">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fontAlgn="ctr"/>
                      <a:r>
                        <a:rPr lang="es-MX" sz="1500" dirty="0" smtClean="0">
                          <a:latin typeface="+mn-lt"/>
                        </a:rPr>
                        <a:t>UF3</a:t>
                      </a:r>
                      <a:endParaRPr lang="es-MX" sz="1500" dirty="0">
                        <a:latin typeface="+mn-lt"/>
                      </a:endParaRPr>
                    </a:p>
                  </a:txBody>
                  <a:tcPr marL="0" marR="0" marT="0" marB="0" anchor="ctr">
                    <a:lnL w="12700" cmpd="sng">
                      <a:solidFill>
                        <a:srgbClr val="B8CCE4"/>
                      </a:solidFill>
                    </a:lnL>
                    <a:lnR>
                      <a:noFill/>
                    </a:lnR>
                    <a:lnT w="12700" cmpd="sng">
                      <a:solidFill>
                        <a:srgbClr val="B8CCE4"/>
                      </a:solidFill>
                    </a:lnT>
                    <a:lnB w="12700" cmpd="sng">
                      <a:solidFill>
                        <a:srgbClr val="B8CCE4"/>
                      </a:solidFill>
                    </a:lnB>
                    <a:lnTlToBr w="12700" cmpd="sng">
                      <a:noFill/>
                      <a:prstDash val="solid"/>
                    </a:lnTlToBr>
                    <a:lnBlToTr w="12700" cmpd="sng">
                      <a:noFill/>
                      <a:prstDash val="solid"/>
                    </a:lnBlToTr>
                    <a:solidFill>
                      <a:sysClr val="window" lastClr="FFFFFF"/>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fontAlgn="ctr"/>
                      <a:r>
                        <a:rPr lang="es-CO" sz="1500" dirty="0" smtClean="0">
                          <a:latin typeface="+mn-lt"/>
                        </a:rPr>
                        <a:t>Vía Existente Girardot – Ibagué - Cajamarca</a:t>
                      </a:r>
                      <a:endParaRPr lang="es-CO" sz="1500" dirty="0">
                        <a:latin typeface="+mn-lt"/>
                      </a:endParaRPr>
                    </a:p>
                  </a:txBody>
                  <a:tcPr marL="0" marR="0" marT="0" marB="0" anchor="ctr">
                    <a:lnL>
                      <a:noFill/>
                    </a:lnL>
                    <a:lnR>
                      <a:noFill/>
                    </a:lnR>
                    <a:lnT w="12700" cmpd="sng">
                      <a:solidFill>
                        <a:srgbClr val="B8CCE4"/>
                      </a:solidFill>
                    </a:lnT>
                    <a:lnB w="12700" cmpd="sng">
                      <a:solidFill>
                        <a:srgbClr val="B8CCE4"/>
                      </a:solidFill>
                    </a:lnB>
                    <a:lnTlToBr w="12700" cmpd="sng">
                      <a:noFill/>
                      <a:prstDash val="solid"/>
                    </a:lnTlToBr>
                    <a:lnBlToTr w="12700" cmpd="sng">
                      <a:noFill/>
                      <a:prstDash val="solid"/>
                    </a:lnBlToTr>
                    <a:solidFill>
                      <a:sysClr val="window" lastClr="FFFFFF"/>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fontAlgn="ctr"/>
                      <a:r>
                        <a:rPr lang="es-MX" sz="1500" dirty="0" smtClean="0">
                          <a:latin typeface="+mn-lt"/>
                        </a:rPr>
                        <a:t>190.00</a:t>
                      </a:r>
                      <a:endParaRPr lang="es-MX" sz="1500" dirty="0">
                        <a:latin typeface="+mn-lt"/>
                      </a:endParaRPr>
                    </a:p>
                  </a:txBody>
                  <a:tcPr marL="8792" marR="8792" marT="8792" marB="0" anchor="ctr">
                    <a:lnL>
                      <a:noFill/>
                    </a:lnL>
                    <a:lnR>
                      <a:noFill/>
                    </a:lnR>
                    <a:lnT w="12700" cmpd="sng">
                      <a:solidFill>
                        <a:srgbClr val="B8CCE4"/>
                      </a:solidFill>
                    </a:lnT>
                    <a:lnB w="12700" cmpd="sng">
                      <a:solidFill>
                        <a:srgbClr val="B8CCE4"/>
                      </a:solidFill>
                    </a:lnB>
                    <a:lnTlToBr w="12700" cmpd="sng">
                      <a:noFill/>
                      <a:prstDash val="solid"/>
                    </a:lnTlToBr>
                    <a:lnBlToTr w="12700" cmpd="sng">
                      <a:noFill/>
                      <a:prstDash val="solid"/>
                    </a:lnBlToTr>
                    <a:solidFill>
                      <a:sysClr val="window" lastClr="FFFFFF"/>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500" dirty="0" smtClean="0">
                          <a:latin typeface="+mn-lt"/>
                        </a:rPr>
                        <a:t>Operación y Mantenimiento</a:t>
                      </a:r>
                    </a:p>
                  </a:txBody>
                  <a:tcPr marL="0" marR="0" marT="0" marB="0" anchor="ctr">
                    <a:lnL>
                      <a:noFill/>
                    </a:lnL>
                    <a:lnR w="12700" cmpd="sng">
                      <a:solidFill>
                        <a:srgbClr val="B8CCE4"/>
                      </a:solidFill>
                    </a:lnR>
                    <a:lnT w="12700" cmpd="sng">
                      <a:solidFill>
                        <a:srgbClr val="B8CCE4"/>
                      </a:solidFill>
                    </a:lnT>
                    <a:lnB w="12700" cmpd="sng">
                      <a:solidFill>
                        <a:srgbClr val="B8CCE4"/>
                      </a:solidFill>
                    </a:lnB>
                    <a:lnTlToBr w="12700" cmpd="sng">
                      <a:noFill/>
                      <a:prstDash val="solid"/>
                    </a:lnTlToBr>
                    <a:lnBlToTr w="12700" cmpd="sng">
                      <a:noFill/>
                      <a:prstDash val="solid"/>
                    </a:lnBlToTr>
                    <a:solidFill>
                      <a:sysClr val="window" lastClr="FFFFFF"/>
                    </a:solidFill>
                  </a:tcPr>
                </a:tc>
              </a:tr>
            </a:tbl>
          </a:graphicData>
        </a:graphic>
      </p:graphicFrame>
      <p:sp>
        <p:nvSpPr>
          <p:cNvPr id="7" name="30 CuadroTexto"/>
          <p:cNvSpPr txBox="1">
            <a:spLocks noChangeArrowheads="1"/>
          </p:cNvSpPr>
          <p:nvPr/>
        </p:nvSpPr>
        <p:spPr bwMode="auto">
          <a:xfrm flipH="1">
            <a:off x="5044131" y="1644378"/>
            <a:ext cx="3813182" cy="319639"/>
          </a:xfrm>
          <a:prstGeom prst="rect">
            <a:avLst/>
          </a:prstGeom>
          <a:solidFill>
            <a:schemeClr val="accent1"/>
          </a:solidFill>
        </p:spPr>
        <p:style>
          <a:lnRef idx="3">
            <a:schemeClr val="lt1"/>
          </a:lnRef>
          <a:fillRef idx="1">
            <a:schemeClr val="accent6"/>
          </a:fillRef>
          <a:effectRef idx="1">
            <a:schemeClr val="accent6"/>
          </a:effectRef>
          <a:fontRef idx="minor">
            <a:schemeClr val="lt1"/>
          </a:fontRef>
        </p:style>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477" dirty="0">
                <a:solidFill>
                  <a:prstClr val="white"/>
                </a:solidFill>
                <a:latin typeface="Calibri"/>
                <a:cs typeface="Arial" pitchFamily="34" charset="0"/>
              </a:rPr>
              <a:t>INVERSIONES 4G (Millones)</a:t>
            </a:r>
          </a:p>
        </p:txBody>
      </p:sp>
      <p:graphicFrame>
        <p:nvGraphicFramePr>
          <p:cNvPr id="8" name="3 Tabla"/>
          <p:cNvGraphicFramePr>
            <a:graphicFrameLocks noGrp="1"/>
          </p:cNvGraphicFramePr>
          <p:nvPr>
            <p:extLst>
              <p:ext uri="{D42A27DB-BD31-4B8C-83A1-F6EECF244321}">
                <p14:modId xmlns:p14="http://schemas.microsoft.com/office/powerpoint/2010/main" val="548782688"/>
              </p:ext>
            </p:extLst>
          </p:nvPr>
        </p:nvGraphicFramePr>
        <p:xfrm>
          <a:off x="5044131" y="2015841"/>
          <a:ext cx="3807164" cy="594360"/>
        </p:xfrm>
        <a:graphic>
          <a:graphicData uri="http://schemas.openxmlformats.org/drawingml/2006/table">
            <a:tbl>
              <a:tblPr firstRow="1" bandRow="1">
                <a:tableStyleId>{BC89EF96-8CEA-46FF-86C4-4CE0E7609802}</a:tableStyleId>
              </a:tblPr>
              <a:tblGrid>
                <a:gridCol w="2163635"/>
                <a:gridCol w="1643529"/>
              </a:tblGrid>
              <a:tr h="293664">
                <a:tc>
                  <a:txBody>
                    <a:bodyPr/>
                    <a:lstStyle/>
                    <a:p>
                      <a:pPr marL="0" algn="l" defTabSz="914400" rtl="0" eaLnBrk="1" latinLnBrk="0" hangingPunct="1"/>
                      <a:r>
                        <a:rPr lang="es-ES" sz="1500" kern="1200" dirty="0" smtClean="0"/>
                        <a:t>Total</a:t>
                      </a:r>
                      <a:r>
                        <a:rPr lang="es-ES" sz="1500" kern="1200" baseline="0" dirty="0" smtClean="0"/>
                        <a:t> Capex</a:t>
                      </a:r>
                      <a:endParaRPr lang="es-CO" sz="1500" b="0" kern="1200" dirty="0">
                        <a:solidFill>
                          <a:schemeClr val="dk1"/>
                        </a:solidFill>
                        <a:latin typeface="+mn-lt"/>
                        <a:ea typeface="+mn-ea"/>
                        <a:cs typeface="Arial" panose="020B0604020202020204" pitchFamily="34" charset="0"/>
                      </a:endParaRPr>
                    </a:p>
                  </a:txBody>
                  <a:tcPr marL="68580" marR="68580" marT="34290" marB="34290"/>
                </a:tc>
                <a:tc>
                  <a:txBody>
                    <a:bodyPr/>
                    <a:lstStyle/>
                    <a:p>
                      <a:pPr algn="ctr" fontAlgn="ctr"/>
                      <a:r>
                        <a:rPr lang="es-CO" sz="1500" u="none" strike="noStrike" dirty="0" smtClean="0"/>
                        <a:t>$ 1.082.049</a:t>
                      </a:r>
                      <a:endParaRPr lang="es-CO" sz="1500" b="0" i="0" u="none" strike="noStrike" dirty="0">
                        <a:solidFill>
                          <a:schemeClr val="tx1"/>
                        </a:solidFill>
                        <a:latin typeface="+mn-lt"/>
                        <a:cs typeface="Arial" panose="020B0604020202020204" pitchFamily="34" charset="0"/>
                      </a:endParaRPr>
                    </a:p>
                  </a:txBody>
                  <a:tcPr marL="7144" marR="7144" marT="7144" marB="0" anchor="ctr"/>
                </a:tc>
              </a:tr>
              <a:tr h="293664">
                <a:tc>
                  <a:txBody>
                    <a:bodyPr/>
                    <a:lstStyle/>
                    <a:p>
                      <a:pPr marL="0" algn="l" defTabSz="914400" rtl="0" eaLnBrk="1" latinLnBrk="0" hangingPunct="1"/>
                      <a:r>
                        <a:rPr lang="es-CO" sz="1500" kern="1200" dirty="0" smtClean="0"/>
                        <a:t>Total Contrato</a:t>
                      </a:r>
                      <a:endParaRPr lang="es-CO" sz="1500" b="1" kern="1200" dirty="0">
                        <a:solidFill>
                          <a:schemeClr val="dk1"/>
                        </a:solidFill>
                        <a:latin typeface="+mn-lt"/>
                        <a:ea typeface="+mn-ea"/>
                        <a:cs typeface="Arial" panose="020B0604020202020204" pitchFamily="34" charset="0"/>
                      </a:endParaRPr>
                    </a:p>
                  </a:txBody>
                  <a:tcPr marL="68580" marR="68580" marT="34290" marB="34290" anchor="ctr"/>
                </a:tc>
                <a:tc>
                  <a:txBody>
                    <a:bodyPr/>
                    <a:lstStyle/>
                    <a:p>
                      <a:pPr algn="ctr" fontAlgn="ctr"/>
                      <a:r>
                        <a:rPr lang="es-CO" sz="1500" u="none" strike="noStrike" dirty="0" smtClean="0"/>
                        <a:t>$1.966.081</a:t>
                      </a:r>
                      <a:endParaRPr lang="es-CO" sz="1500" b="0" i="0" u="none" strike="noStrike" dirty="0">
                        <a:solidFill>
                          <a:schemeClr val="tx1"/>
                        </a:solidFill>
                        <a:latin typeface="+mn-lt"/>
                        <a:cs typeface="Arial" panose="020B0604020202020204" pitchFamily="34" charset="0"/>
                      </a:endParaRPr>
                    </a:p>
                  </a:txBody>
                  <a:tcPr marL="0" marR="0" marT="0" marB="0" anchor="ctr"/>
                </a:tc>
              </a:tr>
            </a:tbl>
          </a:graphicData>
        </a:graphic>
      </p:graphicFrame>
      <p:sp>
        <p:nvSpPr>
          <p:cNvPr id="9" name="CuadroTexto 8"/>
          <p:cNvSpPr txBox="1"/>
          <p:nvPr/>
        </p:nvSpPr>
        <p:spPr>
          <a:xfrm>
            <a:off x="4959982" y="2713849"/>
            <a:ext cx="2777490" cy="230832"/>
          </a:xfrm>
          <a:prstGeom prst="rect">
            <a:avLst/>
          </a:prstGeom>
          <a:noFill/>
        </p:spPr>
        <p:txBody>
          <a:bodyPr wrap="square" rtlCol="0">
            <a:spAutoFit/>
          </a:bodyPr>
          <a:lstStyle/>
          <a:p>
            <a:r>
              <a:rPr lang="es-MX" sz="900" dirty="0">
                <a:solidFill>
                  <a:srgbClr val="022B44"/>
                </a:solidFill>
              </a:rPr>
              <a:t>* Precios diciembre de </a:t>
            </a:r>
            <a:r>
              <a:rPr lang="es-MX" sz="900" dirty="0" smtClean="0">
                <a:solidFill>
                  <a:srgbClr val="022B44"/>
                </a:solidFill>
              </a:rPr>
              <a:t>2014</a:t>
            </a:r>
            <a:endParaRPr lang="es-MX" sz="900" dirty="0">
              <a:solidFill>
                <a:srgbClr val="022B44"/>
              </a:solidFill>
            </a:endParaRPr>
          </a:p>
        </p:txBody>
      </p:sp>
    </p:spTree>
    <p:extLst>
      <p:ext uri="{BB962C8B-B14F-4D97-AF65-F5344CB8AC3E}">
        <p14:creationId xmlns:p14="http://schemas.microsoft.com/office/powerpoint/2010/main" val="1469420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0"/>
            <a:ext cx="1400213" cy="1124744"/>
          </a:xfrm>
          <a:prstGeom prst="rect">
            <a:avLst/>
          </a:prstGeom>
        </p:spPr>
      </p:pic>
      <p:graphicFrame>
        <p:nvGraphicFramePr>
          <p:cNvPr id="3" name="7 Tabla"/>
          <p:cNvGraphicFramePr>
            <a:graphicFrameLocks noGrp="1"/>
          </p:cNvGraphicFramePr>
          <p:nvPr>
            <p:extLst>
              <p:ext uri="{D42A27DB-BD31-4B8C-83A1-F6EECF244321}">
                <p14:modId xmlns:p14="http://schemas.microsoft.com/office/powerpoint/2010/main" val="2115264587"/>
              </p:ext>
            </p:extLst>
          </p:nvPr>
        </p:nvGraphicFramePr>
        <p:xfrm>
          <a:off x="2279576" y="2204864"/>
          <a:ext cx="8190453" cy="2997692"/>
        </p:xfrm>
        <a:graphic>
          <a:graphicData uri="http://schemas.openxmlformats.org/drawingml/2006/table">
            <a:tbl>
              <a:tblPr firstRow="1" bandRow="1">
                <a:tableStyleId>{B301B821-A1FF-4177-AEE7-76D212191A09}</a:tableStyleId>
              </a:tblPr>
              <a:tblGrid>
                <a:gridCol w="8190453"/>
              </a:tblGrid>
              <a:tr h="33762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CO" sz="1700" dirty="0" smtClean="0"/>
                        <a:t>TEMAS</a:t>
                      </a:r>
                      <a:r>
                        <a:rPr lang="es-CO" sz="1700" baseline="0" dirty="0" smtClean="0"/>
                        <a:t> DE GESTIÓN</a:t>
                      </a:r>
                      <a:endParaRPr lang="es-CO" sz="1700" dirty="0"/>
                    </a:p>
                  </a:txBody>
                  <a:tcPr marL="84406" marR="84406" marT="42203" marB="42203"/>
                </a:tc>
              </a:tr>
              <a:tr h="78199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28600" marR="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es-CO" sz="1200" kern="1200" dirty="0" smtClean="0"/>
                        <a:t>COMPONENTE AMBIENTAL:  </a:t>
                      </a:r>
                      <a:r>
                        <a:rPr lang="es-MX" sz="1200" kern="1200" dirty="0" smtClean="0"/>
                        <a:t>El concesionario esta pendiente por enviar las respuesta a las observaciones al EIA del Tramo 1 superado esto se radicara en la ANLA.</a:t>
                      </a:r>
                      <a:r>
                        <a:rPr lang="es-MX" sz="1200" kern="1200" baseline="0" dirty="0" smtClean="0"/>
                        <a:t> </a:t>
                      </a:r>
                      <a:r>
                        <a:rPr lang="es-MX" sz="1200" kern="1200" dirty="0" smtClean="0"/>
                        <a:t>En referencia al tramo 5 la ANLA ya tiene el documento en evaluación.</a:t>
                      </a:r>
                      <a:endParaRPr lang="es-CO" sz="1200" kern="1200" dirty="0" smtClean="0"/>
                    </a:p>
                  </a:txBody>
                  <a:tcPr marL="84406" marR="84406" marT="42203" marB="42203"/>
                </a:tc>
              </a:tr>
              <a:tr h="648072">
                <a:tc>
                  <a:txBody>
                    <a:bodyPr/>
                    <a:lstStyle/>
                    <a:p>
                      <a:pPr marL="228600" marR="0" indent="-228600" algn="just" defTabSz="914400" rtl="0" eaLnBrk="1" fontAlgn="auto" latinLnBrk="0" hangingPunct="1">
                        <a:lnSpc>
                          <a:spcPct val="100000"/>
                        </a:lnSpc>
                        <a:spcBef>
                          <a:spcPts val="0"/>
                        </a:spcBef>
                        <a:spcAft>
                          <a:spcPts val="0"/>
                        </a:spcAft>
                        <a:buClrTx/>
                        <a:buSzTx/>
                        <a:buFont typeface="+mj-lt"/>
                        <a:buAutoNum type="arabicPeriod" startAt="2"/>
                        <a:tabLst/>
                        <a:defRPr/>
                      </a:pPr>
                      <a:r>
                        <a:rPr lang="es-CO" sz="1200" kern="1200" dirty="0" smtClean="0"/>
                        <a:t>COMPONENTE SOCIAL : </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kern="1200" dirty="0" smtClean="0"/>
                        <a:t>En la semana del 25 al 28 de agosto se tiene programado tratar el tema de la invasiones a la franja de retiro, para lo cual el concesionario pidió el acompañamiento de la interventoría y la ANI para verificar el procedimiento a implementar.</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CO" sz="1200" kern="1200" dirty="0" smtClean="0"/>
                    </a:p>
                  </a:txBody>
                  <a:tcPr marL="84406" marR="84406" marT="42203" marB="42203"/>
                </a:tc>
              </a:tr>
              <a:tr h="408210">
                <a:tc>
                  <a:txBody>
                    <a:bodyPr/>
                    <a:lstStyle/>
                    <a:p>
                      <a:pPr marL="228600" marR="0" indent="-228600" algn="just" defTabSz="914400" rtl="0" eaLnBrk="1" fontAlgn="auto" latinLnBrk="0" hangingPunct="1">
                        <a:lnSpc>
                          <a:spcPct val="100000"/>
                        </a:lnSpc>
                        <a:spcBef>
                          <a:spcPts val="0"/>
                        </a:spcBef>
                        <a:spcAft>
                          <a:spcPts val="0"/>
                        </a:spcAft>
                        <a:buClrTx/>
                        <a:buSzTx/>
                        <a:buFont typeface="+mj-lt"/>
                        <a:buAutoNum type="arabicPeriod" startAt="3"/>
                        <a:tabLst/>
                        <a:defRPr/>
                      </a:pPr>
                      <a:r>
                        <a:rPr lang="es-CO" sz="1200" kern="1200" dirty="0" smtClean="0"/>
                        <a:t>COMPONENTE FINANCIERO:</a:t>
                      </a:r>
                      <a:r>
                        <a:rPr lang="es-CO" sz="1200" kern="1200" baseline="0" dirty="0" smtClean="0"/>
                        <a:t>  </a:t>
                      </a:r>
                      <a:r>
                        <a:rPr lang="es-MX" sz="1200" kern="1200" baseline="0" dirty="0" smtClean="0"/>
                        <a:t>se realizará el comité fiduciario el 31 de agosto de 2015.</a:t>
                      </a:r>
                      <a:endParaRPr lang="es-CO" sz="1200" kern="1200" dirty="0" smtClean="0"/>
                    </a:p>
                  </a:txBody>
                  <a:tcPr marL="84406" marR="84406" marT="42203" marB="42203"/>
                </a:tc>
              </a:tr>
              <a:tr h="648072">
                <a:tc>
                  <a:txBody>
                    <a:bodyPr/>
                    <a:lstStyle/>
                    <a:p>
                      <a:pPr marL="228600" marR="0" indent="-228600" algn="just" defTabSz="914400" rtl="0" eaLnBrk="1" fontAlgn="auto" latinLnBrk="0" hangingPunct="1">
                        <a:lnSpc>
                          <a:spcPct val="100000"/>
                        </a:lnSpc>
                        <a:spcBef>
                          <a:spcPts val="0"/>
                        </a:spcBef>
                        <a:spcAft>
                          <a:spcPts val="0"/>
                        </a:spcAft>
                        <a:buClrTx/>
                        <a:buSzTx/>
                        <a:buFont typeface="+mj-lt"/>
                        <a:buAutoNum type="arabicPeriod" startAt="4"/>
                        <a:tabLst/>
                        <a:defRPr/>
                      </a:pPr>
                      <a:r>
                        <a:rPr lang="es-CO" sz="1200" kern="1200" dirty="0" smtClean="0"/>
                        <a:t>COMPONENTE OPERATIVO: </a:t>
                      </a:r>
                      <a:r>
                        <a:rPr lang="es-MX" sz="1200" kern="1200" dirty="0" smtClean="0"/>
                        <a:t>El contrato de concesión no tiene vías a cargo la operación parcial se da una vez se entrega la UF1 y el proyecto entra en operación total cuando la UF3 entre (entrega y reversión de GIC).</a:t>
                      </a:r>
                      <a:endParaRPr lang="es-CO" sz="1200" kern="1200" dirty="0" smtClean="0"/>
                    </a:p>
                  </a:txBody>
                  <a:tcPr marL="84406" marR="84406" marT="42203" marB="42203"/>
                </a:tc>
              </a:tr>
            </a:tbl>
          </a:graphicData>
        </a:graphic>
      </p:graphicFrame>
      <p:grpSp>
        <p:nvGrpSpPr>
          <p:cNvPr id="4" name="Grupo 3"/>
          <p:cNvGrpSpPr/>
          <p:nvPr/>
        </p:nvGrpSpPr>
        <p:grpSpPr>
          <a:xfrm>
            <a:off x="-1257312" y="1113993"/>
            <a:ext cx="7261330" cy="764436"/>
            <a:chOff x="75387" y="-820"/>
            <a:chExt cx="6090577" cy="897152"/>
          </a:xfrm>
        </p:grpSpPr>
        <p:sp>
          <p:nvSpPr>
            <p:cNvPr id="5" name="Rectángulo 4"/>
            <p:cNvSpPr>
              <a:spLocks noChangeArrowheads="1"/>
            </p:cNvSpPr>
            <p:nvPr/>
          </p:nvSpPr>
          <p:spPr bwMode="auto">
            <a:xfrm>
              <a:off x="75387" y="-820"/>
              <a:ext cx="5904656" cy="600890"/>
            </a:xfrm>
            <a:prstGeom prst="rect">
              <a:avLst/>
            </a:prstGeom>
            <a:noFill/>
            <a:ln w="9525">
              <a:noFill/>
              <a:miter lim="800000"/>
              <a:headEnd/>
              <a:tailEnd/>
            </a:ln>
          </p:spPr>
          <p:txBody>
            <a:bodyPr wrap="square">
              <a:spAutoFit/>
            </a:bodyPr>
            <a:lstStyle/>
            <a:p>
              <a:pPr>
                <a:defRPr/>
              </a:pPr>
              <a:r>
                <a:rPr lang="es-ES" sz="2727" dirty="0" smtClean="0">
                  <a:solidFill>
                    <a:srgbClr val="FFC000"/>
                  </a:solidFill>
                  <a:latin typeface="Impact" pitchFamily="34" charset="0"/>
                  <a:sym typeface="Helvetica Neue Bold Condensed" charset="0"/>
                </a:rPr>
                <a:t> </a:t>
              </a:r>
              <a:endParaRPr lang="es-ES" sz="2727" b="1" dirty="0">
                <a:ln w="10541" cmpd="sng">
                  <a:solidFill>
                    <a:srgbClr val="4F81BD">
                      <a:shade val="88000"/>
                      <a:satMod val="110000"/>
                    </a:srgbClr>
                  </a:solidFill>
                  <a:prstDash val="solid"/>
                </a:ln>
                <a:solidFill>
                  <a:srgbClr val="1F497D"/>
                </a:solidFill>
                <a:latin typeface="Franklin Gothic Demi Cond" pitchFamily="34" charset="0"/>
                <a:sym typeface="Helvetica Neue Bold Condensed" charset="0"/>
              </a:endParaRPr>
            </a:p>
          </p:txBody>
        </p:sp>
        <p:sp>
          <p:nvSpPr>
            <p:cNvPr id="6" name="Rectángulo 5"/>
            <p:cNvSpPr>
              <a:spLocks noChangeArrowheads="1"/>
            </p:cNvSpPr>
            <p:nvPr/>
          </p:nvSpPr>
          <p:spPr bwMode="auto">
            <a:xfrm>
              <a:off x="1413436" y="295442"/>
              <a:ext cx="4752528" cy="60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sz="2727" dirty="0">
                  <a:solidFill>
                    <a:prstClr val="black"/>
                  </a:solidFill>
                  <a:latin typeface="Impact" pitchFamily="34" charset="0"/>
                  <a:sym typeface="Helvetica Neue Bold Condensed"/>
                </a:rPr>
                <a:t>IP IBAGUÉ - CAJAMARCA</a:t>
              </a:r>
            </a:p>
          </p:txBody>
        </p:sp>
      </p:grpSp>
    </p:spTree>
    <p:extLst>
      <p:ext uri="{BB962C8B-B14F-4D97-AF65-F5344CB8AC3E}">
        <p14:creationId xmlns:p14="http://schemas.microsoft.com/office/powerpoint/2010/main" val="21141854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0"/>
            <a:ext cx="1400213" cy="1124744"/>
          </a:xfrm>
          <a:prstGeom prst="rect">
            <a:avLst/>
          </a:prstGeom>
        </p:spPr>
      </p:pic>
      <p:graphicFrame>
        <p:nvGraphicFramePr>
          <p:cNvPr id="3" name="7 Tabla"/>
          <p:cNvGraphicFramePr>
            <a:graphicFrameLocks noGrp="1"/>
          </p:cNvGraphicFramePr>
          <p:nvPr>
            <p:extLst>
              <p:ext uri="{D42A27DB-BD31-4B8C-83A1-F6EECF244321}">
                <p14:modId xmlns:p14="http://schemas.microsoft.com/office/powerpoint/2010/main" val="1061745412"/>
              </p:ext>
            </p:extLst>
          </p:nvPr>
        </p:nvGraphicFramePr>
        <p:xfrm>
          <a:off x="1991544" y="2420888"/>
          <a:ext cx="8190453" cy="2422412"/>
        </p:xfrm>
        <a:graphic>
          <a:graphicData uri="http://schemas.openxmlformats.org/drawingml/2006/table">
            <a:tbl>
              <a:tblPr firstRow="1" bandRow="1">
                <a:tableStyleId>{B301B821-A1FF-4177-AEE7-76D212191A09}</a:tableStyleId>
              </a:tblPr>
              <a:tblGrid>
                <a:gridCol w="8190453"/>
              </a:tblGrid>
              <a:tr h="41804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CO" sz="1700" dirty="0" smtClean="0"/>
                        <a:t>TEMAS</a:t>
                      </a:r>
                      <a:r>
                        <a:rPr lang="es-CO" sz="1700" baseline="0" dirty="0" smtClean="0"/>
                        <a:t> DE GESTIÓN</a:t>
                      </a:r>
                      <a:endParaRPr lang="es-CO" sz="1700" dirty="0"/>
                    </a:p>
                  </a:txBody>
                  <a:tcPr marL="84406" marR="84406" marT="42203" marB="42203"/>
                </a:tc>
              </a:tr>
              <a:tr h="121561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28600" marR="0" indent="-228600" algn="just" defTabSz="914400" rtl="0" eaLnBrk="1" fontAlgn="auto" latinLnBrk="0" hangingPunct="1">
                        <a:lnSpc>
                          <a:spcPct val="100000"/>
                        </a:lnSpc>
                        <a:spcBef>
                          <a:spcPts val="0"/>
                        </a:spcBef>
                        <a:spcAft>
                          <a:spcPts val="0"/>
                        </a:spcAft>
                        <a:buClrTx/>
                        <a:buSzTx/>
                        <a:buFont typeface="+mj-lt"/>
                        <a:buAutoNum type="arabicPeriod" startAt="5"/>
                        <a:tabLst/>
                        <a:defRPr/>
                      </a:pPr>
                      <a:r>
                        <a:rPr lang="es-MX" sz="1200" dirty="0" smtClean="0"/>
                        <a:t>ESTUDIOS Y DISEÑOS (TECNICO, SOCIAL, AMBIENTAL ETC): Para la entrega de Estudios de Diseño y Trazado Geométrico se cuenta con un plazo de 210 días (10/11/15)</a:t>
                      </a:r>
                      <a:r>
                        <a:rPr lang="es-MX" sz="1200" baseline="0" dirty="0" smtClean="0"/>
                        <a:t>. </a:t>
                      </a:r>
                      <a:r>
                        <a:rPr lang="es-MX" sz="1200" dirty="0" smtClean="0"/>
                        <a:t>El día 5 de junio el Concesionario entregó a la Interventoría un informe con el cronograma y mecanismos previstos para el trámite y obtención de las Licencias Ambientales y demás licencias y permisos de carácter ambiental, a la fecha el documento presentado está en revisión por parte de esta Interventoría.</a:t>
                      </a:r>
                    </a:p>
                    <a:p>
                      <a:pPr marL="0" marR="0" indent="0" algn="just" defTabSz="914400" rtl="0" eaLnBrk="1" fontAlgn="auto" latinLnBrk="0" hangingPunct="1">
                        <a:lnSpc>
                          <a:spcPct val="100000"/>
                        </a:lnSpc>
                        <a:spcBef>
                          <a:spcPts val="0"/>
                        </a:spcBef>
                        <a:spcAft>
                          <a:spcPts val="0"/>
                        </a:spcAft>
                        <a:buClrTx/>
                        <a:buSzTx/>
                        <a:buFont typeface="+mj-lt"/>
                        <a:buNone/>
                        <a:tabLst/>
                        <a:defRPr/>
                      </a:pPr>
                      <a:endParaRPr lang="es-CO" sz="1200" kern="1200" dirty="0" smtClean="0"/>
                    </a:p>
                  </a:txBody>
                  <a:tcPr marL="84406" marR="84406" marT="42203" marB="42203"/>
                </a:tc>
              </a:tr>
              <a:tr h="788749">
                <a:tc>
                  <a:txBody>
                    <a:bodyPr/>
                    <a:lstStyle/>
                    <a:p>
                      <a:pPr marL="228600" marR="0" indent="-228600" algn="just" defTabSz="914400" rtl="0" eaLnBrk="1" fontAlgn="auto" latinLnBrk="0" hangingPunct="1">
                        <a:lnSpc>
                          <a:spcPct val="100000"/>
                        </a:lnSpc>
                        <a:spcBef>
                          <a:spcPts val="0"/>
                        </a:spcBef>
                        <a:spcAft>
                          <a:spcPts val="0"/>
                        </a:spcAft>
                        <a:buClrTx/>
                        <a:buSzTx/>
                        <a:buFont typeface="+mj-lt"/>
                        <a:buAutoNum type="arabicPeriod" startAt="6"/>
                        <a:tabLst/>
                        <a:defRPr/>
                      </a:pPr>
                      <a:r>
                        <a:rPr lang="es-CO" sz="1200" kern="1200" dirty="0" smtClean="0"/>
                        <a:t>GESTIÓN PREDIAL: </a:t>
                      </a:r>
                      <a:r>
                        <a:rPr lang="es-MX" sz="1200" kern="1200" dirty="0" smtClean="0"/>
                        <a:t>Se debe contar con el 40% de los predios de la longitud efectiva de la UF a iniciar:</a:t>
                      </a:r>
                      <a:r>
                        <a:rPr lang="es-MX" sz="1200" kern="1200" baseline="0" dirty="0" smtClean="0"/>
                        <a:t> </a:t>
                      </a:r>
                      <a:r>
                        <a:rPr lang="es-MX" sz="1200" kern="1200" dirty="0" smtClean="0"/>
                        <a:t>En reunión del 10 de Junio el Concesionario manifiesta que presentara un plan de adquisición preliminar para tener un cronograma de trabajo inicial, esto será posterior a la entrega del estudio de Diseño y trazado Geométrico.</a:t>
                      </a:r>
                    </a:p>
                  </a:txBody>
                  <a:tcPr marL="84406" marR="84406" marT="42203" marB="42203"/>
                </a:tc>
              </a:tr>
            </a:tbl>
          </a:graphicData>
        </a:graphic>
      </p:graphicFrame>
      <p:grpSp>
        <p:nvGrpSpPr>
          <p:cNvPr id="4" name="Grupo 3"/>
          <p:cNvGrpSpPr/>
          <p:nvPr/>
        </p:nvGrpSpPr>
        <p:grpSpPr>
          <a:xfrm>
            <a:off x="-960784" y="1124744"/>
            <a:ext cx="7261330" cy="764436"/>
            <a:chOff x="75387" y="-820"/>
            <a:chExt cx="6090577" cy="897152"/>
          </a:xfrm>
        </p:grpSpPr>
        <p:sp>
          <p:nvSpPr>
            <p:cNvPr id="5" name="Rectángulo 4"/>
            <p:cNvSpPr>
              <a:spLocks noChangeArrowheads="1"/>
            </p:cNvSpPr>
            <p:nvPr/>
          </p:nvSpPr>
          <p:spPr bwMode="auto">
            <a:xfrm>
              <a:off x="75387" y="-820"/>
              <a:ext cx="5904656" cy="600890"/>
            </a:xfrm>
            <a:prstGeom prst="rect">
              <a:avLst/>
            </a:prstGeom>
            <a:noFill/>
            <a:ln w="9525">
              <a:noFill/>
              <a:miter lim="800000"/>
              <a:headEnd/>
              <a:tailEnd/>
            </a:ln>
          </p:spPr>
          <p:txBody>
            <a:bodyPr wrap="square">
              <a:spAutoFit/>
            </a:bodyPr>
            <a:lstStyle/>
            <a:p>
              <a:pPr>
                <a:defRPr/>
              </a:pPr>
              <a:r>
                <a:rPr lang="es-ES" sz="2727" dirty="0" smtClean="0">
                  <a:solidFill>
                    <a:srgbClr val="FFC000"/>
                  </a:solidFill>
                  <a:latin typeface="Impact" pitchFamily="34" charset="0"/>
                  <a:sym typeface="Helvetica Neue Bold Condensed" charset="0"/>
                </a:rPr>
                <a:t> </a:t>
              </a:r>
              <a:endParaRPr lang="es-ES" sz="2727" b="1" dirty="0">
                <a:ln w="10541" cmpd="sng">
                  <a:solidFill>
                    <a:srgbClr val="4F81BD">
                      <a:shade val="88000"/>
                      <a:satMod val="110000"/>
                    </a:srgbClr>
                  </a:solidFill>
                  <a:prstDash val="solid"/>
                </a:ln>
                <a:solidFill>
                  <a:srgbClr val="1F497D"/>
                </a:solidFill>
                <a:latin typeface="Franklin Gothic Demi Cond" pitchFamily="34" charset="0"/>
                <a:sym typeface="Helvetica Neue Bold Condensed" charset="0"/>
              </a:endParaRPr>
            </a:p>
          </p:txBody>
        </p:sp>
        <p:sp>
          <p:nvSpPr>
            <p:cNvPr id="6" name="Rectángulo 5"/>
            <p:cNvSpPr>
              <a:spLocks noChangeArrowheads="1"/>
            </p:cNvSpPr>
            <p:nvPr/>
          </p:nvSpPr>
          <p:spPr bwMode="auto">
            <a:xfrm>
              <a:off x="1413436" y="295442"/>
              <a:ext cx="4752528" cy="60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sz="2727" dirty="0">
                  <a:solidFill>
                    <a:prstClr val="black"/>
                  </a:solidFill>
                  <a:latin typeface="Impact" pitchFamily="34" charset="0"/>
                  <a:sym typeface="Helvetica Neue Bold Condensed"/>
                </a:rPr>
                <a:t>IP IBAGUÉ - CAJAMARCA</a:t>
              </a:r>
            </a:p>
          </p:txBody>
        </p:sp>
      </p:grpSp>
    </p:spTree>
    <p:extLst>
      <p:ext uri="{BB962C8B-B14F-4D97-AF65-F5344CB8AC3E}">
        <p14:creationId xmlns:p14="http://schemas.microsoft.com/office/powerpoint/2010/main" val="2854989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0"/>
            <a:ext cx="1400213" cy="1124744"/>
          </a:xfrm>
          <a:prstGeom prst="rect">
            <a:avLst/>
          </a:prstGeom>
        </p:spPr>
      </p:pic>
      <p:sp>
        <p:nvSpPr>
          <p:cNvPr id="3" name="30 CuadroTexto"/>
          <p:cNvSpPr txBox="1">
            <a:spLocks noChangeArrowheads="1"/>
          </p:cNvSpPr>
          <p:nvPr/>
        </p:nvSpPr>
        <p:spPr bwMode="auto">
          <a:xfrm flipH="1">
            <a:off x="5226058" y="1729297"/>
            <a:ext cx="4047422" cy="307777"/>
          </a:xfrm>
          <a:prstGeom prst="rect">
            <a:avLst/>
          </a:prstGeom>
        </p:spPr>
        <p:style>
          <a:lnRef idx="3">
            <a:schemeClr val="lt1"/>
          </a:lnRef>
          <a:fillRef idx="1">
            <a:schemeClr val="accent1"/>
          </a:fillRef>
          <a:effectRef idx="1">
            <a:schemeClr val="accent1"/>
          </a:effectRef>
          <a:fontRef idx="minor">
            <a:schemeClr val="lt1"/>
          </a:fontRef>
        </p:style>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400" dirty="0">
                <a:effectLst/>
                <a:latin typeface="Calibri"/>
                <a:cs typeface="Arial" pitchFamily="34" charset="0"/>
              </a:rPr>
              <a:t>ALCANCE CONCESIONES 4G</a:t>
            </a:r>
          </a:p>
        </p:txBody>
      </p:sp>
      <p:graphicFrame>
        <p:nvGraphicFramePr>
          <p:cNvPr id="4" name="17 Tabla"/>
          <p:cNvGraphicFramePr>
            <a:graphicFrameLocks noGrp="1"/>
          </p:cNvGraphicFramePr>
          <p:nvPr>
            <p:extLst>
              <p:ext uri="{D42A27DB-BD31-4B8C-83A1-F6EECF244321}">
                <p14:modId xmlns:p14="http://schemas.microsoft.com/office/powerpoint/2010/main" val="1443589215"/>
              </p:ext>
            </p:extLst>
          </p:nvPr>
        </p:nvGraphicFramePr>
        <p:xfrm>
          <a:off x="5238933" y="2117897"/>
          <a:ext cx="4032448" cy="1868467"/>
        </p:xfrm>
        <a:graphic>
          <a:graphicData uri="http://schemas.openxmlformats.org/drawingml/2006/table">
            <a:tbl>
              <a:tblPr firstRow="1" bandRow="1">
                <a:tableStyleId>{BC89EF96-8CEA-46FF-86C4-4CE0E7609802}</a:tableStyleId>
              </a:tblPr>
              <a:tblGrid>
                <a:gridCol w="2812426"/>
                <a:gridCol w="1220022"/>
              </a:tblGrid>
              <a:tr h="223470">
                <a:tc>
                  <a:txBody>
                    <a:bodyPr/>
                    <a:lstStyle/>
                    <a:p>
                      <a:pPr algn="ctr"/>
                      <a:r>
                        <a:rPr lang="es-CO" sz="1200" b="1" dirty="0" smtClean="0">
                          <a:latin typeface="+mn-lt"/>
                          <a:cs typeface="+mn-cs"/>
                        </a:rPr>
                        <a:t>Grupo 2 FONADE</a:t>
                      </a:r>
                      <a:endParaRPr lang="es-CO" sz="1200" b="1" dirty="0">
                        <a:latin typeface="+mn-lt"/>
                        <a:cs typeface="Arial" panose="020B0604020202020204" pitchFamily="34" charset="0"/>
                      </a:endParaRPr>
                    </a:p>
                  </a:txBody>
                  <a:tcPr/>
                </a:tc>
                <a:tc>
                  <a:txBody>
                    <a:bodyPr/>
                    <a:lstStyle/>
                    <a:p>
                      <a:pPr algn="ctr" fontAlgn="ctr"/>
                      <a:r>
                        <a:rPr lang="es-CO" sz="1200" b="1" i="0" u="none" strike="noStrike" dirty="0" smtClean="0">
                          <a:solidFill>
                            <a:schemeClr val="tx1"/>
                          </a:solidFill>
                          <a:latin typeface="+mn-lt"/>
                          <a:cs typeface="Arial" panose="020B0604020202020204" pitchFamily="34" charset="0"/>
                        </a:rPr>
                        <a:t>SEGUNDA OLA</a:t>
                      </a:r>
                      <a:endParaRPr lang="es-CO" sz="1200" b="1" i="0" u="none" strike="noStrike" dirty="0">
                        <a:solidFill>
                          <a:schemeClr val="tx1"/>
                        </a:solidFill>
                        <a:latin typeface="+mn-lt"/>
                        <a:cs typeface="Arial" panose="020B0604020202020204" pitchFamily="34" charset="0"/>
                      </a:endParaRPr>
                    </a:p>
                  </a:txBody>
                  <a:tcPr marL="9525" marR="9525" marT="9525" marB="0" anchor="ctr"/>
                </a:tc>
              </a:tr>
              <a:tr h="3139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u="none" strike="noStrike" dirty="0" smtClean="0">
                          <a:effectLst/>
                          <a:latin typeface="+mn-lt"/>
                        </a:rPr>
                        <a:t>Longitud</a:t>
                      </a:r>
                      <a:r>
                        <a:rPr lang="es-ES" sz="1200" u="none" strike="noStrike" baseline="0" dirty="0" smtClean="0">
                          <a:effectLst/>
                          <a:latin typeface="+mn-lt"/>
                        </a:rPr>
                        <a:t> de Proyecto (O-D)</a:t>
                      </a:r>
                      <a:endParaRPr lang="es-ES" sz="1200" b="1" u="none" strike="noStrike" dirty="0" smtClean="0">
                        <a:effectLst/>
                        <a:latin typeface="+mn-lt"/>
                        <a:cs typeface="Arial" panose="020B0604020202020204" pitchFamily="34" charset="0"/>
                      </a:endParaRPr>
                    </a:p>
                  </a:txBody>
                  <a:tcPr/>
                </a:tc>
                <a:tc>
                  <a:txBody>
                    <a:bodyPr/>
                    <a:lstStyle/>
                    <a:p>
                      <a:pPr algn="ctr" fontAlgn="ctr"/>
                      <a:r>
                        <a:rPr lang="es-CO" sz="1200" b="0" i="0" u="none" strike="noStrike" dirty="0" smtClean="0">
                          <a:solidFill>
                            <a:schemeClr val="tx1"/>
                          </a:solidFill>
                          <a:latin typeface="+mn-lt"/>
                          <a:cs typeface="Arial" panose="020B0604020202020204" pitchFamily="34" charset="0"/>
                        </a:rPr>
                        <a:t>170 Km</a:t>
                      </a:r>
                      <a:endParaRPr lang="es-CO" sz="1200" b="0" i="0" u="none" strike="noStrike" dirty="0">
                        <a:solidFill>
                          <a:schemeClr val="tx1"/>
                        </a:solidFill>
                        <a:latin typeface="+mn-lt"/>
                        <a:cs typeface="Arial" panose="020B0604020202020204" pitchFamily="34" charset="0"/>
                      </a:endParaRPr>
                    </a:p>
                  </a:txBody>
                  <a:tcPr marL="9525" marR="9525" marT="9525" marB="0" anchor="ctr"/>
                </a:tc>
              </a:tr>
              <a:tr h="2058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u="none" strike="noStrike" dirty="0" smtClean="0">
                          <a:effectLst/>
                          <a:latin typeface="+mn-lt"/>
                          <a:cs typeface="+mn-cs"/>
                        </a:rPr>
                        <a:t>Mejoramiento</a:t>
                      </a:r>
                      <a:endParaRPr lang="es-ES" sz="1200" b="1" u="none" strike="noStrike" dirty="0" smtClean="0">
                        <a:effectLst/>
                        <a:latin typeface="+mn-lt"/>
                        <a:cs typeface="Arial" panose="020B0604020202020204" pitchFamily="34" charset="0"/>
                      </a:endParaRPr>
                    </a:p>
                  </a:txBody>
                  <a:tcPr/>
                </a:tc>
                <a:tc>
                  <a:txBody>
                    <a:bodyPr/>
                    <a:lstStyle/>
                    <a:p>
                      <a:pPr algn="ctr" fontAlgn="ctr"/>
                      <a:r>
                        <a:rPr lang="es-CO" sz="1200" b="0" i="0" u="none" strike="noStrike" baseline="0" dirty="0" smtClean="0">
                          <a:solidFill>
                            <a:srgbClr val="000000"/>
                          </a:solidFill>
                          <a:latin typeface="+mn-lt"/>
                          <a:cs typeface="Arial" panose="020B0604020202020204" pitchFamily="34" charset="0"/>
                        </a:rPr>
                        <a:t>168 </a:t>
                      </a:r>
                      <a:r>
                        <a:rPr lang="es-CO" sz="1200" b="0" i="0" u="none" strike="noStrike" dirty="0" smtClean="0">
                          <a:solidFill>
                            <a:srgbClr val="000000"/>
                          </a:solidFill>
                          <a:latin typeface="+mn-lt"/>
                          <a:cs typeface="Arial" panose="020B0604020202020204" pitchFamily="34" charset="0"/>
                        </a:rPr>
                        <a:t>Km</a:t>
                      </a:r>
                      <a:endParaRPr lang="es-CO" sz="1200" b="0" i="0" u="none" strike="noStrike" dirty="0">
                        <a:solidFill>
                          <a:srgbClr val="000000"/>
                        </a:solidFill>
                        <a:latin typeface="+mn-lt"/>
                        <a:cs typeface="Arial" panose="020B0604020202020204" pitchFamily="34" charset="0"/>
                      </a:endParaRPr>
                    </a:p>
                  </a:txBody>
                  <a:tcPr marL="9525" marR="9525" marT="9525" marB="0" anchor="ctr"/>
                </a:tc>
              </a:tr>
              <a:tr h="2058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u="none" strike="noStrike" dirty="0" smtClean="0">
                          <a:effectLst/>
                          <a:latin typeface="+mn-lt"/>
                          <a:cs typeface="Arial" panose="020B0604020202020204" pitchFamily="34" charset="0"/>
                        </a:rPr>
                        <a:t>Construcción de Calzada Sencilla</a:t>
                      </a:r>
                      <a:r>
                        <a:rPr lang="es-ES" sz="1200" b="0" u="none" strike="noStrike" baseline="0" dirty="0" smtClean="0">
                          <a:effectLst/>
                          <a:latin typeface="+mn-lt"/>
                          <a:cs typeface="Arial" panose="020B0604020202020204" pitchFamily="34" charset="0"/>
                        </a:rPr>
                        <a:t> </a:t>
                      </a:r>
                      <a:r>
                        <a:rPr lang="es-ES" sz="1200" b="0" u="none" strike="noStrike" dirty="0" smtClean="0">
                          <a:effectLst/>
                          <a:latin typeface="+mn-lt"/>
                          <a:cs typeface="Arial" panose="020B0604020202020204" pitchFamily="34" charset="0"/>
                        </a:rPr>
                        <a:t>(Variante)</a:t>
                      </a:r>
                    </a:p>
                  </a:txBody>
                  <a:tcPr/>
                </a:tc>
                <a:tc>
                  <a:txBody>
                    <a:bodyPr/>
                    <a:lstStyle/>
                    <a:p>
                      <a:pPr algn="ctr" fontAlgn="ctr"/>
                      <a:r>
                        <a:rPr lang="es-CO" sz="1200" b="0" i="0" u="none" strike="noStrike" dirty="0" smtClean="0">
                          <a:solidFill>
                            <a:srgbClr val="000000"/>
                          </a:solidFill>
                          <a:latin typeface="+mn-lt"/>
                          <a:cs typeface="Arial" panose="020B0604020202020204" pitchFamily="34" charset="0"/>
                        </a:rPr>
                        <a:t>6,37 Km</a:t>
                      </a:r>
                      <a:endParaRPr lang="es-CO" sz="1200" b="0" i="0" u="none" strike="noStrike" dirty="0">
                        <a:solidFill>
                          <a:srgbClr val="000000"/>
                        </a:solidFill>
                        <a:latin typeface="+mn-lt"/>
                        <a:cs typeface="Arial" panose="020B0604020202020204" pitchFamily="34" charset="0"/>
                      </a:endParaRPr>
                    </a:p>
                  </a:txBody>
                  <a:tcPr marL="9525" marR="9525" marT="9525" marB="0" anchor="ctr"/>
                </a:tc>
              </a:tr>
              <a:tr h="2058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u="none" strike="noStrike" dirty="0" smtClean="0">
                          <a:effectLst/>
                          <a:latin typeface="+mn-lt"/>
                          <a:cs typeface="Arial" panose="020B0604020202020204" pitchFamily="34" charset="0"/>
                        </a:rPr>
                        <a:t>Construcción Intersecciones</a:t>
                      </a:r>
                      <a:r>
                        <a:rPr lang="es-ES" sz="1200" b="0" u="none" strike="noStrike" baseline="0" dirty="0" smtClean="0">
                          <a:effectLst/>
                          <a:latin typeface="+mn-lt"/>
                          <a:cs typeface="Arial" panose="020B0604020202020204" pitchFamily="34" charset="0"/>
                        </a:rPr>
                        <a:t> </a:t>
                      </a:r>
                      <a:r>
                        <a:rPr lang="es-ES" sz="1200" b="0" u="none" strike="noStrike" dirty="0" smtClean="0">
                          <a:effectLst/>
                          <a:latin typeface="+mn-lt"/>
                          <a:cs typeface="Arial" panose="020B0604020202020204" pitchFamily="34" charset="0"/>
                        </a:rPr>
                        <a:t>a Nivel</a:t>
                      </a:r>
                    </a:p>
                  </a:txBody>
                  <a:tcPr/>
                </a:tc>
                <a:tc>
                  <a:txBody>
                    <a:bodyPr/>
                    <a:lstStyle/>
                    <a:p>
                      <a:pPr algn="ctr" fontAlgn="ctr"/>
                      <a:r>
                        <a:rPr lang="es-CO" sz="1200" b="0" i="0" u="none" strike="noStrike" dirty="0" smtClean="0">
                          <a:solidFill>
                            <a:srgbClr val="000000"/>
                          </a:solidFill>
                          <a:latin typeface="+mn-lt"/>
                          <a:cs typeface="Arial" panose="020B0604020202020204" pitchFamily="34" charset="0"/>
                        </a:rPr>
                        <a:t>4 Und</a:t>
                      </a:r>
                      <a:endParaRPr lang="es-CO" sz="1200" b="0" i="0" u="none" strike="noStrike" dirty="0">
                        <a:solidFill>
                          <a:srgbClr val="000000"/>
                        </a:solidFill>
                        <a:latin typeface="+mn-lt"/>
                        <a:cs typeface="Arial" panose="020B0604020202020204" pitchFamily="34" charset="0"/>
                      </a:endParaRPr>
                    </a:p>
                  </a:txBody>
                  <a:tcPr marL="9525" marR="9525" marT="9525" marB="0" anchor="ctr"/>
                </a:tc>
              </a:tr>
              <a:tr h="2058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u="none" strike="noStrike" dirty="0" smtClean="0">
                          <a:effectLst/>
                          <a:latin typeface="+mn-lt"/>
                          <a:cs typeface="Arial" panose="020B0604020202020204" pitchFamily="34" charset="0"/>
                        </a:rPr>
                        <a:t>Construcción Intersecciones</a:t>
                      </a:r>
                      <a:r>
                        <a:rPr lang="es-ES" sz="1200" b="0" u="none" strike="noStrike" baseline="0" dirty="0" smtClean="0">
                          <a:effectLst/>
                          <a:latin typeface="+mn-lt"/>
                          <a:cs typeface="Arial" panose="020B0604020202020204" pitchFamily="34" charset="0"/>
                        </a:rPr>
                        <a:t> </a:t>
                      </a:r>
                      <a:r>
                        <a:rPr lang="es-ES" sz="1200" b="0" u="none" strike="noStrike" dirty="0" smtClean="0">
                          <a:effectLst/>
                          <a:latin typeface="+mn-lt"/>
                          <a:cs typeface="Arial" panose="020B0604020202020204" pitchFamily="34" charset="0"/>
                        </a:rPr>
                        <a:t>a Desnivel</a:t>
                      </a:r>
                    </a:p>
                  </a:txBody>
                  <a:tcPr/>
                </a:tc>
                <a:tc>
                  <a:txBody>
                    <a:bodyPr/>
                    <a:lstStyle/>
                    <a:p>
                      <a:pPr algn="ctr" fontAlgn="ctr"/>
                      <a:r>
                        <a:rPr lang="es-CO" sz="1200" b="0" i="0" u="none" strike="noStrike" dirty="0" smtClean="0">
                          <a:solidFill>
                            <a:srgbClr val="000000"/>
                          </a:solidFill>
                          <a:latin typeface="+mn-lt"/>
                          <a:cs typeface="Arial" panose="020B0604020202020204" pitchFamily="34" charset="0"/>
                        </a:rPr>
                        <a:t>1 Und</a:t>
                      </a:r>
                      <a:endParaRPr lang="es-CO" sz="1200" b="0" i="0" u="none" strike="noStrike" dirty="0">
                        <a:solidFill>
                          <a:srgbClr val="000000"/>
                        </a:solidFill>
                        <a:latin typeface="+mn-lt"/>
                        <a:cs typeface="Arial" panose="020B0604020202020204" pitchFamily="34" charset="0"/>
                      </a:endParaRPr>
                    </a:p>
                  </a:txBody>
                  <a:tcPr marL="9525" marR="9525" marT="9525" marB="0" anchor="ctr"/>
                </a:tc>
              </a:tr>
            </a:tbl>
          </a:graphicData>
        </a:graphic>
      </p:graphicFrame>
      <p:grpSp>
        <p:nvGrpSpPr>
          <p:cNvPr id="5" name="Grupo 4"/>
          <p:cNvGrpSpPr/>
          <p:nvPr/>
        </p:nvGrpSpPr>
        <p:grpSpPr>
          <a:xfrm>
            <a:off x="1487488" y="696687"/>
            <a:ext cx="8261836" cy="874549"/>
            <a:chOff x="75387" y="236683"/>
            <a:chExt cx="5904656" cy="874549"/>
          </a:xfrm>
        </p:grpSpPr>
        <p:sp>
          <p:nvSpPr>
            <p:cNvPr id="6" name="Rectángulo 5"/>
            <p:cNvSpPr>
              <a:spLocks noChangeArrowheads="1"/>
            </p:cNvSpPr>
            <p:nvPr/>
          </p:nvSpPr>
          <p:spPr bwMode="auto">
            <a:xfrm>
              <a:off x="75387" y="236683"/>
              <a:ext cx="5904656" cy="584775"/>
            </a:xfrm>
            <a:prstGeom prst="rect">
              <a:avLst/>
            </a:prstGeom>
            <a:noFill/>
            <a:ln w="9525">
              <a:noFill/>
              <a:miter lim="800000"/>
              <a:headEnd/>
              <a:tailEnd/>
            </a:ln>
          </p:spPr>
          <p:txBody>
            <a:bodyPr wrap="square">
              <a:spAutoFit/>
            </a:bodyPr>
            <a:lstStyle/>
            <a:p>
              <a:pPr>
                <a:defRPr/>
              </a:pPr>
              <a:r>
                <a:rPr lang="es-ES" sz="2800" dirty="0" smtClean="0">
                  <a:solidFill>
                    <a:srgbClr val="FFC000"/>
                  </a:solidFill>
                  <a:latin typeface="Impact" pitchFamily="34" charset="0"/>
                  <a:sym typeface="Helvetica Neue Bold Condensed" charset="0"/>
                </a:rPr>
                <a:t> </a:t>
              </a:r>
              <a:r>
                <a:rPr lang="es-ES" sz="3200" dirty="0" smtClean="0">
                  <a:solidFill>
                    <a:srgbClr val="FFC000"/>
                  </a:solidFill>
                  <a:latin typeface="Impact" pitchFamily="34" charset="0"/>
                  <a:sym typeface="Helvetica Neue Bold Condensed" charset="0"/>
                </a:rPr>
                <a:t> </a:t>
              </a:r>
              <a:endParaRPr lang="es-ES" sz="3200" b="1" dirty="0">
                <a:ln w="10541" cmpd="sng">
                  <a:solidFill>
                    <a:srgbClr val="4F81BD">
                      <a:shade val="88000"/>
                      <a:satMod val="110000"/>
                    </a:srgbClr>
                  </a:solidFill>
                  <a:prstDash val="solid"/>
                </a:ln>
                <a:solidFill>
                  <a:srgbClr val="1F497D"/>
                </a:solidFill>
                <a:latin typeface="Franklin Gothic Demi Cond" pitchFamily="34" charset="0"/>
                <a:sym typeface="Helvetica Neue Bold Condensed" charset="0"/>
              </a:endParaRPr>
            </a:p>
          </p:txBody>
        </p:sp>
        <p:sp>
          <p:nvSpPr>
            <p:cNvPr id="7" name="Rectángulo 6"/>
            <p:cNvSpPr>
              <a:spLocks noChangeArrowheads="1"/>
            </p:cNvSpPr>
            <p:nvPr/>
          </p:nvSpPr>
          <p:spPr bwMode="auto">
            <a:xfrm>
              <a:off x="75387" y="711122"/>
              <a:ext cx="59046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sz="2000" dirty="0">
                  <a:solidFill>
                    <a:prstClr val="black"/>
                  </a:solidFill>
                  <a:latin typeface="Impact" pitchFamily="34" charset="0"/>
                  <a:sym typeface="Helvetica Neue Bold Condensed"/>
                </a:rPr>
                <a:t>PUERTA DE HIERRO – PALMAR DE VARELA Y CARRETO –CRUZ DEL VISO</a:t>
              </a:r>
            </a:p>
          </p:txBody>
        </p:sp>
      </p:grpSp>
      <p:sp>
        <p:nvSpPr>
          <p:cNvPr id="8" name="CuadroTexto 7"/>
          <p:cNvSpPr txBox="1"/>
          <p:nvPr/>
        </p:nvSpPr>
        <p:spPr>
          <a:xfrm>
            <a:off x="5097016" y="5776808"/>
            <a:ext cx="4316947" cy="892552"/>
          </a:xfrm>
          <a:prstGeom prst="rect">
            <a:avLst/>
          </a:prstGeom>
          <a:noFill/>
        </p:spPr>
        <p:txBody>
          <a:bodyPr wrap="square" rtlCol="0">
            <a:spAutoFit/>
          </a:bodyPr>
          <a:lstStyle/>
          <a:p>
            <a:r>
              <a:rPr lang="es-CO" sz="900" b="1" dirty="0" smtClean="0">
                <a:solidFill>
                  <a:srgbClr val="094677"/>
                </a:solidFill>
                <a:latin typeface="+mj-lt"/>
              </a:rPr>
              <a:t>Longitud de Intervención 202,56 km:</a:t>
            </a:r>
          </a:p>
          <a:p>
            <a:pPr marL="171450" indent="-171450">
              <a:buFont typeface="Arial" panose="020B0604020202020204" pitchFamily="34" charset="0"/>
              <a:buChar char="•"/>
            </a:pPr>
            <a:r>
              <a:rPr lang="es-CO" sz="900" dirty="0" smtClean="0">
                <a:solidFill>
                  <a:srgbClr val="094677"/>
                </a:solidFill>
                <a:latin typeface="+mj-lt"/>
              </a:rPr>
              <a:t>Incluye </a:t>
            </a:r>
            <a:r>
              <a:rPr lang="es-CO" sz="900" dirty="0">
                <a:solidFill>
                  <a:srgbClr val="094677"/>
                </a:solidFill>
                <a:latin typeface="+mj-lt"/>
              </a:rPr>
              <a:t>construcción Carmen de Bolívar.</a:t>
            </a:r>
          </a:p>
          <a:p>
            <a:pPr marL="171450" indent="-171450">
              <a:buFont typeface="Arial" panose="020B0604020202020204" pitchFamily="34" charset="0"/>
              <a:buChar char="•"/>
            </a:pPr>
            <a:r>
              <a:rPr lang="es-CO" sz="900" dirty="0">
                <a:solidFill>
                  <a:srgbClr val="094677"/>
                </a:solidFill>
                <a:latin typeface="+mj-lt"/>
              </a:rPr>
              <a:t>Intersección a desnivel con  Ruta del Sol – Sector 3.</a:t>
            </a:r>
          </a:p>
          <a:p>
            <a:pPr marL="171450" indent="-171450">
              <a:buFont typeface="Arial" panose="020B0604020202020204" pitchFamily="34" charset="0"/>
              <a:buChar char="•"/>
            </a:pPr>
            <a:r>
              <a:rPr lang="es-CO" sz="900" dirty="0">
                <a:solidFill>
                  <a:srgbClr val="094677"/>
                </a:solidFill>
                <a:latin typeface="+mj-lt"/>
              </a:rPr>
              <a:t>Intersección a nivel en Puerta de Hierro, inicio y fin variante Carmen de Bolívar.</a:t>
            </a:r>
          </a:p>
          <a:p>
            <a:pPr marL="171450" indent="-171450">
              <a:buFont typeface="Arial" panose="020B0604020202020204" pitchFamily="34" charset="0"/>
              <a:buChar char="•"/>
            </a:pPr>
            <a:r>
              <a:rPr lang="es-CO" sz="900" dirty="0">
                <a:solidFill>
                  <a:srgbClr val="094677"/>
                </a:solidFill>
                <a:latin typeface="+mj-lt"/>
              </a:rPr>
              <a:t>Carreto.</a:t>
            </a:r>
          </a:p>
          <a:p>
            <a:pPr marL="171450" indent="-171450">
              <a:buFont typeface="Arial" panose="020B0604020202020204" pitchFamily="34" charset="0"/>
              <a:buChar char="•"/>
            </a:pPr>
            <a:endParaRPr lang="es-CO" sz="700" dirty="0">
              <a:solidFill>
                <a:srgbClr val="094677"/>
              </a:solidFill>
            </a:endParaRPr>
          </a:p>
        </p:txBody>
      </p:sp>
      <p:grpSp>
        <p:nvGrpSpPr>
          <p:cNvPr id="9" name="Grupo 8"/>
          <p:cNvGrpSpPr/>
          <p:nvPr/>
        </p:nvGrpSpPr>
        <p:grpSpPr>
          <a:xfrm>
            <a:off x="704528" y="1787260"/>
            <a:ext cx="3600400" cy="4692753"/>
            <a:chOff x="577594" y="1115708"/>
            <a:chExt cx="3124200" cy="5048250"/>
          </a:xfrm>
        </p:grpSpPr>
        <p:pic>
          <p:nvPicPr>
            <p:cNvPr id="10" name="Imagen 9"/>
            <p:cNvPicPr>
              <a:picLocks noChangeAspect="1"/>
            </p:cNvPicPr>
            <p:nvPr/>
          </p:nvPicPr>
          <p:blipFill>
            <a:blip r:embed="rId3"/>
            <a:stretch>
              <a:fillRect/>
            </a:stretch>
          </p:blipFill>
          <p:spPr>
            <a:xfrm>
              <a:off x="577594" y="1115708"/>
              <a:ext cx="3124200" cy="5048250"/>
            </a:xfrm>
            <a:prstGeom prst="rect">
              <a:avLst/>
            </a:prstGeom>
            <a:ln>
              <a:solidFill>
                <a:schemeClr val="accent6">
                  <a:lumMod val="75000"/>
                </a:schemeClr>
              </a:solidFill>
            </a:ln>
          </p:spPr>
        </p:pic>
        <p:sp>
          <p:nvSpPr>
            <p:cNvPr id="11" name="Llamada rectangular redondeada 10"/>
            <p:cNvSpPr/>
            <p:nvPr/>
          </p:nvSpPr>
          <p:spPr>
            <a:xfrm>
              <a:off x="751115" y="1335909"/>
              <a:ext cx="1931776" cy="232840"/>
            </a:xfrm>
            <a:prstGeom prst="wedgeRoundRectCallout">
              <a:avLst>
                <a:gd name="adj1" fmla="val 55351"/>
                <a:gd name="adj2" fmla="val 964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prstClr val="black"/>
                  </a:solidFill>
                </a:rPr>
                <a:t>PALMAR DE VARELA</a:t>
              </a:r>
            </a:p>
          </p:txBody>
        </p:sp>
        <p:sp>
          <p:nvSpPr>
            <p:cNvPr id="12" name="Llamada rectangular redondeada 11"/>
            <p:cNvSpPr/>
            <p:nvPr/>
          </p:nvSpPr>
          <p:spPr>
            <a:xfrm>
              <a:off x="604486" y="3135500"/>
              <a:ext cx="1452295" cy="235539"/>
            </a:xfrm>
            <a:prstGeom prst="wedgeRoundRectCallout">
              <a:avLst>
                <a:gd name="adj1" fmla="val -15107"/>
                <a:gd name="adj2" fmla="val 16449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prstClr val="black"/>
                  </a:solidFill>
                </a:rPr>
                <a:t>CRUZ DEL VISO</a:t>
              </a:r>
            </a:p>
          </p:txBody>
        </p:sp>
        <p:sp>
          <p:nvSpPr>
            <p:cNvPr id="13" name="Llamada rectangular redondeada 12"/>
            <p:cNvSpPr/>
            <p:nvPr/>
          </p:nvSpPr>
          <p:spPr>
            <a:xfrm>
              <a:off x="1718926" y="3825994"/>
              <a:ext cx="1452295" cy="215509"/>
            </a:xfrm>
            <a:prstGeom prst="wedgeRoundRectCallout">
              <a:avLst>
                <a:gd name="adj1" fmla="val -55583"/>
                <a:gd name="adj2" fmla="val -3076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prstClr val="black"/>
                  </a:solidFill>
                </a:rPr>
                <a:t>CARRETO</a:t>
              </a:r>
            </a:p>
          </p:txBody>
        </p:sp>
        <p:sp>
          <p:nvSpPr>
            <p:cNvPr id="14" name="Llamada rectangular redondeada 13"/>
            <p:cNvSpPr/>
            <p:nvPr/>
          </p:nvSpPr>
          <p:spPr>
            <a:xfrm>
              <a:off x="1137235" y="5887566"/>
              <a:ext cx="2004918" cy="264360"/>
            </a:xfrm>
            <a:prstGeom prst="wedgeRoundRectCallout">
              <a:avLst>
                <a:gd name="adj1" fmla="val -56036"/>
                <a:gd name="adj2" fmla="val 5082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prstClr val="black"/>
                  </a:solidFill>
                </a:rPr>
                <a:t>PUERTA DE HIERRO</a:t>
              </a:r>
            </a:p>
          </p:txBody>
        </p:sp>
      </p:grpSp>
      <p:graphicFrame>
        <p:nvGraphicFramePr>
          <p:cNvPr id="15" name="Tabla 14"/>
          <p:cNvGraphicFramePr>
            <a:graphicFrameLocks noGrp="1"/>
          </p:cNvGraphicFramePr>
          <p:nvPr>
            <p:extLst>
              <p:ext uri="{D42A27DB-BD31-4B8C-83A1-F6EECF244321}">
                <p14:modId xmlns:p14="http://schemas.microsoft.com/office/powerpoint/2010/main" val="2276041646"/>
              </p:ext>
            </p:extLst>
          </p:nvPr>
        </p:nvGraphicFramePr>
        <p:xfrm>
          <a:off x="5256007" y="4704524"/>
          <a:ext cx="4032448" cy="1043176"/>
        </p:xfrm>
        <a:graphic>
          <a:graphicData uri="http://schemas.openxmlformats.org/drawingml/2006/table">
            <a:tbl>
              <a:tblPr firstRow="1" bandRow="1">
                <a:tableStyleId>{BC89EF96-8CEA-46FF-86C4-4CE0E7609802}</a:tableStyleId>
              </a:tblPr>
              <a:tblGrid>
                <a:gridCol w="2812426"/>
                <a:gridCol w="1220022"/>
              </a:tblGrid>
              <a:tr h="205812">
                <a:tc>
                  <a:txBody>
                    <a:bodyPr/>
                    <a:lstStyle/>
                    <a:p>
                      <a:pPr marL="0" algn="l" defTabSz="914400" rtl="0" eaLnBrk="1" latinLnBrk="0" hangingPunct="1"/>
                      <a:r>
                        <a:rPr lang="es-ES" sz="1200" kern="1200" dirty="0" smtClean="0"/>
                        <a:t>Fecha</a:t>
                      </a:r>
                      <a:r>
                        <a:rPr lang="es-ES" sz="1200" kern="1200" baseline="0" dirty="0" smtClean="0"/>
                        <a:t> de Adjudicación </a:t>
                      </a:r>
                      <a:endParaRPr lang="es-CO" sz="1200" b="0" kern="1200" dirty="0">
                        <a:solidFill>
                          <a:schemeClr val="dk1"/>
                        </a:solidFill>
                        <a:latin typeface="+mn-lt"/>
                        <a:ea typeface="+mn-ea"/>
                        <a:cs typeface="Arial" panose="020B0604020202020204" pitchFamily="34" charset="0"/>
                      </a:endParaRPr>
                    </a:p>
                  </a:txBody>
                  <a:tcPr marL="84406" marR="84406" marT="38957" marB="38957"/>
                </a:tc>
                <a:tc>
                  <a:txBody>
                    <a:bodyPr/>
                    <a:lstStyle/>
                    <a:p>
                      <a:pPr algn="ctr" rtl="0" fontAlgn="ctr"/>
                      <a:r>
                        <a:rPr lang="es-MX" sz="1200" u="none" strike="noStrike" dirty="0" smtClean="0">
                          <a:effectLst/>
                        </a:rPr>
                        <a:t>19/05/2015</a:t>
                      </a:r>
                      <a:endParaRPr lang="es-MX" sz="1200" b="0" i="0" u="none" strike="noStrike" dirty="0">
                        <a:solidFill>
                          <a:schemeClr val="tx1"/>
                        </a:solidFill>
                        <a:effectLst/>
                        <a:latin typeface="+mn-lt"/>
                      </a:endParaRPr>
                    </a:p>
                  </a:txBody>
                  <a:tcPr marL="8792" marR="8792" marT="8116" marB="0" anchor="ctr"/>
                </a:tc>
              </a:tr>
              <a:tr h="205812">
                <a:tc>
                  <a:txBody>
                    <a:bodyPr/>
                    <a:lstStyle/>
                    <a:p>
                      <a:pPr marL="0" algn="l" defTabSz="914400" rtl="0" eaLnBrk="1" latinLnBrk="0" hangingPunct="1"/>
                      <a:r>
                        <a:rPr lang="es-CO" sz="1200" kern="1200" dirty="0" smtClean="0"/>
                        <a:t>Fecha de Firma de Contrato</a:t>
                      </a:r>
                      <a:endParaRPr lang="es-CO" sz="1200" b="0" kern="1200" dirty="0">
                        <a:solidFill>
                          <a:schemeClr val="dk1"/>
                        </a:solidFill>
                        <a:latin typeface="+mn-lt"/>
                        <a:ea typeface="+mn-ea"/>
                        <a:cs typeface="Arial" panose="020B0604020202020204" pitchFamily="34" charset="0"/>
                      </a:endParaRPr>
                    </a:p>
                  </a:txBody>
                  <a:tcPr marL="84406" marR="84406" marT="38957" marB="38957" anchor="ctr"/>
                </a:tc>
                <a:tc>
                  <a:txBody>
                    <a:bodyPr/>
                    <a:lstStyle/>
                    <a:p>
                      <a:pPr algn="ctr" rtl="0" fontAlgn="ctr"/>
                      <a:r>
                        <a:rPr lang="es-MX" sz="1200" b="0" i="0" u="none" strike="noStrike" kern="1200" dirty="0" smtClean="0">
                          <a:solidFill>
                            <a:schemeClr val="tx1"/>
                          </a:solidFill>
                          <a:effectLst/>
                          <a:latin typeface="+mn-lt"/>
                          <a:ea typeface="+mn-ea"/>
                          <a:cs typeface="+mn-cs"/>
                        </a:rPr>
                        <a:t>03/07/2015</a:t>
                      </a:r>
                      <a:endParaRPr lang="es-MX" sz="1200" b="0" i="0" u="none" strike="noStrike" kern="1200" dirty="0">
                        <a:solidFill>
                          <a:schemeClr val="tx1"/>
                        </a:solidFill>
                        <a:effectLst/>
                        <a:latin typeface="+mn-lt"/>
                        <a:ea typeface="+mn-ea"/>
                        <a:cs typeface="+mn-cs"/>
                      </a:endParaRPr>
                    </a:p>
                  </a:txBody>
                  <a:tcPr marL="0" marR="0" marT="0" marB="0" anchor="ctr"/>
                </a:tc>
              </a:tr>
              <a:tr h="205812">
                <a:tc>
                  <a:txBody>
                    <a:bodyPr/>
                    <a:lstStyle/>
                    <a:p>
                      <a:pPr marL="0" algn="l" defTabSz="914400" rtl="0" eaLnBrk="1" latinLnBrk="0" hangingPunct="1"/>
                      <a:r>
                        <a:rPr lang="es-CO" sz="1200" kern="1200" dirty="0" smtClean="0"/>
                        <a:t>Acta de Inicio</a:t>
                      </a:r>
                      <a:endParaRPr lang="es-CO" sz="1200" b="0" kern="1200" dirty="0">
                        <a:solidFill>
                          <a:schemeClr val="dk1"/>
                        </a:solidFill>
                        <a:latin typeface="+mn-lt"/>
                        <a:ea typeface="+mn-ea"/>
                        <a:cs typeface="Arial" panose="020B0604020202020204" pitchFamily="34" charset="0"/>
                      </a:endParaRPr>
                    </a:p>
                  </a:txBody>
                  <a:tcPr marL="84406" marR="84406" marT="38957" marB="38957" anchor="ctr"/>
                </a:tc>
                <a:tc>
                  <a:txBody>
                    <a:bodyPr/>
                    <a:lstStyle/>
                    <a:p>
                      <a:pPr algn="ctr" rtl="0" fontAlgn="ctr"/>
                      <a:r>
                        <a:rPr lang="es-MX" sz="1200" b="0" i="0" u="none" strike="noStrike" kern="1200" dirty="0" smtClean="0">
                          <a:solidFill>
                            <a:schemeClr val="tx1"/>
                          </a:solidFill>
                          <a:effectLst/>
                          <a:latin typeface="+mn-lt"/>
                          <a:ea typeface="+mn-ea"/>
                          <a:cs typeface="+mn-cs"/>
                        </a:rPr>
                        <a:t>19/08/2015</a:t>
                      </a:r>
                      <a:endParaRPr lang="es-MX" sz="1200" b="0" i="0" u="none" strike="noStrike" kern="1200" dirty="0">
                        <a:solidFill>
                          <a:schemeClr val="tx1"/>
                        </a:solidFill>
                        <a:effectLst/>
                        <a:latin typeface="+mn-lt"/>
                        <a:ea typeface="+mn-ea"/>
                        <a:cs typeface="+mn-cs"/>
                      </a:endParaRPr>
                    </a:p>
                  </a:txBody>
                  <a:tcPr marL="0" marR="0" marT="0" marB="0" anchor="ctr"/>
                </a:tc>
              </a:tr>
              <a:tr h="205812">
                <a:tc>
                  <a:txBody>
                    <a:bodyPr/>
                    <a:lstStyle/>
                    <a:p>
                      <a:pPr marL="0" algn="l" defTabSz="914400" rtl="0" eaLnBrk="1" latinLnBrk="0" hangingPunct="1"/>
                      <a:r>
                        <a:rPr lang="es-CO" sz="1200" kern="1200" dirty="0" smtClean="0"/>
                        <a:t>Fase del Proyecto</a:t>
                      </a:r>
                      <a:endParaRPr lang="es-CO" sz="1200" b="0" kern="1200" dirty="0">
                        <a:solidFill>
                          <a:schemeClr val="dk1"/>
                        </a:solidFill>
                        <a:latin typeface="+mn-lt"/>
                        <a:ea typeface="+mn-ea"/>
                        <a:cs typeface="Arial" panose="020B0604020202020204" pitchFamily="34" charset="0"/>
                      </a:endParaRPr>
                    </a:p>
                  </a:txBody>
                  <a:tcPr marL="84406" marR="84406" marT="38957" marB="38957" anchor="ctr"/>
                </a:tc>
                <a:tc>
                  <a:txBody>
                    <a:bodyPr/>
                    <a:lstStyle/>
                    <a:p>
                      <a:pPr algn="ctr" rtl="0" fontAlgn="ctr"/>
                      <a:r>
                        <a:rPr lang="es-MX" sz="1200" b="0" i="0" u="none" strike="noStrike" kern="1200" dirty="0" smtClean="0">
                          <a:solidFill>
                            <a:schemeClr val="tx1"/>
                          </a:solidFill>
                          <a:effectLst/>
                          <a:latin typeface="+mn-lt"/>
                          <a:ea typeface="+mn-ea"/>
                          <a:cs typeface="+mn-cs"/>
                        </a:rPr>
                        <a:t>Pre-Construcción</a:t>
                      </a:r>
                      <a:endParaRPr lang="es-MX" sz="1200" b="0" i="0" u="none" strike="noStrike" kern="1200" dirty="0">
                        <a:solidFill>
                          <a:schemeClr val="tx1"/>
                        </a:solidFill>
                        <a:effectLst/>
                        <a:latin typeface="+mn-lt"/>
                        <a:ea typeface="+mn-ea"/>
                        <a:cs typeface="+mn-cs"/>
                      </a:endParaRPr>
                    </a:p>
                  </a:txBody>
                  <a:tcPr marL="0" marR="0" marT="0" marB="0" anchor="ctr"/>
                </a:tc>
              </a:tr>
            </a:tbl>
          </a:graphicData>
        </a:graphic>
      </p:graphicFrame>
      <p:sp>
        <p:nvSpPr>
          <p:cNvPr id="16" name="30 CuadroTexto"/>
          <p:cNvSpPr txBox="1">
            <a:spLocks noChangeArrowheads="1"/>
          </p:cNvSpPr>
          <p:nvPr/>
        </p:nvSpPr>
        <p:spPr bwMode="auto">
          <a:xfrm flipH="1">
            <a:off x="5241032" y="4287864"/>
            <a:ext cx="4047422" cy="307777"/>
          </a:xfrm>
          <a:prstGeom prst="rect">
            <a:avLst/>
          </a:prstGeom>
        </p:spPr>
        <p:style>
          <a:lnRef idx="3">
            <a:schemeClr val="lt1"/>
          </a:lnRef>
          <a:fillRef idx="1">
            <a:schemeClr val="accent1"/>
          </a:fillRef>
          <a:effectRef idx="1">
            <a:schemeClr val="accent1"/>
          </a:effectRef>
          <a:fontRef idx="minor">
            <a:schemeClr val="lt1"/>
          </a:fontRef>
        </p:style>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400" dirty="0">
                <a:effectLst/>
                <a:latin typeface="Calibri"/>
                <a:cs typeface="Arial" pitchFamily="34" charset="0"/>
              </a:rPr>
              <a:t>INFORMACIÓN GENERAL</a:t>
            </a:r>
          </a:p>
        </p:txBody>
      </p:sp>
    </p:spTree>
    <p:extLst>
      <p:ext uri="{BB962C8B-B14F-4D97-AF65-F5344CB8AC3E}">
        <p14:creationId xmlns:p14="http://schemas.microsoft.com/office/powerpoint/2010/main" val="24840825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0"/>
            <a:ext cx="1400213" cy="1124744"/>
          </a:xfrm>
          <a:prstGeom prst="rect">
            <a:avLst/>
          </a:prstGeom>
        </p:spPr>
      </p:pic>
      <p:grpSp>
        <p:nvGrpSpPr>
          <p:cNvPr id="3" name="Grupo 2"/>
          <p:cNvGrpSpPr/>
          <p:nvPr/>
        </p:nvGrpSpPr>
        <p:grpSpPr>
          <a:xfrm>
            <a:off x="-1642564" y="1115360"/>
            <a:ext cx="8611135" cy="642673"/>
            <a:chOff x="352468" y="532415"/>
            <a:chExt cx="6154297" cy="642673"/>
          </a:xfrm>
        </p:grpSpPr>
        <p:sp>
          <p:nvSpPr>
            <p:cNvPr id="4" name="Rectángulo 5"/>
            <p:cNvSpPr>
              <a:spLocks noChangeArrowheads="1"/>
            </p:cNvSpPr>
            <p:nvPr/>
          </p:nvSpPr>
          <p:spPr bwMode="auto">
            <a:xfrm>
              <a:off x="352468" y="532415"/>
              <a:ext cx="5904656" cy="584775"/>
            </a:xfrm>
            <a:prstGeom prst="rect">
              <a:avLst/>
            </a:prstGeom>
            <a:noFill/>
            <a:ln w="9525">
              <a:noFill/>
              <a:miter lim="800000"/>
              <a:headEnd/>
              <a:tailEnd/>
            </a:ln>
          </p:spPr>
          <p:txBody>
            <a:bodyPr wrap="square">
              <a:spAutoFit/>
            </a:bodyPr>
            <a:lstStyle/>
            <a:p>
              <a:pPr>
                <a:defRPr/>
              </a:pPr>
              <a:r>
                <a:rPr lang="es-ES" sz="3200" dirty="0" smtClean="0">
                  <a:solidFill>
                    <a:srgbClr val="FFC000"/>
                  </a:solidFill>
                  <a:latin typeface="Impact" pitchFamily="34" charset="0"/>
                  <a:sym typeface="Helvetica Neue Bold Condensed" charset="0"/>
                </a:rPr>
                <a:t>  </a:t>
              </a:r>
              <a:endParaRPr lang="es-ES" sz="3200" b="1" dirty="0">
                <a:ln w="10541" cmpd="sng">
                  <a:solidFill>
                    <a:srgbClr val="4F81BD">
                      <a:shade val="88000"/>
                      <a:satMod val="110000"/>
                    </a:srgbClr>
                  </a:solidFill>
                  <a:prstDash val="solid"/>
                </a:ln>
                <a:solidFill>
                  <a:srgbClr val="1F497D"/>
                </a:solidFill>
                <a:latin typeface="Franklin Gothic Demi Cond" pitchFamily="34" charset="0"/>
                <a:sym typeface="Helvetica Neue Bold Condensed" charset="0"/>
              </a:endParaRPr>
            </a:p>
          </p:txBody>
        </p:sp>
        <p:sp>
          <p:nvSpPr>
            <p:cNvPr id="5" name="Rectángulo 4"/>
            <p:cNvSpPr>
              <a:spLocks noChangeArrowheads="1"/>
            </p:cNvSpPr>
            <p:nvPr/>
          </p:nvSpPr>
          <p:spPr bwMode="auto">
            <a:xfrm>
              <a:off x="1754237" y="590313"/>
              <a:ext cx="47525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sz="3200" dirty="0">
                  <a:solidFill>
                    <a:prstClr val="black"/>
                  </a:solidFill>
                  <a:latin typeface="Impact" pitchFamily="34" charset="0"/>
                  <a:sym typeface="Helvetica Neue Bold Condensed"/>
                </a:rPr>
                <a:t>IP MALLA VIAL DEL META</a:t>
              </a:r>
            </a:p>
          </p:txBody>
        </p:sp>
      </p:grpSp>
      <p:sp>
        <p:nvSpPr>
          <p:cNvPr id="6" name="30 CuadroTexto"/>
          <p:cNvSpPr txBox="1">
            <a:spLocks noChangeArrowheads="1"/>
          </p:cNvSpPr>
          <p:nvPr/>
        </p:nvSpPr>
        <p:spPr bwMode="auto">
          <a:xfrm flipH="1">
            <a:off x="6634874" y="1507990"/>
            <a:ext cx="4048942" cy="338554"/>
          </a:xfrm>
          <a:prstGeom prst="rect">
            <a:avLst/>
          </a:prstGeo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600" kern="0" dirty="0">
                <a:solidFill>
                  <a:prstClr val="white"/>
                </a:solidFill>
                <a:latin typeface="Calibri"/>
                <a:cs typeface="Arial" pitchFamily="34" charset="0"/>
              </a:rPr>
              <a:t>ALCANCE INICIATIVA PRIVADA</a:t>
            </a:r>
          </a:p>
        </p:txBody>
      </p:sp>
      <p:graphicFrame>
        <p:nvGraphicFramePr>
          <p:cNvPr id="7" name="17 Tabla"/>
          <p:cNvGraphicFramePr>
            <a:graphicFrameLocks noGrp="1"/>
          </p:cNvGraphicFramePr>
          <p:nvPr>
            <p:extLst>
              <p:ext uri="{D42A27DB-BD31-4B8C-83A1-F6EECF244321}">
                <p14:modId xmlns:p14="http://schemas.microsoft.com/office/powerpoint/2010/main" val="238777131"/>
              </p:ext>
            </p:extLst>
          </p:nvPr>
        </p:nvGraphicFramePr>
        <p:xfrm>
          <a:off x="6688145" y="1937661"/>
          <a:ext cx="4039735" cy="2785924"/>
        </p:xfrm>
        <a:graphic>
          <a:graphicData uri="http://schemas.openxmlformats.org/drawingml/2006/table">
            <a:tbl>
              <a:tblPr firstRow="1" bandRow="1">
                <a:tableStyleId>{BC89EF96-8CEA-46FF-86C4-4CE0E7609802}</a:tableStyleId>
              </a:tblPr>
              <a:tblGrid>
                <a:gridCol w="2890998"/>
                <a:gridCol w="1148737"/>
              </a:tblGrid>
              <a:tr h="205812">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u="none" strike="noStrike" dirty="0" smtClean="0">
                          <a:effectLst/>
                        </a:rPr>
                        <a:t>Longitud</a:t>
                      </a:r>
                      <a:r>
                        <a:rPr lang="es-ES" sz="1200" u="none" strike="noStrike" baseline="0" dirty="0" smtClean="0">
                          <a:effectLst/>
                        </a:rPr>
                        <a:t> de Intervención O-D</a:t>
                      </a:r>
                      <a:endParaRPr lang="es-ES" sz="1200" b="1" u="none" strike="noStrike" dirty="0" smtClean="0">
                        <a:effectLst/>
                        <a:latin typeface="+mn-lt"/>
                        <a:cs typeface="Arial" panose="020B0604020202020204" pitchFamily="34" charset="0"/>
                      </a:endParaRPr>
                    </a:p>
                  </a:txBody>
                  <a:tcPr/>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algn="ctr" fontAlgn="ctr"/>
                      <a:r>
                        <a:rPr lang="es-CO" sz="1400" b="0" i="0" u="none" strike="noStrike" dirty="0" smtClean="0">
                          <a:solidFill>
                            <a:schemeClr val="tx1"/>
                          </a:solidFill>
                          <a:latin typeface="+mn-lt"/>
                          <a:cs typeface="Arial" panose="020B0604020202020204" pitchFamily="34" charset="0"/>
                        </a:rPr>
                        <a:t>354 Km</a:t>
                      </a:r>
                      <a:endParaRPr lang="es-CO" sz="1400" b="0" i="0" u="none" strike="noStrike" dirty="0">
                        <a:solidFill>
                          <a:schemeClr val="tx1"/>
                        </a:solidFill>
                        <a:latin typeface="+mn-lt"/>
                        <a:cs typeface="Arial" panose="020B0604020202020204" pitchFamily="34" charset="0"/>
                      </a:endParaRPr>
                    </a:p>
                  </a:txBody>
                  <a:tcPr marL="8792" marR="8792" marT="8792" marB="0" anchor="ctr"/>
                </a:tc>
              </a:tr>
              <a:tr h="205812">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u="none" strike="noStrike" dirty="0" smtClean="0">
                          <a:effectLst/>
                        </a:rPr>
                        <a:t>Construcción</a:t>
                      </a:r>
                      <a:r>
                        <a:rPr lang="es-ES" sz="1200" u="none" strike="noStrike" baseline="0" dirty="0" smtClean="0">
                          <a:effectLst/>
                        </a:rPr>
                        <a:t> Doble Calzada</a:t>
                      </a:r>
                      <a:endParaRPr lang="es-ES" sz="1200" b="1" u="none" strike="noStrike" dirty="0" smtClean="0">
                        <a:effectLst/>
                        <a:latin typeface="+mn-lt"/>
                        <a:cs typeface="Arial" panose="020B0604020202020204" pitchFamily="34" charset="0"/>
                      </a:endParaRPr>
                    </a:p>
                  </a:txBody>
                  <a:tcPr/>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algn="ctr" fontAlgn="ctr"/>
                      <a:r>
                        <a:rPr lang="es-CO" sz="1400" b="0" i="0" u="none" strike="noStrike" dirty="0" smtClean="0">
                          <a:solidFill>
                            <a:schemeClr val="tx1"/>
                          </a:solidFill>
                          <a:latin typeface="+mn-lt"/>
                          <a:cs typeface="Arial" panose="020B0604020202020204" pitchFamily="34" charset="0"/>
                        </a:rPr>
                        <a:t>6.5 Km</a:t>
                      </a:r>
                      <a:endParaRPr lang="es-CO" sz="1400" b="0" i="0" u="none" strike="noStrike" dirty="0">
                        <a:solidFill>
                          <a:schemeClr val="tx1"/>
                        </a:solidFill>
                        <a:latin typeface="+mn-lt"/>
                        <a:cs typeface="Arial" panose="020B0604020202020204" pitchFamily="34" charset="0"/>
                      </a:endParaRPr>
                    </a:p>
                  </a:txBody>
                  <a:tcPr marL="8792" marR="8792" marT="8792" marB="0" anchor="ctr"/>
                </a:tc>
              </a:tr>
              <a:tr h="205812">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u="none" strike="noStrike" kern="1200" dirty="0" smtClean="0">
                          <a:effectLst/>
                        </a:rPr>
                        <a:t>Construcción</a:t>
                      </a:r>
                      <a:r>
                        <a:rPr lang="es-ES" sz="1200" u="none" strike="noStrike" kern="1200" baseline="0" dirty="0" smtClean="0">
                          <a:effectLst/>
                        </a:rPr>
                        <a:t> Segunda Calzada</a:t>
                      </a:r>
                      <a:endParaRPr lang="es-ES" sz="1200" b="1" u="none" strike="noStrike" dirty="0" smtClean="0">
                        <a:effectLst/>
                        <a:latin typeface="+mn-lt"/>
                        <a:cs typeface="Arial" panose="020B0604020202020204" pitchFamily="34" charset="0"/>
                      </a:endParaRPr>
                    </a:p>
                  </a:txBody>
                  <a:tcPr/>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algn="ctr" fontAlgn="ctr"/>
                      <a:r>
                        <a:rPr lang="es-CO" sz="1400" b="0" i="0" u="none" strike="noStrike" dirty="0" smtClean="0">
                          <a:solidFill>
                            <a:srgbClr val="000000"/>
                          </a:solidFill>
                          <a:latin typeface="+mn-lt"/>
                          <a:cs typeface="Arial" panose="020B0604020202020204" pitchFamily="34" charset="0"/>
                        </a:rPr>
                        <a:t>32 Km</a:t>
                      </a:r>
                      <a:endParaRPr lang="es-CO" sz="1400" b="0" i="0" u="none" strike="noStrike" dirty="0">
                        <a:solidFill>
                          <a:srgbClr val="000000"/>
                        </a:solidFill>
                        <a:latin typeface="+mn-lt"/>
                        <a:cs typeface="Arial" panose="020B0604020202020204" pitchFamily="34" charset="0"/>
                      </a:endParaRPr>
                    </a:p>
                  </a:txBody>
                  <a:tcPr marL="8792" marR="8792" marT="8792" marB="0" anchor="ctr"/>
                </a:tc>
              </a:tr>
              <a:tr h="205812">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u="none" strike="noStrike" kern="1200" dirty="0" smtClean="0">
                          <a:effectLst/>
                        </a:rPr>
                        <a:t>Construcción</a:t>
                      </a:r>
                      <a:r>
                        <a:rPr lang="es-ES" sz="1200" u="none" strike="noStrike" kern="1200" baseline="0" dirty="0" smtClean="0">
                          <a:effectLst/>
                        </a:rPr>
                        <a:t> Calzada Sencilla</a:t>
                      </a:r>
                      <a:endParaRPr lang="es-ES" sz="1200" b="1" u="none" strike="noStrike" dirty="0" smtClean="0">
                        <a:effectLst/>
                        <a:latin typeface="+mn-lt"/>
                        <a:cs typeface="Arial" panose="020B0604020202020204" pitchFamily="34" charset="0"/>
                      </a:endParaRPr>
                    </a:p>
                  </a:txBody>
                  <a:tcPr/>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algn="ctr" fontAlgn="ctr"/>
                      <a:r>
                        <a:rPr lang="es-CO" sz="1400" b="0" i="0" u="none" strike="noStrike" dirty="0" smtClean="0">
                          <a:solidFill>
                            <a:srgbClr val="000000"/>
                          </a:solidFill>
                          <a:latin typeface="+mn-lt"/>
                          <a:cs typeface="Arial" panose="020B0604020202020204" pitchFamily="34" charset="0"/>
                        </a:rPr>
                        <a:t>2 Km</a:t>
                      </a:r>
                      <a:endParaRPr lang="es-CO" sz="1400" b="0" i="0" u="none" strike="noStrike" dirty="0">
                        <a:solidFill>
                          <a:srgbClr val="000000"/>
                        </a:solidFill>
                        <a:latin typeface="+mn-lt"/>
                        <a:cs typeface="Arial" panose="020B0604020202020204" pitchFamily="34" charset="0"/>
                      </a:endParaRPr>
                    </a:p>
                  </a:txBody>
                  <a:tcPr marL="8792" marR="8792" marT="8792" marB="0" anchor="ctr"/>
                </a:tc>
              </a:tr>
              <a:tr h="205812">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u="none" strike="noStrike" dirty="0" smtClean="0">
                          <a:effectLst/>
                        </a:rPr>
                        <a:t>Mejoramiento</a:t>
                      </a:r>
                      <a:endParaRPr lang="es-ES" sz="1200" b="1" u="none" strike="noStrike" dirty="0" smtClean="0">
                        <a:effectLst/>
                        <a:latin typeface="+mn-lt"/>
                        <a:cs typeface="Arial" panose="020B0604020202020204" pitchFamily="34" charset="0"/>
                      </a:endParaRPr>
                    </a:p>
                  </a:txBody>
                  <a:tcPr/>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algn="ctr" fontAlgn="ctr"/>
                      <a:r>
                        <a:rPr lang="es-CO" sz="1400" b="0" i="0" u="none" strike="noStrike" dirty="0" smtClean="0">
                          <a:solidFill>
                            <a:srgbClr val="000000"/>
                          </a:solidFill>
                          <a:latin typeface="+mn-lt"/>
                          <a:cs typeface="Arial" panose="020B0604020202020204" pitchFamily="34" charset="0"/>
                        </a:rPr>
                        <a:t>69 Km</a:t>
                      </a:r>
                      <a:endParaRPr lang="es-CO" sz="1400" b="0" i="0" u="none" strike="noStrike" dirty="0">
                        <a:solidFill>
                          <a:srgbClr val="000000"/>
                        </a:solidFill>
                        <a:latin typeface="+mn-lt"/>
                        <a:cs typeface="Arial" panose="020B0604020202020204" pitchFamily="34" charset="0"/>
                      </a:endParaRPr>
                    </a:p>
                  </a:txBody>
                  <a:tcPr marL="8792" marR="8792" marT="8792" marB="0" anchor="ctr"/>
                </a:tc>
              </a:tr>
              <a:tr h="205812">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u="none" strike="noStrike" dirty="0" smtClean="0">
                          <a:effectLst/>
                        </a:rPr>
                        <a:t>Rehabilitación</a:t>
                      </a:r>
                      <a:endParaRPr lang="es-ES" sz="1200" b="1" u="none" strike="noStrike" dirty="0" smtClean="0">
                        <a:effectLst/>
                        <a:latin typeface="+mn-lt"/>
                        <a:cs typeface="Arial" panose="020B0604020202020204" pitchFamily="34" charset="0"/>
                      </a:endParaRPr>
                    </a:p>
                  </a:txBody>
                  <a:tcPr/>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algn="ctr" fontAlgn="ctr"/>
                      <a:r>
                        <a:rPr lang="es-CO" sz="1400" b="0" i="0" u="none" strike="noStrike" dirty="0" smtClean="0">
                          <a:solidFill>
                            <a:srgbClr val="000000"/>
                          </a:solidFill>
                          <a:latin typeface="+mn-lt"/>
                          <a:cs typeface="Arial" panose="020B0604020202020204" pitchFamily="34" charset="0"/>
                        </a:rPr>
                        <a:t>269 Km</a:t>
                      </a:r>
                      <a:endParaRPr lang="es-CO" sz="1400" b="0" i="0" u="none" strike="noStrike" dirty="0">
                        <a:solidFill>
                          <a:srgbClr val="000000"/>
                        </a:solidFill>
                        <a:latin typeface="+mn-lt"/>
                        <a:cs typeface="Arial" panose="020B0604020202020204" pitchFamily="34" charset="0"/>
                      </a:endParaRPr>
                    </a:p>
                  </a:txBody>
                  <a:tcPr marL="8792" marR="8792" marT="8792" marB="0" anchor="ctr"/>
                </a:tc>
              </a:tr>
              <a:tr h="2058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u="none" strike="noStrike" kern="1200" dirty="0" smtClean="0">
                          <a:effectLst/>
                        </a:rPr>
                        <a:t>Duración Construcción </a:t>
                      </a:r>
                      <a:endParaRPr lang="es-ES" sz="1200" u="none" strike="noStrike" kern="1200" dirty="0" smtClean="0">
                        <a:solidFill>
                          <a:schemeClr val="tx1"/>
                        </a:solidFill>
                        <a:effectLst/>
                        <a:latin typeface="+mn-lt"/>
                        <a:ea typeface="+mn-ea"/>
                        <a:cs typeface="+mn-cs"/>
                      </a:endParaRPr>
                    </a:p>
                  </a:txBody>
                  <a:tcPr/>
                </a:tc>
                <a:tc>
                  <a:txBody>
                    <a:bodyPr/>
                    <a:lstStyle/>
                    <a:p>
                      <a:pPr marL="0" algn="ctr" defTabSz="844083" rtl="0" eaLnBrk="1" fontAlgn="ctr" latinLnBrk="0" hangingPunct="1"/>
                      <a:r>
                        <a:rPr lang="es-CO" sz="1400" b="0" i="0" u="none" strike="noStrike" kern="1200" dirty="0" smtClean="0">
                          <a:solidFill>
                            <a:srgbClr val="000000"/>
                          </a:solidFill>
                          <a:latin typeface="+mn-lt"/>
                          <a:ea typeface="+mn-ea"/>
                          <a:cs typeface="Arial" panose="020B0604020202020204" pitchFamily="34" charset="0"/>
                        </a:rPr>
                        <a:t>5 Años</a:t>
                      </a:r>
                      <a:endParaRPr lang="es-CO" sz="1400" b="0" i="0" u="none" strike="noStrike" kern="1200" dirty="0">
                        <a:solidFill>
                          <a:srgbClr val="000000"/>
                        </a:solidFill>
                        <a:latin typeface="+mn-lt"/>
                        <a:ea typeface="+mn-ea"/>
                        <a:cs typeface="Arial" panose="020B0604020202020204" pitchFamily="34" charset="0"/>
                      </a:endParaRPr>
                    </a:p>
                  </a:txBody>
                  <a:tcPr marL="8792" marR="8792" marT="8792" marB="0" anchor="ctr"/>
                </a:tc>
              </a:tr>
              <a:tr h="2058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u="none" strike="noStrike" kern="1200" dirty="0" smtClean="0">
                          <a:effectLst/>
                        </a:rPr>
                        <a:t>Duración Concesión </a:t>
                      </a:r>
                      <a:endParaRPr lang="es-ES" sz="1200" u="none" strike="noStrike" kern="1200" dirty="0" smtClean="0">
                        <a:solidFill>
                          <a:schemeClr val="tx1"/>
                        </a:solidFill>
                        <a:effectLst/>
                        <a:latin typeface="+mn-lt"/>
                        <a:ea typeface="+mn-ea"/>
                        <a:cs typeface="+mn-cs"/>
                      </a:endParaRPr>
                    </a:p>
                  </a:txBody>
                  <a:tcPr/>
                </a:tc>
                <a:tc>
                  <a:txBody>
                    <a:bodyPr/>
                    <a:lstStyle/>
                    <a:p>
                      <a:pPr marL="0" algn="ctr" defTabSz="844083" rtl="0" eaLnBrk="1" fontAlgn="ctr" latinLnBrk="0" hangingPunct="1"/>
                      <a:r>
                        <a:rPr lang="es-CO" sz="1400" b="0" i="0" u="none" strike="noStrike" kern="1200" baseline="0" dirty="0" smtClean="0">
                          <a:solidFill>
                            <a:srgbClr val="000000"/>
                          </a:solidFill>
                          <a:latin typeface="+mn-lt"/>
                          <a:ea typeface="+mn-ea"/>
                          <a:cs typeface="Arial" panose="020B0604020202020204" pitchFamily="34" charset="0"/>
                        </a:rPr>
                        <a:t>30 Años</a:t>
                      </a:r>
                      <a:endParaRPr lang="es-CO" sz="1400" b="0" i="0" u="none" strike="noStrike" kern="1200" dirty="0" smtClean="0">
                        <a:solidFill>
                          <a:srgbClr val="000000"/>
                        </a:solidFill>
                        <a:latin typeface="+mn-lt"/>
                        <a:ea typeface="+mn-ea"/>
                        <a:cs typeface="Arial" panose="020B0604020202020204" pitchFamily="34" charset="0"/>
                      </a:endParaRPr>
                    </a:p>
                  </a:txBody>
                  <a:tcPr marL="8792" marR="8792" marT="8792" marB="0" anchor="ctr"/>
                </a:tc>
              </a:tr>
              <a:tr h="3170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u="none" strike="noStrike" kern="1200" dirty="0" smtClean="0">
                          <a:effectLst/>
                        </a:rPr>
                        <a:t>Peajes</a:t>
                      </a:r>
                      <a:r>
                        <a:rPr lang="es-ES" sz="1200" u="none" strike="noStrike" kern="1200" baseline="0" dirty="0" smtClean="0">
                          <a:effectLst/>
                        </a:rPr>
                        <a:t> Nuevos</a:t>
                      </a:r>
                      <a:endParaRPr lang="es-ES" sz="1200" u="none" strike="noStrike" kern="1200" dirty="0" smtClean="0">
                        <a:solidFill>
                          <a:schemeClr val="tx1"/>
                        </a:solidFill>
                        <a:effectLst/>
                        <a:latin typeface="+mn-lt"/>
                        <a:ea typeface="+mn-ea"/>
                        <a:cs typeface="+mn-cs"/>
                      </a:endParaRPr>
                    </a:p>
                  </a:txBody>
                  <a:tcPr/>
                </a:tc>
                <a:tc>
                  <a:txBody>
                    <a:bodyPr/>
                    <a:lstStyle/>
                    <a:p>
                      <a:pPr marL="0" algn="ctr" defTabSz="844083" rtl="0" eaLnBrk="1" fontAlgn="ctr" latinLnBrk="0" hangingPunct="1"/>
                      <a:r>
                        <a:rPr lang="es-CO" sz="1400" b="0" i="0" u="none" strike="noStrike" kern="1200" dirty="0" smtClean="0">
                          <a:solidFill>
                            <a:srgbClr val="000000"/>
                          </a:solidFill>
                          <a:latin typeface="+mn-lt"/>
                          <a:ea typeface="+mn-ea"/>
                          <a:cs typeface="Arial" panose="020B0604020202020204" pitchFamily="34" charset="0"/>
                        </a:rPr>
                        <a:t>1</a:t>
                      </a:r>
                    </a:p>
                  </a:txBody>
                  <a:tcPr marL="8792" marR="8792" marT="8792" marB="0" anchor="ctr"/>
                </a:tc>
              </a:tr>
              <a:tr h="2058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u="none" strike="noStrike" kern="1200" dirty="0" smtClean="0">
                          <a:effectLst/>
                        </a:rPr>
                        <a:t>Peajes Existentes</a:t>
                      </a:r>
                      <a:endParaRPr lang="es-ES" sz="1200" u="none" strike="noStrike" kern="1200" dirty="0" smtClean="0">
                        <a:solidFill>
                          <a:schemeClr val="tx1"/>
                        </a:solidFill>
                        <a:effectLst/>
                        <a:latin typeface="+mn-lt"/>
                        <a:ea typeface="+mn-ea"/>
                        <a:cs typeface="+mn-cs"/>
                      </a:endParaRPr>
                    </a:p>
                  </a:txBody>
                  <a:tcPr/>
                </a:tc>
                <a:tc>
                  <a:txBody>
                    <a:bodyPr/>
                    <a:lstStyle/>
                    <a:p>
                      <a:pPr marL="0" algn="ctr" defTabSz="844083" rtl="0" eaLnBrk="1" fontAlgn="ctr" latinLnBrk="0" hangingPunct="1"/>
                      <a:r>
                        <a:rPr lang="es-CO" sz="1400" b="0" i="0" u="none" strike="noStrike" kern="1200" dirty="0" smtClean="0">
                          <a:solidFill>
                            <a:srgbClr val="000000"/>
                          </a:solidFill>
                          <a:latin typeface="+mn-lt"/>
                          <a:ea typeface="+mn-ea"/>
                          <a:cs typeface="Arial" panose="020B0604020202020204" pitchFamily="34" charset="0"/>
                        </a:rPr>
                        <a:t>5</a:t>
                      </a:r>
                    </a:p>
                  </a:txBody>
                  <a:tcPr marL="8792" marR="8792" marT="8792" marB="0" anchor="ctr"/>
                </a:tc>
              </a:tr>
            </a:tbl>
          </a:graphicData>
        </a:graphic>
      </p:graphicFrame>
      <p:grpSp>
        <p:nvGrpSpPr>
          <p:cNvPr id="8" name="Grupo 7"/>
          <p:cNvGrpSpPr/>
          <p:nvPr/>
        </p:nvGrpSpPr>
        <p:grpSpPr>
          <a:xfrm>
            <a:off x="1919536" y="2433041"/>
            <a:ext cx="4599472" cy="3451920"/>
            <a:chOff x="93333" y="1844082"/>
            <a:chExt cx="4468274" cy="3186139"/>
          </a:xfrm>
        </p:grpSpPr>
        <p:pic>
          <p:nvPicPr>
            <p:cNvPr id="9" name="Picture 1"/>
            <p:cNvPicPr>
              <a:picLocks noChangeAspect="1" noChangeArrowheads="1"/>
            </p:cNvPicPr>
            <p:nvPr/>
          </p:nvPicPr>
          <p:blipFill>
            <a:blip r:embed="rId3" cstate="print"/>
            <a:srcRect l="21227" t="23456" r="2354" b="28674"/>
            <a:stretch>
              <a:fillRect/>
            </a:stretch>
          </p:blipFill>
          <p:spPr bwMode="auto">
            <a:xfrm>
              <a:off x="103237" y="1844082"/>
              <a:ext cx="4458370" cy="3186139"/>
            </a:xfrm>
            <a:prstGeom prst="rect">
              <a:avLst/>
            </a:prstGeom>
            <a:noFill/>
            <a:ln w="1">
              <a:noFill/>
              <a:miter lim="800000"/>
              <a:headEnd/>
              <a:tailEnd type="none" w="med" len="med"/>
            </a:ln>
            <a:effectLst/>
          </p:spPr>
        </p:pic>
        <p:sp>
          <p:nvSpPr>
            <p:cNvPr id="10" name="Llamada rectangular redondeada 9"/>
            <p:cNvSpPr/>
            <p:nvPr/>
          </p:nvSpPr>
          <p:spPr>
            <a:xfrm>
              <a:off x="611229" y="4647914"/>
              <a:ext cx="912771" cy="232849"/>
            </a:xfrm>
            <a:prstGeom prst="wedgeRoundRectCallout">
              <a:avLst>
                <a:gd name="adj1" fmla="val -63768"/>
                <a:gd name="adj2" fmla="val -6629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rgbClr val="022B44"/>
                  </a:solidFill>
                </a:rPr>
                <a:t>GRANADA</a:t>
              </a:r>
              <a:endParaRPr lang="es-CO" sz="1600" dirty="0">
                <a:solidFill>
                  <a:srgbClr val="022B44"/>
                </a:solidFill>
              </a:endParaRPr>
            </a:p>
          </p:txBody>
        </p:sp>
        <p:sp>
          <p:nvSpPr>
            <p:cNvPr id="11" name="Llamada rectangular redondeada 10"/>
            <p:cNvSpPr/>
            <p:nvPr/>
          </p:nvSpPr>
          <p:spPr>
            <a:xfrm>
              <a:off x="815594" y="4339623"/>
              <a:ext cx="816356" cy="232849"/>
            </a:xfrm>
            <a:prstGeom prst="wedgeRoundRectCallout">
              <a:avLst>
                <a:gd name="adj1" fmla="val -101221"/>
                <a:gd name="adj2" fmla="val -22719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rgbClr val="022B44"/>
                  </a:solidFill>
                </a:rPr>
                <a:t>GUAMAL</a:t>
              </a:r>
              <a:endParaRPr lang="es-CO" sz="1600" dirty="0">
                <a:solidFill>
                  <a:srgbClr val="022B44"/>
                </a:solidFill>
              </a:endParaRPr>
            </a:p>
          </p:txBody>
        </p:sp>
        <p:sp>
          <p:nvSpPr>
            <p:cNvPr id="12" name="Llamada rectangular redondeada 11"/>
            <p:cNvSpPr/>
            <p:nvPr/>
          </p:nvSpPr>
          <p:spPr>
            <a:xfrm>
              <a:off x="1177545" y="4069053"/>
              <a:ext cx="803655" cy="232849"/>
            </a:xfrm>
            <a:prstGeom prst="wedgeRoundRectCallout">
              <a:avLst>
                <a:gd name="adj1" fmla="val -144929"/>
                <a:gd name="adj2" fmla="val -21901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rgbClr val="022B44"/>
                  </a:solidFill>
                </a:rPr>
                <a:t>ACACIAS</a:t>
              </a:r>
              <a:endParaRPr lang="es-CO" sz="1600" dirty="0">
                <a:solidFill>
                  <a:srgbClr val="022B44"/>
                </a:solidFill>
              </a:endParaRPr>
            </a:p>
          </p:txBody>
        </p:sp>
        <p:sp>
          <p:nvSpPr>
            <p:cNvPr id="13" name="Llamada rectangular redondeada 12"/>
            <p:cNvSpPr/>
            <p:nvPr/>
          </p:nvSpPr>
          <p:spPr>
            <a:xfrm>
              <a:off x="1477967" y="3760762"/>
              <a:ext cx="1201734" cy="232849"/>
            </a:xfrm>
            <a:prstGeom prst="wedgeRoundRectCallout">
              <a:avLst>
                <a:gd name="adj1" fmla="val -128918"/>
                <a:gd name="adj2" fmla="val -19174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rgbClr val="022B44"/>
                  </a:solidFill>
                </a:rPr>
                <a:t>CIUDAD PORFIA</a:t>
              </a:r>
              <a:endParaRPr lang="es-CO" sz="1600" dirty="0">
                <a:solidFill>
                  <a:srgbClr val="022B44"/>
                </a:solidFill>
              </a:endParaRPr>
            </a:p>
          </p:txBody>
        </p:sp>
        <p:sp>
          <p:nvSpPr>
            <p:cNvPr id="14" name="Llamada rectangular redondeada 13"/>
            <p:cNvSpPr/>
            <p:nvPr/>
          </p:nvSpPr>
          <p:spPr>
            <a:xfrm>
              <a:off x="93333" y="2569573"/>
              <a:ext cx="1157618" cy="232849"/>
            </a:xfrm>
            <a:prstGeom prst="wedgeRoundRectCallout">
              <a:avLst>
                <a:gd name="adj1" fmla="val -10162"/>
                <a:gd name="adj2" fmla="val 23914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rgbClr val="022B44"/>
                  </a:solidFill>
                </a:rPr>
                <a:t>VILLAVICENCIO</a:t>
              </a:r>
              <a:endParaRPr lang="es-CO" sz="1600" dirty="0">
                <a:solidFill>
                  <a:srgbClr val="022B44"/>
                </a:solidFill>
              </a:endParaRPr>
            </a:p>
          </p:txBody>
        </p:sp>
        <p:sp>
          <p:nvSpPr>
            <p:cNvPr id="15" name="Llamada rectangular redondeada 14"/>
            <p:cNvSpPr/>
            <p:nvPr/>
          </p:nvSpPr>
          <p:spPr>
            <a:xfrm>
              <a:off x="1296797" y="2539737"/>
              <a:ext cx="1368806" cy="232849"/>
            </a:xfrm>
            <a:prstGeom prst="wedgeRoundRectCallout">
              <a:avLst>
                <a:gd name="adj1" fmla="val -88166"/>
                <a:gd name="adj2" fmla="val 31004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rgbClr val="022B44"/>
                  </a:solidFill>
                </a:rPr>
                <a:t>BASE AÉREA APIAY</a:t>
              </a:r>
              <a:endParaRPr lang="es-CO" sz="1600" dirty="0">
                <a:solidFill>
                  <a:srgbClr val="022B44"/>
                </a:solidFill>
              </a:endParaRPr>
            </a:p>
          </p:txBody>
        </p:sp>
        <p:sp>
          <p:nvSpPr>
            <p:cNvPr id="16" name="Llamada rectangular redondeada 15"/>
            <p:cNvSpPr/>
            <p:nvPr/>
          </p:nvSpPr>
          <p:spPr>
            <a:xfrm>
              <a:off x="2078834" y="1929225"/>
              <a:ext cx="1620011" cy="232849"/>
            </a:xfrm>
            <a:prstGeom prst="wedgeRoundRectCallout">
              <a:avLst>
                <a:gd name="adj1" fmla="val 66747"/>
                <a:gd name="adj2" fmla="val 6460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rgbClr val="022B44"/>
                  </a:solidFill>
                </a:rPr>
                <a:t>PUENTE ARIMENA</a:t>
              </a:r>
              <a:endParaRPr lang="es-CO" sz="1600" dirty="0">
                <a:solidFill>
                  <a:srgbClr val="022B44"/>
                </a:solidFill>
              </a:endParaRPr>
            </a:p>
          </p:txBody>
        </p:sp>
        <p:sp>
          <p:nvSpPr>
            <p:cNvPr id="17" name="Llamada rectangular redondeada 16"/>
            <p:cNvSpPr/>
            <p:nvPr/>
          </p:nvSpPr>
          <p:spPr>
            <a:xfrm>
              <a:off x="2754576" y="3033825"/>
              <a:ext cx="1540978" cy="198473"/>
            </a:xfrm>
            <a:prstGeom prst="wedgeRoundRectCallout">
              <a:avLst>
                <a:gd name="adj1" fmla="val -21133"/>
                <a:gd name="adj2" fmla="val -12656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rgbClr val="022B44"/>
                  </a:solidFill>
                </a:rPr>
                <a:t>PUERTO GAITÁN </a:t>
              </a:r>
              <a:endParaRPr lang="es-CO" sz="1600" dirty="0">
                <a:solidFill>
                  <a:srgbClr val="022B44"/>
                </a:solidFill>
              </a:endParaRPr>
            </a:p>
          </p:txBody>
        </p:sp>
      </p:grpSp>
      <p:sp>
        <p:nvSpPr>
          <p:cNvPr id="18" name="30 CuadroTexto"/>
          <p:cNvSpPr txBox="1">
            <a:spLocks noChangeArrowheads="1"/>
          </p:cNvSpPr>
          <p:nvPr/>
        </p:nvSpPr>
        <p:spPr bwMode="auto">
          <a:xfrm flipH="1">
            <a:off x="6679393" y="4809306"/>
            <a:ext cx="4016077" cy="319639"/>
          </a:xfrm>
          <a:prstGeom prst="rect">
            <a:avLst/>
          </a:prstGeo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anchor="ctr">
            <a:spAutoFit/>
          </a:bodyPr>
          <a:lstStyle>
            <a:defPPr>
              <a:defRPr lang="es-CO"/>
            </a:defPPr>
            <a:lvl1pPr marL="457200" indent="-457200" algn="ctr">
              <a:spcBef>
                <a:spcPts val="600"/>
              </a:spcBef>
              <a:defRPr sz="1600" b="1" kern="0">
                <a:solidFill>
                  <a:prstClr val="white"/>
                </a:solidFill>
                <a:effectLst>
                  <a:outerShdw blurRad="38100" dist="38100" dir="2700000" algn="tl">
                    <a:srgbClr val="000000">
                      <a:alpha val="43137"/>
                    </a:srgbClr>
                  </a:outerShdw>
                </a:effectLst>
                <a:latin typeface="Calibri"/>
                <a:cs typeface="Arial" pitchFamily="34" charset="0"/>
              </a:defRPr>
            </a:lvl1pPr>
            <a:lvl2pPr marL="37931725" indent="-37474525"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fontAlgn="auto">
              <a:spcAft>
                <a:spcPts val="0"/>
              </a:spcAft>
              <a:defRPr/>
            </a:pPr>
            <a:r>
              <a:rPr lang="es-CO" sz="1477" dirty="0"/>
              <a:t>INFORMACIÓN GENERAL</a:t>
            </a:r>
          </a:p>
        </p:txBody>
      </p:sp>
      <p:graphicFrame>
        <p:nvGraphicFramePr>
          <p:cNvPr id="19" name="3 Tabla"/>
          <p:cNvGraphicFramePr>
            <a:graphicFrameLocks noGrp="1"/>
          </p:cNvGraphicFramePr>
          <p:nvPr>
            <p:extLst>
              <p:ext uri="{D42A27DB-BD31-4B8C-83A1-F6EECF244321}">
                <p14:modId xmlns:p14="http://schemas.microsoft.com/office/powerpoint/2010/main" val="491671521"/>
              </p:ext>
            </p:extLst>
          </p:nvPr>
        </p:nvGraphicFramePr>
        <p:xfrm>
          <a:off x="6679393" y="5169344"/>
          <a:ext cx="4016079" cy="1211984"/>
        </p:xfrm>
        <a:graphic>
          <a:graphicData uri="http://schemas.openxmlformats.org/drawingml/2006/table">
            <a:tbl>
              <a:tblPr firstRow="1" bandRow="1"/>
              <a:tblGrid>
                <a:gridCol w="2426842"/>
                <a:gridCol w="1589237"/>
              </a:tblGrid>
              <a:tr h="302996">
                <a:tc>
                  <a:txBody>
                    <a:bodyPr/>
                    <a:lstStyle>
                      <a:lvl1pPr marL="0" algn="l" defTabSz="844083" rtl="0" eaLnBrk="1" latinLnBrk="0" hangingPunct="1">
                        <a:defRPr sz="1662" b="1" kern="1200">
                          <a:solidFill>
                            <a:schemeClr val="tx1"/>
                          </a:solidFill>
                          <a:latin typeface="Calibri"/>
                        </a:defRPr>
                      </a:lvl1pPr>
                      <a:lvl2pPr marL="422041" algn="l" defTabSz="844083" rtl="0" eaLnBrk="1" latinLnBrk="0" hangingPunct="1">
                        <a:defRPr sz="1662" b="1" kern="1200">
                          <a:solidFill>
                            <a:schemeClr val="tx1"/>
                          </a:solidFill>
                          <a:latin typeface="Calibri"/>
                        </a:defRPr>
                      </a:lvl2pPr>
                      <a:lvl3pPr marL="844083" algn="l" defTabSz="844083" rtl="0" eaLnBrk="1" latinLnBrk="0" hangingPunct="1">
                        <a:defRPr sz="1662" b="1" kern="1200">
                          <a:solidFill>
                            <a:schemeClr val="tx1"/>
                          </a:solidFill>
                          <a:latin typeface="Calibri"/>
                        </a:defRPr>
                      </a:lvl3pPr>
                      <a:lvl4pPr marL="1266124" algn="l" defTabSz="844083" rtl="0" eaLnBrk="1" latinLnBrk="0" hangingPunct="1">
                        <a:defRPr sz="1662" b="1" kern="1200">
                          <a:solidFill>
                            <a:schemeClr val="tx1"/>
                          </a:solidFill>
                          <a:latin typeface="Calibri"/>
                        </a:defRPr>
                      </a:lvl4pPr>
                      <a:lvl5pPr marL="1688165" algn="l" defTabSz="844083" rtl="0" eaLnBrk="1" latinLnBrk="0" hangingPunct="1">
                        <a:defRPr sz="1662" b="1" kern="1200">
                          <a:solidFill>
                            <a:schemeClr val="tx1"/>
                          </a:solidFill>
                          <a:latin typeface="Calibri"/>
                        </a:defRPr>
                      </a:lvl5pPr>
                      <a:lvl6pPr marL="2110207" algn="l" defTabSz="844083" rtl="0" eaLnBrk="1" latinLnBrk="0" hangingPunct="1">
                        <a:defRPr sz="1662" b="1" kern="1200">
                          <a:solidFill>
                            <a:schemeClr val="tx1"/>
                          </a:solidFill>
                          <a:latin typeface="Calibri"/>
                        </a:defRPr>
                      </a:lvl6pPr>
                      <a:lvl7pPr marL="2532248" algn="l" defTabSz="844083" rtl="0" eaLnBrk="1" latinLnBrk="0" hangingPunct="1">
                        <a:defRPr sz="1662" b="1" kern="1200">
                          <a:solidFill>
                            <a:schemeClr val="tx1"/>
                          </a:solidFill>
                          <a:latin typeface="Calibri"/>
                        </a:defRPr>
                      </a:lvl7pPr>
                      <a:lvl8pPr marL="2954289" algn="l" defTabSz="844083" rtl="0" eaLnBrk="1" latinLnBrk="0" hangingPunct="1">
                        <a:defRPr sz="1662" b="1" kern="1200">
                          <a:solidFill>
                            <a:schemeClr val="tx1"/>
                          </a:solidFill>
                          <a:latin typeface="Calibri"/>
                        </a:defRPr>
                      </a:lvl8pPr>
                      <a:lvl9pPr marL="3376331" algn="l" defTabSz="844083" rtl="0" eaLnBrk="1" latinLnBrk="0" hangingPunct="1">
                        <a:defRPr sz="1662" b="1" kern="1200">
                          <a:solidFill>
                            <a:schemeClr val="tx1"/>
                          </a:solidFill>
                          <a:latin typeface="Calibri"/>
                        </a:defRPr>
                      </a:lvl9pPr>
                    </a:lstStyle>
                    <a:p>
                      <a:pPr marL="0" algn="l" defTabSz="914400" rtl="0" eaLnBrk="1" latinLnBrk="0" hangingPunct="1"/>
                      <a:r>
                        <a:rPr lang="es-ES" sz="1200" kern="1200" dirty="0" smtClean="0">
                          <a:solidFill>
                            <a:schemeClr val="tx1"/>
                          </a:solidFill>
                        </a:rPr>
                        <a:t>Fecha</a:t>
                      </a:r>
                      <a:r>
                        <a:rPr lang="es-ES" sz="1200" kern="1200" baseline="0" dirty="0" smtClean="0">
                          <a:solidFill>
                            <a:schemeClr val="tx1"/>
                          </a:solidFill>
                        </a:rPr>
                        <a:t> de Adjudicación </a:t>
                      </a:r>
                      <a:endParaRPr lang="es-CO" sz="1200" b="0" kern="1200" dirty="0">
                        <a:solidFill>
                          <a:schemeClr val="tx1"/>
                        </a:solidFill>
                        <a:latin typeface="+mn-lt"/>
                        <a:ea typeface="+mn-ea"/>
                        <a:cs typeface="Arial" panose="020B0604020202020204" pitchFamily="34" charset="0"/>
                      </a:endParaRPr>
                    </a:p>
                  </a:txBody>
                  <a:tcPr marL="84406" marR="84406" marT="38957" marB="38957">
                    <a:lnL w="12700" cmpd="sng">
                      <a:solidFill>
                        <a:srgbClr val="6D96C7"/>
                      </a:solidFill>
                    </a:lnL>
                    <a:lnR w="12700" cmpd="sng">
                      <a:solidFill>
                        <a:srgbClr val="6D96C7"/>
                      </a:solidFill>
                    </a:lnR>
                    <a:lnT w="12700" cmpd="sng">
                      <a:solidFill>
                        <a:srgbClr val="6D96C7"/>
                      </a:solidFill>
                    </a:lnT>
                    <a:lnB w="25400" cmpd="sng">
                      <a:solidFill>
                        <a:srgbClr val="6D96C7"/>
                      </a:solidFill>
                    </a:lnB>
                    <a:lnTlToBr w="12700" cmpd="sng">
                      <a:noFill/>
                      <a:prstDash val="solid"/>
                    </a:lnTlToBr>
                    <a:lnBlToTr w="12700" cmpd="sng">
                      <a:noFill/>
                      <a:prstDash val="solid"/>
                    </a:lnBlToTr>
                    <a:noFill/>
                  </a:tcPr>
                </a:tc>
                <a:tc>
                  <a:txBody>
                    <a:bodyPr/>
                    <a:lstStyle>
                      <a:lvl1pPr marL="0" algn="l" defTabSz="844083" rtl="0" eaLnBrk="1" latinLnBrk="0" hangingPunct="1">
                        <a:defRPr sz="1662" b="1" kern="1200">
                          <a:solidFill>
                            <a:schemeClr val="tx1"/>
                          </a:solidFill>
                          <a:latin typeface="Calibri"/>
                        </a:defRPr>
                      </a:lvl1pPr>
                      <a:lvl2pPr marL="422041" algn="l" defTabSz="844083" rtl="0" eaLnBrk="1" latinLnBrk="0" hangingPunct="1">
                        <a:defRPr sz="1662" b="1" kern="1200">
                          <a:solidFill>
                            <a:schemeClr val="tx1"/>
                          </a:solidFill>
                          <a:latin typeface="Calibri"/>
                        </a:defRPr>
                      </a:lvl2pPr>
                      <a:lvl3pPr marL="844083" algn="l" defTabSz="844083" rtl="0" eaLnBrk="1" latinLnBrk="0" hangingPunct="1">
                        <a:defRPr sz="1662" b="1" kern="1200">
                          <a:solidFill>
                            <a:schemeClr val="tx1"/>
                          </a:solidFill>
                          <a:latin typeface="Calibri"/>
                        </a:defRPr>
                      </a:lvl3pPr>
                      <a:lvl4pPr marL="1266124" algn="l" defTabSz="844083" rtl="0" eaLnBrk="1" latinLnBrk="0" hangingPunct="1">
                        <a:defRPr sz="1662" b="1" kern="1200">
                          <a:solidFill>
                            <a:schemeClr val="tx1"/>
                          </a:solidFill>
                          <a:latin typeface="Calibri"/>
                        </a:defRPr>
                      </a:lvl4pPr>
                      <a:lvl5pPr marL="1688165" algn="l" defTabSz="844083" rtl="0" eaLnBrk="1" latinLnBrk="0" hangingPunct="1">
                        <a:defRPr sz="1662" b="1" kern="1200">
                          <a:solidFill>
                            <a:schemeClr val="tx1"/>
                          </a:solidFill>
                          <a:latin typeface="Calibri"/>
                        </a:defRPr>
                      </a:lvl5pPr>
                      <a:lvl6pPr marL="2110207" algn="l" defTabSz="844083" rtl="0" eaLnBrk="1" latinLnBrk="0" hangingPunct="1">
                        <a:defRPr sz="1662" b="1" kern="1200">
                          <a:solidFill>
                            <a:schemeClr val="tx1"/>
                          </a:solidFill>
                          <a:latin typeface="Calibri"/>
                        </a:defRPr>
                      </a:lvl6pPr>
                      <a:lvl7pPr marL="2532248" algn="l" defTabSz="844083" rtl="0" eaLnBrk="1" latinLnBrk="0" hangingPunct="1">
                        <a:defRPr sz="1662" b="1" kern="1200">
                          <a:solidFill>
                            <a:schemeClr val="tx1"/>
                          </a:solidFill>
                          <a:latin typeface="Calibri"/>
                        </a:defRPr>
                      </a:lvl7pPr>
                      <a:lvl8pPr marL="2954289" algn="l" defTabSz="844083" rtl="0" eaLnBrk="1" latinLnBrk="0" hangingPunct="1">
                        <a:defRPr sz="1662" b="1" kern="1200">
                          <a:solidFill>
                            <a:schemeClr val="tx1"/>
                          </a:solidFill>
                          <a:latin typeface="Calibri"/>
                        </a:defRPr>
                      </a:lvl8pPr>
                      <a:lvl9pPr marL="3376331" algn="l" defTabSz="844083" rtl="0" eaLnBrk="1" latinLnBrk="0" hangingPunct="1">
                        <a:defRPr sz="1662" b="1" kern="1200">
                          <a:solidFill>
                            <a:schemeClr val="tx1"/>
                          </a:solidFill>
                          <a:latin typeface="Calibri"/>
                        </a:defRPr>
                      </a:lvl9pPr>
                    </a:lstStyle>
                    <a:p>
                      <a:pPr algn="ctr" rtl="0" fontAlgn="ctr"/>
                      <a:r>
                        <a:rPr lang="es-MX" sz="1200" u="none" strike="noStrike" dirty="0" smtClean="0">
                          <a:solidFill>
                            <a:schemeClr val="tx1"/>
                          </a:solidFill>
                          <a:effectLst/>
                        </a:rPr>
                        <a:t>06/04/2015</a:t>
                      </a:r>
                      <a:endParaRPr lang="es-MX" sz="1200" b="0" i="0" u="none" strike="noStrike" dirty="0">
                        <a:solidFill>
                          <a:schemeClr val="tx1"/>
                        </a:solidFill>
                        <a:effectLst/>
                        <a:latin typeface="+mn-lt"/>
                      </a:endParaRPr>
                    </a:p>
                  </a:txBody>
                  <a:tcPr marL="8792" marR="8792" marT="8116" marB="0" anchor="ctr">
                    <a:lnL w="12700" cmpd="sng">
                      <a:solidFill>
                        <a:srgbClr val="6D96C7"/>
                      </a:solidFill>
                    </a:lnL>
                    <a:lnR w="12700" cmpd="sng">
                      <a:solidFill>
                        <a:srgbClr val="6D96C7"/>
                      </a:solidFill>
                    </a:lnR>
                    <a:lnT w="12700" cmpd="sng">
                      <a:solidFill>
                        <a:srgbClr val="6D96C7"/>
                      </a:solidFill>
                    </a:lnT>
                    <a:lnB w="25400" cmpd="sng">
                      <a:solidFill>
                        <a:srgbClr val="6D96C7"/>
                      </a:solidFill>
                    </a:lnB>
                    <a:lnTlToBr w="12700" cmpd="sng">
                      <a:noFill/>
                      <a:prstDash val="solid"/>
                    </a:lnTlToBr>
                    <a:lnBlToTr w="12700" cmpd="sng">
                      <a:noFill/>
                      <a:prstDash val="solid"/>
                    </a:lnBlToTr>
                    <a:noFill/>
                  </a:tcPr>
                </a:tc>
              </a:tr>
              <a:tr h="302996">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algn="l" defTabSz="914400" rtl="0" eaLnBrk="1" latinLnBrk="0" hangingPunct="1"/>
                      <a:r>
                        <a:rPr lang="es-CO" sz="1200" kern="1200" dirty="0" smtClean="0">
                          <a:solidFill>
                            <a:schemeClr val="tx1"/>
                          </a:solidFill>
                        </a:rPr>
                        <a:t>Fecha de Firma de Contrato</a:t>
                      </a:r>
                      <a:endParaRPr lang="es-CO" sz="1200" b="0" kern="1200" dirty="0">
                        <a:solidFill>
                          <a:schemeClr val="tx1"/>
                        </a:solidFill>
                        <a:latin typeface="+mn-lt"/>
                        <a:ea typeface="+mn-ea"/>
                        <a:cs typeface="Arial" panose="020B0604020202020204" pitchFamily="34" charset="0"/>
                      </a:endParaRPr>
                    </a:p>
                  </a:txBody>
                  <a:tcPr marL="84406" marR="84406" marT="38957" marB="38957" anchor="ctr">
                    <a:lnL w="12700" cmpd="sng">
                      <a:solidFill>
                        <a:srgbClr val="6D96C7"/>
                      </a:solidFill>
                    </a:lnL>
                    <a:lnR w="12700" cmpd="sng">
                      <a:solidFill>
                        <a:srgbClr val="6D96C7"/>
                      </a:solidFill>
                    </a:lnR>
                    <a:lnT w="25400" cmpd="sng">
                      <a:solidFill>
                        <a:srgbClr val="6D96C7"/>
                      </a:solidFill>
                    </a:lnT>
                    <a:lnB w="12700" cmpd="sng">
                      <a:solidFill>
                        <a:srgbClr val="6D96C7"/>
                      </a:solidFill>
                    </a:lnB>
                    <a:lnTlToBr w="12700" cmpd="sng">
                      <a:noFill/>
                      <a:prstDash val="solid"/>
                    </a:lnTlToBr>
                    <a:lnBlToTr w="12700" cmpd="sng">
                      <a:noFill/>
                      <a:prstDash val="solid"/>
                    </a:lnBlToTr>
                    <a:solidFill>
                      <a:srgbClr val="6D96C7">
                        <a:alpha val="20000"/>
                      </a:srgbClr>
                    </a:solidFill>
                  </a:tcPr>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algn="ctr" rtl="0" fontAlgn="ctr"/>
                      <a:r>
                        <a:rPr lang="es-MX" sz="1200" b="0" i="0" u="none" strike="noStrike" kern="1200" dirty="0" smtClean="0">
                          <a:solidFill>
                            <a:schemeClr val="tx1"/>
                          </a:solidFill>
                          <a:effectLst/>
                          <a:latin typeface="+mn-lt"/>
                          <a:ea typeface="+mn-ea"/>
                          <a:cs typeface="+mn-cs"/>
                        </a:rPr>
                        <a:t>05-05-2015</a:t>
                      </a:r>
                      <a:endParaRPr lang="es-MX" sz="1200" b="0" i="0" u="none" strike="noStrike" kern="1200" dirty="0">
                        <a:solidFill>
                          <a:schemeClr val="tx1"/>
                        </a:solidFill>
                        <a:effectLst/>
                        <a:latin typeface="+mn-lt"/>
                        <a:ea typeface="+mn-ea"/>
                        <a:cs typeface="+mn-cs"/>
                      </a:endParaRPr>
                    </a:p>
                  </a:txBody>
                  <a:tcPr marL="0" marR="0" marT="0" marB="0" anchor="ctr">
                    <a:lnL w="12700" cmpd="sng">
                      <a:solidFill>
                        <a:srgbClr val="6D96C7"/>
                      </a:solidFill>
                    </a:lnL>
                    <a:lnR w="12700" cmpd="sng">
                      <a:solidFill>
                        <a:srgbClr val="6D96C7"/>
                      </a:solidFill>
                    </a:lnR>
                    <a:lnT w="25400" cmpd="sng">
                      <a:solidFill>
                        <a:srgbClr val="6D96C7"/>
                      </a:solidFill>
                    </a:lnT>
                    <a:lnB w="12700" cmpd="sng">
                      <a:solidFill>
                        <a:srgbClr val="6D96C7"/>
                      </a:solidFill>
                    </a:lnB>
                    <a:lnTlToBr w="12700" cmpd="sng">
                      <a:noFill/>
                      <a:prstDash val="solid"/>
                    </a:lnTlToBr>
                    <a:lnBlToTr w="12700" cmpd="sng">
                      <a:noFill/>
                      <a:prstDash val="solid"/>
                    </a:lnBlToTr>
                    <a:solidFill>
                      <a:srgbClr val="6D96C7">
                        <a:alpha val="20000"/>
                      </a:srgbClr>
                    </a:solidFill>
                  </a:tcPr>
                </a:tc>
              </a:tr>
              <a:tr h="302996">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algn="l" defTabSz="914400" rtl="0" eaLnBrk="1" latinLnBrk="0" hangingPunct="1"/>
                      <a:r>
                        <a:rPr lang="es-CO" sz="1200" kern="1200" dirty="0" smtClean="0">
                          <a:solidFill>
                            <a:schemeClr val="tx1"/>
                          </a:solidFill>
                        </a:rPr>
                        <a:t>Acta de Inicio</a:t>
                      </a:r>
                      <a:endParaRPr lang="es-CO" sz="1200" b="0" kern="1200" dirty="0">
                        <a:solidFill>
                          <a:schemeClr val="tx1"/>
                        </a:solidFill>
                        <a:latin typeface="+mn-lt"/>
                        <a:ea typeface="+mn-ea"/>
                        <a:cs typeface="Arial" panose="020B0604020202020204" pitchFamily="34" charset="0"/>
                      </a:endParaRPr>
                    </a:p>
                  </a:txBody>
                  <a:tcPr marL="84406" marR="84406" marT="38957" marB="38957" anchor="ctr">
                    <a:lnL w="12700" cmpd="sng">
                      <a:solidFill>
                        <a:srgbClr val="6D96C7"/>
                      </a:solidFill>
                    </a:lnL>
                    <a:lnR w="12700" cmpd="sng">
                      <a:solidFill>
                        <a:srgbClr val="6D96C7"/>
                      </a:solidFill>
                    </a:lnR>
                    <a:lnT w="12700" cmpd="sng">
                      <a:solidFill>
                        <a:srgbClr val="6D96C7"/>
                      </a:solidFill>
                    </a:lnT>
                    <a:lnB w="12700" cmpd="sng">
                      <a:solidFill>
                        <a:srgbClr val="6D96C7"/>
                      </a:solidFill>
                    </a:lnB>
                    <a:lnTlToBr w="12700" cmpd="sng">
                      <a:noFill/>
                      <a:prstDash val="solid"/>
                    </a:lnTlToBr>
                    <a:lnBlToTr w="12700" cmpd="sng">
                      <a:noFill/>
                      <a:prstDash val="solid"/>
                    </a:lnBlToTr>
                    <a:noFill/>
                  </a:tcPr>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marR="0" indent="0" algn="ctr" defTabSz="844083" rtl="0" eaLnBrk="1" fontAlgn="ctr" latinLnBrk="0" hangingPunct="1">
                        <a:lnSpc>
                          <a:spcPct val="100000"/>
                        </a:lnSpc>
                        <a:spcBef>
                          <a:spcPts val="0"/>
                        </a:spcBef>
                        <a:spcAft>
                          <a:spcPts val="0"/>
                        </a:spcAft>
                        <a:buClrTx/>
                        <a:buSzTx/>
                        <a:buFontTx/>
                        <a:buNone/>
                        <a:tabLst/>
                        <a:defRPr/>
                      </a:pPr>
                      <a:r>
                        <a:rPr lang="es-MX" sz="1200" b="0" i="0" u="none" strike="noStrike" kern="1200" dirty="0" smtClean="0">
                          <a:solidFill>
                            <a:schemeClr val="tx1"/>
                          </a:solidFill>
                          <a:effectLst/>
                          <a:latin typeface="Calibri"/>
                          <a:ea typeface="+mn-ea"/>
                          <a:cs typeface="+mn-cs"/>
                        </a:rPr>
                        <a:t>05-06-2015</a:t>
                      </a:r>
                    </a:p>
                  </a:txBody>
                  <a:tcPr marL="0" marR="0" marT="0" marB="0" anchor="ctr">
                    <a:lnL w="12700" cmpd="sng">
                      <a:solidFill>
                        <a:srgbClr val="6D96C7"/>
                      </a:solidFill>
                    </a:lnL>
                    <a:lnR w="12700" cmpd="sng">
                      <a:solidFill>
                        <a:srgbClr val="6D96C7"/>
                      </a:solidFill>
                    </a:lnR>
                    <a:lnT w="12700" cmpd="sng">
                      <a:solidFill>
                        <a:srgbClr val="6D96C7"/>
                      </a:solidFill>
                    </a:lnT>
                    <a:lnB w="12700" cmpd="sng">
                      <a:solidFill>
                        <a:srgbClr val="6D96C7"/>
                      </a:solidFill>
                    </a:lnB>
                    <a:lnTlToBr w="12700" cmpd="sng">
                      <a:noFill/>
                      <a:prstDash val="solid"/>
                    </a:lnTlToBr>
                    <a:lnBlToTr w="12700" cmpd="sng">
                      <a:noFill/>
                      <a:prstDash val="solid"/>
                    </a:lnBlToTr>
                    <a:noFill/>
                  </a:tcPr>
                </a:tc>
              </a:tr>
              <a:tr h="302996">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algn="l" defTabSz="914400" rtl="0" eaLnBrk="1" latinLnBrk="0" hangingPunct="1"/>
                      <a:r>
                        <a:rPr lang="es-CO" sz="1200" kern="1200" dirty="0" smtClean="0">
                          <a:solidFill>
                            <a:schemeClr val="tx1"/>
                          </a:solidFill>
                        </a:rPr>
                        <a:t>Fase del Proyecto</a:t>
                      </a:r>
                      <a:endParaRPr lang="es-CO" sz="1200" b="0" kern="1200" dirty="0">
                        <a:solidFill>
                          <a:schemeClr val="tx1"/>
                        </a:solidFill>
                        <a:latin typeface="+mn-lt"/>
                        <a:ea typeface="+mn-ea"/>
                        <a:cs typeface="Arial" panose="020B0604020202020204" pitchFamily="34" charset="0"/>
                      </a:endParaRPr>
                    </a:p>
                  </a:txBody>
                  <a:tcPr marL="84406" marR="84406" marT="38957" marB="38957" anchor="ctr">
                    <a:lnL w="12700" cmpd="sng">
                      <a:solidFill>
                        <a:srgbClr val="6D96C7"/>
                      </a:solidFill>
                    </a:lnL>
                    <a:lnR w="12700" cmpd="sng">
                      <a:solidFill>
                        <a:srgbClr val="6D96C7"/>
                      </a:solidFill>
                    </a:lnR>
                    <a:lnT w="12700" cmpd="sng">
                      <a:solidFill>
                        <a:srgbClr val="6D96C7"/>
                      </a:solidFill>
                    </a:lnT>
                    <a:lnB w="12700" cmpd="sng">
                      <a:solidFill>
                        <a:srgbClr val="6D96C7"/>
                      </a:solidFill>
                    </a:lnB>
                    <a:lnTlToBr w="12700" cmpd="sng">
                      <a:noFill/>
                      <a:prstDash val="solid"/>
                    </a:lnTlToBr>
                    <a:lnBlToTr w="12700" cmpd="sng">
                      <a:noFill/>
                      <a:prstDash val="solid"/>
                    </a:lnBlToTr>
                    <a:solidFill>
                      <a:srgbClr val="6D96C7">
                        <a:alpha val="20000"/>
                      </a:srgbClr>
                    </a:solidFill>
                  </a:tcPr>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algn="ctr" rtl="0" fontAlgn="ctr"/>
                      <a:r>
                        <a:rPr lang="es-MX" sz="1200" b="0" i="0" u="none" strike="noStrike" kern="1200" dirty="0" smtClean="0">
                          <a:solidFill>
                            <a:schemeClr val="tx1"/>
                          </a:solidFill>
                          <a:effectLst/>
                          <a:latin typeface="+mn-lt"/>
                          <a:ea typeface="+mn-ea"/>
                          <a:cs typeface="+mn-cs"/>
                        </a:rPr>
                        <a:t>Pre-construcción</a:t>
                      </a:r>
                      <a:endParaRPr lang="es-MX" sz="1200" b="0" i="0" u="none" strike="noStrike" kern="1200" dirty="0">
                        <a:solidFill>
                          <a:schemeClr val="tx1"/>
                        </a:solidFill>
                        <a:effectLst/>
                        <a:latin typeface="+mn-lt"/>
                        <a:ea typeface="+mn-ea"/>
                        <a:cs typeface="+mn-cs"/>
                      </a:endParaRPr>
                    </a:p>
                  </a:txBody>
                  <a:tcPr marL="0" marR="0" marT="0" marB="0" anchor="ctr">
                    <a:lnL w="12700" cmpd="sng">
                      <a:solidFill>
                        <a:srgbClr val="6D96C7"/>
                      </a:solidFill>
                    </a:lnL>
                    <a:lnR w="12700" cmpd="sng">
                      <a:solidFill>
                        <a:srgbClr val="6D96C7"/>
                      </a:solidFill>
                    </a:lnR>
                    <a:lnT w="12700" cmpd="sng">
                      <a:solidFill>
                        <a:srgbClr val="6D96C7"/>
                      </a:solidFill>
                    </a:lnT>
                    <a:lnB w="12700" cmpd="sng">
                      <a:solidFill>
                        <a:srgbClr val="6D96C7"/>
                      </a:solidFill>
                    </a:lnB>
                    <a:lnTlToBr w="12700" cmpd="sng">
                      <a:noFill/>
                      <a:prstDash val="solid"/>
                    </a:lnTlToBr>
                    <a:lnBlToTr w="12700" cmpd="sng">
                      <a:noFill/>
                      <a:prstDash val="solid"/>
                    </a:lnBlToTr>
                    <a:solidFill>
                      <a:srgbClr val="6D96C7">
                        <a:alpha val="20000"/>
                      </a:srgbClr>
                    </a:solidFill>
                  </a:tcPr>
                </a:tc>
              </a:tr>
            </a:tbl>
          </a:graphicData>
        </a:graphic>
      </p:graphicFrame>
    </p:spTree>
    <p:extLst>
      <p:ext uri="{BB962C8B-B14F-4D97-AF65-F5344CB8AC3E}">
        <p14:creationId xmlns:p14="http://schemas.microsoft.com/office/powerpoint/2010/main" val="41145077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0"/>
            <a:ext cx="1400213" cy="1124744"/>
          </a:xfrm>
          <a:prstGeom prst="rect">
            <a:avLst/>
          </a:prstGeom>
        </p:spPr>
      </p:pic>
      <p:sp>
        <p:nvSpPr>
          <p:cNvPr id="3" name="30 CuadroTexto"/>
          <p:cNvSpPr txBox="1">
            <a:spLocks noChangeArrowheads="1"/>
          </p:cNvSpPr>
          <p:nvPr/>
        </p:nvSpPr>
        <p:spPr bwMode="auto">
          <a:xfrm flipH="1">
            <a:off x="6919017" y="3859689"/>
            <a:ext cx="4073527" cy="319639"/>
          </a:xfrm>
          <a:prstGeom prst="rect">
            <a:avLst/>
          </a:prstGeom>
          <a:solidFill>
            <a:srgbClr val="DB620F"/>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anchor="ctr">
            <a:spAutoFit/>
          </a:bodyPr>
          <a:lstStyle>
            <a:defPPr>
              <a:defRPr lang="es-CO"/>
            </a:defPPr>
            <a:lvl1pPr marL="457200" marR="0" lvl="0" indent="-457200" algn="ctr" defTabSz="914400" eaLnBrk="1" latinLnBrk="0" hangingPunct="1">
              <a:lnSpc>
                <a:spcPct val="100000"/>
              </a:lnSpc>
              <a:spcBef>
                <a:spcPts val="600"/>
              </a:spcBef>
              <a:buClrTx/>
              <a:buSzTx/>
              <a:buFontTx/>
              <a:buNone/>
              <a:tabLst/>
              <a:defRPr kumimoji="0" sz="1477" b="1" i="0" u="none" strike="noStrike" kern="0" cap="none" spc="0" normalizeH="0" baseline="0">
                <a:ln>
                  <a:noFill/>
                </a:ln>
                <a:solidFill>
                  <a:prstClr val="white"/>
                </a:solidFill>
                <a:effectLst>
                  <a:outerShdw blurRad="38100" dist="38100" dir="2700000" algn="tl">
                    <a:srgbClr val="000000">
                      <a:alpha val="43137"/>
                    </a:srgbClr>
                  </a:outerShdw>
                </a:effectLst>
                <a:uLnTx/>
                <a:uFillTx/>
                <a:latin typeface="Calibri"/>
                <a:cs typeface="Arial" pitchFamily="34" charset="0"/>
              </a:defRPr>
            </a:lvl1pPr>
            <a:lvl2pPr marL="37931725" indent="-37474525"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r>
              <a:rPr lang="es-CO" dirty="0"/>
              <a:t>BENEFICIOS</a:t>
            </a:r>
          </a:p>
        </p:txBody>
      </p:sp>
      <p:sp>
        <p:nvSpPr>
          <p:cNvPr id="4" name="30 CuadroTexto"/>
          <p:cNvSpPr txBox="1">
            <a:spLocks noChangeArrowheads="1"/>
          </p:cNvSpPr>
          <p:nvPr/>
        </p:nvSpPr>
        <p:spPr bwMode="auto">
          <a:xfrm flipH="1">
            <a:off x="2675316" y="5083825"/>
            <a:ext cx="3725596" cy="319639"/>
          </a:xfrm>
          <a:prstGeom prst="rect">
            <a:avLst/>
          </a:prstGeo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477" kern="0" dirty="0">
                <a:solidFill>
                  <a:prstClr val="white"/>
                </a:solidFill>
                <a:latin typeface="Calibri"/>
                <a:cs typeface="Arial" pitchFamily="34" charset="0"/>
              </a:rPr>
              <a:t>GENERACIÓN DE EMPLEOS</a:t>
            </a:r>
          </a:p>
        </p:txBody>
      </p:sp>
      <p:graphicFrame>
        <p:nvGraphicFramePr>
          <p:cNvPr id="5" name="3 Tabla"/>
          <p:cNvGraphicFramePr>
            <a:graphicFrameLocks noGrp="1"/>
          </p:cNvGraphicFramePr>
          <p:nvPr>
            <p:extLst>
              <p:ext uri="{D42A27DB-BD31-4B8C-83A1-F6EECF244321}">
                <p14:modId xmlns:p14="http://schemas.microsoft.com/office/powerpoint/2010/main" val="3668855397"/>
              </p:ext>
            </p:extLst>
          </p:nvPr>
        </p:nvGraphicFramePr>
        <p:xfrm>
          <a:off x="2673138" y="5459467"/>
          <a:ext cx="3725596" cy="580902"/>
        </p:xfrm>
        <a:graphic>
          <a:graphicData uri="http://schemas.openxmlformats.org/drawingml/2006/table">
            <a:tbl>
              <a:tblPr firstRow="1" bandRow="1"/>
              <a:tblGrid>
                <a:gridCol w="3725596"/>
              </a:tblGrid>
              <a:tr h="580902">
                <a:tc>
                  <a:txBody>
                    <a:bodyPr/>
                    <a:lstStyle>
                      <a:lvl1pPr marL="0" algn="l" defTabSz="844083" rtl="0" eaLnBrk="1" latinLnBrk="0" hangingPunct="1">
                        <a:defRPr sz="1662" b="1" kern="1200">
                          <a:solidFill>
                            <a:schemeClr val="tx1"/>
                          </a:solidFill>
                          <a:latin typeface="Calibri"/>
                        </a:defRPr>
                      </a:lvl1pPr>
                      <a:lvl2pPr marL="422041" algn="l" defTabSz="844083" rtl="0" eaLnBrk="1" latinLnBrk="0" hangingPunct="1">
                        <a:defRPr sz="1662" b="1" kern="1200">
                          <a:solidFill>
                            <a:schemeClr val="tx1"/>
                          </a:solidFill>
                          <a:latin typeface="Calibri"/>
                        </a:defRPr>
                      </a:lvl2pPr>
                      <a:lvl3pPr marL="844083" algn="l" defTabSz="844083" rtl="0" eaLnBrk="1" latinLnBrk="0" hangingPunct="1">
                        <a:defRPr sz="1662" b="1" kern="1200">
                          <a:solidFill>
                            <a:schemeClr val="tx1"/>
                          </a:solidFill>
                          <a:latin typeface="Calibri"/>
                        </a:defRPr>
                      </a:lvl3pPr>
                      <a:lvl4pPr marL="1266124" algn="l" defTabSz="844083" rtl="0" eaLnBrk="1" latinLnBrk="0" hangingPunct="1">
                        <a:defRPr sz="1662" b="1" kern="1200">
                          <a:solidFill>
                            <a:schemeClr val="tx1"/>
                          </a:solidFill>
                          <a:latin typeface="Calibri"/>
                        </a:defRPr>
                      </a:lvl4pPr>
                      <a:lvl5pPr marL="1688165" algn="l" defTabSz="844083" rtl="0" eaLnBrk="1" latinLnBrk="0" hangingPunct="1">
                        <a:defRPr sz="1662" b="1" kern="1200">
                          <a:solidFill>
                            <a:schemeClr val="tx1"/>
                          </a:solidFill>
                          <a:latin typeface="Calibri"/>
                        </a:defRPr>
                      </a:lvl5pPr>
                      <a:lvl6pPr marL="2110207" algn="l" defTabSz="844083" rtl="0" eaLnBrk="1" latinLnBrk="0" hangingPunct="1">
                        <a:defRPr sz="1662" b="1" kern="1200">
                          <a:solidFill>
                            <a:schemeClr val="tx1"/>
                          </a:solidFill>
                          <a:latin typeface="Calibri"/>
                        </a:defRPr>
                      </a:lvl6pPr>
                      <a:lvl7pPr marL="2532248" algn="l" defTabSz="844083" rtl="0" eaLnBrk="1" latinLnBrk="0" hangingPunct="1">
                        <a:defRPr sz="1662" b="1" kern="1200">
                          <a:solidFill>
                            <a:schemeClr val="tx1"/>
                          </a:solidFill>
                          <a:latin typeface="Calibri"/>
                        </a:defRPr>
                      </a:lvl7pPr>
                      <a:lvl8pPr marL="2954289" algn="l" defTabSz="844083" rtl="0" eaLnBrk="1" latinLnBrk="0" hangingPunct="1">
                        <a:defRPr sz="1662" b="1" kern="1200">
                          <a:solidFill>
                            <a:schemeClr val="tx1"/>
                          </a:solidFill>
                          <a:latin typeface="Calibri"/>
                        </a:defRPr>
                      </a:lvl8pPr>
                      <a:lvl9pPr marL="3376331" algn="l" defTabSz="844083" rtl="0" eaLnBrk="1" latinLnBrk="0" hangingPunct="1">
                        <a:defRPr sz="1662" b="1" kern="1200">
                          <a:solidFill>
                            <a:schemeClr val="tx1"/>
                          </a:solidFill>
                          <a:latin typeface="Calibri"/>
                        </a:defRPr>
                      </a:lvl9pPr>
                    </a:lstStyle>
                    <a:p>
                      <a:pPr marL="228600" indent="-228600">
                        <a:buFont typeface="+mj-lt"/>
                        <a:buAutoNum type="arabicPeriod"/>
                      </a:pPr>
                      <a:r>
                        <a:rPr lang="es-CO" sz="1300" b="0" kern="1200" dirty="0" smtClean="0">
                          <a:solidFill>
                            <a:schemeClr val="tx1"/>
                          </a:solidFill>
                          <a:latin typeface="Calibri"/>
                          <a:ea typeface="+mn-ea"/>
                          <a:cs typeface="Arial" pitchFamily="34" charset="0"/>
                        </a:rPr>
                        <a:t>Generación de más de 4.100  empleos directos  durante la etapa de construcción.</a:t>
                      </a:r>
                    </a:p>
                  </a:txBody>
                  <a:tcPr marL="84406" marR="84406" marT="42203" marB="42203">
                    <a:lnL w="12700" cmpd="sng">
                      <a:solidFill>
                        <a:srgbClr val="4F81BD"/>
                      </a:solidFill>
                    </a:lnL>
                    <a:lnR w="12700" cmpd="sng">
                      <a:solidFill>
                        <a:srgbClr val="4F81BD"/>
                      </a:solidFill>
                    </a:lnR>
                    <a:lnT w="12700" cmpd="sng">
                      <a:solidFill>
                        <a:srgbClr val="4F81BD"/>
                      </a:solidFill>
                    </a:lnT>
                    <a:lnB w="25400" cmpd="sng">
                      <a:solidFill>
                        <a:srgbClr val="4F81BD"/>
                      </a:solidFill>
                    </a:lnB>
                    <a:lnTlToBr w="12700" cmpd="sng">
                      <a:noFill/>
                      <a:prstDash val="solid"/>
                    </a:lnTlToBr>
                    <a:lnBlToTr w="12700" cmpd="sng">
                      <a:noFill/>
                      <a:prstDash val="solid"/>
                    </a:lnBlToTr>
                    <a:solidFill>
                      <a:schemeClr val="bg1"/>
                    </a:solidFill>
                  </a:tcPr>
                </a:tc>
              </a:tr>
            </a:tbl>
          </a:graphicData>
        </a:graphic>
      </p:graphicFrame>
      <p:grpSp>
        <p:nvGrpSpPr>
          <p:cNvPr id="6" name="Grupo 5"/>
          <p:cNvGrpSpPr/>
          <p:nvPr/>
        </p:nvGrpSpPr>
        <p:grpSpPr>
          <a:xfrm>
            <a:off x="-1592310" y="796840"/>
            <a:ext cx="7991044" cy="776835"/>
            <a:chOff x="558461" y="388491"/>
            <a:chExt cx="6187051" cy="841572"/>
          </a:xfrm>
        </p:grpSpPr>
        <p:sp>
          <p:nvSpPr>
            <p:cNvPr id="7" name="Rectángulo 5"/>
            <p:cNvSpPr>
              <a:spLocks noChangeArrowheads="1"/>
            </p:cNvSpPr>
            <p:nvPr/>
          </p:nvSpPr>
          <p:spPr bwMode="auto">
            <a:xfrm>
              <a:off x="558461" y="388491"/>
              <a:ext cx="5904656" cy="592524"/>
            </a:xfrm>
            <a:prstGeom prst="rect">
              <a:avLst/>
            </a:prstGeom>
            <a:noFill/>
            <a:ln w="9525">
              <a:noFill/>
              <a:miter lim="800000"/>
              <a:headEnd/>
              <a:tailEnd/>
            </a:ln>
          </p:spPr>
          <p:txBody>
            <a:bodyPr wrap="square">
              <a:spAutoFit/>
            </a:bodyPr>
            <a:lstStyle/>
            <a:p>
              <a:pPr fontAlgn="auto">
                <a:spcBef>
                  <a:spcPts val="0"/>
                </a:spcBef>
                <a:spcAft>
                  <a:spcPts val="0"/>
                </a:spcAft>
                <a:defRPr/>
              </a:pPr>
              <a:r>
                <a:rPr lang="es-ES" sz="2954" dirty="0" smtClean="0">
                  <a:solidFill>
                    <a:srgbClr val="FFC000"/>
                  </a:solidFill>
                  <a:latin typeface="Impact" pitchFamily="34" charset="0"/>
                  <a:cs typeface="+mn-cs"/>
                  <a:sym typeface="Helvetica Neue Bold Condensed" charset="0"/>
                </a:rPr>
                <a:t> </a:t>
              </a:r>
              <a:endParaRPr lang="es-ES" sz="2954" b="1" dirty="0">
                <a:ln w="10541" cmpd="sng">
                  <a:solidFill>
                    <a:srgbClr val="4F81BD">
                      <a:shade val="88000"/>
                      <a:satMod val="110000"/>
                    </a:srgbClr>
                  </a:solidFill>
                  <a:prstDash val="solid"/>
                </a:ln>
                <a:solidFill>
                  <a:srgbClr val="1F497D"/>
                </a:solidFill>
                <a:latin typeface="Franklin Gothic Demi Cond" pitchFamily="34" charset="0"/>
                <a:cs typeface="+mn-cs"/>
                <a:sym typeface="Helvetica Neue Bold Condensed" charset="0"/>
              </a:endParaRPr>
            </a:p>
          </p:txBody>
        </p:sp>
        <p:sp>
          <p:nvSpPr>
            <p:cNvPr id="8" name="Rectángulo 7"/>
            <p:cNvSpPr>
              <a:spLocks noChangeArrowheads="1"/>
            </p:cNvSpPr>
            <p:nvPr/>
          </p:nvSpPr>
          <p:spPr bwMode="auto">
            <a:xfrm>
              <a:off x="1992984" y="637539"/>
              <a:ext cx="4752528" cy="59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pPr>
              <a:r>
                <a:rPr lang="es-ES" sz="2954" dirty="0">
                  <a:solidFill>
                    <a:prstClr val="black"/>
                  </a:solidFill>
                  <a:latin typeface="Impact" pitchFamily="34" charset="0"/>
                  <a:cs typeface="+mn-cs"/>
                  <a:sym typeface="Helvetica Neue Bold Condensed"/>
                </a:rPr>
                <a:t>IP MALLA VIAL DEL META</a:t>
              </a:r>
            </a:p>
          </p:txBody>
        </p:sp>
      </p:grpSp>
      <p:grpSp>
        <p:nvGrpSpPr>
          <p:cNvPr id="9" name="Grupo 8"/>
          <p:cNvGrpSpPr/>
          <p:nvPr/>
        </p:nvGrpSpPr>
        <p:grpSpPr>
          <a:xfrm>
            <a:off x="2545388" y="1668659"/>
            <a:ext cx="4245666" cy="3186388"/>
            <a:chOff x="93333" y="1844082"/>
            <a:chExt cx="4468274" cy="3186139"/>
          </a:xfrm>
        </p:grpSpPr>
        <p:pic>
          <p:nvPicPr>
            <p:cNvPr id="10" name="Picture 1"/>
            <p:cNvPicPr>
              <a:picLocks noChangeAspect="1" noChangeArrowheads="1"/>
            </p:cNvPicPr>
            <p:nvPr/>
          </p:nvPicPr>
          <p:blipFill>
            <a:blip r:embed="rId3" cstate="print"/>
            <a:srcRect l="21227" t="23456" r="2354" b="28674"/>
            <a:stretch>
              <a:fillRect/>
            </a:stretch>
          </p:blipFill>
          <p:spPr bwMode="auto">
            <a:xfrm>
              <a:off x="103237" y="1844082"/>
              <a:ext cx="4458370" cy="3186139"/>
            </a:xfrm>
            <a:prstGeom prst="rect">
              <a:avLst/>
            </a:prstGeom>
            <a:noFill/>
            <a:ln w="1">
              <a:noFill/>
              <a:miter lim="800000"/>
              <a:headEnd/>
              <a:tailEnd type="none" w="med" len="med"/>
            </a:ln>
            <a:effectLst/>
          </p:spPr>
        </p:pic>
        <p:sp>
          <p:nvSpPr>
            <p:cNvPr id="11" name="Llamada rectangular redondeada 10"/>
            <p:cNvSpPr/>
            <p:nvPr/>
          </p:nvSpPr>
          <p:spPr>
            <a:xfrm>
              <a:off x="611229" y="4647914"/>
              <a:ext cx="912771" cy="232849"/>
            </a:xfrm>
            <a:prstGeom prst="wedgeRoundRectCallout">
              <a:avLst>
                <a:gd name="adj1" fmla="val -63768"/>
                <a:gd name="adj2" fmla="val -6629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s-CO" sz="1108" dirty="0">
                  <a:solidFill>
                    <a:srgbClr val="022B44"/>
                  </a:solidFill>
                </a:rPr>
                <a:t>GRANADA</a:t>
              </a:r>
              <a:endParaRPr lang="es-CO" sz="1477" dirty="0">
                <a:solidFill>
                  <a:srgbClr val="022B44"/>
                </a:solidFill>
              </a:endParaRPr>
            </a:p>
          </p:txBody>
        </p:sp>
        <p:sp>
          <p:nvSpPr>
            <p:cNvPr id="12" name="Llamada rectangular redondeada 11"/>
            <p:cNvSpPr/>
            <p:nvPr/>
          </p:nvSpPr>
          <p:spPr>
            <a:xfrm>
              <a:off x="815594" y="4339623"/>
              <a:ext cx="816356" cy="232849"/>
            </a:xfrm>
            <a:prstGeom prst="wedgeRoundRectCallout">
              <a:avLst>
                <a:gd name="adj1" fmla="val -101221"/>
                <a:gd name="adj2" fmla="val -22719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s-CO" sz="1108" dirty="0">
                  <a:solidFill>
                    <a:srgbClr val="022B44"/>
                  </a:solidFill>
                </a:rPr>
                <a:t>GUAMAL</a:t>
              </a:r>
              <a:endParaRPr lang="es-CO" sz="1477" dirty="0">
                <a:solidFill>
                  <a:srgbClr val="022B44"/>
                </a:solidFill>
              </a:endParaRPr>
            </a:p>
          </p:txBody>
        </p:sp>
        <p:sp>
          <p:nvSpPr>
            <p:cNvPr id="13" name="Llamada rectangular redondeada 12"/>
            <p:cNvSpPr/>
            <p:nvPr/>
          </p:nvSpPr>
          <p:spPr>
            <a:xfrm>
              <a:off x="1177545" y="4069053"/>
              <a:ext cx="803655" cy="232849"/>
            </a:xfrm>
            <a:prstGeom prst="wedgeRoundRectCallout">
              <a:avLst>
                <a:gd name="adj1" fmla="val -144929"/>
                <a:gd name="adj2" fmla="val -21901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s-CO" sz="1108" dirty="0">
                  <a:solidFill>
                    <a:srgbClr val="022B44"/>
                  </a:solidFill>
                </a:rPr>
                <a:t>ACACIAS</a:t>
              </a:r>
              <a:endParaRPr lang="es-CO" sz="1477" dirty="0">
                <a:solidFill>
                  <a:srgbClr val="022B44"/>
                </a:solidFill>
              </a:endParaRPr>
            </a:p>
          </p:txBody>
        </p:sp>
        <p:sp>
          <p:nvSpPr>
            <p:cNvPr id="14" name="Llamada rectangular redondeada 13"/>
            <p:cNvSpPr/>
            <p:nvPr/>
          </p:nvSpPr>
          <p:spPr>
            <a:xfrm>
              <a:off x="1477967" y="3760762"/>
              <a:ext cx="1201734" cy="232849"/>
            </a:xfrm>
            <a:prstGeom prst="wedgeRoundRectCallout">
              <a:avLst>
                <a:gd name="adj1" fmla="val -128918"/>
                <a:gd name="adj2" fmla="val -19174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s-CO" sz="1108" dirty="0">
                  <a:solidFill>
                    <a:srgbClr val="022B44"/>
                  </a:solidFill>
                </a:rPr>
                <a:t>CIUDAD PORFIA</a:t>
              </a:r>
              <a:endParaRPr lang="es-CO" sz="1477" dirty="0">
                <a:solidFill>
                  <a:srgbClr val="022B44"/>
                </a:solidFill>
              </a:endParaRPr>
            </a:p>
          </p:txBody>
        </p:sp>
        <p:sp>
          <p:nvSpPr>
            <p:cNvPr id="15" name="Llamada rectangular redondeada 14"/>
            <p:cNvSpPr/>
            <p:nvPr/>
          </p:nvSpPr>
          <p:spPr>
            <a:xfrm>
              <a:off x="93333" y="2569573"/>
              <a:ext cx="1157618" cy="232849"/>
            </a:xfrm>
            <a:prstGeom prst="wedgeRoundRectCallout">
              <a:avLst>
                <a:gd name="adj1" fmla="val -10162"/>
                <a:gd name="adj2" fmla="val 23914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s-CO" sz="1108" dirty="0">
                  <a:solidFill>
                    <a:srgbClr val="022B44"/>
                  </a:solidFill>
                </a:rPr>
                <a:t>VILLAVICENCIO</a:t>
              </a:r>
              <a:endParaRPr lang="es-CO" sz="1477" dirty="0">
                <a:solidFill>
                  <a:srgbClr val="022B44"/>
                </a:solidFill>
              </a:endParaRPr>
            </a:p>
          </p:txBody>
        </p:sp>
        <p:sp>
          <p:nvSpPr>
            <p:cNvPr id="16" name="Llamada rectangular redondeada 15"/>
            <p:cNvSpPr/>
            <p:nvPr/>
          </p:nvSpPr>
          <p:spPr>
            <a:xfrm>
              <a:off x="1296797" y="2539737"/>
              <a:ext cx="1368806" cy="232849"/>
            </a:xfrm>
            <a:prstGeom prst="wedgeRoundRectCallout">
              <a:avLst>
                <a:gd name="adj1" fmla="val -88166"/>
                <a:gd name="adj2" fmla="val 31004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s-CO" sz="1108" dirty="0">
                  <a:solidFill>
                    <a:srgbClr val="022B44"/>
                  </a:solidFill>
                </a:rPr>
                <a:t>BASE AÉREA APIAY</a:t>
              </a:r>
              <a:endParaRPr lang="es-CO" sz="1477" dirty="0">
                <a:solidFill>
                  <a:srgbClr val="022B44"/>
                </a:solidFill>
              </a:endParaRPr>
            </a:p>
          </p:txBody>
        </p:sp>
        <p:sp>
          <p:nvSpPr>
            <p:cNvPr id="17" name="Llamada rectangular redondeada 16"/>
            <p:cNvSpPr/>
            <p:nvPr/>
          </p:nvSpPr>
          <p:spPr>
            <a:xfrm>
              <a:off x="2078834" y="1929225"/>
              <a:ext cx="1620011" cy="232849"/>
            </a:xfrm>
            <a:prstGeom prst="wedgeRoundRectCallout">
              <a:avLst>
                <a:gd name="adj1" fmla="val 66747"/>
                <a:gd name="adj2" fmla="val 6460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s-CO" sz="1108" dirty="0">
                  <a:solidFill>
                    <a:srgbClr val="022B44"/>
                  </a:solidFill>
                </a:rPr>
                <a:t>PUENTE ARIMENA</a:t>
              </a:r>
              <a:endParaRPr lang="es-CO" sz="1477" dirty="0">
                <a:solidFill>
                  <a:srgbClr val="022B44"/>
                </a:solidFill>
              </a:endParaRPr>
            </a:p>
          </p:txBody>
        </p:sp>
        <p:sp>
          <p:nvSpPr>
            <p:cNvPr id="18" name="Llamada rectangular redondeada 17"/>
            <p:cNvSpPr/>
            <p:nvPr/>
          </p:nvSpPr>
          <p:spPr>
            <a:xfrm>
              <a:off x="2754576" y="3033825"/>
              <a:ext cx="1540978" cy="198473"/>
            </a:xfrm>
            <a:prstGeom prst="wedgeRoundRectCallout">
              <a:avLst>
                <a:gd name="adj1" fmla="val -21133"/>
                <a:gd name="adj2" fmla="val -12656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s-CO" sz="1108" dirty="0">
                  <a:solidFill>
                    <a:srgbClr val="022B44"/>
                  </a:solidFill>
                </a:rPr>
                <a:t>PUERTO GAITÁN </a:t>
              </a:r>
              <a:endParaRPr lang="es-CO" sz="1477" dirty="0">
                <a:solidFill>
                  <a:srgbClr val="022B44"/>
                </a:solidFill>
              </a:endParaRPr>
            </a:p>
          </p:txBody>
        </p:sp>
      </p:grpSp>
      <p:sp>
        <p:nvSpPr>
          <p:cNvPr id="19" name="CuadroTexto 18"/>
          <p:cNvSpPr txBox="1"/>
          <p:nvPr/>
        </p:nvSpPr>
        <p:spPr>
          <a:xfrm>
            <a:off x="6952751" y="4289028"/>
            <a:ext cx="4003484" cy="2308324"/>
          </a:xfrm>
          <a:prstGeom prst="rect">
            <a:avLst/>
          </a:prstGeom>
          <a:noFill/>
          <a:ln w="15875">
            <a:solidFill>
              <a:schemeClr val="accent6">
                <a:lumMod val="75000"/>
              </a:schemeClr>
            </a:solidFill>
          </a:ln>
        </p:spPr>
        <p:txBody>
          <a:bodyPr wrap="square" rtlCol="0">
            <a:spAutoFit/>
          </a:bodyPr>
          <a:lstStyle/>
          <a:p>
            <a:pPr marL="228600" indent="-228600" algn="just">
              <a:buFont typeface="+mj-lt"/>
              <a:buAutoNum type="arabicPeriod"/>
            </a:pPr>
            <a:r>
              <a:rPr lang="es-ES" sz="1200" dirty="0">
                <a:latin typeface="Calibri"/>
              </a:rPr>
              <a:t>Este corredor mejorará la movilidad en la capital del Meta sacando el tráfico pesado de la malla vial de la ciudad.</a:t>
            </a:r>
          </a:p>
          <a:p>
            <a:pPr marL="228600" indent="-228600" algn="just" defTabSz="844083" fontAlgn="auto">
              <a:spcBef>
                <a:spcPts val="0"/>
              </a:spcBef>
              <a:spcAft>
                <a:spcPts val="0"/>
              </a:spcAft>
              <a:buFont typeface="+mj-lt"/>
              <a:buAutoNum type="arabicPeriod"/>
              <a:defRPr/>
            </a:pPr>
            <a:r>
              <a:rPr lang="es-MX" sz="1200" dirty="0">
                <a:latin typeface="Calibri"/>
              </a:rPr>
              <a:t>Ahorro aproximado de tiempo:</a:t>
            </a:r>
          </a:p>
          <a:p>
            <a:pPr algn="just" defTabSz="844083" fontAlgn="auto">
              <a:spcBef>
                <a:spcPts val="0"/>
              </a:spcBef>
              <a:spcAft>
                <a:spcPts val="0"/>
              </a:spcAft>
              <a:defRPr/>
            </a:pPr>
            <a:r>
              <a:rPr lang="es-ES" sz="1200" dirty="0">
                <a:latin typeface="Calibri"/>
              </a:rPr>
              <a:t>           ° Anillo vial : 33 minutos.</a:t>
            </a:r>
          </a:p>
          <a:p>
            <a:pPr algn="just" defTabSz="844083" fontAlgn="auto">
              <a:spcBef>
                <a:spcPts val="0"/>
              </a:spcBef>
              <a:spcAft>
                <a:spcPts val="0"/>
              </a:spcAft>
              <a:defRPr/>
            </a:pPr>
            <a:r>
              <a:rPr lang="es-ES" sz="1200" dirty="0">
                <a:latin typeface="Calibri"/>
              </a:rPr>
              <a:t>           ° Puerto Gaitán – Puente Arimena : 98 minutos.</a:t>
            </a:r>
          </a:p>
          <a:p>
            <a:pPr algn="just" defTabSz="844083" fontAlgn="auto">
              <a:spcBef>
                <a:spcPts val="0"/>
              </a:spcBef>
              <a:spcAft>
                <a:spcPts val="0"/>
              </a:spcAft>
              <a:defRPr/>
            </a:pPr>
            <a:r>
              <a:rPr lang="es-ES" sz="1200" dirty="0">
                <a:latin typeface="Calibri"/>
              </a:rPr>
              <a:t>           ° Puerto López – Villavicencio : 20 minutos.</a:t>
            </a:r>
          </a:p>
          <a:p>
            <a:pPr algn="just" defTabSz="844083" fontAlgn="auto">
              <a:spcBef>
                <a:spcPts val="0"/>
              </a:spcBef>
              <a:spcAft>
                <a:spcPts val="0"/>
              </a:spcAft>
              <a:defRPr/>
            </a:pPr>
            <a:r>
              <a:rPr lang="es-ES" sz="1200" dirty="0">
                <a:latin typeface="Calibri"/>
              </a:rPr>
              <a:t>           ° Villavicencio – Acacias : 20 minutos.</a:t>
            </a:r>
          </a:p>
          <a:p>
            <a:pPr marL="228600" indent="-228600" algn="just">
              <a:buFont typeface="+mj-lt"/>
              <a:buAutoNum type="arabicPeriod"/>
            </a:pPr>
            <a:r>
              <a:rPr lang="es-ES" sz="1200" dirty="0">
                <a:latin typeface="Calibri"/>
              </a:rPr>
              <a:t>Mejorará accesibilidad a Villavicencio desde Acacias y desde Puerto López.</a:t>
            </a:r>
          </a:p>
          <a:p>
            <a:pPr marL="228600" indent="-228600" algn="just">
              <a:buFont typeface="+mj-lt"/>
              <a:buAutoNum type="arabicPeriod"/>
            </a:pPr>
            <a:r>
              <a:rPr lang="es-ES" sz="1200" dirty="0">
                <a:latin typeface="Calibri"/>
              </a:rPr>
              <a:t>Mejorará conectividad con el Vichada gracias a la pavimentación de 69 Km entre Puerto Gaitán y Puente Arimena.</a:t>
            </a:r>
            <a:endParaRPr lang="es-CO" sz="1200" dirty="0">
              <a:latin typeface="Calibri"/>
            </a:endParaRPr>
          </a:p>
        </p:txBody>
      </p:sp>
      <p:sp>
        <p:nvSpPr>
          <p:cNvPr id="20" name="30 CuadroTexto"/>
          <p:cNvSpPr txBox="1">
            <a:spLocks noChangeArrowheads="1"/>
          </p:cNvSpPr>
          <p:nvPr/>
        </p:nvSpPr>
        <p:spPr bwMode="auto">
          <a:xfrm flipH="1">
            <a:off x="6952751" y="1667038"/>
            <a:ext cx="4003485" cy="319639"/>
          </a:xfrm>
          <a:prstGeom prst="rect">
            <a:avLst/>
          </a:prstGeom>
          <a:solidFill>
            <a:srgbClr val="DB620F"/>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anchor="ctr">
            <a:spAutoFit/>
          </a:bodyPr>
          <a:lstStyle>
            <a:defPPr>
              <a:defRPr lang="es-MX"/>
            </a:defPPr>
            <a:lvl1pPr marL="457200" indent="-457200" algn="ctr" fontAlgn="base">
              <a:spcBef>
                <a:spcPts val="600"/>
              </a:spcBef>
              <a:spcAft>
                <a:spcPct val="0"/>
              </a:spcAft>
              <a:defRPr sz="1600" b="1">
                <a:solidFill>
                  <a:prstClr val="white"/>
                </a:solidFill>
                <a:effectLst>
                  <a:outerShdw blurRad="38100" dist="38100" dir="2700000" algn="tl">
                    <a:srgbClr val="000000">
                      <a:alpha val="43137"/>
                    </a:srgbClr>
                  </a:outerShdw>
                </a:effectLst>
                <a:latin typeface="Calibri"/>
                <a:cs typeface="Arial" pitchFamily="34"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477" kern="0" dirty="0"/>
              <a:t>CONTRATO 004 de 2015</a:t>
            </a:r>
          </a:p>
        </p:txBody>
      </p:sp>
      <p:graphicFrame>
        <p:nvGraphicFramePr>
          <p:cNvPr id="21" name="Tabla 20"/>
          <p:cNvGraphicFramePr>
            <a:graphicFrameLocks noGrp="1"/>
          </p:cNvGraphicFramePr>
          <p:nvPr>
            <p:extLst>
              <p:ext uri="{D42A27DB-BD31-4B8C-83A1-F6EECF244321}">
                <p14:modId xmlns:p14="http://schemas.microsoft.com/office/powerpoint/2010/main" val="2192894860"/>
              </p:ext>
            </p:extLst>
          </p:nvPr>
        </p:nvGraphicFramePr>
        <p:xfrm>
          <a:off x="6990851" y="2093469"/>
          <a:ext cx="3960440" cy="1493053"/>
        </p:xfrm>
        <a:graphic>
          <a:graphicData uri="http://schemas.openxmlformats.org/drawingml/2006/table">
            <a:tbl>
              <a:tblPr/>
              <a:tblGrid>
                <a:gridCol w="2434801"/>
                <a:gridCol w="1525639"/>
              </a:tblGrid>
              <a:tr h="337710">
                <a:tc gridSpan="2">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algn="ctr" fontAlgn="ctr"/>
                      <a:r>
                        <a:rPr lang="es-CO" sz="1100" b="1" u="none" strike="noStrike" dirty="0" smtClean="0">
                          <a:effectLst/>
                        </a:rPr>
                        <a:t>ESTRUCTURA PLURAL AUTOPISTAS DEL META - CONCESION VIAL DE LOS LLANOS SAS</a:t>
                      </a:r>
                      <a:endParaRPr lang="es-CO" sz="1100" b="1" i="0" u="none" strike="noStrike" dirty="0">
                        <a:solidFill>
                          <a:srgbClr val="FFFFFF"/>
                        </a:solidFill>
                        <a:effectLst/>
                        <a:latin typeface="Calibri" panose="020F0502020204030204" pitchFamily="34" charset="0"/>
                      </a:endParaRPr>
                    </a:p>
                  </a:txBody>
                  <a:tcPr marL="0" marR="0" marT="0" marB="0" anchor="ctr">
                    <a:lnL w="12700" cmpd="sng">
                      <a:solidFill>
                        <a:srgbClr val="DB620F"/>
                      </a:solidFill>
                    </a:lnL>
                    <a:lnR w="12700" cmpd="sng">
                      <a:solidFill>
                        <a:srgbClr val="DB620F"/>
                      </a:solidFill>
                    </a:lnR>
                    <a:lnT w="12700" cmpd="sng">
                      <a:solidFill>
                        <a:srgbClr val="DB620F"/>
                      </a:solidFill>
                    </a:lnT>
                    <a:lnB w="12700" cmpd="sng">
                      <a:solidFill>
                        <a:srgbClr val="DB620F"/>
                      </a:solidFill>
                    </a:lnB>
                    <a:lnTlToBr w="12700" cmpd="sng">
                      <a:noFill/>
                      <a:prstDash val="solid"/>
                    </a:lnTlToBr>
                    <a:lnBlToTr w="12700" cmpd="sng">
                      <a:noFill/>
                      <a:prstDash val="solid"/>
                    </a:lnBlToTr>
                    <a:noFill/>
                  </a:tcPr>
                </a:tc>
                <a:tc hMerge="1">
                  <a:txBody>
                    <a:bodyPr/>
                    <a:lstStyle/>
                    <a:p>
                      <a:endParaRPr lang="es-CO"/>
                    </a:p>
                  </a:txBody>
                  <a:tcPr/>
                </a:tc>
              </a:tr>
              <a:tr h="427967">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algn="ctr" fontAlgn="ctr"/>
                      <a:r>
                        <a:rPr lang="es-CO" sz="1100" u="none" strike="noStrike" dirty="0">
                          <a:effectLst/>
                        </a:rPr>
                        <a:t>ACCIONISTAS</a:t>
                      </a:r>
                      <a:endParaRPr lang="es-CO" sz="1100" b="1" i="0" u="none" strike="noStrike" dirty="0">
                        <a:solidFill>
                          <a:srgbClr val="16365C"/>
                        </a:solidFill>
                        <a:effectLst/>
                        <a:latin typeface="Calibri" panose="020F0502020204030204" pitchFamily="34" charset="0"/>
                      </a:endParaRPr>
                    </a:p>
                  </a:txBody>
                  <a:tcPr marL="0" marR="0" marT="0" marB="0" anchor="ctr">
                    <a:lnL w="12700" cmpd="sng">
                      <a:solidFill>
                        <a:srgbClr val="DB620F"/>
                      </a:solidFill>
                    </a:lnL>
                    <a:lnR w="12700" cmpd="sng">
                      <a:solidFill>
                        <a:srgbClr val="DB620F"/>
                      </a:solidFill>
                    </a:lnR>
                    <a:lnT w="12700" cmpd="sng">
                      <a:solidFill>
                        <a:srgbClr val="DB620F"/>
                      </a:solidFill>
                    </a:lnT>
                    <a:lnB w="12700" cmpd="sng">
                      <a:solidFill>
                        <a:srgbClr val="DB620F"/>
                      </a:solidFill>
                    </a:lnB>
                    <a:lnTlToBr w="12700" cmpd="sng">
                      <a:noFill/>
                      <a:prstDash val="solid"/>
                    </a:lnTlToBr>
                    <a:lnBlToTr w="12700" cmpd="sng">
                      <a:noFill/>
                      <a:prstDash val="solid"/>
                    </a:lnBlToTr>
                    <a:noFill/>
                  </a:tcPr>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algn="ctr" fontAlgn="ctr"/>
                      <a:r>
                        <a:rPr lang="es-CO" sz="1100" u="none" strike="noStrike">
                          <a:effectLst/>
                        </a:rPr>
                        <a:t>% DE PARTICIPACION</a:t>
                      </a:r>
                      <a:endParaRPr lang="es-CO" sz="1100" b="1" i="0" u="none" strike="noStrike">
                        <a:solidFill>
                          <a:srgbClr val="16365C"/>
                        </a:solidFill>
                        <a:effectLst/>
                        <a:latin typeface="Calibri" panose="020F0502020204030204" pitchFamily="34" charset="0"/>
                      </a:endParaRPr>
                    </a:p>
                  </a:txBody>
                  <a:tcPr marL="0" marR="0" marT="0" marB="0" anchor="ctr">
                    <a:lnL w="12700" cmpd="sng">
                      <a:solidFill>
                        <a:srgbClr val="DB620F"/>
                      </a:solidFill>
                    </a:lnL>
                    <a:lnR w="12700" cmpd="sng">
                      <a:solidFill>
                        <a:srgbClr val="DB620F"/>
                      </a:solidFill>
                    </a:lnR>
                    <a:lnT w="12700" cmpd="sng">
                      <a:solidFill>
                        <a:srgbClr val="DB620F"/>
                      </a:solidFill>
                    </a:lnT>
                    <a:lnB w="12700" cmpd="sng">
                      <a:solidFill>
                        <a:srgbClr val="DB620F"/>
                      </a:solidFill>
                    </a:lnB>
                    <a:lnTlToBr w="12700" cmpd="sng">
                      <a:noFill/>
                      <a:prstDash val="solid"/>
                    </a:lnTlToBr>
                    <a:lnBlToTr w="12700" cmpd="sng">
                      <a:noFill/>
                      <a:prstDash val="solid"/>
                    </a:lnBlToTr>
                    <a:noFill/>
                  </a:tcPr>
                </a:tc>
              </a:tr>
              <a:tr h="181844">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algn="l" fontAlgn="ctr"/>
                      <a:r>
                        <a:rPr lang="es-CO" sz="1100" dirty="0" smtClean="0"/>
                        <a:t>GRUPO ODINSA S.A. </a:t>
                      </a:r>
                      <a:endParaRPr lang="es-CO" sz="1100" b="0" i="0" u="none" strike="noStrike" dirty="0">
                        <a:solidFill>
                          <a:srgbClr val="16365C"/>
                        </a:solidFill>
                        <a:effectLst/>
                        <a:latin typeface="Calibri" panose="020F0502020204030204" pitchFamily="34" charset="0"/>
                      </a:endParaRPr>
                    </a:p>
                  </a:txBody>
                  <a:tcPr marL="0" marR="0" marT="0" marB="0" anchor="ctr">
                    <a:lnL w="12700" cmpd="sng">
                      <a:solidFill>
                        <a:srgbClr val="DB620F"/>
                      </a:solidFill>
                    </a:lnL>
                    <a:lnR w="12700" cmpd="sng">
                      <a:solidFill>
                        <a:srgbClr val="DB620F"/>
                      </a:solidFill>
                    </a:lnR>
                    <a:lnT w="12700" cmpd="sng">
                      <a:solidFill>
                        <a:srgbClr val="DB620F"/>
                      </a:solidFill>
                    </a:lnT>
                    <a:lnB w="12700" cmpd="sng">
                      <a:solidFill>
                        <a:srgbClr val="DB620F"/>
                      </a:solidFill>
                    </a:lnB>
                    <a:lnTlToBr w="12700" cmpd="sng">
                      <a:noFill/>
                      <a:prstDash val="solid"/>
                    </a:lnTlToBr>
                    <a:lnBlToTr w="12700" cmpd="sng">
                      <a:noFill/>
                      <a:prstDash val="solid"/>
                    </a:lnBlToTr>
                    <a:noFill/>
                  </a:tcPr>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algn="ctr" fontAlgn="ctr"/>
                      <a:r>
                        <a:rPr lang="es-CO" sz="1100" u="none" strike="noStrike" dirty="0" smtClean="0">
                          <a:effectLst/>
                        </a:rPr>
                        <a:t>51%</a:t>
                      </a:r>
                      <a:endParaRPr lang="es-CO" sz="1100" b="0" i="0" u="none" strike="noStrike" dirty="0">
                        <a:solidFill>
                          <a:srgbClr val="16365C"/>
                        </a:solidFill>
                        <a:effectLst/>
                        <a:latin typeface="Calibri" panose="020F0502020204030204" pitchFamily="34" charset="0"/>
                      </a:endParaRPr>
                    </a:p>
                  </a:txBody>
                  <a:tcPr marL="0" marR="0" marT="0" marB="0" anchor="ctr">
                    <a:lnL w="12700" cmpd="sng">
                      <a:solidFill>
                        <a:srgbClr val="DB620F"/>
                      </a:solidFill>
                    </a:lnL>
                    <a:lnR w="12700" cmpd="sng">
                      <a:solidFill>
                        <a:srgbClr val="DB620F"/>
                      </a:solidFill>
                    </a:lnR>
                    <a:lnT w="12700" cmpd="sng">
                      <a:solidFill>
                        <a:srgbClr val="DB620F"/>
                      </a:solidFill>
                    </a:lnT>
                    <a:lnB w="12700" cmpd="sng">
                      <a:solidFill>
                        <a:srgbClr val="DB620F"/>
                      </a:solidFill>
                    </a:lnB>
                    <a:lnTlToBr w="12700" cmpd="sng">
                      <a:noFill/>
                      <a:prstDash val="solid"/>
                    </a:lnTlToBr>
                    <a:lnBlToTr w="12700" cmpd="sng">
                      <a:noFill/>
                      <a:prstDash val="solid"/>
                    </a:lnBlToTr>
                    <a:noFill/>
                  </a:tcPr>
                </a:tc>
              </a:tr>
              <a:tr h="181844">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algn="l" fontAlgn="ctr"/>
                      <a:r>
                        <a:rPr lang="es-CO" sz="1100" dirty="0" smtClean="0"/>
                        <a:t>MURCIA Y MURCIA S.A</a:t>
                      </a:r>
                      <a:endParaRPr lang="es-CO" sz="1100" b="0" i="0" u="none" strike="noStrike" dirty="0">
                        <a:solidFill>
                          <a:srgbClr val="16365C"/>
                        </a:solidFill>
                        <a:effectLst/>
                        <a:latin typeface="Calibri" panose="020F0502020204030204" pitchFamily="34" charset="0"/>
                      </a:endParaRPr>
                    </a:p>
                  </a:txBody>
                  <a:tcPr marL="0" marR="0" marT="0" marB="0" anchor="ctr">
                    <a:lnL w="12700" cmpd="sng">
                      <a:solidFill>
                        <a:srgbClr val="DB620F"/>
                      </a:solidFill>
                    </a:lnL>
                    <a:lnR w="12700" cmpd="sng">
                      <a:solidFill>
                        <a:srgbClr val="DB620F"/>
                      </a:solidFill>
                    </a:lnR>
                    <a:lnT w="12700" cmpd="sng">
                      <a:solidFill>
                        <a:srgbClr val="DB620F"/>
                      </a:solidFill>
                    </a:lnT>
                    <a:lnB w="12700" cmpd="sng">
                      <a:solidFill>
                        <a:srgbClr val="DB620F"/>
                      </a:solidFill>
                    </a:lnB>
                    <a:lnTlToBr w="12700" cmpd="sng">
                      <a:noFill/>
                      <a:prstDash val="solid"/>
                    </a:lnTlToBr>
                    <a:lnBlToTr w="12700" cmpd="sng">
                      <a:noFill/>
                      <a:prstDash val="solid"/>
                    </a:lnBlToTr>
                    <a:noFill/>
                  </a:tcPr>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algn="ctr" fontAlgn="ctr"/>
                      <a:r>
                        <a:rPr lang="es-CO" sz="1100" b="0" i="0" u="none" strike="noStrike" dirty="0" smtClean="0">
                          <a:solidFill>
                            <a:srgbClr val="16365C"/>
                          </a:solidFill>
                          <a:effectLst/>
                          <a:latin typeface="Calibri" panose="020F0502020204030204" pitchFamily="34" charset="0"/>
                        </a:rPr>
                        <a:t>30%</a:t>
                      </a:r>
                      <a:endParaRPr lang="es-CO" sz="1100" b="0" i="0" u="none" strike="noStrike" dirty="0">
                        <a:solidFill>
                          <a:srgbClr val="16365C"/>
                        </a:solidFill>
                        <a:effectLst/>
                        <a:latin typeface="Calibri" panose="020F0502020204030204" pitchFamily="34" charset="0"/>
                      </a:endParaRPr>
                    </a:p>
                  </a:txBody>
                  <a:tcPr marL="0" marR="0" marT="0" marB="0" anchor="ctr">
                    <a:lnL w="12700" cmpd="sng">
                      <a:solidFill>
                        <a:srgbClr val="DB620F"/>
                      </a:solidFill>
                    </a:lnL>
                    <a:lnR w="12700" cmpd="sng">
                      <a:solidFill>
                        <a:srgbClr val="DB620F"/>
                      </a:solidFill>
                    </a:lnR>
                    <a:lnT w="12700" cmpd="sng">
                      <a:solidFill>
                        <a:srgbClr val="DB620F"/>
                      </a:solidFill>
                    </a:lnT>
                    <a:lnB w="12700" cmpd="sng">
                      <a:solidFill>
                        <a:srgbClr val="DB620F"/>
                      </a:solidFill>
                    </a:lnB>
                    <a:lnTlToBr w="12700" cmpd="sng">
                      <a:noFill/>
                      <a:prstDash val="solid"/>
                    </a:lnTlToBr>
                    <a:lnBlToTr w="12700" cmpd="sng">
                      <a:noFill/>
                      <a:prstDash val="solid"/>
                    </a:lnBlToTr>
                    <a:noFill/>
                  </a:tcPr>
                </a:tc>
              </a:tr>
              <a:tr h="181844">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algn="l" fontAlgn="ctr"/>
                      <a:r>
                        <a:rPr lang="es-CO" sz="1100" dirty="0" smtClean="0"/>
                        <a:t>CONSTRUCCIONES EL CONDOR S.A</a:t>
                      </a:r>
                      <a:endParaRPr lang="es-CO" sz="1100" b="0" i="0" u="none" strike="noStrike" dirty="0">
                        <a:solidFill>
                          <a:srgbClr val="16365C"/>
                        </a:solidFill>
                        <a:effectLst/>
                        <a:latin typeface="Calibri" panose="020F0502020204030204" pitchFamily="34" charset="0"/>
                      </a:endParaRPr>
                    </a:p>
                  </a:txBody>
                  <a:tcPr marL="0" marR="0" marT="0" marB="0" anchor="ctr">
                    <a:lnL w="12700" cmpd="sng">
                      <a:solidFill>
                        <a:srgbClr val="DB620F"/>
                      </a:solidFill>
                    </a:lnL>
                    <a:lnR w="12700" cmpd="sng">
                      <a:solidFill>
                        <a:srgbClr val="DB620F"/>
                      </a:solidFill>
                    </a:lnR>
                    <a:lnT w="12700" cmpd="sng">
                      <a:solidFill>
                        <a:srgbClr val="DB620F"/>
                      </a:solidFill>
                    </a:lnT>
                    <a:lnB w="12700" cmpd="sng">
                      <a:solidFill>
                        <a:srgbClr val="DB620F"/>
                      </a:solidFill>
                    </a:lnB>
                    <a:lnTlToBr w="12700" cmpd="sng">
                      <a:noFill/>
                      <a:prstDash val="solid"/>
                    </a:lnTlToBr>
                    <a:lnBlToTr w="12700" cmpd="sng">
                      <a:noFill/>
                      <a:prstDash val="solid"/>
                    </a:lnBlToTr>
                    <a:noFill/>
                  </a:tcPr>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algn="ctr" fontAlgn="ctr"/>
                      <a:r>
                        <a:rPr lang="es-CO" sz="1100" b="0" i="0" u="none" strike="noStrike" dirty="0" smtClean="0">
                          <a:solidFill>
                            <a:srgbClr val="16365C"/>
                          </a:solidFill>
                          <a:effectLst/>
                          <a:latin typeface="Calibri" panose="020F0502020204030204" pitchFamily="34" charset="0"/>
                        </a:rPr>
                        <a:t>11%</a:t>
                      </a:r>
                      <a:endParaRPr lang="es-CO" sz="1100" b="0" i="0" u="none" strike="noStrike" dirty="0">
                        <a:solidFill>
                          <a:srgbClr val="16365C"/>
                        </a:solidFill>
                        <a:effectLst/>
                        <a:latin typeface="Calibri" panose="020F0502020204030204" pitchFamily="34" charset="0"/>
                      </a:endParaRPr>
                    </a:p>
                  </a:txBody>
                  <a:tcPr marL="0" marR="0" marT="0" marB="0" anchor="ctr">
                    <a:lnL w="12700" cmpd="sng">
                      <a:solidFill>
                        <a:srgbClr val="DB620F"/>
                      </a:solidFill>
                    </a:lnL>
                    <a:lnR w="12700" cmpd="sng">
                      <a:solidFill>
                        <a:srgbClr val="DB620F"/>
                      </a:solidFill>
                    </a:lnR>
                    <a:lnT w="12700" cmpd="sng">
                      <a:solidFill>
                        <a:srgbClr val="DB620F"/>
                      </a:solidFill>
                    </a:lnT>
                    <a:lnB w="12700" cmpd="sng">
                      <a:solidFill>
                        <a:srgbClr val="DB620F"/>
                      </a:solidFill>
                    </a:lnB>
                    <a:lnTlToBr w="12700" cmpd="sng">
                      <a:noFill/>
                      <a:prstDash val="solid"/>
                    </a:lnTlToBr>
                    <a:lnBlToTr w="12700" cmpd="sng">
                      <a:noFill/>
                      <a:prstDash val="solid"/>
                    </a:lnBlToTr>
                    <a:noFill/>
                  </a:tcPr>
                </a:tc>
              </a:tr>
              <a:tr h="181844">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algn="l" fontAlgn="ctr"/>
                      <a:r>
                        <a:rPr lang="es-CO" sz="1100" dirty="0" smtClean="0"/>
                        <a:t>SARUGO Y CIA S EN C</a:t>
                      </a:r>
                      <a:endParaRPr lang="es-CO" sz="1100" b="0" i="0" u="none" strike="noStrike" dirty="0">
                        <a:solidFill>
                          <a:srgbClr val="16365C"/>
                        </a:solidFill>
                        <a:effectLst/>
                        <a:latin typeface="Calibri" panose="020F0502020204030204" pitchFamily="34" charset="0"/>
                      </a:endParaRPr>
                    </a:p>
                  </a:txBody>
                  <a:tcPr marL="0" marR="0" marT="0" marB="0" anchor="ctr">
                    <a:lnL w="12700" cmpd="sng">
                      <a:solidFill>
                        <a:srgbClr val="DB620F"/>
                      </a:solidFill>
                    </a:lnL>
                    <a:lnR w="12700" cap="flat" cmpd="sng" algn="ctr">
                      <a:solidFill>
                        <a:srgbClr val="DB620F"/>
                      </a:solidFill>
                      <a:prstDash val="solid"/>
                      <a:round/>
                      <a:headEnd type="none" w="med" len="med"/>
                      <a:tailEnd type="none" w="med" len="med"/>
                    </a:lnR>
                    <a:lnT w="12700" cap="flat" cmpd="sng" algn="ctr">
                      <a:solidFill>
                        <a:srgbClr val="DB620F"/>
                      </a:solidFill>
                      <a:prstDash val="solid"/>
                      <a:round/>
                      <a:headEnd type="none" w="med" len="med"/>
                      <a:tailEnd type="none" w="med" len="med"/>
                    </a:lnT>
                    <a:lnB w="12700" cmpd="sng">
                      <a:solidFill>
                        <a:srgbClr val="DB620F"/>
                      </a:solidFill>
                    </a:lnB>
                    <a:lnTlToBr w="12700" cmpd="sng">
                      <a:noFill/>
                      <a:prstDash val="solid"/>
                    </a:lnTlToBr>
                    <a:lnBlToTr w="12700" cmpd="sng">
                      <a:noFill/>
                      <a:prstDash val="solid"/>
                    </a:lnBlToTr>
                    <a:noFill/>
                  </a:tcPr>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algn="ctr" fontAlgn="ctr"/>
                      <a:r>
                        <a:rPr lang="es-CO" sz="1100" b="0" i="0" u="none" strike="noStrike" dirty="0" smtClean="0">
                          <a:solidFill>
                            <a:srgbClr val="16365C"/>
                          </a:solidFill>
                          <a:effectLst/>
                          <a:latin typeface="Calibri" panose="020F0502020204030204" pitchFamily="34" charset="0"/>
                        </a:rPr>
                        <a:t>8%</a:t>
                      </a:r>
                      <a:endParaRPr lang="es-CO" sz="1100" b="0" i="0" u="none" strike="noStrike" dirty="0">
                        <a:solidFill>
                          <a:srgbClr val="16365C"/>
                        </a:solidFill>
                        <a:effectLst/>
                        <a:latin typeface="Calibri" panose="020F0502020204030204" pitchFamily="34" charset="0"/>
                      </a:endParaRPr>
                    </a:p>
                  </a:txBody>
                  <a:tcPr marL="0" marR="0" marT="0" marB="0" anchor="ctr">
                    <a:lnL w="12700" cap="flat" cmpd="sng" algn="ctr">
                      <a:solidFill>
                        <a:srgbClr val="DB620F"/>
                      </a:solidFill>
                      <a:prstDash val="solid"/>
                      <a:round/>
                      <a:headEnd type="none" w="med" len="med"/>
                      <a:tailEnd type="none" w="med" len="med"/>
                    </a:lnL>
                    <a:lnR w="12700" cmpd="sng">
                      <a:solidFill>
                        <a:srgbClr val="DB620F"/>
                      </a:solidFill>
                    </a:lnR>
                    <a:lnT w="12700" cap="flat" cmpd="sng" algn="ctr">
                      <a:solidFill>
                        <a:srgbClr val="DB620F"/>
                      </a:solidFill>
                      <a:prstDash val="solid"/>
                      <a:round/>
                      <a:headEnd type="none" w="med" len="med"/>
                      <a:tailEnd type="none" w="med" len="med"/>
                    </a:lnT>
                    <a:lnB w="12700" cmpd="sng">
                      <a:solidFill>
                        <a:srgbClr val="DB620F"/>
                      </a:solid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9263843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0"/>
            <a:ext cx="1400213" cy="1124744"/>
          </a:xfrm>
          <a:prstGeom prst="rect">
            <a:avLst/>
          </a:prstGeom>
        </p:spPr>
      </p:pic>
      <p:grpSp>
        <p:nvGrpSpPr>
          <p:cNvPr id="3" name="Grupo 2"/>
          <p:cNvGrpSpPr/>
          <p:nvPr/>
        </p:nvGrpSpPr>
        <p:grpSpPr>
          <a:xfrm>
            <a:off x="-1480303" y="747076"/>
            <a:ext cx="7874937" cy="762927"/>
            <a:chOff x="75387" y="144155"/>
            <a:chExt cx="6097155" cy="826504"/>
          </a:xfrm>
        </p:grpSpPr>
        <p:sp>
          <p:nvSpPr>
            <p:cNvPr id="4" name="Rectángulo 3"/>
            <p:cNvSpPr>
              <a:spLocks noChangeArrowheads="1"/>
            </p:cNvSpPr>
            <p:nvPr/>
          </p:nvSpPr>
          <p:spPr bwMode="auto">
            <a:xfrm>
              <a:off x="75387" y="144155"/>
              <a:ext cx="5904656" cy="592524"/>
            </a:xfrm>
            <a:prstGeom prst="rect">
              <a:avLst/>
            </a:prstGeom>
            <a:noFill/>
            <a:ln w="9525">
              <a:noFill/>
              <a:miter lim="800000"/>
              <a:headEnd/>
              <a:tailEnd/>
            </a:ln>
          </p:spPr>
          <p:txBody>
            <a:bodyPr wrap="square">
              <a:spAutoFit/>
            </a:bodyPr>
            <a:lstStyle/>
            <a:p>
              <a:pPr fontAlgn="auto">
                <a:spcBef>
                  <a:spcPts val="0"/>
                </a:spcBef>
                <a:spcAft>
                  <a:spcPts val="0"/>
                </a:spcAft>
                <a:defRPr/>
              </a:pPr>
              <a:r>
                <a:rPr lang="es-ES" sz="2954" dirty="0" smtClean="0">
                  <a:solidFill>
                    <a:srgbClr val="FFC000"/>
                  </a:solidFill>
                  <a:latin typeface="Impact" pitchFamily="34" charset="0"/>
                  <a:cs typeface="+mn-cs"/>
                  <a:sym typeface="Helvetica Neue Bold Condensed" charset="0"/>
                </a:rPr>
                <a:t>  </a:t>
              </a:r>
              <a:endParaRPr lang="es-ES" sz="2954" b="1" dirty="0">
                <a:ln w="10541" cmpd="sng">
                  <a:solidFill>
                    <a:srgbClr val="4F81BD">
                      <a:shade val="88000"/>
                      <a:satMod val="110000"/>
                    </a:srgbClr>
                  </a:solidFill>
                  <a:prstDash val="solid"/>
                </a:ln>
                <a:solidFill>
                  <a:srgbClr val="1F497D"/>
                </a:solidFill>
                <a:latin typeface="Franklin Gothic Demi Cond" pitchFamily="34" charset="0"/>
                <a:cs typeface="+mn-cs"/>
                <a:sym typeface="Helvetica Neue Bold Condensed" charset="0"/>
              </a:endParaRPr>
            </a:p>
          </p:txBody>
        </p:sp>
        <p:sp>
          <p:nvSpPr>
            <p:cNvPr id="5" name="Rectángulo 4"/>
            <p:cNvSpPr>
              <a:spLocks noChangeArrowheads="1"/>
            </p:cNvSpPr>
            <p:nvPr/>
          </p:nvSpPr>
          <p:spPr bwMode="auto">
            <a:xfrm>
              <a:off x="1420014" y="378135"/>
              <a:ext cx="4752528" cy="59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pPr>
              <a:r>
                <a:rPr lang="es-ES" sz="2954" dirty="0">
                  <a:solidFill>
                    <a:prstClr val="black"/>
                  </a:solidFill>
                  <a:latin typeface="Impact" pitchFamily="34" charset="0"/>
                  <a:cs typeface="+mn-cs"/>
                  <a:sym typeface="Helvetica Neue Bold Condensed"/>
                </a:rPr>
                <a:t>IP MALLA VIAL DEL META</a:t>
              </a:r>
            </a:p>
          </p:txBody>
        </p:sp>
      </p:grpSp>
      <p:sp>
        <p:nvSpPr>
          <p:cNvPr id="6" name="30 CuadroTexto"/>
          <p:cNvSpPr txBox="1">
            <a:spLocks noChangeArrowheads="1"/>
          </p:cNvSpPr>
          <p:nvPr/>
        </p:nvSpPr>
        <p:spPr bwMode="auto">
          <a:xfrm flipH="1">
            <a:off x="2290759" y="2677314"/>
            <a:ext cx="8201607" cy="319639"/>
          </a:xfrm>
          <a:prstGeom prst="rect">
            <a:avLst/>
          </a:prstGeo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477" kern="0" dirty="0">
                <a:solidFill>
                  <a:prstClr val="white"/>
                </a:solidFill>
                <a:latin typeface="Calibri"/>
                <a:cs typeface="Arial" pitchFamily="34" charset="0"/>
              </a:rPr>
              <a:t>UNIDADES FUNCIONALES</a:t>
            </a:r>
          </a:p>
        </p:txBody>
      </p:sp>
      <p:graphicFrame>
        <p:nvGraphicFramePr>
          <p:cNvPr id="7" name="Tabla 6"/>
          <p:cNvGraphicFramePr>
            <a:graphicFrameLocks noGrp="1"/>
          </p:cNvGraphicFramePr>
          <p:nvPr>
            <p:extLst>
              <p:ext uri="{D42A27DB-BD31-4B8C-83A1-F6EECF244321}">
                <p14:modId xmlns:p14="http://schemas.microsoft.com/office/powerpoint/2010/main" val="332187922"/>
              </p:ext>
            </p:extLst>
          </p:nvPr>
        </p:nvGraphicFramePr>
        <p:xfrm>
          <a:off x="2283453" y="3075265"/>
          <a:ext cx="8201606" cy="1505867"/>
        </p:xfrm>
        <a:graphic>
          <a:graphicData uri="http://schemas.openxmlformats.org/drawingml/2006/table">
            <a:tbl>
              <a:tblPr bandRow="1">
                <a:tableStyleId>{B301B821-A1FF-4177-AEE7-76D212191A09}</a:tableStyleId>
              </a:tblPr>
              <a:tblGrid>
                <a:gridCol w="554069"/>
                <a:gridCol w="2940156"/>
                <a:gridCol w="1848560"/>
                <a:gridCol w="2858821"/>
              </a:tblGrid>
              <a:tr h="419401">
                <a:tc>
                  <a:txBody>
                    <a:bodyPr/>
                    <a:lstStyle/>
                    <a:p>
                      <a:pPr algn="ctr">
                        <a:spcAft>
                          <a:spcPts val="0"/>
                        </a:spcAft>
                      </a:pPr>
                      <a:r>
                        <a:rPr lang="es-ES_tradnl" sz="1300" b="1" dirty="0">
                          <a:effectLst/>
                          <a:latin typeface="+mn-lt"/>
                        </a:rPr>
                        <a:t>UF</a:t>
                      </a:r>
                      <a:endParaRPr lang="es-CO" sz="1300" b="1" dirty="0">
                        <a:effectLst/>
                        <a:latin typeface="+mn-lt"/>
                        <a:ea typeface="Times New Roman"/>
                      </a:endParaRPr>
                    </a:p>
                  </a:txBody>
                  <a:tcPr marL="63305" marR="63305" marT="0" marB="0" anchor="ctr"/>
                </a:tc>
                <a:tc>
                  <a:txBody>
                    <a:bodyPr/>
                    <a:lstStyle/>
                    <a:p>
                      <a:pPr algn="ctr">
                        <a:spcAft>
                          <a:spcPts val="0"/>
                        </a:spcAft>
                      </a:pPr>
                      <a:r>
                        <a:rPr lang="es-ES_tradnl" sz="1300" b="1" dirty="0">
                          <a:effectLst/>
                          <a:latin typeface="+mn-lt"/>
                        </a:rPr>
                        <a:t>Sector</a:t>
                      </a:r>
                      <a:endParaRPr lang="es-CO" sz="1300" b="1" dirty="0">
                        <a:effectLst/>
                        <a:latin typeface="+mn-lt"/>
                        <a:ea typeface="Times New Roman"/>
                      </a:endParaRPr>
                    </a:p>
                  </a:txBody>
                  <a:tcPr marL="63305" marR="63305" marT="0" marB="0" anchor="ctr"/>
                </a:tc>
                <a:tc>
                  <a:txBody>
                    <a:bodyPr/>
                    <a:lstStyle/>
                    <a:p>
                      <a:pPr algn="ctr">
                        <a:spcAft>
                          <a:spcPts val="0"/>
                        </a:spcAft>
                      </a:pPr>
                      <a:r>
                        <a:rPr lang="es-ES_tradnl" sz="1300" b="1" dirty="0" smtClean="0">
                          <a:effectLst/>
                          <a:latin typeface="+mn-lt"/>
                        </a:rPr>
                        <a:t>Longitud (Km)</a:t>
                      </a:r>
                      <a:endParaRPr lang="es-CO" sz="1300" b="1" dirty="0">
                        <a:effectLst/>
                        <a:latin typeface="+mn-lt"/>
                        <a:ea typeface="Times New Roman"/>
                      </a:endParaRPr>
                    </a:p>
                  </a:txBody>
                  <a:tcPr marL="63305" marR="63305" marT="0" marB="0" anchor="ctr"/>
                </a:tc>
                <a:tc>
                  <a:txBody>
                    <a:bodyPr/>
                    <a:lstStyle/>
                    <a:p>
                      <a:pPr algn="ctr">
                        <a:spcAft>
                          <a:spcPts val="0"/>
                        </a:spcAft>
                      </a:pPr>
                      <a:r>
                        <a:rPr lang="es-ES_tradnl" sz="1300" b="1" dirty="0">
                          <a:effectLst/>
                          <a:latin typeface="+mn-lt"/>
                        </a:rPr>
                        <a:t>Intervención prevista</a:t>
                      </a:r>
                      <a:endParaRPr lang="es-CO" sz="1300" b="1" dirty="0">
                        <a:effectLst/>
                        <a:latin typeface="+mn-lt"/>
                        <a:ea typeface="Times New Roman"/>
                      </a:endParaRPr>
                    </a:p>
                  </a:txBody>
                  <a:tcPr marL="63305" marR="63305" marT="0" marB="0" anchor="ctr"/>
                </a:tc>
              </a:tr>
              <a:tr h="356946">
                <a:tc>
                  <a:txBody>
                    <a:bodyPr/>
                    <a:lstStyle/>
                    <a:p>
                      <a:pPr algn="ctr" fontAlgn="ctr"/>
                      <a:r>
                        <a:rPr lang="es-MX" sz="1300" dirty="0" smtClean="0"/>
                        <a:t>UF0</a:t>
                      </a:r>
                      <a:endParaRPr lang="es-MX" sz="1300" dirty="0"/>
                    </a:p>
                  </a:txBody>
                  <a:tcPr marL="0" marR="0" marT="0" marB="0" anchor="ctr"/>
                </a:tc>
                <a:tc>
                  <a:txBody>
                    <a:bodyPr/>
                    <a:lstStyle/>
                    <a:p>
                      <a:pPr algn="ctr" fontAlgn="ctr"/>
                      <a:r>
                        <a:rPr lang="es-CO" sz="1300" dirty="0" smtClean="0"/>
                        <a:t>Operación</a:t>
                      </a:r>
                      <a:r>
                        <a:rPr lang="es-CO" sz="1300" baseline="0" dirty="0" smtClean="0"/>
                        <a:t> todo el proyecto</a:t>
                      </a:r>
                      <a:endParaRPr lang="es-CO" sz="1300" dirty="0"/>
                    </a:p>
                  </a:txBody>
                  <a:tcPr marL="0" marR="0" marT="0" marB="0" anchor="ctr"/>
                </a:tc>
                <a:tc>
                  <a:txBody>
                    <a:bodyPr/>
                    <a:lstStyle/>
                    <a:p>
                      <a:pPr algn="ctr" fontAlgn="ctr"/>
                      <a:r>
                        <a:rPr lang="es-MX" sz="1300" dirty="0" smtClean="0"/>
                        <a:t>354.00</a:t>
                      </a:r>
                      <a:endParaRPr lang="es-MX" sz="1300" dirty="0"/>
                    </a:p>
                  </a:txBody>
                  <a:tcPr marL="8792" marR="8792" marT="8792" marB="0" anchor="ctr"/>
                </a:tc>
                <a:tc>
                  <a:txBody>
                    <a:bodyPr/>
                    <a:lstStyle/>
                    <a:p>
                      <a:pPr algn="ctr" fontAlgn="ctr"/>
                      <a:r>
                        <a:rPr lang="es-MX" sz="1300" dirty="0" smtClean="0"/>
                        <a:t>Operación</a:t>
                      </a:r>
                      <a:endParaRPr lang="es-MX" sz="1300" dirty="0"/>
                    </a:p>
                  </a:txBody>
                  <a:tcPr marL="0" marR="0" marT="0" marB="0" anchor="ctr"/>
                </a:tc>
              </a:tr>
              <a:tr h="329990">
                <a:tc>
                  <a:txBody>
                    <a:bodyPr/>
                    <a:lstStyle/>
                    <a:p>
                      <a:pPr algn="ctr" fontAlgn="ctr"/>
                      <a:r>
                        <a:rPr lang="es-MX" sz="1300" dirty="0" smtClean="0"/>
                        <a:t>UF1</a:t>
                      </a:r>
                      <a:endParaRPr lang="es-MX" sz="1300" dirty="0"/>
                    </a:p>
                  </a:txBody>
                  <a:tcPr marL="0" marR="0" marT="0" marB="0" anchor="ctr"/>
                </a:tc>
                <a:tc>
                  <a:txBody>
                    <a:bodyPr/>
                    <a:lstStyle/>
                    <a:p>
                      <a:pPr algn="ctr" fontAlgn="ctr"/>
                      <a:r>
                        <a:rPr lang="es-MX" sz="1300" dirty="0" smtClean="0"/>
                        <a:t>Granada – </a:t>
                      </a:r>
                      <a:r>
                        <a:rPr lang="es-MX" sz="1300" dirty="0" err="1" smtClean="0"/>
                        <a:t>Guamal</a:t>
                      </a:r>
                      <a:r>
                        <a:rPr lang="es-MX" sz="1300" dirty="0" smtClean="0"/>
                        <a:t> </a:t>
                      </a:r>
                      <a:endParaRPr lang="es-MX" sz="1300" baseline="0" dirty="0" smtClean="0"/>
                    </a:p>
                  </a:txBody>
                  <a:tcPr marL="0" marR="0" marT="0" marB="0" anchor="ctr"/>
                </a:tc>
                <a:tc>
                  <a:txBody>
                    <a:bodyPr/>
                    <a:lstStyle/>
                    <a:p>
                      <a:pPr algn="ctr" fontAlgn="ctr"/>
                      <a:r>
                        <a:rPr lang="es-MX" sz="1300" dirty="0" smtClean="0"/>
                        <a:t>39.9</a:t>
                      </a:r>
                      <a:endParaRPr lang="es-MX" sz="1300" dirty="0"/>
                    </a:p>
                  </a:txBody>
                  <a:tcPr marL="8792" marR="8792" marT="8792"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300" dirty="0" smtClean="0"/>
                        <a:t>Rehabilitación</a:t>
                      </a:r>
                    </a:p>
                  </a:txBody>
                  <a:tcPr marL="0" marR="0" marT="0" marB="0" anchor="ctr"/>
                </a:tc>
              </a:tr>
              <a:tr h="399530">
                <a:tc>
                  <a:txBody>
                    <a:bodyPr/>
                    <a:lstStyle/>
                    <a:p>
                      <a:pPr algn="ctr" fontAlgn="ctr"/>
                      <a:r>
                        <a:rPr lang="es-MX" sz="1300" dirty="0" smtClean="0"/>
                        <a:t>UF2</a:t>
                      </a:r>
                      <a:endParaRPr lang="es-MX" sz="1300" dirty="0"/>
                    </a:p>
                  </a:txBody>
                  <a:tcPr marL="0" marR="0" marT="0" marB="0" anchor="ctr"/>
                </a:tc>
                <a:tc>
                  <a:txBody>
                    <a:bodyPr/>
                    <a:lstStyle/>
                    <a:p>
                      <a:pPr algn="ctr" fontAlgn="ctr"/>
                      <a:r>
                        <a:rPr lang="es-CO" sz="1300" dirty="0" err="1" smtClean="0"/>
                        <a:t>Guamal</a:t>
                      </a:r>
                      <a:r>
                        <a:rPr lang="es-CO" sz="1300" dirty="0" smtClean="0"/>
                        <a:t> – Acacias – La </a:t>
                      </a:r>
                      <a:r>
                        <a:rPr lang="es-CO" sz="1300" dirty="0" err="1" smtClean="0"/>
                        <a:t>Cuncia</a:t>
                      </a:r>
                      <a:endParaRPr lang="es-CO" sz="1300" dirty="0"/>
                    </a:p>
                  </a:txBody>
                  <a:tcPr marL="0" marR="0" marT="0" marB="0" anchor="ctr"/>
                </a:tc>
                <a:tc>
                  <a:txBody>
                    <a:bodyPr/>
                    <a:lstStyle/>
                    <a:p>
                      <a:pPr algn="ctr" fontAlgn="ctr"/>
                      <a:r>
                        <a:rPr lang="es-MX" sz="1300" dirty="0" smtClean="0"/>
                        <a:t>23.8</a:t>
                      </a:r>
                      <a:endParaRPr lang="es-MX" sz="1300" dirty="0"/>
                    </a:p>
                  </a:txBody>
                  <a:tcPr marL="8792" marR="8792" marT="8792"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300" dirty="0" smtClean="0"/>
                        <a:t>Rehabilitación y Construcción Segunda Calzada (11</a:t>
                      </a:r>
                      <a:r>
                        <a:rPr lang="es-MX" sz="1300" baseline="0" dirty="0" smtClean="0"/>
                        <a:t> </a:t>
                      </a:r>
                      <a:r>
                        <a:rPr lang="es-MX" sz="1300" dirty="0" smtClean="0"/>
                        <a:t>Km)</a:t>
                      </a:r>
                    </a:p>
                  </a:txBody>
                  <a:tcPr marL="0" marR="0" marT="0" marB="0" anchor="ct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582362235"/>
              </p:ext>
            </p:extLst>
          </p:nvPr>
        </p:nvGraphicFramePr>
        <p:xfrm>
          <a:off x="2279576" y="4581128"/>
          <a:ext cx="8201606" cy="1535728"/>
        </p:xfrm>
        <a:graphic>
          <a:graphicData uri="http://schemas.openxmlformats.org/drawingml/2006/table">
            <a:tbl>
              <a:tblPr bandRow="1">
                <a:tableStyleId>{B301B821-A1FF-4177-AEE7-76D212191A09}</a:tableStyleId>
              </a:tblPr>
              <a:tblGrid>
                <a:gridCol w="554069"/>
                <a:gridCol w="2940156"/>
                <a:gridCol w="1848560"/>
                <a:gridCol w="2858821"/>
              </a:tblGrid>
              <a:tr h="347490">
                <a:tc>
                  <a:txBody>
                    <a:bodyPr/>
                    <a:lstStyle/>
                    <a:p>
                      <a:pPr algn="ctr" fontAlgn="ctr"/>
                      <a:r>
                        <a:rPr lang="es-MX" sz="1300" dirty="0" smtClean="0"/>
                        <a:t>UF3</a:t>
                      </a:r>
                      <a:endParaRPr lang="es-MX" sz="1300" dirty="0"/>
                    </a:p>
                  </a:txBody>
                  <a:tcPr marL="0" marR="0" marT="0" marB="0" anchor="ctr"/>
                </a:tc>
                <a:tc>
                  <a:txBody>
                    <a:bodyPr/>
                    <a:lstStyle/>
                    <a:p>
                      <a:pPr algn="ctr" fontAlgn="ctr"/>
                      <a:r>
                        <a:rPr lang="es-CO" sz="1300" dirty="0" smtClean="0"/>
                        <a:t>La </a:t>
                      </a:r>
                      <a:r>
                        <a:rPr lang="es-CO" sz="1300" dirty="0" err="1" smtClean="0"/>
                        <a:t>Cuncia</a:t>
                      </a:r>
                      <a:r>
                        <a:rPr lang="es-CO" sz="1300" dirty="0" smtClean="0"/>
                        <a:t> – Ciudad Porfía</a:t>
                      </a:r>
                      <a:endParaRPr lang="es-CO" sz="1300" dirty="0"/>
                    </a:p>
                  </a:txBody>
                  <a:tcPr marL="0" marR="0" marT="0" marB="0" anchor="ctr"/>
                </a:tc>
                <a:tc>
                  <a:txBody>
                    <a:bodyPr/>
                    <a:lstStyle/>
                    <a:p>
                      <a:pPr algn="ctr" fontAlgn="ctr"/>
                      <a:r>
                        <a:rPr lang="es-MX" sz="1300" dirty="0" smtClean="0"/>
                        <a:t>9.0</a:t>
                      </a:r>
                      <a:endParaRPr lang="es-MX" sz="1300" dirty="0"/>
                    </a:p>
                  </a:txBody>
                  <a:tcPr marL="8792" marR="8792" marT="8792"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300" dirty="0" smtClean="0"/>
                        <a:t>Construcción Segunda Calzada</a:t>
                      </a:r>
                    </a:p>
                  </a:txBody>
                  <a:tcPr marL="0" marR="0" marT="0" marB="0" anchor="ctr"/>
                </a:tc>
              </a:tr>
              <a:tr h="395999">
                <a:tc>
                  <a:txBody>
                    <a:bodyPr/>
                    <a:lstStyle/>
                    <a:p>
                      <a:pPr algn="ctr" fontAlgn="ctr"/>
                      <a:r>
                        <a:rPr lang="es-MX" sz="1300" dirty="0" smtClean="0"/>
                        <a:t>UF4</a:t>
                      </a:r>
                      <a:endParaRPr lang="es-MX" sz="1300" dirty="0"/>
                    </a:p>
                  </a:txBody>
                  <a:tcPr marL="0" marR="0" marT="0" marB="0" anchor="ctr"/>
                </a:tc>
                <a:tc>
                  <a:txBody>
                    <a:bodyPr/>
                    <a:lstStyle/>
                    <a:p>
                      <a:pPr algn="ctr" fontAlgn="ctr"/>
                      <a:r>
                        <a:rPr lang="es-CO" sz="1300" dirty="0" smtClean="0"/>
                        <a:t>Fundadores – </a:t>
                      </a:r>
                      <a:r>
                        <a:rPr lang="es-CO" sz="1300" dirty="0" err="1" smtClean="0"/>
                        <a:t>Catama</a:t>
                      </a:r>
                      <a:r>
                        <a:rPr lang="es-CO" sz="1300" dirty="0" smtClean="0"/>
                        <a:t> (Anillo</a:t>
                      </a:r>
                      <a:r>
                        <a:rPr lang="es-CO" sz="1300" baseline="0" dirty="0" smtClean="0"/>
                        <a:t> Vial)</a:t>
                      </a:r>
                      <a:endParaRPr lang="es-CO" sz="1300" dirty="0"/>
                    </a:p>
                  </a:txBody>
                  <a:tcPr marL="0" marR="0" marT="0" marB="0" anchor="ctr"/>
                </a:tc>
                <a:tc>
                  <a:txBody>
                    <a:bodyPr/>
                    <a:lstStyle/>
                    <a:p>
                      <a:pPr algn="ctr" fontAlgn="ctr"/>
                      <a:r>
                        <a:rPr lang="es-MX" sz="1300" dirty="0" smtClean="0"/>
                        <a:t>6.3</a:t>
                      </a:r>
                      <a:endParaRPr lang="es-MX" sz="1300" dirty="0"/>
                    </a:p>
                  </a:txBody>
                  <a:tcPr marL="8792" marR="8792" marT="8792"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300" dirty="0" smtClean="0"/>
                        <a:t>Construcción Segunda Calzada</a:t>
                      </a:r>
                    </a:p>
                  </a:txBody>
                  <a:tcPr marL="0" marR="0" marT="0" marB="0" anchor="ctr"/>
                </a:tc>
              </a:tr>
              <a:tr h="395999">
                <a:tc>
                  <a:txBody>
                    <a:bodyPr/>
                    <a:lstStyle/>
                    <a:p>
                      <a:pPr algn="ctr" fontAlgn="ctr"/>
                      <a:r>
                        <a:rPr lang="es-MX" sz="1300" dirty="0" smtClean="0"/>
                        <a:t>UF5</a:t>
                      </a:r>
                      <a:endParaRPr lang="es-MX" sz="1300" dirty="0"/>
                    </a:p>
                  </a:txBody>
                  <a:tcPr marL="0" marR="0" marT="0" marB="0" anchor="ctr"/>
                </a:tc>
                <a:tc>
                  <a:txBody>
                    <a:bodyPr/>
                    <a:lstStyle/>
                    <a:p>
                      <a:pPr algn="ctr" fontAlgn="ctr"/>
                      <a:r>
                        <a:rPr lang="es-CO" sz="1300" dirty="0" err="1" smtClean="0"/>
                        <a:t>Catama</a:t>
                      </a:r>
                      <a:r>
                        <a:rPr lang="es-CO" sz="1300" dirty="0" smtClean="0"/>
                        <a:t> – </a:t>
                      </a:r>
                      <a:r>
                        <a:rPr lang="es-CO" sz="1300" dirty="0" err="1" smtClean="0"/>
                        <a:t>Pte</a:t>
                      </a:r>
                      <a:r>
                        <a:rPr lang="es-CO" sz="1300" baseline="0" dirty="0" smtClean="0"/>
                        <a:t> Amarillo</a:t>
                      </a:r>
                      <a:r>
                        <a:rPr lang="es-CO" sz="1300" dirty="0" smtClean="0"/>
                        <a:t> (Anillo</a:t>
                      </a:r>
                      <a:r>
                        <a:rPr lang="es-CO" sz="1300" baseline="0" dirty="0" smtClean="0"/>
                        <a:t> Vial)</a:t>
                      </a:r>
                      <a:endParaRPr lang="es-CO" sz="1300" dirty="0"/>
                    </a:p>
                  </a:txBody>
                  <a:tcPr marL="0" marR="0" marT="0" marB="0" anchor="ctr"/>
                </a:tc>
                <a:tc>
                  <a:txBody>
                    <a:bodyPr/>
                    <a:lstStyle/>
                    <a:p>
                      <a:pPr algn="ctr" fontAlgn="ctr"/>
                      <a:r>
                        <a:rPr lang="es-MX" sz="1300" dirty="0" smtClean="0"/>
                        <a:t>6.5</a:t>
                      </a:r>
                      <a:endParaRPr lang="es-MX" sz="1300" dirty="0"/>
                    </a:p>
                  </a:txBody>
                  <a:tcPr marL="8792" marR="8792" marT="8792"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300" dirty="0" smtClean="0"/>
                        <a:t>Construcción Doble Calzada</a:t>
                      </a:r>
                    </a:p>
                  </a:txBody>
                  <a:tcPr marL="0" marR="0" marT="0" marB="0" anchor="ctr"/>
                </a:tc>
              </a:tr>
              <a:tr h="395999">
                <a:tc>
                  <a:txBody>
                    <a:bodyPr/>
                    <a:lstStyle/>
                    <a:p>
                      <a:pPr algn="ctr" fontAlgn="ctr"/>
                      <a:r>
                        <a:rPr lang="es-MX" sz="1300" dirty="0" smtClean="0"/>
                        <a:t>UF6</a:t>
                      </a:r>
                      <a:endParaRPr lang="es-MX" sz="1300" dirty="0"/>
                    </a:p>
                  </a:txBody>
                  <a:tcPr marL="0" marR="0" marT="0" marB="0" anchor="ctr"/>
                </a:tc>
                <a:tc>
                  <a:txBody>
                    <a:bodyPr/>
                    <a:lstStyle/>
                    <a:p>
                      <a:pPr algn="ctr" fontAlgn="ctr"/>
                      <a:r>
                        <a:rPr lang="es-CO" sz="1300" dirty="0" smtClean="0"/>
                        <a:t>Rio </a:t>
                      </a:r>
                      <a:r>
                        <a:rPr lang="es-CO" sz="1300" dirty="0" err="1" smtClean="0"/>
                        <a:t>Ocoa</a:t>
                      </a:r>
                      <a:r>
                        <a:rPr lang="es-CO" sz="1300" dirty="0" smtClean="0"/>
                        <a:t> (K2) – </a:t>
                      </a:r>
                      <a:r>
                        <a:rPr lang="es-CO" sz="1300" dirty="0" err="1" smtClean="0"/>
                        <a:t>Pto</a:t>
                      </a:r>
                      <a:r>
                        <a:rPr lang="es-CO" sz="1300" dirty="0" smtClean="0"/>
                        <a:t> Lopez</a:t>
                      </a:r>
                      <a:endParaRPr lang="es-CO" sz="1300" dirty="0"/>
                    </a:p>
                  </a:txBody>
                  <a:tcPr marL="0" marR="0" marT="0" marB="0" anchor="ctr"/>
                </a:tc>
                <a:tc>
                  <a:txBody>
                    <a:bodyPr/>
                    <a:lstStyle/>
                    <a:p>
                      <a:pPr algn="ctr" fontAlgn="ctr"/>
                      <a:r>
                        <a:rPr lang="es-MX" sz="1300" dirty="0" smtClean="0"/>
                        <a:t>77.9</a:t>
                      </a:r>
                      <a:endParaRPr lang="es-MX" sz="1300" dirty="0"/>
                    </a:p>
                  </a:txBody>
                  <a:tcPr marL="8792" marR="8792" marT="8792"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300" dirty="0" smtClean="0"/>
                        <a:t>Construcción Segunda Calzada (6Km) y Rehabilitación</a:t>
                      </a:r>
                    </a:p>
                  </a:txBody>
                  <a:tcPr marL="0" marR="0" marT="0" marB="0" anchor="ctr"/>
                </a:tc>
              </a:tr>
            </a:tbl>
          </a:graphicData>
        </a:graphic>
      </p:graphicFrame>
      <p:sp>
        <p:nvSpPr>
          <p:cNvPr id="9" name="30 CuadroTexto"/>
          <p:cNvSpPr txBox="1">
            <a:spLocks noChangeArrowheads="1"/>
          </p:cNvSpPr>
          <p:nvPr/>
        </p:nvSpPr>
        <p:spPr bwMode="auto">
          <a:xfrm flipH="1">
            <a:off x="4581294" y="1326502"/>
            <a:ext cx="3813182" cy="319639"/>
          </a:xfrm>
          <a:prstGeom prst="rect">
            <a:avLst/>
          </a:prstGeom>
          <a:solidFill>
            <a:srgbClr val="DB620F"/>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477" kern="0" dirty="0">
                <a:solidFill>
                  <a:prstClr val="white"/>
                </a:solidFill>
                <a:latin typeface="Calibri"/>
                <a:cs typeface="Arial" pitchFamily="34" charset="0"/>
              </a:rPr>
              <a:t>INVERSIONES 4G (Millones)</a:t>
            </a:r>
          </a:p>
        </p:txBody>
      </p:sp>
      <p:graphicFrame>
        <p:nvGraphicFramePr>
          <p:cNvPr id="10" name="3 Tabla"/>
          <p:cNvGraphicFramePr>
            <a:graphicFrameLocks noGrp="1"/>
          </p:cNvGraphicFramePr>
          <p:nvPr>
            <p:extLst>
              <p:ext uri="{D42A27DB-BD31-4B8C-83A1-F6EECF244321}">
                <p14:modId xmlns:p14="http://schemas.microsoft.com/office/powerpoint/2010/main" val="2907461696"/>
              </p:ext>
            </p:extLst>
          </p:nvPr>
        </p:nvGraphicFramePr>
        <p:xfrm>
          <a:off x="4587709" y="1709045"/>
          <a:ext cx="3807164" cy="594360"/>
        </p:xfrm>
        <a:graphic>
          <a:graphicData uri="http://schemas.openxmlformats.org/drawingml/2006/table">
            <a:tbl>
              <a:tblPr firstRow="1" bandRow="1"/>
              <a:tblGrid>
                <a:gridCol w="2163635"/>
                <a:gridCol w="1643529"/>
              </a:tblGrid>
              <a:tr h="293664">
                <a:tc>
                  <a:txBody>
                    <a:bodyPr/>
                    <a:lstStyle>
                      <a:lvl1pPr marL="0" algn="l" defTabSz="844083" rtl="0" eaLnBrk="1" latinLnBrk="0" hangingPunct="1">
                        <a:defRPr sz="1662" b="1" kern="1200">
                          <a:solidFill>
                            <a:schemeClr val="tx1"/>
                          </a:solidFill>
                          <a:latin typeface="Calibri"/>
                        </a:defRPr>
                      </a:lvl1pPr>
                      <a:lvl2pPr marL="422041" algn="l" defTabSz="844083" rtl="0" eaLnBrk="1" latinLnBrk="0" hangingPunct="1">
                        <a:defRPr sz="1662" b="1" kern="1200">
                          <a:solidFill>
                            <a:schemeClr val="tx1"/>
                          </a:solidFill>
                          <a:latin typeface="Calibri"/>
                        </a:defRPr>
                      </a:lvl2pPr>
                      <a:lvl3pPr marL="844083" algn="l" defTabSz="844083" rtl="0" eaLnBrk="1" latinLnBrk="0" hangingPunct="1">
                        <a:defRPr sz="1662" b="1" kern="1200">
                          <a:solidFill>
                            <a:schemeClr val="tx1"/>
                          </a:solidFill>
                          <a:latin typeface="Calibri"/>
                        </a:defRPr>
                      </a:lvl3pPr>
                      <a:lvl4pPr marL="1266124" algn="l" defTabSz="844083" rtl="0" eaLnBrk="1" latinLnBrk="0" hangingPunct="1">
                        <a:defRPr sz="1662" b="1" kern="1200">
                          <a:solidFill>
                            <a:schemeClr val="tx1"/>
                          </a:solidFill>
                          <a:latin typeface="Calibri"/>
                        </a:defRPr>
                      </a:lvl4pPr>
                      <a:lvl5pPr marL="1688165" algn="l" defTabSz="844083" rtl="0" eaLnBrk="1" latinLnBrk="0" hangingPunct="1">
                        <a:defRPr sz="1662" b="1" kern="1200">
                          <a:solidFill>
                            <a:schemeClr val="tx1"/>
                          </a:solidFill>
                          <a:latin typeface="Calibri"/>
                        </a:defRPr>
                      </a:lvl5pPr>
                      <a:lvl6pPr marL="2110207" algn="l" defTabSz="844083" rtl="0" eaLnBrk="1" latinLnBrk="0" hangingPunct="1">
                        <a:defRPr sz="1662" b="1" kern="1200">
                          <a:solidFill>
                            <a:schemeClr val="tx1"/>
                          </a:solidFill>
                          <a:latin typeface="Calibri"/>
                        </a:defRPr>
                      </a:lvl6pPr>
                      <a:lvl7pPr marL="2532248" algn="l" defTabSz="844083" rtl="0" eaLnBrk="1" latinLnBrk="0" hangingPunct="1">
                        <a:defRPr sz="1662" b="1" kern="1200">
                          <a:solidFill>
                            <a:schemeClr val="tx1"/>
                          </a:solidFill>
                          <a:latin typeface="Calibri"/>
                        </a:defRPr>
                      </a:lvl7pPr>
                      <a:lvl8pPr marL="2954289" algn="l" defTabSz="844083" rtl="0" eaLnBrk="1" latinLnBrk="0" hangingPunct="1">
                        <a:defRPr sz="1662" b="1" kern="1200">
                          <a:solidFill>
                            <a:schemeClr val="tx1"/>
                          </a:solidFill>
                          <a:latin typeface="Calibri"/>
                        </a:defRPr>
                      </a:lvl8pPr>
                      <a:lvl9pPr marL="3376331" algn="l" defTabSz="844083" rtl="0" eaLnBrk="1" latinLnBrk="0" hangingPunct="1">
                        <a:defRPr sz="1662" b="1" kern="1200">
                          <a:solidFill>
                            <a:schemeClr val="tx1"/>
                          </a:solidFill>
                          <a:latin typeface="Calibri"/>
                        </a:defRPr>
                      </a:lvl9pPr>
                    </a:lstStyle>
                    <a:p>
                      <a:pPr marL="0" algn="l" defTabSz="914400" rtl="0" eaLnBrk="1" latinLnBrk="0" hangingPunct="1"/>
                      <a:r>
                        <a:rPr lang="es-ES" sz="1500" kern="1200" dirty="0" smtClean="0"/>
                        <a:t>Total</a:t>
                      </a:r>
                      <a:r>
                        <a:rPr lang="es-ES" sz="1500" kern="1200" baseline="0" dirty="0" smtClean="0"/>
                        <a:t> Capex</a:t>
                      </a:r>
                      <a:endParaRPr lang="es-CO" sz="1500" b="0" kern="1200" dirty="0">
                        <a:solidFill>
                          <a:schemeClr val="dk1"/>
                        </a:solidFill>
                        <a:latin typeface="+mn-lt"/>
                        <a:ea typeface="+mn-ea"/>
                        <a:cs typeface="Arial" panose="020B0604020202020204" pitchFamily="34" charset="0"/>
                      </a:endParaRPr>
                    </a:p>
                  </a:txBody>
                  <a:tcPr marL="68580" marR="68580" marT="34290" marB="34290">
                    <a:lnL w="12700" cmpd="sng">
                      <a:solidFill>
                        <a:srgbClr val="FBD5B5"/>
                      </a:solidFill>
                    </a:lnL>
                    <a:lnR w="12700" cmpd="sng">
                      <a:solidFill>
                        <a:srgbClr val="FBD5B5"/>
                      </a:solidFill>
                    </a:lnR>
                    <a:lnT w="12700" cmpd="sng">
                      <a:solidFill>
                        <a:srgbClr val="FBD5B5"/>
                      </a:solidFill>
                    </a:lnT>
                    <a:lnB w="25400" cmpd="sng">
                      <a:solidFill>
                        <a:srgbClr val="FBD5B5"/>
                      </a:solidFill>
                    </a:lnB>
                    <a:lnTlToBr w="12700" cmpd="sng">
                      <a:noFill/>
                      <a:prstDash val="solid"/>
                    </a:lnTlToBr>
                    <a:lnBlToTr w="12700" cmpd="sng">
                      <a:noFill/>
                      <a:prstDash val="solid"/>
                    </a:lnBlToTr>
                    <a:noFill/>
                  </a:tcPr>
                </a:tc>
                <a:tc>
                  <a:txBody>
                    <a:bodyPr/>
                    <a:lstStyle>
                      <a:lvl1pPr marL="0" algn="l" defTabSz="844083" rtl="0" eaLnBrk="1" latinLnBrk="0" hangingPunct="1">
                        <a:defRPr sz="1662" b="1" kern="1200">
                          <a:solidFill>
                            <a:schemeClr val="tx1"/>
                          </a:solidFill>
                          <a:latin typeface="Calibri"/>
                        </a:defRPr>
                      </a:lvl1pPr>
                      <a:lvl2pPr marL="422041" algn="l" defTabSz="844083" rtl="0" eaLnBrk="1" latinLnBrk="0" hangingPunct="1">
                        <a:defRPr sz="1662" b="1" kern="1200">
                          <a:solidFill>
                            <a:schemeClr val="tx1"/>
                          </a:solidFill>
                          <a:latin typeface="Calibri"/>
                        </a:defRPr>
                      </a:lvl2pPr>
                      <a:lvl3pPr marL="844083" algn="l" defTabSz="844083" rtl="0" eaLnBrk="1" latinLnBrk="0" hangingPunct="1">
                        <a:defRPr sz="1662" b="1" kern="1200">
                          <a:solidFill>
                            <a:schemeClr val="tx1"/>
                          </a:solidFill>
                          <a:latin typeface="Calibri"/>
                        </a:defRPr>
                      </a:lvl3pPr>
                      <a:lvl4pPr marL="1266124" algn="l" defTabSz="844083" rtl="0" eaLnBrk="1" latinLnBrk="0" hangingPunct="1">
                        <a:defRPr sz="1662" b="1" kern="1200">
                          <a:solidFill>
                            <a:schemeClr val="tx1"/>
                          </a:solidFill>
                          <a:latin typeface="Calibri"/>
                        </a:defRPr>
                      </a:lvl4pPr>
                      <a:lvl5pPr marL="1688165" algn="l" defTabSz="844083" rtl="0" eaLnBrk="1" latinLnBrk="0" hangingPunct="1">
                        <a:defRPr sz="1662" b="1" kern="1200">
                          <a:solidFill>
                            <a:schemeClr val="tx1"/>
                          </a:solidFill>
                          <a:latin typeface="Calibri"/>
                        </a:defRPr>
                      </a:lvl5pPr>
                      <a:lvl6pPr marL="2110207" algn="l" defTabSz="844083" rtl="0" eaLnBrk="1" latinLnBrk="0" hangingPunct="1">
                        <a:defRPr sz="1662" b="1" kern="1200">
                          <a:solidFill>
                            <a:schemeClr val="tx1"/>
                          </a:solidFill>
                          <a:latin typeface="Calibri"/>
                        </a:defRPr>
                      </a:lvl6pPr>
                      <a:lvl7pPr marL="2532248" algn="l" defTabSz="844083" rtl="0" eaLnBrk="1" latinLnBrk="0" hangingPunct="1">
                        <a:defRPr sz="1662" b="1" kern="1200">
                          <a:solidFill>
                            <a:schemeClr val="tx1"/>
                          </a:solidFill>
                          <a:latin typeface="Calibri"/>
                        </a:defRPr>
                      </a:lvl7pPr>
                      <a:lvl8pPr marL="2954289" algn="l" defTabSz="844083" rtl="0" eaLnBrk="1" latinLnBrk="0" hangingPunct="1">
                        <a:defRPr sz="1662" b="1" kern="1200">
                          <a:solidFill>
                            <a:schemeClr val="tx1"/>
                          </a:solidFill>
                          <a:latin typeface="Calibri"/>
                        </a:defRPr>
                      </a:lvl8pPr>
                      <a:lvl9pPr marL="3376331" algn="l" defTabSz="844083" rtl="0" eaLnBrk="1" latinLnBrk="0" hangingPunct="1">
                        <a:defRPr sz="1662" b="1" kern="1200">
                          <a:solidFill>
                            <a:schemeClr val="tx1"/>
                          </a:solidFill>
                          <a:latin typeface="Calibri"/>
                        </a:defRPr>
                      </a:lvl9pPr>
                    </a:lstStyle>
                    <a:p>
                      <a:pPr algn="ctr" fontAlgn="ctr"/>
                      <a:r>
                        <a:rPr lang="es-CO" sz="1500" u="none" strike="noStrike" dirty="0" smtClean="0"/>
                        <a:t>$ 1.314.845</a:t>
                      </a:r>
                      <a:endParaRPr lang="es-CO" sz="1500" b="0" i="0" u="none" strike="noStrike" dirty="0">
                        <a:solidFill>
                          <a:schemeClr val="tx1"/>
                        </a:solidFill>
                        <a:latin typeface="+mn-lt"/>
                        <a:cs typeface="Arial" panose="020B0604020202020204" pitchFamily="34" charset="0"/>
                      </a:endParaRPr>
                    </a:p>
                  </a:txBody>
                  <a:tcPr marL="7144" marR="7144" marT="7144" marB="0" anchor="ctr">
                    <a:lnL w="12700" cmpd="sng">
                      <a:solidFill>
                        <a:srgbClr val="FBD5B5"/>
                      </a:solidFill>
                    </a:lnL>
                    <a:lnR w="12700" cmpd="sng">
                      <a:solidFill>
                        <a:srgbClr val="FBD5B5"/>
                      </a:solidFill>
                    </a:lnR>
                    <a:lnT w="12700" cmpd="sng">
                      <a:solidFill>
                        <a:srgbClr val="FBD5B5"/>
                      </a:solidFill>
                    </a:lnT>
                    <a:lnB w="25400" cmpd="sng">
                      <a:solidFill>
                        <a:srgbClr val="FBD5B5"/>
                      </a:solidFill>
                    </a:lnB>
                    <a:lnTlToBr w="12700" cmpd="sng">
                      <a:noFill/>
                      <a:prstDash val="solid"/>
                    </a:lnTlToBr>
                    <a:lnBlToTr w="12700" cmpd="sng">
                      <a:noFill/>
                      <a:prstDash val="solid"/>
                    </a:lnBlToTr>
                    <a:noFill/>
                  </a:tcPr>
                </a:tc>
              </a:tr>
              <a:tr h="293664">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algn="l" defTabSz="914400" rtl="0" eaLnBrk="1" latinLnBrk="0" hangingPunct="1"/>
                      <a:r>
                        <a:rPr lang="es-CO" sz="1500" kern="1200" dirty="0" smtClean="0"/>
                        <a:t>Total Contrato</a:t>
                      </a:r>
                      <a:endParaRPr lang="es-CO" sz="1500" b="1" kern="1200" dirty="0">
                        <a:solidFill>
                          <a:schemeClr val="dk1"/>
                        </a:solidFill>
                        <a:latin typeface="+mn-lt"/>
                        <a:ea typeface="+mn-ea"/>
                        <a:cs typeface="Arial" panose="020B0604020202020204" pitchFamily="34" charset="0"/>
                      </a:endParaRPr>
                    </a:p>
                  </a:txBody>
                  <a:tcPr marL="68580" marR="68580" marT="34290" marB="34290" anchor="ctr">
                    <a:lnL w="12700" cmpd="sng">
                      <a:solidFill>
                        <a:srgbClr val="FBD5B5"/>
                      </a:solidFill>
                    </a:lnL>
                    <a:lnR w="12700" cmpd="sng">
                      <a:solidFill>
                        <a:srgbClr val="FBD5B5"/>
                      </a:solidFill>
                    </a:lnR>
                    <a:lnT w="25400" cmpd="sng">
                      <a:solidFill>
                        <a:srgbClr val="FBD5B5"/>
                      </a:solidFill>
                    </a:lnT>
                    <a:lnB w="12700" cmpd="sng">
                      <a:solidFill>
                        <a:srgbClr val="FBD5B5"/>
                      </a:solidFill>
                    </a:lnB>
                    <a:lnTlToBr w="12700" cmpd="sng">
                      <a:noFill/>
                      <a:prstDash val="solid"/>
                    </a:lnTlToBr>
                    <a:lnBlToTr w="12700" cmpd="sng">
                      <a:noFill/>
                      <a:prstDash val="solid"/>
                    </a:lnBlToTr>
                    <a:solidFill>
                      <a:srgbClr val="FBD5B5">
                        <a:alpha val="20000"/>
                      </a:srgbClr>
                    </a:solidFill>
                  </a:tcPr>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algn="ctr" fontAlgn="ctr"/>
                      <a:r>
                        <a:rPr lang="es-CO" sz="1500" u="none" strike="noStrike" dirty="0" smtClean="0"/>
                        <a:t>$3.317.597</a:t>
                      </a:r>
                      <a:endParaRPr lang="es-CO" sz="1500" b="0" i="0" u="none" strike="noStrike" dirty="0">
                        <a:solidFill>
                          <a:schemeClr val="tx1"/>
                        </a:solidFill>
                        <a:latin typeface="+mn-lt"/>
                        <a:cs typeface="Arial" panose="020B0604020202020204" pitchFamily="34" charset="0"/>
                      </a:endParaRPr>
                    </a:p>
                  </a:txBody>
                  <a:tcPr marL="0" marR="0" marT="0" marB="0" anchor="ctr">
                    <a:lnL w="12700" cmpd="sng">
                      <a:solidFill>
                        <a:srgbClr val="FBD5B5"/>
                      </a:solidFill>
                    </a:lnL>
                    <a:lnR w="12700" cmpd="sng">
                      <a:solidFill>
                        <a:srgbClr val="FBD5B5"/>
                      </a:solidFill>
                    </a:lnR>
                    <a:lnT w="25400" cmpd="sng">
                      <a:solidFill>
                        <a:srgbClr val="FBD5B5"/>
                      </a:solidFill>
                    </a:lnT>
                    <a:lnB w="12700" cmpd="sng">
                      <a:solidFill>
                        <a:srgbClr val="FBD5B5"/>
                      </a:solidFill>
                    </a:lnB>
                    <a:lnTlToBr w="12700" cmpd="sng">
                      <a:noFill/>
                      <a:prstDash val="solid"/>
                    </a:lnTlToBr>
                    <a:lnBlToTr w="12700" cmpd="sng">
                      <a:noFill/>
                      <a:prstDash val="solid"/>
                    </a:lnBlToTr>
                    <a:solidFill>
                      <a:srgbClr val="FBD5B5">
                        <a:alpha val="20000"/>
                      </a:srgbClr>
                    </a:solidFill>
                  </a:tcPr>
                </a:tc>
              </a:tr>
            </a:tbl>
          </a:graphicData>
        </a:graphic>
      </p:graphicFrame>
      <p:sp>
        <p:nvSpPr>
          <p:cNvPr id="11" name="CuadroTexto 10"/>
          <p:cNvSpPr txBox="1"/>
          <p:nvPr/>
        </p:nvSpPr>
        <p:spPr>
          <a:xfrm>
            <a:off x="4503560" y="2407053"/>
            <a:ext cx="2777490" cy="230832"/>
          </a:xfrm>
          <a:prstGeom prst="rect">
            <a:avLst/>
          </a:prstGeom>
          <a:noFill/>
        </p:spPr>
        <p:txBody>
          <a:bodyPr wrap="square" rtlCol="0">
            <a:spAutoFit/>
          </a:bodyPr>
          <a:lstStyle/>
          <a:p>
            <a:r>
              <a:rPr lang="es-MX" sz="900" dirty="0">
                <a:solidFill>
                  <a:srgbClr val="022B44"/>
                </a:solidFill>
              </a:rPr>
              <a:t>* Precios </a:t>
            </a:r>
            <a:r>
              <a:rPr lang="es-MX" sz="900" dirty="0" smtClean="0">
                <a:solidFill>
                  <a:srgbClr val="022B44"/>
                </a:solidFill>
              </a:rPr>
              <a:t>constantes de dic. </a:t>
            </a:r>
            <a:r>
              <a:rPr lang="es-MX" sz="900" dirty="0">
                <a:solidFill>
                  <a:srgbClr val="022B44"/>
                </a:solidFill>
              </a:rPr>
              <a:t>de 2014</a:t>
            </a:r>
          </a:p>
        </p:txBody>
      </p:sp>
    </p:spTree>
    <p:extLst>
      <p:ext uri="{BB962C8B-B14F-4D97-AF65-F5344CB8AC3E}">
        <p14:creationId xmlns:p14="http://schemas.microsoft.com/office/powerpoint/2010/main" val="3709064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0"/>
            <a:ext cx="1400213" cy="1124744"/>
          </a:xfrm>
          <a:prstGeom prst="rect">
            <a:avLst/>
          </a:prstGeom>
        </p:spPr>
      </p:pic>
      <p:sp>
        <p:nvSpPr>
          <p:cNvPr id="3" name="30 CuadroTexto"/>
          <p:cNvSpPr txBox="1">
            <a:spLocks noChangeArrowheads="1"/>
          </p:cNvSpPr>
          <p:nvPr/>
        </p:nvSpPr>
        <p:spPr bwMode="auto">
          <a:xfrm flipH="1">
            <a:off x="2286881" y="2154575"/>
            <a:ext cx="8201607" cy="319639"/>
          </a:xfrm>
          <a:prstGeom prst="rect">
            <a:avLst/>
          </a:prstGeo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477" kern="0" dirty="0">
                <a:solidFill>
                  <a:prstClr val="white"/>
                </a:solidFill>
                <a:latin typeface="Calibri"/>
                <a:cs typeface="Arial" pitchFamily="34" charset="0"/>
              </a:rPr>
              <a:t>UNIDADES FUNCIONALES</a:t>
            </a:r>
          </a:p>
        </p:txBody>
      </p:sp>
      <p:graphicFrame>
        <p:nvGraphicFramePr>
          <p:cNvPr id="4" name="10 Tabla"/>
          <p:cNvGraphicFramePr>
            <a:graphicFrameLocks noGrp="1"/>
          </p:cNvGraphicFramePr>
          <p:nvPr>
            <p:extLst>
              <p:ext uri="{D42A27DB-BD31-4B8C-83A1-F6EECF244321}">
                <p14:modId xmlns:p14="http://schemas.microsoft.com/office/powerpoint/2010/main" val="1618803580"/>
              </p:ext>
            </p:extLst>
          </p:nvPr>
        </p:nvGraphicFramePr>
        <p:xfrm>
          <a:off x="2286882" y="2617245"/>
          <a:ext cx="8201606" cy="2395931"/>
        </p:xfrm>
        <a:graphic>
          <a:graphicData uri="http://schemas.openxmlformats.org/drawingml/2006/table">
            <a:tbl>
              <a:tblPr bandRow="1">
                <a:tableStyleId>{B301B821-A1FF-4177-AEE7-76D212191A09}</a:tableStyleId>
              </a:tblPr>
              <a:tblGrid>
                <a:gridCol w="554069"/>
                <a:gridCol w="2940156"/>
                <a:gridCol w="1848560"/>
                <a:gridCol w="2858821"/>
              </a:tblGrid>
              <a:tr h="415695">
                <a:tc>
                  <a:txBody>
                    <a:bodyPr/>
                    <a:lstStyle/>
                    <a:p>
                      <a:pPr algn="ctr">
                        <a:spcAft>
                          <a:spcPts val="0"/>
                        </a:spcAft>
                      </a:pPr>
                      <a:r>
                        <a:rPr lang="es-ES_tradnl" sz="1300" b="1" dirty="0">
                          <a:effectLst/>
                          <a:latin typeface="+mn-lt"/>
                        </a:rPr>
                        <a:t>UF</a:t>
                      </a:r>
                      <a:endParaRPr lang="es-CO" sz="1300" b="1" dirty="0">
                        <a:effectLst/>
                        <a:latin typeface="+mn-lt"/>
                        <a:ea typeface="Times New Roman"/>
                      </a:endParaRPr>
                    </a:p>
                  </a:txBody>
                  <a:tcPr marL="63305" marR="63305" marT="0" marB="0" anchor="ctr"/>
                </a:tc>
                <a:tc>
                  <a:txBody>
                    <a:bodyPr/>
                    <a:lstStyle/>
                    <a:p>
                      <a:pPr algn="ctr">
                        <a:spcAft>
                          <a:spcPts val="0"/>
                        </a:spcAft>
                      </a:pPr>
                      <a:r>
                        <a:rPr lang="es-ES_tradnl" sz="1300" b="1" dirty="0">
                          <a:effectLst/>
                          <a:latin typeface="+mn-lt"/>
                        </a:rPr>
                        <a:t>Sector</a:t>
                      </a:r>
                      <a:endParaRPr lang="es-CO" sz="1300" b="1" dirty="0">
                        <a:effectLst/>
                        <a:latin typeface="+mn-lt"/>
                        <a:ea typeface="Times New Roman"/>
                      </a:endParaRPr>
                    </a:p>
                  </a:txBody>
                  <a:tcPr marL="63305" marR="63305" marT="0" marB="0" anchor="ctr"/>
                </a:tc>
                <a:tc>
                  <a:txBody>
                    <a:bodyPr/>
                    <a:lstStyle/>
                    <a:p>
                      <a:pPr algn="ctr">
                        <a:spcAft>
                          <a:spcPts val="0"/>
                        </a:spcAft>
                      </a:pPr>
                      <a:r>
                        <a:rPr lang="es-ES_tradnl" sz="1300" b="1" dirty="0" smtClean="0">
                          <a:effectLst/>
                          <a:latin typeface="+mn-lt"/>
                        </a:rPr>
                        <a:t>Longitud (Km)</a:t>
                      </a:r>
                      <a:endParaRPr lang="es-CO" sz="1300" b="1" dirty="0">
                        <a:effectLst/>
                        <a:latin typeface="+mn-lt"/>
                        <a:ea typeface="Times New Roman"/>
                      </a:endParaRPr>
                    </a:p>
                  </a:txBody>
                  <a:tcPr marL="63305" marR="63305" marT="0" marB="0" anchor="ctr"/>
                </a:tc>
                <a:tc>
                  <a:txBody>
                    <a:bodyPr/>
                    <a:lstStyle/>
                    <a:p>
                      <a:pPr algn="ctr">
                        <a:spcAft>
                          <a:spcPts val="0"/>
                        </a:spcAft>
                      </a:pPr>
                      <a:r>
                        <a:rPr lang="es-ES_tradnl" sz="1300" b="1" dirty="0">
                          <a:effectLst/>
                          <a:latin typeface="+mn-lt"/>
                        </a:rPr>
                        <a:t>Intervención prevista</a:t>
                      </a:r>
                      <a:endParaRPr lang="es-CO" sz="1300" b="1" dirty="0">
                        <a:effectLst/>
                        <a:latin typeface="+mn-lt"/>
                        <a:ea typeface="Times New Roman"/>
                      </a:endParaRPr>
                    </a:p>
                  </a:txBody>
                  <a:tcPr marL="63305" marR="63305" marT="0" marB="0" anchor="ctr"/>
                </a:tc>
              </a:tr>
              <a:tr h="395999">
                <a:tc>
                  <a:txBody>
                    <a:bodyPr/>
                    <a:lstStyle/>
                    <a:p>
                      <a:pPr algn="ctr" fontAlgn="ctr"/>
                      <a:r>
                        <a:rPr lang="es-MX" sz="1300" dirty="0" smtClean="0"/>
                        <a:t>UF7</a:t>
                      </a:r>
                      <a:endParaRPr lang="es-MX" sz="1300" dirty="0"/>
                    </a:p>
                  </a:txBody>
                  <a:tcPr marL="0" marR="0" marT="0" marB="0" anchor="ctr"/>
                </a:tc>
                <a:tc>
                  <a:txBody>
                    <a:bodyPr/>
                    <a:lstStyle/>
                    <a:p>
                      <a:pPr algn="ctr" fontAlgn="ctr"/>
                      <a:r>
                        <a:rPr lang="es-CO" sz="1300" dirty="0" err="1" smtClean="0"/>
                        <a:t>Pto</a:t>
                      </a:r>
                      <a:r>
                        <a:rPr lang="es-CO" sz="1300" dirty="0" smtClean="0"/>
                        <a:t> Lopez – El Toro</a:t>
                      </a:r>
                      <a:endParaRPr lang="es-CO" sz="1300" dirty="0"/>
                    </a:p>
                  </a:txBody>
                  <a:tcPr marL="0" marR="0" marT="0" marB="0" anchor="ctr"/>
                </a:tc>
                <a:tc>
                  <a:txBody>
                    <a:bodyPr/>
                    <a:lstStyle/>
                    <a:p>
                      <a:pPr algn="ctr" fontAlgn="ctr"/>
                      <a:r>
                        <a:rPr lang="es-MX" sz="1300" dirty="0" smtClean="0"/>
                        <a:t>60.0</a:t>
                      </a:r>
                      <a:endParaRPr lang="es-MX" sz="1300" dirty="0"/>
                    </a:p>
                  </a:txBody>
                  <a:tcPr marL="8792" marR="8792" marT="8792"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300" dirty="0" smtClean="0"/>
                        <a:t>Rehabilitación</a:t>
                      </a:r>
                    </a:p>
                  </a:txBody>
                  <a:tcPr marL="0" marR="0" marT="0" marB="0" anchor="ctr"/>
                </a:tc>
              </a:tr>
              <a:tr h="395999">
                <a:tc>
                  <a:txBody>
                    <a:bodyPr/>
                    <a:lstStyle/>
                    <a:p>
                      <a:pPr algn="ctr" fontAlgn="ctr"/>
                      <a:r>
                        <a:rPr lang="es-MX" sz="1300" dirty="0" smtClean="0"/>
                        <a:t>UF8</a:t>
                      </a:r>
                      <a:endParaRPr lang="es-MX" sz="1300" dirty="0"/>
                    </a:p>
                  </a:txBody>
                  <a:tcPr marL="0" marR="0" marT="0" marB="0" anchor="ctr"/>
                </a:tc>
                <a:tc>
                  <a:txBody>
                    <a:bodyPr/>
                    <a:lstStyle/>
                    <a:p>
                      <a:pPr algn="ctr" fontAlgn="ctr"/>
                      <a:r>
                        <a:rPr lang="es-CO" sz="1300" dirty="0" smtClean="0"/>
                        <a:t>El Toro – </a:t>
                      </a:r>
                      <a:r>
                        <a:rPr lang="es-CO" sz="1300" dirty="0" err="1" smtClean="0"/>
                        <a:t>Pto</a:t>
                      </a:r>
                      <a:r>
                        <a:rPr lang="es-CO" sz="1300" dirty="0" smtClean="0"/>
                        <a:t> Gaitán </a:t>
                      </a:r>
                      <a:endParaRPr lang="es-CO" sz="1300" dirty="0"/>
                    </a:p>
                  </a:txBody>
                  <a:tcPr marL="0" marR="0" marT="0" marB="0" anchor="ctr"/>
                </a:tc>
                <a:tc>
                  <a:txBody>
                    <a:bodyPr/>
                    <a:lstStyle/>
                    <a:p>
                      <a:pPr algn="ctr" fontAlgn="ctr"/>
                      <a:r>
                        <a:rPr lang="es-MX" sz="1300" dirty="0" smtClean="0"/>
                        <a:t>49.6</a:t>
                      </a:r>
                      <a:endParaRPr lang="es-MX" sz="1300" dirty="0"/>
                    </a:p>
                  </a:txBody>
                  <a:tcPr marL="8792" marR="8792" marT="8792"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300" dirty="0" smtClean="0"/>
                        <a:t>Rehabilitación</a:t>
                      </a:r>
                    </a:p>
                  </a:txBody>
                  <a:tcPr marL="0" marR="0" marT="0" marB="0" anchor="ctr"/>
                </a:tc>
              </a:tr>
              <a:tr h="395999">
                <a:tc>
                  <a:txBody>
                    <a:bodyPr/>
                    <a:lstStyle/>
                    <a:p>
                      <a:pPr algn="ctr" fontAlgn="ctr"/>
                      <a:r>
                        <a:rPr lang="es-MX" sz="1300" dirty="0" smtClean="0"/>
                        <a:t>UF9</a:t>
                      </a:r>
                      <a:endParaRPr lang="es-MX" sz="1300" dirty="0"/>
                    </a:p>
                  </a:txBody>
                  <a:tcPr marL="0" marR="0" marT="0" marB="0" anchor="ctr"/>
                </a:tc>
                <a:tc>
                  <a:txBody>
                    <a:bodyPr/>
                    <a:lstStyle/>
                    <a:p>
                      <a:pPr algn="ctr" fontAlgn="ctr"/>
                      <a:r>
                        <a:rPr lang="es-CO" sz="1300" dirty="0" err="1" smtClean="0"/>
                        <a:t>Pto</a:t>
                      </a:r>
                      <a:r>
                        <a:rPr lang="es-CO" sz="1300" dirty="0" smtClean="0"/>
                        <a:t> Gaitán – </a:t>
                      </a:r>
                      <a:r>
                        <a:rPr lang="es-CO" sz="1300" dirty="0" err="1" smtClean="0"/>
                        <a:t>Pte</a:t>
                      </a:r>
                      <a:r>
                        <a:rPr lang="es-CO" sz="1300" dirty="0" smtClean="0"/>
                        <a:t> </a:t>
                      </a:r>
                      <a:r>
                        <a:rPr lang="es-CO" sz="1300" dirty="0" err="1" smtClean="0"/>
                        <a:t>Arimena</a:t>
                      </a:r>
                      <a:r>
                        <a:rPr lang="es-CO" sz="1300" dirty="0" smtClean="0"/>
                        <a:t> K0-K23 y </a:t>
                      </a:r>
                      <a:r>
                        <a:rPr lang="es-CO" sz="1300" dirty="0" err="1" smtClean="0"/>
                        <a:t>Conectante</a:t>
                      </a:r>
                      <a:r>
                        <a:rPr lang="es-CO" sz="1300" baseline="0" dirty="0" smtClean="0"/>
                        <a:t> </a:t>
                      </a:r>
                      <a:r>
                        <a:rPr lang="es-CO" sz="1300" baseline="0" dirty="0" err="1" smtClean="0"/>
                        <a:t>Via</a:t>
                      </a:r>
                      <a:r>
                        <a:rPr lang="es-CO" sz="1300" baseline="0" dirty="0" smtClean="0"/>
                        <a:t> Nueva –</a:t>
                      </a:r>
                      <a:r>
                        <a:rPr lang="es-CO" sz="1300" baseline="0" dirty="0" err="1" smtClean="0"/>
                        <a:t>Via</a:t>
                      </a:r>
                      <a:r>
                        <a:rPr lang="es-CO" sz="1300" baseline="0" dirty="0" smtClean="0"/>
                        <a:t> Antigua</a:t>
                      </a:r>
                      <a:r>
                        <a:rPr lang="es-CO" sz="1300" dirty="0" smtClean="0"/>
                        <a:t> </a:t>
                      </a:r>
                      <a:endParaRPr lang="es-CO" sz="1300" dirty="0"/>
                    </a:p>
                  </a:txBody>
                  <a:tcPr marL="0" marR="0" marT="0" marB="0" anchor="ctr"/>
                </a:tc>
                <a:tc>
                  <a:txBody>
                    <a:bodyPr/>
                    <a:lstStyle/>
                    <a:p>
                      <a:pPr algn="ctr" fontAlgn="ctr"/>
                      <a:r>
                        <a:rPr lang="es-MX" sz="1300" dirty="0" smtClean="0"/>
                        <a:t>25.0</a:t>
                      </a:r>
                      <a:endParaRPr lang="es-MX" sz="1300" dirty="0"/>
                    </a:p>
                  </a:txBody>
                  <a:tcPr marL="8792" marR="8792" marT="8792"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300" dirty="0" smtClean="0"/>
                        <a:t>Pavimentación y Construcción Calzada Sencilla (2Km)</a:t>
                      </a:r>
                    </a:p>
                  </a:txBody>
                  <a:tcPr marL="0" marR="0" marT="0" marB="0" anchor="ctr"/>
                </a:tc>
              </a:tr>
              <a:tr h="395999">
                <a:tc>
                  <a:txBody>
                    <a:bodyPr/>
                    <a:lstStyle/>
                    <a:p>
                      <a:pPr algn="ctr" fontAlgn="ctr"/>
                      <a:r>
                        <a:rPr lang="es-MX" sz="1300" dirty="0" smtClean="0"/>
                        <a:t>UF10</a:t>
                      </a:r>
                      <a:endParaRPr lang="es-MX" sz="1300" dirty="0"/>
                    </a:p>
                  </a:txBody>
                  <a:tcPr marL="0" marR="0" marT="0" marB="0" anchor="ctr"/>
                </a:tc>
                <a:tc>
                  <a:txBody>
                    <a:bodyPr/>
                    <a:lstStyle/>
                    <a:p>
                      <a:pPr algn="ctr" fontAlgn="ctr"/>
                      <a:r>
                        <a:rPr lang="es-CO" sz="1300" dirty="0" err="1" smtClean="0"/>
                        <a:t>Pto</a:t>
                      </a:r>
                      <a:r>
                        <a:rPr lang="es-CO" sz="1300" dirty="0" smtClean="0"/>
                        <a:t> Gaitán – </a:t>
                      </a:r>
                      <a:r>
                        <a:rPr lang="es-CO" sz="1300" dirty="0" err="1" smtClean="0"/>
                        <a:t>Pte</a:t>
                      </a:r>
                      <a:r>
                        <a:rPr lang="es-CO" sz="1300" dirty="0" smtClean="0"/>
                        <a:t> </a:t>
                      </a:r>
                      <a:r>
                        <a:rPr lang="es-CO" sz="1300" dirty="0" err="1" smtClean="0"/>
                        <a:t>Arimena</a:t>
                      </a:r>
                      <a:r>
                        <a:rPr lang="es-CO" sz="1300" dirty="0" smtClean="0"/>
                        <a:t> K23-K46 </a:t>
                      </a:r>
                      <a:endParaRPr lang="es-CO" sz="1300" dirty="0"/>
                    </a:p>
                  </a:txBody>
                  <a:tcPr marL="0" marR="0" marT="0" marB="0" anchor="ctr"/>
                </a:tc>
                <a:tc>
                  <a:txBody>
                    <a:bodyPr/>
                    <a:lstStyle/>
                    <a:p>
                      <a:pPr algn="ctr" fontAlgn="ctr"/>
                      <a:r>
                        <a:rPr lang="es-MX" sz="1300" dirty="0" smtClean="0"/>
                        <a:t>23.0</a:t>
                      </a:r>
                      <a:endParaRPr lang="es-MX" sz="1300" dirty="0"/>
                    </a:p>
                  </a:txBody>
                  <a:tcPr marL="8792" marR="8792" marT="8792"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300" dirty="0" smtClean="0"/>
                        <a:t>Pavimentación</a:t>
                      </a:r>
                    </a:p>
                  </a:txBody>
                  <a:tcPr marL="0" marR="0" marT="0" marB="0" anchor="ctr"/>
                </a:tc>
              </a:tr>
              <a:tr h="395999">
                <a:tc>
                  <a:txBody>
                    <a:bodyPr/>
                    <a:lstStyle/>
                    <a:p>
                      <a:pPr algn="ctr" fontAlgn="ctr"/>
                      <a:r>
                        <a:rPr lang="es-MX" sz="1300" dirty="0" smtClean="0"/>
                        <a:t>UF11</a:t>
                      </a:r>
                      <a:endParaRPr lang="es-MX" sz="1300" dirty="0"/>
                    </a:p>
                  </a:txBody>
                  <a:tcPr marL="0" marR="0" marT="0" marB="0" anchor="ctr"/>
                </a:tc>
                <a:tc>
                  <a:txBody>
                    <a:bodyPr/>
                    <a:lstStyle/>
                    <a:p>
                      <a:pPr algn="ctr" fontAlgn="ctr"/>
                      <a:r>
                        <a:rPr lang="es-CO" sz="1300" dirty="0" err="1" smtClean="0"/>
                        <a:t>Pto</a:t>
                      </a:r>
                      <a:r>
                        <a:rPr lang="es-CO" sz="1300" dirty="0" smtClean="0"/>
                        <a:t> Gaitán – </a:t>
                      </a:r>
                      <a:r>
                        <a:rPr lang="es-CO" sz="1300" dirty="0" err="1" smtClean="0"/>
                        <a:t>Pte</a:t>
                      </a:r>
                      <a:r>
                        <a:rPr lang="es-CO" sz="1300" dirty="0" smtClean="0"/>
                        <a:t> </a:t>
                      </a:r>
                      <a:r>
                        <a:rPr lang="es-CO" sz="1300" dirty="0" err="1" smtClean="0"/>
                        <a:t>Arimena</a:t>
                      </a:r>
                      <a:r>
                        <a:rPr lang="es-CO" sz="1300" dirty="0" smtClean="0"/>
                        <a:t> K46-K69 </a:t>
                      </a:r>
                      <a:endParaRPr lang="es-CO" sz="1300" dirty="0"/>
                    </a:p>
                  </a:txBody>
                  <a:tcPr marL="0" marR="0" marT="0" marB="0" anchor="ctr"/>
                </a:tc>
                <a:tc>
                  <a:txBody>
                    <a:bodyPr/>
                    <a:lstStyle/>
                    <a:p>
                      <a:pPr algn="ctr" fontAlgn="ctr"/>
                      <a:r>
                        <a:rPr lang="es-MX" sz="1300" dirty="0" smtClean="0"/>
                        <a:t>23.0</a:t>
                      </a:r>
                      <a:endParaRPr lang="es-MX" sz="1300" dirty="0"/>
                    </a:p>
                  </a:txBody>
                  <a:tcPr marL="8792" marR="8792" marT="8792"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300" dirty="0" smtClean="0"/>
                        <a:t>Pavimentación</a:t>
                      </a:r>
                    </a:p>
                  </a:txBody>
                  <a:tcPr marL="0" marR="0" marT="0" marB="0" anchor="ctr"/>
                </a:tc>
              </a:tr>
            </a:tbl>
          </a:graphicData>
        </a:graphic>
      </p:graphicFrame>
      <p:grpSp>
        <p:nvGrpSpPr>
          <p:cNvPr id="5" name="Grupo 4"/>
          <p:cNvGrpSpPr/>
          <p:nvPr/>
        </p:nvGrpSpPr>
        <p:grpSpPr>
          <a:xfrm>
            <a:off x="-312712" y="796369"/>
            <a:ext cx="7626310" cy="942812"/>
            <a:chOff x="75387" y="144155"/>
            <a:chExt cx="5904656" cy="1021380"/>
          </a:xfrm>
        </p:grpSpPr>
        <p:sp>
          <p:nvSpPr>
            <p:cNvPr id="6" name="Rectángulo 5"/>
            <p:cNvSpPr>
              <a:spLocks noChangeArrowheads="1"/>
            </p:cNvSpPr>
            <p:nvPr/>
          </p:nvSpPr>
          <p:spPr bwMode="auto">
            <a:xfrm>
              <a:off x="75387" y="144155"/>
              <a:ext cx="5904656" cy="592524"/>
            </a:xfrm>
            <a:prstGeom prst="rect">
              <a:avLst/>
            </a:prstGeom>
            <a:noFill/>
            <a:ln w="9525">
              <a:noFill/>
              <a:miter lim="800000"/>
              <a:headEnd/>
              <a:tailEnd/>
            </a:ln>
          </p:spPr>
          <p:txBody>
            <a:bodyPr wrap="square">
              <a:spAutoFit/>
            </a:bodyPr>
            <a:lstStyle/>
            <a:p>
              <a:pPr fontAlgn="auto">
                <a:spcBef>
                  <a:spcPts val="0"/>
                </a:spcBef>
                <a:spcAft>
                  <a:spcPts val="0"/>
                </a:spcAft>
                <a:defRPr/>
              </a:pPr>
              <a:r>
                <a:rPr lang="es-ES" sz="2954" dirty="0" smtClean="0">
                  <a:solidFill>
                    <a:srgbClr val="FFC000"/>
                  </a:solidFill>
                  <a:latin typeface="Impact" pitchFamily="34" charset="0"/>
                  <a:cs typeface="+mn-cs"/>
                  <a:sym typeface="Helvetica Neue Bold Condensed" charset="0"/>
                </a:rPr>
                <a:t>  </a:t>
              </a:r>
              <a:endParaRPr lang="es-ES" sz="2954" b="1" dirty="0">
                <a:ln w="10541" cmpd="sng">
                  <a:solidFill>
                    <a:srgbClr val="4F81BD">
                      <a:shade val="88000"/>
                      <a:satMod val="110000"/>
                    </a:srgbClr>
                  </a:solidFill>
                  <a:prstDash val="solid"/>
                </a:ln>
                <a:solidFill>
                  <a:srgbClr val="1F497D"/>
                </a:solidFill>
                <a:latin typeface="Franklin Gothic Demi Cond" pitchFamily="34" charset="0"/>
                <a:cs typeface="+mn-cs"/>
                <a:sym typeface="Helvetica Neue Bold Condensed" charset="0"/>
              </a:endParaRPr>
            </a:p>
          </p:txBody>
        </p:sp>
        <p:sp>
          <p:nvSpPr>
            <p:cNvPr id="7" name="Rectángulo 6"/>
            <p:cNvSpPr>
              <a:spLocks noChangeArrowheads="1"/>
            </p:cNvSpPr>
            <p:nvPr/>
          </p:nvSpPr>
          <p:spPr bwMode="auto">
            <a:xfrm>
              <a:off x="651451" y="573011"/>
              <a:ext cx="4752528" cy="59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pPr>
              <a:r>
                <a:rPr lang="es-ES" sz="2954" dirty="0">
                  <a:solidFill>
                    <a:prstClr val="black"/>
                  </a:solidFill>
                  <a:latin typeface="Impact" pitchFamily="34" charset="0"/>
                  <a:cs typeface="+mn-cs"/>
                  <a:sym typeface="Helvetica Neue Bold Condensed"/>
                </a:rPr>
                <a:t>IP MALLA VIAL DEL META</a:t>
              </a:r>
            </a:p>
          </p:txBody>
        </p:sp>
      </p:grpSp>
    </p:spTree>
    <p:extLst>
      <p:ext uri="{BB962C8B-B14F-4D97-AF65-F5344CB8AC3E}">
        <p14:creationId xmlns:p14="http://schemas.microsoft.com/office/powerpoint/2010/main" val="35706300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0"/>
            <a:ext cx="1400213" cy="1124744"/>
          </a:xfrm>
          <a:prstGeom prst="rect">
            <a:avLst/>
          </a:prstGeom>
        </p:spPr>
      </p:pic>
      <p:sp>
        <p:nvSpPr>
          <p:cNvPr id="5" name="Rectángulo 4"/>
          <p:cNvSpPr>
            <a:spLocks noChangeArrowheads="1"/>
          </p:cNvSpPr>
          <p:nvPr/>
        </p:nvSpPr>
        <p:spPr bwMode="auto">
          <a:xfrm>
            <a:off x="2720752" y="476672"/>
            <a:ext cx="7626310" cy="546945"/>
          </a:xfrm>
          <a:prstGeom prst="rect">
            <a:avLst/>
          </a:prstGeom>
          <a:noFill/>
          <a:ln w="9525">
            <a:noFill/>
            <a:miter lim="800000"/>
            <a:headEnd/>
            <a:tailEnd/>
          </a:ln>
        </p:spPr>
        <p:txBody>
          <a:bodyPr wrap="square">
            <a:spAutoFit/>
          </a:bodyPr>
          <a:lstStyle/>
          <a:p>
            <a:pPr fontAlgn="auto">
              <a:spcBef>
                <a:spcPts val="0"/>
              </a:spcBef>
              <a:spcAft>
                <a:spcPts val="0"/>
              </a:spcAft>
              <a:defRPr/>
            </a:pPr>
            <a:r>
              <a:rPr lang="es-ES" sz="2954" dirty="0" smtClean="0">
                <a:solidFill>
                  <a:srgbClr val="FFC000"/>
                </a:solidFill>
                <a:latin typeface="Impact" pitchFamily="34" charset="0"/>
                <a:cs typeface="+mn-cs"/>
                <a:sym typeface="Helvetica Neue Bold Condensed" charset="0"/>
              </a:rPr>
              <a:t> </a:t>
            </a:r>
            <a:endParaRPr lang="es-ES" sz="2954" b="1" dirty="0">
              <a:ln w="10541" cmpd="sng">
                <a:solidFill>
                  <a:srgbClr val="4F81BD">
                    <a:shade val="88000"/>
                    <a:satMod val="110000"/>
                  </a:srgbClr>
                </a:solidFill>
                <a:prstDash val="solid"/>
              </a:ln>
              <a:solidFill>
                <a:srgbClr val="1F497D"/>
              </a:solidFill>
              <a:latin typeface="Franklin Gothic Demi Cond" pitchFamily="34" charset="0"/>
              <a:cs typeface="+mn-cs"/>
              <a:sym typeface="Helvetica Neue Bold Condensed" charset="0"/>
            </a:endParaRPr>
          </a:p>
        </p:txBody>
      </p:sp>
      <p:grpSp>
        <p:nvGrpSpPr>
          <p:cNvPr id="7" name="Grupo 6"/>
          <p:cNvGrpSpPr/>
          <p:nvPr/>
        </p:nvGrpSpPr>
        <p:grpSpPr>
          <a:xfrm>
            <a:off x="-1301152" y="1022357"/>
            <a:ext cx="7982453" cy="661759"/>
            <a:chOff x="133427" y="519150"/>
            <a:chExt cx="6180399" cy="716906"/>
          </a:xfrm>
        </p:grpSpPr>
        <p:sp>
          <p:nvSpPr>
            <p:cNvPr id="8" name="Rectángulo 5"/>
            <p:cNvSpPr>
              <a:spLocks noChangeArrowheads="1"/>
            </p:cNvSpPr>
            <p:nvPr/>
          </p:nvSpPr>
          <p:spPr bwMode="auto">
            <a:xfrm>
              <a:off x="133427" y="519150"/>
              <a:ext cx="5904656" cy="592524"/>
            </a:xfrm>
            <a:prstGeom prst="rect">
              <a:avLst/>
            </a:prstGeom>
            <a:noFill/>
            <a:ln w="9525">
              <a:noFill/>
              <a:miter lim="800000"/>
              <a:headEnd/>
              <a:tailEnd/>
            </a:ln>
          </p:spPr>
          <p:txBody>
            <a:bodyPr wrap="square">
              <a:spAutoFit/>
            </a:bodyPr>
            <a:lstStyle/>
            <a:p>
              <a:pPr>
                <a:defRPr/>
              </a:pPr>
              <a:r>
                <a:rPr lang="es-ES" sz="2954" dirty="0" smtClean="0">
                  <a:solidFill>
                    <a:srgbClr val="FFC000"/>
                  </a:solidFill>
                  <a:latin typeface="Impact" pitchFamily="34" charset="0"/>
                  <a:sym typeface="Helvetica Neue Bold Condensed" charset="0"/>
                </a:rPr>
                <a:t> </a:t>
              </a:r>
              <a:endParaRPr lang="es-ES" sz="2954" b="1" dirty="0">
                <a:ln w="10541" cmpd="sng">
                  <a:solidFill>
                    <a:srgbClr val="4F81BD">
                      <a:shade val="88000"/>
                      <a:satMod val="110000"/>
                    </a:srgbClr>
                  </a:solidFill>
                  <a:prstDash val="solid"/>
                </a:ln>
                <a:solidFill>
                  <a:srgbClr val="1F497D"/>
                </a:solidFill>
                <a:latin typeface="Franklin Gothic Demi Cond" pitchFamily="34" charset="0"/>
                <a:sym typeface="Helvetica Neue Bold Condensed" charset="0"/>
              </a:endParaRPr>
            </a:p>
          </p:txBody>
        </p:sp>
        <p:sp>
          <p:nvSpPr>
            <p:cNvPr id="9" name="Rectángulo 8"/>
            <p:cNvSpPr>
              <a:spLocks noChangeArrowheads="1"/>
            </p:cNvSpPr>
            <p:nvPr/>
          </p:nvSpPr>
          <p:spPr bwMode="auto">
            <a:xfrm>
              <a:off x="1561298" y="643532"/>
              <a:ext cx="4752528" cy="59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pPr>
              <a:r>
                <a:rPr lang="es-ES" sz="2954" dirty="0">
                  <a:solidFill>
                    <a:prstClr val="black"/>
                  </a:solidFill>
                  <a:latin typeface="Impact" pitchFamily="34" charset="0"/>
                  <a:sym typeface="Helvetica Neue Bold Condensed"/>
                </a:rPr>
                <a:t>IP CHIRAJARA – VILLAVICENCIO 2</a:t>
              </a:r>
            </a:p>
          </p:txBody>
        </p:sp>
      </p:grpSp>
      <p:sp>
        <p:nvSpPr>
          <p:cNvPr id="10" name="30 CuadroTexto"/>
          <p:cNvSpPr txBox="1">
            <a:spLocks noChangeArrowheads="1"/>
          </p:cNvSpPr>
          <p:nvPr/>
        </p:nvSpPr>
        <p:spPr bwMode="auto">
          <a:xfrm flipH="1">
            <a:off x="6967027" y="2215971"/>
            <a:ext cx="3737485" cy="291170"/>
          </a:xfrm>
          <a:prstGeom prst="rect">
            <a:avLst/>
          </a:prstGeo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292" kern="0" dirty="0">
                <a:solidFill>
                  <a:prstClr val="white"/>
                </a:solidFill>
                <a:latin typeface="Calibri"/>
                <a:cs typeface="Arial" pitchFamily="34" charset="0"/>
              </a:rPr>
              <a:t>ALCANCE INICIATIVA PRIVADA</a:t>
            </a:r>
          </a:p>
        </p:txBody>
      </p:sp>
      <p:graphicFrame>
        <p:nvGraphicFramePr>
          <p:cNvPr id="11" name="17 Tabla"/>
          <p:cNvGraphicFramePr>
            <a:graphicFrameLocks noGrp="1"/>
          </p:cNvGraphicFramePr>
          <p:nvPr>
            <p:extLst>
              <p:ext uri="{D42A27DB-BD31-4B8C-83A1-F6EECF244321}">
                <p14:modId xmlns:p14="http://schemas.microsoft.com/office/powerpoint/2010/main" val="2029187468"/>
              </p:ext>
            </p:extLst>
          </p:nvPr>
        </p:nvGraphicFramePr>
        <p:xfrm>
          <a:off x="6963640" y="2601168"/>
          <a:ext cx="3728987" cy="1977682"/>
        </p:xfrm>
        <a:graphic>
          <a:graphicData uri="http://schemas.openxmlformats.org/drawingml/2006/table">
            <a:tbl>
              <a:tblPr firstRow="1" bandRow="1"/>
              <a:tblGrid>
                <a:gridCol w="2668614"/>
                <a:gridCol w="1060373"/>
              </a:tblGrid>
              <a:tr h="281354">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u="none" strike="noStrike" dirty="0" smtClean="0">
                          <a:effectLst/>
                          <a:latin typeface="+mn-lt"/>
                        </a:rPr>
                        <a:t>Longitud</a:t>
                      </a:r>
                      <a:r>
                        <a:rPr lang="es-ES" sz="1300" u="none" strike="noStrike" baseline="0" dirty="0" smtClean="0">
                          <a:effectLst/>
                          <a:latin typeface="+mn-lt"/>
                        </a:rPr>
                        <a:t> de Intervención O-D</a:t>
                      </a:r>
                      <a:endParaRPr lang="es-ES" sz="1300" b="1" u="none" strike="noStrike" dirty="0" smtClean="0">
                        <a:effectLst/>
                        <a:latin typeface="+mn-lt"/>
                        <a:cs typeface="Arial" panose="020B0604020202020204" pitchFamily="34" charset="0"/>
                      </a:endParaRPr>
                    </a:p>
                  </a:txBody>
                  <a:tcPr marL="84406" marR="84406" marT="42203" marB="42203">
                    <a:lnL w="12700" cmpd="sng">
                      <a:solidFill>
                        <a:srgbClr val="4F81BD"/>
                      </a:solidFill>
                    </a:lnL>
                    <a:lnR w="12700" cap="flat" cmpd="sng" algn="ctr">
                      <a:solidFill>
                        <a:srgbClr val="4F81BD"/>
                      </a:solidFill>
                      <a:prstDash val="solid"/>
                      <a:round/>
                      <a:headEnd type="none" w="med" len="med"/>
                      <a:tailEnd type="none" w="med" len="med"/>
                    </a:lnR>
                    <a:lnT w="25400" cmpd="sng">
                      <a:solidFill>
                        <a:srgbClr val="4F81BD"/>
                      </a:solidFill>
                    </a:lnT>
                    <a:lnB w="12700" cmpd="sng">
                      <a:solidFill>
                        <a:srgbClr val="4F81BD"/>
                      </a:solidFill>
                    </a:lnB>
                    <a:lnTlToBr w="12700" cmpd="sng">
                      <a:noFill/>
                      <a:prstDash val="solid"/>
                    </a:lnTlToBr>
                    <a:lnBlToTr w="12700" cmpd="sng">
                      <a:noFill/>
                      <a:prstDash val="solid"/>
                    </a:lnBlToTr>
                    <a:solidFill>
                      <a:sysClr val="window" lastClr="FFFFFF"/>
                    </a:solidFill>
                  </a:tcPr>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algn="ctr" fontAlgn="ctr"/>
                      <a:r>
                        <a:rPr lang="es-CO" sz="1300" b="0" i="0" u="none" strike="noStrike" dirty="0" smtClean="0">
                          <a:solidFill>
                            <a:schemeClr val="tx1"/>
                          </a:solidFill>
                          <a:latin typeface="+mn-lt"/>
                          <a:cs typeface="Arial" panose="020B0604020202020204" pitchFamily="34" charset="0"/>
                        </a:rPr>
                        <a:t>85.6 Km</a:t>
                      </a:r>
                      <a:endParaRPr lang="es-CO" sz="1300" b="0" i="0" u="none" strike="noStrike" dirty="0">
                        <a:solidFill>
                          <a:schemeClr val="tx1"/>
                        </a:solidFill>
                        <a:latin typeface="+mn-lt"/>
                        <a:cs typeface="Arial" panose="020B0604020202020204" pitchFamily="34" charset="0"/>
                      </a:endParaRPr>
                    </a:p>
                  </a:txBody>
                  <a:tcPr marL="8792" marR="8792" marT="8792" marB="0" anchor="ctr">
                    <a:lnL w="12700" cap="flat" cmpd="sng" algn="ctr">
                      <a:solidFill>
                        <a:srgbClr val="4F81BD"/>
                      </a:solidFill>
                      <a:prstDash val="solid"/>
                      <a:round/>
                      <a:headEnd type="none" w="med" len="med"/>
                      <a:tailEnd type="none" w="med" len="med"/>
                    </a:lnL>
                    <a:lnR w="12700" cmpd="sng">
                      <a:solidFill>
                        <a:srgbClr val="4F81BD"/>
                      </a:solidFill>
                    </a:lnR>
                    <a:lnT w="25400" cmpd="sng">
                      <a:solidFill>
                        <a:srgbClr val="4F81BD"/>
                      </a:solidFill>
                    </a:lnT>
                    <a:lnB w="12700" cmpd="sng">
                      <a:solidFill>
                        <a:srgbClr val="4F81BD"/>
                      </a:solidFill>
                    </a:lnB>
                    <a:lnTlToBr w="12700" cmpd="sng">
                      <a:noFill/>
                      <a:prstDash val="solid"/>
                    </a:lnTlToBr>
                    <a:lnBlToTr w="12700" cmpd="sng">
                      <a:noFill/>
                      <a:prstDash val="solid"/>
                    </a:lnBlToTr>
                    <a:solidFill>
                      <a:sysClr val="window" lastClr="FFFFFF"/>
                    </a:solidFill>
                  </a:tcPr>
                </a:tc>
              </a:tr>
              <a:tr h="281354">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b="0" u="none" strike="noStrike" dirty="0" smtClean="0">
                          <a:effectLst/>
                          <a:latin typeface="+mn-lt"/>
                          <a:cs typeface="+mn-cs"/>
                        </a:rPr>
                        <a:t>Construcción</a:t>
                      </a:r>
                      <a:r>
                        <a:rPr lang="es-ES" sz="1300" b="0" u="none" strike="noStrike" baseline="0" dirty="0" smtClean="0">
                          <a:effectLst/>
                          <a:latin typeface="+mn-lt"/>
                          <a:cs typeface="+mn-cs"/>
                        </a:rPr>
                        <a:t> Segunda Calzada</a:t>
                      </a:r>
                      <a:endParaRPr lang="es-ES" sz="1300" b="1" u="none" strike="noStrike" dirty="0" smtClean="0">
                        <a:effectLst/>
                        <a:latin typeface="+mn-lt"/>
                        <a:cs typeface="Arial" panose="020B0604020202020204" pitchFamily="34" charset="0"/>
                      </a:endParaRPr>
                    </a:p>
                  </a:txBody>
                  <a:tcPr marL="84406" marR="84406" marT="42203" marB="42203">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6D96C7">
                        <a:lumMod val="20000"/>
                        <a:lumOff val="80000"/>
                      </a:srgbClr>
                    </a:solidFill>
                  </a:tcPr>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algn="ctr" fontAlgn="ctr"/>
                      <a:r>
                        <a:rPr lang="es-CO" sz="1300" b="0" i="0" u="none" strike="noStrike" dirty="0" smtClean="0">
                          <a:solidFill>
                            <a:schemeClr val="tx1"/>
                          </a:solidFill>
                          <a:latin typeface="+mn-lt"/>
                          <a:cs typeface="Arial" panose="020B0604020202020204" pitchFamily="34" charset="0"/>
                        </a:rPr>
                        <a:t>22.6 Km</a:t>
                      </a:r>
                      <a:endParaRPr lang="es-CO" sz="1300" b="0" i="0" u="none" strike="noStrike" dirty="0">
                        <a:solidFill>
                          <a:schemeClr val="tx1"/>
                        </a:solidFill>
                        <a:latin typeface="+mn-lt"/>
                        <a:cs typeface="Arial" panose="020B0604020202020204" pitchFamily="34" charset="0"/>
                      </a:endParaRPr>
                    </a:p>
                  </a:txBody>
                  <a:tcPr marL="8792" marR="8792" marT="8792" marB="0" anchor="ct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6D96C7">
                        <a:lumMod val="20000"/>
                        <a:lumOff val="80000"/>
                      </a:srgbClr>
                    </a:solidFill>
                  </a:tcPr>
                </a:tc>
              </a:tr>
              <a:tr h="281354">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u="none" strike="noStrike" dirty="0" smtClean="0">
                          <a:effectLst/>
                          <a:latin typeface="+mn-lt"/>
                        </a:rPr>
                        <a:t>Operación</a:t>
                      </a:r>
                      <a:r>
                        <a:rPr lang="es-ES" sz="1300" u="none" strike="noStrike" baseline="0" dirty="0" smtClean="0">
                          <a:effectLst/>
                          <a:latin typeface="+mn-lt"/>
                        </a:rPr>
                        <a:t> y </a:t>
                      </a:r>
                      <a:r>
                        <a:rPr lang="es-ES" sz="1300" u="none" strike="noStrike" dirty="0" smtClean="0">
                          <a:effectLst/>
                          <a:latin typeface="+mn-lt"/>
                        </a:rPr>
                        <a:t>Mantenimiento</a:t>
                      </a:r>
                      <a:endParaRPr lang="es-ES" sz="1300" b="1" u="none" strike="noStrike" dirty="0" smtClean="0">
                        <a:effectLst/>
                        <a:latin typeface="+mn-lt"/>
                        <a:cs typeface="Arial" panose="020B0604020202020204" pitchFamily="34" charset="0"/>
                      </a:endParaRPr>
                    </a:p>
                  </a:txBody>
                  <a:tcPr marL="84406" marR="84406" marT="42203" marB="42203">
                    <a:lnL w="12700" cmpd="sng">
                      <a:solidFill>
                        <a:srgbClr val="4F81BD"/>
                      </a:solidFill>
                    </a:lnL>
                    <a:lnR w="12700" cmpd="sng">
                      <a:solidFill>
                        <a:srgbClr val="4F81BD"/>
                      </a:solidFill>
                    </a:lnR>
                    <a:lnT w="12700" cmpd="sng">
                      <a:solidFill>
                        <a:srgbClr val="4F81BD"/>
                      </a:solidFill>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algn="ctr" fontAlgn="ctr"/>
                      <a:r>
                        <a:rPr lang="es-CO" sz="1300" b="0" i="0" u="none" strike="noStrike" dirty="0" smtClean="0">
                          <a:solidFill>
                            <a:srgbClr val="000000"/>
                          </a:solidFill>
                          <a:latin typeface="+mn-lt"/>
                          <a:cs typeface="Arial" panose="020B0604020202020204" pitchFamily="34" charset="0"/>
                        </a:rPr>
                        <a:t>85.60</a:t>
                      </a:r>
                      <a:r>
                        <a:rPr lang="es-CO" sz="1300" b="0" i="0" u="none" strike="noStrike" baseline="0" dirty="0" smtClean="0">
                          <a:solidFill>
                            <a:srgbClr val="000000"/>
                          </a:solidFill>
                          <a:latin typeface="+mn-lt"/>
                          <a:cs typeface="Arial" panose="020B0604020202020204" pitchFamily="34" charset="0"/>
                        </a:rPr>
                        <a:t> </a:t>
                      </a:r>
                      <a:r>
                        <a:rPr lang="es-CO" sz="1300" b="0" i="0" u="none" strike="noStrike" dirty="0" smtClean="0">
                          <a:solidFill>
                            <a:srgbClr val="000000"/>
                          </a:solidFill>
                          <a:latin typeface="+mn-lt"/>
                          <a:cs typeface="Arial" panose="020B0604020202020204" pitchFamily="34" charset="0"/>
                        </a:rPr>
                        <a:t>Km</a:t>
                      </a:r>
                      <a:endParaRPr lang="es-CO" sz="1300" b="0" i="0" u="none" strike="noStrike" dirty="0">
                        <a:solidFill>
                          <a:srgbClr val="000000"/>
                        </a:solidFill>
                        <a:latin typeface="+mn-lt"/>
                        <a:cs typeface="Arial" panose="020B0604020202020204" pitchFamily="34" charset="0"/>
                      </a:endParaRPr>
                    </a:p>
                  </a:txBody>
                  <a:tcPr marL="8792" marR="8792" marT="8792" marB="0" anchor="ctr">
                    <a:lnL w="12700" cmpd="sng">
                      <a:solidFill>
                        <a:srgbClr val="4F81BD"/>
                      </a:solidFill>
                    </a:lnL>
                    <a:lnR w="12700" cmpd="sng">
                      <a:solidFill>
                        <a:srgbClr val="4F81BD"/>
                      </a:solidFill>
                    </a:lnR>
                    <a:lnT w="12700" cmpd="sng">
                      <a:solidFill>
                        <a:srgbClr val="4F81BD"/>
                      </a:solidFill>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281354">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u="none" strike="noStrike" kern="1200" dirty="0" smtClean="0">
                          <a:solidFill>
                            <a:schemeClr val="tx1"/>
                          </a:solidFill>
                          <a:effectLst/>
                          <a:latin typeface="+mn-lt"/>
                          <a:ea typeface="+mn-ea"/>
                          <a:cs typeface="+mn-cs"/>
                        </a:rPr>
                        <a:t>Duración Construcción </a:t>
                      </a:r>
                    </a:p>
                  </a:txBody>
                  <a:tcPr marL="84406" marR="84406" marT="42203" marB="42203">
                    <a:lnL w="12700" cmpd="sng">
                      <a:solidFill>
                        <a:srgbClr val="4F81BD"/>
                      </a:solidFill>
                    </a:lnL>
                    <a:lnR w="12700" cap="flat" cmpd="sng" algn="ctr">
                      <a:solidFill>
                        <a:srgbClr val="4F81BD"/>
                      </a:solidFill>
                      <a:prstDash val="solid"/>
                      <a:round/>
                      <a:headEnd type="none" w="med" len="med"/>
                      <a:tailEnd type="none" w="med" len="med"/>
                    </a:lnR>
                    <a:lnT w="12700" cmpd="sng">
                      <a:solidFill>
                        <a:srgbClr val="4F81BD"/>
                      </a:solidFill>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6D96C7">
                        <a:lumMod val="20000"/>
                        <a:lumOff val="80000"/>
                      </a:srgbClr>
                    </a:solidFill>
                  </a:tcPr>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algn="ctr" defTabSz="844083" rtl="0" eaLnBrk="1" fontAlgn="ctr" latinLnBrk="0" hangingPunct="1"/>
                      <a:r>
                        <a:rPr lang="es-CO" sz="1300" b="0" i="0" u="none" strike="noStrike" kern="1200" dirty="0" smtClean="0">
                          <a:solidFill>
                            <a:srgbClr val="000000"/>
                          </a:solidFill>
                          <a:latin typeface="+mn-lt"/>
                          <a:ea typeface="+mn-ea"/>
                          <a:cs typeface="Arial" panose="020B0604020202020204" pitchFamily="34" charset="0"/>
                        </a:rPr>
                        <a:t>5 Años</a:t>
                      </a:r>
                      <a:endParaRPr lang="es-CO" sz="1300" b="0" i="0" u="none" strike="noStrike" kern="1200" dirty="0">
                        <a:solidFill>
                          <a:srgbClr val="000000"/>
                        </a:solidFill>
                        <a:latin typeface="+mn-lt"/>
                        <a:ea typeface="+mn-ea"/>
                        <a:cs typeface="Arial" panose="020B0604020202020204" pitchFamily="34" charset="0"/>
                      </a:endParaRPr>
                    </a:p>
                  </a:txBody>
                  <a:tcPr marL="8792" marR="8792" marT="8792" marB="0" anchor="ctr">
                    <a:lnL w="12700" cap="flat" cmpd="sng" algn="ctr">
                      <a:solidFill>
                        <a:srgbClr val="4F81BD"/>
                      </a:solidFill>
                      <a:prstDash val="solid"/>
                      <a:round/>
                      <a:headEnd type="none" w="med" len="med"/>
                      <a:tailEnd type="none" w="med" len="med"/>
                    </a:lnL>
                    <a:lnR w="12700" cmpd="sng">
                      <a:solidFill>
                        <a:srgbClr val="4F81BD"/>
                      </a:solidFill>
                    </a:lnR>
                    <a:lnT w="12700" cmpd="sng">
                      <a:solidFill>
                        <a:srgbClr val="4F81BD"/>
                      </a:solidFill>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6D96C7">
                        <a:lumMod val="20000"/>
                        <a:lumOff val="80000"/>
                      </a:srgbClr>
                    </a:solidFill>
                  </a:tcPr>
                </a:tc>
              </a:tr>
              <a:tr h="281354">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u="none" strike="noStrike" kern="1200" dirty="0" smtClean="0">
                          <a:solidFill>
                            <a:schemeClr val="tx1"/>
                          </a:solidFill>
                          <a:effectLst/>
                          <a:latin typeface="+mn-lt"/>
                          <a:ea typeface="+mn-ea"/>
                          <a:cs typeface="+mn-cs"/>
                        </a:rPr>
                        <a:t>Duración Concesión </a:t>
                      </a:r>
                    </a:p>
                  </a:txBody>
                  <a:tcPr marL="84406" marR="84406" marT="42203" marB="42203">
                    <a:lnL w="12700" cmpd="sng">
                      <a:solidFill>
                        <a:srgbClr val="4F81BD"/>
                      </a:solidFill>
                    </a:lnL>
                    <a:lnR w="12700" cap="flat" cmpd="sng" algn="ctr">
                      <a:solidFill>
                        <a:srgbClr val="4F81BD"/>
                      </a:solidFill>
                      <a:prstDash val="solid"/>
                      <a:round/>
                      <a:headEnd type="none" w="med" len="med"/>
                      <a:tailEnd type="none" w="med" len="med"/>
                    </a:lnR>
                    <a:lnT w="12700" cmpd="sng">
                      <a:solidFill>
                        <a:srgbClr val="4F81BD"/>
                      </a:solidFill>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algn="ctr" defTabSz="844083" rtl="0" eaLnBrk="1" fontAlgn="ctr" latinLnBrk="0" hangingPunct="1"/>
                      <a:r>
                        <a:rPr lang="es-CO" sz="1300" b="0" i="0" u="none" strike="noStrike" kern="1200" baseline="0" dirty="0" smtClean="0">
                          <a:solidFill>
                            <a:srgbClr val="000000"/>
                          </a:solidFill>
                          <a:latin typeface="+mn-lt"/>
                          <a:ea typeface="+mn-ea"/>
                          <a:cs typeface="Arial" panose="020B0604020202020204" pitchFamily="34" charset="0"/>
                        </a:rPr>
                        <a:t>39 Años</a:t>
                      </a:r>
                      <a:endParaRPr lang="es-CO" sz="1300" b="0" i="0" u="none" strike="noStrike" kern="1200" dirty="0" smtClean="0">
                        <a:solidFill>
                          <a:srgbClr val="000000"/>
                        </a:solidFill>
                        <a:latin typeface="+mn-lt"/>
                        <a:ea typeface="+mn-ea"/>
                        <a:cs typeface="Arial" panose="020B0604020202020204" pitchFamily="34" charset="0"/>
                      </a:endParaRPr>
                    </a:p>
                  </a:txBody>
                  <a:tcPr marL="8792" marR="8792" marT="8792" marB="0" anchor="ctr">
                    <a:lnL w="12700" cap="flat" cmpd="sng" algn="ctr">
                      <a:solidFill>
                        <a:srgbClr val="4F81BD"/>
                      </a:solidFill>
                      <a:prstDash val="solid"/>
                      <a:round/>
                      <a:headEnd type="none" w="med" len="med"/>
                      <a:tailEnd type="none" w="med" len="med"/>
                    </a:lnL>
                    <a:lnR w="12700" cmpd="sng">
                      <a:solidFill>
                        <a:srgbClr val="4F81BD"/>
                      </a:solidFill>
                    </a:lnR>
                    <a:lnT w="12700" cmpd="sng">
                      <a:solidFill>
                        <a:srgbClr val="4F81BD"/>
                      </a:solidFill>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281354">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u="none" strike="noStrike" kern="1200" dirty="0" smtClean="0">
                          <a:solidFill>
                            <a:schemeClr val="tx1"/>
                          </a:solidFill>
                          <a:effectLst/>
                          <a:latin typeface="+mn-lt"/>
                          <a:ea typeface="+mn-ea"/>
                          <a:cs typeface="+mn-cs"/>
                        </a:rPr>
                        <a:t>Peajes</a:t>
                      </a:r>
                      <a:r>
                        <a:rPr lang="es-ES" sz="1300" u="none" strike="noStrike" kern="1200" baseline="0" dirty="0" smtClean="0">
                          <a:solidFill>
                            <a:schemeClr val="tx1"/>
                          </a:solidFill>
                          <a:effectLst/>
                          <a:latin typeface="+mn-lt"/>
                          <a:ea typeface="+mn-ea"/>
                          <a:cs typeface="+mn-cs"/>
                        </a:rPr>
                        <a:t> Nuevos</a:t>
                      </a:r>
                      <a:endParaRPr lang="es-ES" sz="1300" u="none" strike="noStrike" kern="1200" dirty="0" smtClean="0">
                        <a:solidFill>
                          <a:schemeClr val="tx1"/>
                        </a:solidFill>
                        <a:effectLst/>
                        <a:latin typeface="+mn-lt"/>
                        <a:ea typeface="+mn-ea"/>
                        <a:cs typeface="+mn-cs"/>
                      </a:endParaRPr>
                    </a:p>
                  </a:txBody>
                  <a:tcPr marL="84406" marR="84406" marT="42203" marB="42203">
                    <a:lnL w="12700" cmpd="sng">
                      <a:solidFill>
                        <a:srgbClr val="4F81BD"/>
                      </a:solidFill>
                    </a:lnL>
                    <a:lnR w="12700" cap="flat" cmpd="sng" algn="ctr">
                      <a:solidFill>
                        <a:srgbClr val="4F81BD"/>
                      </a:solidFill>
                      <a:prstDash val="solid"/>
                      <a:round/>
                      <a:headEnd type="none" w="med" len="med"/>
                      <a:tailEnd type="none" w="med" len="med"/>
                    </a:lnR>
                    <a:lnT w="12700" cmpd="sng">
                      <a:solidFill>
                        <a:srgbClr val="4F81BD"/>
                      </a:solidFill>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6D96C7">
                        <a:lumMod val="20000"/>
                        <a:lumOff val="80000"/>
                      </a:srgbClr>
                    </a:solidFill>
                  </a:tcPr>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algn="ctr" defTabSz="844083" rtl="0" eaLnBrk="1" fontAlgn="ctr" latinLnBrk="0" hangingPunct="1"/>
                      <a:r>
                        <a:rPr lang="es-CO" sz="1300" b="0" i="0" u="none" strike="noStrike" kern="1200" dirty="0" smtClean="0">
                          <a:solidFill>
                            <a:srgbClr val="000000"/>
                          </a:solidFill>
                          <a:latin typeface="+mn-lt"/>
                          <a:ea typeface="+mn-ea"/>
                          <a:cs typeface="Arial" panose="020B0604020202020204" pitchFamily="34" charset="0"/>
                        </a:rPr>
                        <a:t>0</a:t>
                      </a:r>
                    </a:p>
                  </a:txBody>
                  <a:tcPr marL="8792" marR="8792" marT="8792" marB="0" anchor="ctr">
                    <a:lnL w="12700" cap="flat" cmpd="sng" algn="ctr">
                      <a:solidFill>
                        <a:srgbClr val="4F81BD"/>
                      </a:solidFill>
                      <a:prstDash val="solid"/>
                      <a:round/>
                      <a:headEnd type="none" w="med" len="med"/>
                      <a:tailEnd type="none" w="med" len="med"/>
                    </a:lnL>
                    <a:lnR w="12700" cmpd="sng">
                      <a:solidFill>
                        <a:srgbClr val="4F81BD"/>
                      </a:solidFill>
                    </a:lnR>
                    <a:lnT w="12700" cmpd="sng">
                      <a:solidFill>
                        <a:srgbClr val="4F81BD"/>
                      </a:solidFill>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6D96C7">
                        <a:lumMod val="20000"/>
                        <a:lumOff val="80000"/>
                      </a:srgbClr>
                    </a:solidFill>
                  </a:tcPr>
                </a:tc>
              </a:tr>
              <a:tr h="281354">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u="none" strike="noStrike" kern="1200" dirty="0" smtClean="0">
                          <a:solidFill>
                            <a:schemeClr val="tx1"/>
                          </a:solidFill>
                          <a:effectLst/>
                          <a:latin typeface="+mn-lt"/>
                          <a:ea typeface="+mn-ea"/>
                          <a:cs typeface="+mn-cs"/>
                        </a:rPr>
                        <a:t>Peajes Existentes</a:t>
                      </a:r>
                    </a:p>
                  </a:txBody>
                  <a:tcPr marL="84406" marR="84406" marT="42203" marB="42203">
                    <a:lnL w="12700" cmpd="sng">
                      <a:solidFill>
                        <a:srgbClr val="4F81BD"/>
                      </a:solidFill>
                    </a:lnL>
                    <a:lnR w="12700" cap="flat" cmpd="sng" algn="ctr">
                      <a:solidFill>
                        <a:srgbClr val="4F81BD"/>
                      </a:solidFill>
                      <a:prstDash val="solid"/>
                      <a:round/>
                      <a:headEnd type="none" w="med" len="med"/>
                      <a:tailEnd type="none" w="med" len="med"/>
                    </a:lnR>
                    <a:lnT w="12700" cmpd="sng">
                      <a:solidFill>
                        <a:srgbClr val="4F81BD"/>
                      </a:solidFill>
                    </a:lnT>
                    <a:lnB w="12700" cmpd="sng">
                      <a:solidFill>
                        <a:srgbClr val="4F81BD"/>
                      </a:solidFill>
                    </a:lnB>
                    <a:lnTlToBr w="12700" cmpd="sng">
                      <a:noFill/>
                      <a:prstDash val="solid"/>
                    </a:lnTlToBr>
                    <a:lnBlToTr w="12700" cmpd="sng">
                      <a:noFill/>
                      <a:prstDash val="solid"/>
                    </a:lnBlToTr>
                    <a:solidFill>
                      <a:sysClr val="window" lastClr="FFFFFF"/>
                    </a:solidFill>
                  </a:tcPr>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algn="ctr" defTabSz="844083" rtl="0" eaLnBrk="1" fontAlgn="ctr" latinLnBrk="0" hangingPunct="1"/>
                      <a:r>
                        <a:rPr lang="es-CO" sz="1300" b="0" i="0" u="none" strike="noStrike" kern="1200" dirty="0" smtClean="0">
                          <a:solidFill>
                            <a:srgbClr val="000000"/>
                          </a:solidFill>
                          <a:latin typeface="+mn-lt"/>
                          <a:ea typeface="+mn-ea"/>
                          <a:cs typeface="Arial" panose="020B0604020202020204" pitchFamily="34" charset="0"/>
                        </a:rPr>
                        <a:t>3</a:t>
                      </a:r>
                    </a:p>
                  </a:txBody>
                  <a:tcPr marL="8792" marR="8792" marT="8792" marB="0" anchor="ctr">
                    <a:lnL w="12700" cap="flat" cmpd="sng" algn="ctr">
                      <a:solidFill>
                        <a:srgbClr val="4F81BD"/>
                      </a:solidFill>
                      <a:prstDash val="solid"/>
                      <a:round/>
                      <a:headEnd type="none" w="med" len="med"/>
                      <a:tailEnd type="none" w="med" len="med"/>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ysClr val="window" lastClr="FFFFFF"/>
                    </a:solidFill>
                  </a:tcPr>
                </a:tc>
              </a:tr>
            </a:tbl>
          </a:graphicData>
        </a:graphic>
      </p:graphicFrame>
      <p:sp>
        <p:nvSpPr>
          <p:cNvPr id="12" name="30 CuadroTexto"/>
          <p:cNvSpPr txBox="1">
            <a:spLocks noChangeArrowheads="1"/>
          </p:cNvSpPr>
          <p:nvPr/>
        </p:nvSpPr>
        <p:spPr bwMode="auto">
          <a:xfrm flipH="1">
            <a:off x="6931297" y="1484784"/>
            <a:ext cx="3773214" cy="319639"/>
          </a:xfrm>
          <a:prstGeom prst="rect">
            <a:avLst/>
          </a:prstGeo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anchor="ctr">
            <a:spAutoFit/>
          </a:bodyPr>
          <a:lstStyle>
            <a:defPPr>
              <a:defRPr lang="es-CO"/>
            </a:defPPr>
            <a:lvl1pPr marL="457200" marR="0" lvl="0" indent="-457200" algn="ctr" fontAlgn="base">
              <a:lnSpc>
                <a:spcPct val="100000"/>
              </a:lnSpc>
              <a:spcBef>
                <a:spcPts val="600"/>
              </a:spcBef>
              <a:spcAft>
                <a:spcPct val="0"/>
              </a:spcAft>
              <a:buClrTx/>
              <a:buSzTx/>
              <a:buFontTx/>
              <a:buNone/>
              <a:tabLst/>
              <a:defRPr kumimoji="0" sz="1600" b="1" i="0" u="none" strike="noStrike" kern="0" cap="none" spc="0" normalizeH="0" baseline="0">
                <a:ln>
                  <a:noFill/>
                </a:ln>
                <a:solidFill>
                  <a:prstClr val="white"/>
                </a:solidFill>
                <a:effectLst>
                  <a:outerShdw blurRad="38100" dist="38100" dir="2700000" algn="tl">
                    <a:srgbClr val="000000">
                      <a:alpha val="43137"/>
                    </a:srgbClr>
                  </a:outerShdw>
                </a:effectLst>
                <a:uLnTx/>
                <a:uFillTx/>
                <a:latin typeface="Calibri"/>
                <a:cs typeface="Arial" pitchFamily="34" charset="0"/>
              </a:defRPr>
            </a:lvl1pPr>
            <a:lvl2pPr marL="37931725" indent="-37474525" eaLnBrk="0" fontAlgn="base" hangingPunct="0">
              <a:spcBef>
                <a:spcPct val="0"/>
              </a:spcBef>
              <a:spcAft>
                <a:spcPct val="0"/>
              </a:spcAft>
              <a:defRPr sz="2400">
                <a:solidFill>
                  <a:schemeClr val="tx1"/>
                </a:solidFill>
                <a:latin typeface="Arial" pitchFamily="34" charset="0"/>
                <a:cs typeface="Arial" pitchFamily="34" charset="0"/>
              </a:defRPr>
            </a:lvl2pPr>
            <a:lvl3pPr eaLnBrk="0" fontAlgn="base" hangingPunct="0">
              <a:spcBef>
                <a:spcPct val="0"/>
              </a:spcBef>
              <a:spcAft>
                <a:spcPct val="0"/>
              </a:spcAft>
              <a:defRPr sz="2400">
                <a:solidFill>
                  <a:schemeClr val="tx1"/>
                </a:solidFill>
                <a:latin typeface="Arial" pitchFamily="34" charset="0"/>
                <a:cs typeface="Arial" pitchFamily="34" charset="0"/>
              </a:defRPr>
            </a:lvl3pPr>
            <a:lvl4pPr eaLnBrk="0" fontAlgn="base" hangingPunct="0">
              <a:spcBef>
                <a:spcPct val="0"/>
              </a:spcBef>
              <a:spcAft>
                <a:spcPct val="0"/>
              </a:spcAft>
              <a:defRPr sz="2400">
                <a:solidFill>
                  <a:schemeClr val="tx1"/>
                </a:solidFill>
                <a:latin typeface="Arial" pitchFamily="34" charset="0"/>
                <a:cs typeface="Arial" pitchFamily="34" charset="0"/>
              </a:defRPr>
            </a:lvl4pPr>
            <a:lvl5pPr eaLnBrk="0" fontAlgn="base" hangingPunct="0">
              <a:spcBef>
                <a:spcPct val="0"/>
              </a:spcBef>
              <a:spcAft>
                <a:spcPct val="0"/>
              </a:spcAft>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a:defRPr/>
            </a:pPr>
            <a:r>
              <a:rPr lang="es-CO" sz="1477" dirty="0"/>
              <a:t>TIPO DE INICIATIVA PRIVADA</a:t>
            </a:r>
          </a:p>
        </p:txBody>
      </p:sp>
      <p:graphicFrame>
        <p:nvGraphicFramePr>
          <p:cNvPr id="13" name="3 Tabla"/>
          <p:cNvGraphicFramePr>
            <a:graphicFrameLocks noGrp="1"/>
          </p:cNvGraphicFramePr>
          <p:nvPr>
            <p:extLst>
              <p:ext uri="{D42A27DB-BD31-4B8C-83A1-F6EECF244321}">
                <p14:modId xmlns:p14="http://schemas.microsoft.com/office/powerpoint/2010/main" val="26529468"/>
              </p:ext>
            </p:extLst>
          </p:nvPr>
        </p:nvGraphicFramePr>
        <p:xfrm>
          <a:off x="6919410" y="1859605"/>
          <a:ext cx="3754756" cy="282526"/>
        </p:xfrm>
        <a:graphic>
          <a:graphicData uri="http://schemas.openxmlformats.org/drawingml/2006/table">
            <a:tbl>
              <a:tblPr firstRow="1" bandRow="1"/>
              <a:tblGrid>
                <a:gridCol w="3754756"/>
              </a:tblGrid>
              <a:tr h="281354">
                <a:tc>
                  <a:txBody>
                    <a:bodyPr/>
                    <a:lstStyle>
                      <a:lvl1pPr marL="0" algn="l" defTabSz="844083" rtl="0" eaLnBrk="1" latinLnBrk="0" hangingPunct="1">
                        <a:defRPr sz="1662" b="1" kern="1200">
                          <a:solidFill>
                            <a:schemeClr val="tx1"/>
                          </a:solidFill>
                          <a:latin typeface="Calibri"/>
                        </a:defRPr>
                      </a:lvl1pPr>
                      <a:lvl2pPr marL="422041" algn="l" defTabSz="844083" rtl="0" eaLnBrk="1" latinLnBrk="0" hangingPunct="1">
                        <a:defRPr sz="1662" b="1" kern="1200">
                          <a:solidFill>
                            <a:schemeClr val="tx1"/>
                          </a:solidFill>
                          <a:latin typeface="Calibri"/>
                        </a:defRPr>
                      </a:lvl2pPr>
                      <a:lvl3pPr marL="844083" algn="l" defTabSz="844083" rtl="0" eaLnBrk="1" latinLnBrk="0" hangingPunct="1">
                        <a:defRPr sz="1662" b="1" kern="1200">
                          <a:solidFill>
                            <a:schemeClr val="tx1"/>
                          </a:solidFill>
                          <a:latin typeface="Calibri"/>
                        </a:defRPr>
                      </a:lvl3pPr>
                      <a:lvl4pPr marL="1266124" algn="l" defTabSz="844083" rtl="0" eaLnBrk="1" latinLnBrk="0" hangingPunct="1">
                        <a:defRPr sz="1662" b="1" kern="1200">
                          <a:solidFill>
                            <a:schemeClr val="tx1"/>
                          </a:solidFill>
                          <a:latin typeface="Calibri"/>
                        </a:defRPr>
                      </a:lvl4pPr>
                      <a:lvl5pPr marL="1688165" algn="l" defTabSz="844083" rtl="0" eaLnBrk="1" latinLnBrk="0" hangingPunct="1">
                        <a:defRPr sz="1662" b="1" kern="1200">
                          <a:solidFill>
                            <a:schemeClr val="tx1"/>
                          </a:solidFill>
                          <a:latin typeface="Calibri"/>
                        </a:defRPr>
                      </a:lvl5pPr>
                      <a:lvl6pPr marL="2110207" algn="l" defTabSz="844083" rtl="0" eaLnBrk="1" latinLnBrk="0" hangingPunct="1">
                        <a:defRPr sz="1662" b="1" kern="1200">
                          <a:solidFill>
                            <a:schemeClr val="tx1"/>
                          </a:solidFill>
                          <a:latin typeface="Calibri"/>
                        </a:defRPr>
                      </a:lvl6pPr>
                      <a:lvl7pPr marL="2532248" algn="l" defTabSz="844083" rtl="0" eaLnBrk="1" latinLnBrk="0" hangingPunct="1">
                        <a:defRPr sz="1662" b="1" kern="1200">
                          <a:solidFill>
                            <a:schemeClr val="tx1"/>
                          </a:solidFill>
                          <a:latin typeface="Calibri"/>
                        </a:defRPr>
                      </a:lvl7pPr>
                      <a:lvl8pPr marL="2954289" algn="l" defTabSz="844083" rtl="0" eaLnBrk="1" latinLnBrk="0" hangingPunct="1">
                        <a:defRPr sz="1662" b="1" kern="1200">
                          <a:solidFill>
                            <a:schemeClr val="tx1"/>
                          </a:solidFill>
                          <a:latin typeface="Calibri"/>
                        </a:defRPr>
                      </a:lvl8pPr>
                      <a:lvl9pPr marL="3376331" algn="l" defTabSz="844083" rtl="0" eaLnBrk="1" latinLnBrk="0" hangingPunct="1">
                        <a:defRPr sz="1662" b="1" kern="1200">
                          <a:solidFill>
                            <a:schemeClr val="tx1"/>
                          </a:solidFill>
                          <a:latin typeface="Calibri"/>
                        </a:defRPr>
                      </a:lvl9pPr>
                    </a:lstStyle>
                    <a:p>
                      <a:pPr marL="0" indent="0" algn="ctr">
                        <a:buFont typeface="+mj-lt"/>
                        <a:buNone/>
                      </a:pPr>
                      <a:r>
                        <a:rPr lang="es-CO" sz="1300" b="0" kern="1200" dirty="0" smtClean="0">
                          <a:solidFill>
                            <a:schemeClr val="tx1"/>
                          </a:solidFill>
                          <a:effectLst/>
                          <a:latin typeface="+mn-lt"/>
                          <a:ea typeface="+mn-ea"/>
                          <a:cs typeface="+mn-cs"/>
                        </a:rPr>
                        <a:t>Sin aporte de recursos públicos </a:t>
                      </a:r>
                    </a:p>
                  </a:txBody>
                  <a:tcPr marL="84406" marR="84406" marT="42203" marB="42203">
                    <a:lnL w="12700" cmpd="sng">
                      <a:solidFill>
                        <a:srgbClr val="366092"/>
                      </a:solidFill>
                    </a:lnL>
                    <a:lnR w="12700" cmpd="sng">
                      <a:solidFill>
                        <a:srgbClr val="366092"/>
                      </a:solidFill>
                    </a:lnR>
                    <a:lnT w="12700" cmpd="sng">
                      <a:solidFill>
                        <a:srgbClr val="366092"/>
                      </a:solidFill>
                    </a:lnT>
                    <a:lnB w="25400" cmpd="sng">
                      <a:solidFill>
                        <a:srgbClr val="366092"/>
                      </a:solidFill>
                    </a:lnB>
                    <a:lnTlToBr w="12700" cmpd="sng">
                      <a:noFill/>
                      <a:prstDash val="solid"/>
                    </a:lnTlToBr>
                    <a:lnBlToTr w="12700" cmpd="sng">
                      <a:noFill/>
                      <a:prstDash val="solid"/>
                    </a:lnBlToTr>
                    <a:noFill/>
                  </a:tcPr>
                </a:tc>
              </a:tr>
            </a:tbl>
          </a:graphicData>
        </a:graphic>
      </p:graphicFrame>
      <p:grpSp>
        <p:nvGrpSpPr>
          <p:cNvPr id="14" name="Grupo 13"/>
          <p:cNvGrpSpPr/>
          <p:nvPr/>
        </p:nvGrpSpPr>
        <p:grpSpPr>
          <a:xfrm>
            <a:off x="2277398" y="2132730"/>
            <a:ext cx="4411950" cy="3387347"/>
            <a:chOff x="103237" y="1806253"/>
            <a:chExt cx="4779612" cy="3669626"/>
          </a:xfrm>
        </p:grpSpPr>
        <p:pic>
          <p:nvPicPr>
            <p:cNvPr id="15" name="Imagen 14"/>
            <p:cNvPicPr>
              <a:picLocks noChangeAspect="1"/>
            </p:cNvPicPr>
            <p:nvPr/>
          </p:nvPicPr>
          <p:blipFill>
            <a:blip r:embed="rId3"/>
            <a:stretch>
              <a:fillRect/>
            </a:stretch>
          </p:blipFill>
          <p:spPr>
            <a:xfrm>
              <a:off x="103237" y="1806253"/>
              <a:ext cx="4779612" cy="3669626"/>
            </a:xfrm>
            <a:prstGeom prst="rect">
              <a:avLst/>
            </a:prstGeom>
          </p:spPr>
        </p:pic>
        <p:sp>
          <p:nvSpPr>
            <p:cNvPr id="16" name="Llamada rectangular redondeada 15"/>
            <p:cNvSpPr/>
            <p:nvPr/>
          </p:nvSpPr>
          <p:spPr>
            <a:xfrm>
              <a:off x="1162175" y="1844902"/>
              <a:ext cx="1039585" cy="291820"/>
            </a:xfrm>
            <a:prstGeom prst="wedgeRoundRectCallout">
              <a:avLst>
                <a:gd name="adj1" fmla="val -117378"/>
                <a:gd name="adj2" fmla="val 47637"/>
                <a:gd name="adj3" fmla="val 16667"/>
              </a:avLst>
            </a:prstGeom>
            <a:solidFill>
              <a:sysClr val="window" lastClr="FFFFFF"/>
            </a:solidFill>
            <a:ln w="25400" cap="flat" cmpd="sng" algn="ctr">
              <a:solidFill>
                <a:srgbClr val="B8CCE4">
                  <a:shade val="50000"/>
                </a:srgbClr>
              </a:solidFill>
              <a:prstDash val="solid"/>
            </a:ln>
            <a:effectLst/>
          </p:spPr>
          <p:txBody>
            <a:bodyPr rtlCol="0" anchor="ctr"/>
            <a:lstStyle/>
            <a:p>
              <a:pPr algn="ctr" fontAlgn="auto">
                <a:spcBef>
                  <a:spcPts val="0"/>
                </a:spcBef>
                <a:spcAft>
                  <a:spcPts val="0"/>
                </a:spcAft>
                <a:defRPr/>
              </a:pPr>
              <a:r>
                <a:rPr lang="es-CO" sz="1108" kern="0" dirty="0">
                  <a:solidFill>
                    <a:srgbClr val="022B44"/>
                  </a:solidFill>
                  <a:latin typeface="Calibri"/>
                  <a:cs typeface="+mn-cs"/>
                </a:rPr>
                <a:t>CHIRAJARA</a:t>
              </a:r>
              <a:endParaRPr lang="es-CO" sz="1477" kern="0" dirty="0">
                <a:solidFill>
                  <a:srgbClr val="022B44"/>
                </a:solidFill>
                <a:latin typeface="Calibri"/>
                <a:cs typeface="+mn-cs"/>
              </a:endParaRPr>
            </a:p>
          </p:txBody>
        </p:sp>
        <p:sp>
          <p:nvSpPr>
            <p:cNvPr id="17" name="Llamada rectangular redondeada 16"/>
            <p:cNvSpPr/>
            <p:nvPr/>
          </p:nvSpPr>
          <p:spPr>
            <a:xfrm>
              <a:off x="2525486" y="5143720"/>
              <a:ext cx="1243817" cy="291820"/>
            </a:xfrm>
            <a:prstGeom prst="wedgeRoundRectCallout">
              <a:avLst>
                <a:gd name="adj1" fmla="val 118224"/>
                <a:gd name="adj2" fmla="val 17795"/>
                <a:gd name="adj3" fmla="val 16667"/>
              </a:avLst>
            </a:prstGeom>
            <a:solidFill>
              <a:sysClr val="window" lastClr="FFFFFF"/>
            </a:solidFill>
            <a:ln w="25400" cap="flat" cmpd="sng" algn="ctr">
              <a:solidFill>
                <a:srgbClr val="B8CCE4">
                  <a:shade val="50000"/>
                </a:srgbClr>
              </a:solidFill>
              <a:prstDash val="solid"/>
            </a:ln>
            <a:effectLst/>
          </p:spPr>
          <p:txBody>
            <a:bodyPr rtlCol="0" anchor="ctr"/>
            <a:lstStyle/>
            <a:p>
              <a:pPr algn="ctr" fontAlgn="auto">
                <a:spcBef>
                  <a:spcPts val="0"/>
                </a:spcBef>
                <a:spcAft>
                  <a:spcPts val="0"/>
                </a:spcAft>
                <a:defRPr/>
              </a:pPr>
              <a:r>
                <a:rPr lang="es-CO" sz="1108" kern="0" dirty="0">
                  <a:solidFill>
                    <a:srgbClr val="022B44"/>
                  </a:solidFill>
                  <a:latin typeface="Calibri"/>
                  <a:cs typeface="+mn-cs"/>
                </a:rPr>
                <a:t>VILLAVICENCIO</a:t>
              </a:r>
              <a:endParaRPr lang="es-CO" sz="1477" kern="0" dirty="0">
                <a:solidFill>
                  <a:srgbClr val="022B44"/>
                </a:solidFill>
                <a:latin typeface="Calibri"/>
                <a:cs typeface="+mn-cs"/>
              </a:endParaRPr>
            </a:p>
          </p:txBody>
        </p:sp>
        <p:sp>
          <p:nvSpPr>
            <p:cNvPr id="18" name="Llamada rectangular redondeada 17"/>
            <p:cNvSpPr/>
            <p:nvPr/>
          </p:nvSpPr>
          <p:spPr>
            <a:xfrm>
              <a:off x="2311525" y="2391002"/>
              <a:ext cx="1039585" cy="291820"/>
            </a:xfrm>
            <a:prstGeom prst="wedgeRoundRectCallout">
              <a:avLst>
                <a:gd name="adj1" fmla="val -103940"/>
                <a:gd name="adj2" fmla="val 69397"/>
                <a:gd name="adj3" fmla="val 16667"/>
              </a:avLst>
            </a:prstGeom>
            <a:solidFill>
              <a:sysClr val="window" lastClr="FFFFFF"/>
            </a:solidFill>
            <a:ln w="25400" cap="flat" cmpd="sng" algn="ctr">
              <a:solidFill>
                <a:srgbClr val="B8CCE4">
                  <a:shade val="50000"/>
                </a:srgbClr>
              </a:solidFill>
              <a:prstDash val="solid"/>
            </a:ln>
            <a:effectLst/>
          </p:spPr>
          <p:txBody>
            <a:bodyPr rtlCol="0" anchor="ctr"/>
            <a:lstStyle/>
            <a:p>
              <a:pPr algn="ctr" fontAlgn="auto">
                <a:spcBef>
                  <a:spcPts val="0"/>
                </a:spcBef>
                <a:spcAft>
                  <a:spcPts val="0"/>
                </a:spcAft>
                <a:defRPr/>
              </a:pPr>
              <a:r>
                <a:rPr lang="es-CO" sz="1108" kern="0" dirty="0">
                  <a:solidFill>
                    <a:srgbClr val="022B44"/>
                  </a:solidFill>
                  <a:latin typeface="Calibri"/>
                  <a:cs typeface="+mn-cs"/>
                </a:rPr>
                <a:t>CAQUEZA</a:t>
              </a:r>
              <a:endParaRPr lang="es-CO" sz="1477" kern="0" dirty="0">
                <a:solidFill>
                  <a:srgbClr val="022B44"/>
                </a:solidFill>
                <a:latin typeface="Calibri"/>
                <a:cs typeface="+mn-cs"/>
              </a:endParaRPr>
            </a:p>
          </p:txBody>
        </p:sp>
        <p:sp>
          <p:nvSpPr>
            <p:cNvPr id="19" name="Llamada rectangular redondeada 18"/>
            <p:cNvSpPr/>
            <p:nvPr/>
          </p:nvSpPr>
          <p:spPr>
            <a:xfrm>
              <a:off x="1003425" y="3495156"/>
              <a:ext cx="1039585" cy="291820"/>
            </a:xfrm>
            <a:prstGeom prst="wedgeRoundRectCallout">
              <a:avLst>
                <a:gd name="adj1" fmla="val 92133"/>
                <a:gd name="adj2" fmla="val -52459"/>
                <a:gd name="adj3" fmla="val 16667"/>
              </a:avLst>
            </a:prstGeom>
            <a:solidFill>
              <a:sysClr val="window" lastClr="FFFFFF"/>
            </a:solidFill>
            <a:ln w="25400" cap="flat" cmpd="sng" algn="ctr">
              <a:solidFill>
                <a:srgbClr val="B8CCE4">
                  <a:shade val="50000"/>
                </a:srgbClr>
              </a:solidFill>
              <a:prstDash val="solid"/>
            </a:ln>
            <a:effectLst/>
          </p:spPr>
          <p:txBody>
            <a:bodyPr rtlCol="0" anchor="ctr"/>
            <a:lstStyle/>
            <a:p>
              <a:pPr algn="ctr" fontAlgn="auto">
                <a:spcBef>
                  <a:spcPts val="0"/>
                </a:spcBef>
                <a:spcAft>
                  <a:spcPts val="0"/>
                </a:spcAft>
                <a:defRPr/>
              </a:pPr>
              <a:r>
                <a:rPr lang="es-CO" sz="1108" kern="0" dirty="0">
                  <a:solidFill>
                    <a:srgbClr val="022B44"/>
                  </a:solidFill>
                  <a:latin typeface="Calibri"/>
                  <a:cs typeface="+mn-cs"/>
                </a:rPr>
                <a:t>QUETAME</a:t>
              </a:r>
              <a:endParaRPr lang="es-CO" sz="1477" kern="0" dirty="0">
                <a:solidFill>
                  <a:srgbClr val="022B44"/>
                </a:solidFill>
                <a:latin typeface="Calibri"/>
                <a:cs typeface="+mn-cs"/>
              </a:endParaRPr>
            </a:p>
          </p:txBody>
        </p:sp>
        <p:sp>
          <p:nvSpPr>
            <p:cNvPr id="20" name="Llamada rectangular redondeada 19"/>
            <p:cNvSpPr/>
            <p:nvPr/>
          </p:nvSpPr>
          <p:spPr>
            <a:xfrm>
              <a:off x="3371370" y="4033424"/>
              <a:ext cx="1039585" cy="291820"/>
            </a:xfrm>
            <a:prstGeom prst="wedgeRoundRectCallout">
              <a:avLst>
                <a:gd name="adj1" fmla="val -88669"/>
                <a:gd name="adj2" fmla="val 102037"/>
                <a:gd name="adj3" fmla="val 16667"/>
              </a:avLst>
            </a:prstGeom>
            <a:solidFill>
              <a:sysClr val="window" lastClr="FFFFFF"/>
            </a:solidFill>
            <a:ln w="25400" cap="flat" cmpd="sng" algn="ctr">
              <a:solidFill>
                <a:srgbClr val="B8CCE4">
                  <a:shade val="50000"/>
                </a:srgbClr>
              </a:solidFill>
              <a:prstDash val="solid"/>
            </a:ln>
            <a:effectLst/>
          </p:spPr>
          <p:txBody>
            <a:bodyPr rtlCol="0" anchor="ctr"/>
            <a:lstStyle/>
            <a:p>
              <a:pPr algn="ctr" fontAlgn="auto">
                <a:spcBef>
                  <a:spcPts val="0"/>
                </a:spcBef>
                <a:spcAft>
                  <a:spcPts val="0"/>
                </a:spcAft>
                <a:defRPr/>
              </a:pPr>
              <a:r>
                <a:rPr lang="es-CO" sz="1108" kern="0" dirty="0">
                  <a:solidFill>
                    <a:srgbClr val="022B44"/>
                  </a:solidFill>
                  <a:latin typeface="Calibri"/>
                  <a:cs typeface="+mn-cs"/>
                </a:rPr>
                <a:t>GUAYABETAL</a:t>
              </a:r>
              <a:endParaRPr lang="es-CO" sz="1477" kern="0" dirty="0">
                <a:solidFill>
                  <a:srgbClr val="022B44"/>
                </a:solidFill>
                <a:latin typeface="Calibri"/>
                <a:cs typeface="+mn-cs"/>
              </a:endParaRPr>
            </a:p>
          </p:txBody>
        </p:sp>
      </p:grpSp>
      <p:sp>
        <p:nvSpPr>
          <p:cNvPr id="21" name="30 CuadroTexto"/>
          <p:cNvSpPr txBox="1">
            <a:spLocks noChangeArrowheads="1"/>
          </p:cNvSpPr>
          <p:nvPr/>
        </p:nvSpPr>
        <p:spPr bwMode="auto">
          <a:xfrm flipH="1">
            <a:off x="6943266" y="4703768"/>
            <a:ext cx="3730898" cy="291170"/>
          </a:xfrm>
          <a:prstGeom prst="rect">
            <a:avLst/>
          </a:prstGeo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anchor="ctr">
            <a:spAutoFit/>
          </a:bodyPr>
          <a:lstStyle>
            <a:defPPr>
              <a:defRPr lang="es-CO"/>
            </a:defPPr>
            <a:lvl1pPr marL="457200" indent="-457200" algn="ctr">
              <a:spcBef>
                <a:spcPts val="600"/>
              </a:spcBef>
              <a:defRPr sz="1600" b="1" kern="0">
                <a:solidFill>
                  <a:prstClr val="white"/>
                </a:solidFill>
                <a:effectLst>
                  <a:outerShdw blurRad="38100" dist="38100" dir="2700000" algn="tl">
                    <a:srgbClr val="000000">
                      <a:alpha val="43137"/>
                    </a:srgbClr>
                  </a:outerShdw>
                </a:effectLst>
                <a:latin typeface="Calibri"/>
                <a:cs typeface="Arial" pitchFamily="34" charset="0"/>
              </a:defRPr>
            </a:lvl1pPr>
            <a:lvl2pPr marL="37931725" indent="-37474525"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fontAlgn="auto">
              <a:spcAft>
                <a:spcPts val="0"/>
              </a:spcAft>
              <a:defRPr/>
            </a:pPr>
            <a:r>
              <a:rPr lang="es-CO" sz="1292" dirty="0"/>
              <a:t>INFORMACIÓN GENERAL</a:t>
            </a:r>
          </a:p>
        </p:txBody>
      </p:sp>
      <p:graphicFrame>
        <p:nvGraphicFramePr>
          <p:cNvPr id="22" name="3 Tabla"/>
          <p:cNvGraphicFramePr>
            <a:graphicFrameLocks noGrp="1"/>
          </p:cNvGraphicFramePr>
          <p:nvPr>
            <p:extLst>
              <p:ext uri="{D42A27DB-BD31-4B8C-83A1-F6EECF244321}">
                <p14:modId xmlns:p14="http://schemas.microsoft.com/office/powerpoint/2010/main" val="2790573320"/>
              </p:ext>
            </p:extLst>
          </p:nvPr>
        </p:nvGraphicFramePr>
        <p:xfrm>
          <a:off x="6943266" y="5022906"/>
          <a:ext cx="3730900" cy="1209692"/>
        </p:xfrm>
        <a:graphic>
          <a:graphicData uri="http://schemas.openxmlformats.org/drawingml/2006/table">
            <a:tbl>
              <a:tblPr firstRow="1" bandRow="1"/>
              <a:tblGrid>
                <a:gridCol w="2254514"/>
                <a:gridCol w="1476386"/>
              </a:tblGrid>
              <a:tr h="279689">
                <a:tc>
                  <a:txBody>
                    <a:bodyPr/>
                    <a:lstStyle>
                      <a:lvl1pPr marL="0" algn="l" defTabSz="844083" rtl="0" eaLnBrk="1" latinLnBrk="0" hangingPunct="1">
                        <a:defRPr sz="1662" b="1" kern="1200">
                          <a:solidFill>
                            <a:schemeClr val="tx1"/>
                          </a:solidFill>
                          <a:latin typeface="Calibri"/>
                        </a:defRPr>
                      </a:lvl1pPr>
                      <a:lvl2pPr marL="422041" algn="l" defTabSz="844083" rtl="0" eaLnBrk="1" latinLnBrk="0" hangingPunct="1">
                        <a:defRPr sz="1662" b="1" kern="1200">
                          <a:solidFill>
                            <a:schemeClr val="tx1"/>
                          </a:solidFill>
                          <a:latin typeface="Calibri"/>
                        </a:defRPr>
                      </a:lvl2pPr>
                      <a:lvl3pPr marL="844083" algn="l" defTabSz="844083" rtl="0" eaLnBrk="1" latinLnBrk="0" hangingPunct="1">
                        <a:defRPr sz="1662" b="1" kern="1200">
                          <a:solidFill>
                            <a:schemeClr val="tx1"/>
                          </a:solidFill>
                          <a:latin typeface="Calibri"/>
                        </a:defRPr>
                      </a:lvl3pPr>
                      <a:lvl4pPr marL="1266124" algn="l" defTabSz="844083" rtl="0" eaLnBrk="1" latinLnBrk="0" hangingPunct="1">
                        <a:defRPr sz="1662" b="1" kern="1200">
                          <a:solidFill>
                            <a:schemeClr val="tx1"/>
                          </a:solidFill>
                          <a:latin typeface="Calibri"/>
                        </a:defRPr>
                      </a:lvl4pPr>
                      <a:lvl5pPr marL="1688165" algn="l" defTabSz="844083" rtl="0" eaLnBrk="1" latinLnBrk="0" hangingPunct="1">
                        <a:defRPr sz="1662" b="1" kern="1200">
                          <a:solidFill>
                            <a:schemeClr val="tx1"/>
                          </a:solidFill>
                          <a:latin typeface="Calibri"/>
                        </a:defRPr>
                      </a:lvl5pPr>
                      <a:lvl6pPr marL="2110207" algn="l" defTabSz="844083" rtl="0" eaLnBrk="1" latinLnBrk="0" hangingPunct="1">
                        <a:defRPr sz="1662" b="1" kern="1200">
                          <a:solidFill>
                            <a:schemeClr val="tx1"/>
                          </a:solidFill>
                          <a:latin typeface="Calibri"/>
                        </a:defRPr>
                      </a:lvl6pPr>
                      <a:lvl7pPr marL="2532248" algn="l" defTabSz="844083" rtl="0" eaLnBrk="1" latinLnBrk="0" hangingPunct="1">
                        <a:defRPr sz="1662" b="1" kern="1200">
                          <a:solidFill>
                            <a:schemeClr val="tx1"/>
                          </a:solidFill>
                          <a:latin typeface="Calibri"/>
                        </a:defRPr>
                      </a:lvl7pPr>
                      <a:lvl8pPr marL="2954289" algn="l" defTabSz="844083" rtl="0" eaLnBrk="1" latinLnBrk="0" hangingPunct="1">
                        <a:defRPr sz="1662" b="1" kern="1200">
                          <a:solidFill>
                            <a:schemeClr val="tx1"/>
                          </a:solidFill>
                          <a:latin typeface="Calibri"/>
                        </a:defRPr>
                      </a:lvl8pPr>
                      <a:lvl9pPr marL="3376331" algn="l" defTabSz="844083" rtl="0" eaLnBrk="1" latinLnBrk="0" hangingPunct="1">
                        <a:defRPr sz="1662" b="1" kern="1200">
                          <a:solidFill>
                            <a:schemeClr val="tx1"/>
                          </a:solidFill>
                          <a:latin typeface="Calibri"/>
                        </a:defRPr>
                      </a:lvl9pPr>
                    </a:lstStyle>
                    <a:p>
                      <a:pPr marL="0" algn="l" defTabSz="914400" rtl="0" eaLnBrk="1" latinLnBrk="0" hangingPunct="1"/>
                      <a:r>
                        <a:rPr lang="es-ES" sz="1300" kern="1200" dirty="0" smtClean="0">
                          <a:solidFill>
                            <a:schemeClr val="tx1"/>
                          </a:solidFill>
                        </a:rPr>
                        <a:t>Fecha</a:t>
                      </a:r>
                      <a:r>
                        <a:rPr lang="es-ES" sz="1300" kern="1200" baseline="0" dirty="0" smtClean="0">
                          <a:solidFill>
                            <a:schemeClr val="tx1"/>
                          </a:solidFill>
                        </a:rPr>
                        <a:t> de Adjudicación </a:t>
                      </a:r>
                      <a:endParaRPr lang="es-CO" sz="1300" b="0" kern="1200" dirty="0">
                        <a:solidFill>
                          <a:schemeClr val="tx1"/>
                        </a:solidFill>
                        <a:latin typeface="+mn-lt"/>
                        <a:ea typeface="+mn-ea"/>
                        <a:cs typeface="Arial" panose="020B0604020202020204" pitchFamily="34" charset="0"/>
                      </a:endParaRPr>
                    </a:p>
                  </a:txBody>
                  <a:tcPr marL="77913" marR="77913" marT="35960" marB="35960">
                    <a:lnL w="12700" cmpd="sng">
                      <a:solidFill>
                        <a:srgbClr val="6D96C7"/>
                      </a:solidFill>
                    </a:lnL>
                    <a:lnR w="12700" cmpd="sng">
                      <a:solidFill>
                        <a:srgbClr val="6D96C7"/>
                      </a:solidFill>
                    </a:lnR>
                    <a:lnT w="12700" cmpd="sng">
                      <a:solidFill>
                        <a:srgbClr val="6D96C7"/>
                      </a:solidFill>
                    </a:lnT>
                    <a:lnB w="25400" cmpd="sng">
                      <a:solidFill>
                        <a:srgbClr val="6D96C7"/>
                      </a:solidFill>
                    </a:lnB>
                    <a:lnTlToBr w="12700" cmpd="sng">
                      <a:noFill/>
                      <a:prstDash val="solid"/>
                    </a:lnTlToBr>
                    <a:lnBlToTr w="12700" cmpd="sng">
                      <a:noFill/>
                      <a:prstDash val="solid"/>
                    </a:lnBlToTr>
                    <a:noFill/>
                  </a:tcPr>
                </a:tc>
                <a:tc>
                  <a:txBody>
                    <a:bodyPr/>
                    <a:lstStyle>
                      <a:lvl1pPr marL="0" algn="l" defTabSz="844083" rtl="0" eaLnBrk="1" latinLnBrk="0" hangingPunct="1">
                        <a:defRPr sz="1662" b="1" kern="1200">
                          <a:solidFill>
                            <a:schemeClr val="tx1"/>
                          </a:solidFill>
                          <a:latin typeface="Calibri"/>
                        </a:defRPr>
                      </a:lvl1pPr>
                      <a:lvl2pPr marL="422041" algn="l" defTabSz="844083" rtl="0" eaLnBrk="1" latinLnBrk="0" hangingPunct="1">
                        <a:defRPr sz="1662" b="1" kern="1200">
                          <a:solidFill>
                            <a:schemeClr val="tx1"/>
                          </a:solidFill>
                          <a:latin typeface="Calibri"/>
                        </a:defRPr>
                      </a:lvl2pPr>
                      <a:lvl3pPr marL="844083" algn="l" defTabSz="844083" rtl="0" eaLnBrk="1" latinLnBrk="0" hangingPunct="1">
                        <a:defRPr sz="1662" b="1" kern="1200">
                          <a:solidFill>
                            <a:schemeClr val="tx1"/>
                          </a:solidFill>
                          <a:latin typeface="Calibri"/>
                        </a:defRPr>
                      </a:lvl3pPr>
                      <a:lvl4pPr marL="1266124" algn="l" defTabSz="844083" rtl="0" eaLnBrk="1" latinLnBrk="0" hangingPunct="1">
                        <a:defRPr sz="1662" b="1" kern="1200">
                          <a:solidFill>
                            <a:schemeClr val="tx1"/>
                          </a:solidFill>
                          <a:latin typeface="Calibri"/>
                        </a:defRPr>
                      </a:lvl4pPr>
                      <a:lvl5pPr marL="1688165" algn="l" defTabSz="844083" rtl="0" eaLnBrk="1" latinLnBrk="0" hangingPunct="1">
                        <a:defRPr sz="1662" b="1" kern="1200">
                          <a:solidFill>
                            <a:schemeClr val="tx1"/>
                          </a:solidFill>
                          <a:latin typeface="Calibri"/>
                        </a:defRPr>
                      </a:lvl5pPr>
                      <a:lvl6pPr marL="2110207" algn="l" defTabSz="844083" rtl="0" eaLnBrk="1" latinLnBrk="0" hangingPunct="1">
                        <a:defRPr sz="1662" b="1" kern="1200">
                          <a:solidFill>
                            <a:schemeClr val="tx1"/>
                          </a:solidFill>
                          <a:latin typeface="Calibri"/>
                        </a:defRPr>
                      </a:lvl6pPr>
                      <a:lvl7pPr marL="2532248" algn="l" defTabSz="844083" rtl="0" eaLnBrk="1" latinLnBrk="0" hangingPunct="1">
                        <a:defRPr sz="1662" b="1" kern="1200">
                          <a:solidFill>
                            <a:schemeClr val="tx1"/>
                          </a:solidFill>
                          <a:latin typeface="Calibri"/>
                        </a:defRPr>
                      </a:lvl7pPr>
                      <a:lvl8pPr marL="2954289" algn="l" defTabSz="844083" rtl="0" eaLnBrk="1" latinLnBrk="0" hangingPunct="1">
                        <a:defRPr sz="1662" b="1" kern="1200">
                          <a:solidFill>
                            <a:schemeClr val="tx1"/>
                          </a:solidFill>
                          <a:latin typeface="Calibri"/>
                        </a:defRPr>
                      </a:lvl8pPr>
                      <a:lvl9pPr marL="3376331" algn="l" defTabSz="844083" rtl="0" eaLnBrk="1" latinLnBrk="0" hangingPunct="1">
                        <a:defRPr sz="1662" b="1" kern="1200">
                          <a:solidFill>
                            <a:schemeClr val="tx1"/>
                          </a:solidFill>
                          <a:latin typeface="Calibri"/>
                        </a:defRPr>
                      </a:lvl9pPr>
                    </a:lstStyle>
                    <a:p>
                      <a:pPr algn="ctr" rtl="0" fontAlgn="ctr"/>
                      <a:r>
                        <a:rPr lang="es-MX" sz="1300" u="none" strike="noStrike" dirty="0" smtClean="0">
                          <a:solidFill>
                            <a:schemeClr val="tx1"/>
                          </a:solidFill>
                          <a:effectLst/>
                        </a:rPr>
                        <a:t>20/04/2015</a:t>
                      </a:r>
                      <a:endParaRPr lang="es-MX" sz="1300" b="0" i="0" u="none" strike="noStrike" dirty="0">
                        <a:solidFill>
                          <a:schemeClr val="tx1"/>
                        </a:solidFill>
                        <a:effectLst/>
                        <a:latin typeface="+mn-lt"/>
                      </a:endParaRPr>
                    </a:p>
                  </a:txBody>
                  <a:tcPr marL="8116" marR="8116" marT="7492" marB="0" anchor="ctr">
                    <a:lnL w="12700" cmpd="sng">
                      <a:solidFill>
                        <a:srgbClr val="6D96C7"/>
                      </a:solidFill>
                    </a:lnL>
                    <a:lnR w="12700" cmpd="sng">
                      <a:solidFill>
                        <a:srgbClr val="6D96C7"/>
                      </a:solidFill>
                    </a:lnR>
                    <a:lnT w="12700" cmpd="sng">
                      <a:solidFill>
                        <a:srgbClr val="6D96C7"/>
                      </a:solidFill>
                    </a:lnT>
                    <a:lnB w="25400" cmpd="sng">
                      <a:solidFill>
                        <a:srgbClr val="6D96C7"/>
                      </a:solidFill>
                    </a:lnB>
                    <a:lnTlToBr w="12700" cmpd="sng">
                      <a:noFill/>
                      <a:prstDash val="solid"/>
                    </a:lnTlToBr>
                    <a:lnBlToTr w="12700" cmpd="sng">
                      <a:noFill/>
                      <a:prstDash val="solid"/>
                    </a:lnBlToTr>
                    <a:noFill/>
                  </a:tcPr>
                </a:tc>
              </a:tr>
              <a:tr h="279689">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algn="l" defTabSz="914400" rtl="0" eaLnBrk="1" latinLnBrk="0" hangingPunct="1"/>
                      <a:r>
                        <a:rPr lang="es-CO" sz="1300" kern="1200" dirty="0" smtClean="0">
                          <a:solidFill>
                            <a:schemeClr val="tx1"/>
                          </a:solidFill>
                        </a:rPr>
                        <a:t>Fecha de Firma de Contrato</a:t>
                      </a:r>
                      <a:endParaRPr lang="es-CO" sz="1300" b="0" kern="1200" dirty="0">
                        <a:solidFill>
                          <a:schemeClr val="tx1"/>
                        </a:solidFill>
                        <a:latin typeface="+mn-lt"/>
                        <a:ea typeface="+mn-ea"/>
                        <a:cs typeface="Arial" panose="020B0604020202020204" pitchFamily="34" charset="0"/>
                      </a:endParaRPr>
                    </a:p>
                  </a:txBody>
                  <a:tcPr marL="77913" marR="77913" marT="35960" marB="35960" anchor="ctr">
                    <a:lnL w="12700" cmpd="sng">
                      <a:solidFill>
                        <a:srgbClr val="6D96C7"/>
                      </a:solidFill>
                    </a:lnL>
                    <a:lnR w="12700" cmpd="sng">
                      <a:solidFill>
                        <a:srgbClr val="6D96C7"/>
                      </a:solidFill>
                    </a:lnR>
                    <a:lnT w="25400" cmpd="sng">
                      <a:solidFill>
                        <a:srgbClr val="6D96C7"/>
                      </a:solidFill>
                    </a:lnT>
                    <a:lnB w="12700" cmpd="sng">
                      <a:solidFill>
                        <a:srgbClr val="6D96C7"/>
                      </a:solidFill>
                    </a:lnB>
                    <a:lnTlToBr w="12700" cmpd="sng">
                      <a:noFill/>
                      <a:prstDash val="solid"/>
                    </a:lnTlToBr>
                    <a:lnBlToTr w="12700" cmpd="sng">
                      <a:noFill/>
                      <a:prstDash val="solid"/>
                    </a:lnBlToTr>
                    <a:solidFill>
                      <a:srgbClr val="6D96C7">
                        <a:alpha val="20000"/>
                      </a:srgbClr>
                    </a:solidFill>
                  </a:tcPr>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algn="ctr" rtl="0" fontAlgn="ctr"/>
                      <a:r>
                        <a:rPr lang="es-MX" sz="1300" b="0" i="0" u="none" strike="noStrike" kern="1200" dirty="0" smtClean="0">
                          <a:solidFill>
                            <a:schemeClr val="tx1"/>
                          </a:solidFill>
                          <a:effectLst/>
                          <a:latin typeface="+mn-lt"/>
                          <a:ea typeface="+mn-ea"/>
                          <a:cs typeface="+mn-cs"/>
                        </a:rPr>
                        <a:t>05/06/2015</a:t>
                      </a:r>
                      <a:endParaRPr lang="es-MX" sz="1300" b="0" i="0" u="none" strike="noStrike" kern="1200" dirty="0">
                        <a:solidFill>
                          <a:schemeClr val="tx1"/>
                        </a:solidFill>
                        <a:effectLst/>
                        <a:latin typeface="+mn-lt"/>
                        <a:ea typeface="+mn-ea"/>
                        <a:cs typeface="+mn-cs"/>
                      </a:endParaRPr>
                    </a:p>
                  </a:txBody>
                  <a:tcPr marL="0" marR="0" marT="0" marB="0" anchor="ctr">
                    <a:lnL w="12700" cmpd="sng">
                      <a:solidFill>
                        <a:srgbClr val="6D96C7"/>
                      </a:solidFill>
                    </a:lnL>
                    <a:lnR w="12700" cmpd="sng">
                      <a:solidFill>
                        <a:srgbClr val="6D96C7"/>
                      </a:solidFill>
                    </a:lnR>
                    <a:lnT w="25400" cmpd="sng">
                      <a:solidFill>
                        <a:srgbClr val="6D96C7"/>
                      </a:solidFill>
                    </a:lnT>
                    <a:lnB w="12700" cmpd="sng">
                      <a:solidFill>
                        <a:srgbClr val="6D96C7"/>
                      </a:solidFill>
                    </a:lnB>
                    <a:lnTlToBr w="12700" cmpd="sng">
                      <a:noFill/>
                      <a:prstDash val="solid"/>
                    </a:lnTlToBr>
                    <a:lnBlToTr w="12700" cmpd="sng">
                      <a:noFill/>
                      <a:prstDash val="solid"/>
                    </a:lnBlToTr>
                    <a:solidFill>
                      <a:srgbClr val="6D96C7">
                        <a:alpha val="20000"/>
                      </a:srgbClr>
                    </a:solidFill>
                  </a:tcPr>
                </a:tc>
              </a:tr>
              <a:tr h="370625">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algn="l" defTabSz="914400" rtl="0" eaLnBrk="1" latinLnBrk="0" hangingPunct="1"/>
                      <a:r>
                        <a:rPr lang="es-CO" sz="1300" kern="1200" dirty="0" smtClean="0">
                          <a:solidFill>
                            <a:schemeClr val="tx1"/>
                          </a:solidFill>
                        </a:rPr>
                        <a:t>Acta de Inicio</a:t>
                      </a:r>
                      <a:endParaRPr lang="es-CO" sz="1300" b="0" kern="1200" dirty="0">
                        <a:solidFill>
                          <a:schemeClr val="tx1"/>
                        </a:solidFill>
                        <a:latin typeface="+mn-lt"/>
                        <a:ea typeface="+mn-ea"/>
                        <a:cs typeface="Arial" panose="020B0604020202020204" pitchFamily="34" charset="0"/>
                      </a:endParaRPr>
                    </a:p>
                  </a:txBody>
                  <a:tcPr marL="77913" marR="77913" marT="35960" marB="35960" anchor="ctr">
                    <a:lnL w="12700" cmpd="sng">
                      <a:solidFill>
                        <a:srgbClr val="6D96C7"/>
                      </a:solidFill>
                    </a:lnL>
                    <a:lnR w="12700" cmpd="sng">
                      <a:solidFill>
                        <a:srgbClr val="6D96C7"/>
                      </a:solidFill>
                    </a:lnR>
                    <a:lnT w="12700" cmpd="sng">
                      <a:solidFill>
                        <a:srgbClr val="6D96C7"/>
                      </a:solidFill>
                    </a:lnT>
                    <a:lnB w="12700" cmpd="sng">
                      <a:solidFill>
                        <a:srgbClr val="6D96C7"/>
                      </a:solidFill>
                    </a:lnB>
                    <a:lnTlToBr w="12700" cmpd="sng">
                      <a:noFill/>
                      <a:prstDash val="solid"/>
                    </a:lnTlToBr>
                    <a:lnBlToTr w="12700" cmpd="sng">
                      <a:noFill/>
                      <a:prstDash val="solid"/>
                    </a:lnBlToTr>
                    <a:noFill/>
                  </a:tcPr>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algn="ctr" rtl="0" fontAlgn="ctr"/>
                      <a:r>
                        <a:rPr lang="es-MX" sz="1300" b="0" i="0" u="none" strike="noStrike" kern="1200" dirty="0" smtClean="0">
                          <a:solidFill>
                            <a:schemeClr val="tx1"/>
                          </a:solidFill>
                          <a:effectLst/>
                          <a:latin typeface="+mn-lt"/>
                          <a:ea typeface="+mn-ea"/>
                          <a:cs typeface="+mn-cs"/>
                        </a:rPr>
                        <a:t>23/07/2015</a:t>
                      </a:r>
                      <a:endParaRPr lang="es-MX" sz="1300" b="0" i="0" u="none" strike="noStrike" kern="1200" dirty="0">
                        <a:solidFill>
                          <a:schemeClr val="tx1"/>
                        </a:solidFill>
                        <a:effectLst/>
                        <a:latin typeface="+mn-lt"/>
                        <a:ea typeface="+mn-ea"/>
                        <a:cs typeface="+mn-cs"/>
                      </a:endParaRPr>
                    </a:p>
                  </a:txBody>
                  <a:tcPr marL="0" marR="0" marT="0" marB="0" anchor="ctr">
                    <a:lnL w="12700" cmpd="sng">
                      <a:solidFill>
                        <a:srgbClr val="6D96C7"/>
                      </a:solidFill>
                    </a:lnL>
                    <a:lnR w="12700" cmpd="sng">
                      <a:solidFill>
                        <a:srgbClr val="6D96C7"/>
                      </a:solidFill>
                    </a:lnR>
                    <a:lnT w="12700" cmpd="sng">
                      <a:solidFill>
                        <a:srgbClr val="6D96C7"/>
                      </a:solidFill>
                    </a:lnT>
                    <a:lnB w="12700" cmpd="sng">
                      <a:solidFill>
                        <a:srgbClr val="6D96C7"/>
                      </a:solidFill>
                    </a:lnB>
                    <a:lnTlToBr w="12700" cmpd="sng">
                      <a:noFill/>
                      <a:prstDash val="solid"/>
                    </a:lnTlToBr>
                    <a:lnBlToTr w="12700" cmpd="sng">
                      <a:noFill/>
                      <a:prstDash val="solid"/>
                    </a:lnBlToTr>
                    <a:noFill/>
                  </a:tcPr>
                </a:tc>
              </a:tr>
              <a:tr h="279689">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algn="l" defTabSz="914400" rtl="0" eaLnBrk="1" latinLnBrk="0" hangingPunct="1"/>
                      <a:r>
                        <a:rPr lang="es-CO" sz="1300" kern="1200" dirty="0" smtClean="0">
                          <a:solidFill>
                            <a:schemeClr val="tx1"/>
                          </a:solidFill>
                        </a:rPr>
                        <a:t>Fase del Proyecto</a:t>
                      </a:r>
                      <a:endParaRPr lang="es-CO" sz="1300" b="0" kern="1200" dirty="0">
                        <a:solidFill>
                          <a:schemeClr val="tx1"/>
                        </a:solidFill>
                        <a:latin typeface="+mn-lt"/>
                        <a:ea typeface="+mn-ea"/>
                        <a:cs typeface="Arial" panose="020B0604020202020204" pitchFamily="34" charset="0"/>
                      </a:endParaRPr>
                    </a:p>
                  </a:txBody>
                  <a:tcPr marL="77913" marR="77913" marT="35960" marB="35960" anchor="ctr">
                    <a:lnL w="12700" cmpd="sng">
                      <a:solidFill>
                        <a:srgbClr val="6D96C7"/>
                      </a:solidFill>
                    </a:lnL>
                    <a:lnR w="12700" cmpd="sng">
                      <a:solidFill>
                        <a:srgbClr val="6D96C7"/>
                      </a:solidFill>
                    </a:lnR>
                    <a:lnT w="12700" cmpd="sng">
                      <a:solidFill>
                        <a:srgbClr val="6D96C7"/>
                      </a:solidFill>
                    </a:lnT>
                    <a:lnB w="12700" cmpd="sng">
                      <a:solidFill>
                        <a:srgbClr val="6D96C7"/>
                      </a:solidFill>
                    </a:lnB>
                    <a:lnTlToBr w="12700" cmpd="sng">
                      <a:noFill/>
                      <a:prstDash val="solid"/>
                    </a:lnTlToBr>
                    <a:lnBlToTr w="12700" cmpd="sng">
                      <a:noFill/>
                      <a:prstDash val="solid"/>
                    </a:lnBlToTr>
                    <a:solidFill>
                      <a:srgbClr val="6D96C7">
                        <a:alpha val="20000"/>
                      </a:srgbClr>
                    </a:solidFill>
                  </a:tcPr>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algn="ctr" rtl="0" fontAlgn="ctr"/>
                      <a:r>
                        <a:rPr lang="es-MX" sz="1300" b="0" i="0" u="none" strike="noStrike" kern="1200" dirty="0" smtClean="0">
                          <a:solidFill>
                            <a:schemeClr val="tx1"/>
                          </a:solidFill>
                          <a:effectLst/>
                          <a:latin typeface="+mn-lt"/>
                          <a:ea typeface="+mn-ea"/>
                          <a:cs typeface="+mn-cs"/>
                        </a:rPr>
                        <a:t>Pre-Construcción</a:t>
                      </a:r>
                      <a:endParaRPr lang="es-MX" sz="1300" b="0" i="0" u="none" strike="noStrike" kern="1200" dirty="0">
                        <a:solidFill>
                          <a:schemeClr val="tx1"/>
                        </a:solidFill>
                        <a:effectLst/>
                        <a:latin typeface="+mn-lt"/>
                        <a:ea typeface="+mn-ea"/>
                        <a:cs typeface="+mn-cs"/>
                      </a:endParaRPr>
                    </a:p>
                  </a:txBody>
                  <a:tcPr marL="0" marR="0" marT="0" marB="0" anchor="ctr">
                    <a:lnL w="12700" cmpd="sng">
                      <a:solidFill>
                        <a:srgbClr val="6D96C7"/>
                      </a:solidFill>
                    </a:lnL>
                    <a:lnR w="12700" cmpd="sng">
                      <a:solidFill>
                        <a:srgbClr val="6D96C7"/>
                      </a:solidFill>
                    </a:lnR>
                    <a:lnT w="12700" cmpd="sng">
                      <a:solidFill>
                        <a:srgbClr val="6D96C7"/>
                      </a:solidFill>
                    </a:lnT>
                    <a:lnB w="12700" cmpd="sng">
                      <a:solidFill>
                        <a:srgbClr val="6D96C7"/>
                      </a:solidFill>
                    </a:lnB>
                    <a:lnTlToBr w="12700" cmpd="sng">
                      <a:noFill/>
                      <a:prstDash val="solid"/>
                    </a:lnTlToBr>
                    <a:lnBlToTr w="12700" cmpd="sng">
                      <a:noFill/>
                      <a:prstDash val="solid"/>
                    </a:lnBlToTr>
                    <a:solidFill>
                      <a:srgbClr val="6D96C7">
                        <a:alpha val="20000"/>
                      </a:srgbClr>
                    </a:solidFill>
                  </a:tcPr>
                </a:tc>
              </a:tr>
            </a:tbl>
          </a:graphicData>
        </a:graphic>
      </p:graphicFrame>
    </p:spTree>
    <p:extLst>
      <p:ext uri="{BB962C8B-B14F-4D97-AF65-F5344CB8AC3E}">
        <p14:creationId xmlns:p14="http://schemas.microsoft.com/office/powerpoint/2010/main" val="25728216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0"/>
            <a:ext cx="1400213" cy="1124744"/>
          </a:xfrm>
          <a:prstGeom prst="rect">
            <a:avLst/>
          </a:prstGeom>
        </p:spPr>
      </p:pic>
      <p:sp>
        <p:nvSpPr>
          <p:cNvPr id="3" name="30 CuadroTexto"/>
          <p:cNvSpPr txBox="1">
            <a:spLocks noChangeArrowheads="1"/>
          </p:cNvSpPr>
          <p:nvPr/>
        </p:nvSpPr>
        <p:spPr bwMode="auto">
          <a:xfrm flipH="1">
            <a:off x="6864551" y="4995765"/>
            <a:ext cx="3621927" cy="302070"/>
          </a:xfrm>
          <a:prstGeom prst="rect">
            <a:avLst/>
          </a:prstGeom>
          <a:solidFill>
            <a:srgbClr val="6D96C7"/>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363" kern="0" dirty="0">
                <a:solidFill>
                  <a:prstClr val="white"/>
                </a:solidFill>
                <a:latin typeface="Calibri"/>
                <a:cs typeface="Arial" pitchFamily="34" charset="0"/>
              </a:rPr>
              <a:t>BENEFICIOS</a:t>
            </a:r>
          </a:p>
        </p:txBody>
      </p:sp>
      <p:graphicFrame>
        <p:nvGraphicFramePr>
          <p:cNvPr id="4" name="3 Tabla"/>
          <p:cNvGraphicFramePr>
            <a:graphicFrameLocks noGrp="1"/>
          </p:cNvGraphicFramePr>
          <p:nvPr>
            <p:extLst>
              <p:ext uri="{D42A27DB-BD31-4B8C-83A1-F6EECF244321}">
                <p14:modId xmlns:p14="http://schemas.microsoft.com/office/powerpoint/2010/main" val="799247423"/>
              </p:ext>
            </p:extLst>
          </p:nvPr>
        </p:nvGraphicFramePr>
        <p:xfrm>
          <a:off x="6864550" y="5317006"/>
          <a:ext cx="3604209" cy="992314"/>
        </p:xfrm>
        <a:graphic>
          <a:graphicData uri="http://schemas.openxmlformats.org/drawingml/2006/table">
            <a:tbl>
              <a:tblPr firstRow="1" bandRow="1"/>
              <a:tblGrid>
                <a:gridCol w="3604209"/>
              </a:tblGrid>
              <a:tr h="992313">
                <a:tc>
                  <a:txBody>
                    <a:bodyPr/>
                    <a:lstStyle>
                      <a:lvl1pPr marL="0" algn="l" defTabSz="844083" rtl="0" eaLnBrk="1" latinLnBrk="0" hangingPunct="1">
                        <a:defRPr sz="1662" b="1" kern="1200">
                          <a:solidFill>
                            <a:schemeClr val="tx1"/>
                          </a:solidFill>
                          <a:latin typeface="Calibri"/>
                        </a:defRPr>
                      </a:lvl1pPr>
                      <a:lvl2pPr marL="422041" algn="l" defTabSz="844083" rtl="0" eaLnBrk="1" latinLnBrk="0" hangingPunct="1">
                        <a:defRPr sz="1662" b="1" kern="1200">
                          <a:solidFill>
                            <a:schemeClr val="tx1"/>
                          </a:solidFill>
                          <a:latin typeface="Calibri"/>
                        </a:defRPr>
                      </a:lvl2pPr>
                      <a:lvl3pPr marL="844083" algn="l" defTabSz="844083" rtl="0" eaLnBrk="1" latinLnBrk="0" hangingPunct="1">
                        <a:defRPr sz="1662" b="1" kern="1200">
                          <a:solidFill>
                            <a:schemeClr val="tx1"/>
                          </a:solidFill>
                          <a:latin typeface="Calibri"/>
                        </a:defRPr>
                      </a:lvl3pPr>
                      <a:lvl4pPr marL="1266124" algn="l" defTabSz="844083" rtl="0" eaLnBrk="1" latinLnBrk="0" hangingPunct="1">
                        <a:defRPr sz="1662" b="1" kern="1200">
                          <a:solidFill>
                            <a:schemeClr val="tx1"/>
                          </a:solidFill>
                          <a:latin typeface="Calibri"/>
                        </a:defRPr>
                      </a:lvl4pPr>
                      <a:lvl5pPr marL="1688165" algn="l" defTabSz="844083" rtl="0" eaLnBrk="1" latinLnBrk="0" hangingPunct="1">
                        <a:defRPr sz="1662" b="1" kern="1200">
                          <a:solidFill>
                            <a:schemeClr val="tx1"/>
                          </a:solidFill>
                          <a:latin typeface="Calibri"/>
                        </a:defRPr>
                      </a:lvl5pPr>
                      <a:lvl6pPr marL="2110207" algn="l" defTabSz="844083" rtl="0" eaLnBrk="1" latinLnBrk="0" hangingPunct="1">
                        <a:defRPr sz="1662" b="1" kern="1200">
                          <a:solidFill>
                            <a:schemeClr val="tx1"/>
                          </a:solidFill>
                          <a:latin typeface="Calibri"/>
                        </a:defRPr>
                      </a:lvl6pPr>
                      <a:lvl7pPr marL="2532248" algn="l" defTabSz="844083" rtl="0" eaLnBrk="1" latinLnBrk="0" hangingPunct="1">
                        <a:defRPr sz="1662" b="1" kern="1200">
                          <a:solidFill>
                            <a:schemeClr val="tx1"/>
                          </a:solidFill>
                          <a:latin typeface="Calibri"/>
                        </a:defRPr>
                      </a:lvl7pPr>
                      <a:lvl8pPr marL="2954289" algn="l" defTabSz="844083" rtl="0" eaLnBrk="1" latinLnBrk="0" hangingPunct="1">
                        <a:defRPr sz="1662" b="1" kern="1200">
                          <a:solidFill>
                            <a:schemeClr val="tx1"/>
                          </a:solidFill>
                          <a:latin typeface="Calibri"/>
                        </a:defRPr>
                      </a:lvl8pPr>
                      <a:lvl9pPr marL="3376331" algn="l" defTabSz="844083" rtl="0" eaLnBrk="1" latinLnBrk="0" hangingPunct="1">
                        <a:defRPr sz="1662" b="1" kern="1200">
                          <a:solidFill>
                            <a:schemeClr val="tx1"/>
                          </a:solidFill>
                          <a:latin typeface="Calibri"/>
                        </a:defRPr>
                      </a:lvl9pPr>
                    </a:lstStyle>
                    <a:p>
                      <a:pPr marL="342900" indent="-342900" algn="just">
                        <a:buFont typeface="+mj-lt"/>
                        <a:buAutoNum type="arabicPeriod"/>
                      </a:pPr>
                      <a:r>
                        <a:rPr lang="es-ES" sz="1200" b="0" kern="1200" baseline="0" dirty="0" smtClean="0">
                          <a:solidFill>
                            <a:schemeClr val="tx1"/>
                          </a:solidFill>
                          <a:effectLst/>
                          <a:latin typeface="Calibri"/>
                          <a:ea typeface="+mn-ea"/>
                          <a:cs typeface="+mn-cs"/>
                        </a:rPr>
                        <a:t>Mejorará la conectividad entre Bogotá y los Llanos Orientales.</a:t>
                      </a:r>
                      <a:endParaRPr lang="es-ES" sz="1200" b="0" kern="1200" dirty="0" smtClean="0">
                        <a:solidFill>
                          <a:schemeClr val="tx1"/>
                        </a:solidFill>
                        <a:effectLst/>
                        <a:latin typeface="Calibri"/>
                        <a:ea typeface="+mn-ea"/>
                        <a:cs typeface="+mn-cs"/>
                      </a:endParaRPr>
                    </a:p>
                    <a:p>
                      <a:pPr marL="342900" indent="-342900" algn="just">
                        <a:buFont typeface="+mj-lt"/>
                        <a:buAutoNum type="arabicPeriod"/>
                      </a:pPr>
                      <a:r>
                        <a:rPr lang="es-ES" sz="1200" b="0" kern="1200" dirty="0" smtClean="0">
                          <a:solidFill>
                            <a:schemeClr val="tx1"/>
                          </a:solidFill>
                          <a:effectLst/>
                          <a:latin typeface="Calibri"/>
                          <a:ea typeface="+mn-ea"/>
                          <a:cs typeface="+mn-cs"/>
                        </a:rPr>
                        <a:t>Mejoras en Seguridad Vial </a:t>
                      </a:r>
                    </a:p>
                    <a:p>
                      <a:pPr marL="342900" indent="-342900" algn="just">
                        <a:buFont typeface="+mj-lt"/>
                        <a:buAutoNum type="arabicPeriod"/>
                      </a:pPr>
                      <a:r>
                        <a:rPr lang="es-ES" sz="1200" b="0" kern="1200" dirty="0" smtClean="0">
                          <a:solidFill>
                            <a:schemeClr val="tx1"/>
                          </a:solidFill>
                          <a:effectLst/>
                          <a:latin typeface="Calibri"/>
                          <a:ea typeface="+mn-ea"/>
                          <a:cs typeface="+mn-cs"/>
                        </a:rPr>
                        <a:t>Mejoras en atención de emergencias y atención al usuario</a:t>
                      </a:r>
                      <a:endParaRPr lang="es-ES" sz="1200" b="0" kern="1200" dirty="0">
                        <a:solidFill>
                          <a:schemeClr val="tx1"/>
                        </a:solidFill>
                        <a:effectLst/>
                        <a:latin typeface="Calibri"/>
                        <a:ea typeface="+mn-ea"/>
                        <a:cs typeface="+mn-cs"/>
                      </a:endParaRPr>
                    </a:p>
                  </a:txBody>
                  <a:tcPr marL="77913" marR="77913" marT="38957" marB="38957">
                    <a:lnL w="12700" cmpd="sng">
                      <a:solidFill>
                        <a:srgbClr val="DB620F"/>
                      </a:solidFill>
                    </a:lnL>
                    <a:lnR w="12700" cmpd="sng">
                      <a:solidFill>
                        <a:srgbClr val="DB620F"/>
                      </a:solidFill>
                    </a:lnR>
                    <a:lnT w="12700" cmpd="sng">
                      <a:solidFill>
                        <a:srgbClr val="DB620F"/>
                      </a:solidFill>
                    </a:lnT>
                    <a:lnB w="25400" cmpd="sng">
                      <a:solidFill>
                        <a:srgbClr val="DB620F"/>
                      </a:solidFill>
                    </a:lnB>
                    <a:lnTlToBr w="12700" cmpd="sng">
                      <a:noFill/>
                      <a:prstDash val="solid"/>
                    </a:lnTlToBr>
                    <a:lnBlToTr w="12700" cmpd="sng">
                      <a:noFill/>
                      <a:prstDash val="solid"/>
                    </a:lnBlToTr>
                    <a:noFill/>
                  </a:tcPr>
                </a:tc>
              </a:tr>
            </a:tbl>
          </a:graphicData>
        </a:graphic>
      </p:graphicFrame>
      <p:sp>
        <p:nvSpPr>
          <p:cNvPr id="5" name="30 CuadroTexto"/>
          <p:cNvSpPr txBox="1">
            <a:spLocks noChangeArrowheads="1"/>
          </p:cNvSpPr>
          <p:nvPr/>
        </p:nvSpPr>
        <p:spPr bwMode="auto">
          <a:xfrm flipH="1">
            <a:off x="6864551" y="3898975"/>
            <a:ext cx="3623937" cy="302070"/>
          </a:xfrm>
          <a:prstGeom prst="rect">
            <a:avLst/>
          </a:prstGeo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363" kern="0" dirty="0">
                <a:solidFill>
                  <a:prstClr val="white"/>
                </a:solidFill>
                <a:latin typeface="Calibri"/>
                <a:cs typeface="Arial" pitchFamily="34" charset="0"/>
              </a:rPr>
              <a:t>GENERACIÓN DE EMPLEOS</a:t>
            </a:r>
          </a:p>
        </p:txBody>
      </p:sp>
      <p:graphicFrame>
        <p:nvGraphicFramePr>
          <p:cNvPr id="6" name="3 Tabla"/>
          <p:cNvGraphicFramePr>
            <a:graphicFrameLocks noGrp="1"/>
          </p:cNvGraphicFramePr>
          <p:nvPr>
            <p:extLst>
              <p:ext uri="{D42A27DB-BD31-4B8C-83A1-F6EECF244321}">
                <p14:modId xmlns:p14="http://schemas.microsoft.com/office/powerpoint/2010/main" val="3342376641"/>
              </p:ext>
            </p:extLst>
          </p:nvPr>
        </p:nvGraphicFramePr>
        <p:xfrm>
          <a:off x="6862541" y="4249230"/>
          <a:ext cx="3623937" cy="626554"/>
        </p:xfrm>
        <a:graphic>
          <a:graphicData uri="http://schemas.openxmlformats.org/drawingml/2006/table">
            <a:tbl>
              <a:tblPr firstRow="1" bandRow="1"/>
              <a:tblGrid>
                <a:gridCol w="3623937"/>
              </a:tblGrid>
              <a:tr h="626553">
                <a:tc>
                  <a:txBody>
                    <a:bodyPr/>
                    <a:lstStyle>
                      <a:lvl1pPr marL="0" algn="l" defTabSz="844083" rtl="0" eaLnBrk="1" latinLnBrk="0" hangingPunct="1">
                        <a:defRPr sz="1662" b="1" kern="1200">
                          <a:solidFill>
                            <a:schemeClr val="tx1"/>
                          </a:solidFill>
                          <a:latin typeface="Calibri"/>
                        </a:defRPr>
                      </a:lvl1pPr>
                      <a:lvl2pPr marL="422041" algn="l" defTabSz="844083" rtl="0" eaLnBrk="1" latinLnBrk="0" hangingPunct="1">
                        <a:defRPr sz="1662" b="1" kern="1200">
                          <a:solidFill>
                            <a:schemeClr val="tx1"/>
                          </a:solidFill>
                          <a:latin typeface="Calibri"/>
                        </a:defRPr>
                      </a:lvl2pPr>
                      <a:lvl3pPr marL="844083" algn="l" defTabSz="844083" rtl="0" eaLnBrk="1" latinLnBrk="0" hangingPunct="1">
                        <a:defRPr sz="1662" b="1" kern="1200">
                          <a:solidFill>
                            <a:schemeClr val="tx1"/>
                          </a:solidFill>
                          <a:latin typeface="Calibri"/>
                        </a:defRPr>
                      </a:lvl3pPr>
                      <a:lvl4pPr marL="1266124" algn="l" defTabSz="844083" rtl="0" eaLnBrk="1" latinLnBrk="0" hangingPunct="1">
                        <a:defRPr sz="1662" b="1" kern="1200">
                          <a:solidFill>
                            <a:schemeClr val="tx1"/>
                          </a:solidFill>
                          <a:latin typeface="Calibri"/>
                        </a:defRPr>
                      </a:lvl4pPr>
                      <a:lvl5pPr marL="1688165" algn="l" defTabSz="844083" rtl="0" eaLnBrk="1" latinLnBrk="0" hangingPunct="1">
                        <a:defRPr sz="1662" b="1" kern="1200">
                          <a:solidFill>
                            <a:schemeClr val="tx1"/>
                          </a:solidFill>
                          <a:latin typeface="Calibri"/>
                        </a:defRPr>
                      </a:lvl5pPr>
                      <a:lvl6pPr marL="2110207" algn="l" defTabSz="844083" rtl="0" eaLnBrk="1" latinLnBrk="0" hangingPunct="1">
                        <a:defRPr sz="1662" b="1" kern="1200">
                          <a:solidFill>
                            <a:schemeClr val="tx1"/>
                          </a:solidFill>
                          <a:latin typeface="Calibri"/>
                        </a:defRPr>
                      </a:lvl6pPr>
                      <a:lvl7pPr marL="2532248" algn="l" defTabSz="844083" rtl="0" eaLnBrk="1" latinLnBrk="0" hangingPunct="1">
                        <a:defRPr sz="1662" b="1" kern="1200">
                          <a:solidFill>
                            <a:schemeClr val="tx1"/>
                          </a:solidFill>
                          <a:latin typeface="Calibri"/>
                        </a:defRPr>
                      </a:lvl7pPr>
                      <a:lvl8pPr marL="2954289" algn="l" defTabSz="844083" rtl="0" eaLnBrk="1" latinLnBrk="0" hangingPunct="1">
                        <a:defRPr sz="1662" b="1" kern="1200">
                          <a:solidFill>
                            <a:schemeClr val="tx1"/>
                          </a:solidFill>
                          <a:latin typeface="Calibri"/>
                        </a:defRPr>
                      </a:lvl8pPr>
                      <a:lvl9pPr marL="3376331" algn="l" defTabSz="844083" rtl="0" eaLnBrk="1" latinLnBrk="0" hangingPunct="1">
                        <a:defRPr sz="1662" b="1" kern="1200">
                          <a:solidFill>
                            <a:schemeClr val="tx1"/>
                          </a:solidFill>
                          <a:latin typeface="Calibri"/>
                        </a:defRPr>
                      </a:lvl9pPr>
                    </a:lstStyle>
                    <a:p>
                      <a:pPr marL="228600" indent="-228600">
                        <a:buFont typeface="+mj-lt"/>
                        <a:buAutoNum type="arabicPeriod"/>
                      </a:pPr>
                      <a:r>
                        <a:rPr lang="es-CO" sz="1200" b="0" kern="1200" dirty="0" smtClean="0">
                          <a:solidFill>
                            <a:schemeClr val="tx1"/>
                          </a:solidFill>
                          <a:effectLst/>
                          <a:latin typeface="Calibri"/>
                          <a:ea typeface="+mn-ea"/>
                          <a:cs typeface="+mn-cs"/>
                        </a:rPr>
                        <a:t>Generación de más de 5.900  empleos directos</a:t>
                      </a:r>
                      <a:r>
                        <a:rPr lang="es-CO" sz="1200" b="0" kern="1200" baseline="0" dirty="0" smtClean="0">
                          <a:solidFill>
                            <a:schemeClr val="tx1"/>
                          </a:solidFill>
                          <a:effectLst/>
                          <a:latin typeface="Calibri"/>
                          <a:ea typeface="+mn-ea"/>
                          <a:cs typeface="+mn-cs"/>
                        </a:rPr>
                        <a:t> </a:t>
                      </a:r>
                      <a:r>
                        <a:rPr lang="es-CO" sz="1200" b="0" kern="1200" dirty="0" smtClean="0">
                          <a:solidFill>
                            <a:schemeClr val="tx1"/>
                          </a:solidFill>
                          <a:effectLst/>
                          <a:latin typeface="Calibri"/>
                          <a:ea typeface="+mn-ea"/>
                          <a:cs typeface="+mn-cs"/>
                        </a:rPr>
                        <a:t>durante la etapa de construcción (5 años)</a:t>
                      </a:r>
                    </a:p>
                    <a:p>
                      <a:pPr marL="0" indent="0">
                        <a:buFont typeface="+mj-lt"/>
                        <a:buNone/>
                      </a:pPr>
                      <a:endParaRPr lang="es-CO" sz="1200" b="0" dirty="0">
                        <a:solidFill>
                          <a:schemeClr val="tx1"/>
                        </a:solidFill>
                        <a:effectLst/>
                        <a:latin typeface="+mj-lt"/>
                      </a:endParaRPr>
                    </a:p>
                  </a:txBody>
                  <a:tcPr marL="77913" marR="77913" marT="38957" marB="38957">
                    <a:lnL w="12700" cmpd="sng">
                      <a:solidFill>
                        <a:srgbClr val="4F81BD"/>
                      </a:solidFill>
                    </a:lnL>
                    <a:lnR w="12700" cmpd="sng">
                      <a:solidFill>
                        <a:srgbClr val="4F81BD"/>
                      </a:solidFill>
                    </a:lnR>
                    <a:lnT w="12700" cmpd="sng">
                      <a:solidFill>
                        <a:srgbClr val="4F81BD"/>
                      </a:solidFill>
                    </a:lnT>
                    <a:lnB w="25400" cmpd="sng">
                      <a:solidFill>
                        <a:srgbClr val="4F81BD"/>
                      </a:solidFill>
                    </a:lnB>
                    <a:lnTlToBr w="12700" cmpd="sng">
                      <a:noFill/>
                      <a:prstDash val="solid"/>
                    </a:lnTlToBr>
                    <a:lnBlToTr w="12700" cmpd="sng">
                      <a:noFill/>
                      <a:prstDash val="solid"/>
                    </a:lnBlToTr>
                    <a:solidFill>
                      <a:sysClr val="window" lastClr="FFFFFF"/>
                    </a:solidFill>
                  </a:tcPr>
                </a:tc>
              </a:tr>
            </a:tbl>
          </a:graphicData>
        </a:graphic>
      </p:graphicFrame>
      <p:grpSp>
        <p:nvGrpSpPr>
          <p:cNvPr id="7" name="Grupo 6"/>
          <p:cNvGrpSpPr/>
          <p:nvPr/>
        </p:nvGrpSpPr>
        <p:grpSpPr>
          <a:xfrm>
            <a:off x="-341923" y="665315"/>
            <a:ext cx="7039671" cy="877415"/>
            <a:chOff x="75387" y="144155"/>
            <a:chExt cx="5904656" cy="1029745"/>
          </a:xfrm>
        </p:grpSpPr>
        <p:sp>
          <p:nvSpPr>
            <p:cNvPr id="8" name="Rectángulo 5"/>
            <p:cNvSpPr>
              <a:spLocks noChangeArrowheads="1"/>
            </p:cNvSpPr>
            <p:nvPr/>
          </p:nvSpPr>
          <p:spPr bwMode="auto">
            <a:xfrm>
              <a:off x="75387" y="144155"/>
              <a:ext cx="5904656" cy="600889"/>
            </a:xfrm>
            <a:prstGeom prst="rect">
              <a:avLst/>
            </a:prstGeom>
            <a:noFill/>
            <a:ln w="9525">
              <a:noFill/>
              <a:miter lim="800000"/>
              <a:headEnd/>
              <a:tailEnd/>
            </a:ln>
          </p:spPr>
          <p:txBody>
            <a:bodyPr wrap="square">
              <a:spAutoFit/>
            </a:bodyPr>
            <a:lstStyle/>
            <a:p>
              <a:pPr fontAlgn="auto">
                <a:spcBef>
                  <a:spcPts val="0"/>
                </a:spcBef>
                <a:spcAft>
                  <a:spcPts val="0"/>
                </a:spcAft>
                <a:defRPr/>
              </a:pPr>
              <a:r>
                <a:rPr lang="es-ES" sz="2727" dirty="0" smtClean="0">
                  <a:solidFill>
                    <a:srgbClr val="FFC000"/>
                  </a:solidFill>
                  <a:latin typeface="Impact" pitchFamily="34" charset="0"/>
                  <a:sym typeface="Helvetica Neue Bold Condensed" charset="0"/>
                </a:rPr>
                <a:t>  </a:t>
              </a:r>
              <a:endParaRPr lang="es-ES" sz="2727" b="1" dirty="0">
                <a:ln w="10541" cmpd="sng">
                  <a:solidFill>
                    <a:srgbClr val="4F81BD">
                      <a:shade val="88000"/>
                      <a:satMod val="110000"/>
                    </a:srgbClr>
                  </a:solidFill>
                  <a:prstDash val="solid"/>
                </a:ln>
                <a:solidFill>
                  <a:srgbClr val="1F497D"/>
                </a:solidFill>
                <a:latin typeface="Franklin Gothic Demi Cond" pitchFamily="34" charset="0"/>
                <a:sym typeface="Helvetica Neue Bold Condensed" charset="0"/>
              </a:endParaRPr>
            </a:p>
          </p:txBody>
        </p:sp>
        <p:sp>
          <p:nvSpPr>
            <p:cNvPr id="9" name="Rectángulo 8"/>
            <p:cNvSpPr>
              <a:spLocks noChangeArrowheads="1"/>
            </p:cNvSpPr>
            <p:nvPr/>
          </p:nvSpPr>
          <p:spPr bwMode="auto">
            <a:xfrm>
              <a:off x="651451" y="573011"/>
              <a:ext cx="4752528" cy="600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pPr>
              <a:r>
                <a:rPr lang="es-ES" sz="2727" dirty="0">
                  <a:solidFill>
                    <a:prstClr val="black"/>
                  </a:solidFill>
                  <a:latin typeface="Impact" pitchFamily="34" charset="0"/>
                  <a:sym typeface="Helvetica Neue Bold Condensed"/>
                </a:rPr>
                <a:t>IP CHIRAJARA – VILLAVICENCIO 2</a:t>
              </a:r>
            </a:p>
          </p:txBody>
        </p:sp>
      </p:grpSp>
      <p:grpSp>
        <p:nvGrpSpPr>
          <p:cNvPr id="10" name="Grupo 9"/>
          <p:cNvGrpSpPr/>
          <p:nvPr/>
        </p:nvGrpSpPr>
        <p:grpSpPr>
          <a:xfrm>
            <a:off x="2576676" y="2587062"/>
            <a:ext cx="3810990" cy="2983681"/>
            <a:chOff x="103237" y="1806253"/>
            <a:chExt cx="4779612" cy="3669626"/>
          </a:xfrm>
        </p:grpSpPr>
        <p:pic>
          <p:nvPicPr>
            <p:cNvPr id="11" name="Imagen 10"/>
            <p:cNvPicPr>
              <a:picLocks noChangeAspect="1"/>
            </p:cNvPicPr>
            <p:nvPr/>
          </p:nvPicPr>
          <p:blipFill>
            <a:blip r:embed="rId3"/>
            <a:stretch>
              <a:fillRect/>
            </a:stretch>
          </p:blipFill>
          <p:spPr>
            <a:xfrm>
              <a:off x="103237" y="1806253"/>
              <a:ext cx="4779612" cy="3669626"/>
            </a:xfrm>
            <a:prstGeom prst="rect">
              <a:avLst/>
            </a:prstGeom>
          </p:spPr>
        </p:pic>
        <p:sp>
          <p:nvSpPr>
            <p:cNvPr id="12" name="Llamada rectangular redondeada 11"/>
            <p:cNvSpPr/>
            <p:nvPr/>
          </p:nvSpPr>
          <p:spPr>
            <a:xfrm>
              <a:off x="1162175" y="1844902"/>
              <a:ext cx="1039585" cy="291820"/>
            </a:xfrm>
            <a:prstGeom prst="wedgeRoundRectCallout">
              <a:avLst>
                <a:gd name="adj1" fmla="val -117378"/>
                <a:gd name="adj2" fmla="val 47637"/>
                <a:gd name="adj3" fmla="val 16667"/>
              </a:avLst>
            </a:prstGeom>
            <a:solidFill>
              <a:sysClr val="window" lastClr="FFFFFF"/>
            </a:solidFill>
            <a:ln w="25400" cap="flat" cmpd="sng" algn="ctr">
              <a:solidFill>
                <a:srgbClr val="B8CCE4">
                  <a:shade val="50000"/>
                </a:srgbClr>
              </a:solidFill>
              <a:prstDash val="solid"/>
            </a:ln>
            <a:effectLst/>
          </p:spPr>
          <p:txBody>
            <a:bodyPr rtlCol="0" anchor="ctr"/>
            <a:lstStyle/>
            <a:p>
              <a:pPr algn="ctr" fontAlgn="auto">
                <a:spcBef>
                  <a:spcPts val="0"/>
                </a:spcBef>
                <a:spcAft>
                  <a:spcPts val="0"/>
                </a:spcAft>
                <a:defRPr/>
              </a:pPr>
              <a:r>
                <a:rPr lang="es-CO" sz="1015" kern="0" dirty="0">
                  <a:solidFill>
                    <a:srgbClr val="022B44"/>
                  </a:solidFill>
                  <a:latin typeface="Calibri"/>
                  <a:cs typeface="+mn-cs"/>
                </a:rPr>
                <a:t>CHIRAJARA</a:t>
              </a:r>
              <a:endParaRPr lang="es-CO" sz="1292" kern="0" dirty="0">
                <a:solidFill>
                  <a:srgbClr val="022B44"/>
                </a:solidFill>
                <a:latin typeface="Calibri"/>
                <a:cs typeface="+mn-cs"/>
              </a:endParaRPr>
            </a:p>
          </p:txBody>
        </p:sp>
        <p:sp>
          <p:nvSpPr>
            <p:cNvPr id="13" name="Llamada rectangular redondeada 12"/>
            <p:cNvSpPr/>
            <p:nvPr/>
          </p:nvSpPr>
          <p:spPr>
            <a:xfrm>
              <a:off x="2525486" y="5143720"/>
              <a:ext cx="1243817" cy="291820"/>
            </a:xfrm>
            <a:prstGeom prst="wedgeRoundRectCallout">
              <a:avLst>
                <a:gd name="adj1" fmla="val 118224"/>
                <a:gd name="adj2" fmla="val 17795"/>
                <a:gd name="adj3" fmla="val 16667"/>
              </a:avLst>
            </a:prstGeom>
            <a:solidFill>
              <a:sysClr val="window" lastClr="FFFFFF"/>
            </a:solidFill>
            <a:ln w="25400" cap="flat" cmpd="sng" algn="ctr">
              <a:solidFill>
                <a:srgbClr val="B8CCE4">
                  <a:shade val="50000"/>
                </a:srgbClr>
              </a:solidFill>
              <a:prstDash val="solid"/>
            </a:ln>
            <a:effectLst/>
          </p:spPr>
          <p:txBody>
            <a:bodyPr rtlCol="0" anchor="ctr"/>
            <a:lstStyle/>
            <a:p>
              <a:pPr algn="ctr" fontAlgn="auto">
                <a:spcBef>
                  <a:spcPts val="0"/>
                </a:spcBef>
                <a:spcAft>
                  <a:spcPts val="0"/>
                </a:spcAft>
                <a:defRPr/>
              </a:pPr>
              <a:r>
                <a:rPr lang="es-CO" sz="1015" kern="0" dirty="0">
                  <a:solidFill>
                    <a:srgbClr val="022B44"/>
                  </a:solidFill>
                  <a:latin typeface="Calibri"/>
                  <a:cs typeface="+mn-cs"/>
                </a:rPr>
                <a:t>VILLAVICENCIO</a:t>
              </a:r>
              <a:endParaRPr lang="es-CO" sz="1292" kern="0" dirty="0">
                <a:solidFill>
                  <a:srgbClr val="022B44"/>
                </a:solidFill>
                <a:latin typeface="Calibri"/>
                <a:cs typeface="+mn-cs"/>
              </a:endParaRPr>
            </a:p>
          </p:txBody>
        </p:sp>
        <p:sp>
          <p:nvSpPr>
            <p:cNvPr id="14" name="Llamada rectangular redondeada 13"/>
            <p:cNvSpPr/>
            <p:nvPr/>
          </p:nvSpPr>
          <p:spPr>
            <a:xfrm>
              <a:off x="2311525" y="2391002"/>
              <a:ext cx="1039585" cy="291820"/>
            </a:xfrm>
            <a:prstGeom prst="wedgeRoundRectCallout">
              <a:avLst>
                <a:gd name="adj1" fmla="val -103940"/>
                <a:gd name="adj2" fmla="val 69397"/>
                <a:gd name="adj3" fmla="val 16667"/>
              </a:avLst>
            </a:prstGeom>
            <a:solidFill>
              <a:sysClr val="window" lastClr="FFFFFF"/>
            </a:solidFill>
            <a:ln w="25400" cap="flat" cmpd="sng" algn="ctr">
              <a:solidFill>
                <a:srgbClr val="B8CCE4">
                  <a:shade val="50000"/>
                </a:srgbClr>
              </a:solidFill>
              <a:prstDash val="solid"/>
            </a:ln>
            <a:effectLst/>
          </p:spPr>
          <p:txBody>
            <a:bodyPr rtlCol="0" anchor="ctr"/>
            <a:lstStyle/>
            <a:p>
              <a:pPr algn="ctr" fontAlgn="auto">
                <a:spcBef>
                  <a:spcPts val="0"/>
                </a:spcBef>
                <a:spcAft>
                  <a:spcPts val="0"/>
                </a:spcAft>
                <a:defRPr/>
              </a:pPr>
              <a:r>
                <a:rPr lang="es-CO" sz="1108" kern="0" dirty="0">
                  <a:solidFill>
                    <a:srgbClr val="022B44"/>
                  </a:solidFill>
                  <a:latin typeface="Calibri"/>
                  <a:cs typeface="+mn-cs"/>
                </a:rPr>
                <a:t>CAQUEZA</a:t>
              </a:r>
              <a:endParaRPr lang="es-CO" sz="1477" kern="0" dirty="0">
                <a:solidFill>
                  <a:srgbClr val="022B44"/>
                </a:solidFill>
                <a:latin typeface="Calibri"/>
                <a:cs typeface="+mn-cs"/>
              </a:endParaRPr>
            </a:p>
          </p:txBody>
        </p:sp>
        <p:sp>
          <p:nvSpPr>
            <p:cNvPr id="15" name="Llamada rectangular redondeada 14"/>
            <p:cNvSpPr/>
            <p:nvPr/>
          </p:nvSpPr>
          <p:spPr>
            <a:xfrm>
              <a:off x="1003425" y="3495156"/>
              <a:ext cx="1039585" cy="291820"/>
            </a:xfrm>
            <a:prstGeom prst="wedgeRoundRectCallout">
              <a:avLst>
                <a:gd name="adj1" fmla="val 92133"/>
                <a:gd name="adj2" fmla="val -52459"/>
                <a:gd name="adj3" fmla="val 16667"/>
              </a:avLst>
            </a:prstGeom>
            <a:solidFill>
              <a:sysClr val="window" lastClr="FFFFFF"/>
            </a:solidFill>
            <a:ln w="25400" cap="flat" cmpd="sng" algn="ctr">
              <a:solidFill>
                <a:srgbClr val="B8CCE4">
                  <a:shade val="50000"/>
                </a:srgbClr>
              </a:solidFill>
              <a:prstDash val="solid"/>
            </a:ln>
            <a:effectLst/>
          </p:spPr>
          <p:txBody>
            <a:bodyPr rtlCol="0" anchor="ctr"/>
            <a:lstStyle/>
            <a:p>
              <a:pPr algn="ctr" fontAlgn="auto">
                <a:spcBef>
                  <a:spcPts val="0"/>
                </a:spcBef>
                <a:spcAft>
                  <a:spcPts val="0"/>
                </a:spcAft>
                <a:defRPr/>
              </a:pPr>
              <a:r>
                <a:rPr lang="es-CO" sz="1108" kern="0" dirty="0">
                  <a:solidFill>
                    <a:srgbClr val="022B44"/>
                  </a:solidFill>
                  <a:latin typeface="Calibri"/>
                  <a:cs typeface="+mn-cs"/>
                </a:rPr>
                <a:t>QUETAME</a:t>
              </a:r>
              <a:endParaRPr lang="es-CO" sz="1477" kern="0" dirty="0">
                <a:solidFill>
                  <a:srgbClr val="022B44"/>
                </a:solidFill>
                <a:latin typeface="Calibri"/>
                <a:cs typeface="+mn-cs"/>
              </a:endParaRPr>
            </a:p>
          </p:txBody>
        </p:sp>
        <p:sp>
          <p:nvSpPr>
            <p:cNvPr id="16" name="Llamada rectangular redondeada 15"/>
            <p:cNvSpPr/>
            <p:nvPr/>
          </p:nvSpPr>
          <p:spPr>
            <a:xfrm>
              <a:off x="3371370" y="4033424"/>
              <a:ext cx="1233470" cy="222206"/>
            </a:xfrm>
            <a:prstGeom prst="wedgeRoundRectCallout">
              <a:avLst>
                <a:gd name="adj1" fmla="val -88669"/>
                <a:gd name="adj2" fmla="val 102037"/>
                <a:gd name="adj3" fmla="val 16667"/>
              </a:avLst>
            </a:prstGeom>
            <a:solidFill>
              <a:sysClr val="window" lastClr="FFFFFF"/>
            </a:solidFill>
            <a:ln w="25400" cap="flat" cmpd="sng" algn="ctr">
              <a:solidFill>
                <a:srgbClr val="B8CCE4">
                  <a:shade val="50000"/>
                </a:srgbClr>
              </a:solidFill>
              <a:prstDash val="solid"/>
            </a:ln>
            <a:effectLst/>
          </p:spPr>
          <p:txBody>
            <a:bodyPr rtlCol="0" anchor="ctr"/>
            <a:lstStyle/>
            <a:p>
              <a:pPr algn="ctr" fontAlgn="auto">
                <a:spcBef>
                  <a:spcPts val="0"/>
                </a:spcBef>
                <a:spcAft>
                  <a:spcPts val="0"/>
                </a:spcAft>
                <a:defRPr/>
              </a:pPr>
              <a:r>
                <a:rPr lang="es-CO" sz="1015" kern="0" dirty="0">
                  <a:solidFill>
                    <a:srgbClr val="022B44"/>
                  </a:solidFill>
                  <a:latin typeface="Calibri"/>
                  <a:cs typeface="+mn-cs"/>
                </a:rPr>
                <a:t>GUAYABETAL</a:t>
              </a:r>
              <a:endParaRPr lang="es-CO" sz="1292" kern="0" dirty="0">
                <a:solidFill>
                  <a:srgbClr val="022B44"/>
                </a:solidFill>
                <a:latin typeface="Calibri"/>
                <a:cs typeface="+mn-cs"/>
              </a:endParaRPr>
            </a:p>
          </p:txBody>
        </p:sp>
      </p:grpSp>
      <p:sp>
        <p:nvSpPr>
          <p:cNvPr id="17" name="30 CuadroTexto"/>
          <p:cNvSpPr txBox="1">
            <a:spLocks noChangeArrowheads="1"/>
          </p:cNvSpPr>
          <p:nvPr/>
        </p:nvSpPr>
        <p:spPr bwMode="auto">
          <a:xfrm flipH="1">
            <a:off x="6697748" y="1740289"/>
            <a:ext cx="3789364" cy="302070"/>
          </a:xfrm>
          <a:prstGeom prst="rect">
            <a:avLst/>
          </a:prstGeom>
          <a:solidFill>
            <a:srgbClr val="DB620F"/>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anchor="ctr">
            <a:spAutoFit/>
          </a:bodyPr>
          <a:lstStyle>
            <a:defPPr>
              <a:defRPr lang="es-MX"/>
            </a:defPPr>
            <a:lvl1pPr marL="457200" indent="-457200" algn="ctr" fontAlgn="base">
              <a:spcBef>
                <a:spcPts val="600"/>
              </a:spcBef>
              <a:spcAft>
                <a:spcPct val="0"/>
              </a:spcAft>
              <a:defRPr sz="1600" b="1">
                <a:solidFill>
                  <a:prstClr val="white"/>
                </a:solidFill>
                <a:effectLst>
                  <a:outerShdw blurRad="38100" dist="38100" dir="2700000" algn="tl">
                    <a:srgbClr val="000000">
                      <a:alpha val="43137"/>
                    </a:srgbClr>
                  </a:outerShdw>
                </a:effectLst>
                <a:latin typeface="Calibri"/>
                <a:cs typeface="Arial" pitchFamily="34"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363" kern="0" dirty="0"/>
              <a:t>CONTRATO 005 de 2015</a:t>
            </a:r>
          </a:p>
        </p:txBody>
      </p:sp>
      <p:graphicFrame>
        <p:nvGraphicFramePr>
          <p:cNvPr id="18" name="Tabla 17"/>
          <p:cNvGraphicFramePr>
            <a:graphicFrameLocks noGrp="1"/>
          </p:cNvGraphicFramePr>
          <p:nvPr>
            <p:extLst>
              <p:ext uri="{D42A27DB-BD31-4B8C-83A1-F6EECF244321}">
                <p14:modId xmlns:p14="http://schemas.microsoft.com/office/powerpoint/2010/main" val="757687501"/>
              </p:ext>
            </p:extLst>
          </p:nvPr>
        </p:nvGraphicFramePr>
        <p:xfrm>
          <a:off x="6697750" y="2050026"/>
          <a:ext cx="3789362" cy="1366012"/>
        </p:xfrm>
        <a:graphic>
          <a:graphicData uri="http://schemas.openxmlformats.org/drawingml/2006/table">
            <a:tbl>
              <a:tblPr/>
              <a:tblGrid>
                <a:gridCol w="2329626"/>
                <a:gridCol w="1459736"/>
              </a:tblGrid>
              <a:tr h="227248">
                <a:tc gridSpan="2">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algn="ctr" fontAlgn="ctr"/>
                      <a:r>
                        <a:rPr lang="es-CO" sz="1100" b="1" u="none" strike="noStrike" dirty="0" smtClean="0">
                          <a:effectLst/>
                        </a:rPr>
                        <a:t>CONCESIONARIA VIAL ANDINA S.A.S </a:t>
                      </a:r>
                      <a:endParaRPr lang="es-CO" sz="1100" b="1" i="0" u="none" strike="noStrike" dirty="0">
                        <a:solidFill>
                          <a:srgbClr val="FFFFFF"/>
                        </a:solidFill>
                        <a:effectLst/>
                        <a:latin typeface="Calibri" panose="020F0502020204030204" pitchFamily="34" charset="0"/>
                      </a:endParaRPr>
                    </a:p>
                  </a:txBody>
                  <a:tcPr marL="0" marR="0" marT="0" marB="0" anchor="ctr">
                    <a:lnL w="12700" cmpd="sng">
                      <a:solidFill>
                        <a:srgbClr val="DB620F"/>
                      </a:solidFill>
                    </a:lnL>
                    <a:lnR w="12700" cmpd="sng">
                      <a:solidFill>
                        <a:srgbClr val="DB620F"/>
                      </a:solidFill>
                    </a:lnR>
                    <a:lnT w="12700" cmpd="sng">
                      <a:solidFill>
                        <a:srgbClr val="DB620F"/>
                      </a:solidFill>
                    </a:lnT>
                    <a:lnB w="12700" cmpd="sng">
                      <a:solidFill>
                        <a:srgbClr val="DB620F"/>
                      </a:solidFill>
                    </a:lnB>
                    <a:lnTlToBr w="12700" cmpd="sng">
                      <a:noFill/>
                      <a:prstDash val="solid"/>
                    </a:lnTlToBr>
                    <a:lnBlToTr w="12700" cmpd="sng">
                      <a:noFill/>
                      <a:prstDash val="solid"/>
                    </a:lnBlToTr>
                    <a:noFill/>
                  </a:tcPr>
                </a:tc>
                <a:tc hMerge="1">
                  <a:txBody>
                    <a:bodyPr/>
                    <a:lstStyle/>
                    <a:p>
                      <a:endParaRPr lang="es-CO"/>
                    </a:p>
                  </a:txBody>
                  <a:tcPr/>
                </a:tc>
              </a:tr>
              <a:tr h="463514">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algn="ctr" fontAlgn="ctr"/>
                      <a:r>
                        <a:rPr lang="es-CO" sz="1100" u="none" strike="noStrike" dirty="0">
                          <a:effectLst/>
                        </a:rPr>
                        <a:t>ACCIONISTAS</a:t>
                      </a:r>
                      <a:endParaRPr lang="es-CO" sz="1100" b="1" i="0" u="none" strike="noStrike" dirty="0">
                        <a:solidFill>
                          <a:srgbClr val="16365C"/>
                        </a:solidFill>
                        <a:effectLst/>
                        <a:latin typeface="Calibri" panose="020F0502020204030204" pitchFamily="34" charset="0"/>
                      </a:endParaRPr>
                    </a:p>
                  </a:txBody>
                  <a:tcPr marL="0" marR="0" marT="0" marB="0" anchor="ctr">
                    <a:lnL w="12700" cmpd="sng">
                      <a:solidFill>
                        <a:srgbClr val="DB620F"/>
                      </a:solidFill>
                    </a:lnL>
                    <a:lnR w="12700" cmpd="sng">
                      <a:solidFill>
                        <a:srgbClr val="DB620F"/>
                      </a:solidFill>
                    </a:lnR>
                    <a:lnT w="12700" cmpd="sng">
                      <a:solidFill>
                        <a:srgbClr val="DB620F"/>
                      </a:solidFill>
                    </a:lnT>
                    <a:lnB w="12700" cmpd="sng">
                      <a:solidFill>
                        <a:srgbClr val="DB620F"/>
                      </a:solidFill>
                    </a:lnB>
                    <a:lnTlToBr w="12700" cmpd="sng">
                      <a:noFill/>
                      <a:prstDash val="solid"/>
                    </a:lnTlToBr>
                    <a:lnBlToTr w="12700" cmpd="sng">
                      <a:noFill/>
                      <a:prstDash val="solid"/>
                    </a:lnBlToTr>
                    <a:noFill/>
                  </a:tcPr>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algn="ctr" fontAlgn="ctr"/>
                      <a:r>
                        <a:rPr lang="es-CO" sz="1100" u="none" strike="noStrike">
                          <a:effectLst/>
                        </a:rPr>
                        <a:t>% DE PARTICIPACION</a:t>
                      </a:r>
                      <a:endParaRPr lang="es-CO" sz="1100" b="1" i="0" u="none" strike="noStrike">
                        <a:solidFill>
                          <a:srgbClr val="16365C"/>
                        </a:solidFill>
                        <a:effectLst/>
                        <a:latin typeface="Calibri" panose="020F0502020204030204" pitchFamily="34" charset="0"/>
                      </a:endParaRPr>
                    </a:p>
                  </a:txBody>
                  <a:tcPr marL="0" marR="0" marT="0" marB="0" anchor="ctr">
                    <a:lnL w="12700" cmpd="sng">
                      <a:solidFill>
                        <a:srgbClr val="DB620F"/>
                      </a:solidFill>
                    </a:lnL>
                    <a:lnR w="12700" cmpd="sng">
                      <a:solidFill>
                        <a:srgbClr val="DB620F"/>
                      </a:solidFill>
                    </a:lnR>
                    <a:lnT w="12700" cmpd="sng">
                      <a:solidFill>
                        <a:srgbClr val="DB620F"/>
                      </a:solidFill>
                    </a:lnT>
                    <a:lnB w="12700" cmpd="sng">
                      <a:solidFill>
                        <a:srgbClr val="DB620F"/>
                      </a:solidFill>
                    </a:lnB>
                    <a:lnTlToBr w="12700" cmpd="sng">
                      <a:noFill/>
                      <a:prstDash val="solid"/>
                    </a:lnTlToBr>
                    <a:lnBlToTr w="12700" cmpd="sng">
                      <a:noFill/>
                      <a:prstDash val="solid"/>
                    </a:lnBlToTr>
                    <a:noFill/>
                  </a:tcPr>
                </a:tc>
              </a:tr>
              <a:tr h="337625">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algn="l" fontAlgn="ctr"/>
                      <a:r>
                        <a:rPr lang="es-CO" sz="1100" dirty="0" smtClean="0"/>
                        <a:t>ESTUDIOS Y PROYECTOS DEL SOL S.A.S – EPISOL </a:t>
                      </a:r>
                      <a:endParaRPr lang="es-CO" sz="1100" b="0" i="0" u="none" strike="noStrike" dirty="0">
                        <a:solidFill>
                          <a:srgbClr val="16365C"/>
                        </a:solidFill>
                        <a:effectLst/>
                        <a:latin typeface="Calibri" panose="020F0502020204030204" pitchFamily="34" charset="0"/>
                      </a:endParaRPr>
                    </a:p>
                  </a:txBody>
                  <a:tcPr marL="0" marR="0" marT="0" marB="0" anchor="ctr">
                    <a:lnL w="12700" cmpd="sng">
                      <a:solidFill>
                        <a:srgbClr val="DB620F"/>
                      </a:solidFill>
                    </a:lnL>
                    <a:lnR w="12700" cmpd="sng">
                      <a:solidFill>
                        <a:srgbClr val="DB620F"/>
                      </a:solidFill>
                    </a:lnR>
                    <a:lnT w="12700" cmpd="sng">
                      <a:solidFill>
                        <a:srgbClr val="DB620F"/>
                      </a:solidFill>
                    </a:lnT>
                    <a:lnB w="12700" cmpd="sng">
                      <a:solidFill>
                        <a:srgbClr val="DB620F"/>
                      </a:solidFill>
                    </a:lnB>
                    <a:lnTlToBr w="12700" cmpd="sng">
                      <a:noFill/>
                      <a:prstDash val="solid"/>
                    </a:lnTlToBr>
                    <a:lnBlToTr w="12700" cmpd="sng">
                      <a:noFill/>
                      <a:prstDash val="solid"/>
                    </a:lnBlToTr>
                    <a:noFill/>
                  </a:tcPr>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algn="ctr" fontAlgn="ctr"/>
                      <a:r>
                        <a:rPr lang="es-CO" sz="1100" u="none" strike="noStrike" dirty="0" smtClean="0">
                          <a:effectLst/>
                        </a:rPr>
                        <a:t>80%</a:t>
                      </a:r>
                      <a:endParaRPr lang="es-CO" sz="1100" b="0" i="0" u="none" strike="noStrike" dirty="0">
                        <a:solidFill>
                          <a:srgbClr val="16365C"/>
                        </a:solidFill>
                        <a:effectLst/>
                        <a:latin typeface="Calibri" panose="020F0502020204030204" pitchFamily="34" charset="0"/>
                      </a:endParaRPr>
                    </a:p>
                  </a:txBody>
                  <a:tcPr marL="0" marR="0" marT="0" marB="0" anchor="ctr">
                    <a:lnL w="12700" cmpd="sng">
                      <a:solidFill>
                        <a:srgbClr val="DB620F"/>
                      </a:solidFill>
                    </a:lnL>
                    <a:lnR w="12700" cmpd="sng">
                      <a:solidFill>
                        <a:srgbClr val="DB620F"/>
                      </a:solidFill>
                    </a:lnR>
                    <a:lnT w="12700" cmpd="sng">
                      <a:solidFill>
                        <a:srgbClr val="DB620F"/>
                      </a:solidFill>
                    </a:lnT>
                    <a:lnB w="12700" cmpd="sng">
                      <a:solidFill>
                        <a:srgbClr val="DB620F"/>
                      </a:solidFill>
                    </a:lnB>
                    <a:lnTlToBr w="12700" cmpd="sng">
                      <a:noFill/>
                      <a:prstDash val="solid"/>
                    </a:lnTlToBr>
                    <a:lnBlToTr w="12700" cmpd="sng">
                      <a:noFill/>
                      <a:prstDash val="solid"/>
                    </a:lnBlToTr>
                    <a:noFill/>
                  </a:tcPr>
                </a:tc>
              </a:tr>
              <a:tr h="337625">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algn="l" fontAlgn="ctr"/>
                      <a:r>
                        <a:rPr lang="es-CO" sz="1100" dirty="0" smtClean="0"/>
                        <a:t>COLOMBIA DE LICITACIONES Y CONCESIONES S.A.S – CONCECOL S.A.S</a:t>
                      </a:r>
                      <a:endParaRPr lang="es-CO" sz="1100" b="0" i="0" u="none" strike="noStrike" dirty="0">
                        <a:solidFill>
                          <a:srgbClr val="16365C"/>
                        </a:solidFill>
                        <a:effectLst/>
                        <a:latin typeface="Calibri" panose="020F0502020204030204" pitchFamily="34" charset="0"/>
                      </a:endParaRPr>
                    </a:p>
                  </a:txBody>
                  <a:tcPr marL="0" marR="0" marT="0" marB="0" anchor="ctr">
                    <a:lnL w="12700" cmpd="sng">
                      <a:solidFill>
                        <a:srgbClr val="DB620F"/>
                      </a:solidFill>
                    </a:lnL>
                    <a:lnR w="12700" cmpd="sng">
                      <a:solidFill>
                        <a:srgbClr val="DB620F"/>
                      </a:solidFill>
                    </a:lnR>
                    <a:lnT w="12700" cmpd="sng">
                      <a:solidFill>
                        <a:srgbClr val="DB620F"/>
                      </a:solidFill>
                    </a:lnT>
                    <a:lnB w="12700" cmpd="sng">
                      <a:solidFill>
                        <a:srgbClr val="DB620F"/>
                      </a:solidFill>
                    </a:lnB>
                    <a:lnTlToBr w="12700" cmpd="sng">
                      <a:noFill/>
                      <a:prstDash val="solid"/>
                    </a:lnTlToBr>
                    <a:lnBlToTr w="12700" cmpd="sng">
                      <a:noFill/>
                      <a:prstDash val="solid"/>
                    </a:lnBlToTr>
                    <a:noFill/>
                  </a:tcPr>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algn="ctr" fontAlgn="ctr"/>
                      <a:r>
                        <a:rPr lang="es-CO" sz="1100" b="0" i="0" u="none" strike="noStrike" dirty="0" smtClean="0">
                          <a:solidFill>
                            <a:srgbClr val="16365C"/>
                          </a:solidFill>
                          <a:effectLst/>
                          <a:latin typeface="Calibri" panose="020F0502020204030204" pitchFamily="34" charset="0"/>
                        </a:rPr>
                        <a:t>20%</a:t>
                      </a:r>
                      <a:endParaRPr lang="es-CO" sz="1100" b="0" i="0" u="none" strike="noStrike" dirty="0">
                        <a:solidFill>
                          <a:srgbClr val="16365C"/>
                        </a:solidFill>
                        <a:effectLst/>
                        <a:latin typeface="Calibri" panose="020F0502020204030204" pitchFamily="34" charset="0"/>
                      </a:endParaRPr>
                    </a:p>
                  </a:txBody>
                  <a:tcPr marL="0" marR="0" marT="0" marB="0" anchor="ctr">
                    <a:lnL w="12700" cmpd="sng">
                      <a:solidFill>
                        <a:srgbClr val="DB620F"/>
                      </a:solidFill>
                    </a:lnL>
                    <a:lnR w="12700" cmpd="sng">
                      <a:solidFill>
                        <a:srgbClr val="DB620F"/>
                      </a:solidFill>
                    </a:lnR>
                    <a:lnT w="12700" cmpd="sng">
                      <a:solidFill>
                        <a:srgbClr val="DB620F"/>
                      </a:solidFill>
                    </a:lnT>
                    <a:lnB w="12700" cmpd="sng">
                      <a:solidFill>
                        <a:srgbClr val="DB620F"/>
                      </a:solid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7955435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0"/>
            <a:ext cx="1400213" cy="1124744"/>
          </a:xfrm>
          <a:prstGeom prst="rect">
            <a:avLst/>
          </a:prstGeom>
        </p:spPr>
      </p:pic>
      <p:sp>
        <p:nvSpPr>
          <p:cNvPr id="3" name="Rectángulo 5"/>
          <p:cNvSpPr>
            <a:spLocks noChangeArrowheads="1"/>
          </p:cNvSpPr>
          <p:nvPr/>
        </p:nvSpPr>
        <p:spPr bwMode="auto">
          <a:xfrm>
            <a:off x="2116421" y="632207"/>
            <a:ext cx="7039671" cy="512000"/>
          </a:xfrm>
          <a:prstGeom prst="rect">
            <a:avLst/>
          </a:prstGeom>
          <a:noFill/>
          <a:ln w="9525">
            <a:noFill/>
            <a:miter lim="800000"/>
            <a:headEnd/>
            <a:tailEnd/>
          </a:ln>
        </p:spPr>
        <p:txBody>
          <a:bodyPr wrap="square">
            <a:spAutoFit/>
          </a:bodyPr>
          <a:lstStyle/>
          <a:p>
            <a:pPr fontAlgn="auto">
              <a:spcBef>
                <a:spcPts val="0"/>
              </a:spcBef>
              <a:spcAft>
                <a:spcPts val="0"/>
              </a:spcAft>
              <a:defRPr/>
            </a:pPr>
            <a:r>
              <a:rPr lang="es-ES" sz="2727" dirty="0" smtClean="0">
                <a:solidFill>
                  <a:srgbClr val="FFC000"/>
                </a:solidFill>
                <a:latin typeface="Impact" pitchFamily="34" charset="0"/>
                <a:sym typeface="Helvetica Neue Bold Condensed" charset="0"/>
              </a:rPr>
              <a:t>  </a:t>
            </a:r>
            <a:endParaRPr lang="es-ES" sz="2727" b="1" dirty="0">
              <a:ln w="10541" cmpd="sng">
                <a:solidFill>
                  <a:srgbClr val="4F81BD">
                    <a:shade val="88000"/>
                    <a:satMod val="110000"/>
                  </a:srgbClr>
                </a:solidFill>
                <a:prstDash val="solid"/>
              </a:ln>
              <a:solidFill>
                <a:srgbClr val="1F497D"/>
              </a:solidFill>
              <a:latin typeface="Franklin Gothic Demi Cond" pitchFamily="34" charset="0"/>
              <a:sym typeface="Helvetica Neue Bold Condensed" charset="0"/>
            </a:endParaRPr>
          </a:p>
        </p:txBody>
      </p:sp>
      <p:sp>
        <p:nvSpPr>
          <p:cNvPr id="4" name="30 CuadroTexto"/>
          <p:cNvSpPr txBox="1">
            <a:spLocks noChangeArrowheads="1"/>
          </p:cNvSpPr>
          <p:nvPr/>
        </p:nvSpPr>
        <p:spPr bwMode="auto">
          <a:xfrm flipH="1">
            <a:off x="2845766" y="3557067"/>
            <a:ext cx="7570714" cy="302070"/>
          </a:xfrm>
          <a:prstGeom prst="rect">
            <a:avLst/>
          </a:prstGeo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363" kern="0" dirty="0">
                <a:solidFill>
                  <a:prstClr val="white"/>
                </a:solidFill>
                <a:latin typeface="Calibri"/>
                <a:cs typeface="Arial" pitchFamily="34" charset="0"/>
              </a:rPr>
              <a:t>UNIDADES FUNCIONALES</a:t>
            </a:r>
          </a:p>
        </p:txBody>
      </p:sp>
      <p:graphicFrame>
        <p:nvGraphicFramePr>
          <p:cNvPr id="5" name="Tabla 4"/>
          <p:cNvGraphicFramePr>
            <a:graphicFrameLocks noGrp="1"/>
          </p:cNvGraphicFramePr>
          <p:nvPr>
            <p:extLst>
              <p:ext uri="{D42A27DB-BD31-4B8C-83A1-F6EECF244321}">
                <p14:modId xmlns:p14="http://schemas.microsoft.com/office/powerpoint/2010/main" val="4153142312"/>
              </p:ext>
            </p:extLst>
          </p:nvPr>
        </p:nvGraphicFramePr>
        <p:xfrm>
          <a:off x="2823658" y="3845512"/>
          <a:ext cx="7570713" cy="1743728"/>
        </p:xfrm>
        <a:graphic>
          <a:graphicData uri="http://schemas.openxmlformats.org/drawingml/2006/table">
            <a:tbl>
              <a:tblPr bandRow="1"/>
              <a:tblGrid>
                <a:gridCol w="511448"/>
                <a:gridCol w="2713990"/>
                <a:gridCol w="1706363"/>
                <a:gridCol w="2638912"/>
              </a:tblGrid>
              <a:tr h="383718">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a:spcAft>
                          <a:spcPts val="0"/>
                        </a:spcAft>
                      </a:pPr>
                      <a:r>
                        <a:rPr lang="es-ES_tradnl" sz="1200" b="1" dirty="0">
                          <a:effectLst/>
                          <a:latin typeface="+mn-lt"/>
                        </a:rPr>
                        <a:t>UF</a:t>
                      </a:r>
                      <a:endParaRPr lang="es-CO" sz="1200" b="1" dirty="0">
                        <a:effectLst/>
                        <a:latin typeface="+mn-lt"/>
                        <a:ea typeface="Times New Roman"/>
                      </a:endParaRPr>
                    </a:p>
                  </a:txBody>
                  <a:tcPr marL="58435" marR="58435" marT="0" marB="0" anchor="ctr">
                    <a:lnL w="12700" cmpd="sng">
                      <a:solidFill>
                        <a:srgbClr val="B8CCE4"/>
                      </a:solidFill>
                    </a:lnL>
                    <a:lnR>
                      <a:noFill/>
                    </a:lnR>
                    <a:lnT w="12700" cmpd="sng">
                      <a:solidFill>
                        <a:srgbClr val="B8CCE4"/>
                      </a:solidFill>
                    </a:lnT>
                    <a:lnB w="12700" cmpd="sng">
                      <a:solidFill>
                        <a:srgbClr val="B8CCE4"/>
                      </a:solidFill>
                    </a:lnB>
                    <a:lnTlToBr w="12700" cmpd="sng">
                      <a:noFill/>
                      <a:prstDash val="solid"/>
                    </a:lnTlToBr>
                    <a:lnBlToTr w="12700" cmpd="sng">
                      <a:noFill/>
                      <a:prstDash val="solid"/>
                    </a:lnBlToTr>
                    <a:solidFill>
                      <a:srgbClr val="B8CCE4">
                        <a:tint val="20000"/>
                      </a:srgbClr>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a:spcAft>
                          <a:spcPts val="0"/>
                        </a:spcAft>
                      </a:pPr>
                      <a:r>
                        <a:rPr lang="es-ES_tradnl" sz="1200" b="1" dirty="0">
                          <a:effectLst/>
                          <a:latin typeface="+mn-lt"/>
                        </a:rPr>
                        <a:t>Sector</a:t>
                      </a:r>
                      <a:endParaRPr lang="es-CO" sz="1200" b="1" dirty="0">
                        <a:effectLst/>
                        <a:latin typeface="+mn-lt"/>
                        <a:ea typeface="Times New Roman"/>
                      </a:endParaRPr>
                    </a:p>
                  </a:txBody>
                  <a:tcPr marL="58435" marR="58435" marT="0" marB="0" anchor="ctr">
                    <a:lnL>
                      <a:noFill/>
                    </a:lnL>
                    <a:lnR>
                      <a:noFill/>
                    </a:lnR>
                    <a:lnT w="12700" cmpd="sng">
                      <a:solidFill>
                        <a:srgbClr val="B8CCE4"/>
                      </a:solidFill>
                    </a:lnT>
                    <a:lnB w="12700" cmpd="sng">
                      <a:solidFill>
                        <a:srgbClr val="B8CCE4"/>
                      </a:solidFill>
                    </a:lnB>
                    <a:lnTlToBr w="12700" cmpd="sng">
                      <a:noFill/>
                      <a:prstDash val="solid"/>
                    </a:lnTlToBr>
                    <a:lnBlToTr w="12700" cmpd="sng">
                      <a:noFill/>
                      <a:prstDash val="solid"/>
                    </a:lnBlToTr>
                    <a:solidFill>
                      <a:srgbClr val="B8CCE4">
                        <a:tint val="20000"/>
                      </a:srgbClr>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a:spcAft>
                          <a:spcPts val="0"/>
                        </a:spcAft>
                      </a:pPr>
                      <a:r>
                        <a:rPr lang="es-ES_tradnl" sz="1200" b="1" dirty="0" smtClean="0">
                          <a:effectLst/>
                          <a:latin typeface="+mn-lt"/>
                        </a:rPr>
                        <a:t>Longitud (Km)</a:t>
                      </a:r>
                      <a:endParaRPr lang="es-CO" sz="1200" b="1" dirty="0">
                        <a:effectLst/>
                        <a:latin typeface="+mn-lt"/>
                        <a:ea typeface="Times New Roman"/>
                      </a:endParaRPr>
                    </a:p>
                  </a:txBody>
                  <a:tcPr marL="58435" marR="58435" marT="0" marB="0" anchor="ctr">
                    <a:lnL>
                      <a:noFill/>
                    </a:lnL>
                    <a:lnR>
                      <a:noFill/>
                    </a:lnR>
                    <a:lnT w="12700" cmpd="sng">
                      <a:solidFill>
                        <a:srgbClr val="B8CCE4"/>
                      </a:solidFill>
                    </a:lnT>
                    <a:lnB w="12700" cmpd="sng">
                      <a:solidFill>
                        <a:srgbClr val="B8CCE4"/>
                      </a:solidFill>
                    </a:lnB>
                    <a:lnTlToBr w="12700" cmpd="sng">
                      <a:noFill/>
                      <a:prstDash val="solid"/>
                    </a:lnTlToBr>
                    <a:lnBlToTr w="12700" cmpd="sng">
                      <a:noFill/>
                      <a:prstDash val="solid"/>
                    </a:lnBlToTr>
                    <a:solidFill>
                      <a:srgbClr val="B8CCE4">
                        <a:tint val="20000"/>
                      </a:srgbClr>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a:spcAft>
                          <a:spcPts val="0"/>
                        </a:spcAft>
                      </a:pPr>
                      <a:r>
                        <a:rPr lang="es-ES_tradnl" sz="1200" b="1" dirty="0">
                          <a:effectLst/>
                          <a:latin typeface="+mn-lt"/>
                        </a:rPr>
                        <a:t>Intervención prevista</a:t>
                      </a:r>
                      <a:endParaRPr lang="es-CO" sz="1200" b="1" dirty="0">
                        <a:effectLst/>
                        <a:latin typeface="+mn-lt"/>
                        <a:ea typeface="Times New Roman"/>
                      </a:endParaRPr>
                    </a:p>
                  </a:txBody>
                  <a:tcPr marL="58435" marR="58435" marT="0" marB="0" anchor="ctr">
                    <a:lnL>
                      <a:noFill/>
                    </a:lnL>
                    <a:lnR w="12700" cmpd="sng">
                      <a:solidFill>
                        <a:srgbClr val="B8CCE4"/>
                      </a:solidFill>
                    </a:lnR>
                    <a:lnT w="12700" cmpd="sng">
                      <a:solidFill>
                        <a:srgbClr val="B8CCE4"/>
                      </a:solidFill>
                    </a:lnT>
                    <a:lnB w="12700" cmpd="sng">
                      <a:solidFill>
                        <a:srgbClr val="B8CCE4"/>
                      </a:solidFill>
                    </a:lnB>
                    <a:lnTlToBr w="12700" cmpd="sng">
                      <a:noFill/>
                      <a:prstDash val="solid"/>
                    </a:lnTlToBr>
                    <a:lnBlToTr w="12700" cmpd="sng">
                      <a:noFill/>
                      <a:prstDash val="solid"/>
                    </a:lnBlToTr>
                    <a:solidFill>
                      <a:srgbClr val="B8CCE4">
                        <a:tint val="20000"/>
                      </a:srgbClr>
                    </a:solidFill>
                  </a:tcPr>
                </a:tc>
              </a:tr>
              <a:tr h="326576">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fontAlgn="ctr"/>
                      <a:r>
                        <a:rPr lang="es-MX" sz="1200" dirty="0" smtClean="0"/>
                        <a:t>UF0</a:t>
                      </a:r>
                      <a:endParaRPr lang="es-MX" sz="1200" dirty="0"/>
                    </a:p>
                  </a:txBody>
                  <a:tcPr marL="0" marR="0" marT="0" marB="0" anchor="ctr">
                    <a:lnL w="12700" cmpd="sng">
                      <a:solidFill>
                        <a:srgbClr val="B8CCE4"/>
                      </a:solidFill>
                    </a:lnL>
                    <a:lnR>
                      <a:noFill/>
                    </a:lnR>
                    <a:lnT w="12700" cmpd="sng">
                      <a:solidFill>
                        <a:srgbClr val="B8CCE4"/>
                      </a:solidFill>
                    </a:lnT>
                    <a:lnB w="12700" cmpd="sng">
                      <a:solidFill>
                        <a:srgbClr val="B8CCE4"/>
                      </a:solidFill>
                    </a:lnB>
                    <a:lnTlToBr w="12700" cmpd="sng">
                      <a:noFill/>
                      <a:prstDash val="solid"/>
                    </a:lnTlToBr>
                    <a:lnBlToTr w="12700" cmpd="sng">
                      <a:noFill/>
                      <a:prstDash val="solid"/>
                    </a:lnBlToTr>
                    <a:solidFill>
                      <a:sysClr val="window" lastClr="FFFFFF"/>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fontAlgn="ctr"/>
                      <a:r>
                        <a:rPr lang="es-CO" sz="1200" dirty="0" smtClean="0"/>
                        <a:t>Bogotá - Fundadores (Villavicencio)</a:t>
                      </a:r>
                      <a:endParaRPr lang="es-CO" sz="1200" dirty="0"/>
                    </a:p>
                  </a:txBody>
                  <a:tcPr marL="0" marR="0" marT="0" marB="0" anchor="ctr">
                    <a:lnL>
                      <a:noFill/>
                    </a:lnL>
                    <a:lnR>
                      <a:noFill/>
                    </a:lnR>
                    <a:lnT w="12700" cmpd="sng">
                      <a:solidFill>
                        <a:srgbClr val="B8CCE4"/>
                      </a:solidFill>
                    </a:lnT>
                    <a:lnB w="12700" cmpd="sng">
                      <a:solidFill>
                        <a:srgbClr val="B8CCE4"/>
                      </a:solidFill>
                    </a:lnB>
                    <a:lnTlToBr w="12700" cmpd="sng">
                      <a:noFill/>
                      <a:prstDash val="solid"/>
                    </a:lnTlToBr>
                    <a:lnBlToTr w="12700" cmpd="sng">
                      <a:noFill/>
                      <a:prstDash val="solid"/>
                    </a:lnBlToTr>
                    <a:solidFill>
                      <a:sysClr val="window" lastClr="FFFFFF"/>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fontAlgn="ctr"/>
                      <a:r>
                        <a:rPr lang="es-MX" sz="1200" dirty="0" smtClean="0"/>
                        <a:t>85.60</a:t>
                      </a:r>
                      <a:endParaRPr lang="es-MX" sz="1200" dirty="0"/>
                    </a:p>
                  </a:txBody>
                  <a:tcPr marL="8116" marR="8116" marT="8116" marB="0" anchor="ctr">
                    <a:lnL>
                      <a:noFill/>
                    </a:lnL>
                    <a:lnR>
                      <a:noFill/>
                    </a:lnR>
                    <a:lnT w="12700" cmpd="sng">
                      <a:solidFill>
                        <a:srgbClr val="B8CCE4"/>
                      </a:solidFill>
                    </a:lnT>
                    <a:lnB w="12700" cmpd="sng">
                      <a:solidFill>
                        <a:srgbClr val="B8CCE4"/>
                      </a:solidFill>
                    </a:lnB>
                    <a:lnTlToBr w="12700" cmpd="sng">
                      <a:noFill/>
                      <a:prstDash val="solid"/>
                    </a:lnTlToBr>
                    <a:lnBlToTr w="12700" cmpd="sng">
                      <a:noFill/>
                      <a:prstDash val="solid"/>
                    </a:lnBlToTr>
                    <a:solidFill>
                      <a:sysClr val="window" lastClr="FFFFFF"/>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200" dirty="0" smtClean="0"/>
                        <a:t>Operación y Mantenimiento</a:t>
                      </a:r>
                    </a:p>
                  </a:txBody>
                  <a:tcPr marL="0" marR="0" marT="0" marB="0" anchor="ctr">
                    <a:lnL>
                      <a:noFill/>
                    </a:lnL>
                    <a:lnR w="12700" cmpd="sng">
                      <a:solidFill>
                        <a:srgbClr val="B8CCE4"/>
                      </a:solidFill>
                    </a:lnR>
                    <a:lnT w="12700" cmpd="sng">
                      <a:solidFill>
                        <a:srgbClr val="B8CCE4"/>
                      </a:solidFill>
                    </a:lnT>
                    <a:lnB w="12700" cmpd="sng">
                      <a:solidFill>
                        <a:srgbClr val="B8CCE4"/>
                      </a:solidFill>
                    </a:lnB>
                    <a:lnTlToBr w="12700" cmpd="sng">
                      <a:noFill/>
                      <a:prstDash val="solid"/>
                    </a:lnTlToBr>
                    <a:lnBlToTr w="12700" cmpd="sng">
                      <a:noFill/>
                      <a:prstDash val="solid"/>
                    </a:lnBlToTr>
                    <a:solidFill>
                      <a:sysClr val="window" lastClr="FFFFFF"/>
                    </a:solidFill>
                  </a:tcPr>
                </a:tc>
              </a:tr>
              <a:tr h="301914">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fontAlgn="ctr"/>
                      <a:r>
                        <a:rPr lang="es-MX" sz="1200" dirty="0" smtClean="0"/>
                        <a:t>UF1</a:t>
                      </a:r>
                      <a:endParaRPr lang="es-MX" sz="1200" dirty="0"/>
                    </a:p>
                  </a:txBody>
                  <a:tcPr marL="0" marR="0" marT="0" marB="0" anchor="ctr">
                    <a:lnL w="12700" cmpd="sng">
                      <a:solidFill>
                        <a:srgbClr val="B8CCE4"/>
                      </a:solidFill>
                    </a:lnL>
                    <a:lnR>
                      <a:noFill/>
                    </a:lnR>
                    <a:lnT w="12700" cmpd="sng">
                      <a:solidFill>
                        <a:srgbClr val="B8CCE4"/>
                      </a:solidFill>
                    </a:lnT>
                    <a:lnB w="12700" cmpd="sng">
                      <a:solidFill>
                        <a:srgbClr val="B8CCE4"/>
                      </a:solidFill>
                    </a:lnB>
                    <a:lnTlToBr w="12700" cmpd="sng">
                      <a:noFill/>
                      <a:prstDash val="solid"/>
                    </a:lnTlToBr>
                    <a:lnBlToTr w="12700" cmpd="sng">
                      <a:noFill/>
                      <a:prstDash val="solid"/>
                    </a:lnBlToTr>
                    <a:solidFill>
                      <a:srgbClr val="B8CCE4">
                        <a:tint val="20000"/>
                      </a:srgbClr>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fontAlgn="ctr"/>
                      <a:r>
                        <a:rPr lang="pt-BR" sz="1200" dirty="0" smtClean="0"/>
                        <a:t>Chirajara Km61+000 - Retorno 1 Km63+453</a:t>
                      </a:r>
                      <a:endParaRPr lang="es-CO" sz="1200" dirty="0"/>
                    </a:p>
                  </a:txBody>
                  <a:tcPr marL="0" marR="0" marT="0" marB="0" anchor="ctr">
                    <a:lnL>
                      <a:noFill/>
                    </a:lnL>
                    <a:lnR>
                      <a:noFill/>
                    </a:lnR>
                    <a:lnT w="12700" cmpd="sng">
                      <a:solidFill>
                        <a:srgbClr val="B8CCE4"/>
                      </a:solidFill>
                    </a:lnT>
                    <a:lnB w="12700" cmpd="sng">
                      <a:solidFill>
                        <a:srgbClr val="B8CCE4"/>
                      </a:solidFill>
                    </a:lnB>
                    <a:lnTlToBr w="12700" cmpd="sng">
                      <a:noFill/>
                      <a:prstDash val="solid"/>
                    </a:lnTlToBr>
                    <a:lnBlToTr w="12700" cmpd="sng">
                      <a:noFill/>
                      <a:prstDash val="solid"/>
                    </a:lnBlToTr>
                    <a:solidFill>
                      <a:srgbClr val="B8CCE4">
                        <a:tint val="20000"/>
                      </a:srgbClr>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fontAlgn="ctr"/>
                      <a:r>
                        <a:rPr lang="es-MX" sz="1200" dirty="0" smtClean="0"/>
                        <a:t>2.45</a:t>
                      </a:r>
                      <a:endParaRPr lang="es-MX" sz="1200" dirty="0"/>
                    </a:p>
                  </a:txBody>
                  <a:tcPr marL="8116" marR="8116" marT="8116" marB="0" anchor="ctr">
                    <a:lnL>
                      <a:noFill/>
                    </a:lnL>
                    <a:lnR>
                      <a:noFill/>
                    </a:lnR>
                    <a:lnT w="12700" cmpd="sng">
                      <a:solidFill>
                        <a:srgbClr val="B8CCE4"/>
                      </a:solidFill>
                    </a:lnT>
                    <a:lnB w="12700" cmpd="sng">
                      <a:solidFill>
                        <a:srgbClr val="B8CCE4"/>
                      </a:solidFill>
                    </a:lnB>
                    <a:lnTlToBr w="12700" cmpd="sng">
                      <a:noFill/>
                      <a:prstDash val="solid"/>
                    </a:lnTlToBr>
                    <a:lnBlToTr w="12700" cmpd="sng">
                      <a:noFill/>
                      <a:prstDash val="solid"/>
                    </a:lnBlToTr>
                    <a:solidFill>
                      <a:srgbClr val="B8CCE4">
                        <a:tint val="20000"/>
                      </a:srgbClr>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200" dirty="0" smtClean="0"/>
                        <a:t>Construcción Segunda Calzada</a:t>
                      </a:r>
                    </a:p>
                  </a:txBody>
                  <a:tcPr marL="0" marR="0" marT="0" marB="0" anchor="ctr">
                    <a:lnL>
                      <a:noFill/>
                    </a:lnL>
                    <a:lnR w="12700" cmpd="sng">
                      <a:solidFill>
                        <a:srgbClr val="B8CCE4"/>
                      </a:solidFill>
                    </a:lnR>
                    <a:lnT w="12700" cmpd="sng">
                      <a:solidFill>
                        <a:srgbClr val="B8CCE4"/>
                      </a:solidFill>
                    </a:lnT>
                    <a:lnB w="12700" cmpd="sng">
                      <a:solidFill>
                        <a:srgbClr val="B8CCE4"/>
                      </a:solidFill>
                    </a:lnB>
                    <a:lnTlToBr w="12700" cmpd="sng">
                      <a:noFill/>
                      <a:prstDash val="solid"/>
                    </a:lnTlToBr>
                    <a:lnBlToTr w="12700" cmpd="sng">
                      <a:noFill/>
                      <a:prstDash val="solid"/>
                    </a:lnBlToTr>
                    <a:solidFill>
                      <a:srgbClr val="B8CCE4">
                        <a:tint val="20000"/>
                      </a:srgbClr>
                    </a:solidFill>
                  </a:tcPr>
                </a:tc>
              </a:tr>
              <a:tr h="365760">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fontAlgn="ctr"/>
                      <a:r>
                        <a:rPr lang="es-MX" sz="1200" dirty="0" smtClean="0"/>
                        <a:t>UF2</a:t>
                      </a:r>
                      <a:endParaRPr lang="es-MX" sz="1200" dirty="0"/>
                    </a:p>
                  </a:txBody>
                  <a:tcPr marL="0" marR="0" marT="0" marB="0" anchor="ctr">
                    <a:lnL w="12700" cmpd="sng">
                      <a:solidFill>
                        <a:srgbClr val="B8CCE4"/>
                      </a:solidFill>
                    </a:lnL>
                    <a:lnR>
                      <a:noFill/>
                    </a:lnR>
                    <a:lnT w="12700" cmpd="sng">
                      <a:solidFill>
                        <a:srgbClr val="B8CCE4"/>
                      </a:solidFill>
                    </a:lnT>
                    <a:lnB w="12700" cmpd="sng">
                      <a:solidFill>
                        <a:srgbClr val="B8CCE4"/>
                      </a:solidFill>
                    </a:lnB>
                    <a:lnTlToBr w="12700" cmpd="sng">
                      <a:noFill/>
                      <a:prstDash val="solid"/>
                    </a:lnTlToBr>
                    <a:lnBlToTr w="12700" cmpd="sng">
                      <a:noFill/>
                      <a:prstDash val="solid"/>
                    </a:lnBlToTr>
                    <a:solidFill>
                      <a:sysClr val="window" lastClr="FFFFFF"/>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fontAlgn="ctr"/>
                      <a:r>
                        <a:rPr lang="pt-BR" sz="1200" dirty="0" smtClean="0"/>
                        <a:t>Retorno 1 Km63+453 - Retorno 2 Km66+826</a:t>
                      </a:r>
                      <a:endParaRPr lang="es-CO" sz="1200" dirty="0"/>
                    </a:p>
                  </a:txBody>
                  <a:tcPr marL="0" marR="0" marT="0" marB="0" anchor="ctr">
                    <a:lnL>
                      <a:noFill/>
                    </a:lnL>
                    <a:lnR>
                      <a:noFill/>
                    </a:lnR>
                    <a:lnT w="12700" cmpd="sng">
                      <a:solidFill>
                        <a:srgbClr val="B8CCE4"/>
                      </a:solidFill>
                    </a:lnT>
                    <a:lnB w="12700" cmpd="sng">
                      <a:solidFill>
                        <a:srgbClr val="B8CCE4"/>
                      </a:solidFill>
                    </a:lnB>
                    <a:lnTlToBr w="12700" cmpd="sng">
                      <a:noFill/>
                      <a:prstDash val="solid"/>
                    </a:lnTlToBr>
                    <a:lnBlToTr w="12700" cmpd="sng">
                      <a:noFill/>
                      <a:prstDash val="solid"/>
                    </a:lnBlToTr>
                    <a:solidFill>
                      <a:sysClr val="window" lastClr="FFFFFF"/>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fontAlgn="ctr"/>
                      <a:r>
                        <a:rPr lang="es-MX" sz="1200" dirty="0" smtClean="0"/>
                        <a:t>3.37</a:t>
                      </a:r>
                      <a:endParaRPr lang="es-MX" sz="1200" dirty="0"/>
                    </a:p>
                  </a:txBody>
                  <a:tcPr marL="8116" marR="8116" marT="8116" marB="0" anchor="ctr">
                    <a:lnL>
                      <a:noFill/>
                    </a:lnL>
                    <a:lnR>
                      <a:noFill/>
                    </a:lnR>
                    <a:lnT w="12700" cmpd="sng">
                      <a:solidFill>
                        <a:srgbClr val="B8CCE4"/>
                      </a:solidFill>
                    </a:lnT>
                    <a:lnB w="12700" cmpd="sng">
                      <a:solidFill>
                        <a:srgbClr val="B8CCE4"/>
                      </a:solidFill>
                    </a:lnB>
                    <a:lnTlToBr w="12700" cmpd="sng">
                      <a:noFill/>
                      <a:prstDash val="solid"/>
                    </a:lnTlToBr>
                    <a:lnBlToTr w="12700" cmpd="sng">
                      <a:noFill/>
                      <a:prstDash val="solid"/>
                    </a:lnBlToTr>
                    <a:solidFill>
                      <a:sysClr val="window" lastClr="FFFFFF"/>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200" dirty="0" smtClean="0"/>
                        <a:t>Construcción Segunda Calzada</a:t>
                      </a:r>
                    </a:p>
                  </a:txBody>
                  <a:tcPr marL="0" marR="0" marT="0" marB="0" anchor="ctr">
                    <a:lnL>
                      <a:noFill/>
                    </a:lnL>
                    <a:lnR w="12700" cmpd="sng">
                      <a:solidFill>
                        <a:srgbClr val="B8CCE4"/>
                      </a:solidFill>
                    </a:lnR>
                    <a:lnT w="12700" cmpd="sng">
                      <a:solidFill>
                        <a:srgbClr val="B8CCE4"/>
                      </a:solidFill>
                    </a:lnT>
                    <a:lnB w="12700" cmpd="sng">
                      <a:solidFill>
                        <a:srgbClr val="B8CCE4"/>
                      </a:solidFill>
                    </a:lnB>
                    <a:lnTlToBr w="12700" cmpd="sng">
                      <a:noFill/>
                      <a:prstDash val="solid"/>
                    </a:lnTlToBr>
                    <a:lnBlToTr w="12700" cmpd="sng">
                      <a:noFill/>
                      <a:prstDash val="solid"/>
                    </a:lnBlToTr>
                    <a:solidFill>
                      <a:sysClr val="window" lastClr="FFFFFF"/>
                    </a:solidFill>
                  </a:tcPr>
                </a:tc>
              </a:tr>
              <a:tr h="365760">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fontAlgn="ctr"/>
                      <a:r>
                        <a:rPr lang="es-MX" sz="1200" dirty="0" smtClean="0"/>
                        <a:t>UF3</a:t>
                      </a:r>
                      <a:endParaRPr lang="es-MX" sz="1200" dirty="0"/>
                    </a:p>
                  </a:txBody>
                  <a:tcPr marL="0" marR="0" marT="0" marB="0" anchor="ctr">
                    <a:lnL w="12700" cmpd="sng">
                      <a:solidFill>
                        <a:srgbClr val="B8CCE4"/>
                      </a:solidFill>
                    </a:lnL>
                    <a:lnR>
                      <a:noFill/>
                    </a:lnR>
                    <a:lnT w="12700" cmpd="sng">
                      <a:solidFill>
                        <a:srgbClr val="B8CCE4"/>
                      </a:solidFill>
                    </a:lnT>
                    <a:lnB w="12700" cmpd="sng">
                      <a:solidFill>
                        <a:srgbClr val="B8CCE4"/>
                      </a:solidFill>
                    </a:lnB>
                    <a:lnTlToBr w="12700" cmpd="sng">
                      <a:noFill/>
                      <a:prstDash val="solid"/>
                    </a:lnTlToBr>
                    <a:lnBlToTr w="12700" cmpd="sng">
                      <a:noFill/>
                      <a:prstDash val="solid"/>
                    </a:lnBlToTr>
                    <a:solidFill>
                      <a:srgbClr val="B8CCE4">
                        <a:tint val="20000"/>
                      </a:srgbClr>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fontAlgn="ctr"/>
                      <a:r>
                        <a:rPr lang="pt-BR" sz="1200" dirty="0" smtClean="0"/>
                        <a:t>Retorno 2 Km66+826 - </a:t>
                      </a:r>
                      <a:r>
                        <a:rPr lang="pt-BR" sz="1200" dirty="0" err="1" smtClean="0"/>
                        <a:t>Caño</a:t>
                      </a:r>
                      <a:r>
                        <a:rPr lang="pt-BR" sz="1200" dirty="0" smtClean="0"/>
                        <a:t> Seco Km70+700</a:t>
                      </a:r>
                      <a:endParaRPr lang="es-CO" sz="1200" dirty="0"/>
                    </a:p>
                  </a:txBody>
                  <a:tcPr marL="0" marR="0" marT="0" marB="0" anchor="ctr">
                    <a:lnL>
                      <a:noFill/>
                    </a:lnL>
                    <a:lnR>
                      <a:noFill/>
                    </a:lnR>
                    <a:lnT w="12700" cmpd="sng">
                      <a:solidFill>
                        <a:srgbClr val="B8CCE4"/>
                      </a:solidFill>
                    </a:lnT>
                    <a:lnB w="12700" cmpd="sng">
                      <a:solidFill>
                        <a:srgbClr val="B8CCE4"/>
                      </a:solidFill>
                    </a:lnB>
                    <a:lnTlToBr w="12700" cmpd="sng">
                      <a:noFill/>
                      <a:prstDash val="solid"/>
                    </a:lnTlToBr>
                    <a:lnBlToTr w="12700" cmpd="sng">
                      <a:noFill/>
                      <a:prstDash val="solid"/>
                    </a:lnBlToTr>
                    <a:solidFill>
                      <a:srgbClr val="B8CCE4">
                        <a:tint val="20000"/>
                      </a:srgbClr>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algn="ctr" fontAlgn="ctr"/>
                      <a:r>
                        <a:rPr lang="es-MX" sz="1200" dirty="0" smtClean="0"/>
                        <a:t>3.87</a:t>
                      </a:r>
                      <a:endParaRPr lang="es-MX" sz="1200" dirty="0"/>
                    </a:p>
                  </a:txBody>
                  <a:tcPr marL="8116" marR="8116" marT="8116" marB="0" anchor="ctr">
                    <a:lnL>
                      <a:noFill/>
                    </a:lnL>
                    <a:lnR>
                      <a:noFill/>
                    </a:lnR>
                    <a:lnT w="12700" cmpd="sng">
                      <a:solidFill>
                        <a:srgbClr val="B8CCE4"/>
                      </a:solidFill>
                    </a:lnT>
                    <a:lnB w="12700" cmpd="sng">
                      <a:solidFill>
                        <a:srgbClr val="B8CCE4"/>
                      </a:solidFill>
                    </a:lnB>
                    <a:lnTlToBr w="12700" cmpd="sng">
                      <a:noFill/>
                      <a:prstDash val="solid"/>
                    </a:lnTlToBr>
                    <a:lnBlToTr w="12700" cmpd="sng">
                      <a:noFill/>
                      <a:prstDash val="solid"/>
                    </a:lnBlToTr>
                    <a:solidFill>
                      <a:srgbClr val="B8CCE4">
                        <a:tint val="20000"/>
                      </a:srgbClr>
                    </a:solidFill>
                  </a:tcPr>
                </a:tc>
                <a:tc>
                  <a:txBody>
                    <a:bodyPr/>
                    <a:lstStyle>
                      <a:lvl1pPr marL="0" algn="l" defTabSz="844083" rtl="0" eaLnBrk="1" latinLnBrk="0" hangingPunct="1">
                        <a:defRPr sz="1662" kern="1200">
                          <a:solidFill>
                            <a:schemeClr val="dk1"/>
                          </a:solidFill>
                          <a:latin typeface="Calibri"/>
                        </a:defRPr>
                      </a:lvl1pPr>
                      <a:lvl2pPr marL="422041" algn="l" defTabSz="844083" rtl="0" eaLnBrk="1" latinLnBrk="0" hangingPunct="1">
                        <a:defRPr sz="1662" kern="1200">
                          <a:solidFill>
                            <a:schemeClr val="dk1"/>
                          </a:solidFill>
                          <a:latin typeface="Calibri"/>
                        </a:defRPr>
                      </a:lvl2pPr>
                      <a:lvl3pPr marL="844083" algn="l" defTabSz="844083" rtl="0" eaLnBrk="1" latinLnBrk="0" hangingPunct="1">
                        <a:defRPr sz="1662" kern="1200">
                          <a:solidFill>
                            <a:schemeClr val="dk1"/>
                          </a:solidFill>
                          <a:latin typeface="Calibri"/>
                        </a:defRPr>
                      </a:lvl3pPr>
                      <a:lvl4pPr marL="1266124" algn="l" defTabSz="844083" rtl="0" eaLnBrk="1" latinLnBrk="0" hangingPunct="1">
                        <a:defRPr sz="1662" kern="1200">
                          <a:solidFill>
                            <a:schemeClr val="dk1"/>
                          </a:solidFill>
                          <a:latin typeface="Calibri"/>
                        </a:defRPr>
                      </a:lvl4pPr>
                      <a:lvl5pPr marL="1688165" algn="l" defTabSz="844083" rtl="0" eaLnBrk="1" latinLnBrk="0" hangingPunct="1">
                        <a:defRPr sz="1662" kern="1200">
                          <a:solidFill>
                            <a:schemeClr val="dk1"/>
                          </a:solidFill>
                          <a:latin typeface="Calibri"/>
                        </a:defRPr>
                      </a:lvl5pPr>
                      <a:lvl6pPr marL="2110207" algn="l" defTabSz="844083" rtl="0" eaLnBrk="1" latinLnBrk="0" hangingPunct="1">
                        <a:defRPr sz="1662" kern="1200">
                          <a:solidFill>
                            <a:schemeClr val="dk1"/>
                          </a:solidFill>
                          <a:latin typeface="Calibri"/>
                        </a:defRPr>
                      </a:lvl6pPr>
                      <a:lvl7pPr marL="2532248" algn="l" defTabSz="844083" rtl="0" eaLnBrk="1" latinLnBrk="0" hangingPunct="1">
                        <a:defRPr sz="1662" kern="1200">
                          <a:solidFill>
                            <a:schemeClr val="dk1"/>
                          </a:solidFill>
                          <a:latin typeface="Calibri"/>
                        </a:defRPr>
                      </a:lvl7pPr>
                      <a:lvl8pPr marL="2954289" algn="l" defTabSz="844083" rtl="0" eaLnBrk="1" latinLnBrk="0" hangingPunct="1">
                        <a:defRPr sz="1662" kern="1200">
                          <a:solidFill>
                            <a:schemeClr val="dk1"/>
                          </a:solidFill>
                          <a:latin typeface="Calibri"/>
                        </a:defRPr>
                      </a:lvl8pPr>
                      <a:lvl9pPr marL="3376331" algn="l" defTabSz="844083" rtl="0" eaLnBrk="1" latinLnBrk="0" hangingPunct="1">
                        <a:defRPr sz="1662" kern="1200">
                          <a:solidFill>
                            <a:schemeClr val="dk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200" dirty="0" smtClean="0"/>
                        <a:t>Construcción Segunda Calzada</a:t>
                      </a:r>
                    </a:p>
                  </a:txBody>
                  <a:tcPr marL="0" marR="0" marT="0" marB="0" anchor="ctr">
                    <a:lnL>
                      <a:noFill/>
                    </a:lnL>
                    <a:lnR w="12700" cmpd="sng">
                      <a:solidFill>
                        <a:srgbClr val="B8CCE4"/>
                      </a:solidFill>
                    </a:lnR>
                    <a:lnT w="12700" cmpd="sng">
                      <a:solidFill>
                        <a:srgbClr val="B8CCE4"/>
                      </a:solidFill>
                    </a:lnT>
                    <a:lnB w="12700" cmpd="sng">
                      <a:solidFill>
                        <a:srgbClr val="B8CCE4"/>
                      </a:solidFill>
                    </a:lnB>
                    <a:lnTlToBr w="12700" cmpd="sng">
                      <a:noFill/>
                      <a:prstDash val="solid"/>
                    </a:lnTlToBr>
                    <a:lnBlToTr w="12700" cmpd="sng">
                      <a:noFill/>
                      <a:prstDash val="solid"/>
                    </a:lnBlToTr>
                    <a:solidFill>
                      <a:srgbClr val="B8CCE4">
                        <a:tint val="20000"/>
                      </a:srgbClr>
                    </a:solidFill>
                  </a:tcPr>
                </a:tc>
              </a:tr>
            </a:tbl>
          </a:graphicData>
        </a:graphic>
      </p:graphicFrame>
      <p:sp>
        <p:nvSpPr>
          <p:cNvPr id="6" name="Rectángulo 5"/>
          <p:cNvSpPr>
            <a:spLocks noChangeArrowheads="1"/>
          </p:cNvSpPr>
          <p:nvPr/>
        </p:nvSpPr>
        <p:spPr bwMode="auto">
          <a:xfrm>
            <a:off x="310145" y="1171744"/>
            <a:ext cx="5666077" cy="5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pPr>
            <a:r>
              <a:rPr lang="es-ES" sz="2727" dirty="0">
                <a:solidFill>
                  <a:prstClr val="black"/>
                </a:solidFill>
                <a:latin typeface="Impact" pitchFamily="34" charset="0"/>
                <a:sym typeface="Helvetica Neue Bold Condensed"/>
              </a:rPr>
              <a:t>IP CHIRAJARA – VILLAVICENCIO 2</a:t>
            </a:r>
          </a:p>
        </p:txBody>
      </p:sp>
      <p:sp>
        <p:nvSpPr>
          <p:cNvPr id="7" name="30 CuadroTexto"/>
          <p:cNvSpPr txBox="1">
            <a:spLocks noChangeArrowheads="1"/>
          </p:cNvSpPr>
          <p:nvPr/>
        </p:nvSpPr>
        <p:spPr bwMode="auto">
          <a:xfrm flipH="1">
            <a:off x="4700152" y="2089572"/>
            <a:ext cx="3519860" cy="302070"/>
          </a:xfrm>
          <a:prstGeom prst="rect">
            <a:avLst/>
          </a:prstGeom>
          <a:solidFill>
            <a:srgbClr val="DB620F"/>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363" kern="0" dirty="0">
                <a:solidFill>
                  <a:prstClr val="white"/>
                </a:solidFill>
                <a:latin typeface="Calibri"/>
                <a:cs typeface="Arial" pitchFamily="34" charset="0"/>
              </a:rPr>
              <a:t>INVERSIONES 4G (Millones)</a:t>
            </a:r>
          </a:p>
        </p:txBody>
      </p:sp>
      <p:graphicFrame>
        <p:nvGraphicFramePr>
          <p:cNvPr id="8" name="3 Tabla"/>
          <p:cNvGraphicFramePr>
            <a:graphicFrameLocks noGrp="1"/>
          </p:cNvGraphicFramePr>
          <p:nvPr>
            <p:extLst>
              <p:ext uri="{D42A27DB-BD31-4B8C-83A1-F6EECF244321}">
                <p14:modId xmlns:p14="http://schemas.microsoft.com/office/powerpoint/2010/main" val="1068926247"/>
              </p:ext>
            </p:extLst>
          </p:nvPr>
        </p:nvGraphicFramePr>
        <p:xfrm>
          <a:off x="4706074" y="2446199"/>
          <a:ext cx="3514306" cy="553328"/>
        </p:xfrm>
        <a:graphic>
          <a:graphicData uri="http://schemas.openxmlformats.org/drawingml/2006/table">
            <a:tbl>
              <a:tblPr firstRow="1" bandRow="1"/>
              <a:tblGrid>
                <a:gridCol w="1997202"/>
                <a:gridCol w="1517104"/>
              </a:tblGrid>
              <a:tr h="274320">
                <a:tc>
                  <a:txBody>
                    <a:bodyPr/>
                    <a:lstStyle>
                      <a:lvl1pPr marL="0" algn="l" defTabSz="844083" rtl="0" eaLnBrk="1" latinLnBrk="0" hangingPunct="1">
                        <a:defRPr sz="1662" b="1" kern="1200">
                          <a:solidFill>
                            <a:schemeClr val="tx1"/>
                          </a:solidFill>
                          <a:latin typeface="Calibri"/>
                        </a:defRPr>
                      </a:lvl1pPr>
                      <a:lvl2pPr marL="422041" algn="l" defTabSz="844083" rtl="0" eaLnBrk="1" latinLnBrk="0" hangingPunct="1">
                        <a:defRPr sz="1662" b="1" kern="1200">
                          <a:solidFill>
                            <a:schemeClr val="tx1"/>
                          </a:solidFill>
                          <a:latin typeface="Calibri"/>
                        </a:defRPr>
                      </a:lvl2pPr>
                      <a:lvl3pPr marL="844083" algn="l" defTabSz="844083" rtl="0" eaLnBrk="1" latinLnBrk="0" hangingPunct="1">
                        <a:defRPr sz="1662" b="1" kern="1200">
                          <a:solidFill>
                            <a:schemeClr val="tx1"/>
                          </a:solidFill>
                          <a:latin typeface="Calibri"/>
                        </a:defRPr>
                      </a:lvl3pPr>
                      <a:lvl4pPr marL="1266124" algn="l" defTabSz="844083" rtl="0" eaLnBrk="1" latinLnBrk="0" hangingPunct="1">
                        <a:defRPr sz="1662" b="1" kern="1200">
                          <a:solidFill>
                            <a:schemeClr val="tx1"/>
                          </a:solidFill>
                          <a:latin typeface="Calibri"/>
                        </a:defRPr>
                      </a:lvl4pPr>
                      <a:lvl5pPr marL="1688165" algn="l" defTabSz="844083" rtl="0" eaLnBrk="1" latinLnBrk="0" hangingPunct="1">
                        <a:defRPr sz="1662" b="1" kern="1200">
                          <a:solidFill>
                            <a:schemeClr val="tx1"/>
                          </a:solidFill>
                          <a:latin typeface="Calibri"/>
                        </a:defRPr>
                      </a:lvl5pPr>
                      <a:lvl6pPr marL="2110207" algn="l" defTabSz="844083" rtl="0" eaLnBrk="1" latinLnBrk="0" hangingPunct="1">
                        <a:defRPr sz="1662" b="1" kern="1200">
                          <a:solidFill>
                            <a:schemeClr val="tx1"/>
                          </a:solidFill>
                          <a:latin typeface="Calibri"/>
                        </a:defRPr>
                      </a:lvl6pPr>
                      <a:lvl7pPr marL="2532248" algn="l" defTabSz="844083" rtl="0" eaLnBrk="1" latinLnBrk="0" hangingPunct="1">
                        <a:defRPr sz="1662" b="1" kern="1200">
                          <a:solidFill>
                            <a:schemeClr val="tx1"/>
                          </a:solidFill>
                          <a:latin typeface="Calibri"/>
                        </a:defRPr>
                      </a:lvl7pPr>
                      <a:lvl8pPr marL="2954289" algn="l" defTabSz="844083" rtl="0" eaLnBrk="1" latinLnBrk="0" hangingPunct="1">
                        <a:defRPr sz="1662" b="1" kern="1200">
                          <a:solidFill>
                            <a:schemeClr val="tx1"/>
                          </a:solidFill>
                          <a:latin typeface="Calibri"/>
                        </a:defRPr>
                      </a:lvl8pPr>
                      <a:lvl9pPr marL="3376331" algn="l" defTabSz="844083" rtl="0" eaLnBrk="1" latinLnBrk="0" hangingPunct="1">
                        <a:defRPr sz="1662" b="1" kern="1200">
                          <a:solidFill>
                            <a:schemeClr val="tx1"/>
                          </a:solidFill>
                          <a:latin typeface="Calibri"/>
                        </a:defRPr>
                      </a:lvl9pPr>
                    </a:lstStyle>
                    <a:p>
                      <a:pPr marL="0" algn="l" defTabSz="914400" rtl="0" eaLnBrk="1" latinLnBrk="0" hangingPunct="1"/>
                      <a:r>
                        <a:rPr lang="es-ES" sz="1400" kern="1200" dirty="0" smtClean="0"/>
                        <a:t>Total</a:t>
                      </a:r>
                      <a:r>
                        <a:rPr lang="es-ES" sz="1400" kern="1200" baseline="0" dirty="0" smtClean="0"/>
                        <a:t> Capex</a:t>
                      </a:r>
                      <a:endParaRPr lang="es-CO" sz="1400" b="0" kern="1200" dirty="0">
                        <a:solidFill>
                          <a:schemeClr val="dk1"/>
                        </a:solidFill>
                        <a:latin typeface="+mn-lt"/>
                        <a:ea typeface="+mn-ea"/>
                        <a:cs typeface="Arial" panose="020B0604020202020204" pitchFamily="34" charset="0"/>
                      </a:endParaRPr>
                    </a:p>
                  </a:txBody>
                  <a:tcPr marL="63305" marR="63305" marT="31652" marB="31652">
                    <a:lnL w="12700" cmpd="sng">
                      <a:solidFill>
                        <a:srgbClr val="FBD5B5"/>
                      </a:solidFill>
                    </a:lnL>
                    <a:lnR w="12700" cmpd="sng">
                      <a:solidFill>
                        <a:srgbClr val="FBD5B5"/>
                      </a:solidFill>
                    </a:lnR>
                    <a:lnT w="12700" cmpd="sng">
                      <a:solidFill>
                        <a:srgbClr val="FBD5B5"/>
                      </a:solidFill>
                    </a:lnT>
                    <a:lnB w="25400" cmpd="sng">
                      <a:solidFill>
                        <a:srgbClr val="FBD5B5"/>
                      </a:solidFill>
                    </a:lnB>
                    <a:lnTlToBr w="12700" cmpd="sng">
                      <a:noFill/>
                      <a:prstDash val="solid"/>
                    </a:lnTlToBr>
                    <a:lnBlToTr w="12700" cmpd="sng">
                      <a:noFill/>
                      <a:prstDash val="solid"/>
                    </a:lnBlToTr>
                    <a:noFill/>
                  </a:tcPr>
                </a:tc>
                <a:tc>
                  <a:txBody>
                    <a:bodyPr/>
                    <a:lstStyle>
                      <a:lvl1pPr marL="0" algn="l" defTabSz="844083" rtl="0" eaLnBrk="1" latinLnBrk="0" hangingPunct="1">
                        <a:defRPr sz="1662" b="1" kern="1200">
                          <a:solidFill>
                            <a:schemeClr val="tx1"/>
                          </a:solidFill>
                          <a:latin typeface="Calibri"/>
                        </a:defRPr>
                      </a:lvl1pPr>
                      <a:lvl2pPr marL="422041" algn="l" defTabSz="844083" rtl="0" eaLnBrk="1" latinLnBrk="0" hangingPunct="1">
                        <a:defRPr sz="1662" b="1" kern="1200">
                          <a:solidFill>
                            <a:schemeClr val="tx1"/>
                          </a:solidFill>
                          <a:latin typeface="Calibri"/>
                        </a:defRPr>
                      </a:lvl2pPr>
                      <a:lvl3pPr marL="844083" algn="l" defTabSz="844083" rtl="0" eaLnBrk="1" latinLnBrk="0" hangingPunct="1">
                        <a:defRPr sz="1662" b="1" kern="1200">
                          <a:solidFill>
                            <a:schemeClr val="tx1"/>
                          </a:solidFill>
                          <a:latin typeface="Calibri"/>
                        </a:defRPr>
                      </a:lvl3pPr>
                      <a:lvl4pPr marL="1266124" algn="l" defTabSz="844083" rtl="0" eaLnBrk="1" latinLnBrk="0" hangingPunct="1">
                        <a:defRPr sz="1662" b="1" kern="1200">
                          <a:solidFill>
                            <a:schemeClr val="tx1"/>
                          </a:solidFill>
                          <a:latin typeface="Calibri"/>
                        </a:defRPr>
                      </a:lvl4pPr>
                      <a:lvl5pPr marL="1688165" algn="l" defTabSz="844083" rtl="0" eaLnBrk="1" latinLnBrk="0" hangingPunct="1">
                        <a:defRPr sz="1662" b="1" kern="1200">
                          <a:solidFill>
                            <a:schemeClr val="tx1"/>
                          </a:solidFill>
                          <a:latin typeface="Calibri"/>
                        </a:defRPr>
                      </a:lvl5pPr>
                      <a:lvl6pPr marL="2110207" algn="l" defTabSz="844083" rtl="0" eaLnBrk="1" latinLnBrk="0" hangingPunct="1">
                        <a:defRPr sz="1662" b="1" kern="1200">
                          <a:solidFill>
                            <a:schemeClr val="tx1"/>
                          </a:solidFill>
                          <a:latin typeface="Calibri"/>
                        </a:defRPr>
                      </a:lvl6pPr>
                      <a:lvl7pPr marL="2532248" algn="l" defTabSz="844083" rtl="0" eaLnBrk="1" latinLnBrk="0" hangingPunct="1">
                        <a:defRPr sz="1662" b="1" kern="1200">
                          <a:solidFill>
                            <a:schemeClr val="tx1"/>
                          </a:solidFill>
                          <a:latin typeface="Calibri"/>
                        </a:defRPr>
                      </a:lvl7pPr>
                      <a:lvl8pPr marL="2954289" algn="l" defTabSz="844083" rtl="0" eaLnBrk="1" latinLnBrk="0" hangingPunct="1">
                        <a:defRPr sz="1662" b="1" kern="1200">
                          <a:solidFill>
                            <a:schemeClr val="tx1"/>
                          </a:solidFill>
                          <a:latin typeface="Calibri"/>
                        </a:defRPr>
                      </a:lvl8pPr>
                      <a:lvl9pPr marL="3376331" algn="l" defTabSz="844083" rtl="0" eaLnBrk="1" latinLnBrk="0" hangingPunct="1">
                        <a:defRPr sz="1662" b="1" kern="1200">
                          <a:solidFill>
                            <a:schemeClr val="tx1"/>
                          </a:solidFill>
                          <a:latin typeface="Calibri"/>
                        </a:defRPr>
                      </a:lvl9pPr>
                    </a:lstStyle>
                    <a:p>
                      <a:pPr algn="ctr" fontAlgn="ctr"/>
                      <a:r>
                        <a:rPr lang="es-CO" sz="1400" u="none" strike="noStrike" dirty="0" smtClean="0"/>
                        <a:t>$ 1.972.834</a:t>
                      </a:r>
                      <a:endParaRPr lang="es-CO" sz="1400" b="0" i="0" u="none" strike="noStrike" dirty="0">
                        <a:solidFill>
                          <a:schemeClr val="tx1"/>
                        </a:solidFill>
                        <a:latin typeface="+mn-lt"/>
                        <a:cs typeface="Arial" panose="020B0604020202020204" pitchFamily="34" charset="0"/>
                      </a:endParaRPr>
                    </a:p>
                  </a:txBody>
                  <a:tcPr marL="6594" marR="6594" marT="6594" marB="0" anchor="ctr">
                    <a:lnL w="12700" cmpd="sng">
                      <a:solidFill>
                        <a:srgbClr val="FBD5B5"/>
                      </a:solidFill>
                    </a:lnL>
                    <a:lnR w="12700" cmpd="sng">
                      <a:solidFill>
                        <a:srgbClr val="FBD5B5"/>
                      </a:solidFill>
                    </a:lnR>
                    <a:lnT w="12700" cmpd="sng">
                      <a:solidFill>
                        <a:srgbClr val="FBD5B5"/>
                      </a:solidFill>
                    </a:lnT>
                    <a:lnB w="25400" cmpd="sng">
                      <a:solidFill>
                        <a:srgbClr val="FBD5B5"/>
                      </a:solidFill>
                    </a:lnB>
                    <a:lnTlToBr w="12700" cmpd="sng">
                      <a:noFill/>
                      <a:prstDash val="solid"/>
                    </a:lnTlToBr>
                    <a:lnBlToTr w="12700" cmpd="sng">
                      <a:noFill/>
                      <a:prstDash val="solid"/>
                    </a:lnBlToTr>
                    <a:noFill/>
                  </a:tcPr>
                </a:tc>
              </a:tr>
              <a:tr h="274320">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algn="l" defTabSz="914400" rtl="0" eaLnBrk="1" latinLnBrk="0" hangingPunct="1"/>
                      <a:r>
                        <a:rPr lang="es-CO" sz="1400" kern="1200" dirty="0" smtClean="0"/>
                        <a:t>Total Contrato</a:t>
                      </a:r>
                      <a:endParaRPr lang="es-CO" sz="1400" b="1" kern="1200" dirty="0">
                        <a:solidFill>
                          <a:schemeClr val="dk1"/>
                        </a:solidFill>
                        <a:latin typeface="+mn-lt"/>
                        <a:ea typeface="+mn-ea"/>
                        <a:cs typeface="Arial" panose="020B0604020202020204" pitchFamily="34" charset="0"/>
                      </a:endParaRPr>
                    </a:p>
                  </a:txBody>
                  <a:tcPr marL="63305" marR="63305" marT="31652" marB="31652" anchor="ctr">
                    <a:lnL w="12700" cmpd="sng">
                      <a:solidFill>
                        <a:srgbClr val="FBD5B5"/>
                      </a:solidFill>
                    </a:lnL>
                    <a:lnR w="12700" cmpd="sng">
                      <a:solidFill>
                        <a:srgbClr val="FBD5B5"/>
                      </a:solidFill>
                    </a:lnR>
                    <a:lnT w="25400" cmpd="sng">
                      <a:solidFill>
                        <a:srgbClr val="FBD5B5"/>
                      </a:solidFill>
                    </a:lnT>
                    <a:lnB w="12700" cmpd="sng">
                      <a:solidFill>
                        <a:srgbClr val="FBD5B5"/>
                      </a:solidFill>
                    </a:lnB>
                    <a:lnTlToBr w="12700" cmpd="sng">
                      <a:noFill/>
                      <a:prstDash val="solid"/>
                    </a:lnTlToBr>
                    <a:lnBlToTr w="12700" cmpd="sng">
                      <a:noFill/>
                      <a:prstDash val="solid"/>
                    </a:lnBlToTr>
                    <a:solidFill>
                      <a:srgbClr val="FBD5B5">
                        <a:alpha val="20000"/>
                      </a:srgbClr>
                    </a:solidFill>
                  </a:tcPr>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algn="ctr" fontAlgn="ctr"/>
                      <a:r>
                        <a:rPr lang="es-CO" sz="1400" u="none" strike="noStrike" dirty="0" smtClean="0"/>
                        <a:t>$5.276.666</a:t>
                      </a:r>
                      <a:endParaRPr lang="es-CO" sz="1400" b="0" i="0" u="none" strike="noStrike" dirty="0">
                        <a:solidFill>
                          <a:schemeClr val="tx1"/>
                        </a:solidFill>
                        <a:latin typeface="+mn-lt"/>
                        <a:cs typeface="Arial" panose="020B0604020202020204" pitchFamily="34" charset="0"/>
                      </a:endParaRPr>
                    </a:p>
                  </a:txBody>
                  <a:tcPr marL="0" marR="0" marT="0" marB="0" anchor="ctr">
                    <a:lnL w="12700" cmpd="sng">
                      <a:solidFill>
                        <a:srgbClr val="FBD5B5"/>
                      </a:solidFill>
                    </a:lnL>
                    <a:lnR w="12700" cmpd="sng">
                      <a:solidFill>
                        <a:srgbClr val="FBD5B5"/>
                      </a:solidFill>
                    </a:lnR>
                    <a:lnT w="25400" cmpd="sng">
                      <a:solidFill>
                        <a:srgbClr val="FBD5B5"/>
                      </a:solidFill>
                    </a:lnT>
                    <a:lnB w="12700" cmpd="sng">
                      <a:solidFill>
                        <a:srgbClr val="FBD5B5"/>
                      </a:solidFill>
                    </a:lnB>
                    <a:lnTlToBr w="12700" cmpd="sng">
                      <a:noFill/>
                      <a:prstDash val="solid"/>
                    </a:lnTlToBr>
                    <a:lnBlToTr w="12700" cmpd="sng">
                      <a:noFill/>
                      <a:prstDash val="solid"/>
                    </a:lnBlToTr>
                    <a:solidFill>
                      <a:srgbClr val="FBD5B5">
                        <a:alpha val="20000"/>
                      </a:srgbClr>
                    </a:solidFill>
                  </a:tcPr>
                </a:tc>
              </a:tr>
            </a:tbl>
          </a:graphicData>
        </a:graphic>
      </p:graphicFrame>
      <p:sp>
        <p:nvSpPr>
          <p:cNvPr id="9" name="CuadroTexto 8"/>
          <p:cNvSpPr txBox="1"/>
          <p:nvPr/>
        </p:nvSpPr>
        <p:spPr>
          <a:xfrm>
            <a:off x="4628399" y="3090514"/>
            <a:ext cx="2563837" cy="220188"/>
          </a:xfrm>
          <a:prstGeom prst="rect">
            <a:avLst/>
          </a:prstGeom>
          <a:noFill/>
        </p:spPr>
        <p:txBody>
          <a:bodyPr wrap="square" rtlCol="0">
            <a:spAutoFit/>
          </a:bodyPr>
          <a:lstStyle/>
          <a:p>
            <a:r>
              <a:rPr lang="es-MX" sz="831" dirty="0">
                <a:solidFill>
                  <a:srgbClr val="022B44"/>
                </a:solidFill>
              </a:rPr>
              <a:t>* Precios diciembre de 2014</a:t>
            </a:r>
          </a:p>
        </p:txBody>
      </p:sp>
    </p:spTree>
    <p:extLst>
      <p:ext uri="{BB962C8B-B14F-4D97-AF65-F5344CB8AC3E}">
        <p14:creationId xmlns:p14="http://schemas.microsoft.com/office/powerpoint/2010/main" val="16335672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0"/>
            <a:ext cx="1400213" cy="1124744"/>
          </a:xfrm>
          <a:prstGeom prst="rect">
            <a:avLst/>
          </a:prstGeom>
        </p:spPr>
      </p:pic>
      <p:sp>
        <p:nvSpPr>
          <p:cNvPr id="3" name="Rectángulo 2"/>
          <p:cNvSpPr>
            <a:spLocks noChangeArrowheads="1"/>
          </p:cNvSpPr>
          <p:nvPr/>
        </p:nvSpPr>
        <p:spPr bwMode="auto">
          <a:xfrm>
            <a:off x="2099851" y="961455"/>
            <a:ext cx="7039671" cy="512000"/>
          </a:xfrm>
          <a:prstGeom prst="rect">
            <a:avLst/>
          </a:prstGeom>
          <a:noFill/>
          <a:ln w="9525">
            <a:noFill/>
            <a:miter lim="800000"/>
            <a:headEnd/>
            <a:tailEnd/>
          </a:ln>
        </p:spPr>
        <p:txBody>
          <a:bodyPr wrap="square">
            <a:spAutoFit/>
          </a:bodyPr>
          <a:lstStyle/>
          <a:p>
            <a:pPr fontAlgn="auto">
              <a:spcBef>
                <a:spcPts val="0"/>
              </a:spcBef>
              <a:spcAft>
                <a:spcPts val="0"/>
              </a:spcAft>
              <a:defRPr/>
            </a:pPr>
            <a:r>
              <a:rPr lang="es-ES" sz="2727" dirty="0" smtClean="0">
                <a:solidFill>
                  <a:srgbClr val="FFC000"/>
                </a:solidFill>
                <a:latin typeface="Impact" pitchFamily="34" charset="0"/>
                <a:sym typeface="Helvetica Neue Bold Condensed" charset="0"/>
              </a:rPr>
              <a:t> </a:t>
            </a:r>
            <a:endParaRPr lang="es-ES" sz="2727" b="1" dirty="0">
              <a:ln w="10541" cmpd="sng">
                <a:solidFill>
                  <a:srgbClr val="4F81BD">
                    <a:shade val="88000"/>
                    <a:satMod val="110000"/>
                  </a:srgbClr>
                </a:solidFill>
                <a:prstDash val="solid"/>
              </a:ln>
              <a:solidFill>
                <a:srgbClr val="1F497D"/>
              </a:solidFill>
              <a:latin typeface="Franklin Gothic Demi Cond" pitchFamily="34" charset="0"/>
              <a:sym typeface="Helvetica Neue Bold Condensed" charset="0"/>
            </a:endParaRPr>
          </a:p>
        </p:txBody>
      </p:sp>
      <p:graphicFrame>
        <p:nvGraphicFramePr>
          <p:cNvPr id="4" name="10 Tabla"/>
          <p:cNvGraphicFramePr>
            <a:graphicFrameLocks noGrp="1"/>
          </p:cNvGraphicFramePr>
          <p:nvPr>
            <p:extLst>
              <p:ext uri="{D42A27DB-BD31-4B8C-83A1-F6EECF244321}">
                <p14:modId xmlns:p14="http://schemas.microsoft.com/office/powerpoint/2010/main" val="1794645427"/>
              </p:ext>
            </p:extLst>
          </p:nvPr>
        </p:nvGraphicFramePr>
        <p:xfrm>
          <a:off x="2495600" y="2327977"/>
          <a:ext cx="8064895" cy="2625718"/>
        </p:xfrm>
        <a:graphic>
          <a:graphicData uri="http://schemas.openxmlformats.org/drawingml/2006/table">
            <a:tbl>
              <a:tblPr bandRow="1">
                <a:tableStyleId>{B301B821-A1FF-4177-AEE7-76D212191A09}</a:tableStyleId>
              </a:tblPr>
              <a:tblGrid>
                <a:gridCol w="544833"/>
                <a:gridCol w="2891147"/>
                <a:gridCol w="1817747"/>
                <a:gridCol w="2811168"/>
              </a:tblGrid>
              <a:tr h="437531">
                <a:tc>
                  <a:txBody>
                    <a:bodyPr/>
                    <a:lstStyle/>
                    <a:p>
                      <a:pPr algn="ctr" fontAlgn="ctr"/>
                      <a:r>
                        <a:rPr lang="es-MX" sz="1200" dirty="0" smtClean="0"/>
                        <a:t>UF4</a:t>
                      </a:r>
                      <a:endParaRPr lang="es-MX" sz="1200" dirty="0"/>
                    </a:p>
                  </a:txBody>
                  <a:tcPr marL="0" marR="0" marT="0" marB="0" anchor="ctr"/>
                </a:tc>
                <a:tc>
                  <a:txBody>
                    <a:bodyPr/>
                    <a:lstStyle/>
                    <a:p>
                      <a:pPr algn="ctr" fontAlgn="ctr"/>
                      <a:r>
                        <a:rPr lang="pt-BR" sz="1200" dirty="0" smtClean="0"/>
                        <a:t>Caño Seco Km70+700 - </a:t>
                      </a:r>
                      <a:r>
                        <a:rPr lang="pt-BR" sz="1200" dirty="0" err="1" smtClean="0"/>
                        <a:t>Pipiral</a:t>
                      </a:r>
                      <a:r>
                        <a:rPr lang="pt-BR" sz="1200" dirty="0" smtClean="0"/>
                        <a:t> Km71+580</a:t>
                      </a:r>
                      <a:endParaRPr lang="es-CO" sz="1200" dirty="0"/>
                    </a:p>
                  </a:txBody>
                  <a:tcPr marL="0" marR="0" marT="0" marB="0" anchor="ctr"/>
                </a:tc>
                <a:tc>
                  <a:txBody>
                    <a:bodyPr/>
                    <a:lstStyle/>
                    <a:p>
                      <a:pPr algn="ctr" fontAlgn="ctr"/>
                      <a:r>
                        <a:rPr lang="es-MX" sz="1200" dirty="0" smtClean="0"/>
                        <a:t>0.88</a:t>
                      </a:r>
                      <a:endParaRPr lang="es-MX" sz="1200" dirty="0"/>
                    </a:p>
                  </a:txBody>
                  <a:tcPr marL="8116" marR="8116" marT="8116"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200" dirty="0" smtClean="0"/>
                        <a:t>Construcción Segunda Calzada</a:t>
                      </a:r>
                    </a:p>
                  </a:txBody>
                  <a:tcPr marL="0" marR="0" marT="0" marB="0" anchor="ctr"/>
                </a:tc>
              </a:tr>
              <a:tr h="437797">
                <a:tc>
                  <a:txBody>
                    <a:bodyPr/>
                    <a:lstStyle/>
                    <a:p>
                      <a:pPr algn="ctr" fontAlgn="ctr"/>
                      <a:r>
                        <a:rPr lang="es-MX" sz="1200" dirty="0" smtClean="0"/>
                        <a:t>UF5</a:t>
                      </a:r>
                      <a:endParaRPr lang="es-MX" sz="1200" dirty="0"/>
                    </a:p>
                  </a:txBody>
                  <a:tcPr marL="0" marR="0" marT="0" marB="0" anchor="ctr"/>
                </a:tc>
                <a:tc>
                  <a:txBody>
                    <a:bodyPr/>
                    <a:lstStyle/>
                    <a:p>
                      <a:pPr algn="ctr" fontAlgn="ctr"/>
                      <a:r>
                        <a:rPr lang="es-CO" sz="1200" dirty="0" err="1" smtClean="0"/>
                        <a:t>Pipiral</a:t>
                      </a:r>
                      <a:r>
                        <a:rPr lang="es-CO" sz="1200" dirty="0" smtClean="0"/>
                        <a:t> – Inicio Túnel Buenavista II Km71+580 - </a:t>
                      </a:r>
                      <a:r>
                        <a:rPr lang="es-CO" sz="1200" dirty="0" smtClean="0">
                          <a:solidFill>
                            <a:schemeClr val="tx1"/>
                          </a:solidFill>
                        </a:rPr>
                        <a:t>Km77+844</a:t>
                      </a:r>
                      <a:endParaRPr lang="es-CO" sz="1200" dirty="0">
                        <a:solidFill>
                          <a:schemeClr val="tx1"/>
                        </a:solidFill>
                      </a:endParaRPr>
                    </a:p>
                  </a:txBody>
                  <a:tcPr marL="0" marR="0" marT="0" marB="0" anchor="ctr"/>
                </a:tc>
                <a:tc>
                  <a:txBody>
                    <a:bodyPr/>
                    <a:lstStyle/>
                    <a:p>
                      <a:pPr algn="ctr" fontAlgn="ctr"/>
                      <a:r>
                        <a:rPr lang="es-MX" sz="1200" dirty="0" smtClean="0"/>
                        <a:t>4.20</a:t>
                      </a:r>
                      <a:endParaRPr lang="es-MX" sz="1200" dirty="0"/>
                    </a:p>
                  </a:txBody>
                  <a:tcPr marL="8116" marR="8116" marT="8116"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200" dirty="0" smtClean="0"/>
                        <a:t>Construcción Segunda Calzada</a:t>
                      </a:r>
                    </a:p>
                  </a:txBody>
                  <a:tcPr marL="0" marR="0" marT="0" marB="0" anchor="ctr"/>
                </a:tc>
              </a:tr>
              <a:tr h="437797">
                <a:tc>
                  <a:txBody>
                    <a:bodyPr/>
                    <a:lstStyle/>
                    <a:p>
                      <a:pPr algn="ctr" fontAlgn="ctr"/>
                      <a:r>
                        <a:rPr lang="es-MX" sz="1200" dirty="0" smtClean="0"/>
                        <a:t>UF6.1</a:t>
                      </a:r>
                      <a:endParaRPr lang="es-MX" sz="1200" dirty="0"/>
                    </a:p>
                  </a:txBody>
                  <a:tcPr marL="0" marR="0" marT="0" marB="0" anchor="ctr"/>
                </a:tc>
                <a:tc>
                  <a:txBody>
                    <a:bodyPr/>
                    <a:lstStyle/>
                    <a:p>
                      <a:pPr algn="ctr" fontAlgn="ctr"/>
                      <a:r>
                        <a:rPr lang="es-CO" sz="1200" dirty="0" smtClean="0"/>
                        <a:t>Inicio Túnel Buenavista II </a:t>
                      </a:r>
                      <a:r>
                        <a:rPr lang="es-CO" sz="1200" dirty="0" smtClean="0">
                          <a:solidFill>
                            <a:schemeClr val="tx1"/>
                          </a:solidFill>
                        </a:rPr>
                        <a:t>Km77+844 -</a:t>
                      </a:r>
                      <a:r>
                        <a:rPr lang="es-CO" sz="1200" dirty="0" smtClean="0">
                          <a:solidFill>
                            <a:srgbClr val="FF0000"/>
                          </a:solidFill>
                        </a:rPr>
                        <a:t> </a:t>
                      </a:r>
                      <a:r>
                        <a:rPr lang="es-CO" sz="1200" dirty="0" smtClean="0">
                          <a:solidFill>
                            <a:schemeClr val="tx1"/>
                          </a:solidFill>
                        </a:rPr>
                        <a:t>Km79+360</a:t>
                      </a:r>
                      <a:endParaRPr lang="es-CO" sz="1200" dirty="0">
                        <a:solidFill>
                          <a:schemeClr val="tx1"/>
                        </a:solidFill>
                      </a:endParaRPr>
                    </a:p>
                  </a:txBody>
                  <a:tcPr marL="0" marR="0" marT="0" marB="0" anchor="ctr"/>
                </a:tc>
                <a:tc rowSpan="4">
                  <a:txBody>
                    <a:bodyPr/>
                    <a:lstStyle/>
                    <a:p>
                      <a:pPr algn="ctr" fontAlgn="ctr"/>
                      <a:r>
                        <a:rPr lang="es-MX" sz="1200" dirty="0" smtClean="0"/>
                        <a:t>7.82</a:t>
                      </a:r>
                      <a:endParaRPr lang="es-MX" sz="1200" dirty="0"/>
                    </a:p>
                  </a:txBody>
                  <a:tcPr marL="8116" marR="8116" marT="8116"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200" dirty="0" smtClean="0"/>
                        <a:t>Construcción Segunda Calzada</a:t>
                      </a:r>
                    </a:p>
                  </a:txBody>
                  <a:tcPr marL="0" marR="0" marT="0" marB="0" anchor="ctr"/>
                </a:tc>
              </a:tr>
              <a:tr h="437531">
                <a:tc>
                  <a:txBody>
                    <a:bodyPr/>
                    <a:lstStyle/>
                    <a:p>
                      <a:pPr algn="ctr" fontAlgn="ctr"/>
                      <a:r>
                        <a:rPr lang="es-MX" sz="1200" dirty="0" smtClean="0"/>
                        <a:t>UF6.2</a:t>
                      </a:r>
                      <a:endParaRPr lang="es-MX" sz="1200" dirty="0"/>
                    </a:p>
                  </a:txBody>
                  <a:tcPr marL="0" marR="0" marT="0" marB="0" anchor="ctr"/>
                </a:tc>
                <a:tc>
                  <a:txBody>
                    <a:bodyPr/>
                    <a:lstStyle/>
                    <a:p>
                      <a:pPr algn="ctr" fontAlgn="ctr"/>
                      <a:r>
                        <a:rPr lang="es-CO" sz="1200" dirty="0" smtClean="0">
                          <a:solidFill>
                            <a:schemeClr val="tx1"/>
                          </a:solidFill>
                        </a:rPr>
                        <a:t>Km79+360 - Km80+877</a:t>
                      </a:r>
                      <a:endParaRPr lang="es-CO" sz="1200" dirty="0">
                        <a:solidFill>
                          <a:schemeClr val="tx1"/>
                        </a:solidFill>
                      </a:endParaRPr>
                    </a:p>
                  </a:txBody>
                  <a:tcPr marL="0" marR="0" marT="0" marB="0" anchor="ctr"/>
                </a:tc>
                <a:tc vMerge="1">
                  <a:txBody>
                    <a:bodyPr/>
                    <a:lstStyle/>
                    <a:p>
                      <a:pPr algn="ctr" fontAlgn="ctr"/>
                      <a:endParaRPr lang="es-MX" sz="1400" dirty="0"/>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200" dirty="0" smtClean="0"/>
                        <a:t>Construcción Segunda Calzada</a:t>
                      </a:r>
                    </a:p>
                  </a:txBody>
                  <a:tcPr marL="0" marR="0" marT="0" marB="0" anchor="ctr"/>
                </a:tc>
              </a:tr>
              <a:tr h="437531">
                <a:tc>
                  <a:txBody>
                    <a:bodyPr/>
                    <a:lstStyle/>
                    <a:p>
                      <a:pPr algn="ctr" fontAlgn="ctr"/>
                      <a:r>
                        <a:rPr lang="es-MX" sz="1200" dirty="0" smtClean="0"/>
                        <a:t>UF6.3</a:t>
                      </a:r>
                      <a:endParaRPr lang="es-MX" sz="1200" dirty="0"/>
                    </a:p>
                  </a:txBody>
                  <a:tcPr marL="0" marR="0" marT="0" marB="0" anchor="ctr"/>
                </a:tc>
                <a:tc>
                  <a:txBody>
                    <a:bodyPr/>
                    <a:lstStyle/>
                    <a:p>
                      <a:pPr algn="ctr" fontAlgn="ctr"/>
                      <a:r>
                        <a:rPr lang="es-CO" sz="1200" dirty="0" smtClean="0"/>
                        <a:t>Km80+877 – Km82+394</a:t>
                      </a:r>
                      <a:endParaRPr lang="es-CO" sz="1200" dirty="0"/>
                    </a:p>
                  </a:txBody>
                  <a:tcPr marL="0" marR="0" marT="0" marB="0" anchor="ctr"/>
                </a:tc>
                <a:tc vMerge="1">
                  <a:txBody>
                    <a:bodyPr/>
                    <a:lstStyle/>
                    <a:p>
                      <a:pPr algn="ctr" fontAlgn="ctr"/>
                      <a:endParaRPr lang="es-MX" sz="1400" dirty="0"/>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200" dirty="0" smtClean="0"/>
                        <a:t>Construcción Segunda</a:t>
                      </a:r>
                      <a:r>
                        <a:rPr lang="es-MX" sz="1200" baseline="0" dirty="0" smtClean="0"/>
                        <a:t> Calzada</a:t>
                      </a:r>
                      <a:endParaRPr lang="es-MX" sz="1200" dirty="0" smtClean="0"/>
                    </a:p>
                  </a:txBody>
                  <a:tcPr marL="0" marR="0" marT="0" marB="0" anchor="ctr"/>
                </a:tc>
              </a:tr>
              <a:tr h="437531">
                <a:tc>
                  <a:txBody>
                    <a:bodyPr/>
                    <a:lstStyle/>
                    <a:p>
                      <a:pPr algn="ctr" fontAlgn="ctr"/>
                      <a:r>
                        <a:rPr lang="es-MX" sz="1200" dirty="0" smtClean="0"/>
                        <a:t>UF6.4</a:t>
                      </a:r>
                      <a:endParaRPr lang="es-MX" sz="1200" dirty="0"/>
                    </a:p>
                  </a:txBody>
                  <a:tcPr marL="0" marR="0" marT="0" marB="0" anchor="ctr"/>
                </a:tc>
                <a:tc>
                  <a:txBody>
                    <a:bodyPr/>
                    <a:lstStyle/>
                    <a:p>
                      <a:pPr algn="ctr" fontAlgn="ctr"/>
                      <a:r>
                        <a:rPr lang="es-CO" sz="1200" dirty="0" smtClean="0"/>
                        <a:t>Km82+394 – Fundadores Km85+650</a:t>
                      </a:r>
                      <a:endParaRPr lang="es-CO" sz="1200" dirty="0"/>
                    </a:p>
                  </a:txBody>
                  <a:tcPr marL="0" marR="0" marT="0" marB="0" anchor="ctr"/>
                </a:tc>
                <a:tc vMerge="1">
                  <a:txBody>
                    <a:bodyPr/>
                    <a:lstStyle/>
                    <a:p>
                      <a:pPr algn="ctr" fontAlgn="ctr"/>
                      <a:endParaRPr lang="es-MX" sz="1400" dirty="0"/>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200" dirty="0" smtClean="0"/>
                        <a:t>Construcción Segunda Calzada</a:t>
                      </a:r>
                    </a:p>
                  </a:txBody>
                  <a:tcPr marL="0" marR="0" marT="0" marB="0" anchor="ctr"/>
                </a:tc>
              </a:tr>
            </a:tbl>
          </a:graphicData>
        </a:graphic>
      </p:graphicFrame>
      <p:sp>
        <p:nvSpPr>
          <p:cNvPr id="5" name="30 CuadroTexto"/>
          <p:cNvSpPr txBox="1">
            <a:spLocks noChangeArrowheads="1"/>
          </p:cNvSpPr>
          <p:nvPr/>
        </p:nvSpPr>
        <p:spPr bwMode="auto">
          <a:xfrm flipH="1">
            <a:off x="2495599" y="1955398"/>
            <a:ext cx="8064896" cy="302070"/>
          </a:xfrm>
          <a:prstGeom prst="rect">
            <a:avLst/>
          </a:prstGeo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363" kern="0" dirty="0">
                <a:solidFill>
                  <a:prstClr val="white"/>
                </a:solidFill>
                <a:latin typeface="Calibri"/>
                <a:cs typeface="Arial" pitchFamily="34" charset="0"/>
              </a:rPr>
              <a:t>UNIDADES FUNCIONALES</a:t>
            </a:r>
          </a:p>
        </p:txBody>
      </p:sp>
      <p:sp>
        <p:nvSpPr>
          <p:cNvPr id="6" name="Rectángulo 5"/>
          <p:cNvSpPr>
            <a:spLocks noChangeArrowheads="1"/>
          </p:cNvSpPr>
          <p:nvPr/>
        </p:nvSpPr>
        <p:spPr bwMode="auto">
          <a:xfrm>
            <a:off x="479376" y="1217455"/>
            <a:ext cx="5666077" cy="5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pPr>
            <a:r>
              <a:rPr lang="es-ES" sz="2727" dirty="0">
                <a:solidFill>
                  <a:prstClr val="black"/>
                </a:solidFill>
                <a:latin typeface="Impact" pitchFamily="34" charset="0"/>
                <a:sym typeface="Helvetica Neue Bold Condensed"/>
              </a:rPr>
              <a:t>IP CHIRAJARA – VILLAVICENCIO 2</a:t>
            </a:r>
          </a:p>
        </p:txBody>
      </p:sp>
    </p:spTree>
    <p:extLst>
      <p:ext uri="{BB962C8B-B14F-4D97-AF65-F5344CB8AC3E}">
        <p14:creationId xmlns:p14="http://schemas.microsoft.com/office/powerpoint/2010/main" val="36315591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0"/>
            <a:ext cx="1400213" cy="1124744"/>
          </a:xfrm>
          <a:prstGeom prst="rect">
            <a:avLst/>
          </a:prstGeom>
        </p:spPr>
      </p:pic>
      <p:grpSp>
        <p:nvGrpSpPr>
          <p:cNvPr id="3" name="Grupo 2"/>
          <p:cNvGrpSpPr/>
          <p:nvPr/>
        </p:nvGrpSpPr>
        <p:grpSpPr>
          <a:xfrm>
            <a:off x="-334140" y="447894"/>
            <a:ext cx="8261836" cy="1013631"/>
            <a:chOff x="75387" y="144155"/>
            <a:chExt cx="5904656" cy="1013631"/>
          </a:xfrm>
        </p:grpSpPr>
        <p:sp>
          <p:nvSpPr>
            <p:cNvPr id="4" name="Rectángulo 5"/>
            <p:cNvSpPr>
              <a:spLocks noChangeArrowheads="1"/>
            </p:cNvSpPr>
            <p:nvPr/>
          </p:nvSpPr>
          <p:spPr bwMode="auto">
            <a:xfrm>
              <a:off x="75387" y="144155"/>
              <a:ext cx="5904656" cy="584775"/>
            </a:xfrm>
            <a:prstGeom prst="rect">
              <a:avLst/>
            </a:prstGeom>
            <a:noFill/>
            <a:ln w="9525">
              <a:noFill/>
              <a:miter lim="800000"/>
              <a:headEnd/>
              <a:tailEnd/>
            </a:ln>
          </p:spPr>
          <p:txBody>
            <a:bodyPr wrap="square">
              <a:spAutoFit/>
            </a:bodyPr>
            <a:lstStyle/>
            <a:p>
              <a:pPr>
                <a:defRPr/>
              </a:pPr>
              <a:r>
                <a:rPr lang="es-ES" sz="3200" dirty="0" smtClean="0">
                  <a:solidFill>
                    <a:srgbClr val="FFC000"/>
                  </a:solidFill>
                  <a:latin typeface="Impact" pitchFamily="34" charset="0"/>
                  <a:sym typeface="Helvetica Neue Bold Condensed" charset="0"/>
                </a:rPr>
                <a:t>  </a:t>
              </a:r>
              <a:endParaRPr lang="es-ES" sz="3200" b="1" dirty="0">
                <a:ln w="10541" cmpd="sng">
                  <a:solidFill>
                    <a:srgbClr val="4F81BD">
                      <a:shade val="88000"/>
                      <a:satMod val="110000"/>
                    </a:srgbClr>
                  </a:solidFill>
                  <a:prstDash val="solid"/>
                </a:ln>
                <a:solidFill>
                  <a:srgbClr val="1F497D"/>
                </a:solidFill>
                <a:latin typeface="Franklin Gothic Demi Cond" pitchFamily="34" charset="0"/>
                <a:sym typeface="Helvetica Neue Bold Condensed" charset="0"/>
              </a:endParaRPr>
            </a:p>
          </p:txBody>
        </p:sp>
        <p:sp>
          <p:nvSpPr>
            <p:cNvPr id="5" name="Rectángulo 4"/>
            <p:cNvSpPr>
              <a:spLocks noChangeArrowheads="1"/>
            </p:cNvSpPr>
            <p:nvPr/>
          </p:nvSpPr>
          <p:spPr bwMode="auto">
            <a:xfrm>
              <a:off x="651451" y="573011"/>
              <a:ext cx="47525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sz="3200" dirty="0">
                  <a:solidFill>
                    <a:prstClr val="black"/>
                  </a:solidFill>
                  <a:latin typeface="Impact" pitchFamily="34" charset="0"/>
                  <a:sym typeface="Helvetica Neue Bold Condensed"/>
                </a:rPr>
                <a:t>IP CESAR - GUAJIRA</a:t>
              </a:r>
            </a:p>
          </p:txBody>
        </p:sp>
      </p:grpSp>
      <p:sp>
        <p:nvSpPr>
          <p:cNvPr id="6" name="30 CuadroTexto"/>
          <p:cNvSpPr txBox="1">
            <a:spLocks noChangeArrowheads="1"/>
          </p:cNvSpPr>
          <p:nvPr/>
        </p:nvSpPr>
        <p:spPr bwMode="auto">
          <a:xfrm flipH="1">
            <a:off x="6583562" y="1556792"/>
            <a:ext cx="4048942" cy="307777"/>
          </a:xfrm>
          <a:prstGeom prst="rect">
            <a:avLst/>
          </a:prstGeo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400" kern="0" dirty="0">
                <a:solidFill>
                  <a:prstClr val="white"/>
                </a:solidFill>
                <a:latin typeface="Calibri"/>
                <a:cs typeface="Arial" pitchFamily="34" charset="0"/>
              </a:rPr>
              <a:t>ALCANCE INICIATIVA PRIVADA</a:t>
            </a:r>
          </a:p>
        </p:txBody>
      </p:sp>
      <p:graphicFrame>
        <p:nvGraphicFramePr>
          <p:cNvPr id="7" name="17 Tabla"/>
          <p:cNvGraphicFramePr>
            <a:graphicFrameLocks noGrp="1"/>
          </p:cNvGraphicFramePr>
          <p:nvPr>
            <p:extLst>
              <p:ext uri="{D42A27DB-BD31-4B8C-83A1-F6EECF244321}">
                <p14:modId xmlns:p14="http://schemas.microsoft.com/office/powerpoint/2010/main" val="2180061749"/>
              </p:ext>
            </p:extLst>
          </p:nvPr>
        </p:nvGraphicFramePr>
        <p:xfrm>
          <a:off x="6579893" y="1970260"/>
          <a:ext cx="4039735" cy="1920240"/>
        </p:xfrm>
        <a:graphic>
          <a:graphicData uri="http://schemas.openxmlformats.org/drawingml/2006/table">
            <a:tbl>
              <a:tblPr firstRow="1" bandRow="1">
                <a:tableStyleId>{BC89EF96-8CEA-46FF-86C4-4CE0E7609802}</a:tableStyleId>
              </a:tblPr>
              <a:tblGrid>
                <a:gridCol w="2890998"/>
                <a:gridCol w="1148737"/>
              </a:tblGrid>
              <a:tr h="205812">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u="none" strike="noStrike" dirty="0" smtClean="0">
                          <a:effectLst/>
                          <a:latin typeface="+mn-lt"/>
                        </a:rPr>
                        <a:t>Longitud</a:t>
                      </a:r>
                      <a:r>
                        <a:rPr lang="es-ES" sz="1200" u="none" strike="noStrike" baseline="0" dirty="0" smtClean="0">
                          <a:effectLst/>
                          <a:latin typeface="+mn-lt"/>
                        </a:rPr>
                        <a:t> de Intervención (Km)</a:t>
                      </a:r>
                      <a:endParaRPr lang="es-ES" sz="1200" b="1" u="none" strike="noStrike" dirty="0" smtClean="0">
                        <a:effectLst/>
                        <a:latin typeface="+mn-lt"/>
                        <a:cs typeface="Arial" panose="020B0604020202020204" pitchFamily="34" charset="0"/>
                      </a:endParaRPr>
                    </a:p>
                  </a:txBody>
                  <a:tcPr/>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algn="ctr" fontAlgn="ctr"/>
                      <a:r>
                        <a:rPr lang="es-CO" sz="1200" u="none" strike="noStrike" dirty="0" smtClean="0">
                          <a:latin typeface="+mn-lt"/>
                        </a:rPr>
                        <a:t>350,3 Km</a:t>
                      </a:r>
                      <a:endParaRPr lang="es-CO" sz="1200" b="0" i="0" u="none" strike="noStrike" dirty="0">
                        <a:solidFill>
                          <a:schemeClr val="tx1"/>
                        </a:solidFill>
                        <a:latin typeface="+mn-lt"/>
                        <a:cs typeface="Arial" panose="020B0604020202020204" pitchFamily="34" charset="0"/>
                      </a:endParaRPr>
                    </a:p>
                  </a:txBody>
                  <a:tcPr marL="9525" marR="9525" marT="9525" marB="0" anchor="ctr"/>
                </a:tc>
              </a:tr>
              <a:tr h="205812">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u="none" strike="noStrike" dirty="0" smtClean="0">
                          <a:effectLst/>
                          <a:latin typeface="+mn-lt"/>
                        </a:rPr>
                        <a:t>Construcción</a:t>
                      </a:r>
                      <a:r>
                        <a:rPr lang="es-ES" sz="1200" u="none" strike="noStrike" baseline="0" dirty="0" smtClean="0">
                          <a:effectLst/>
                          <a:latin typeface="+mn-lt"/>
                        </a:rPr>
                        <a:t> segunda Calzada</a:t>
                      </a:r>
                      <a:endParaRPr lang="es-ES" sz="1200" b="1" u="none" strike="noStrike" dirty="0" smtClean="0">
                        <a:effectLst/>
                        <a:latin typeface="+mn-lt"/>
                        <a:cs typeface="Arial" panose="020B0604020202020204" pitchFamily="34" charset="0"/>
                      </a:endParaRPr>
                    </a:p>
                  </a:txBody>
                  <a:tcPr/>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algn="ctr" fontAlgn="ctr"/>
                      <a:r>
                        <a:rPr lang="es-CO" sz="1200" u="none" strike="noStrike" dirty="0" smtClean="0">
                          <a:latin typeface="+mn-lt"/>
                        </a:rPr>
                        <a:t>5,6 Km</a:t>
                      </a:r>
                      <a:endParaRPr lang="es-CO" sz="1200" b="0" i="0" u="none" strike="noStrike" dirty="0">
                        <a:solidFill>
                          <a:schemeClr val="tx1"/>
                        </a:solidFill>
                        <a:latin typeface="+mn-lt"/>
                        <a:cs typeface="Arial" panose="020B0604020202020204" pitchFamily="34" charset="0"/>
                      </a:endParaRPr>
                    </a:p>
                  </a:txBody>
                  <a:tcPr marL="9525" marR="9525" marT="9525" marB="0" anchor="ctr"/>
                </a:tc>
              </a:tr>
              <a:tr h="205812">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u="none" strike="noStrike" dirty="0" smtClean="0">
                          <a:effectLst/>
                          <a:latin typeface="+mn-lt"/>
                        </a:rPr>
                        <a:t>Operación</a:t>
                      </a:r>
                      <a:r>
                        <a:rPr lang="es-ES" sz="1200" u="none" strike="noStrike" baseline="0" dirty="0" smtClean="0">
                          <a:effectLst/>
                          <a:latin typeface="+mn-lt"/>
                        </a:rPr>
                        <a:t> y </a:t>
                      </a:r>
                      <a:r>
                        <a:rPr lang="es-ES" sz="1200" u="none" strike="noStrike" dirty="0" smtClean="0">
                          <a:effectLst/>
                          <a:latin typeface="+mn-lt"/>
                        </a:rPr>
                        <a:t>Mantenimiento</a:t>
                      </a:r>
                      <a:endParaRPr lang="es-ES" sz="1200" b="1" u="none" strike="noStrike" dirty="0" smtClean="0">
                        <a:effectLst/>
                        <a:latin typeface="+mn-lt"/>
                        <a:cs typeface="Arial" panose="020B0604020202020204" pitchFamily="34" charset="0"/>
                      </a:endParaRPr>
                    </a:p>
                  </a:txBody>
                  <a:tcPr/>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algn="ctr" fontAlgn="ctr"/>
                      <a:r>
                        <a:rPr lang="es-CO" sz="1200" u="none" strike="noStrike" dirty="0" smtClean="0">
                          <a:latin typeface="+mn-lt"/>
                        </a:rPr>
                        <a:t>350,3 Km</a:t>
                      </a:r>
                      <a:endParaRPr lang="es-CO" sz="1200" b="0" i="0" u="none" strike="noStrike" dirty="0">
                        <a:solidFill>
                          <a:srgbClr val="000000"/>
                        </a:solidFill>
                        <a:latin typeface="+mn-lt"/>
                        <a:cs typeface="Arial" panose="020B0604020202020204" pitchFamily="34" charset="0"/>
                      </a:endParaRPr>
                    </a:p>
                  </a:txBody>
                  <a:tcPr marL="9525" marR="9525" marT="9525" marB="0" anchor="ctr"/>
                </a:tc>
              </a:tr>
              <a:tr h="2058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u="none" strike="noStrike" kern="1200" dirty="0" smtClean="0">
                          <a:effectLst/>
                          <a:latin typeface="+mn-lt"/>
                        </a:rPr>
                        <a:t>Duración Construcción </a:t>
                      </a:r>
                      <a:endParaRPr lang="es-ES" sz="1200" u="none" strike="noStrike" kern="1200" dirty="0" smtClean="0">
                        <a:solidFill>
                          <a:schemeClr val="tx1"/>
                        </a:solidFill>
                        <a:effectLst/>
                        <a:latin typeface="+mn-lt"/>
                        <a:ea typeface="+mn-ea"/>
                        <a:cs typeface="+mn-cs"/>
                      </a:endParaRPr>
                    </a:p>
                  </a:txBody>
                  <a:tcPr/>
                </a:tc>
                <a:tc>
                  <a:txBody>
                    <a:bodyPr/>
                    <a:lstStyle/>
                    <a:p>
                      <a:pPr marL="0" algn="ctr" defTabSz="844083" rtl="0" eaLnBrk="1" fontAlgn="ctr" latinLnBrk="0" hangingPunct="1"/>
                      <a:r>
                        <a:rPr lang="es-CO" sz="1200" u="none" strike="noStrike" kern="1200" dirty="0" smtClean="0">
                          <a:latin typeface="+mn-lt"/>
                        </a:rPr>
                        <a:t>4 Años</a:t>
                      </a:r>
                      <a:endParaRPr lang="es-CO" sz="1200" b="0" i="0" u="none" strike="noStrike" kern="1200" dirty="0">
                        <a:solidFill>
                          <a:srgbClr val="000000"/>
                        </a:solidFill>
                        <a:latin typeface="+mn-lt"/>
                        <a:ea typeface="+mn-ea"/>
                        <a:cs typeface="Arial" panose="020B0604020202020204" pitchFamily="34" charset="0"/>
                      </a:endParaRPr>
                    </a:p>
                  </a:txBody>
                  <a:tcPr marL="9525" marR="9525" marT="9525" marB="0" anchor="ctr"/>
                </a:tc>
              </a:tr>
              <a:tr h="2058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u="none" strike="noStrike" kern="1200" dirty="0" smtClean="0">
                          <a:effectLst/>
                          <a:latin typeface="+mn-lt"/>
                        </a:rPr>
                        <a:t>Duración Concesión </a:t>
                      </a:r>
                      <a:endParaRPr lang="es-ES" sz="1200" u="none" strike="noStrike" kern="1200" dirty="0" smtClean="0">
                        <a:solidFill>
                          <a:schemeClr val="tx1"/>
                        </a:solidFill>
                        <a:effectLst/>
                        <a:latin typeface="+mn-lt"/>
                        <a:ea typeface="+mn-ea"/>
                        <a:cs typeface="+mn-cs"/>
                      </a:endParaRPr>
                    </a:p>
                  </a:txBody>
                  <a:tcPr/>
                </a:tc>
                <a:tc>
                  <a:txBody>
                    <a:bodyPr/>
                    <a:lstStyle/>
                    <a:p>
                      <a:pPr marL="0" algn="ctr" defTabSz="844083" rtl="0" eaLnBrk="1" fontAlgn="ctr" latinLnBrk="0" hangingPunct="1"/>
                      <a:r>
                        <a:rPr lang="es-CO" sz="1200" u="none" strike="noStrike" kern="1200" baseline="0" dirty="0" smtClean="0">
                          <a:latin typeface="+mn-lt"/>
                        </a:rPr>
                        <a:t>34 Años</a:t>
                      </a:r>
                      <a:endParaRPr lang="es-CO" sz="1200" b="0" i="0" u="none" strike="noStrike" kern="1200" dirty="0" smtClean="0">
                        <a:solidFill>
                          <a:srgbClr val="000000"/>
                        </a:solidFill>
                        <a:latin typeface="+mn-lt"/>
                        <a:ea typeface="+mn-ea"/>
                        <a:cs typeface="Arial" panose="020B0604020202020204" pitchFamily="34" charset="0"/>
                      </a:endParaRPr>
                    </a:p>
                  </a:txBody>
                  <a:tcPr marL="9525" marR="9525" marT="9525" marB="0" anchor="ctr"/>
                </a:tc>
              </a:tr>
              <a:tr h="2058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u="none" strike="noStrike" kern="1200" dirty="0" smtClean="0">
                          <a:effectLst/>
                          <a:latin typeface="+mn-lt"/>
                        </a:rPr>
                        <a:t>Peajes</a:t>
                      </a:r>
                      <a:r>
                        <a:rPr lang="es-ES" sz="1200" u="none" strike="noStrike" kern="1200" baseline="0" dirty="0" smtClean="0">
                          <a:effectLst/>
                          <a:latin typeface="+mn-lt"/>
                        </a:rPr>
                        <a:t> Nuevos</a:t>
                      </a:r>
                      <a:endParaRPr lang="es-ES" sz="1200" u="none" strike="noStrike" kern="1200" dirty="0" smtClean="0">
                        <a:solidFill>
                          <a:schemeClr val="tx1"/>
                        </a:solidFill>
                        <a:effectLst/>
                        <a:latin typeface="+mn-lt"/>
                        <a:ea typeface="+mn-ea"/>
                        <a:cs typeface="+mn-cs"/>
                      </a:endParaRPr>
                    </a:p>
                  </a:txBody>
                  <a:tcPr/>
                </a:tc>
                <a:tc>
                  <a:txBody>
                    <a:bodyPr/>
                    <a:lstStyle/>
                    <a:p>
                      <a:pPr marL="0" algn="ctr" defTabSz="844083" rtl="0" eaLnBrk="1" fontAlgn="ctr" latinLnBrk="0" hangingPunct="1"/>
                      <a:r>
                        <a:rPr lang="es-CO" sz="1200" u="none" strike="noStrike" kern="1200" dirty="0" smtClean="0">
                          <a:latin typeface="+mn-lt"/>
                        </a:rPr>
                        <a:t>6</a:t>
                      </a:r>
                      <a:endParaRPr lang="es-CO" sz="1200" b="0" i="0" u="none" strike="noStrike" kern="1200" dirty="0" smtClean="0">
                        <a:solidFill>
                          <a:srgbClr val="000000"/>
                        </a:solidFill>
                        <a:latin typeface="+mn-lt"/>
                        <a:ea typeface="+mn-ea"/>
                        <a:cs typeface="Arial" panose="020B0604020202020204" pitchFamily="34" charset="0"/>
                      </a:endParaRPr>
                    </a:p>
                  </a:txBody>
                  <a:tcPr marL="9525" marR="9525" marT="9525" marB="0" anchor="ctr"/>
                </a:tc>
              </a:tr>
              <a:tr h="2058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u="none" strike="noStrike" kern="1200" dirty="0" smtClean="0">
                          <a:effectLst/>
                          <a:latin typeface="+mn-lt"/>
                        </a:rPr>
                        <a:t>Peajes Existentes</a:t>
                      </a:r>
                      <a:endParaRPr lang="es-ES" sz="1200" u="none" strike="noStrike" kern="1200" dirty="0" smtClean="0">
                        <a:solidFill>
                          <a:schemeClr val="tx1"/>
                        </a:solidFill>
                        <a:effectLst/>
                        <a:latin typeface="+mn-lt"/>
                        <a:ea typeface="+mn-ea"/>
                        <a:cs typeface="+mn-cs"/>
                      </a:endParaRPr>
                    </a:p>
                  </a:txBody>
                  <a:tcPr/>
                </a:tc>
                <a:tc>
                  <a:txBody>
                    <a:bodyPr/>
                    <a:lstStyle/>
                    <a:p>
                      <a:pPr marL="0" algn="ctr" defTabSz="844083" rtl="0" eaLnBrk="1" fontAlgn="ctr" latinLnBrk="0" hangingPunct="1"/>
                      <a:r>
                        <a:rPr lang="es-CO" sz="1200" u="none" strike="noStrike" kern="1200" dirty="0" smtClean="0">
                          <a:latin typeface="+mn-lt"/>
                        </a:rPr>
                        <a:t>1</a:t>
                      </a:r>
                      <a:endParaRPr lang="es-CO" sz="1200" b="0" i="0" u="none" strike="noStrike" kern="1200" dirty="0" smtClean="0">
                        <a:solidFill>
                          <a:srgbClr val="000000"/>
                        </a:solidFill>
                        <a:latin typeface="+mn-lt"/>
                        <a:ea typeface="+mn-ea"/>
                        <a:cs typeface="Arial" panose="020B0604020202020204" pitchFamily="34" charset="0"/>
                      </a:endParaRPr>
                    </a:p>
                  </a:txBody>
                  <a:tcPr marL="9525" marR="9525" marT="9525" marB="0" anchor="ctr"/>
                </a:tc>
              </a:tr>
            </a:tbl>
          </a:graphicData>
        </a:graphic>
      </p:graphicFrame>
      <p:grpSp>
        <p:nvGrpSpPr>
          <p:cNvPr id="8" name="Grupo 7"/>
          <p:cNvGrpSpPr/>
          <p:nvPr/>
        </p:nvGrpSpPr>
        <p:grpSpPr>
          <a:xfrm>
            <a:off x="1831034" y="1796940"/>
            <a:ext cx="4214014" cy="4008120"/>
            <a:chOff x="404570" y="889797"/>
            <a:chExt cx="4204698" cy="5968203"/>
          </a:xfrm>
        </p:grpSpPr>
        <p:grpSp>
          <p:nvGrpSpPr>
            <p:cNvPr id="9" name="Grupo 8"/>
            <p:cNvGrpSpPr/>
            <p:nvPr/>
          </p:nvGrpSpPr>
          <p:grpSpPr>
            <a:xfrm>
              <a:off x="404570" y="889797"/>
              <a:ext cx="4204698" cy="5968203"/>
              <a:chOff x="179436" y="1079182"/>
              <a:chExt cx="3706763" cy="5673407"/>
            </a:xfrm>
          </p:grpSpPr>
          <p:pic>
            <p:nvPicPr>
              <p:cNvPr id="18" name="Imagen 17"/>
              <p:cNvPicPr>
                <a:picLocks noChangeAspect="1"/>
              </p:cNvPicPr>
              <p:nvPr/>
            </p:nvPicPr>
            <p:blipFill>
              <a:blip r:embed="rId3"/>
              <a:stretch>
                <a:fillRect/>
              </a:stretch>
            </p:blipFill>
            <p:spPr>
              <a:xfrm>
                <a:off x="179436" y="1079182"/>
                <a:ext cx="3706763" cy="5673407"/>
              </a:xfrm>
              <a:prstGeom prst="rect">
                <a:avLst/>
              </a:prstGeom>
            </p:spPr>
          </p:pic>
          <p:pic>
            <p:nvPicPr>
              <p:cNvPr id="19" name="Imagen 18"/>
              <p:cNvPicPr>
                <a:picLocks noChangeAspect="1"/>
              </p:cNvPicPr>
              <p:nvPr/>
            </p:nvPicPr>
            <p:blipFill>
              <a:blip r:embed="rId4"/>
              <a:stretch>
                <a:fillRect/>
              </a:stretch>
            </p:blipFill>
            <p:spPr>
              <a:xfrm>
                <a:off x="2642924" y="5173415"/>
                <a:ext cx="1028700" cy="1162050"/>
              </a:xfrm>
              <a:prstGeom prst="rect">
                <a:avLst/>
              </a:prstGeom>
            </p:spPr>
          </p:pic>
        </p:grpSp>
        <p:sp>
          <p:nvSpPr>
            <p:cNvPr id="10" name="Llamada rectangular redondeada 9"/>
            <p:cNvSpPr/>
            <p:nvPr/>
          </p:nvSpPr>
          <p:spPr>
            <a:xfrm>
              <a:off x="1210603" y="6419201"/>
              <a:ext cx="1058737" cy="342546"/>
            </a:xfrm>
            <a:prstGeom prst="wedgeRoundRectCallout">
              <a:avLst>
                <a:gd name="adj1" fmla="val -84554"/>
                <a:gd name="adj2" fmla="val 5082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rgbClr val="022B44"/>
                  </a:solidFill>
                </a:rPr>
                <a:t>SAN ROQUE</a:t>
              </a:r>
              <a:endParaRPr lang="es-CO" sz="1600" dirty="0">
                <a:solidFill>
                  <a:srgbClr val="022B44"/>
                </a:solidFill>
              </a:endParaRPr>
            </a:p>
          </p:txBody>
        </p:sp>
        <p:sp>
          <p:nvSpPr>
            <p:cNvPr id="11" name="Llamada rectangular redondeada 10"/>
            <p:cNvSpPr/>
            <p:nvPr/>
          </p:nvSpPr>
          <p:spPr>
            <a:xfrm>
              <a:off x="1880454" y="5598862"/>
              <a:ext cx="971030" cy="303162"/>
            </a:xfrm>
            <a:prstGeom prst="wedgeRoundRectCallout">
              <a:avLst>
                <a:gd name="adj1" fmla="val -86035"/>
                <a:gd name="adj2" fmla="val -8817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rgbClr val="022B44"/>
                  </a:solidFill>
                </a:rPr>
                <a:t>BECERRIL</a:t>
              </a:r>
              <a:endParaRPr lang="es-CO" sz="1600" dirty="0">
                <a:solidFill>
                  <a:srgbClr val="022B44"/>
                </a:solidFill>
              </a:endParaRPr>
            </a:p>
          </p:txBody>
        </p:sp>
        <p:sp>
          <p:nvSpPr>
            <p:cNvPr id="12" name="Llamada rectangular redondeada 11"/>
            <p:cNvSpPr/>
            <p:nvPr/>
          </p:nvSpPr>
          <p:spPr>
            <a:xfrm>
              <a:off x="2269340" y="3626639"/>
              <a:ext cx="777772" cy="301430"/>
            </a:xfrm>
            <a:prstGeom prst="wedgeRoundRectCallout">
              <a:avLst>
                <a:gd name="adj1" fmla="val -87582"/>
                <a:gd name="adj2" fmla="val -8238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rgbClr val="022B44"/>
                  </a:solidFill>
                </a:rPr>
                <a:t>LA PAZ</a:t>
              </a:r>
              <a:endParaRPr lang="es-CO" sz="1600" dirty="0">
                <a:solidFill>
                  <a:srgbClr val="022B44"/>
                </a:solidFill>
              </a:endParaRPr>
            </a:p>
          </p:txBody>
        </p:sp>
        <p:sp>
          <p:nvSpPr>
            <p:cNvPr id="13" name="Llamada rectangular redondeada 12"/>
            <p:cNvSpPr/>
            <p:nvPr/>
          </p:nvSpPr>
          <p:spPr>
            <a:xfrm>
              <a:off x="421233" y="3144853"/>
              <a:ext cx="1027188" cy="413707"/>
            </a:xfrm>
            <a:prstGeom prst="wedgeRoundRectCallout">
              <a:avLst>
                <a:gd name="adj1" fmla="val 66004"/>
                <a:gd name="adj2" fmla="val 3360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rgbClr val="022B44"/>
                  </a:solidFill>
                </a:rPr>
                <a:t>VALLEDUPAR</a:t>
              </a:r>
              <a:endParaRPr lang="es-CO" sz="1600" dirty="0">
                <a:solidFill>
                  <a:srgbClr val="022B44"/>
                </a:solidFill>
              </a:endParaRPr>
            </a:p>
          </p:txBody>
        </p:sp>
        <p:sp>
          <p:nvSpPr>
            <p:cNvPr id="14" name="Llamada rectangular redondeada 13"/>
            <p:cNvSpPr/>
            <p:nvPr/>
          </p:nvSpPr>
          <p:spPr>
            <a:xfrm>
              <a:off x="3004652" y="2762914"/>
              <a:ext cx="1158273" cy="288997"/>
            </a:xfrm>
            <a:prstGeom prst="wedgeRoundRectCallout">
              <a:avLst>
                <a:gd name="adj1" fmla="val -76156"/>
                <a:gd name="adj2" fmla="val -8238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rgbClr val="022B44"/>
                  </a:solidFill>
                </a:rPr>
                <a:t>EL MOLINO</a:t>
              </a:r>
              <a:endParaRPr lang="es-CO" sz="1600" dirty="0">
                <a:solidFill>
                  <a:srgbClr val="022B44"/>
                </a:solidFill>
              </a:endParaRPr>
            </a:p>
          </p:txBody>
        </p:sp>
        <p:sp>
          <p:nvSpPr>
            <p:cNvPr id="15" name="Llamada rectangular redondeada 14"/>
            <p:cNvSpPr/>
            <p:nvPr/>
          </p:nvSpPr>
          <p:spPr>
            <a:xfrm>
              <a:off x="592798" y="1947370"/>
              <a:ext cx="1620011" cy="335034"/>
            </a:xfrm>
            <a:prstGeom prst="wedgeRoundRectCallout">
              <a:avLst>
                <a:gd name="adj1" fmla="val 66747"/>
                <a:gd name="adj2" fmla="val 6460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rgbClr val="022B44"/>
                  </a:solidFill>
                </a:rPr>
                <a:t>SAN JUAN DEL CÉSAR</a:t>
              </a:r>
              <a:endParaRPr lang="es-CO" sz="1600" dirty="0">
                <a:solidFill>
                  <a:srgbClr val="022B44"/>
                </a:solidFill>
              </a:endParaRPr>
            </a:p>
          </p:txBody>
        </p:sp>
        <p:sp>
          <p:nvSpPr>
            <p:cNvPr id="16" name="Llamada rectangular redondeada 15"/>
            <p:cNvSpPr/>
            <p:nvPr/>
          </p:nvSpPr>
          <p:spPr>
            <a:xfrm>
              <a:off x="1038214" y="1366566"/>
              <a:ext cx="1620011" cy="370965"/>
            </a:xfrm>
            <a:prstGeom prst="wedgeRoundRectCallout">
              <a:avLst>
                <a:gd name="adj1" fmla="val 87542"/>
                <a:gd name="adj2" fmla="val -1806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rgbClr val="022B44"/>
                  </a:solidFill>
                </a:rPr>
                <a:t>HATO NUEVO</a:t>
              </a:r>
              <a:endParaRPr lang="es-CO" sz="1600" dirty="0">
                <a:solidFill>
                  <a:srgbClr val="022B44"/>
                </a:solidFill>
              </a:endParaRPr>
            </a:p>
          </p:txBody>
        </p:sp>
        <p:sp>
          <p:nvSpPr>
            <p:cNvPr id="17" name="Llamada rectangular redondeada 16"/>
            <p:cNvSpPr/>
            <p:nvPr/>
          </p:nvSpPr>
          <p:spPr>
            <a:xfrm>
              <a:off x="1848220" y="896871"/>
              <a:ext cx="1620011" cy="339613"/>
            </a:xfrm>
            <a:prstGeom prst="wedgeRoundRectCallout">
              <a:avLst>
                <a:gd name="adj1" fmla="val 68975"/>
                <a:gd name="adj2" fmla="val 4393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rgbClr val="022B44"/>
                  </a:solidFill>
                </a:rPr>
                <a:t>CUESTECITA</a:t>
              </a:r>
              <a:endParaRPr lang="es-CO" sz="1600" dirty="0">
                <a:solidFill>
                  <a:srgbClr val="022B44"/>
                </a:solidFill>
              </a:endParaRPr>
            </a:p>
          </p:txBody>
        </p:sp>
      </p:grpSp>
      <p:sp>
        <p:nvSpPr>
          <p:cNvPr id="20" name="30 CuadroTexto"/>
          <p:cNvSpPr txBox="1">
            <a:spLocks noChangeArrowheads="1"/>
          </p:cNvSpPr>
          <p:nvPr/>
        </p:nvSpPr>
        <p:spPr bwMode="auto">
          <a:xfrm flipH="1">
            <a:off x="6583562" y="4173204"/>
            <a:ext cx="4048940" cy="319639"/>
          </a:xfrm>
          <a:prstGeom prst="rect">
            <a:avLst/>
          </a:prstGeo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anchor="ctr">
            <a:spAutoFit/>
          </a:bodyPr>
          <a:lstStyle>
            <a:defPPr>
              <a:defRPr lang="es-CO"/>
            </a:defPPr>
            <a:lvl1pPr marL="457200" indent="-457200" algn="ctr">
              <a:spcBef>
                <a:spcPts val="600"/>
              </a:spcBef>
              <a:defRPr sz="1600" b="1" kern="0">
                <a:solidFill>
                  <a:prstClr val="white"/>
                </a:solidFill>
                <a:effectLst>
                  <a:outerShdw blurRad="38100" dist="38100" dir="2700000" algn="tl">
                    <a:srgbClr val="000000">
                      <a:alpha val="43137"/>
                    </a:srgbClr>
                  </a:outerShdw>
                </a:effectLst>
                <a:latin typeface="Calibri"/>
                <a:cs typeface="Arial" pitchFamily="34" charset="0"/>
              </a:defRPr>
            </a:lvl1pPr>
            <a:lvl2pPr marL="37931725" indent="-37474525"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fontAlgn="auto">
              <a:spcAft>
                <a:spcPts val="0"/>
              </a:spcAft>
            </a:pPr>
            <a:r>
              <a:rPr lang="es-CO" sz="1400" dirty="0"/>
              <a:t>INFORMACIÓN GENERAL</a:t>
            </a:r>
          </a:p>
        </p:txBody>
      </p:sp>
      <p:graphicFrame>
        <p:nvGraphicFramePr>
          <p:cNvPr id="21" name="3 Tabla"/>
          <p:cNvGraphicFramePr>
            <a:graphicFrameLocks noGrp="1"/>
          </p:cNvGraphicFramePr>
          <p:nvPr>
            <p:extLst>
              <p:ext uri="{D42A27DB-BD31-4B8C-83A1-F6EECF244321}">
                <p14:modId xmlns:p14="http://schemas.microsoft.com/office/powerpoint/2010/main" val="2038343232"/>
              </p:ext>
            </p:extLst>
          </p:nvPr>
        </p:nvGraphicFramePr>
        <p:xfrm>
          <a:off x="6583562" y="4521038"/>
          <a:ext cx="4048942" cy="1211984"/>
        </p:xfrm>
        <a:graphic>
          <a:graphicData uri="http://schemas.openxmlformats.org/drawingml/2006/table">
            <a:tbl>
              <a:tblPr firstRow="1" bandRow="1">
                <a:tableStyleId>{BC89EF96-8CEA-46FF-86C4-4CE0E7609802}</a:tableStyleId>
              </a:tblPr>
              <a:tblGrid>
                <a:gridCol w="2446701"/>
                <a:gridCol w="1602241"/>
              </a:tblGrid>
              <a:tr h="302996">
                <a:tc>
                  <a:txBody>
                    <a:bodyPr/>
                    <a:lstStyle/>
                    <a:p>
                      <a:pPr marL="0" algn="l" defTabSz="914400" rtl="0" eaLnBrk="1" latinLnBrk="0" hangingPunct="1"/>
                      <a:r>
                        <a:rPr lang="es-ES" sz="1200" kern="1200" dirty="0" smtClean="0"/>
                        <a:t>Fecha</a:t>
                      </a:r>
                      <a:r>
                        <a:rPr lang="es-ES" sz="1200" kern="1200" baseline="0" dirty="0" smtClean="0"/>
                        <a:t> de Adjudicación </a:t>
                      </a:r>
                      <a:endParaRPr lang="es-CO" sz="1200" b="0" kern="1200" dirty="0">
                        <a:solidFill>
                          <a:schemeClr val="tx1"/>
                        </a:solidFill>
                        <a:latin typeface="+mn-lt"/>
                        <a:ea typeface="+mn-ea"/>
                        <a:cs typeface="Arial" panose="020B0604020202020204" pitchFamily="34" charset="0"/>
                      </a:endParaRPr>
                    </a:p>
                  </a:txBody>
                  <a:tcPr marL="84406" marR="84406" marT="38957" marB="38957"/>
                </a:tc>
                <a:tc>
                  <a:txBody>
                    <a:bodyPr/>
                    <a:lstStyle/>
                    <a:p>
                      <a:pPr algn="ctr" rtl="0" fontAlgn="ctr"/>
                      <a:r>
                        <a:rPr lang="es-MX" sz="1200" u="none" strike="noStrike" dirty="0" smtClean="0">
                          <a:effectLst/>
                        </a:rPr>
                        <a:t>19/05/2015</a:t>
                      </a:r>
                      <a:endParaRPr lang="es-MX" sz="1200" b="0" i="0" u="none" strike="noStrike" dirty="0">
                        <a:solidFill>
                          <a:schemeClr val="tx1"/>
                        </a:solidFill>
                        <a:effectLst/>
                        <a:latin typeface="+mn-lt"/>
                      </a:endParaRPr>
                    </a:p>
                  </a:txBody>
                  <a:tcPr marL="8792" marR="8792" marT="8116" marB="0" anchor="ctr"/>
                </a:tc>
              </a:tr>
              <a:tr h="302996">
                <a:tc>
                  <a:txBody>
                    <a:bodyPr/>
                    <a:lstStyle/>
                    <a:p>
                      <a:pPr marL="0" algn="l" defTabSz="914400" rtl="0" eaLnBrk="1" latinLnBrk="0" hangingPunct="1"/>
                      <a:r>
                        <a:rPr lang="es-CO" sz="1200" kern="1200" dirty="0" smtClean="0"/>
                        <a:t>Fecha de Firma de Contrato</a:t>
                      </a:r>
                      <a:endParaRPr lang="es-CO" sz="1200" b="0" kern="1200" dirty="0">
                        <a:solidFill>
                          <a:schemeClr val="tx1"/>
                        </a:solidFill>
                        <a:latin typeface="+mn-lt"/>
                        <a:ea typeface="+mn-ea"/>
                        <a:cs typeface="Arial" panose="020B0604020202020204" pitchFamily="34" charset="0"/>
                      </a:endParaRPr>
                    </a:p>
                  </a:txBody>
                  <a:tcPr marL="84406" marR="84406" marT="38957" marB="38957" anchor="ctr"/>
                </a:tc>
                <a:tc>
                  <a:txBody>
                    <a:bodyPr/>
                    <a:lstStyle/>
                    <a:p>
                      <a:pPr algn="ctr" rtl="0" fontAlgn="ctr"/>
                      <a:r>
                        <a:rPr lang="es-MX" sz="1200" u="none" strike="noStrike" kern="1200" dirty="0" smtClean="0">
                          <a:effectLst/>
                        </a:rPr>
                        <a:t>30/06/2015</a:t>
                      </a:r>
                      <a:r>
                        <a:rPr lang="es-MX" sz="1200" u="none" strike="noStrike" kern="1200" baseline="0" dirty="0" smtClean="0">
                          <a:effectLst/>
                        </a:rPr>
                        <a:t> </a:t>
                      </a:r>
                      <a:endParaRPr lang="es-MX" sz="1200" b="0" i="0" u="none" strike="noStrike" kern="1200" dirty="0">
                        <a:solidFill>
                          <a:schemeClr val="tx1"/>
                        </a:solidFill>
                        <a:effectLst/>
                        <a:latin typeface="+mn-lt"/>
                        <a:ea typeface="+mn-ea"/>
                        <a:cs typeface="+mn-cs"/>
                      </a:endParaRPr>
                    </a:p>
                  </a:txBody>
                  <a:tcPr marL="0" marR="0" marT="0" marB="0" anchor="ctr"/>
                </a:tc>
              </a:tr>
              <a:tr h="302996">
                <a:tc>
                  <a:txBody>
                    <a:bodyPr/>
                    <a:lstStyle/>
                    <a:p>
                      <a:pPr marL="0" algn="l" defTabSz="914400" rtl="0" eaLnBrk="1" latinLnBrk="0" hangingPunct="1"/>
                      <a:r>
                        <a:rPr lang="es-CO" sz="1200" kern="1200" dirty="0" smtClean="0"/>
                        <a:t>Acta de Inicio</a:t>
                      </a:r>
                      <a:endParaRPr lang="es-CO" sz="1200" b="0" kern="1200" dirty="0">
                        <a:solidFill>
                          <a:schemeClr val="tx1"/>
                        </a:solidFill>
                        <a:latin typeface="+mn-lt"/>
                        <a:ea typeface="+mn-ea"/>
                        <a:cs typeface="Arial" panose="020B0604020202020204" pitchFamily="34" charset="0"/>
                      </a:endParaRPr>
                    </a:p>
                  </a:txBody>
                  <a:tcPr marL="84406" marR="84406" marT="38957" marB="38957" anchor="ctr"/>
                </a:tc>
                <a:tc>
                  <a:txBody>
                    <a:bodyPr/>
                    <a:lstStyle/>
                    <a:p>
                      <a:pPr algn="ctr" rtl="0" fontAlgn="ctr"/>
                      <a:r>
                        <a:rPr lang="es-MX" sz="1200" u="none" strike="noStrike" kern="1200" dirty="0" smtClean="0">
                          <a:effectLst/>
                        </a:rPr>
                        <a:t>12/08/2015</a:t>
                      </a:r>
                      <a:endParaRPr lang="es-MX" sz="1200" b="0" i="0" u="none" strike="noStrike" kern="1200" dirty="0">
                        <a:solidFill>
                          <a:schemeClr val="tx1"/>
                        </a:solidFill>
                        <a:effectLst/>
                        <a:latin typeface="+mn-lt"/>
                        <a:ea typeface="+mn-ea"/>
                        <a:cs typeface="+mn-cs"/>
                      </a:endParaRPr>
                    </a:p>
                  </a:txBody>
                  <a:tcPr marL="0" marR="0" marT="0" marB="0" anchor="ctr"/>
                </a:tc>
              </a:tr>
              <a:tr h="302996">
                <a:tc>
                  <a:txBody>
                    <a:bodyPr/>
                    <a:lstStyle/>
                    <a:p>
                      <a:pPr marL="0" algn="l" defTabSz="914400" rtl="0" eaLnBrk="1" latinLnBrk="0" hangingPunct="1"/>
                      <a:r>
                        <a:rPr lang="es-CO" sz="1200" kern="1200" dirty="0" smtClean="0"/>
                        <a:t>Fase del Proyecto</a:t>
                      </a:r>
                      <a:endParaRPr lang="es-CO" sz="1200" b="0" kern="1200" dirty="0">
                        <a:solidFill>
                          <a:schemeClr val="tx1"/>
                        </a:solidFill>
                        <a:latin typeface="+mn-lt"/>
                        <a:ea typeface="+mn-ea"/>
                        <a:cs typeface="Arial" panose="020B0604020202020204" pitchFamily="34" charset="0"/>
                      </a:endParaRPr>
                    </a:p>
                  </a:txBody>
                  <a:tcPr marL="84406" marR="84406" marT="38957" marB="38957" anchor="ctr"/>
                </a:tc>
                <a:tc>
                  <a:txBody>
                    <a:bodyPr/>
                    <a:lstStyle/>
                    <a:p>
                      <a:pPr algn="ctr" rtl="0" fontAlgn="ctr"/>
                      <a:r>
                        <a:rPr lang="es-MX" sz="1200" u="none" strike="noStrike" kern="1200" dirty="0" smtClean="0">
                          <a:effectLst/>
                        </a:rPr>
                        <a:t>Pre-construcción</a:t>
                      </a:r>
                      <a:endParaRPr lang="es-MX" sz="1200" b="0" i="0" u="none" strike="noStrike" kern="1200" dirty="0">
                        <a:solidFill>
                          <a:schemeClr val="tx1"/>
                        </a:solidFill>
                        <a:effectLst/>
                        <a:latin typeface="+mn-lt"/>
                        <a:ea typeface="+mn-ea"/>
                        <a:cs typeface="+mn-cs"/>
                      </a:endParaRPr>
                    </a:p>
                  </a:txBody>
                  <a:tcPr marL="0" marR="0" marT="0" marB="0" anchor="ctr"/>
                </a:tc>
              </a:tr>
            </a:tbl>
          </a:graphicData>
        </a:graphic>
      </p:graphicFrame>
    </p:spTree>
    <p:extLst>
      <p:ext uri="{BB962C8B-B14F-4D97-AF65-F5344CB8AC3E}">
        <p14:creationId xmlns:p14="http://schemas.microsoft.com/office/powerpoint/2010/main" val="23736169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0"/>
            <a:ext cx="1400213" cy="1124744"/>
          </a:xfrm>
          <a:prstGeom prst="rect">
            <a:avLst/>
          </a:prstGeom>
        </p:spPr>
      </p:pic>
      <p:sp>
        <p:nvSpPr>
          <p:cNvPr id="3" name="30 CuadroTexto"/>
          <p:cNvSpPr txBox="1">
            <a:spLocks noChangeArrowheads="1"/>
          </p:cNvSpPr>
          <p:nvPr/>
        </p:nvSpPr>
        <p:spPr bwMode="auto">
          <a:xfrm flipH="1">
            <a:off x="7032823" y="3573016"/>
            <a:ext cx="4103735" cy="307777"/>
          </a:xfrm>
          <a:prstGeom prst="rect">
            <a:avLst/>
          </a:prstGeom>
          <a:solidFill>
            <a:srgbClr val="336699"/>
          </a:solidFill>
          <a:ln/>
        </p:spPr>
        <p:style>
          <a:lnRef idx="3">
            <a:schemeClr val="lt1"/>
          </a:lnRef>
          <a:fillRef idx="1">
            <a:schemeClr val="accent4"/>
          </a:fillRef>
          <a:effectRef idx="1">
            <a:schemeClr val="accent4"/>
          </a:effectRef>
          <a:fontRef idx="minor">
            <a:schemeClr val="lt1"/>
          </a:fontRef>
        </p:style>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400" kern="0" dirty="0">
                <a:solidFill>
                  <a:prstClr val="white"/>
                </a:solidFill>
                <a:latin typeface="Calibri"/>
                <a:cs typeface="Arial" pitchFamily="34" charset="0"/>
              </a:rPr>
              <a:t>BENEFICIOS</a:t>
            </a:r>
          </a:p>
        </p:txBody>
      </p:sp>
      <p:graphicFrame>
        <p:nvGraphicFramePr>
          <p:cNvPr id="4" name="3 Tabla"/>
          <p:cNvGraphicFramePr>
            <a:graphicFrameLocks noGrp="1"/>
          </p:cNvGraphicFramePr>
          <p:nvPr>
            <p:extLst>
              <p:ext uri="{D42A27DB-BD31-4B8C-83A1-F6EECF244321}">
                <p14:modId xmlns:p14="http://schemas.microsoft.com/office/powerpoint/2010/main" val="3315195571"/>
              </p:ext>
            </p:extLst>
          </p:nvPr>
        </p:nvGraphicFramePr>
        <p:xfrm>
          <a:off x="7032104" y="3941902"/>
          <a:ext cx="4083661" cy="485172"/>
        </p:xfrm>
        <a:graphic>
          <a:graphicData uri="http://schemas.openxmlformats.org/drawingml/2006/table">
            <a:tbl>
              <a:tblPr firstRow="1" bandRow="1">
                <a:tableStyleId>{BC89EF96-8CEA-46FF-86C4-4CE0E7609802}</a:tableStyleId>
              </a:tblPr>
              <a:tblGrid>
                <a:gridCol w="4083661"/>
              </a:tblGrid>
              <a:tr h="485172">
                <a:tc>
                  <a:txBody>
                    <a:bodyPr/>
                    <a:lstStyle>
                      <a:lvl1pPr marL="0" algn="l" defTabSz="844083" rtl="0" eaLnBrk="1" latinLnBrk="0" hangingPunct="1">
                        <a:defRPr sz="1662" b="1" kern="1200">
                          <a:solidFill>
                            <a:schemeClr val="tx1"/>
                          </a:solidFill>
                          <a:latin typeface="Calibri"/>
                        </a:defRPr>
                      </a:lvl1pPr>
                      <a:lvl2pPr marL="422041" algn="l" defTabSz="844083" rtl="0" eaLnBrk="1" latinLnBrk="0" hangingPunct="1">
                        <a:defRPr sz="1662" b="1" kern="1200">
                          <a:solidFill>
                            <a:schemeClr val="tx1"/>
                          </a:solidFill>
                          <a:latin typeface="Calibri"/>
                        </a:defRPr>
                      </a:lvl2pPr>
                      <a:lvl3pPr marL="844083" algn="l" defTabSz="844083" rtl="0" eaLnBrk="1" latinLnBrk="0" hangingPunct="1">
                        <a:defRPr sz="1662" b="1" kern="1200">
                          <a:solidFill>
                            <a:schemeClr val="tx1"/>
                          </a:solidFill>
                          <a:latin typeface="Calibri"/>
                        </a:defRPr>
                      </a:lvl3pPr>
                      <a:lvl4pPr marL="1266124" algn="l" defTabSz="844083" rtl="0" eaLnBrk="1" latinLnBrk="0" hangingPunct="1">
                        <a:defRPr sz="1662" b="1" kern="1200">
                          <a:solidFill>
                            <a:schemeClr val="tx1"/>
                          </a:solidFill>
                          <a:latin typeface="Calibri"/>
                        </a:defRPr>
                      </a:lvl4pPr>
                      <a:lvl5pPr marL="1688165" algn="l" defTabSz="844083" rtl="0" eaLnBrk="1" latinLnBrk="0" hangingPunct="1">
                        <a:defRPr sz="1662" b="1" kern="1200">
                          <a:solidFill>
                            <a:schemeClr val="tx1"/>
                          </a:solidFill>
                          <a:latin typeface="Calibri"/>
                        </a:defRPr>
                      </a:lvl5pPr>
                      <a:lvl6pPr marL="2110207" algn="l" defTabSz="844083" rtl="0" eaLnBrk="1" latinLnBrk="0" hangingPunct="1">
                        <a:defRPr sz="1662" b="1" kern="1200">
                          <a:solidFill>
                            <a:schemeClr val="tx1"/>
                          </a:solidFill>
                          <a:latin typeface="Calibri"/>
                        </a:defRPr>
                      </a:lvl6pPr>
                      <a:lvl7pPr marL="2532248" algn="l" defTabSz="844083" rtl="0" eaLnBrk="1" latinLnBrk="0" hangingPunct="1">
                        <a:defRPr sz="1662" b="1" kern="1200">
                          <a:solidFill>
                            <a:schemeClr val="tx1"/>
                          </a:solidFill>
                          <a:latin typeface="Calibri"/>
                        </a:defRPr>
                      </a:lvl7pPr>
                      <a:lvl8pPr marL="2954289" algn="l" defTabSz="844083" rtl="0" eaLnBrk="1" latinLnBrk="0" hangingPunct="1">
                        <a:defRPr sz="1662" b="1" kern="1200">
                          <a:solidFill>
                            <a:schemeClr val="tx1"/>
                          </a:solidFill>
                          <a:latin typeface="Calibri"/>
                        </a:defRPr>
                      </a:lvl8pPr>
                      <a:lvl9pPr marL="3376331" algn="l" defTabSz="844083" rtl="0" eaLnBrk="1" latinLnBrk="0" hangingPunct="1">
                        <a:defRPr sz="1662" b="1" kern="1200">
                          <a:solidFill>
                            <a:schemeClr val="tx1"/>
                          </a:solidFill>
                          <a:latin typeface="Calibri"/>
                        </a:defRPr>
                      </a:lvl9pPr>
                    </a:lstStyle>
                    <a:p>
                      <a:pPr marL="228600" indent="-228600" algn="just" defTabSz="914400" rtl="0" eaLnBrk="1" latinLnBrk="0" hangingPunct="1">
                        <a:buFont typeface="+mj-lt"/>
                        <a:buAutoNum type="arabicPeriod"/>
                      </a:pPr>
                      <a:r>
                        <a:rPr lang="es-ES" sz="1200" b="0" kern="1200" dirty="0" smtClean="0">
                          <a:latin typeface="+mn-lt"/>
                        </a:rPr>
                        <a:t>Este corredor mejorará la conectividad entre los departamentos de Cesar y Guajira.</a:t>
                      </a:r>
                      <a:endParaRPr lang="es-CO" sz="1200" b="0" kern="1200" dirty="0">
                        <a:solidFill>
                          <a:schemeClr val="tx1"/>
                        </a:solidFill>
                        <a:latin typeface="+mn-lt"/>
                        <a:ea typeface="+mn-ea"/>
                        <a:cs typeface="Arial" pitchFamily="34" charset="0"/>
                      </a:endParaRPr>
                    </a:p>
                  </a:txBody>
                  <a:tcPr/>
                </a:tc>
              </a:tr>
            </a:tbl>
          </a:graphicData>
        </a:graphic>
      </p:graphicFrame>
      <p:sp>
        <p:nvSpPr>
          <p:cNvPr id="5" name="30 CuadroTexto"/>
          <p:cNvSpPr txBox="1">
            <a:spLocks noChangeArrowheads="1"/>
          </p:cNvSpPr>
          <p:nvPr/>
        </p:nvSpPr>
        <p:spPr bwMode="auto">
          <a:xfrm flipH="1">
            <a:off x="7033775" y="4514470"/>
            <a:ext cx="4064370" cy="307777"/>
          </a:xfrm>
          <a:prstGeom prst="rect">
            <a:avLst/>
          </a:prstGeom>
          <a:solidFill>
            <a:srgbClr val="336699"/>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400" kern="0" dirty="0">
                <a:solidFill>
                  <a:prstClr val="white"/>
                </a:solidFill>
                <a:latin typeface="Calibri"/>
                <a:cs typeface="Arial" pitchFamily="34" charset="0"/>
              </a:rPr>
              <a:t>GENERACIÓN DE EMPLEOS</a:t>
            </a:r>
          </a:p>
        </p:txBody>
      </p:sp>
      <p:graphicFrame>
        <p:nvGraphicFramePr>
          <p:cNvPr id="6" name="3 Tabla"/>
          <p:cNvGraphicFramePr>
            <a:graphicFrameLocks noGrp="1"/>
          </p:cNvGraphicFramePr>
          <p:nvPr>
            <p:extLst>
              <p:ext uri="{D42A27DB-BD31-4B8C-83A1-F6EECF244321}">
                <p14:modId xmlns:p14="http://schemas.microsoft.com/office/powerpoint/2010/main" val="3592148381"/>
              </p:ext>
            </p:extLst>
          </p:nvPr>
        </p:nvGraphicFramePr>
        <p:xfrm>
          <a:off x="7031415" y="4859122"/>
          <a:ext cx="4064370" cy="629311"/>
        </p:xfrm>
        <a:graphic>
          <a:graphicData uri="http://schemas.openxmlformats.org/drawingml/2006/table">
            <a:tbl>
              <a:tblPr firstRow="1" bandRow="1"/>
              <a:tblGrid>
                <a:gridCol w="4064370"/>
              </a:tblGrid>
              <a:tr h="629311">
                <a:tc>
                  <a:txBody>
                    <a:bodyPr/>
                    <a:lstStyle>
                      <a:lvl1pPr marL="0" algn="l" defTabSz="844083" rtl="0" eaLnBrk="1" latinLnBrk="0" hangingPunct="1">
                        <a:defRPr sz="1662" b="1" kern="1200">
                          <a:solidFill>
                            <a:schemeClr val="tx1"/>
                          </a:solidFill>
                          <a:latin typeface="Calibri"/>
                        </a:defRPr>
                      </a:lvl1pPr>
                      <a:lvl2pPr marL="422041" algn="l" defTabSz="844083" rtl="0" eaLnBrk="1" latinLnBrk="0" hangingPunct="1">
                        <a:defRPr sz="1662" b="1" kern="1200">
                          <a:solidFill>
                            <a:schemeClr val="tx1"/>
                          </a:solidFill>
                          <a:latin typeface="Calibri"/>
                        </a:defRPr>
                      </a:lvl2pPr>
                      <a:lvl3pPr marL="844083" algn="l" defTabSz="844083" rtl="0" eaLnBrk="1" latinLnBrk="0" hangingPunct="1">
                        <a:defRPr sz="1662" b="1" kern="1200">
                          <a:solidFill>
                            <a:schemeClr val="tx1"/>
                          </a:solidFill>
                          <a:latin typeface="Calibri"/>
                        </a:defRPr>
                      </a:lvl3pPr>
                      <a:lvl4pPr marL="1266124" algn="l" defTabSz="844083" rtl="0" eaLnBrk="1" latinLnBrk="0" hangingPunct="1">
                        <a:defRPr sz="1662" b="1" kern="1200">
                          <a:solidFill>
                            <a:schemeClr val="tx1"/>
                          </a:solidFill>
                          <a:latin typeface="Calibri"/>
                        </a:defRPr>
                      </a:lvl4pPr>
                      <a:lvl5pPr marL="1688165" algn="l" defTabSz="844083" rtl="0" eaLnBrk="1" latinLnBrk="0" hangingPunct="1">
                        <a:defRPr sz="1662" b="1" kern="1200">
                          <a:solidFill>
                            <a:schemeClr val="tx1"/>
                          </a:solidFill>
                          <a:latin typeface="Calibri"/>
                        </a:defRPr>
                      </a:lvl5pPr>
                      <a:lvl6pPr marL="2110207" algn="l" defTabSz="844083" rtl="0" eaLnBrk="1" latinLnBrk="0" hangingPunct="1">
                        <a:defRPr sz="1662" b="1" kern="1200">
                          <a:solidFill>
                            <a:schemeClr val="tx1"/>
                          </a:solidFill>
                          <a:latin typeface="Calibri"/>
                        </a:defRPr>
                      </a:lvl6pPr>
                      <a:lvl7pPr marL="2532248" algn="l" defTabSz="844083" rtl="0" eaLnBrk="1" latinLnBrk="0" hangingPunct="1">
                        <a:defRPr sz="1662" b="1" kern="1200">
                          <a:solidFill>
                            <a:schemeClr val="tx1"/>
                          </a:solidFill>
                          <a:latin typeface="Calibri"/>
                        </a:defRPr>
                      </a:lvl7pPr>
                      <a:lvl8pPr marL="2954289" algn="l" defTabSz="844083" rtl="0" eaLnBrk="1" latinLnBrk="0" hangingPunct="1">
                        <a:defRPr sz="1662" b="1" kern="1200">
                          <a:solidFill>
                            <a:schemeClr val="tx1"/>
                          </a:solidFill>
                          <a:latin typeface="Calibri"/>
                        </a:defRPr>
                      </a:lvl8pPr>
                      <a:lvl9pPr marL="3376331" algn="l" defTabSz="844083" rtl="0" eaLnBrk="1" latinLnBrk="0" hangingPunct="1">
                        <a:defRPr sz="1662" b="1" kern="1200">
                          <a:solidFill>
                            <a:schemeClr val="tx1"/>
                          </a:solidFill>
                          <a:latin typeface="Calibri"/>
                        </a:defRPr>
                      </a:lvl9pPr>
                    </a:lstStyle>
                    <a:p>
                      <a:pPr marL="228600" indent="-228600" algn="just" defTabSz="914400" rtl="0" eaLnBrk="1" latinLnBrk="0" hangingPunct="1">
                        <a:buFont typeface="+mj-lt"/>
                        <a:buAutoNum type="arabicPeriod"/>
                      </a:pPr>
                      <a:r>
                        <a:rPr lang="es-CO" sz="1200" b="0" kern="1200" dirty="0" smtClean="0">
                          <a:solidFill>
                            <a:schemeClr val="tx1"/>
                          </a:solidFill>
                          <a:latin typeface="Calibri"/>
                          <a:ea typeface="+mn-ea"/>
                          <a:cs typeface="Arial" pitchFamily="34" charset="0"/>
                        </a:rPr>
                        <a:t>Generación de más de 1.400  empleos directos  durante la etapa de construcción y rehabilitación (4 años)</a:t>
                      </a:r>
                    </a:p>
                  </a:txBody>
                  <a:tcPr>
                    <a:lnL w="12700" cmpd="sng">
                      <a:solidFill>
                        <a:srgbClr val="4F81BD"/>
                      </a:solidFill>
                    </a:lnL>
                    <a:lnR w="12700" cmpd="sng">
                      <a:solidFill>
                        <a:srgbClr val="4F81BD"/>
                      </a:solidFill>
                    </a:lnR>
                    <a:lnT w="12700" cmpd="sng">
                      <a:solidFill>
                        <a:srgbClr val="4F81BD"/>
                      </a:solidFill>
                    </a:lnT>
                    <a:lnB w="25400" cmpd="sng">
                      <a:solidFill>
                        <a:srgbClr val="4F81BD"/>
                      </a:solidFill>
                    </a:lnB>
                    <a:lnTlToBr w="12700" cmpd="sng">
                      <a:noFill/>
                      <a:prstDash val="solid"/>
                    </a:lnTlToBr>
                    <a:lnBlToTr w="12700" cmpd="sng">
                      <a:noFill/>
                      <a:prstDash val="solid"/>
                    </a:lnBlToTr>
                    <a:solidFill>
                      <a:schemeClr val="bg1"/>
                    </a:solidFill>
                  </a:tcPr>
                </a:tc>
              </a:tr>
            </a:tbl>
          </a:graphicData>
        </a:graphic>
      </p:graphicFrame>
      <p:grpSp>
        <p:nvGrpSpPr>
          <p:cNvPr id="7" name="Grupo 6"/>
          <p:cNvGrpSpPr/>
          <p:nvPr/>
        </p:nvGrpSpPr>
        <p:grpSpPr>
          <a:xfrm>
            <a:off x="-168696" y="576413"/>
            <a:ext cx="8261836" cy="1013631"/>
            <a:chOff x="75387" y="144155"/>
            <a:chExt cx="5904656" cy="1013631"/>
          </a:xfrm>
        </p:grpSpPr>
        <p:sp>
          <p:nvSpPr>
            <p:cNvPr id="8" name="Rectángulo 5"/>
            <p:cNvSpPr>
              <a:spLocks noChangeArrowheads="1"/>
            </p:cNvSpPr>
            <p:nvPr/>
          </p:nvSpPr>
          <p:spPr bwMode="auto">
            <a:xfrm>
              <a:off x="75387" y="144155"/>
              <a:ext cx="5904656" cy="584775"/>
            </a:xfrm>
            <a:prstGeom prst="rect">
              <a:avLst/>
            </a:prstGeom>
            <a:noFill/>
            <a:ln w="9525">
              <a:noFill/>
              <a:miter lim="800000"/>
              <a:headEnd/>
              <a:tailEnd/>
            </a:ln>
          </p:spPr>
          <p:txBody>
            <a:bodyPr wrap="square">
              <a:spAutoFit/>
            </a:bodyPr>
            <a:lstStyle/>
            <a:p>
              <a:pPr>
                <a:defRPr/>
              </a:pPr>
              <a:r>
                <a:rPr lang="es-ES" sz="3200" dirty="0" smtClean="0">
                  <a:solidFill>
                    <a:srgbClr val="FFC000"/>
                  </a:solidFill>
                  <a:latin typeface="Impact" pitchFamily="34" charset="0"/>
                  <a:sym typeface="Helvetica Neue Bold Condensed" charset="0"/>
                </a:rPr>
                <a:t>  </a:t>
              </a:r>
              <a:endParaRPr lang="es-ES" sz="3200" b="1" dirty="0">
                <a:ln w="10541" cmpd="sng">
                  <a:solidFill>
                    <a:srgbClr val="4F81BD">
                      <a:shade val="88000"/>
                      <a:satMod val="110000"/>
                    </a:srgbClr>
                  </a:solidFill>
                  <a:prstDash val="solid"/>
                </a:ln>
                <a:solidFill>
                  <a:srgbClr val="1F497D"/>
                </a:solidFill>
                <a:latin typeface="Franklin Gothic Demi Cond" pitchFamily="34" charset="0"/>
                <a:sym typeface="Helvetica Neue Bold Condensed" charset="0"/>
              </a:endParaRPr>
            </a:p>
          </p:txBody>
        </p:sp>
        <p:sp>
          <p:nvSpPr>
            <p:cNvPr id="9" name="Rectángulo 8"/>
            <p:cNvSpPr>
              <a:spLocks noChangeArrowheads="1"/>
            </p:cNvSpPr>
            <p:nvPr/>
          </p:nvSpPr>
          <p:spPr bwMode="auto">
            <a:xfrm>
              <a:off x="651451" y="573011"/>
              <a:ext cx="47525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sz="3200" dirty="0">
                  <a:solidFill>
                    <a:prstClr val="black"/>
                  </a:solidFill>
                  <a:latin typeface="Impact" pitchFamily="34" charset="0"/>
                  <a:sym typeface="Helvetica Neue Bold Condensed"/>
                </a:rPr>
                <a:t>IP CESAR - GUAJIRA</a:t>
              </a:r>
            </a:p>
          </p:txBody>
        </p:sp>
      </p:grpSp>
      <p:grpSp>
        <p:nvGrpSpPr>
          <p:cNvPr id="10" name="Grupo 9"/>
          <p:cNvGrpSpPr/>
          <p:nvPr/>
        </p:nvGrpSpPr>
        <p:grpSpPr>
          <a:xfrm>
            <a:off x="2385177" y="1941160"/>
            <a:ext cx="4214014" cy="4008120"/>
            <a:chOff x="404570" y="889797"/>
            <a:chExt cx="4204698" cy="5968203"/>
          </a:xfrm>
        </p:grpSpPr>
        <p:grpSp>
          <p:nvGrpSpPr>
            <p:cNvPr id="11" name="Grupo 10"/>
            <p:cNvGrpSpPr/>
            <p:nvPr/>
          </p:nvGrpSpPr>
          <p:grpSpPr>
            <a:xfrm>
              <a:off x="404570" y="889797"/>
              <a:ext cx="4204698" cy="5968203"/>
              <a:chOff x="179436" y="1079182"/>
              <a:chExt cx="3706763" cy="5673407"/>
            </a:xfrm>
          </p:grpSpPr>
          <p:pic>
            <p:nvPicPr>
              <p:cNvPr id="20" name="Imagen 19"/>
              <p:cNvPicPr>
                <a:picLocks noChangeAspect="1"/>
              </p:cNvPicPr>
              <p:nvPr/>
            </p:nvPicPr>
            <p:blipFill>
              <a:blip r:embed="rId3"/>
              <a:stretch>
                <a:fillRect/>
              </a:stretch>
            </p:blipFill>
            <p:spPr>
              <a:xfrm>
                <a:off x="179436" y="1079182"/>
                <a:ext cx="3706763" cy="5673407"/>
              </a:xfrm>
              <a:prstGeom prst="rect">
                <a:avLst/>
              </a:prstGeom>
            </p:spPr>
          </p:pic>
          <p:pic>
            <p:nvPicPr>
              <p:cNvPr id="21" name="Imagen 20"/>
              <p:cNvPicPr>
                <a:picLocks noChangeAspect="1"/>
              </p:cNvPicPr>
              <p:nvPr/>
            </p:nvPicPr>
            <p:blipFill>
              <a:blip r:embed="rId4"/>
              <a:stretch>
                <a:fillRect/>
              </a:stretch>
            </p:blipFill>
            <p:spPr>
              <a:xfrm>
                <a:off x="2642924" y="5173415"/>
                <a:ext cx="1028700" cy="1162050"/>
              </a:xfrm>
              <a:prstGeom prst="rect">
                <a:avLst/>
              </a:prstGeom>
            </p:spPr>
          </p:pic>
        </p:grpSp>
        <p:sp>
          <p:nvSpPr>
            <p:cNvPr id="12" name="Llamada rectangular redondeada 11"/>
            <p:cNvSpPr/>
            <p:nvPr/>
          </p:nvSpPr>
          <p:spPr>
            <a:xfrm>
              <a:off x="1210603" y="6419201"/>
              <a:ext cx="1058737" cy="342546"/>
            </a:xfrm>
            <a:prstGeom prst="wedgeRoundRectCallout">
              <a:avLst>
                <a:gd name="adj1" fmla="val -84554"/>
                <a:gd name="adj2" fmla="val 5082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rgbClr val="022B44"/>
                  </a:solidFill>
                </a:rPr>
                <a:t>SAN ROQUE</a:t>
              </a:r>
              <a:endParaRPr lang="es-CO" sz="1600" dirty="0">
                <a:solidFill>
                  <a:srgbClr val="022B44"/>
                </a:solidFill>
              </a:endParaRPr>
            </a:p>
          </p:txBody>
        </p:sp>
        <p:sp>
          <p:nvSpPr>
            <p:cNvPr id="13" name="Llamada rectangular redondeada 12"/>
            <p:cNvSpPr/>
            <p:nvPr/>
          </p:nvSpPr>
          <p:spPr>
            <a:xfrm>
              <a:off x="1880454" y="5598862"/>
              <a:ext cx="971030" cy="303162"/>
            </a:xfrm>
            <a:prstGeom prst="wedgeRoundRectCallout">
              <a:avLst>
                <a:gd name="adj1" fmla="val -86035"/>
                <a:gd name="adj2" fmla="val -8817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rgbClr val="022B44"/>
                  </a:solidFill>
                </a:rPr>
                <a:t>BECERRIL</a:t>
              </a:r>
              <a:endParaRPr lang="es-CO" sz="1600" dirty="0">
                <a:solidFill>
                  <a:srgbClr val="022B44"/>
                </a:solidFill>
              </a:endParaRPr>
            </a:p>
          </p:txBody>
        </p:sp>
        <p:sp>
          <p:nvSpPr>
            <p:cNvPr id="14" name="Llamada rectangular redondeada 13"/>
            <p:cNvSpPr/>
            <p:nvPr/>
          </p:nvSpPr>
          <p:spPr>
            <a:xfrm>
              <a:off x="2269340" y="3626639"/>
              <a:ext cx="777772" cy="301430"/>
            </a:xfrm>
            <a:prstGeom prst="wedgeRoundRectCallout">
              <a:avLst>
                <a:gd name="adj1" fmla="val -87582"/>
                <a:gd name="adj2" fmla="val -8238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rgbClr val="022B44"/>
                  </a:solidFill>
                </a:rPr>
                <a:t>LA PAZ</a:t>
              </a:r>
              <a:endParaRPr lang="es-CO" sz="1600" dirty="0">
                <a:solidFill>
                  <a:srgbClr val="022B44"/>
                </a:solidFill>
              </a:endParaRPr>
            </a:p>
          </p:txBody>
        </p:sp>
        <p:sp>
          <p:nvSpPr>
            <p:cNvPr id="15" name="Llamada rectangular redondeada 14"/>
            <p:cNvSpPr/>
            <p:nvPr/>
          </p:nvSpPr>
          <p:spPr>
            <a:xfrm>
              <a:off x="421233" y="3144853"/>
              <a:ext cx="1027188" cy="413707"/>
            </a:xfrm>
            <a:prstGeom prst="wedgeRoundRectCallout">
              <a:avLst>
                <a:gd name="adj1" fmla="val 66004"/>
                <a:gd name="adj2" fmla="val 3360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rgbClr val="022B44"/>
                  </a:solidFill>
                </a:rPr>
                <a:t>VALLEDUPAR</a:t>
              </a:r>
              <a:endParaRPr lang="es-CO" sz="1600" dirty="0">
                <a:solidFill>
                  <a:srgbClr val="022B44"/>
                </a:solidFill>
              </a:endParaRPr>
            </a:p>
          </p:txBody>
        </p:sp>
        <p:sp>
          <p:nvSpPr>
            <p:cNvPr id="16" name="Llamada rectangular redondeada 15"/>
            <p:cNvSpPr/>
            <p:nvPr/>
          </p:nvSpPr>
          <p:spPr>
            <a:xfrm>
              <a:off x="3004652" y="2762914"/>
              <a:ext cx="1158273" cy="288997"/>
            </a:xfrm>
            <a:prstGeom prst="wedgeRoundRectCallout">
              <a:avLst>
                <a:gd name="adj1" fmla="val -76156"/>
                <a:gd name="adj2" fmla="val -8238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rgbClr val="022B44"/>
                  </a:solidFill>
                </a:rPr>
                <a:t>EL MOLINO</a:t>
              </a:r>
              <a:endParaRPr lang="es-CO" sz="1600" dirty="0">
                <a:solidFill>
                  <a:srgbClr val="022B44"/>
                </a:solidFill>
              </a:endParaRPr>
            </a:p>
          </p:txBody>
        </p:sp>
        <p:sp>
          <p:nvSpPr>
            <p:cNvPr id="17" name="Llamada rectangular redondeada 16"/>
            <p:cNvSpPr/>
            <p:nvPr/>
          </p:nvSpPr>
          <p:spPr>
            <a:xfrm>
              <a:off x="592798" y="1947370"/>
              <a:ext cx="1620011" cy="335034"/>
            </a:xfrm>
            <a:prstGeom prst="wedgeRoundRectCallout">
              <a:avLst>
                <a:gd name="adj1" fmla="val 66747"/>
                <a:gd name="adj2" fmla="val 6460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rgbClr val="022B44"/>
                  </a:solidFill>
                </a:rPr>
                <a:t>SAN JUAN DEL CÉSAR</a:t>
              </a:r>
              <a:endParaRPr lang="es-CO" sz="1600" dirty="0">
                <a:solidFill>
                  <a:srgbClr val="022B44"/>
                </a:solidFill>
              </a:endParaRPr>
            </a:p>
          </p:txBody>
        </p:sp>
        <p:sp>
          <p:nvSpPr>
            <p:cNvPr id="18" name="Llamada rectangular redondeada 17"/>
            <p:cNvSpPr/>
            <p:nvPr/>
          </p:nvSpPr>
          <p:spPr>
            <a:xfrm>
              <a:off x="1038214" y="1366566"/>
              <a:ext cx="1620011" cy="370965"/>
            </a:xfrm>
            <a:prstGeom prst="wedgeRoundRectCallout">
              <a:avLst>
                <a:gd name="adj1" fmla="val 87542"/>
                <a:gd name="adj2" fmla="val -1806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rgbClr val="022B44"/>
                  </a:solidFill>
                </a:rPr>
                <a:t>HATO NUEVO</a:t>
              </a:r>
              <a:endParaRPr lang="es-CO" sz="1600" dirty="0">
                <a:solidFill>
                  <a:srgbClr val="022B44"/>
                </a:solidFill>
              </a:endParaRPr>
            </a:p>
          </p:txBody>
        </p:sp>
        <p:sp>
          <p:nvSpPr>
            <p:cNvPr id="19" name="Llamada rectangular redondeada 18"/>
            <p:cNvSpPr/>
            <p:nvPr/>
          </p:nvSpPr>
          <p:spPr>
            <a:xfrm>
              <a:off x="1848220" y="896871"/>
              <a:ext cx="1620011" cy="339613"/>
            </a:xfrm>
            <a:prstGeom prst="wedgeRoundRectCallout">
              <a:avLst>
                <a:gd name="adj1" fmla="val 68975"/>
                <a:gd name="adj2" fmla="val 4393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rgbClr val="022B44"/>
                  </a:solidFill>
                </a:rPr>
                <a:t>CUESTECITA</a:t>
              </a:r>
              <a:endParaRPr lang="es-CO" sz="1600" dirty="0">
                <a:solidFill>
                  <a:srgbClr val="022B44"/>
                </a:solidFill>
              </a:endParaRPr>
            </a:p>
          </p:txBody>
        </p:sp>
      </p:grpSp>
      <p:sp>
        <p:nvSpPr>
          <p:cNvPr id="22" name="30 CuadroTexto"/>
          <p:cNvSpPr txBox="1">
            <a:spLocks noChangeArrowheads="1"/>
          </p:cNvSpPr>
          <p:nvPr/>
        </p:nvSpPr>
        <p:spPr bwMode="auto">
          <a:xfrm flipH="1">
            <a:off x="7031415" y="1856739"/>
            <a:ext cx="4105144" cy="319639"/>
          </a:xfrm>
          <a:prstGeom prst="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wrap="square" anchor="ctr">
            <a:spAutoFit/>
          </a:bodyPr>
          <a:lstStyle>
            <a:defPPr>
              <a:defRPr lang="es-MX"/>
            </a:defPPr>
            <a:lvl1pPr marL="457200" indent="-457200" algn="ctr" fontAlgn="base">
              <a:spcBef>
                <a:spcPts val="600"/>
              </a:spcBef>
              <a:spcAft>
                <a:spcPct val="0"/>
              </a:spcAft>
              <a:defRPr sz="1600" b="1">
                <a:solidFill>
                  <a:prstClr val="white"/>
                </a:solidFill>
                <a:effectLst>
                  <a:outerShdw blurRad="38100" dist="38100" dir="2700000" algn="tl">
                    <a:srgbClr val="000000">
                      <a:alpha val="43137"/>
                    </a:srgbClr>
                  </a:outerShdw>
                </a:effectLst>
                <a:latin typeface="Calibri"/>
                <a:cs typeface="Arial" pitchFamily="34"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r>
              <a:rPr lang="es-CO" sz="1477" dirty="0"/>
              <a:t>CONTRATO </a:t>
            </a:r>
            <a:r>
              <a:rPr lang="es-CO" sz="1477" dirty="0" smtClean="0"/>
              <a:t>006 </a:t>
            </a:r>
            <a:r>
              <a:rPr lang="es-CO" sz="1477" dirty="0"/>
              <a:t>de 2015</a:t>
            </a:r>
          </a:p>
        </p:txBody>
      </p:sp>
      <p:graphicFrame>
        <p:nvGraphicFramePr>
          <p:cNvPr id="23" name="Tabla 22"/>
          <p:cNvGraphicFramePr>
            <a:graphicFrameLocks noGrp="1"/>
          </p:cNvGraphicFramePr>
          <p:nvPr>
            <p:extLst>
              <p:ext uri="{D42A27DB-BD31-4B8C-83A1-F6EECF244321}">
                <p14:modId xmlns:p14="http://schemas.microsoft.com/office/powerpoint/2010/main" val="2896189675"/>
              </p:ext>
            </p:extLst>
          </p:nvPr>
        </p:nvGraphicFramePr>
        <p:xfrm>
          <a:off x="7031415" y="2188484"/>
          <a:ext cx="4105145" cy="945273"/>
        </p:xfrm>
        <a:graphic>
          <a:graphicData uri="http://schemas.openxmlformats.org/drawingml/2006/table">
            <a:tbl>
              <a:tblPr>
                <a:tableStyleId>{E8B1032C-EA38-4F05-BA0D-38AFFFC7BED3}</a:tableStyleId>
              </a:tblPr>
              <a:tblGrid>
                <a:gridCol w="2523763"/>
                <a:gridCol w="1581382"/>
              </a:tblGrid>
              <a:tr h="246185">
                <a:tc gridSpan="2">
                  <a:txBody>
                    <a:bodyPr/>
                    <a:lstStyle/>
                    <a:p>
                      <a:pPr algn="ctr" fontAlgn="ctr"/>
                      <a:r>
                        <a:rPr lang="es-CO" sz="1200" u="none" strike="noStrike" dirty="0" smtClean="0">
                          <a:effectLst/>
                        </a:rPr>
                        <a:t>CONCESIÓN CESAR- GUAJIRA S.A.S</a:t>
                      </a:r>
                      <a:endParaRPr lang="es-CO" sz="1200" b="1" i="0" u="none" strike="noStrike" dirty="0">
                        <a:solidFill>
                          <a:srgbClr val="FFFFFF"/>
                        </a:solidFill>
                        <a:effectLst/>
                        <a:latin typeface="Calibri" panose="020F0502020204030204" pitchFamily="34" charset="0"/>
                      </a:endParaRPr>
                    </a:p>
                  </a:txBody>
                  <a:tcPr marL="0" marR="0" marT="0" marB="0" anchor="ctr"/>
                </a:tc>
                <a:tc hMerge="1">
                  <a:txBody>
                    <a:bodyPr/>
                    <a:lstStyle/>
                    <a:p>
                      <a:endParaRPr lang="es-CO"/>
                    </a:p>
                  </a:txBody>
                  <a:tcPr/>
                </a:tc>
              </a:tr>
              <a:tr h="502140">
                <a:tc>
                  <a:txBody>
                    <a:bodyPr/>
                    <a:lstStyle/>
                    <a:p>
                      <a:pPr algn="ctr" fontAlgn="ctr"/>
                      <a:r>
                        <a:rPr lang="es-CO" sz="1200" u="none" strike="noStrike" dirty="0">
                          <a:effectLst/>
                        </a:rPr>
                        <a:t>ACCIONISTAS</a:t>
                      </a:r>
                      <a:endParaRPr lang="es-CO" sz="1200" b="1" i="0" u="none" strike="noStrike" dirty="0">
                        <a:solidFill>
                          <a:srgbClr val="16365C"/>
                        </a:solidFill>
                        <a:effectLst/>
                        <a:latin typeface="Calibri" panose="020F0502020204030204" pitchFamily="34" charset="0"/>
                      </a:endParaRPr>
                    </a:p>
                  </a:txBody>
                  <a:tcPr marL="0" marR="0" marT="0" marB="0" anchor="ctr"/>
                </a:tc>
                <a:tc>
                  <a:txBody>
                    <a:bodyPr/>
                    <a:lstStyle/>
                    <a:p>
                      <a:pPr algn="ctr" fontAlgn="ctr"/>
                      <a:r>
                        <a:rPr lang="es-CO" sz="1200" u="none" strike="noStrike">
                          <a:effectLst/>
                        </a:rPr>
                        <a:t>% DE PARTICIPACION</a:t>
                      </a:r>
                      <a:endParaRPr lang="es-CO" sz="1200" b="1" i="0" u="none" strike="noStrike">
                        <a:solidFill>
                          <a:srgbClr val="16365C"/>
                        </a:solidFill>
                        <a:effectLst/>
                        <a:latin typeface="Calibri" panose="020F0502020204030204" pitchFamily="34" charset="0"/>
                      </a:endParaRPr>
                    </a:p>
                  </a:txBody>
                  <a:tcPr marL="0" marR="0" marT="0" marB="0" anchor="ctr"/>
                </a:tc>
              </a:tr>
              <a:tr h="196948">
                <a:tc>
                  <a:txBody>
                    <a:bodyPr/>
                    <a:lstStyle/>
                    <a:p>
                      <a:pPr algn="l" fontAlgn="ctr"/>
                      <a:r>
                        <a:rPr lang="es-CO" sz="1200" u="none" strike="noStrike" dirty="0" smtClean="0">
                          <a:effectLst/>
                        </a:rPr>
                        <a:t>CONSTRUCCIONES</a:t>
                      </a:r>
                      <a:r>
                        <a:rPr lang="es-CO" sz="1200" u="none" strike="noStrike" baseline="0" dirty="0" smtClean="0">
                          <a:effectLst/>
                        </a:rPr>
                        <a:t> EL CÓNDOR</a:t>
                      </a:r>
                      <a:endParaRPr lang="es-CO" sz="1200" b="0" i="0" u="none" strike="noStrike" dirty="0">
                        <a:solidFill>
                          <a:srgbClr val="16365C"/>
                        </a:solidFill>
                        <a:effectLst/>
                        <a:latin typeface="Calibri" panose="020F0502020204030204" pitchFamily="34" charset="0"/>
                      </a:endParaRPr>
                    </a:p>
                  </a:txBody>
                  <a:tcPr marL="0" marR="0" marT="0" marB="0" anchor="ctr"/>
                </a:tc>
                <a:tc>
                  <a:txBody>
                    <a:bodyPr/>
                    <a:lstStyle/>
                    <a:p>
                      <a:pPr algn="ctr" fontAlgn="ctr"/>
                      <a:r>
                        <a:rPr lang="es-CO" sz="1200" u="none" strike="noStrike" dirty="0" smtClean="0">
                          <a:effectLst/>
                        </a:rPr>
                        <a:t>100%</a:t>
                      </a:r>
                      <a:endParaRPr lang="es-CO" sz="1200" b="0" i="0" u="none" strike="noStrike" dirty="0">
                        <a:solidFill>
                          <a:srgbClr val="16365C"/>
                        </a:solidFill>
                        <a:effectLst/>
                        <a:latin typeface="Calibri" panose="020F0502020204030204" pitchFamily="34" charset="0"/>
                      </a:endParaRPr>
                    </a:p>
                  </a:txBody>
                  <a:tcPr marL="0" marR="0" marT="0" marB="0" anchor="ctr"/>
                </a:tc>
              </a:tr>
            </a:tbl>
          </a:graphicData>
        </a:graphic>
      </p:graphicFrame>
    </p:spTree>
    <p:extLst>
      <p:ext uri="{BB962C8B-B14F-4D97-AF65-F5344CB8AC3E}">
        <p14:creationId xmlns:p14="http://schemas.microsoft.com/office/powerpoint/2010/main" val="3266540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0"/>
            <a:ext cx="1400213" cy="1124744"/>
          </a:xfrm>
          <a:prstGeom prst="rect">
            <a:avLst/>
          </a:prstGeom>
        </p:spPr>
      </p:pic>
      <p:grpSp>
        <p:nvGrpSpPr>
          <p:cNvPr id="3" name="Grupo 2"/>
          <p:cNvGrpSpPr/>
          <p:nvPr/>
        </p:nvGrpSpPr>
        <p:grpSpPr>
          <a:xfrm>
            <a:off x="1208584" y="755669"/>
            <a:ext cx="8261836" cy="792087"/>
            <a:chOff x="75387" y="144155"/>
            <a:chExt cx="5904656" cy="862869"/>
          </a:xfrm>
        </p:grpSpPr>
        <p:sp>
          <p:nvSpPr>
            <p:cNvPr id="4" name="Rectángulo 5"/>
            <p:cNvSpPr>
              <a:spLocks noChangeArrowheads="1"/>
            </p:cNvSpPr>
            <p:nvPr/>
          </p:nvSpPr>
          <p:spPr bwMode="auto">
            <a:xfrm>
              <a:off x="75387" y="144155"/>
              <a:ext cx="5904656" cy="637032"/>
            </a:xfrm>
            <a:prstGeom prst="rect">
              <a:avLst/>
            </a:prstGeom>
            <a:noFill/>
            <a:ln w="9525">
              <a:noFill/>
              <a:miter lim="800000"/>
              <a:headEnd/>
              <a:tailEnd/>
            </a:ln>
          </p:spPr>
          <p:txBody>
            <a:bodyPr wrap="square">
              <a:spAutoFit/>
            </a:bodyPr>
            <a:lstStyle/>
            <a:p>
              <a:pPr>
                <a:defRPr/>
              </a:pPr>
              <a:r>
                <a:rPr lang="es-ES" sz="3200" dirty="0" smtClean="0">
                  <a:solidFill>
                    <a:srgbClr val="FFC000"/>
                  </a:solidFill>
                  <a:latin typeface="Impact" pitchFamily="34" charset="0"/>
                  <a:sym typeface="Helvetica Neue Bold Condensed" charset="0"/>
                </a:rPr>
                <a:t> </a:t>
              </a:r>
              <a:endParaRPr lang="es-ES" sz="3200" b="1" dirty="0">
                <a:ln w="10541" cmpd="sng">
                  <a:solidFill>
                    <a:srgbClr val="4F81BD">
                      <a:shade val="88000"/>
                      <a:satMod val="110000"/>
                    </a:srgbClr>
                  </a:solidFill>
                  <a:prstDash val="solid"/>
                </a:ln>
                <a:solidFill>
                  <a:srgbClr val="1F497D"/>
                </a:solidFill>
                <a:latin typeface="Franklin Gothic Demi Cond" pitchFamily="34" charset="0"/>
                <a:sym typeface="Helvetica Neue Bold Condensed" charset="0"/>
              </a:endParaRPr>
            </a:p>
          </p:txBody>
        </p:sp>
        <p:sp>
          <p:nvSpPr>
            <p:cNvPr id="5" name="Rectángulo 4"/>
            <p:cNvSpPr>
              <a:spLocks noChangeArrowheads="1"/>
            </p:cNvSpPr>
            <p:nvPr/>
          </p:nvSpPr>
          <p:spPr bwMode="auto">
            <a:xfrm>
              <a:off x="283275" y="571158"/>
              <a:ext cx="5453090" cy="435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sz="2000" dirty="0">
                  <a:solidFill>
                    <a:prstClr val="black"/>
                  </a:solidFill>
                  <a:latin typeface="Impact" pitchFamily="34" charset="0"/>
                  <a:cs typeface="Arial" pitchFamily="34" charset="0"/>
                  <a:sym typeface="Helvetica Neue Bold Condensed"/>
                </a:rPr>
                <a:t>PUERTA DE HIERRO – PALMAR DE VARELA Y CARRETO –CRUZ DEL VISO</a:t>
              </a:r>
            </a:p>
          </p:txBody>
        </p:sp>
      </p:grpSp>
      <p:graphicFrame>
        <p:nvGraphicFramePr>
          <p:cNvPr id="6" name="Tabla 5"/>
          <p:cNvGraphicFramePr>
            <a:graphicFrameLocks noGrp="1"/>
          </p:cNvGraphicFramePr>
          <p:nvPr>
            <p:extLst>
              <p:ext uri="{D42A27DB-BD31-4B8C-83A1-F6EECF244321}">
                <p14:modId xmlns:p14="http://schemas.microsoft.com/office/powerpoint/2010/main" val="2462214126"/>
              </p:ext>
            </p:extLst>
          </p:nvPr>
        </p:nvGraphicFramePr>
        <p:xfrm>
          <a:off x="4477528" y="5787204"/>
          <a:ext cx="4711030" cy="585088"/>
        </p:xfrm>
        <a:graphic>
          <a:graphicData uri="http://schemas.openxmlformats.org/drawingml/2006/table">
            <a:tbl>
              <a:tblPr>
                <a:tableStyleId>{BC89EF96-8CEA-46FF-86C4-4CE0E7609802}</a:tableStyleId>
              </a:tblPr>
              <a:tblGrid>
                <a:gridCol w="705272"/>
                <a:gridCol w="1604146"/>
                <a:gridCol w="1364448"/>
                <a:gridCol w="1037164"/>
              </a:tblGrid>
              <a:tr h="230764">
                <a:tc>
                  <a:txBody>
                    <a:bodyPr/>
                    <a:lstStyle/>
                    <a:p>
                      <a:pPr algn="ctr" fontAlgn="ctr"/>
                      <a:r>
                        <a:rPr lang="es-CO" sz="1100" u="none" strike="noStrike" dirty="0">
                          <a:effectLst/>
                        </a:rPr>
                        <a:t>Peaje</a:t>
                      </a:r>
                      <a:endParaRPr lang="es-CO" sz="1100" b="1" i="0" u="none" strike="noStrike" dirty="0">
                        <a:solidFill>
                          <a:srgbClr val="FFFFFF"/>
                        </a:solidFill>
                        <a:effectLst/>
                        <a:latin typeface="Calibri" panose="020F0502020204030204" pitchFamily="34" charset="0"/>
                      </a:endParaRPr>
                    </a:p>
                  </a:txBody>
                  <a:tcPr marL="9525" marR="9525" marT="9522" marB="0" anchor="ctr"/>
                </a:tc>
                <a:tc>
                  <a:txBody>
                    <a:bodyPr/>
                    <a:lstStyle/>
                    <a:p>
                      <a:pPr algn="ctr" fontAlgn="ctr"/>
                      <a:r>
                        <a:rPr lang="es-CO" sz="1100" u="none" strike="noStrike" dirty="0">
                          <a:effectLst/>
                        </a:rPr>
                        <a:t>Ubicación</a:t>
                      </a:r>
                      <a:endParaRPr lang="es-CO" sz="1100" b="1" i="0" u="none" strike="noStrike" dirty="0">
                        <a:solidFill>
                          <a:srgbClr val="FFFFFF"/>
                        </a:solidFill>
                        <a:effectLst/>
                        <a:latin typeface="Calibri" panose="020F0502020204030204" pitchFamily="34" charset="0"/>
                      </a:endParaRPr>
                    </a:p>
                  </a:txBody>
                  <a:tcPr marL="9525" marR="9525" marT="9522" marB="0" anchor="ctr"/>
                </a:tc>
                <a:tc>
                  <a:txBody>
                    <a:bodyPr/>
                    <a:lstStyle/>
                    <a:p>
                      <a:pPr algn="ctr" fontAlgn="ctr"/>
                      <a:r>
                        <a:rPr lang="es-CO" sz="1100" u="none" strike="noStrike" dirty="0">
                          <a:effectLst/>
                        </a:rPr>
                        <a:t>Sentido Cobro</a:t>
                      </a:r>
                      <a:endParaRPr lang="es-CO" sz="1100" b="1" i="0" u="none" strike="noStrike" dirty="0">
                        <a:solidFill>
                          <a:srgbClr val="FFFFFF"/>
                        </a:solidFill>
                        <a:effectLst/>
                        <a:latin typeface="Calibri" panose="020F0502020204030204" pitchFamily="34" charset="0"/>
                      </a:endParaRPr>
                    </a:p>
                  </a:txBody>
                  <a:tcPr marL="9525" marR="9525" marT="9522" marB="0" anchor="ctr"/>
                </a:tc>
                <a:tc>
                  <a:txBody>
                    <a:bodyPr/>
                    <a:lstStyle/>
                    <a:p>
                      <a:pPr algn="ctr" fontAlgn="ctr"/>
                      <a:r>
                        <a:rPr lang="es-CO" sz="1100" u="none" strike="noStrike" dirty="0" smtClean="0">
                          <a:effectLst/>
                        </a:rPr>
                        <a:t>Observación</a:t>
                      </a:r>
                      <a:endParaRPr lang="es-CO" sz="1100" b="1" i="0" u="none" strike="noStrike" dirty="0">
                        <a:solidFill>
                          <a:srgbClr val="FFFFFF"/>
                        </a:solidFill>
                        <a:effectLst/>
                        <a:latin typeface="Calibri" panose="020F0502020204030204" pitchFamily="34" charset="0"/>
                      </a:endParaRPr>
                    </a:p>
                  </a:txBody>
                  <a:tcPr marL="9525" marR="9525" marT="9522" marB="0" anchor="ctr"/>
                </a:tc>
              </a:tr>
              <a:tr h="167829">
                <a:tc>
                  <a:txBody>
                    <a:bodyPr/>
                    <a:lstStyle/>
                    <a:p>
                      <a:pPr algn="ctr" fontAlgn="b"/>
                      <a:r>
                        <a:rPr lang="es-CO" sz="1100" u="none" strike="noStrike" dirty="0">
                          <a:effectLst/>
                        </a:rPr>
                        <a:t>No. 1</a:t>
                      </a:r>
                      <a:endParaRPr lang="es-CO" sz="1100" b="0" i="0" u="none" strike="noStrike" dirty="0">
                        <a:solidFill>
                          <a:srgbClr val="000000"/>
                        </a:solidFill>
                        <a:effectLst/>
                        <a:latin typeface="Calibri" panose="020F0502020204030204" pitchFamily="34" charset="0"/>
                      </a:endParaRPr>
                    </a:p>
                  </a:txBody>
                  <a:tcPr marL="9525" marR="9525" marT="9522" marB="0" anchor="ctr"/>
                </a:tc>
                <a:tc>
                  <a:txBody>
                    <a:bodyPr/>
                    <a:lstStyle/>
                    <a:p>
                      <a:pPr algn="ctr" fontAlgn="b"/>
                      <a:r>
                        <a:rPr lang="es-CO" sz="1100" u="none" strike="noStrike" dirty="0" smtClean="0">
                          <a:effectLst/>
                        </a:rPr>
                        <a:t>Carmen</a:t>
                      </a:r>
                      <a:r>
                        <a:rPr lang="es-CO" sz="1100" u="none" strike="noStrike" baseline="0" dirty="0" smtClean="0">
                          <a:effectLst/>
                        </a:rPr>
                        <a:t> de Bolívar</a:t>
                      </a:r>
                      <a:endParaRPr lang="es-CO" sz="1100" b="0" i="0" u="none" strike="noStrike" dirty="0">
                        <a:solidFill>
                          <a:srgbClr val="000000"/>
                        </a:solidFill>
                        <a:effectLst/>
                        <a:latin typeface="Calibri" panose="020F0502020204030204" pitchFamily="34" charset="0"/>
                      </a:endParaRPr>
                    </a:p>
                  </a:txBody>
                  <a:tcPr marL="9525" marR="9525" marT="9522" marB="0" anchor="ctr"/>
                </a:tc>
                <a:tc>
                  <a:txBody>
                    <a:bodyPr/>
                    <a:lstStyle/>
                    <a:p>
                      <a:pPr algn="ctr" fontAlgn="b"/>
                      <a:r>
                        <a:rPr lang="es-CO" sz="1100" u="none" strike="noStrike" dirty="0">
                          <a:effectLst/>
                        </a:rPr>
                        <a:t>Bidireccional</a:t>
                      </a:r>
                      <a:endParaRPr lang="es-CO" sz="1100" b="0" i="0" u="none" strike="noStrike" dirty="0">
                        <a:solidFill>
                          <a:srgbClr val="000000"/>
                        </a:solidFill>
                        <a:effectLst/>
                        <a:latin typeface="Calibri" panose="020F0502020204030204" pitchFamily="34" charset="0"/>
                      </a:endParaRPr>
                    </a:p>
                  </a:txBody>
                  <a:tcPr marL="9525" marR="9525" marT="9522" marB="0" anchor="ctr"/>
                </a:tc>
                <a:tc>
                  <a:txBody>
                    <a:bodyPr/>
                    <a:lstStyle/>
                    <a:p>
                      <a:pPr algn="ctr" fontAlgn="b"/>
                      <a:r>
                        <a:rPr lang="es-CO" sz="1100" u="none" strike="noStrike" dirty="0">
                          <a:effectLst/>
                        </a:rPr>
                        <a:t>Existente</a:t>
                      </a:r>
                      <a:endParaRPr lang="es-CO" sz="1100" b="0" i="0" u="none" strike="noStrike" dirty="0">
                        <a:solidFill>
                          <a:srgbClr val="000000"/>
                        </a:solidFill>
                        <a:effectLst/>
                        <a:latin typeface="Calibri" panose="020F0502020204030204" pitchFamily="34" charset="0"/>
                      </a:endParaRPr>
                    </a:p>
                  </a:txBody>
                  <a:tcPr marL="9525" marR="9525" marT="9522" marB="0" anchor="ctr"/>
                </a:tc>
              </a:tr>
              <a:tr h="167829">
                <a:tc>
                  <a:txBody>
                    <a:bodyPr/>
                    <a:lstStyle/>
                    <a:p>
                      <a:pPr algn="ctr" fontAlgn="b"/>
                      <a:r>
                        <a:rPr lang="es-CO" sz="1100" u="none" strike="noStrike">
                          <a:effectLst/>
                        </a:rPr>
                        <a:t>No. 2</a:t>
                      </a:r>
                      <a:endParaRPr lang="es-CO" sz="1100" b="0" i="0" u="none" strike="noStrike">
                        <a:solidFill>
                          <a:srgbClr val="000000"/>
                        </a:solidFill>
                        <a:effectLst/>
                        <a:latin typeface="Calibri" panose="020F0502020204030204" pitchFamily="34" charset="0"/>
                      </a:endParaRPr>
                    </a:p>
                  </a:txBody>
                  <a:tcPr marL="9525" marR="9525" marT="9522" marB="0" anchor="ctr"/>
                </a:tc>
                <a:tc>
                  <a:txBody>
                    <a:bodyPr/>
                    <a:lstStyle/>
                    <a:p>
                      <a:pPr algn="ctr" fontAlgn="b"/>
                      <a:r>
                        <a:rPr lang="es-CO" sz="1100" u="none" strike="noStrike" dirty="0" smtClean="0">
                          <a:effectLst/>
                        </a:rPr>
                        <a:t>Calamar</a:t>
                      </a:r>
                      <a:endParaRPr lang="es-CO" sz="1100" b="0" i="0" u="none" strike="noStrike" dirty="0">
                        <a:solidFill>
                          <a:srgbClr val="000000"/>
                        </a:solidFill>
                        <a:effectLst/>
                        <a:latin typeface="Calibri" panose="020F0502020204030204" pitchFamily="34" charset="0"/>
                      </a:endParaRPr>
                    </a:p>
                  </a:txBody>
                  <a:tcPr marL="9525" marR="9525" marT="9522" marB="0" anchor="ctr"/>
                </a:tc>
                <a:tc>
                  <a:txBody>
                    <a:bodyPr/>
                    <a:lstStyle/>
                    <a:p>
                      <a:pPr algn="ctr" fontAlgn="b"/>
                      <a:r>
                        <a:rPr lang="es-CO" sz="1100" u="none" strike="noStrike" dirty="0">
                          <a:effectLst/>
                        </a:rPr>
                        <a:t>Bidireccional</a:t>
                      </a:r>
                      <a:endParaRPr lang="es-CO" sz="1100" b="0" i="0" u="none" strike="noStrike" dirty="0">
                        <a:solidFill>
                          <a:srgbClr val="000000"/>
                        </a:solidFill>
                        <a:effectLst/>
                        <a:latin typeface="Calibri" panose="020F0502020204030204" pitchFamily="34" charset="0"/>
                      </a:endParaRPr>
                    </a:p>
                  </a:txBody>
                  <a:tcPr marL="9525" marR="9525" marT="9522" marB="0" anchor="ctr"/>
                </a:tc>
                <a:tc>
                  <a:txBody>
                    <a:bodyPr/>
                    <a:lstStyle/>
                    <a:p>
                      <a:pPr algn="ctr" fontAlgn="b"/>
                      <a:r>
                        <a:rPr lang="es-CO" sz="1100" u="none" strike="noStrike" dirty="0">
                          <a:effectLst/>
                        </a:rPr>
                        <a:t>Existente</a:t>
                      </a:r>
                      <a:endParaRPr lang="es-CO" sz="1100" b="0" i="0" u="none" strike="noStrike" dirty="0">
                        <a:solidFill>
                          <a:srgbClr val="000000"/>
                        </a:solidFill>
                        <a:effectLst/>
                        <a:latin typeface="Calibri" panose="020F0502020204030204" pitchFamily="34" charset="0"/>
                      </a:endParaRPr>
                    </a:p>
                  </a:txBody>
                  <a:tcPr marL="9525" marR="9525" marT="9522" marB="0" anchor="ctr"/>
                </a:tc>
              </a:tr>
            </a:tbl>
          </a:graphicData>
        </a:graphic>
      </p:graphicFrame>
      <p:sp>
        <p:nvSpPr>
          <p:cNvPr id="7" name="30 CuadroTexto"/>
          <p:cNvSpPr txBox="1">
            <a:spLocks noChangeArrowheads="1"/>
          </p:cNvSpPr>
          <p:nvPr/>
        </p:nvSpPr>
        <p:spPr bwMode="auto">
          <a:xfrm flipH="1">
            <a:off x="4491542" y="3740878"/>
            <a:ext cx="4107032" cy="307777"/>
          </a:xfrm>
          <a:prstGeom prst="rect">
            <a:avLst/>
          </a:prstGeom>
          <a:solidFill>
            <a:schemeClr val="accent6"/>
          </a:solidFill>
        </p:spPr>
        <p:style>
          <a:lnRef idx="3">
            <a:schemeClr val="lt1"/>
          </a:lnRef>
          <a:fillRef idx="1">
            <a:schemeClr val="accent6"/>
          </a:fillRef>
          <a:effectRef idx="1">
            <a:schemeClr val="accent6"/>
          </a:effectRef>
          <a:fontRef idx="minor">
            <a:schemeClr val="lt1"/>
          </a:fontRef>
        </p:style>
        <p:txBody>
          <a:bodyPr wrap="square" anchor="ctr">
            <a:spAutoFit/>
          </a:bodyPr>
          <a:lstStyle>
            <a:defPPr>
              <a:defRPr lang="es-CO"/>
            </a:defPPr>
            <a:lvl1pPr marL="457200" indent="-457200" algn="ctr">
              <a:spcBef>
                <a:spcPts val="600"/>
              </a:spcBef>
              <a:defRPr sz="1363" b="1">
                <a:solidFill>
                  <a:prstClr val="white"/>
                </a:solidFill>
                <a:effectLst>
                  <a:outerShdw blurRad="38100" dist="38100" dir="2700000" algn="tl">
                    <a:srgbClr val="000000">
                      <a:alpha val="43137"/>
                    </a:srgbClr>
                  </a:outerShdw>
                </a:effectLst>
                <a:latin typeface="Calibri"/>
                <a:cs typeface="Arial" pitchFamily="34" charset="0"/>
              </a:defRPr>
            </a:lvl1pPr>
            <a:lvl2pPr marL="37931725" indent="-37474525" eaLnBrk="0" hangingPunct="0">
              <a:defRPr sz="2400">
                <a:latin typeface="Arial" pitchFamily="34" charset="0"/>
                <a:cs typeface="Arial" pitchFamily="34" charset="0"/>
              </a:defRPr>
            </a:lvl2pPr>
            <a:lvl3pPr eaLnBrk="0" hangingPunct="0">
              <a:defRPr sz="2400">
                <a:latin typeface="Arial" pitchFamily="34" charset="0"/>
                <a:cs typeface="Arial" pitchFamily="34" charset="0"/>
              </a:defRPr>
            </a:lvl3pPr>
            <a:lvl4pPr eaLnBrk="0" hangingPunct="0">
              <a:defRPr sz="2400">
                <a:latin typeface="Arial" pitchFamily="34" charset="0"/>
                <a:cs typeface="Arial" pitchFamily="34" charset="0"/>
              </a:defRPr>
            </a:lvl4pPr>
            <a:lvl5pPr eaLnBrk="0" hangingPunct="0">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r>
              <a:rPr lang="es-CO" dirty="0"/>
              <a:t>BENEFICIOS</a:t>
            </a:r>
          </a:p>
        </p:txBody>
      </p:sp>
      <p:graphicFrame>
        <p:nvGraphicFramePr>
          <p:cNvPr id="8" name="3 Tabla"/>
          <p:cNvGraphicFramePr>
            <a:graphicFrameLocks noGrp="1"/>
          </p:cNvGraphicFramePr>
          <p:nvPr>
            <p:extLst>
              <p:ext uri="{D42A27DB-BD31-4B8C-83A1-F6EECF244321}">
                <p14:modId xmlns:p14="http://schemas.microsoft.com/office/powerpoint/2010/main" val="1362844686"/>
              </p:ext>
            </p:extLst>
          </p:nvPr>
        </p:nvGraphicFramePr>
        <p:xfrm>
          <a:off x="4518377" y="4112844"/>
          <a:ext cx="4107032" cy="1264920"/>
        </p:xfrm>
        <a:graphic>
          <a:graphicData uri="http://schemas.openxmlformats.org/drawingml/2006/table">
            <a:tbl>
              <a:tblPr firstRow="1" bandRow="1">
                <a:tableStyleId>{BC89EF96-8CEA-46FF-86C4-4CE0E7609802}</a:tableStyleId>
              </a:tblPr>
              <a:tblGrid>
                <a:gridCol w="4107032"/>
              </a:tblGrid>
              <a:tr h="549270">
                <a:tc>
                  <a:txBody>
                    <a:bodyPr/>
                    <a:lstStyle/>
                    <a:p>
                      <a:pPr marL="228600" indent="-228600" algn="just">
                        <a:buFont typeface="+mj-lt"/>
                        <a:buAutoNum type="arabicPeriod"/>
                      </a:pPr>
                      <a:r>
                        <a:rPr lang="es-ES" sz="1100" b="0" dirty="0" smtClean="0">
                          <a:latin typeface="+mn-lt"/>
                        </a:rPr>
                        <a:t>Este corredor mejorará la conectividad entre los departamentos de Sucre, Bolívar y Atlántico, y de estos con el interior del País.</a:t>
                      </a:r>
                    </a:p>
                    <a:p>
                      <a:pPr marL="228600" indent="-228600" algn="just">
                        <a:buFont typeface="+mj-lt"/>
                        <a:buAutoNum type="arabicPeriod"/>
                      </a:pPr>
                      <a:r>
                        <a:rPr lang="es-ES" sz="1100" b="0" dirty="0" smtClean="0">
                          <a:solidFill>
                            <a:schemeClr val="tx1"/>
                          </a:solidFill>
                          <a:effectLst/>
                          <a:latin typeface="+mn-lt"/>
                        </a:rPr>
                        <a:t>Reducción tiempos de viaje:</a:t>
                      </a:r>
                    </a:p>
                    <a:p>
                      <a:pPr marL="285750" indent="-285750" algn="just">
                        <a:buFont typeface="Arial" panose="020B0604020202020204" pitchFamily="34" charset="0"/>
                        <a:buChar char="•"/>
                      </a:pPr>
                      <a:r>
                        <a:rPr lang="es-ES" sz="1100" b="0" dirty="0" smtClean="0">
                          <a:solidFill>
                            <a:schemeClr val="tx1"/>
                          </a:solidFill>
                          <a:effectLst/>
                          <a:latin typeface="+mn-lt"/>
                        </a:rPr>
                        <a:t>Autos: 50min.</a:t>
                      </a:r>
                    </a:p>
                    <a:p>
                      <a:pPr marL="285750" indent="-285750" algn="just">
                        <a:buFont typeface="Arial" panose="020B0604020202020204" pitchFamily="34" charset="0"/>
                        <a:buChar char="•"/>
                      </a:pPr>
                      <a:r>
                        <a:rPr lang="es-ES" sz="1100" b="0" dirty="0" smtClean="0">
                          <a:solidFill>
                            <a:schemeClr val="tx1"/>
                          </a:solidFill>
                          <a:effectLst/>
                          <a:latin typeface="+mn-lt"/>
                        </a:rPr>
                        <a:t>Camiones: 99 min.</a:t>
                      </a: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CO" sz="1100" b="0" dirty="0" smtClean="0">
                          <a:solidFill>
                            <a:schemeClr val="tx1"/>
                          </a:solidFill>
                          <a:effectLst/>
                          <a:latin typeface="+mn-lt"/>
                        </a:rPr>
                        <a:t>3. Generación de más de 3.300  empleos directos  anuales durante la etapa de construcción (3 años).</a:t>
                      </a:r>
                      <a:endParaRPr lang="es-CO" sz="1100" b="0" dirty="0">
                        <a:solidFill>
                          <a:schemeClr val="tx1"/>
                        </a:solidFill>
                        <a:effectLst/>
                        <a:latin typeface="+mn-lt"/>
                      </a:endParaRPr>
                    </a:p>
                  </a:txBody>
                  <a:tcPr>
                    <a:solidFill>
                      <a:schemeClr val="bg1"/>
                    </a:solidFill>
                  </a:tcPr>
                </a:tc>
              </a:tr>
            </a:tbl>
          </a:graphicData>
        </a:graphic>
      </p:graphicFrame>
      <p:grpSp>
        <p:nvGrpSpPr>
          <p:cNvPr id="9" name="Grupo 8"/>
          <p:cNvGrpSpPr/>
          <p:nvPr/>
        </p:nvGrpSpPr>
        <p:grpSpPr>
          <a:xfrm>
            <a:off x="1064568" y="1835788"/>
            <a:ext cx="2986294" cy="4761564"/>
            <a:chOff x="577594" y="1115708"/>
            <a:chExt cx="3124200" cy="5048250"/>
          </a:xfrm>
        </p:grpSpPr>
        <p:pic>
          <p:nvPicPr>
            <p:cNvPr id="10" name="Imagen 9"/>
            <p:cNvPicPr>
              <a:picLocks noChangeAspect="1"/>
            </p:cNvPicPr>
            <p:nvPr/>
          </p:nvPicPr>
          <p:blipFill>
            <a:blip r:embed="rId3"/>
            <a:stretch>
              <a:fillRect/>
            </a:stretch>
          </p:blipFill>
          <p:spPr>
            <a:xfrm>
              <a:off x="577594" y="1115708"/>
              <a:ext cx="3124200" cy="5048250"/>
            </a:xfrm>
            <a:prstGeom prst="rect">
              <a:avLst/>
            </a:prstGeom>
            <a:ln>
              <a:solidFill>
                <a:schemeClr val="accent6">
                  <a:lumMod val="75000"/>
                </a:schemeClr>
              </a:solidFill>
            </a:ln>
          </p:spPr>
        </p:pic>
        <p:sp>
          <p:nvSpPr>
            <p:cNvPr id="11" name="Llamada rectangular redondeada 10"/>
            <p:cNvSpPr/>
            <p:nvPr/>
          </p:nvSpPr>
          <p:spPr>
            <a:xfrm>
              <a:off x="751115" y="1335909"/>
              <a:ext cx="1931776" cy="232840"/>
            </a:xfrm>
            <a:prstGeom prst="wedgeRoundRectCallout">
              <a:avLst>
                <a:gd name="adj1" fmla="val 55351"/>
                <a:gd name="adj2" fmla="val 964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prstClr val="black"/>
                  </a:solidFill>
                </a:rPr>
                <a:t>PALMAR DE VARELA</a:t>
              </a:r>
            </a:p>
          </p:txBody>
        </p:sp>
        <p:sp>
          <p:nvSpPr>
            <p:cNvPr id="12" name="Llamada rectangular redondeada 11"/>
            <p:cNvSpPr/>
            <p:nvPr/>
          </p:nvSpPr>
          <p:spPr>
            <a:xfrm>
              <a:off x="604486" y="3135500"/>
              <a:ext cx="1452295" cy="235539"/>
            </a:xfrm>
            <a:prstGeom prst="wedgeRoundRectCallout">
              <a:avLst>
                <a:gd name="adj1" fmla="val -15107"/>
                <a:gd name="adj2" fmla="val 16449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prstClr val="black"/>
                  </a:solidFill>
                </a:rPr>
                <a:t>CRUZ DEL VISO</a:t>
              </a:r>
            </a:p>
          </p:txBody>
        </p:sp>
        <p:sp>
          <p:nvSpPr>
            <p:cNvPr id="13" name="Llamada rectangular redondeada 12"/>
            <p:cNvSpPr/>
            <p:nvPr/>
          </p:nvSpPr>
          <p:spPr>
            <a:xfrm>
              <a:off x="1718926" y="3825994"/>
              <a:ext cx="1452295" cy="215509"/>
            </a:xfrm>
            <a:prstGeom prst="wedgeRoundRectCallout">
              <a:avLst>
                <a:gd name="adj1" fmla="val -55583"/>
                <a:gd name="adj2" fmla="val -3076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prstClr val="black"/>
                  </a:solidFill>
                </a:rPr>
                <a:t>CARRETO</a:t>
              </a:r>
            </a:p>
          </p:txBody>
        </p:sp>
        <p:sp>
          <p:nvSpPr>
            <p:cNvPr id="14" name="Llamada rectangular redondeada 13"/>
            <p:cNvSpPr/>
            <p:nvPr/>
          </p:nvSpPr>
          <p:spPr>
            <a:xfrm>
              <a:off x="1137235" y="5887566"/>
              <a:ext cx="2004918" cy="264360"/>
            </a:xfrm>
            <a:prstGeom prst="wedgeRoundRectCallout">
              <a:avLst>
                <a:gd name="adj1" fmla="val -56036"/>
                <a:gd name="adj2" fmla="val 5082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prstClr val="black"/>
                  </a:solidFill>
                </a:rPr>
                <a:t>PUERTA DE HIERRO</a:t>
              </a:r>
            </a:p>
          </p:txBody>
        </p:sp>
      </p:grpSp>
      <p:sp>
        <p:nvSpPr>
          <p:cNvPr id="15" name="30 CuadroTexto"/>
          <p:cNvSpPr txBox="1">
            <a:spLocks noChangeArrowheads="1"/>
          </p:cNvSpPr>
          <p:nvPr/>
        </p:nvSpPr>
        <p:spPr bwMode="auto">
          <a:xfrm flipH="1">
            <a:off x="4495644" y="1995507"/>
            <a:ext cx="4129764" cy="302070"/>
          </a:xfrm>
          <a:prstGeom prst="rect">
            <a:avLst/>
          </a:prstGeom>
          <a:solidFill>
            <a:schemeClr val="tx2">
              <a:lumMod val="60000"/>
              <a:lumOff val="40000"/>
            </a:schemeClr>
          </a:solidFill>
        </p:spPr>
        <p:style>
          <a:lnRef idx="3">
            <a:schemeClr val="lt1"/>
          </a:lnRef>
          <a:fillRef idx="1">
            <a:schemeClr val="accent1"/>
          </a:fillRef>
          <a:effectRef idx="1">
            <a:schemeClr val="accent1"/>
          </a:effectRef>
          <a:fontRef idx="minor">
            <a:schemeClr val="lt1"/>
          </a:fontRef>
        </p:style>
        <p:txBody>
          <a:bodyPr wrap="square" anchor="ctr" anchorCtr="1">
            <a:spAutoFit/>
          </a:bodyPr>
          <a:lstStyle>
            <a:defPPr>
              <a:defRPr lang="es-CO"/>
            </a:defPPr>
            <a:lvl1pPr marL="457200" indent="-457200" algn="ctr">
              <a:spcBef>
                <a:spcPts val="600"/>
              </a:spcBef>
              <a:defRPr sz="1363" b="1">
                <a:solidFill>
                  <a:prstClr val="white"/>
                </a:solidFill>
                <a:effectLst>
                  <a:outerShdw blurRad="38100" dist="38100" dir="2700000" algn="tl">
                    <a:srgbClr val="000000">
                      <a:alpha val="43137"/>
                    </a:srgbClr>
                  </a:outerShdw>
                </a:effectLst>
                <a:latin typeface="Calibri"/>
                <a:cs typeface="Arial" pitchFamily="34" charset="0"/>
              </a:defRPr>
            </a:lvl1pPr>
            <a:lvl2pPr marL="37931725" indent="-37474525" eaLnBrk="0" hangingPunct="0">
              <a:defRPr sz="2400">
                <a:latin typeface="Arial" pitchFamily="34" charset="0"/>
                <a:cs typeface="Arial" pitchFamily="34" charset="0"/>
              </a:defRPr>
            </a:lvl2pPr>
            <a:lvl3pPr eaLnBrk="0" hangingPunct="0">
              <a:defRPr sz="2400">
                <a:latin typeface="Arial" pitchFamily="34" charset="0"/>
                <a:cs typeface="Arial" pitchFamily="34" charset="0"/>
              </a:defRPr>
            </a:lvl3pPr>
            <a:lvl4pPr eaLnBrk="0" hangingPunct="0">
              <a:defRPr sz="2400">
                <a:latin typeface="Arial" pitchFamily="34" charset="0"/>
                <a:cs typeface="Arial" pitchFamily="34" charset="0"/>
              </a:defRPr>
            </a:lvl4pPr>
            <a:lvl5pPr eaLnBrk="0" hangingPunct="0">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r>
              <a:rPr lang="es-CO" dirty="0"/>
              <a:t>CONTRATO </a:t>
            </a:r>
            <a:r>
              <a:rPr lang="es-CO" dirty="0" smtClean="0"/>
              <a:t>007 </a:t>
            </a:r>
            <a:r>
              <a:rPr lang="es-CO" dirty="0"/>
              <a:t>DE </a:t>
            </a:r>
            <a:r>
              <a:rPr lang="es-CO" dirty="0" smtClean="0"/>
              <a:t>03/07/2015</a:t>
            </a:r>
            <a:endParaRPr lang="es-CO" dirty="0"/>
          </a:p>
        </p:txBody>
      </p:sp>
      <p:graphicFrame>
        <p:nvGraphicFramePr>
          <p:cNvPr id="16" name="Tabla 15"/>
          <p:cNvGraphicFramePr>
            <a:graphicFrameLocks noGrp="1"/>
          </p:cNvGraphicFramePr>
          <p:nvPr>
            <p:extLst>
              <p:ext uri="{D42A27DB-BD31-4B8C-83A1-F6EECF244321}">
                <p14:modId xmlns:p14="http://schemas.microsoft.com/office/powerpoint/2010/main" val="956639378"/>
              </p:ext>
            </p:extLst>
          </p:nvPr>
        </p:nvGraphicFramePr>
        <p:xfrm>
          <a:off x="4491542" y="2359418"/>
          <a:ext cx="4133866" cy="700506"/>
        </p:xfrm>
        <a:graphic>
          <a:graphicData uri="http://schemas.openxmlformats.org/drawingml/2006/table">
            <a:tbl>
              <a:tblPr>
                <a:tableStyleId>{BC89EF96-8CEA-46FF-86C4-4CE0E7609802}</a:tableStyleId>
              </a:tblPr>
              <a:tblGrid>
                <a:gridCol w="2322616"/>
                <a:gridCol w="664689"/>
                <a:gridCol w="1146561"/>
              </a:tblGrid>
              <a:tr h="205063">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MX" sz="1200" u="none" strike="noStrike" kern="1200" cap="none" spc="0" normalizeH="0" baseline="0" noProof="0" dirty="0" smtClean="0">
                          <a:ln>
                            <a:noFill/>
                          </a:ln>
                          <a:effectLst/>
                          <a:uLnTx/>
                          <a:uFillTx/>
                        </a:rPr>
                        <a:t>CONCESIONARIA VIAL MONTES DE MARIA SAS</a:t>
                      </a:r>
                      <a:endParaRPr kumimoji="0" lang="es-MX" sz="1200" b="1" i="0" u="none" strike="noStrike" kern="1200" cap="none" spc="0" normalizeH="0" baseline="0" noProof="0" dirty="0" smtClean="0">
                        <a:ln>
                          <a:noFill/>
                        </a:ln>
                        <a:solidFill>
                          <a:prstClr val="black"/>
                        </a:solidFill>
                        <a:effectLst/>
                        <a:uLnTx/>
                        <a:uFillTx/>
                        <a:latin typeface="+mn-lt"/>
                        <a:ea typeface="+mn-ea"/>
                        <a:cs typeface="Arial" pitchFamily="34" charset="0"/>
                      </a:endParaRPr>
                    </a:p>
                  </a:txBody>
                  <a:tcPr marL="8792" marR="8792" marT="8116" marB="0" anchor="ctr"/>
                </a:tc>
                <a:tc hMerge="1">
                  <a:txBody>
                    <a:bodyPr/>
                    <a:lstStyle/>
                    <a:p>
                      <a:pPr algn="ctr" fontAlgn="ctr"/>
                      <a:endParaRPr lang="es-MX" sz="1400" b="1" i="0" u="none" strike="noStrike">
                        <a:solidFill>
                          <a:srgbClr val="FFFFFF"/>
                        </a:solidFill>
                        <a:effectLst/>
                        <a:latin typeface="Calibri" panose="020F0502020204030204" pitchFamily="34" charset="0"/>
                      </a:endParaRPr>
                    </a:p>
                  </a:txBody>
                  <a:tcPr marL="9525" marR="9525" marT="8792" marB="0" anchor="ctr"/>
                </a:tc>
                <a:tc hMerge="1">
                  <a:txBody>
                    <a:bodyPr/>
                    <a:lstStyle/>
                    <a:p>
                      <a:pPr algn="ctr" fontAlgn="ctr"/>
                      <a:endParaRPr lang="es-MX" sz="1400" b="1" i="0" u="none" strike="noStrike" dirty="0">
                        <a:solidFill>
                          <a:srgbClr val="FFFFFF"/>
                        </a:solidFill>
                        <a:effectLst/>
                        <a:latin typeface="Calibri" panose="020F0502020204030204" pitchFamily="34" charset="0"/>
                      </a:endParaRPr>
                    </a:p>
                  </a:txBody>
                  <a:tcPr marL="9525" marR="9525" marT="8792" marB="0" anchor="ctr"/>
                </a:tc>
              </a:tr>
              <a:tr h="205063">
                <a:tc>
                  <a:txBody>
                    <a:bodyPr/>
                    <a:lstStyle/>
                    <a:p>
                      <a:pPr algn="ctr" fontAlgn="ctr"/>
                      <a:r>
                        <a:rPr lang="es-MX" sz="1200" u="none" strike="noStrike" dirty="0">
                          <a:effectLst/>
                        </a:rPr>
                        <a:t>INTEGRANTES</a:t>
                      </a:r>
                      <a:endParaRPr lang="es-MX" sz="1200" b="1" i="0" u="none" strike="noStrike" dirty="0">
                        <a:solidFill>
                          <a:srgbClr val="FFFFFF"/>
                        </a:solidFill>
                        <a:effectLst/>
                        <a:latin typeface="Calibri" panose="020F0502020204030204" pitchFamily="34" charset="0"/>
                      </a:endParaRPr>
                    </a:p>
                  </a:txBody>
                  <a:tcPr marL="8792" marR="8792" marT="8116" marB="0" anchor="ctr"/>
                </a:tc>
                <a:tc>
                  <a:txBody>
                    <a:bodyPr/>
                    <a:lstStyle/>
                    <a:p>
                      <a:pPr algn="ctr" fontAlgn="ctr"/>
                      <a:r>
                        <a:rPr lang="es-MX" sz="1200" u="none" strike="noStrike">
                          <a:effectLst/>
                        </a:rPr>
                        <a:t>%</a:t>
                      </a:r>
                      <a:endParaRPr lang="es-MX" sz="1200" b="1" i="0" u="none" strike="noStrike">
                        <a:solidFill>
                          <a:srgbClr val="FFFFFF"/>
                        </a:solidFill>
                        <a:effectLst/>
                        <a:latin typeface="Calibri" panose="020F0502020204030204" pitchFamily="34" charset="0"/>
                      </a:endParaRPr>
                    </a:p>
                  </a:txBody>
                  <a:tcPr marL="8792" marR="8792" marT="8116" marB="0" anchor="ctr"/>
                </a:tc>
                <a:tc>
                  <a:txBody>
                    <a:bodyPr/>
                    <a:lstStyle/>
                    <a:p>
                      <a:pPr algn="ctr" fontAlgn="ctr"/>
                      <a:r>
                        <a:rPr lang="es-MX" sz="1200" u="none" strike="noStrike" dirty="0">
                          <a:effectLst/>
                        </a:rPr>
                        <a:t>ORIGEN</a:t>
                      </a:r>
                      <a:endParaRPr lang="es-MX" sz="1200" b="1" i="0" u="none" strike="noStrike" dirty="0">
                        <a:solidFill>
                          <a:srgbClr val="FFFFFF"/>
                        </a:solidFill>
                        <a:effectLst/>
                        <a:latin typeface="Calibri" panose="020F0502020204030204" pitchFamily="34" charset="0"/>
                      </a:endParaRPr>
                    </a:p>
                  </a:txBody>
                  <a:tcPr marL="8792" marR="8792" marT="8116" marB="0" anchor="ctr"/>
                </a:tc>
              </a:tr>
              <a:tr h="290380">
                <a:tc>
                  <a:txBody>
                    <a:bodyPr/>
                    <a:lstStyle/>
                    <a:p>
                      <a:pPr algn="ctr" fontAlgn="ctr"/>
                      <a:r>
                        <a:rPr lang="es-MX" sz="1100" u="none" strike="noStrike" dirty="0" smtClean="0">
                          <a:effectLst/>
                        </a:rPr>
                        <a:t>SACYR CONCESIONES COLOMBIA SAS </a:t>
                      </a:r>
                      <a:endParaRPr lang="es-MX" sz="1100" b="0" i="0" u="none" strike="noStrike" dirty="0">
                        <a:solidFill>
                          <a:srgbClr val="000000"/>
                        </a:solidFill>
                        <a:effectLst/>
                        <a:latin typeface="Calibri" panose="020F0502020204030204" pitchFamily="34" charset="0"/>
                      </a:endParaRPr>
                    </a:p>
                  </a:txBody>
                  <a:tcPr marL="8792" marR="8792" marT="8116" marB="0" anchor="ctr"/>
                </a:tc>
                <a:tc>
                  <a:txBody>
                    <a:bodyPr/>
                    <a:lstStyle/>
                    <a:p>
                      <a:pPr algn="ctr" fontAlgn="ctr"/>
                      <a:r>
                        <a:rPr lang="es-MX" sz="1100" u="none" strike="noStrike" dirty="0" smtClean="0">
                          <a:effectLst/>
                        </a:rPr>
                        <a:t>100 %</a:t>
                      </a:r>
                      <a:endParaRPr lang="es-MX" sz="1100" b="0" i="0" u="none" strike="noStrike" dirty="0">
                        <a:solidFill>
                          <a:srgbClr val="000000"/>
                        </a:solidFill>
                        <a:effectLst/>
                        <a:latin typeface="Calibri" panose="020F0502020204030204" pitchFamily="34" charset="0"/>
                      </a:endParaRPr>
                    </a:p>
                  </a:txBody>
                  <a:tcPr marL="8792" marR="8792" marT="8116" marB="0" anchor="ctr"/>
                </a:tc>
                <a:tc>
                  <a:txBody>
                    <a:bodyPr/>
                    <a:lstStyle/>
                    <a:p>
                      <a:pPr algn="ctr" fontAlgn="ctr"/>
                      <a:r>
                        <a:rPr lang="es-MX" sz="1100" u="none" strike="noStrike" dirty="0" smtClean="0">
                          <a:effectLst/>
                        </a:rPr>
                        <a:t>ESPAÑA</a:t>
                      </a:r>
                      <a:endParaRPr lang="es-MX" sz="1100" b="0" i="0" u="none" strike="noStrike" dirty="0">
                        <a:solidFill>
                          <a:srgbClr val="000000"/>
                        </a:solidFill>
                        <a:effectLst/>
                        <a:latin typeface="Calibri" panose="020F0502020204030204" pitchFamily="34" charset="0"/>
                      </a:endParaRPr>
                    </a:p>
                  </a:txBody>
                  <a:tcPr marL="8792" marR="8792" marT="8116" marB="0" anchor="ctr"/>
                </a:tc>
              </a:tr>
            </a:tbl>
          </a:graphicData>
        </a:graphic>
      </p:graphicFrame>
    </p:spTree>
    <p:extLst>
      <p:ext uri="{BB962C8B-B14F-4D97-AF65-F5344CB8AC3E}">
        <p14:creationId xmlns:p14="http://schemas.microsoft.com/office/powerpoint/2010/main" val="597356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0"/>
            <a:ext cx="1400213" cy="1124744"/>
          </a:xfrm>
          <a:prstGeom prst="rect">
            <a:avLst/>
          </a:prstGeom>
        </p:spPr>
      </p:pic>
      <p:sp>
        <p:nvSpPr>
          <p:cNvPr id="3" name="30 CuadroTexto"/>
          <p:cNvSpPr txBox="1">
            <a:spLocks noChangeArrowheads="1"/>
          </p:cNvSpPr>
          <p:nvPr/>
        </p:nvSpPr>
        <p:spPr bwMode="auto">
          <a:xfrm flipH="1">
            <a:off x="1675422" y="3421885"/>
            <a:ext cx="8885074" cy="307777"/>
          </a:xfrm>
          <a:prstGeom prst="rect">
            <a:avLst/>
          </a:prstGeo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400" kern="0" dirty="0">
                <a:solidFill>
                  <a:prstClr val="white"/>
                </a:solidFill>
                <a:latin typeface="Calibri"/>
                <a:cs typeface="Arial" pitchFamily="34" charset="0"/>
              </a:rPr>
              <a:t>UNIDADES FUNCIONALES</a:t>
            </a:r>
          </a:p>
        </p:txBody>
      </p:sp>
      <p:grpSp>
        <p:nvGrpSpPr>
          <p:cNvPr id="4" name="Grupo 3"/>
          <p:cNvGrpSpPr/>
          <p:nvPr/>
        </p:nvGrpSpPr>
        <p:grpSpPr>
          <a:xfrm>
            <a:off x="-307178" y="511708"/>
            <a:ext cx="8261836" cy="1013631"/>
            <a:chOff x="75387" y="144155"/>
            <a:chExt cx="5904656" cy="1013631"/>
          </a:xfrm>
        </p:grpSpPr>
        <p:sp>
          <p:nvSpPr>
            <p:cNvPr id="5" name="Rectángulo 5"/>
            <p:cNvSpPr>
              <a:spLocks noChangeArrowheads="1"/>
            </p:cNvSpPr>
            <p:nvPr/>
          </p:nvSpPr>
          <p:spPr bwMode="auto">
            <a:xfrm>
              <a:off x="75387" y="144155"/>
              <a:ext cx="5904656" cy="584775"/>
            </a:xfrm>
            <a:prstGeom prst="rect">
              <a:avLst/>
            </a:prstGeom>
            <a:noFill/>
            <a:ln w="9525">
              <a:noFill/>
              <a:miter lim="800000"/>
              <a:headEnd/>
              <a:tailEnd/>
            </a:ln>
          </p:spPr>
          <p:txBody>
            <a:bodyPr wrap="square">
              <a:spAutoFit/>
            </a:bodyPr>
            <a:lstStyle/>
            <a:p>
              <a:pPr>
                <a:defRPr/>
              </a:pPr>
              <a:r>
                <a:rPr lang="es-ES" sz="3200" dirty="0" smtClean="0">
                  <a:solidFill>
                    <a:srgbClr val="FFC000"/>
                  </a:solidFill>
                  <a:latin typeface="Impact" pitchFamily="34" charset="0"/>
                  <a:sym typeface="Helvetica Neue Bold Condensed" charset="0"/>
                </a:rPr>
                <a:t> </a:t>
              </a:r>
              <a:endParaRPr lang="es-ES" sz="3200" b="1" dirty="0">
                <a:ln w="10541" cmpd="sng">
                  <a:solidFill>
                    <a:srgbClr val="4F81BD">
                      <a:shade val="88000"/>
                      <a:satMod val="110000"/>
                    </a:srgbClr>
                  </a:solidFill>
                  <a:prstDash val="solid"/>
                </a:ln>
                <a:solidFill>
                  <a:srgbClr val="1F497D"/>
                </a:solidFill>
                <a:latin typeface="Franklin Gothic Demi Cond" pitchFamily="34" charset="0"/>
                <a:sym typeface="Helvetica Neue Bold Condensed" charset="0"/>
              </a:endParaRPr>
            </a:p>
          </p:txBody>
        </p:sp>
        <p:sp>
          <p:nvSpPr>
            <p:cNvPr id="6" name="Rectángulo 5"/>
            <p:cNvSpPr>
              <a:spLocks noChangeArrowheads="1"/>
            </p:cNvSpPr>
            <p:nvPr/>
          </p:nvSpPr>
          <p:spPr bwMode="auto">
            <a:xfrm>
              <a:off x="651451" y="573011"/>
              <a:ext cx="47525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sz="3200" dirty="0">
                  <a:solidFill>
                    <a:prstClr val="black"/>
                  </a:solidFill>
                  <a:latin typeface="Impact" pitchFamily="34" charset="0"/>
                  <a:sym typeface="Helvetica Neue Bold Condensed"/>
                </a:rPr>
                <a:t>IP CESAR - GUAJIRA</a:t>
              </a:r>
            </a:p>
          </p:txBody>
        </p:sp>
      </p:grpSp>
      <p:graphicFrame>
        <p:nvGraphicFramePr>
          <p:cNvPr id="7" name="Tabla 6"/>
          <p:cNvGraphicFramePr>
            <a:graphicFrameLocks noGrp="1"/>
          </p:cNvGraphicFramePr>
          <p:nvPr>
            <p:extLst>
              <p:ext uri="{D42A27DB-BD31-4B8C-83A1-F6EECF244321}">
                <p14:modId xmlns:p14="http://schemas.microsoft.com/office/powerpoint/2010/main" val="3939355112"/>
              </p:ext>
            </p:extLst>
          </p:nvPr>
        </p:nvGraphicFramePr>
        <p:xfrm>
          <a:off x="1675422" y="3745051"/>
          <a:ext cx="8885074" cy="2109733"/>
        </p:xfrm>
        <a:graphic>
          <a:graphicData uri="http://schemas.openxmlformats.org/drawingml/2006/table">
            <a:tbl>
              <a:tblPr bandRow="1">
                <a:tableStyleId>{B301B821-A1FF-4177-AEE7-76D212191A09}</a:tableStyleId>
              </a:tblPr>
              <a:tblGrid>
                <a:gridCol w="2467346"/>
                <a:gridCol w="2467346"/>
                <a:gridCol w="1551291"/>
                <a:gridCol w="2399091"/>
              </a:tblGrid>
              <a:tr h="358661">
                <a:tc>
                  <a:txBody>
                    <a:bodyPr/>
                    <a:lstStyle/>
                    <a:p>
                      <a:pPr marL="0" marR="0" indent="0" algn="ctr" defTabSz="844083" rtl="0" eaLnBrk="1" fontAlgn="auto" latinLnBrk="0" hangingPunct="1">
                        <a:lnSpc>
                          <a:spcPct val="100000"/>
                        </a:lnSpc>
                        <a:spcBef>
                          <a:spcPts val="0"/>
                        </a:spcBef>
                        <a:spcAft>
                          <a:spcPts val="0"/>
                        </a:spcAft>
                        <a:buClrTx/>
                        <a:buSzTx/>
                        <a:buFontTx/>
                        <a:buNone/>
                        <a:tabLst/>
                        <a:defRPr/>
                      </a:pPr>
                      <a:r>
                        <a:rPr lang="es-ES_tradnl" sz="1200" b="1" dirty="0" smtClean="0">
                          <a:effectLst/>
                          <a:latin typeface="+mn-lt"/>
                        </a:rPr>
                        <a:t>UF</a:t>
                      </a:r>
                      <a:endParaRPr lang="es-CO" sz="1200" b="1" dirty="0" smtClean="0">
                        <a:effectLst/>
                        <a:latin typeface="+mn-lt"/>
                        <a:ea typeface="Times New Roman"/>
                      </a:endParaRPr>
                    </a:p>
                  </a:txBody>
                  <a:tcPr marL="68580" marR="68580" marT="0" marB="0" anchor="ctr"/>
                </a:tc>
                <a:tc>
                  <a:txBody>
                    <a:bodyPr/>
                    <a:lstStyle/>
                    <a:p>
                      <a:pPr marL="0" marR="0" indent="0" algn="ctr" defTabSz="844083" rtl="0" eaLnBrk="1" fontAlgn="auto" latinLnBrk="0" hangingPunct="1">
                        <a:lnSpc>
                          <a:spcPct val="100000"/>
                        </a:lnSpc>
                        <a:spcBef>
                          <a:spcPts val="0"/>
                        </a:spcBef>
                        <a:spcAft>
                          <a:spcPts val="0"/>
                        </a:spcAft>
                        <a:buClrTx/>
                        <a:buSzTx/>
                        <a:buFontTx/>
                        <a:buNone/>
                        <a:tabLst/>
                        <a:defRPr/>
                      </a:pPr>
                      <a:r>
                        <a:rPr lang="es-ES_tradnl" sz="1200" b="1" dirty="0" smtClean="0">
                          <a:effectLst/>
                          <a:latin typeface="+mn-lt"/>
                        </a:rPr>
                        <a:t>Sector</a:t>
                      </a:r>
                      <a:endParaRPr lang="es-CO" sz="1200" b="1" dirty="0" smtClean="0">
                        <a:effectLst/>
                        <a:latin typeface="+mn-lt"/>
                        <a:ea typeface="Times New Roman"/>
                      </a:endParaRPr>
                    </a:p>
                  </a:txBody>
                  <a:tcPr marL="68580" marR="68580" marT="0" marB="0" anchor="ctr"/>
                </a:tc>
                <a:tc>
                  <a:txBody>
                    <a:bodyPr/>
                    <a:lstStyle/>
                    <a:p>
                      <a:pPr algn="ctr">
                        <a:spcAft>
                          <a:spcPts val="0"/>
                        </a:spcAft>
                      </a:pPr>
                      <a:r>
                        <a:rPr lang="es-ES_tradnl" sz="1200" b="1" dirty="0" smtClean="0">
                          <a:effectLst/>
                          <a:latin typeface="+mn-lt"/>
                        </a:rPr>
                        <a:t>Longitud (Km)</a:t>
                      </a:r>
                      <a:endParaRPr lang="es-CO" sz="1200" b="1" dirty="0">
                        <a:effectLst/>
                        <a:latin typeface="+mn-lt"/>
                        <a:ea typeface="Times New Roman"/>
                      </a:endParaRPr>
                    </a:p>
                  </a:txBody>
                  <a:tcPr marL="68580" marR="68580" marT="0" marB="0" anchor="ctr"/>
                </a:tc>
                <a:tc>
                  <a:txBody>
                    <a:bodyPr/>
                    <a:lstStyle/>
                    <a:p>
                      <a:pPr algn="ctr">
                        <a:spcAft>
                          <a:spcPts val="0"/>
                        </a:spcAft>
                      </a:pPr>
                      <a:r>
                        <a:rPr lang="es-ES_tradnl" sz="1200" b="1" dirty="0">
                          <a:effectLst/>
                          <a:latin typeface="+mn-lt"/>
                        </a:rPr>
                        <a:t>Intervención prevista</a:t>
                      </a:r>
                      <a:endParaRPr lang="es-CO" sz="1200" b="1" dirty="0">
                        <a:effectLst/>
                        <a:latin typeface="+mn-lt"/>
                        <a:ea typeface="Times New Roman"/>
                      </a:endParaRPr>
                    </a:p>
                  </a:txBody>
                  <a:tcPr marL="68580" marR="68580" marT="0" marB="0" anchor="ctr"/>
                </a:tc>
              </a:tr>
              <a:tr h="360040">
                <a:tc>
                  <a:txBody>
                    <a:bodyPr/>
                    <a:lstStyle/>
                    <a:p>
                      <a:pPr algn="ctr" fontAlgn="ctr"/>
                      <a:r>
                        <a:rPr lang="es-MX" sz="1200" dirty="0" smtClean="0"/>
                        <a:t>UF1</a:t>
                      </a:r>
                      <a:endParaRPr lang="es-MX" sz="1200" dirty="0"/>
                    </a:p>
                  </a:txBody>
                  <a:tcPr marL="0" marR="0" marT="0" marB="0" anchor="ctr"/>
                </a:tc>
                <a:tc>
                  <a:txBody>
                    <a:bodyPr/>
                    <a:lstStyle/>
                    <a:p>
                      <a:pPr algn="ctr" fontAlgn="ctr"/>
                      <a:r>
                        <a:rPr lang="es-CO" sz="1200" dirty="0" smtClean="0"/>
                        <a:t>San Roque PR00+000 - Becerril PR57+500</a:t>
                      </a:r>
                      <a:endParaRPr lang="es-CO" sz="1200" dirty="0"/>
                    </a:p>
                  </a:txBody>
                  <a:tcPr marL="0" marR="0" marT="0" marB="0" anchor="ctr"/>
                </a:tc>
                <a:tc>
                  <a:txBody>
                    <a:bodyPr/>
                    <a:lstStyle/>
                    <a:p>
                      <a:pPr algn="ctr" fontAlgn="ctr"/>
                      <a:r>
                        <a:rPr lang="es-MX" sz="1200" dirty="0" smtClean="0"/>
                        <a:t>57.50</a:t>
                      </a:r>
                      <a:endParaRPr lang="es-MX" sz="1200" dirty="0"/>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200" dirty="0" smtClean="0"/>
                        <a:t>Rehabilitación</a:t>
                      </a:r>
                    </a:p>
                  </a:txBody>
                  <a:tcPr marL="0" marR="0" marT="0" marB="0" anchor="ctr"/>
                </a:tc>
              </a:tr>
              <a:tr h="288032">
                <a:tc>
                  <a:txBody>
                    <a:bodyPr/>
                    <a:lstStyle/>
                    <a:p>
                      <a:pPr algn="ctr" fontAlgn="ctr"/>
                      <a:r>
                        <a:rPr lang="es-MX" sz="1200" dirty="0" smtClean="0"/>
                        <a:t>UF2</a:t>
                      </a:r>
                      <a:endParaRPr lang="es-MX" sz="1200" dirty="0"/>
                    </a:p>
                  </a:txBody>
                  <a:tcPr marL="0" marR="0" marT="0" marB="0" anchor="ctr"/>
                </a:tc>
                <a:tc>
                  <a:txBody>
                    <a:bodyPr/>
                    <a:lstStyle/>
                    <a:p>
                      <a:pPr algn="ctr" fontAlgn="ctr"/>
                      <a:r>
                        <a:rPr lang="pt-BR" sz="1200" dirty="0" smtClean="0"/>
                        <a:t>Becerreril PR57+500 - La Paz PR140+000</a:t>
                      </a:r>
                      <a:endParaRPr lang="es-CO" sz="1200" dirty="0"/>
                    </a:p>
                  </a:txBody>
                  <a:tcPr marL="0" marR="0" marT="0" marB="0" anchor="ctr"/>
                </a:tc>
                <a:tc>
                  <a:txBody>
                    <a:bodyPr/>
                    <a:lstStyle/>
                    <a:p>
                      <a:pPr algn="ctr" fontAlgn="ctr"/>
                      <a:r>
                        <a:rPr lang="es-MX" sz="1200" dirty="0" smtClean="0"/>
                        <a:t>81.90</a:t>
                      </a:r>
                      <a:endParaRPr lang="es-MX" sz="1200" dirty="0"/>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200" dirty="0" smtClean="0"/>
                        <a:t>Rehabilitación</a:t>
                      </a:r>
                    </a:p>
                  </a:txBody>
                  <a:tcPr marL="0" marR="0" marT="0" marB="0" anchor="ctr"/>
                </a:tc>
              </a:tr>
              <a:tr h="288032">
                <a:tc>
                  <a:txBody>
                    <a:bodyPr/>
                    <a:lstStyle/>
                    <a:p>
                      <a:pPr algn="ctr" fontAlgn="ctr"/>
                      <a:r>
                        <a:rPr lang="es-MX" sz="1200" dirty="0" smtClean="0"/>
                        <a:t>UF3</a:t>
                      </a:r>
                      <a:endParaRPr lang="es-MX" sz="1200" dirty="0"/>
                    </a:p>
                  </a:txBody>
                  <a:tcPr marL="0" marR="0" marT="0" marB="0" anchor="ctr"/>
                </a:tc>
                <a:tc>
                  <a:txBody>
                    <a:bodyPr/>
                    <a:lstStyle/>
                    <a:p>
                      <a:pPr algn="ctr" fontAlgn="ctr"/>
                      <a:r>
                        <a:rPr lang="pt-BR" sz="1200" dirty="0" smtClean="0"/>
                        <a:t>Valledupar PR00+000 - Curva Salguero PR5+200</a:t>
                      </a:r>
                      <a:endParaRPr lang="es-CO" sz="1200" dirty="0"/>
                    </a:p>
                  </a:txBody>
                  <a:tcPr marL="0" marR="0" marT="0" marB="0" anchor="ctr"/>
                </a:tc>
                <a:tc>
                  <a:txBody>
                    <a:bodyPr/>
                    <a:lstStyle/>
                    <a:p>
                      <a:pPr algn="ctr" fontAlgn="ctr"/>
                      <a:r>
                        <a:rPr lang="es-MX" sz="1200" dirty="0" smtClean="0"/>
                        <a:t>5.60</a:t>
                      </a:r>
                      <a:endParaRPr lang="es-MX" sz="1200" dirty="0"/>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200" dirty="0" smtClean="0"/>
                        <a:t>Rehabilitación</a:t>
                      </a:r>
                    </a:p>
                  </a:txBody>
                  <a:tcPr marL="0" marR="0" marT="0" marB="0" anchor="ctr"/>
                </a:tc>
              </a:tr>
              <a:tr h="288032">
                <a:tc>
                  <a:txBody>
                    <a:bodyPr/>
                    <a:lstStyle/>
                    <a:p>
                      <a:pPr algn="ctr" fontAlgn="ctr"/>
                      <a:r>
                        <a:rPr lang="es-MX" sz="1200" dirty="0" smtClean="0"/>
                        <a:t>UF3</a:t>
                      </a:r>
                      <a:endParaRPr lang="es-MX" sz="1200" dirty="0"/>
                    </a:p>
                  </a:txBody>
                  <a:tcPr marL="0" marR="0" marT="0" marB="0" anchor="ctr"/>
                </a:tc>
                <a:tc>
                  <a:txBody>
                    <a:bodyPr/>
                    <a:lstStyle/>
                    <a:p>
                      <a:pPr algn="ctr" fontAlgn="ctr"/>
                      <a:r>
                        <a:rPr lang="pt-BR" sz="1200" dirty="0" smtClean="0"/>
                        <a:t>Curva Salguero PR5+200 - La Paz PR13+636</a:t>
                      </a:r>
                      <a:endParaRPr lang="es-CO" sz="1200" dirty="0"/>
                    </a:p>
                  </a:txBody>
                  <a:tcPr marL="0" marR="0" marT="0" marB="0" anchor="ctr"/>
                </a:tc>
                <a:tc>
                  <a:txBody>
                    <a:bodyPr/>
                    <a:lstStyle/>
                    <a:p>
                      <a:pPr algn="ctr" fontAlgn="ctr"/>
                      <a:r>
                        <a:rPr lang="es-MX" sz="1200" dirty="0" smtClean="0"/>
                        <a:t>9.40</a:t>
                      </a:r>
                      <a:endParaRPr lang="es-MX" sz="1200" dirty="0"/>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200" dirty="0" smtClean="0"/>
                        <a:t>Rehabilitación</a:t>
                      </a:r>
                    </a:p>
                  </a:txBody>
                  <a:tcPr marL="0" marR="0" marT="0" marB="0" anchor="ctr"/>
                </a:tc>
              </a:tr>
              <a:tr h="288032">
                <a:tc>
                  <a:txBody>
                    <a:bodyPr/>
                    <a:lstStyle/>
                    <a:p>
                      <a:pPr algn="ctr" fontAlgn="ctr"/>
                      <a:r>
                        <a:rPr lang="es-MX" sz="1200" dirty="0" smtClean="0"/>
                        <a:t>UF3</a:t>
                      </a:r>
                      <a:endParaRPr lang="es-MX" sz="1200" dirty="0"/>
                    </a:p>
                  </a:txBody>
                  <a:tcPr marL="0" marR="0" marT="0" marB="0" anchor="ctr"/>
                </a:tc>
                <a:tc>
                  <a:txBody>
                    <a:bodyPr/>
                    <a:lstStyle/>
                    <a:p>
                      <a:pPr algn="ctr" fontAlgn="ctr"/>
                      <a:r>
                        <a:rPr lang="es-CO" sz="1200" dirty="0" smtClean="0"/>
                        <a:t>La Paz PR13+636 - El Molino PR31+364</a:t>
                      </a:r>
                      <a:endParaRPr lang="es-CO" sz="1200" dirty="0"/>
                    </a:p>
                  </a:txBody>
                  <a:tcPr marL="0" marR="0" marT="0" marB="0" anchor="ctr"/>
                </a:tc>
                <a:tc>
                  <a:txBody>
                    <a:bodyPr/>
                    <a:lstStyle/>
                    <a:p>
                      <a:pPr algn="ctr" fontAlgn="ctr"/>
                      <a:r>
                        <a:rPr lang="es-MX" sz="1200" dirty="0" smtClean="0"/>
                        <a:t>30.20</a:t>
                      </a:r>
                      <a:endParaRPr lang="es-MX" sz="1200" dirty="0"/>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200" dirty="0" smtClean="0"/>
                        <a:t>Rehabilitación</a:t>
                      </a:r>
                    </a:p>
                  </a:txBody>
                  <a:tcPr marL="0" marR="0" marT="0" marB="0" anchor="ctr"/>
                </a:tc>
              </a:tr>
            </a:tbl>
          </a:graphicData>
        </a:graphic>
      </p:graphicFrame>
      <p:sp>
        <p:nvSpPr>
          <p:cNvPr id="8" name="30 CuadroTexto"/>
          <p:cNvSpPr txBox="1">
            <a:spLocks noChangeArrowheads="1"/>
          </p:cNvSpPr>
          <p:nvPr/>
        </p:nvSpPr>
        <p:spPr bwMode="auto">
          <a:xfrm flipH="1">
            <a:off x="4173808" y="1556792"/>
            <a:ext cx="3813182" cy="319639"/>
          </a:xfrm>
          <a:prstGeom prst="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477" dirty="0">
                <a:solidFill>
                  <a:prstClr val="white"/>
                </a:solidFill>
                <a:latin typeface="Calibri"/>
                <a:cs typeface="Arial" pitchFamily="34" charset="0"/>
              </a:rPr>
              <a:t>INVERSIONES 4G (Millones)</a:t>
            </a:r>
          </a:p>
        </p:txBody>
      </p:sp>
      <p:graphicFrame>
        <p:nvGraphicFramePr>
          <p:cNvPr id="9" name="3 Tabla"/>
          <p:cNvGraphicFramePr>
            <a:graphicFrameLocks noGrp="1"/>
          </p:cNvGraphicFramePr>
          <p:nvPr>
            <p:extLst>
              <p:ext uri="{D42A27DB-BD31-4B8C-83A1-F6EECF244321}">
                <p14:modId xmlns:p14="http://schemas.microsoft.com/office/powerpoint/2010/main" val="3827536953"/>
              </p:ext>
            </p:extLst>
          </p:nvPr>
        </p:nvGraphicFramePr>
        <p:xfrm>
          <a:off x="4180223" y="1939336"/>
          <a:ext cx="3807164" cy="587328"/>
        </p:xfrm>
        <a:graphic>
          <a:graphicData uri="http://schemas.openxmlformats.org/drawingml/2006/table">
            <a:tbl>
              <a:tblPr firstRow="1" bandRow="1">
                <a:tableStyleId>{E8B1032C-EA38-4F05-BA0D-38AFFFC7BED3}</a:tableStyleId>
              </a:tblPr>
              <a:tblGrid>
                <a:gridCol w="2163635"/>
                <a:gridCol w="1643529"/>
              </a:tblGrid>
              <a:tr h="293664">
                <a:tc>
                  <a:txBody>
                    <a:bodyPr/>
                    <a:lstStyle/>
                    <a:p>
                      <a:pPr marL="0" algn="l" defTabSz="914400" rtl="0" eaLnBrk="1" latinLnBrk="0" hangingPunct="1"/>
                      <a:r>
                        <a:rPr lang="es-ES" sz="1200" kern="1200" dirty="0" smtClean="0"/>
                        <a:t>Total</a:t>
                      </a:r>
                      <a:r>
                        <a:rPr lang="es-ES" sz="1200" kern="1200" baseline="0" dirty="0" smtClean="0"/>
                        <a:t> Capex</a:t>
                      </a:r>
                      <a:endParaRPr lang="es-CO" sz="1200" b="0" kern="1200" dirty="0">
                        <a:solidFill>
                          <a:schemeClr val="dk1"/>
                        </a:solidFill>
                        <a:latin typeface="+mn-lt"/>
                        <a:ea typeface="+mn-ea"/>
                        <a:cs typeface="Arial" panose="020B0604020202020204" pitchFamily="34" charset="0"/>
                      </a:endParaRPr>
                    </a:p>
                  </a:txBody>
                  <a:tcPr marL="68580" marR="68580" marT="34290" marB="34290"/>
                </a:tc>
                <a:tc>
                  <a:txBody>
                    <a:bodyPr/>
                    <a:lstStyle/>
                    <a:p>
                      <a:pPr algn="ctr" fontAlgn="ctr"/>
                      <a:r>
                        <a:rPr lang="es-CO" sz="1200" u="none" strike="noStrike" dirty="0" smtClean="0"/>
                        <a:t>$ 384.103</a:t>
                      </a:r>
                      <a:endParaRPr lang="es-CO" sz="1200" b="0" i="0" u="none" strike="noStrike" dirty="0">
                        <a:solidFill>
                          <a:schemeClr val="tx1"/>
                        </a:solidFill>
                        <a:latin typeface="+mn-lt"/>
                        <a:cs typeface="Arial" panose="020B0604020202020204" pitchFamily="34" charset="0"/>
                      </a:endParaRPr>
                    </a:p>
                  </a:txBody>
                  <a:tcPr marL="7144" marR="7144" marT="7144" marB="0" anchor="ctr"/>
                </a:tc>
              </a:tr>
              <a:tr h="293664">
                <a:tc>
                  <a:txBody>
                    <a:bodyPr/>
                    <a:lstStyle/>
                    <a:p>
                      <a:pPr marL="0" algn="l" defTabSz="914400" rtl="0" eaLnBrk="1" latinLnBrk="0" hangingPunct="1"/>
                      <a:r>
                        <a:rPr lang="es-CO" sz="1200" kern="1200" dirty="0" smtClean="0"/>
                        <a:t>Total Contrato</a:t>
                      </a:r>
                      <a:endParaRPr lang="es-CO" sz="1200" b="1" kern="1200" dirty="0">
                        <a:solidFill>
                          <a:schemeClr val="dk1"/>
                        </a:solidFill>
                        <a:latin typeface="+mn-lt"/>
                        <a:ea typeface="+mn-ea"/>
                        <a:cs typeface="Arial" panose="020B0604020202020204" pitchFamily="34" charset="0"/>
                      </a:endParaRPr>
                    </a:p>
                  </a:txBody>
                  <a:tcPr marL="68580" marR="68580" marT="34290" marB="34290" anchor="ctr"/>
                </a:tc>
                <a:tc>
                  <a:txBody>
                    <a:bodyPr/>
                    <a:lstStyle/>
                    <a:p>
                      <a:pPr algn="ctr" fontAlgn="ctr"/>
                      <a:r>
                        <a:rPr lang="es-CO" sz="1200" u="none" strike="noStrike" dirty="0" smtClean="0"/>
                        <a:t>$1.719.723</a:t>
                      </a:r>
                      <a:endParaRPr lang="es-CO" sz="1200" b="0" i="0" u="none" strike="noStrike" dirty="0">
                        <a:solidFill>
                          <a:schemeClr val="tx1"/>
                        </a:solidFill>
                        <a:latin typeface="+mn-lt"/>
                        <a:cs typeface="Arial" panose="020B0604020202020204" pitchFamily="34" charset="0"/>
                      </a:endParaRPr>
                    </a:p>
                  </a:txBody>
                  <a:tcPr marL="0" marR="0" marT="0" marB="0" anchor="ctr"/>
                </a:tc>
              </a:tr>
            </a:tbl>
          </a:graphicData>
        </a:graphic>
      </p:graphicFrame>
      <p:sp>
        <p:nvSpPr>
          <p:cNvPr id="10" name="CuadroTexto 9"/>
          <p:cNvSpPr txBox="1"/>
          <p:nvPr/>
        </p:nvSpPr>
        <p:spPr>
          <a:xfrm>
            <a:off x="4029792" y="2678909"/>
            <a:ext cx="2777490" cy="230832"/>
          </a:xfrm>
          <a:prstGeom prst="rect">
            <a:avLst/>
          </a:prstGeom>
          <a:noFill/>
        </p:spPr>
        <p:txBody>
          <a:bodyPr wrap="square" rtlCol="0">
            <a:spAutoFit/>
          </a:bodyPr>
          <a:lstStyle/>
          <a:p>
            <a:r>
              <a:rPr lang="es-MX" sz="900" dirty="0">
                <a:solidFill>
                  <a:srgbClr val="022B44"/>
                </a:solidFill>
              </a:rPr>
              <a:t>* Precios </a:t>
            </a:r>
            <a:r>
              <a:rPr lang="es-MX" sz="900" dirty="0" smtClean="0">
                <a:solidFill>
                  <a:srgbClr val="022B44"/>
                </a:solidFill>
              </a:rPr>
              <a:t>constantes de diciembre </a:t>
            </a:r>
            <a:r>
              <a:rPr lang="es-MX" sz="900" dirty="0">
                <a:solidFill>
                  <a:srgbClr val="022B44"/>
                </a:solidFill>
              </a:rPr>
              <a:t>de </a:t>
            </a:r>
            <a:r>
              <a:rPr lang="es-MX" sz="900" dirty="0" smtClean="0">
                <a:solidFill>
                  <a:srgbClr val="022B44"/>
                </a:solidFill>
              </a:rPr>
              <a:t>2014</a:t>
            </a:r>
            <a:endParaRPr lang="es-MX" sz="900" dirty="0">
              <a:solidFill>
                <a:srgbClr val="022B44"/>
              </a:solidFill>
            </a:endParaRPr>
          </a:p>
        </p:txBody>
      </p:sp>
    </p:spTree>
    <p:extLst>
      <p:ext uri="{BB962C8B-B14F-4D97-AF65-F5344CB8AC3E}">
        <p14:creationId xmlns:p14="http://schemas.microsoft.com/office/powerpoint/2010/main" val="10839249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0"/>
            <a:ext cx="1400213" cy="1124744"/>
          </a:xfrm>
          <a:prstGeom prst="rect">
            <a:avLst/>
          </a:prstGeom>
        </p:spPr>
      </p:pic>
      <p:sp>
        <p:nvSpPr>
          <p:cNvPr id="3" name="30 CuadroTexto"/>
          <p:cNvSpPr txBox="1">
            <a:spLocks noChangeArrowheads="1"/>
          </p:cNvSpPr>
          <p:nvPr/>
        </p:nvSpPr>
        <p:spPr bwMode="auto">
          <a:xfrm flipH="1">
            <a:off x="1991544" y="2204864"/>
            <a:ext cx="8885074" cy="338554"/>
          </a:xfrm>
          <a:prstGeom prst="rect">
            <a:avLst/>
          </a:prstGeo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600" kern="0" dirty="0">
                <a:solidFill>
                  <a:prstClr val="white"/>
                </a:solidFill>
                <a:latin typeface="Calibri"/>
                <a:cs typeface="Arial" pitchFamily="34" charset="0"/>
              </a:rPr>
              <a:t>UNIDADES FUNCIONALES</a:t>
            </a:r>
          </a:p>
        </p:txBody>
      </p:sp>
      <p:grpSp>
        <p:nvGrpSpPr>
          <p:cNvPr id="4" name="Grupo 3"/>
          <p:cNvGrpSpPr/>
          <p:nvPr/>
        </p:nvGrpSpPr>
        <p:grpSpPr>
          <a:xfrm>
            <a:off x="-240704" y="651172"/>
            <a:ext cx="8261836" cy="1013631"/>
            <a:chOff x="75387" y="144155"/>
            <a:chExt cx="5904656" cy="1013631"/>
          </a:xfrm>
        </p:grpSpPr>
        <p:sp>
          <p:nvSpPr>
            <p:cNvPr id="5" name="Rectángulo 5"/>
            <p:cNvSpPr>
              <a:spLocks noChangeArrowheads="1"/>
            </p:cNvSpPr>
            <p:nvPr/>
          </p:nvSpPr>
          <p:spPr bwMode="auto">
            <a:xfrm>
              <a:off x="75387" y="144155"/>
              <a:ext cx="5904656" cy="584775"/>
            </a:xfrm>
            <a:prstGeom prst="rect">
              <a:avLst/>
            </a:prstGeom>
            <a:noFill/>
            <a:ln w="9525">
              <a:noFill/>
              <a:miter lim="800000"/>
              <a:headEnd/>
              <a:tailEnd/>
            </a:ln>
          </p:spPr>
          <p:txBody>
            <a:bodyPr wrap="square">
              <a:spAutoFit/>
            </a:bodyPr>
            <a:lstStyle/>
            <a:p>
              <a:pPr>
                <a:defRPr/>
              </a:pPr>
              <a:r>
                <a:rPr lang="es-ES" sz="3200" dirty="0" smtClean="0">
                  <a:solidFill>
                    <a:srgbClr val="FFC000"/>
                  </a:solidFill>
                  <a:latin typeface="Impact" pitchFamily="34" charset="0"/>
                  <a:sym typeface="Helvetica Neue Bold Condensed" charset="0"/>
                </a:rPr>
                <a:t> </a:t>
              </a:r>
              <a:endParaRPr lang="es-ES" sz="3200" b="1" dirty="0">
                <a:ln w="10541" cmpd="sng">
                  <a:solidFill>
                    <a:srgbClr val="4F81BD">
                      <a:shade val="88000"/>
                      <a:satMod val="110000"/>
                    </a:srgbClr>
                  </a:solidFill>
                  <a:prstDash val="solid"/>
                </a:ln>
                <a:solidFill>
                  <a:srgbClr val="1F497D"/>
                </a:solidFill>
                <a:latin typeface="Franklin Gothic Demi Cond" pitchFamily="34" charset="0"/>
                <a:sym typeface="Helvetica Neue Bold Condensed" charset="0"/>
              </a:endParaRPr>
            </a:p>
          </p:txBody>
        </p:sp>
        <p:sp>
          <p:nvSpPr>
            <p:cNvPr id="6" name="Rectángulo 5"/>
            <p:cNvSpPr>
              <a:spLocks noChangeArrowheads="1"/>
            </p:cNvSpPr>
            <p:nvPr/>
          </p:nvSpPr>
          <p:spPr bwMode="auto">
            <a:xfrm>
              <a:off x="651451" y="573011"/>
              <a:ext cx="47525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sz="3200" dirty="0">
                  <a:solidFill>
                    <a:prstClr val="black"/>
                  </a:solidFill>
                  <a:latin typeface="Impact" pitchFamily="34" charset="0"/>
                  <a:sym typeface="Helvetica Neue Bold Condensed"/>
                </a:rPr>
                <a:t>IP CESAR - GUAJIRA</a:t>
              </a:r>
            </a:p>
          </p:txBody>
        </p:sp>
      </p:grpSp>
      <p:graphicFrame>
        <p:nvGraphicFramePr>
          <p:cNvPr id="7" name="Tabla 6"/>
          <p:cNvGraphicFramePr>
            <a:graphicFrameLocks noGrp="1"/>
          </p:cNvGraphicFramePr>
          <p:nvPr>
            <p:extLst>
              <p:ext uri="{D42A27DB-BD31-4B8C-83A1-F6EECF244321}">
                <p14:modId xmlns:p14="http://schemas.microsoft.com/office/powerpoint/2010/main" val="2401390775"/>
              </p:ext>
            </p:extLst>
          </p:nvPr>
        </p:nvGraphicFramePr>
        <p:xfrm>
          <a:off x="1991544" y="2543418"/>
          <a:ext cx="8885074" cy="2918981"/>
        </p:xfrm>
        <a:graphic>
          <a:graphicData uri="http://schemas.openxmlformats.org/drawingml/2006/table">
            <a:tbl>
              <a:tblPr bandRow="1">
                <a:tableStyleId>{B301B821-A1FF-4177-AEE7-76D212191A09}</a:tableStyleId>
              </a:tblPr>
              <a:tblGrid>
                <a:gridCol w="2467346"/>
                <a:gridCol w="2467346"/>
                <a:gridCol w="1551291"/>
                <a:gridCol w="2399091"/>
              </a:tblGrid>
              <a:tr h="358661">
                <a:tc>
                  <a:txBody>
                    <a:bodyPr/>
                    <a:lstStyle/>
                    <a:p>
                      <a:pPr marL="0" marR="0" indent="0" algn="ctr" defTabSz="844083" rtl="0" eaLnBrk="1" fontAlgn="auto" latinLnBrk="0" hangingPunct="1">
                        <a:lnSpc>
                          <a:spcPct val="100000"/>
                        </a:lnSpc>
                        <a:spcBef>
                          <a:spcPts val="0"/>
                        </a:spcBef>
                        <a:spcAft>
                          <a:spcPts val="0"/>
                        </a:spcAft>
                        <a:buClrTx/>
                        <a:buSzTx/>
                        <a:buFontTx/>
                        <a:buNone/>
                        <a:tabLst/>
                        <a:defRPr/>
                      </a:pPr>
                      <a:r>
                        <a:rPr lang="es-ES_tradnl" sz="1400" b="1" dirty="0" smtClean="0">
                          <a:effectLst/>
                          <a:latin typeface="+mn-lt"/>
                        </a:rPr>
                        <a:t>UF</a:t>
                      </a:r>
                      <a:endParaRPr lang="es-CO" sz="1400" b="1" dirty="0" smtClean="0">
                        <a:effectLst/>
                        <a:latin typeface="+mn-lt"/>
                        <a:ea typeface="Times New Roman"/>
                      </a:endParaRPr>
                    </a:p>
                  </a:txBody>
                  <a:tcPr marL="68580" marR="68580" marT="0" marB="0" anchor="ctr"/>
                </a:tc>
                <a:tc>
                  <a:txBody>
                    <a:bodyPr/>
                    <a:lstStyle/>
                    <a:p>
                      <a:pPr marL="0" marR="0" indent="0" algn="ctr" defTabSz="844083" rtl="0" eaLnBrk="1" fontAlgn="auto" latinLnBrk="0" hangingPunct="1">
                        <a:lnSpc>
                          <a:spcPct val="100000"/>
                        </a:lnSpc>
                        <a:spcBef>
                          <a:spcPts val="0"/>
                        </a:spcBef>
                        <a:spcAft>
                          <a:spcPts val="0"/>
                        </a:spcAft>
                        <a:buClrTx/>
                        <a:buSzTx/>
                        <a:buFontTx/>
                        <a:buNone/>
                        <a:tabLst/>
                        <a:defRPr/>
                      </a:pPr>
                      <a:r>
                        <a:rPr lang="es-ES_tradnl" sz="1400" b="1" dirty="0" smtClean="0">
                          <a:effectLst/>
                          <a:latin typeface="+mn-lt"/>
                        </a:rPr>
                        <a:t>Sector</a:t>
                      </a:r>
                      <a:endParaRPr lang="es-CO" sz="1400" b="1" dirty="0" smtClean="0">
                        <a:effectLst/>
                        <a:latin typeface="+mn-lt"/>
                        <a:ea typeface="Times New Roman"/>
                      </a:endParaRPr>
                    </a:p>
                  </a:txBody>
                  <a:tcPr marL="68580" marR="68580" marT="0" marB="0" anchor="ctr"/>
                </a:tc>
                <a:tc>
                  <a:txBody>
                    <a:bodyPr/>
                    <a:lstStyle/>
                    <a:p>
                      <a:pPr algn="ctr">
                        <a:spcAft>
                          <a:spcPts val="0"/>
                        </a:spcAft>
                      </a:pPr>
                      <a:r>
                        <a:rPr lang="es-ES_tradnl" sz="1400" b="1" dirty="0" smtClean="0">
                          <a:effectLst/>
                          <a:latin typeface="+mn-lt"/>
                        </a:rPr>
                        <a:t>Longitud (Km)</a:t>
                      </a:r>
                      <a:endParaRPr lang="es-CO" sz="1400" b="1" dirty="0">
                        <a:effectLst/>
                        <a:latin typeface="+mn-lt"/>
                        <a:ea typeface="Times New Roman"/>
                      </a:endParaRPr>
                    </a:p>
                  </a:txBody>
                  <a:tcPr marL="68580" marR="68580" marT="0" marB="0" anchor="ctr"/>
                </a:tc>
                <a:tc>
                  <a:txBody>
                    <a:bodyPr/>
                    <a:lstStyle/>
                    <a:p>
                      <a:pPr algn="ctr">
                        <a:spcAft>
                          <a:spcPts val="0"/>
                        </a:spcAft>
                      </a:pPr>
                      <a:r>
                        <a:rPr lang="es-ES_tradnl" sz="1400" b="1" dirty="0">
                          <a:effectLst/>
                          <a:latin typeface="+mn-lt"/>
                        </a:rPr>
                        <a:t>Intervención prevista</a:t>
                      </a:r>
                      <a:endParaRPr lang="es-CO" sz="1400" b="1" dirty="0">
                        <a:effectLst/>
                        <a:latin typeface="+mn-lt"/>
                        <a:ea typeface="Times New Roman"/>
                      </a:endParaRPr>
                    </a:p>
                  </a:txBody>
                  <a:tcPr marL="68580" marR="68580" marT="0" marB="0" anchor="ctr"/>
                </a:tc>
              </a:tr>
              <a:tr h="288032">
                <a:tc>
                  <a:txBody>
                    <a:bodyPr/>
                    <a:lstStyle/>
                    <a:p>
                      <a:pPr algn="ctr" fontAlgn="ctr"/>
                      <a:r>
                        <a:rPr lang="es-MX" sz="1400" dirty="0" smtClean="0"/>
                        <a:t>UF4</a:t>
                      </a:r>
                      <a:endParaRPr lang="es-MX" sz="1400" dirty="0"/>
                    </a:p>
                  </a:txBody>
                  <a:tcPr marL="0" marR="0" marT="0" marB="0" anchor="ctr"/>
                </a:tc>
                <a:tc>
                  <a:txBody>
                    <a:bodyPr/>
                    <a:lstStyle/>
                    <a:p>
                      <a:pPr algn="ctr" fontAlgn="ctr"/>
                      <a:r>
                        <a:rPr lang="es-CO" sz="1400" dirty="0" smtClean="0"/>
                        <a:t>Valledupar PR00+000 - Badillo PR38+549</a:t>
                      </a:r>
                      <a:endParaRPr lang="es-CO" sz="1400" dirty="0"/>
                    </a:p>
                  </a:txBody>
                  <a:tcPr marL="0" marR="0" marT="0" marB="0" anchor="ctr"/>
                </a:tc>
                <a:tc>
                  <a:txBody>
                    <a:bodyPr/>
                    <a:lstStyle/>
                    <a:p>
                      <a:pPr algn="ctr" fontAlgn="ctr"/>
                      <a:r>
                        <a:rPr lang="es-MX" sz="1400" dirty="0" smtClean="0"/>
                        <a:t>38.00</a:t>
                      </a:r>
                      <a:endParaRPr lang="es-MX" sz="1400" dirty="0"/>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400" dirty="0" smtClean="0"/>
                        <a:t>Rehabilitación</a:t>
                      </a:r>
                    </a:p>
                  </a:txBody>
                  <a:tcPr marL="0" marR="0" marT="0" marB="0" anchor="ctr"/>
                </a:tc>
              </a:tr>
              <a:tr h="288032">
                <a:tc>
                  <a:txBody>
                    <a:bodyPr/>
                    <a:lstStyle/>
                    <a:p>
                      <a:pPr algn="ctr" fontAlgn="ctr"/>
                      <a:r>
                        <a:rPr lang="es-MX" sz="1400" dirty="0" smtClean="0"/>
                        <a:t>UF4</a:t>
                      </a:r>
                      <a:endParaRPr lang="es-MX" sz="1400" dirty="0"/>
                    </a:p>
                  </a:txBody>
                  <a:tcPr marL="0" marR="0" marT="0" marB="0" anchor="ctr"/>
                </a:tc>
                <a:tc>
                  <a:txBody>
                    <a:bodyPr/>
                    <a:lstStyle/>
                    <a:p>
                      <a:pPr algn="ctr" fontAlgn="ctr"/>
                      <a:r>
                        <a:rPr lang="es-CO" sz="1400" dirty="0" smtClean="0"/>
                        <a:t>Badillo PR38+549 - San Juan Cesar PR52+000</a:t>
                      </a:r>
                      <a:endParaRPr lang="es-CO" sz="1400" dirty="0"/>
                    </a:p>
                  </a:txBody>
                  <a:tcPr marL="0" marR="0" marT="0" marB="0" anchor="ctr"/>
                </a:tc>
                <a:tc>
                  <a:txBody>
                    <a:bodyPr/>
                    <a:lstStyle/>
                    <a:p>
                      <a:pPr algn="ctr" fontAlgn="ctr"/>
                      <a:r>
                        <a:rPr lang="es-MX" sz="1400" dirty="0" smtClean="0"/>
                        <a:t>14.00</a:t>
                      </a:r>
                      <a:endParaRPr lang="es-MX" sz="1400" dirty="0"/>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400" dirty="0" smtClean="0"/>
                        <a:t>Operación y Mantenimiento</a:t>
                      </a:r>
                    </a:p>
                  </a:txBody>
                  <a:tcPr marL="0" marR="0" marT="0" marB="0" anchor="ctr"/>
                </a:tc>
              </a:tr>
              <a:tr h="288032">
                <a:tc>
                  <a:txBody>
                    <a:bodyPr/>
                    <a:lstStyle/>
                    <a:p>
                      <a:pPr algn="ctr" fontAlgn="ctr"/>
                      <a:r>
                        <a:rPr lang="es-MX" sz="1400" dirty="0" smtClean="0"/>
                        <a:t>UF5</a:t>
                      </a:r>
                      <a:endParaRPr lang="es-MX" sz="1400" dirty="0"/>
                    </a:p>
                  </a:txBody>
                  <a:tcPr marL="0" marR="0" marT="0" marB="0" anchor="ctr"/>
                </a:tc>
                <a:tc>
                  <a:txBody>
                    <a:bodyPr/>
                    <a:lstStyle/>
                    <a:p>
                      <a:pPr algn="ctr" fontAlgn="ctr"/>
                      <a:r>
                        <a:rPr lang="es-CO" sz="1400" dirty="0" smtClean="0"/>
                        <a:t>El Molino PR31+364 - San Juan del Cesar - Distracción PR75+596</a:t>
                      </a:r>
                      <a:endParaRPr lang="es-CO" sz="1400" dirty="0"/>
                    </a:p>
                  </a:txBody>
                  <a:tcPr marL="0" marR="0" marT="0" marB="0" anchor="ctr"/>
                </a:tc>
                <a:tc>
                  <a:txBody>
                    <a:bodyPr/>
                    <a:lstStyle/>
                    <a:p>
                      <a:pPr algn="ctr" fontAlgn="ctr"/>
                      <a:r>
                        <a:rPr lang="es-MX" sz="1400" dirty="0" smtClean="0"/>
                        <a:t>39.90</a:t>
                      </a:r>
                      <a:endParaRPr lang="es-MX" sz="1400" dirty="0"/>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400" dirty="0" smtClean="0"/>
                        <a:t>Rehabilitación</a:t>
                      </a:r>
                    </a:p>
                  </a:txBody>
                  <a:tcPr marL="0" marR="0" marT="0" marB="0" anchor="ctr"/>
                </a:tc>
              </a:tr>
              <a:tr h="288032">
                <a:tc>
                  <a:txBody>
                    <a:bodyPr/>
                    <a:lstStyle/>
                    <a:p>
                      <a:pPr algn="ctr" fontAlgn="ctr"/>
                      <a:r>
                        <a:rPr lang="es-MX" sz="1400" dirty="0" smtClean="0"/>
                        <a:t>UF6</a:t>
                      </a:r>
                      <a:endParaRPr lang="es-MX" sz="1400" dirty="0"/>
                    </a:p>
                  </a:txBody>
                  <a:tcPr marL="0" marR="0" marT="0" marB="0" anchor="ctr"/>
                </a:tc>
                <a:tc>
                  <a:txBody>
                    <a:bodyPr/>
                    <a:lstStyle/>
                    <a:p>
                      <a:pPr algn="ctr" fontAlgn="ctr"/>
                      <a:r>
                        <a:rPr lang="es-CO" sz="1400" dirty="0" smtClean="0"/>
                        <a:t>Distracción PR00+000 - Hato nuevo - Cuestecitas PR52+754</a:t>
                      </a:r>
                      <a:endParaRPr lang="es-CO" sz="1400" dirty="0"/>
                    </a:p>
                  </a:txBody>
                  <a:tcPr marL="0" marR="0" marT="0" marB="0" anchor="ctr"/>
                </a:tc>
                <a:tc>
                  <a:txBody>
                    <a:bodyPr/>
                    <a:lstStyle/>
                    <a:p>
                      <a:pPr algn="ctr" fontAlgn="ctr"/>
                      <a:r>
                        <a:rPr lang="es-MX" sz="1400" dirty="0" smtClean="0"/>
                        <a:t>59.60</a:t>
                      </a:r>
                      <a:endParaRPr lang="es-MX" sz="1400" dirty="0"/>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400" dirty="0" smtClean="0"/>
                        <a:t>Rehabilitación</a:t>
                      </a:r>
                    </a:p>
                  </a:txBody>
                  <a:tcPr marL="0" marR="0" marT="0" marB="0" anchor="ctr"/>
                </a:tc>
              </a:tr>
              <a:tr h="288032">
                <a:tc>
                  <a:txBody>
                    <a:bodyPr/>
                    <a:lstStyle/>
                    <a:p>
                      <a:pPr algn="ctr" fontAlgn="ctr"/>
                      <a:r>
                        <a:rPr lang="es-MX" sz="1400" dirty="0" smtClean="0"/>
                        <a:t>UF7</a:t>
                      </a:r>
                      <a:endParaRPr lang="es-MX" sz="1400" dirty="0"/>
                    </a:p>
                  </a:txBody>
                  <a:tcPr marL="0" marR="0" marT="0" marB="0" anchor="ctr"/>
                </a:tc>
                <a:tc>
                  <a:txBody>
                    <a:bodyPr/>
                    <a:lstStyle/>
                    <a:p>
                      <a:pPr algn="ctr" fontAlgn="ctr"/>
                      <a:r>
                        <a:rPr lang="pt-BR" sz="1400" dirty="0" smtClean="0"/>
                        <a:t>Valledupar PR00+000 - Puente Salguero PR5+200</a:t>
                      </a:r>
                      <a:endParaRPr lang="es-CO" sz="1400" dirty="0"/>
                    </a:p>
                  </a:txBody>
                  <a:tcPr marL="0" marR="0" marT="0" marB="0" anchor="ctr"/>
                </a:tc>
                <a:tc>
                  <a:txBody>
                    <a:bodyPr/>
                    <a:lstStyle/>
                    <a:p>
                      <a:pPr algn="ctr" fontAlgn="ctr"/>
                      <a:r>
                        <a:rPr lang="es-MX" sz="1400" dirty="0" smtClean="0"/>
                        <a:t>5.60</a:t>
                      </a:r>
                      <a:endParaRPr lang="es-MX" sz="1400" dirty="0"/>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400" dirty="0" smtClean="0"/>
                        <a:t>Construcción Segunda Calzada</a:t>
                      </a:r>
                    </a:p>
                  </a:txBody>
                  <a:tcPr marL="0" marR="0" marT="0" marB="0" anchor="ctr"/>
                </a:tc>
              </a:tr>
              <a:tr h="288032">
                <a:tc>
                  <a:txBody>
                    <a:bodyPr/>
                    <a:lstStyle/>
                    <a:p>
                      <a:pPr algn="ctr" fontAlgn="ctr"/>
                      <a:r>
                        <a:rPr lang="es-MX" sz="1400" dirty="0" smtClean="0"/>
                        <a:t>UF7</a:t>
                      </a:r>
                      <a:endParaRPr lang="es-MX" sz="1400" dirty="0"/>
                    </a:p>
                  </a:txBody>
                  <a:tcPr marL="0" marR="0" marT="0" marB="0" anchor="ctr"/>
                </a:tc>
                <a:tc>
                  <a:txBody>
                    <a:bodyPr/>
                    <a:lstStyle/>
                    <a:p>
                      <a:pPr algn="ctr" fontAlgn="ctr"/>
                      <a:r>
                        <a:rPr lang="es-CO" sz="1400" dirty="0" smtClean="0"/>
                        <a:t>Puente Salguero PR5+200 - San Diego PR8+552</a:t>
                      </a:r>
                      <a:endParaRPr lang="es-CO" sz="1400" dirty="0"/>
                    </a:p>
                  </a:txBody>
                  <a:tcPr marL="0" marR="0" marT="0" marB="0" anchor="ctr"/>
                </a:tc>
                <a:tc>
                  <a:txBody>
                    <a:bodyPr/>
                    <a:lstStyle/>
                    <a:p>
                      <a:pPr algn="ctr" fontAlgn="ctr"/>
                      <a:r>
                        <a:rPr lang="es-MX" sz="1400" dirty="0" smtClean="0"/>
                        <a:t>8.60</a:t>
                      </a:r>
                      <a:endParaRPr lang="es-MX" sz="1400" dirty="0"/>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400" dirty="0" smtClean="0"/>
                        <a:t>Construcción Vía nueva Bidireccional</a:t>
                      </a:r>
                    </a:p>
                  </a:txBody>
                  <a:tcPr marL="0" marR="0" marT="0" marB="0" anchor="ctr"/>
                </a:tc>
              </a:tr>
            </a:tbl>
          </a:graphicData>
        </a:graphic>
      </p:graphicFrame>
    </p:spTree>
    <p:extLst>
      <p:ext uri="{BB962C8B-B14F-4D97-AF65-F5344CB8AC3E}">
        <p14:creationId xmlns:p14="http://schemas.microsoft.com/office/powerpoint/2010/main" val="3113738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0"/>
            <a:ext cx="1400213" cy="1124744"/>
          </a:xfrm>
          <a:prstGeom prst="rect">
            <a:avLst/>
          </a:prstGeom>
        </p:spPr>
      </p:pic>
      <p:grpSp>
        <p:nvGrpSpPr>
          <p:cNvPr id="3" name="Grupo 2"/>
          <p:cNvGrpSpPr/>
          <p:nvPr/>
        </p:nvGrpSpPr>
        <p:grpSpPr>
          <a:xfrm>
            <a:off x="-196493" y="527336"/>
            <a:ext cx="6712742" cy="871665"/>
            <a:chOff x="75387" y="144155"/>
            <a:chExt cx="5904656" cy="1072820"/>
          </a:xfrm>
        </p:grpSpPr>
        <p:sp>
          <p:nvSpPr>
            <p:cNvPr id="4" name="Rectángulo 5"/>
            <p:cNvSpPr>
              <a:spLocks noChangeArrowheads="1"/>
            </p:cNvSpPr>
            <p:nvPr/>
          </p:nvSpPr>
          <p:spPr bwMode="auto">
            <a:xfrm>
              <a:off x="75387" y="144155"/>
              <a:ext cx="5904656" cy="643964"/>
            </a:xfrm>
            <a:prstGeom prst="rect">
              <a:avLst/>
            </a:prstGeom>
            <a:noFill/>
            <a:ln w="9525">
              <a:noFill/>
              <a:miter lim="800000"/>
              <a:headEnd/>
              <a:tailEnd/>
            </a:ln>
          </p:spPr>
          <p:txBody>
            <a:bodyPr wrap="square">
              <a:spAutoFit/>
            </a:bodyPr>
            <a:lstStyle/>
            <a:p>
              <a:pPr>
                <a:defRPr/>
              </a:pPr>
              <a:endParaRPr lang="es-ES" sz="2800" b="1" dirty="0">
                <a:ln w="10541" cmpd="sng">
                  <a:solidFill>
                    <a:srgbClr val="4F81BD">
                      <a:shade val="88000"/>
                      <a:satMod val="110000"/>
                    </a:srgbClr>
                  </a:solidFill>
                  <a:prstDash val="solid"/>
                </a:ln>
                <a:solidFill>
                  <a:srgbClr val="1F497D"/>
                </a:solidFill>
                <a:latin typeface="Franklin Gothic Demi Cond" pitchFamily="34" charset="0"/>
                <a:sym typeface="Helvetica Neue Bold Condensed" charset="0"/>
              </a:endParaRPr>
            </a:p>
          </p:txBody>
        </p:sp>
        <p:sp>
          <p:nvSpPr>
            <p:cNvPr id="5" name="Rectángulo 4"/>
            <p:cNvSpPr>
              <a:spLocks noChangeArrowheads="1"/>
            </p:cNvSpPr>
            <p:nvPr/>
          </p:nvSpPr>
          <p:spPr bwMode="auto">
            <a:xfrm>
              <a:off x="651451" y="573011"/>
              <a:ext cx="4752528" cy="643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sz="2800" dirty="0">
                  <a:solidFill>
                    <a:prstClr val="black"/>
                  </a:solidFill>
                  <a:latin typeface="Impact" pitchFamily="34" charset="0"/>
                  <a:sym typeface="Helvetica Neue Bold Condensed"/>
                </a:rPr>
                <a:t>IP CAMBAO - MANIZALES</a:t>
              </a:r>
            </a:p>
          </p:txBody>
        </p:sp>
      </p:grpSp>
      <p:sp>
        <p:nvSpPr>
          <p:cNvPr id="6" name="30 CuadroTexto"/>
          <p:cNvSpPr txBox="1">
            <a:spLocks noChangeArrowheads="1"/>
          </p:cNvSpPr>
          <p:nvPr/>
        </p:nvSpPr>
        <p:spPr bwMode="auto">
          <a:xfrm flipH="1">
            <a:off x="7137319" y="2058064"/>
            <a:ext cx="3289765" cy="292388"/>
          </a:xfrm>
          <a:prstGeom prst="rect">
            <a:avLst/>
          </a:prstGeo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300" kern="0" dirty="0">
                <a:solidFill>
                  <a:prstClr val="white"/>
                </a:solidFill>
                <a:latin typeface="Calibri"/>
                <a:cs typeface="Arial" pitchFamily="34" charset="0"/>
              </a:rPr>
              <a:t>ALCANCE INICIATIVA PRIVADA</a:t>
            </a:r>
          </a:p>
        </p:txBody>
      </p:sp>
      <p:graphicFrame>
        <p:nvGraphicFramePr>
          <p:cNvPr id="7" name="17 Tabla"/>
          <p:cNvGraphicFramePr>
            <a:graphicFrameLocks noGrp="1"/>
          </p:cNvGraphicFramePr>
          <p:nvPr>
            <p:extLst>
              <p:ext uri="{D42A27DB-BD31-4B8C-83A1-F6EECF244321}">
                <p14:modId xmlns:p14="http://schemas.microsoft.com/office/powerpoint/2010/main" val="3589979704"/>
              </p:ext>
            </p:extLst>
          </p:nvPr>
        </p:nvGraphicFramePr>
        <p:xfrm>
          <a:off x="7134338" y="2415166"/>
          <a:ext cx="3282285" cy="1906912"/>
        </p:xfrm>
        <a:graphic>
          <a:graphicData uri="http://schemas.openxmlformats.org/drawingml/2006/table">
            <a:tbl>
              <a:tblPr firstRow="1" bandRow="1">
                <a:tableStyleId>{BC89EF96-8CEA-46FF-86C4-4CE0E7609802}</a:tableStyleId>
              </a:tblPr>
              <a:tblGrid>
                <a:gridCol w="2348936"/>
                <a:gridCol w="933349"/>
              </a:tblGrid>
              <a:tr h="272415">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u="none" strike="noStrike" dirty="0" smtClean="0">
                          <a:effectLst/>
                        </a:rPr>
                        <a:t>Longitud</a:t>
                      </a:r>
                      <a:r>
                        <a:rPr lang="es-ES" sz="1300" u="none" strike="noStrike" baseline="0" dirty="0" smtClean="0">
                          <a:effectLst/>
                        </a:rPr>
                        <a:t> de Intervención (Km)</a:t>
                      </a:r>
                      <a:endParaRPr lang="es-ES" sz="1300" b="1" u="none" strike="noStrike" dirty="0" smtClean="0">
                        <a:effectLst/>
                        <a:latin typeface="+mn-lt"/>
                        <a:cs typeface="Arial" panose="020B0604020202020204" pitchFamily="34" charset="0"/>
                      </a:endParaRPr>
                    </a:p>
                  </a:txBody>
                  <a:tcPr marL="74295" marR="74295" marT="37148" marB="37148"/>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algn="ctr" fontAlgn="ctr"/>
                      <a:r>
                        <a:rPr lang="es-CO" sz="1300" u="none" strike="noStrike" dirty="0" smtClean="0"/>
                        <a:t>256,0 Km</a:t>
                      </a:r>
                      <a:endParaRPr lang="es-CO" sz="1300" b="0" i="0" u="none" strike="noStrike" dirty="0">
                        <a:solidFill>
                          <a:schemeClr val="tx1"/>
                        </a:solidFill>
                        <a:latin typeface="+mn-lt"/>
                        <a:cs typeface="Arial" panose="020B0604020202020204" pitchFamily="34" charset="0"/>
                      </a:endParaRPr>
                    </a:p>
                  </a:txBody>
                  <a:tcPr marL="7739" marR="7739" marT="7739" marB="0" anchor="ctr"/>
                </a:tc>
              </a:tr>
              <a:tr h="272415">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u="none" strike="noStrike" dirty="0" smtClean="0">
                          <a:effectLst/>
                        </a:rPr>
                        <a:t>Mejoramiento</a:t>
                      </a:r>
                      <a:endParaRPr lang="es-ES" sz="1300" b="1" u="none" strike="noStrike" dirty="0" smtClean="0">
                        <a:effectLst/>
                        <a:latin typeface="+mn-lt"/>
                        <a:cs typeface="Arial" panose="020B0604020202020204" pitchFamily="34" charset="0"/>
                      </a:endParaRPr>
                    </a:p>
                  </a:txBody>
                  <a:tcPr marL="74295" marR="74295" marT="37148" marB="37148"/>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algn="ctr" fontAlgn="ctr"/>
                      <a:r>
                        <a:rPr lang="es-CO" sz="1300" u="none" strike="noStrike" dirty="0" smtClean="0"/>
                        <a:t>131,4 Km</a:t>
                      </a:r>
                      <a:endParaRPr lang="es-CO" sz="1300" b="0" i="0" u="none" strike="noStrike" dirty="0">
                        <a:solidFill>
                          <a:schemeClr val="tx1"/>
                        </a:solidFill>
                        <a:latin typeface="+mn-lt"/>
                        <a:cs typeface="Arial" panose="020B0604020202020204" pitchFamily="34" charset="0"/>
                      </a:endParaRPr>
                    </a:p>
                  </a:txBody>
                  <a:tcPr marL="7739" marR="7739" marT="7739" marB="0" anchor="ctr"/>
                </a:tc>
              </a:tr>
              <a:tr h="272415">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u="none" strike="noStrike" dirty="0" smtClean="0">
                          <a:effectLst/>
                        </a:rPr>
                        <a:t>Rehabilitación</a:t>
                      </a:r>
                      <a:endParaRPr lang="es-ES" sz="1300" b="1" u="none" strike="noStrike" dirty="0" smtClean="0">
                        <a:effectLst/>
                        <a:latin typeface="+mn-lt"/>
                        <a:cs typeface="Arial" panose="020B0604020202020204" pitchFamily="34" charset="0"/>
                      </a:endParaRPr>
                    </a:p>
                  </a:txBody>
                  <a:tcPr marL="74295" marR="74295" marT="37148" marB="37148"/>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algn="ctr" fontAlgn="ctr"/>
                      <a:r>
                        <a:rPr lang="es-CO" sz="1300" u="none" strike="noStrike" dirty="0" smtClean="0"/>
                        <a:t>124,6 Km</a:t>
                      </a:r>
                      <a:endParaRPr lang="es-CO" sz="1300" b="0" i="0" u="none" strike="noStrike" dirty="0">
                        <a:solidFill>
                          <a:srgbClr val="000000"/>
                        </a:solidFill>
                        <a:latin typeface="+mn-lt"/>
                        <a:cs typeface="Arial" panose="020B0604020202020204" pitchFamily="34" charset="0"/>
                      </a:endParaRPr>
                    </a:p>
                  </a:txBody>
                  <a:tcPr marL="7739" marR="7739" marT="7739" marB="0" anchor="ctr"/>
                </a:tc>
              </a:tr>
              <a:tr h="2724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u="none" strike="noStrike" kern="1200" dirty="0" smtClean="0">
                          <a:effectLst/>
                        </a:rPr>
                        <a:t>Duración Construcción </a:t>
                      </a:r>
                      <a:endParaRPr lang="es-ES" sz="1300" u="none" strike="noStrike" kern="1200" dirty="0" smtClean="0">
                        <a:solidFill>
                          <a:schemeClr val="tx1"/>
                        </a:solidFill>
                        <a:effectLst/>
                        <a:latin typeface="+mn-lt"/>
                        <a:ea typeface="+mn-ea"/>
                        <a:cs typeface="+mn-cs"/>
                      </a:endParaRPr>
                    </a:p>
                  </a:txBody>
                  <a:tcPr marL="74295" marR="74295" marT="37148" marB="37148"/>
                </a:tc>
                <a:tc>
                  <a:txBody>
                    <a:bodyPr/>
                    <a:lstStyle/>
                    <a:p>
                      <a:pPr marL="0" algn="ctr" defTabSz="844083" rtl="0" eaLnBrk="1" fontAlgn="ctr" latinLnBrk="0" hangingPunct="1"/>
                      <a:r>
                        <a:rPr lang="es-CO" sz="1300" u="none" strike="noStrike" kern="1200" dirty="0" smtClean="0"/>
                        <a:t>4 Años</a:t>
                      </a:r>
                      <a:endParaRPr lang="es-CO" sz="1300" b="0" i="0" u="none" strike="noStrike" kern="1200" dirty="0">
                        <a:solidFill>
                          <a:srgbClr val="000000"/>
                        </a:solidFill>
                        <a:latin typeface="+mn-lt"/>
                        <a:ea typeface="+mn-ea"/>
                        <a:cs typeface="Arial" panose="020B0604020202020204" pitchFamily="34" charset="0"/>
                      </a:endParaRPr>
                    </a:p>
                  </a:txBody>
                  <a:tcPr marL="7739" marR="7739" marT="7739" marB="0" anchor="ctr"/>
                </a:tc>
              </a:tr>
              <a:tr h="2724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u="none" strike="noStrike" kern="1200" dirty="0" smtClean="0">
                          <a:effectLst/>
                        </a:rPr>
                        <a:t>Duración Concesión </a:t>
                      </a:r>
                      <a:endParaRPr lang="es-ES" sz="1300" u="none" strike="noStrike" kern="1200" dirty="0" smtClean="0">
                        <a:solidFill>
                          <a:schemeClr val="tx1"/>
                        </a:solidFill>
                        <a:effectLst/>
                        <a:latin typeface="+mn-lt"/>
                        <a:ea typeface="+mn-ea"/>
                        <a:cs typeface="+mn-cs"/>
                      </a:endParaRPr>
                    </a:p>
                  </a:txBody>
                  <a:tcPr marL="74295" marR="74295" marT="37148" marB="37148"/>
                </a:tc>
                <a:tc>
                  <a:txBody>
                    <a:bodyPr/>
                    <a:lstStyle/>
                    <a:p>
                      <a:pPr marL="0" algn="ctr" defTabSz="844083" rtl="0" eaLnBrk="1" fontAlgn="ctr" latinLnBrk="0" hangingPunct="1"/>
                      <a:r>
                        <a:rPr lang="es-CO" sz="1300" u="none" strike="noStrike" kern="1200" baseline="0" dirty="0" smtClean="0"/>
                        <a:t>30 Años</a:t>
                      </a:r>
                      <a:endParaRPr lang="es-CO" sz="1300" b="0" i="0" u="none" strike="noStrike" kern="1200" dirty="0" smtClean="0">
                        <a:solidFill>
                          <a:srgbClr val="000000"/>
                        </a:solidFill>
                        <a:latin typeface="+mn-lt"/>
                        <a:ea typeface="+mn-ea"/>
                        <a:cs typeface="Arial" panose="020B0604020202020204" pitchFamily="34" charset="0"/>
                      </a:endParaRPr>
                    </a:p>
                  </a:txBody>
                  <a:tcPr marL="7739" marR="7739" marT="7739" marB="0" anchor="ctr"/>
                </a:tc>
              </a:tr>
              <a:tr h="2724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u="none" strike="noStrike" kern="1200" dirty="0" smtClean="0">
                          <a:effectLst/>
                        </a:rPr>
                        <a:t>Peajes</a:t>
                      </a:r>
                      <a:r>
                        <a:rPr lang="es-ES" sz="1300" u="none" strike="noStrike" kern="1200" baseline="0" dirty="0" smtClean="0">
                          <a:effectLst/>
                        </a:rPr>
                        <a:t> Nuevos</a:t>
                      </a:r>
                      <a:endParaRPr lang="es-ES" sz="1300" u="none" strike="noStrike" kern="1200" dirty="0" smtClean="0">
                        <a:solidFill>
                          <a:schemeClr val="tx1"/>
                        </a:solidFill>
                        <a:effectLst/>
                        <a:latin typeface="+mn-lt"/>
                        <a:ea typeface="+mn-ea"/>
                        <a:cs typeface="+mn-cs"/>
                      </a:endParaRPr>
                    </a:p>
                  </a:txBody>
                  <a:tcPr marL="74295" marR="74295" marT="37148" marB="37148"/>
                </a:tc>
                <a:tc>
                  <a:txBody>
                    <a:bodyPr/>
                    <a:lstStyle/>
                    <a:p>
                      <a:pPr marL="0" algn="ctr" defTabSz="844083" rtl="0" eaLnBrk="1" fontAlgn="ctr" latinLnBrk="0" hangingPunct="1"/>
                      <a:r>
                        <a:rPr lang="es-CO" sz="1300" u="none" strike="noStrike" kern="1200" dirty="0" smtClean="0"/>
                        <a:t>2</a:t>
                      </a:r>
                      <a:endParaRPr lang="es-CO" sz="1300" b="0" i="0" u="none" strike="noStrike" kern="1200" dirty="0" smtClean="0">
                        <a:solidFill>
                          <a:srgbClr val="000000"/>
                        </a:solidFill>
                        <a:latin typeface="+mn-lt"/>
                        <a:ea typeface="+mn-ea"/>
                        <a:cs typeface="Arial" panose="020B0604020202020204" pitchFamily="34" charset="0"/>
                      </a:endParaRPr>
                    </a:p>
                  </a:txBody>
                  <a:tcPr marL="7739" marR="7739" marT="7739" marB="0" anchor="ctr"/>
                </a:tc>
              </a:tr>
              <a:tr h="2724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u="none" strike="noStrike" kern="1200" dirty="0" smtClean="0">
                          <a:effectLst/>
                        </a:rPr>
                        <a:t>Peajes Existentes</a:t>
                      </a:r>
                      <a:endParaRPr lang="es-ES" sz="1300" u="none" strike="noStrike" kern="1200" dirty="0" smtClean="0">
                        <a:solidFill>
                          <a:schemeClr val="tx1"/>
                        </a:solidFill>
                        <a:effectLst/>
                        <a:latin typeface="+mn-lt"/>
                        <a:ea typeface="+mn-ea"/>
                        <a:cs typeface="+mn-cs"/>
                      </a:endParaRPr>
                    </a:p>
                  </a:txBody>
                  <a:tcPr marL="74295" marR="74295" marT="37148" marB="37148"/>
                </a:tc>
                <a:tc>
                  <a:txBody>
                    <a:bodyPr/>
                    <a:lstStyle/>
                    <a:p>
                      <a:pPr marL="0" algn="ctr" defTabSz="844083" rtl="0" eaLnBrk="1" fontAlgn="ctr" latinLnBrk="0" hangingPunct="1"/>
                      <a:r>
                        <a:rPr lang="es-CO" sz="1300" u="none" strike="noStrike" kern="1200" dirty="0" smtClean="0"/>
                        <a:t>2</a:t>
                      </a:r>
                      <a:endParaRPr lang="es-CO" sz="1300" b="0" i="0" u="none" strike="noStrike" kern="1200" dirty="0" smtClean="0">
                        <a:solidFill>
                          <a:srgbClr val="000000"/>
                        </a:solidFill>
                        <a:latin typeface="+mn-lt"/>
                        <a:ea typeface="+mn-ea"/>
                        <a:cs typeface="Arial" panose="020B0604020202020204" pitchFamily="34" charset="0"/>
                      </a:endParaRPr>
                    </a:p>
                  </a:txBody>
                  <a:tcPr marL="7739" marR="7739" marT="7739" marB="0" anchor="ctr"/>
                </a:tc>
              </a:tr>
            </a:tbl>
          </a:graphicData>
        </a:graphic>
      </p:graphicFrame>
      <p:sp>
        <p:nvSpPr>
          <p:cNvPr id="8" name="30 CuadroTexto"/>
          <p:cNvSpPr txBox="1">
            <a:spLocks noChangeArrowheads="1"/>
          </p:cNvSpPr>
          <p:nvPr/>
        </p:nvSpPr>
        <p:spPr bwMode="auto">
          <a:xfrm flipH="1">
            <a:off x="7105870" y="1412776"/>
            <a:ext cx="3321214" cy="292388"/>
          </a:xfrm>
          <a:prstGeom prst="rect">
            <a:avLst/>
          </a:prstGeo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anchor="ctr">
            <a:spAutoFit/>
          </a:bodyPr>
          <a:lstStyle>
            <a:defPPr>
              <a:defRPr lang="es-CO"/>
            </a:defPPr>
            <a:lvl1pPr marL="457200" marR="0" lvl="0" indent="-457200" algn="ctr" fontAlgn="base">
              <a:lnSpc>
                <a:spcPct val="100000"/>
              </a:lnSpc>
              <a:spcBef>
                <a:spcPts val="600"/>
              </a:spcBef>
              <a:spcAft>
                <a:spcPct val="0"/>
              </a:spcAft>
              <a:buClrTx/>
              <a:buSzTx/>
              <a:buFontTx/>
              <a:buNone/>
              <a:tabLst/>
              <a:defRPr kumimoji="0" sz="1600" b="1" i="0" u="none" strike="noStrike" kern="0" cap="none" spc="0" normalizeH="0" baseline="0">
                <a:ln>
                  <a:noFill/>
                </a:ln>
                <a:solidFill>
                  <a:prstClr val="white"/>
                </a:solidFill>
                <a:effectLst>
                  <a:outerShdw blurRad="38100" dist="38100" dir="2700000" algn="tl">
                    <a:srgbClr val="000000">
                      <a:alpha val="43137"/>
                    </a:srgbClr>
                  </a:outerShdw>
                </a:effectLst>
                <a:uLnTx/>
                <a:uFillTx/>
                <a:latin typeface="Calibri"/>
                <a:cs typeface="Arial" pitchFamily="34" charset="0"/>
              </a:defRPr>
            </a:lvl1pPr>
            <a:lvl2pPr marL="37931725" indent="-37474525" eaLnBrk="0" fontAlgn="base" hangingPunct="0">
              <a:spcBef>
                <a:spcPct val="0"/>
              </a:spcBef>
              <a:spcAft>
                <a:spcPct val="0"/>
              </a:spcAft>
              <a:defRPr sz="2400">
                <a:solidFill>
                  <a:schemeClr val="tx1"/>
                </a:solidFill>
                <a:latin typeface="Arial" pitchFamily="34" charset="0"/>
                <a:cs typeface="Arial" pitchFamily="34" charset="0"/>
              </a:defRPr>
            </a:lvl2pPr>
            <a:lvl3pPr eaLnBrk="0" fontAlgn="base" hangingPunct="0">
              <a:spcBef>
                <a:spcPct val="0"/>
              </a:spcBef>
              <a:spcAft>
                <a:spcPct val="0"/>
              </a:spcAft>
              <a:defRPr sz="2400">
                <a:solidFill>
                  <a:schemeClr val="tx1"/>
                </a:solidFill>
                <a:latin typeface="Arial" pitchFamily="34" charset="0"/>
                <a:cs typeface="Arial" pitchFamily="34" charset="0"/>
              </a:defRPr>
            </a:lvl3pPr>
            <a:lvl4pPr eaLnBrk="0" fontAlgn="base" hangingPunct="0">
              <a:spcBef>
                <a:spcPct val="0"/>
              </a:spcBef>
              <a:spcAft>
                <a:spcPct val="0"/>
              </a:spcAft>
              <a:defRPr sz="2400">
                <a:solidFill>
                  <a:schemeClr val="tx1"/>
                </a:solidFill>
                <a:latin typeface="Arial" pitchFamily="34" charset="0"/>
                <a:cs typeface="Arial" pitchFamily="34" charset="0"/>
              </a:defRPr>
            </a:lvl4pPr>
            <a:lvl5pPr eaLnBrk="0" fontAlgn="base" hangingPunct="0">
              <a:spcBef>
                <a:spcPct val="0"/>
              </a:spcBef>
              <a:spcAft>
                <a:spcPct val="0"/>
              </a:spcAft>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r>
              <a:rPr lang="es-CO" sz="1300" dirty="0"/>
              <a:t>TIPO DE INICIATIVA PRIVADA</a:t>
            </a:r>
          </a:p>
        </p:txBody>
      </p:sp>
      <p:graphicFrame>
        <p:nvGraphicFramePr>
          <p:cNvPr id="9" name="3 Tabla"/>
          <p:cNvGraphicFramePr>
            <a:graphicFrameLocks noGrp="1"/>
          </p:cNvGraphicFramePr>
          <p:nvPr>
            <p:extLst>
              <p:ext uri="{D42A27DB-BD31-4B8C-83A1-F6EECF244321}">
                <p14:modId xmlns:p14="http://schemas.microsoft.com/office/powerpoint/2010/main" val="3819725575"/>
              </p:ext>
            </p:extLst>
          </p:nvPr>
        </p:nvGraphicFramePr>
        <p:xfrm>
          <a:off x="7095407" y="1748216"/>
          <a:ext cx="3304967" cy="247650"/>
        </p:xfrm>
        <a:graphic>
          <a:graphicData uri="http://schemas.openxmlformats.org/drawingml/2006/table">
            <a:tbl>
              <a:tblPr firstRow="1" bandRow="1">
                <a:tableStyleId>{BC89EF96-8CEA-46FF-86C4-4CE0E7609802}</a:tableStyleId>
              </a:tblPr>
              <a:tblGrid>
                <a:gridCol w="3304967"/>
              </a:tblGrid>
              <a:tr h="247650">
                <a:tc>
                  <a:txBody>
                    <a:bodyPr/>
                    <a:lstStyle>
                      <a:lvl1pPr marL="0" algn="l" defTabSz="844083" rtl="0" eaLnBrk="1" latinLnBrk="0" hangingPunct="1">
                        <a:defRPr sz="1662" b="1" kern="1200">
                          <a:solidFill>
                            <a:schemeClr val="tx1"/>
                          </a:solidFill>
                          <a:latin typeface="Calibri"/>
                        </a:defRPr>
                      </a:lvl1pPr>
                      <a:lvl2pPr marL="422041" algn="l" defTabSz="844083" rtl="0" eaLnBrk="1" latinLnBrk="0" hangingPunct="1">
                        <a:defRPr sz="1662" b="1" kern="1200">
                          <a:solidFill>
                            <a:schemeClr val="tx1"/>
                          </a:solidFill>
                          <a:latin typeface="Calibri"/>
                        </a:defRPr>
                      </a:lvl2pPr>
                      <a:lvl3pPr marL="844083" algn="l" defTabSz="844083" rtl="0" eaLnBrk="1" latinLnBrk="0" hangingPunct="1">
                        <a:defRPr sz="1662" b="1" kern="1200">
                          <a:solidFill>
                            <a:schemeClr val="tx1"/>
                          </a:solidFill>
                          <a:latin typeface="Calibri"/>
                        </a:defRPr>
                      </a:lvl3pPr>
                      <a:lvl4pPr marL="1266124" algn="l" defTabSz="844083" rtl="0" eaLnBrk="1" latinLnBrk="0" hangingPunct="1">
                        <a:defRPr sz="1662" b="1" kern="1200">
                          <a:solidFill>
                            <a:schemeClr val="tx1"/>
                          </a:solidFill>
                          <a:latin typeface="Calibri"/>
                        </a:defRPr>
                      </a:lvl4pPr>
                      <a:lvl5pPr marL="1688165" algn="l" defTabSz="844083" rtl="0" eaLnBrk="1" latinLnBrk="0" hangingPunct="1">
                        <a:defRPr sz="1662" b="1" kern="1200">
                          <a:solidFill>
                            <a:schemeClr val="tx1"/>
                          </a:solidFill>
                          <a:latin typeface="Calibri"/>
                        </a:defRPr>
                      </a:lvl5pPr>
                      <a:lvl6pPr marL="2110207" algn="l" defTabSz="844083" rtl="0" eaLnBrk="1" latinLnBrk="0" hangingPunct="1">
                        <a:defRPr sz="1662" b="1" kern="1200">
                          <a:solidFill>
                            <a:schemeClr val="tx1"/>
                          </a:solidFill>
                          <a:latin typeface="Calibri"/>
                        </a:defRPr>
                      </a:lvl6pPr>
                      <a:lvl7pPr marL="2532248" algn="l" defTabSz="844083" rtl="0" eaLnBrk="1" latinLnBrk="0" hangingPunct="1">
                        <a:defRPr sz="1662" b="1" kern="1200">
                          <a:solidFill>
                            <a:schemeClr val="tx1"/>
                          </a:solidFill>
                          <a:latin typeface="Calibri"/>
                        </a:defRPr>
                      </a:lvl7pPr>
                      <a:lvl8pPr marL="2954289" algn="l" defTabSz="844083" rtl="0" eaLnBrk="1" latinLnBrk="0" hangingPunct="1">
                        <a:defRPr sz="1662" b="1" kern="1200">
                          <a:solidFill>
                            <a:schemeClr val="tx1"/>
                          </a:solidFill>
                          <a:latin typeface="Calibri"/>
                        </a:defRPr>
                      </a:lvl8pPr>
                      <a:lvl9pPr marL="3376331" algn="l" defTabSz="844083" rtl="0" eaLnBrk="1" latinLnBrk="0" hangingPunct="1">
                        <a:defRPr sz="1662" b="1" kern="1200">
                          <a:solidFill>
                            <a:schemeClr val="tx1"/>
                          </a:solidFill>
                          <a:latin typeface="Calibri"/>
                        </a:defRPr>
                      </a:lvl9pPr>
                    </a:lstStyle>
                    <a:p>
                      <a:pPr marL="0" indent="0" algn="ctr">
                        <a:buFont typeface="+mj-lt"/>
                        <a:buNone/>
                      </a:pPr>
                      <a:r>
                        <a:rPr lang="es-CO" sz="1100" kern="1200" dirty="0" smtClean="0">
                          <a:effectLst/>
                        </a:rPr>
                        <a:t>Sin aporte de recursos públicos </a:t>
                      </a:r>
                      <a:endParaRPr lang="es-CO" sz="1100" b="0" kern="1200" dirty="0" smtClean="0">
                        <a:solidFill>
                          <a:schemeClr val="tx1"/>
                        </a:solidFill>
                        <a:effectLst/>
                        <a:latin typeface="+mn-lt"/>
                        <a:ea typeface="+mn-ea"/>
                        <a:cs typeface="+mn-cs"/>
                      </a:endParaRPr>
                    </a:p>
                  </a:txBody>
                  <a:tcPr marL="74295" marR="74295" marT="37148" marB="37148"/>
                </a:tc>
              </a:tr>
            </a:tbl>
          </a:graphicData>
        </a:graphic>
      </p:graphicFrame>
      <p:grpSp>
        <p:nvGrpSpPr>
          <p:cNvPr id="10" name="Grupo 9"/>
          <p:cNvGrpSpPr/>
          <p:nvPr/>
        </p:nvGrpSpPr>
        <p:grpSpPr>
          <a:xfrm>
            <a:off x="1930141" y="2065030"/>
            <a:ext cx="4668266" cy="3747260"/>
            <a:chOff x="284132" y="1095874"/>
            <a:chExt cx="4450035" cy="3488754"/>
          </a:xfrm>
        </p:grpSpPr>
        <p:pic>
          <p:nvPicPr>
            <p:cNvPr id="11" name="Picture 1" descr="Cambao.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132" y="1095874"/>
              <a:ext cx="4450035" cy="3488754"/>
            </a:xfrm>
            <a:prstGeom prst="rect">
              <a:avLst/>
            </a:prstGeom>
          </p:spPr>
        </p:pic>
        <p:sp>
          <p:nvSpPr>
            <p:cNvPr id="12" name="Llamada rectangular redondeada 11"/>
            <p:cNvSpPr/>
            <p:nvPr/>
          </p:nvSpPr>
          <p:spPr>
            <a:xfrm>
              <a:off x="2528690" y="2009643"/>
              <a:ext cx="963563" cy="525734"/>
            </a:xfrm>
            <a:prstGeom prst="wedgeRoundRectCallout">
              <a:avLst>
                <a:gd name="adj1" fmla="val -62282"/>
                <a:gd name="adj2" fmla="val 50912"/>
                <a:gd name="adj3" fmla="val 16667"/>
              </a:avLst>
            </a:prstGeom>
            <a:solidFill>
              <a:sysClr val="window" lastClr="FFFFFF"/>
            </a:solidFill>
            <a:ln w="25400" cap="flat" cmpd="sng" algn="ctr">
              <a:solidFill>
                <a:srgbClr val="B8CCE4">
                  <a:shade val="50000"/>
                </a:srgbClr>
              </a:solidFill>
              <a:prstDash val="solid"/>
            </a:ln>
            <a:effectLst/>
          </p:spPr>
          <p:txBody>
            <a:bodyPr rtlCol="0" anchor="ctr"/>
            <a:lstStyle/>
            <a:p>
              <a:pPr algn="ctr">
                <a:defRPr/>
              </a:pPr>
              <a:r>
                <a:rPr lang="es-CO" sz="800" kern="0" dirty="0">
                  <a:solidFill>
                    <a:srgbClr val="244061"/>
                  </a:solidFill>
                </a:rPr>
                <a:t>ARMERO GUAYABAL</a:t>
              </a:r>
            </a:p>
          </p:txBody>
        </p:sp>
        <p:sp>
          <p:nvSpPr>
            <p:cNvPr id="13" name="Llamada rectangular redondeada 12"/>
            <p:cNvSpPr/>
            <p:nvPr/>
          </p:nvSpPr>
          <p:spPr>
            <a:xfrm>
              <a:off x="2564096" y="3073462"/>
              <a:ext cx="849245" cy="262325"/>
            </a:xfrm>
            <a:prstGeom prst="wedgeRoundRectCallout">
              <a:avLst>
                <a:gd name="adj1" fmla="val -15516"/>
                <a:gd name="adj2" fmla="val -173173"/>
                <a:gd name="adj3" fmla="val 16667"/>
              </a:avLst>
            </a:prstGeom>
            <a:solidFill>
              <a:sysClr val="window" lastClr="FFFFFF"/>
            </a:solidFill>
            <a:ln w="25400" cap="flat" cmpd="sng" algn="ctr">
              <a:solidFill>
                <a:srgbClr val="B8CCE4">
                  <a:shade val="50000"/>
                </a:srgbClr>
              </a:solidFill>
              <a:prstDash val="solid"/>
            </a:ln>
            <a:effectLst/>
          </p:spPr>
          <p:txBody>
            <a:bodyPr rtlCol="0" anchor="ctr"/>
            <a:lstStyle/>
            <a:p>
              <a:pPr algn="ctr">
                <a:defRPr/>
              </a:pPr>
              <a:r>
                <a:rPr lang="es-CO" sz="800" kern="0" dirty="0">
                  <a:solidFill>
                    <a:srgbClr val="244061"/>
                  </a:solidFill>
                </a:rPr>
                <a:t>CAMBAO</a:t>
              </a:r>
            </a:p>
          </p:txBody>
        </p:sp>
        <p:sp>
          <p:nvSpPr>
            <p:cNvPr id="14" name="Llamada rectangular redondeada 13"/>
            <p:cNvSpPr/>
            <p:nvPr/>
          </p:nvSpPr>
          <p:spPr>
            <a:xfrm>
              <a:off x="1660075" y="2895624"/>
              <a:ext cx="769288" cy="291820"/>
            </a:xfrm>
            <a:prstGeom prst="wedgeRoundRectCallout">
              <a:avLst>
                <a:gd name="adj1" fmla="val -21650"/>
                <a:gd name="adj2" fmla="val -119723"/>
                <a:gd name="adj3" fmla="val 16667"/>
              </a:avLst>
            </a:prstGeom>
            <a:solidFill>
              <a:sysClr val="window" lastClr="FFFFFF"/>
            </a:solidFill>
            <a:ln w="25400" cap="flat" cmpd="sng" algn="ctr">
              <a:solidFill>
                <a:srgbClr val="B8CCE4">
                  <a:shade val="50000"/>
                </a:srgbClr>
              </a:solidFill>
              <a:prstDash val="solid"/>
            </a:ln>
            <a:effectLst/>
          </p:spPr>
          <p:txBody>
            <a:bodyPr rtlCol="0" anchor="ctr"/>
            <a:lstStyle/>
            <a:p>
              <a:pPr algn="ctr">
                <a:defRPr/>
              </a:pPr>
              <a:r>
                <a:rPr lang="es-CO" sz="800" kern="0" dirty="0">
                  <a:solidFill>
                    <a:srgbClr val="244061"/>
                  </a:solidFill>
                </a:rPr>
                <a:t>LÍBANO</a:t>
              </a:r>
              <a:endParaRPr lang="es-CO" sz="1200" kern="0" dirty="0">
                <a:solidFill>
                  <a:srgbClr val="244061"/>
                </a:solidFill>
              </a:endParaRPr>
            </a:p>
          </p:txBody>
        </p:sp>
        <p:sp>
          <p:nvSpPr>
            <p:cNvPr id="15" name="Llamada rectangular redondeada 14"/>
            <p:cNvSpPr/>
            <p:nvPr/>
          </p:nvSpPr>
          <p:spPr>
            <a:xfrm>
              <a:off x="370442" y="1420163"/>
              <a:ext cx="1289633" cy="494912"/>
            </a:xfrm>
            <a:prstGeom prst="wedgeRoundRectCallout">
              <a:avLst>
                <a:gd name="adj1" fmla="val 10466"/>
                <a:gd name="adj2" fmla="val 123951"/>
                <a:gd name="adj3" fmla="val 16667"/>
              </a:avLst>
            </a:prstGeom>
            <a:solidFill>
              <a:sysClr val="window" lastClr="FFFFFF"/>
            </a:solidFill>
            <a:ln w="25400" cap="flat" cmpd="sng" algn="ctr">
              <a:solidFill>
                <a:srgbClr val="B8CCE4">
                  <a:shade val="50000"/>
                </a:srgbClr>
              </a:solidFill>
              <a:prstDash val="solid"/>
            </a:ln>
            <a:effectLst/>
          </p:spPr>
          <p:txBody>
            <a:bodyPr rtlCol="0" anchor="ctr"/>
            <a:lstStyle/>
            <a:p>
              <a:pPr algn="ctr">
                <a:defRPr/>
              </a:pPr>
              <a:r>
                <a:rPr lang="es-CO" sz="900" kern="0" dirty="0">
                  <a:solidFill>
                    <a:srgbClr val="244061"/>
                  </a:solidFill>
                </a:rPr>
                <a:t>TERMALES DEL RUIZ LA ESPERANZA</a:t>
              </a:r>
            </a:p>
          </p:txBody>
        </p:sp>
      </p:grpSp>
      <p:sp>
        <p:nvSpPr>
          <p:cNvPr id="16" name="Llamada rectangular redondeada 15"/>
          <p:cNvSpPr/>
          <p:nvPr/>
        </p:nvSpPr>
        <p:spPr>
          <a:xfrm>
            <a:off x="4900283" y="2287967"/>
            <a:ext cx="625047" cy="237104"/>
          </a:xfrm>
          <a:prstGeom prst="wedgeRoundRectCallout">
            <a:avLst>
              <a:gd name="adj1" fmla="val -75138"/>
              <a:gd name="adj2" fmla="val 52616"/>
              <a:gd name="adj3" fmla="val 16667"/>
            </a:avLst>
          </a:prstGeom>
          <a:solidFill>
            <a:sysClr val="window" lastClr="FFFFFF"/>
          </a:solidFill>
          <a:ln w="25400" cap="flat" cmpd="sng" algn="ctr">
            <a:solidFill>
              <a:srgbClr val="B8CCE4">
                <a:shade val="50000"/>
              </a:srgbClr>
            </a:solidFill>
            <a:prstDash val="solid"/>
          </a:ln>
          <a:effectLst/>
        </p:spPr>
        <p:txBody>
          <a:bodyPr rtlCol="0" anchor="ctr"/>
          <a:lstStyle/>
          <a:p>
            <a:pPr algn="ctr">
              <a:defRPr/>
            </a:pPr>
            <a:r>
              <a:rPr lang="es-CO" sz="900" kern="0" dirty="0">
                <a:solidFill>
                  <a:srgbClr val="244061"/>
                </a:solidFill>
              </a:rPr>
              <a:t>HONDA</a:t>
            </a:r>
            <a:endParaRPr lang="es-CO" sz="1300" kern="0" dirty="0">
              <a:solidFill>
                <a:srgbClr val="244061"/>
              </a:solidFill>
            </a:endParaRPr>
          </a:p>
        </p:txBody>
      </p:sp>
      <p:sp>
        <p:nvSpPr>
          <p:cNvPr id="17" name="30 CuadroTexto"/>
          <p:cNvSpPr txBox="1">
            <a:spLocks noChangeArrowheads="1"/>
          </p:cNvSpPr>
          <p:nvPr/>
        </p:nvSpPr>
        <p:spPr bwMode="auto">
          <a:xfrm flipH="1">
            <a:off x="7166259" y="4638657"/>
            <a:ext cx="3322227" cy="276999"/>
          </a:xfrm>
          <a:prstGeom prst="rect">
            <a:avLst/>
          </a:prstGeo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anchor="ctr">
            <a:spAutoFit/>
          </a:bodyPr>
          <a:lstStyle>
            <a:defPPr>
              <a:defRPr lang="es-CO"/>
            </a:defPPr>
            <a:lvl1pPr marL="457200" indent="-457200" algn="ctr">
              <a:spcBef>
                <a:spcPts val="600"/>
              </a:spcBef>
              <a:defRPr sz="1600" b="1" kern="0">
                <a:solidFill>
                  <a:prstClr val="white"/>
                </a:solidFill>
                <a:effectLst>
                  <a:outerShdw blurRad="38100" dist="38100" dir="2700000" algn="tl">
                    <a:srgbClr val="000000">
                      <a:alpha val="43137"/>
                    </a:srgbClr>
                  </a:outerShdw>
                </a:effectLst>
                <a:latin typeface="Calibri"/>
                <a:cs typeface="Arial" pitchFamily="34" charset="0"/>
              </a:defRPr>
            </a:lvl1pPr>
            <a:lvl2pPr marL="37931725" indent="-37474525"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r>
              <a:rPr lang="es-CO" sz="1200" dirty="0"/>
              <a:t>INFORMACIÓN GENERAL</a:t>
            </a:r>
          </a:p>
        </p:txBody>
      </p:sp>
      <p:graphicFrame>
        <p:nvGraphicFramePr>
          <p:cNvPr id="18" name="3 Tabla"/>
          <p:cNvGraphicFramePr>
            <a:graphicFrameLocks noGrp="1"/>
          </p:cNvGraphicFramePr>
          <p:nvPr>
            <p:extLst>
              <p:ext uri="{D42A27DB-BD31-4B8C-83A1-F6EECF244321}">
                <p14:modId xmlns:p14="http://schemas.microsoft.com/office/powerpoint/2010/main" val="961149817"/>
              </p:ext>
            </p:extLst>
          </p:nvPr>
        </p:nvGraphicFramePr>
        <p:xfrm>
          <a:off x="7166259" y="4929917"/>
          <a:ext cx="3322229" cy="1181909"/>
        </p:xfrm>
        <a:graphic>
          <a:graphicData uri="http://schemas.openxmlformats.org/drawingml/2006/table">
            <a:tbl>
              <a:tblPr firstRow="1" bandRow="1">
                <a:tableStyleId>{BC89EF96-8CEA-46FF-86C4-4CE0E7609802}</a:tableStyleId>
              </a:tblPr>
              <a:tblGrid>
                <a:gridCol w="2007561"/>
                <a:gridCol w="1314668"/>
              </a:tblGrid>
              <a:tr h="249043">
                <a:tc>
                  <a:txBody>
                    <a:bodyPr/>
                    <a:lstStyle/>
                    <a:p>
                      <a:pPr marL="0" algn="l" defTabSz="914400" rtl="0" eaLnBrk="1" latinLnBrk="0" hangingPunct="1"/>
                      <a:r>
                        <a:rPr lang="es-ES" sz="1200" kern="1200" dirty="0" smtClean="0"/>
                        <a:t>Fecha</a:t>
                      </a:r>
                      <a:r>
                        <a:rPr lang="es-ES" sz="1200" kern="1200" baseline="0" dirty="0" smtClean="0"/>
                        <a:t> de Adjudicación </a:t>
                      </a:r>
                      <a:endParaRPr lang="es-CO" sz="1200" b="0" kern="1200" dirty="0">
                        <a:solidFill>
                          <a:schemeClr val="tx1"/>
                        </a:solidFill>
                        <a:latin typeface="+mn-lt"/>
                        <a:ea typeface="+mn-ea"/>
                        <a:cs typeface="Arial" panose="020B0604020202020204" pitchFamily="34" charset="0"/>
                      </a:endParaRPr>
                    </a:p>
                  </a:txBody>
                  <a:tcPr marL="68580" marR="68580" marT="31653" marB="31653"/>
                </a:tc>
                <a:tc>
                  <a:txBody>
                    <a:bodyPr/>
                    <a:lstStyle/>
                    <a:p>
                      <a:pPr algn="ctr" rtl="0" fontAlgn="ctr"/>
                      <a:r>
                        <a:rPr lang="es-MX" sz="1200" u="none" strike="noStrike" dirty="0" smtClean="0">
                          <a:effectLst/>
                        </a:rPr>
                        <a:t>03/06/2015</a:t>
                      </a:r>
                      <a:endParaRPr lang="es-MX" sz="1200" b="0" i="0" u="none" strike="noStrike" dirty="0">
                        <a:solidFill>
                          <a:schemeClr val="tx1"/>
                        </a:solidFill>
                        <a:effectLst/>
                        <a:latin typeface="+mn-lt"/>
                      </a:endParaRPr>
                    </a:p>
                  </a:txBody>
                  <a:tcPr marL="7144" marR="7144" marT="6594" marB="0" anchor="ctr"/>
                </a:tc>
              </a:tr>
              <a:tr h="434780">
                <a:tc>
                  <a:txBody>
                    <a:bodyPr/>
                    <a:lstStyle/>
                    <a:p>
                      <a:pPr marL="0" algn="l" defTabSz="914400" rtl="0" eaLnBrk="1" latinLnBrk="0" hangingPunct="1"/>
                      <a:r>
                        <a:rPr lang="es-CO" sz="1200" kern="1200" dirty="0" smtClean="0"/>
                        <a:t>Fecha de Firma de Contrato</a:t>
                      </a:r>
                      <a:endParaRPr lang="es-CO" sz="1200" b="0" kern="1200" dirty="0">
                        <a:solidFill>
                          <a:schemeClr val="tx1"/>
                        </a:solidFill>
                        <a:latin typeface="+mn-lt"/>
                        <a:ea typeface="+mn-ea"/>
                        <a:cs typeface="Arial" panose="020B0604020202020204" pitchFamily="34" charset="0"/>
                      </a:endParaRPr>
                    </a:p>
                  </a:txBody>
                  <a:tcPr marL="68580" marR="68580" marT="31653" marB="31653" anchor="ctr"/>
                </a:tc>
                <a:tc>
                  <a:txBody>
                    <a:bodyPr/>
                    <a:lstStyle/>
                    <a:p>
                      <a:pPr algn="ctr" rtl="0" fontAlgn="ctr"/>
                      <a:r>
                        <a:rPr lang="es-MX" sz="1200" u="none" strike="noStrike" kern="1200" smtClean="0">
                          <a:effectLst/>
                        </a:rPr>
                        <a:t>07/07/2015</a:t>
                      </a:r>
                      <a:r>
                        <a:rPr lang="es-MX" sz="1200" u="none" strike="noStrike" kern="1200" baseline="0" smtClean="0">
                          <a:effectLst/>
                        </a:rPr>
                        <a:t> </a:t>
                      </a:r>
                      <a:endParaRPr lang="es-MX" sz="1200" b="0" i="0" u="none" strike="noStrike" kern="1200" dirty="0">
                        <a:solidFill>
                          <a:schemeClr val="tx1"/>
                        </a:solidFill>
                        <a:effectLst/>
                        <a:latin typeface="+mn-lt"/>
                        <a:ea typeface="+mn-ea"/>
                        <a:cs typeface="+mn-cs"/>
                      </a:endParaRPr>
                    </a:p>
                  </a:txBody>
                  <a:tcPr marL="0" marR="0" marT="0" marB="0" anchor="ctr"/>
                </a:tc>
              </a:tr>
              <a:tr h="249043">
                <a:tc>
                  <a:txBody>
                    <a:bodyPr/>
                    <a:lstStyle/>
                    <a:p>
                      <a:pPr marL="0" algn="l" defTabSz="914400" rtl="0" eaLnBrk="1" latinLnBrk="0" hangingPunct="1"/>
                      <a:r>
                        <a:rPr lang="es-CO" sz="1200" kern="1200" dirty="0" smtClean="0"/>
                        <a:t>Acta de Inicio</a:t>
                      </a:r>
                      <a:endParaRPr lang="es-CO" sz="1200" b="0" kern="1200" dirty="0">
                        <a:solidFill>
                          <a:schemeClr val="tx1"/>
                        </a:solidFill>
                        <a:latin typeface="+mn-lt"/>
                        <a:ea typeface="+mn-ea"/>
                        <a:cs typeface="Arial" panose="020B0604020202020204" pitchFamily="34" charset="0"/>
                      </a:endParaRPr>
                    </a:p>
                  </a:txBody>
                  <a:tcPr marL="68580" marR="68580" marT="31653" marB="31653" anchor="ctr"/>
                </a:tc>
                <a:tc>
                  <a:txBody>
                    <a:bodyPr/>
                    <a:lstStyle/>
                    <a:p>
                      <a:pPr algn="ctr" rtl="0" fontAlgn="ctr"/>
                      <a:r>
                        <a:rPr lang="es-MX" sz="1200" u="none" strike="noStrike" kern="1200" dirty="0" smtClean="0">
                          <a:effectLst/>
                        </a:rPr>
                        <a:t>Pendiente</a:t>
                      </a:r>
                      <a:r>
                        <a:rPr lang="es-MX" sz="1200" u="none" strike="noStrike" kern="1200" baseline="0" dirty="0" smtClean="0">
                          <a:effectLst/>
                        </a:rPr>
                        <a:t> </a:t>
                      </a:r>
                      <a:endParaRPr lang="es-MX" sz="1200" b="0" i="0" u="none" strike="noStrike" kern="1200" dirty="0">
                        <a:solidFill>
                          <a:schemeClr val="tx1"/>
                        </a:solidFill>
                        <a:effectLst/>
                        <a:latin typeface="+mn-lt"/>
                        <a:ea typeface="+mn-ea"/>
                        <a:cs typeface="+mn-cs"/>
                      </a:endParaRPr>
                    </a:p>
                  </a:txBody>
                  <a:tcPr marL="0" marR="0" marT="0" marB="0" anchor="ctr"/>
                </a:tc>
              </a:tr>
              <a:tr h="249043">
                <a:tc>
                  <a:txBody>
                    <a:bodyPr/>
                    <a:lstStyle/>
                    <a:p>
                      <a:pPr marL="0" algn="l" defTabSz="914400" rtl="0" eaLnBrk="1" latinLnBrk="0" hangingPunct="1"/>
                      <a:r>
                        <a:rPr lang="es-CO" sz="1200" kern="1200" dirty="0" smtClean="0"/>
                        <a:t>Fase del Proyecto</a:t>
                      </a:r>
                      <a:endParaRPr lang="es-CO" sz="1200" b="0" kern="1200" dirty="0">
                        <a:solidFill>
                          <a:schemeClr val="tx1"/>
                        </a:solidFill>
                        <a:latin typeface="+mn-lt"/>
                        <a:ea typeface="+mn-ea"/>
                        <a:cs typeface="Arial" panose="020B0604020202020204" pitchFamily="34" charset="0"/>
                      </a:endParaRPr>
                    </a:p>
                  </a:txBody>
                  <a:tcPr marL="68580" marR="68580" marT="31653" marB="31653" anchor="ctr"/>
                </a:tc>
                <a:tc>
                  <a:txBody>
                    <a:bodyPr/>
                    <a:lstStyle/>
                    <a:p>
                      <a:pPr marL="0" algn="l" defTabSz="914400" rtl="0" eaLnBrk="1" latinLnBrk="0" hangingPunct="1"/>
                      <a:r>
                        <a:rPr lang="es-MX" sz="1200" u="none" strike="noStrike" kern="1200" dirty="0" smtClean="0">
                          <a:effectLst/>
                        </a:rPr>
                        <a:t>Firma </a:t>
                      </a:r>
                      <a:r>
                        <a:rPr lang="es-CO" sz="1200" kern="1200" dirty="0" smtClean="0"/>
                        <a:t>Acta de Inicio</a:t>
                      </a:r>
                      <a:endParaRPr lang="es-CO" sz="1200" b="0" kern="1200" dirty="0">
                        <a:solidFill>
                          <a:schemeClr val="tx1"/>
                        </a:solidFill>
                        <a:latin typeface="+mn-lt"/>
                        <a:ea typeface="+mn-ea"/>
                        <a:cs typeface="Arial" panose="020B0604020202020204" pitchFamily="34" charset="0"/>
                      </a:endParaRPr>
                    </a:p>
                  </a:txBody>
                  <a:tcPr marL="0" marR="0" marT="0" marB="0" anchor="ctr"/>
                </a:tc>
              </a:tr>
            </a:tbl>
          </a:graphicData>
        </a:graphic>
      </p:graphicFrame>
    </p:spTree>
    <p:extLst>
      <p:ext uri="{BB962C8B-B14F-4D97-AF65-F5344CB8AC3E}">
        <p14:creationId xmlns:p14="http://schemas.microsoft.com/office/powerpoint/2010/main" val="33374313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0"/>
            <a:ext cx="1400213" cy="1124744"/>
          </a:xfrm>
          <a:prstGeom prst="rect">
            <a:avLst/>
          </a:prstGeom>
        </p:spPr>
      </p:pic>
      <p:grpSp>
        <p:nvGrpSpPr>
          <p:cNvPr id="3" name="Grupo 2"/>
          <p:cNvGrpSpPr/>
          <p:nvPr/>
        </p:nvGrpSpPr>
        <p:grpSpPr>
          <a:xfrm>
            <a:off x="241134" y="327064"/>
            <a:ext cx="8759310" cy="1085653"/>
            <a:chOff x="-1724813" y="266075"/>
            <a:chExt cx="7704856" cy="1336188"/>
          </a:xfrm>
        </p:grpSpPr>
        <p:sp>
          <p:nvSpPr>
            <p:cNvPr id="4" name="Rectángulo 5"/>
            <p:cNvSpPr>
              <a:spLocks noChangeArrowheads="1"/>
            </p:cNvSpPr>
            <p:nvPr/>
          </p:nvSpPr>
          <p:spPr bwMode="auto">
            <a:xfrm>
              <a:off x="75387" y="266075"/>
              <a:ext cx="5904656" cy="643963"/>
            </a:xfrm>
            <a:prstGeom prst="rect">
              <a:avLst/>
            </a:prstGeom>
            <a:noFill/>
            <a:ln w="9525">
              <a:noFill/>
              <a:miter lim="800000"/>
              <a:headEnd/>
              <a:tailEnd/>
            </a:ln>
          </p:spPr>
          <p:txBody>
            <a:bodyPr wrap="square">
              <a:spAutoFit/>
            </a:bodyPr>
            <a:lstStyle/>
            <a:p>
              <a:pPr>
                <a:defRPr/>
              </a:pPr>
              <a:r>
                <a:rPr lang="es-ES" sz="2800" dirty="0" smtClean="0">
                  <a:solidFill>
                    <a:srgbClr val="FFC000"/>
                  </a:solidFill>
                  <a:latin typeface="Impact" pitchFamily="34" charset="0"/>
                  <a:sym typeface="Helvetica Neue Bold Condensed" charset="0"/>
                </a:rPr>
                <a:t>  </a:t>
              </a:r>
              <a:endParaRPr lang="es-ES" sz="2800" b="1" dirty="0">
                <a:ln w="10541" cmpd="sng">
                  <a:solidFill>
                    <a:srgbClr val="4F81BD">
                      <a:shade val="88000"/>
                      <a:satMod val="110000"/>
                    </a:srgbClr>
                  </a:solidFill>
                  <a:prstDash val="solid"/>
                </a:ln>
                <a:solidFill>
                  <a:srgbClr val="1F497D"/>
                </a:solidFill>
                <a:latin typeface="Franklin Gothic Demi Cond" pitchFamily="34" charset="0"/>
                <a:sym typeface="Helvetica Neue Bold Condensed" charset="0"/>
              </a:endParaRPr>
            </a:p>
          </p:txBody>
        </p:sp>
        <p:sp>
          <p:nvSpPr>
            <p:cNvPr id="5" name="Rectángulo 4"/>
            <p:cNvSpPr>
              <a:spLocks noChangeArrowheads="1"/>
            </p:cNvSpPr>
            <p:nvPr/>
          </p:nvSpPr>
          <p:spPr bwMode="auto">
            <a:xfrm>
              <a:off x="-1724813" y="958300"/>
              <a:ext cx="4752528" cy="64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sz="2800" dirty="0">
                  <a:solidFill>
                    <a:prstClr val="black"/>
                  </a:solidFill>
                  <a:latin typeface="Impact" pitchFamily="34" charset="0"/>
                  <a:sym typeface="Helvetica Neue Bold Condensed"/>
                </a:rPr>
                <a:t>IP CAMBAO - MANIZALES</a:t>
              </a:r>
            </a:p>
          </p:txBody>
        </p:sp>
      </p:gr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0309" y="5408752"/>
            <a:ext cx="2752126" cy="1260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11 Imagen"/>
          <p:cNvPicPr/>
          <p:nvPr/>
        </p:nvPicPr>
        <p:blipFill rotWithShape="1">
          <a:blip r:embed="rId4"/>
          <a:srcRect l="31849" t="24799" r="23412" b="10668"/>
          <a:stretch/>
        </p:blipFill>
        <p:spPr bwMode="auto">
          <a:xfrm>
            <a:off x="2002855" y="1340767"/>
            <a:ext cx="3991696" cy="3917287"/>
          </a:xfrm>
          <a:prstGeom prst="rect">
            <a:avLst/>
          </a:prstGeom>
          <a:ln>
            <a:noFill/>
          </a:ln>
          <a:extLst>
            <a:ext uri="{53640926-AAD7-44D8-BBD7-CCE9431645EC}">
              <a14:shadowObscured xmlns:a14="http://schemas.microsoft.com/office/drawing/2010/main"/>
            </a:ext>
          </a:extLst>
        </p:spPr>
      </p:pic>
      <p:sp>
        <p:nvSpPr>
          <p:cNvPr id="8" name="30 CuadroTexto"/>
          <p:cNvSpPr txBox="1">
            <a:spLocks noChangeArrowheads="1"/>
          </p:cNvSpPr>
          <p:nvPr/>
        </p:nvSpPr>
        <p:spPr bwMode="auto">
          <a:xfrm flipH="1">
            <a:off x="6975141" y="4720787"/>
            <a:ext cx="4231512" cy="292388"/>
          </a:xfrm>
          <a:prstGeom prst="rect">
            <a:avLst/>
          </a:prstGeom>
          <a:solidFill>
            <a:srgbClr val="E36B1A"/>
          </a:solidFill>
          <a:ln/>
        </p:spPr>
        <p:style>
          <a:lnRef idx="3">
            <a:schemeClr val="lt1"/>
          </a:lnRef>
          <a:fillRef idx="1">
            <a:schemeClr val="accent4"/>
          </a:fillRef>
          <a:effectRef idx="1">
            <a:schemeClr val="accent4"/>
          </a:effectRef>
          <a:fontRef idx="minor">
            <a:schemeClr val="lt1"/>
          </a:fontRef>
        </p:style>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300" kern="0" dirty="0">
                <a:solidFill>
                  <a:prstClr val="white"/>
                </a:solidFill>
                <a:latin typeface="Calibri"/>
                <a:cs typeface="Arial" pitchFamily="34" charset="0"/>
              </a:rPr>
              <a:t>BENEFICIOS</a:t>
            </a:r>
          </a:p>
        </p:txBody>
      </p:sp>
      <p:graphicFrame>
        <p:nvGraphicFramePr>
          <p:cNvPr id="9" name="3 Tabla"/>
          <p:cNvGraphicFramePr>
            <a:graphicFrameLocks noGrp="1"/>
          </p:cNvGraphicFramePr>
          <p:nvPr>
            <p:extLst>
              <p:ext uri="{D42A27DB-BD31-4B8C-83A1-F6EECF244321}">
                <p14:modId xmlns:p14="http://schemas.microsoft.com/office/powerpoint/2010/main" val="3573899038"/>
              </p:ext>
            </p:extLst>
          </p:nvPr>
        </p:nvGraphicFramePr>
        <p:xfrm>
          <a:off x="6979559" y="5062679"/>
          <a:ext cx="4210813" cy="1417483"/>
        </p:xfrm>
        <a:graphic>
          <a:graphicData uri="http://schemas.openxmlformats.org/drawingml/2006/table">
            <a:tbl>
              <a:tblPr firstRow="1" bandRow="1">
                <a:tableStyleId>{E8B1032C-EA38-4F05-BA0D-38AFFFC7BED3}</a:tableStyleId>
              </a:tblPr>
              <a:tblGrid>
                <a:gridCol w="4210813"/>
              </a:tblGrid>
              <a:tr h="1417483">
                <a:tc>
                  <a:txBody>
                    <a:bodyPr/>
                    <a:lstStyle>
                      <a:lvl1pPr marL="0" algn="l" defTabSz="844083" rtl="0" eaLnBrk="1" latinLnBrk="0" hangingPunct="1">
                        <a:defRPr sz="1662" b="1" kern="1200">
                          <a:solidFill>
                            <a:schemeClr val="tx1"/>
                          </a:solidFill>
                          <a:latin typeface="Calibri"/>
                        </a:defRPr>
                      </a:lvl1pPr>
                      <a:lvl2pPr marL="422041" algn="l" defTabSz="844083" rtl="0" eaLnBrk="1" latinLnBrk="0" hangingPunct="1">
                        <a:defRPr sz="1662" b="1" kern="1200">
                          <a:solidFill>
                            <a:schemeClr val="tx1"/>
                          </a:solidFill>
                          <a:latin typeface="Calibri"/>
                        </a:defRPr>
                      </a:lvl2pPr>
                      <a:lvl3pPr marL="844083" algn="l" defTabSz="844083" rtl="0" eaLnBrk="1" latinLnBrk="0" hangingPunct="1">
                        <a:defRPr sz="1662" b="1" kern="1200">
                          <a:solidFill>
                            <a:schemeClr val="tx1"/>
                          </a:solidFill>
                          <a:latin typeface="Calibri"/>
                        </a:defRPr>
                      </a:lvl3pPr>
                      <a:lvl4pPr marL="1266124" algn="l" defTabSz="844083" rtl="0" eaLnBrk="1" latinLnBrk="0" hangingPunct="1">
                        <a:defRPr sz="1662" b="1" kern="1200">
                          <a:solidFill>
                            <a:schemeClr val="tx1"/>
                          </a:solidFill>
                          <a:latin typeface="Calibri"/>
                        </a:defRPr>
                      </a:lvl4pPr>
                      <a:lvl5pPr marL="1688165" algn="l" defTabSz="844083" rtl="0" eaLnBrk="1" latinLnBrk="0" hangingPunct="1">
                        <a:defRPr sz="1662" b="1" kern="1200">
                          <a:solidFill>
                            <a:schemeClr val="tx1"/>
                          </a:solidFill>
                          <a:latin typeface="Calibri"/>
                        </a:defRPr>
                      </a:lvl5pPr>
                      <a:lvl6pPr marL="2110207" algn="l" defTabSz="844083" rtl="0" eaLnBrk="1" latinLnBrk="0" hangingPunct="1">
                        <a:defRPr sz="1662" b="1" kern="1200">
                          <a:solidFill>
                            <a:schemeClr val="tx1"/>
                          </a:solidFill>
                          <a:latin typeface="Calibri"/>
                        </a:defRPr>
                      </a:lvl6pPr>
                      <a:lvl7pPr marL="2532248" algn="l" defTabSz="844083" rtl="0" eaLnBrk="1" latinLnBrk="0" hangingPunct="1">
                        <a:defRPr sz="1662" b="1" kern="1200">
                          <a:solidFill>
                            <a:schemeClr val="tx1"/>
                          </a:solidFill>
                          <a:latin typeface="Calibri"/>
                        </a:defRPr>
                      </a:lvl7pPr>
                      <a:lvl8pPr marL="2954289" algn="l" defTabSz="844083" rtl="0" eaLnBrk="1" latinLnBrk="0" hangingPunct="1">
                        <a:defRPr sz="1662" b="1" kern="1200">
                          <a:solidFill>
                            <a:schemeClr val="tx1"/>
                          </a:solidFill>
                          <a:latin typeface="Calibri"/>
                        </a:defRPr>
                      </a:lvl8pPr>
                      <a:lvl9pPr marL="3376331" algn="l" defTabSz="844083" rtl="0" eaLnBrk="1" latinLnBrk="0" hangingPunct="1">
                        <a:defRPr sz="1662" b="1" kern="1200">
                          <a:solidFill>
                            <a:schemeClr val="tx1"/>
                          </a:solidFill>
                          <a:latin typeface="Calibri"/>
                        </a:defRPr>
                      </a:lvl9pPr>
                    </a:lstStyle>
                    <a:p>
                      <a:pPr marL="228600" indent="-228600" algn="just">
                        <a:buFont typeface="+mj-lt"/>
                        <a:buAutoNum type="arabicPeriod"/>
                      </a:pPr>
                      <a:r>
                        <a:rPr lang="es-ES" sz="1100" b="0" kern="1200" dirty="0" smtClean="0">
                          <a:effectLst/>
                        </a:rPr>
                        <a:t>Presentar una alternativa de solución como propuesta de Iniciativa Privada para el mejoramiento, optimización y desarrollo de la infraestructura vial que comunica los municipios de Armero – Líbano – Murillo (Tolima) - La Esperanza y Manizales (Caldas).</a:t>
                      </a:r>
                    </a:p>
                    <a:p>
                      <a:pPr marL="228600" indent="-228600" algn="just">
                        <a:buFont typeface="+mj-lt"/>
                        <a:buAutoNum type="arabicPeriod"/>
                      </a:pPr>
                      <a:r>
                        <a:rPr lang="es-ES" sz="1100" b="0" kern="1200" dirty="0" smtClean="0">
                          <a:effectLst/>
                        </a:rPr>
                        <a:t>Elevar la productividad agrícola del norte del Tolima y parte de Caldas al resto del País.</a:t>
                      </a:r>
                    </a:p>
                    <a:p>
                      <a:pPr marL="228600" indent="-228600" algn="just" defTabSz="914400" rtl="0" eaLnBrk="1" latinLnBrk="0" hangingPunct="1">
                        <a:buFont typeface="+mj-lt"/>
                        <a:buAutoNum type="arabicPeriod"/>
                      </a:pPr>
                      <a:r>
                        <a:rPr lang="es-ES" sz="1100" b="0" kern="1200" baseline="0" dirty="0" smtClean="0"/>
                        <a:t> Reducción en tiempos de viaje, tramo </a:t>
                      </a:r>
                      <a:r>
                        <a:rPr lang="es-ES" sz="1100" b="0" kern="1200" baseline="0" dirty="0" err="1" smtClean="0"/>
                        <a:t>Cambao</a:t>
                      </a:r>
                      <a:r>
                        <a:rPr lang="es-ES" sz="1100" b="0" kern="1200" baseline="0" dirty="0" smtClean="0"/>
                        <a:t> – Manizales de 1:46 min; tramo Ibagué – Honda de 44 min.</a:t>
                      </a:r>
                      <a:endParaRPr lang="es-CO" sz="1100" b="0" kern="1200" dirty="0">
                        <a:solidFill>
                          <a:schemeClr val="tx1"/>
                        </a:solidFill>
                        <a:latin typeface="Calibri"/>
                        <a:ea typeface="+mn-ea"/>
                        <a:cs typeface="Arial" pitchFamily="34" charset="0"/>
                      </a:endParaRPr>
                    </a:p>
                  </a:txBody>
                  <a:tcPr marL="74295" marR="74295" marT="37148" marB="37148"/>
                </a:tc>
              </a:tr>
            </a:tbl>
          </a:graphicData>
        </a:graphic>
      </p:graphicFrame>
      <p:sp>
        <p:nvSpPr>
          <p:cNvPr id="10" name="30 CuadroTexto"/>
          <p:cNvSpPr txBox="1">
            <a:spLocks noChangeArrowheads="1"/>
          </p:cNvSpPr>
          <p:nvPr/>
        </p:nvSpPr>
        <p:spPr bwMode="auto">
          <a:xfrm flipH="1">
            <a:off x="6973219" y="1196751"/>
            <a:ext cx="4233429" cy="319639"/>
          </a:xfrm>
          <a:prstGeom prst="rect">
            <a:avLst/>
          </a:prstGeom>
          <a:solidFill>
            <a:srgbClr val="E36B1A"/>
          </a:solidFill>
        </p:spPr>
        <p:style>
          <a:lnRef idx="3">
            <a:schemeClr val="lt1"/>
          </a:lnRef>
          <a:fillRef idx="1">
            <a:schemeClr val="accent6"/>
          </a:fillRef>
          <a:effectRef idx="1">
            <a:schemeClr val="accent6"/>
          </a:effectRef>
          <a:fontRef idx="minor">
            <a:schemeClr val="lt1"/>
          </a:fontRef>
        </p:style>
        <p:txBody>
          <a:bodyPr wrap="square" anchor="ctr">
            <a:spAutoFit/>
          </a:bodyPr>
          <a:lstStyle>
            <a:defPPr>
              <a:defRPr lang="es-MX"/>
            </a:defPPr>
            <a:lvl1pPr marL="457200" indent="-457200" algn="ctr" fontAlgn="base">
              <a:spcBef>
                <a:spcPts val="600"/>
              </a:spcBef>
              <a:spcAft>
                <a:spcPct val="0"/>
              </a:spcAft>
              <a:defRPr sz="1600" b="1">
                <a:solidFill>
                  <a:prstClr val="white"/>
                </a:solidFill>
                <a:effectLst>
                  <a:outerShdw blurRad="38100" dist="38100" dir="2700000" algn="tl">
                    <a:srgbClr val="000000">
                      <a:alpha val="43137"/>
                    </a:srgbClr>
                  </a:outerShdw>
                </a:effectLst>
                <a:latin typeface="Calibri"/>
                <a:cs typeface="Arial" pitchFamily="34"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r>
              <a:rPr lang="es-CO" sz="1477" dirty="0"/>
              <a:t>CONTRATO </a:t>
            </a:r>
            <a:r>
              <a:rPr lang="es-CO" sz="1477" dirty="0" smtClean="0"/>
              <a:t>08 </a:t>
            </a:r>
            <a:r>
              <a:rPr lang="es-CO" sz="1477" dirty="0"/>
              <a:t>de 2015</a:t>
            </a:r>
          </a:p>
        </p:txBody>
      </p:sp>
      <p:graphicFrame>
        <p:nvGraphicFramePr>
          <p:cNvPr id="11" name="Tabla 10"/>
          <p:cNvGraphicFramePr>
            <a:graphicFrameLocks noGrp="1"/>
          </p:cNvGraphicFramePr>
          <p:nvPr>
            <p:extLst>
              <p:ext uri="{D42A27DB-BD31-4B8C-83A1-F6EECF244321}">
                <p14:modId xmlns:p14="http://schemas.microsoft.com/office/powerpoint/2010/main" val="3258296142"/>
              </p:ext>
            </p:extLst>
          </p:nvPr>
        </p:nvGraphicFramePr>
        <p:xfrm>
          <a:off x="6973225" y="1528496"/>
          <a:ext cx="4233428" cy="2098825"/>
        </p:xfrm>
        <a:graphic>
          <a:graphicData uri="http://schemas.openxmlformats.org/drawingml/2006/table">
            <a:tbl>
              <a:tblPr>
                <a:tableStyleId>{E8B1032C-EA38-4F05-BA0D-38AFFFC7BED3}</a:tableStyleId>
              </a:tblPr>
              <a:tblGrid>
                <a:gridCol w="2602630"/>
                <a:gridCol w="1630798"/>
              </a:tblGrid>
              <a:tr h="246185">
                <a:tc gridSpan="2">
                  <a:txBody>
                    <a:bodyPr/>
                    <a:lstStyle/>
                    <a:p>
                      <a:pPr algn="ctr" fontAlgn="ctr"/>
                      <a:r>
                        <a:rPr lang="es-CO" sz="1200" u="none" strike="noStrike" dirty="0" smtClean="0">
                          <a:effectLst/>
                        </a:rPr>
                        <a:t>CONCESIONARIA ALTERNATIVAS VIALES SAS</a:t>
                      </a:r>
                      <a:endParaRPr lang="es-CO" sz="1200" b="1" i="0" u="none" strike="noStrike" dirty="0">
                        <a:solidFill>
                          <a:srgbClr val="FFFFFF"/>
                        </a:solidFill>
                        <a:effectLst/>
                        <a:latin typeface="Calibri" panose="020F0502020204030204" pitchFamily="34" charset="0"/>
                      </a:endParaRPr>
                    </a:p>
                  </a:txBody>
                  <a:tcPr marL="0" marR="0" marT="0" marB="0" anchor="ctr"/>
                </a:tc>
                <a:tc hMerge="1">
                  <a:txBody>
                    <a:bodyPr/>
                    <a:lstStyle/>
                    <a:p>
                      <a:endParaRPr lang="es-CO"/>
                    </a:p>
                  </a:txBody>
                  <a:tcPr/>
                </a:tc>
              </a:tr>
              <a:tr h="502140">
                <a:tc>
                  <a:txBody>
                    <a:bodyPr/>
                    <a:lstStyle/>
                    <a:p>
                      <a:pPr algn="ctr" fontAlgn="ctr"/>
                      <a:r>
                        <a:rPr lang="es-CO" sz="1200" u="none" strike="noStrike" dirty="0">
                          <a:effectLst/>
                        </a:rPr>
                        <a:t>ACCIONISTAS</a:t>
                      </a:r>
                      <a:endParaRPr lang="es-CO" sz="1200" b="1" i="0" u="none" strike="noStrike" dirty="0">
                        <a:solidFill>
                          <a:srgbClr val="16365C"/>
                        </a:solidFill>
                        <a:effectLst/>
                        <a:latin typeface="Calibri" panose="020F0502020204030204" pitchFamily="34" charset="0"/>
                      </a:endParaRPr>
                    </a:p>
                  </a:txBody>
                  <a:tcPr marL="0" marR="0" marT="0" marB="0" anchor="ctr"/>
                </a:tc>
                <a:tc>
                  <a:txBody>
                    <a:bodyPr/>
                    <a:lstStyle/>
                    <a:p>
                      <a:pPr algn="ctr" fontAlgn="ctr"/>
                      <a:r>
                        <a:rPr lang="es-CO" sz="1200" u="none" strike="noStrike">
                          <a:effectLst/>
                        </a:rPr>
                        <a:t>% DE PARTICIPACION</a:t>
                      </a:r>
                      <a:endParaRPr lang="es-CO" sz="1200" b="1" i="0" u="none" strike="noStrike">
                        <a:solidFill>
                          <a:srgbClr val="16365C"/>
                        </a:solidFill>
                        <a:effectLst/>
                        <a:latin typeface="Calibri" panose="020F0502020204030204" pitchFamily="34" charset="0"/>
                      </a:endParaRPr>
                    </a:p>
                  </a:txBody>
                  <a:tcPr marL="0" marR="0" marT="0" marB="0" anchor="ctr"/>
                </a:tc>
              </a:tr>
              <a:tr h="196948">
                <a:tc>
                  <a:txBody>
                    <a:bodyPr/>
                    <a:lstStyle/>
                    <a:p>
                      <a:pPr algn="l" fontAlgn="ctr"/>
                      <a:r>
                        <a:rPr lang="es-CO" sz="1200" dirty="0" smtClean="0"/>
                        <a:t>ICEIN CONTRUCTORES</a:t>
                      </a:r>
                      <a:endParaRPr lang="es-CO" sz="1200" b="0" i="0" u="none" strike="noStrike" dirty="0">
                        <a:solidFill>
                          <a:srgbClr val="16365C"/>
                        </a:solidFill>
                        <a:effectLst/>
                        <a:latin typeface="Calibri" panose="020F0502020204030204" pitchFamily="34" charset="0"/>
                      </a:endParaRPr>
                    </a:p>
                  </a:txBody>
                  <a:tcPr marL="0" marR="0" marT="0" marB="0" anchor="ctr"/>
                </a:tc>
                <a:tc>
                  <a:txBody>
                    <a:bodyPr/>
                    <a:lstStyle/>
                    <a:p>
                      <a:pPr algn="ctr" fontAlgn="ctr"/>
                      <a:r>
                        <a:rPr lang="es-CO" sz="1200" dirty="0" smtClean="0"/>
                        <a:t>25%</a:t>
                      </a:r>
                      <a:endParaRPr lang="es-CO" sz="1200" b="0" i="0" u="none" strike="noStrike" dirty="0">
                        <a:solidFill>
                          <a:srgbClr val="16365C"/>
                        </a:solidFill>
                        <a:effectLst/>
                        <a:latin typeface="Calibri" panose="020F0502020204030204" pitchFamily="34" charset="0"/>
                      </a:endParaRPr>
                    </a:p>
                  </a:txBody>
                  <a:tcPr marL="0" marR="0" marT="0" marB="0" anchor="ctr"/>
                </a:tc>
              </a:tr>
              <a:tr h="196948">
                <a:tc>
                  <a:txBody>
                    <a:bodyPr/>
                    <a:lstStyle/>
                    <a:p>
                      <a:pPr algn="l" fontAlgn="ctr"/>
                      <a:r>
                        <a:rPr lang="pt-BR" sz="1200" u="none" strike="noStrike" dirty="0" smtClean="0">
                          <a:effectLst/>
                        </a:rPr>
                        <a:t>MOTA ENGIL ENGENHARIA E CONTRUCAO </a:t>
                      </a:r>
                      <a:endParaRPr lang="es-CO" sz="1200" b="0" i="0" u="none" strike="noStrike" dirty="0">
                        <a:solidFill>
                          <a:srgbClr val="16365C"/>
                        </a:solidFill>
                        <a:effectLst/>
                        <a:latin typeface="Calibri" panose="020F0502020204030204" pitchFamily="34" charset="0"/>
                      </a:endParaRPr>
                    </a:p>
                  </a:txBody>
                  <a:tcPr marL="0" marR="0" marT="0" marB="0" anchor="ctr"/>
                </a:tc>
                <a:tc>
                  <a:txBody>
                    <a:bodyPr/>
                    <a:lstStyle/>
                    <a:p>
                      <a:pPr algn="ctr" fontAlgn="ctr"/>
                      <a:r>
                        <a:rPr lang="es-CO" sz="1200" u="none" strike="noStrike" dirty="0" smtClean="0">
                          <a:effectLst/>
                        </a:rPr>
                        <a:t> 25%</a:t>
                      </a:r>
                      <a:endParaRPr lang="es-CO" sz="1200" b="0" i="0" u="none" strike="noStrike" dirty="0">
                        <a:solidFill>
                          <a:srgbClr val="16365C"/>
                        </a:solidFill>
                        <a:effectLst/>
                        <a:latin typeface="Calibri" panose="020F0502020204030204" pitchFamily="34" charset="0"/>
                      </a:endParaRPr>
                    </a:p>
                  </a:txBody>
                  <a:tcPr marL="0" marR="0" marT="0" marB="0" anchor="ctr"/>
                </a:tc>
              </a:tr>
              <a:tr h="196948">
                <a:tc>
                  <a:txBody>
                    <a:bodyPr/>
                    <a:lstStyle/>
                    <a:p>
                      <a:pPr algn="l" fontAlgn="ctr"/>
                      <a:r>
                        <a:rPr lang="es-CO" sz="1200" u="none" strike="noStrike" dirty="0" smtClean="0">
                          <a:effectLst/>
                        </a:rPr>
                        <a:t>GAICO INGENIEROS CONSTRUCTORES</a:t>
                      </a:r>
                      <a:endParaRPr lang="es-CO" sz="1200" b="0" i="0" u="none" strike="noStrike" dirty="0">
                        <a:solidFill>
                          <a:srgbClr val="16365C"/>
                        </a:solidFill>
                        <a:effectLst/>
                        <a:latin typeface="Calibri" panose="020F0502020204030204" pitchFamily="34" charset="0"/>
                      </a:endParaRPr>
                    </a:p>
                  </a:txBody>
                  <a:tcPr marL="0" marR="0" marT="0" marB="0" anchor="ctr"/>
                </a:tc>
                <a:tc>
                  <a:txBody>
                    <a:bodyPr/>
                    <a:lstStyle/>
                    <a:p>
                      <a:pPr algn="ctr" fontAlgn="ctr"/>
                      <a:r>
                        <a:rPr lang="es-CO" sz="1200" u="none" strike="noStrike" dirty="0" smtClean="0">
                          <a:effectLst/>
                        </a:rPr>
                        <a:t>22%</a:t>
                      </a:r>
                      <a:endParaRPr lang="es-CO" sz="1200" b="0" i="0" u="none" strike="noStrike" dirty="0">
                        <a:solidFill>
                          <a:srgbClr val="16365C"/>
                        </a:solidFill>
                        <a:effectLst/>
                        <a:latin typeface="Calibri" panose="020F0502020204030204" pitchFamily="34" charset="0"/>
                      </a:endParaRPr>
                    </a:p>
                  </a:txBody>
                  <a:tcPr marL="0" marR="0" marT="0" marB="0" anchor="ctr"/>
                </a:tc>
              </a:tr>
              <a:tr h="196948">
                <a:tc>
                  <a:txBody>
                    <a:bodyPr/>
                    <a:lstStyle/>
                    <a:p>
                      <a:pPr algn="l" fontAlgn="ctr"/>
                      <a:r>
                        <a:rPr lang="es-CO" sz="1200" u="none" strike="noStrike" dirty="0" smtClean="0">
                          <a:effectLst/>
                        </a:rPr>
                        <a:t>ALCA INGENIERIA S.A.S </a:t>
                      </a:r>
                      <a:endParaRPr lang="es-CO" sz="1200" b="0" i="0" u="none" strike="noStrike" dirty="0">
                        <a:solidFill>
                          <a:srgbClr val="16365C"/>
                        </a:solidFill>
                        <a:effectLst/>
                        <a:latin typeface="Calibri" panose="020F0502020204030204" pitchFamily="34" charset="0"/>
                      </a:endParaRPr>
                    </a:p>
                  </a:txBody>
                  <a:tcPr marL="0" marR="0" marT="0" marB="0" anchor="ctr"/>
                </a:tc>
                <a:tc>
                  <a:txBody>
                    <a:bodyPr/>
                    <a:lstStyle/>
                    <a:p>
                      <a:pPr algn="ctr" fontAlgn="ctr"/>
                      <a:r>
                        <a:rPr lang="es-CO" sz="1200" u="none" strike="noStrike" dirty="0" smtClean="0">
                          <a:effectLst/>
                        </a:rPr>
                        <a:t>21%</a:t>
                      </a:r>
                      <a:endParaRPr lang="es-CO" sz="1200" b="0" i="0" u="none" strike="noStrike" dirty="0">
                        <a:solidFill>
                          <a:srgbClr val="16365C"/>
                        </a:solidFill>
                        <a:effectLst/>
                        <a:latin typeface="Calibri" panose="020F0502020204030204" pitchFamily="34" charset="0"/>
                      </a:endParaRPr>
                    </a:p>
                  </a:txBody>
                  <a:tcPr marL="0" marR="0" marT="0" marB="0" anchor="ctr"/>
                </a:tc>
              </a:tr>
              <a:tr h="196948">
                <a:tc>
                  <a:txBody>
                    <a:bodyPr/>
                    <a:lstStyle/>
                    <a:p>
                      <a:pPr algn="l" fontAlgn="ctr"/>
                      <a:r>
                        <a:rPr lang="es-CO" sz="1200" u="none" strike="noStrike" dirty="0" smtClean="0">
                          <a:effectLst/>
                        </a:rPr>
                        <a:t>CONSTRUCCIONES Y DESARROLLO </a:t>
                      </a:r>
                      <a:endParaRPr lang="es-CO" sz="1200" b="0" i="0" u="none" strike="noStrike" dirty="0">
                        <a:solidFill>
                          <a:srgbClr val="16365C"/>
                        </a:solidFill>
                        <a:effectLst/>
                        <a:latin typeface="Calibri" panose="020F0502020204030204" pitchFamily="34" charset="0"/>
                      </a:endParaRPr>
                    </a:p>
                  </a:txBody>
                  <a:tcPr marL="0" marR="0" marT="0" marB="0" anchor="ctr"/>
                </a:tc>
                <a:tc>
                  <a:txBody>
                    <a:bodyPr/>
                    <a:lstStyle/>
                    <a:p>
                      <a:pPr algn="ctr" fontAlgn="ctr"/>
                      <a:r>
                        <a:rPr lang="es-CO" sz="1200" u="none" strike="noStrike" dirty="0" smtClean="0">
                          <a:effectLst/>
                        </a:rPr>
                        <a:t>3%</a:t>
                      </a:r>
                      <a:endParaRPr lang="es-CO" sz="1200" b="0" i="0" u="none" strike="noStrike" dirty="0">
                        <a:solidFill>
                          <a:srgbClr val="16365C"/>
                        </a:solidFill>
                        <a:effectLst/>
                        <a:latin typeface="Calibri" panose="020F0502020204030204" pitchFamily="34" charset="0"/>
                      </a:endParaRPr>
                    </a:p>
                  </a:txBody>
                  <a:tcPr marL="0" marR="0" marT="0" marB="0" anchor="ctr"/>
                </a:tc>
              </a:tr>
              <a:tr h="196948">
                <a:tc>
                  <a:txBody>
                    <a:bodyPr/>
                    <a:lstStyle/>
                    <a:p>
                      <a:pPr algn="l" fontAlgn="ctr"/>
                      <a:r>
                        <a:rPr lang="es-CO" sz="1200" u="none" strike="noStrike" dirty="0" smtClean="0">
                          <a:effectLst/>
                        </a:rPr>
                        <a:t>FORTRESS S.A.S</a:t>
                      </a:r>
                      <a:endParaRPr lang="es-CO" sz="1200" b="0" i="0" u="none" strike="noStrike" dirty="0">
                        <a:solidFill>
                          <a:srgbClr val="16365C"/>
                        </a:solidFill>
                        <a:effectLst/>
                        <a:latin typeface="Calibri" panose="020F0502020204030204" pitchFamily="34" charset="0"/>
                      </a:endParaRPr>
                    </a:p>
                  </a:txBody>
                  <a:tcPr marL="0" marR="0" marT="0" marB="0" anchor="ctr"/>
                </a:tc>
                <a:tc>
                  <a:txBody>
                    <a:bodyPr/>
                    <a:lstStyle/>
                    <a:p>
                      <a:pPr algn="ctr" fontAlgn="ctr"/>
                      <a:r>
                        <a:rPr lang="es-CO" sz="1200" u="none" strike="noStrike" dirty="0" smtClean="0">
                          <a:effectLst/>
                        </a:rPr>
                        <a:t>4%</a:t>
                      </a:r>
                      <a:endParaRPr lang="es-CO" sz="1200" b="0" i="0" u="none" strike="noStrike" dirty="0">
                        <a:solidFill>
                          <a:srgbClr val="16365C"/>
                        </a:solidFill>
                        <a:effectLst/>
                        <a:latin typeface="Calibri" panose="020F0502020204030204" pitchFamily="34" charset="0"/>
                      </a:endParaRPr>
                    </a:p>
                  </a:txBody>
                  <a:tcPr marL="0" marR="0" marT="0" marB="0" anchor="ctr"/>
                </a:tc>
              </a:tr>
            </a:tbl>
          </a:graphicData>
        </a:graphic>
      </p:graphicFrame>
      <p:sp>
        <p:nvSpPr>
          <p:cNvPr id="12" name="30 CuadroTexto"/>
          <p:cNvSpPr txBox="1">
            <a:spLocks noChangeArrowheads="1"/>
          </p:cNvSpPr>
          <p:nvPr/>
        </p:nvSpPr>
        <p:spPr bwMode="auto">
          <a:xfrm flipH="1">
            <a:off x="6975139" y="3805635"/>
            <a:ext cx="4233429" cy="292388"/>
          </a:xfrm>
          <a:prstGeom prst="rect">
            <a:avLst/>
          </a:prstGeo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300" kern="0" dirty="0">
                <a:solidFill>
                  <a:prstClr val="white"/>
                </a:solidFill>
                <a:latin typeface="Calibri"/>
                <a:cs typeface="Arial" pitchFamily="34" charset="0"/>
              </a:rPr>
              <a:t>GENERACIÓN DE EMPLEOS</a:t>
            </a:r>
          </a:p>
        </p:txBody>
      </p:sp>
      <p:graphicFrame>
        <p:nvGraphicFramePr>
          <p:cNvPr id="13" name="3 Tabla"/>
          <p:cNvGraphicFramePr>
            <a:graphicFrameLocks noGrp="1"/>
          </p:cNvGraphicFramePr>
          <p:nvPr>
            <p:extLst>
              <p:ext uri="{D42A27DB-BD31-4B8C-83A1-F6EECF244321}">
                <p14:modId xmlns:p14="http://schemas.microsoft.com/office/powerpoint/2010/main" val="750317264"/>
              </p:ext>
            </p:extLst>
          </p:nvPr>
        </p:nvGraphicFramePr>
        <p:xfrm>
          <a:off x="6973224" y="4141797"/>
          <a:ext cx="4233429" cy="439330"/>
        </p:xfrm>
        <a:graphic>
          <a:graphicData uri="http://schemas.openxmlformats.org/drawingml/2006/table">
            <a:tbl>
              <a:tblPr firstRow="1" bandRow="1"/>
              <a:tblGrid>
                <a:gridCol w="4233429"/>
              </a:tblGrid>
              <a:tr h="439330">
                <a:tc>
                  <a:txBody>
                    <a:bodyPr/>
                    <a:lstStyle>
                      <a:lvl1pPr marL="0" algn="l" defTabSz="844083" rtl="0" eaLnBrk="1" latinLnBrk="0" hangingPunct="1">
                        <a:defRPr sz="1662" b="1" kern="1200">
                          <a:solidFill>
                            <a:schemeClr val="tx1"/>
                          </a:solidFill>
                          <a:latin typeface="Calibri"/>
                        </a:defRPr>
                      </a:lvl1pPr>
                      <a:lvl2pPr marL="422041" algn="l" defTabSz="844083" rtl="0" eaLnBrk="1" latinLnBrk="0" hangingPunct="1">
                        <a:defRPr sz="1662" b="1" kern="1200">
                          <a:solidFill>
                            <a:schemeClr val="tx1"/>
                          </a:solidFill>
                          <a:latin typeface="Calibri"/>
                        </a:defRPr>
                      </a:lvl2pPr>
                      <a:lvl3pPr marL="844083" algn="l" defTabSz="844083" rtl="0" eaLnBrk="1" latinLnBrk="0" hangingPunct="1">
                        <a:defRPr sz="1662" b="1" kern="1200">
                          <a:solidFill>
                            <a:schemeClr val="tx1"/>
                          </a:solidFill>
                          <a:latin typeface="Calibri"/>
                        </a:defRPr>
                      </a:lvl3pPr>
                      <a:lvl4pPr marL="1266124" algn="l" defTabSz="844083" rtl="0" eaLnBrk="1" latinLnBrk="0" hangingPunct="1">
                        <a:defRPr sz="1662" b="1" kern="1200">
                          <a:solidFill>
                            <a:schemeClr val="tx1"/>
                          </a:solidFill>
                          <a:latin typeface="Calibri"/>
                        </a:defRPr>
                      </a:lvl4pPr>
                      <a:lvl5pPr marL="1688165" algn="l" defTabSz="844083" rtl="0" eaLnBrk="1" latinLnBrk="0" hangingPunct="1">
                        <a:defRPr sz="1662" b="1" kern="1200">
                          <a:solidFill>
                            <a:schemeClr val="tx1"/>
                          </a:solidFill>
                          <a:latin typeface="Calibri"/>
                        </a:defRPr>
                      </a:lvl5pPr>
                      <a:lvl6pPr marL="2110207" algn="l" defTabSz="844083" rtl="0" eaLnBrk="1" latinLnBrk="0" hangingPunct="1">
                        <a:defRPr sz="1662" b="1" kern="1200">
                          <a:solidFill>
                            <a:schemeClr val="tx1"/>
                          </a:solidFill>
                          <a:latin typeface="Calibri"/>
                        </a:defRPr>
                      </a:lvl6pPr>
                      <a:lvl7pPr marL="2532248" algn="l" defTabSz="844083" rtl="0" eaLnBrk="1" latinLnBrk="0" hangingPunct="1">
                        <a:defRPr sz="1662" b="1" kern="1200">
                          <a:solidFill>
                            <a:schemeClr val="tx1"/>
                          </a:solidFill>
                          <a:latin typeface="Calibri"/>
                        </a:defRPr>
                      </a:lvl7pPr>
                      <a:lvl8pPr marL="2954289" algn="l" defTabSz="844083" rtl="0" eaLnBrk="1" latinLnBrk="0" hangingPunct="1">
                        <a:defRPr sz="1662" b="1" kern="1200">
                          <a:solidFill>
                            <a:schemeClr val="tx1"/>
                          </a:solidFill>
                          <a:latin typeface="Calibri"/>
                        </a:defRPr>
                      </a:lvl8pPr>
                      <a:lvl9pPr marL="3376331" algn="l" defTabSz="844083" rtl="0" eaLnBrk="1" latinLnBrk="0" hangingPunct="1">
                        <a:defRPr sz="1662" b="1" kern="1200">
                          <a:solidFill>
                            <a:schemeClr val="tx1"/>
                          </a:solidFill>
                          <a:latin typeface="Calibri"/>
                        </a:defRPr>
                      </a:lvl9pPr>
                    </a:lstStyle>
                    <a:p>
                      <a:pPr marL="228600" indent="-228600" algn="just">
                        <a:buFont typeface="+mj-lt"/>
                        <a:buAutoNum type="arabicPeriod"/>
                      </a:pPr>
                      <a:r>
                        <a:rPr lang="es-CO" sz="1100" b="0" kern="1200" dirty="0" smtClean="0">
                          <a:solidFill>
                            <a:schemeClr val="tx1"/>
                          </a:solidFill>
                          <a:effectLst/>
                          <a:latin typeface="Calibri"/>
                          <a:ea typeface="+mn-ea"/>
                          <a:cs typeface="+mn-cs"/>
                        </a:rPr>
                        <a:t>Generación de más de 1.700  empleos directos  durante la etapa de construcción (4 años).</a:t>
                      </a:r>
                      <a:endParaRPr lang="es-CO" sz="1100" b="0" kern="1200" dirty="0">
                        <a:solidFill>
                          <a:schemeClr val="tx1"/>
                        </a:solidFill>
                        <a:effectLst/>
                        <a:latin typeface="Calibri"/>
                        <a:ea typeface="+mn-ea"/>
                        <a:cs typeface="+mn-cs"/>
                      </a:endParaRPr>
                    </a:p>
                  </a:txBody>
                  <a:tcPr marL="74295" marR="74295" marT="37148" marB="37148">
                    <a:lnL w="12700" cmpd="sng">
                      <a:solidFill>
                        <a:srgbClr val="4F81BD"/>
                      </a:solidFill>
                    </a:lnL>
                    <a:lnR w="12700" cmpd="sng">
                      <a:solidFill>
                        <a:srgbClr val="4F81BD"/>
                      </a:solidFill>
                    </a:lnR>
                    <a:lnT w="12700" cmpd="sng">
                      <a:solidFill>
                        <a:srgbClr val="4F81BD"/>
                      </a:solidFill>
                    </a:lnT>
                    <a:lnB w="25400" cmpd="sng">
                      <a:solidFill>
                        <a:srgbClr val="4F81BD"/>
                      </a:solidFill>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2881540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0"/>
            <a:ext cx="1400213" cy="1124744"/>
          </a:xfrm>
          <a:prstGeom prst="rect">
            <a:avLst/>
          </a:prstGeom>
        </p:spPr>
      </p:pic>
      <p:sp>
        <p:nvSpPr>
          <p:cNvPr id="3" name="30 CuadroTexto"/>
          <p:cNvSpPr txBox="1">
            <a:spLocks noChangeArrowheads="1"/>
          </p:cNvSpPr>
          <p:nvPr/>
        </p:nvSpPr>
        <p:spPr bwMode="auto">
          <a:xfrm flipH="1">
            <a:off x="2999656" y="3039101"/>
            <a:ext cx="7615363" cy="369332"/>
          </a:xfrm>
          <a:prstGeom prst="rect">
            <a:avLst/>
          </a:prstGeo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kern="0" dirty="0">
                <a:solidFill>
                  <a:prstClr val="white"/>
                </a:solidFill>
                <a:latin typeface="Calibri"/>
                <a:cs typeface="Arial" pitchFamily="34" charset="0"/>
              </a:rPr>
              <a:t>UNIDADES FUNCIONALES</a:t>
            </a:r>
          </a:p>
        </p:txBody>
      </p:sp>
      <p:grpSp>
        <p:nvGrpSpPr>
          <p:cNvPr id="4" name="Grupo 3"/>
          <p:cNvGrpSpPr/>
          <p:nvPr/>
        </p:nvGrpSpPr>
        <p:grpSpPr>
          <a:xfrm>
            <a:off x="-240704" y="545656"/>
            <a:ext cx="6712742" cy="871665"/>
            <a:chOff x="75387" y="144155"/>
            <a:chExt cx="5904656" cy="1072820"/>
          </a:xfrm>
        </p:grpSpPr>
        <p:sp>
          <p:nvSpPr>
            <p:cNvPr id="5" name="Rectángulo 5"/>
            <p:cNvSpPr>
              <a:spLocks noChangeArrowheads="1"/>
            </p:cNvSpPr>
            <p:nvPr/>
          </p:nvSpPr>
          <p:spPr bwMode="auto">
            <a:xfrm>
              <a:off x="75387" y="144155"/>
              <a:ext cx="5904656" cy="643964"/>
            </a:xfrm>
            <a:prstGeom prst="rect">
              <a:avLst/>
            </a:prstGeom>
            <a:noFill/>
            <a:ln w="9525">
              <a:noFill/>
              <a:miter lim="800000"/>
              <a:headEnd/>
              <a:tailEnd/>
            </a:ln>
          </p:spPr>
          <p:txBody>
            <a:bodyPr wrap="square">
              <a:spAutoFit/>
            </a:bodyPr>
            <a:lstStyle/>
            <a:p>
              <a:pPr>
                <a:defRPr/>
              </a:pPr>
              <a:r>
                <a:rPr lang="es-ES" sz="2800" dirty="0" smtClean="0">
                  <a:solidFill>
                    <a:srgbClr val="FFC000"/>
                  </a:solidFill>
                  <a:latin typeface="Impact" pitchFamily="34" charset="0"/>
                  <a:sym typeface="Helvetica Neue Bold Condensed" charset="0"/>
                </a:rPr>
                <a:t> </a:t>
              </a:r>
              <a:endParaRPr lang="es-ES" sz="2800" b="1" dirty="0">
                <a:ln w="10541" cmpd="sng">
                  <a:solidFill>
                    <a:srgbClr val="4F81BD">
                      <a:shade val="88000"/>
                      <a:satMod val="110000"/>
                    </a:srgbClr>
                  </a:solidFill>
                  <a:prstDash val="solid"/>
                </a:ln>
                <a:solidFill>
                  <a:srgbClr val="1F497D"/>
                </a:solidFill>
                <a:latin typeface="Franklin Gothic Demi Cond" pitchFamily="34" charset="0"/>
                <a:sym typeface="Helvetica Neue Bold Condensed" charset="0"/>
              </a:endParaRPr>
            </a:p>
          </p:txBody>
        </p:sp>
        <p:sp>
          <p:nvSpPr>
            <p:cNvPr id="6" name="Rectángulo 5"/>
            <p:cNvSpPr>
              <a:spLocks noChangeArrowheads="1"/>
            </p:cNvSpPr>
            <p:nvPr/>
          </p:nvSpPr>
          <p:spPr bwMode="auto">
            <a:xfrm>
              <a:off x="651451" y="573011"/>
              <a:ext cx="4752528" cy="643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sz="2800" dirty="0">
                  <a:solidFill>
                    <a:prstClr val="black"/>
                  </a:solidFill>
                  <a:latin typeface="Impact" pitchFamily="34" charset="0"/>
                  <a:sym typeface="Helvetica Neue Bold Condensed"/>
                </a:rPr>
                <a:t>IP CAMBAO - MANIZALES</a:t>
              </a:r>
            </a:p>
          </p:txBody>
        </p:sp>
      </p:grpSp>
      <p:graphicFrame>
        <p:nvGraphicFramePr>
          <p:cNvPr id="7" name="10 Tabla"/>
          <p:cNvGraphicFramePr>
            <a:graphicFrameLocks noGrp="1"/>
          </p:cNvGraphicFramePr>
          <p:nvPr>
            <p:extLst>
              <p:ext uri="{D42A27DB-BD31-4B8C-83A1-F6EECF244321}">
                <p14:modId xmlns:p14="http://schemas.microsoft.com/office/powerpoint/2010/main" val="1674942705"/>
              </p:ext>
            </p:extLst>
          </p:nvPr>
        </p:nvGraphicFramePr>
        <p:xfrm>
          <a:off x="2999656" y="3434675"/>
          <a:ext cx="7615361" cy="2416836"/>
        </p:xfrm>
        <a:graphic>
          <a:graphicData uri="http://schemas.openxmlformats.org/drawingml/2006/table">
            <a:tbl>
              <a:tblPr bandRow="1">
                <a:tableStyleId>{B301B821-A1FF-4177-AEE7-76D212191A09}</a:tableStyleId>
              </a:tblPr>
              <a:tblGrid>
                <a:gridCol w="514464"/>
                <a:gridCol w="3587181"/>
                <a:gridCol w="1084158"/>
                <a:gridCol w="2429558"/>
              </a:tblGrid>
              <a:tr h="401477">
                <a:tc>
                  <a:txBody>
                    <a:bodyPr/>
                    <a:lstStyle/>
                    <a:p>
                      <a:pPr algn="ctr">
                        <a:spcAft>
                          <a:spcPts val="0"/>
                        </a:spcAft>
                      </a:pPr>
                      <a:r>
                        <a:rPr lang="es-ES_tradnl" sz="1300" b="1" dirty="0">
                          <a:effectLst/>
                          <a:latin typeface="+mn-lt"/>
                        </a:rPr>
                        <a:t>UF</a:t>
                      </a:r>
                      <a:endParaRPr lang="es-CO" sz="1300" b="1" dirty="0">
                        <a:effectLst/>
                        <a:latin typeface="+mn-lt"/>
                        <a:ea typeface="Times New Roman"/>
                      </a:endParaRPr>
                    </a:p>
                  </a:txBody>
                  <a:tcPr marL="55721" marR="55721" marT="0" marB="0" anchor="ctr"/>
                </a:tc>
                <a:tc>
                  <a:txBody>
                    <a:bodyPr/>
                    <a:lstStyle/>
                    <a:p>
                      <a:pPr algn="ctr">
                        <a:spcAft>
                          <a:spcPts val="0"/>
                        </a:spcAft>
                      </a:pPr>
                      <a:r>
                        <a:rPr lang="es-ES_tradnl" sz="1300" b="1" dirty="0">
                          <a:effectLst/>
                          <a:latin typeface="+mn-lt"/>
                        </a:rPr>
                        <a:t>Sector</a:t>
                      </a:r>
                      <a:endParaRPr lang="es-CO" sz="1300" b="1" dirty="0">
                        <a:effectLst/>
                        <a:latin typeface="+mn-lt"/>
                        <a:ea typeface="Times New Roman"/>
                      </a:endParaRPr>
                    </a:p>
                  </a:txBody>
                  <a:tcPr marL="55721" marR="55721" marT="0" marB="0" anchor="ctr"/>
                </a:tc>
                <a:tc>
                  <a:txBody>
                    <a:bodyPr/>
                    <a:lstStyle/>
                    <a:p>
                      <a:pPr algn="ctr">
                        <a:spcAft>
                          <a:spcPts val="0"/>
                        </a:spcAft>
                      </a:pPr>
                      <a:r>
                        <a:rPr lang="es-ES_tradnl" sz="1300" b="1" dirty="0" smtClean="0">
                          <a:effectLst/>
                          <a:latin typeface="+mn-lt"/>
                        </a:rPr>
                        <a:t>Longitud (Km)</a:t>
                      </a:r>
                      <a:endParaRPr lang="es-CO" sz="1300" b="1" dirty="0">
                        <a:effectLst/>
                        <a:latin typeface="+mn-lt"/>
                        <a:ea typeface="Times New Roman"/>
                      </a:endParaRPr>
                    </a:p>
                  </a:txBody>
                  <a:tcPr marL="55721" marR="55721" marT="0" marB="0" anchor="ctr"/>
                </a:tc>
                <a:tc>
                  <a:txBody>
                    <a:bodyPr/>
                    <a:lstStyle/>
                    <a:p>
                      <a:pPr algn="ctr">
                        <a:spcAft>
                          <a:spcPts val="0"/>
                        </a:spcAft>
                      </a:pPr>
                      <a:r>
                        <a:rPr lang="es-ES_tradnl" sz="1300" b="1" dirty="0">
                          <a:effectLst/>
                          <a:latin typeface="+mn-lt"/>
                        </a:rPr>
                        <a:t>Intervención prevista</a:t>
                      </a:r>
                      <a:endParaRPr lang="es-CO" sz="1300" b="1" dirty="0">
                        <a:effectLst/>
                        <a:latin typeface="+mn-lt"/>
                        <a:ea typeface="Times New Roman"/>
                      </a:endParaRPr>
                    </a:p>
                  </a:txBody>
                  <a:tcPr marL="55721" marR="55721" marT="0" marB="0" anchor="ctr"/>
                </a:tc>
              </a:tr>
              <a:tr h="311330">
                <a:tc>
                  <a:txBody>
                    <a:bodyPr/>
                    <a:lstStyle/>
                    <a:p>
                      <a:pPr algn="ctr" fontAlgn="ctr"/>
                      <a:r>
                        <a:rPr lang="es-MX" sz="1300" dirty="0" smtClean="0"/>
                        <a:t>UF1</a:t>
                      </a:r>
                      <a:endParaRPr lang="es-MX" sz="1300" dirty="0"/>
                    </a:p>
                  </a:txBody>
                  <a:tcPr marL="0" marR="0" marT="0" marB="0" anchor="ctr"/>
                </a:tc>
                <a:tc>
                  <a:txBody>
                    <a:bodyPr/>
                    <a:lstStyle/>
                    <a:p>
                      <a:pPr algn="ctr" fontAlgn="ctr"/>
                      <a:r>
                        <a:rPr lang="es-CO" sz="1300" dirty="0" smtClean="0"/>
                        <a:t>Ibagué – Armero</a:t>
                      </a:r>
                      <a:endParaRPr lang="es-CO" sz="1300" dirty="0"/>
                    </a:p>
                  </a:txBody>
                  <a:tcPr marL="0" marR="0" marT="0" marB="0" anchor="ctr"/>
                </a:tc>
                <a:tc>
                  <a:txBody>
                    <a:bodyPr/>
                    <a:lstStyle/>
                    <a:p>
                      <a:pPr algn="ctr" fontAlgn="ctr"/>
                      <a:r>
                        <a:rPr lang="es-MX" sz="1300" dirty="0" smtClean="0"/>
                        <a:t>76.90</a:t>
                      </a:r>
                      <a:endParaRPr lang="es-MX" sz="1300" dirty="0"/>
                    </a:p>
                  </a:txBody>
                  <a:tcPr marL="7739" marR="7739" marT="7739"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300" dirty="0" smtClean="0"/>
                        <a:t>Mejoramiento y Rehabilitación</a:t>
                      </a:r>
                    </a:p>
                  </a:txBody>
                  <a:tcPr marL="0" marR="0" marT="0" marB="0" anchor="ctr"/>
                </a:tc>
              </a:tr>
              <a:tr h="303547">
                <a:tc>
                  <a:txBody>
                    <a:bodyPr/>
                    <a:lstStyle/>
                    <a:p>
                      <a:pPr algn="ctr" fontAlgn="ctr"/>
                      <a:r>
                        <a:rPr lang="es-MX" sz="1300" dirty="0" smtClean="0"/>
                        <a:t>UF2</a:t>
                      </a:r>
                      <a:endParaRPr lang="es-MX" sz="1300" dirty="0"/>
                    </a:p>
                  </a:txBody>
                  <a:tcPr marL="0" marR="0" marT="0" marB="0" anchor="ctr"/>
                </a:tc>
                <a:tc>
                  <a:txBody>
                    <a:bodyPr/>
                    <a:lstStyle/>
                    <a:p>
                      <a:pPr algn="ctr" fontAlgn="ctr"/>
                      <a:r>
                        <a:rPr lang="es-MX" sz="1300" dirty="0" smtClean="0"/>
                        <a:t>Cambao – Armero – Mariquita - Honda</a:t>
                      </a:r>
                      <a:endParaRPr lang="es-CO" sz="1300" dirty="0"/>
                    </a:p>
                  </a:txBody>
                  <a:tcPr marL="0" marR="0" marT="0" marB="0" anchor="ctr"/>
                </a:tc>
                <a:tc>
                  <a:txBody>
                    <a:bodyPr/>
                    <a:lstStyle/>
                    <a:p>
                      <a:pPr algn="ctr" fontAlgn="ctr"/>
                      <a:r>
                        <a:rPr lang="es-MX" sz="1300" dirty="0" smtClean="0"/>
                        <a:t>68.80</a:t>
                      </a:r>
                      <a:endParaRPr lang="es-MX" sz="1300" dirty="0"/>
                    </a:p>
                  </a:txBody>
                  <a:tcPr marL="7739" marR="7739" marT="7739"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300" dirty="0" smtClean="0"/>
                        <a:t>Mejoramiento y Rehabilitación</a:t>
                      </a:r>
                    </a:p>
                  </a:txBody>
                  <a:tcPr marL="0" marR="0" marT="0" marB="0" anchor="ctr"/>
                </a:tc>
              </a:tr>
              <a:tr h="303547">
                <a:tc>
                  <a:txBody>
                    <a:bodyPr/>
                    <a:lstStyle/>
                    <a:p>
                      <a:pPr algn="ctr" fontAlgn="ctr"/>
                      <a:r>
                        <a:rPr lang="es-MX" sz="1300" dirty="0" smtClean="0"/>
                        <a:t>UF3</a:t>
                      </a:r>
                      <a:endParaRPr lang="es-MX" sz="1300" dirty="0"/>
                    </a:p>
                  </a:txBody>
                  <a:tcPr marL="0" marR="0" marT="0" marB="0" anchor="ctr"/>
                </a:tc>
                <a:tc>
                  <a:txBody>
                    <a:bodyPr/>
                    <a:lstStyle/>
                    <a:p>
                      <a:pPr algn="ctr" fontAlgn="ctr"/>
                      <a:r>
                        <a:rPr lang="es-CO" sz="1300" dirty="0" smtClean="0"/>
                        <a:t>Armero – Líbano</a:t>
                      </a:r>
                      <a:r>
                        <a:rPr lang="es-CO" sz="1300" baseline="0" dirty="0" smtClean="0"/>
                        <a:t> – Paso por Líbano, Líbano - Murillo</a:t>
                      </a:r>
                      <a:endParaRPr lang="es-CO" sz="1300" dirty="0"/>
                    </a:p>
                  </a:txBody>
                  <a:tcPr marL="0" marR="0" marT="0" marB="0" anchor="ctr"/>
                </a:tc>
                <a:tc>
                  <a:txBody>
                    <a:bodyPr/>
                    <a:lstStyle/>
                    <a:p>
                      <a:pPr algn="ctr" fontAlgn="ctr"/>
                      <a:r>
                        <a:rPr lang="es-MX" sz="1300" dirty="0" smtClean="0"/>
                        <a:t>55.70</a:t>
                      </a:r>
                      <a:endParaRPr lang="es-MX" sz="1300" dirty="0"/>
                    </a:p>
                  </a:txBody>
                  <a:tcPr marL="7739" marR="7739" marT="7739"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300" dirty="0" smtClean="0"/>
                        <a:t>Mejoramiento y Rehabilitación</a:t>
                      </a:r>
                    </a:p>
                  </a:txBody>
                  <a:tcPr marL="0" marR="0" marT="0" marB="0" anchor="ctr"/>
                </a:tc>
              </a:tr>
              <a:tr h="512682">
                <a:tc>
                  <a:txBody>
                    <a:bodyPr/>
                    <a:lstStyle/>
                    <a:p>
                      <a:pPr algn="ctr" fontAlgn="ctr"/>
                      <a:r>
                        <a:rPr lang="es-MX" sz="1300" dirty="0" smtClean="0"/>
                        <a:t>UF4</a:t>
                      </a:r>
                      <a:endParaRPr lang="es-MX" sz="1300" dirty="0"/>
                    </a:p>
                  </a:txBody>
                  <a:tcPr marL="0" marR="0" marT="0" marB="0" anchor="ctr"/>
                </a:tc>
                <a:tc>
                  <a:txBody>
                    <a:bodyPr/>
                    <a:lstStyle/>
                    <a:p>
                      <a:pPr algn="ctr" fontAlgn="ctr"/>
                      <a:r>
                        <a:rPr lang="es-CO" sz="1300" dirty="0" smtClean="0"/>
                        <a:t>Paso por Murillo,</a:t>
                      </a:r>
                      <a:r>
                        <a:rPr lang="es-CO" sz="1300" baseline="0" dirty="0" smtClean="0"/>
                        <a:t> Murillo – Alto de Ventanas</a:t>
                      </a:r>
                      <a:endParaRPr lang="es-CO" sz="1300" dirty="0"/>
                    </a:p>
                  </a:txBody>
                  <a:tcPr marL="0" marR="0" marT="0" marB="0" anchor="ctr"/>
                </a:tc>
                <a:tc>
                  <a:txBody>
                    <a:bodyPr/>
                    <a:lstStyle/>
                    <a:p>
                      <a:pPr algn="ctr" fontAlgn="ctr"/>
                      <a:r>
                        <a:rPr lang="es-MX" sz="1300" dirty="0" smtClean="0"/>
                        <a:t>24.70</a:t>
                      </a:r>
                      <a:endParaRPr lang="es-MX" sz="1300" dirty="0"/>
                    </a:p>
                  </a:txBody>
                  <a:tcPr marL="7739" marR="7739" marT="7739"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300" dirty="0" smtClean="0"/>
                        <a:t>Mejoramiento y Rehabilitación</a:t>
                      </a:r>
                    </a:p>
                  </a:txBody>
                  <a:tcPr marL="0" marR="0" marT="0" marB="0" anchor="ctr"/>
                </a:tc>
              </a:tr>
              <a:tr h="584253">
                <a:tc>
                  <a:txBody>
                    <a:bodyPr/>
                    <a:lstStyle/>
                    <a:p>
                      <a:pPr algn="ctr" fontAlgn="ctr"/>
                      <a:r>
                        <a:rPr lang="es-MX" sz="1300" dirty="0" smtClean="0"/>
                        <a:t>UF5</a:t>
                      </a:r>
                      <a:endParaRPr lang="es-MX" sz="1300" dirty="0"/>
                    </a:p>
                  </a:txBody>
                  <a:tcPr marL="0" marR="0" marT="0" marB="0" anchor="ctr"/>
                </a:tc>
                <a:tc>
                  <a:txBody>
                    <a:bodyPr/>
                    <a:lstStyle/>
                    <a:p>
                      <a:pPr algn="ctr" fontAlgn="ctr"/>
                      <a:r>
                        <a:rPr lang="es-CO" sz="1300" dirty="0" smtClean="0"/>
                        <a:t>Alto de Ventanas – Termales del Ruiz – La Esperanza</a:t>
                      </a:r>
                      <a:endParaRPr lang="es-CO" sz="1300" dirty="0"/>
                    </a:p>
                  </a:txBody>
                  <a:tcPr marL="0" marR="0" marT="0" marB="0" anchor="ctr"/>
                </a:tc>
                <a:tc>
                  <a:txBody>
                    <a:bodyPr/>
                    <a:lstStyle/>
                    <a:p>
                      <a:pPr algn="ctr" fontAlgn="ctr"/>
                      <a:r>
                        <a:rPr lang="es-MX" sz="1300" dirty="0" smtClean="0"/>
                        <a:t>29.90</a:t>
                      </a:r>
                      <a:endParaRPr lang="es-MX" sz="1300" dirty="0"/>
                    </a:p>
                  </a:txBody>
                  <a:tcPr marL="7739" marR="7739" marT="7739"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300" dirty="0" smtClean="0"/>
                        <a:t>Mejoramiento y Rehabilitación</a:t>
                      </a:r>
                    </a:p>
                  </a:txBody>
                  <a:tcPr marL="0" marR="0" marT="0" marB="0" anchor="ctr"/>
                </a:tc>
              </a:tr>
            </a:tbl>
          </a:graphicData>
        </a:graphic>
      </p:graphicFrame>
      <p:sp>
        <p:nvSpPr>
          <p:cNvPr id="8" name="30 CuadroTexto"/>
          <p:cNvSpPr txBox="1">
            <a:spLocks noChangeArrowheads="1"/>
          </p:cNvSpPr>
          <p:nvPr/>
        </p:nvSpPr>
        <p:spPr bwMode="auto">
          <a:xfrm flipH="1">
            <a:off x="4912491" y="1551182"/>
            <a:ext cx="3813182" cy="319639"/>
          </a:xfrm>
          <a:prstGeom prst="rect">
            <a:avLst/>
          </a:prstGeom>
          <a:solidFill>
            <a:srgbClr val="E36B1A"/>
          </a:solidFill>
        </p:spPr>
        <p:style>
          <a:lnRef idx="3">
            <a:schemeClr val="lt1"/>
          </a:lnRef>
          <a:fillRef idx="1">
            <a:schemeClr val="accent6"/>
          </a:fillRef>
          <a:effectRef idx="1">
            <a:schemeClr val="accent6"/>
          </a:effectRef>
          <a:fontRef idx="minor">
            <a:schemeClr val="lt1"/>
          </a:fontRef>
        </p:style>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477" dirty="0">
                <a:solidFill>
                  <a:prstClr val="white"/>
                </a:solidFill>
                <a:latin typeface="Calibri"/>
                <a:cs typeface="Arial" pitchFamily="34" charset="0"/>
              </a:rPr>
              <a:t>INVERSIONES 4G (Millones)</a:t>
            </a:r>
          </a:p>
        </p:txBody>
      </p:sp>
      <p:graphicFrame>
        <p:nvGraphicFramePr>
          <p:cNvPr id="9" name="3 Tabla"/>
          <p:cNvGraphicFramePr>
            <a:graphicFrameLocks noGrp="1"/>
          </p:cNvGraphicFramePr>
          <p:nvPr>
            <p:extLst>
              <p:ext uri="{D42A27DB-BD31-4B8C-83A1-F6EECF244321}">
                <p14:modId xmlns:p14="http://schemas.microsoft.com/office/powerpoint/2010/main" val="2465585799"/>
              </p:ext>
            </p:extLst>
          </p:nvPr>
        </p:nvGraphicFramePr>
        <p:xfrm>
          <a:off x="4918906" y="1933726"/>
          <a:ext cx="3807164" cy="594360"/>
        </p:xfrm>
        <a:graphic>
          <a:graphicData uri="http://schemas.openxmlformats.org/drawingml/2006/table">
            <a:tbl>
              <a:tblPr firstRow="1" bandRow="1">
                <a:tableStyleId>{E8B1032C-EA38-4F05-BA0D-38AFFFC7BED3}</a:tableStyleId>
              </a:tblPr>
              <a:tblGrid>
                <a:gridCol w="2163635"/>
                <a:gridCol w="1643529"/>
              </a:tblGrid>
              <a:tr h="293664">
                <a:tc>
                  <a:txBody>
                    <a:bodyPr/>
                    <a:lstStyle/>
                    <a:p>
                      <a:pPr marL="0" algn="l" defTabSz="914400" rtl="0" eaLnBrk="1" latinLnBrk="0" hangingPunct="1"/>
                      <a:r>
                        <a:rPr lang="es-ES" sz="1500" kern="1200" dirty="0" smtClean="0"/>
                        <a:t>Total</a:t>
                      </a:r>
                      <a:r>
                        <a:rPr lang="es-ES" sz="1500" kern="1200" baseline="0" dirty="0" smtClean="0"/>
                        <a:t> Capex</a:t>
                      </a:r>
                      <a:endParaRPr lang="es-CO" sz="1500" b="0" kern="1200" dirty="0">
                        <a:solidFill>
                          <a:schemeClr val="dk1"/>
                        </a:solidFill>
                        <a:latin typeface="+mn-lt"/>
                        <a:ea typeface="+mn-ea"/>
                        <a:cs typeface="Arial" panose="020B0604020202020204" pitchFamily="34" charset="0"/>
                      </a:endParaRPr>
                    </a:p>
                  </a:txBody>
                  <a:tcPr marL="68580" marR="68580" marT="34290" marB="34290"/>
                </a:tc>
                <a:tc>
                  <a:txBody>
                    <a:bodyPr/>
                    <a:lstStyle/>
                    <a:p>
                      <a:pPr algn="ctr" fontAlgn="ctr"/>
                      <a:r>
                        <a:rPr lang="es-CO" sz="1500" u="none" strike="noStrike" dirty="0" smtClean="0"/>
                        <a:t>$546.346</a:t>
                      </a:r>
                      <a:endParaRPr lang="es-CO" sz="1500" b="0" i="0" u="none" strike="noStrike" dirty="0">
                        <a:solidFill>
                          <a:schemeClr val="tx1"/>
                        </a:solidFill>
                        <a:latin typeface="+mn-lt"/>
                        <a:cs typeface="Arial" panose="020B0604020202020204" pitchFamily="34" charset="0"/>
                      </a:endParaRPr>
                    </a:p>
                  </a:txBody>
                  <a:tcPr marL="7144" marR="7144" marT="7144" marB="0" anchor="ctr"/>
                </a:tc>
              </a:tr>
              <a:tr h="293664">
                <a:tc>
                  <a:txBody>
                    <a:bodyPr/>
                    <a:lstStyle/>
                    <a:p>
                      <a:pPr marL="0" algn="l" defTabSz="914400" rtl="0" eaLnBrk="1" latinLnBrk="0" hangingPunct="1"/>
                      <a:r>
                        <a:rPr lang="es-CO" sz="1500" kern="1200" dirty="0" smtClean="0"/>
                        <a:t>Total Contrato</a:t>
                      </a:r>
                      <a:endParaRPr lang="es-CO" sz="1500" b="1" kern="1200" dirty="0">
                        <a:solidFill>
                          <a:schemeClr val="dk1"/>
                        </a:solidFill>
                        <a:latin typeface="+mn-lt"/>
                        <a:ea typeface="+mn-ea"/>
                        <a:cs typeface="Arial" panose="020B0604020202020204" pitchFamily="34" charset="0"/>
                      </a:endParaRPr>
                    </a:p>
                  </a:txBody>
                  <a:tcPr marL="68580" marR="68580" marT="34290" marB="34290" anchor="ctr"/>
                </a:tc>
                <a:tc>
                  <a:txBody>
                    <a:bodyPr/>
                    <a:lstStyle/>
                    <a:p>
                      <a:pPr algn="ctr" fontAlgn="ctr"/>
                      <a:r>
                        <a:rPr lang="es-CO" sz="1500" u="none" strike="noStrike" dirty="0" smtClean="0"/>
                        <a:t>$1.383.191</a:t>
                      </a:r>
                      <a:endParaRPr lang="es-CO" sz="1500" b="0" i="0" u="none" strike="noStrike" dirty="0">
                        <a:solidFill>
                          <a:schemeClr val="tx1"/>
                        </a:solidFill>
                        <a:latin typeface="+mn-lt"/>
                        <a:cs typeface="Arial" panose="020B0604020202020204" pitchFamily="34" charset="0"/>
                      </a:endParaRPr>
                    </a:p>
                  </a:txBody>
                  <a:tcPr marL="0" marR="0" marT="0" marB="0" anchor="ctr"/>
                </a:tc>
              </a:tr>
            </a:tbl>
          </a:graphicData>
        </a:graphic>
      </p:graphicFrame>
      <p:sp>
        <p:nvSpPr>
          <p:cNvPr id="10" name="CuadroTexto 9"/>
          <p:cNvSpPr txBox="1"/>
          <p:nvPr/>
        </p:nvSpPr>
        <p:spPr>
          <a:xfrm>
            <a:off x="4834757" y="2631734"/>
            <a:ext cx="2777490" cy="246221"/>
          </a:xfrm>
          <a:prstGeom prst="rect">
            <a:avLst/>
          </a:prstGeom>
          <a:noFill/>
        </p:spPr>
        <p:txBody>
          <a:bodyPr wrap="square" rtlCol="0">
            <a:spAutoFit/>
          </a:bodyPr>
          <a:lstStyle/>
          <a:p>
            <a:r>
              <a:rPr lang="es-MX" sz="1000" dirty="0">
                <a:solidFill>
                  <a:srgbClr val="022B44"/>
                </a:solidFill>
              </a:rPr>
              <a:t>* Precios </a:t>
            </a:r>
            <a:r>
              <a:rPr lang="es-MX" sz="1000" dirty="0" smtClean="0">
                <a:solidFill>
                  <a:srgbClr val="022B44"/>
                </a:solidFill>
              </a:rPr>
              <a:t>constantes de diciembre </a:t>
            </a:r>
            <a:r>
              <a:rPr lang="es-MX" sz="1000" dirty="0">
                <a:solidFill>
                  <a:srgbClr val="022B44"/>
                </a:solidFill>
              </a:rPr>
              <a:t>de </a:t>
            </a:r>
            <a:r>
              <a:rPr lang="es-MX" sz="1000" dirty="0" smtClean="0">
                <a:solidFill>
                  <a:srgbClr val="022B44"/>
                </a:solidFill>
              </a:rPr>
              <a:t>2014</a:t>
            </a:r>
            <a:endParaRPr lang="es-MX" sz="1000" dirty="0">
              <a:solidFill>
                <a:srgbClr val="022B44"/>
              </a:solidFill>
            </a:endParaRPr>
          </a:p>
        </p:txBody>
      </p:sp>
    </p:spTree>
    <p:extLst>
      <p:ext uri="{BB962C8B-B14F-4D97-AF65-F5344CB8AC3E}">
        <p14:creationId xmlns:p14="http://schemas.microsoft.com/office/powerpoint/2010/main" val="42422190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7608" y="980728"/>
            <a:ext cx="7403192" cy="3744416"/>
          </a:xfrm>
          <a:prstGeom prst="rect">
            <a:avLst/>
          </a:prstGeom>
        </p:spPr>
      </p:pic>
    </p:spTree>
    <p:extLst>
      <p:ext uri="{BB962C8B-B14F-4D97-AF65-F5344CB8AC3E}">
        <p14:creationId xmlns:p14="http://schemas.microsoft.com/office/powerpoint/2010/main" val="102785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72008"/>
            <a:ext cx="1400213" cy="1124744"/>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2651284772"/>
              </p:ext>
            </p:extLst>
          </p:nvPr>
        </p:nvGraphicFramePr>
        <p:xfrm>
          <a:off x="330675" y="3735027"/>
          <a:ext cx="9394250" cy="2574293"/>
        </p:xfrm>
        <a:graphic>
          <a:graphicData uri="http://schemas.openxmlformats.org/drawingml/2006/table">
            <a:tbl>
              <a:tblPr firstRow="1" firstCol="1" bandRow="1">
                <a:tableStyleId>{5C22544A-7EE6-4342-B048-85BDC9FD1C3A}</a:tableStyleId>
              </a:tblPr>
              <a:tblGrid>
                <a:gridCol w="645405"/>
                <a:gridCol w="1467880"/>
                <a:gridCol w="1452831"/>
                <a:gridCol w="1452831"/>
                <a:gridCol w="861423"/>
                <a:gridCol w="2079643"/>
                <a:gridCol w="1434237"/>
              </a:tblGrid>
              <a:tr h="654053">
                <a:tc>
                  <a:txBody>
                    <a:bodyPr/>
                    <a:lstStyle/>
                    <a:p>
                      <a:pPr algn="ctr">
                        <a:spcAft>
                          <a:spcPts val="0"/>
                        </a:spcAft>
                      </a:pPr>
                      <a:r>
                        <a:rPr lang="es-ES" sz="1050" dirty="0">
                          <a:solidFill>
                            <a:schemeClr val="bg1"/>
                          </a:solidFill>
                          <a:effectLst/>
                        </a:rPr>
                        <a:t>UF</a:t>
                      </a:r>
                      <a:endParaRPr lang="es-CO" sz="1050" dirty="0">
                        <a:solidFill>
                          <a:schemeClr val="bg1"/>
                        </a:solidFill>
                        <a:effectLst/>
                        <a:latin typeface="Times New Roman" panose="02020603050405020304" pitchFamily="18" charset="0"/>
                        <a:ea typeface="Calibri" panose="020F0502020204030204" pitchFamily="34" charset="0"/>
                      </a:endParaRPr>
                    </a:p>
                  </a:txBody>
                  <a:tcPr marL="39881" marR="39881" marT="0" marB="0" anchor="ctr"/>
                </a:tc>
                <a:tc>
                  <a:txBody>
                    <a:bodyPr/>
                    <a:lstStyle/>
                    <a:p>
                      <a:pPr algn="ctr">
                        <a:spcAft>
                          <a:spcPts val="0"/>
                        </a:spcAft>
                      </a:pPr>
                      <a:r>
                        <a:rPr lang="es-ES" sz="1050" dirty="0">
                          <a:solidFill>
                            <a:schemeClr val="bg1"/>
                          </a:solidFill>
                          <a:effectLst/>
                        </a:rPr>
                        <a:t>Sector</a:t>
                      </a:r>
                      <a:endParaRPr lang="es-CO" sz="1050" dirty="0">
                        <a:solidFill>
                          <a:schemeClr val="bg1"/>
                        </a:solidFill>
                        <a:effectLst/>
                        <a:latin typeface="Times New Roman" panose="02020603050405020304" pitchFamily="18" charset="0"/>
                        <a:ea typeface="Calibri" panose="020F0502020204030204" pitchFamily="34" charset="0"/>
                      </a:endParaRPr>
                    </a:p>
                  </a:txBody>
                  <a:tcPr marL="39881" marR="39881" marT="0" marB="0" anchor="ctr"/>
                </a:tc>
                <a:tc>
                  <a:txBody>
                    <a:bodyPr/>
                    <a:lstStyle/>
                    <a:p>
                      <a:pPr algn="ctr">
                        <a:spcAft>
                          <a:spcPts val="0"/>
                        </a:spcAft>
                      </a:pPr>
                      <a:r>
                        <a:rPr lang="es-ES" sz="1050" dirty="0">
                          <a:solidFill>
                            <a:schemeClr val="bg1"/>
                          </a:solidFill>
                          <a:effectLst/>
                        </a:rPr>
                        <a:t>Origen (nombre – abscisa)</a:t>
                      </a:r>
                      <a:endParaRPr lang="es-CO" sz="1050" dirty="0">
                        <a:solidFill>
                          <a:schemeClr val="bg1"/>
                        </a:solidFill>
                        <a:effectLst/>
                        <a:latin typeface="Times New Roman" panose="02020603050405020304" pitchFamily="18" charset="0"/>
                        <a:ea typeface="Calibri" panose="020F0502020204030204" pitchFamily="34" charset="0"/>
                      </a:endParaRPr>
                    </a:p>
                  </a:txBody>
                  <a:tcPr marL="39881" marR="39881" marT="0" marB="0" anchor="ctr"/>
                </a:tc>
                <a:tc>
                  <a:txBody>
                    <a:bodyPr/>
                    <a:lstStyle/>
                    <a:p>
                      <a:pPr algn="ctr">
                        <a:spcAft>
                          <a:spcPts val="0"/>
                        </a:spcAft>
                      </a:pPr>
                      <a:r>
                        <a:rPr lang="es-ES" sz="1050" dirty="0">
                          <a:solidFill>
                            <a:schemeClr val="bg1"/>
                          </a:solidFill>
                          <a:effectLst/>
                        </a:rPr>
                        <a:t>Destino (nombre – abscisa)</a:t>
                      </a:r>
                      <a:endParaRPr lang="es-CO" sz="1050" dirty="0">
                        <a:solidFill>
                          <a:schemeClr val="bg1"/>
                        </a:solidFill>
                        <a:effectLst/>
                        <a:latin typeface="Times New Roman" panose="02020603050405020304" pitchFamily="18" charset="0"/>
                        <a:ea typeface="Calibri" panose="020F0502020204030204" pitchFamily="34" charset="0"/>
                      </a:endParaRPr>
                    </a:p>
                  </a:txBody>
                  <a:tcPr marL="39881" marR="39881" marT="0" marB="0" anchor="ctr"/>
                </a:tc>
                <a:tc>
                  <a:txBody>
                    <a:bodyPr/>
                    <a:lstStyle/>
                    <a:p>
                      <a:pPr algn="ctr">
                        <a:spcAft>
                          <a:spcPts val="0"/>
                        </a:spcAft>
                      </a:pPr>
                      <a:r>
                        <a:rPr lang="es-ES" sz="1050" dirty="0">
                          <a:solidFill>
                            <a:schemeClr val="bg1"/>
                          </a:solidFill>
                          <a:effectLst/>
                        </a:rPr>
                        <a:t>Longitud aproximada origen destino (Km)</a:t>
                      </a:r>
                      <a:endParaRPr lang="es-CO" sz="1050" dirty="0">
                        <a:solidFill>
                          <a:schemeClr val="bg1"/>
                        </a:solidFill>
                        <a:effectLst/>
                        <a:latin typeface="Times New Roman" panose="02020603050405020304" pitchFamily="18" charset="0"/>
                        <a:ea typeface="Calibri" panose="020F0502020204030204" pitchFamily="34" charset="0"/>
                      </a:endParaRPr>
                    </a:p>
                  </a:txBody>
                  <a:tcPr marL="39881" marR="39881" marT="0" marB="0" anchor="ctr"/>
                </a:tc>
                <a:tc>
                  <a:txBody>
                    <a:bodyPr/>
                    <a:lstStyle/>
                    <a:p>
                      <a:pPr algn="ctr">
                        <a:spcAft>
                          <a:spcPts val="0"/>
                        </a:spcAft>
                      </a:pPr>
                      <a:r>
                        <a:rPr lang="es-ES" sz="1050" dirty="0">
                          <a:solidFill>
                            <a:schemeClr val="bg1"/>
                          </a:solidFill>
                          <a:effectLst/>
                        </a:rPr>
                        <a:t>Intervención prevista</a:t>
                      </a:r>
                      <a:endParaRPr lang="es-CO" sz="1050" dirty="0">
                        <a:solidFill>
                          <a:schemeClr val="bg1"/>
                        </a:solidFill>
                        <a:effectLst/>
                        <a:latin typeface="Times New Roman" panose="02020603050405020304" pitchFamily="18" charset="0"/>
                        <a:ea typeface="Calibri" panose="020F0502020204030204" pitchFamily="34" charset="0"/>
                      </a:endParaRPr>
                    </a:p>
                  </a:txBody>
                  <a:tcPr marL="39881" marR="39881" marT="0" marB="0" anchor="ctr"/>
                </a:tc>
                <a:tc>
                  <a:txBody>
                    <a:bodyPr/>
                    <a:lstStyle/>
                    <a:p>
                      <a:pPr algn="ctr">
                        <a:spcAft>
                          <a:spcPts val="0"/>
                        </a:spcAft>
                      </a:pPr>
                      <a:r>
                        <a:rPr lang="es-ES" sz="1050" dirty="0">
                          <a:solidFill>
                            <a:schemeClr val="bg1"/>
                          </a:solidFill>
                          <a:effectLst/>
                        </a:rPr>
                        <a:t>Observación</a:t>
                      </a:r>
                      <a:endParaRPr lang="es-CO" sz="1050" dirty="0">
                        <a:solidFill>
                          <a:schemeClr val="bg1"/>
                        </a:solidFill>
                        <a:effectLst/>
                        <a:latin typeface="Times New Roman" panose="02020603050405020304" pitchFamily="18" charset="0"/>
                        <a:ea typeface="Calibri" panose="020F0502020204030204" pitchFamily="34" charset="0"/>
                      </a:endParaRPr>
                    </a:p>
                  </a:txBody>
                  <a:tcPr marL="39881" marR="39881" marT="0" marB="0" anchor="ctr"/>
                </a:tc>
              </a:tr>
              <a:tr h="433735">
                <a:tc rowSpan="2">
                  <a:txBody>
                    <a:bodyPr/>
                    <a:lstStyle/>
                    <a:p>
                      <a:pPr algn="ctr">
                        <a:spcAft>
                          <a:spcPts val="0"/>
                        </a:spcAft>
                      </a:pPr>
                      <a:r>
                        <a:rPr lang="es-ES_tradnl" sz="1050" dirty="0">
                          <a:solidFill>
                            <a:schemeClr val="bg1"/>
                          </a:solidFill>
                          <a:effectLst/>
                        </a:rPr>
                        <a:t>UF1</a:t>
                      </a:r>
                      <a:endParaRPr lang="es-CO" sz="1050" dirty="0">
                        <a:solidFill>
                          <a:schemeClr val="bg1"/>
                        </a:solidFill>
                        <a:effectLst/>
                        <a:latin typeface="Times New Roman" panose="02020603050405020304" pitchFamily="18" charset="0"/>
                        <a:ea typeface="Calibri" panose="020F0502020204030204" pitchFamily="34" charset="0"/>
                      </a:endParaRPr>
                    </a:p>
                  </a:txBody>
                  <a:tcPr marL="39881" marR="39881" marT="0" marB="0" anchor="ctr"/>
                </a:tc>
                <a:tc>
                  <a:txBody>
                    <a:bodyPr/>
                    <a:lstStyle/>
                    <a:p>
                      <a:pPr algn="ctr">
                        <a:spcAft>
                          <a:spcPts val="0"/>
                        </a:spcAft>
                      </a:pPr>
                      <a:r>
                        <a:rPr lang="es-ES_tradnl" sz="1050">
                          <a:effectLst/>
                        </a:rPr>
                        <a:t>Puerta de Hierro – Carmen de Bolívar</a:t>
                      </a:r>
                      <a:endParaRPr lang="es-CO" sz="1050">
                        <a:effectLst/>
                        <a:latin typeface="Times New Roman" panose="02020603050405020304" pitchFamily="18" charset="0"/>
                        <a:ea typeface="Calibri" panose="020F0502020204030204" pitchFamily="34" charset="0"/>
                      </a:endParaRPr>
                    </a:p>
                  </a:txBody>
                  <a:tcPr marL="39881" marR="39881" marT="0" marB="0" anchor="ctr"/>
                </a:tc>
                <a:tc>
                  <a:txBody>
                    <a:bodyPr/>
                    <a:lstStyle/>
                    <a:p>
                      <a:pPr algn="ctr">
                        <a:spcAft>
                          <a:spcPts val="0"/>
                        </a:spcAft>
                      </a:pPr>
                      <a:r>
                        <a:rPr lang="es-ES_tradnl" sz="1050" dirty="0">
                          <a:effectLst/>
                        </a:rPr>
                        <a:t>PR 25+000</a:t>
                      </a:r>
                      <a:endParaRPr lang="es-CO" sz="1050" dirty="0">
                        <a:effectLst/>
                        <a:latin typeface="Times New Roman" panose="02020603050405020304" pitchFamily="18" charset="0"/>
                        <a:ea typeface="Calibri" panose="020F0502020204030204" pitchFamily="34" charset="0"/>
                      </a:endParaRPr>
                    </a:p>
                  </a:txBody>
                  <a:tcPr marL="39881" marR="39881" marT="0" marB="0" anchor="ctr"/>
                </a:tc>
                <a:tc>
                  <a:txBody>
                    <a:bodyPr/>
                    <a:lstStyle/>
                    <a:p>
                      <a:pPr algn="ctr">
                        <a:spcAft>
                          <a:spcPts val="0"/>
                        </a:spcAft>
                      </a:pPr>
                      <a:r>
                        <a:rPr lang="es-ES_tradnl" sz="1050" dirty="0">
                          <a:effectLst/>
                        </a:rPr>
                        <a:t>PR67+645 (fin variante Carmen de Bolívar)</a:t>
                      </a:r>
                      <a:endParaRPr lang="es-CO" sz="1050" dirty="0">
                        <a:effectLst/>
                        <a:latin typeface="Times New Roman" panose="02020603050405020304" pitchFamily="18" charset="0"/>
                        <a:ea typeface="Calibri" panose="020F0502020204030204" pitchFamily="34" charset="0"/>
                      </a:endParaRPr>
                    </a:p>
                  </a:txBody>
                  <a:tcPr marL="39881" marR="39881" marT="0" marB="0" anchor="ctr"/>
                </a:tc>
                <a:tc>
                  <a:txBody>
                    <a:bodyPr/>
                    <a:lstStyle/>
                    <a:p>
                      <a:pPr algn="ctr">
                        <a:spcAft>
                          <a:spcPts val="0"/>
                        </a:spcAft>
                      </a:pPr>
                      <a:r>
                        <a:rPr lang="es-ES_tradnl" sz="1050" dirty="0">
                          <a:effectLst/>
                        </a:rPr>
                        <a:t>41,09</a:t>
                      </a:r>
                      <a:endParaRPr lang="es-CO" sz="1050" dirty="0">
                        <a:effectLst/>
                        <a:latin typeface="Times New Roman" panose="02020603050405020304" pitchFamily="18" charset="0"/>
                        <a:ea typeface="Calibri" panose="020F0502020204030204" pitchFamily="34" charset="0"/>
                      </a:endParaRPr>
                    </a:p>
                  </a:txBody>
                  <a:tcPr marL="39881" marR="39881" marT="0" marB="0" anchor="ctr"/>
                </a:tc>
                <a:tc>
                  <a:txBody>
                    <a:bodyPr/>
                    <a:lstStyle/>
                    <a:p>
                      <a:pPr algn="ctr">
                        <a:spcAft>
                          <a:spcPts val="0"/>
                        </a:spcAft>
                      </a:pPr>
                      <a:r>
                        <a:rPr lang="es-ES_tradnl" sz="1050" dirty="0">
                          <a:effectLst/>
                        </a:rPr>
                        <a:t>Mejoramiento, Operación y  Mantenimiento</a:t>
                      </a:r>
                      <a:endParaRPr lang="es-CO" sz="1050" dirty="0">
                        <a:effectLst/>
                      </a:endParaRPr>
                    </a:p>
                    <a:p>
                      <a:pPr algn="ctr">
                        <a:spcAft>
                          <a:spcPts val="0"/>
                        </a:spcAft>
                      </a:pPr>
                      <a:r>
                        <a:rPr lang="es-ES_tradnl" sz="1050" dirty="0">
                          <a:effectLst/>
                        </a:rPr>
                        <a:t>calzada existente</a:t>
                      </a:r>
                      <a:endParaRPr lang="es-CO" sz="1050" dirty="0">
                        <a:effectLst/>
                        <a:latin typeface="Times New Roman" panose="02020603050405020304" pitchFamily="18" charset="0"/>
                        <a:ea typeface="Calibri" panose="020F0502020204030204" pitchFamily="34" charset="0"/>
                      </a:endParaRPr>
                    </a:p>
                  </a:txBody>
                  <a:tcPr marL="39881" marR="39881" marT="0" marB="0" anchor="ctr"/>
                </a:tc>
                <a:tc>
                  <a:txBody>
                    <a:bodyPr/>
                    <a:lstStyle/>
                    <a:p>
                      <a:pPr algn="ctr">
                        <a:spcAft>
                          <a:spcPts val="0"/>
                        </a:spcAft>
                      </a:pPr>
                      <a:r>
                        <a:rPr lang="es-ES_tradnl" sz="1050" dirty="0">
                          <a:effectLst/>
                        </a:rPr>
                        <a:t>Ruta 2515</a:t>
                      </a:r>
                      <a:endParaRPr lang="es-CO" sz="1050" dirty="0">
                        <a:effectLst/>
                        <a:latin typeface="Times New Roman" panose="02020603050405020304" pitchFamily="18" charset="0"/>
                        <a:ea typeface="Calibri" panose="020F0502020204030204" pitchFamily="34" charset="0"/>
                      </a:endParaRPr>
                    </a:p>
                  </a:txBody>
                  <a:tcPr marL="39881" marR="39881" marT="0" marB="0" anchor="ctr"/>
                </a:tc>
              </a:tr>
              <a:tr h="454979">
                <a:tc vMerge="1">
                  <a:txBody>
                    <a:bodyPr/>
                    <a:lstStyle/>
                    <a:p>
                      <a:endParaRPr lang="es-CO"/>
                    </a:p>
                  </a:txBody>
                  <a:tcPr/>
                </a:tc>
                <a:tc>
                  <a:txBody>
                    <a:bodyPr/>
                    <a:lstStyle/>
                    <a:p>
                      <a:pPr algn="ctr">
                        <a:spcAft>
                          <a:spcPts val="0"/>
                        </a:spcAft>
                      </a:pPr>
                      <a:r>
                        <a:rPr lang="es-ES_tradnl" sz="1050">
                          <a:effectLst/>
                        </a:rPr>
                        <a:t>Variante Carmen de Bolívar</a:t>
                      </a:r>
                      <a:endParaRPr lang="es-CO" sz="1050">
                        <a:effectLst/>
                        <a:latin typeface="Times New Roman" panose="02020603050405020304" pitchFamily="18" charset="0"/>
                        <a:ea typeface="Calibri" panose="020F0502020204030204" pitchFamily="34" charset="0"/>
                      </a:endParaRPr>
                    </a:p>
                  </a:txBody>
                  <a:tcPr marL="39881" marR="39881" marT="0" marB="0" anchor="ctr"/>
                </a:tc>
                <a:tc>
                  <a:txBody>
                    <a:bodyPr/>
                    <a:lstStyle/>
                    <a:p>
                      <a:pPr algn="ctr">
                        <a:spcAft>
                          <a:spcPts val="0"/>
                        </a:spcAft>
                      </a:pPr>
                      <a:r>
                        <a:rPr lang="es-ES_tradnl" sz="1050" dirty="0">
                          <a:effectLst/>
                        </a:rPr>
                        <a:t>K0+000</a:t>
                      </a:r>
                      <a:endParaRPr lang="es-CO" sz="1050" dirty="0">
                        <a:effectLst/>
                      </a:endParaRPr>
                    </a:p>
                    <a:p>
                      <a:pPr algn="ctr">
                        <a:spcAft>
                          <a:spcPts val="0"/>
                        </a:spcAft>
                      </a:pPr>
                      <a:r>
                        <a:rPr lang="es-ES_tradnl" sz="1050" dirty="0">
                          <a:effectLst/>
                        </a:rPr>
                        <a:t>(PR62+866 aprox. de la ruta 2515)</a:t>
                      </a:r>
                      <a:endParaRPr lang="es-CO" sz="1050" dirty="0">
                        <a:effectLst/>
                        <a:latin typeface="Times New Roman" panose="02020603050405020304" pitchFamily="18" charset="0"/>
                        <a:ea typeface="Calibri" panose="020F0502020204030204" pitchFamily="34" charset="0"/>
                      </a:endParaRPr>
                    </a:p>
                  </a:txBody>
                  <a:tcPr marL="39881" marR="39881" marT="0" marB="0" anchor="ctr"/>
                </a:tc>
                <a:tc>
                  <a:txBody>
                    <a:bodyPr/>
                    <a:lstStyle/>
                    <a:p>
                      <a:pPr algn="ctr">
                        <a:spcAft>
                          <a:spcPts val="0"/>
                        </a:spcAft>
                      </a:pPr>
                      <a:r>
                        <a:rPr lang="es-ES_tradnl" sz="1050" dirty="0">
                          <a:effectLst/>
                        </a:rPr>
                        <a:t>K6+373,3 (PR67+645 aprox. de la ruta 2515)</a:t>
                      </a:r>
                      <a:endParaRPr lang="es-CO" sz="1050" dirty="0">
                        <a:effectLst/>
                        <a:latin typeface="Times New Roman" panose="02020603050405020304" pitchFamily="18" charset="0"/>
                        <a:ea typeface="Calibri" panose="020F0502020204030204" pitchFamily="34" charset="0"/>
                      </a:endParaRPr>
                    </a:p>
                  </a:txBody>
                  <a:tcPr marL="39881" marR="39881" marT="0" marB="0" anchor="ctr"/>
                </a:tc>
                <a:tc>
                  <a:txBody>
                    <a:bodyPr/>
                    <a:lstStyle/>
                    <a:p>
                      <a:pPr algn="ctr">
                        <a:spcAft>
                          <a:spcPts val="0"/>
                        </a:spcAft>
                      </a:pPr>
                      <a:r>
                        <a:rPr lang="es-ES_tradnl" sz="1050" dirty="0">
                          <a:effectLst/>
                        </a:rPr>
                        <a:t>6,37</a:t>
                      </a:r>
                      <a:endParaRPr lang="es-CO" sz="1050" dirty="0">
                        <a:effectLst/>
                        <a:latin typeface="Times New Roman" panose="02020603050405020304" pitchFamily="18" charset="0"/>
                        <a:ea typeface="Calibri" panose="020F0502020204030204" pitchFamily="34" charset="0"/>
                      </a:endParaRPr>
                    </a:p>
                  </a:txBody>
                  <a:tcPr marL="39881" marR="39881" marT="0" marB="0" anchor="ctr"/>
                </a:tc>
                <a:tc>
                  <a:txBody>
                    <a:bodyPr/>
                    <a:lstStyle/>
                    <a:p>
                      <a:pPr algn="ctr">
                        <a:spcAft>
                          <a:spcPts val="0"/>
                        </a:spcAft>
                      </a:pPr>
                      <a:r>
                        <a:rPr lang="es-ES_tradnl" sz="1050">
                          <a:effectLst/>
                        </a:rPr>
                        <a:t>Construcción, operación y mantenimiento de nueva calzada sencilla</a:t>
                      </a:r>
                      <a:endParaRPr lang="es-CO" sz="1050">
                        <a:effectLst/>
                        <a:latin typeface="Times New Roman" panose="02020603050405020304" pitchFamily="18" charset="0"/>
                        <a:ea typeface="Calibri" panose="020F0502020204030204" pitchFamily="34" charset="0"/>
                      </a:endParaRPr>
                    </a:p>
                  </a:txBody>
                  <a:tcPr marL="39881" marR="39881" marT="0" marB="0" anchor="ctr"/>
                </a:tc>
                <a:tc>
                  <a:txBody>
                    <a:bodyPr/>
                    <a:lstStyle/>
                    <a:p>
                      <a:pPr algn="ctr">
                        <a:spcAft>
                          <a:spcPts val="0"/>
                        </a:spcAft>
                      </a:pPr>
                      <a:r>
                        <a:rPr lang="es-ES_tradnl" sz="1050">
                          <a:effectLst/>
                        </a:rPr>
                        <a:t>Nueva</a:t>
                      </a:r>
                      <a:endParaRPr lang="es-CO" sz="1050">
                        <a:effectLst/>
                        <a:latin typeface="Times New Roman" panose="02020603050405020304" pitchFamily="18" charset="0"/>
                        <a:ea typeface="Calibri" panose="020F0502020204030204" pitchFamily="34" charset="0"/>
                      </a:endParaRPr>
                    </a:p>
                  </a:txBody>
                  <a:tcPr marL="39881" marR="39881" marT="0" marB="0" anchor="ctr"/>
                </a:tc>
              </a:tr>
              <a:tr h="433735">
                <a:tc rowSpan="2">
                  <a:txBody>
                    <a:bodyPr/>
                    <a:lstStyle/>
                    <a:p>
                      <a:pPr algn="ctr">
                        <a:spcAft>
                          <a:spcPts val="0"/>
                        </a:spcAft>
                      </a:pPr>
                      <a:r>
                        <a:rPr lang="es-ES_tradnl" sz="1050" dirty="0">
                          <a:solidFill>
                            <a:schemeClr val="bg1"/>
                          </a:solidFill>
                          <a:effectLst/>
                        </a:rPr>
                        <a:t>UF2</a:t>
                      </a:r>
                      <a:endParaRPr lang="es-CO" sz="1050" dirty="0">
                        <a:solidFill>
                          <a:schemeClr val="bg1"/>
                        </a:solidFill>
                        <a:effectLst/>
                        <a:latin typeface="Times New Roman" panose="02020603050405020304" pitchFamily="18" charset="0"/>
                        <a:ea typeface="Calibri" panose="020F0502020204030204" pitchFamily="34" charset="0"/>
                      </a:endParaRPr>
                    </a:p>
                  </a:txBody>
                  <a:tcPr marL="39881" marR="39881" marT="0" marB="0" anchor="ctr"/>
                </a:tc>
                <a:tc>
                  <a:txBody>
                    <a:bodyPr/>
                    <a:lstStyle/>
                    <a:p>
                      <a:pPr algn="ctr">
                        <a:spcAft>
                          <a:spcPts val="0"/>
                        </a:spcAft>
                      </a:pPr>
                      <a:r>
                        <a:rPr lang="es-ES_tradnl" sz="1050">
                          <a:effectLst/>
                        </a:rPr>
                        <a:t>Carmen de Bolívar – Carreto</a:t>
                      </a:r>
                      <a:endParaRPr lang="es-CO" sz="1050">
                        <a:effectLst/>
                        <a:latin typeface="Times New Roman" panose="02020603050405020304" pitchFamily="18" charset="0"/>
                        <a:ea typeface="Calibri" panose="020F0502020204030204" pitchFamily="34" charset="0"/>
                      </a:endParaRPr>
                    </a:p>
                  </a:txBody>
                  <a:tcPr marL="39881" marR="39881" marT="0" marB="0" anchor="ctr"/>
                </a:tc>
                <a:tc>
                  <a:txBody>
                    <a:bodyPr/>
                    <a:lstStyle/>
                    <a:p>
                      <a:pPr algn="ctr">
                        <a:spcAft>
                          <a:spcPts val="0"/>
                        </a:spcAft>
                      </a:pPr>
                      <a:r>
                        <a:rPr lang="es-ES_tradnl" sz="1050" dirty="0">
                          <a:effectLst/>
                        </a:rPr>
                        <a:t>PR67+645 (fin variante Carmen de Bolívar)</a:t>
                      </a:r>
                      <a:endParaRPr lang="es-CO" sz="1050" dirty="0">
                        <a:effectLst/>
                        <a:latin typeface="Times New Roman" panose="02020603050405020304" pitchFamily="18" charset="0"/>
                        <a:ea typeface="Calibri" panose="020F0502020204030204" pitchFamily="34" charset="0"/>
                      </a:endParaRPr>
                    </a:p>
                  </a:txBody>
                  <a:tcPr marL="39881" marR="39881" marT="0" marB="0" anchor="ctr"/>
                </a:tc>
                <a:tc>
                  <a:txBody>
                    <a:bodyPr/>
                    <a:lstStyle/>
                    <a:p>
                      <a:pPr algn="ctr">
                        <a:spcAft>
                          <a:spcPts val="0"/>
                        </a:spcAft>
                      </a:pPr>
                      <a:r>
                        <a:rPr lang="es-ES_tradnl" sz="1050" dirty="0">
                          <a:effectLst/>
                        </a:rPr>
                        <a:t>PR108+340</a:t>
                      </a:r>
                      <a:endParaRPr lang="es-CO" sz="1050" dirty="0">
                        <a:effectLst/>
                        <a:latin typeface="Times New Roman" panose="02020603050405020304" pitchFamily="18" charset="0"/>
                        <a:ea typeface="Calibri" panose="020F0502020204030204" pitchFamily="34" charset="0"/>
                      </a:endParaRPr>
                    </a:p>
                  </a:txBody>
                  <a:tcPr marL="39881" marR="39881" marT="0" marB="0" anchor="ctr"/>
                </a:tc>
                <a:tc>
                  <a:txBody>
                    <a:bodyPr/>
                    <a:lstStyle/>
                    <a:p>
                      <a:pPr algn="ctr">
                        <a:spcAft>
                          <a:spcPts val="0"/>
                        </a:spcAft>
                      </a:pPr>
                      <a:r>
                        <a:rPr lang="es-ES_tradnl" sz="1050" dirty="0">
                          <a:effectLst/>
                        </a:rPr>
                        <a:t>41,94</a:t>
                      </a:r>
                      <a:endParaRPr lang="es-CO" sz="1050" dirty="0">
                        <a:effectLst/>
                        <a:latin typeface="Times New Roman" panose="02020603050405020304" pitchFamily="18" charset="0"/>
                        <a:ea typeface="Calibri" panose="020F0502020204030204" pitchFamily="34" charset="0"/>
                      </a:endParaRPr>
                    </a:p>
                  </a:txBody>
                  <a:tcPr marL="39881" marR="39881" marT="0" marB="0" anchor="ctr"/>
                </a:tc>
                <a:tc>
                  <a:txBody>
                    <a:bodyPr/>
                    <a:lstStyle/>
                    <a:p>
                      <a:pPr algn="ctr">
                        <a:spcAft>
                          <a:spcPts val="0"/>
                        </a:spcAft>
                      </a:pPr>
                      <a:r>
                        <a:rPr lang="es-CO" sz="1050" dirty="0" smtClean="0">
                          <a:effectLst/>
                        </a:rPr>
                        <a:t>Mejoramiento, Operación y Mantenimiento</a:t>
                      </a:r>
                    </a:p>
                    <a:p>
                      <a:pPr algn="ctr">
                        <a:spcAft>
                          <a:spcPts val="0"/>
                        </a:spcAft>
                      </a:pPr>
                      <a:r>
                        <a:rPr lang="es-CO" sz="1050" dirty="0" smtClean="0">
                          <a:effectLst/>
                        </a:rPr>
                        <a:t>calzada existente</a:t>
                      </a:r>
                      <a:endParaRPr lang="es-CO" sz="1050" dirty="0">
                        <a:effectLst/>
                        <a:latin typeface="Times New Roman" panose="02020603050405020304" pitchFamily="18" charset="0"/>
                        <a:ea typeface="Calibri" panose="020F0502020204030204" pitchFamily="34" charset="0"/>
                      </a:endParaRPr>
                    </a:p>
                  </a:txBody>
                  <a:tcPr marL="39881" marR="39881" marT="0" marB="0" anchor="ctr"/>
                </a:tc>
                <a:tc>
                  <a:txBody>
                    <a:bodyPr/>
                    <a:lstStyle/>
                    <a:p>
                      <a:pPr algn="ctr">
                        <a:spcAft>
                          <a:spcPts val="0"/>
                        </a:spcAft>
                      </a:pPr>
                      <a:r>
                        <a:rPr lang="es-ES_tradnl" sz="1050">
                          <a:effectLst/>
                        </a:rPr>
                        <a:t>Ruta 2515</a:t>
                      </a:r>
                      <a:endParaRPr lang="es-CO" sz="1050">
                        <a:effectLst/>
                        <a:latin typeface="Times New Roman" panose="02020603050405020304" pitchFamily="18" charset="0"/>
                        <a:ea typeface="Calibri" panose="020F0502020204030204" pitchFamily="34" charset="0"/>
                      </a:endParaRPr>
                    </a:p>
                  </a:txBody>
                  <a:tcPr marL="39881" marR="39881" marT="0" marB="0" anchor="ctr"/>
                </a:tc>
              </a:tr>
              <a:tr h="433735">
                <a:tc vMerge="1">
                  <a:txBody>
                    <a:bodyPr/>
                    <a:lstStyle/>
                    <a:p>
                      <a:endParaRPr lang="es-CO"/>
                    </a:p>
                  </a:txBody>
                  <a:tcPr/>
                </a:tc>
                <a:tc>
                  <a:txBody>
                    <a:bodyPr/>
                    <a:lstStyle/>
                    <a:p>
                      <a:pPr algn="ctr">
                        <a:spcAft>
                          <a:spcPts val="0"/>
                        </a:spcAft>
                      </a:pPr>
                      <a:r>
                        <a:rPr lang="es-ES_tradnl" sz="1050" dirty="0">
                          <a:effectLst/>
                        </a:rPr>
                        <a:t>Carreto – Cruz del Viso</a:t>
                      </a:r>
                      <a:endParaRPr lang="es-CO" sz="1050" dirty="0">
                        <a:effectLst/>
                        <a:latin typeface="Times New Roman" panose="02020603050405020304" pitchFamily="18" charset="0"/>
                        <a:ea typeface="Calibri" panose="020F0502020204030204" pitchFamily="34" charset="0"/>
                      </a:endParaRPr>
                    </a:p>
                  </a:txBody>
                  <a:tcPr marL="39881" marR="39881" marT="0" marB="0" anchor="ctr"/>
                </a:tc>
                <a:tc>
                  <a:txBody>
                    <a:bodyPr/>
                    <a:lstStyle/>
                    <a:p>
                      <a:pPr algn="ctr">
                        <a:spcAft>
                          <a:spcPts val="0"/>
                        </a:spcAft>
                      </a:pPr>
                      <a:r>
                        <a:rPr lang="es-ES_tradnl" sz="1050" dirty="0">
                          <a:effectLst/>
                        </a:rPr>
                        <a:t>PR0+000</a:t>
                      </a:r>
                      <a:endParaRPr lang="es-CO" sz="1050" dirty="0">
                        <a:effectLst/>
                        <a:latin typeface="Times New Roman" panose="02020603050405020304" pitchFamily="18" charset="0"/>
                        <a:ea typeface="Calibri" panose="020F0502020204030204" pitchFamily="34" charset="0"/>
                      </a:endParaRPr>
                    </a:p>
                  </a:txBody>
                  <a:tcPr marL="39881" marR="39881" marT="0" marB="0" anchor="ctr"/>
                </a:tc>
                <a:tc>
                  <a:txBody>
                    <a:bodyPr/>
                    <a:lstStyle/>
                    <a:p>
                      <a:pPr algn="ctr">
                        <a:spcAft>
                          <a:spcPts val="0"/>
                        </a:spcAft>
                      </a:pPr>
                      <a:r>
                        <a:rPr lang="es-ES_tradnl" sz="1050" dirty="0" smtClean="0">
                          <a:effectLst/>
                        </a:rPr>
                        <a:t>PR25+0093</a:t>
                      </a:r>
                      <a:endParaRPr lang="es-CO" sz="1050" dirty="0">
                        <a:effectLst/>
                        <a:latin typeface="Times New Roman" panose="02020603050405020304" pitchFamily="18" charset="0"/>
                        <a:ea typeface="Calibri" panose="020F0502020204030204" pitchFamily="34" charset="0"/>
                      </a:endParaRPr>
                    </a:p>
                  </a:txBody>
                  <a:tcPr marL="39881" marR="39881" marT="0" marB="0" anchor="ctr"/>
                </a:tc>
                <a:tc>
                  <a:txBody>
                    <a:bodyPr/>
                    <a:lstStyle/>
                    <a:p>
                      <a:pPr algn="ctr">
                        <a:spcAft>
                          <a:spcPts val="0"/>
                        </a:spcAft>
                      </a:pPr>
                      <a:r>
                        <a:rPr lang="es-ES_tradnl" sz="1050" dirty="0">
                          <a:effectLst/>
                        </a:rPr>
                        <a:t>25,08</a:t>
                      </a:r>
                      <a:endParaRPr lang="es-CO" sz="1050" dirty="0">
                        <a:effectLst/>
                        <a:latin typeface="Times New Roman" panose="02020603050405020304" pitchFamily="18" charset="0"/>
                        <a:ea typeface="Calibri" panose="020F0502020204030204" pitchFamily="34" charset="0"/>
                      </a:endParaRPr>
                    </a:p>
                  </a:txBody>
                  <a:tcPr marL="39881" marR="39881" marT="0" marB="0" anchor="ctr"/>
                </a:tc>
                <a:tc>
                  <a:txBody>
                    <a:bodyPr/>
                    <a:lstStyle/>
                    <a:p>
                      <a:pPr algn="ctr">
                        <a:spcAft>
                          <a:spcPts val="0"/>
                        </a:spcAft>
                      </a:pPr>
                      <a:r>
                        <a:rPr lang="es-CO" sz="1050" dirty="0" smtClean="0">
                          <a:effectLst/>
                        </a:rPr>
                        <a:t>Mejoramiento, Operación y Mantenimiento</a:t>
                      </a:r>
                    </a:p>
                    <a:p>
                      <a:pPr algn="ctr">
                        <a:spcAft>
                          <a:spcPts val="0"/>
                        </a:spcAft>
                      </a:pPr>
                      <a:r>
                        <a:rPr lang="es-CO" sz="1050" dirty="0" smtClean="0">
                          <a:effectLst/>
                        </a:rPr>
                        <a:t>calzada existente</a:t>
                      </a:r>
                      <a:endParaRPr lang="es-CO" sz="1050" dirty="0">
                        <a:effectLst/>
                        <a:latin typeface="Times New Roman" panose="02020603050405020304" pitchFamily="18" charset="0"/>
                        <a:ea typeface="Calibri" panose="020F0502020204030204" pitchFamily="34" charset="0"/>
                      </a:endParaRPr>
                    </a:p>
                  </a:txBody>
                  <a:tcPr marL="39881" marR="39881" marT="0" marB="0" anchor="ctr"/>
                </a:tc>
                <a:tc>
                  <a:txBody>
                    <a:bodyPr/>
                    <a:lstStyle/>
                    <a:p>
                      <a:pPr algn="ctr">
                        <a:spcAft>
                          <a:spcPts val="0"/>
                        </a:spcAft>
                      </a:pPr>
                      <a:r>
                        <a:rPr lang="es-ES_tradnl" sz="1050" dirty="0">
                          <a:effectLst/>
                        </a:rPr>
                        <a:t>Ruta 25 BL 02</a:t>
                      </a:r>
                      <a:endParaRPr lang="es-CO" sz="1050" dirty="0">
                        <a:effectLst/>
                        <a:latin typeface="Times New Roman" panose="02020603050405020304" pitchFamily="18" charset="0"/>
                        <a:ea typeface="Calibri" panose="020F0502020204030204" pitchFamily="34" charset="0"/>
                      </a:endParaRPr>
                    </a:p>
                  </a:txBody>
                  <a:tcPr marL="39881" marR="39881" marT="0" marB="0" anchor="ctr"/>
                </a:tc>
              </a:tr>
            </a:tbl>
          </a:graphicData>
        </a:graphic>
      </p:graphicFrame>
      <p:sp>
        <p:nvSpPr>
          <p:cNvPr id="5" name="Rectángulo 4"/>
          <p:cNvSpPr>
            <a:spLocks noChangeArrowheads="1"/>
          </p:cNvSpPr>
          <p:nvPr/>
        </p:nvSpPr>
        <p:spPr bwMode="auto">
          <a:xfrm>
            <a:off x="1136576" y="1598755"/>
            <a:ext cx="83706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sz="2400" dirty="0">
                <a:solidFill>
                  <a:prstClr val="black"/>
                </a:solidFill>
                <a:latin typeface="Impact" pitchFamily="34" charset="0"/>
                <a:cs typeface="Arial" pitchFamily="34" charset="0"/>
                <a:sym typeface="Helvetica Neue Bold Condensed"/>
              </a:rPr>
              <a:t>PUERTA DE HIERRO – PALMAR DE VARELA Y CARRETO –CRUZ DEL VISO</a:t>
            </a:r>
          </a:p>
        </p:txBody>
      </p:sp>
      <p:sp>
        <p:nvSpPr>
          <p:cNvPr id="6" name="30 CuadroTexto"/>
          <p:cNvSpPr txBox="1">
            <a:spLocks noChangeArrowheads="1"/>
          </p:cNvSpPr>
          <p:nvPr/>
        </p:nvSpPr>
        <p:spPr bwMode="auto">
          <a:xfrm flipH="1">
            <a:off x="3512840" y="2204436"/>
            <a:ext cx="3524598" cy="276999"/>
          </a:xfrm>
          <a:prstGeom prst="rect">
            <a:avLst/>
          </a:prstGeom>
          <a:solidFill>
            <a:schemeClr val="accent6"/>
          </a:solidFill>
        </p:spPr>
        <p:style>
          <a:lnRef idx="3">
            <a:schemeClr val="lt1"/>
          </a:lnRef>
          <a:fillRef idx="1">
            <a:schemeClr val="accent6"/>
          </a:fillRef>
          <a:effectRef idx="1">
            <a:schemeClr val="accent6"/>
          </a:effectRef>
          <a:fontRef idx="minor">
            <a:schemeClr val="lt1"/>
          </a:fontRef>
        </p:style>
        <p:txBody>
          <a:bodyPr wrap="square" anchor="ctr">
            <a:spAutoFit/>
          </a:bodyPr>
          <a:lstStyle>
            <a:defPPr>
              <a:defRPr lang="es-CO"/>
            </a:defPPr>
            <a:lvl1pPr marL="457200" indent="-457200" algn="ctr">
              <a:spcBef>
                <a:spcPts val="600"/>
              </a:spcBef>
              <a:defRPr sz="1363" b="1">
                <a:solidFill>
                  <a:prstClr val="white"/>
                </a:solidFill>
                <a:effectLst>
                  <a:outerShdw blurRad="38100" dist="38100" dir="2700000" algn="tl">
                    <a:srgbClr val="000000">
                      <a:alpha val="43137"/>
                    </a:srgbClr>
                  </a:outerShdw>
                </a:effectLst>
                <a:latin typeface="Calibri"/>
                <a:cs typeface="Arial" pitchFamily="34" charset="0"/>
              </a:defRPr>
            </a:lvl1pPr>
            <a:lvl2pPr marL="37931725" indent="-37474525" eaLnBrk="0" hangingPunct="0">
              <a:defRPr sz="2400">
                <a:latin typeface="Arial" pitchFamily="34" charset="0"/>
                <a:cs typeface="Arial" pitchFamily="34" charset="0"/>
              </a:defRPr>
            </a:lvl2pPr>
            <a:lvl3pPr eaLnBrk="0" hangingPunct="0">
              <a:defRPr sz="2400">
                <a:latin typeface="Arial" pitchFamily="34" charset="0"/>
                <a:cs typeface="Arial" pitchFamily="34" charset="0"/>
              </a:defRPr>
            </a:lvl3pPr>
            <a:lvl4pPr eaLnBrk="0" hangingPunct="0">
              <a:defRPr sz="2400">
                <a:latin typeface="Arial" pitchFamily="34" charset="0"/>
                <a:cs typeface="Arial" pitchFamily="34" charset="0"/>
              </a:defRPr>
            </a:lvl4pPr>
            <a:lvl5pPr eaLnBrk="0" hangingPunct="0">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r>
              <a:rPr lang="es-CO" sz="1200" dirty="0"/>
              <a:t>INVERSIONES 4G (Millones)</a:t>
            </a:r>
          </a:p>
        </p:txBody>
      </p:sp>
      <p:graphicFrame>
        <p:nvGraphicFramePr>
          <p:cNvPr id="7" name="3 Tabla"/>
          <p:cNvGraphicFramePr>
            <a:graphicFrameLocks noGrp="1"/>
          </p:cNvGraphicFramePr>
          <p:nvPr>
            <p:extLst>
              <p:ext uri="{D42A27DB-BD31-4B8C-83A1-F6EECF244321}">
                <p14:modId xmlns:p14="http://schemas.microsoft.com/office/powerpoint/2010/main" val="2387486566"/>
              </p:ext>
            </p:extLst>
          </p:nvPr>
        </p:nvGraphicFramePr>
        <p:xfrm>
          <a:off x="3528203" y="2574751"/>
          <a:ext cx="3513029" cy="822960"/>
        </p:xfrm>
        <a:graphic>
          <a:graphicData uri="http://schemas.openxmlformats.org/drawingml/2006/table">
            <a:tbl>
              <a:tblPr firstRow="1" bandRow="1">
                <a:tableStyleId>{E8B1032C-EA38-4F05-BA0D-38AFFFC7BED3}</a:tableStyleId>
              </a:tblPr>
              <a:tblGrid>
                <a:gridCol w="2000861"/>
                <a:gridCol w="1512168"/>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kern="1200" dirty="0" smtClean="0">
                          <a:solidFill>
                            <a:schemeClr val="tx1"/>
                          </a:solidFill>
                          <a:latin typeface="+mn-lt"/>
                          <a:ea typeface="+mn-ea"/>
                          <a:cs typeface="+mn-cs"/>
                        </a:rPr>
                        <a:t>Total</a:t>
                      </a:r>
                      <a:r>
                        <a:rPr lang="es-ES" sz="1200" b="0" kern="1200" baseline="0" dirty="0" smtClean="0">
                          <a:solidFill>
                            <a:schemeClr val="tx1"/>
                          </a:solidFill>
                          <a:latin typeface="+mn-lt"/>
                          <a:ea typeface="+mn-ea"/>
                          <a:cs typeface="+mn-cs"/>
                        </a:rPr>
                        <a:t> </a:t>
                      </a:r>
                      <a:r>
                        <a:rPr lang="es-ES" sz="1200" b="0" kern="1200" baseline="0" dirty="0" err="1" smtClean="0">
                          <a:solidFill>
                            <a:schemeClr val="tx1"/>
                          </a:solidFill>
                          <a:latin typeface="+mn-lt"/>
                          <a:ea typeface="+mn-ea"/>
                          <a:cs typeface="+mn-cs"/>
                        </a:rPr>
                        <a:t>Capex</a:t>
                      </a:r>
                      <a:endParaRPr lang="es-CO" sz="1200" b="0" kern="1200" dirty="0" smtClean="0">
                        <a:solidFill>
                          <a:schemeClr val="dk1"/>
                        </a:solidFill>
                        <a:latin typeface="+mn-lt"/>
                        <a:ea typeface="+mn-ea"/>
                        <a:cs typeface="Arial" panose="020B0604020202020204" pitchFamily="34" charset="0"/>
                      </a:endParaRPr>
                    </a:p>
                  </a:txBody>
                  <a:tcPr/>
                </a:tc>
                <a:tc>
                  <a:txBody>
                    <a:bodyPr/>
                    <a:lstStyle/>
                    <a:p>
                      <a:pPr algn="ctr" rtl="0" fontAlgn="ctr"/>
                      <a:r>
                        <a:rPr lang="es-MX" sz="1200" b="0" u="none" strike="noStrike" dirty="0" smtClean="0">
                          <a:effectLst/>
                        </a:rPr>
                        <a:t>$ 448.834</a:t>
                      </a:r>
                      <a:endParaRPr lang="es-MX" sz="1200" b="0" i="0" u="none" strike="noStrike" dirty="0">
                        <a:solidFill>
                          <a:schemeClr val="tx1"/>
                        </a:solidFill>
                        <a:effectLst/>
                        <a:latin typeface="+mn-lt"/>
                      </a:endParaRPr>
                    </a:p>
                  </a:txBody>
                  <a:tcPr marL="9525" marR="9525" marT="9525" marB="0" anchor="ctr"/>
                </a:tc>
              </a:tr>
              <a:tr h="162964">
                <a:tc>
                  <a:txBody>
                    <a:bodyPr/>
                    <a:lstStyle/>
                    <a:p>
                      <a:pPr marL="0" algn="l" defTabSz="914400" rtl="0" eaLnBrk="1" latinLnBrk="0" hangingPunct="1"/>
                      <a:r>
                        <a:rPr lang="es-CO" sz="1200" kern="1200" dirty="0" smtClean="0"/>
                        <a:t>Total Vigencia Futura</a:t>
                      </a:r>
                      <a:endParaRPr lang="es-CO" sz="1200" b="1" kern="1200" dirty="0">
                        <a:solidFill>
                          <a:schemeClr val="dk1"/>
                        </a:solidFill>
                        <a:latin typeface="+mn-lt"/>
                        <a:ea typeface="+mn-ea"/>
                        <a:cs typeface="Arial" panose="020B0604020202020204" pitchFamily="34" charset="0"/>
                      </a:endParaRPr>
                    </a:p>
                  </a:txBody>
                  <a:tcPr anchor="ctr"/>
                </a:tc>
                <a:tc>
                  <a:txBody>
                    <a:bodyPr/>
                    <a:lstStyle/>
                    <a:p>
                      <a:pPr algn="ctr" rtl="0" fontAlgn="ctr"/>
                      <a:r>
                        <a:rPr lang="es-MX" sz="1200" b="0" u="none" strike="noStrike" dirty="0" smtClean="0">
                          <a:effectLst/>
                        </a:rPr>
                        <a:t>$ </a:t>
                      </a:r>
                      <a:r>
                        <a:rPr lang="es-MX" sz="1200" b="0" i="0" u="none" strike="noStrike" kern="1200" dirty="0" smtClean="0">
                          <a:solidFill>
                            <a:schemeClr val="tx1"/>
                          </a:solidFill>
                          <a:effectLst/>
                          <a:latin typeface="+mn-lt"/>
                          <a:ea typeface="+mn-ea"/>
                          <a:cs typeface="+mn-cs"/>
                        </a:rPr>
                        <a:t>715.929</a:t>
                      </a:r>
                      <a:endParaRPr lang="es-MX" sz="1200" b="0" i="0" u="none" strike="noStrike" kern="1200" dirty="0">
                        <a:solidFill>
                          <a:schemeClr val="tx1"/>
                        </a:solidFill>
                        <a:effectLst/>
                        <a:latin typeface="+mn-lt"/>
                        <a:ea typeface="+mn-ea"/>
                        <a:cs typeface="+mn-cs"/>
                      </a:endParaRPr>
                    </a:p>
                  </a:txBody>
                  <a:tcPr marL="0" marR="0" marT="0" marB="0" anchor="ctr"/>
                </a:tc>
              </a:tr>
              <a:tr h="1629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b="1" kern="1200" dirty="0" smtClean="0">
                          <a:solidFill>
                            <a:schemeClr val="dk1"/>
                          </a:solidFill>
                          <a:latin typeface="+mn-lt"/>
                          <a:ea typeface="+mn-ea"/>
                          <a:cs typeface="Arial" panose="020B0604020202020204" pitchFamily="34" charset="0"/>
                        </a:rPr>
                        <a:t>Valor de Contrato</a:t>
                      </a:r>
                    </a:p>
                  </a:txBody>
                  <a:tcPr anchor="ctr"/>
                </a:tc>
                <a:tc>
                  <a:txBody>
                    <a:bodyPr/>
                    <a:lstStyle/>
                    <a:p>
                      <a:pPr algn="ctr" rtl="0" fontAlgn="ctr"/>
                      <a:r>
                        <a:rPr lang="es-MX" sz="1200" b="0" i="0" u="none" strike="noStrike" kern="1200" dirty="0" smtClean="0">
                          <a:solidFill>
                            <a:schemeClr val="tx1"/>
                          </a:solidFill>
                          <a:effectLst/>
                          <a:latin typeface="+mn-lt"/>
                          <a:ea typeface="+mn-ea"/>
                          <a:cs typeface="+mn-cs"/>
                        </a:rPr>
                        <a:t>$ 1.240.828</a:t>
                      </a:r>
                      <a:endParaRPr lang="es-MX" sz="1200" b="0" i="0" u="none" strike="noStrike" kern="1200" dirty="0">
                        <a:solidFill>
                          <a:schemeClr val="tx1"/>
                        </a:solidFill>
                        <a:effectLst/>
                        <a:latin typeface="+mn-lt"/>
                        <a:ea typeface="+mn-ea"/>
                        <a:cs typeface="+mn-cs"/>
                      </a:endParaRPr>
                    </a:p>
                  </a:txBody>
                  <a:tcPr marL="0" marR="0" marT="0" marB="0" anchor="ctr"/>
                </a:tc>
              </a:tr>
            </a:tbl>
          </a:graphicData>
        </a:graphic>
      </p:graphicFrame>
      <p:sp>
        <p:nvSpPr>
          <p:cNvPr id="8" name="CuadroTexto 7"/>
          <p:cNvSpPr txBox="1"/>
          <p:nvPr/>
        </p:nvSpPr>
        <p:spPr>
          <a:xfrm>
            <a:off x="3622920" y="3398803"/>
            <a:ext cx="3703320" cy="246221"/>
          </a:xfrm>
          <a:prstGeom prst="rect">
            <a:avLst/>
          </a:prstGeom>
          <a:noFill/>
        </p:spPr>
        <p:txBody>
          <a:bodyPr wrap="square" rtlCol="0">
            <a:spAutoFit/>
          </a:bodyPr>
          <a:lstStyle/>
          <a:p>
            <a:pPr marL="171450" indent="-171450">
              <a:buFont typeface="Arial" panose="020B0604020202020204" pitchFamily="34" charset="0"/>
              <a:buChar char="•"/>
            </a:pPr>
            <a:r>
              <a:rPr lang="es-MX" sz="1000" dirty="0" smtClean="0">
                <a:solidFill>
                  <a:srgbClr val="022B44"/>
                </a:solidFill>
              </a:rPr>
              <a:t> Precios constantes 2014</a:t>
            </a:r>
          </a:p>
        </p:txBody>
      </p:sp>
    </p:spTree>
    <p:extLst>
      <p:ext uri="{BB962C8B-B14F-4D97-AF65-F5344CB8AC3E}">
        <p14:creationId xmlns:p14="http://schemas.microsoft.com/office/powerpoint/2010/main" val="3490309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0"/>
            <a:ext cx="1400213" cy="1124744"/>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1269200320"/>
              </p:ext>
            </p:extLst>
          </p:nvPr>
        </p:nvGraphicFramePr>
        <p:xfrm>
          <a:off x="263352" y="2420764"/>
          <a:ext cx="9394250" cy="2108206"/>
        </p:xfrm>
        <a:graphic>
          <a:graphicData uri="http://schemas.openxmlformats.org/drawingml/2006/table">
            <a:tbl>
              <a:tblPr firstRow="1" firstCol="1" bandRow="1">
                <a:tableStyleId>{5C22544A-7EE6-4342-B048-85BDC9FD1C3A}</a:tableStyleId>
              </a:tblPr>
              <a:tblGrid>
                <a:gridCol w="645405"/>
                <a:gridCol w="1467880"/>
                <a:gridCol w="1452831"/>
                <a:gridCol w="1452831"/>
                <a:gridCol w="861423"/>
                <a:gridCol w="2079643"/>
                <a:gridCol w="1434237"/>
              </a:tblGrid>
              <a:tr h="654053">
                <a:tc>
                  <a:txBody>
                    <a:bodyPr/>
                    <a:lstStyle/>
                    <a:p>
                      <a:pPr algn="ctr">
                        <a:spcAft>
                          <a:spcPts val="0"/>
                        </a:spcAft>
                      </a:pPr>
                      <a:r>
                        <a:rPr lang="es-ES" sz="1050" dirty="0">
                          <a:solidFill>
                            <a:schemeClr val="bg1"/>
                          </a:solidFill>
                          <a:effectLst/>
                        </a:rPr>
                        <a:t>UF</a:t>
                      </a:r>
                      <a:endParaRPr lang="es-CO" sz="1050" dirty="0">
                        <a:solidFill>
                          <a:schemeClr val="bg1"/>
                        </a:solidFill>
                        <a:effectLst/>
                        <a:latin typeface="Times New Roman" panose="02020603050405020304" pitchFamily="18" charset="0"/>
                        <a:ea typeface="Calibri" panose="020F0502020204030204" pitchFamily="34" charset="0"/>
                      </a:endParaRPr>
                    </a:p>
                  </a:txBody>
                  <a:tcPr marL="39881" marR="39881" marT="0" marB="0" anchor="ctr"/>
                </a:tc>
                <a:tc>
                  <a:txBody>
                    <a:bodyPr/>
                    <a:lstStyle/>
                    <a:p>
                      <a:pPr algn="ctr">
                        <a:spcAft>
                          <a:spcPts val="0"/>
                        </a:spcAft>
                      </a:pPr>
                      <a:r>
                        <a:rPr lang="es-ES" sz="1050" dirty="0">
                          <a:solidFill>
                            <a:schemeClr val="bg1"/>
                          </a:solidFill>
                          <a:effectLst/>
                        </a:rPr>
                        <a:t>Sector</a:t>
                      </a:r>
                      <a:endParaRPr lang="es-CO" sz="1050" dirty="0">
                        <a:solidFill>
                          <a:schemeClr val="bg1"/>
                        </a:solidFill>
                        <a:effectLst/>
                        <a:latin typeface="Times New Roman" panose="02020603050405020304" pitchFamily="18" charset="0"/>
                        <a:ea typeface="Calibri" panose="020F0502020204030204" pitchFamily="34" charset="0"/>
                      </a:endParaRPr>
                    </a:p>
                  </a:txBody>
                  <a:tcPr marL="39881" marR="39881" marT="0" marB="0" anchor="ctr"/>
                </a:tc>
                <a:tc>
                  <a:txBody>
                    <a:bodyPr/>
                    <a:lstStyle/>
                    <a:p>
                      <a:pPr algn="ctr">
                        <a:spcAft>
                          <a:spcPts val="0"/>
                        </a:spcAft>
                      </a:pPr>
                      <a:r>
                        <a:rPr lang="es-ES" sz="1050" dirty="0">
                          <a:solidFill>
                            <a:schemeClr val="bg1"/>
                          </a:solidFill>
                          <a:effectLst/>
                        </a:rPr>
                        <a:t>Origen (nombre – abscisa)</a:t>
                      </a:r>
                      <a:endParaRPr lang="es-CO" sz="1050" dirty="0">
                        <a:solidFill>
                          <a:schemeClr val="bg1"/>
                        </a:solidFill>
                        <a:effectLst/>
                        <a:latin typeface="Times New Roman" panose="02020603050405020304" pitchFamily="18" charset="0"/>
                        <a:ea typeface="Calibri" panose="020F0502020204030204" pitchFamily="34" charset="0"/>
                      </a:endParaRPr>
                    </a:p>
                  </a:txBody>
                  <a:tcPr marL="39881" marR="39881" marT="0" marB="0" anchor="ctr"/>
                </a:tc>
                <a:tc>
                  <a:txBody>
                    <a:bodyPr/>
                    <a:lstStyle/>
                    <a:p>
                      <a:pPr algn="ctr">
                        <a:spcAft>
                          <a:spcPts val="0"/>
                        </a:spcAft>
                      </a:pPr>
                      <a:r>
                        <a:rPr lang="es-ES" sz="1050" dirty="0">
                          <a:solidFill>
                            <a:schemeClr val="bg1"/>
                          </a:solidFill>
                          <a:effectLst/>
                        </a:rPr>
                        <a:t>Destino (nombre – abscisa)</a:t>
                      </a:r>
                      <a:endParaRPr lang="es-CO" sz="1050" dirty="0">
                        <a:solidFill>
                          <a:schemeClr val="bg1"/>
                        </a:solidFill>
                        <a:effectLst/>
                        <a:latin typeface="Times New Roman" panose="02020603050405020304" pitchFamily="18" charset="0"/>
                        <a:ea typeface="Calibri" panose="020F0502020204030204" pitchFamily="34" charset="0"/>
                      </a:endParaRPr>
                    </a:p>
                  </a:txBody>
                  <a:tcPr marL="39881" marR="39881" marT="0" marB="0" anchor="ctr"/>
                </a:tc>
                <a:tc>
                  <a:txBody>
                    <a:bodyPr/>
                    <a:lstStyle/>
                    <a:p>
                      <a:pPr algn="ctr">
                        <a:spcAft>
                          <a:spcPts val="0"/>
                        </a:spcAft>
                      </a:pPr>
                      <a:r>
                        <a:rPr lang="es-ES" sz="1050" dirty="0">
                          <a:solidFill>
                            <a:schemeClr val="bg1"/>
                          </a:solidFill>
                          <a:effectLst/>
                        </a:rPr>
                        <a:t>Longitud aproximada origen destino (Km)</a:t>
                      </a:r>
                      <a:endParaRPr lang="es-CO" sz="1050" dirty="0">
                        <a:solidFill>
                          <a:schemeClr val="bg1"/>
                        </a:solidFill>
                        <a:effectLst/>
                        <a:latin typeface="Times New Roman" panose="02020603050405020304" pitchFamily="18" charset="0"/>
                        <a:ea typeface="Calibri" panose="020F0502020204030204" pitchFamily="34" charset="0"/>
                      </a:endParaRPr>
                    </a:p>
                  </a:txBody>
                  <a:tcPr marL="39881" marR="39881" marT="0" marB="0" anchor="ctr"/>
                </a:tc>
                <a:tc>
                  <a:txBody>
                    <a:bodyPr/>
                    <a:lstStyle/>
                    <a:p>
                      <a:pPr algn="ctr">
                        <a:spcAft>
                          <a:spcPts val="0"/>
                        </a:spcAft>
                      </a:pPr>
                      <a:r>
                        <a:rPr lang="es-ES" sz="1050" dirty="0">
                          <a:solidFill>
                            <a:schemeClr val="bg1"/>
                          </a:solidFill>
                          <a:effectLst/>
                        </a:rPr>
                        <a:t>Intervención prevista</a:t>
                      </a:r>
                      <a:endParaRPr lang="es-CO" sz="1050" dirty="0">
                        <a:solidFill>
                          <a:schemeClr val="bg1"/>
                        </a:solidFill>
                        <a:effectLst/>
                        <a:latin typeface="Times New Roman" panose="02020603050405020304" pitchFamily="18" charset="0"/>
                        <a:ea typeface="Calibri" panose="020F0502020204030204" pitchFamily="34" charset="0"/>
                      </a:endParaRPr>
                    </a:p>
                  </a:txBody>
                  <a:tcPr marL="39881" marR="39881" marT="0" marB="0" anchor="ctr"/>
                </a:tc>
                <a:tc>
                  <a:txBody>
                    <a:bodyPr/>
                    <a:lstStyle/>
                    <a:p>
                      <a:pPr algn="ctr">
                        <a:spcAft>
                          <a:spcPts val="0"/>
                        </a:spcAft>
                      </a:pPr>
                      <a:r>
                        <a:rPr lang="es-ES" sz="1050" dirty="0">
                          <a:solidFill>
                            <a:schemeClr val="bg1"/>
                          </a:solidFill>
                          <a:effectLst/>
                        </a:rPr>
                        <a:t>Observación</a:t>
                      </a:r>
                      <a:endParaRPr lang="es-CO" sz="1050" dirty="0">
                        <a:solidFill>
                          <a:schemeClr val="bg1"/>
                        </a:solidFill>
                        <a:effectLst/>
                        <a:latin typeface="Times New Roman" panose="02020603050405020304" pitchFamily="18" charset="0"/>
                        <a:ea typeface="Calibri" panose="020F0502020204030204" pitchFamily="34" charset="0"/>
                      </a:endParaRPr>
                    </a:p>
                  </a:txBody>
                  <a:tcPr marL="39881" marR="39881" marT="0" marB="0" anchor="ctr"/>
                </a:tc>
              </a:tr>
              <a:tr h="722891">
                <a:tc rowSpan="2">
                  <a:txBody>
                    <a:bodyPr/>
                    <a:lstStyle/>
                    <a:p>
                      <a:pPr algn="ctr">
                        <a:spcAft>
                          <a:spcPts val="0"/>
                        </a:spcAft>
                      </a:pPr>
                      <a:r>
                        <a:rPr lang="es-ES_tradnl" sz="1050" dirty="0">
                          <a:solidFill>
                            <a:schemeClr val="bg1"/>
                          </a:solidFill>
                          <a:effectLst/>
                        </a:rPr>
                        <a:t>UF3</a:t>
                      </a:r>
                      <a:endParaRPr lang="es-CO" sz="1050" dirty="0">
                        <a:solidFill>
                          <a:schemeClr val="bg1"/>
                        </a:solidFill>
                        <a:effectLst/>
                        <a:latin typeface="Times New Roman" panose="02020603050405020304" pitchFamily="18" charset="0"/>
                        <a:ea typeface="Calibri" panose="020F0502020204030204" pitchFamily="34" charset="0"/>
                      </a:endParaRPr>
                    </a:p>
                  </a:txBody>
                  <a:tcPr marL="39881" marR="39881" marT="0" marB="0" anchor="ctr"/>
                </a:tc>
                <a:tc>
                  <a:txBody>
                    <a:bodyPr/>
                    <a:lstStyle/>
                    <a:p>
                      <a:pPr algn="ctr">
                        <a:spcAft>
                          <a:spcPts val="0"/>
                        </a:spcAft>
                      </a:pPr>
                      <a:r>
                        <a:rPr lang="es-ES_tradnl" sz="1050">
                          <a:effectLst/>
                        </a:rPr>
                        <a:t>Carreto – Calamar</a:t>
                      </a:r>
                      <a:endParaRPr lang="es-CO" sz="1050">
                        <a:effectLst/>
                        <a:latin typeface="Times New Roman" panose="02020603050405020304" pitchFamily="18" charset="0"/>
                        <a:ea typeface="Calibri" panose="020F0502020204030204" pitchFamily="34" charset="0"/>
                      </a:endParaRPr>
                    </a:p>
                  </a:txBody>
                  <a:tcPr marL="39881" marR="39881" marT="0" marB="0" anchor="ctr"/>
                </a:tc>
                <a:tc>
                  <a:txBody>
                    <a:bodyPr/>
                    <a:lstStyle/>
                    <a:p>
                      <a:pPr algn="ctr">
                        <a:spcAft>
                          <a:spcPts val="0"/>
                        </a:spcAft>
                      </a:pPr>
                      <a:r>
                        <a:rPr lang="es-ES_tradnl" sz="1050" dirty="0">
                          <a:effectLst/>
                        </a:rPr>
                        <a:t>PR108+340</a:t>
                      </a:r>
                      <a:endParaRPr lang="es-CO" sz="1050" dirty="0">
                        <a:effectLst/>
                        <a:latin typeface="Times New Roman" panose="02020603050405020304" pitchFamily="18" charset="0"/>
                        <a:ea typeface="Calibri" panose="020F0502020204030204" pitchFamily="34" charset="0"/>
                      </a:endParaRPr>
                    </a:p>
                  </a:txBody>
                  <a:tcPr marL="39881" marR="39881" marT="0" marB="0" anchor="ctr"/>
                </a:tc>
                <a:tc>
                  <a:txBody>
                    <a:bodyPr/>
                    <a:lstStyle/>
                    <a:p>
                      <a:pPr algn="ctr">
                        <a:spcAft>
                          <a:spcPts val="0"/>
                        </a:spcAft>
                      </a:pPr>
                      <a:r>
                        <a:rPr lang="es-ES_tradnl" sz="1050">
                          <a:effectLst/>
                        </a:rPr>
                        <a:t>PR138+800</a:t>
                      </a:r>
                      <a:endParaRPr lang="es-CO" sz="1050">
                        <a:effectLst/>
                        <a:latin typeface="Times New Roman" panose="02020603050405020304" pitchFamily="18" charset="0"/>
                        <a:ea typeface="Calibri" panose="020F0502020204030204" pitchFamily="34" charset="0"/>
                      </a:endParaRPr>
                    </a:p>
                  </a:txBody>
                  <a:tcPr marL="39881" marR="39881" marT="0" marB="0" anchor="ctr"/>
                </a:tc>
                <a:tc>
                  <a:txBody>
                    <a:bodyPr/>
                    <a:lstStyle/>
                    <a:p>
                      <a:pPr algn="ctr">
                        <a:spcAft>
                          <a:spcPts val="0"/>
                        </a:spcAft>
                      </a:pPr>
                      <a:r>
                        <a:rPr lang="es-ES_tradnl" sz="1050" dirty="0">
                          <a:effectLst/>
                        </a:rPr>
                        <a:t>30,46</a:t>
                      </a:r>
                      <a:endParaRPr lang="es-CO" sz="1050" dirty="0">
                        <a:effectLst/>
                        <a:latin typeface="Times New Roman" panose="02020603050405020304" pitchFamily="18" charset="0"/>
                        <a:ea typeface="Calibri" panose="020F0502020204030204" pitchFamily="34" charset="0"/>
                      </a:endParaRPr>
                    </a:p>
                  </a:txBody>
                  <a:tcPr marL="39881" marR="39881" marT="0" marB="0" anchor="ctr"/>
                </a:tc>
                <a:tc>
                  <a:txBody>
                    <a:bodyPr/>
                    <a:lstStyle/>
                    <a:p>
                      <a:pPr algn="ctr">
                        <a:spcAft>
                          <a:spcPts val="0"/>
                        </a:spcAft>
                      </a:pPr>
                      <a:r>
                        <a:rPr lang="es-CO" sz="1050" dirty="0" smtClean="0">
                          <a:effectLst/>
                        </a:rPr>
                        <a:t>Mejoramiento Operación y Mantenimiento</a:t>
                      </a:r>
                    </a:p>
                    <a:p>
                      <a:pPr algn="ctr">
                        <a:spcAft>
                          <a:spcPts val="0"/>
                        </a:spcAft>
                      </a:pPr>
                      <a:r>
                        <a:rPr lang="es-CO" sz="1050" dirty="0" smtClean="0">
                          <a:effectLst/>
                        </a:rPr>
                        <a:t>calzada existente</a:t>
                      </a:r>
                      <a:endParaRPr lang="es-CO" sz="1050" dirty="0">
                        <a:effectLst/>
                        <a:latin typeface="Times New Roman" panose="02020603050405020304" pitchFamily="18" charset="0"/>
                        <a:ea typeface="Calibri" panose="020F0502020204030204" pitchFamily="34" charset="0"/>
                      </a:endParaRPr>
                    </a:p>
                  </a:txBody>
                  <a:tcPr marL="39881" marR="39881" marT="0" marB="0" anchor="ctr"/>
                </a:tc>
                <a:tc>
                  <a:txBody>
                    <a:bodyPr/>
                    <a:lstStyle/>
                    <a:p>
                      <a:pPr algn="ctr">
                        <a:spcAft>
                          <a:spcPts val="0"/>
                        </a:spcAft>
                      </a:pPr>
                      <a:r>
                        <a:rPr lang="es-ES_tradnl" sz="1050" dirty="0">
                          <a:effectLst/>
                        </a:rPr>
                        <a:t>Ruta 2515. El PR138+800 está en el límite entre los departamentos de Bolívar y Atlántico</a:t>
                      </a:r>
                      <a:endParaRPr lang="es-CO" sz="1050" dirty="0">
                        <a:effectLst/>
                        <a:latin typeface="Times New Roman" panose="02020603050405020304" pitchFamily="18" charset="0"/>
                        <a:ea typeface="Calibri" panose="020F0502020204030204" pitchFamily="34" charset="0"/>
                      </a:endParaRPr>
                    </a:p>
                  </a:txBody>
                  <a:tcPr marL="39881" marR="39881" marT="0" marB="0" anchor="ctr"/>
                </a:tc>
              </a:tr>
              <a:tr h="654053">
                <a:tc vMerge="1">
                  <a:txBody>
                    <a:bodyPr/>
                    <a:lstStyle/>
                    <a:p>
                      <a:endParaRPr lang="es-CO"/>
                    </a:p>
                  </a:txBody>
                  <a:tcPr/>
                </a:tc>
                <a:tc>
                  <a:txBody>
                    <a:bodyPr/>
                    <a:lstStyle/>
                    <a:p>
                      <a:pPr algn="ctr">
                        <a:spcAft>
                          <a:spcPts val="0"/>
                        </a:spcAft>
                      </a:pPr>
                      <a:r>
                        <a:rPr lang="es-ES_tradnl" sz="1050" dirty="0">
                          <a:effectLst/>
                        </a:rPr>
                        <a:t>Calamar - Palmar de Varela</a:t>
                      </a:r>
                      <a:endParaRPr lang="es-CO" sz="1050" dirty="0">
                        <a:effectLst/>
                        <a:latin typeface="Times New Roman" panose="02020603050405020304" pitchFamily="18" charset="0"/>
                        <a:ea typeface="Calibri" panose="020F0502020204030204" pitchFamily="34" charset="0"/>
                      </a:endParaRPr>
                    </a:p>
                  </a:txBody>
                  <a:tcPr marL="39881" marR="39881" marT="0" marB="0" anchor="ctr"/>
                </a:tc>
                <a:tc>
                  <a:txBody>
                    <a:bodyPr/>
                    <a:lstStyle/>
                    <a:p>
                      <a:pPr algn="ctr">
                        <a:spcAft>
                          <a:spcPts val="0"/>
                        </a:spcAft>
                      </a:pPr>
                      <a:r>
                        <a:rPr lang="es-ES_tradnl" sz="1050" dirty="0">
                          <a:effectLst/>
                        </a:rPr>
                        <a:t>PR0+000</a:t>
                      </a:r>
                      <a:endParaRPr lang="es-CO" sz="1050" dirty="0">
                        <a:effectLst/>
                        <a:latin typeface="Times New Roman" panose="02020603050405020304" pitchFamily="18" charset="0"/>
                        <a:ea typeface="Calibri" panose="020F0502020204030204" pitchFamily="34" charset="0"/>
                      </a:endParaRPr>
                    </a:p>
                  </a:txBody>
                  <a:tcPr marL="39881" marR="39881" marT="0" marB="0" anchor="ctr"/>
                </a:tc>
                <a:tc>
                  <a:txBody>
                    <a:bodyPr/>
                    <a:lstStyle/>
                    <a:p>
                      <a:pPr algn="ctr">
                        <a:spcAft>
                          <a:spcPts val="0"/>
                        </a:spcAft>
                      </a:pPr>
                      <a:r>
                        <a:rPr lang="es-ES_tradnl" sz="1050">
                          <a:effectLst/>
                        </a:rPr>
                        <a:t>PR 54+000</a:t>
                      </a:r>
                      <a:endParaRPr lang="es-CO" sz="1050">
                        <a:effectLst/>
                        <a:latin typeface="Times New Roman" panose="02020603050405020304" pitchFamily="18" charset="0"/>
                        <a:ea typeface="Calibri" panose="020F0502020204030204" pitchFamily="34" charset="0"/>
                      </a:endParaRPr>
                    </a:p>
                  </a:txBody>
                  <a:tcPr marL="39881" marR="39881" marT="0" marB="0" anchor="ctr"/>
                </a:tc>
                <a:tc>
                  <a:txBody>
                    <a:bodyPr/>
                    <a:lstStyle/>
                    <a:p>
                      <a:pPr algn="ctr">
                        <a:spcAft>
                          <a:spcPts val="0"/>
                        </a:spcAft>
                      </a:pPr>
                      <a:r>
                        <a:rPr lang="es-ES_tradnl" sz="1050" dirty="0">
                          <a:effectLst/>
                        </a:rPr>
                        <a:t>57,62</a:t>
                      </a:r>
                      <a:endParaRPr lang="es-CO" sz="1050" dirty="0">
                        <a:effectLst/>
                        <a:latin typeface="Times New Roman" panose="02020603050405020304" pitchFamily="18" charset="0"/>
                        <a:ea typeface="Calibri" panose="020F0502020204030204" pitchFamily="34" charset="0"/>
                      </a:endParaRPr>
                    </a:p>
                  </a:txBody>
                  <a:tcPr marL="39881" marR="39881" marT="0" marB="0" anchor="ctr"/>
                </a:tc>
                <a:tc>
                  <a:txBody>
                    <a:bodyPr/>
                    <a:lstStyle/>
                    <a:p>
                      <a:pPr algn="ctr">
                        <a:spcAft>
                          <a:spcPts val="0"/>
                        </a:spcAft>
                      </a:pPr>
                      <a:r>
                        <a:rPr lang="es-ES_tradnl" sz="1050">
                          <a:effectLst/>
                        </a:rPr>
                        <a:t>Mejoramiento a Ley 105, Operación y  Mantenimiento</a:t>
                      </a:r>
                      <a:endParaRPr lang="es-CO" sz="1050">
                        <a:effectLst/>
                      </a:endParaRPr>
                    </a:p>
                    <a:p>
                      <a:pPr algn="ctr">
                        <a:spcAft>
                          <a:spcPts val="0"/>
                        </a:spcAft>
                      </a:pPr>
                      <a:r>
                        <a:rPr lang="es-ES_tradnl" sz="1050">
                          <a:effectLst/>
                        </a:rPr>
                        <a:t>calzada existente</a:t>
                      </a:r>
                      <a:endParaRPr lang="es-CO" sz="1050">
                        <a:effectLst/>
                        <a:latin typeface="Times New Roman" panose="02020603050405020304" pitchFamily="18" charset="0"/>
                        <a:ea typeface="Calibri" panose="020F0502020204030204" pitchFamily="34" charset="0"/>
                      </a:endParaRPr>
                    </a:p>
                  </a:txBody>
                  <a:tcPr marL="39881" marR="39881" marT="0" marB="0" anchor="ctr"/>
                </a:tc>
                <a:tc>
                  <a:txBody>
                    <a:bodyPr/>
                    <a:lstStyle/>
                    <a:p>
                      <a:pPr algn="ctr">
                        <a:spcAft>
                          <a:spcPts val="0"/>
                        </a:spcAft>
                      </a:pPr>
                      <a:r>
                        <a:rPr lang="es-ES_tradnl" sz="1050" dirty="0">
                          <a:effectLst/>
                        </a:rPr>
                        <a:t>Ruta 2516. El PR0+000 está en el límite entre los departamentos de Bolívar y Atlántico</a:t>
                      </a:r>
                      <a:endParaRPr lang="es-CO" sz="1050" dirty="0">
                        <a:effectLst/>
                        <a:latin typeface="Times New Roman" panose="02020603050405020304" pitchFamily="18" charset="0"/>
                        <a:ea typeface="Calibri" panose="020F0502020204030204" pitchFamily="34" charset="0"/>
                      </a:endParaRPr>
                    </a:p>
                  </a:txBody>
                  <a:tcPr marL="39881" marR="39881" marT="0" marB="0" anchor="ctr"/>
                </a:tc>
              </a:tr>
            </a:tbl>
          </a:graphicData>
        </a:graphic>
      </p:graphicFrame>
      <p:sp>
        <p:nvSpPr>
          <p:cNvPr id="5" name="Rectángulo 4"/>
          <p:cNvSpPr>
            <a:spLocks noChangeArrowheads="1"/>
          </p:cNvSpPr>
          <p:nvPr/>
        </p:nvSpPr>
        <p:spPr bwMode="auto">
          <a:xfrm>
            <a:off x="704528" y="1671191"/>
            <a:ext cx="88027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sz="2400" dirty="0">
                <a:solidFill>
                  <a:prstClr val="black"/>
                </a:solidFill>
                <a:latin typeface="Impact" pitchFamily="34" charset="0"/>
                <a:cs typeface="Arial" pitchFamily="34" charset="0"/>
                <a:sym typeface="Helvetica Neue Bold Condensed"/>
              </a:rPr>
              <a:t>PUERTA DE HIERRO – PALMAR DE VARELA Y CARRETO –CRUZ DEL VISO</a:t>
            </a:r>
          </a:p>
        </p:txBody>
      </p:sp>
    </p:spTree>
    <p:extLst>
      <p:ext uri="{BB962C8B-B14F-4D97-AF65-F5344CB8AC3E}">
        <p14:creationId xmlns:p14="http://schemas.microsoft.com/office/powerpoint/2010/main" val="2257277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0"/>
            <a:ext cx="1400213" cy="1124744"/>
          </a:xfrm>
          <a:prstGeom prst="rect">
            <a:avLst/>
          </a:prstGeom>
        </p:spPr>
      </p:pic>
      <p:grpSp>
        <p:nvGrpSpPr>
          <p:cNvPr id="3" name="Grupo 2"/>
          <p:cNvGrpSpPr/>
          <p:nvPr/>
        </p:nvGrpSpPr>
        <p:grpSpPr>
          <a:xfrm>
            <a:off x="338245" y="897229"/>
            <a:ext cx="10381638" cy="750003"/>
            <a:chOff x="484237" y="132634"/>
            <a:chExt cx="10381638" cy="750003"/>
          </a:xfrm>
        </p:grpSpPr>
        <p:sp>
          <p:nvSpPr>
            <p:cNvPr id="4" name="Rectángulo 3"/>
            <p:cNvSpPr>
              <a:spLocks noChangeArrowheads="1"/>
            </p:cNvSpPr>
            <p:nvPr/>
          </p:nvSpPr>
          <p:spPr bwMode="auto">
            <a:xfrm>
              <a:off x="484237" y="132634"/>
              <a:ext cx="8261836" cy="523220"/>
            </a:xfrm>
            <a:prstGeom prst="rect">
              <a:avLst/>
            </a:prstGeom>
            <a:noFill/>
            <a:ln w="9525">
              <a:noFill/>
              <a:miter lim="800000"/>
              <a:headEnd/>
              <a:tailEnd/>
            </a:ln>
          </p:spPr>
          <p:txBody>
            <a:bodyPr wrap="square">
              <a:spAutoFit/>
            </a:bodyPr>
            <a:lstStyle/>
            <a:p>
              <a:pPr>
                <a:defRPr/>
              </a:pPr>
              <a:r>
                <a:rPr lang="es-ES" sz="2800" dirty="0" smtClean="0">
                  <a:solidFill>
                    <a:srgbClr val="FFC000"/>
                  </a:solidFill>
                  <a:latin typeface="Impact" pitchFamily="34" charset="0"/>
                  <a:sym typeface="Helvetica Neue Bold Condensed" charset="0"/>
                </a:rPr>
                <a:t>  </a:t>
              </a:r>
              <a:endParaRPr lang="es-ES" sz="2800" b="1" dirty="0">
                <a:ln w="10541" cmpd="sng">
                  <a:solidFill>
                    <a:srgbClr val="4F81BD">
                      <a:shade val="88000"/>
                      <a:satMod val="110000"/>
                    </a:srgbClr>
                  </a:solidFill>
                  <a:prstDash val="solid"/>
                </a:ln>
                <a:solidFill>
                  <a:srgbClr val="1F497D"/>
                </a:solidFill>
                <a:latin typeface="Franklin Gothic Demi Cond" pitchFamily="34" charset="0"/>
                <a:sym typeface="Helvetica Neue Bold Condensed" charset="0"/>
              </a:endParaRPr>
            </a:p>
          </p:txBody>
        </p:sp>
        <p:sp>
          <p:nvSpPr>
            <p:cNvPr id="5" name="Rectángulo 5"/>
            <p:cNvSpPr>
              <a:spLocks noChangeArrowheads="1"/>
            </p:cNvSpPr>
            <p:nvPr/>
          </p:nvSpPr>
          <p:spPr bwMode="auto">
            <a:xfrm>
              <a:off x="2054049" y="143973"/>
              <a:ext cx="88118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es-CO" sz="2400" dirty="0">
                  <a:solidFill>
                    <a:srgbClr val="000000"/>
                  </a:solidFill>
                  <a:latin typeface="Impact" panose="020B0806030902050204" pitchFamily="34" charset="0"/>
                  <a:sym typeface="Helvetica Neue Bold Condensed"/>
                </a:rPr>
                <a:t>TRANSVERSAL DEL SISGA</a:t>
              </a:r>
            </a:p>
            <a:p>
              <a:pPr>
                <a:spcBef>
                  <a:spcPct val="0"/>
                </a:spcBef>
                <a:buFontTx/>
                <a:buNone/>
              </a:pPr>
              <a:r>
                <a:rPr lang="es-ES" altLang="es-CO" sz="1800" dirty="0">
                  <a:solidFill>
                    <a:srgbClr val="000000"/>
                  </a:solidFill>
                  <a:latin typeface="Impact" panose="020B0806030902050204" pitchFamily="34" charset="0"/>
                  <a:sym typeface="Helvetica Neue Bold Condensed"/>
                </a:rPr>
                <a:t>(Sisga – Macheta – Guateque –Santa Maria – San Luis de Gaceno – Aguaclara)</a:t>
              </a:r>
            </a:p>
          </p:txBody>
        </p:sp>
      </p:grpSp>
      <p:grpSp>
        <p:nvGrpSpPr>
          <p:cNvPr id="6" name="Grupo 3"/>
          <p:cNvGrpSpPr>
            <a:grpSpLocks/>
          </p:cNvGrpSpPr>
          <p:nvPr/>
        </p:nvGrpSpPr>
        <p:grpSpPr bwMode="auto">
          <a:xfrm>
            <a:off x="245438" y="1716707"/>
            <a:ext cx="5065917" cy="4088545"/>
            <a:chOff x="467544" y="1700808"/>
            <a:chExt cx="7848872" cy="4233413"/>
          </a:xfrm>
        </p:grpSpPr>
        <p:pic>
          <p:nvPicPr>
            <p:cNvPr id="7" name="Imagen 5"/>
            <p:cNvPicPr>
              <a:picLocks noChangeAspect="1" noChangeArrowheads="1"/>
            </p:cNvPicPr>
            <p:nvPr/>
          </p:nvPicPr>
          <p:blipFill>
            <a:blip r:embed="rId3">
              <a:extLst>
                <a:ext uri="{28A0092B-C50C-407E-A947-70E740481C1C}">
                  <a14:useLocalDpi xmlns:a14="http://schemas.microsoft.com/office/drawing/2010/main" val="0"/>
                </a:ext>
              </a:extLst>
            </a:blip>
            <a:srcRect r="1662"/>
            <a:stretch>
              <a:fillRect/>
            </a:stretch>
          </p:blipFill>
          <p:spPr bwMode="auto">
            <a:xfrm>
              <a:off x="467544" y="1700808"/>
              <a:ext cx="7848872" cy="42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lipse 7"/>
            <p:cNvSpPr/>
            <p:nvPr/>
          </p:nvSpPr>
          <p:spPr>
            <a:xfrm>
              <a:off x="3131461" y="3356394"/>
              <a:ext cx="73028" cy="73017"/>
            </a:xfrm>
            <a:prstGeom prst="ellipse">
              <a:avLst/>
            </a:prstGeom>
            <a:solidFill>
              <a:srgbClr val="D77A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prstClr val="white"/>
                </a:solidFill>
              </a:endParaRPr>
            </a:p>
          </p:txBody>
        </p:sp>
        <p:sp>
          <p:nvSpPr>
            <p:cNvPr id="9" name="Elipse 8"/>
            <p:cNvSpPr/>
            <p:nvPr/>
          </p:nvSpPr>
          <p:spPr>
            <a:xfrm>
              <a:off x="1836016" y="2780194"/>
              <a:ext cx="71439" cy="73017"/>
            </a:xfrm>
            <a:prstGeom prst="ellipse">
              <a:avLst/>
            </a:prstGeom>
            <a:solidFill>
              <a:srgbClr val="D77A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prstClr val="white"/>
                </a:solidFill>
              </a:endParaRPr>
            </a:p>
          </p:txBody>
        </p:sp>
        <p:sp>
          <p:nvSpPr>
            <p:cNvPr id="10" name="Elipse 9"/>
            <p:cNvSpPr/>
            <p:nvPr/>
          </p:nvSpPr>
          <p:spPr>
            <a:xfrm>
              <a:off x="5220684" y="4508797"/>
              <a:ext cx="71439" cy="73017"/>
            </a:xfrm>
            <a:prstGeom prst="ellipse">
              <a:avLst/>
            </a:prstGeom>
            <a:solidFill>
              <a:srgbClr val="D77A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prstClr val="white"/>
                </a:solidFill>
              </a:endParaRPr>
            </a:p>
          </p:txBody>
        </p:sp>
        <p:sp>
          <p:nvSpPr>
            <p:cNvPr id="11" name="Elipse 10"/>
            <p:cNvSpPr/>
            <p:nvPr/>
          </p:nvSpPr>
          <p:spPr>
            <a:xfrm>
              <a:off x="6084314" y="4940551"/>
              <a:ext cx="71439" cy="73017"/>
            </a:xfrm>
            <a:prstGeom prst="ellipse">
              <a:avLst/>
            </a:prstGeom>
            <a:solidFill>
              <a:srgbClr val="D77A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prstClr val="white"/>
                </a:solidFill>
              </a:endParaRPr>
            </a:p>
          </p:txBody>
        </p:sp>
        <p:sp>
          <p:nvSpPr>
            <p:cNvPr id="12" name="Elipse 11"/>
            <p:cNvSpPr/>
            <p:nvPr/>
          </p:nvSpPr>
          <p:spPr>
            <a:xfrm>
              <a:off x="7740133" y="5445323"/>
              <a:ext cx="71440" cy="71430"/>
            </a:xfrm>
            <a:prstGeom prst="ellipse">
              <a:avLst/>
            </a:prstGeom>
            <a:solidFill>
              <a:srgbClr val="D77A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prstClr val="white"/>
                </a:solidFill>
              </a:endParaRPr>
            </a:p>
          </p:txBody>
        </p:sp>
      </p:grpSp>
      <p:sp>
        <p:nvSpPr>
          <p:cNvPr id="13" name="Rectángulo 1"/>
          <p:cNvSpPr>
            <a:spLocks noChangeArrowheads="1"/>
          </p:cNvSpPr>
          <p:nvPr/>
        </p:nvSpPr>
        <p:spPr bwMode="auto">
          <a:xfrm>
            <a:off x="-303584" y="5838363"/>
            <a:ext cx="5614939" cy="830997"/>
          </a:xfrm>
          <a:prstGeom prst="rect">
            <a:avLst/>
          </a:prstGeom>
          <a:solidFill>
            <a:schemeClr val="bg1"/>
          </a:solidFill>
          <a:ln>
            <a:noFill/>
          </a:ln>
          <a:extLst/>
        </p:spPr>
        <p:txBody>
          <a:bodyPr wrap="square">
            <a:spAutoFit/>
          </a:bodyPr>
          <a:lstStyle>
            <a:lvl1pPr marL="449263">
              <a:spcBef>
                <a:spcPct val="20000"/>
              </a:spcBef>
              <a:buFont typeface="Arial" panose="020B0604020202020204" pitchFamily="34" charset="0"/>
              <a:buChar char="•"/>
              <a:tabLst>
                <a:tab pos="228600" algn="l"/>
                <a:tab pos="4492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28600" algn="l"/>
                <a:tab pos="4492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28600" algn="l"/>
                <a:tab pos="4492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28600" algn="l"/>
                <a:tab pos="4492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28600" algn="l"/>
                <a:tab pos="4492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28600" algn="l"/>
                <a:tab pos="4492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28600" algn="l"/>
                <a:tab pos="4492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28600" algn="l"/>
                <a:tab pos="4492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28600" algn="l"/>
                <a:tab pos="449263" algn="l"/>
              </a:tabLst>
              <a:defRPr sz="2000">
                <a:solidFill>
                  <a:schemeClr val="tx1"/>
                </a:solidFill>
                <a:latin typeface="Calibri" panose="020F0502020204030204" pitchFamily="34" charset="0"/>
              </a:defRPr>
            </a:lvl9pPr>
          </a:lstStyle>
          <a:p>
            <a:pPr algn="just">
              <a:spcBef>
                <a:spcPct val="0"/>
              </a:spcBef>
              <a:buFontTx/>
              <a:buNone/>
            </a:pPr>
            <a:r>
              <a:rPr lang="es-ES_tradnl" altLang="es-MX" sz="1200" dirty="0">
                <a:solidFill>
                  <a:srgbClr val="022B44"/>
                </a:solidFill>
                <a:latin typeface="Times New Roman" panose="02020603050405020304" pitchFamily="18" charset="0"/>
                <a:ea typeface="MS Mincho" panose="02020609040205080304" pitchFamily="49" charset="-128"/>
                <a:cs typeface="Times New Roman" panose="02020603050405020304" pitchFamily="18" charset="0"/>
              </a:rPr>
              <a:t>*Nota: Los Municipios de Manta, </a:t>
            </a:r>
            <a:r>
              <a:rPr lang="es-ES_tradnl" altLang="es-MX" sz="1200" dirty="0" err="1">
                <a:solidFill>
                  <a:srgbClr val="022B44"/>
                </a:solidFill>
                <a:latin typeface="Times New Roman" panose="02020603050405020304" pitchFamily="18" charset="0"/>
                <a:ea typeface="MS Mincho" panose="02020609040205080304" pitchFamily="49" charset="-128"/>
                <a:cs typeface="Times New Roman" panose="02020603050405020304" pitchFamily="18" charset="0"/>
              </a:rPr>
              <a:t>Garagoa</a:t>
            </a:r>
            <a:r>
              <a:rPr lang="es-ES_tradnl" altLang="es-MX" sz="1200" dirty="0">
                <a:solidFill>
                  <a:srgbClr val="022B44"/>
                </a:solidFill>
                <a:latin typeface="Times New Roman" panose="02020603050405020304" pitchFamily="18" charset="0"/>
                <a:ea typeface="MS Mincho" panose="02020609040205080304" pitchFamily="49" charset="-128"/>
                <a:cs typeface="Times New Roman" panose="02020603050405020304" pitchFamily="18" charset="0"/>
              </a:rPr>
              <a:t>, </a:t>
            </a:r>
            <a:r>
              <a:rPr lang="es-ES_tradnl" altLang="es-MX" sz="1200" dirty="0" err="1">
                <a:solidFill>
                  <a:srgbClr val="022B44"/>
                </a:solidFill>
                <a:latin typeface="Times New Roman" panose="02020603050405020304" pitchFamily="18" charset="0"/>
                <a:ea typeface="MS Mincho" panose="02020609040205080304" pitchFamily="49" charset="-128"/>
                <a:cs typeface="Times New Roman" panose="02020603050405020304" pitchFamily="18" charset="0"/>
              </a:rPr>
              <a:t>Macanal</a:t>
            </a:r>
            <a:r>
              <a:rPr lang="es-ES_tradnl" altLang="es-MX" sz="1200" dirty="0">
                <a:solidFill>
                  <a:srgbClr val="022B44"/>
                </a:solidFill>
                <a:latin typeface="Times New Roman" panose="02020603050405020304" pitchFamily="18" charset="0"/>
                <a:ea typeface="MS Mincho" panose="02020609040205080304" pitchFamily="49" charset="-128"/>
                <a:cs typeface="Times New Roman" panose="02020603050405020304" pitchFamily="18" charset="0"/>
              </a:rPr>
              <a:t>, </a:t>
            </a:r>
            <a:r>
              <a:rPr lang="es-ES_tradnl" altLang="es-MX" sz="1200" dirty="0" err="1">
                <a:solidFill>
                  <a:srgbClr val="022B44"/>
                </a:solidFill>
                <a:latin typeface="Times New Roman" panose="02020603050405020304" pitchFamily="18" charset="0"/>
                <a:ea typeface="MS Mincho" panose="02020609040205080304" pitchFamily="49" charset="-128"/>
                <a:cs typeface="Times New Roman" panose="02020603050405020304" pitchFamily="18" charset="0"/>
              </a:rPr>
              <a:t>Cachipay</a:t>
            </a:r>
            <a:r>
              <a:rPr lang="es-ES_tradnl" altLang="es-MX" sz="1200" dirty="0">
                <a:solidFill>
                  <a:srgbClr val="022B44"/>
                </a:solidFill>
                <a:latin typeface="Times New Roman" panose="02020603050405020304" pitchFamily="18" charset="0"/>
                <a:ea typeface="MS Mincho" panose="02020609040205080304" pitchFamily="49" charset="-128"/>
                <a:cs typeface="Times New Roman" panose="02020603050405020304" pitchFamily="18" charset="0"/>
              </a:rPr>
              <a:t> no quedan directamente sobre la vía y solo se muestran para el propósito de subdividir las unidades funcionales del proyecto en los tramos de vía en jurisdicción de estos Municipios.</a:t>
            </a:r>
            <a:endParaRPr lang="es-MX" altLang="es-MX" sz="1200" dirty="0">
              <a:solidFill>
                <a:srgbClr val="022B44"/>
              </a:solidFill>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14" name="30 CuadroTexto"/>
          <p:cNvSpPr txBox="1">
            <a:spLocks noChangeArrowheads="1"/>
          </p:cNvSpPr>
          <p:nvPr/>
        </p:nvSpPr>
        <p:spPr bwMode="auto">
          <a:xfrm flipH="1">
            <a:off x="5529064" y="1700808"/>
            <a:ext cx="4104456" cy="307777"/>
          </a:xfrm>
          <a:prstGeom prst="rect">
            <a:avLst/>
          </a:prstGeom>
          <a:solidFill>
            <a:schemeClr val="tx2">
              <a:lumMod val="60000"/>
              <a:lumOff val="40000"/>
            </a:schemeClr>
          </a:solidFill>
          <a:ln>
            <a:noFill/>
          </a:ln>
          <a:effectLst/>
        </p:spPr>
        <p:style>
          <a:lnRef idx="3">
            <a:schemeClr val="lt1"/>
          </a:lnRef>
          <a:fillRef idx="1">
            <a:schemeClr val="accent1"/>
          </a:fillRef>
          <a:effectRef idx="1">
            <a:schemeClr val="accent1"/>
          </a:effectRef>
          <a:fontRef idx="minor">
            <a:schemeClr val="lt1"/>
          </a:fontRef>
        </p:style>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400" dirty="0">
                <a:solidFill>
                  <a:prstClr val="white"/>
                </a:solidFill>
                <a:effectLst/>
                <a:latin typeface="Calibri"/>
                <a:cs typeface="Arial" pitchFamily="34" charset="0"/>
              </a:rPr>
              <a:t>ALCANCE CONCESIONES 4G</a:t>
            </a:r>
          </a:p>
        </p:txBody>
      </p:sp>
      <p:graphicFrame>
        <p:nvGraphicFramePr>
          <p:cNvPr id="15" name="17 Tabla"/>
          <p:cNvGraphicFramePr>
            <a:graphicFrameLocks noGrp="1"/>
          </p:cNvGraphicFramePr>
          <p:nvPr>
            <p:extLst>
              <p:ext uri="{D42A27DB-BD31-4B8C-83A1-F6EECF244321}">
                <p14:modId xmlns:p14="http://schemas.microsoft.com/office/powerpoint/2010/main" val="897400461"/>
              </p:ext>
            </p:extLst>
          </p:nvPr>
        </p:nvGraphicFramePr>
        <p:xfrm>
          <a:off x="5529065" y="2025527"/>
          <a:ext cx="4104456" cy="2492535"/>
        </p:xfrm>
        <a:graphic>
          <a:graphicData uri="http://schemas.openxmlformats.org/drawingml/2006/table">
            <a:tbl>
              <a:tblPr firstRow="1" bandRow="1">
                <a:tableStyleId>{BC89EF96-8CEA-46FF-86C4-4CE0E7609802}</a:tableStyleId>
              </a:tblPr>
              <a:tblGrid>
                <a:gridCol w="2644165"/>
                <a:gridCol w="1460291"/>
              </a:tblGrid>
              <a:tr h="259219">
                <a:tc>
                  <a:txBody>
                    <a:bodyPr/>
                    <a:lstStyle/>
                    <a:p>
                      <a:pPr marL="0" algn="ctr" defTabSz="914400" rtl="0" eaLnBrk="1" fontAlgn="ctr" latinLnBrk="0" hangingPunct="1"/>
                      <a:r>
                        <a:rPr lang="es-CO" sz="1100" b="1" i="0" u="none" strike="noStrike" kern="1200" dirty="0" smtClean="0">
                          <a:solidFill>
                            <a:schemeClr val="tx1"/>
                          </a:solidFill>
                          <a:latin typeface="+mn-lt"/>
                          <a:ea typeface="+mn-ea"/>
                          <a:cs typeface="Arial" panose="020B0604020202020204" pitchFamily="34" charset="0"/>
                        </a:rPr>
                        <a:t>Grupo 3 FONADE</a:t>
                      </a:r>
                      <a:endParaRPr lang="es-CO" sz="1100" b="1" i="0" u="none" strike="noStrike" kern="1200" dirty="0">
                        <a:solidFill>
                          <a:schemeClr val="tx1"/>
                        </a:solidFill>
                        <a:latin typeface="+mn-lt"/>
                        <a:ea typeface="+mn-ea"/>
                        <a:cs typeface="Arial" panose="020B0604020202020204" pitchFamily="34" charset="0"/>
                      </a:endParaRPr>
                    </a:p>
                  </a:txBody>
                  <a:tcPr marT="45745" marB="45745"/>
                </a:tc>
                <a:tc>
                  <a:txBody>
                    <a:bodyPr/>
                    <a:lstStyle/>
                    <a:p>
                      <a:pPr marL="0" algn="ctr" defTabSz="914400" rtl="0" eaLnBrk="1" fontAlgn="ctr" latinLnBrk="0" hangingPunct="1"/>
                      <a:r>
                        <a:rPr lang="es-CO" sz="1100" b="1" i="0" u="none" strike="noStrike" kern="1200" dirty="0" smtClean="0">
                          <a:solidFill>
                            <a:schemeClr val="tx1"/>
                          </a:solidFill>
                          <a:latin typeface="+mn-lt"/>
                          <a:ea typeface="+mn-ea"/>
                          <a:cs typeface="Arial" panose="020B0604020202020204" pitchFamily="34" charset="0"/>
                        </a:rPr>
                        <a:t>SEGUNDA OLA</a:t>
                      </a:r>
                      <a:endParaRPr lang="es-CO" sz="1100" b="1" i="0" u="none" strike="noStrike" kern="1200" dirty="0">
                        <a:solidFill>
                          <a:schemeClr val="tx1"/>
                        </a:solidFill>
                        <a:latin typeface="+mn-lt"/>
                        <a:ea typeface="+mn-ea"/>
                        <a:cs typeface="Arial" panose="020B0604020202020204" pitchFamily="34" charset="0"/>
                      </a:endParaRPr>
                    </a:p>
                  </a:txBody>
                  <a:tcPr marL="9525" marR="9525" marT="9530" marB="0" anchor="ctr"/>
                </a:tc>
              </a:tr>
              <a:tr h="37858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s-ES" sz="1100" b="0" i="0" u="none" strike="noStrike" kern="1200" dirty="0" smtClean="0">
                          <a:solidFill>
                            <a:schemeClr val="tx2">
                              <a:lumMod val="50000"/>
                            </a:schemeClr>
                          </a:solidFill>
                          <a:latin typeface="+mn-lt"/>
                          <a:ea typeface="+mn-ea"/>
                          <a:cs typeface="Arial" panose="020B0604020202020204" pitchFamily="34" charset="0"/>
                        </a:rPr>
                        <a:t>Longitud de Proyecto</a:t>
                      </a:r>
                    </a:p>
                  </a:txBody>
                  <a:tcPr marL="84406" marR="84406" marT="42203" marB="42203"/>
                </a:tc>
                <a:tc>
                  <a:txBody>
                    <a:bodyPr/>
                    <a:lstStyle/>
                    <a:p>
                      <a:pPr marL="0" algn="ctr" defTabSz="914400" rtl="0" eaLnBrk="1" fontAlgn="ctr" latinLnBrk="0" hangingPunct="1"/>
                      <a:r>
                        <a:rPr lang="es-CO" sz="1100" b="0" i="0" u="none" strike="noStrike" kern="1200" dirty="0" smtClean="0">
                          <a:solidFill>
                            <a:schemeClr val="tx2">
                              <a:lumMod val="50000"/>
                            </a:schemeClr>
                          </a:solidFill>
                          <a:latin typeface="+mn-lt"/>
                          <a:ea typeface="+mn-ea"/>
                          <a:cs typeface="Arial" panose="020B0604020202020204" pitchFamily="34" charset="0"/>
                        </a:rPr>
                        <a:t>137.1 km</a:t>
                      </a:r>
                      <a:endParaRPr lang="es-CO" sz="1100" b="0" i="0" u="none" strike="noStrike" kern="1200" dirty="0">
                        <a:solidFill>
                          <a:schemeClr val="tx2">
                            <a:lumMod val="50000"/>
                          </a:schemeClr>
                        </a:solidFill>
                        <a:latin typeface="+mn-lt"/>
                        <a:ea typeface="+mn-ea"/>
                        <a:cs typeface="Arial" panose="020B0604020202020204" pitchFamily="34" charset="0"/>
                      </a:endParaRPr>
                    </a:p>
                  </a:txBody>
                  <a:tcPr marL="8792" marR="8792" marT="8792" marB="0" anchor="ctr"/>
                </a:tc>
              </a:tr>
              <a:tr h="2592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100" b="0" u="none" strike="noStrike" dirty="0" smtClean="0">
                          <a:solidFill>
                            <a:schemeClr val="tx2">
                              <a:lumMod val="50000"/>
                            </a:schemeClr>
                          </a:solidFill>
                          <a:effectLst/>
                          <a:latin typeface="+mn-lt"/>
                          <a:cs typeface="+mn-cs"/>
                        </a:rPr>
                        <a:t>Rehabilitación</a:t>
                      </a:r>
                      <a:endParaRPr lang="es-ES" sz="1100" b="1" u="none" strike="noStrike" dirty="0" smtClean="0">
                        <a:solidFill>
                          <a:schemeClr val="tx2">
                            <a:lumMod val="50000"/>
                          </a:schemeClr>
                        </a:solidFill>
                        <a:effectLst/>
                        <a:latin typeface="+mn-lt"/>
                        <a:cs typeface="Arial" panose="020B0604020202020204" pitchFamily="34" charset="0"/>
                      </a:endParaRPr>
                    </a:p>
                  </a:txBody>
                  <a:tcPr marL="84406" marR="84406" marT="42203" marB="42203"/>
                </a:tc>
                <a:tc>
                  <a:txBody>
                    <a:bodyPr/>
                    <a:lstStyle/>
                    <a:p>
                      <a:pPr algn="ctr" fontAlgn="ctr"/>
                      <a:r>
                        <a:rPr lang="es-CO" sz="1100" b="0" i="0" u="none" strike="noStrike" dirty="0" smtClean="0">
                          <a:solidFill>
                            <a:schemeClr val="tx2">
                              <a:lumMod val="50000"/>
                            </a:schemeClr>
                          </a:solidFill>
                          <a:latin typeface="+mn-lt"/>
                          <a:cs typeface="Arial" panose="020B0604020202020204" pitchFamily="34" charset="0"/>
                        </a:rPr>
                        <a:t>76.6 km</a:t>
                      </a:r>
                      <a:endParaRPr lang="es-CO" sz="1100" b="0" i="0" u="none" strike="noStrike" dirty="0">
                        <a:solidFill>
                          <a:schemeClr val="tx2">
                            <a:lumMod val="50000"/>
                          </a:schemeClr>
                        </a:solidFill>
                        <a:latin typeface="+mn-lt"/>
                        <a:cs typeface="Arial" panose="020B0604020202020204" pitchFamily="34" charset="0"/>
                      </a:endParaRPr>
                    </a:p>
                  </a:txBody>
                  <a:tcPr marL="8792" marR="8792" marT="8792" marB="0" anchor="ctr"/>
                </a:tc>
              </a:tr>
              <a:tr h="245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100" b="0" u="none" strike="noStrike" kern="1200" dirty="0" smtClean="0">
                          <a:solidFill>
                            <a:schemeClr val="tx2">
                              <a:lumMod val="50000"/>
                            </a:schemeClr>
                          </a:solidFill>
                          <a:effectLst/>
                          <a:latin typeface="+mn-lt"/>
                          <a:ea typeface="+mn-ea"/>
                          <a:cs typeface="+mn-cs"/>
                        </a:rPr>
                        <a:t>Mejoramiento </a:t>
                      </a:r>
                    </a:p>
                    <a:p>
                      <a:pPr marL="0" marR="0" indent="0" algn="l" defTabSz="914400" rtl="0" eaLnBrk="1" fontAlgn="auto" latinLnBrk="0" hangingPunct="1">
                        <a:lnSpc>
                          <a:spcPct val="100000"/>
                        </a:lnSpc>
                        <a:spcBef>
                          <a:spcPts val="0"/>
                        </a:spcBef>
                        <a:spcAft>
                          <a:spcPts val="0"/>
                        </a:spcAft>
                        <a:buClrTx/>
                        <a:buSzTx/>
                        <a:buFontTx/>
                        <a:buNone/>
                        <a:tabLst/>
                        <a:defRPr/>
                      </a:pPr>
                      <a:r>
                        <a:rPr lang="es-ES" sz="1100" b="0" u="none" strike="noStrike" kern="1200" dirty="0" smtClean="0">
                          <a:solidFill>
                            <a:schemeClr val="tx2">
                              <a:lumMod val="50000"/>
                            </a:schemeClr>
                          </a:solidFill>
                          <a:effectLst/>
                          <a:latin typeface="+mn-lt"/>
                          <a:ea typeface="+mn-ea"/>
                          <a:cs typeface="+mn-cs"/>
                        </a:rPr>
                        <a:t>( Reconstrucción total</a:t>
                      </a:r>
                      <a:r>
                        <a:rPr lang="es-ES" sz="1100" b="0" u="none" strike="noStrike" kern="1200" baseline="0" dirty="0" smtClean="0">
                          <a:solidFill>
                            <a:schemeClr val="tx2">
                              <a:lumMod val="50000"/>
                            </a:schemeClr>
                          </a:solidFill>
                          <a:effectLst/>
                          <a:latin typeface="+mn-lt"/>
                          <a:ea typeface="+mn-ea"/>
                          <a:cs typeface="+mn-cs"/>
                        </a:rPr>
                        <a:t> del la estructura de Pavimento y Obras hidráulicas)</a:t>
                      </a:r>
                      <a:endParaRPr lang="es-ES" sz="1100" b="0" u="none" strike="noStrike" kern="1200" dirty="0" smtClean="0">
                        <a:solidFill>
                          <a:schemeClr val="tx2">
                            <a:lumMod val="50000"/>
                          </a:schemeClr>
                        </a:solidFill>
                        <a:effectLst/>
                        <a:latin typeface="+mn-lt"/>
                        <a:ea typeface="+mn-ea"/>
                        <a:cs typeface="+mn-cs"/>
                      </a:endParaRPr>
                    </a:p>
                  </a:txBody>
                  <a:tcPr marL="84406" marR="84406" marT="42203" marB="42203"/>
                </a:tc>
                <a:tc>
                  <a:txBody>
                    <a:bodyPr/>
                    <a:lstStyle/>
                    <a:p>
                      <a:pPr algn="ctr" fontAlgn="ctr"/>
                      <a:r>
                        <a:rPr lang="es-CO" sz="1100" b="0" i="0" u="none" strike="noStrike" dirty="0" smtClean="0">
                          <a:solidFill>
                            <a:schemeClr val="tx2">
                              <a:lumMod val="50000"/>
                            </a:schemeClr>
                          </a:solidFill>
                          <a:latin typeface="+mn-lt"/>
                          <a:cs typeface="Arial" panose="020B0604020202020204" pitchFamily="34" charset="0"/>
                        </a:rPr>
                        <a:t>60.5 km </a:t>
                      </a:r>
                      <a:endParaRPr lang="es-CO" sz="1100" b="0" i="0" u="none" strike="noStrike" dirty="0">
                        <a:solidFill>
                          <a:schemeClr val="tx2">
                            <a:lumMod val="50000"/>
                          </a:schemeClr>
                        </a:solidFill>
                        <a:latin typeface="+mn-lt"/>
                        <a:cs typeface="Arial" panose="020B0604020202020204" pitchFamily="34" charset="0"/>
                      </a:endParaRPr>
                    </a:p>
                  </a:txBody>
                  <a:tcPr marL="8792" marR="8792" marT="8792" marB="0" anchor="ctr"/>
                </a:tc>
              </a:tr>
              <a:tr h="245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100" b="0" u="none" strike="noStrike" kern="1200" dirty="0" smtClean="0">
                          <a:solidFill>
                            <a:schemeClr val="tx2">
                              <a:lumMod val="50000"/>
                            </a:schemeClr>
                          </a:solidFill>
                          <a:effectLst/>
                          <a:latin typeface="+mn-lt"/>
                          <a:ea typeface="+mn-ea"/>
                          <a:cs typeface="+mn-cs"/>
                        </a:rPr>
                        <a:t>Reperflilamiento</a:t>
                      </a:r>
                      <a:r>
                        <a:rPr lang="es-ES" sz="1100" b="0" u="none" strike="noStrike" kern="1200" baseline="0" dirty="0" smtClean="0">
                          <a:solidFill>
                            <a:schemeClr val="tx2">
                              <a:lumMod val="50000"/>
                            </a:schemeClr>
                          </a:solidFill>
                          <a:effectLst/>
                          <a:latin typeface="+mn-lt"/>
                          <a:ea typeface="+mn-ea"/>
                          <a:cs typeface="+mn-cs"/>
                        </a:rPr>
                        <a:t> de </a:t>
                      </a:r>
                      <a:r>
                        <a:rPr lang="es-ES" sz="1100" b="0" u="none" strike="noStrike" kern="1200" dirty="0" smtClean="0">
                          <a:solidFill>
                            <a:schemeClr val="tx2">
                              <a:lumMod val="50000"/>
                            </a:schemeClr>
                          </a:solidFill>
                          <a:effectLst/>
                          <a:latin typeface="+mn-lt"/>
                          <a:ea typeface="+mn-ea"/>
                          <a:cs typeface="+mn-cs"/>
                        </a:rPr>
                        <a:t>Túneles Existente</a:t>
                      </a:r>
                      <a:r>
                        <a:rPr lang="es-ES" sz="1100" b="0" u="none" strike="noStrike" kern="1200" baseline="0" dirty="0" smtClean="0">
                          <a:solidFill>
                            <a:schemeClr val="tx2">
                              <a:lumMod val="50000"/>
                            </a:schemeClr>
                          </a:solidFill>
                          <a:effectLst/>
                          <a:latin typeface="+mn-lt"/>
                          <a:ea typeface="+mn-ea"/>
                          <a:cs typeface="+mn-cs"/>
                        </a:rPr>
                        <a:t> </a:t>
                      </a:r>
                      <a:endParaRPr lang="es-ES" sz="1100" b="0" u="none" strike="noStrike" kern="1200" dirty="0" smtClean="0">
                        <a:solidFill>
                          <a:schemeClr val="tx2">
                            <a:lumMod val="50000"/>
                          </a:schemeClr>
                        </a:solidFill>
                        <a:effectLst/>
                        <a:latin typeface="+mn-lt"/>
                        <a:ea typeface="+mn-ea"/>
                        <a:cs typeface="+mn-cs"/>
                      </a:endParaRPr>
                    </a:p>
                  </a:txBody>
                  <a:tcPr marL="84406" marR="84406" marT="42203" marB="42203"/>
                </a:tc>
                <a:tc>
                  <a:txBody>
                    <a:bodyPr/>
                    <a:lstStyle/>
                    <a:p>
                      <a:pPr algn="ctr" fontAlgn="ctr"/>
                      <a:r>
                        <a:rPr lang="es-CO" sz="1100" b="0" u="none" strike="noStrike" kern="1200" dirty="0" smtClean="0">
                          <a:solidFill>
                            <a:schemeClr val="tx2">
                              <a:lumMod val="50000"/>
                            </a:schemeClr>
                          </a:solidFill>
                          <a:effectLst/>
                          <a:latin typeface="+mn-lt"/>
                          <a:ea typeface="+mn-ea"/>
                          <a:cs typeface="+mn-cs"/>
                        </a:rPr>
                        <a:t>15</a:t>
                      </a:r>
                      <a:r>
                        <a:rPr lang="es-CO" sz="1100" b="0" u="none" strike="noStrike" kern="1200" baseline="0" dirty="0" smtClean="0">
                          <a:solidFill>
                            <a:schemeClr val="tx2">
                              <a:lumMod val="50000"/>
                            </a:schemeClr>
                          </a:solidFill>
                          <a:effectLst/>
                          <a:latin typeface="+mn-lt"/>
                          <a:ea typeface="+mn-ea"/>
                          <a:cs typeface="+mn-cs"/>
                        </a:rPr>
                        <a:t> </a:t>
                      </a:r>
                      <a:r>
                        <a:rPr lang="es-CO" sz="1100" b="0" u="none" strike="noStrike" kern="1200" baseline="0" dirty="0" err="1" smtClean="0">
                          <a:solidFill>
                            <a:schemeClr val="tx2">
                              <a:lumMod val="50000"/>
                            </a:schemeClr>
                          </a:solidFill>
                          <a:effectLst/>
                          <a:latin typeface="+mn-lt"/>
                          <a:ea typeface="+mn-ea"/>
                          <a:cs typeface="+mn-cs"/>
                        </a:rPr>
                        <a:t>Und</a:t>
                      </a:r>
                      <a:r>
                        <a:rPr lang="es-CO" sz="1100" b="0" u="none" strike="noStrike" kern="1200" baseline="0" dirty="0" smtClean="0">
                          <a:solidFill>
                            <a:schemeClr val="tx2">
                              <a:lumMod val="50000"/>
                            </a:schemeClr>
                          </a:solidFill>
                          <a:effectLst/>
                          <a:latin typeface="+mn-lt"/>
                          <a:ea typeface="+mn-ea"/>
                          <a:cs typeface="+mn-cs"/>
                        </a:rPr>
                        <a:t>. / 72.2 km</a:t>
                      </a:r>
                      <a:endParaRPr lang="es-CO" sz="1100" b="0" u="none" strike="noStrike" kern="1200" dirty="0">
                        <a:solidFill>
                          <a:schemeClr val="tx2">
                            <a:lumMod val="50000"/>
                          </a:schemeClr>
                        </a:solidFill>
                        <a:effectLst/>
                        <a:latin typeface="+mn-lt"/>
                        <a:ea typeface="+mn-ea"/>
                        <a:cs typeface="+mn-cs"/>
                      </a:endParaRPr>
                    </a:p>
                  </a:txBody>
                  <a:tcPr marL="8792" marR="8792" marT="8792" marB="0" anchor="ctr"/>
                </a:tc>
              </a:tr>
              <a:tr h="245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100" b="0" u="none" strike="noStrike" kern="1200" dirty="0" smtClean="0">
                          <a:solidFill>
                            <a:schemeClr val="tx2">
                              <a:lumMod val="50000"/>
                            </a:schemeClr>
                          </a:solidFill>
                          <a:effectLst/>
                          <a:latin typeface="+mn-lt"/>
                          <a:ea typeface="+mn-ea"/>
                          <a:cs typeface="+mn-cs"/>
                        </a:rPr>
                        <a:t>Mejoramiento</a:t>
                      </a:r>
                      <a:r>
                        <a:rPr lang="es-ES" sz="1100" b="0" u="none" strike="noStrike" kern="1200" baseline="0" dirty="0" smtClean="0">
                          <a:solidFill>
                            <a:schemeClr val="tx2">
                              <a:lumMod val="50000"/>
                            </a:schemeClr>
                          </a:solidFill>
                          <a:effectLst/>
                          <a:latin typeface="+mn-lt"/>
                          <a:ea typeface="+mn-ea"/>
                          <a:cs typeface="+mn-cs"/>
                        </a:rPr>
                        <a:t> de pasos Urbanos</a:t>
                      </a:r>
                      <a:endParaRPr lang="es-ES" sz="1100" b="0" u="none" strike="noStrike" kern="1200" dirty="0" smtClean="0">
                        <a:solidFill>
                          <a:schemeClr val="tx2">
                            <a:lumMod val="50000"/>
                          </a:schemeClr>
                        </a:solidFill>
                        <a:effectLst/>
                        <a:latin typeface="+mn-lt"/>
                        <a:ea typeface="+mn-ea"/>
                        <a:cs typeface="+mn-cs"/>
                      </a:endParaRPr>
                    </a:p>
                  </a:txBody>
                  <a:tcPr marL="84406" marR="84406" marT="42203" marB="42203"/>
                </a:tc>
                <a:tc>
                  <a:txBody>
                    <a:bodyPr/>
                    <a:lstStyle/>
                    <a:p>
                      <a:pPr algn="ctr" fontAlgn="ctr"/>
                      <a:r>
                        <a:rPr lang="es-CO" sz="1100" b="0" u="none" strike="noStrike" kern="1200" dirty="0" smtClean="0">
                          <a:solidFill>
                            <a:schemeClr val="tx2">
                              <a:lumMod val="50000"/>
                            </a:schemeClr>
                          </a:solidFill>
                          <a:effectLst/>
                          <a:latin typeface="+mn-lt"/>
                          <a:ea typeface="+mn-ea"/>
                          <a:cs typeface="+mn-cs"/>
                        </a:rPr>
                        <a:t>4 </a:t>
                      </a:r>
                      <a:r>
                        <a:rPr lang="es-CO" sz="1100" b="0" u="none" strike="noStrike" kern="1200" dirty="0" err="1" smtClean="0">
                          <a:solidFill>
                            <a:schemeClr val="tx2">
                              <a:lumMod val="50000"/>
                            </a:schemeClr>
                          </a:solidFill>
                          <a:effectLst/>
                          <a:latin typeface="+mn-lt"/>
                          <a:ea typeface="+mn-ea"/>
                          <a:cs typeface="+mn-cs"/>
                        </a:rPr>
                        <a:t>Und</a:t>
                      </a:r>
                      <a:endParaRPr lang="es-CO" sz="1100" b="0" u="none" strike="noStrike" kern="1200" dirty="0">
                        <a:solidFill>
                          <a:schemeClr val="tx2">
                            <a:lumMod val="50000"/>
                          </a:schemeClr>
                        </a:solidFill>
                        <a:effectLst/>
                        <a:latin typeface="+mn-lt"/>
                        <a:ea typeface="+mn-ea"/>
                        <a:cs typeface="+mn-cs"/>
                      </a:endParaRPr>
                    </a:p>
                  </a:txBody>
                  <a:tcPr marL="8792" marR="8792" marT="8792" marB="0" anchor="ctr"/>
                </a:tc>
              </a:tr>
              <a:tr h="245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100" b="0" u="none" strike="noStrike" kern="1200" dirty="0" smtClean="0">
                          <a:solidFill>
                            <a:schemeClr val="tx2">
                              <a:lumMod val="50000"/>
                            </a:schemeClr>
                          </a:solidFill>
                          <a:effectLst/>
                          <a:latin typeface="+mn-lt"/>
                          <a:ea typeface="+mn-ea"/>
                          <a:cs typeface="+mn-cs"/>
                        </a:rPr>
                        <a:t>Reforzamiento /Repotenciación de Puentes</a:t>
                      </a:r>
                    </a:p>
                  </a:txBody>
                  <a:tcPr marL="84406" marR="84406" marT="42203" marB="42203"/>
                </a:tc>
                <a:tc>
                  <a:txBody>
                    <a:bodyPr/>
                    <a:lstStyle/>
                    <a:p>
                      <a:pPr algn="ctr" fontAlgn="ctr"/>
                      <a:r>
                        <a:rPr lang="es-CO" sz="1100" b="0" u="none" strike="noStrike" kern="1200" dirty="0" smtClean="0">
                          <a:solidFill>
                            <a:schemeClr val="tx2">
                              <a:lumMod val="50000"/>
                            </a:schemeClr>
                          </a:solidFill>
                          <a:effectLst/>
                          <a:latin typeface="+mn-lt"/>
                          <a:ea typeface="+mn-ea"/>
                          <a:cs typeface="+mn-cs"/>
                        </a:rPr>
                        <a:t>38 </a:t>
                      </a:r>
                      <a:r>
                        <a:rPr lang="es-CO" sz="1100" b="0" u="none" strike="noStrike" kern="1200" dirty="0" err="1" smtClean="0">
                          <a:solidFill>
                            <a:schemeClr val="tx2">
                              <a:lumMod val="50000"/>
                            </a:schemeClr>
                          </a:solidFill>
                          <a:effectLst/>
                          <a:latin typeface="+mn-lt"/>
                          <a:ea typeface="+mn-ea"/>
                          <a:cs typeface="+mn-cs"/>
                        </a:rPr>
                        <a:t>Und</a:t>
                      </a:r>
                      <a:endParaRPr lang="es-CO" sz="1100" b="0" u="none" strike="noStrike" kern="1200" dirty="0">
                        <a:solidFill>
                          <a:schemeClr val="tx2">
                            <a:lumMod val="50000"/>
                          </a:schemeClr>
                        </a:solidFill>
                        <a:effectLst/>
                        <a:latin typeface="+mn-lt"/>
                        <a:ea typeface="+mn-ea"/>
                        <a:cs typeface="+mn-cs"/>
                      </a:endParaRPr>
                    </a:p>
                  </a:txBody>
                  <a:tcPr marL="8792" marR="8792" marT="8792" marB="0" anchor="ctr"/>
                </a:tc>
              </a:tr>
              <a:tr h="245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100" b="0" u="none" strike="noStrike" kern="1200" dirty="0" smtClean="0">
                          <a:solidFill>
                            <a:schemeClr val="tx2">
                              <a:lumMod val="50000"/>
                            </a:schemeClr>
                          </a:solidFill>
                          <a:effectLst/>
                          <a:latin typeface="+mn-lt"/>
                          <a:ea typeface="+mn-ea"/>
                          <a:cs typeface="+mn-cs"/>
                        </a:rPr>
                        <a:t>Puentes Peatonales</a:t>
                      </a:r>
                      <a:endParaRPr lang="es-ES" sz="1100" b="0" u="none" strike="noStrike" kern="1200" dirty="0" smtClean="0">
                        <a:solidFill>
                          <a:schemeClr val="tx2">
                            <a:lumMod val="50000"/>
                          </a:schemeClr>
                        </a:solidFill>
                        <a:effectLst/>
                        <a:latin typeface="+mn-lt"/>
                        <a:ea typeface="+mn-ea"/>
                        <a:cs typeface="+mn-cs"/>
                      </a:endParaRPr>
                    </a:p>
                  </a:txBody>
                  <a:tcPr marL="84406" marR="84406" marT="42203" marB="42203"/>
                </a:tc>
                <a:tc>
                  <a:txBody>
                    <a:bodyPr/>
                    <a:lstStyle/>
                    <a:p>
                      <a:pPr algn="ctr" fontAlgn="ctr"/>
                      <a:r>
                        <a:rPr lang="es-CO" sz="1100" b="0" u="none" strike="noStrike" kern="1200" dirty="0" smtClean="0">
                          <a:solidFill>
                            <a:schemeClr val="tx2">
                              <a:lumMod val="50000"/>
                            </a:schemeClr>
                          </a:solidFill>
                          <a:effectLst/>
                          <a:latin typeface="+mn-lt"/>
                          <a:ea typeface="+mn-ea"/>
                          <a:cs typeface="+mn-cs"/>
                        </a:rPr>
                        <a:t>16</a:t>
                      </a:r>
                      <a:endParaRPr lang="es-CO" sz="1100" b="0" u="none" strike="noStrike" kern="1200" dirty="0">
                        <a:solidFill>
                          <a:schemeClr val="tx2">
                            <a:lumMod val="50000"/>
                          </a:schemeClr>
                        </a:solidFill>
                        <a:effectLst/>
                        <a:latin typeface="+mn-lt"/>
                        <a:ea typeface="+mn-ea"/>
                        <a:cs typeface="+mn-cs"/>
                      </a:endParaRPr>
                    </a:p>
                  </a:txBody>
                  <a:tcPr marL="8792" marR="8792" marT="8792" marB="0" anchor="ctr"/>
                </a:tc>
              </a:tr>
            </a:tbl>
          </a:graphicData>
        </a:graphic>
      </p:graphicFrame>
      <p:graphicFrame>
        <p:nvGraphicFramePr>
          <p:cNvPr id="16" name="Tabla 15"/>
          <p:cNvGraphicFramePr>
            <a:graphicFrameLocks noGrp="1"/>
          </p:cNvGraphicFramePr>
          <p:nvPr>
            <p:extLst>
              <p:ext uri="{D42A27DB-BD31-4B8C-83A1-F6EECF244321}">
                <p14:modId xmlns:p14="http://schemas.microsoft.com/office/powerpoint/2010/main" val="2464967183"/>
              </p:ext>
            </p:extLst>
          </p:nvPr>
        </p:nvGraphicFramePr>
        <p:xfrm>
          <a:off x="5529064" y="5294686"/>
          <a:ext cx="4104456" cy="1029109"/>
        </p:xfrm>
        <a:graphic>
          <a:graphicData uri="http://schemas.openxmlformats.org/drawingml/2006/table">
            <a:tbl>
              <a:tblPr firstRow="1" bandRow="1">
                <a:tableStyleId>{BC89EF96-8CEA-46FF-86C4-4CE0E7609802}</a:tableStyleId>
              </a:tblPr>
              <a:tblGrid>
                <a:gridCol w="2644165"/>
                <a:gridCol w="1460291"/>
              </a:tblGrid>
              <a:tr h="264427">
                <a:tc>
                  <a:txBody>
                    <a:bodyPr/>
                    <a:lstStyle/>
                    <a:p>
                      <a:pPr marL="0" algn="l" defTabSz="914400" rtl="0" eaLnBrk="1" latinLnBrk="0" hangingPunct="1"/>
                      <a:r>
                        <a:rPr lang="es-ES" sz="1100" kern="1200" dirty="0" smtClean="0"/>
                        <a:t>Fecha</a:t>
                      </a:r>
                      <a:r>
                        <a:rPr lang="es-ES" sz="1100" kern="1200" baseline="0" dirty="0" smtClean="0"/>
                        <a:t> de Adjudicación </a:t>
                      </a:r>
                      <a:endParaRPr lang="es-CO" sz="1100" b="0" kern="1200" dirty="0">
                        <a:solidFill>
                          <a:schemeClr val="dk1"/>
                        </a:solidFill>
                        <a:latin typeface="+mn-lt"/>
                        <a:ea typeface="+mn-ea"/>
                        <a:cs typeface="Arial" panose="020B0604020202020204" pitchFamily="34" charset="0"/>
                      </a:endParaRPr>
                    </a:p>
                  </a:txBody>
                  <a:tcPr marL="84406" marR="84406" marT="38957" marB="38957"/>
                </a:tc>
                <a:tc>
                  <a:txBody>
                    <a:bodyPr/>
                    <a:lstStyle/>
                    <a:p>
                      <a:pPr algn="ctr" rtl="0" fontAlgn="ctr"/>
                      <a:r>
                        <a:rPr lang="es-MX" sz="1100" u="none" strike="noStrike" dirty="0" smtClean="0">
                          <a:effectLst/>
                        </a:rPr>
                        <a:t>28/05/2015</a:t>
                      </a:r>
                      <a:endParaRPr lang="es-MX" sz="1100" b="0" i="0" u="none" strike="noStrike" dirty="0">
                        <a:solidFill>
                          <a:schemeClr val="tx1"/>
                        </a:solidFill>
                        <a:effectLst/>
                        <a:latin typeface="+mn-lt"/>
                      </a:endParaRPr>
                    </a:p>
                  </a:txBody>
                  <a:tcPr marL="8792" marR="8792" marT="8116" marB="0" anchor="ctr"/>
                </a:tc>
              </a:tr>
              <a:tr h="261185">
                <a:tc>
                  <a:txBody>
                    <a:bodyPr/>
                    <a:lstStyle/>
                    <a:p>
                      <a:pPr marL="0" algn="l" defTabSz="914400" rtl="0" eaLnBrk="1" latinLnBrk="0" hangingPunct="1"/>
                      <a:r>
                        <a:rPr lang="es-CO" sz="1100" kern="1200" dirty="0" smtClean="0"/>
                        <a:t>Fecha de Firma de Contrato</a:t>
                      </a:r>
                      <a:endParaRPr lang="es-CO" sz="1100" b="0" kern="1200" dirty="0">
                        <a:solidFill>
                          <a:schemeClr val="dk1"/>
                        </a:solidFill>
                        <a:latin typeface="+mn-lt"/>
                        <a:ea typeface="+mn-ea"/>
                        <a:cs typeface="Arial" panose="020B0604020202020204" pitchFamily="34" charset="0"/>
                      </a:endParaRPr>
                    </a:p>
                  </a:txBody>
                  <a:tcPr marL="84406" marR="84406" marT="38957" marB="38957" anchor="ctr"/>
                </a:tc>
                <a:tc>
                  <a:txBody>
                    <a:bodyPr/>
                    <a:lstStyle/>
                    <a:p>
                      <a:pPr algn="ctr" rtl="0" fontAlgn="ctr"/>
                      <a:r>
                        <a:rPr lang="es-MX" sz="1100" b="0" i="0" u="none" strike="noStrike" kern="1200" dirty="0" smtClean="0">
                          <a:solidFill>
                            <a:schemeClr val="tx1"/>
                          </a:solidFill>
                          <a:effectLst/>
                          <a:latin typeface="+mn-lt"/>
                          <a:ea typeface="+mn-ea"/>
                          <a:cs typeface="+mn-cs"/>
                        </a:rPr>
                        <a:t>10/07/2015</a:t>
                      </a:r>
                      <a:endParaRPr lang="es-MX" sz="1100" b="0" i="0" u="none" strike="noStrike" kern="1200" dirty="0">
                        <a:solidFill>
                          <a:schemeClr val="tx1"/>
                        </a:solidFill>
                        <a:effectLst/>
                        <a:latin typeface="+mn-lt"/>
                        <a:ea typeface="+mn-ea"/>
                        <a:cs typeface="+mn-cs"/>
                      </a:endParaRPr>
                    </a:p>
                  </a:txBody>
                  <a:tcPr marL="0" marR="0" marT="0" marB="0" anchor="ctr"/>
                </a:tc>
              </a:tr>
              <a:tr h="257943">
                <a:tc>
                  <a:txBody>
                    <a:bodyPr/>
                    <a:lstStyle/>
                    <a:p>
                      <a:pPr marL="0" algn="l" defTabSz="914400" rtl="0" eaLnBrk="1" latinLnBrk="0" hangingPunct="1"/>
                      <a:r>
                        <a:rPr lang="es-CO" sz="1100" kern="1200" dirty="0" smtClean="0"/>
                        <a:t>Acta de Inicio</a:t>
                      </a:r>
                      <a:endParaRPr lang="es-CO" sz="1100" b="0" kern="1200" dirty="0">
                        <a:solidFill>
                          <a:schemeClr val="dk1"/>
                        </a:solidFill>
                        <a:latin typeface="+mn-lt"/>
                        <a:ea typeface="+mn-ea"/>
                        <a:cs typeface="Arial" panose="020B0604020202020204" pitchFamily="34" charset="0"/>
                      </a:endParaRPr>
                    </a:p>
                  </a:txBody>
                  <a:tcPr marL="84406" marR="84406" marT="38957" marB="38957" anchor="ctr"/>
                </a:tc>
                <a:tc>
                  <a:txBody>
                    <a:bodyPr/>
                    <a:lstStyle/>
                    <a:p>
                      <a:pPr algn="ctr" rtl="0" fontAlgn="ctr"/>
                      <a:r>
                        <a:rPr lang="es-MX" sz="1100" b="0" i="0" u="none" strike="noStrike" kern="1200" dirty="0" smtClean="0">
                          <a:solidFill>
                            <a:schemeClr val="tx1"/>
                          </a:solidFill>
                          <a:effectLst/>
                          <a:latin typeface="+mn-lt"/>
                          <a:ea typeface="+mn-ea"/>
                          <a:cs typeface="+mn-cs"/>
                        </a:rPr>
                        <a:t>28/08/2015</a:t>
                      </a:r>
                      <a:endParaRPr lang="es-MX" sz="1100" b="0" i="0" u="none" strike="noStrike" kern="1200" dirty="0">
                        <a:solidFill>
                          <a:schemeClr val="tx1"/>
                        </a:solidFill>
                        <a:effectLst/>
                        <a:latin typeface="+mn-lt"/>
                        <a:ea typeface="+mn-ea"/>
                        <a:cs typeface="+mn-cs"/>
                      </a:endParaRPr>
                    </a:p>
                  </a:txBody>
                  <a:tcPr marL="0" marR="0" marT="0" marB="0" anchor="ctr"/>
                </a:tc>
              </a:tr>
              <a:tr h="182693">
                <a:tc>
                  <a:txBody>
                    <a:bodyPr/>
                    <a:lstStyle/>
                    <a:p>
                      <a:pPr marL="0" algn="l" defTabSz="914400" rtl="0" eaLnBrk="1" latinLnBrk="0" hangingPunct="1"/>
                      <a:r>
                        <a:rPr lang="es-CO" sz="1100" kern="1200" dirty="0" smtClean="0"/>
                        <a:t>Fase del Proyecto</a:t>
                      </a:r>
                      <a:endParaRPr lang="es-CO" sz="1100" b="0" kern="1200" dirty="0">
                        <a:solidFill>
                          <a:schemeClr val="dk1"/>
                        </a:solidFill>
                        <a:latin typeface="+mn-lt"/>
                        <a:ea typeface="+mn-ea"/>
                        <a:cs typeface="Arial" panose="020B0604020202020204" pitchFamily="34" charset="0"/>
                      </a:endParaRPr>
                    </a:p>
                  </a:txBody>
                  <a:tcPr marL="84406" marR="84406" marT="38957" marB="38957" anchor="ctr"/>
                </a:tc>
                <a:tc>
                  <a:txBody>
                    <a:bodyPr/>
                    <a:lstStyle/>
                    <a:p>
                      <a:pPr algn="ctr" rtl="0" fontAlgn="ctr"/>
                      <a:r>
                        <a:rPr lang="es-MX" sz="1100" b="0" i="0" u="none" strike="noStrike" kern="1200" dirty="0" smtClean="0">
                          <a:solidFill>
                            <a:schemeClr val="tx1"/>
                          </a:solidFill>
                          <a:effectLst/>
                          <a:latin typeface="+mn-lt"/>
                          <a:ea typeface="+mn-ea"/>
                          <a:cs typeface="+mn-cs"/>
                        </a:rPr>
                        <a:t>Firma de Contrato</a:t>
                      </a:r>
                      <a:endParaRPr lang="es-MX" sz="1100" b="0" i="0" u="none" strike="noStrike" kern="1200" dirty="0">
                        <a:solidFill>
                          <a:schemeClr val="tx1"/>
                        </a:solidFill>
                        <a:effectLst/>
                        <a:latin typeface="+mn-lt"/>
                        <a:ea typeface="+mn-ea"/>
                        <a:cs typeface="+mn-cs"/>
                      </a:endParaRPr>
                    </a:p>
                  </a:txBody>
                  <a:tcPr marL="0" marR="0" marT="0" marB="0" anchor="ctr"/>
                </a:tc>
              </a:tr>
            </a:tbl>
          </a:graphicData>
        </a:graphic>
      </p:graphicFrame>
      <p:sp>
        <p:nvSpPr>
          <p:cNvPr id="17" name="30 CuadroTexto"/>
          <p:cNvSpPr txBox="1">
            <a:spLocks noChangeArrowheads="1"/>
          </p:cNvSpPr>
          <p:nvPr/>
        </p:nvSpPr>
        <p:spPr bwMode="auto">
          <a:xfrm flipH="1">
            <a:off x="5529064" y="4934646"/>
            <a:ext cx="4104456" cy="307777"/>
          </a:xfrm>
          <a:prstGeom prst="rect">
            <a:avLst/>
          </a:prstGeom>
          <a:solidFill>
            <a:schemeClr val="tx2">
              <a:lumMod val="60000"/>
              <a:lumOff val="40000"/>
            </a:schemeClr>
          </a:solidFill>
          <a:ln>
            <a:noFill/>
          </a:ln>
          <a:effectLst/>
        </p:spPr>
        <p:style>
          <a:lnRef idx="3">
            <a:schemeClr val="lt1"/>
          </a:lnRef>
          <a:fillRef idx="1">
            <a:schemeClr val="accent1"/>
          </a:fillRef>
          <a:effectRef idx="1">
            <a:schemeClr val="accent1"/>
          </a:effectRef>
          <a:fontRef idx="minor">
            <a:schemeClr val="lt1"/>
          </a:fontRef>
        </p:style>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400" dirty="0" smtClean="0">
                <a:solidFill>
                  <a:prstClr val="white"/>
                </a:solidFill>
                <a:effectLst/>
                <a:latin typeface="Calibri"/>
                <a:cs typeface="Arial" pitchFamily="34" charset="0"/>
              </a:rPr>
              <a:t>INFORMACIÓN GENERAL</a:t>
            </a:r>
            <a:endParaRPr lang="es-CO" sz="1400" dirty="0">
              <a:solidFill>
                <a:prstClr val="white"/>
              </a:solidFill>
              <a:effectLst/>
              <a:latin typeface="Calibri"/>
              <a:cs typeface="Arial" pitchFamily="34" charset="0"/>
            </a:endParaRPr>
          </a:p>
        </p:txBody>
      </p:sp>
    </p:spTree>
    <p:extLst>
      <p:ext uri="{BB962C8B-B14F-4D97-AF65-F5344CB8AC3E}">
        <p14:creationId xmlns:p14="http://schemas.microsoft.com/office/powerpoint/2010/main" val="846839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0"/>
            <a:ext cx="1400213" cy="1124744"/>
          </a:xfrm>
          <a:prstGeom prst="rect">
            <a:avLst/>
          </a:prstGeom>
        </p:spPr>
      </p:pic>
      <p:grpSp>
        <p:nvGrpSpPr>
          <p:cNvPr id="3" name="Grupo 2"/>
          <p:cNvGrpSpPr/>
          <p:nvPr/>
        </p:nvGrpSpPr>
        <p:grpSpPr>
          <a:xfrm>
            <a:off x="1208584" y="764704"/>
            <a:ext cx="9634702" cy="1079893"/>
            <a:chOff x="484237" y="132634"/>
            <a:chExt cx="9634702" cy="1079893"/>
          </a:xfrm>
        </p:grpSpPr>
        <p:sp>
          <p:nvSpPr>
            <p:cNvPr id="4" name="Rectángulo 3"/>
            <p:cNvSpPr>
              <a:spLocks noChangeArrowheads="1"/>
            </p:cNvSpPr>
            <p:nvPr/>
          </p:nvSpPr>
          <p:spPr bwMode="auto">
            <a:xfrm>
              <a:off x="484237" y="132634"/>
              <a:ext cx="8261836" cy="523220"/>
            </a:xfrm>
            <a:prstGeom prst="rect">
              <a:avLst/>
            </a:prstGeom>
            <a:noFill/>
            <a:ln w="9525">
              <a:noFill/>
              <a:miter lim="800000"/>
              <a:headEnd/>
              <a:tailEnd/>
            </a:ln>
          </p:spPr>
          <p:txBody>
            <a:bodyPr wrap="square">
              <a:spAutoFit/>
            </a:bodyPr>
            <a:lstStyle/>
            <a:p>
              <a:pPr>
                <a:defRPr/>
              </a:pPr>
              <a:r>
                <a:rPr lang="es-ES" sz="2800" dirty="0" smtClean="0">
                  <a:solidFill>
                    <a:srgbClr val="FFC000"/>
                  </a:solidFill>
                  <a:latin typeface="Impact" pitchFamily="34" charset="0"/>
                  <a:sym typeface="Helvetica Neue Bold Condensed" charset="0"/>
                </a:rPr>
                <a:t>  </a:t>
              </a:r>
              <a:endParaRPr lang="es-ES" sz="2800" b="1" dirty="0">
                <a:ln w="10541" cmpd="sng">
                  <a:solidFill>
                    <a:srgbClr val="4F81BD">
                      <a:shade val="88000"/>
                      <a:satMod val="110000"/>
                    </a:srgbClr>
                  </a:solidFill>
                  <a:prstDash val="solid"/>
                </a:ln>
                <a:solidFill>
                  <a:srgbClr val="1F497D"/>
                </a:solidFill>
                <a:latin typeface="Franklin Gothic Demi Cond" pitchFamily="34" charset="0"/>
                <a:sym typeface="Helvetica Neue Bold Condensed" charset="0"/>
              </a:endParaRPr>
            </a:p>
          </p:txBody>
        </p:sp>
        <p:sp>
          <p:nvSpPr>
            <p:cNvPr id="5" name="Rectángulo 5"/>
            <p:cNvSpPr>
              <a:spLocks noChangeArrowheads="1"/>
            </p:cNvSpPr>
            <p:nvPr/>
          </p:nvSpPr>
          <p:spPr bwMode="auto">
            <a:xfrm>
              <a:off x="1307113" y="473863"/>
              <a:ext cx="88118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es-CO" sz="2400" dirty="0">
                  <a:solidFill>
                    <a:srgbClr val="000000"/>
                  </a:solidFill>
                  <a:latin typeface="Impact" panose="020B0806030902050204" pitchFamily="34" charset="0"/>
                  <a:sym typeface="Helvetica Neue Bold Condensed"/>
                </a:rPr>
                <a:t>TRANSVERSAL DEL SISGA</a:t>
              </a:r>
            </a:p>
            <a:p>
              <a:pPr>
                <a:spcBef>
                  <a:spcPct val="0"/>
                </a:spcBef>
                <a:buFontTx/>
                <a:buNone/>
              </a:pPr>
              <a:r>
                <a:rPr lang="es-ES" altLang="es-CO" sz="1800" dirty="0">
                  <a:solidFill>
                    <a:srgbClr val="000000"/>
                  </a:solidFill>
                  <a:latin typeface="Impact" panose="020B0806030902050204" pitchFamily="34" charset="0"/>
                  <a:sym typeface="Helvetica Neue Bold Condensed"/>
                </a:rPr>
                <a:t>(Sisga – Macheta – Guateque –Santa Maria – San Luis de Gaceno – Aguaclara)</a:t>
              </a:r>
            </a:p>
          </p:txBody>
        </p:sp>
      </p:grpSp>
      <p:grpSp>
        <p:nvGrpSpPr>
          <p:cNvPr id="6" name="Grupo 3"/>
          <p:cNvGrpSpPr>
            <a:grpSpLocks/>
          </p:cNvGrpSpPr>
          <p:nvPr/>
        </p:nvGrpSpPr>
        <p:grpSpPr bwMode="auto">
          <a:xfrm>
            <a:off x="245438" y="1772589"/>
            <a:ext cx="5065917" cy="4088545"/>
            <a:chOff x="467544" y="1700808"/>
            <a:chExt cx="7848872" cy="4233413"/>
          </a:xfrm>
        </p:grpSpPr>
        <p:pic>
          <p:nvPicPr>
            <p:cNvPr id="7" name="Imagen 5"/>
            <p:cNvPicPr>
              <a:picLocks noChangeAspect="1" noChangeArrowheads="1"/>
            </p:cNvPicPr>
            <p:nvPr/>
          </p:nvPicPr>
          <p:blipFill>
            <a:blip r:embed="rId3">
              <a:extLst>
                <a:ext uri="{28A0092B-C50C-407E-A947-70E740481C1C}">
                  <a14:useLocalDpi xmlns:a14="http://schemas.microsoft.com/office/drawing/2010/main" val="0"/>
                </a:ext>
              </a:extLst>
            </a:blip>
            <a:srcRect r="1662"/>
            <a:stretch>
              <a:fillRect/>
            </a:stretch>
          </p:blipFill>
          <p:spPr bwMode="auto">
            <a:xfrm>
              <a:off x="467544" y="1700808"/>
              <a:ext cx="7848872" cy="42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lipse 7"/>
            <p:cNvSpPr/>
            <p:nvPr/>
          </p:nvSpPr>
          <p:spPr>
            <a:xfrm>
              <a:off x="3131461" y="3356394"/>
              <a:ext cx="73028" cy="73017"/>
            </a:xfrm>
            <a:prstGeom prst="ellipse">
              <a:avLst/>
            </a:prstGeom>
            <a:solidFill>
              <a:srgbClr val="D77A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prstClr val="white"/>
                </a:solidFill>
              </a:endParaRPr>
            </a:p>
          </p:txBody>
        </p:sp>
        <p:sp>
          <p:nvSpPr>
            <p:cNvPr id="9" name="Elipse 8"/>
            <p:cNvSpPr/>
            <p:nvPr/>
          </p:nvSpPr>
          <p:spPr>
            <a:xfrm>
              <a:off x="1836016" y="2780194"/>
              <a:ext cx="71439" cy="73017"/>
            </a:xfrm>
            <a:prstGeom prst="ellipse">
              <a:avLst/>
            </a:prstGeom>
            <a:solidFill>
              <a:srgbClr val="D77A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prstClr val="white"/>
                </a:solidFill>
              </a:endParaRPr>
            </a:p>
          </p:txBody>
        </p:sp>
        <p:sp>
          <p:nvSpPr>
            <p:cNvPr id="10" name="Elipse 9"/>
            <p:cNvSpPr/>
            <p:nvPr/>
          </p:nvSpPr>
          <p:spPr>
            <a:xfrm>
              <a:off x="5220684" y="4508797"/>
              <a:ext cx="71439" cy="73017"/>
            </a:xfrm>
            <a:prstGeom prst="ellipse">
              <a:avLst/>
            </a:prstGeom>
            <a:solidFill>
              <a:srgbClr val="D77A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prstClr val="white"/>
                </a:solidFill>
              </a:endParaRPr>
            </a:p>
          </p:txBody>
        </p:sp>
        <p:sp>
          <p:nvSpPr>
            <p:cNvPr id="11" name="Elipse 10"/>
            <p:cNvSpPr/>
            <p:nvPr/>
          </p:nvSpPr>
          <p:spPr>
            <a:xfrm>
              <a:off x="6084314" y="4940551"/>
              <a:ext cx="71439" cy="73017"/>
            </a:xfrm>
            <a:prstGeom prst="ellipse">
              <a:avLst/>
            </a:prstGeom>
            <a:solidFill>
              <a:srgbClr val="D77A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prstClr val="white"/>
                </a:solidFill>
              </a:endParaRPr>
            </a:p>
          </p:txBody>
        </p:sp>
        <p:sp>
          <p:nvSpPr>
            <p:cNvPr id="12" name="Elipse 11"/>
            <p:cNvSpPr/>
            <p:nvPr/>
          </p:nvSpPr>
          <p:spPr>
            <a:xfrm>
              <a:off x="7740133" y="5445323"/>
              <a:ext cx="71440" cy="71430"/>
            </a:xfrm>
            <a:prstGeom prst="ellipse">
              <a:avLst/>
            </a:prstGeom>
            <a:solidFill>
              <a:srgbClr val="D77A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prstClr val="white"/>
                </a:solidFill>
              </a:endParaRPr>
            </a:p>
          </p:txBody>
        </p:sp>
      </p:grpSp>
      <p:sp>
        <p:nvSpPr>
          <p:cNvPr id="13" name="Rectángulo 1"/>
          <p:cNvSpPr>
            <a:spLocks noChangeArrowheads="1"/>
          </p:cNvSpPr>
          <p:nvPr/>
        </p:nvSpPr>
        <p:spPr bwMode="auto">
          <a:xfrm>
            <a:off x="-303584" y="5949280"/>
            <a:ext cx="5614939" cy="830997"/>
          </a:xfrm>
          <a:prstGeom prst="rect">
            <a:avLst/>
          </a:prstGeom>
          <a:solidFill>
            <a:schemeClr val="bg1"/>
          </a:solidFill>
          <a:ln>
            <a:noFill/>
          </a:ln>
          <a:extLst/>
        </p:spPr>
        <p:txBody>
          <a:bodyPr wrap="square">
            <a:spAutoFit/>
          </a:bodyPr>
          <a:lstStyle>
            <a:lvl1pPr marL="449263">
              <a:spcBef>
                <a:spcPct val="20000"/>
              </a:spcBef>
              <a:buFont typeface="Arial" panose="020B0604020202020204" pitchFamily="34" charset="0"/>
              <a:buChar char="•"/>
              <a:tabLst>
                <a:tab pos="228600" algn="l"/>
                <a:tab pos="4492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28600" algn="l"/>
                <a:tab pos="4492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28600" algn="l"/>
                <a:tab pos="4492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28600" algn="l"/>
                <a:tab pos="4492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28600" algn="l"/>
                <a:tab pos="4492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28600" algn="l"/>
                <a:tab pos="4492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28600" algn="l"/>
                <a:tab pos="4492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28600" algn="l"/>
                <a:tab pos="4492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28600" algn="l"/>
                <a:tab pos="449263" algn="l"/>
              </a:tabLst>
              <a:defRPr sz="2000">
                <a:solidFill>
                  <a:schemeClr val="tx1"/>
                </a:solidFill>
                <a:latin typeface="Calibri" panose="020F0502020204030204" pitchFamily="34" charset="0"/>
              </a:defRPr>
            </a:lvl9pPr>
          </a:lstStyle>
          <a:p>
            <a:pPr algn="just">
              <a:spcBef>
                <a:spcPct val="0"/>
              </a:spcBef>
              <a:buFontTx/>
              <a:buNone/>
            </a:pPr>
            <a:r>
              <a:rPr lang="es-ES_tradnl" altLang="es-MX" sz="1200" dirty="0">
                <a:solidFill>
                  <a:srgbClr val="022B44"/>
                </a:solidFill>
                <a:latin typeface="Times New Roman" panose="02020603050405020304" pitchFamily="18" charset="0"/>
                <a:ea typeface="MS Mincho" panose="02020609040205080304" pitchFamily="49" charset="-128"/>
                <a:cs typeface="Times New Roman" panose="02020603050405020304" pitchFamily="18" charset="0"/>
              </a:rPr>
              <a:t>*Nota: Los Municipios de Manta, </a:t>
            </a:r>
            <a:r>
              <a:rPr lang="es-ES_tradnl" altLang="es-MX" sz="1200" dirty="0" err="1">
                <a:solidFill>
                  <a:srgbClr val="022B44"/>
                </a:solidFill>
                <a:latin typeface="Times New Roman" panose="02020603050405020304" pitchFamily="18" charset="0"/>
                <a:ea typeface="MS Mincho" panose="02020609040205080304" pitchFamily="49" charset="-128"/>
                <a:cs typeface="Times New Roman" panose="02020603050405020304" pitchFamily="18" charset="0"/>
              </a:rPr>
              <a:t>Garagoa</a:t>
            </a:r>
            <a:r>
              <a:rPr lang="es-ES_tradnl" altLang="es-MX" sz="1200" dirty="0">
                <a:solidFill>
                  <a:srgbClr val="022B44"/>
                </a:solidFill>
                <a:latin typeface="Times New Roman" panose="02020603050405020304" pitchFamily="18" charset="0"/>
                <a:ea typeface="MS Mincho" panose="02020609040205080304" pitchFamily="49" charset="-128"/>
                <a:cs typeface="Times New Roman" panose="02020603050405020304" pitchFamily="18" charset="0"/>
              </a:rPr>
              <a:t>, </a:t>
            </a:r>
            <a:r>
              <a:rPr lang="es-ES_tradnl" altLang="es-MX" sz="1200" dirty="0" err="1">
                <a:solidFill>
                  <a:srgbClr val="022B44"/>
                </a:solidFill>
                <a:latin typeface="Times New Roman" panose="02020603050405020304" pitchFamily="18" charset="0"/>
                <a:ea typeface="MS Mincho" panose="02020609040205080304" pitchFamily="49" charset="-128"/>
                <a:cs typeface="Times New Roman" panose="02020603050405020304" pitchFamily="18" charset="0"/>
              </a:rPr>
              <a:t>Macanal</a:t>
            </a:r>
            <a:r>
              <a:rPr lang="es-ES_tradnl" altLang="es-MX" sz="1200" dirty="0">
                <a:solidFill>
                  <a:srgbClr val="022B44"/>
                </a:solidFill>
                <a:latin typeface="Times New Roman" panose="02020603050405020304" pitchFamily="18" charset="0"/>
                <a:ea typeface="MS Mincho" panose="02020609040205080304" pitchFamily="49" charset="-128"/>
                <a:cs typeface="Times New Roman" panose="02020603050405020304" pitchFamily="18" charset="0"/>
              </a:rPr>
              <a:t>, </a:t>
            </a:r>
            <a:r>
              <a:rPr lang="es-ES_tradnl" altLang="es-MX" sz="1200" dirty="0" err="1">
                <a:solidFill>
                  <a:srgbClr val="022B44"/>
                </a:solidFill>
                <a:latin typeface="Times New Roman" panose="02020603050405020304" pitchFamily="18" charset="0"/>
                <a:ea typeface="MS Mincho" panose="02020609040205080304" pitchFamily="49" charset="-128"/>
                <a:cs typeface="Times New Roman" panose="02020603050405020304" pitchFamily="18" charset="0"/>
              </a:rPr>
              <a:t>Cachipay</a:t>
            </a:r>
            <a:r>
              <a:rPr lang="es-ES_tradnl" altLang="es-MX" sz="1200" dirty="0">
                <a:solidFill>
                  <a:srgbClr val="022B44"/>
                </a:solidFill>
                <a:latin typeface="Times New Roman" panose="02020603050405020304" pitchFamily="18" charset="0"/>
                <a:ea typeface="MS Mincho" panose="02020609040205080304" pitchFamily="49" charset="-128"/>
                <a:cs typeface="Times New Roman" panose="02020603050405020304" pitchFamily="18" charset="0"/>
              </a:rPr>
              <a:t> no quedan directamente sobre la vía y solo se muestran para el propósito de subdividir las unidades funcionales del proyecto en los tramos de vía en jurisdicción de estos Municipios.</a:t>
            </a:r>
            <a:endParaRPr lang="es-MX" altLang="es-MX" sz="1200" dirty="0">
              <a:solidFill>
                <a:srgbClr val="022B44"/>
              </a:solidFill>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14" name="30 CuadroTexto"/>
          <p:cNvSpPr txBox="1">
            <a:spLocks noChangeArrowheads="1"/>
          </p:cNvSpPr>
          <p:nvPr/>
        </p:nvSpPr>
        <p:spPr bwMode="auto">
          <a:xfrm flipH="1">
            <a:off x="5492297" y="3212749"/>
            <a:ext cx="4278166" cy="276999"/>
          </a:xfrm>
          <a:prstGeom prst="rect">
            <a:avLst/>
          </a:prstGeom>
          <a:solidFill>
            <a:schemeClr val="accent6"/>
          </a:solidFill>
        </p:spPr>
        <p:style>
          <a:lnRef idx="3">
            <a:schemeClr val="lt1"/>
          </a:lnRef>
          <a:fillRef idx="1">
            <a:schemeClr val="accent1"/>
          </a:fillRef>
          <a:effectRef idx="1">
            <a:schemeClr val="accent1"/>
          </a:effectRef>
          <a:fontRef idx="minor">
            <a:schemeClr val="lt1"/>
          </a:fontRef>
        </p:style>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200" dirty="0">
                <a:solidFill>
                  <a:prstClr val="white"/>
                </a:solidFill>
                <a:latin typeface="Calibri"/>
                <a:cs typeface="Arial" pitchFamily="34" charset="0"/>
              </a:rPr>
              <a:t>BENEFICIOS</a:t>
            </a:r>
          </a:p>
        </p:txBody>
      </p:sp>
      <p:graphicFrame>
        <p:nvGraphicFramePr>
          <p:cNvPr id="15" name="3 Tabla"/>
          <p:cNvGraphicFramePr>
            <a:graphicFrameLocks noGrp="1"/>
          </p:cNvGraphicFramePr>
          <p:nvPr>
            <p:extLst>
              <p:ext uri="{D42A27DB-BD31-4B8C-83A1-F6EECF244321}">
                <p14:modId xmlns:p14="http://schemas.microsoft.com/office/powerpoint/2010/main" val="3344434050"/>
              </p:ext>
            </p:extLst>
          </p:nvPr>
        </p:nvGraphicFramePr>
        <p:xfrm>
          <a:off x="5519133" y="3572789"/>
          <a:ext cx="4278166" cy="3131820"/>
        </p:xfrm>
        <a:graphic>
          <a:graphicData uri="http://schemas.openxmlformats.org/drawingml/2006/table">
            <a:tbl>
              <a:tblPr firstRow="1" bandRow="1">
                <a:tableStyleId>{BC89EF96-8CEA-46FF-86C4-4CE0E7609802}</a:tableStyleId>
              </a:tblPr>
              <a:tblGrid>
                <a:gridCol w="4278166"/>
              </a:tblGrid>
              <a:tr h="2968255">
                <a:tc>
                  <a:txBody>
                    <a:bodyPr/>
                    <a:lstStyle/>
                    <a:p>
                      <a:pPr marL="171450" indent="-171450">
                        <a:buFont typeface="Arial" panose="020B0604020202020204" pitchFamily="34" charset="0"/>
                        <a:buChar char="•"/>
                      </a:pPr>
                      <a:r>
                        <a:rPr lang="es-MX" sz="1050" b="0" dirty="0" smtClean="0"/>
                        <a:t>Pavimentación de la vía Transversal del </a:t>
                      </a:r>
                      <a:r>
                        <a:rPr lang="es-MX" sz="1050" b="0" dirty="0" err="1" smtClean="0"/>
                        <a:t>Sisga</a:t>
                      </a:r>
                      <a:r>
                        <a:rPr lang="es-MX" sz="1050" b="0" dirty="0" smtClean="0"/>
                        <a:t> </a:t>
                      </a:r>
                      <a:r>
                        <a:rPr lang="es-CO" sz="1050" b="0" dirty="0" smtClean="0"/>
                        <a:t>(</a:t>
                      </a:r>
                      <a:r>
                        <a:rPr lang="es-CO" sz="1050" b="0" dirty="0" err="1" smtClean="0"/>
                        <a:t>Sisga</a:t>
                      </a:r>
                      <a:r>
                        <a:rPr lang="es-CO" sz="1050" b="0" dirty="0" smtClean="0"/>
                        <a:t> - Macheta - Guateque - San Luis de </a:t>
                      </a:r>
                      <a:r>
                        <a:rPr lang="es-CO" sz="1050" b="0" dirty="0" err="1" smtClean="0"/>
                        <a:t>Gaceno</a:t>
                      </a:r>
                      <a:r>
                        <a:rPr lang="es-CO" sz="1050" b="0" dirty="0" smtClean="0"/>
                        <a:t> - </a:t>
                      </a:r>
                      <a:r>
                        <a:rPr lang="es-CO" sz="1050" b="0" dirty="0" err="1" smtClean="0"/>
                        <a:t>Aguaclara</a:t>
                      </a:r>
                      <a:r>
                        <a:rPr lang="es-CO" sz="1050" b="0" dirty="0" smtClean="0"/>
                        <a:t>), beneficiando a los Departamentos de Cundinamarca, Boyacá y Casanare.</a:t>
                      </a:r>
                    </a:p>
                    <a:p>
                      <a:pPr marL="171450" indent="-171450">
                        <a:buFont typeface="Arial" panose="020B0604020202020204" pitchFamily="34" charset="0"/>
                        <a:buChar char="•"/>
                      </a:pPr>
                      <a:r>
                        <a:rPr lang="es-CO" sz="1050" b="0" dirty="0" smtClean="0"/>
                        <a:t>Permitirá la conexión de las Concesiones Bogotá – Tunja - Sogamoso (BTS)  con el Corredor Villavicencio – Yopal, consolidado una vía alterna al Llano. </a:t>
                      </a:r>
                      <a:endParaRPr lang="es-MX" sz="1050" b="0" dirty="0" smtClean="0"/>
                    </a:p>
                    <a:p>
                      <a:pPr marL="171450" indent="-171450">
                        <a:buFont typeface="Arial" panose="020B0604020202020204" pitchFamily="34" charset="0"/>
                        <a:buChar char="•"/>
                      </a:pPr>
                      <a:r>
                        <a:rPr lang="es-CO" sz="1050" b="0" dirty="0" smtClean="0"/>
                        <a:t>Actualmente el recorrido Bogotá - </a:t>
                      </a:r>
                      <a:r>
                        <a:rPr lang="es-CO" sz="1050" b="0" dirty="0" err="1" smtClean="0"/>
                        <a:t>Aguaclara</a:t>
                      </a:r>
                      <a:r>
                        <a:rPr lang="es-CO" sz="1050" b="0" dirty="0" smtClean="0"/>
                        <a:t> (Casanare) requiere un tiempo de viaje de 5 horas y media; con la ejecución de este proyecto se disminuye  a solo 3 horas y media. </a:t>
                      </a:r>
                    </a:p>
                    <a:p>
                      <a:pPr marL="171450" indent="-171450">
                        <a:buFont typeface="Arial" panose="020B0604020202020204" pitchFamily="34" charset="0"/>
                        <a:buChar char="•"/>
                      </a:pPr>
                      <a:r>
                        <a:rPr lang="es-MX" sz="1050" b="0" dirty="0" smtClean="0"/>
                        <a:t>Este corredor presenta varias zonas inestables especialmente en el sector Guateque  - Santa María lo que ha provocado cierres totales de vía, con este proyecto se  atenderá mas de 60 zonas inestables permitiendo una correcta </a:t>
                      </a:r>
                      <a:r>
                        <a:rPr lang="es-MX" sz="1050" b="0" dirty="0" err="1" smtClean="0"/>
                        <a:t>transitabilidad</a:t>
                      </a:r>
                      <a:r>
                        <a:rPr lang="es-MX" sz="1050" b="0" dirty="0" smtClean="0"/>
                        <a:t> y seguridad en la vía.</a:t>
                      </a:r>
                    </a:p>
                    <a:p>
                      <a:pPr marL="171450" indent="-171450">
                        <a:buFont typeface="Arial" panose="020B0604020202020204" pitchFamily="34" charset="0"/>
                        <a:buChar char="•"/>
                      </a:pPr>
                      <a:r>
                        <a:rPr lang="es-MX" sz="1050" b="0" dirty="0" smtClean="0"/>
                        <a:t>La Transversal del </a:t>
                      </a:r>
                      <a:r>
                        <a:rPr lang="es-MX" sz="1050" b="0" dirty="0" err="1" smtClean="0"/>
                        <a:t>Sisga</a:t>
                      </a:r>
                      <a:r>
                        <a:rPr lang="es-MX" sz="1050" b="0" dirty="0" smtClean="0"/>
                        <a:t> beneficiará a los sectores de la Agroindustria y el Turismo aprovechando el potencial turístico del Valle de </a:t>
                      </a:r>
                      <a:r>
                        <a:rPr lang="es-MX" sz="1050" b="0" dirty="0" err="1" smtClean="0"/>
                        <a:t>Tenza</a:t>
                      </a:r>
                      <a:r>
                        <a:rPr lang="es-MX" sz="1050" b="0" dirty="0" smtClean="0"/>
                        <a:t> y las represas del </a:t>
                      </a:r>
                      <a:r>
                        <a:rPr lang="es-MX" sz="1050" b="0" dirty="0" err="1" smtClean="0"/>
                        <a:t>Sisga</a:t>
                      </a:r>
                      <a:r>
                        <a:rPr lang="es-MX" sz="1050" b="0" dirty="0" smtClean="0"/>
                        <a:t> y de </a:t>
                      </a:r>
                      <a:r>
                        <a:rPr lang="es-MX" sz="1050" b="0" dirty="0" err="1" smtClean="0"/>
                        <a:t>Chivor</a:t>
                      </a:r>
                      <a:r>
                        <a:rPr lang="es-MX" sz="1050" b="0" dirty="0" smtClean="0"/>
                        <a:t>.</a:t>
                      </a:r>
                    </a:p>
                    <a:p>
                      <a:pPr marL="171450" indent="-171450">
                        <a:buFont typeface="Arial" panose="020B0604020202020204" pitchFamily="34" charset="0"/>
                        <a:buChar char="•"/>
                      </a:pPr>
                      <a:r>
                        <a:rPr lang="es-MX" sz="1050" b="0" dirty="0" smtClean="0"/>
                        <a:t>El proyecto contempla inversiones por cerca de $529,011 millones, generando más de 3.200 empleos directos durante la etapa de construcción (3 años). </a:t>
                      </a:r>
                      <a:endParaRPr lang="es-CO" sz="1050" dirty="0">
                        <a:solidFill>
                          <a:srgbClr val="244061">
                            <a:lumMod val="50000"/>
                          </a:srgbClr>
                        </a:solidFill>
                        <a:effectLst>
                          <a:outerShdw blurRad="38100" dist="38100" dir="2700000" algn="tl">
                            <a:srgbClr val="000000">
                              <a:alpha val="43137"/>
                            </a:srgbClr>
                          </a:outerShdw>
                        </a:effectLst>
                        <a:latin typeface="Cambria" pitchFamily="18" charset="0"/>
                      </a:endParaRPr>
                    </a:p>
                  </a:txBody>
                  <a:tcPr>
                    <a:solidFill>
                      <a:schemeClr val="bg1"/>
                    </a:solidFill>
                  </a:tcPr>
                </a:tc>
              </a:tr>
            </a:tbl>
          </a:graphicData>
        </a:graphic>
      </p:graphicFrame>
      <p:sp>
        <p:nvSpPr>
          <p:cNvPr id="16" name="30 CuadroTexto"/>
          <p:cNvSpPr txBox="1">
            <a:spLocks noChangeArrowheads="1"/>
          </p:cNvSpPr>
          <p:nvPr/>
        </p:nvSpPr>
        <p:spPr bwMode="auto">
          <a:xfrm flipH="1">
            <a:off x="5431748" y="1830559"/>
            <a:ext cx="4038672" cy="302070"/>
          </a:xfrm>
          <a:prstGeom prst="rect">
            <a:avLst/>
          </a:prstGeom>
          <a:solidFill>
            <a:schemeClr val="tx2">
              <a:lumMod val="60000"/>
              <a:lumOff val="40000"/>
            </a:schemeClr>
          </a:solidFill>
        </p:spPr>
        <p:style>
          <a:lnRef idx="3">
            <a:schemeClr val="lt1"/>
          </a:lnRef>
          <a:fillRef idx="1">
            <a:schemeClr val="accent1"/>
          </a:fillRef>
          <a:effectRef idx="1">
            <a:schemeClr val="accent1"/>
          </a:effectRef>
          <a:fontRef idx="minor">
            <a:schemeClr val="lt1"/>
          </a:fontRef>
        </p:style>
        <p:txBody>
          <a:bodyPr wrap="square" anchor="ctr" anchorCtr="1">
            <a:spAutoFit/>
          </a:bodyPr>
          <a:lstStyle>
            <a:defPPr>
              <a:defRPr lang="es-CO"/>
            </a:defPPr>
            <a:lvl1pPr marL="457200" indent="-457200" algn="ctr">
              <a:spcBef>
                <a:spcPts val="600"/>
              </a:spcBef>
              <a:defRPr sz="1363" b="1">
                <a:solidFill>
                  <a:prstClr val="white"/>
                </a:solidFill>
                <a:effectLst>
                  <a:outerShdw blurRad="38100" dist="38100" dir="2700000" algn="tl">
                    <a:srgbClr val="000000">
                      <a:alpha val="43137"/>
                    </a:srgbClr>
                  </a:outerShdw>
                </a:effectLst>
                <a:latin typeface="Calibri"/>
                <a:cs typeface="Arial" pitchFamily="34" charset="0"/>
              </a:defRPr>
            </a:lvl1pPr>
            <a:lvl2pPr marL="37931725" indent="-37474525" eaLnBrk="0" hangingPunct="0">
              <a:defRPr sz="2400">
                <a:latin typeface="Arial" pitchFamily="34" charset="0"/>
                <a:cs typeface="Arial" pitchFamily="34" charset="0"/>
              </a:defRPr>
            </a:lvl2pPr>
            <a:lvl3pPr eaLnBrk="0" hangingPunct="0">
              <a:defRPr sz="2400">
                <a:latin typeface="Arial" pitchFamily="34" charset="0"/>
                <a:cs typeface="Arial" pitchFamily="34" charset="0"/>
              </a:defRPr>
            </a:lvl3pPr>
            <a:lvl4pPr eaLnBrk="0" hangingPunct="0">
              <a:defRPr sz="2400">
                <a:latin typeface="Arial" pitchFamily="34" charset="0"/>
                <a:cs typeface="Arial" pitchFamily="34" charset="0"/>
              </a:defRPr>
            </a:lvl4pPr>
            <a:lvl5pPr eaLnBrk="0" hangingPunct="0">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r>
              <a:rPr lang="es-CO" dirty="0"/>
              <a:t>CONTRATO </a:t>
            </a:r>
            <a:r>
              <a:rPr lang="es-CO" dirty="0" smtClean="0"/>
              <a:t>009 </a:t>
            </a:r>
            <a:r>
              <a:rPr lang="es-CO" dirty="0"/>
              <a:t>DE </a:t>
            </a:r>
            <a:r>
              <a:rPr lang="es-CO" dirty="0" smtClean="0"/>
              <a:t>10/07/2015</a:t>
            </a:r>
            <a:endParaRPr lang="es-CO" dirty="0"/>
          </a:p>
        </p:txBody>
      </p:sp>
      <p:graphicFrame>
        <p:nvGraphicFramePr>
          <p:cNvPr id="17" name="Tabla 16"/>
          <p:cNvGraphicFramePr>
            <a:graphicFrameLocks noGrp="1"/>
          </p:cNvGraphicFramePr>
          <p:nvPr>
            <p:extLst>
              <p:ext uri="{D42A27DB-BD31-4B8C-83A1-F6EECF244321}">
                <p14:modId xmlns:p14="http://schemas.microsoft.com/office/powerpoint/2010/main" val="2807002067"/>
              </p:ext>
            </p:extLst>
          </p:nvPr>
        </p:nvGraphicFramePr>
        <p:xfrm>
          <a:off x="5427646" y="2233479"/>
          <a:ext cx="4133866" cy="907262"/>
        </p:xfrm>
        <a:graphic>
          <a:graphicData uri="http://schemas.openxmlformats.org/drawingml/2006/table">
            <a:tbl>
              <a:tblPr>
                <a:tableStyleId>{BC89EF96-8CEA-46FF-86C4-4CE0E7609802}</a:tableStyleId>
              </a:tblPr>
              <a:tblGrid>
                <a:gridCol w="2322616"/>
                <a:gridCol w="664689"/>
                <a:gridCol w="1146561"/>
              </a:tblGrid>
              <a:tr h="205063">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MX" sz="1000" u="none" strike="noStrike" kern="1200" cap="none" spc="0" normalizeH="0" baseline="0" noProof="0" dirty="0" smtClean="0">
                          <a:ln>
                            <a:noFill/>
                          </a:ln>
                          <a:effectLst/>
                          <a:uLnTx/>
                          <a:uFillTx/>
                        </a:rPr>
                        <a:t>CONCESION DEL SISGA S.A.S.</a:t>
                      </a:r>
                      <a:endParaRPr kumimoji="0" lang="es-MX" sz="1000" b="1" i="0" u="none" strike="noStrike" kern="1200" cap="none" spc="0" normalizeH="0" baseline="0" noProof="0" dirty="0" smtClean="0">
                        <a:ln>
                          <a:noFill/>
                        </a:ln>
                        <a:solidFill>
                          <a:prstClr val="black"/>
                        </a:solidFill>
                        <a:effectLst/>
                        <a:uLnTx/>
                        <a:uFillTx/>
                        <a:latin typeface="+mn-lt"/>
                        <a:ea typeface="+mn-ea"/>
                        <a:cs typeface="Arial" pitchFamily="34" charset="0"/>
                      </a:endParaRPr>
                    </a:p>
                  </a:txBody>
                  <a:tcPr marL="8792" marR="8792" marT="8116" marB="0" anchor="ctr"/>
                </a:tc>
                <a:tc hMerge="1">
                  <a:txBody>
                    <a:bodyPr/>
                    <a:lstStyle/>
                    <a:p>
                      <a:pPr algn="ctr" fontAlgn="ctr"/>
                      <a:endParaRPr lang="es-MX" sz="1400" b="1" i="0" u="none" strike="noStrike">
                        <a:solidFill>
                          <a:srgbClr val="FFFFFF"/>
                        </a:solidFill>
                        <a:effectLst/>
                        <a:latin typeface="Calibri" panose="020F0502020204030204" pitchFamily="34" charset="0"/>
                      </a:endParaRPr>
                    </a:p>
                  </a:txBody>
                  <a:tcPr marL="9525" marR="9525" marT="8792" marB="0" anchor="ctr"/>
                </a:tc>
                <a:tc hMerge="1">
                  <a:txBody>
                    <a:bodyPr/>
                    <a:lstStyle/>
                    <a:p>
                      <a:pPr algn="ctr" fontAlgn="ctr"/>
                      <a:endParaRPr lang="es-MX" sz="1400" b="1" i="0" u="none" strike="noStrike" dirty="0">
                        <a:solidFill>
                          <a:srgbClr val="FFFFFF"/>
                        </a:solidFill>
                        <a:effectLst/>
                        <a:latin typeface="Calibri" panose="020F0502020204030204" pitchFamily="34" charset="0"/>
                      </a:endParaRPr>
                    </a:p>
                  </a:txBody>
                  <a:tcPr marL="9525" marR="9525" marT="8792" marB="0" anchor="ctr"/>
                </a:tc>
              </a:tr>
              <a:tr h="205063">
                <a:tc>
                  <a:txBody>
                    <a:bodyPr/>
                    <a:lstStyle/>
                    <a:p>
                      <a:pPr algn="ctr" fontAlgn="ctr"/>
                      <a:r>
                        <a:rPr lang="es-MX" sz="1000" u="none" strike="noStrike" dirty="0">
                          <a:effectLst/>
                        </a:rPr>
                        <a:t>INTEGRANTES</a:t>
                      </a:r>
                      <a:endParaRPr lang="es-MX" sz="1000" b="1" i="0" u="none" strike="noStrike" dirty="0">
                        <a:solidFill>
                          <a:srgbClr val="FFFFFF"/>
                        </a:solidFill>
                        <a:effectLst/>
                        <a:latin typeface="Calibri" panose="020F0502020204030204" pitchFamily="34" charset="0"/>
                      </a:endParaRPr>
                    </a:p>
                  </a:txBody>
                  <a:tcPr marL="8792" marR="8792" marT="8116" marB="0" anchor="ctr"/>
                </a:tc>
                <a:tc>
                  <a:txBody>
                    <a:bodyPr/>
                    <a:lstStyle/>
                    <a:p>
                      <a:pPr algn="ctr" fontAlgn="ctr"/>
                      <a:r>
                        <a:rPr lang="es-MX" sz="1000" u="none" strike="noStrike">
                          <a:effectLst/>
                        </a:rPr>
                        <a:t>%</a:t>
                      </a:r>
                      <a:endParaRPr lang="es-MX" sz="1000" b="1" i="0" u="none" strike="noStrike">
                        <a:solidFill>
                          <a:srgbClr val="FFFFFF"/>
                        </a:solidFill>
                        <a:effectLst/>
                        <a:latin typeface="Calibri" panose="020F0502020204030204" pitchFamily="34" charset="0"/>
                      </a:endParaRPr>
                    </a:p>
                  </a:txBody>
                  <a:tcPr marL="8792" marR="8792" marT="8116" marB="0" anchor="ctr"/>
                </a:tc>
                <a:tc>
                  <a:txBody>
                    <a:bodyPr/>
                    <a:lstStyle/>
                    <a:p>
                      <a:pPr algn="ctr" fontAlgn="ctr"/>
                      <a:r>
                        <a:rPr lang="es-MX" sz="1000" u="none" strike="noStrike" dirty="0">
                          <a:effectLst/>
                        </a:rPr>
                        <a:t>ORIGEN</a:t>
                      </a:r>
                      <a:endParaRPr lang="es-MX" sz="1000" b="1" i="0" u="none" strike="noStrike" dirty="0">
                        <a:solidFill>
                          <a:srgbClr val="FFFFFF"/>
                        </a:solidFill>
                        <a:effectLst/>
                        <a:latin typeface="Calibri" panose="020F0502020204030204" pitchFamily="34" charset="0"/>
                      </a:endParaRPr>
                    </a:p>
                  </a:txBody>
                  <a:tcPr marL="8792" marR="8792" marT="8116" marB="0" anchor="ctr"/>
                </a:tc>
              </a:tr>
              <a:tr h="106444">
                <a:tc>
                  <a:txBody>
                    <a:bodyPr/>
                    <a:lstStyle/>
                    <a:p>
                      <a:pPr algn="ctr" fontAlgn="ctr"/>
                      <a:r>
                        <a:rPr lang="es-MX" sz="1000" u="none" strike="noStrike" dirty="0" smtClean="0">
                          <a:effectLst/>
                        </a:rPr>
                        <a:t>KMA CONSTRUCCIONES S.A.</a:t>
                      </a:r>
                      <a:endParaRPr lang="es-MX" sz="1000" b="0" i="0" u="none" strike="noStrike" dirty="0">
                        <a:solidFill>
                          <a:srgbClr val="000000"/>
                        </a:solidFill>
                        <a:effectLst/>
                        <a:latin typeface="Calibri" panose="020F0502020204030204" pitchFamily="34" charset="0"/>
                      </a:endParaRPr>
                    </a:p>
                  </a:txBody>
                  <a:tcPr marL="8792" marR="8792" marT="8116" marB="0" anchor="ctr"/>
                </a:tc>
                <a:tc>
                  <a:txBody>
                    <a:bodyPr/>
                    <a:lstStyle/>
                    <a:p>
                      <a:pPr algn="ctr" fontAlgn="ctr"/>
                      <a:r>
                        <a:rPr lang="es-MX" sz="1000" u="none" strike="noStrike" dirty="0" smtClean="0">
                          <a:effectLst/>
                        </a:rPr>
                        <a:t>40 %</a:t>
                      </a:r>
                      <a:endParaRPr lang="es-MX" sz="1000" b="0" i="0" u="none" strike="noStrike" dirty="0">
                        <a:solidFill>
                          <a:srgbClr val="000000"/>
                        </a:solidFill>
                        <a:effectLst/>
                        <a:latin typeface="Calibri" panose="020F0502020204030204" pitchFamily="34" charset="0"/>
                      </a:endParaRPr>
                    </a:p>
                  </a:txBody>
                  <a:tcPr marL="8792" marR="8792" marT="8116" marB="0" anchor="ctr"/>
                </a:tc>
                <a:tc>
                  <a:txBody>
                    <a:bodyPr/>
                    <a:lstStyle/>
                    <a:p>
                      <a:pPr algn="ctr" fontAlgn="ctr"/>
                      <a:r>
                        <a:rPr lang="es-MX" sz="1000" u="none" strike="noStrike" dirty="0">
                          <a:effectLst/>
                        </a:rPr>
                        <a:t>COLOMBIA</a:t>
                      </a:r>
                      <a:endParaRPr lang="es-MX" sz="1000" b="0" i="0" u="none" strike="noStrike" dirty="0">
                        <a:solidFill>
                          <a:srgbClr val="000000"/>
                        </a:solidFill>
                        <a:effectLst/>
                        <a:latin typeface="Calibri" panose="020F0502020204030204" pitchFamily="34" charset="0"/>
                      </a:endParaRPr>
                    </a:p>
                  </a:txBody>
                  <a:tcPr marL="8792" marR="8792" marT="8116" marB="0" anchor="ctr"/>
                </a:tc>
              </a:tr>
              <a:tr h="176104">
                <a:tc>
                  <a:txBody>
                    <a:bodyPr/>
                    <a:lstStyle/>
                    <a:p>
                      <a:pPr algn="ctr" fontAlgn="ctr"/>
                      <a:r>
                        <a:rPr lang="es-CO" sz="1000" u="none" strike="noStrike" dirty="0" smtClean="0">
                          <a:effectLst/>
                        </a:rPr>
                        <a:t>ORTIZ CONSTRUCCIONES Y PROYECTOS S.A.</a:t>
                      </a:r>
                      <a:endParaRPr lang="es-MX" sz="1000" b="0" i="0" u="none" strike="noStrike" dirty="0">
                        <a:solidFill>
                          <a:srgbClr val="000000"/>
                        </a:solidFill>
                        <a:effectLst/>
                        <a:latin typeface="Calibri" panose="020F0502020204030204" pitchFamily="34" charset="0"/>
                      </a:endParaRPr>
                    </a:p>
                  </a:txBody>
                  <a:tcPr marL="8792" marR="8792" marT="8116" marB="0" anchor="ctr"/>
                </a:tc>
                <a:tc>
                  <a:txBody>
                    <a:bodyPr/>
                    <a:lstStyle/>
                    <a:p>
                      <a:pPr algn="ctr" fontAlgn="ctr"/>
                      <a:r>
                        <a:rPr lang="es-MX" sz="1000" u="none" strike="noStrike" dirty="0" smtClean="0">
                          <a:effectLst/>
                        </a:rPr>
                        <a:t>40</a:t>
                      </a:r>
                      <a:r>
                        <a:rPr lang="es-MX" sz="1000" u="none" strike="noStrike" baseline="0" dirty="0" smtClean="0">
                          <a:effectLst/>
                        </a:rPr>
                        <a:t> </a:t>
                      </a:r>
                      <a:r>
                        <a:rPr lang="es-MX" sz="1000" u="none" strike="noStrike" dirty="0" smtClean="0">
                          <a:effectLst/>
                        </a:rPr>
                        <a:t>%</a:t>
                      </a:r>
                      <a:endParaRPr lang="es-MX" sz="1000" b="0" i="0" u="none" strike="noStrike" dirty="0">
                        <a:solidFill>
                          <a:srgbClr val="000000"/>
                        </a:solidFill>
                        <a:effectLst/>
                        <a:latin typeface="Calibri" panose="020F0502020204030204" pitchFamily="34" charset="0"/>
                      </a:endParaRPr>
                    </a:p>
                  </a:txBody>
                  <a:tcPr marL="8792" marR="8792" marT="8116" marB="0" anchor="ctr"/>
                </a:tc>
                <a:tc>
                  <a:txBody>
                    <a:bodyPr/>
                    <a:lstStyle/>
                    <a:p>
                      <a:pPr algn="ctr" fontAlgn="ctr"/>
                      <a:r>
                        <a:rPr lang="es-MX" sz="1000" u="none" strike="noStrike" dirty="0" smtClean="0">
                          <a:effectLst/>
                        </a:rPr>
                        <a:t>ESPAÑA</a:t>
                      </a:r>
                      <a:endParaRPr lang="es-MX" sz="1000" b="0" i="0" u="none" strike="noStrike" dirty="0">
                        <a:solidFill>
                          <a:srgbClr val="000000"/>
                        </a:solidFill>
                        <a:effectLst/>
                        <a:latin typeface="Calibri" panose="020F0502020204030204" pitchFamily="34" charset="0"/>
                      </a:endParaRPr>
                    </a:p>
                  </a:txBody>
                  <a:tcPr marL="8792" marR="8792" marT="8116" marB="0" anchor="ctr"/>
                </a:tc>
              </a:tr>
              <a:tr h="57856">
                <a:tc>
                  <a:txBody>
                    <a:bodyPr/>
                    <a:lstStyle/>
                    <a:p>
                      <a:pPr algn="ctr" fontAlgn="ctr"/>
                      <a:r>
                        <a:rPr lang="es-MX" sz="1000" u="none" strike="noStrike" dirty="0" smtClean="0">
                          <a:effectLst/>
                        </a:rPr>
                        <a:t>OBRESCA S.A.S.</a:t>
                      </a:r>
                      <a:endParaRPr lang="es-MX" sz="1000" b="0" i="0" u="none" strike="noStrike" dirty="0">
                        <a:solidFill>
                          <a:srgbClr val="000000"/>
                        </a:solidFill>
                        <a:effectLst/>
                        <a:latin typeface="Calibri" panose="020F0502020204030204" pitchFamily="34" charset="0"/>
                      </a:endParaRPr>
                    </a:p>
                  </a:txBody>
                  <a:tcPr marL="8792" marR="8792" marT="8116" marB="0" anchor="ctr"/>
                </a:tc>
                <a:tc>
                  <a:txBody>
                    <a:bodyPr/>
                    <a:lstStyle/>
                    <a:p>
                      <a:pPr algn="ctr" fontAlgn="ctr"/>
                      <a:r>
                        <a:rPr lang="es-MX" sz="1000" u="none" strike="noStrike" dirty="0" smtClean="0">
                          <a:effectLst/>
                        </a:rPr>
                        <a:t>20 %</a:t>
                      </a:r>
                      <a:endParaRPr lang="es-MX" sz="1000" b="0" i="0" u="none" strike="noStrike" dirty="0">
                        <a:solidFill>
                          <a:srgbClr val="000000"/>
                        </a:solidFill>
                        <a:effectLst/>
                        <a:latin typeface="Calibri" panose="020F0502020204030204" pitchFamily="34" charset="0"/>
                      </a:endParaRPr>
                    </a:p>
                  </a:txBody>
                  <a:tcPr marL="8792" marR="8792" marT="8116" marB="0" anchor="ctr"/>
                </a:tc>
                <a:tc>
                  <a:txBody>
                    <a:bodyPr/>
                    <a:lstStyle/>
                    <a:p>
                      <a:pPr marL="0" marR="0" indent="0" algn="ctr" defTabSz="844083" rtl="0" eaLnBrk="1" fontAlgn="ctr" latinLnBrk="0" hangingPunct="1">
                        <a:lnSpc>
                          <a:spcPct val="100000"/>
                        </a:lnSpc>
                        <a:spcBef>
                          <a:spcPts val="0"/>
                        </a:spcBef>
                        <a:spcAft>
                          <a:spcPts val="0"/>
                        </a:spcAft>
                        <a:buClrTx/>
                        <a:buSzTx/>
                        <a:buFontTx/>
                        <a:buNone/>
                        <a:tabLst/>
                        <a:defRPr/>
                      </a:pPr>
                      <a:r>
                        <a:rPr lang="es-MX" sz="1000" u="none" strike="noStrike" dirty="0" smtClean="0">
                          <a:effectLst/>
                        </a:rPr>
                        <a:t>COLOMBIA</a:t>
                      </a:r>
                      <a:endParaRPr lang="es-MX" sz="1000" b="0" i="0" u="none" strike="noStrike" dirty="0" smtClean="0">
                        <a:solidFill>
                          <a:srgbClr val="000000"/>
                        </a:solidFill>
                        <a:effectLst/>
                        <a:latin typeface="Calibri" panose="020F0502020204030204" pitchFamily="34" charset="0"/>
                      </a:endParaRPr>
                    </a:p>
                  </a:txBody>
                  <a:tcPr marL="8792" marR="8792" marT="8116" marB="0" anchor="ctr"/>
                </a:tc>
              </a:tr>
            </a:tbl>
          </a:graphicData>
        </a:graphic>
      </p:graphicFrame>
    </p:spTree>
    <p:extLst>
      <p:ext uri="{BB962C8B-B14F-4D97-AF65-F5344CB8AC3E}">
        <p14:creationId xmlns:p14="http://schemas.microsoft.com/office/powerpoint/2010/main" val="2368293101"/>
      </p:ext>
    </p:extLst>
  </p:cSld>
  <p:clrMapOvr>
    <a:masterClrMapping/>
  </p:clrMapOvr>
</p:sld>
</file>

<file path=ppt/theme/theme1.xml><?xml version="1.0" encoding="utf-8"?>
<a:theme xmlns:a="http://schemas.openxmlformats.org/drawingml/2006/main" name="plantilla ANI">
  <a:themeElements>
    <a:clrScheme name="Personalizado 5">
      <a:dk1>
        <a:srgbClr val="022B44"/>
      </a:dk1>
      <a:lt1>
        <a:sysClr val="window" lastClr="FFFFFF"/>
      </a:lt1>
      <a:dk2>
        <a:srgbClr val="FFFFFF"/>
      </a:dk2>
      <a:lt2>
        <a:srgbClr val="D8D8D8"/>
      </a:lt2>
      <a:accent1>
        <a:srgbClr val="B8CCE4"/>
      </a:accent1>
      <a:accent2>
        <a:srgbClr val="EFA674"/>
      </a:accent2>
      <a:accent3>
        <a:srgbClr val="366092"/>
      </a:accent3>
      <a:accent4>
        <a:srgbClr val="DB620F"/>
      </a:accent4>
      <a:accent5>
        <a:srgbClr val="FBD5B5"/>
      </a:accent5>
      <a:accent6>
        <a:srgbClr val="6D96C7"/>
      </a:accent6>
      <a:hlink>
        <a:srgbClr val="000000"/>
      </a:hlink>
      <a:folHlink>
        <a:srgbClr val="DB620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50000"/>
          </a:schemeClr>
        </a:solidFill>
      </a:spPr>
      <a:bodyPr rtlCol="0" anchor="ctr"/>
      <a:lstStyle>
        <a:defPPr algn="ctr">
          <a:defRPr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ANI</Template>
  <TotalTime>15271</TotalTime>
  <Words>6158</Words>
  <Application>Microsoft Office PowerPoint</Application>
  <PresentationFormat>Panorámica</PresentationFormat>
  <Paragraphs>1552</Paragraphs>
  <Slides>55</Slides>
  <Notes>1</Notes>
  <HiddenSlides>0</HiddenSlides>
  <MMClips>0</MMClips>
  <ScaleCrop>false</ScaleCrop>
  <HeadingPairs>
    <vt:vector size="6" baseType="variant">
      <vt:variant>
        <vt:lpstr>Fuentes usadas</vt:lpstr>
      </vt:variant>
      <vt:variant>
        <vt:i4>13</vt:i4>
      </vt:variant>
      <vt:variant>
        <vt:lpstr>Tema</vt:lpstr>
      </vt:variant>
      <vt:variant>
        <vt:i4>2</vt:i4>
      </vt:variant>
      <vt:variant>
        <vt:lpstr>Títulos de diapositiva</vt:lpstr>
      </vt:variant>
      <vt:variant>
        <vt:i4>55</vt:i4>
      </vt:variant>
    </vt:vector>
  </HeadingPairs>
  <TitlesOfParts>
    <vt:vector size="70" baseType="lpstr">
      <vt:lpstr>MS Mincho</vt:lpstr>
      <vt:lpstr>ＭＳ Ｐゴシック</vt:lpstr>
      <vt:lpstr>Arial</vt:lpstr>
      <vt:lpstr>Arial Narrow</vt:lpstr>
      <vt:lpstr>Calibri</vt:lpstr>
      <vt:lpstr>Calibri (Cuerpo)</vt:lpstr>
      <vt:lpstr>Calibri Light</vt:lpstr>
      <vt:lpstr>Cambria</vt:lpstr>
      <vt:lpstr>Candara</vt:lpstr>
      <vt:lpstr>Franklin Gothic Demi Cond</vt:lpstr>
      <vt:lpstr>Helvetica Neue Bold Condensed</vt:lpstr>
      <vt:lpstr>Impact</vt:lpstr>
      <vt:lpstr>Times New Roman</vt:lpstr>
      <vt:lpstr>plantilla ANI</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nrojas</dc:creator>
  <cp:lastModifiedBy>Ricardo Aguilera Wilches</cp:lastModifiedBy>
  <cp:revision>489</cp:revision>
  <cp:lastPrinted>2015-05-29T15:31:52Z</cp:lastPrinted>
  <dcterms:created xsi:type="dcterms:W3CDTF">2012-11-16T19:55:35Z</dcterms:created>
  <dcterms:modified xsi:type="dcterms:W3CDTF">2015-09-23T15:19:33Z</dcterms:modified>
</cp:coreProperties>
</file>