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92" r:id="rId2"/>
  </p:sldMasterIdLst>
  <p:notesMasterIdLst>
    <p:notesMasterId r:id="rId18"/>
  </p:notesMasterIdLst>
  <p:handoutMasterIdLst>
    <p:handoutMasterId r:id="rId19"/>
  </p:handoutMasterIdLst>
  <p:sldIdLst>
    <p:sldId id="402" r:id="rId3"/>
    <p:sldId id="403" r:id="rId4"/>
    <p:sldId id="409" r:id="rId5"/>
    <p:sldId id="405" r:id="rId6"/>
    <p:sldId id="406" r:id="rId7"/>
    <p:sldId id="407" r:id="rId8"/>
    <p:sldId id="408" r:id="rId9"/>
    <p:sldId id="404" r:id="rId10"/>
    <p:sldId id="410" r:id="rId11"/>
    <p:sldId id="411" r:id="rId12"/>
    <p:sldId id="412" r:id="rId13"/>
    <p:sldId id="413" r:id="rId14"/>
    <p:sldId id="414" r:id="rId15"/>
    <p:sldId id="415" r:id="rId16"/>
    <p:sldId id="416" r:id="rId17"/>
  </p:sldIdLst>
  <p:sldSz cx="12192000" cy="6858000"/>
  <p:notesSz cx="6789738" cy="9929813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milo Sanabria Torres" initials="JCST" lastIdx="1" clrIdx="0">
    <p:extLst>
      <p:ext uri="{19B8F6BF-5375-455C-9EA6-DF929625EA0E}">
        <p15:presenceInfo xmlns:p15="http://schemas.microsoft.com/office/powerpoint/2012/main" userId="Juan Camilo Sanabria T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3E5F"/>
    <a:srgbClr val="FF3399"/>
    <a:srgbClr val="E9710D"/>
    <a:srgbClr val="B04E0C"/>
    <a:srgbClr val="0A4D7A"/>
    <a:srgbClr val="EB9357"/>
    <a:srgbClr val="E87F38"/>
    <a:srgbClr val="094677"/>
    <a:srgbClr val="264468"/>
    <a:srgbClr val="06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96168" autoAdjust="0"/>
  </p:normalViewPr>
  <p:slideViewPr>
    <p:cSldViewPr>
      <p:cViewPr varScale="1">
        <p:scale>
          <a:sx n="81" d="100"/>
          <a:sy n="81" d="100"/>
        </p:scale>
        <p:origin x="126" y="5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5947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C3A2F-84CF-41A4-A882-29B94EC65656}" type="datetimeFigureOut">
              <a:rPr lang="es-CO"/>
              <a:pPr>
                <a:defRPr/>
              </a:pPr>
              <a:t>23/09/2015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C769-987F-44FC-8799-969FD1BF840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4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5947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E04C2-2937-4629-B9AF-2D8FE3CFA728}" type="datetimeFigureOut">
              <a:rPr lang="es-CO"/>
              <a:pPr>
                <a:defRPr/>
              </a:pPr>
              <a:t>23/09/2015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2F1E3-85BB-4AD3-AAD2-C10CC4743F1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2F1E3-85BB-4AD3-AAD2-C10CC4743F15}" type="slidenum">
              <a:rPr lang="es-CO" smtClean="0"/>
              <a:pPr>
                <a:defRPr/>
              </a:pPr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552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23/09/2015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23/09/2015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4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575799" y="274640"/>
            <a:ext cx="2971801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60400" y="274640"/>
            <a:ext cx="8712201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23/09/2015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01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B93A-9CC1-41C3-BF62-0DDD722B806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6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404-275F-4ADB-8274-2F6990EAE7B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77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549B-8925-4D9D-9503-7BFBBDA54D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5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9433-6E4B-49F6-81BA-CC2661796BD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3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C9AA-B5D1-4D42-A354-5ACCA942FFD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07B-89A7-4658-B779-FE9C73ED662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32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57963" y="5676620"/>
            <a:ext cx="2743200" cy="365125"/>
          </a:xfrm>
        </p:spPr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5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D67-55C1-4939-A14D-5419D5C6922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4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4338037" y="982470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550991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23/09/2015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640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E477-9A0C-4601-A817-EBEB43F6CAC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4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280-3694-42CE-BF68-C790BB593B0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7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C35-D4D4-4419-81D8-07E839267FE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7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23/09/2015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31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604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7056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23/09/2015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9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23/09/2015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23/09/2015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23/09/2015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8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23/09/2015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23/09/2015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pic>
        <p:nvPicPr>
          <p:cNvPr id="102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12192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23/09/2015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0" y="92077"/>
            <a:ext cx="1246822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10160000" y="44451"/>
            <a:ext cx="1748644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0730"/>
            <a:ext cx="12192000" cy="817271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2C25D948-6186-4E7B-AD67-C5CFF6A1185B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23/09/2015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5740" y="6440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8417" y="228602"/>
            <a:ext cx="2261443" cy="710205"/>
          </a:xfrm>
          <a:prstGeom prst="rect">
            <a:avLst/>
          </a:prstGeom>
        </p:spPr>
      </p:pic>
      <p:pic>
        <p:nvPicPr>
          <p:cNvPr id="12" name="1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600" y="6112275"/>
            <a:ext cx="3449400" cy="8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8"/>
            <a:ext cx="74031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4624"/>
            <a:ext cx="1344661" cy="1080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360" y="1340768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Algunas de las acciones que desarrollamos son: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48000" y="19168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FFFFFF">
                    <a:lumMod val="50000"/>
                  </a:srgbClr>
                </a:solidFill>
                <a:latin typeface="Tahoma"/>
                <a:cs typeface="Tahoma"/>
              </a:rPr>
              <a:t>Adecuaciones en la sede educativa El Triangulo </a:t>
            </a:r>
            <a:r>
              <a:rPr lang="es-CO" b="1" dirty="0" smtClean="0">
                <a:solidFill>
                  <a:srgbClr val="FFFFFF">
                    <a:lumMod val="50000"/>
                  </a:srgbClr>
                </a:solidFill>
                <a:latin typeface="Tahoma"/>
                <a:cs typeface="Tahoma"/>
              </a:rPr>
              <a:t>(Ruta del Sol)</a:t>
            </a:r>
            <a:endParaRPr lang="es-CO" b="1" dirty="0">
              <a:solidFill>
                <a:srgbClr val="FFFFFF">
                  <a:lumMod val="50000"/>
                </a:srgbClr>
              </a:solidFill>
              <a:latin typeface="Tahoma"/>
              <a:cs typeface="Tahoma"/>
            </a:endParaRPr>
          </a:p>
        </p:txBody>
      </p:sp>
      <p:pic>
        <p:nvPicPr>
          <p:cNvPr id="5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/>
          <a:stretch/>
        </p:blipFill>
        <p:spPr>
          <a:xfrm rot="16200000">
            <a:off x="1342602" y="2887912"/>
            <a:ext cx="2522023" cy="3384376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>
            <a:off x="4511824" y="3319088"/>
            <a:ext cx="3384376" cy="2558184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1"/>
          <a:stretch/>
        </p:blipFill>
        <p:spPr>
          <a:xfrm>
            <a:off x="8112224" y="3319088"/>
            <a:ext cx="3384376" cy="25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4624"/>
            <a:ext cx="1344661" cy="1080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360" y="1340768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Algunas de las acciones que desarrollamos son: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503712" y="1928445"/>
            <a:ext cx="5832475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O" sz="1800" dirty="0">
                <a:solidFill>
                  <a:schemeClr val="tx1"/>
                </a:solidFill>
                <a:latin typeface="Tahoma Regular"/>
                <a:cs typeface="Arial" charset="0"/>
              </a:rPr>
              <a:t>Restablecimiento de Viviendas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90518"/>
              </p:ext>
            </p:extLst>
          </p:nvPr>
        </p:nvGraphicFramePr>
        <p:xfrm>
          <a:off x="1942059" y="2564904"/>
          <a:ext cx="4330065" cy="2459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/>
                <a:gridCol w="20802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ANTES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DESPUES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6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10 Imagen" descr="IMG_0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67" y="2807965"/>
            <a:ext cx="2146205" cy="220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7" descr="100E53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22" y="2820722"/>
            <a:ext cx="1866900" cy="219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695856"/>
              </p:ext>
            </p:extLst>
          </p:nvPr>
        </p:nvGraphicFramePr>
        <p:xfrm>
          <a:off x="6518463" y="2564903"/>
          <a:ext cx="4330065" cy="2448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/>
                <a:gridCol w="2080260"/>
              </a:tblGrid>
              <a:tr h="296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ANTES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</a:rPr>
                        <a:t>DESPUES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2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8" name="64 Imagen" descr="Ana Olivia Argumero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71" y="2924944"/>
            <a:ext cx="21980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12 Imagen" descr="28 FEBR 2013 0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819" y="2924944"/>
            <a:ext cx="2031509" cy="20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4624"/>
            <a:ext cx="1344661" cy="1080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360" y="1340768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Algunas de las acciones que desarrollamos son: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3804343" y="2181290"/>
            <a:ext cx="5832475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O" sz="2000" dirty="0" smtClean="0">
                <a:solidFill>
                  <a:schemeClr val="tx1"/>
                </a:solidFill>
                <a:latin typeface="Tahoma Regular"/>
                <a:cs typeface="Arial" charset="0"/>
              </a:rPr>
              <a:t>Apoyo a proyectos productivos de la comunidad</a:t>
            </a:r>
            <a:endParaRPr lang="es-CO" sz="2000" dirty="0">
              <a:solidFill>
                <a:schemeClr val="tx1"/>
              </a:solidFill>
              <a:latin typeface="Tahoma Regular"/>
              <a:cs typeface="Arial" charset="0"/>
            </a:endParaRPr>
          </a:p>
        </p:txBody>
      </p:sp>
      <p:pic>
        <p:nvPicPr>
          <p:cNvPr id="5" name="2 Imagen"/>
          <p:cNvPicPr/>
          <p:nvPr/>
        </p:nvPicPr>
        <p:blipFill rotWithShape="1">
          <a:blip r:embed="rId3"/>
          <a:srcRect l="18515" t="15408" r="13372" b="19033"/>
          <a:stretch/>
        </p:blipFill>
        <p:spPr bwMode="auto">
          <a:xfrm>
            <a:off x="569278" y="2513801"/>
            <a:ext cx="2953658" cy="1779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3 Imagen"/>
          <p:cNvPicPr/>
          <p:nvPr/>
        </p:nvPicPr>
        <p:blipFill rotWithShape="1">
          <a:blip r:embed="rId4"/>
          <a:srcRect l="17835" t="19637" r="12014" b="17825"/>
          <a:stretch/>
        </p:blipFill>
        <p:spPr bwMode="auto">
          <a:xfrm>
            <a:off x="4529025" y="3408013"/>
            <a:ext cx="3038450" cy="1891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5"/>
          <a:srcRect l="17496" t="22054" r="11334" b="10876"/>
          <a:stretch/>
        </p:blipFill>
        <p:spPr bwMode="auto">
          <a:xfrm>
            <a:off x="8328248" y="4653136"/>
            <a:ext cx="3240360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21060" y="4431850"/>
            <a:ext cx="188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Tienda de Barrio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5090295" y="533256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Salón de Belleza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9126964" y="42838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Mini mercado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01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4624"/>
            <a:ext cx="1344661" cy="1080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3352" y="1484784"/>
            <a:ext cx="707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 smtClean="0"/>
              <a:t>¿Y las rendiciones de cuentas?</a:t>
            </a:r>
            <a:endParaRPr lang="es-CO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291" y="2852936"/>
            <a:ext cx="11618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La Agencia en desarrollo de su estrategia de Rendición de Cuentas a la Ciudadanía, permanentemente vincula a las comunidades al proceso de desarrollo de sus proyectos, es así como desde la estructuración y de manera permanente se comunica a las partes interesadas las intervenciones y características de los mismos.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45206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34" y="43754"/>
            <a:ext cx="1344661" cy="1080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3352" y="1484784"/>
            <a:ext cx="707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 smtClean="0"/>
              <a:t>¿Y las rendiciones de cuentas?</a:t>
            </a:r>
            <a:endParaRPr lang="es-CO" sz="36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38291" y="2852936"/>
            <a:ext cx="116183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/>
              <a:t>Así mismo, y con el fin de lograr una mayor comprensión de la información divulgada, todas nuestras</a:t>
            </a:r>
          </a:p>
          <a:p>
            <a:pPr algn="just"/>
            <a:r>
              <a:rPr lang="es-CO" sz="2000" dirty="0" smtClean="0"/>
              <a:t>comunicaciones son emitidas en un lenguaje claro el cual facilita el entendimiento y retroalimentación</a:t>
            </a:r>
          </a:p>
          <a:p>
            <a:pPr algn="just"/>
            <a:r>
              <a:rPr lang="es-CO" sz="2000" dirty="0" smtClean="0"/>
              <a:t>de la ciudadanía.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 smtClean="0"/>
              <a:t>De igual manera, todos y cada uno de los concesionarios cuentan con distintos canales de atención al ciudadano, a través de los cuales la ciudadanía y partes interesadas pueden obtener información respecto de los temas de su interés.</a:t>
            </a:r>
          </a:p>
        </p:txBody>
      </p:sp>
    </p:spTree>
    <p:extLst>
      <p:ext uri="{BB962C8B-B14F-4D97-AF65-F5344CB8AC3E}">
        <p14:creationId xmlns:p14="http://schemas.microsoft.com/office/powerpoint/2010/main" val="344543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412776"/>
            <a:ext cx="74031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1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4624"/>
            <a:ext cx="1344661" cy="10801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79576" y="1916832"/>
            <a:ext cx="6667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/>
              <a:t>¿Y de los Derechos Humanos que?</a:t>
            </a:r>
            <a:endParaRPr lang="es-CO" sz="3200" dirty="0"/>
          </a:p>
        </p:txBody>
      </p:sp>
      <p:pic>
        <p:nvPicPr>
          <p:cNvPr id="6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420888"/>
            <a:ext cx="5400600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4624"/>
            <a:ext cx="1344661" cy="1080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07568" y="2420888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/>
              <a:t>La Agencia Nacional de Infraestructura en desarrollo de sus actividades aplica los principios establecidos en el artículo 123 de la Ley 1753 de 2015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2113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4624"/>
            <a:ext cx="1344661" cy="108012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2711624" y="116632"/>
            <a:ext cx="6624736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1753 DE 2015 PLAN NACIONAL DE DESARROLLO 2014 - 2018</a:t>
            </a:r>
            <a:endParaRPr lang="es-CO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423592" y="2420888"/>
            <a:ext cx="7272808" cy="15841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La Consejería Presidencial para los Derechos Humanos o quien haga sus veces, articulará, coordinará y supervisará la implementación de la Política Integral de Derechos Humanos de acuerdo con la “Estrategia Nacional para la Garantía de los Derechos Humanos 2014-2034”.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359696" y="4653136"/>
            <a:ext cx="5760640" cy="1800200"/>
          </a:xfrm>
          <a:prstGeom prst="roundRect">
            <a:avLst/>
          </a:prstGeom>
          <a:solidFill>
            <a:srgbClr val="EF43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Dicha política se implementará a nivel nacional y territorial, e incorporará el Enfoque Basado en Derechos Humanos (EBDH</a:t>
            </a:r>
            <a:r>
              <a:rPr lang="es-CO" sz="2000" b="1" dirty="0" smtClean="0">
                <a:solidFill>
                  <a:schemeClr val="tx1"/>
                </a:solidFill>
              </a:rPr>
              <a:t>), como herramienta esencial para el diseño, formulación, implementación, evaluación, ajuste y rendición de cuentas de todas las políticas públicas. 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754724" y="1196752"/>
            <a:ext cx="2592288" cy="612068"/>
          </a:xfrm>
          <a:prstGeom prst="roundRect">
            <a:avLst/>
          </a:prstGeom>
          <a:solidFill>
            <a:srgbClr val="B2EA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ARTÍCULO 123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3" name="Flecha abajo 12"/>
          <p:cNvSpPr/>
          <p:nvPr/>
        </p:nvSpPr>
        <p:spPr>
          <a:xfrm>
            <a:off x="5933728" y="1916832"/>
            <a:ext cx="234280" cy="3960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lecha abajo 13"/>
          <p:cNvSpPr/>
          <p:nvPr/>
        </p:nvSpPr>
        <p:spPr>
          <a:xfrm>
            <a:off x="5933728" y="4077072"/>
            <a:ext cx="257532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62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4624"/>
            <a:ext cx="1344661" cy="1080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63552" y="1916832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/>
              <a:t>En desarrollo de la Política de Derechos Humanos, la Agencia garantiza que la implementación de nuestras acciones atiende este enfoque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1497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4624"/>
            <a:ext cx="1344661" cy="10801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85466" y="2348880"/>
            <a:ext cx="79255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2800" dirty="0" smtClean="0"/>
              <a:t>Las acciones de la Agencia propenden por la </a:t>
            </a:r>
          </a:p>
          <a:p>
            <a:pPr algn="just"/>
            <a:r>
              <a:rPr lang="es-CO" sz="2800" dirty="0" smtClean="0"/>
              <a:t>reivindicación y reconocimiento de los derechos</a:t>
            </a:r>
          </a:p>
          <a:p>
            <a:pPr algn="just"/>
            <a:r>
              <a:rPr lang="es-CO" sz="2800" dirty="0" smtClean="0"/>
              <a:t>de los ciudadanos beneficiarios de los proyectos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0180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4624"/>
            <a:ext cx="1344661" cy="108012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839416" y="2649719"/>
            <a:ext cx="2592288" cy="208823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</a:rPr>
              <a:t>Acciones</a:t>
            </a:r>
          </a:p>
        </p:txBody>
      </p:sp>
      <p:sp>
        <p:nvSpPr>
          <p:cNvPr id="4" name="Flecha derecha 3"/>
          <p:cNvSpPr/>
          <p:nvPr/>
        </p:nvSpPr>
        <p:spPr>
          <a:xfrm rot="21239080">
            <a:off x="3594393" y="3187515"/>
            <a:ext cx="1440160" cy="4320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 smtClean="0">
              <a:solidFill>
                <a:schemeClr val="bg1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 rot="638527">
            <a:off x="3629221" y="4091823"/>
            <a:ext cx="1440160" cy="4320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 smtClean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88046" y="1626536"/>
            <a:ext cx="4320480" cy="165844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dirty="0">
                <a:solidFill>
                  <a:srgbClr val="233E5F"/>
                </a:solidFill>
              </a:rPr>
              <a:t>Enfoque Basado en Derechos Humanos</a:t>
            </a:r>
            <a:r>
              <a:rPr lang="es-CO" dirty="0"/>
              <a:t> </a:t>
            </a:r>
          </a:p>
          <a:p>
            <a:pPr algn="just">
              <a:defRPr/>
            </a:pPr>
            <a:r>
              <a:rPr lang="es-CO" dirty="0"/>
              <a:t>Las personas son reconocidas como actores claves en su propio desarrollo.</a:t>
            </a:r>
          </a:p>
          <a:p>
            <a:pPr algn="just">
              <a:defRPr/>
            </a:pPr>
            <a:r>
              <a:rPr lang="es-CO" dirty="0"/>
              <a:t>La participación constituye un elemento esencial</a:t>
            </a:r>
            <a:r>
              <a:rPr lang="es-CO" dirty="0" smtClean="0"/>
              <a:t>.</a:t>
            </a:r>
            <a:endParaRPr lang="es-CO" b="1" dirty="0" smtClean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47928" y="3727470"/>
            <a:ext cx="4320480" cy="230425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dirty="0">
                <a:solidFill>
                  <a:srgbClr val="233E5F"/>
                </a:solidFill>
              </a:rPr>
              <a:t>Enfoque Territorial</a:t>
            </a:r>
          </a:p>
          <a:p>
            <a:pPr algn="just">
              <a:defRPr/>
            </a:pPr>
            <a:r>
              <a:rPr lang="es-CO" dirty="0">
                <a:solidFill>
                  <a:srgbClr val="0070C0"/>
                </a:solidFill>
              </a:rPr>
              <a:t>Tiene en cuenta las </a:t>
            </a:r>
            <a:r>
              <a:rPr lang="es-CO" dirty="0" smtClean="0">
                <a:solidFill>
                  <a:srgbClr val="0070C0"/>
                </a:solidFill>
              </a:rPr>
              <a:t>características socio-históricas</a:t>
            </a:r>
            <a:r>
              <a:rPr lang="es-CO" dirty="0">
                <a:solidFill>
                  <a:srgbClr val="0070C0"/>
                </a:solidFill>
              </a:rPr>
              <a:t>, culturales, ambientales, y productivas de </a:t>
            </a:r>
            <a:r>
              <a:rPr lang="es-CO" dirty="0" smtClean="0">
                <a:solidFill>
                  <a:srgbClr val="0070C0"/>
                </a:solidFill>
              </a:rPr>
              <a:t>los territorios </a:t>
            </a:r>
            <a:r>
              <a:rPr lang="es-CO" dirty="0">
                <a:solidFill>
                  <a:srgbClr val="0070C0"/>
                </a:solidFill>
              </a:rPr>
              <a:t>y sus </a:t>
            </a:r>
            <a:r>
              <a:rPr lang="es-CO" dirty="0" smtClean="0">
                <a:solidFill>
                  <a:srgbClr val="0070C0"/>
                </a:solidFill>
              </a:rPr>
              <a:t>habitantes. Incorpora </a:t>
            </a:r>
            <a:r>
              <a:rPr lang="es-CO" dirty="0">
                <a:solidFill>
                  <a:srgbClr val="0070C0"/>
                </a:solidFill>
              </a:rPr>
              <a:t>elementos de la economía </a:t>
            </a:r>
            <a:r>
              <a:rPr lang="es-CO" dirty="0" smtClean="0">
                <a:solidFill>
                  <a:srgbClr val="0070C0"/>
                </a:solidFill>
              </a:rPr>
              <a:t>regional</a:t>
            </a:r>
            <a:r>
              <a:rPr lang="es-CO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6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4624"/>
            <a:ext cx="1344661" cy="108012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7368" y="1340768"/>
            <a:ext cx="77768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¿Y como integramos el enfoque de derechos humanos?</a:t>
            </a:r>
          </a:p>
          <a:p>
            <a:endParaRPr lang="es-CO" dirty="0" smtClean="0"/>
          </a:p>
          <a:p>
            <a:r>
              <a:rPr lang="es-CO" dirty="0" smtClean="0"/>
              <a:t>A través de:</a:t>
            </a:r>
          </a:p>
          <a:p>
            <a:endParaRPr lang="es-CO" dirty="0"/>
          </a:p>
          <a:p>
            <a:pPr marL="285750" indent="-285750">
              <a:buFontTx/>
              <a:buChar char="-"/>
            </a:pPr>
            <a:r>
              <a:rPr lang="es-CO" sz="2000" dirty="0" smtClean="0"/>
              <a:t>Socialización de proyectos </a:t>
            </a:r>
          </a:p>
          <a:p>
            <a:pPr marL="285750" indent="-285750">
              <a:buFontTx/>
              <a:buChar char="-"/>
            </a:pPr>
            <a:r>
              <a:rPr lang="es-CO" sz="2000" dirty="0"/>
              <a:t>Concertación con las comunidades</a:t>
            </a:r>
          </a:p>
          <a:p>
            <a:pPr marL="285750" indent="-285750">
              <a:buFontTx/>
              <a:buChar char="-"/>
            </a:pPr>
            <a:r>
              <a:rPr lang="es-CO" sz="2000" dirty="0" smtClean="0"/>
              <a:t>Rendición de Cuentas en diferentes instancias y canales</a:t>
            </a:r>
          </a:p>
          <a:p>
            <a:pPr marL="285750" indent="-285750">
              <a:buFontTx/>
              <a:buChar char="-"/>
            </a:pPr>
            <a:endParaRPr lang="es-CO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268760"/>
            <a:ext cx="3191339" cy="23935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24" y="3933056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4624"/>
            <a:ext cx="1344661" cy="108012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5360" y="1340768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Algunas de las acciones que desarrollamos son: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4294967295"/>
          </p:nvPr>
        </p:nvSpPr>
        <p:spPr>
          <a:xfrm>
            <a:off x="4011751" y="2014935"/>
            <a:ext cx="5832475" cy="261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O" sz="1800" dirty="0" smtClean="0">
                <a:latin typeface="Tahoma Regular"/>
              </a:rPr>
              <a:t>Restablecimiento de Equipamiento Comunitario</a:t>
            </a:r>
            <a:endParaRPr lang="es-CO" sz="1800" dirty="0">
              <a:latin typeface="Tahoma Regular"/>
            </a:endParaRPr>
          </a:p>
        </p:txBody>
      </p:sp>
      <p:pic>
        <p:nvPicPr>
          <p:cNvPr id="6" name="Picture 4" descr="C:\Users\sramirez.CRDS0\Pictures\San Cayetano\Selección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062" y="3015221"/>
            <a:ext cx="3390943" cy="28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ramirez\AppData\Local\Microsoft\Windows\Temporary Internet Files\Content.Outlook\944WVN9L\DSC020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708" y="3015221"/>
            <a:ext cx="3401397" cy="28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sramirez\AppData\Local\Microsoft\Windows\Temporary Internet Files\Content.Outlook\944WVN9L\DSC020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4" y="3187714"/>
            <a:ext cx="3254157" cy="26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2 CuadroTexto"/>
          <p:cNvSpPr txBox="1"/>
          <p:nvPr/>
        </p:nvSpPr>
        <p:spPr>
          <a:xfrm>
            <a:off x="3142725" y="2433081"/>
            <a:ext cx="715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FFFFFF">
                    <a:lumMod val="50000"/>
                  </a:srgbClr>
                </a:solidFill>
                <a:latin typeface="Tahoma"/>
                <a:cs typeface="Tahoma"/>
              </a:rPr>
              <a:t>S</a:t>
            </a:r>
            <a:r>
              <a:rPr lang="es-CO" sz="1600" b="1" dirty="0" smtClean="0">
                <a:solidFill>
                  <a:srgbClr val="FFFFFF">
                    <a:lumMod val="50000"/>
                  </a:srgbClr>
                </a:solidFill>
                <a:latin typeface="Tahoma"/>
                <a:ea typeface="+mn-ea"/>
                <a:cs typeface="Tahoma"/>
              </a:rPr>
              <a:t>ede educativa San Cayetano (Ruta del Sol)</a:t>
            </a:r>
            <a:endParaRPr lang="es-CO" sz="1600" b="1" dirty="0">
              <a:solidFill>
                <a:srgbClr val="FFFFFF">
                  <a:lumMod val="50000"/>
                </a:srgbClr>
              </a:solidFill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352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ANI</Template>
  <TotalTime>16601</TotalTime>
  <Words>482</Words>
  <Application>Microsoft Office PowerPoint</Application>
  <PresentationFormat>Panorámica</PresentationFormat>
  <Paragraphs>54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Helvetica Neue Bold Condensed</vt:lpstr>
      <vt:lpstr>Impact</vt:lpstr>
      <vt:lpstr>Tahoma</vt:lpstr>
      <vt:lpstr>Tahoma Regular</vt:lpstr>
      <vt:lpstr>Times New Roman</vt:lpstr>
      <vt:lpstr>plantilla ANI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nrojas</dc:creator>
  <cp:lastModifiedBy>Ricardo Aguilera Wilches</cp:lastModifiedBy>
  <cp:revision>473</cp:revision>
  <cp:lastPrinted>2015-05-29T15:31:52Z</cp:lastPrinted>
  <dcterms:created xsi:type="dcterms:W3CDTF">2012-11-16T19:55:35Z</dcterms:created>
  <dcterms:modified xsi:type="dcterms:W3CDTF">2015-09-23T22:24:11Z</dcterms:modified>
</cp:coreProperties>
</file>