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7"/>
  </p:notesMasterIdLst>
  <p:handoutMasterIdLst>
    <p:handoutMasterId r:id="rId8"/>
  </p:handoutMasterIdLst>
  <p:sldIdLst>
    <p:sldId id="259" r:id="rId2"/>
    <p:sldId id="264" r:id="rId3"/>
    <p:sldId id="261" r:id="rId4"/>
    <p:sldId id="688" r:id="rId5"/>
    <p:sldId id="689" r:id="rId6"/>
  </p:sldIdLst>
  <p:sldSz cx="9144000" cy="5143500" type="screen16x9"/>
  <p:notesSz cx="700405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BFB"/>
    <a:srgbClr val="2D6DF4"/>
    <a:srgbClr val="0054BC"/>
    <a:srgbClr val="069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02"/>
    <p:restoredTop sz="96642"/>
  </p:normalViewPr>
  <p:slideViewPr>
    <p:cSldViewPr snapToGrid="0" snapToObjects="1">
      <p:cViewPr varScale="1">
        <p:scale>
          <a:sx n="90" d="100"/>
          <a:sy n="90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dramirez\Documents\ANI%20Talento%20Humano\Bienestar\Plan%20de%20bienestar%20%202018%20ajustado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/>
              <a:t>ACTIVIDADES</a:t>
            </a:r>
            <a:r>
              <a:rPr lang="en-US" sz="1600" b="1" dirty="0"/>
              <a:t> CON </a:t>
            </a:r>
            <a:r>
              <a:rPr lang="en-US" sz="1600" b="1" dirty="0" err="1"/>
              <a:t>PARTICIPANTES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AVANCE!$C$44</c:f>
              <c:strCache>
                <c:ptCount val="1"/>
                <c:pt idx="0">
                  <c:v>PARTICIPANTES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AVANCE!$A$45:$A$68</c:f>
              <c:strCache>
                <c:ptCount val="24"/>
                <c:pt idx="0">
                  <c:v>JUEVES SALUDABLES</c:v>
                </c:pt>
                <c:pt idx="1">
                  <c:v>DIA DE CUMPLEAÑOS</c:v>
                </c:pt>
                <c:pt idx="2">
                  <c:v>HORARIO FLEXIBLE</c:v>
                </c:pt>
                <c:pt idx="3">
                  <c:v>MEDICION DEL CLIMA ORGANIZACIONAL</c:v>
                </c:pt>
                <c:pt idx="4">
                  <c:v>DIA DE LA MUJER</c:v>
                </c:pt>
                <c:pt idx="5">
                  <c:v>DESCANSO COMPENSADO SEMANA SANTA</c:v>
                </c:pt>
                <c:pt idx="6">
                  <c:v>TALLER MANEJO DE ESTRÉS</c:v>
                </c:pt>
                <c:pt idx="7">
                  <c:v>DIA DE LA SECRETARIA</c:v>
                </c:pt>
                <c:pt idx="8">
                  <c:v>OLIMPIADAS DEL SECTOR TRANSPORTE</c:v>
                </c:pt>
                <c:pt idx="9">
                  <c:v>NATACION</c:v>
                </c:pt>
                <c:pt idx="10">
                  <c:v>APOYO CURSOS COMPENSAR</c:v>
                </c:pt>
                <c:pt idx="11">
                  <c:v>VACACIONES RECREATIVAS </c:v>
                </c:pt>
                <c:pt idx="12">
                  <c:v>CHEQUERA DE TIEMPO</c:v>
                </c:pt>
                <c:pt idx="13">
                  <c:v>CELEBRACION DIA DEL CONDUCTOR</c:v>
                </c:pt>
                <c:pt idx="14">
                  <c:v>JUEGOS DE INTEGRACION FUNCION PUBLICA</c:v>
                </c:pt>
                <c:pt idx="15">
                  <c:v>PRIMERA MUESTRA DE TALENTOS "ANImate"</c:v>
                </c:pt>
                <c:pt idx="16">
                  <c:v>VACACIONES RECREATIVAS </c:v>
                </c:pt>
                <c:pt idx="17">
                  <c:v>ACTIVIDAD DIA DE LOS NIÑOS</c:v>
                </c:pt>
                <c:pt idx="18">
                  <c:v>TORNEO DE FUTBOL ANI MASCULINO Y FEMENINO</c:v>
                </c:pt>
                <c:pt idx="19">
                  <c:v>INCENTIVOS MEJORES FUNCIONARIOS</c:v>
                </c:pt>
                <c:pt idx="20">
                  <c:v>PREPENSIONADOS</c:v>
                </c:pt>
                <c:pt idx="21">
                  <c:v>VACACIONES RECREATIVAS </c:v>
                </c:pt>
                <c:pt idx="22">
                  <c:v>NOVENA DE NAVIDAD</c:v>
                </c:pt>
                <c:pt idx="23">
                  <c:v>DESCANSO COMPENSADO NAVIDAD</c:v>
                </c:pt>
              </c:strCache>
            </c:strRef>
          </c:cat>
          <c:val>
            <c:numRef>
              <c:f>AVANCE!$C$45:$C$68</c:f>
              <c:numCache>
                <c:formatCode>General</c:formatCode>
                <c:ptCount val="24"/>
                <c:pt idx="0">
                  <c:v>20</c:v>
                </c:pt>
                <c:pt idx="1">
                  <c:v>246</c:v>
                </c:pt>
                <c:pt idx="2">
                  <c:v>7</c:v>
                </c:pt>
                <c:pt idx="3">
                  <c:v>246</c:v>
                </c:pt>
                <c:pt idx="4">
                  <c:v>246</c:v>
                </c:pt>
                <c:pt idx="5">
                  <c:v>246</c:v>
                </c:pt>
                <c:pt idx="6">
                  <c:v>20</c:v>
                </c:pt>
                <c:pt idx="7">
                  <c:v>26</c:v>
                </c:pt>
                <c:pt idx="8">
                  <c:v>107</c:v>
                </c:pt>
                <c:pt idx="9">
                  <c:v>42</c:v>
                </c:pt>
                <c:pt idx="10">
                  <c:v>25</c:v>
                </c:pt>
                <c:pt idx="11">
                  <c:v>30</c:v>
                </c:pt>
                <c:pt idx="12">
                  <c:v>246</c:v>
                </c:pt>
                <c:pt idx="13">
                  <c:v>11</c:v>
                </c:pt>
                <c:pt idx="14">
                  <c:v>67</c:v>
                </c:pt>
                <c:pt idx="15">
                  <c:v>246</c:v>
                </c:pt>
                <c:pt idx="16">
                  <c:v>33</c:v>
                </c:pt>
                <c:pt idx="17">
                  <c:v>90</c:v>
                </c:pt>
                <c:pt idx="18">
                  <c:v>170</c:v>
                </c:pt>
                <c:pt idx="19">
                  <c:v>4</c:v>
                </c:pt>
                <c:pt idx="20">
                  <c:v>20</c:v>
                </c:pt>
                <c:pt idx="21">
                  <c:v>36</c:v>
                </c:pt>
                <c:pt idx="22">
                  <c:v>200</c:v>
                </c:pt>
                <c:pt idx="23">
                  <c:v>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36-4268-B60F-ED1C2FC34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4159024"/>
        <c:axId val="574158696"/>
      </c:barChart>
      <c:catAx>
        <c:axId val="57415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74158696"/>
        <c:crosses val="autoZero"/>
        <c:auto val="1"/>
        <c:lblAlgn val="ctr"/>
        <c:lblOffset val="100"/>
        <c:noMultiLvlLbl val="0"/>
      </c:catAx>
      <c:valAx>
        <c:axId val="574158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7415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 dirty="0"/>
              <a:t>CUMPLIMIENTO</a:t>
            </a:r>
            <a:r>
              <a:rPr lang="es-CO" b="1" baseline="0" dirty="0"/>
              <a:t> DEL PROGRAMA</a:t>
            </a:r>
            <a:endParaRPr lang="es-CO" b="1" dirty="0"/>
          </a:p>
        </c:rich>
      </c:tx>
      <c:layout>
        <c:manualLayout>
          <c:xMode val="edge"/>
          <c:yMode val="edge"/>
          <c:x val="0.22388188976377951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AVANCE!$A$79:$A$80</c:f>
              <c:strCache>
                <c:ptCount val="2"/>
                <c:pt idx="0">
                  <c:v>ACTIVIDADES PROGRAMADAS</c:v>
                </c:pt>
                <c:pt idx="1">
                  <c:v>ACTIVIDADES EJECUTADAS</c:v>
                </c:pt>
              </c:strCache>
            </c:strRef>
          </c:cat>
          <c:val>
            <c:numRef>
              <c:f>AVANCE!$B$79:$B$80</c:f>
              <c:numCache>
                <c:formatCode>General</c:formatCode>
                <c:ptCount val="2"/>
                <c:pt idx="0">
                  <c:v>24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99-47BA-8CEE-61A9BF233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2609840"/>
        <c:axId val="652608200"/>
      </c:barChart>
      <c:catAx>
        <c:axId val="65260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52608200"/>
        <c:crosses val="autoZero"/>
        <c:auto val="1"/>
        <c:lblAlgn val="ctr"/>
        <c:lblOffset val="100"/>
        <c:noMultiLvlLbl val="0"/>
      </c:catAx>
      <c:valAx>
        <c:axId val="652608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5260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 b="1"/>
              <a:t>IMPACTO DE LAS ACTIVIDADES DE BIENESTAR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AVANCE!$A$91:$A$97</c:f>
              <c:strCache>
                <c:ptCount val="7"/>
                <c:pt idx="0">
                  <c:v>IMPACTO</c:v>
                </c:pt>
                <c:pt idx="1">
                  <c:v>1. ¿El evento celebrado ha contribuido a mejorar su satisfacción laboral?</c:v>
                </c:pt>
                <c:pt idx="2">
                  <c:v>2. ¿Considera que la realización de este tipo de jornadas fortalecen la cultura organizacional de la Entidad?</c:v>
                </c:pt>
                <c:pt idx="3">
                  <c:v>3. ¿El evento celebrado fortaleció las relaciones interpersonales en su ambiente de trabajo?</c:v>
                </c:pt>
                <c:pt idx="4">
                  <c:v>4. ¿Le gustaría que este tipo de eventos se realizaran todos los años?</c:v>
                </c:pt>
                <c:pt idx="5">
                  <c:v>5. ¿La jornada que acaba de culminar le aportó a su desarrollo humano?</c:v>
                </c:pt>
                <c:pt idx="6">
                  <c:v>6. ¿Le gustaría participar en programas de bienestar como el que acaba de culminar?</c:v>
                </c:pt>
              </c:strCache>
            </c:strRef>
          </c:cat>
          <c:val>
            <c:numRef>
              <c:f>AVANCE!$B$91:$B$97</c:f>
              <c:numCache>
                <c:formatCode>0%</c:formatCode>
                <c:ptCount val="7"/>
                <c:pt idx="0">
                  <c:v>0.94270833333333337</c:v>
                </c:pt>
                <c:pt idx="1">
                  <c:v>0.875</c:v>
                </c:pt>
                <c:pt idx="2">
                  <c:v>0.875</c:v>
                </c:pt>
                <c:pt idx="3">
                  <c:v>0.90625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6F-4736-BD48-E3DCD252F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4956752"/>
        <c:axId val="584957080"/>
      </c:barChart>
      <c:catAx>
        <c:axId val="584956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84957080"/>
        <c:crosses val="autoZero"/>
        <c:auto val="1"/>
        <c:lblAlgn val="ctr"/>
        <c:lblOffset val="100"/>
        <c:noMultiLvlLbl val="0"/>
      </c:catAx>
      <c:valAx>
        <c:axId val="584957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8495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 dirty="0"/>
              <a:t>SATISFACCIÓN</a:t>
            </a:r>
            <a:r>
              <a:rPr lang="es-CO" b="1" baseline="0" dirty="0"/>
              <a:t> DEL PROGRAMA DE BIENESTAR 2018</a:t>
            </a:r>
            <a:endParaRPr lang="es-CO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46529342671945"/>
          <c:y val="0.14426735218508999"/>
          <c:w val="0.50548266411449949"/>
          <c:h val="0.79335640885506276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AVANCE!$A$98:$A$102</c:f>
              <c:strCache>
                <c:ptCount val="5"/>
                <c:pt idx="0">
                  <c:v>SATISFACCION ACERCA DEL PROGRAMA</c:v>
                </c:pt>
                <c:pt idx="1">
                  <c:v>1. La metodología para desarrollar el evento fue adecuada.</c:v>
                </c:pt>
                <c:pt idx="2">
                  <c:v>2. La logística y organización del evento fueron adecuadas.</c:v>
                </c:pt>
                <c:pt idx="3">
                  <c:v>3. La información previa al desarrollo del evento fue oportuna y suficiente</c:v>
                </c:pt>
                <c:pt idx="4">
                  <c:v>4. Sus expectativas frente al evento se cumplieron.</c:v>
                </c:pt>
              </c:strCache>
            </c:strRef>
          </c:cat>
          <c:val>
            <c:numRef>
              <c:f>AVANCE!$B$98:$B$102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33-448D-93E1-118E66A10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1918896"/>
        <c:axId val="581919224"/>
        <c:axId val="0"/>
      </c:bar3DChart>
      <c:catAx>
        <c:axId val="581918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81919224"/>
        <c:crosses val="autoZero"/>
        <c:auto val="1"/>
        <c:lblAlgn val="ctr"/>
        <c:lblOffset val="100"/>
        <c:noMultiLvlLbl val="0"/>
      </c:catAx>
      <c:valAx>
        <c:axId val="581919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8191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1912686D-009B-4755-BF3C-B1645D0A938E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5088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67341" y="8829967"/>
            <a:ext cx="3035088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1CDAE71F-6302-4695-A732-5DA60A1BF9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418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0405" y="4415790"/>
            <a:ext cx="560324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6" tIns="93126" rIns="93126" bIns="93126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4170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95ef59f3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95ef59f35_0_42:notes"/>
          <p:cNvSpPr txBox="1">
            <a:spLocks noGrp="1"/>
          </p:cNvSpPr>
          <p:nvPr>
            <p:ph type="body" idx="1"/>
          </p:nvPr>
        </p:nvSpPr>
        <p:spPr>
          <a:xfrm>
            <a:off x="700405" y="4415790"/>
            <a:ext cx="5603240" cy="4183380"/>
          </a:xfrm>
          <a:prstGeom prst="rect">
            <a:avLst/>
          </a:prstGeom>
        </p:spPr>
        <p:txBody>
          <a:bodyPr spcFirstLastPara="1" wrap="square" lIns="93126" tIns="93126" rIns="93126" bIns="9312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262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CB6B-DDD0-410F-889F-FEC5002ABB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6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CB6B-DDD0-410F-889F-FEC5002ABB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3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 1" preserve="1" userDrawn="1">
  <p:cSld name="1_Diapositiva de título 1 1 1">
    <p:bg>
      <p:bgPr>
        <a:solidFill>
          <a:srgbClr val="069169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" name="Google Shape;31;p5"/>
          <p:cNvSpPr txBox="1"/>
          <p:nvPr userDrawn="1"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3213694" y="0"/>
            <a:ext cx="593522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1098468" y="4856142"/>
            <a:ext cx="4293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92" y="346605"/>
            <a:ext cx="2616953" cy="746654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EBB03E-157E-1743-86F1-8874FFB41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1004" y="1439863"/>
            <a:ext cx="5149596" cy="1349375"/>
          </a:xfrm>
        </p:spPr>
        <p:txBody>
          <a:bodyPr/>
          <a:lstStyle>
            <a:lvl1pPr marL="95250" indent="0" algn="r">
              <a:buNone/>
              <a:defRPr sz="3000">
                <a:solidFill>
                  <a:srgbClr val="0054BC"/>
                </a:solidFill>
              </a:defRPr>
            </a:lvl1pPr>
          </a:lstStyle>
          <a:p>
            <a:r>
              <a:rPr lang="es-ES" dirty="0"/>
              <a:t>Editar los estilos de texto del patrón</a:t>
            </a:r>
            <a:endParaRPr lang="es-CO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6" y="3771884"/>
            <a:ext cx="3904083" cy="73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1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8299683" y="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 dirty="0">
              <a:solidFill>
                <a:srgbClr val="0066C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AB7457-61BC-0144-984D-ACFC03D1D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18" y="287254"/>
            <a:ext cx="1118402" cy="31909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6C4BAFA-CF82-7743-AB31-DAA7A61A6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89" y="4523448"/>
            <a:ext cx="1870211" cy="3506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9E0C39-8742-B14F-9B09-71798CFEC5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AGENCIA NACIONAL DE INFRAESTRUCTURA</a:t>
            </a:r>
            <a:endParaRPr lang="es-CO" b="1" dirty="0"/>
          </a:p>
        </p:txBody>
      </p:sp>
      <p:sp>
        <p:nvSpPr>
          <p:cNvPr id="4" name="Subtitle 5">
            <a:extLst>
              <a:ext uri="{FF2B5EF4-FFF2-40B4-BE49-F238E27FC236}">
                <a16:creationId xmlns:a16="http://schemas.microsoft.com/office/drawing/2014/main" id="{D47F7E23-DDD9-4CBC-B7F9-425045B44FE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654866" y="2789722"/>
            <a:ext cx="5489134" cy="619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O" sz="2000" b="1" dirty="0">
                <a:solidFill>
                  <a:schemeClr val="tx2"/>
                </a:solidFill>
                <a:latin typeface="Work Sans"/>
              </a:rPr>
              <a:t>RESULTADOS PLAN DE BIENESTAR SOCIAL E INCENTIVOS</a:t>
            </a:r>
          </a:p>
          <a:p>
            <a:pPr algn="ctr"/>
            <a:r>
              <a:rPr lang="es-CO" sz="2000" b="1" dirty="0">
                <a:solidFill>
                  <a:schemeClr val="tx2"/>
                </a:solidFill>
                <a:latin typeface="Work Sans"/>
              </a:rPr>
              <a:t>2018</a:t>
            </a:r>
          </a:p>
          <a:p>
            <a:pPr algn="ctr"/>
            <a:r>
              <a:rPr lang="es-CO" b="1" dirty="0">
                <a:solidFill>
                  <a:schemeClr val="tx2"/>
                </a:solidFill>
                <a:latin typeface="Work Sans"/>
                <a:sym typeface="Work Sans"/>
              </a:rPr>
              <a:t>ENERO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7" name="Object 1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2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1716846-90DF-4E0A-935B-092AE9C153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380409"/>
              </p:ext>
            </p:extLst>
          </p:nvPr>
        </p:nvGraphicFramePr>
        <p:xfrm>
          <a:off x="1312567" y="191386"/>
          <a:ext cx="5476875" cy="4850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230484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7" name="Object 1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3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6BC8805-B4AB-4392-A50B-EF86EA58BB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132662"/>
              </p:ext>
            </p:extLst>
          </p:nvPr>
        </p:nvGraphicFramePr>
        <p:xfrm>
          <a:off x="1998921" y="653901"/>
          <a:ext cx="5087679" cy="3092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0B11D578-F62F-40F6-84F4-CFC414302A3C}"/>
              </a:ext>
            </a:extLst>
          </p:cNvPr>
          <p:cNvSpPr/>
          <p:nvPr/>
        </p:nvSpPr>
        <p:spPr>
          <a:xfrm>
            <a:off x="1717158" y="3949034"/>
            <a:ext cx="57096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Las actividades de Bienestar programadas se ejecutaron en un 100%</a:t>
            </a:r>
          </a:p>
        </p:txBody>
      </p:sp>
    </p:spTree>
    <p:extLst>
      <p:ext uri="{BB962C8B-B14F-4D97-AF65-F5344CB8AC3E}">
        <p14:creationId xmlns:p14="http://schemas.microsoft.com/office/powerpoint/2010/main" val="2048608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717CF45-A941-4CD2-B157-281EA92771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4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E223083-E641-4C5D-98AD-A5DDD3E364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354670"/>
              </p:ext>
            </p:extLst>
          </p:nvPr>
        </p:nvGraphicFramePr>
        <p:xfrm>
          <a:off x="1209785" y="514350"/>
          <a:ext cx="6086475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7D15F8FE-DBD8-4EA1-BACB-CC558440A8CE}"/>
              </a:ext>
            </a:extLst>
          </p:cNvPr>
          <p:cNvSpPr/>
          <p:nvPr/>
        </p:nvSpPr>
        <p:spPr>
          <a:xfrm>
            <a:off x="978195" y="4007971"/>
            <a:ext cx="75810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94% de los participantes en las actividades de Bienestar consideran positivo el Impacto de dichas actividades en su motivación frente al trabajo en la Agencia</a:t>
            </a:r>
          </a:p>
        </p:txBody>
      </p:sp>
    </p:spTree>
    <p:extLst>
      <p:ext uri="{BB962C8B-B14F-4D97-AF65-F5344CB8AC3E}">
        <p14:creationId xmlns:p14="http://schemas.microsoft.com/office/powerpoint/2010/main" val="3885134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717CF45-A941-4CD2-B157-281EA92771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>
              <a:defRPr/>
            </a:pPr>
            <a:fld id="{C2C0D9B7-3709-4AA7-BC15-71609CD14C4E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5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D15F8FE-DBD8-4EA1-BACB-CC558440A8CE}"/>
              </a:ext>
            </a:extLst>
          </p:cNvPr>
          <p:cNvSpPr/>
          <p:nvPr/>
        </p:nvSpPr>
        <p:spPr>
          <a:xfrm>
            <a:off x="534286" y="4195476"/>
            <a:ext cx="75810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/>
              <a:t>La satisfacción de los participantes en las actividades de Bienestar frente al programa de bienestar  es del 100%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CC1DE9D-10FF-41E8-802A-25DA42FE2D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4288234"/>
              </p:ext>
            </p:extLst>
          </p:nvPr>
        </p:nvGraphicFramePr>
        <p:xfrm>
          <a:off x="783708" y="463956"/>
          <a:ext cx="6896100" cy="370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02239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5EhUBZrUe.6bQ08g6vX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</TotalTime>
  <Words>96</Words>
  <Application>Microsoft Office PowerPoint</Application>
  <PresentationFormat>Presentación en pantalla (16:9)</PresentationFormat>
  <Paragraphs>17</Paragraphs>
  <Slides>5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Work Sans</vt:lpstr>
      <vt:lpstr>Presidencia de Colomba</vt:lpstr>
      <vt:lpstr>think-cell Slide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Marilyn Figueredo Cubides</dc:creator>
  <cp:lastModifiedBy>Diego Fernando Ramirez Sepulveda</cp:lastModifiedBy>
  <cp:revision>52</cp:revision>
  <cp:lastPrinted>2019-01-04T16:57:52Z</cp:lastPrinted>
  <dcterms:modified xsi:type="dcterms:W3CDTF">2019-01-28T20:36:47Z</dcterms:modified>
</cp:coreProperties>
</file>