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9" r:id="rId3"/>
    <p:sldId id="263" r:id="rId4"/>
    <p:sldId id="264" r:id="rId5"/>
    <p:sldId id="265" r:id="rId6"/>
    <p:sldId id="266" r:id="rId7"/>
    <p:sldId id="267" r:id="rId8"/>
    <p:sldId id="261" r:id="rId9"/>
    <p:sldId id="268" r:id="rId10"/>
    <p:sldId id="269" r:id="rId1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9 Image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61032"/>
            <a:ext cx="121920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914400" y="2130433"/>
            <a:ext cx="103632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s-ES"/>
              <a:t>Haga clic para modificar el estilo de subtítulo del patrón</a:t>
            </a:r>
            <a:endParaRPr lang="es-CO"/>
          </a:p>
        </p:txBody>
      </p:sp>
      <p:sp>
        <p:nvSpPr>
          <p:cNvPr id="5" name="3 Marcador de fecha"/>
          <p:cNvSpPr>
            <a:spLocks noGrp="1"/>
          </p:cNvSpPr>
          <p:nvPr>
            <p:ph type="dt" sz="half" idx="10"/>
          </p:nvPr>
        </p:nvSpPr>
        <p:spPr/>
        <p:txBody>
          <a:bodyPr/>
          <a:lstStyle>
            <a:lvl1pPr>
              <a:defRPr/>
            </a:lvl1pPr>
          </a:lstStyle>
          <a:p>
            <a:pPr>
              <a:defRPr/>
            </a:pPr>
            <a:fld id="{48F80355-26A5-4923-A7FF-4852F58F83CA}"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5EADCF29-C0DE-49D9-8F45-889FAB45E525}" type="slidenum">
              <a:rPr lang="es-CO">
                <a:solidFill>
                  <a:srgbClr val="022B44">
                    <a:tint val="75000"/>
                  </a:srgbClr>
                </a:solidFill>
              </a:rPr>
              <a:pPr>
                <a:defRPr/>
              </a:pPr>
              <a:t>‹Nº›</a:t>
            </a:fld>
            <a:endParaRPr lang="es-CO" dirty="0">
              <a:solidFill>
                <a:srgbClr val="022B44">
                  <a:tint val="75000"/>
                </a:srgbClr>
              </a:solidFill>
            </a:endParaRPr>
          </a:p>
        </p:txBody>
      </p:sp>
    </p:spTree>
    <p:extLst>
      <p:ext uri="{BB962C8B-B14F-4D97-AF65-F5344CB8AC3E}">
        <p14:creationId xmlns:p14="http://schemas.microsoft.com/office/powerpoint/2010/main" val="1486482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F9986677-3D09-45AE-A83A-B0678347935F}"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49313907-615D-43EC-B056-925FD45450C5}" type="slidenum">
              <a:rPr lang="es-CO">
                <a:solidFill>
                  <a:srgbClr val="022B44">
                    <a:tint val="75000"/>
                  </a:srgbClr>
                </a:solidFill>
              </a:rPr>
              <a:pPr>
                <a:defRPr/>
              </a:pPr>
              <a:t>‹Nº›</a:t>
            </a:fld>
            <a:endParaRPr lang="es-CO" dirty="0">
              <a:solidFill>
                <a:srgbClr val="022B44">
                  <a:tint val="75000"/>
                </a:srgbClr>
              </a:solidFill>
            </a:endParaRPr>
          </a:p>
        </p:txBody>
      </p:sp>
    </p:spTree>
    <p:extLst>
      <p:ext uri="{BB962C8B-B14F-4D97-AF65-F5344CB8AC3E}">
        <p14:creationId xmlns:p14="http://schemas.microsoft.com/office/powerpoint/2010/main" val="343274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575804" y="274646"/>
            <a:ext cx="2971801"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60404" y="274646"/>
            <a:ext cx="8712201"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2509FEC7-C8AB-4F3D-91C6-25182E146705}"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DD77C104-C271-4922-9FC2-3341AD69F88B}" type="slidenum">
              <a:rPr lang="es-CO">
                <a:solidFill>
                  <a:srgbClr val="022B44">
                    <a:tint val="75000"/>
                  </a:srgbClr>
                </a:solidFill>
              </a:rPr>
              <a:pPr>
                <a:defRPr/>
              </a:pPr>
              <a:t>‹Nº›</a:t>
            </a:fld>
            <a:endParaRPr lang="es-CO" dirty="0">
              <a:solidFill>
                <a:srgbClr val="022B44">
                  <a:tint val="75000"/>
                </a:srgbClr>
              </a:solidFill>
            </a:endParaRPr>
          </a:p>
        </p:txBody>
      </p:sp>
    </p:spTree>
    <p:extLst>
      <p:ext uri="{BB962C8B-B14F-4D97-AF65-F5344CB8AC3E}">
        <p14:creationId xmlns:p14="http://schemas.microsoft.com/office/powerpoint/2010/main" val="33209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5830E328-C089-410F-AA87-C93640B6CAFC}"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EE7872D-54E2-4538-B921-5A2CE3C2493A}" type="slidenum">
              <a:rPr lang="es-CO">
                <a:solidFill>
                  <a:srgbClr val="022B44">
                    <a:tint val="75000"/>
                  </a:srgbClr>
                </a:solidFill>
              </a:rPr>
              <a:pPr>
                <a:defRPr/>
              </a:pPr>
              <a:t>‹Nº›</a:t>
            </a:fld>
            <a:endParaRPr lang="es-CO">
              <a:solidFill>
                <a:srgbClr val="022B44">
                  <a:tint val="75000"/>
                </a:srgbClr>
              </a:solidFill>
            </a:endParaRPr>
          </a:p>
        </p:txBody>
      </p:sp>
    </p:spTree>
    <p:extLst>
      <p:ext uri="{BB962C8B-B14F-4D97-AF65-F5344CB8AC3E}">
        <p14:creationId xmlns:p14="http://schemas.microsoft.com/office/powerpoint/2010/main" val="2945419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336551" y="101600"/>
            <a:ext cx="11430000" cy="60848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408447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Rectángulo 5"/>
          <p:cNvSpPr>
            <a:spLocks noChangeArrowheads="1"/>
          </p:cNvSpPr>
          <p:nvPr userDrawn="1"/>
        </p:nvSpPr>
        <p:spPr bwMode="auto">
          <a:xfrm>
            <a:off x="4338040" y="982476"/>
            <a:ext cx="234744" cy="403957"/>
          </a:xfrm>
          <a:prstGeom prst="rect">
            <a:avLst/>
          </a:prstGeom>
          <a:noFill/>
          <a:ln>
            <a:noFill/>
          </a:ln>
          <a:ex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en-US" sz="2025" b="1" spc="28" dirty="0">
                <a:ln w="11430"/>
                <a:solidFill>
                  <a:srgbClr val="E36B1A"/>
                </a:solidFill>
                <a:effectLst>
                  <a:reflection blurRad="6350" stA="55000" endA="300" endPos="45500" dir="5400000" sy="-100000" algn="bl" rotWithShape="0"/>
                </a:effectLst>
                <a:latin typeface="Impact"/>
                <a:ea typeface="Helvetica Neue Bold Condensed" charset="0"/>
                <a:cs typeface="Impact"/>
              </a:rPr>
              <a:t> </a:t>
            </a:r>
          </a:p>
        </p:txBody>
      </p:sp>
      <p:sp>
        <p:nvSpPr>
          <p:cNvPr id="5" name="Rectángulo 5"/>
          <p:cNvSpPr>
            <a:spLocks noChangeArrowheads="1"/>
          </p:cNvSpPr>
          <p:nvPr userDrawn="1"/>
        </p:nvSpPr>
        <p:spPr bwMode="auto">
          <a:xfrm>
            <a:off x="2550995" y="404784"/>
            <a:ext cx="239553" cy="438582"/>
          </a:xfrm>
          <a:prstGeom prst="rect">
            <a:avLst/>
          </a:prstGeom>
          <a:noFill/>
          <a:ln>
            <a:noFill/>
          </a:ln>
          <a:ex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base">
              <a:spcBef>
                <a:spcPct val="0"/>
              </a:spcBef>
              <a:spcAft>
                <a:spcPct val="0"/>
              </a:spcAft>
              <a:defRPr/>
            </a:pPr>
            <a:r>
              <a:rPr lang="en-US" sz="2250" b="1" spc="28" dirty="0">
                <a:ln w="11430"/>
                <a:solidFill>
                  <a:srgbClr val="1F497D">
                    <a:lumMod val="75000"/>
                  </a:srgbClr>
                </a:solidFill>
                <a:latin typeface="Impact"/>
                <a:ea typeface="Helvetica Neue Bold Condensed" charset="0"/>
                <a:cs typeface="Impact"/>
              </a:rPr>
              <a:t> </a:t>
            </a:r>
          </a:p>
        </p:txBody>
      </p:sp>
      <p:sp>
        <p:nvSpPr>
          <p:cNvPr id="3" name="2 Marcador de contenido"/>
          <p:cNvSpPr>
            <a:spLocks noGrp="1"/>
          </p:cNvSpPr>
          <p:nvPr>
            <p:ph idx="1"/>
          </p:nvPr>
        </p:nvSpPr>
        <p:spPr/>
        <p:txBody>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6" name="3 Marcador de fecha"/>
          <p:cNvSpPr>
            <a:spLocks noGrp="1"/>
          </p:cNvSpPr>
          <p:nvPr>
            <p:ph type="dt" sz="half" idx="10"/>
          </p:nvPr>
        </p:nvSpPr>
        <p:spPr/>
        <p:txBody>
          <a:bodyPr/>
          <a:lstStyle>
            <a:lvl1pPr>
              <a:defRPr/>
            </a:lvl1pPr>
          </a:lstStyle>
          <a:p>
            <a:pPr>
              <a:defRPr/>
            </a:pPr>
            <a:fld id="{3F5D2270-E326-45CC-A74C-B7529D1D1E01}"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7"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8" name="5 Marcador de número de diapositiva"/>
          <p:cNvSpPr>
            <a:spLocks noGrp="1"/>
          </p:cNvSpPr>
          <p:nvPr>
            <p:ph type="sldNum" sz="quarter" idx="12"/>
          </p:nvPr>
        </p:nvSpPr>
        <p:spPr/>
        <p:txBody>
          <a:bodyPr/>
          <a:lstStyle>
            <a:lvl1pPr>
              <a:defRPr/>
            </a:lvl1pPr>
          </a:lstStyle>
          <a:p>
            <a:pPr>
              <a:defRPr/>
            </a:pPr>
            <a:fld id="{539B55C2-788E-4091-A131-A16F25D81A9B}" type="slidenum">
              <a:rPr lang="es-CO">
                <a:solidFill>
                  <a:srgbClr val="022B44">
                    <a:tint val="75000"/>
                  </a:srgbClr>
                </a:solidFill>
              </a:rPr>
              <a:pPr>
                <a:defRPr/>
              </a:pPr>
              <a:t>‹Nº›</a:t>
            </a:fld>
            <a:endParaRPr lang="es-CO" dirty="0">
              <a:solidFill>
                <a:srgbClr val="022B44">
                  <a:tint val="75000"/>
                </a:srgbClr>
              </a:solidFill>
            </a:endParaRPr>
          </a:p>
        </p:txBody>
      </p:sp>
    </p:spTree>
    <p:extLst>
      <p:ext uri="{BB962C8B-B14F-4D97-AF65-F5344CB8AC3E}">
        <p14:creationId xmlns:p14="http://schemas.microsoft.com/office/powerpoint/2010/main" val="292072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8"/>
            <a:ext cx="10363200" cy="1362075"/>
          </a:xfrm>
        </p:spPr>
        <p:txBody>
          <a:bodyPr anchor="t"/>
          <a:lstStyle>
            <a:lvl1pPr algn="l">
              <a:defRPr sz="225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B24DC81-7317-452B-9405-5541A6BB74A7}"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D7C96561-1D88-4C34-98FD-B7048EFBB73C}" type="slidenum">
              <a:rPr lang="es-CO">
                <a:solidFill>
                  <a:srgbClr val="022B44">
                    <a:tint val="75000"/>
                  </a:srgbClr>
                </a:solidFill>
              </a:rPr>
              <a:pPr>
                <a:defRPr/>
              </a:pPr>
              <a:t>‹Nº›</a:t>
            </a:fld>
            <a:endParaRPr lang="es-CO" dirty="0">
              <a:solidFill>
                <a:srgbClr val="022B44">
                  <a:tint val="75000"/>
                </a:srgbClr>
              </a:solidFill>
            </a:endParaRPr>
          </a:p>
        </p:txBody>
      </p:sp>
    </p:spTree>
    <p:extLst>
      <p:ext uri="{BB962C8B-B14F-4D97-AF65-F5344CB8AC3E}">
        <p14:creationId xmlns:p14="http://schemas.microsoft.com/office/powerpoint/2010/main" val="3913759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660401" y="1600206"/>
            <a:ext cx="58420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6705601" y="1600206"/>
            <a:ext cx="58420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3 Marcador de fecha"/>
          <p:cNvSpPr>
            <a:spLocks noGrp="1"/>
          </p:cNvSpPr>
          <p:nvPr>
            <p:ph type="dt" sz="half" idx="10"/>
          </p:nvPr>
        </p:nvSpPr>
        <p:spPr/>
        <p:txBody>
          <a:bodyPr/>
          <a:lstStyle>
            <a:lvl1pPr>
              <a:defRPr/>
            </a:lvl1pPr>
          </a:lstStyle>
          <a:p>
            <a:pPr>
              <a:defRPr/>
            </a:pPr>
            <a:fld id="{F59A81BC-47E4-4861-BE15-594C7865B601}"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25F3173D-9669-4A0E-85E4-36AE27FF230A}" type="slidenum">
              <a:rPr lang="es-CO">
                <a:solidFill>
                  <a:srgbClr val="022B44">
                    <a:tint val="75000"/>
                  </a:srgbClr>
                </a:solidFill>
              </a:rPr>
              <a:pPr>
                <a:defRPr/>
              </a:pPr>
              <a:t>‹Nº›</a:t>
            </a:fld>
            <a:endParaRPr lang="es-CO" dirty="0">
              <a:solidFill>
                <a:srgbClr val="022B44">
                  <a:tint val="75000"/>
                </a:srgbClr>
              </a:solidFill>
            </a:endParaRPr>
          </a:p>
        </p:txBody>
      </p:sp>
    </p:spTree>
    <p:extLst>
      <p:ext uri="{BB962C8B-B14F-4D97-AF65-F5344CB8AC3E}">
        <p14:creationId xmlns:p14="http://schemas.microsoft.com/office/powerpoint/2010/main" val="143577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6193369" y="1535113"/>
            <a:ext cx="5389035"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5"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3 Marcador de fecha"/>
          <p:cNvSpPr>
            <a:spLocks noGrp="1"/>
          </p:cNvSpPr>
          <p:nvPr>
            <p:ph type="dt" sz="half" idx="10"/>
          </p:nvPr>
        </p:nvSpPr>
        <p:spPr/>
        <p:txBody>
          <a:bodyPr/>
          <a:lstStyle>
            <a:lvl1pPr>
              <a:defRPr/>
            </a:lvl1pPr>
          </a:lstStyle>
          <a:p>
            <a:pPr>
              <a:defRPr/>
            </a:pPr>
            <a:fld id="{B509A72E-ABC7-4FCF-AF24-9C07DAE45820}"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9B58906C-CF78-44A0-9320-6C77DAF4A514}" type="slidenum">
              <a:rPr lang="es-CO">
                <a:solidFill>
                  <a:srgbClr val="022B44">
                    <a:tint val="75000"/>
                  </a:srgbClr>
                </a:solidFill>
              </a:rPr>
              <a:pPr>
                <a:defRPr/>
              </a:pPr>
              <a:t>‹Nº›</a:t>
            </a:fld>
            <a:endParaRPr lang="es-CO" dirty="0">
              <a:solidFill>
                <a:srgbClr val="022B44">
                  <a:tint val="75000"/>
                </a:srgbClr>
              </a:solidFill>
            </a:endParaRPr>
          </a:p>
        </p:txBody>
      </p:sp>
    </p:spTree>
    <p:extLst>
      <p:ext uri="{BB962C8B-B14F-4D97-AF65-F5344CB8AC3E}">
        <p14:creationId xmlns:p14="http://schemas.microsoft.com/office/powerpoint/2010/main" val="9525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fld id="{EA20CD5E-953A-4870-A99B-4DA9B7B30237}"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8A407B63-2748-423D-83A5-BB10F6308C9E}" type="slidenum">
              <a:rPr lang="es-CO">
                <a:solidFill>
                  <a:srgbClr val="022B44">
                    <a:tint val="75000"/>
                  </a:srgbClr>
                </a:solidFill>
              </a:rPr>
              <a:pPr>
                <a:defRPr/>
              </a:pPr>
              <a:t>‹Nº›</a:t>
            </a:fld>
            <a:endParaRPr lang="es-CO" dirty="0">
              <a:solidFill>
                <a:srgbClr val="022B44">
                  <a:tint val="75000"/>
                </a:srgbClr>
              </a:solidFill>
            </a:endParaRPr>
          </a:p>
        </p:txBody>
      </p:sp>
    </p:spTree>
    <p:extLst>
      <p:ext uri="{BB962C8B-B14F-4D97-AF65-F5344CB8AC3E}">
        <p14:creationId xmlns:p14="http://schemas.microsoft.com/office/powerpoint/2010/main" val="281516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C9AFB672-67BC-4FAC-8850-3219C01847CD}"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A101B299-7353-42A4-B5CE-E512678E874C}" type="slidenum">
              <a:rPr lang="es-CO">
                <a:solidFill>
                  <a:srgbClr val="022B44">
                    <a:tint val="75000"/>
                  </a:srgbClr>
                </a:solidFill>
              </a:rPr>
              <a:pPr>
                <a:defRPr/>
              </a:pPr>
              <a:t>‹Nº›</a:t>
            </a:fld>
            <a:endParaRPr lang="es-CO" dirty="0">
              <a:solidFill>
                <a:srgbClr val="022B44">
                  <a:tint val="75000"/>
                </a:srgbClr>
              </a:solidFill>
            </a:endParaRPr>
          </a:p>
        </p:txBody>
      </p:sp>
    </p:spTree>
    <p:extLst>
      <p:ext uri="{BB962C8B-B14F-4D97-AF65-F5344CB8AC3E}">
        <p14:creationId xmlns:p14="http://schemas.microsoft.com/office/powerpoint/2010/main" val="188099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3" y="273050"/>
            <a:ext cx="4011084" cy="1162050"/>
          </a:xfrm>
        </p:spPr>
        <p:txBody>
          <a:bodyPr anchor="b"/>
          <a:lstStyle>
            <a:lvl1pPr algn="l">
              <a:defRPr sz="1125" b="1"/>
            </a:lvl1pPr>
          </a:lstStyle>
          <a:p>
            <a:r>
              <a:rPr lang="es-ES"/>
              <a:t>Haga clic para modificar el estilo de título del patrón</a:t>
            </a:r>
            <a:endParaRPr lang="es-CO"/>
          </a:p>
        </p:txBody>
      </p:sp>
      <p:sp>
        <p:nvSpPr>
          <p:cNvPr id="3" name="2 Marcador de contenido"/>
          <p:cNvSpPr>
            <a:spLocks noGrp="1"/>
          </p:cNvSpPr>
          <p:nvPr>
            <p:ph idx="1"/>
          </p:nvPr>
        </p:nvSpPr>
        <p:spPr>
          <a:xfrm>
            <a:off x="4766733" y="273058"/>
            <a:ext cx="6815667"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609603" y="1435103"/>
            <a:ext cx="4011084"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8C8FA60-3E14-4470-B633-3EEF6DABC52F}"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530E04B6-64A3-4D4F-901E-2433E906C437}" type="slidenum">
              <a:rPr lang="es-CO">
                <a:solidFill>
                  <a:srgbClr val="022B44">
                    <a:tint val="75000"/>
                  </a:srgbClr>
                </a:solidFill>
              </a:rPr>
              <a:pPr>
                <a:defRPr/>
              </a:pPr>
              <a:t>‹Nº›</a:t>
            </a:fld>
            <a:endParaRPr lang="es-CO" dirty="0">
              <a:solidFill>
                <a:srgbClr val="022B44">
                  <a:tint val="75000"/>
                </a:srgbClr>
              </a:solidFill>
            </a:endParaRPr>
          </a:p>
        </p:txBody>
      </p:sp>
    </p:spTree>
    <p:extLst>
      <p:ext uri="{BB962C8B-B14F-4D97-AF65-F5344CB8AC3E}">
        <p14:creationId xmlns:p14="http://schemas.microsoft.com/office/powerpoint/2010/main" val="345705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1125"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es-ES" noProof="0" dirty="0"/>
              <a:t>Haga clic en el icono para agregar una imagen</a:t>
            </a:r>
            <a:endParaRPr lang="es-CO" noProof="0"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240C4B47-C5F1-441A-B1AC-72F85E5FA3A0}"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O">
              <a:solidFill>
                <a:srgbClr val="022B44">
                  <a:tint val="75000"/>
                </a:srgb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486FB9FE-C7BF-4A07-9104-9FB5F2F8D7F1}" type="slidenum">
              <a:rPr lang="es-CO">
                <a:solidFill>
                  <a:srgbClr val="022B44">
                    <a:tint val="75000"/>
                  </a:srgbClr>
                </a:solidFill>
              </a:rPr>
              <a:pPr>
                <a:defRPr/>
              </a:pPr>
              <a:t>‹Nº›</a:t>
            </a:fld>
            <a:endParaRPr lang="es-CO" dirty="0">
              <a:solidFill>
                <a:srgbClr val="022B44">
                  <a:tint val="75000"/>
                </a:srgbClr>
              </a:solidFill>
            </a:endParaRPr>
          </a:p>
        </p:txBody>
      </p:sp>
    </p:spTree>
    <p:extLst>
      <p:ext uri="{BB962C8B-B14F-4D97-AF65-F5344CB8AC3E}">
        <p14:creationId xmlns:p14="http://schemas.microsoft.com/office/powerpoint/2010/main" val="386564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s-CO"/>
          </a:p>
        </p:txBody>
      </p:sp>
      <p:pic>
        <p:nvPicPr>
          <p:cNvPr id="1027" name="7 Imagen"/>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021388"/>
            <a:ext cx="121920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2 Marcador de texto"/>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fontAlgn="auto">
              <a:spcBef>
                <a:spcPts val="0"/>
              </a:spcBef>
              <a:spcAft>
                <a:spcPts val="0"/>
              </a:spcAft>
              <a:defRPr sz="675">
                <a:solidFill>
                  <a:schemeClr val="tx1">
                    <a:tint val="75000"/>
                  </a:schemeClr>
                </a:solidFill>
                <a:latin typeface="+mn-lt"/>
                <a:cs typeface="+mn-cs"/>
              </a:defRPr>
            </a:lvl1pPr>
          </a:lstStyle>
          <a:p>
            <a:pPr>
              <a:defRPr/>
            </a:pPr>
            <a:fld id="{57033866-6AF4-4A2D-ACAA-9F63535E8C2A}" type="datetimeFigureOut">
              <a:rPr lang="es-CO">
                <a:solidFill>
                  <a:srgbClr val="022B44">
                    <a:tint val="75000"/>
                  </a:srgbClr>
                </a:solidFill>
              </a:rPr>
              <a:pPr>
                <a:defRPr/>
              </a:pPr>
              <a:t>16/04/2018</a:t>
            </a:fld>
            <a:endParaRPr lang="es-CO" dirty="0">
              <a:solidFill>
                <a:srgbClr val="022B44">
                  <a:tint val="75000"/>
                </a:srgbClr>
              </a:solidFill>
            </a:endParaRPr>
          </a:p>
        </p:txBody>
      </p:sp>
      <p:sp>
        <p:nvSpPr>
          <p:cNvPr id="5" name="4 Marcador de pie de página"/>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fontAlgn="auto">
              <a:spcBef>
                <a:spcPts val="0"/>
              </a:spcBef>
              <a:spcAft>
                <a:spcPts val="0"/>
              </a:spcAft>
              <a:defRPr sz="675">
                <a:solidFill>
                  <a:schemeClr val="tx1">
                    <a:tint val="75000"/>
                  </a:schemeClr>
                </a:solidFill>
                <a:latin typeface="+mn-lt"/>
                <a:cs typeface="+mn-cs"/>
              </a:defRPr>
            </a:lvl1pPr>
          </a:lstStyle>
          <a:p>
            <a:pPr>
              <a:defRPr/>
            </a:pPr>
            <a:endParaRPr lang="es-CO">
              <a:solidFill>
                <a:srgbClr val="022B44">
                  <a:tint val="75000"/>
                </a:srgbClr>
              </a:solidFill>
            </a:endParaRPr>
          </a:p>
        </p:txBody>
      </p:sp>
      <p:sp>
        <p:nvSpPr>
          <p:cNvPr id="6" name="5 Marcador de número de diapositiva"/>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fontAlgn="auto">
              <a:spcBef>
                <a:spcPts val="0"/>
              </a:spcBef>
              <a:spcAft>
                <a:spcPts val="0"/>
              </a:spcAft>
              <a:defRPr sz="675">
                <a:solidFill>
                  <a:schemeClr val="tx1">
                    <a:tint val="75000"/>
                  </a:schemeClr>
                </a:solidFill>
                <a:latin typeface="+mn-lt"/>
                <a:cs typeface="+mn-cs"/>
              </a:defRPr>
            </a:lvl1pPr>
          </a:lstStyle>
          <a:p>
            <a:pPr>
              <a:defRPr/>
            </a:pPr>
            <a:fld id="{CDBDFA6C-B1FB-4021-845A-52808C171FEF}" type="slidenum">
              <a:rPr lang="es-CO">
                <a:solidFill>
                  <a:srgbClr val="022B44">
                    <a:tint val="75000"/>
                  </a:srgbClr>
                </a:solidFill>
              </a:rPr>
              <a:pPr>
                <a:defRPr/>
              </a:pPr>
              <a:t>‹Nº›</a:t>
            </a:fld>
            <a:endParaRPr lang="es-CO" dirty="0">
              <a:solidFill>
                <a:srgbClr val="022B44">
                  <a:tint val="75000"/>
                </a:srgbClr>
              </a:solidFill>
            </a:endParaRPr>
          </a:p>
        </p:txBody>
      </p:sp>
      <p:pic>
        <p:nvPicPr>
          <p:cNvPr id="2" name="Imagen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58113" y="92080"/>
            <a:ext cx="1246823" cy="742603"/>
          </a:xfrm>
          <a:prstGeom prst="rect">
            <a:avLst/>
          </a:prstGeom>
        </p:spPr>
      </p:pic>
      <p:pic>
        <p:nvPicPr>
          <p:cNvPr id="3" name="Imagen 2"/>
          <p:cNvPicPr>
            <a:picLocks noChangeAspect="1"/>
          </p:cNvPicPr>
          <p:nvPr userDrawn="1"/>
        </p:nvPicPr>
        <p:blipFill rotWithShape="1">
          <a:blip r:embed="rId17" cstate="print">
            <a:extLst>
              <a:ext uri="{28A0092B-C50C-407E-A947-70E740481C1C}">
                <a14:useLocalDpi xmlns:a14="http://schemas.microsoft.com/office/drawing/2010/main" val="0"/>
              </a:ext>
            </a:extLst>
          </a:blip>
          <a:srcRect l="4564" t="22700" r="2941" b="22701"/>
          <a:stretch/>
        </p:blipFill>
        <p:spPr>
          <a:xfrm>
            <a:off x="10160003" y="44451"/>
            <a:ext cx="1748644" cy="648072"/>
          </a:xfrm>
          <a:prstGeom prst="rect">
            <a:avLst/>
          </a:prstGeom>
        </p:spPr>
      </p:pic>
    </p:spTree>
    <p:extLst>
      <p:ext uri="{BB962C8B-B14F-4D97-AF65-F5344CB8AC3E}">
        <p14:creationId xmlns:p14="http://schemas.microsoft.com/office/powerpoint/2010/main" val="3138250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2250" b="1" kern="1200">
          <a:solidFill>
            <a:schemeClr val="tx1"/>
          </a:solidFill>
          <a:latin typeface="Impact" pitchFamily="34" charset="0"/>
          <a:ea typeface="+mj-ea"/>
          <a:cs typeface="+mj-cs"/>
        </a:defRPr>
      </a:lvl1pPr>
      <a:lvl2pPr algn="ctr" rtl="0" eaLnBrk="0" fontAlgn="base" hangingPunct="0">
        <a:spcBef>
          <a:spcPct val="0"/>
        </a:spcBef>
        <a:spcAft>
          <a:spcPct val="0"/>
        </a:spcAft>
        <a:defRPr sz="2250" b="1">
          <a:solidFill>
            <a:schemeClr val="tx1"/>
          </a:solidFill>
          <a:latin typeface="Impact" pitchFamily="34" charset="0"/>
        </a:defRPr>
      </a:lvl2pPr>
      <a:lvl3pPr algn="ctr" rtl="0" eaLnBrk="0" fontAlgn="base" hangingPunct="0">
        <a:spcBef>
          <a:spcPct val="0"/>
        </a:spcBef>
        <a:spcAft>
          <a:spcPct val="0"/>
        </a:spcAft>
        <a:defRPr sz="2250" b="1">
          <a:solidFill>
            <a:schemeClr val="tx1"/>
          </a:solidFill>
          <a:latin typeface="Impact" pitchFamily="34" charset="0"/>
        </a:defRPr>
      </a:lvl3pPr>
      <a:lvl4pPr algn="ctr" rtl="0" eaLnBrk="0" fontAlgn="base" hangingPunct="0">
        <a:spcBef>
          <a:spcPct val="0"/>
        </a:spcBef>
        <a:spcAft>
          <a:spcPct val="0"/>
        </a:spcAft>
        <a:defRPr sz="2250" b="1">
          <a:solidFill>
            <a:schemeClr val="tx1"/>
          </a:solidFill>
          <a:latin typeface="Impact" pitchFamily="34" charset="0"/>
        </a:defRPr>
      </a:lvl4pPr>
      <a:lvl5pPr algn="ctr" rtl="0" eaLnBrk="0" fontAlgn="base" hangingPunct="0">
        <a:spcBef>
          <a:spcPct val="0"/>
        </a:spcBef>
        <a:spcAft>
          <a:spcPct val="0"/>
        </a:spcAft>
        <a:defRPr sz="2250" b="1">
          <a:solidFill>
            <a:schemeClr val="tx1"/>
          </a:solidFill>
          <a:latin typeface="Impact" pitchFamily="34" charset="0"/>
        </a:defRPr>
      </a:lvl5pPr>
      <a:lvl6pPr marL="257175" algn="ctr" rtl="0" eaLnBrk="1" fontAlgn="base" hangingPunct="1">
        <a:spcBef>
          <a:spcPct val="0"/>
        </a:spcBef>
        <a:spcAft>
          <a:spcPct val="0"/>
        </a:spcAft>
        <a:defRPr sz="2475">
          <a:solidFill>
            <a:schemeClr val="tx1"/>
          </a:solidFill>
          <a:latin typeface="Calibri" pitchFamily="34" charset="0"/>
        </a:defRPr>
      </a:lvl6pPr>
      <a:lvl7pPr marL="514350" algn="ctr" rtl="0" eaLnBrk="1" fontAlgn="base" hangingPunct="1">
        <a:spcBef>
          <a:spcPct val="0"/>
        </a:spcBef>
        <a:spcAft>
          <a:spcPct val="0"/>
        </a:spcAft>
        <a:defRPr sz="2475">
          <a:solidFill>
            <a:schemeClr val="tx1"/>
          </a:solidFill>
          <a:latin typeface="Calibri" pitchFamily="34" charset="0"/>
        </a:defRPr>
      </a:lvl7pPr>
      <a:lvl8pPr marL="771525" algn="ctr" rtl="0" eaLnBrk="1" fontAlgn="base" hangingPunct="1">
        <a:spcBef>
          <a:spcPct val="0"/>
        </a:spcBef>
        <a:spcAft>
          <a:spcPct val="0"/>
        </a:spcAft>
        <a:defRPr sz="2475">
          <a:solidFill>
            <a:schemeClr val="tx1"/>
          </a:solidFill>
          <a:latin typeface="Calibri" pitchFamily="34" charset="0"/>
        </a:defRPr>
      </a:lvl8pPr>
      <a:lvl9pPr marL="1028700" algn="ctr" rtl="0" eaLnBrk="1" fontAlgn="base" hangingPunct="1">
        <a:spcBef>
          <a:spcPct val="0"/>
        </a:spcBef>
        <a:spcAft>
          <a:spcPct val="0"/>
        </a:spcAft>
        <a:defRPr sz="2475">
          <a:solidFill>
            <a:schemeClr val="tx1"/>
          </a:solidFill>
          <a:latin typeface="Calibri" pitchFamily="34" charset="0"/>
        </a:defRPr>
      </a:lvl9pPr>
    </p:titleStyle>
    <p:bodyStyle>
      <a:lvl1pPr marL="192881" indent="-192881"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1pPr>
      <a:lvl2pPr marL="417910" indent="-160735" algn="l" rtl="0" eaLnBrk="0" fontAlgn="base" hangingPunct="0">
        <a:spcBef>
          <a:spcPct val="20000"/>
        </a:spcBef>
        <a:spcAft>
          <a:spcPct val="0"/>
        </a:spcAft>
        <a:buFont typeface="Arial" charset="0"/>
        <a:buChar char="–"/>
        <a:defRPr sz="1575" kern="1200">
          <a:solidFill>
            <a:schemeClr val="tx1"/>
          </a:solidFill>
          <a:latin typeface="+mn-lt"/>
          <a:ea typeface="+mn-ea"/>
          <a:cs typeface="+mn-cs"/>
        </a:defRPr>
      </a:lvl2pPr>
      <a:lvl3pPr marL="642938" indent="-128588" algn="l" rtl="0" eaLnBrk="0" fontAlgn="base" hangingPunct="0">
        <a:spcBef>
          <a:spcPct val="20000"/>
        </a:spcBef>
        <a:spcAft>
          <a:spcPct val="0"/>
        </a:spcAft>
        <a:buFont typeface="Arial" charset="0"/>
        <a:buChar char="•"/>
        <a:defRPr sz="1350" kern="1200">
          <a:solidFill>
            <a:schemeClr val="tx1"/>
          </a:solidFill>
          <a:latin typeface="+mn-lt"/>
          <a:ea typeface="+mn-ea"/>
          <a:cs typeface="+mn-cs"/>
        </a:defRPr>
      </a:lvl3pPr>
      <a:lvl4pPr marL="900113" indent="-128588" algn="l" rtl="0" eaLnBrk="0" fontAlgn="base" hangingPunct="0">
        <a:spcBef>
          <a:spcPct val="20000"/>
        </a:spcBef>
        <a:spcAft>
          <a:spcPct val="0"/>
        </a:spcAft>
        <a:buFont typeface="Arial" charset="0"/>
        <a:buChar char="–"/>
        <a:defRPr sz="1125" kern="1200">
          <a:solidFill>
            <a:schemeClr val="tx1"/>
          </a:solidFill>
          <a:latin typeface="+mn-lt"/>
          <a:ea typeface="+mn-ea"/>
          <a:cs typeface="+mn-cs"/>
        </a:defRPr>
      </a:lvl4pPr>
      <a:lvl5pPr marL="1157288" indent="-128588" algn="l" rtl="0" eaLnBrk="0" fontAlgn="base" hangingPunct="0">
        <a:spcBef>
          <a:spcPct val="20000"/>
        </a:spcBef>
        <a:spcAft>
          <a:spcPct val="0"/>
        </a:spcAft>
        <a:buFont typeface="Arial" charset="0"/>
        <a:buChar char="»"/>
        <a:defRPr sz="1125" kern="1200">
          <a:solidFill>
            <a:schemeClr val="tx1"/>
          </a:solidFill>
          <a:latin typeface="+mn-lt"/>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s-CO"/>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1ED4C3CA-7848-4262-88ED-ECC3EDFC2B27}"/>
              </a:ext>
            </a:extLst>
          </p:cNvPr>
          <p:cNvSpPr>
            <a:spLocks noGrp="1"/>
          </p:cNvSpPr>
          <p:nvPr>
            <p:ph type="subTitle" idx="1"/>
          </p:nvPr>
        </p:nvSpPr>
        <p:spPr>
          <a:xfrm>
            <a:off x="2020186" y="3886200"/>
            <a:ext cx="8534400" cy="1752600"/>
          </a:xfrm>
        </p:spPr>
        <p:txBody>
          <a:bodyPr/>
          <a:lstStyle/>
          <a:p>
            <a:r>
              <a:rPr lang="es-CO" sz="2400" dirty="0"/>
              <a:t>VALORES INSTITUCIONALES</a:t>
            </a:r>
          </a:p>
        </p:txBody>
      </p:sp>
      <p:sp>
        <p:nvSpPr>
          <p:cNvPr id="4" name="Rectángulo 3">
            <a:extLst>
              <a:ext uri="{FF2B5EF4-FFF2-40B4-BE49-F238E27FC236}">
                <a16:creationId xmlns:a16="http://schemas.microsoft.com/office/drawing/2014/main" id="{30E18A5C-B555-4259-9E38-0DA038C0A133}"/>
              </a:ext>
            </a:extLst>
          </p:cNvPr>
          <p:cNvSpPr/>
          <p:nvPr/>
        </p:nvSpPr>
        <p:spPr>
          <a:xfrm>
            <a:off x="518997" y="1998506"/>
            <a:ext cx="11154006" cy="1323439"/>
          </a:xfrm>
          <a:prstGeom prst="rect">
            <a:avLst/>
          </a:prstGeom>
          <a:noFill/>
          <a:effectLst>
            <a:outerShdw blurRad="76200" dir="13500000" sy="23000" kx="1200000" algn="br" rotWithShape="0">
              <a:prstClr val="black">
                <a:alpha val="20000"/>
              </a:prstClr>
            </a:outerShdw>
          </a:effectLst>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CO" sz="4000" b="1" cap="none" spc="0" dirty="0">
                <a:ln/>
                <a:solidFill>
                  <a:schemeClr val="accent4"/>
                </a:solidFill>
                <a:effectLst/>
                <a:latin typeface="Gill Sans MT" panose="020B0502020104020203" pitchFamily="34" charset="0"/>
              </a:rPr>
              <a:t>AGENCIA NACIONAL DE INFRAESTRUCTURA</a:t>
            </a:r>
            <a:endParaRPr lang="es-CO" sz="4000" b="1" cap="none" spc="0" dirty="0">
              <a:ln/>
              <a:solidFill>
                <a:schemeClr val="accent4"/>
              </a:solidFill>
              <a:effectLst/>
            </a:endParaRPr>
          </a:p>
        </p:txBody>
      </p:sp>
    </p:spTree>
    <p:extLst>
      <p:ext uri="{BB962C8B-B14F-4D97-AF65-F5344CB8AC3E}">
        <p14:creationId xmlns:p14="http://schemas.microsoft.com/office/powerpoint/2010/main" val="2163257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7061B82F-038C-488E-9BEC-1F1F90CA8B0B}"/>
              </a:ext>
            </a:extLst>
          </p:cNvPr>
          <p:cNvSpPr>
            <a:spLocks noGrp="1"/>
          </p:cNvSpPr>
          <p:nvPr>
            <p:ph idx="1"/>
          </p:nvPr>
        </p:nvSpPr>
        <p:spPr>
          <a:xfrm>
            <a:off x="609600" y="2145121"/>
            <a:ext cx="10972800" cy="3173813"/>
          </a:xfrm>
        </p:spPr>
        <p:txBody>
          <a:bodyPr/>
          <a:lstStyle/>
          <a:p>
            <a:pPr algn="just"/>
            <a:r>
              <a:rPr lang="es-CO" sz="1400" dirty="0">
                <a:solidFill>
                  <a:schemeClr val="tx2">
                    <a:lumMod val="65000"/>
                  </a:schemeClr>
                </a:solidFill>
              </a:rPr>
              <a:t>Imagen de “Honestidad”, diapositiva 4, extraída de: URL: https://veritasonline.com.mx/pulso-universitario-transparencia-y-honestidad/</a:t>
            </a:r>
          </a:p>
          <a:p>
            <a:pPr algn="just"/>
            <a:r>
              <a:rPr lang="es-CO" sz="1400" dirty="0">
                <a:solidFill>
                  <a:schemeClr val="tx2">
                    <a:lumMod val="65000"/>
                  </a:schemeClr>
                </a:solidFill>
              </a:rPr>
              <a:t>Imagen de “Respeto”, diapositiva  5, extraída de: URL: http://protestantedigital.com/xtremojoven/33968/respeto_no_se_gana</a:t>
            </a:r>
          </a:p>
          <a:p>
            <a:pPr algn="just"/>
            <a:r>
              <a:rPr lang="es-CO" sz="1400" dirty="0">
                <a:solidFill>
                  <a:schemeClr val="tx2">
                    <a:lumMod val="65000"/>
                  </a:schemeClr>
                </a:solidFill>
              </a:rPr>
              <a:t>Imagen de “Compromiso”, diapositiva  6, extraída de: URL: https://www.tendencias21.net/Los-directivos-poco-formados-impiden-el-compromiso-de-sus-empleados_a2269.html</a:t>
            </a:r>
          </a:p>
          <a:p>
            <a:pPr algn="just"/>
            <a:r>
              <a:rPr lang="es-CO" sz="1400" dirty="0">
                <a:solidFill>
                  <a:schemeClr val="tx2">
                    <a:lumMod val="65000"/>
                  </a:schemeClr>
                </a:solidFill>
              </a:rPr>
              <a:t>Imagen de “Diligencia”, diapositiva  7, extraída de: URL: https://iglesiacristianalavid.wordpress.com/2014/03/12/que-significa-ser-diligentes/</a:t>
            </a:r>
          </a:p>
          <a:p>
            <a:pPr algn="just"/>
            <a:r>
              <a:rPr lang="es-CO" sz="1400" dirty="0">
                <a:solidFill>
                  <a:schemeClr val="tx2">
                    <a:lumMod val="65000"/>
                  </a:schemeClr>
                </a:solidFill>
              </a:rPr>
              <a:t>Imagen de “Justicia”, diapositiva  8, extraída de: URL: https://www.colourbox.com/vector/silver-scales-of-justice-vector-illustration-vector-2085207</a:t>
            </a:r>
          </a:p>
          <a:p>
            <a:pPr algn="just"/>
            <a:r>
              <a:rPr lang="es-CO" sz="1400" dirty="0">
                <a:solidFill>
                  <a:schemeClr val="tx2">
                    <a:lumMod val="65000"/>
                  </a:schemeClr>
                </a:solidFill>
              </a:rPr>
              <a:t>Imagen de “Cooperación”, diapositiva  9, extraída de: URL: http://www.coordinacionempresarial.com/como-cumple-el-trabajador-autonomo-con-el-deber-de-cooperacion/</a:t>
            </a:r>
          </a:p>
          <a:p>
            <a:endParaRPr lang="es-CO" dirty="0"/>
          </a:p>
          <a:p>
            <a:pPr marL="0" indent="0">
              <a:buNone/>
            </a:pPr>
            <a:endParaRPr lang="es-CO" dirty="0"/>
          </a:p>
          <a:p>
            <a:endParaRPr lang="es-CO" dirty="0"/>
          </a:p>
          <a:p>
            <a:endParaRPr lang="es-CO" dirty="0"/>
          </a:p>
          <a:p>
            <a:endParaRPr lang="es-CO" dirty="0"/>
          </a:p>
        </p:txBody>
      </p:sp>
      <p:sp>
        <p:nvSpPr>
          <p:cNvPr id="3" name="CuadroTexto 2">
            <a:extLst>
              <a:ext uri="{FF2B5EF4-FFF2-40B4-BE49-F238E27FC236}">
                <a16:creationId xmlns:a16="http://schemas.microsoft.com/office/drawing/2014/main" id="{153FFCDF-5809-43AB-9909-073176EE3028}"/>
              </a:ext>
            </a:extLst>
          </p:cNvPr>
          <p:cNvSpPr txBox="1"/>
          <p:nvPr/>
        </p:nvSpPr>
        <p:spPr>
          <a:xfrm>
            <a:off x="2349795" y="297712"/>
            <a:ext cx="7145079" cy="786809"/>
          </a:xfrm>
          <a:prstGeom prst="rect">
            <a:avLst/>
          </a:prstGeom>
          <a:noFill/>
        </p:spPr>
        <p:txBody>
          <a:bodyPr wrap="square" rtlCol="0">
            <a:spAutoFit/>
          </a:bodyPr>
          <a:lstStyle/>
          <a:p>
            <a:endParaRPr lang="es-CO" dirty="0"/>
          </a:p>
        </p:txBody>
      </p:sp>
      <p:sp>
        <p:nvSpPr>
          <p:cNvPr id="4" name="CuadroTexto 3">
            <a:extLst>
              <a:ext uri="{FF2B5EF4-FFF2-40B4-BE49-F238E27FC236}">
                <a16:creationId xmlns:a16="http://schemas.microsoft.com/office/drawing/2014/main" id="{22A6357E-ABA8-4CC2-8D2A-58510D30C069}"/>
              </a:ext>
            </a:extLst>
          </p:cNvPr>
          <p:cNvSpPr txBox="1"/>
          <p:nvPr/>
        </p:nvSpPr>
        <p:spPr>
          <a:xfrm>
            <a:off x="2190307" y="691116"/>
            <a:ext cx="6996223" cy="369332"/>
          </a:xfrm>
          <a:prstGeom prst="rect">
            <a:avLst/>
          </a:prstGeom>
          <a:noFill/>
        </p:spPr>
        <p:txBody>
          <a:bodyPr wrap="square" rtlCol="0">
            <a:spAutoFit/>
          </a:bodyPr>
          <a:lstStyle/>
          <a:p>
            <a:r>
              <a:rPr lang="es-CO" dirty="0"/>
              <a:t>FUENTES – IMÁGENES:</a:t>
            </a:r>
          </a:p>
        </p:txBody>
      </p:sp>
    </p:spTree>
    <p:extLst>
      <p:ext uri="{BB962C8B-B14F-4D97-AF65-F5344CB8AC3E}">
        <p14:creationId xmlns:p14="http://schemas.microsoft.com/office/powerpoint/2010/main" val="71500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1 Rectángulo"/>
          <p:cNvSpPr/>
          <p:nvPr/>
        </p:nvSpPr>
        <p:spPr>
          <a:xfrm>
            <a:off x="1282110" y="1020980"/>
            <a:ext cx="9144000" cy="546945"/>
          </a:xfrm>
          <a:prstGeom prst="rect">
            <a:avLst/>
          </a:prstGeom>
        </p:spPr>
        <p:txBody>
          <a:bodyPr>
            <a:spAutoFit/>
          </a:bodyPr>
          <a:lstStyle/>
          <a:p>
            <a:pPr algn="ctr" fontAlgn="base">
              <a:spcBef>
                <a:spcPct val="0"/>
              </a:spcBef>
              <a:spcAft>
                <a:spcPct val="0"/>
              </a:spcAft>
              <a:defRPr/>
            </a:pPr>
            <a:r>
              <a:rPr lang="es-CO" sz="2954" b="1" spc="46" dirty="0">
                <a:ln w="11430"/>
                <a:solidFill>
                  <a:srgbClr val="6D96C7">
                    <a:lumMod val="75000"/>
                  </a:srgbClr>
                </a:solidFill>
              </a:rPr>
              <a:t>VALORES</a:t>
            </a:r>
          </a:p>
        </p:txBody>
      </p:sp>
      <p:sp>
        <p:nvSpPr>
          <p:cNvPr id="9" name="1 Rectángulo"/>
          <p:cNvSpPr/>
          <p:nvPr/>
        </p:nvSpPr>
        <p:spPr>
          <a:xfrm>
            <a:off x="2447740" y="2073584"/>
            <a:ext cx="6982861" cy="1938992"/>
          </a:xfrm>
          <a:prstGeom prst="rect">
            <a:avLst/>
          </a:prstGeom>
          <a:ln/>
          <a:effectLst>
            <a:outerShdw blurRad="76200" dir="13500000" sy="23000" kx="1200000" algn="br" rotWithShape="0">
              <a:prstClr val="black">
                <a:alpha val="20000"/>
              </a:prstClr>
            </a:outerShdw>
            <a:softEdge rad="31750"/>
          </a:effectLst>
        </p:spPr>
        <p:style>
          <a:lnRef idx="2">
            <a:schemeClr val="accent5"/>
          </a:lnRef>
          <a:fillRef idx="1">
            <a:schemeClr val="lt1"/>
          </a:fillRef>
          <a:effectRef idx="0">
            <a:schemeClr val="accent5"/>
          </a:effectRef>
          <a:fontRef idx="minor">
            <a:schemeClr val="dk1"/>
          </a:fontRef>
        </p:style>
        <p:txBody>
          <a:bodyPr wrap="square">
            <a:spAutoFit/>
          </a:bodyPr>
          <a:lstStyle/>
          <a:p>
            <a:pPr algn="just" fontAlgn="base">
              <a:spcBef>
                <a:spcPct val="0"/>
              </a:spcBef>
              <a:spcAft>
                <a:spcPct val="0"/>
              </a:spcAft>
            </a:pPr>
            <a:r>
              <a:rPr lang="es-CO" sz="2000" dirty="0">
                <a:solidFill>
                  <a:srgbClr val="6D96C7">
                    <a:lumMod val="75000"/>
                  </a:srgbClr>
                </a:solidFill>
                <a:cs typeface="Arial" charset="0"/>
              </a:rPr>
              <a:t>Los valores hacen referencia a la forma de ser y actuar de las personas que son altamente deseables como atributos o cualidades propias y de los demás, por cuanto posibilitan la construcción de una convivencia gratificante en el marco de la dignidad humana y permiten llevar a la práctica los principios éticos.</a:t>
            </a:r>
          </a:p>
        </p:txBody>
      </p:sp>
    </p:spTree>
    <p:extLst>
      <p:ext uri="{BB962C8B-B14F-4D97-AF65-F5344CB8AC3E}">
        <p14:creationId xmlns:p14="http://schemas.microsoft.com/office/powerpoint/2010/main" val="253244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F0E10AB7-1CC6-4866-B4C2-444A7774CC2F}"/>
              </a:ext>
            </a:extLst>
          </p:cNvPr>
          <p:cNvSpPr>
            <a:spLocks noGrp="1"/>
          </p:cNvSpPr>
          <p:nvPr>
            <p:ph idx="1"/>
          </p:nvPr>
        </p:nvSpPr>
        <p:spPr>
          <a:xfrm>
            <a:off x="6393711" y="2557136"/>
            <a:ext cx="5486400" cy="1121729"/>
          </a:xfrm>
          <a:solidFill>
            <a:schemeClr val="bg1"/>
          </a:solidFill>
          <a:ln/>
          <a:effectLst>
            <a:softEdge rad="31750"/>
          </a:effectLst>
        </p:spPr>
        <p:style>
          <a:lnRef idx="2">
            <a:schemeClr val="accent3"/>
          </a:lnRef>
          <a:fillRef idx="1">
            <a:schemeClr val="lt1"/>
          </a:fillRef>
          <a:effectRef idx="0">
            <a:schemeClr val="accent3"/>
          </a:effectRef>
          <a:fontRef idx="minor">
            <a:schemeClr val="dk1"/>
          </a:fontRef>
        </p:style>
        <p:txBody>
          <a:bodyPr/>
          <a:lstStyle/>
          <a:p>
            <a:pPr marL="0" indent="0" algn="just">
              <a:buNone/>
            </a:pPr>
            <a:r>
              <a:rPr lang="es-CO" dirty="0"/>
              <a:t>Actuar siempre con fundamento en la verdad, cumpliendo nuestros deberes con transparencia y rectitud, y siempre favoreciendo el interés general.</a:t>
            </a:r>
          </a:p>
          <a:p>
            <a:pPr marL="0" indent="0">
              <a:buNone/>
            </a:pPr>
            <a:endParaRPr lang="es-CO" dirty="0"/>
          </a:p>
        </p:txBody>
      </p:sp>
      <p:pic>
        <p:nvPicPr>
          <p:cNvPr id="1026" name="Picture 2" descr="Resultado de imagen para honestidad">
            <a:extLst>
              <a:ext uri="{FF2B5EF4-FFF2-40B4-BE49-F238E27FC236}">
                <a16:creationId xmlns:a16="http://schemas.microsoft.com/office/drawing/2014/main" id="{3877B8CC-8E30-46A7-9160-321B90FE64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90687"/>
            <a:ext cx="5276407" cy="34766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7C09ABA4-0795-4812-8D43-D29A62914D95}"/>
              </a:ext>
            </a:extLst>
          </p:cNvPr>
          <p:cNvSpPr txBox="1"/>
          <p:nvPr/>
        </p:nvSpPr>
        <p:spPr>
          <a:xfrm>
            <a:off x="3700130" y="595423"/>
            <a:ext cx="2498651" cy="861774"/>
          </a:xfrm>
          <a:prstGeom prst="rect">
            <a:avLst/>
          </a:prstGeom>
          <a:noFill/>
        </p:spPr>
        <p:txBody>
          <a:bodyPr wrap="square" rtlCol="0">
            <a:spAutoFit/>
          </a:bodyPr>
          <a:lstStyle/>
          <a:p>
            <a:r>
              <a:rPr lang="es-CO" sz="3200" b="1" dirty="0">
                <a:solidFill>
                  <a:schemeClr val="accent4"/>
                </a:solidFill>
              </a:rPr>
              <a:t>HONESTIDAD</a:t>
            </a:r>
          </a:p>
          <a:p>
            <a:endParaRPr lang="es-CO" b="1" dirty="0"/>
          </a:p>
        </p:txBody>
      </p:sp>
      <p:sp>
        <p:nvSpPr>
          <p:cNvPr id="4" name="CuadroTexto 3">
            <a:extLst>
              <a:ext uri="{FF2B5EF4-FFF2-40B4-BE49-F238E27FC236}">
                <a16:creationId xmlns:a16="http://schemas.microsoft.com/office/drawing/2014/main" id="{16CB9DC4-32B8-4BD3-83F2-F80F0F308662}"/>
              </a:ext>
            </a:extLst>
          </p:cNvPr>
          <p:cNvSpPr txBox="1"/>
          <p:nvPr/>
        </p:nvSpPr>
        <p:spPr>
          <a:xfrm>
            <a:off x="8495414" y="1785018"/>
            <a:ext cx="1148315" cy="369332"/>
          </a:xfrm>
          <a:prstGeom prst="rect">
            <a:avLst/>
          </a:prstGeom>
          <a:noFill/>
        </p:spPr>
        <p:txBody>
          <a:bodyPr wrap="square" rtlCol="0">
            <a:spAutoFit/>
          </a:bodyPr>
          <a:lstStyle/>
          <a:p>
            <a:r>
              <a:rPr lang="es-CO" dirty="0">
                <a:solidFill>
                  <a:srgbClr val="0070C0"/>
                </a:solidFill>
              </a:rPr>
              <a:t>¿Qué es?</a:t>
            </a:r>
          </a:p>
        </p:txBody>
      </p:sp>
    </p:spTree>
    <p:extLst>
      <p:ext uri="{BB962C8B-B14F-4D97-AF65-F5344CB8AC3E}">
        <p14:creationId xmlns:p14="http://schemas.microsoft.com/office/powerpoint/2010/main" val="249057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8BB3CAE0-F1F9-47DF-B899-CD16D59E916C}"/>
              </a:ext>
            </a:extLst>
          </p:cNvPr>
          <p:cNvSpPr>
            <a:spLocks noGrp="1"/>
          </p:cNvSpPr>
          <p:nvPr>
            <p:ph idx="1"/>
          </p:nvPr>
        </p:nvSpPr>
        <p:spPr>
          <a:xfrm>
            <a:off x="1386440" y="2434856"/>
            <a:ext cx="4146137" cy="1562986"/>
          </a:xfrm>
          <a:ln>
            <a:headEnd/>
            <a:tailEnd/>
          </a:ln>
          <a:effectLst>
            <a:outerShdw blurRad="76200" dir="13500000" sy="23000" kx="1200000" algn="br" rotWithShape="0">
              <a:prstClr val="black">
                <a:alpha val="20000"/>
              </a:prstClr>
            </a:outerShdw>
            <a:softEdge rad="31750"/>
          </a:effectLst>
          <a:extLst>
            <a:ext uri="{909E8E84-426E-40DD-AFC4-6F175D3DCCD1}">
              <a14:hiddenFill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indent="0" algn="just">
              <a:buNone/>
            </a:pPr>
            <a:r>
              <a:rPr lang="es-CO" dirty="0"/>
              <a:t>Reconocer, valorar y tratar de manera digna a todas las personas, con sus virtudes y defectos, sin importar su labor, su procedencia, títulos o cualquier otra condición. </a:t>
            </a:r>
          </a:p>
          <a:p>
            <a:pPr marL="0" indent="0" algn="just">
              <a:buNone/>
            </a:pPr>
            <a:endParaRPr lang="es-CO" dirty="0"/>
          </a:p>
        </p:txBody>
      </p:sp>
      <p:sp>
        <p:nvSpPr>
          <p:cNvPr id="3" name="Rectángulo 2">
            <a:extLst>
              <a:ext uri="{FF2B5EF4-FFF2-40B4-BE49-F238E27FC236}">
                <a16:creationId xmlns:a16="http://schemas.microsoft.com/office/drawing/2014/main" id="{E93EE6DD-7827-4662-B769-A1F412FB98C1}"/>
              </a:ext>
            </a:extLst>
          </p:cNvPr>
          <p:cNvSpPr/>
          <p:nvPr/>
        </p:nvSpPr>
        <p:spPr>
          <a:xfrm>
            <a:off x="4632583" y="579063"/>
            <a:ext cx="1694053" cy="584775"/>
          </a:xfrm>
          <a:prstGeom prst="rect">
            <a:avLst/>
          </a:prstGeom>
        </p:spPr>
        <p:txBody>
          <a:bodyPr wrap="none">
            <a:spAutoFit/>
          </a:bodyPr>
          <a:lstStyle/>
          <a:p>
            <a:r>
              <a:rPr lang="es-CO" sz="3200" b="1" dirty="0">
                <a:solidFill>
                  <a:srgbClr val="0070C0"/>
                </a:solidFill>
              </a:rPr>
              <a:t>RESPETO</a:t>
            </a:r>
          </a:p>
        </p:txBody>
      </p:sp>
      <p:pic>
        <p:nvPicPr>
          <p:cNvPr id="2054" name="Picture 6" descr="Imagen relacionada">
            <a:extLst>
              <a:ext uri="{FF2B5EF4-FFF2-40B4-BE49-F238E27FC236}">
                <a16:creationId xmlns:a16="http://schemas.microsoft.com/office/drawing/2014/main" id="{C3925194-7E11-4B25-B49D-8B22B0EB28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8930" y="1570184"/>
            <a:ext cx="4259322" cy="3104005"/>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D536BFB3-477E-4DEB-8BF7-3CC4E1D52187}"/>
              </a:ext>
            </a:extLst>
          </p:cNvPr>
          <p:cNvSpPr txBox="1"/>
          <p:nvPr/>
        </p:nvSpPr>
        <p:spPr>
          <a:xfrm>
            <a:off x="2987749" y="1614681"/>
            <a:ext cx="1148315" cy="369332"/>
          </a:xfrm>
          <a:prstGeom prst="rect">
            <a:avLst/>
          </a:prstGeom>
          <a:noFill/>
        </p:spPr>
        <p:txBody>
          <a:bodyPr wrap="square" rtlCol="0">
            <a:spAutoFit/>
          </a:bodyPr>
          <a:lstStyle/>
          <a:p>
            <a:r>
              <a:rPr lang="es-CO" dirty="0">
                <a:solidFill>
                  <a:srgbClr val="0070C0"/>
                </a:solidFill>
              </a:rPr>
              <a:t>¿Qué es?</a:t>
            </a:r>
          </a:p>
        </p:txBody>
      </p:sp>
    </p:spTree>
    <p:extLst>
      <p:ext uri="{BB962C8B-B14F-4D97-AF65-F5344CB8AC3E}">
        <p14:creationId xmlns:p14="http://schemas.microsoft.com/office/powerpoint/2010/main" val="3223733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057B395-0D12-44B4-8088-49ABD3F83B24}"/>
              </a:ext>
            </a:extLst>
          </p:cNvPr>
          <p:cNvSpPr/>
          <p:nvPr/>
        </p:nvSpPr>
        <p:spPr>
          <a:xfrm>
            <a:off x="4385342" y="593607"/>
            <a:ext cx="2790508" cy="584775"/>
          </a:xfrm>
          <a:prstGeom prst="rect">
            <a:avLst/>
          </a:prstGeom>
        </p:spPr>
        <p:txBody>
          <a:bodyPr wrap="none">
            <a:spAutoFit/>
          </a:bodyPr>
          <a:lstStyle/>
          <a:p>
            <a:r>
              <a:rPr lang="es-CO" sz="3200" b="1" dirty="0">
                <a:solidFill>
                  <a:schemeClr val="accent4"/>
                </a:solidFill>
              </a:rPr>
              <a:t>COMPROMISO</a:t>
            </a:r>
            <a:r>
              <a:rPr lang="es-CO" sz="3200" b="1" dirty="0"/>
              <a:t> </a:t>
            </a:r>
          </a:p>
        </p:txBody>
      </p:sp>
      <p:sp>
        <p:nvSpPr>
          <p:cNvPr id="9" name="Marcador de contenido 8">
            <a:extLst>
              <a:ext uri="{FF2B5EF4-FFF2-40B4-BE49-F238E27FC236}">
                <a16:creationId xmlns:a16="http://schemas.microsoft.com/office/drawing/2014/main" id="{763434FC-489C-4E7A-A3C1-67AAA5252DB5}"/>
              </a:ext>
            </a:extLst>
          </p:cNvPr>
          <p:cNvSpPr>
            <a:spLocks noGrp="1"/>
          </p:cNvSpPr>
          <p:nvPr>
            <p:ph idx="1"/>
          </p:nvPr>
        </p:nvSpPr>
        <p:spPr>
          <a:xfrm>
            <a:off x="1621336" y="2336507"/>
            <a:ext cx="4132521" cy="2184985"/>
          </a:xfrm>
          <a:ln>
            <a:noFill/>
          </a:ln>
          <a:effectLst/>
          <a:scene3d>
            <a:camera prst="orthographicFront">
              <a:rot lat="0" lon="0" rev="0"/>
            </a:camera>
            <a:lightRig rig="chilly" dir="t">
              <a:rot lat="0" lon="0" rev="18480000"/>
            </a:lightRig>
          </a:scene3d>
          <a:sp3d prstMaterial="clear">
            <a:bevelT h="63500"/>
          </a:sp3d>
        </p:spPr>
        <p:style>
          <a:lnRef idx="2">
            <a:schemeClr val="accent3"/>
          </a:lnRef>
          <a:fillRef idx="1">
            <a:schemeClr val="lt1"/>
          </a:fillRef>
          <a:effectRef idx="0">
            <a:schemeClr val="accent3"/>
          </a:effectRef>
          <a:fontRef idx="minor">
            <a:schemeClr val="dk1"/>
          </a:fontRef>
        </p:style>
        <p:txBody>
          <a:bodyPr/>
          <a:lstStyle/>
          <a:p>
            <a:pPr marL="0" indent="0" algn="just">
              <a:buNone/>
            </a:pPr>
            <a:r>
              <a:rPr lang="es-CO" dirty="0"/>
              <a:t>Ser consciente de la importancia de nuestro rol como servidores públicos y estar en disposición permanente para comprender y resolver las necesidades de las personas con las que nos relacionamos en nuestras labores cotidianas, buscando siempre mejorar su bienestar.</a:t>
            </a:r>
          </a:p>
          <a:p>
            <a:endParaRPr lang="es-CO" dirty="0"/>
          </a:p>
        </p:txBody>
      </p:sp>
      <p:pic>
        <p:nvPicPr>
          <p:cNvPr id="3080" name="Picture 8" descr="Resultado de imagen para compromiso">
            <a:extLst>
              <a:ext uri="{FF2B5EF4-FFF2-40B4-BE49-F238E27FC236}">
                <a16:creationId xmlns:a16="http://schemas.microsoft.com/office/drawing/2014/main" id="{BE02937A-E1C3-41DE-B0AA-75E8E9CD7B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4616" y="1748390"/>
            <a:ext cx="3069209" cy="3042241"/>
          </a:xfrm>
          <a:prstGeom prst="rect">
            <a:avLst/>
          </a:prstGeom>
          <a:noFill/>
          <a:effectLst>
            <a:reflection blurRad="6350" stA="50000" endA="300" endPos="55000" dir="5400000" sy="-100000" algn="bl" rotWithShape="0"/>
          </a:effectLst>
          <a:extLst>
            <a:ext uri="{909E8E84-426E-40DD-AFC4-6F175D3DCCD1}">
              <a14:hiddenFill xmlns:a14="http://schemas.microsoft.com/office/drawing/2010/main">
                <a:solidFill>
                  <a:srgbClr val="FFFFFF"/>
                </a:solidFill>
              </a14:hiddenFill>
            </a:ext>
          </a:extLst>
        </p:spPr>
      </p:pic>
      <p:sp>
        <p:nvSpPr>
          <p:cNvPr id="14" name="CuadroTexto 13">
            <a:extLst>
              <a:ext uri="{FF2B5EF4-FFF2-40B4-BE49-F238E27FC236}">
                <a16:creationId xmlns:a16="http://schemas.microsoft.com/office/drawing/2014/main" id="{7D8B3C69-D86C-441C-A8F8-B4FB5D9323D5}"/>
              </a:ext>
            </a:extLst>
          </p:cNvPr>
          <p:cNvSpPr txBox="1"/>
          <p:nvPr/>
        </p:nvSpPr>
        <p:spPr>
          <a:xfrm>
            <a:off x="3113438" y="1563724"/>
            <a:ext cx="1148315" cy="369332"/>
          </a:xfrm>
          <a:prstGeom prst="rect">
            <a:avLst/>
          </a:prstGeom>
          <a:noFill/>
        </p:spPr>
        <p:txBody>
          <a:bodyPr wrap="square" rtlCol="0">
            <a:spAutoFit/>
          </a:bodyPr>
          <a:lstStyle/>
          <a:p>
            <a:r>
              <a:rPr lang="es-CO" dirty="0">
                <a:solidFill>
                  <a:srgbClr val="0070C0"/>
                </a:solidFill>
              </a:rPr>
              <a:t>¿Qué es?</a:t>
            </a:r>
          </a:p>
        </p:txBody>
      </p:sp>
    </p:spTree>
    <p:extLst>
      <p:ext uri="{BB962C8B-B14F-4D97-AF65-F5344CB8AC3E}">
        <p14:creationId xmlns:p14="http://schemas.microsoft.com/office/powerpoint/2010/main" val="1789175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EFE6D5F1-F12A-4942-B00B-2DEB4CFB042F}"/>
              </a:ext>
            </a:extLst>
          </p:cNvPr>
          <p:cNvSpPr>
            <a:spLocks noGrp="1"/>
          </p:cNvSpPr>
          <p:nvPr>
            <p:ph idx="1"/>
          </p:nvPr>
        </p:nvSpPr>
        <p:spPr>
          <a:xfrm>
            <a:off x="6361814" y="2472077"/>
            <a:ext cx="4419600" cy="2174352"/>
          </a:xfrm>
          <a:effectLst>
            <a:outerShdw blurRad="50800" dist="38100" dir="8100000" algn="tr" rotWithShape="0">
              <a:prstClr val="black">
                <a:alpha val="40000"/>
              </a:prstClr>
            </a:outerShdw>
            <a:softEdge rad="31750"/>
          </a:effectLst>
        </p:spPr>
        <p:style>
          <a:lnRef idx="2">
            <a:schemeClr val="accent4"/>
          </a:lnRef>
          <a:fillRef idx="1">
            <a:schemeClr val="lt1"/>
          </a:fillRef>
          <a:effectRef idx="0">
            <a:schemeClr val="accent4"/>
          </a:effectRef>
          <a:fontRef idx="minor">
            <a:schemeClr val="dk1"/>
          </a:fontRef>
        </p:style>
        <p:txBody>
          <a:bodyPr/>
          <a:lstStyle/>
          <a:p>
            <a:pPr marL="0" indent="0" algn="just">
              <a:buNone/>
            </a:pPr>
            <a:r>
              <a:rPr lang="es-CO" dirty="0"/>
              <a:t>Cumplir con los deberes, funciones y responsabilidades asignadas a nuestro cargo de la mejor manera posible, con atención, prontitud, destreza y eficiencia, para así optimizar el uso de los recursos del Estado.</a:t>
            </a:r>
          </a:p>
          <a:p>
            <a:endParaRPr lang="es-CO" dirty="0"/>
          </a:p>
        </p:txBody>
      </p:sp>
      <p:sp>
        <p:nvSpPr>
          <p:cNvPr id="3" name="Rectángulo 2">
            <a:extLst>
              <a:ext uri="{FF2B5EF4-FFF2-40B4-BE49-F238E27FC236}">
                <a16:creationId xmlns:a16="http://schemas.microsoft.com/office/drawing/2014/main" id="{E267D389-1741-48C5-B7D0-769FB2833180}"/>
              </a:ext>
            </a:extLst>
          </p:cNvPr>
          <p:cNvSpPr/>
          <p:nvPr/>
        </p:nvSpPr>
        <p:spPr>
          <a:xfrm>
            <a:off x="4620541" y="731831"/>
            <a:ext cx="2234907" cy="584775"/>
          </a:xfrm>
          <a:prstGeom prst="rect">
            <a:avLst/>
          </a:prstGeom>
        </p:spPr>
        <p:txBody>
          <a:bodyPr wrap="none">
            <a:spAutoFit/>
          </a:bodyPr>
          <a:lstStyle/>
          <a:p>
            <a:r>
              <a:rPr lang="es-CO" sz="3200" b="1" dirty="0">
                <a:solidFill>
                  <a:srgbClr val="0070C0"/>
                </a:solidFill>
              </a:rPr>
              <a:t>DILIGENCIA</a:t>
            </a:r>
            <a:r>
              <a:rPr lang="es-CO" sz="3200" b="1" dirty="0"/>
              <a:t> </a:t>
            </a:r>
          </a:p>
        </p:txBody>
      </p:sp>
      <p:pic>
        <p:nvPicPr>
          <p:cNvPr id="4098" name="Picture 2" descr="Resultado de imagen para diligente">
            <a:extLst>
              <a:ext uri="{FF2B5EF4-FFF2-40B4-BE49-F238E27FC236}">
                <a16:creationId xmlns:a16="http://schemas.microsoft.com/office/drawing/2014/main" id="{1BCEE622-07FC-4443-8FCA-10727681D6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0585" y="2032259"/>
            <a:ext cx="4256568" cy="301820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760A13EF-24F2-4ACF-8DA1-1E1D3E10D88C}"/>
              </a:ext>
            </a:extLst>
          </p:cNvPr>
          <p:cNvSpPr txBox="1"/>
          <p:nvPr/>
        </p:nvSpPr>
        <p:spPr>
          <a:xfrm>
            <a:off x="7997456" y="1709676"/>
            <a:ext cx="1148315" cy="369332"/>
          </a:xfrm>
          <a:prstGeom prst="rect">
            <a:avLst/>
          </a:prstGeom>
          <a:noFill/>
        </p:spPr>
        <p:txBody>
          <a:bodyPr wrap="square" rtlCol="0">
            <a:spAutoFit/>
          </a:bodyPr>
          <a:lstStyle/>
          <a:p>
            <a:r>
              <a:rPr lang="es-CO" dirty="0">
                <a:solidFill>
                  <a:srgbClr val="0070C0"/>
                </a:solidFill>
              </a:rPr>
              <a:t>¿Qué es?</a:t>
            </a:r>
          </a:p>
        </p:txBody>
      </p:sp>
    </p:spTree>
    <p:extLst>
      <p:ext uri="{BB962C8B-B14F-4D97-AF65-F5344CB8AC3E}">
        <p14:creationId xmlns:p14="http://schemas.microsoft.com/office/powerpoint/2010/main" val="2915162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41BF070A-B48F-435A-9786-FF7E8D4622E1}"/>
              </a:ext>
            </a:extLst>
          </p:cNvPr>
          <p:cNvSpPr>
            <a:spLocks noGrp="1"/>
          </p:cNvSpPr>
          <p:nvPr>
            <p:ph idx="1"/>
          </p:nvPr>
        </p:nvSpPr>
        <p:spPr>
          <a:xfrm>
            <a:off x="6708234" y="2408281"/>
            <a:ext cx="4153787" cy="1578929"/>
          </a:xfrm>
          <a:ln/>
          <a:effectLst>
            <a:outerShdw blurRad="76200" dir="13500000" sy="23000" kx="1200000" algn="br" rotWithShape="0">
              <a:prstClr val="black">
                <a:alpha val="20000"/>
              </a:prstClr>
            </a:outerShdw>
            <a:softEdge rad="31750"/>
          </a:effectLst>
        </p:spPr>
        <p:style>
          <a:lnRef idx="2">
            <a:schemeClr val="accent3"/>
          </a:lnRef>
          <a:fillRef idx="1">
            <a:schemeClr val="lt1"/>
          </a:fillRef>
          <a:effectRef idx="0">
            <a:schemeClr val="accent3"/>
          </a:effectRef>
          <a:fontRef idx="minor">
            <a:schemeClr val="dk1"/>
          </a:fontRef>
        </p:style>
        <p:txBody>
          <a:bodyPr/>
          <a:lstStyle/>
          <a:p>
            <a:pPr marL="0" indent="0" algn="just">
              <a:buNone/>
            </a:pPr>
            <a:r>
              <a:rPr lang="es-CO" dirty="0"/>
              <a:t>Actuar con imparcialidad garantizando los derechos de las personas, con equidad, igualdad y sin discriminación.</a:t>
            </a:r>
          </a:p>
          <a:p>
            <a:endParaRPr lang="es-CO" dirty="0"/>
          </a:p>
        </p:txBody>
      </p:sp>
      <p:sp>
        <p:nvSpPr>
          <p:cNvPr id="3" name="Rectángulo 2">
            <a:extLst>
              <a:ext uri="{FF2B5EF4-FFF2-40B4-BE49-F238E27FC236}">
                <a16:creationId xmlns:a16="http://schemas.microsoft.com/office/drawing/2014/main" id="{EED6A6EA-6370-4479-8ECA-055DEA973FC1}"/>
              </a:ext>
            </a:extLst>
          </p:cNvPr>
          <p:cNvSpPr/>
          <p:nvPr/>
        </p:nvSpPr>
        <p:spPr>
          <a:xfrm>
            <a:off x="5014757" y="564929"/>
            <a:ext cx="1693477" cy="584775"/>
          </a:xfrm>
          <a:prstGeom prst="rect">
            <a:avLst/>
          </a:prstGeom>
        </p:spPr>
        <p:txBody>
          <a:bodyPr wrap="none">
            <a:spAutoFit/>
          </a:bodyPr>
          <a:lstStyle/>
          <a:p>
            <a:r>
              <a:rPr lang="es-CO" sz="3200" b="1" dirty="0">
                <a:solidFill>
                  <a:schemeClr val="accent4"/>
                </a:solidFill>
              </a:rPr>
              <a:t>JUSTICIA</a:t>
            </a:r>
            <a:endParaRPr lang="es-CO" b="1" dirty="0">
              <a:solidFill>
                <a:schemeClr val="accent4"/>
              </a:solidFill>
            </a:endParaRPr>
          </a:p>
        </p:txBody>
      </p:sp>
      <p:pic>
        <p:nvPicPr>
          <p:cNvPr id="5122" name="Picture 2" descr="Imagen relacionada">
            <a:extLst>
              <a:ext uri="{FF2B5EF4-FFF2-40B4-BE49-F238E27FC236}">
                <a16:creationId xmlns:a16="http://schemas.microsoft.com/office/drawing/2014/main" id="{572F45A0-C0A3-48EC-AB83-31D60D0A3AC4}"/>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329979" y="1560455"/>
            <a:ext cx="3684778" cy="3560330"/>
          </a:xfrm>
          <a:prstGeom prst="rect">
            <a:avLst/>
          </a:prstGeom>
          <a:solidFill>
            <a:schemeClr val="bg1"/>
          </a:solidFill>
          <a:extLst/>
        </p:spPr>
      </p:pic>
      <p:sp>
        <p:nvSpPr>
          <p:cNvPr id="5" name="CuadroTexto 4">
            <a:extLst>
              <a:ext uri="{FF2B5EF4-FFF2-40B4-BE49-F238E27FC236}">
                <a16:creationId xmlns:a16="http://schemas.microsoft.com/office/drawing/2014/main" id="{BF135681-D4E5-4AB9-9EFE-4AD96BD21981}"/>
              </a:ext>
            </a:extLst>
          </p:cNvPr>
          <p:cNvSpPr txBox="1"/>
          <p:nvPr/>
        </p:nvSpPr>
        <p:spPr>
          <a:xfrm>
            <a:off x="8210969" y="1699958"/>
            <a:ext cx="1148315" cy="369332"/>
          </a:xfrm>
          <a:prstGeom prst="rect">
            <a:avLst/>
          </a:prstGeom>
          <a:noFill/>
        </p:spPr>
        <p:txBody>
          <a:bodyPr wrap="square" rtlCol="0">
            <a:spAutoFit/>
          </a:bodyPr>
          <a:lstStyle/>
          <a:p>
            <a:r>
              <a:rPr lang="es-CO" dirty="0">
                <a:solidFill>
                  <a:srgbClr val="0070C0"/>
                </a:solidFill>
              </a:rPr>
              <a:t>¿Qué es?</a:t>
            </a:r>
          </a:p>
        </p:txBody>
      </p:sp>
    </p:spTree>
    <p:extLst>
      <p:ext uri="{BB962C8B-B14F-4D97-AF65-F5344CB8AC3E}">
        <p14:creationId xmlns:p14="http://schemas.microsoft.com/office/powerpoint/2010/main" val="130626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4BB9DA67-324E-4916-9D5A-0CEB50EBC55B}"/>
              </a:ext>
            </a:extLst>
          </p:cNvPr>
          <p:cNvSpPr>
            <a:spLocks noGrp="1"/>
          </p:cNvSpPr>
          <p:nvPr>
            <p:ph idx="1"/>
          </p:nvPr>
        </p:nvSpPr>
        <p:spPr>
          <a:xfrm>
            <a:off x="840527" y="2285753"/>
            <a:ext cx="4156775" cy="1510070"/>
          </a:xfrm>
          <a:ln/>
          <a:effectLst>
            <a:outerShdw blurRad="152400" dist="317500" dir="5400000" sx="90000" sy="-19000" rotWithShape="0">
              <a:prstClr val="black">
                <a:alpha val="15000"/>
              </a:prstClr>
            </a:outerShdw>
            <a:softEdge rad="31750"/>
          </a:effectLst>
        </p:spPr>
        <p:style>
          <a:lnRef idx="2">
            <a:schemeClr val="accent4"/>
          </a:lnRef>
          <a:fillRef idx="1">
            <a:schemeClr val="lt1"/>
          </a:fillRef>
          <a:effectRef idx="0">
            <a:schemeClr val="accent4"/>
          </a:effectRef>
          <a:fontRef idx="minor">
            <a:schemeClr val="dk1"/>
          </a:fontRef>
        </p:style>
        <p:txBody>
          <a:bodyPr/>
          <a:lstStyle/>
          <a:p>
            <a:pPr marL="0" indent="0" algn="just">
              <a:buNone/>
            </a:pPr>
            <a:r>
              <a:rPr lang="es-CO" dirty="0"/>
              <a:t>Trabajar en equipo hacia un objetivo compartido, colaborar y apoyar a nuestros compañeros contribuyendo al bienestar y eficiencia en la Entidad. </a:t>
            </a:r>
          </a:p>
        </p:txBody>
      </p:sp>
      <p:sp>
        <p:nvSpPr>
          <p:cNvPr id="3" name="Rectángulo 2">
            <a:extLst>
              <a:ext uri="{FF2B5EF4-FFF2-40B4-BE49-F238E27FC236}">
                <a16:creationId xmlns:a16="http://schemas.microsoft.com/office/drawing/2014/main" id="{B80FD58D-F26D-4D90-878F-E36F8DDAEBD2}"/>
              </a:ext>
            </a:extLst>
          </p:cNvPr>
          <p:cNvSpPr/>
          <p:nvPr/>
        </p:nvSpPr>
        <p:spPr>
          <a:xfrm>
            <a:off x="4232566" y="318746"/>
            <a:ext cx="2738057" cy="584775"/>
          </a:xfrm>
          <a:prstGeom prst="rect">
            <a:avLst/>
          </a:prstGeom>
        </p:spPr>
        <p:txBody>
          <a:bodyPr wrap="none">
            <a:spAutoFit/>
          </a:bodyPr>
          <a:lstStyle/>
          <a:p>
            <a:r>
              <a:rPr lang="es-CO" sz="3200" b="1" dirty="0">
                <a:solidFill>
                  <a:srgbClr val="0070C0"/>
                </a:solidFill>
              </a:rPr>
              <a:t>COOPERACIÓN</a:t>
            </a:r>
            <a:endParaRPr lang="es-CO" b="1" dirty="0">
              <a:solidFill>
                <a:srgbClr val="0070C0"/>
              </a:solidFill>
            </a:endParaRPr>
          </a:p>
        </p:txBody>
      </p:sp>
      <p:pic>
        <p:nvPicPr>
          <p:cNvPr id="6146" name="Picture 2" descr="Resultado de imagen para cooperacion">
            <a:extLst>
              <a:ext uri="{FF2B5EF4-FFF2-40B4-BE49-F238E27FC236}">
                <a16:creationId xmlns:a16="http://schemas.microsoft.com/office/drawing/2014/main" id="{29484392-380A-42FA-925B-6FF0743212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2465" y="1547591"/>
            <a:ext cx="5341088" cy="3762818"/>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6BF39344-434E-4CBE-B1BB-2E43E16DF1B0}"/>
              </a:ext>
            </a:extLst>
          </p:cNvPr>
          <p:cNvSpPr txBox="1"/>
          <p:nvPr/>
        </p:nvSpPr>
        <p:spPr>
          <a:xfrm>
            <a:off x="2498651" y="1547591"/>
            <a:ext cx="1148315" cy="369332"/>
          </a:xfrm>
          <a:prstGeom prst="rect">
            <a:avLst/>
          </a:prstGeom>
          <a:noFill/>
        </p:spPr>
        <p:txBody>
          <a:bodyPr wrap="square" rtlCol="0">
            <a:spAutoFit/>
          </a:bodyPr>
          <a:lstStyle/>
          <a:p>
            <a:r>
              <a:rPr lang="es-CO" dirty="0">
                <a:solidFill>
                  <a:srgbClr val="0070C0"/>
                </a:solidFill>
              </a:rPr>
              <a:t>¿Qué es?</a:t>
            </a:r>
          </a:p>
        </p:txBody>
      </p:sp>
    </p:spTree>
    <p:extLst>
      <p:ext uri="{BB962C8B-B14F-4D97-AF65-F5344CB8AC3E}">
        <p14:creationId xmlns:p14="http://schemas.microsoft.com/office/powerpoint/2010/main" val="1085260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38D2E46B-8B6E-4CA0-8C7F-F8B1131CF502}"/>
              </a:ext>
            </a:extLst>
          </p:cNvPr>
          <p:cNvSpPr>
            <a:spLocks noGrp="1"/>
          </p:cNvSpPr>
          <p:nvPr>
            <p:ph idx="1"/>
          </p:nvPr>
        </p:nvSpPr>
        <p:spPr>
          <a:xfrm>
            <a:off x="1017180" y="1270599"/>
            <a:ext cx="3941135" cy="728324"/>
          </a:xfrm>
        </p:spPr>
        <p:txBody>
          <a:bodyPr/>
          <a:lstStyle/>
          <a:p>
            <a:pPr marL="0" indent="0">
              <a:buNone/>
            </a:pPr>
            <a:r>
              <a:rPr lang="es-CO" sz="2400" b="1" dirty="0"/>
              <a:t>NOTA INFORMATIVA:</a:t>
            </a:r>
          </a:p>
        </p:txBody>
      </p:sp>
      <p:sp>
        <p:nvSpPr>
          <p:cNvPr id="3" name="Marcador de contenido 1">
            <a:extLst>
              <a:ext uri="{FF2B5EF4-FFF2-40B4-BE49-F238E27FC236}">
                <a16:creationId xmlns:a16="http://schemas.microsoft.com/office/drawing/2014/main" id="{9A64317E-4285-4D75-AEB6-A92A11EBBDC5}"/>
              </a:ext>
            </a:extLst>
          </p:cNvPr>
          <p:cNvSpPr txBox="1">
            <a:spLocks/>
          </p:cNvSpPr>
          <p:nvPr/>
        </p:nvSpPr>
        <p:spPr bwMode="auto">
          <a:xfrm>
            <a:off x="1017180" y="2082218"/>
            <a:ext cx="9796132" cy="1346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92881" indent="-192881"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1pPr>
            <a:lvl2pPr marL="417910" indent="-160735" algn="l" rtl="0" eaLnBrk="0" fontAlgn="base" hangingPunct="0">
              <a:spcBef>
                <a:spcPct val="20000"/>
              </a:spcBef>
              <a:spcAft>
                <a:spcPct val="0"/>
              </a:spcAft>
              <a:buFont typeface="Arial" charset="0"/>
              <a:buChar char="–"/>
              <a:defRPr sz="1575" kern="1200">
                <a:solidFill>
                  <a:schemeClr val="tx1"/>
                </a:solidFill>
                <a:latin typeface="+mn-lt"/>
                <a:ea typeface="+mn-ea"/>
                <a:cs typeface="+mn-cs"/>
              </a:defRPr>
            </a:lvl2pPr>
            <a:lvl3pPr marL="642938" indent="-128588" algn="l" rtl="0" eaLnBrk="0" fontAlgn="base" hangingPunct="0">
              <a:spcBef>
                <a:spcPct val="20000"/>
              </a:spcBef>
              <a:spcAft>
                <a:spcPct val="0"/>
              </a:spcAft>
              <a:buFont typeface="Arial" charset="0"/>
              <a:buChar char="•"/>
              <a:defRPr sz="1350" kern="1200">
                <a:solidFill>
                  <a:schemeClr val="tx1"/>
                </a:solidFill>
                <a:latin typeface="+mn-lt"/>
                <a:ea typeface="+mn-ea"/>
                <a:cs typeface="+mn-cs"/>
              </a:defRPr>
            </a:lvl3pPr>
            <a:lvl4pPr marL="900113" indent="-128588" algn="l" rtl="0" eaLnBrk="0" fontAlgn="base" hangingPunct="0">
              <a:spcBef>
                <a:spcPct val="20000"/>
              </a:spcBef>
              <a:spcAft>
                <a:spcPct val="0"/>
              </a:spcAft>
              <a:buFont typeface="Arial" charset="0"/>
              <a:buChar char="–"/>
              <a:defRPr sz="1125" kern="1200">
                <a:solidFill>
                  <a:schemeClr val="tx1"/>
                </a:solidFill>
                <a:latin typeface="+mn-lt"/>
                <a:ea typeface="+mn-ea"/>
                <a:cs typeface="+mn-cs"/>
              </a:defRPr>
            </a:lvl4pPr>
            <a:lvl5pPr marL="1157288" indent="-128588" algn="l" rtl="0" eaLnBrk="0" fontAlgn="base" hangingPunct="0">
              <a:spcBef>
                <a:spcPct val="20000"/>
              </a:spcBef>
              <a:spcAft>
                <a:spcPct val="0"/>
              </a:spcAft>
              <a:buFont typeface="Arial" charset="0"/>
              <a:buChar char="»"/>
              <a:defRPr sz="1125" kern="1200">
                <a:solidFill>
                  <a:schemeClr val="tx1"/>
                </a:solidFill>
                <a:latin typeface="+mn-lt"/>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a:lstStyle>
          <a:p>
            <a:pPr marL="0" indent="0" algn="just">
              <a:buFont typeface="Arial" charset="0"/>
              <a:buNone/>
            </a:pPr>
            <a:r>
              <a:rPr lang="es-CO" sz="2000" i="1" dirty="0"/>
              <a:t>Los valores adaptados por la AGENCIA NACIONAL DE INFRAESTRUCTURA plasmados en esta presentación, están alineados  al Código de Integridad  dispuesto por el Departamento Administrativo de la Función Pública, que establece un único régimen de conducta para todas las Entidades del Estado de la rama ejecutiva.</a:t>
            </a:r>
            <a:endParaRPr lang="es-CO" sz="2400" dirty="0"/>
          </a:p>
        </p:txBody>
      </p:sp>
      <p:sp>
        <p:nvSpPr>
          <p:cNvPr id="4" name="CuadroTexto 3">
            <a:extLst>
              <a:ext uri="{FF2B5EF4-FFF2-40B4-BE49-F238E27FC236}">
                <a16:creationId xmlns:a16="http://schemas.microsoft.com/office/drawing/2014/main" id="{9AD6D59D-F694-4AA4-8A2E-8A8AD1751127}"/>
              </a:ext>
            </a:extLst>
          </p:cNvPr>
          <p:cNvSpPr txBox="1"/>
          <p:nvPr/>
        </p:nvSpPr>
        <p:spPr>
          <a:xfrm>
            <a:off x="8899451" y="5037025"/>
            <a:ext cx="1913861" cy="584775"/>
          </a:xfrm>
          <a:prstGeom prst="rect">
            <a:avLst/>
          </a:prstGeom>
          <a:noFill/>
        </p:spPr>
        <p:txBody>
          <a:bodyPr wrap="square" rtlCol="0">
            <a:spAutoFit/>
          </a:bodyPr>
          <a:lstStyle/>
          <a:p>
            <a:r>
              <a:rPr lang="es-CO" sz="3200" i="1" dirty="0"/>
              <a:t>…Gracias.</a:t>
            </a:r>
          </a:p>
        </p:txBody>
      </p:sp>
    </p:spTree>
    <p:extLst>
      <p:ext uri="{BB962C8B-B14F-4D97-AF65-F5344CB8AC3E}">
        <p14:creationId xmlns:p14="http://schemas.microsoft.com/office/powerpoint/2010/main" val="673197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theme/theme1.xml><?xml version="1.0" encoding="utf-8"?>
<a:theme xmlns:a="http://schemas.openxmlformats.org/drawingml/2006/main" name="plantilla ANI">
  <a:themeElements>
    <a:clrScheme name="Personalizado 5">
      <a:dk1>
        <a:srgbClr val="022B44"/>
      </a:dk1>
      <a:lt1>
        <a:sysClr val="window" lastClr="FFFFFF"/>
      </a:lt1>
      <a:dk2>
        <a:srgbClr val="FFFFFF"/>
      </a:dk2>
      <a:lt2>
        <a:srgbClr val="D8D8D8"/>
      </a:lt2>
      <a:accent1>
        <a:srgbClr val="B8CCE4"/>
      </a:accent1>
      <a:accent2>
        <a:srgbClr val="EFA674"/>
      </a:accent2>
      <a:accent3>
        <a:srgbClr val="366092"/>
      </a:accent3>
      <a:accent4>
        <a:srgbClr val="DB620F"/>
      </a:accent4>
      <a:accent5>
        <a:srgbClr val="FBD5B5"/>
      </a:accent5>
      <a:accent6>
        <a:srgbClr val="6D96C7"/>
      </a:accent6>
      <a:hlink>
        <a:srgbClr val="000000"/>
      </a:hlink>
      <a:folHlink>
        <a:srgbClr val="DB620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50000"/>
          </a:schemeClr>
        </a:solidFill>
      </a:spPr>
      <a:bodyPr rtlCol="0" anchor="ctr"/>
      <a:lstStyle>
        <a:defPPr algn="ctr">
          <a:defRPr b="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497</TotalTime>
  <Words>476</Words>
  <Application>Microsoft Office PowerPoint</Application>
  <PresentationFormat>Panorámica</PresentationFormat>
  <Paragraphs>35</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Gill Sans MT</vt:lpstr>
      <vt:lpstr>Helvetica Neue Bold Condensed</vt:lpstr>
      <vt:lpstr>Impact</vt:lpstr>
      <vt:lpstr>plantilla ANI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 Gillian Rodriguez Montano</dc:creator>
  <cp:lastModifiedBy>Gloria Milena Orjuela Garcia</cp:lastModifiedBy>
  <cp:revision>32</cp:revision>
  <dcterms:created xsi:type="dcterms:W3CDTF">2015-06-16T16:28:51Z</dcterms:created>
  <dcterms:modified xsi:type="dcterms:W3CDTF">2018-04-16T16:49:45Z</dcterms:modified>
</cp:coreProperties>
</file>