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heme/theme2.xml" ContentType="application/vnd.openxmlformats-officedocument.theme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notesSlides/notesSlide1.xml" ContentType="application/vnd.openxmlformats-officedocument.presentationml.notesSlide+xml"/>
  <Override PartName="/ppt/tags/tag60.xml" ContentType="application/vnd.openxmlformats-officedocument.presentationml.tags+xml"/>
  <Override PartName="/ppt/notesSlides/notesSlide2.xml" ContentType="application/vnd.openxmlformats-officedocument.presentationml.notesSlide+xml"/>
  <Override PartName="/ppt/tags/tag61.xml" ContentType="application/vnd.openxmlformats-officedocument.presentationml.tags+xml"/>
  <Override PartName="/ppt/notesSlides/notesSlide3.xml" ContentType="application/vnd.openxmlformats-officedocument.presentationml.notesSlide+xml"/>
  <Override PartName="/ppt/tags/tag62.xml" ContentType="application/vnd.openxmlformats-officedocument.presentationml.tags+xml"/>
  <Override PartName="/ppt/notesSlides/notesSlide4.xml" ContentType="application/vnd.openxmlformats-officedocument.presentationml.notesSlide+xml"/>
  <Override PartName="/ppt/tags/tag63.xml" ContentType="application/vnd.openxmlformats-officedocument.presentationml.tags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64.xml" ContentType="application/vnd.openxmlformats-officedocument.presentationml.tags+xml"/>
  <Override PartName="/ppt/notesSlides/notesSlide6.xml" ContentType="application/vnd.openxmlformats-officedocument.presentationml.notesSlide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notesSlides/notesSlide7.xml" ContentType="application/vnd.openxmlformats-officedocument.presentationml.notesSlide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notesSlides/notesSlide8.xml" ContentType="application/vnd.openxmlformats-officedocument.presentationml.notesSlide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notesSlides/notesSlide9.xml" ContentType="application/vnd.openxmlformats-officedocument.presentationml.notesSlide+xml"/>
  <Override PartName="/ppt/tags/tag74.xml" ContentType="application/vnd.openxmlformats-officedocument.presentationml.tags+xml"/>
  <Override PartName="/ppt/notesSlides/notesSlide10.xml" ContentType="application/vnd.openxmlformats-officedocument.presentationml.notesSlide+xml"/>
  <Override PartName="/ppt/tags/tag75.xml" ContentType="application/vnd.openxmlformats-officedocument.presentationml.tags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tags/tag76.xml" ContentType="application/vnd.openxmlformats-officedocument.presentationml.tags+xml"/>
  <Override PartName="/ppt/notesSlides/notesSlide1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notesSlides/notesSlide13.xml" ContentType="application/vnd.openxmlformats-officedocument.presentationml.notesSlide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notesSlides/notesSlide14.xml" ContentType="application/vnd.openxmlformats-officedocument.presentationml.notesSlide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notesSlides/notesSlide1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notesSlides/notesSlide16.xml" ContentType="application/vnd.openxmlformats-officedocument.presentationml.notesSlide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notesSlides/notesSlide17.xml" ContentType="application/vnd.openxmlformats-officedocument.presentationml.notesSlide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notesSlides/notesSlide18.xml" ContentType="application/vnd.openxmlformats-officedocument.presentationml.notesSlide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notesSlides/notesSlide19.xml" ContentType="application/vnd.openxmlformats-officedocument.presentationml.notesSlide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notesSlides/notesSlide20.xml" ContentType="application/vnd.openxmlformats-officedocument.presentationml.notesSlide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notesSlides/notesSlide21.xml" ContentType="application/vnd.openxmlformats-officedocument.presentationml.notesSlide+xml"/>
  <Override PartName="/ppt/tags/tag95.xml" ContentType="application/vnd.openxmlformats-officedocument.presentationml.tags+xml"/>
  <Override PartName="/ppt/notesSlides/notesSlide2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96.xml" ContentType="application/vnd.openxmlformats-officedocument.presentationml.tags+xml"/>
  <Override PartName="/ppt/notesSlides/notesSlide23.xml" ContentType="application/vnd.openxmlformats-officedocument.presentationml.notesSlide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8" r:id="rId2"/>
    <p:sldId id="260" r:id="rId3"/>
    <p:sldId id="257" r:id="rId4"/>
    <p:sldId id="261" r:id="rId5"/>
    <p:sldId id="300" r:id="rId6"/>
    <p:sldId id="262" r:id="rId7"/>
    <p:sldId id="297" r:id="rId8"/>
    <p:sldId id="298" r:id="rId9"/>
    <p:sldId id="299" r:id="rId10"/>
    <p:sldId id="263" r:id="rId11"/>
    <p:sldId id="296" r:id="rId12"/>
    <p:sldId id="301" r:id="rId13"/>
    <p:sldId id="264" r:id="rId14"/>
    <p:sldId id="302" r:id="rId15"/>
    <p:sldId id="303" r:id="rId16"/>
    <p:sldId id="304" r:id="rId17"/>
    <p:sldId id="305" r:id="rId18"/>
    <p:sldId id="271" r:id="rId19"/>
    <p:sldId id="291" r:id="rId20"/>
    <p:sldId id="292" r:id="rId21"/>
    <p:sldId id="293" r:id="rId22"/>
    <p:sldId id="273" r:id="rId23"/>
    <p:sldId id="287" r:id="rId24"/>
    <p:sldId id="288" r:id="rId25"/>
    <p:sldId id="308" r:id="rId26"/>
    <p:sldId id="306" r:id="rId27"/>
    <p:sldId id="275" r:id="rId28"/>
  </p:sldIdLst>
  <p:sldSz cx="9144000" cy="6858000" type="screen4x3"/>
  <p:notesSz cx="6858000" cy="9144000"/>
  <p:custDataLst>
    <p:tags r:id="rId30"/>
  </p:custDataLst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13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6F0"/>
    <a:srgbClr val="FBD5B5"/>
    <a:srgbClr val="B8CCE4"/>
    <a:srgbClr val="68CCE4"/>
    <a:srgbClr val="B9CDE5"/>
    <a:srgbClr val="95B3D7"/>
    <a:srgbClr val="1BA3B1"/>
    <a:srgbClr val="1CB0A9"/>
    <a:srgbClr val="00CC99"/>
    <a:srgbClr val="244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A111915-BE36-4E01-A7E5-04B1672EAD32}" styleName="Estilo claro 2 - Acento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A488322-F2BA-4B5B-9748-0D474271808F}" styleName="Estilo medio 3 - 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Estilo claro 1 - Acento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1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510" y="126"/>
      </p:cViewPr>
      <p:guideLst>
        <p:guide orient="horz" pos="2160"/>
        <p:guide pos="2880"/>
        <p:guide pos="13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sespitia\AppData\Local\Temp\Socya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../embeddings/oleObject21.bin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../embeddings/oleObject23.bin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rincon\AppData\Local\Microsoft\Windows\Temporary%20Internet%20Files\Content.Outlook\FCD1QYEU\Historico%20UTFC-DRACOL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sz="1200" b="1" noProof="0" dirty="0"/>
              <a:t>Avance</a:t>
            </a:r>
            <a:r>
              <a:rPr lang="en-US" sz="1200" b="1" dirty="0"/>
              <a:t> </a:t>
            </a:r>
            <a:r>
              <a:rPr lang="es-CO" sz="1200" b="1" noProof="0" dirty="0"/>
              <a:t>en</a:t>
            </a:r>
            <a:r>
              <a:rPr lang="en-US" sz="1200" b="1" dirty="0"/>
              <a:t> </a:t>
            </a:r>
            <a:r>
              <a:rPr lang="en-US" sz="1200" b="1" dirty="0" err="1"/>
              <a:t>Reasentamiento</a:t>
            </a:r>
            <a:r>
              <a:rPr lang="en-US" sz="1200" b="1" dirty="0"/>
              <a:t> </a:t>
            </a:r>
            <a:r>
              <a:rPr lang="en-US" sz="1200" b="1" dirty="0" err="1"/>
              <a:t>Sitio</a:t>
            </a:r>
            <a:r>
              <a:rPr lang="en-US" sz="1200" b="1" dirty="0"/>
              <a:t> </a:t>
            </a:r>
            <a:r>
              <a:rPr lang="en-US" sz="1200" b="1" dirty="0" err="1"/>
              <a:t>Propio</a:t>
            </a:r>
            <a:endParaRPr lang="en-US" sz="12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0"/>
      <c:rotY val="0"/>
      <c:rAngAx val="0"/>
      <c:perspective val="2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3409645380230555E-2"/>
          <c:y val="0.1711111111111111"/>
          <c:w val="0.89484292437013668"/>
          <c:h val="0.52006769843424749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7A7-48ED-B793-AE75C28DA32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7A7-48ED-B793-AE75C28DA32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7A7-48ED-B793-AE75C28DA328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C7A7-48ED-B793-AE75C28DA328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C7A7-48ED-B793-AE75C28DA328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C7A7-48ED-B793-AE75C28DA328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C7A7-48ED-B793-AE75C28DA32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[Socya.xlsx]Provisional!$B$4:$C$11</c:f>
              <c:multiLvlStrCache>
                <c:ptCount val="8"/>
                <c:lvl>
                  <c:pt idx="0">
                    <c:v>Predios legalizados</c:v>
                  </c:pt>
                  <c:pt idx="1">
                    <c:v>predios proceso de revocatoria ante Incoder por legalizar</c:v>
                  </c:pt>
                  <c:pt idx="2">
                    <c:v>Resolucion licencia de construcción</c:v>
                  </c:pt>
                  <c:pt idx="3">
                    <c:v>Viviendas a Construir para RSP</c:v>
                  </c:pt>
                  <c:pt idx="4">
                    <c:v>Predios legalizados</c:v>
                  </c:pt>
                  <c:pt idx="5">
                    <c:v>predios proceso de revocatoria ante Incoder por legalizar</c:v>
                  </c:pt>
                  <c:pt idx="6">
                    <c:v>Resolucion licencia de construcción</c:v>
                  </c:pt>
                  <c:pt idx="7">
                    <c:v>Viviendas a Construir para RSP</c:v>
                  </c:pt>
                </c:lvl>
                <c:lvl>
                  <c:pt idx="0">
                    <c:v>Loma Colorada - Bosconia</c:v>
                  </c:pt>
                  <c:pt idx="4">
                    <c:v>La Estacion - Algarrobo</c:v>
                  </c:pt>
                </c:lvl>
              </c:multiLvlStrCache>
            </c:multiLvlStrRef>
          </c:cat>
          <c:val>
            <c:numRef>
              <c:f>[Socya.xlsx]Provisional!$D$4:$D$11</c:f>
              <c:numCache>
                <c:formatCode>0.0%</c:formatCode>
                <c:ptCount val="8"/>
                <c:pt idx="0">
                  <c:v>1</c:v>
                </c:pt>
                <c:pt idx="1">
                  <c:v>0</c:v>
                </c:pt>
                <c:pt idx="2">
                  <c:v>0.93</c:v>
                </c:pt>
                <c:pt idx="3">
                  <c:v>0.93</c:v>
                </c:pt>
                <c:pt idx="4">
                  <c:v>0.5</c:v>
                </c:pt>
                <c:pt idx="5">
                  <c:v>0.5</c:v>
                </c:pt>
                <c:pt idx="6">
                  <c:v>0.5</c:v>
                </c:pt>
                <c:pt idx="7">
                  <c:v>0.5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E-C7A7-48ED-B793-AE75C28DA3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226382816"/>
        <c:axId val="226383376"/>
        <c:axId val="0"/>
      </c:bar3DChart>
      <c:catAx>
        <c:axId val="226382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26383376"/>
        <c:crosses val="autoZero"/>
        <c:auto val="1"/>
        <c:lblAlgn val="ctr"/>
        <c:lblOffset val="100"/>
        <c:noMultiLvlLbl val="0"/>
      </c:catAx>
      <c:valAx>
        <c:axId val="2263833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26382816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bg1">
          <a:lumMod val="75000"/>
        </a:schemeClr>
      </a:solidFill>
      <a:round/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b="1" dirty="0" err="1"/>
              <a:t>Avance</a:t>
            </a:r>
            <a:r>
              <a:rPr lang="en-US" sz="1200" b="1" dirty="0"/>
              <a:t> </a:t>
            </a:r>
            <a:r>
              <a:rPr lang="en-US" sz="1200" b="1" dirty="0" err="1"/>
              <a:t>en</a:t>
            </a:r>
            <a:r>
              <a:rPr lang="en-US" sz="1200" b="1" dirty="0"/>
              <a:t> </a:t>
            </a:r>
            <a:r>
              <a:rPr lang="en-US" sz="1200" b="1" dirty="0" err="1"/>
              <a:t>Reasentamiento</a:t>
            </a:r>
            <a:r>
              <a:rPr lang="en-US" sz="1200" b="1" dirty="0"/>
              <a:t> </a:t>
            </a:r>
            <a:r>
              <a:rPr lang="en-US" sz="1200" b="1" dirty="0" err="1"/>
              <a:t>Otro</a:t>
            </a:r>
            <a:r>
              <a:rPr lang="en-US" sz="1200" b="1" baseline="0" dirty="0"/>
              <a:t> </a:t>
            </a:r>
            <a:r>
              <a:rPr lang="en-US" sz="1200" b="1" dirty="0" err="1"/>
              <a:t>Sitio</a:t>
            </a:r>
            <a:endParaRPr lang="en-US" sz="12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0"/>
      <c:rotY val="0"/>
      <c:rAngAx val="0"/>
      <c:perspective val="2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3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7CA-47F9-85B9-128CE229E388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7CA-47F9-85B9-128CE229E388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E7CA-47F9-85B9-128CE229E38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[Socya.xlsx]Provisional!$B$20:$C$25</c:f>
              <c:multiLvlStrCache>
                <c:ptCount val="6"/>
                <c:lvl>
                  <c:pt idx="0">
                    <c:v>Familias con vivienda seleccionada, adquirida y trasladada</c:v>
                  </c:pt>
                  <c:pt idx="1">
                    <c:v>Familias con vivienda o lote en proceso de adquisición</c:v>
                  </c:pt>
                  <c:pt idx="2">
                    <c:v>Familias en proceso de búsqueda de vivienda o lote</c:v>
                  </c:pt>
                  <c:pt idx="3">
                    <c:v>Familias con vivienda seleccionada, adquirida y trasladada</c:v>
                  </c:pt>
                  <c:pt idx="4">
                    <c:v>Familias con vivienda o lote en proceso de construcción</c:v>
                  </c:pt>
                  <c:pt idx="5">
                    <c:v>Familias en proceso de búsqueda de vivienda o lote</c:v>
                  </c:pt>
                </c:lvl>
                <c:lvl>
                  <c:pt idx="0">
                    <c:v>Loma Colorada - Bosconia</c:v>
                  </c:pt>
                  <c:pt idx="3">
                    <c:v>La Estacion - Algarrobo</c:v>
                  </c:pt>
                </c:lvl>
              </c:multiLvlStrCache>
            </c:multiLvlStrRef>
          </c:cat>
          <c:val>
            <c:numRef>
              <c:f>[Socya.xlsx]Provisional!$D$20:$D$25</c:f>
              <c:numCache>
                <c:formatCode>0.0%</c:formatCode>
                <c:ptCount val="6"/>
                <c:pt idx="0">
                  <c:v>0.56999999999999995</c:v>
                </c:pt>
                <c:pt idx="1">
                  <c:v>0.22</c:v>
                </c:pt>
                <c:pt idx="2">
                  <c:v>0.21</c:v>
                </c:pt>
                <c:pt idx="3">
                  <c:v>0.125</c:v>
                </c:pt>
                <c:pt idx="4">
                  <c:v>0.5</c:v>
                </c:pt>
                <c:pt idx="5">
                  <c:v>0.375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6-E7CA-47F9-85B9-128CE229E3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5"/>
        <c:shape val="box"/>
        <c:axId val="230200800"/>
        <c:axId val="230201360"/>
        <c:axId val="0"/>
      </c:bar3DChart>
      <c:catAx>
        <c:axId val="230200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30201360"/>
        <c:crosses val="autoZero"/>
        <c:auto val="1"/>
        <c:lblAlgn val="ctr"/>
        <c:lblOffset val="100"/>
        <c:noMultiLvlLbl val="0"/>
      </c:catAx>
      <c:valAx>
        <c:axId val="230201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30200800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bg1">
          <a:lumMod val="75000"/>
        </a:schemeClr>
      </a:solidFill>
      <a:round/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Compensación</a:t>
            </a:r>
            <a:r>
              <a:rPr lang="es-CO" baseline="0"/>
              <a:t> económica</a:t>
            </a:r>
            <a:endParaRPr lang="es-CO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0"/>
      <c:rotY val="0"/>
      <c:rAngAx val="0"/>
      <c:perspective val="2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3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BAE-4327-B2BC-DD0B8E395A56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BAE-4327-B2BC-DD0B8E395A56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BAE-4327-B2BC-DD0B8E395A5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[Socya.xlsx]Provisional!$B$35:$C$40</c:f>
              <c:multiLvlStrCache>
                <c:ptCount val="6"/>
                <c:lvl>
                  <c:pt idx="0">
                    <c:v>Familias con pago de compensación económica en condición de moradores</c:v>
                  </c:pt>
                  <c:pt idx="1">
                    <c:v>Familias con pago de compensación económica por compra de mejoras</c:v>
                  </c:pt>
                  <c:pt idx="2">
                    <c:v>Familia en proceso de negociación para pago de compensación</c:v>
                  </c:pt>
                  <c:pt idx="3">
                    <c:v>Familias con pago de compensación económica en condición de moradores</c:v>
                  </c:pt>
                  <c:pt idx="4">
                    <c:v>Familias con pago de compensación económica por compra de mejoras</c:v>
                  </c:pt>
                  <c:pt idx="5">
                    <c:v>Familia en proceso de negociación para pago de compensación</c:v>
                  </c:pt>
                </c:lvl>
                <c:lvl>
                  <c:pt idx="0">
                    <c:v>Loma Colorada - Bosconia</c:v>
                  </c:pt>
                  <c:pt idx="3">
                    <c:v>La Estacion - Algarrobo</c:v>
                  </c:pt>
                </c:lvl>
              </c:multiLvlStrCache>
            </c:multiLvlStrRef>
          </c:cat>
          <c:val>
            <c:numRef>
              <c:f>[Socya.xlsx]Provisional!$D$35:$D$40</c:f>
              <c:numCache>
                <c:formatCode>0%</c:formatCode>
                <c:ptCount val="6"/>
                <c:pt idx="0">
                  <c:v>0.57999999999999996</c:v>
                </c:pt>
                <c:pt idx="1">
                  <c:v>0.26</c:v>
                </c:pt>
                <c:pt idx="2">
                  <c:v>0.16</c:v>
                </c:pt>
                <c:pt idx="3">
                  <c:v>0.5</c:v>
                </c:pt>
                <c:pt idx="4">
                  <c:v>0.5</c:v>
                </c:pt>
                <c:pt idx="5">
                  <c:v>0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6-CBAE-4327-B2BC-DD0B8E395A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9"/>
        <c:shape val="box"/>
        <c:axId val="225823568"/>
        <c:axId val="225824128"/>
        <c:axId val="0"/>
      </c:bar3DChart>
      <c:catAx>
        <c:axId val="225823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25824128"/>
        <c:crosses val="autoZero"/>
        <c:auto val="1"/>
        <c:lblAlgn val="ctr"/>
        <c:lblOffset val="100"/>
        <c:noMultiLvlLbl val="0"/>
      </c:catAx>
      <c:valAx>
        <c:axId val="225824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25823568"/>
        <c:crosses val="autoZero"/>
        <c:crossBetween val="between"/>
        <c:minorUnit val="0.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bg1">
          <a:lumMod val="65000"/>
        </a:schemeClr>
      </a:solidFill>
      <a:round/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900" b="1" i="0" u="none" strike="noStrike" kern="1200" spc="0" baseline="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sz="900" b="1" dirty="0" err="1">
                <a:solidFill>
                  <a:schemeClr val="tx1">
                    <a:lumMod val="50000"/>
                  </a:schemeClr>
                </a:solidFill>
              </a:rPr>
              <a:t>Hstorico</a:t>
            </a:r>
            <a:r>
              <a:rPr lang="es-CO" sz="900" b="1" dirty="0">
                <a:solidFill>
                  <a:schemeClr val="tx1">
                    <a:lumMod val="50000"/>
                  </a:schemeClr>
                </a:solidFill>
              </a:rPr>
              <a:t> pasajeros</a:t>
            </a:r>
            <a:r>
              <a:rPr lang="es-CO" sz="900" b="1" baseline="0" dirty="0">
                <a:solidFill>
                  <a:schemeClr val="tx1">
                    <a:lumMod val="50000"/>
                  </a:schemeClr>
                </a:solidFill>
              </a:rPr>
              <a:t> </a:t>
            </a:r>
          </a:p>
          <a:p>
            <a:pPr>
              <a:defRPr sz="900" b="1">
                <a:solidFill>
                  <a:schemeClr val="tx1">
                    <a:lumMod val="50000"/>
                  </a:schemeClr>
                </a:solidFill>
              </a:defRPr>
            </a:pPr>
            <a:r>
              <a:rPr lang="es-CO" sz="900" b="1" baseline="0" dirty="0">
                <a:solidFill>
                  <a:schemeClr val="tx1">
                    <a:lumMod val="50000"/>
                  </a:schemeClr>
                </a:solidFill>
              </a:rPr>
              <a:t>tramo Km 5- Zipaquirá</a:t>
            </a:r>
            <a:endParaRPr lang="es-CO" sz="900" b="1" dirty="0">
              <a:solidFill>
                <a:schemeClr val="tx1">
                  <a:lumMod val="50000"/>
                </a:schemeClr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spc="0" baseline="0">
              <a:solidFill>
                <a:schemeClr val="tx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'[Historico UTFC-DRACOL.xlsx]Historico de pasajeros Bog-Bel'!$C$3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'[Historico UTFC-DRACOL.xlsx]Historico de pasajeros Bog-Bel'!$B$4:$B$15</c:f>
              <c:strCache>
                <c:ptCount val="12"/>
                <c:pt idx="0">
                  <c:v>Ene.</c:v>
                </c:pt>
                <c:pt idx="1">
                  <c:v>Feb.</c:v>
                </c:pt>
                <c:pt idx="2">
                  <c:v>Mar.</c:v>
                </c:pt>
                <c:pt idx="3">
                  <c:v>Abr.</c:v>
                </c:pt>
                <c:pt idx="4">
                  <c:v>May.</c:v>
                </c:pt>
                <c:pt idx="5">
                  <c:v>Jun.</c:v>
                </c:pt>
                <c:pt idx="6">
                  <c:v>Jul.</c:v>
                </c:pt>
                <c:pt idx="7">
                  <c:v>Ago.</c:v>
                </c:pt>
                <c:pt idx="8">
                  <c:v>Sep.</c:v>
                </c:pt>
                <c:pt idx="9">
                  <c:v>Oct.</c:v>
                </c:pt>
                <c:pt idx="10">
                  <c:v>Nov.</c:v>
                </c:pt>
                <c:pt idx="11">
                  <c:v>Dic.</c:v>
                </c:pt>
              </c:strCache>
            </c:strRef>
          </c:cat>
          <c:val>
            <c:numRef>
              <c:f>'[Historico UTFC-DRACOL.xlsx]Historico de pasajeros Bog-Bel'!$C$4:$C$15</c:f>
              <c:numCache>
                <c:formatCode>#,##0</c:formatCode>
                <c:ptCount val="12"/>
                <c:pt idx="0">
                  <c:v>15565</c:v>
                </c:pt>
                <c:pt idx="1">
                  <c:v>18520</c:v>
                </c:pt>
                <c:pt idx="2">
                  <c:v>18351</c:v>
                </c:pt>
                <c:pt idx="3">
                  <c:v>18246</c:v>
                </c:pt>
                <c:pt idx="4">
                  <c:v>11901</c:v>
                </c:pt>
                <c:pt idx="5">
                  <c:v>6505</c:v>
                </c:pt>
                <c:pt idx="6">
                  <c:v>14428</c:v>
                </c:pt>
                <c:pt idx="7">
                  <c:v>19485</c:v>
                </c:pt>
                <c:pt idx="8">
                  <c:v>19985</c:v>
                </c:pt>
                <c:pt idx="9">
                  <c:v>25492</c:v>
                </c:pt>
                <c:pt idx="10">
                  <c:v>14684</c:v>
                </c:pt>
                <c:pt idx="11">
                  <c:v>33348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450-4BC5-9E17-888473C7925B}"/>
            </c:ext>
          </c:extLst>
        </c:ser>
        <c:ser>
          <c:idx val="1"/>
          <c:order val="1"/>
          <c:tx>
            <c:strRef>
              <c:f>'[Historico UTFC-DRACOL.xlsx]Historico de pasajeros Bog-Bel'!$D$3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'[Historico UTFC-DRACOL.xlsx]Historico de pasajeros Bog-Bel'!$B$4:$B$15</c:f>
              <c:strCache>
                <c:ptCount val="12"/>
                <c:pt idx="0">
                  <c:v>Ene.</c:v>
                </c:pt>
                <c:pt idx="1">
                  <c:v>Feb.</c:v>
                </c:pt>
                <c:pt idx="2">
                  <c:v>Mar.</c:v>
                </c:pt>
                <c:pt idx="3">
                  <c:v>Abr.</c:v>
                </c:pt>
                <c:pt idx="4">
                  <c:v>May.</c:v>
                </c:pt>
                <c:pt idx="5">
                  <c:v>Jun.</c:v>
                </c:pt>
                <c:pt idx="6">
                  <c:v>Jul.</c:v>
                </c:pt>
                <c:pt idx="7">
                  <c:v>Ago.</c:v>
                </c:pt>
                <c:pt idx="8">
                  <c:v>Sep.</c:v>
                </c:pt>
                <c:pt idx="9">
                  <c:v>Oct.</c:v>
                </c:pt>
                <c:pt idx="10">
                  <c:v>Nov.</c:v>
                </c:pt>
                <c:pt idx="11">
                  <c:v>Dic.</c:v>
                </c:pt>
              </c:strCache>
            </c:strRef>
          </c:cat>
          <c:val>
            <c:numRef>
              <c:f>'[Historico UTFC-DRACOL.xlsx]Historico de pasajeros Bog-Bel'!$D$4:$D$15</c:f>
              <c:numCache>
                <c:formatCode>#,##0</c:formatCode>
                <c:ptCount val="12"/>
                <c:pt idx="0">
                  <c:v>29464</c:v>
                </c:pt>
                <c:pt idx="1">
                  <c:v>42358</c:v>
                </c:pt>
                <c:pt idx="2">
                  <c:v>39728</c:v>
                </c:pt>
                <c:pt idx="3">
                  <c:v>35864</c:v>
                </c:pt>
                <c:pt idx="4">
                  <c:v>26183</c:v>
                </c:pt>
                <c:pt idx="5">
                  <c:v>11902</c:v>
                </c:pt>
                <c:pt idx="6">
                  <c:v>24244</c:v>
                </c:pt>
                <c:pt idx="7">
                  <c:v>42024</c:v>
                </c:pt>
                <c:pt idx="8">
                  <c:v>41728</c:v>
                </c:pt>
                <c:pt idx="9">
                  <c:v>36024</c:v>
                </c:pt>
                <c:pt idx="10">
                  <c:v>24450</c:v>
                </c:pt>
                <c:pt idx="11">
                  <c:v>34928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450-4BC5-9E17-888473C7925B}"/>
            </c:ext>
          </c:extLst>
        </c:ser>
        <c:ser>
          <c:idx val="2"/>
          <c:order val="2"/>
          <c:tx>
            <c:strRef>
              <c:f>'[Historico UTFC-DRACOL.xlsx]Historico de pasajeros Bog-Bel'!$E$3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'[Historico UTFC-DRACOL.xlsx]Historico de pasajeros Bog-Bel'!$B$4:$B$15</c:f>
              <c:strCache>
                <c:ptCount val="12"/>
                <c:pt idx="0">
                  <c:v>Ene.</c:v>
                </c:pt>
                <c:pt idx="1">
                  <c:v>Feb.</c:v>
                </c:pt>
                <c:pt idx="2">
                  <c:v>Mar.</c:v>
                </c:pt>
                <c:pt idx="3">
                  <c:v>Abr.</c:v>
                </c:pt>
                <c:pt idx="4">
                  <c:v>May.</c:v>
                </c:pt>
                <c:pt idx="5">
                  <c:v>Jun.</c:v>
                </c:pt>
                <c:pt idx="6">
                  <c:v>Jul.</c:v>
                </c:pt>
                <c:pt idx="7">
                  <c:v>Ago.</c:v>
                </c:pt>
                <c:pt idx="8">
                  <c:v>Sep.</c:v>
                </c:pt>
                <c:pt idx="9">
                  <c:v>Oct.</c:v>
                </c:pt>
                <c:pt idx="10">
                  <c:v>Nov.</c:v>
                </c:pt>
                <c:pt idx="11">
                  <c:v>Dic.</c:v>
                </c:pt>
              </c:strCache>
            </c:strRef>
          </c:cat>
          <c:val>
            <c:numRef>
              <c:f>'[Historico UTFC-DRACOL.xlsx]Historico de pasajeros Bog-Bel'!$E$4:$E$15</c:f>
              <c:numCache>
                <c:formatCode>#,##0</c:formatCode>
                <c:ptCount val="12"/>
                <c:pt idx="0">
                  <c:v>28036</c:v>
                </c:pt>
                <c:pt idx="1">
                  <c:v>40694</c:v>
                </c:pt>
                <c:pt idx="2">
                  <c:v>38112</c:v>
                </c:pt>
                <c:pt idx="3">
                  <c:v>40490</c:v>
                </c:pt>
                <c:pt idx="4">
                  <c:v>31876</c:v>
                </c:pt>
                <c:pt idx="5">
                  <c:v>10738</c:v>
                </c:pt>
                <c:pt idx="6">
                  <c:v>22500</c:v>
                </c:pt>
                <c:pt idx="7">
                  <c:v>42338</c:v>
                </c:pt>
                <c:pt idx="8">
                  <c:v>42728</c:v>
                </c:pt>
                <c:pt idx="9">
                  <c:v>35448</c:v>
                </c:pt>
                <c:pt idx="10">
                  <c:v>21320</c:v>
                </c:pt>
                <c:pt idx="11">
                  <c:v>31512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450-4BC5-9E17-888473C7925B}"/>
            </c:ext>
          </c:extLst>
        </c:ser>
        <c:ser>
          <c:idx val="3"/>
          <c:order val="3"/>
          <c:tx>
            <c:strRef>
              <c:f>'[Historico UTFC-DRACOL.xlsx]Historico de pasajeros Bog-Bel'!$F$3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'[Historico UTFC-DRACOL.xlsx]Historico de pasajeros Bog-Bel'!$B$4:$B$15</c:f>
              <c:strCache>
                <c:ptCount val="12"/>
                <c:pt idx="0">
                  <c:v>Ene.</c:v>
                </c:pt>
                <c:pt idx="1">
                  <c:v>Feb.</c:v>
                </c:pt>
                <c:pt idx="2">
                  <c:v>Mar.</c:v>
                </c:pt>
                <c:pt idx="3">
                  <c:v>Abr.</c:v>
                </c:pt>
                <c:pt idx="4">
                  <c:v>May.</c:v>
                </c:pt>
                <c:pt idx="5">
                  <c:v>Jun.</c:v>
                </c:pt>
                <c:pt idx="6">
                  <c:v>Jul.</c:v>
                </c:pt>
                <c:pt idx="7">
                  <c:v>Ago.</c:v>
                </c:pt>
                <c:pt idx="8">
                  <c:v>Sep.</c:v>
                </c:pt>
                <c:pt idx="9">
                  <c:v>Oct.</c:v>
                </c:pt>
                <c:pt idx="10">
                  <c:v>Nov.</c:v>
                </c:pt>
                <c:pt idx="11">
                  <c:v>Dic.</c:v>
                </c:pt>
              </c:strCache>
            </c:strRef>
          </c:cat>
          <c:val>
            <c:numRef>
              <c:f>'[Historico UTFC-DRACOL.xlsx]Historico de pasajeros Bog-Bel'!$F$4:$F$15</c:f>
              <c:numCache>
                <c:formatCode>#,##0</c:formatCode>
                <c:ptCount val="12"/>
                <c:pt idx="0">
                  <c:v>27360</c:v>
                </c:pt>
                <c:pt idx="1">
                  <c:v>34208</c:v>
                </c:pt>
                <c:pt idx="2">
                  <c:v>41860</c:v>
                </c:pt>
                <c:pt idx="3">
                  <c:v>39378</c:v>
                </c:pt>
                <c:pt idx="4">
                  <c:v>31158</c:v>
                </c:pt>
                <c:pt idx="5">
                  <c:v>10630</c:v>
                </c:pt>
                <c:pt idx="6">
                  <c:v>22214</c:v>
                </c:pt>
                <c:pt idx="7">
                  <c:v>46105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E450-4BC5-9E17-888473C792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29570128"/>
        <c:axId val="229570688"/>
      </c:barChart>
      <c:catAx>
        <c:axId val="229570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29570688"/>
        <c:crosses val="autoZero"/>
        <c:auto val="1"/>
        <c:lblAlgn val="ctr"/>
        <c:lblOffset val="100"/>
        <c:noMultiLvlLbl val="0"/>
      </c:catAx>
      <c:valAx>
        <c:axId val="229570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29570128"/>
        <c:crosses val="autoZero"/>
        <c:crossBetween val="between"/>
        <c:majorUnit val="10000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/>
      <dgm:spPr/>
      <dgm:t>
        <a:bodyPr/>
        <a:lstStyle/>
        <a:p>
          <a:r>
            <a:rPr lang="es-CO"/>
            <a:t>Toneladas Transportadas</a:t>
          </a:r>
          <a:endParaRPr lang="es-CO" dirty="0"/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es-CO" dirty="0"/>
            <a:t>Red Férrea del Atlántico </a:t>
          </a:r>
          <a:r>
            <a:rPr lang="es-CO" b="1" dirty="0">
              <a:solidFill>
                <a:schemeClr val="accent1">
                  <a:lumMod val="25000"/>
                </a:schemeClr>
              </a:solidFill>
              <a:effectLst/>
              <a:latin typeface="Candara" panose="020E0502030303020204" pitchFamily="34" charset="0"/>
              <a:ea typeface="+mn-ea"/>
              <a:cs typeface="+mn-cs"/>
            </a:rPr>
            <a:t>47.705.647</a:t>
          </a:r>
          <a:r>
            <a:rPr lang="es-MX" b="1" dirty="0">
              <a:solidFill>
                <a:schemeClr val="accent1">
                  <a:lumMod val="25000"/>
                </a:schemeClr>
              </a:solidFill>
              <a:effectLst/>
              <a:latin typeface="Candara" panose="020E0502030303020204" pitchFamily="34" charset="0"/>
              <a:ea typeface="+mn-ea"/>
              <a:cs typeface="+mn-cs"/>
            </a:rPr>
            <a:t> Ton </a:t>
          </a:r>
          <a:r>
            <a:rPr lang="es-CO" b="0" dirty="0">
              <a:solidFill>
                <a:schemeClr val="accent1">
                  <a:lumMod val="25000"/>
                </a:schemeClr>
              </a:solidFill>
              <a:effectLst/>
              <a:latin typeface="Candara" panose="020E0502030303020204" pitchFamily="34" charset="0"/>
              <a:ea typeface="+mn-ea"/>
              <a:cs typeface="+mn-cs"/>
            </a:rPr>
            <a:t>sobre una meta propuesta de </a:t>
          </a:r>
          <a:r>
            <a:rPr lang="es-CO" b="1" dirty="0">
              <a:solidFill>
                <a:schemeClr val="accent1">
                  <a:lumMod val="25000"/>
                </a:schemeClr>
              </a:solidFill>
              <a:effectLst/>
              <a:latin typeface="Candara" panose="020E0502030303020204" pitchFamily="34" charset="0"/>
              <a:ea typeface="+mn-ea"/>
              <a:cs typeface="+mn-cs"/>
            </a:rPr>
            <a:t>41 MTon</a:t>
          </a:r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07499A4B-B48B-4CA7-A2BF-8CBA54EC05C0}">
      <dgm:prSet phldrT="[Texto]"/>
      <dgm:spPr/>
      <dgm:t>
        <a:bodyPr/>
        <a:lstStyle/>
        <a:p>
          <a:r>
            <a:rPr lang="es-CO" dirty="0"/>
            <a:t>Red Férrea del Pacífico </a:t>
          </a:r>
          <a:r>
            <a:rPr lang="es-CO" b="1" dirty="0">
              <a:solidFill>
                <a:schemeClr val="accent1">
                  <a:lumMod val="25000"/>
                </a:schemeClr>
              </a:solidFill>
              <a:effectLst/>
              <a:latin typeface="Candara" panose="020E0502030303020204" pitchFamily="34" charset="0"/>
              <a:ea typeface="+mn-ea"/>
              <a:cs typeface="+mn-cs"/>
            </a:rPr>
            <a:t>233,634</a:t>
          </a:r>
          <a:r>
            <a:rPr lang="es-CO" dirty="0"/>
            <a:t> </a:t>
          </a:r>
          <a:r>
            <a:rPr lang="es-CO" b="1" dirty="0">
              <a:solidFill>
                <a:schemeClr val="accent1">
                  <a:lumMod val="25000"/>
                </a:schemeClr>
              </a:solidFill>
              <a:effectLst/>
              <a:latin typeface="Candara" panose="020E0502030303020204" pitchFamily="34" charset="0"/>
              <a:ea typeface="+mn-ea"/>
              <a:cs typeface="+mn-cs"/>
            </a:rPr>
            <a:t>Ton </a:t>
          </a:r>
          <a:r>
            <a:rPr lang="es-CO" b="0" dirty="0">
              <a:solidFill>
                <a:schemeClr val="accent1">
                  <a:lumMod val="25000"/>
                </a:schemeClr>
              </a:solidFill>
              <a:effectLst/>
              <a:latin typeface="Candara" panose="020E0502030303020204" pitchFamily="34" charset="0"/>
              <a:ea typeface="+mn-ea"/>
              <a:cs typeface="+mn-cs"/>
            </a:rPr>
            <a:t>sobre una meta propuesta de 230.000 Ton</a:t>
          </a:r>
          <a:endParaRPr lang="es-CO" b="1" dirty="0">
            <a:solidFill>
              <a:schemeClr val="accent1">
                <a:lumMod val="25000"/>
              </a:schemeClr>
            </a:solidFill>
            <a:effectLst/>
            <a:latin typeface="Candara" panose="020E0502030303020204" pitchFamily="34" charset="0"/>
            <a:ea typeface="+mn-ea"/>
            <a:cs typeface="+mn-cs"/>
          </a:endParaRPr>
        </a:p>
      </dgm:t>
    </dgm:pt>
    <dgm:pt modelId="{B2DBA67C-BCD6-463C-AC81-1D3B37903BEE}" type="parTrans" cxnId="{DBE30969-0435-4D25-B3E6-54DB7A43099D}">
      <dgm:prSet/>
      <dgm:spPr/>
      <dgm:t>
        <a:bodyPr/>
        <a:lstStyle/>
        <a:p>
          <a:endParaRPr lang="es-CO"/>
        </a:p>
      </dgm:t>
    </dgm:pt>
    <dgm:pt modelId="{75627127-9B9F-4B34-B311-09B38BC3A495}" type="sibTrans" cxnId="{DBE30969-0435-4D25-B3E6-54DB7A43099D}">
      <dgm:prSet/>
      <dgm:spPr/>
      <dgm:t>
        <a:bodyPr/>
        <a:lstStyle/>
        <a:p>
          <a:endParaRPr lang="es-CO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X="-1429" custLinFactNeighborY="-3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LinFactNeighborX="-10117" custLinFactNeighborY="-1871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DBE30969-0435-4D25-B3E6-54DB7A43099D}" srcId="{3256AD19-79D9-4DD2-BD85-48D74080CB17}" destId="{07499A4B-B48B-4CA7-A2BF-8CBA54EC05C0}" srcOrd="1" destOrd="0" parTransId="{B2DBA67C-BCD6-463C-AC81-1D3B37903BEE}" sibTransId="{75627127-9B9F-4B34-B311-09B38BC3A495}"/>
    <dgm:cxn modelId="{4918B416-3562-4452-A661-A5FF8C856EE4}" type="presOf" srcId="{3256AD19-79D9-4DD2-BD85-48D74080CB17}" destId="{FFC2669E-6EFE-4306-9BF4-0E6FE39D4B43}" srcOrd="0" destOrd="0" presId="urn:microsoft.com/office/officeart/2005/8/layout/hList1"/>
    <dgm:cxn modelId="{C79BE4D5-31F6-4CF1-95A8-2E979329302E}" type="presOf" srcId="{CF84DDC2-96BF-432F-AA37-B7281110F630}" destId="{351DADD5-826D-416B-84E5-26678C386891}" srcOrd="0" destOrd="0" presId="urn:microsoft.com/office/officeart/2005/8/layout/hList1"/>
    <dgm:cxn modelId="{49FB46D4-0191-4CFF-A096-87514BC05971}" type="presOf" srcId="{62D32E80-FEA0-48C5-B4F3-D3A7B382CF4D}" destId="{AB09D624-FF1B-4987-8110-30D214096F41}" srcOrd="0" destOrd="0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8DD6EFA8-AE41-4FB7-9615-1129982E1F95}" type="presOf" srcId="{07499A4B-B48B-4CA7-A2BF-8CBA54EC05C0}" destId="{AB09D624-FF1B-4987-8110-30D214096F41}" srcOrd="0" destOrd="1" presId="urn:microsoft.com/office/officeart/2005/8/layout/hList1"/>
    <dgm:cxn modelId="{4A062310-A990-4815-8922-BE092BFC04A4}" type="presParOf" srcId="{351DADD5-826D-416B-84E5-26678C386891}" destId="{78A07495-0AF3-45E3-8386-C0DF5FF5E438}" srcOrd="0" destOrd="0" presId="urn:microsoft.com/office/officeart/2005/8/layout/hList1"/>
    <dgm:cxn modelId="{6A50C155-0266-4C6F-A94F-3DD01D762665}" type="presParOf" srcId="{78A07495-0AF3-45E3-8386-C0DF5FF5E438}" destId="{FFC2669E-6EFE-4306-9BF4-0E6FE39D4B43}" srcOrd="0" destOrd="0" presId="urn:microsoft.com/office/officeart/2005/8/layout/hList1"/>
    <dgm:cxn modelId="{1513FCF7-C082-4EBD-BC5E-A396197830EB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/>
      <dgm:spPr/>
      <dgm:t>
        <a:bodyPr/>
        <a:lstStyle/>
        <a:p>
          <a:r>
            <a:rPr lang="es-CO"/>
            <a:t>Toneladas Transportadas</a:t>
          </a:r>
          <a:endParaRPr lang="es-CO" dirty="0"/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 custT="1"/>
      <dgm:spPr/>
      <dgm:t>
        <a:bodyPr/>
        <a:lstStyle/>
        <a:p>
          <a:r>
            <a:rPr lang="es-CO" sz="2700" dirty="0"/>
            <a:t>Red Férrea del Atlántico </a:t>
          </a:r>
          <a:r>
            <a:rPr lang="es-CO" sz="2000" b="1" dirty="0">
              <a:solidFill>
                <a:schemeClr val="accent4"/>
              </a:solidFill>
            </a:rPr>
            <a:t>47,7 M-Ton</a:t>
          </a:r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F2EEE314-175B-4886-9CE2-8E1602E419B0}">
      <dgm:prSet phldrT="[Texto]" custT="1"/>
      <dgm:spPr/>
      <dgm:t>
        <a:bodyPr/>
        <a:lstStyle/>
        <a:p>
          <a:r>
            <a:rPr lang="es-CO" sz="2700" dirty="0"/>
            <a:t>Inversiones por COP </a:t>
          </a:r>
          <a:r>
            <a:rPr lang="es-CO" sz="2000" b="1" dirty="0">
              <a:solidFill>
                <a:schemeClr val="accent4"/>
              </a:solidFill>
            </a:rPr>
            <a:t>$68.747 millones</a:t>
          </a:r>
        </a:p>
      </dgm:t>
    </dgm:pt>
    <dgm:pt modelId="{90BC5301-B746-42D8-9D91-86617A13FD22}" type="parTrans" cxnId="{7E09A7D2-0482-4929-8D38-EC2C0C9EB3FE}">
      <dgm:prSet/>
      <dgm:spPr/>
      <dgm:t>
        <a:bodyPr/>
        <a:lstStyle/>
        <a:p>
          <a:endParaRPr lang="es-CO"/>
        </a:p>
      </dgm:t>
    </dgm:pt>
    <dgm:pt modelId="{A439399A-3B0B-444D-BF0A-7971002359BF}" type="sibTrans" cxnId="{7E09A7D2-0482-4929-8D38-EC2C0C9EB3FE}">
      <dgm:prSet/>
      <dgm:spPr/>
      <dgm:t>
        <a:bodyPr/>
        <a:lstStyle/>
        <a:p>
          <a:endParaRPr lang="es-CO"/>
        </a:p>
      </dgm:t>
    </dgm:pt>
    <dgm:pt modelId="{49006717-FC2A-4778-9799-DDF035C7C4E0}">
      <dgm:prSet phldrT="[Texto]" custT="1"/>
      <dgm:spPr/>
      <dgm:t>
        <a:bodyPr/>
        <a:lstStyle/>
        <a:p>
          <a:r>
            <a:rPr lang="es-CO" sz="2700" dirty="0"/>
            <a:t>Red Férrea del Pacifico </a:t>
          </a:r>
          <a:r>
            <a:rPr lang="es-CO" sz="2000" b="1" dirty="0">
              <a:solidFill>
                <a:schemeClr val="accent4"/>
              </a:solidFill>
            </a:rPr>
            <a:t>29.000 Ton </a:t>
          </a:r>
        </a:p>
      </dgm:t>
    </dgm:pt>
    <dgm:pt modelId="{C5A6DCCE-FD48-4BD0-A312-ECD5574DC5AE}" type="parTrans" cxnId="{785EA492-B6EF-4AA1-8053-FD22F83CE674}">
      <dgm:prSet/>
      <dgm:spPr/>
      <dgm:t>
        <a:bodyPr/>
        <a:lstStyle/>
        <a:p>
          <a:endParaRPr lang="es-CO"/>
        </a:p>
      </dgm:t>
    </dgm:pt>
    <dgm:pt modelId="{31D6E56B-A977-47E1-A4E6-CE7E0CE78B42}" type="sibTrans" cxnId="{785EA492-B6EF-4AA1-8053-FD22F83CE674}">
      <dgm:prSet/>
      <dgm:spPr/>
      <dgm:t>
        <a:bodyPr/>
        <a:lstStyle/>
        <a:p>
          <a:endParaRPr lang="es-CO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X="-1429" custLinFactNeighborY="-3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LinFactNeighborX="-10906" custLinFactNeighborY="-1871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ED8E91B4-ED32-404B-A890-2E1FC6816669}" type="presOf" srcId="{62D32E80-FEA0-48C5-B4F3-D3A7B382CF4D}" destId="{AB09D624-FF1B-4987-8110-30D214096F41}" srcOrd="0" destOrd="0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7E09A7D2-0482-4929-8D38-EC2C0C9EB3FE}" srcId="{3256AD19-79D9-4DD2-BD85-48D74080CB17}" destId="{F2EEE314-175B-4886-9CE2-8E1602E419B0}" srcOrd="2" destOrd="0" parTransId="{90BC5301-B746-42D8-9D91-86617A13FD22}" sibTransId="{A439399A-3B0B-444D-BF0A-7971002359BF}"/>
    <dgm:cxn modelId="{5DE9094D-DFE6-4FE5-B2C8-D0C245B73A14}" type="presOf" srcId="{3256AD19-79D9-4DD2-BD85-48D74080CB17}" destId="{FFC2669E-6EFE-4306-9BF4-0E6FE39D4B43}" srcOrd="0" destOrd="0" presId="urn:microsoft.com/office/officeart/2005/8/layout/hList1"/>
    <dgm:cxn modelId="{785EA492-B6EF-4AA1-8053-FD22F83CE674}" srcId="{3256AD19-79D9-4DD2-BD85-48D74080CB17}" destId="{49006717-FC2A-4778-9799-DDF035C7C4E0}" srcOrd="1" destOrd="0" parTransId="{C5A6DCCE-FD48-4BD0-A312-ECD5574DC5AE}" sibTransId="{31D6E56B-A977-47E1-A4E6-CE7E0CE78B42}"/>
    <dgm:cxn modelId="{BC26221F-DAA5-43D9-B28A-0F18CC0068D4}" type="presOf" srcId="{CF84DDC2-96BF-432F-AA37-B7281110F630}" destId="{351DADD5-826D-416B-84E5-26678C386891}" srcOrd="0" destOrd="0" presId="urn:microsoft.com/office/officeart/2005/8/layout/hList1"/>
    <dgm:cxn modelId="{A91A0E5C-0893-45F3-BE31-339A8160FC9F}" type="presOf" srcId="{49006717-FC2A-4778-9799-DDF035C7C4E0}" destId="{AB09D624-FF1B-4987-8110-30D214096F41}" srcOrd="0" destOrd="1" presId="urn:microsoft.com/office/officeart/2005/8/layout/hList1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C30CE909-08B9-46FD-97A7-29F84751271D}" type="presOf" srcId="{F2EEE314-175B-4886-9CE2-8E1602E419B0}" destId="{AB09D624-FF1B-4987-8110-30D214096F41}" srcOrd="0" destOrd="2" presId="urn:microsoft.com/office/officeart/2005/8/layout/hList1"/>
    <dgm:cxn modelId="{B7E836D1-98C4-49AD-A5C7-6B4E3B34115A}" type="presParOf" srcId="{351DADD5-826D-416B-84E5-26678C386891}" destId="{78A07495-0AF3-45E3-8386-C0DF5FF5E438}" srcOrd="0" destOrd="0" presId="urn:microsoft.com/office/officeart/2005/8/layout/hList1"/>
    <dgm:cxn modelId="{C5C0B82F-BC05-4EA3-B305-C5617E66C8BF}" type="presParOf" srcId="{78A07495-0AF3-45E3-8386-C0DF5FF5E438}" destId="{FFC2669E-6EFE-4306-9BF4-0E6FE39D4B43}" srcOrd="0" destOrd="0" presId="urn:microsoft.com/office/officeart/2005/8/layout/hList1"/>
    <dgm:cxn modelId="{29F41E26-5714-4F8E-818A-CD0D537E9A79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103328"/>
          <a:ext cx="5040560" cy="6336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200" kern="1200"/>
            <a:t>Toneladas Transportadas</a:t>
          </a:r>
          <a:endParaRPr lang="es-CO" sz="2200" kern="1200" dirty="0"/>
        </a:p>
      </dsp:txBody>
      <dsp:txXfrm>
        <a:off x="0" y="103328"/>
        <a:ext cx="5040560" cy="633600"/>
      </dsp:txXfrm>
    </dsp:sp>
    <dsp:sp modelId="{AB09D624-FF1B-4987-8110-30D214096F41}">
      <dsp:nvSpPr>
        <dsp:cNvPr id="0" name=""/>
        <dsp:cNvSpPr/>
      </dsp:nvSpPr>
      <dsp:spPr>
        <a:xfrm>
          <a:off x="0" y="703307"/>
          <a:ext cx="5040560" cy="1902285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200" kern="1200" dirty="0"/>
            <a:t>Red Férrea del Atlántico </a:t>
          </a:r>
          <a:r>
            <a:rPr lang="es-CO" sz="2200" b="1" kern="1200" dirty="0">
              <a:solidFill>
                <a:schemeClr val="accent1">
                  <a:lumMod val="25000"/>
                </a:schemeClr>
              </a:solidFill>
              <a:effectLst/>
              <a:latin typeface="Candara" panose="020E0502030303020204" pitchFamily="34" charset="0"/>
              <a:ea typeface="+mn-ea"/>
              <a:cs typeface="+mn-cs"/>
            </a:rPr>
            <a:t>47.705.647</a:t>
          </a:r>
          <a:r>
            <a:rPr lang="es-MX" sz="2200" b="1" kern="1200" dirty="0">
              <a:solidFill>
                <a:schemeClr val="accent1">
                  <a:lumMod val="25000"/>
                </a:schemeClr>
              </a:solidFill>
              <a:effectLst/>
              <a:latin typeface="Candara" panose="020E0502030303020204" pitchFamily="34" charset="0"/>
              <a:ea typeface="+mn-ea"/>
              <a:cs typeface="+mn-cs"/>
            </a:rPr>
            <a:t> Ton </a:t>
          </a:r>
          <a:r>
            <a:rPr lang="es-CO" sz="2200" b="0" kern="1200" dirty="0">
              <a:solidFill>
                <a:schemeClr val="accent1">
                  <a:lumMod val="25000"/>
                </a:schemeClr>
              </a:solidFill>
              <a:effectLst/>
              <a:latin typeface="Candara" panose="020E0502030303020204" pitchFamily="34" charset="0"/>
              <a:ea typeface="+mn-ea"/>
              <a:cs typeface="+mn-cs"/>
            </a:rPr>
            <a:t>sobre una meta propuesta de </a:t>
          </a:r>
          <a:r>
            <a:rPr lang="es-CO" sz="2200" b="1" kern="1200" dirty="0">
              <a:solidFill>
                <a:schemeClr val="accent1">
                  <a:lumMod val="25000"/>
                </a:schemeClr>
              </a:solidFill>
              <a:effectLst/>
              <a:latin typeface="Candara" panose="020E0502030303020204" pitchFamily="34" charset="0"/>
              <a:ea typeface="+mn-ea"/>
              <a:cs typeface="+mn-cs"/>
            </a:rPr>
            <a:t>41 MTon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200" kern="1200" dirty="0"/>
            <a:t>Red Férrea del Pacífico </a:t>
          </a:r>
          <a:r>
            <a:rPr lang="es-CO" sz="2200" b="1" kern="1200" dirty="0">
              <a:solidFill>
                <a:schemeClr val="accent1">
                  <a:lumMod val="25000"/>
                </a:schemeClr>
              </a:solidFill>
              <a:effectLst/>
              <a:latin typeface="Candara" panose="020E0502030303020204" pitchFamily="34" charset="0"/>
              <a:ea typeface="+mn-ea"/>
              <a:cs typeface="+mn-cs"/>
            </a:rPr>
            <a:t>233,634</a:t>
          </a:r>
          <a:r>
            <a:rPr lang="es-CO" sz="2200" kern="1200" dirty="0"/>
            <a:t> </a:t>
          </a:r>
          <a:r>
            <a:rPr lang="es-CO" sz="2200" b="1" kern="1200" dirty="0">
              <a:solidFill>
                <a:schemeClr val="accent1">
                  <a:lumMod val="25000"/>
                </a:schemeClr>
              </a:solidFill>
              <a:effectLst/>
              <a:latin typeface="Candara" panose="020E0502030303020204" pitchFamily="34" charset="0"/>
              <a:ea typeface="+mn-ea"/>
              <a:cs typeface="+mn-cs"/>
            </a:rPr>
            <a:t>Ton </a:t>
          </a:r>
          <a:r>
            <a:rPr lang="es-CO" sz="2200" b="0" kern="1200" dirty="0">
              <a:solidFill>
                <a:schemeClr val="accent1">
                  <a:lumMod val="25000"/>
                </a:schemeClr>
              </a:solidFill>
              <a:effectLst/>
              <a:latin typeface="Candara" panose="020E0502030303020204" pitchFamily="34" charset="0"/>
              <a:ea typeface="+mn-ea"/>
              <a:cs typeface="+mn-cs"/>
            </a:rPr>
            <a:t>sobre una meta propuesta de 230.000 Ton</a:t>
          </a:r>
          <a:endParaRPr lang="es-CO" sz="2200" b="1" kern="1200" dirty="0">
            <a:solidFill>
              <a:schemeClr val="accent1">
                <a:lumMod val="25000"/>
              </a:schemeClr>
            </a:solidFill>
            <a:effectLst/>
            <a:latin typeface="Candara" panose="020E0502030303020204" pitchFamily="34" charset="0"/>
            <a:ea typeface="+mn-ea"/>
            <a:cs typeface="+mn-cs"/>
          </a:endParaRPr>
        </a:p>
      </dsp:txBody>
      <dsp:txXfrm>
        <a:off x="0" y="703307"/>
        <a:ext cx="5040560" cy="19022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24607"/>
          <a:ext cx="5289625" cy="10656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144" tIns="150368" rIns="263144" bIns="150368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3700" kern="1200"/>
            <a:t>Toneladas Transportadas</a:t>
          </a:r>
          <a:endParaRPr lang="es-CO" sz="3700" kern="1200" dirty="0"/>
        </a:p>
      </dsp:txBody>
      <dsp:txXfrm>
        <a:off x="0" y="24607"/>
        <a:ext cx="5289625" cy="1065600"/>
      </dsp:txXfrm>
    </dsp:sp>
    <dsp:sp modelId="{AB09D624-FF1B-4987-8110-30D214096F41}">
      <dsp:nvSpPr>
        <dsp:cNvPr id="0" name=""/>
        <dsp:cNvSpPr/>
      </dsp:nvSpPr>
      <dsp:spPr>
        <a:xfrm>
          <a:off x="0" y="1063117"/>
          <a:ext cx="5289625" cy="162504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18" tIns="144018" rIns="192024" bIns="216027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700" kern="1200" dirty="0"/>
            <a:t>Red Férrea del Atlántico </a:t>
          </a:r>
          <a:r>
            <a:rPr lang="es-CO" sz="2000" b="1" kern="1200" dirty="0">
              <a:solidFill>
                <a:schemeClr val="accent4"/>
              </a:solidFill>
            </a:rPr>
            <a:t>47,7 M-Ton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700" kern="1200" dirty="0"/>
            <a:t>Red Férrea del Pacifico </a:t>
          </a:r>
          <a:r>
            <a:rPr lang="es-CO" sz="2000" b="1" kern="1200" dirty="0">
              <a:solidFill>
                <a:schemeClr val="accent4"/>
              </a:solidFill>
            </a:rPr>
            <a:t>29.000 Ton 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700" kern="1200" dirty="0"/>
            <a:t>Inversiones por COP </a:t>
          </a:r>
          <a:r>
            <a:rPr lang="es-CO" sz="2000" b="1" kern="1200" dirty="0">
              <a:solidFill>
                <a:schemeClr val="accent4"/>
              </a:solidFill>
            </a:rPr>
            <a:t>$68.747 millones</a:t>
          </a:r>
        </a:p>
      </dsp:txBody>
      <dsp:txXfrm>
        <a:off x="0" y="1063117"/>
        <a:ext cx="5289625" cy="16250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ndara"/>
                <a:sym typeface="Candara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ndara"/>
                <a:sym typeface="Candara"/>
              </a:defRPr>
            </a:lvl1pPr>
          </a:lstStyle>
          <a:p>
            <a:fld id="{C05DC3C3-82F0-4D9B-905B-D410E9D2B4EF}" type="datetimeFigureOut">
              <a:rPr lang="en-US" smtClean="0"/>
              <a:pPr/>
              <a:t>9/20/2016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ndara"/>
                <a:sym typeface="Candara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andara"/>
                <a:sym typeface="Candara"/>
              </a:defRPr>
            </a:lvl1pPr>
          </a:lstStyle>
          <a:p>
            <a:fld id="{922BCB6B-DDD0-410F-889F-FEC5002ABB12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08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andara"/>
        <a:ea typeface="+mn-ea"/>
        <a:cs typeface="+mn-cs"/>
        <a:sym typeface="Candara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ndara"/>
        <a:ea typeface="+mn-ea"/>
        <a:cs typeface="+mn-cs"/>
        <a:sym typeface="Candara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ndara"/>
        <a:ea typeface="+mn-ea"/>
        <a:cs typeface="+mn-cs"/>
        <a:sym typeface="Candara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ndara"/>
        <a:ea typeface="+mn-ea"/>
        <a:cs typeface="+mn-cs"/>
        <a:sym typeface="Candara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ndara"/>
        <a:ea typeface="+mn-ea"/>
        <a:cs typeface="+mn-cs"/>
        <a:sym typeface="Candara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6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97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BCB6B-DDD0-410F-889F-FEC5002ABB1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6314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3968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8998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2923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7559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6178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9608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7741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0185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D52C1F3E-BB29-49E7-9332-E23C0ECD21B4}" type="slidenum">
              <a:rPr lang="en-US" sz="1200" smtClean="0">
                <a:latin typeface="Candara"/>
              </a:rPr>
              <a:pPr eaLnBrk="1" hangingPunct="1"/>
              <a:t>18</a:t>
            </a:fld>
            <a:endParaRPr lang="en-US" sz="1200">
              <a:latin typeface="Candara"/>
            </a:endParaRPr>
          </a:p>
        </p:txBody>
      </p:sp>
      <p:sp>
        <p:nvSpPr>
          <p:cNvPr id="65539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LATAM-AAA123-20090130-</a:t>
            </a:r>
          </a:p>
        </p:txBody>
      </p:sp>
      <p:sp>
        <p:nvSpPr>
          <p:cNvPr id="522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1795463" y="1179513"/>
            <a:ext cx="10409238" cy="78089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20738" y="339725"/>
            <a:ext cx="5843587" cy="298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065634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104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BCB6B-DDD0-410F-889F-FEC5002ABB1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8862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7068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3748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3D9466A8-1F92-47A7-B703-30F402239C48}" type="slidenum">
              <a:rPr lang="en-US" sz="1200" smtClean="0">
                <a:latin typeface="Candara"/>
              </a:rPr>
              <a:pPr eaLnBrk="1" hangingPunct="1"/>
              <a:t>22</a:t>
            </a:fld>
            <a:endParaRPr lang="en-US" sz="1200">
              <a:latin typeface="Candara"/>
            </a:endParaRPr>
          </a:p>
        </p:txBody>
      </p:sp>
      <p:sp>
        <p:nvSpPr>
          <p:cNvPr id="54275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LATAM-AAA123-20090130-</a:t>
            </a:r>
          </a:p>
        </p:txBody>
      </p:sp>
      <p:sp>
        <p:nvSpPr>
          <p:cNvPr id="542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4084169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F7AEEAE5-5E09-4A08-BC94-FD7C1906E753}" type="slidenum">
              <a:rPr lang="en-US" sz="1200" smtClean="0">
                <a:latin typeface="Candara"/>
              </a:rPr>
              <a:pPr eaLnBrk="1" hangingPunct="1"/>
              <a:t>26</a:t>
            </a:fld>
            <a:endParaRPr lang="en-US" sz="1200">
              <a:latin typeface="Candara"/>
            </a:endParaRPr>
          </a:p>
        </p:txBody>
      </p:sp>
      <p:sp>
        <p:nvSpPr>
          <p:cNvPr id="55299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LATAM-AAA123-20090130-</a:t>
            </a:r>
          </a:p>
        </p:txBody>
      </p:sp>
      <p:sp>
        <p:nvSpPr>
          <p:cNvPr id="553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1776413" y="1179513"/>
            <a:ext cx="10410826" cy="78089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30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0538" y="322263"/>
            <a:ext cx="5876925" cy="30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/>
          </a:p>
        </p:txBody>
      </p:sp>
      <p:sp>
        <p:nvSpPr>
          <p:cNvPr id="55302" name="McK Separator"/>
          <p:cNvSpPr>
            <a:spLocks noChangeShapeType="1"/>
          </p:cNvSpPr>
          <p:nvPr>
            <p:custDataLst>
              <p:tags r:id="rId1"/>
            </p:custDataLst>
          </p:nvPr>
        </p:nvSpPr>
        <p:spPr bwMode="auto">
          <a:xfrm>
            <a:off x="490538" y="1452563"/>
            <a:ext cx="5875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9940" tIns="44970" rIns="89940" bIns="44970"/>
          <a:lstStyle/>
          <a:p>
            <a:endParaRPr lang="en-US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210970712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54994596-6E8E-45DB-8898-CB3FAEEB7F85}" type="slidenum">
              <a:rPr lang="en-US" sz="1200" smtClean="0">
                <a:latin typeface="Candara"/>
              </a:rPr>
              <a:pPr eaLnBrk="1" hangingPunct="1"/>
              <a:t>27</a:t>
            </a:fld>
            <a:endParaRPr lang="en-US" sz="1200">
              <a:latin typeface="Candara"/>
            </a:endParaRPr>
          </a:p>
        </p:txBody>
      </p:sp>
      <p:sp>
        <p:nvSpPr>
          <p:cNvPr id="58371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LATAM-AAA123-20090130-</a:t>
            </a:r>
          </a:p>
        </p:txBody>
      </p:sp>
      <p:sp>
        <p:nvSpPr>
          <p:cNvPr id="563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1795463" y="1179513"/>
            <a:ext cx="10409238" cy="78089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20738" y="339725"/>
            <a:ext cx="5843587" cy="298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311998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BCB6B-DDD0-410F-889F-FEC5002ABB1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6261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5434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825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0750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4542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2310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3260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tags" Target="../tags/tag16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tags" Target="../tags/tag20.xml"/><Relationship Id="rId17" Type="http://schemas.openxmlformats.org/officeDocument/2006/relationships/image" Target="../media/image5.png"/><Relationship Id="rId2" Type="http://schemas.openxmlformats.org/officeDocument/2006/relationships/tags" Target="../tags/tag10.xml"/><Relationship Id="rId16" Type="http://schemas.openxmlformats.org/officeDocument/2006/relationships/image" Target="../media/image4.jpeg"/><Relationship Id="rId1" Type="http://schemas.openxmlformats.org/officeDocument/2006/relationships/vmlDrawing" Target="../drawings/vmlDrawing2.vml"/><Relationship Id="rId6" Type="http://schemas.openxmlformats.org/officeDocument/2006/relationships/tags" Target="../tags/tag14.xml"/><Relationship Id="rId11" Type="http://schemas.openxmlformats.org/officeDocument/2006/relationships/tags" Target="../tags/tag19.xml"/><Relationship Id="rId5" Type="http://schemas.openxmlformats.org/officeDocument/2006/relationships/tags" Target="../tags/tag13.xml"/><Relationship Id="rId15" Type="http://schemas.openxmlformats.org/officeDocument/2006/relationships/image" Target="../media/image1.emf"/><Relationship Id="rId10" Type="http://schemas.openxmlformats.org/officeDocument/2006/relationships/tags" Target="../tags/tag18.xml"/><Relationship Id="rId4" Type="http://schemas.openxmlformats.org/officeDocument/2006/relationships/tags" Target="../tags/tag12.xml"/><Relationship Id="rId9" Type="http://schemas.openxmlformats.org/officeDocument/2006/relationships/tags" Target="../tags/tag17.xml"/><Relationship Id="rId1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tags" Target="../tags/tag2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1.xml"/><Relationship Id="rId1" Type="http://schemas.openxmlformats.org/officeDocument/2006/relationships/vmlDrawing" Target="../drawings/vmlDrawing3.v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9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27.xml"/><Relationship Id="rId7" Type="http://schemas.openxmlformats.org/officeDocument/2006/relationships/tags" Target="../tags/tag31.xml"/><Relationship Id="rId2" Type="http://schemas.openxmlformats.org/officeDocument/2006/relationships/tags" Target="../tags/tag26.xml"/><Relationship Id="rId1" Type="http://schemas.openxmlformats.org/officeDocument/2006/relationships/vmlDrawing" Target="../drawings/vmlDrawing4.v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10" Type="http://schemas.openxmlformats.org/officeDocument/2006/relationships/image" Target="../media/image1.emf"/><Relationship Id="rId4" Type="http://schemas.openxmlformats.org/officeDocument/2006/relationships/tags" Target="../tags/tag28.xml"/><Relationship Id="rId9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7" Type="http://schemas.openxmlformats.org/officeDocument/2006/relationships/image" Target="../media/image1.emf"/><Relationship Id="rId2" Type="http://schemas.openxmlformats.org/officeDocument/2006/relationships/tags" Target="../tags/tag3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5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4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41.xml"/><Relationship Id="rId13" Type="http://schemas.openxmlformats.org/officeDocument/2006/relationships/image" Target="../media/image3.png"/><Relationship Id="rId3" Type="http://schemas.openxmlformats.org/officeDocument/2006/relationships/tags" Target="../tags/tag36.xml"/><Relationship Id="rId7" Type="http://schemas.openxmlformats.org/officeDocument/2006/relationships/tags" Target="../tags/tag40.xml"/><Relationship Id="rId12" Type="http://schemas.openxmlformats.org/officeDocument/2006/relationships/image" Target="../media/image6.jpeg"/><Relationship Id="rId2" Type="http://schemas.openxmlformats.org/officeDocument/2006/relationships/tags" Target="../tags/tag35.xml"/><Relationship Id="rId1" Type="http://schemas.openxmlformats.org/officeDocument/2006/relationships/vmlDrawing" Target="../drawings/vmlDrawing6.vml"/><Relationship Id="rId6" Type="http://schemas.openxmlformats.org/officeDocument/2006/relationships/tags" Target="../tags/tag39.xml"/><Relationship Id="rId11" Type="http://schemas.openxmlformats.org/officeDocument/2006/relationships/image" Target="../media/image1.emf"/><Relationship Id="rId5" Type="http://schemas.openxmlformats.org/officeDocument/2006/relationships/tags" Target="../tags/tag38.xml"/><Relationship Id="rId10" Type="http://schemas.openxmlformats.org/officeDocument/2006/relationships/oleObject" Target="../embeddings/oleObject6.bin"/><Relationship Id="rId4" Type="http://schemas.openxmlformats.org/officeDocument/2006/relationships/tags" Target="../tags/tag37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43.xml"/><Relationship Id="rId7" Type="http://schemas.openxmlformats.org/officeDocument/2006/relationships/oleObject" Target="../embeddings/oleObject7.bin"/><Relationship Id="rId2" Type="http://schemas.openxmlformats.org/officeDocument/2006/relationships/tags" Target="../tags/tag42.xml"/><Relationship Id="rId1" Type="http://schemas.openxmlformats.org/officeDocument/2006/relationships/vmlDrawing" Target="../drawings/vmlDrawing7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5.xml"/><Relationship Id="rId4" Type="http://schemas.openxmlformats.org/officeDocument/2006/relationships/tags" Target="../tags/tag44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47.xml"/><Relationship Id="rId7" Type="http://schemas.openxmlformats.org/officeDocument/2006/relationships/tags" Target="../tags/tag51.xml"/><Relationship Id="rId12" Type="http://schemas.openxmlformats.org/officeDocument/2006/relationships/image" Target="../media/image5.png"/><Relationship Id="rId2" Type="http://schemas.openxmlformats.org/officeDocument/2006/relationships/tags" Target="../tags/tag46.xml"/><Relationship Id="rId1" Type="http://schemas.openxmlformats.org/officeDocument/2006/relationships/vmlDrawing" Target="../drawings/vmlDrawing8.vml"/><Relationship Id="rId6" Type="http://schemas.openxmlformats.org/officeDocument/2006/relationships/tags" Target="../tags/tag50.xml"/><Relationship Id="rId11" Type="http://schemas.openxmlformats.org/officeDocument/2006/relationships/image" Target="../media/image4.jpeg"/><Relationship Id="rId5" Type="http://schemas.openxmlformats.org/officeDocument/2006/relationships/tags" Target="../tags/tag49.xml"/><Relationship Id="rId10" Type="http://schemas.openxmlformats.org/officeDocument/2006/relationships/image" Target="../media/image1.emf"/><Relationship Id="rId4" Type="http://schemas.openxmlformats.org/officeDocument/2006/relationships/tags" Target="../tags/tag48.xml"/><Relationship Id="rId9" Type="http://schemas.openxmlformats.org/officeDocument/2006/relationships/oleObject" Target="../embeddings/oleObject8.bin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53.xml"/><Relationship Id="rId7" Type="http://schemas.openxmlformats.org/officeDocument/2006/relationships/tags" Target="../tags/tag57.xml"/><Relationship Id="rId2" Type="http://schemas.openxmlformats.org/officeDocument/2006/relationships/tags" Target="../tags/tag52.xml"/><Relationship Id="rId1" Type="http://schemas.openxmlformats.org/officeDocument/2006/relationships/vmlDrawing" Target="../drawings/vmlDrawing9.v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10" Type="http://schemas.openxmlformats.org/officeDocument/2006/relationships/image" Target="../media/image1.emf"/><Relationship Id="rId4" Type="http://schemas.openxmlformats.org/officeDocument/2006/relationships/tags" Target="../tags/tag54.xml"/><Relationship Id="rId9" Type="http://schemas.openxmlformats.org/officeDocument/2006/relationships/oleObject" Target="../embeddings/oleObject9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5643863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54" name="think-cell Slide" r:id="rId14" imgW="270" imgH="270" progId="TCLayout.ActiveDocument.1">
                  <p:embed/>
                </p:oleObj>
              </mc:Choice>
              <mc:Fallback>
                <p:oleObj name="think-cell Slide" r:id="rId1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/>
          <p:cNvSpPr/>
          <p:nvPr userDrawn="1">
            <p:custDataLst>
              <p:tags r:id="rId3"/>
            </p:custDataLst>
          </p:nvPr>
        </p:nvSpPr>
        <p:spPr>
          <a:xfrm>
            <a:off x="1" y="-9524"/>
            <a:ext cx="9144000" cy="3433762"/>
          </a:xfrm>
          <a:prstGeom prst="rect">
            <a:avLst/>
          </a:prstGeom>
          <a:solidFill>
            <a:srgbClr val="E4E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 userDrawn="1">
            <p:custDataLst>
              <p:tags r:id="rId4"/>
            </p:custDataLst>
          </p:nvPr>
        </p:nvSpPr>
        <p:spPr>
          <a:xfrm>
            <a:off x="1838325" y="3383280"/>
            <a:ext cx="7305676" cy="4762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ndara"/>
              <a:sym typeface="Candara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ctrTitle"/>
            <p:custDataLst>
              <p:tags r:id="rId5"/>
            </p:custDataLst>
          </p:nvPr>
        </p:nvSpPr>
        <p:spPr>
          <a:xfrm>
            <a:off x="2313084" y="1690686"/>
            <a:ext cx="5833110" cy="1470025"/>
          </a:xfrm>
        </p:spPr>
        <p:txBody>
          <a:bodyPr/>
          <a:lstStyle>
            <a:lvl1pPr algn="l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2313084" y="3467100"/>
            <a:ext cx="5852160" cy="619125"/>
          </a:xfr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accent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CO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2313084" y="4248150"/>
            <a:ext cx="3219450" cy="361950"/>
          </a:xfrm>
        </p:spPr>
        <p:txBody>
          <a:bodyPr lIns="0" tIns="0" rIns="0" bIns="0" anchor="ctr"/>
          <a:lstStyle>
            <a:lvl1pPr marL="0" indent="0" algn="l">
              <a:buNone/>
              <a:defRPr sz="1400" b="0">
                <a:solidFill>
                  <a:schemeClr val="accent3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6" name="Pentagon 5"/>
          <p:cNvSpPr/>
          <p:nvPr userDrawn="1">
            <p:custDataLst>
              <p:tags r:id="rId8"/>
            </p:custDataLst>
          </p:nvPr>
        </p:nvSpPr>
        <p:spPr>
          <a:xfrm>
            <a:off x="0" y="0"/>
            <a:ext cx="1989056" cy="4619624"/>
          </a:xfrm>
          <a:custGeom>
            <a:avLst/>
            <a:gdLst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410691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036980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750733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592248 w 2095500"/>
              <a:gd name="connsiteY3" fmla="*/ 4622800 h 6867525"/>
              <a:gd name="connsiteX4" fmla="*/ 750733 w 2095500"/>
              <a:gd name="connsiteY4" fmla="*/ 6867525 h 6867525"/>
              <a:gd name="connsiteX5" fmla="*/ 0 w 2095500"/>
              <a:gd name="connsiteY5" fmla="*/ 6867525 h 6867525"/>
              <a:gd name="connsiteX6" fmla="*/ 0 w 2095500"/>
              <a:gd name="connsiteY6" fmla="*/ 0 h 6867525"/>
              <a:gd name="connsiteX0" fmla="*/ 7952 w 2103452"/>
              <a:gd name="connsiteY0" fmla="*/ 0 h 6867525"/>
              <a:gd name="connsiteX1" fmla="*/ 1418643 w 2103452"/>
              <a:gd name="connsiteY1" fmla="*/ 0 h 6867525"/>
              <a:gd name="connsiteX2" fmla="*/ 2103452 w 2103452"/>
              <a:gd name="connsiteY2" fmla="*/ 3433763 h 6867525"/>
              <a:gd name="connsiteX3" fmla="*/ 1600200 w 2103452"/>
              <a:gd name="connsiteY3" fmla="*/ 4622800 h 6867525"/>
              <a:gd name="connsiteX4" fmla="*/ 758685 w 2103452"/>
              <a:gd name="connsiteY4" fmla="*/ 6867525 h 6867525"/>
              <a:gd name="connsiteX5" fmla="*/ 7952 w 2103452"/>
              <a:gd name="connsiteY5" fmla="*/ 6867525 h 6867525"/>
              <a:gd name="connsiteX6" fmla="*/ 0 w 2103452"/>
              <a:gd name="connsiteY6" fmla="*/ 4635500 h 6867525"/>
              <a:gd name="connsiteX7" fmla="*/ 7952 w 2103452"/>
              <a:gd name="connsiteY7" fmla="*/ 0 h 6867525"/>
              <a:gd name="connsiteX0" fmla="*/ 7952 w 2103452"/>
              <a:gd name="connsiteY0" fmla="*/ 0 h 6867525"/>
              <a:gd name="connsiteX1" fmla="*/ 1418643 w 2103452"/>
              <a:gd name="connsiteY1" fmla="*/ 0 h 6867525"/>
              <a:gd name="connsiteX2" fmla="*/ 2103452 w 2103452"/>
              <a:gd name="connsiteY2" fmla="*/ 3433763 h 6867525"/>
              <a:gd name="connsiteX3" fmla="*/ 1600200 w 2103452"/>
              <a:gd name="connsiteY3" fmla="*/ 4622800 h 6867525"/>
              <a:gd name="connsiteX4" fmla="*/ 7952 w 2103452"/>
              <a:gd name="connsiteY4" fmla="*/ 6867525 h 6867525"/>
              <a:gd name="connsiteX5" fmla="*/ 0 w 2103452"/>
              <a:gd name="connsiteY5" fmla="*/ 4635500 h 6867525"/>
              <a:gd name="connsiteX6" fmla="*/ 7952 w 2103452"/>
              <a:gd name="connsiteY6" fmla="*/ 0 h 6867525"/>
              <a:gd name="connsiteX0" fmla="*/ 7952 w 2103452"/>
              <a:gd name="connsiteY0" fmla="*/ 0 h 4635500"/>
              <a:gd name="connsiteX1" fmla="*/ 1418643 w 2103452"/>
              <a:gd name="connsiteY1" fmla="*/ 0 h 4635500"/>
              <a:gd name="connsiteX2" fmla="*/ 2103452 w 2103452"/>
              <a:gd name="connsiteY2" fmla="*/ 3433763 h 4635500"/>
              <a:gd name="connsiteX3" fmla="*/ 1600200 w 2103452"/>
              <a:gd name="connsiteY3" fmla="*/ 4622800 h 4635500"/>
              <a:gd name="connsiteX4" fmla="*/ 0 w 2103452"/>
              <a:gd name="connsiteY4" fmla="*/ 4635500 h 4635500"/>
              <a:gd name="connsiteX5" fmla="*/ 7952 w 2103452"/>
              <a:gd name="connsiteY5" fmla="*/ 0 h 463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452" h="4635500">
                <a:moveTo>
                  <a:pt x="7952" y="0"/>
                </a:moveTo>
                <a:lnTo>
                  <a:pt x="1418643" y="0"/>
                </a:lnTo>
                <a:lnTo>
                  <a:pt x="2103452" y="3433763"/>
                </a:lnTo>
                <a:lnTo>
                  <a:pt x="1600200" y="4622800"/>
                </a:lnTo>
                <a:lnTo>
                  <a:pt x="0" y="4635500"/>
                </a:lnTo>
                <a:cubicBezTo>
                  <a:pt x="2651" y="3090333"/>
                  <a:pt x="5301" y="1545167"/>
                  <a:pt x="795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/>
          <p:cNvGrpSpPr/>
          <p:nvPr userDrawn="1">
            <p:custDataLst>
              <p:tags r:id="rId9"/>
            </p:custDataLst>
          </p:nvPr>
        </p:nvGrpSpPr>
        <p:grpSpPr>
          <a:xfrm>
            <a:off x="-1057274" y="-484331"/>
            <a:ext cx="3046330" cy="4954730"/>
            <a:chOff x="-1250950" y="-268289"/>
            <a:chExt cx="3263900" cy="530860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18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9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</p:grpSp>
      <p:sp>
        <p:nvSpPr>
          <p:cNvPr id="16" name="Rectangle 15"/>
          <p:cNvSpPr/>
          <p:nvPr userDrawn="1">
            <p:custDataLst>
              <p:tags r:id="rId10"/>
            </p:custDataLst>
          </p:nvPr>
        </p:nvSpPr>
        <p:spPr>
          <a:xfrm>
            <a:off x="1" y="4619624"/>
            <a:ext cx="9144000" cy="22431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8" name="E719C35A-4CD6-4178-B0D0-8DA208F1799A" descr="E719C35A-4CD6-4178-B0D0-8DA208F1799A"/>
          <p:cNvPicPr>
            <a:picLocks noChangeAspect="1" noChangeArrowheads="1"/>
          </p:cNvPicPr>
          <p:nvPr userDrawn="1">
            <p:custDataLst>
              <p:tags r:id="rId11"/>
            </p:custDataLst>
          </p:nvPr>
        </p:nvPicPr>
        <p:blipFill rotWithShape="1">
          <a:blip r:embed="rId16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98248" y="5557688"/>
            <a:ext cx="1122645" cy="10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12"/>
            </p:custDataLst>
          </p:nvPr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87593" y="5666307"/>
            <a:ext cx="1733700" cy="82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24"/>
          <p:cNvSpPr/>
          <p:nvPr userDrawn="1"/>
        </p:nvSpPr>
        <p:spPr>
          <a:xfrm>
            <a:off x="0" y="4617720"/>
            <a:ext cx="9144001" cy="47625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2814675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0459070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34"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2 Marcador de contenido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>
            <a:lvl1pPr algn="just">
              <a:defRPr sz="1600" b="1"/>
            </a:lvl1pPr>
            <a:lvl2pPr algn="just">
              <a:defRPr sz="1600"/>
            </a:lvl2pPr>
            <a:lvl3pPr algn="just">
              <a:defRPr sz="1600"/>
            </a:lvl3pPr>
            <a:lvl4pPr algn="just">
              <a:defRPr sz="1600"/>
            </a:lvl4pPr>
            <a:lvl5pPr algn="just">
              <a:defRPr sz="1600"/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143900" y="6356351"/>
            <a:ext cx="5429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06E1E8-899A-4EC0-8EB7-308EA0A8D60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7" name="Rectángulo 5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3253528" y="982470"/>
            <a:ext cx="290464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spc="50" dirty="0">
                <a:ln w="11430"/>
                <a:solidFill>
                  <a:srgbClr val="E36B1A"/>
                </a:solidFill>
                <a:effectLst>
                  <a:reflection blurRad="6350" stA="55000" endA="300" endPos="45500" dir="5400000" sy="-100000" algn="bl" rotWithShape="0"/>
                </a:effectLst>
                <a:latin typeface="Candara"/>
                <a:ea typeface="Helvetica Neue Bold Condensed" charset="0"/>
                <a:cs typeface="Impact"/>
                <a:sym typeface="Candara"/>
              </a:rPr>
              <a:t> </a:t>
            </a:r>
          </a:p>
        </p:txBody>
      </p:sp>
      <p:sp>
        <p:nvSpPr>
          <p:cNvPr id="8" name="Rectángulo 5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913243" y="404784"/>
            <a:ext cx="301686" cy="70788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spc="50" dirty="0">
                <a:ln w="11430"/>
                <a:solidFill>
                  <a:srgbClr val="1F497D">
                    <a:lumMod val="75000"/>
                  </a:srgbClr>
                </a:solidFill>
                <a:latin typeface="Candara"/>
                <a:ea typeface="Helvetica Neue Bold Condensed" charset="0"/>
                <a:cs typeface="Impact"/>
                <a:sym typeface="Candar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3961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4806316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59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1 Título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14B49-4D72-45FA-8B65-70D0AF839554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959087" y="6356351"/>
            <a:ext cx="28956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8" name="3 Marcador de fecha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1256305" y="6356351"/>
            <a:ext cx="21336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523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8254186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1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5 Marcador de número de diapositiva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881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330944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15" name="think-cell Slide" r:id="rId10" imgW="270" imgH="270" progId="TCLayout.ActiveDocument.1">
                  <p:embed/>
                </p:oleObj>
              </mc:Choice>
              <mc:Fallback>
                <p:oleObj name="think-cell Slide" r:id="rId10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 userDrawn="1">
            <p:custDataLst>
              <p:tags r:id="rId3"/>
            </p:custDataLst>
          </p:nvPr>
        </p:nvSpPr>
        <p:spPr>
          <a:xfrm>
            <a:off x="477678" y="0"/>
            <a:ext cx="8666321" cy="1200149"/>
          </a:xfrm>
          <a:custGeom>
            <a:avLst/>
            <a:gdLst>
              <a:gd name="connsiteX0" fmla="*/ 0 w 8404860"/>
              <a:gd name="connsiteY0" fmla="*/ 0 h 1209674"/>
              <a:gd name="connsiteX1" fmla="*/ 8404860 w 8404860"/>
              <a:gd name="connsiteY1" fmla="*/ 0 h 1209674"/>
              <a:gd name="connsiteX2" fmla="*/ 8404860 w 8404860"/>
              <a:gd name="connsiteY2" fmla="*/ 1209674 h 1209674"/>
              <a:gd name="connsiteX3" fmla="*/ 0 w 8404860"/>
              <a:gd name="connsiteY3" fmla="*/ 1209674 h 1209674"/>
              <a:gd name="connsiteX4" fmla="*/ 0 w 8404860"/>
              <a:gd name="connsiteY4" fmla="*/ 0 h 1209674"/>
              <a:gd name="connsiteX0" fmla="*/ 0 w 8656320"/>
              <a:gd name="connsiteY0" fmla="*/ 0 h 1217294"/>
              <a:gd name="connsiteX1" fmla="*/ 8656320 w 8656320"/>
              <a:gd name="connsiteY1" fmla="*/ 7620 h 1217294"/>
              <a:gd name="connsiteX2" fmla="*/ 8656320 w 8656320"/>
              <a:gd name="connsiteY2" fmla="*/ 1217294 h 1217294"/>
              <a:gd name="connsiteX3" fmla="*/ 251460 w 8656320"/>
              <a:gd name="connsiteY3" fmla="*/ 1217294 h 1217294"/>
              <a:gd name="connsiteX4" fmla="*/ 0 w 8656320"/>
              <a:gd name="connsiteY4" fmla="*/ 0 h 1217294"/>
              <a:gd name="connsiteX0" fmla="*/ 0 w 8663940"/>
              <a:gd name="connsiteY0" fmla="*/ 15240 h 1209674"/>
              <a:gd name="connsiteX1" fmla="*/ 8663940 w 8663940"/>
              <a:gd name="connsiteY1" fmla="*/ 0 h 1209674"/>
              <a:gd name="connsiteX2" fmla="*/ 8663940 w 8663940"/>
              <a:gd name="connsiteY2" fmla="*/ 1209674 h 1209674"/>
              <a:gd name="connsiteX3" fmla="*/ 259080 w 8663940"/>
              <a:gd name="connsiteY3" fmla="*/ 1209674 h 1209674"/>
              <a:gd name="connsiteX4" fmla="*/ 0 w 8663940"/>
              <a:gd name="connsiteY4" fmla="*/ 15240 h 1209674"/>
              <a:gd name="connsiteX0" fmla="*/ 0 w 8656796"/>
              <a:gd name="connsiteY0" fmla="*/ 5715 h 1209674"/>
              <a:gd name="connsiteX1" fmla="*/ 8656796 w 8656796"/>
              <a:gd name="connsiteY1" fmla="*/ 0 h 1209674"/>
              <a:gd name="connsiteX2" fmla="*/ 8656796 w 8656796"/>
              <a:gd name="connsiteY2" fmla="*/ 1209674 h 1209674"/>
              <a:gd name="connsiteX3" fmla="*/ 251936 w 8656796"/>
              <a:gd name="connsiteY3" fmla="*/ 1209674 h 1209674"/>
              <a:gd name="connsiteX4" fmla="*/ 0 w 8656796"/>
              <a:gd name="connsiteY4" fmla="*/ 5715 h 1209674"/>
              <a:gd name="connsiteX0" fmla="*/ 0 w 8656796"/>
              <a:gd name="connsiteY0" fmla="*/ 8096 h 1209674"/>
              <a:gd name="connsiteX1" fmla="*/ 8656796 w 8656796"/>
              <a:gd name="connsiteY1" fmla="*/ 0 h 1209674"/>
              <a:gd name="connsiteX2" fmla="*/ 8656796 w 8656796"/>
              <a:gd name="connsiteY2" fmla="*/ 1209674 h 1209674"/>
              <a:gd name="connsiteX3" fmla="*/ 251936 w 8656796"/>
              <a:gd name="connsiteY3" fmla="*/ 1209674 h 1209674"/>
              <a:gd name="connsiteX4" fmla="*/ 0 w 8656796"/>
              <a:gd name="connsiteY4" fmla="*/ 8096 h 1209674"/>
              <a:gd name="connsiteX0" fmla="*/ 0 w 8666321"/>
              <a:gd name="connsiteY0" fmla="*/ 0 h 1211103"/>
              <a:gd name="connsiteX1" fmla="*/ 8666321 w 8666321"/>
              <a:gd name="connsiteY1" fmla="*/ 1429 h 1211103"/>
              <a:gd name="connsiteX2" fmla="*/ 8666321 w 8666321"/>
              <a:gd name="connsiteY2" fmla="*/ 1211103 h 1211103"/>
              <a:gd name="connsiteX3" fmla="*/ 261461 w 8666321"/>
              <a:gd name="connsiteY3" fmla="*/ 1211103 h 1211103"/>
              <a:gd name="connsiteX4" fmla="*/ 0 w 8666321"/>
              <a:gd name="connsiteY4" fmla="*/ 0 h 1211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6321" h="1211103">
                <a:moveTo>
                  <a:pt x="0" y="0"/>
                </a:moveTo>
                <a:lnTo>
                  <a:pt x="8666321" y="1429"/>
                </a:lnTo>
                <a:lnTo>
                  <a:pt x="8666321" y="1211103"/>
                </a:lnTo>
                <a:lnTo>
                  <a:pt x="261461" y="1211103"/>
                </a:lnTo>
                <a:lnTo>
                  <a:pt x="0" y="0"/>
                </a:lnTo>
                <a:close/>
              </a:path>
            </a:pathLst>
          </a:custGeom>
          <a:solidFill>
            <a:srgbClr val="E4E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819150" y="433512"/>
            <a:ext cx="7318788" cy="748669"/>
          </a:xfrm>
        </p:spPr>
        <p:txBody>
          <a:bodyPr/>
          <a:lstStyle>
            <a:lvl1pPr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22" name="Group 21"/>
          <p:cNvGrpSpPr/>
          <p:nvPr userDrawn="1">
            <p:custDataLst>
              <p:tags r:id="rId5"/>
            </p:custDataLst>
          </p:nvPr>
        </p:nvGrpSpPr>
        <p:grpSpPr>
          <a:xfrm>
            <a:off x="-352425" y="-398782"/>
            <a:ext cx="983076" cy="1598932"/>
            <a:chOff x="-1250950" y="-268289"/>
            <a:chExt cx="3263900" cy="530860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23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4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</p:grpSp>
      <p:pic>
        <p:nvPicPr>
          <p:cNvPr id="12" name="E719C35A-4CD6-4178-B0D0-8DA208F1799A" descr="E719C35A-4CD6-4178-B0D0-8DA208F1799A"/>
          <p:cNvPicPr>
            <a:picLocks noChangeAspect="1" noChangeArrowheads="1"/>
          </p:cNvPicPr>
          <p:nvPr userDrawn="1">
            <p:custDataLst>
              <p:tags r:id="rId6"/>
            </p:custDataLst>
          </p:nvPr>
        </p:nvPicPr>
        <p:blipFill rotWithShape="1">
          <a:blip r:embed="rId12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81853" y="6198201"/>
            <a:ext cx="684423" cy="637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7"/>
            </p:custDataLst>
          </p:nvPr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93738" y="6305273"/>
            <a:ext cx="973145" cy="46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 userDrawn="1">
            <p:custDataLst>
              <p:tags r:id="rId8"/>
            </p:custDataLst>
          </p:nvPr>
        </p:nvSpPr>
        <p:spPr>
          <a:xfrm rot="10800000" flipH="1" flipV="1">
            <a:off x="-1" y="6724298"/>
            <a:ext cx="7038975" cy="14124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5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980896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3204726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83" name="think-cell Slide" r:id="rId7" imgW="270" imgH="270" progId="TCLayout.ActiveDocument.1">
                  <p:embed/>
                </p:oleObj>
              </mc:Choice>
              <mc:Fallback>
                <p:oleObj name="think-cell Slide" r:id="rId7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4 Marcador de pie de página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959087" y="6356351"/>
            <a:ext cx="28956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201F2-EFDD-4C4F-8749-0371D46E11D1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1256305" y="6356351"/>
            <a:ext cx="21336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996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4722756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31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2106613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201F2-EFDD-4C4F-8749-0371D46E11D1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10" name="1 Título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2374900" y="3683000"/>
            <a:ext cx="5956300" cy="1016000"/>
          </a:xfrm>
        </p:spPr>
        <p:txBody>
          <a:bodyPr anchor="t"/>
          <a:lstStyle>
            <a:lvl1pPr algn="l">
              <a:defRPr sz="3200" b="1" cap="none" baseline="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pic>
        <p:nvPicPr>
          <p:cNvPr id="11" name="E719C35A-4CD6-4178-B0D0-8DA208F1799A" descr="E719C35A-4CD6-4178-B0D0-8DA208F1799A"/>
          <p:cNvPicPr>
            <a:picLocks noChangeAspect="1" noChangeArrowheads="1"/>
          </p:cNvPicPr>
          <p:nvPr userDrawn="1">
            <p:custDataLst>
              <p:tags r:id="rId6"/>
            </p:custDataLst>
          </p:nvPr>
        </p:nvPicPr>
        <p:blipFill rotWithShape="1">
          <a:blip r:embed="rId11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58548" y="5811900"/>
            <a:ext cx="1122645" cy="10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7"/>
            </p:custDataLst>
          </p:nvPr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7893" y="5920519"/>
            <a:ext cx="1733700" cy="82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9959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6634416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07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4"/>
            </p:custDataLst>
          </p:nvPr>
        </p:nvSpPr>
        <p:spPr>
          <a:xfrm>
            <a:off x="1256305" y="1250343"/>
            <a:ext cx="7529885" cy="512660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8E18E1EC-63BD-4A12-BF8A-3B41A5EE0EAA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/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1256305" y="6356351"/>
            <a:ext cx="21336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959087" y="6356351"/>
            <a:ext cx="28956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604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4.xml"/><Relationship Id="rId18" Type="http://schemas.openxmlformats.org/officeDocument/2006/relationships/tags" Target="../tags/tag9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jpeg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3.xml"/><Relationship Id="rId17" Type="http://schemas.openxmlformats.org/officeDocument/2006/relationships/tags" Target="../tags/tag8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7.xml"/><Relationship Id="rId20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6.xml"/><Relationship Id="rId10" Type="http://schemas.openxmlformats.org/officeDocument/2006/relationships/vmlDrawing" Target="../drawings/vmlDrawing1.vml"/><Relationship Id="rId19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14" Type="http://schemas.openxmlformats.org/officeDocument/2006/relationships/tags" Target="../tags/tag5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322615365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6" name="think-cell Slide" r:id="rId19" imgW="270" imgH="270" progId="TCLayout.ActiveDocument.1">
                  <p:embed/>
                </p:oleObj>
              </mc:Choice>
              <mc:Fallback>
                <p:oleObj name="think-cell Slide" r:id="rId1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2 Marcador de texto"/>
          <p:cNvSpPr>
            <a:spLocks noGrp="1"/>
          </p:cNvSpPr>
          <p:nvPr>
            <p:ph type="body" idx="1"/>
            <p:custDataLst>
              <p:tags r:id="rId12"/>
            </p:custDataLst>
          </p:nvPr>
        </p:nvSpPr>
        <p:spPr bwMode="auto">
          <a:xfrm>
            <a:off x="286246" y="1250344"/>
            <a:ext cx="8579458" cy="4969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  <p:custDataLst>
              <p:tags r:id="rId13"/>
            </p:custDataLst>
          </p:nvPr>
        </p:nvSpPr>
        <p:spPr>
          <a:xfrm>
            <a:off x="8674100" y="6451341"/>
            <a:ext cx="4325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100" smtClean="0">
                <a:solidFill>
                  <a:schemeClr val="tx1">
                    <a:tint val="75000"/>
                  </a:schemeClr>
                </a:solidFill>
                <a:latin typeface="Candara"/>
                <a:cs typeface="+mn-cs"/>
                <a:sym typeface="Candara"/>
              </a:defRPr>
            </a:lvl1pPr>
          </a:lstStyle>
          <a:p>
            <a:pPr>
              <a:defRPr/>
            </a:pPr>
            <a:fld id="{CC308BA6-CE2B-4543-82B0-7E6DCE132E0F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pic>
        <p:nvPicPr>
          <p:cNvPr id="1031" name="E719C35A-4CD6-4178-B0D0-8DA208F1799A" descr="E719C35A-4CD6-4178-B0D0-8DA208F1799A"/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 rotWithShape="1">
          <a:blip r:embed="rId21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77050" y="6288821"/>
            <a:ext cx="618324" cy="576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15"/>
            </p:custDataLst>
          </p:nvPr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03324" y="6363329"/>
            <a:ext cx="973145" cy="46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1 Marcador de título"/>
          <p:cNvSpPr>
            <a:spLocks noGrp="1"/>
          </p:cNvSpPr>
          <p:nvPr>
            <p:ph type="title"/>
            <p:custDataLst>
              <p:tags r:id="rId16"/>
            </p:custDataLst>
          </p:nvPr>
        </p:nvSpPr>
        <p:spPr bwMode="auto">
          <a:xfrm>
            <a:off x="286246" y="262340"/>
            <a:ext cx="8595361" cy="748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19" name="Rectangle 18"/>
          <p:cNvSpPr/>
          <p:nvPr userDrawn="1">
            <p:custDataLst>
              <p:tags r:id="rId17"/>
            </p:custDataLst>
          </p:nvPr>
        </p:nvSpPr>
        <p:spPr>
          <a:xfrm rot="10800000" flipH="1" flipV="1">
            <a:off x="285252" y="1059059"/>
            <a:ext cx="8589667" cy="45721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  <a:alpha val="5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ndara"/>
              <a:sym typeface="Candara"/>
            </a:endParaRPr>
          </a:p>
        </p:txBody>
      </p:sp>
      <p:sp>
        <p:nvSpPr>
          <p:cNvPr id="12" name="Rectangle 11"/>
          <p:cNvSpPr/>
          <p:nvPr userDrawn="1">
            <p:custDataLst>
              <p:tags r:id="rId18"/>
            </p:custDataLst>
          </p:nvPr>
        </p:nvSpPr>
        <p:spPr>
          <a:xfrm rot="10800000" flipH="1" flipV="1">
            <a:off x="-1" y="6724298"/>
            <a:ext cx="6717507" cy="14124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5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781156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6" r:id="rId4"/>
    <p:sldLayoutId id="2147483673" r:id="rId5"/>
    <p:sldLayoutId id="2147483667" r:id="rId6"/>
    <p:sldLayoutId id="2147483674" r:id="rId7"/>
    <p:sldLayoutId id="2147483672" r:id="rId8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 kern="1200">
          <a:solidFill>
            <a:schemeClr val="accent4"/>
          </a:solidFill>
          <a:latin typeface="Candara" pitchFamily="34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177800" indent="-1778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600" b="1" kern="1200">
          <a:solidFill>
            <a:schemeClr val="tx1"/>
          </a:solidFill>
          <a:latin typeface="Candara" pitchFamily="34" charset="0"/>
          <a:ea typeface="+mn-ea"/>
          <a:cs typeface="+mn-cs"/>
        </a:defRPr>
      </a:lvl1pPr>
      <a:lvl2pPr marL="622300" indent="-1651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2pPr>
      <a:lvl3pPr marL="1079500" indent="-1651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3pPr>
      <a:lvl4pPr marL="1524000" indent="-1524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4pPr>
      <a:lvl5pPr marL="1968500" indent="-1397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7" Type="http://schemas.openxmlformats.org/officeDocument/2006/relationships/image" Target="../media/image1.emf"/><Relationship Id="rId2" Type="http://schemas.openxmlformats.org/officeDocument/2006/relationships/tags" Target="../tags/tag58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0.bin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6.png"/><Relationship Id="rId2" Type="http://schemas.openxmlformats.org/officeDocument/2006/relationships/tags" Target="../tags/tag74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15.emf"/><Relationship Id="rId11" Type="http://schemas.openxmlformats.org/officeDocument/2006/relationships/image" Target="../media/image28.jpeg"/><Relationship Id="rId5" Type="http://schemas.openxmlformats.org/officeDocument/2006/relationships/oleObject" Target="../embeddings/oleObject19.bin"/><Relationship Id="rId10" Type="http://schemas.openxmlformats.org/officeDocument/2006/relationships/image" Target="../media/image27.jpe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6.png"/><Relationship Id="rId2" Type="http://schemas.openxmlformats.org/officeDocument/2006/relationships/tags" Target="../tags/tag75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15.emf"/><Relationship Id="rId5" Type="http://schemas.openxmlformats.org/officeDocument/2006/relationships/oleObject" Target="../embeddings/oleObject20.bin"/><Relationship Id="rId10" Type="http://schemas.openxmlformats.org/officeDocument/2006/relationships/chart" Target="../charts/chart2.xml"/><Relationship Id="rId4" Type="http://schemas.openxmlformats.org/officeDocument/2006/relationships/notesSlide" Target="../notesSlides/notesSlide11.xml"/><Relationship Id="rId9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33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6.png"/><Relationship Id="rId12" Type="http://schemas.openxmlformats.org/officeDocument/2006/relationships/image" Target="../media/image32.png"/><Relationship Id="rId2" Type="http://schemas.openxmlformats.org/officeDocument/2006/relationships/tags" Target="../tags/tag76.xml"/><Relationship Id="rId16" Type="http://schemas.openxmlformats.org/officeDocument/2006/relationships/chart" Target="../charts/chart3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15.emf"/><Relationship Id="rId11" Type="http://schemas.openxmlformats.org/officeDocument/2006/relationships/image" Target="../media/image31.png"/><Relationship Id="rId5" Type="http://schemas.openxmlformats.org/officeDocument/2006/relationships/oleObject" Target="../embeddings/oleObject22.bin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tags" Target="../tags/tag78.xml"/><Relationship Id="rId7" Type="http://schemas.openxmlformats.org/officeDocument/2006/relationships/image" Target="../media/image15.emf"/><Relationship Id="rId2" Type="http://schemas.openxmlformats.org/officeDocument/2006/relationships/tags" Target="../tags/tag77.xml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24.bin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4.xml"/><Relationship Id="rId9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tags" Target="../tags/tag80.xml"/><Relationship Id="rId7" Type="http://schemas.openxmlformats.org/officeDocument/2006/relationships/image" Target="../media/image15.emf"/><Relationship Id="rId2" Type="http://schemas.openxmlformats.org/officeDocument/2006/relationships/tags" Target="../tags/tag79.xml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25.bin"/><Relationship Id="rId11" Type="http://schemas.openxmlformats.org/officeDocument/2006/relationships/image" Target="../media/image37.png"/><Relationship Id="rId5" Type="http://schemas.openxmlformats.org/officeDocument/2006/relationships/notesSlide" Target="../notesSlides/notesSlide14.xml"/><Relationship Id="rId10" Type="http://schemas.openxmlformats.org/officeDocument/2006/relationships/image" Target="../media/image36.png"/><Relationship Id="rId4" Type="http://schemas.openxmlformats.org/officeDocument/2006/relationships/slideLayout" Target="../slideLayouts/slideLayout4.xml"/><Relationship Id="rId9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tags" Target="../tags/tag82.xml"/><Relationship Id="rId7" Type="http://schemas.openxmlformats.org/officeDocument/2006/relationships/image" Target="../media/image15.emf"/><Relationship Id="rId12" Type="http://schemas.openxmlformats.org/officeDocument/2006/relationships/image" Target="../media/image39.jpeg"/><Relationship Id="rId2" Type="http://schemas.openxmlformats.org/officeDocument/2006/relationships/tags" Target="../tags/tag81.xml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26.bin"/><Relationship Id="rId11" Type="http://schemas.openxmlformats.org/officeDocument/2006/relationships/image" Target="../media/image38.gif"/><Relationship Id="rId5" Type="http://schemas.openxmlformats.org/officeDocument/2006/relationships/notesSlide" Target="../notesSlides/notesSlide15.xml"/><Relationship Id="rId10" Type="http://schemas.openxmlformats.org/officeDocument/2006/relationships/chart" Target="../charts/chart4.xml"/><Relationship Id="rId4" Type="http://schemas.openxmlformats.org/officeDocument/2006/relationships/slideLayout" Target="../slideLayouts/slideLayout4.xml"/><Relationship Id="rId9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43.jpeg"/><Relationship Id="rId3" Type="http://schemas.openxmlformats.org/officeDocument/2006/relationships/tags" Target="../tags/tag84.xml"/><Relationship Id="rId7" Type="http://schemas.openxmlformats.org/officeDocument/2006/relationships/image" Target="../media/image15.emf"/><Relationship Id="rId12" Type="http://schemas.openxmlformats.org/officeDocument/2006/relationships/image" Target="../media/image42.jpeg"/><Relationship Id="rId2" Type="http://schemas.openxmlformats.org/officeDocument/2006/relationships/tags" Target="../tags/tag83.xml"/><Relationship Id="rId1" Type="http://schemas.openxmlformats.org/officeDocument/2006/relationships/vmlDrawing" Target="../drawings/vmlDrawing25.vml"/><Relationship Id="rId6" Type="http://schemas.openxmlformats.org/officeDocument/2006/relationships/oleObject" Target="../embeddings/oleObject27.bin"/><Relationship Id="rId11" Type="http://schemas.openxmlformats.org/officeDocument/2006/relationships/image" Target="../media/image41.jpeg"/><Relationship Id="rId5" Type="http://schemas.openxmlformats.org/officeDocument/2006/relationships/notesSlide" Target="../notesSlides/notesSlide16.xml"/><Relationship Id="rId10" Type="http://schemas.openxmlformats.org/officeDocument/2006/relationships/image" Target="../media/image40.jpeg"/><Relationship Id="rId4" Type="http://schemas.openxmlformats.org/officeDocument/2006/relationships/slideLayout" Target="../slideLayouts/slideLayout4.xml"/><Relationship Id="rId9" Type="http://schemas.microsoft.com/office/2007/relationships/hdphoto" Target="../media/hdphoto2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47.jpeg"/><Relationship Id="rId3" Type="http://schemas.openxmlformats.org/officeDocument/2006/relationships/tags" Target="../tags/tag86.xml"/><Relationship Id="rId7" Type="http://schemas.openxmlformats.org/officeDocument/2006/relationships/image" Target="../media/image15.emf"/><Relationship Id="rId12" Type="http://schemas.openxmlformats.org/officeDocument/2006/relationships/image" Target="../media/image46.jpeg"/><Relationship Id="rId2" Type="http://schemas.openxmlformats.org/officeDocument/2006/relationships/tags" Target="../tags/tag85.xml"/><Relationship Id="rId1" Type="http://schemas.openxmlformats.org/officeDocument/2006/relationships/vmlDrawing" Target="../drawings/vmlDrawing26.vml"/><Relationship Id="rId6" Type="http://schemas.openxmlformats.org/officeDocument/2006/relationships/oleObject" Target="../embeddings/oleObject28.bin"/><Relationship Id="rId11" Type="http://schemas.openxmlformats.org/officeDocument/2006/relationships/image" Target="../media/image45.jpeg"/><Relationship Id="rId5" Type="http://schemas.openxmlformats.org/officeDocument/2006/relationships/notesSlide" Target="../notesSlides/notesSlide17.xml"/><Relationship Id="rId10" Type="http://schemas.openxmlformats.org/officeDocument/2006/relationships/image" Target="../media/image44.jpeg"/><Relationship Id="rId4" Type="http://schemas.openxmlformats.org/officeDocument/2006/relationships/slideLayout" Target="../slideLayouts/slideLayout4.xml"/><Relationship Id="rId9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tags" Target="../tags/tag88.xml"/><Relationship Id="rId7" Type="http://schemas.openxmlformats.org/officeDocument/2006/relationships/image" Target="../media/image16.png"/><Relationship Id="rId2" Type="http://schemas.openxmlformats.org/officeDocument/2006/relationships/tags" Target="../tags/tag87.xml"/><Relationship Id="rId1" Type="http://schemas.openxmlformats.org/officeDocument/2006/relationships/vmlDrawing" Target="../drawings/vmlDrawing27.vml"/><Relationship Id="rId6" Type="http://schemas.openxmlformats.org/officeDocument/2006/relationships/oleObject" Target="../embeddings/oleObject29.bin"/><Relationship Id="rId5" Type="http://schemas.openxmlformats.org/officeDocument/2006/relationships/notesSlide" Target="../notesSlides/notesSlide18.xml"/><Relationship Id="rId10" Type="http://schemas.openxmlformats.org/officeDocument/2006/relationships/image" Target="../media/image49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tags" Target="../tags/tag90.xml"/><Relationship Id="rId7" Type="http://schemas.openxmlformats.org/officeDocument/2006/relationships/image" Target="../media/image15.emf"/><Relationship Id="rId2" Type="http://schemas.openxmlformats.org/officeDocument/2006/relationships/tags" Target="../tags/tag89.xml"/><Relationship Id="rId1" Type="http://schemas.openxmlformats.org/officeDocument/2006/relationships/vmlDrawing" Target="../drawings/vmlDrawing28.vml"/><Relationship Id="rId6" Type="http://schemas.openxmlformats.org/officeDocument/2006/relationships/oleObject" Target="../embeddings/oleObject30.bin"/><Relationship Id="rId5" Type="http://schemas.openxmlformats.org/officeDocument/2006/relationships/notesSlide" Target="../notesSlides/notesSlide19.xml"/><Relationship Id="rId10" Type="http://schemas.openxmlformats.org/officeDocument/2006/relationships/image" Target="../media/image50.jpeg"/><Relationship Id="rId4" Type="http://schemas.openxmlformats.org/officeDocument/2006/relationships/slideLayout" Target="../slideLayouts/slideLayout4.xml"/><Relationship Id="rId9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7.jpeg"/><Relationship Id="rId2" Type="http://schemas.openxmlformats.org/officeDocument/2006/relationships/tags" Target="../tags/tag60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54.jpeg"/><Relationship Id="rId3" Type="http://schemas.openxmlformats.org/officeDocument/2006/relationships/tags" Target="../tags/tag92.xml"/><Relationship Id="rId7" Type="http://schemas.openxmlformats.org/officeDocument/2006/relationships/image" Target="../media/image15.emf"/><Relationship Id="rId12" Type="http://schemas.openxmlformats.org/officeDocument/2006/relationships/image" Target="../media/image53.jpeg"/><Relationship Id="rId2" Type="http://schemas.openxmlformats.org/officeDocument/2006/relationships/tags" Target="../tags/tag91.xml"/><Relationship Id="rId1" Type="http://schemas.openxmlformats.org/officeDocument/2006/relationships/vmlDrawing" Target="../drawings/vmlDrawing29.vml"/><Relationship Id="rId6" Type="http://schemas.openxmlformats.org/officeDocument/2006/relationships/oleObject" Target="../embeddings/oleObject31.bin"/><Relationship Id="rId11" Type="http://schemas.openxmlformats.org/officeDocument/2006/relationships/image" Target="../media/image52.jpeg"/><Relationship Id="rId5" Type="http://schemas.openxmlformats.org/officeDocument/2006/relationships/notesSlide" Target="../notesSlides/notesSlide20.xml"/><Relationship Id="rId10" Type="http://schemas.openxmlformats.org/officeDocument/2006/relationships/image" Target="../media/image51.jpeg"/><Relationship Id="rId4" Type="http://schemas.openxmlformats.org/officeDocument/2006/relationships/slideLayout" Target="../slideLayouts/slideLayout4.xml"/><Relationship Id="rId9" Type="http://schemas.microsoft.com/office/2007/relationships/hdphoto" Target="../media/hdphoto2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58.jpeg"/><Relationship Id="rId3" Type="http://schemas.openxmlformats.org/officeDocument/2006/relationships/tags" Target="../tags/tag94.xml"/><Relationship Id="rId7" Type="http://schemas.openxmlformats.org/officeDocument/2006/relationships/image" Target="../media/image15.emf"/><Relationship Id="rId12" Type="http://schemas.openxmlformats.org/officeDocument/2006/relationships/image" Target="../media/image57.png"/><Relationship Id="rId2" Type="http://schemas.openxmlformats.org/officeDocument/2006/relationships/tags" Target="../tags/tag93.xml"/><Relationship Id="rId1" Type="http://schemas.openxmlformats.org/officeDocument/2006/relationships/vmlDrawing" Target="../drawings/vmlDrawing30.vml"/><Relationship Id="rId6" Type="http://schemas.openxmlformats.org/officeDocument/2006/relationships/oleObject" Target="../embeddings/oleObject32.bin"/><Relationship Id="rId11" Type="http://schemas.openxmlformats.org/officeDocument/2006/relationships/image" Target="../media/image56.jpeg"/><Relationship Id="rId5" Type="http://schemas.openxmlformats.org/officeDocument/2006/relationships/notesSlide" Target="../notesSlides/notesSlide21.xml"/><Relationship Id="rId10" Type="http://schemas.openxmlformats.org/officeDocument/2006/relationships/image" Target="../media/image55.png"/><Relationship Id="rId4" Type="http://schemas.openxmlformats.org/officeDocument/2006/relationships/slideLayout" Target="../slideLayouts/slideLayout4.xml"/><Relationship Id="rId9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diagramDrawing" Target="../diagrams/drawing2.xml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6.png"/><Relationship Id="rId12" Type="http://schemas.openxmlformats.org/officeDocument/2006/relationships/diagramColors" Target="../diagrams/colors2.xml"/><Relationship Id="rId2" Type="http://schemas.openxmlformats.org/officeDocument/2006/relationships/tags" Target="../tags/tag95.xml"/><Relationship Id="rId1" Type="http://schemas.openxmlformats.org/officeDocument/2006/relationships/vmlDrawing" Target="../drawings/vmlDrawing31.vml"/><Relationship Id="rId6" Type="http://schemas.openxmlformats.org/officeDocument/2006/relationships/image" Target="../media/image15.emf"/><Relationship Id="rId11" Type="http://schemas.openxmlformats.org/officeDocument/2006/relationships/diagramQuickStyle" Target="../diagrams/quickStyle2.xml"/><Relationship Id="rId5" Type="http://schemas.openxmlformats.org/officeDocument/2006/relationships/oleObject" Target="../embeddings/oleObject33.bin"/><Relationship Id="rId10" Type="http://schemas.openxmlformats.org/officeDocument/2006/relationships/diagramLayout" Target="../diagrams/layout2.xml"/><Relationship Id="rId4" Type="http://schemas.openxmlformats.org/officeDocument/2006/relationships/notesSlide" Target="../notesSlides/notesSlide22.xml"/><Relationship Id="rId9" Type="http://schemas.openxmlformats.org/officeDocument/2006/relationships/diagramData" Target="../diagrams/data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9.emf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0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microsoft.com/office/2007/relationships/hdphoto" Target="../media/hdphoto2.wdp"/><Relationship Id="rId2" Type="http://schemas.openxmlformats.org/officeDocument/2006/relationships/tags" Target="../tags/tag96.xml"/><Relationship Id="rId1" Type="http://schemas.openxmlformats.org/officeDocument/2006/relationships/vmlDrawing" Target="../drawings/vmlDrawing32.vml"/><Relationship Id="rId6" Type="http://schemas.openxmlformats.org/officeDocument/2006/relationships/image" Target="../media/image16.png"/><Relationship Id="rId5" Type="http://schemas.openxmlformats.org/officeDocument/2006/relationships/oleObject" Target="../embeddings/oleObject34.bin"/><Relationship Id="rId4" Type="http://schemas.openxmlformats.org/officeDocument/2006/relationships/notesSlide" Target="../notesSlides/notesSlide23.xml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6.png"/><Relationship Id="rId2" Type="http://schemas.openxmlformats.org/officeDocument/2006/relationships/tags" Target="../tags/tag98.xml"/><Relationship Id="rId1" Type="http://schemas.openxmlformats.org/officeDocument/2006/relationships/vmlDrawing" Target="../drawings/vmlDrawing33.vml"/><Relationship Id="rId6" Type="http://schemas.openxmlformats.org/officeDocument/2006/relationships/image" Target="../media/image15.emf"/><Relationship Id="rId5" Type="http://schemas.openxmlformats.org/officeDocument/2006/relationships/oleObject" Target="../embeddings/oleObject35.bin"/><Relationship Id="rId4" Type="http://schemas.openxmlformats.org/officeDocument/2006/relationships/notesSlide" Target="../notesSlides/notesSlide2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microsoft.com/office/2007/relationships/hdphoto" Target="../media/hdphoto1.wdp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8.jpeg"/><Relationship Id="rId12" Type="http://schemas.openxmlformats.org/officeDocument/2006/relationships/image" Target="../media/image13.png"/><Relationship Id="rId2" Type="http://schemas.openxmlformats.org/officeDocument/2006/relationships/tags" Target="../tags/tag61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.emf"/><Relationship Id="rId11" Type="http://schemas.openxmlformats.org/officeDocument/2006/relationships/image" Target="../media/image12.jpeg"/><Relationship Id="rId5" Type="http://schemas.openxmlformats.org/officeDocument/2006/relationships/oleObject" Target="../embeddings/oleObject12.bin"/><Relationship Id="rId10" Type="http://schemas.openxmlformats.org/officeDocument/2006/relationships/image" Target="../media/image11.jpe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0.jpeg"/><Relationship Id="rId1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6.png"/><Relationship Id="rId2" Type="http://schemas.openxmlformats.org/officeDocument/2006/relationships/tags" Target="../tags/tag6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5.emf"/><Relationship Id="rId5" Type="http://schemas.openxmlformats.org/officeDocument/2006/relationships/oleObject" Target="../embeddings/oleObject13.bin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13" Type="http://schemas.microsoft.com/office/2007/relationships/hdphoto" Target="../media/hdphoto2.wdp"/><Relationship Id="rId3" Type="http://schemas.openxmlformats.org/officeDocument/2006/relationships/slideLayout" Target="../slideLayouts/slideLayout4.xml"/><Relationship Id="rId7" Type="http://schemas.openxmlformats.org/officeDocument/2006/relationships/diagramData" Target="../diagrams/data1.xml"/><Relationship Id="rId12" Type="http://schemas.openxmlformats.org/officeDocument/2006/relationships/image" Target="../media/image16.png"/><Relationship Id="rId2" Type="http://schemas.openxmlformats.org/officeDocument/2006/relationships/tags" Target="../tags/tag63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5.emf"/><Relationship Id="rId11" Type="http://schemas.microsoft.com/office/2007/relationships/diagramDrawing" Target="../diagrams/drawing1.xml"/><Relationship Id="rId5" Type="http://schemas.openxmlformats.org/officeDocument/2006/relationships/oleObject" Target="../embeddings/oleObject14.bin"/><Relationship Id="rId10" Type="http://schemas.openxmlformats.org/officeDocument/2006/relationships/diagramColors" Target="../diagrams/colors1.xml"/><Relationship Id="rId4" Type="http://schemas.openxmlformats.org/officeDocument/2006/relationships/notesSlide" Target="../notesSlides/notesSlide5.xml"/><Relationship Id="rId9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6.png"/><Relationship Id="rId2" Type="http://schemas.openxmlformats.org/officeDocument/2006/relationships/tags" Target="../tags/tag64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5.emf"/><Relationship Id="rId5" Type="http://schemas.openxmlformats.org/officeDocument/2006/relationships/oleObject" Target="../embeddings/oleObject15.bin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tags" Target="../tags/tag66.xml"/><Relationship Id="rId7" Type="http://schemas.openxmlformats.org/officeDocument/2006/relationships/image" Target="../media/image15.emf"/><Relationship Id="rId2" Type="http://schemas.openxmlformats.org/officeDocument/2006/relationships/tags" Target="../tags/tag65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16.bin"/><Relationship Id="rId5" Type="http://schemas.openxmlformats.org/officeDocument/2006/relationships/notesSlide" Target="../notesSlides/notesSlide7.xml"/><Relationship Id="rId10" Type="http://schemas.openxmlformats.org/officeDocument/2006/relationships/image" Target="../media/image19.png"/><Relationship Id="rId4" Type="http://schemas.openxmlformats.org/officeDocument/2006/relationships/slideLayout" Target="../slideLayouts/slideLayout4.xml"/><Relationship Id="rId9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13" Type="http://schemas.openxmlformats.org/officeDocument/2006/relationships/image" Target="../media/image21.emf"/><Relationship Id="rId3" Type="http://schemas.openxmlformats.org/officeDocument/2006/relationships/tags" Target="../tags/tag68.xml"/><Relationship Id="rId7" Type="http://schemas.openxmlformats.org/officeDocument/2006/relationships/notesSlide" Target="../notesSlides/notesSlide8.xml"/><Relationship Id="rId12" Type="http://schemas.openxmlformats.org/officeDocument/2006/relationships/image" Target="../media/image20.jpeg"/><Relationship Id="rId2" Type="http://schemas.openxmlformats.org/officeDocument/2006/relationships/tags" Target="../tags/tag67.xml"/><Relationship Id="rId1" Type="http://schemas.openxmlformats.org/officeDocument/2006/relationships/vmlDrawing" Target="../drawings/vmlDrawing17.vml"/><Relationship Id="rId6" Type="http://schemas.openxmlformats.org/officeDocument/2006/relationships/slideLayout" Target="../slideLayouts/slideLayout4.xml"/><Relationship Id="rId11" Type="http://schemas.microsoft.com/office/2007/relationships/hdphoto" Target="../media/hdphoto2.wdp"/><Relationship Id="rId5" Type="http://schemas.openxmlformats.org/officeDocument/2006/relationships/tags" Target="../tags/tag70.xml"/><Relationship Id="rId10" Type="http://schemas.openxmlformats.org/officeDocument/2006/relationships/image" Target="../media/image16.png"/><Relationship Id="rId4" Type="http://schemas.openxmlformats.org/officeDocument/2006/relationships/tags" Target="../tags/tag69.xml"/><Relationship Id="rId9" Type="http://schemas.openxmlformats.org/officeDocument/2006/relationships/image" Target="../media/image15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13" Type="http://schemas.openxmlformats.org/officeDocument/2006/relationships/image" Target="../media/image24.jpeg"/><Relationship Id="rId3" Type="http://schemas.openxmlformats.org/officeDocument/2006/relationships/tags" Target="../tags/tag72.xml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23.jpeg"/><Relationship Id="rId2" Type="http://schemas.openxmlformats.org/officeDocument/2006/relationships/tags" Target="../tags/tag71.xml"/><Relationship Id="rId1" Type="http://schemas.openxmlformats.org/officeDocument/2006/relationships/vmlDrawing" Target="../drawings/vmlDrawing18.vml"/><Relationship Id="rId6" Type="http://schemas.openxmlformats.org/officeDocument/2006/relationships/notesSlide" Target="../notesSlides/notesSlide9.xml"/><Relationship Id="rId11" Type="http://schemas.openxmlformats.org/officeDocument/2006/relationships/image" Target="../media/image22.jpeg"/><Relationship Id="rId5" Type="http://schemas.openxmlformats.org/officeDocument/2006/relationships/slideLayout" Target="../slideLayouts/slideLayout4.xml"/><Relationship Id="rId10" Type="http://schemas.microsoft.com/office/2007/relationships/hdphoto" Target="../media/hdphoto2.wdp"/><Relationship Id="rId4" Type="http://schemas.openxmlformats.org/officeDocument/2006/relationships/tags" Target="../tags/tag73.xml"/><Relationship Id="rId9" Type="http://schemas.openxmlformats.org/officeDocument/2006/relationships/image" Target="../media/image16.png"/><Relationship Id="rId1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8" name="Object 127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692862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95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Title 38"/>
          <p:cNvSpPr>
            <a:spLocks noGrp="1"/>
          </p:cNvSpPr>
          <p:nvPr>
            <p:ph type="ctrTitle"/>
          </p:nvPr>
        </p:nvSpPr>
        <p:spPr>
          <a:xfrm>
            <a:off x="2313084" y="1690686"/>
            <a:ext cx="5833110" cy="1470025"/>
          </a:xfrm>
        </p:spPr>
        <p:txBody>
          <a:bodyPr/>
          <a:lstStyle/>
          <a:p>
            <a:pPr algn="ctr"/>
            <a:r>
              <a:rPr lang="en-US" dirty="0" err="1">
                <a:solidFill>
                  <a:schemeClr val="tx2"/>
                </a:solidFill>
              </a:rPr>
              <a:t>Avances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Modo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Férreo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32" name="Text Placeholder 131"/>
          <p:cNvSpPr>
            <a:spLocks noGrp="1"/>
          </p:cNvSpPr>
          <p:nvPr>
            <p:ph type="body" sz="quarter" idx="10"/>
            <p:custDataLst>
              <p:tags r:id="rId3"/>
            </p:custDataLst>
          </p:nvPr>
        </p:nvSpPr>
        <p:spPr>
          <a:xfrm>
            <a:off x="2313084" y="4248150"/>
            <a:ext cx="3219450" cy="361950"/>
          </a:xfrm>
        </p:spPr>
        <p:txBody>
          <a:bodyPr/>
          <a:lstStyle/>
          <a:p>
            <a:r>
              <a:rPr lang="es-ES" dirty="0"/>
              <a:t>Junio de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8504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38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ángulo 15"/>
          <p:cNvSpPr/>
          <p:nvPr/>
        </p:nvSpPr>
        <p:spPr>
          <a:xfrm>
            <a:off x="2457049" y="405434"/>
            <a:ext cx="55228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</a:t>
            </a:r>
            <a:r>
              <a:rPr lang="es-ES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Férreo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8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5552" y="12111"/>
            <a:ext cx="1800200" cy="6845889"/>
          </a:xfrm>
          <a:prstGeom prst="rect">
            <a:avLst/>
          </a:prstGeom>
          <a:noFill/>
        </p:spPr>
      </p:pic>
      <p:sp>
        <p:nvSpPr>
          <p:cNvPr id="19" name="CuadroTexto 18"/>
          <p:cNvSpPr txBox="1"/>
          <p:nvPr/>
        </p:nvSpPr>
        <p:spPr>
          <a:xfrm>
            <a:off x="1939185" y="143048"/>
            <a:ext cx="30533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b="1" dirty="0">
                <a:latin typeface="Candara" panose="020E0502030303020204" pitchFamily="34" charset="0"/>
              </a:rPr>
              <a:t>RED FÉRREA DEL ATLÁNTICO</a:t>
            </a:r>
          </a:p>
        </p:txBody>
      </p:sp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233962"/>
              </p:ext>
            </p:extLst>
          </p:nvPr>
        </p:nvGraphicFramePr>
        <p:xfrm>
          <a:off x="2004646" y="1268760"/>
          <a:ext cx="6814039" cy="3064412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68140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226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CO" sz="1800" kern="1200" dirty="0">
                          <a:effectLst/>
                        </a:rPr>
                        <a:t>ACTIVIDADES DESTACADAS 2015 -  RED</a:t>
                      </a:r>
                      <a:r>
                        <a:rPr lang="es-CO" sz="1800" kern="1200" baseline="0" dirty="0">
                          <a:effectLst/>
                        </a:rPr>
                        <a:t> FÉRREA DEL ATLÁNTICO</a:t>
                      </a:r>
                      <a:endParaRPr lang="es-CO" sz="1800" kern="1200" dirty="0">
                        <a:solidFill>
                          <a:schemeClr val="accent1">
                            <a:lumMod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+mn-ea"/>
                        <a:cs typeface="+mn-cs"/>
                      </a:endParaRPr>
                    </a:p>
                  </a:txBody>
                  <a:tcPr marL="84406" marR="84406" marT="42203" marB="42203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es-MX" sz="900" kern="1200" dirty="0">
                        <a:effectLst/>
                      </a:endParaRPr>
                    </a:p>
                    <a:p>
                      <a:pPr marL="531813" marR="0" lvl="0" indent="-265113" algn="just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MX" sz="1100" dirty="0">
                          <a:effectLst/>
                        </a:rPr>
                        <a:t>Corredor</a:t>
                      </a:r>
                      <a:r>
                        <a:rPr lang="es-MX" sz="1100" baseline="0" dirty="0">
                          <a:effectLst/>
                        </a:rPr>
                        <a:t> férreo operando con normalidad en sus 192 Km.</a:t>
                      </a:r>
                    </a:p>
                    <a:p>
                      <a:pPr marL="531813" marR="0" lvl="0" indent="-265113" algn="just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MX" sz="1100" kern="1200" dirty="0">
                          <a:effectLst/>
                        </a:rPr>
                        <a:t>Se levantan las restricciones nocturnas vigentes sobre el corredor desde el mes de febrero de 2015 a noviembre 2015 en los sectores</a:t>
                      </a:r>
                      <a:r>
                        <a:rPr lang="es-MX" sz="1100" kern="1200" baseline="0" dirty="0">
                          <a:effectLst/>
                        </a:rPr>
                        <a:t> de Bosconia, Algarrobo, Fundación y Zona Bananera</a:t>
                      </a:r>
                      <a:endParaRPr lang="es-MX" sz="1100" kern="1200" dirty="0">
                        <a:effectLst/>
                      </a:endParaRPr>
                    </a:p>
                    <a:p>
                      <a:pPr marL="531813" marR="0" lvl="0" indent="-265113" algn="just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CO" sz="1100" kern="1200" spc="0" baseline="0" dirty="0">
                          <a:effectLst/>
                        </a:rPr>
                        <a:t>E</a:t>
                      </a:r>
                      <a:r>
                        <a:rPr lang="es-CO" sz="1100" kern="1200" baseline="0" dirty="0">
                          <a:effectLst/>
                        </a:rPr>
                        <a:t>xpedición Decreto 1802 del 9 de Sep de 2015 y 1977 del 6 de Oct de 2015 los cuales permitieron el tráfico ferroviario todos los días las 24 horas del día en las zonas con restricción nocturna y la movilización del carbón que se produzca en los municipios de Norte de Santander cobijados por </a:t>
                      </a:r>
                      <a:r>
                        <a:rPr lang="es-CO" sz="1100" kern="1200" dirty="0">
                          <a:effectLst/>
                        </a:rPr>
                        <a:t>el Decreto 1770 de 2015, a través de los puertos de servicio privado de la Costa Caribe</a:t>
                      </a:r>
                    </a:p>
                    <a:p>
                      <a:pPr marL="531813" marR="0" lvl="0" indent="-265113" algn="just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CO" sz="1100" kern="1200" dirty="0">
                          <a:effectLst/>
                        </a:rPr>
                        <a:t>Record histórico</a:t>
                      </a:r>
                      <a:r>
                        <a:rPr lang="es-CO" sz="1100" kern="1200" baseline="0" dirty="0">
                          <a:effectLst/>
                        </a:rPr>
                        <a:t> de movilización de carga en la concesión 47,7 MTon frente a la proyección establecida de 41 MTon</a:t>
                      </a:r>
                    </a:p>
                    <a:p>
                      <a:pPr marL="531813" marR="0" lvl="0" indent="-265113" algn="just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CO" sz="1100" kern="1200" baseline="0" dirty="0">
                          <a:effectLst/>
                        </a:rPr>
                        <a:t>Entrada en funcionamiento del sistema de control de trenes ITCS</a:t>
                      </a:r>
                    </a:p>
                    <a:p>
                      <a:pPr marL="531813" marR="0" lvl="0" indent="-265113" algn="just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CO" sz="1100" kern="1200" baseline="0" dirty="0">
                          <a:effectLst/>
                        </a:rPr>
                        <a:t>Obtención de las licencias ambientales para los sectores de </a:t>
                      </a:r>
                      <a:r>
                        <a:rPr lang="es-MX" sz="1100" baseline="0" dirty="0">
                          <a:effectLst/>
                        </a:rPr>
                        <a:t>Guamachito, Varela y Rio Frío</a:t>
                      </a:r>
                    </a:p>
                    <a:p>
                      <a:pPr marL="531813" marR="0" lvl="0" indent="-265113" algn="just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MX" sz="1100" kern="1200" dirty="0">
                          <a:effectLst/>
                        </a:rPr>
                        <a:t>Inicio de la construcción de las primeras 22 viviendas en el marco del contrato de reasentamiento</a:t>
                      </a:r>
                      <a:endParaRPr lang="es-MX" sz="1100" kern="1200" baseline="0" dirty="0">
                        <a:effectLst/>
                      </a:endParaRPr>
                    </a:p>
                    <a:p>
                      <a:pPr marL="531813" marR="0" lvl="0" indent="-265113" algn="just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MX" sz="1100" kern="1200" baseline="0" dirty="0">
                          <a:effectLst/>
                        </a:rPr>
                        <a:t>Ejecución satisfactoria del Plan de reasentamiento en los sectores de </a:t>
                      </a:r>
                      <a:r>
                        <a:rPr lang="es-MX" sz="1100" baseline="0" dirty="0">
                          <a:effectLst/>
                        </a:rPr>
                        <a:t>Loma Colorada, Algarrobo y Lleras</a:t>
                      </a:r>
                      <a:endParaRPr lang="es-MX" sz="1100" kern="1200" dirty="0">
                        <a:solidFill>
                          <a:schemeClr val="accent1">
                            <a:lumMod val="25000"/>
                          </a:schemeClr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06" marR="84406" marT="42203" marB="42203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9" name="Imagen 8" descr="C:\Users\jrueda\Desktop\Fotos trenes\Fotos trenes\DSC_0586.JPG"/>
          <p:cNvPicPr/>
          <p:nvPr/>
        </p:nvPicPr>
        <p:blipFill>
          <a:blip r:embed="rId9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61234" y="4443104"/>
            <a:ext cx="2100862" cy="1658692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10" name="Imagen 9" descr="C:\Users\jrueda\AppData\Local\Microsoft\Windows\Temporary Internet Files\Content.Word\972986a508b216cbe79f2b69b2351c18.jpg"/>
          <p:cNvPicPr/>
          <p:nvPr/>
        </p:nvPicPr>
        <p:blipFill>
          <a:blip r:embed="rId10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2474" y="4443104"/>
            <a:ext cx="2217947" cy="16586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1" name="Imagen 10" descr="C:\Supervisión FENOCO\Vigencia 2015\Informes de Comisión\Contraloria\IMG_1196.JPG"/>
          <p:cNvPicPr/>
          <p:nvPr/>
        </p:nvPicPr>
        <p:blipFill>
          <a:blip r:embed="rId11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04646" y="4443104"/>
            <a:ext cx="2100862" cy="16586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600000" lon="19475206" rev="21253487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039079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78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ángulo 15"/>
          <p:cNvSpPr/>
          <p:nvPr/>
        </p:nvSpPr>
        <p:spPr>
          <a:xfrm>
            <a:off x="2457049" y="405434"/>
            <a:ext cx="55228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</a:t>
            </a:r>
            <a:r>
              <a:rPr lang="es-ES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Férreo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8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5552" y="12111"/>
            <a:ext cx="1800200" cy="6845889"/>
          </a:xfrm>
          <a:prstGeom prst="rect">
            <a:avLst/>
          </a:prstGeom>
          <a:noFill/>
        </p:spPr>
      </p:pic>
      <p:graphicFrame>
        <p:nvGraphicFramePr>
          <p:cNvPr id="6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9627359"/>
              </p:ext>
            </p:extLst>
          </p:nvPr>
        </p:nvGraphicFramePr>
        <p:xfrm>
          <a:off x="2289330" y="1104298"/>
          <a:ext cx="6192570" cy="297766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1925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725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CO" sz="1400" kern="12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ndara" panose="020E0502030303020204" pitchFamily="34" charset="0"/>
                        </a:rPr>
                        <a:t>AVANCES REASENTAMIENTOS POBLACIONAL (Loma</a:t>
                      </a:r>
                      <a:r>
                        <a:rPr lang="es-CO" sz="1400" kern="12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ndara" panose="020E0502030303020204" pitchFamily="34" charset="0"/>
                        </a:rPr>
                        <a:t> Colorada – Algarrobo)</a:t>
                      </a:r>
                      <a:endParaRPr lang="es-CO" sz="1400" kern="1200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ndara" panose="020E0502030303020204" pitchFamily="34" charset="0"/>
                        <a:ea typeface="+mn-ea"/>
                        <a:cs typeface="+mn-cs"/>
                      </a:endParaRPr>
                    </a:p>
                  </a:txBody>
                  <a:tcPr marL="84406" marR="84406" marT="42203" marB="42203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20" name="CuadroTexto 19"/>
          <p:cNvSpPr txBox="1"/>
          <p:nvPr/>
        </p:nvSpPr>
        <p:spPr>
          <a:xfrm>
            <a:off x="1939185" y="143048"/>
            <a:ext cx="30533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b="1" dirty="0">
                <a:latin typeface="Candara" panose="020E0502030303020204" pitchFamily="34" charset="0"/>
              </a:rPr>
              <a:t>RED FÉRREA DEL ATLÁNTICO</a:t>
            </a:r>
          </a:p>
        </p:txBody>
      </p:sp>
      <p:graphicFrame>
        <p:nvGraphicFramePr>
          <p:cNvPr id="15" name="Gráfico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1404162"/>
              </p:ext>
            </p:extLst>
          </p:nvPr>
        </p:nvGraphicFramePr>
        <p:xfrm>
          <a:off x="2457049" y="1608260"/>
          <a:ext cx="5859339" cy="21988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7" name="Gráfico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4400716"/>
              </p:ext>
            </p:extLst>
          </p:nvPr>
        </p:nvGraphicFramePr>
        <p:xfrm>
          <a:off x="2457048" y="3903786"/>
          <a:ext cx="5859339" cy="2356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23483085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9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ángulo 15"/>
          <p:cNvSpPr/>
          <p:nvPr/>
        </p:nvSpPr>
        <p:spPr>
          <a:xfrm>
            <a:off x="2457049" y="405434"/>
            <a:ext cx="55228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</a:t>
            </a:r>
            <a:r>
              <a:rPr lang="es-ES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Férreo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8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5552" y="12111"/>
            <a:ext cx="1800200" cy="6845889"/>
          </a:xfrm>
          <a:prstGeom prst="rect">
            <a:avLst/>
          </a:prstGeom>
          <a:noFill/>
        </p:spPr>
      </p:pic>
      <p:graphicFrame>
        <p:nvGraphicFramePr>
          <p:cNvPr id="6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6482277"/>
              </p:ext>
            </p:extLst>
          </p:nvPr>
        </p:nvGraphicFramePr>
        <p:xfrm>
          <a:off x="2289330" y="1104298"/>
          <a:ext cx="6192570" cy="297766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1925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725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CO" sz="1400" kern="12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ndara" panose="020E0502030303020204" pitchFamily="34" charset="0"/>
                        </a:rPr>
                        <a:t>AVANCES REASENTAMIENTOS POBLACIONAL</a:t>
                      </a:r>
                      <a:endParaRPr lang="es-CO" sz="1400" kern="1200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ndara" panose="020E0502030303020204" pitchFamily="34" charset="0"/>
                        <a:ea typeface="+mn-ea"/>
                        <a:cs typeface="+mn-cs"/>
                      </a:endParaRPr>
                    </a:p>
                  </a:txBody>
                  <a:tcPr marL="84406" marR="84406" marT="42203" marB="42203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20" name="CuadroTexto 19"/>
          <p:cNvSpPr txBox="1"/>
          <p:nvPr/>
        </p:nvSpPr>
        <p:spPr>
          <a:xfrm>
            <a:off x="1939185" y="143048"/>
            <a:ext cx="30533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b="1" dirty="0">
                <a:latin typeface="Candara" panose="020E0502030303020204" pitchFamily="34" charset="0"/>
              </a:rPr>
              <a:t>RED FÉRREA DEL ATLÁNTICO</a:t>
            </a: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28449" y="4390821"/>
            <a:ext cx="3512322" cy="1899472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93640" y="4390821"/>
            <a:ext cx="3595270" cy="1829797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82613" y="4735068"/>
            <a:ext cx="1559399" cy="1165950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30985" y="4757588"/>
            <a:ext cx="1538868" cy="1150600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29744" y="5908188"/>
            <a:ext cx="3300670" cy="312430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812060" y="4375319"/>
            <a:ext cx="884983" cy="400467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594215" y="4390821"/>
            <a:ext cx="824133" cy="388109"/>
          </a:xfrm>
          <a:prstGeom prst="rect">
            <a:avLst/>
          </a:prstGeom>
        </p:spPr>
      </p:pic>
      <p:graphicFrame>
        <p:nvGraphicFramePr>
          <p:cNvPr id="26" name="Gráfico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7752453"/>
              </p:ext>
            </p:extLst>
          </p:nvPr>
        </p:nvGraphicFramePr>
        <p:xfrm>
          <a:off x="2409502" y="1541343"/>
          <a:ext cx="5952226" cy="2700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</p:spTree>
    <p:extLst>
      <p:ext uri="{BB962C8B-B14F-4D97-AF65-F5344CB8AC3E}">
        <p14:creationId xmlns:p14="http://schemas.microsoft.com/office/powerpoint/2010/main" val="33301880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Object 9" hidden="1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86039438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98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Candara"/>
              <a:ea typeface="MS PGothic"/>
              <a:cs typeface="Arial"/>
              <a:sym typeface="Candara"/>
            </a:endParaRPr>
          </a:p>
        </p:txBody>
      </p:sp>
      <p:pic>
        <p:nvPicPr>
          <p:cNvPr id="29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5552" y="12111"/>
            <a:ext cx="1800200" cy="6845889"/>
          </a:xfrm>
          <a:prstGeom prst="rect">
            <a:avLst/>
          </a:prstGeom>
          <a:noFill/>
        </p:spPr>
      </p:pic>
      <p:sp>
        <p:nvSpPr>
          <p:cNvPr id="30" name="CuadroTexto 29"/>
          <p:cNvSpPr txBox="1"/>
          <p:nvPr/>
        </p:nvSpPr>
        <p:spPr>
          <a:xfrm>
            <a:off x="1892175" y="2480650"/>
            <a:ext cx="68715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/>
              <a:t>Con ocasión de la Ola Invernal de 2011, la infraestructura férrea sufrió</a:t>
            </a:r>
          </a:p>
          <a:p>
            <a:pPr algn="ctr"/>
            <a:r>
              <a:rPr lang="es-CO" dirty="0"/>
              <a:t>una grave afectación, con el fin de rehabilitar el corredor férreo se </a:t>
            </a:r>
          </a:p>
          <a:p>
            <a:pPr algn="ctr"/>
            <a:r>
              <a:rPr lang="es-CO" dirty="0"/>
              <a:t>suscribieron 2 contratos de obras pública, estos son:</a:t>
            </a:r>
          </a:p>
          <a:p>
            <a:endParaRPr lang="es-CO" dirty="0"/>
          </a:p>
          <a:p>
            <a:endParaRPr lang="es-CO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dirty="0"/>
              <a:t>Corredor Bogotá – Belencito (Contrato de obra No. 356 de 2013)</a:t>
            </a:r>
          </a:p>
          <a:p>
            <a:pPr marL="285750" indent="-285750">
              <a:buFontTx/>
              <a:buChar char="-"/>
            </a:pPr>
            <a:endParaRPr lang="es-CO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dirty="0"/>
              <a:t>Corredor la Dorada – Chiriguaná (Contrato de Obra No. 418 de 2013)</a:t>
            </a:r>
          </a:p>
        </p:txBody>
      </p:sp>
      <p:sp>
        <p:nvSpPr>
          <p:cNvPr id="31" name="Rectángulo 30"/>
          <p:cNvSpPr/>
          <p:nvPr/>
        </p:nvSpPr>
        <p:spPr>
          <a:xfrm>
            <a:off x="2457049" y="387146"/>
            <a:ext cx="55228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</a:t>
            </a:r>
            <a:r>
              <a:rPr lang="es-ES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Férreo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848225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Object 9" hidden="1"/>
          <p:cNvGraphicFramePr>
            <a:graphicFrameLocks/>
          </p:cNvGraphicFramePr>
          <p:nvPr>
            <p:custDataLst>
              <p:tags r:id="rId2"/>
            </p:custDataLst>
            <p:extLst/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67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19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Candara"/>
              <a:ea typeface="MS PGothic"/>
              <a:cs typeface="Arial"/>
              <a:sym typeface="Candara"/>
            </a:endParaRPr>
          </a:p>
        </p:txBody>
      </p:sp>
      <p:pic>
        <p:nvPicPr>
          <p:cNvPr id="32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5552" y="-27384"/>
            <a:ext cx="1800200" cy="6845889"/>
          </a:xfrm>
          <a:prstGeom prst="rect">
            <a:avLst/>
          </a:prstGeom>
          <a:noFill/>
        </p:spPr>
      </p:pic>
      <p:sp>
        <p:nvSpPr>
          <p:cNvPr id="34" name="Rectángulo 33"/>
          <p:cNvSpPr/>
          <p:nvPr/>
        </p:nvSpPr>
        <p:spPr>
          <a:xfrm>
            <a:off x="2457049" y="387146"/>
            <a:ext cx="55228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</a:t>
            </a:r>
            <a:r>
              <a:rPr lang="es-ES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Férreo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8" name="Imagen 7"/>
          <p:cNvPicPr/>
          <p:nvPr/>
        </p:nvPicPr>
        <p:blipFill rotWithShape="1">
          <a:blip r:embed="rId10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95100" y="1825685"/>
            <a:ext cx="3028592" cy="3544454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30 CuadroTexto"/>
          <p:cNvSpPr txBox="1">
            <a:spLocks noChangeArrowheads="1"/>
          </p:cNvSpPr>
          <p:nvPr/>
        </p:nvSpPr>
        <p:spPr bwMode="auto">
          <a:xfrm flipH="1">
            <a:off x="5033461" y="4088270"/>
            <a:ext cx="3965684" cy="307777"/>
          </a:xfrm>
          <a:prstGeom prst="rect">
            <a:avLst/>
          </a:prstGeom>
          <a:solidFill>
            <a:srgbClr val="E36B1A"/>
          </a:solidFill>
          <a:ln w="38100" cap="flat" cmpd="sng" algn="ctr">
            <a:solidFill>
              <a:srgbClr val="E36B1A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anchor="ctr">
            <a:spAutoFit/>
          </a:bodyPr>
          <a:lstStyle>
            <a:defPPr>
              <a:defRPr lang="en-US"/>
            </a:defPPr>
            <a:lvl1pPr marL="457200" indent="-457200" algn="ctr" fontAlgn="base">
              <a:spcBef>
                <a:spcPts val="600"/>
              </a:spcBef>
              <a:spcAft>
                <a:spcPct val="0"/>
              </a:spcAft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defRPr>
            </a:lvl1pPr>
            <a:lvl2pPr marL="37931725" indent="-37474525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9pPr>
          </a:lstStyle>
          <a:p>
            <a:pPr marL="422041" indent="-422041" defTabSz="844083">
              <a:spcBef>
                <a:spcPts val="554"/>
              </a:spcBef>
              <a:defRPr/>
            </a:pPr>
            <a:r>
              <a:rPr lang="es-CO" sz="1400" kern="0" dirty="0">
                <a:solidFill>
                  <a:prstClr val="white"/>
                </a:solidFill>
                <a:latin typeface="Candara" panose="020E0502030303020204" pitchFamily="34" charset="0"/>
                <a:cs typeface="Arial" pitchFamily="34" charset="0"/>
              </a:rPr>
              <a:t>ESTADO ACTUAL</a:t>
            </a:r>
          </a:p>
        </p:txBody>
      </p:sp>
      <p:sp>
        <p:nvSpPr>
          <p:cNvPr id="10" name="30 CuadroTexto"/>
          <p:cNvSpPr txBox="1">
            <a:spLocks noChangeArrowheads="1"/>
          </p:cNvSpPr>
          <p:nvPr/>
        </p:nvSpPr>
        <p:spPr bwMode="auto">
          <a:xfrm flipH="1">
            <a:off x="5033461" y="1825684"/>
            <a:ext cx="3965684" cy="319639"/>
          </a:xfrm>
          <a:prstGeom prst="rect">
            <a:avLst/>
          </a:prstGeom>
          <a:solidFill>
            <a:srgbClr val="094677"/>
          </a:solidFill>
          <a:ln w="38100" cap="flat" cmpd="sng" algn="ctr">
            <a:solidFill>
              <a:srgbClr val="094677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anchor="ctr">
            <a:spAutoFit/>
          </a:bodyPr>
          <a:lstStyle>
            <a:defPPr>
              <a:defRPr lang="en-US"/>
            </a:defPPr>
            <a:lvl1pPr marL="457200" indent="-457200" algn="ctr" fontAlgn="base">
              <a:spcBef>
                <a:spcPts val="600"/>
              </a:spcBef>
              <a:spcAft>
                <a:spcPct val="0"/>
              </a:spcAft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defRPr>
            </a:lvl1pPr>
            <a:lvl2pPr marL="37931725" indent="-37474525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9pPr>
          </a:lstStyle>
          <a:p>
            <a:pPr marL="422041" indent="-422041" defTabSz="844083">
              <a:spcBef>
                <a:spcPts val="554"/>
              </a:spcBef>
              <a:defRPr/>
            </a:pPr>
            <a:r>
              <a:rPr lang="es-CO" sz="1400" kern="0" dirty="0">
                <a:solidFill>
                  <a:prstClr val="white"/>
                </a:solidFill>
                <a:latin typeface="Candara" panose="020E0502030303020204" pitchFamily="34" charset="0"/>
                <a:cs typeface="Arial" pitchFamily="34" charset="0"/>
              </a:rPr>
              <a:t>INFORMACIÓN GENERAL</a:t>
            </a:r>
          </a:p>
        </p:txBody>
      </p:sp>
      <p:graphicFrame>
        <p:nvGraphicFramePr>
          <p:cNvPr id="11" name="5 Tabla"/>
          <p:cNvGraphicFramePr>
            <a:graphicFrameLocks noGrp="1"/>
          </p:cNvGraphicFramePr>
          <p:nvPr>
            <p:extLst/>
          </p:nvPr>
        </p:nvGraphicFramePr>
        <p:xfrm>
          <a:off x="5033461" y="4473631"/>
          <a:ext cx="3984448" cy="267286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1674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1700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12669">
                <a:tc>
                  <a:txBody>
                    <a:bodyPr/>
                    <a:lstStyle/>
                    <a:p>
                      <a:r>
                        <a:rPr lang="es-ES" sz="1200" u="none" strike="noStrike" dirty="0">
                          <a:effectLst/>
                          <a:latin typeface="Candara" panose="020E0502030303020204" pitchFamily="34" charset="0"/>
                        </a:rPr>
                        <a:t>AVANCE</a:t>
                      </a:r>
                      <a:r>
                        <a:rPr lang="es-ES" sz="1200" u="none" strike="noStrike" baseline="0" dirty="0">
                          <a:effectLst/>
                          <a:latin typeface="Candara" panose="020E0502030303020204" pitchFamily="34" charset="0"/>
                        </a:rPr>
                        <a:t> DE </a:t>
                      </a:r>
                      <a:r>
                        <a:rPr lang="es-ES" sz="1200" u="none" strike="noStrike" dirty="0">
                          <a:effectLst/>
                          <a:latin typeface="Candara" panose="020E0502030303020204" pitchFamily="34" charset="0"/>
                        </a:rPr>
                        <a:t>OBRA </a:t>
                      </a:r>
                      <a:endParaRPr lang="es-CO" sz="1200" b="1" dirty="0">
                        <a:latin typeface="Candara" panose="020E0502030303020204" pitchFamily="34" charset="0"/>
                        <a:cs typeface="Arial" panose="020B0604020202020204" pitchFamily="34" charset="0"/>
                      </a:endParaRPr>
                    </a:p>
                  </a:txBody>
                  <a:tcPr marL="84406" marR="84406" marT="42203" marB="42203" anchor="ctr">
                    <a:lnL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marL="84406" marR="84406" marT="42203" marB="42203" anchor="ctr">
                    <a:lnL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2" name="Tabla 11"/>
          <p:cNvGraphicFramePr>
            <a:graphicFrameLocks noGrp="1"/>
          </p:cNvGraphicFramePr>
          <p:nvPr>
            <p:extLst/>
          </p:nvPr>
        </p:nvGraphicFramePr>
        <p:xfrm>
          <a:off x="5033462" y="2238628"/>
          <a:ext cx="3965683" cy="1772058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64387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2180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0313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r>
                        <a:rPr lang="es-ES" sz="1050" kern="1200" dirty="0">
                          <a:latin typeface="Candara" panose="020E0502030303020204" pitchFamily="34" charset="0"/>
                        </a:rPr>
                        <a:t>Valor del proyecto (ACTUAL)</a:t>
                      </a:r>
                      <a:endParaRPr lang="es-CO" sz="1050" b="1" kern="1200" dirty="0">
                        <a:solidFill>
                          <a:schemeClr val="tx1"/>
                        </a:solidFill>
                        <a:latin typeface="Candara" panose="020E0502030303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4406" marR="84406" marT="42203" marB="42203" anchor="ctr">
                    <a:lnL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1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 $ 128.280.554.966 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44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50" kern="1200" dirty="0">
                          <a:latin typeface="Candara" panose="020E0502030303020204" pitchFamily="34" charset="0"/>
                        </a:rPr>
                        <a:t>Inversión en el Dpto. de Cundinamarca</a:t>
                      </a:r>
                      <a:endParaRPr lang="es-CO" sz="1050" b="1" kern="1200" dirty="0">
                        <a:solidFill>
                          <a:schemeClr val="tx1"/>
                        </a:solidFill>
                        <a:latin typeface="Candara" panose="020E0502030303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4406" marR="84406" marT="42203" marB="42203" anchor="ctr">
                    <a:lnL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1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$ 55.839.307.328 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01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50" kern="1200" dirty="0">
                          <a:latin typeface="Candara" panose="020E0502030303020204" pitchFamily="34" charset="0"/>
                        </a:rPr>
                        <a:t>Inversión en el Dpto. de Boyacá</a:t>
                      </a:r>
                      <a:endParaRPr lang="es-CO" sz="1050" b="1" kern="1200" dirty="0">
                        <a:solidFill>
                          <a:schemeClr val="tx1"/>
                        </a:solidFill>
                        <a:latin typeface="Candara" panose="020E0502030303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4406" marR="84406" marT="42203" marB="42203" anchor="ctr">
                    <a:lnL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1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$ 72.441.247.638 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6354">
                <a:tc>
                  <a:txBody>
                    <a:bodyPr/>
                    <a:lstStyle/>
                    <a:p>
                      <a:pPr marL="0" marR="0" indent="0" algn="l" defTabSz="844083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50" kern="1200" dirty="0">
                          <a:effectLst/>
                          <a:latin typeface="Candara" panose="020E0502030303020204" pitchFamily="34" charset="0"/>
                        </a:rPr>
                        <a:t>Fecha Inicio del Contrato</a:t>
                      </a:r>
                      <a:endParaRPr lang="es-MX" sz="1050" b="1" kern="1200" dirty="0">
                        <a:solidFill>
                          <a:srgbClr val="094677"/>
                        </a:solidFill>
                        <a:effectLst/>
                        <a:latin typeface="Candara" panose="020E0502030303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8440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50" b="1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01 de Nov. de 2013</a:t>
                      </a:r>
                      <a:endParaRPr lang="es-MX" sz="1050" b="1" u="none" strike="noStrike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62550">
                <a:tc>
                  <a:txBody>
                    <a:bodyPr/>
                    <a:lstStyle/>
                    <a:p>
                      <a:pPr marL="0" marR="0" indent="0" algn="l" defTabSz="844083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50" kern="1200" dirty="0">
                          <a:effectLst/>
                          <a:latin typeface="Candara" panose="020E0502030303020204" pitchFamily="34" charset="0"/>
                        </a:rPr>
                        <a:t>Fecha Finalización del Contrato</a:t>
                      </a:r>
                      <a:endParaRPr lang="es-MX" sz="1050" b="1" kern="1200" dirty="0">
                        <a:solidFill>
                          <a:srgbClr val="094677"/>
                        </a:solidFill>
                        <a:effectLst/>
                        <a:latin typeface="Candara" panose="020E0502030303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8440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50" b="1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30 de Nov. de 2016</a:t>
                      </a:r>
                      <a:endParaRPr lang="es-MX" sz="1050" b="1" u="none" strike="noStrike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625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50" u="none" strike="noStrike" dirty="0">
                          <a:effectLst/>
                          <a:latin typeface="Candara" panose="020E0502030303020204" pitchFamily="34" charset="0"/>
                        </a:rPr>
                        <a:t>Fecha</a:t>
                      </a:r>
                      <a:r>
                        <a:rPr lang="es-ES" sz="1050" u="none" strike="noStrike" baseline="0" dirty="0">
                          <a:effectLst/>
                          <a:latin typeface="Candara" panose="020E0502030303020204" pitchFamily="34" charset="0"/>
                        </a:rPr>
                        <a:t> inicio de obras </a:t>
                      </a:r>
                      <a:endParaRPr lang="es-ES" sz="1050" b="1" u="none" strike="noStrike" dirty="0">
                        <a:solidFill>
                          <a:srgbClr val="094677"/>
                        </a:solidFill>
                        <a:effectLst/>
                        <a:latin typeface="Candara" panose="020E0502030303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00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050" b="1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15</a:t>
                      </a:r>
                      <a:r>
                        <a:rPr lang="es-CO" sz="1050" b="1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 de Abr </a:t>
                      </a:r>
                      <a:r>
                        <a:rPr lang="es-CO" sz="1050" b="1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de 2014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991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50" u="none" strike="noStrike" dirty="0">
                          <a:effectLst/>
                          <a:latin typeface="Candara" panose="020E0502030303020204" pitchFamily="34" charset="0"/>
                        </a:rPr>
                        <a:t>Fecha culminación Obras </a:t>
                      </a:r>
                      <a:endParaRPr lang="es-ES" sz="1050" b="1" u="none" strike="noStrike" dirty="0">
                        <a:solidFill>
                          <a:srgbClr val="094677"/>
                        </a:solidFill>
                        <a:effectLst/>
                        <a:latin typeface="Candara" panose="020E0502030303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000" marR="0" indent="0" algn="ctr" defTabSz="84408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50" b="1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31 de Dic</a:t>
                      </a:r>
                      <a:r>
                        <a:rPr lang="es-CO" sz="1050" b="1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 de </a:t>
                      </a:r>
                      <a:r>
                        <a:rPr lang="es-CO" sz="1050" b="1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 2015</a:t>
                      </a:r>
                      <a:endParaRPr lang="es-MX" sz="1050" b="1" u="none" strike="noStrike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aphicFrame>
        <p:nvGraphicFramePr>
          <p:cNvPr id="13" name="5 Tabla"/>
          <p:cNvGraphicFramePr>
            <a:graphicFrameLocks noGrp="1"/>
          </p:cNvGraphicFramePr>
          <p:nvPr>
            <p:extLst/>
          </p:nvPr>
        </p:nvGraphicFramePr>
        <p:xfrm>
          <a:off x="5033461" y="4815426"/>
          <a:ext cx="3984448" cy="419686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39844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2997">
                <a:tc>
                  <a:txBody>
                    <a:bodyPr/>
                    <a:lstStyle/>
                    <a:p>
                      <a:r>
                        <a:rPr lang="es-CO" sz="1100" b="1" dirty="0">
                          <a:latin typeface="Candara" panose="020E0502030303020204" pitchFamily="34" charset="0"/>
                          <a:cs typeface="Arial" panose="020B0604020202020204" pitchFamily="34" charset="0"/>
                        </a:rPr>
                        <a:t>Se</a:t>
                      </a:r>
                      <a:r>
                        <a:rPr lang="es-CO" sz="1100" b="1" baseline="0" dirty="0">
                          <a:latin typeface="Candara" panose="020E0502030303020204" pitchFamily="34" charset="0"/>
                          <a:cs typeface="Arial" panose="020B0604020202020204" pitchFamily="34" charset="0"/>
                        </a:rPr>
                        <a:t> continua con actividades de mantenimiento, control de tráfico, administración y vigilancia.</a:t>
                      </a:r>
                      <a:endParaRPr lang="es-CO" sz="1100" b="1" dirty="0">
                        <a:latin typeface="Candara" panose="020E0502030303020204" pitchFamily="34" charset="0"/>
                        <a:cs typeface="Arial" panose="020B0604020202020204" pitchFamily="34" charset="0"/>
                      </a:endParaRPr>
                    </a:p>
                  </a:txBody>
                  <a:tcPr marL="84406" marR="84406" marT="42203" marB="42203" anchor="ctr">
                    <a:lnL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4" name="1 Título"/>
          <p:cNvSpPr txBox="1">
            <a:spLocks/>
          </p:cNvSpPr>
          <p:nvPr/>
        </p:nvSpPr>
        <p:spPr bwMode="auto">
          <a:xfrm>
            <a:off x="1920880" y="5477138"/>
            <a:ext cx="2976349" cy="885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92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92" b="1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92" b="1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92" b="1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92" b="1">
                <a:solidFill>
                  <a:schemeClr val="tx1"/>
                </a:solidFill>
                <a:latin typeface="Calibri" pitchFamily="34" charset="0"/>
              </a:defRPr>
            </a:lvl5pPr>
            <a:lvl6pPr marL="422041" algn="ctr" rtl="0" eaLnBrk="1" fontAlgn="base" hangingPunct="1">
              <a:spcBef>
                <a:spcPct val="0"/>
              </a:spcBef>
              <a:spcAft>
                <a:spcPct val="0"/>
              </a:spcAft>
              <a:defRPr sz="4062">
                <a:solidFill>
                  <a:schemeClr val="tx1"/>
                </a:solidFill>
                <a:latin typeface="Calibri" pitchFamily="34" charset="0"/>
              </a:defRPr>
            </a:lvl6pPr>
            <a:lvl7pPr marL="844083" algn="ctr" rtl="0" eaLnBrk="1" fontAlgn="base" hangingPunct="1">
              <a:spcBef>
                <a:spcPct val="0"/>
              </a:spcBef>
              <a:spcAft>
                <a:spcPct val="0"/>
              </a:spcAft>
              <a:defRPr sz="4062">
                <a:solidFill>
                  <a:schemeClr val="tx1"/>
                </a:solidFill>
                <a:latin typeface="Calibri" pitchFamily="34" charset="0"/>
              </a:defRPr>
            </a:lvl7pPr>
            <a:lvl8pPr marL="1266124" algn="ctr" rtl="0" eaLnBrk="1" fontAlgn="base" hangingPunct="1">
              <a:spcBef>
                <a:spcPct val="0"/>
              </a:spcBef>
              <a:spcAft>
                <a:spcPct val="0"/>
              </a:spcAft>
              <a:defRPr sz="4062">
                <a:solidFill>
                  <a:schemeClr val="tx1"/>
                </a:solidFill>
                <a:latin typeface="Calibri" pitchFamily="34" charset="0"/>
              </a:defRPr>
            </a:lvl8pPr>
            <a:lvl9pPr marL="1688165" algn="ctr" rtl="0" eaLnBrk="1" fontAlgn="base" hangingPunct="1">
              <a:spcBef>
                <a:spcPct val="0"/>
              </a:spcBef>
              <a:spcAft>
                <a:spcPct val="0"/>
              </a:spcAft>
              <a:defRPr sz="4062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s-MX" altLang="es-MX" sz="1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Área Influencia del Proyecto</a:t>
            </a:r>
            <a:r>
              <a:rPr lang="es-ES_tradnl" altLang="es-MX" sz="1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/>
            </a:r>
            <a:br>
              <a:rPr lang="es-ES_tradnl" altLang="es-MX" sz="1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es-ES_tradnl" altLang="es-MX" sz="1200" b="0" dirty="0">
                <a:solidFill>
                  <a:srgbClr val="7030A0"/>
                </a:solidFill>
                <a:latin typeface="Candara" panose="020E0502030303020204" pitchFamily="34" charset="0"/>
              </a:rPr>
              <a:t>Cundinamarca- Boyacá</a:t>
            </a:r>
            <a:r>
              <a:rPr lang="es-ES_tradnl" altLang="es-MX" sz="1200" b="0" i="1" dirty="0">
                <a:solidFill>
                  <a:schemeClr val="tx2"/>
                </a:solidFill>
                <a:latin typeface="Candara" panose="020E0502030303020204" pitchFamily="34" charset="0"/>
              </a:rPr>
              <a:t/>
            </a:r>
            <a:br>
              <a:rPr lang="es-ES_tradnl" altLang="es-MX" sz="1200" b="0" i="1" dirty="0">
                <a:solidFill>
                  <a:schemeClr val="tx2"/>
                </a:solidFill>
                <a:latin typeface="Candara" panose="020E0502030303020204" pitchFamily="34" charset="0"/>
              </a:rPr>
            </a:br>
            <a:endParaRPr lang="es-CO" altLang="es-MX" sz="1200" b="0" i="1" dirty="0">
              <a:solidFill>
                <a:schemeClr val="tx2"/>
              </a:solidFill>
              <a:latin typeface="Candara" panose="020E0502030303020204" pitchFamily="34" charset="0"/>
            </a:endParaRPr>
          </a:p>
        </p:txBody>
      </p:sp>
      <p:pic>
        <p:nvPicPr>
          <p:cNvPr id="15" name="Picture 4" descr="http://www.phoboscenter.es/wp-content/uploads/2013/11/ok.jp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09054" y="5756168"/>
            <a:ext cx="1130684" cy="850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Tabla 15"/>
          <p:cNvGraphicFramePr>
            <a:graphicFrameLocks noGrp="1"/>
          </p:cNvGraphicFramePr>
          <p:nvPr>
            <p:extLst/>
          </p:nvPr>
        </p:nvGraphicFramePr>
        <p:xfrm>
          <a:off x="5033461" y="5309621"/>
          <a:ext cx="3984448" cy="893095"/>
        </p:xfrm>
        <a:graphic>
          <a:graphicData uri="http://schemas.openxmlformats.org/drawingml/2006/table">
            <a:tbl>
              <a:tblPr firstRow="1" firstCol="1" bandRow="1">
                <a:tableStyleId>{616DA210-FB5B-4158-B5E0-FEB733F419BA}</a:tableStyleId>
              </a:tblPr>
              <a:tblGrid>
                <a:gridCol w="22026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818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73886"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CO" sz="1050" kern="1200" dirty="0">
                          <a:solidFill>
                            <a:schemeClr val="tx1"/>
                          </a:solidFill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% Avance financiero Contrato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CO" sz="1100" dirty="0">
                          <a:effectLst/>
                        </a:rPr>
                        <a:t>96,60 %         </a:t>
                      </a:r>
                      <a:endParaRPr lang="es-CO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9807"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CO" sz="1050" kern="1200" dirty="0">
                          <a:solidFill>
                            <a:schemeClr val="tx1"/>
                          </a:solidFill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Obras culminadas a la Fecha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CO" sz="1100" dirty="0">
                          <a:effectLst/>
                        </a:rPr>
                        <a:t>72/72</a:t>
                      </a:r>
                      <a:endParaRPr lang="es-CO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8013"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CO" sz="1050" kern="1200" dirty="0">
                          <a:solidFill>
                            <a:schemeClr val="tx1"/>
                          </a:solidFill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% Avance en Tiempo Contrato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CO" sz="1100" dirty="0">
                          <a:effectLst/>
                        </a:rPr>
                        <a:t>91.89 %</a:t>
                      </a:r>
                      <a:endParaRPr lang="es-CO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1389"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CO" sz="1050" kern="1200" dirty="0">
                          <a:solidFill>
                            <a:schemeClr val="tx1"/>
                          </a:solidFill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% Avance en Tiempo Obras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CO" sz="1100" dirty="0">
                          <a:effectLst/>
                        </a:rPr>
                        <a:t>100 %</a:t>
                      </a:r>
                      <a:endParaRPr lang="es-CO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pSp>
        <p:nvGrpSpPr>
          <p:cNvPr id="17" name="Grupo 16"/>
          <p:cNvGrpSpPr/>
          <p:nvPr/>
        </p:nvGrpSpPr>
        <p:grpSpPr>
          <a:xfrm>
            <a:off x="2533834" y="1054502"/>
            <a:ext cx="6827450" cy="604927"/>
            <a:chOff x="-53556" y="130555"/>
            <a:chExt cx="8980263" cy="829089"/>
          </a:xfrm>
        </p:grpSpPr>
        <p:sp>
          <p:nvSpPr>
            <p:cNvPr id="18" name="Rectángulo 17"/>
            <p:cNvSpPr>
              <a:spLocks noChangeArrowheads="1"/>
            </p:cNvSpPr>
            <p:nvPr/>
          </p:nvSpPr>
          <p:spPr bwMode="auto">
            <a:xfrm>
              <a:off x="-53556" y="130555"/>
              <a:ext cx="5904656" cy="5668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s-ES" sz="2800" b="1" dirty="0">
                  <a:solidFill>
                    <a:schemeClr val="accent5"/>
                  </a:solidFill>
                  <a:latin typeface="Candara" panose="020E0502030303020204" pitchFamily="34" charset="0"/>
                  <a:sym typeface="Helvetica Neue Bold Condensed" charset="0"/>
                </a:rPr>
                <a:t>CORREDOR</a:t>
              </a:r>
              <a:endParaRPr lang="es-ES" sz="28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chemeClr val="accent5"/>
                </a:solidFill>
                <a:latin typeface="Candara" panose="020E0502030303020204" pitchFamily="34" charset="0"/>
                <a:sym typeface="Helvetica Neue Bold Condensed" charset="0"/>
              </a:endParaRPr>
            </a:p>
          </p:txBody>
        </p:sp>
        <p:sp>
          <p:nvSpPr>
            <p:cNvPr id="19" name="Rectángulo 5"/>
            <p:cNvSpPr>
              <a:spLocks noChangeArrowheads="1"/>
            </p:cNvSpPr>
            <p:nvPr/>
          </p:nvSpPr>
          <p:spPr bwMode="auto">
            <a:xfrm>
              <a:off x="2477888" y="392821"/>
              <a:ext cx="6448819" cy="5668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s-ES" sz="2800" b="1" dirty="0">
                  <a:latin typeface="Candara" panose="020E0502030303020204" pitchFamily="34" charset="0"/>
                  <a:sym typeface="Helvetica Neue Bold Condensed"/>
                </a:rPr>
                <a:t>BOGOTÁ- BELENCITO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407520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Object 9" hidden="1"/>
          <p:cNvGraphicFramePr>
            <a:graphicFrameLocks/>
          </p:cNvGraphicFramePr>
          <p:nvPr>
            <p:custDataLst>
              <p:tags r:id="rId2"/>
            </p:custDataLst>
            <p:extLst/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91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19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Candara"/>
              <a:ea typeface="MS PGothic"/>
              <a:cs typeface="Arial"/>
              <a:sym typeface="Candara"/>
            </a:endParaRPr>
          </a:p>
        </p:txBody>
      </p:sp>
      <p:pic>
        <p:nvPicPr>
          <p:cNvPr id="32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5552" y="-27384"/>
            <a:ext cx="1800200" cy="6845889"/>
          </a:xfrm>
          <a:prstGeom prst="rect">
            <a:avLst/>
          </a:prstGeom>
          <a:noFill/>
        </p:spPr>
      </p:pic>
      <p:sp>
        <p:nvSpPr>
          <p:cNvPr id="34" name="Rectángulo 33"/>
          <p:cNvSpPr/>
          <p:nvPr/>
        </p:nvSpPr>
        <p:spPr>
          <a:xfrm>
            <a:off x="2457049" y="387146"/>
            <a:ext cx="55228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</a:t>
            </a:r>
            <a:r>
              <a:rPr lang="es-ES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Férreo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9" name="30 CuadroTexto"/>
          <p:cNvSpPr txBox="1">
            <a:spLocks noChangeArrowheads="1"/>
          </p:cNvSpPr>
          <p:nvPr/>
        </p:nvSpPr>
        <p:spPr bwMode="auto">
          <a:xfrm flipH="1">
            <a:off x="5741377" y="1281758"/>
            <a:ext cx="3192016" cy="261610"/>
          </a:xfrm>
          <a:prstGeom prst="rect">
            <a:avLst/>
          </a:prstGeom>
          <a:solidFill>
            <a:srgbClr val="094677"/>
          </a:solidFill>
          <a:ln w="38100" cap="flat" cmpd="sng" algn="ctr">
            <a:solidFill>
              <a:srgbClr val="094677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anchor="ctr">
            <a:spAutoFit/>
          </a:bodyPr>
          <a:lstStyle>
            <a:defPPr>
              <a:defRPr lang="es-CO"/>
            </a:defPPr>
            <a:lvl1pPr marL="457200" marR="0" lvl="0" indent="-457200" algn="ctr" defTabSz="914400" eaLnBrk="1" latinLnBrk="0" hangingPunct="1">
              <a:lnSpc>
                <a:spcPct val="100000"/>
              </a:lnSpc>
              <a:spcBef>
                <a:spcPts val="600"/>
              </a:spcBef>
              <a:buClrTx/>
              <a:buSzTx/>
              <a:buFontTx/>
              <a:buNone/>
              <a:tabLst/>
              <a:defRPr kumimoji="0" sz="1400" b="1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cs typeface="Arial" pitchFamily="34" charset="0"/>
              </a:defRPr>
            </a:lvl1pPr>
            <a:lvl2pPr marL="37931725" indent="-37474525" eaLnBrk="0" hangingPunct="0">
              <a:defRPr sz="2400">
                <a:latin typeface="Arial" pitchFamily="34" charset="0"/>
                <a:cs typeface="Arial" pitchFamily="34" charset="0"/>
              </a:defRPr>
            </a:lvl2pPr>
            <a:lvl3pPr eaLnBrk="0" hangingPunct="0">
              <a:defRPr sz="2400">
                <a:latin typeface="Arial" pitchFamily="34" charset="0"/>
                <a:cs typeface="Arial" pitchFamily="34" charset="0"/>
              </a:defRPr>
            </a:lvl3pPr>
            <a:lvl4pPr eaLnBrk="0" hangingPunct="0">
              <a:defRPr sz="2400">
                <a:latin typeface="Arial" pitchFamily="34" charset="0"/>
                <a:cs typeface="Arial" pitchFamily="34" charset="0"/>
              </a:defRPr>
            </a:lvl4pPr>
            <a:lvl5pPr eaLnBrk="0" hangingPunct="0">
              <a:defRPr sz="2400">
                <a:latin typeface="Arial" pitchFamily="34" charset="0"/>
                <a:cs typeface="Arial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s-CO" sz="1050" dirty="0">
                <a:latin typeface="+mj-lt"/>
              </a:rPr>
              <a:t>DATOS TÉCNICOS</a:t>
            </a:r>
          </a:p>
        </p:txBody>
      </p:sp>
      <p:graphicFrame>
        <p:nvGraphicFramePr>
          <p:cNvPr id="21" name="Tabla 20"/>
          <p:cNvGraphicFramePr>
            <a:graphicFrameLocks noGrp="1"/>
          </p:cNvGraphicFramePr>
          <p:nvPr>
            <p:extLst/>
          </p:nvPr>
        </p:nvGraphicFramePr>
        <p:xfrm>
          <a:off x="5741377" y="1612892"/>
          <a:ext cx="3192016" cy="10009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15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104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44441">
                <a:tc>
                  <a:txBody>
                    <a:bodyPr/>
                    <a:lstStyle/>
                    <a:p>
                      <a:pPr marL="0" marR="0" indent="0" algn="l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50" dirty="0">
                          <a:solidFill>
                            <a:srgbClr val="094677"/>
                          </a:solidFill>
                        </a:rPr>
                        <a:t>Long. </a:t>
                      </a:r>
                      <a:r>
                        <a:rPr lang="es-ES" sz="1050" baseline="0" dirty="0">
                          <a:solidFill>
                            <a:srgbClr val="094677"/>
                          </a:solidFill>
                        </a:rPr>
                        <a:t>Tramo Férreo Contractual</a:t>
                      </a:r>
                      <a:endParaRPr lang="es-CO" sz="1050" dirty="0">
                        <a:solidFill>
                          <a:srgbClr val="094677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71475" marR="0" lvl="1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50" dirty="0">
                          <a:solidFill>
                            <a:srgbClr val="094677"/>
                          </a:solidFill>
                        </a:rPr>
                        <a:t>318,3 </a:t>
                      </a:r>
                      <a:r>
                        <a:rPr lang="es-ES" sz="1050" baseline="0" dirty="0">
                          <a:solidFill>
                            <a:srgbClr val="094677"/>
                          </a:solidFill>
                        </a:rPr>
                        <a:t>Km</a:t>
                      </a:r>
                      <a:endParaRPr lang="es-CO" sz="1050" dirty="0">
                        <a:solidFill>
                          <a:srgbClr val="094677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0492">
                <a:tc>
                  <a:txBody>
                    <a:bodyPr/>
                    <a:lstStyle/>
                    <a:p>
                      <a:r>
                        <a:rPr lang="es-CO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Facatativá – Bogotá– Belencito</a:t>
                      </a:r>
                    </a:p>
                  </a:txBody>
                  <a:tcPr>
                    <a:lnL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71475" marR="0" lvl="1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50" b="0" dirty="0">
                          <a:solidFill>
                            <a:srgbClr val="094677"/>
                          </a:solidFill>
                        </a:rPr>
                        <a:t>297,9 Km</a:t>
                      </a:r>
                      <a:endParaRPr lang="es-CO" sz="1050" b="0" dirty="0">
                        <a:solidFill>
                          <a:srgbClr val="094677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7982">
                <a:tc>
                  <a:txBody>
                    <a:bodyPr/>
                    <a:lstStyle/>
                    <a:p>
                      <a:r>
                        <a:rPr lang="es-CO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La Caro - Zipaquirá</a:t>
                      </a:r>
                    </a:p>
                  </a:txBody>
                  <a:tcPr>
                    <a:lnL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71475" marR="0" lvl="1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50" dirty="0">
                          <a:solidFill>
                            <a:srgbClr val="094677"/>
                          </a:solidFill>
                        </a:rPr>
                        <a:t>20,4 Km</a:t>
                      </a:r>
                      <a:endParaRPr lang="es-CO" sz="1050" dirty="0">
                        <a:solidFill>
                          <a:srgbClr val="094677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23" name="7 Tabla"/>
          <p:cNvGraphicFramePr>
            <a:graphicFrameLocks noGrp="1"/>
          </p:cNvGraphicFramePr>
          <p:nvPr>
            <p:extLst/>
          </p:nvPr>
        </p:nvGraphicFramePr>
        <p:xfrm>
          <a:off x="1901393" y="1706567"/>
          <a:ext cx="3558229" cy="4491232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35582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4139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CO" sz="1050" kern="1200" dirty="0">
                          <a:effectLst/>
                        </a:rPr>
                        <a:t>GESTIÓN</a:t>
                      </a:r>
                      <a:endParaRPr lang="es-CO" sz="105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203" marB="42203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22120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s-MX" sz="1050" b="1" kern="1200" dirty="0">
                          <a:effectLst/>
                        </a:rPr>
                        <a:t>DESCRIPCIÓN DEL ESTADO ACTUAL </a:t>
                      </a:r>
                    </a:p>
                    <a:p>
                      <a:pPr marL="438150" lvl="1" indent="-1714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MX" sz="1050" dirty="0">
                          <a:effectLst/>
                        </a:rPr>
                        <a:t>Corredor</a:t>
                      </a:r>
                      <a:r>
                        <a:rPr lang="es-MX" sz="1050" baseline="0" dirty="0">
                          <a:effectLst/>
                        </a:rPr>
                        <a:t> férreo con conectividad Facatativá – Bogotá – Belencito 297,9 Km.</a:t>
                      </a:r>
                    </a:p>
                    <a:p>
                      <a:pPr marL="438150" lvl="1" indent="-1714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CO" sz="1050" baseline="0" dirty="0">
                          <a:effectLst/>
                        </a:rPr>
                        <a:t>Conectividad del corredor férreo La Caro - Zipaquirá 20,4 Km</a:t>
                      </a:r>
                    </a:p>
                    <a:p>
                      <a:pPr marL="438150" lvl="1" indent="-171450" algn="just">
                        <a:spcBef>
                          <a:spcPts val="4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MX" sz="1050" baseline="0" dirty="0">
                          <a:effectLst/>
                        </a:rPr>
                        <a:t>Terminación de las obras contractuales sobre la línea principal (72/72)</a:t>
                      </a:r>
                    </a:p>
                    <a:p>
                      <a:pPr marL="438150" lvl="1" indent="-171450" algn="just">
                        <a:spcBef>
                          <a:spcPts val="4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MX" sz="1050" baseline="0" dirty="0">
                          <a:effectLst/>
                        </a:rPr>
                        <a:t>Cumplimiento general de los ítems del contrato referidos a mantenimiento, mejoramiento, operación y control de trafico férreo </a:t>
                      </a:r>
                      <a:endParaRPr lang="es-MX" sz="105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06" marR="84406" marT="42203" marB="42203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88327">
                <a:tc>
                  <a:txBody>
                    <a:bodyPr/>
                    <a:lstStyle/>
                    <a:p>
                      <a:pPr marL="228600" lvl="0" indent="-2286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+mj-lt"/>
                        <a:buAutoNum type="arabicPeriod" startAt="2"/>
                      </a:pPr>
                      <a:r>
                        <a:rPr lang="es-MX" sz="1050" b="1" kern="1200" dirty="0">
                          <a:effectLst/>
                        </a:rPr>
                        <a:t>ACTIVIDADES DESTACADAS : </a:t>
                      </a:r>
                    </a:p>
                    <a:p>
                      <a:pPr marL="171450" lvl="0" indent="-1714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CO" sz="105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Realización de dos (2) trenes de prueba: 1) Tren de prueba ARGOS, 18 plataformas cada una con 30 Ton de Cemento, Belencito - Bogotá 2) Tren de prueba MOLSABANA, 3 plataformas cada una con 36 Ton de cemento,  Tocancipá – Bogotá.</a:t>
                      </a: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CO" sz="1050" u="none" strike="noStrike" dirty="0">
                          <a:effectLst/>
                        </a:rPr>
                        <a:t>Construcción y regularización de 2 cruces férreos a nivel que se generan por cuenta de la construcción de la variante carretera en Gachancipá.</a:t>
                      </a:r>
                      <a:endParaRPr lang="es-CO" sz="105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171450" lvl="0" indent="-1714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MX" sz="105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Movilización de aproximadamente 46.105 pasajeros en el tramo Bogotá Km 5 – Zipaquirá durante mayo de 2016, TURISTREN, para un acumulado de 208.808 pasajeros en  lo transcurrido del 2016</a:t>
                      </a:r>
                    </a:p>
                    <a:p>
                      <a:pPr marL="171450" lvl="0" indent="-1714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s-CO" sz="105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203" marB="42203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26" name="Rectángulo 5"/>
          <p:cNvSpPr>
            <a:spLocks noChangeArrowheads="1"/>
          </p:cNvSpPr>
          <p:nvPr/>
        </p:nvSpPr>
        <p:spPr bwMode="auto">
          <a:xfrm>
            <a:off x="2251553" y="89912"/>
            <a:ext cx="49028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s-ES" b="1" dirty="0">
                <a:latin typeface="Candara" panose="020E0502030303020204" pitchFamily="34" charset="0"/>
                <a:sym typeface="Helvetica Neue Bold Condensed"/>
              </a:rPr>
              <a:t>BOGOTÁ- BELENCITO</a:t>
            </a:r>
          </a:p>
        </p:txBody>
      </p:sp>
      <p:graphicFrame>
        <p:nvGraphicFramePr>
          <p:cNvPr id="13" name="Gráfico 12"/>
          <p:cNvGraphicFramePr>
            <a:graphicFrameLocks/>
          </p:cNvGraphicFramePr>
          <p:nvPr>
            <p:extLst/>
          </p:nvPr>
        </p:nvGraphicFramePr>
        <p:xfrm>
          <a:off x="5741377" y="2807097"/>
          <a:ext cx="3042269" cy="17178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pic>
        <p:nvPicPr>
          <p:cNvPr id="14" name="Imagen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3072" y="4212047"/>
            <a:ext cx="2137124" cy="1656184"/>
          </a:xfrm>
          <a:prstGeom prst="rect">
            <a:avLst/>
          </a:prstGeom>
        </p:spPr>
      </p:pic>
      <p:pic>
        <p:nvPicPr>
          <p:cNvPr id="15" name="Picture 23" descr="Turistren, Cajicá, Colombia."/>
          <p:cNvPicPr>
            <a:picLocks noChangeAspect="1" noChangeArrowheads="1"/>
          </p:cNvPicPr>
          <p:nvPr/>
        </p:nvPicPr>
        <p:blipFill rotWithShape="1">
          <a:blip r:embed="rId12" cstate="print"/>
          <a:srcRect t="16130"/>
          <a:stretch/>
        </p:blipFill>
        <p:spPr bwMode="auto">
          <a:xfrm>
            <a:off x="5765040" y="4788110"/>
            <a:ext cx="3168353" cy="16437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362639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2" name="Object 10" hidden="1"/>
          <p:cNvGraphicFramePr>
            <a:graphicFrameLocks/>
          </p:cNvGraphicFramePr>
          <p:nvPr>
            <p:custDataLst>
              <p:tags r:id="rId2"/>
            </p:custDataLst>
            <p:extLst/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15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Candara"/>
              <a:ea typeface="MS PGothic"/>
              <a:cs typeface="Arial"/>
              <a:sym typeface="Candara"/>
            </a:endParaRPr>
          </a:p>
        </p:txBody>
      </p:sp>
      <p:pic>
        <p:nvPicPr>
          <p:cNvPr id="38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5552" y="12111"/>
            <a:ext cx="1800200" cy="6845889"/>
          </a:xfrm>
          <a:prstGeom prst="rect">
            <a:avLst/>
          </a:prstGeom>
          <a:noFill/>
        </p:spPr>
      </p:pic>
      <p:sp>
        <p:nvSpPr>
          <p:cNvPr id="40" name="Rectángulo 39"/>
          <p:cNvSpPr/>
          <p:nvPr/>
        </p:nvSpPr>
        <p:spPr>
          <a:xfrm>
            <a:off x="2457049" y="359714"/>
            <a:ext cx="55228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</a:t>
            </a:r>
            <a:r>
              <a:rPr lang="es-ES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Férreo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aphicFrame>
        <p:nvGraphicFramePr>
          <p:cNvPr id="10" name="Tabla 9"/>
          <p:cNvGraphicFramePr>
            <a:graphicFrameLocks noGrp="1"/>
          </p:cNvGraphicFramePr>
          <p:nvPr>
            <p:extLst/>
          </p:nvPr>
        </p:nvGraphicFramePr>
        <p:xfrm>
          <a:off x="6950203" y="2541314"/>
          <a:ext cx="1922193" cy="1136994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92219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95916">
                <a:tc>
                  <a:txBody>
                    <a:bodyPr/>
                    <a:lstStyle/>
                    <a:p>
                      <a:pPr marL="0" marR="0" indent="0" algn="l" defTabSz="8440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Reconformación</a:t>
                      </a:r>
                      <a:r>
                        <a:rPr lang="es-MX" sz="1200" b="1" kern="1200" baseline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de banca</a:t>
                      </a:r>
                      <a:endParaRPr lang="es-MX" sz="12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41078">
                <a:tc>
                  <a:txBody>
                    <a:bodyPr/>
                    <a:lstStyle/>
                    <a:p>
                      <a:r>
                        <a:rPr lang="es-MX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Ubicación - PK  79+800</a:t>
                      </a:r>
                    </a:p>
                    <a:p>
                      <a:r>
                        <a:rPr lang="es-MX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Departamento: Cundinamarca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11" name="Tabla 10"/>
          <p:cNvGraphicFramePr>
            <a:graphicFrameLocks noGrp="1"/>
          </p:cNvGraphicFramePr>
          <p:nvPr>
            <p:extLst/>
          </p:nvPr>
        </p:nvGraphicFramePr>
        <p:xfrm>
          <a:off x="7034287" y="4581069"/>
          <a:ext cx="1953140" cy="1289512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9531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97360">
                <a:tc>
                  <a:txBody>
                    <a:bodyPr/>
                    <a:lstStyle/>
                    <a:p>
                      <a:pPr marL="0" marR="0" indent="0" algn="l" defTabSz="8440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Reconformación</a:t>
                      </a:r>
                      <a:r>
                        <a:rPr lang="es-MX" sz="1200" b="1" kern="1200" baseline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de banca</a:t>
                      </a:r>
                      <a:endParaRPr lang="es-MX" sz="12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92152">
                <a:tc>
                  <a:txBody>
                    <a:bodyPr/>
                    <a:lstStyle/>
                    <a:p>
                      <a:r>
                        <a:rPr lang="es-MX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Ubicación – PK</a:t>
                      </a:r>
                      <a:r>
                        <a:rPr lang="es-MX" sz="11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117+150</a:t>
                      </a:r>
                    </a:p>
                    <a:p>
                      <a:r>
                        <a:rPr lang="es-MX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Departamento: Boyacá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2" name="Rectángulo 11"/>
          <p:cNvSpPr/>
          <p:nvPr/>
        </p:nvSpPr>
        <p:spPr>
          <a:xfrm>
            <a:off x="2457049" y="1485825"/>
            <a:ext cx="10361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8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Antes</a:t>
            </a:r>
          </a:p>
        </p:txBody>
      </p:sp>
      <p:sp>
        <p:nvSpPr>
          <p:cNvPr id="13" name="Rectángulo 12"/>
          <p:cNvSpPr/>
          <p:nvPr/>
        </p:nvSpPr>
        <p:spPr>
          <a:xfrm>
            <a:off x="4723093" y="1485825"/>
            <a:ext cx="14430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8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Después</a:t>
            </a:r>
          </a:p>
        </p:txBody>
      </p:sp>
      <p:pic>
        <p:nvPicPr>
          <p:cNvPr id="14" name="Imagen 13" descr="C:\Users\jrincon\AppData\Local\Microsoft\Windows\Temporary Internet Files\Content.Outlook\5XW34OU5\IMG-20160122-WA0003.jpg"/>
          <p:cNvPicPr/>
          <p:nvPr/>
        </p:nvPicPr>
        <p:blipFill>
          <a:blip r:embed="rId10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984" y="2208179"/>
            <a:ext cx="2428097" cy="1662208"/>
          </a:xfrm>
          <a:prstGeom prst="rect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3" descr="image009"/>
          <p:cNvPicPr>
            <a:picLocks noChangeAspect="1" noChangeArrowheads="1"/>
          </p:cNvPicPr>
          <p:nvPr/>
        </p:nvPicPr>
        <p:blipFill>
          <a:blip r:embed="rId11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96971" y="2208179"/>
            <a:ext cx="2367997" cy="1686686"/>
          </a:xfrm>
          <a:prstGeom prst="rect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n 5" descr="image014"/>
          <p:cNvPicPr>
            <a:picLocks noChangeAspect="1" noChangeArrowheads="1"/>
          </p:cNvPicPr>
          <p:nvPr/>
        </p:nvPicPr>
        <p:blipFill>
          <a:blip r:embed="rId12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96971" y="4294210"/>
            <a:ext cx="2352491" cy="1702663"/>
          </a:xfrm>
          <a:prstGeom prst="rect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13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27668" y="4294210"/>
            <a:ext cx="2428413" cy="1702663"/>
          </a:xfrm>
          <a:prstGeom prst="rect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18" name="Tabla 17"/>
          <p:cNvGraphicFramePr>
            <a:graphicFrameLocks noGrp="1"/>
          </p:cNvGraphicFramePr>
          <p:nvPr>
            <p:extLst/>
          </p:nvPr>
        </p:nvGraphicFramePr>
        <p:xfrm>
          <a:off x="1751654" y="1152690"/>
          <a:ext cx="5826872" cy="2480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268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48045">
                <a:tc>
                  <a:txBody>
                    <a:bodyPr/>
                    <a:lstStyle/>
                    <a:p>
                      <a:pPr algn="just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CO" sz="1600" b="1" i="0" spc="-10" dirty="0">
                          <a:effectLst/>
                          <a:latin typeface="Candara" panose="020E0502030303020204" pitchFamily="34" charset="0"/>
                        </a:rPr>
                        <a:t>Registro Fotográfico</a:t>
                      </a:r>
                      <a:r>
                        <a:rPr lang="es-CO" sz="1600" b="1" i="0" spc="-10" baseline="0" dirty="0">
                          <a:effectLst/>
                          <a:latin typeface="Candara" panose="020E0502030303020204" pitchFamily="34" charset="0"/>
                        </a:rPr>
                        <a:t>- Obras Terminadas</a:t>
                      </a:r>
                      <a:endParaRPr lang="es-MX" sz="1600" b="1" i="0" dirty="0">
                        <a:effectLst/>
                        <a:latin typeface="Candara" panose="020E05020303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535" marR="89535" marT="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9" name="Rectángulo 5"/>
          <p:cNvSpPr>
            <a:spLocks noChangeArrowheads="1"/>
          </p:cNvSpPr>
          <p:nvPr/>
        </p:nvSpPr>
        <p:spPr bwMode="auto">
          <a:xfrm>
            <a:off x="2251553" y="89912"/>
            <a:ext cx="49028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s-ES" b="1" dirty="0">
                <a:latin typeface="Candara" panose="020E0502030303020204" pitchFamily="34" charset="0"/>
                <a:sym typeface="Helvetica Neue Bold Condensed"/>
              </a:rPr>
              <a:t>BOGOTÁ- BELENCITO</a:t>
            </a:r>
          </a:p>
        </p:txBody>
      </p:sp>
    </p:spTree>
    <p:extLst>
      <p:ext uri="{BB962C8B-B14F-4D97-AF65-F5344CB8AC3E}">
        <p14:creationId xmlns:p14="http://schemas.microsoft.com/office/powerpoint/2010/main" val="6794926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2" name="Object 10" hidden="1"/>
          <p:cNvGraphicFramePr>
            <a:graphicFrameLocks/>
          </p:cNvGraphicFramePr>
          <p:nvPr>
            <p:custDataLst>
              <p:tags r:id="rId2"/>
            </p:custDataLst>
            <p:extLst/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39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Candara"/>
              <a:ea typeface="MS PGothic"/>
              <a:cs typeface="Arial"/>
              <a:sym typeface="Candara"/>
            </a:endParaRPr>
          </a:p>
        </p:txBody>
      </p:sp>
      <p:pic>
        <p:nvPicPr>
          <p:cNvPr id="38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5552" y="12111"/>
            <a:ext cx="1800200" cy="6845889"/>
          </a:xfrm>
          <a:prstGeom prst="rect">
            <a:avLst/>
          </a:prstGeom>
          <a:noFill/>
        </p:spPr>
      </p:pic>
      <p:sp>
        <p:nvSpPr>
          <p:cNvPr id="40" name="Rectángulo 39"/>
          <p:cNvSpPr/>
          <p:nvPr/>
        </p:nvSpPr>
        <p:spPr>
          <a:xfrm>
            <a:off x="2457049" y="359714"/>
            <a:ext cx="55228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</a:t>
            </a:r>
            <a:r>
              <a:rPr lang="es-ES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Férreo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2457049" y="1485825"/>
            <a:ext cx="10361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8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Antes</a:t>
            </a:r>
          </a:p>
        </p:txBody>
      </p:sp>
      <p:sp>
        <p:nvSpPr>
          <p:cNvPr id="13" name="Rectángulo 12"/>
          <p:cNvSpPr/>
          <p:nvPr/>
        </p:nvSpPr>
        <p:spPr>
          <a:xfrm>
            <a:off x="4723093" y="1485825"/>
            <a:ext cx="14430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8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Después</a:t>
            </a:r>
          </a:p>
        </p:txBody>
      </p:sp>
      <p:graphicFrame>
        <p:nvGraphicFramePr>
          <p:cNvPr id="18" name="Tabla 17"/>
          <p:cNvGraphicFramePr>
            <a:graphicFrameLocks noGrp="1"/>
          </p:cNvGraphicFramePr>
          <p:nvPr>
            <p:extLst/>
          </p:nvPr>
        </p:nvGraphicFramePr>
        <p:xfrm>
          <a:off x="1751654" y="1152690"/>
          <a:ext cx="5826872" cy="2480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268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48045">
                <a:tc>
                  <a:txBody>
                    <a:bodyPr/>
                    <a:lstStyle/>
                    <a:p>
                      <a:pPr algn="just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CO" sz="1600" b="1" i="0" spc="-10" dirty="0">
                          <a:effectLst/>
                          <a:latin typeface="Candara" panose="020E0502030303020204" pitchFamily="34" charset="0"/>
                        </a:rPr>
                        <a:t>Registro Fotográfico</a:t>
                      </a:r>
                      <a:r>
                        <a:rPr lang="es-CO" sz="1600" b="1" i="0" spc="-10" baseline="0" dirty="0">
                          <a:effectLst/>
                          <a:latin typeface="Candara" panose="020E0502030303020204" pitchFamily="34" charset="0"/>
                        </a:rPr>
                        <a:t>- Obras Terminadas</a:t>
                      </a:r>
                      <a:endParaRPr lang="es-MX" sz="1600" b="1" i="0" dirty="0">
                        <a:effectLst/>
                        <a:latin typeface="Candara" panose="020E05020303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535" marR="89535" marT="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9" name="Tabla 18"/>
          <p:cNvGraphicFramePr>
            <a:graphicFrameLocks noGrp="1"/>
          </p:cNvGraphicFramePr>
          <p:nvPr>
            <p:extLst/>
          </p:nvPr>
        </p:nvGraphicFramePr>
        <p:xfrm>
          <a:off x="6973183" y="2552047"/>
          <a:ext cx="1853945" cy="1414589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8539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95916">
                <a:tc>
                  <a:txBody>
                    <a:bodyPr/>
                    <a:lstStyle/>
                    <a:p>
                      <a:pPr marL="0" marR="0" indent="0" algn="l" defTabSz="8440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Reconstrucción</a:t>
                      </a:r>
                      <a:r>
                        <a:rPr lang="es-MX" sz="1200" b="1" kern="1200" baseline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de Vía</a:t>
                      </a:r>
                      <a:endParaRPr lang="es-MX" sz="12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18673">
                <a:tc>
                  <a:txBody>
                    <a:bodyPr/>
                    <a:lstStyle/>
                    <a:p>
                      <a:r>
                        <a:rPr lang="es-MX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Ubicación - PK 117+900</a:t>
                      </a:r>
                    </a:p>
                    <a:p>
                      <a:r>
                        <a:rPr lang="es-MX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Ubicación:</a:t>
                      </a:r>
                      <a:r>
                        <a:rPr lang="es-MX" sz="11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Boyacá</a:t>
                      </a:r>
                    </a:p>
                    <a:p>
                      <a:endParaRPr lang="es-MX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20" name="Tabla 19"/>
          <p:cNvGraphicFramePr>
            <a:graphicFrameLocks noGrp="1"/>
          </p:cNvGraphicFramePr>
          <p:nvPr>
            <p:extLst/>
          </p:nvPr>
        </p:nvGraphicFramePr>
        <p:xfrm>
          <a:off x="7055562" y="4409270"/>
          <a:ext cx="1871155" cy="1498236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8711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9563">
                <a:tc>
                  <a:txBody>
                    <a:bodyPr/>
                    <a:lstStyle/>
                    <a:p>
                      <a:pPr marL="0" marR="0" indent="0" algn="l" defTabSz="8440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100" b="1" kern="1200" baseline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Reconstrucción</a:t>
                      </a:r>
                      <a:r>
                        <a:rPr lang="es-MX" sz="1200" b="1" kern="1200" baseline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de Vía</a:t>
                      </a:r>
                      <a:endParaRPr lang="es-MX" sz="12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18673">
                <a:tc>
                  <a:txBody>
                    <a:bodyPr/>
                    <a:lstStyle/>
                    <a:p>
                      <a:r>
                        <a:rPr lang="es-MX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Ubicación - PK 188+600</a:t>
                      </a:r>
                    </a:p>
                    <a:p>
                      <a:r>
                        <a:rPr lang="es-MX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Departamento: Boyacá</a:t>
                      </a:r>
                    </a:p>
                    <a:p>
                      <a:endParaRPr lang="es-MX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21" name="Imagen 7" descr="image018"/>
          <p:cNvPicPr>
            <a:picLocks noChangeAspect="1" noChangeArrowheads="1"/>
          </p:cNvPicPr>
          <p:nvPr/>
        </p:nvPicPr>
        <p:blipFill>
          <a:blip r:embed="rId10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47713" y="2313625"/>
            <a:ext cx="2367997" cy="1690984"/>
          </a:xfrm>
          <a:prstGeom prst="rect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11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30034" y="2313625"/>
            <a:ext cx="2428414" cy="1653011"/>
          </a:xfrm>
          <a:prstGeom prst="rect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11" descr="image027"/>
          <p:cNvPicPr>
            <a:picLocks noChangeAspect="1" noChangeArrowheads="1"/>
          </p:cNvPicPr>
          <p:nvPr/>
        </p:nvPicPr>
        <p:blipFill>
          <a:blip r:embed="rId12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87851" y="4309189"/>
            <a:ext cx="2389925" cy="1698399"/>
          </a:xfrm>
          <a:prstGeom prst="rect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Imagen 23"/>
          <p:cNvPicPr>
            <a:picLocks noChangeAspect="1"/>
          </p:cNvPicPr>
          <p:nvPr/>
        </p:nvPicPr>
        <p:blipFill rotWithShape="1">
          <a:blip r:embed="rId13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30034" y="4271216"/>
            <a:ext cx="2428414" cy="1698399"/>
          </a:xfrm>
          <a:prstGeom prst="rect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6" name="Rectángulo 5"/>
          <p:cNvSpPr>
            <a:spLocks noChangeArrowheads="1"/>
          </p:cNvSpPr>
          <p:nvPr/>
        </p:nvSpPr>
        <p:spPr bwMode="auto">
          <a:xfrm>
            <a:off x="2251553" y="89912"/>
            <a:ext cx="49028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s-ES" b="1" dirty="0">
                <a:latin typeface="Candara" panose="020E0502030303020204" pitchFamily="34" charset="0"/>
                <a:sym typeface="Helvetica Neue Bold Condensed"/>
              </a:rPr>
              <a:t>BOGOTÁ- BELENCITO</a:t>
            </a:r>
          </a:p>
        </p:txBody>
      </p:sp>
    </p:spTree>
    <p:extLst>
      <p:ext uri="{BB962C8B-B14F-4D97-AF65-F5344CB8AC3E}">
        <p14:creationId xmlns:p14="http://schemas.microsoft.com/office/powerpoint/2010/main" val="28070127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6" name="Rectangle 3" hidden="1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83186752"/>
              </p:ext>
            </p:extLst>
          </p:nvPr>
        </p:nvGraphicFramePr>
        <p:xfrm>
          <a:off x="0" y="0"/>
          <a:ext cx="1619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8" name="think-cell Slide" r:id="rId6" imgW="0" imgH="0" progId="TCLayout.ActiveDocument.1">
                  <p:embed/>
                </p:oleObj>
              </mc:Choice>
              <mc:Fallback>
                <p:oleObj name="think-cell Slide" r:id="rId6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25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Candara"/>
              <a:sym typeface="Candara"/>
            </a:endParaRPr>
          </a:p>
        </p:txBody>
      </p:sp>
      <p:pic>
        <p:nvPicPr>
          <p:cNvPr id="28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5552" y="12111"/>
            <a:ext cx="1800200" cy="6845889"/>
          </a:xfrm>
          <a:prstGeom prst="rect">
            <a:avLst/>
          </a:prstGeom>
          <a:noFill/>
        </p:spPr>
      </p:pic>
      <p:sp>
        <p:nvSpPr>
          <p:cNvPr id="30" name="Rectángulo 29"/>
          <p:cNvSpPr/>
          <p:nvPr/>
        </p:nvSpPr>
        <p:spPr>
          <a:xfrm>
            <a:off x="2457049" y="346267"/>
            <a:ext cx="55228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</a:t>
            </a:r>
            <a:r>
              <a:rPr lang="es-ES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Férreo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2533834" y="1014161"/>
            <a:ext cx="6827450" cy="714577"/>
            <a:chOff x="-53556" y="130555"/>
            <a:chExt cx="8980263" cy="979371"/>
          </a:xfrm>
        </p:grpSpPr>
        <p:sp>
          <p:nvSpPr>
            <p:cNvPr id="8" name="Rectángulo 7"/>
            <p:cNvSpPr>
              <a:spLocks noChangeArrowheads="1"/>
            </p:cNvSpPr>
            <p:nvPr/>
          </p:nvSpPr>
          <p:spPr bwMode="auto">
            <a:xfrm>
              <a:off x="-53556" y="130555"/>
              <a:ext cx="5904656" cy="5668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s-ES" sz="2800" b="1" dirty="0">
                  <a:solidFill>
                    <a:schemeClr val="accent5"/>
                  </a:solidFill>
                  <a:latin typeface="Candara" panose="020E0502030303020204" pitchFamily="34" charset="0"/>
                  <a:sym typeface="Helvetica Neue Bold Condensed" charset="0"/>
                </a:rPr>
                <a:t>CORREDOR</a:t>
              </a:r>
              <a:endParaRPr lang="es-ES" sz="28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chemeClr val="accent5"/>
                </a:solidFill>
                <a:latin typeface="Candara" panose="020E0502030303020204" pitchFamily="34" charset="0"/>
                <a:sym typeface="Helvetica Neue Bold Condensed" charset="0"/>
              </a:endParaRPr>
            </a:p>
          </p:txBody>
        </p:sp>
        <p:sp>
          <p:nvSpPr>
            <p:cNvPr id="9" name="Rectángulo 5"/>
            <p:cNvSpPr>
              <a:spLocks noChangeArrowheads="1"/>
            </p:cNvSpPr>
            <p:nvPr/>
          </p:nvSpPr>
          <p:spPr bwMode="auto">
            <a:xfrm>
              <a:off x="2477888" y="392821"/>
              <a:ext cx="6448819" cy="717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s-ES" sz="2800" b="1" dirty="0">
                  <a:latin typeface="Candara" panose="020E0502030303020204" pitchFamily="34" charset="0"/>
                  <a:sym typeface="Helvetica Neue Bold Condensed"/>
                </a:rPr>
                <a:t>LA DORADA- CHIRIGUANÁ</a:t>
              </a:r>
            </a:p>
          </p:txBody>
        </p:sp>
      </p:grp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84648" y="1722046"/>
            <a:ext cx="3330560" cy="407682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4" descr="http://www.phoboscenter.es/wp-content/uploads/2013/11/ok.jp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73795" y="5816036"/>
            <a:ext cx="1244683" cy="856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1 Título"/>
          <p:cNvSpPr txBox="1">
            <a:spLocks/>
          </p:cNvSpPr>
          <p:nvPr/>
        </p:nvSpPr>
        <p:spPr bwMode="auto">
          <a:xfrm>
            <a:off x="1854506" y="5911331"/>
            <a:ext cx="2482104" cy="839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92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92" b="1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92" b="1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92" b="1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92" b="1">
                <a:solidFill>
                  <a:schemeClr val="tx1"/>
                </a:solidFill>
                <a:latin typeface="Calibri" pitchFamily="34" charset="0"/>
              </a:defRPr>
            </a:lvl5pPr>
            <a:lvl6pPr marL="422041" algn="ctr" rtl="0" eaLnBrk="1" fontAlgn="base" hangingPunct="1">
              <a:spcBef>
                <a:spcPct val="0"/>
              </a:spcBef>
              <a:spcAft>
                <a:spcPct val="0"/>
              </a:spcAft>
              <a:defRPr sz="4062">
                <a:solidFill>
                  <a:schemeClr val="tx1"/>
                </a:solidFill>
                <a:latin typeface="Calibri" pitchFamily="34" charset="0"/>
              </a:defRPr>
            </a:lvl6pPr>
            <a:lvl7pPr marL="844083" algn="ctr" rtl="0" eaLnBrk="1" fontAlgn="base" hangingPunct="1">
              <a:spcBef>
                <a:spcPct val="0"/>
              </a:spcBef>
              <a:spcAft>
                <a:spcPct val="0"/>
              </a:spcAft>
              <a:defRPr sz="4062">
                <a:solidFill>
                  <a:schemeClr val="tx1"/>
                </a:solidFill>
                <a:latin typeface="Calibri" pitchFamily="34" charset="0"/>
              </a:defRPr>
            </a:lvl7pPr>
            <a:lvl8pPr marL="1266124" algn="ctr" rtl="0" eaLnBrk="1" fontAlgn="base" hangingPunct="1">
              <a:spcBef>
                <a:spcPct val="0"/>
              </a:spcBef>
              <a:spcAft>
                <a:spcPct val="0"/>
              </a:spcAft>
              <a:defRPr sz="4062">
                <a:solidFill>
                  <a:schemeClr val="tx1"/>
                </a:solidFill>
                <a:latin typeface="Calibri" pitchFamily="34" charset="0"/>
              </a:defRPr>
            </a:lvl8pPr>
            <a:lvl9pPr marL="1688165" algn="ctr" rtl="0" eaLnBrk="1" fontAlgn="base" hangingPunct="1">
              <a:spcBef>
                <a:spcPct val="0"/>
              </a:spcBef>
              <a:spcAft>
                <a:spcPct val="0"/>
              </a:spcAft>
              <a:defRPr sz="4062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s-MX" altLang="es-MX" sz="1600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Departamentos influencia:</a:t>
            </a:r>
            <a:r>
              <a:rPr lang="es-ES_tradnl" altLang="es-MX" sz="1600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_tradnl" altLang="es-MX" sz="1600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_tradnl" altLang="es-MX" sz="1400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Caldas, Antioquia, Santander, </a:t>
            </a:r>
          </a:p>
          <a:p>
            <a:pPr algn="l"/>
            <a:r>
              <a:rPr lang="es-ES_tradnl" altLang="es-MX" sz="1400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Norte de Santander y Cesar</a:t>
            </a:r>
            <a:r>
              <a:rPr lang="es-ES_tradnl" altLang="es-MX" sz="1100" b="0" i="1" dirty="0">
                <a:solidFill>
                  <a:schemeClr val="tx2"/>
                </a:solidFill>
              </a:rPr>
              <a:t/>
            </a:r>
            <a:br>
              <a:rPr lang="es-ES_tradnl" altLang="es-MX" sz="1100" b="0" i="1" dirty="0">
                <a:solidFill>
                  <a:schemeClr val="tx2"/>
                </a:solidFill>
              </a:rPr>
            </a:br>
            <a:endParaRPr lang="es-CO" altLang="es-MX" sz="1100" b="0" i="1" dirty="0">
              <a:solidFill>
                <a:schemeClr val="tx2"/>
              </a:solidFill>
            </a:endParaRPr>
          </a:p>
        </p:txBody>
      </p:sp>
      <p:sp>
        <p:nvSpPr>
          <p:cNvPr id="14" name="30 CuadroTexto"/>
          <p:cNvSpPr txBox="1">
            <a:spLocks noChangeArrowheads="1"/>
          </p:cNvSpPr>
          <p:nvPr/>
        </p:nvSpPr>
        <p:spPr bwMode="auto">
          <a:xfrm flipH="1">
            <a:off x="5218478" y="1769603"/>
            <a:ext cx="3802455" cy="307777"/>
          </a:xfrm>
          <a:prstGeom prst="rect">
            <a:avLst/>
          </a:prstGeom>
          <a:solidFill>
            <a:srgbClr val="094677"/>
          </a:solidFill>
          <a:ln w="38100" cap="flat" cmpd="sng" algn="ctr">
            <a:solidFill>
              <a:srgbClr val="094677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anchor="ctr">
            <a:spAutoFit/>
          </a:bodyPr>
          <a:lstStyle>
            <a:defPPr>
              <a:defRPr lang="en-US"/>
            </a:defPPr>
            <a:lvl1pPr marL="457200" indent="-457200" algn="ctr" fontAlgn="base">
              <a:spcBef>
                <a:spcPts val="600"/>
              </a:spcBef>
              <a:spcAft>
                <a:spcPct val="0"/>
              </a:spcAft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defRPr>
            </a:lvl1pPr>
            <a:lvl2pPr marL="37931725" indent="-37474525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9pPr>
          </a:lstStyle>
          <a:p>
            <a:pPr marL="422041" indent="-422041" defTabSz="844083">
              <a:spcBef>
                <a:spcPts val="554"/>
              </a:spcBef>
              <a:defRPr/>
            </a:pPr>
            <a:r>
              <a:rPr lang="es-CO" sz="1400" kern="0" dirty="0">
                <a:solidFill>
                  <a:prstClr val="white"/>
                </a:solidFill>
                <a:latin typeface="Candara" panose="020E0502030303020204" pitchFamily="34" charset="0"/>
                <a:cs typeface="Arial" pitchFamily="34" charset="0"/>
              </a:rPr>
              <a:t>INFORMACIÓN GENERAL</a:t>
            </a:r>
          </a:p>
        </p:txBody>
      </p:sp>
      <p:graphicFrame>
        <p:nvGraphicFramePr>
          <p:cNvPr id="16" name="Tabl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7594151"/>
              </p:ext>
            </p:extLst>
          </p:nvPr>
        </p:nvGraphicFramePr>
        <p:xfrm>
          <a:off x="5218478" y="2178262"/>
          <a:ext cx="3802455" cy="1420836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44634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5610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16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r>
                        <a:rPr lang="es-ES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Valor del proyecto (ACTUAL)</a:t>
                      </a:r>
                      <a:endParaRPr lang="es-CO" sz="1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203" marB="42203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u="none" strike="noStrike" kern="1200" dirty="0">
                          <a:effectLst/>
                        </a:rPr>
                        <a:t> $ </a:t>
                      </a:r>
                      <a:r>
                        <a:rPr lang="es-CO" sz="1000" kern="1200" dirty="0">
                          <a:effectLst/>
                        </a:rPr>
                        <a:t>114.155,581</a:t>
                      </a:r>
                      <a:endParaRPr lang="es-CO" sz="1000" b="1" kern="1200" dirty="0">
                        <a:solidFill>
                          <a:schemeClr val="accent1">
                            <a:lumMod val="25000"/>
                          </a:schemeClr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792" marR="8792" marT="8792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Inversión en el Dpto. de Caldas</a:t>
                      </a:r>
                    </a:p>
                  </a:txBody>
                  <a:tcPr marL="84406" marR="84406" marT="42203" marB="42203" anchor="ctr"/>
                </a:tc>
                <a:tc>
                  <a:txBody>
                    <a:bodyPr/>
                    <a:lstStyle/>
                    <a:p>
                      <a:pPr lvl="0" algn="l">
                        <a:spcAft>
                          <a:spcPts val="0"/>
                        </a:spcAft>
                      </a:pPr>
                      <a:r>
                        <a:rPr lang="es-CO" sz="1000" kern="1200" dirty="0"/>
                        <a:t>$COP 4.950,31</a:t>
                      </a:r>
                      <a:endParaRPr lang="es-CO" sz="1000" kern="1200" dirty="0">
                        <a:solidFill>
                          <a:schemeClr val="accent1">
                            <a:lumMod val="25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6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Inversión en el Dpto. de Antioquia</a:t>
                      </a:r>
                    </a:p>
                  </a:txBody>
                  <a:tcPr marL="84406" marR="84406" marT="42203" marB="42203" anchor="ctr"/>
                </a:tc>
                <a:tc>
                  <a:txBody>
                    <a:bodyPr/>
                    <a:lstStyle/>
                    <a:p>
                      <a:pPr lvl="0" algn="l">
                        <a:spcAft>
                          <a:spcPts val="0"/>
                        </a:spcAft>
                      </a:pPr>
                      <a:r>
                        <a:rPr lang="es-CO" sz="1000" kern="1200" dirty="0"/>
                        <a:t>$COP 35.789,34 </a:t>
                      </a:r>
                      <a:endParaRPr lang="es-CO" sz="1000" kern="1200" dirty="0">
                        <a:solidFill>
                          <a:schemeClr val="accent1">
                            <a:lumMod val="25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Inversión en el Dpto. de Santander</a:t>
                      </a:r>
                    </a:p>
                  </a:txBody>
                  <a:tcPr marL="84406" marR="84406" marT="42203" marB="42203" anchor="ctr"/>
                </a:tc>
                <a:tc>
                  <a:txBody>
                    <a:bodyPr/>
                    <a:lstStyle/>
                    <a:p>
                      <a:pPr lvl="0" algn="l">
                        <a:spcAft>
                          <a:spcPts val="0"/>
                        </a:spcAft>
                      </a:pPr>
                      <a:r>
                        <a:rPr lang="es-CO" sz="1000" kern="1200" dirty="0"/>
                        <a:t>$COP 33.472,99 </a:t>
                      </a:r>
                      <a:endParaRPr lang="es-CO" sz="1000" kern="1200" dirty="0">
                        <a:solidFill>
                          <a:schemeClr val="accent1">
                            <a:lumMod val="25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Inversión en el Dpto. de Norte de Santander</a:t>
                      </a:r>
                    </a:p>
                  </a:txBody>
                  <a:tcPr marL="84406" marR="84406" marT="42203" marB="42203" anchor="ctr"/>
                </a:tc>
                <a:tc>
                  <a:txBody>
                    <a:bodyPr/>
                    <a:lstStyle/>
                    <a:p>
                      <a:pPr lvl="0" algn="l">
                        <a:spcAft>
                          <a:spcPts val="0"/>
                        </a:spcAft>
                      </a:pPr>
                      <a:r>
                        <a:rPr lang="es-CO" sz="1000" kern="1200" dirty="0"/>
                        <a:t>$COP 519,56</a:t>
                      </a:r>
                      <a:endParaRPr lang="es-CO" sz="1000" kern="1200" dirty="0">
                        <a:solidFill>
                          <a:schemeClr val="accent1">
                            <a:lumMod val="25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Inversión en el Dpto. de Cesar</a:t>
                      </a:r>
                    </a:p>
                  </a:txBody>
                  <a:tcPr marL="84406" marR="84406" marT="42203" marB="42203" anchor="ctr"/>
                </a:tc>
                <a:tc>
                  <a:txBody>
                    <a:bodyPr/>
                    <a:lstStyle/>
                    <a:p>
                      <a:pPr lvl="0" algn="l">
                        <a:spcAft>
                          <a:spcPts val="0"/>
                        </a:spcAft>
                      </a:pPr>
                      <a:r>
                        <a:rPr lang="es-CO" sz="1000" kern="1200" dirty="0"/>
                        <a:t>$COP 39.423,38 </a:t>
                      </a:r>
                      <a:endParaRPr lang="es-CO" sz="1000" kern="1200" dirty="0">
                        <a:solidFill>
                          <a:schemeClr val="accent1">
                            <a:lumMod val="25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8723624"/>
              </p:ext>
            </p:extLst>
          </p:nvPr>
        </p:nvGraphicFramePr>
        <p:xfrm>
          <a:off x="5214796" y="3637475"/>
          <a:ext cx="3806138" cy="883920"/>
        </p:xfrm>
        <a:graphic>
          <a:graphicData uri="http://schemas.openxmlformats.org/drawingml/2006/table">
            <a:tbl>
              <a:tblPr firstRow="1" firstCol="1" bandRow="1">
                <a:tableStyleId>{616DA210-FB5B-4158-B5E0-FEB733F419BA}</a:tableStyleId>
              </a:tblPr>
              <a:tblGrid>
                <a:gridCol w="8406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0941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5611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2098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Fecha Inicio del Contrato</a:t>
                      </a:r>
                      <a:endParaRPr lang="es-MX" sz="1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b="1" kern="1200" dirty="0"/>
                        <a:t>01 de nov. de 2013</a:t>
                      </a:r>
                      <a:endParaRPr lang="es-MX" sz="1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098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Fecha Finalización del Contrato</a:t>
                      </a:r>
                      <a:endParaRPr lang="es-MX" sz="1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b="1" kern="1200" dirty="0"/>
                        <a:t>30 de nov. de 2016</a:t>
                      </a:r>
                      <a:endParaRPr lang="es-MX" sz="1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098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Fecha inicio de obras priorizadas</a:t>
                      </a:r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endParaRPr lang="es-MX" dirty="0"/>
                    </a:p>
                  </a:txBody>
                  <a:tcPr marL="7144" marR="7144" marT="7144" marB="0" anchor="ctr">
                    <a:lnR w="12700" cap="flat" cmpd="sng" algn="ctr"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CO" sz="1000" b="0" kern="1200" dirty="0"/>
                        <a:t>30 de mar. de 2014</a:t>
                      </a:r>
                      <a:endParaRPr lang="es-CO" sz="1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098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Fecha culminación Obras </a:t>
                      </a:r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b="0" kern="1200" dirty="0"/>
                        <a:t>30 de marzo 2015</a:t>
                      </a:r>
                      <a:endParaRPr lang="es-MX" sz="1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17" name="30 CuadroTexto"/>
          <p:cNvSpPr txBox="1">
            <a:spLocks noChangeArrowheads="1"/>
          </p:cNvSpPr>
          <p:nvPr/>
        </p:nvSpPr>
        <p:spPr bwMode="auto">
          <a:xfrm flipH="1">
            <a:off x="5214795" y="4542571"/>
            <a:ext cx="3806137" cy="252000"/>
          </a:xfrm>
          <a:prstGeom prst="rect">
            <a:avLst/>
          </a:prstGeom>
          <a:solidFill>
            <a:srgbClr val="E36B1A"/>
          </a:solidFill>
          <a:ln w="38100" cap="flat" cmpd="sng" algn="ctr">
            <a:solidFill>
              <a:srgbClr val="E36B1A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anchor="ctr">
            <a:spAutoFit/>
          </a:bodyPr>
          <a:lstStyle>
            <a:defPPr>
              <a:defRPr lang="en-US"/>
            </a:defPPr>
            <a:lvl1pPr marL="457200" indent="-457200" algn="ctr" fontAlgn="base">
              <a:spcBef>
                <a:spcPts val="600"/>
              </a:spcBef>
              <a:spcAft>
                <a:spcPct val="0"/>
              </a:spcAft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defRPr>
            </a:lvl1pPr>
            <a:lvl2pPr marL="37931725" indent="-37474525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9pPr>
          </a:lstStyle>
          <a:p>
            <a:pPr marL="422041" indent="-422041" defTabSz="844083">
              <a:spcBef>
                <a:spcPts val="554"/>
              </a:spcBef>
              <a:defRPr/>
            </a:pPr>
            <a:r>
              <a:rPr lang="es-CO" sz="1400" kern="0" dirty="0">
                <a:solidFill>
                  <a:prstClr val="white"/>
                </a:solidFill>
                <a:latin typeface="Candara" panose="020E0502030303020204" pitchFamily="34" charset="0"/>
                <a:cs typeface="Arial" pitchFamily="34" charset="0"/>
              </a:rPr>
              <a:t>ESTADO ACTUAL</a:t>
            </a:r>
          </a:p>
        </p:txBody>
      </p:sp>
      <p:graphicFrame>
        <p:nvGraphicFramePr>
          <p:cNvPr id="18" name="Tabla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9040319"/>
              </p:ext>
            </p:extLst>
          </p:nvPr>
        </p:nvGraphicFramePr>
        <p:xfrm>
          <a:off x="5198748" y="4888245"/>
          <a:ext cx="3822185" cy="787580"/>
        </p:xfrm>
        <a:graphic>
          <a:graphicData uri="http://schemas.openxmlformats.org/drawingml/2006/table">
            <a:tbl>
              <a:tblPr firstRow="1" firstCol="1" bandRow="1">
                <a:tableStyleId>{616DA210-FB5B-4158-B5E0-FEB733F419BA}</a:tableStyleId>
              </a:tblPr>
              <a:tblGrid>
                <a:gridCol w="247952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426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96895"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CO" sz="1050" kern="1200" dirty="0">
                          <a:solidFill>
                            <a:schemeClr val="tx1"/>
                          </a:solidFill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% Avance financiero Contrato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MX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92,03%</a:t>
                      </a:r>
                      <a:r>
                        <a:rPr lang="es-CO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6895"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CO" sz="1050" kern="1200" dirty="0">
                          <a:solidFill>
                            <a:schemeClr val="tx1"/>
                          </a:solidFill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Obras culminadas a la Fecha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CO" sz="1100" dirty="0">
                          <a:effectLst/>
                        </a:rPr>
                        <a:t>47/48</a:t>
                      </a:r>
                      <a:endParaRPr lang="es-CO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6895"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CO" sz="1050" kern="1200" dirty="0">
                          <a:solidFill>
                            <a:schemeClr val="tx1"/>
                          </a:solidFill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% Avance en Tiempo Contrato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CO" sz="1100" dirty="0">
                          <a:effectLst/>
                        </a:rPr>
                        <a:t>89,18 %</a:t>
                      </a:r>
                      <a:endParaRPr lang="es-CO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96895"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CO" sz="1050" kern="1200" dirty="0">
                          <a:solidFill>
                            <a:schemeClr val="tx1"/>
                          </a:solidFill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% Avance en Tiempo Obras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CO" sz="1100" dirty="0">
                          <a:effectLst/>
                        </a:rPr>
                        <a:t>98,99 %</a:t>
                      </a:r>
                      <a:endParaRPr lang="es-CO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aphicFrame>
        <p:nvGraphicFramePr>
          <p:cNvPr id="19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990126"/>
              </p:ext>
            </p:extLst>
          </p:nvPr>
        </p:nvGraphicFramePr>
        <p:xfrm>
          <a:off x="5185066" y="5703255"/>
          <a:ext cx="3822185" cy="419686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38221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2997">
                <a:tc>
                  <a:txBody>
                    <a:bodyPr/>
                    <a:lstStyle/>
                    <a:p>
                      <a:r>
                        <a:rPr lang="es-CO" sz="1100" b="1" dirty="0">
                          <a:latin typeface="Candara" panose="020E0502030303020204" pitchFamily="34" charset="0"/>
                          <a:cs typeface="Arial" panose="020B0604020202020204" pitchFamily="34" charset="0"/>
                        </a:rPr>
                        <a:t>Se</a:t>
                      </a:r>
                      <a:r>
                        <a:rPr lang="es-CO" sz="1100" b="1" baseline="0" dirty="0">
                          <a:latin typeface="Candara" panose="020E0502030303020204" pitchFamily="34" charset="0"/>
                          <a:cs typeface="Arial" panose="020B0604020202020204" pitchFamily="34" charset="0"/>
                        </a:rPr>
                        <a:t> continúan actividades de mantenimiento, control de tráfico, administración y vigilancia.</a:t>
                      </a:r>
                      <a:endParaRPr lang="es-CO" sz="1100" b="1" dirty="0">
                        <a:latin typeface="Candara" panose="020E0502030303020204" pitchFamily="34" charset="0"/>
                        <a:cs typeface="Arial" panose="020B0604020202020204" pitchFamily="34" charset="0"/>
                      </a:endParaRPr>
                    </a:p>
                  </a:txBody>
                  <a:tcPr marL="84406" marR="84406" marT="42203" marB="42203" anchor="ctr">
                    <a:lnL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21" name="Rectángulo 5"/>
          <p:cNvSpPr>
            <a:spLocks noChangeArrowheads="1"/>
          </p:cNvSpPr>
          <p:nvPr/>
        </p:nvSpPr>
        <p:spPr bwMode="auto">
          <a:xfrm>
            <a:off x="1885179" y="70277"/>
            <a:ext cx="49028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s-ES" b="1" dirty="0">
                <a:latin typeface="Candara" panose="020E0502030303020204" pitchFamily="34" charset="0"/>
                <a:sym typeface="Helvetica Neue Bold Condensed"/>
              </a:rPr>
              <a:t>LA DORADA- CHIRIGUANÁ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5308134" y="6112634"/>
            <a:ext cx="37127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050" dirty="0"/>
              <a:t>* Datos tomados de la ultima factura del 31 de julio de 2016</a:t>
            </a:r>
          </a:p>
        </p:txBody>
      </p:sp>
    </p:spTree>
    <p:extLst>
      <p:ext uri="{BB962C8B-B14F-4D97-AF65-F5344CB8AC3E}">
        <p14:creationId xmlns:p14="http://schemas.microsoft.com/office/powerpoint/2010/main" val="29447807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Object 9" hidden="1"/>
          <p:cNvGraphicFramePr>
            <a:graphicFrameLocks/>
          </p:cNvGraphicFramePr>
          <p:nvPr>
            <p:custDataLst>
              <p:tags r:id="rId2"/>
            </p:custDataLst>
            <p:extLst/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75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19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Candara"/>
              <a:ea typeface="MS PGothic"/>
              <a:cs typeface="Arial"/>
              <a:sym typeface="Candara"/>
            </a:endParaRPr>
          </a:p>
        </p:txBody>
      </p:sp>
      <p:pic>
        <p:nvPicPr>
          <p:cNvPr id="32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5552" y="-27384"/>
            <a:ext cx="1800200" cy="6845889"/>
          </a:xfrm>
          <a:prstGeom prst="rect">
            <a:avLst/>
          </a:prstGeom>
          <a:noFill/>
        </p:spPr>
      </p:pic>
      <p:sp>
        <p:nvSpPr>
          <p:cNvPr id="34" name="Rectángulo 33"/>
          <p:cNvSpPr/>
          <p:nvPr/>
        </p:nvSpPr>
        <p:spPr>
          <a:xfrm>
            <a:off x="2457049" y="387146"/>
            <a:ext cx="55228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</a:t>
            </a:r>
            <a:r>
              <a:rPr lang="es-ES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Férreo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9" name="30 CuadroTexto"/>
          <p:cNvSpPr txBox="1">
            <a:spLocks noChangeArrowheads="1"/>
          </p:cNvSpPr>
          <p:nvPr/>
        </p:nvSpPr>
        <p:spPr bwMode="auto">
          <a:xfrm flipH="1">
            <a:off x="5851325" y="1282372"/>
            <a:ext cx="2851294" cy="276999"/>
          </a:xfrm>
          <a:prstGeom prst="rect">
            <a:avLst/>
          </a:prstGeom>
          <a:solidFill>
            <a:srgbClr val="094677"/>
          </a:solidFill>
          <a:ln w="38100" cap="flat" cmpd="sng" algn="ctr">
            <a:solidFill>
              <a:srgbClr val="094677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anchor="ctr">
            <a:spAutoFit/>
          </a:bodyPr>
          <a:lstStyle>
            <a:defPPr>
              <a:defRPr lang="es-CO"/>
            </a:defPPr>
            <a:lvl1pPr marL="457200" marR="0" lvl="0" indent="-457200" algn="ctr" defTabSz="914400" eaLnBrk="1" latinLnBrk="0" hangingPunct="1">
              <a:lnSpc>
                <a:spcPct val="100000"/>
              </a:lnSpc>
              <a:spcBef>
                <a:spcPts val="600"/>
              </a:spcBef>
              <a:buClrTx/>
              <a:buSzTx/>
              <a:buFontTx/>
              <a:buNone/>
              <a:tabLst/>
              <a:defRPr kumimoji="0" sz="1400" b="1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cs typeface="Arial" pitchFamily="34" charset="0"/>
              </a:defRPr>
            </a:lvl1pPr>
            <a:lvl2pPr marL="37931725" indent="-37474525" eaLnBrk="0" hangingPunct="0">
              <a:defRPr sz="2400">
                <a:latin typeface="Arial" pitchFamily="34" charset="0"/>
                <a:cs typeface="Arial" pitchFamily="34" charset="0"/>
              </a:defRPr>
            </a:lvl2pPr>
            <a:lvl3pPr eaLnBrk="0" hangingPunct="0">
              <a:defRPr sz="2400">
                <a:latin typeface="Arial" pitchFamily="34" charset="0"/>
                <a:cs typeface="Arial" pitchFamily="34" charset="0"/>
              </a:defRPr>
            </a:lvl3pPr>
            <a:lvl4pPr eaLnBrk="0" hangingPunct="0">
              <a:defRPr sz="2400">
                <a:latin typeface="Arial" pitchFamily="34" charset="0"/>
                <a:cs typeface="Arial" pitchFamily="34" charset="0"/>
              </a:defRPr>
            </a:lvl4pPr>
            <a:lvl5pPr eaLnBrk="0" hangingPunct="0">
              <a:defRPr sz="2400">
                <a:latin typeface="Arial" pitchFamily="34" charset="0"/>
                <a:cs typeface="Arial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s-CO" sz="1200" dirty="0">
                <a:latin typeface="+mj-lt"/>
              </a:rPr>
              <a:t>LONGITUD DEL TRAMO</a:t>
            </a:r>
          </a:p>
        </p:txBody>
      </p:sp>
      <p:graphicFrame>
        <p:nvGraphicFramePr>
          <p:cNvPr id="21" name="Tabla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7257923"/>
              </p:ext>
            </p:extLst>
          </p:nvPr>
        </p:nvGraphicFramePr>
        <p:xfrm>
          <a:off x="5851325" y="1622248"/>
          <a:ext cx="2851294" cy="7818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41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371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42802">
                <a:tc>
                  <a:txBody>
                    <a:bodyPr/>
                    <a:lstStyle/>
                    <a:p>
                      <a:pPr marL="0" marR="0" indent="0" algn="l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5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Chiriguaná - La Dorada</a:t>
                      </a:r>
                      <a:endParaRPr lang="es-CO" sz="1050" dirty="0">
                        <a:solidFill>
                          <a:srgbClr val="094677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71475" marR="0" lvl="1" indent="0" algn="l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5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521,2 Km</a:t>
                      </a:r>
                      <a:endParaRPr lang="es-CO" sz="1050" dirty="0">
                        <a:solidFill>
                          <a:srgbClr val="094677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3855">
                <a:tc>
                  <a:txBody>
                    <a:bodyPr/>
                    <a:lstStyle/>
                    <a:p>
                      <a:r>
                        <a:rPr lang="es-CO" sz="105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Puerto Berrío - Cabañas</a:t>
                      </a:r>
                      <a:endParaRPr lang="es-CO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71475" marR="0" lvl="1" indent="0" algn="l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5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33,1 Km</a:t>
                      </a:r>
                      <a:endParaRPr lang="es-CO" sz="1050" b="0" dirty="0">
                        <a:solidFill>
                          <a:srgbClr val="094677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8913">
                <a:tc>
                  <a:txBody>
                    <a:bodyPr/>
                    <a:lstStyle/>
                    <a:p>
                      <a:r>
                        <a:rPr lang="es-CO" sz="105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Ramal Capulco</a:t>
                      </a:r>
                      <a:endParaRPr lang="es-CO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71475" marR="0" lvl="1" indent="0" algn="l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5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Km </a:t>
                      </a:r>
                      <a:endParaRPr lang="es-CO" sz="1050" dirty="0">
                        <a:solidFill>
                          <a:srgbClr val="094677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23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2551825"/>
              </p:ext>
            </p:extLst>
          </p:nvPr>
        </p:nvGraphicFramePr>
        <p:xfrm>
          <a:off x="1965085" y="1281758"/>
          <a:ext cx="3705803" cy="4431925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370580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8547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CO" sz="1050" kern="1200" dirty="0">
                          <a:effectLst/>
                        </a:rPr>
                        <a:t>GESTIÓN</a:t>
                      </a:r>
                      <a:endParaRPr lang="es-CO" sz="105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203" marB="42203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75216"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s-MX" sz="1050" kern="1200" dirty="0">
                          <a:effectLst/>
                        </a:rPr>
                        <a:t> DESCRIPCIÓN DEL ESTADO ACTUAL </a:t>
                      </a:r>
                    </a:p>
                    <a:p>
                      <a:pPr marL="171450" lvl="1" indent="-171450" algn="just" defTabSz="914400" rtl="0" eaLnBrk="1" latinLnBrk="0" hangingPunct="1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MX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Corredor férreo con conectividad La Dorada - hasta Chiriguaná - Cesar 521,2 Km.</a:t>
                      </a:r>
                    </a:p>
                    <a:p>
                      <a:pPr marL="171450" lvl="1" indent="-171450" algn="just" defTabSz="914400" rtl="0" eaLnBrk="1" latinLnBrk="0" hangingPunct="1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MX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Cumplimiento general de los ítems del contrato referidos a mantenimiento, mejoramiento, operación y control de trafico férreo.</a:t>
                      </a:r>
                    </a:p>
                    <a:p>
                      <a:pPr marL="171450" lvl="1" indent="-171450" algn="just" defTabSz="914400" rtl="0" eaLnBrk="1" latinLnBrk="0" hangingPunct="1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CO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 ejecución obras Fase I – Capulco por 7.547.253.488 – Terminación estimada Septiembre 2016 </a:t>
                      </a:r>
                    </a:p>
                    <a:p>
                      <a:pPr marL="171450" lvl="1" indent="-171450" algn="just" defTabSz="914400" rtl="0" eaLnBrk="1" latinLnBrk="0" hangingPunct="1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CO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Terminación de las obras contractuales sobre la línea principal (47/48).</a:t>
                      </a:r>
                    </a:p>
                    <a:p>
                      <a:pPr marL="171450" lvl="1" indent="-171450" algn="just" defTabSz="914400" rtl="0" eaLnBrk="1" latinLnBrk="0" hangingPunct="1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CO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Obras ejecutadas a través del Fondo Adaptación ejecutadas al 100%, contrato en proceso de liquidación.</a:t>
                      </a:r>
                      <a:endParaRPr lang="es-MX" sz="100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203" marB="42203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49824">
                <a:tc>
                  <a:txBody>
                    <a:bodyPr/>
                    <a:lstStyle/>
                    <a:p>
                      <a:pPr marL="0" lvl="0" indent="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s-MX" sz="1050" kern="1200" dirty="0">
                          <a:effectLst/>
                        </a:rPr>
                        <a:t>2. ACTIVIDADES DESTACADAS</a:t>
                      </a:r>
                    </a:p>
                    <a:p>
                      <a:pPr marL="171450" lvl="1" indent="-171450" algn="just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CO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 adelantan gestiones con el ministerio de Agricultura para lograr la entrega en Comodato de las instalaciones del IDEMA en Gamarra - Cesar, como centro de transferencia para la movilización del carbón de Norte. </a:t>
                      </a:r>
                    </a:p>
                    <a:p>
                      <a:pPr marL="171450" lvl="1" indent="-171450" algn="just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CO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 adelanta las mesas de trabajo con Holdtrade para dar inicio a la operación temprana en el mes de noviembre de 2015 y lograr la realización del tren de prueba Santa Marta – La Dorada, en el mes de octubre de 2016.</a:t>
                      </a:r>
                    </a:p>
                    <a:p>
                      <a:pPr marL="171450" lvl="1" indent="-171450" algn="just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MX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Movilización de 5.772 Pasajeros en el agosto de 2016, acumulado año 46.340 Pasajeros movilizados y durante el contrato de 206.275 pasajeros.</a:t>
                      </a:r>
                    </a:p>
                  </a:txBody>
                  <a:tcPr marL="84406" marR="84406" marT="42203" marB="42203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14" name="Imagen 13" descr="C:\Users\npaez\AppData\Local\Microsoft\Windows\Temporary Internet Files\Content.Outlook\4QPL8XUL\IMG-20151021-WA0005.jpg"/>
          <p:cNvPicPr>
            <a:picLocks noChangeAspect="1"/>
          </p:cNvPicPr>
          <p:nvPr/>
        </p:nvPicPr>
        <p:blipFill>
          <a:blip r:embed="rId10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2835" y="4256528"/>
            <a:ext cx="2839784" cy="1982908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Rectángulo 5"/>
          <p:cNvSpPr>
            <a:spLocks noChangeArrowheads="1"/>
          </p:cNvSpPr>
          <p:nvPr/>
        </p:nvSpPr>
        <p:spPr bwMode="auto">
          <a:xfrm>
            <a:off x="1885179" y="70277"/>
            <a:ext cx="49028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s-ES" b="1" dirty="0">
                <a:latin typeface="Candara" panose="020E0502030303020204" pitchFamily="34" charset="0"/>
                <a:sym typeface="Helvetica Neue Bold Condensed"/>
              </a:rPr>
              <a:t>LA DORADA- CHIRIGUANÁ</a:t>
            </a:r>
          </a:p>
        </p:txBody>
      </p:sp>
      <p:graphicFrame>
        <p:nvGraphicFramePr>
          <p:cNvPr id="11" name="Tab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6505892"/>
              </p:ext>
            </p:extLst>
          </p:nvPr>
        </p:nvGraphicFramePr>
        <p:xfrm>
          <a:off x="5851325" y="2946097"/>
          <a:ext cx="2851294" cy="123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41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371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42802">
                <a:tc>
                  <a:txBody>
                    <a:bodyPr/>
                    <a:lstStyle/>
                    <a:p>
                      <a:pPr marL="0" marR="0" indent="0" algn="l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5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Pasajeros</a:t>
                      </a:r>
                      <a:r>
                        <a:rPr lang="es-CO" sz="1050" b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movilizados durante el contrato</a:t>
                      </a:r>
                      <a:endParaRPr lang="es-CO" sz="1050" dirty="0">
                        <a:solidFill>
                          <a:srgbClr val="094677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71475" marR="0" lvl="1" indent="0" algn="l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5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206.275</a:t>
                      </a:r>
                      <a:endParaRPr lang="es-CO" sz="1050" dirty="0">
                        <a:solidFill>
                          <a:srgbClr val="094677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3855">
                <a:tc>
                  <a:txBody>
                    <a:bodyPr/>
                    <a:lstStyle/>
                    <a:p>
                      <a:pPr marL="0" marR="0" indent="0" algn="l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5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Pasajeros</a:t>
                      </a:r>
                      <a:r>
                        <a:rPr lang="es-CO" sz="1050" b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movilizados 2016</a:t>
                      </a:r>
                      <a:endParaRPr lang="es-CO" sz="1050" dirty="0">
                        <a:solidFill>
                          <a:srgbClr val="094677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71475" marR="0" lvl="1" indent="0" algn="l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5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46.340</a:t>
                      </a:r>
                      <a:endParaRPr lang="es-CO" sz="1050" dirty="0">
                        <a:solidFill>
                          <a:srgbClr val="094677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8913">
                <a:tc>
                  <a:txBody>
                    <a:bodyPr/>
                    <a:lstStyle/>
                    <a:p>
                      <a:pPr marL="0" marR="0" indent="0" algn="l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5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Pasajeros</a:t>
                      </a:r>
                      <a:r>
                        <a:rPr lang="es-CO" sz="1050" b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movilizados Agosto 2016</a:t>
                      </a:r>
                      <a:endParaRPr lang="es-CO" sz="1050" dirty="0">
                        <a:solidFill>
                          <a:srgbClr val="094677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71475" marR="0" lvl="1" indent="0" algn="l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5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5.772</a:t>
                      </a:r>
                      <a:endParaRPr lang="es-CO" sz="1050" dirty="0">
                        <a:solidFill>
                          <a:srgbClr val="094677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2" name="30 CuadroTexto"/>
          <p:cNvSpPr txBox="1">
            <a:spLocks noChangeArrowheads="1"/>
          </p:cNvSpPr>
          <p:nvPr/>
        </p:nvSpPr>
        <p:spPr bwMode="auto">
          <a:xfrm flipH="1">
            <a:off x="5862835" y="2593108"/>
            <a:ext cx="2839784" cy="276999"/>
          </a:xfrm>
          <a:prstGeom prst="rect">
            <a:avLst/>
          </a:prstGeom>
          <a:solidFill>
            <a:srgbClr val="E36B1A"/>
          </a:solidFill>
          <a:ln w="38100" cap="flat" cmpd="sng" algn="ctr">
            <a:solidFill>
              <a:srgbClr val="E36B1A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anchor="ctr">
            <a:spAutoFit/>
          </a:bodyPr>
          <a:lstStyle>
            <a:defPPr>
              <a:defRPr lang="en-US"/>
            </a:defPPr>
            <a:lvl1pPr marL="457200" indent="-457200" algn="ctr" fontAlgn="base">
              <a:spcBef>
                <a:spcPts val="600"/>
              </a:spcBef>
              <a:spcAft>
                <a:spcPct val="0"/>
              </a:spcAft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defRPr>
            </a:lvl1pPr>
            <a:lvl2pPr marL="37931725" indent="-37474525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pitchFamily="34" charset="0"/>
                <a:cs typeface="Arial" pitchFamily="34" charset="0"/>
              </a:defRPr>
            </a:lvl9pPr>
          </a:lstStyle>
          <a:p>
            <a:pPr marL="422041" indent="-422041" defTabSz="844083">
              <a:spcBef>
                <a:spcPts val="554"/>
              </a:spcBef>
              <a:defRPr/>
            </a:pPr>
            <a:r>
              <a:rPr lang="es-CO" sz="1200" kern="0" dirty="0">
                <a:solidFill>
                  <a:prstClr val="white"/>
                </a:solidFill>
                <a:latin typeface="Candara" panose="020E0502030303020204" pitchFamily="34" charset="0"/>
                <a:cs typeface="Arial" pitchFamily="34" charset="0"/>
              </a:rPr>
              <a:t>PASAJEROS MOVILIZADOS</a:t>
            </a:r>
          </a:p>
        </p:txBody>
      </p:sp>
    </p:spTree>
    <p:extLst>
      <p:ext uri="{BB962C8B-B14F-4D97-AF65-F5344CB8AC3E}">
        <p14:creationId xmlns:p14="http://schemas.microsoft.com/office/powerpoint/2010/main" val="3961605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159126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39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Imagen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0688" y="1313336"/>
            <a:ext cx="4680520" cy="3759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3921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2" name="Object 10" hidden="1"/>
          <p:cNvGraphicFramePr>
            <a:graphicFrameLocks/>
          </p:cNvGraphicFramePr>
          <p:nvPr>
            <p:custDataLst>
              <p:tags r:id="rId2"/>
            </p:custDataLst>
            <p:extLst/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89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Candara"/>
              <a:ea typeface="MS PGothic"/>
              <a:cs typeface="Arial"/>
              <a:sym typeface="Candara"/>
            </a:endParaRPr>
          </a:p>
        </p:txBody>
      </p:sp>
      <p:pic>
        <p:nvPicPr>
          <p:cNvPr id="38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5552" y="12111"/>
            <a:ext cx="1800200" cy="6845889"/>
          </a:xfrm>
          <a:prstGeom prst="rect">
            <a:avLst/>
          </a:prstGeom>
          <a:noFill/>
        </p:spPr>
      </p:pic>
      <p:sp>
        <p:nvSpPr>
          <p:cNvPr id="40" name="Rectángulo 39"/>
          <p:cNvSpPr/>
          <p:nvPr/>
        </p:nvSpPr>
        <p:spPr>
          <a:xfrm>
            <a:off x="2457049" y="359714"/>
            <a:ext cx="55228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</a:t>
            </a:r>
            <a:r>
              <a:rPr lang="es-ES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Férreo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2457049" y="1485825"/>
            <a:ext cx="10361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8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Antes</a:t>
            </a:r>
          </a:p>
        </p:txBody>
      </p:sp>
      <p:sp>
        <p:nvSpPr>
          <p:cNvPr id="13" name="Rectángulo 12"/>
          <p:cNvSpPr/>
          <p:nvPr/>
        </p:nvSpPr>
        <p:spPr>
          <a:xfrm>
            <a:off x="4723093" y="1485825"/>
            <a:ext cx="14430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8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Después</a:t>
            </a:r>
          </a:p>
        </p:txBody>
      </p:sp>
      <p:graphicFrame>
        <p:nvGraphicFramePr>
          <p:cNvPr id="18" name="Tabla 17"/>
          <p:cNvGraphicFramePr>
            <a:graphicFrameLocks noGrp="1"/>
          </p:cNvGraphicFramePr>
          <p:nvPr>
            <p:extLst/>
          </p:nvPr>
        </p:nvGraphicFramePr>
        <p:xfrm>
          <a:off x="1751654" y="1152690"/>
          <a:ext cx="5826872" cy="2480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268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48045">
                <a:tc>
                  <a:txBody>
                    <a:bodyPr/>
                    <a:lstStyle/>
                    <a:p>
                      <a:pPr algn="just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CO" sz="1600" b="1" i="0" spc="-10" dirty="0">
                          <a:effectLst/>
                          <a:latin typeface="Candara" panose="020E0502030303020204" pitchFamily="34" charset="0"/>
                        </a:rPr>
                        <a:t>Registro Fotográfico</a:t>
                      </a:r>
                      <a:r>
                        <a:rPr lang="es-CO" sz="1600" b="1" i="0" spc="-10" baseline="0" dirty="0">
                          <a:effectLst/>
                          <a:latin typeface="Candara" panose="020E0502030303020204" pitchFamily="34" charset="0"/>
                        </a:rPr>
                        <a:t>- Obras Terminadas</a:t>
                      </a:r>
                      <a:endParaRPr lang="es-MX" sz="1600" b="1" i="0" dirty="0">
                        <a:effectLst/>
                        <a:latin typeface="Candara" panose="020E05020303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535" marR="89535" marT="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23" name="24 Imagen" descr="C:\P1137 VHPA 200115\Puntos Criticos\Actas de Recibo Final\Fotos iniciales\PC 16 Ini.jpg"/>
          <p:cNvPicPr/>
          <p:nvPr/>
        </p:nvPicPr>
        <p:blipFill>
          <a:blip r:embed="rId10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12887" y="2208179"/>
            <a:ext cx="2336575" cy="1686686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4 Imagen" descr="C:\Users\GESTORASOCIAL JUNIOR\AppData\Local\Temp\Rar$DI08.035\Foto0021.jpg"/>
          <p:cNvPicPr/>
          <p:nvPr/>
        </p:nvPicPr>
        <p:blipFill>
          <a:blip r:embed="rId11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96971" y="4408521"/>
            <a:ext cx="2336575" cy="16835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 descr="F:\Recorrido abril 2015\IMG_0028.JPG"/>
          <p:cNvPicPr/>
          <p:nvPr/>
        </p:nvPicPr>
        <p:blipFill>
          <a:blip r:embed="rId12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85389" y="2208192"/>
            <a:ext cx="2322949" cy="1686673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Imagen 25" descr="F:\Recorrido abril 2015\IMG_0016.JPG"/>
          <p:cNvPicPr/>
          <p:nvPr/>
        </p:nvPicPr>
        <p:blipFill>
          <a:blip r:embed="rId13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78575" y="4408521"/>
            <a:ext cx="2336575" cy="168340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27" name="Tabla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644358"/>
              </p:ext>
            </p:extLst>
          </p:nvPr>
        </p:nvGraphicFramePr>
        <p:xfrm>
          <a:off x="6904427" y="2451639"/>
          <a:ext cx="1967011" cy="134459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96701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10062">
                <a:tc>
                  <a:txBody>
                    <a:bodyPr/>
                    <a:lstStyle/>
                    <a:p>
                      <a:pPr marL="0" marR="0" indent="0" algn="l" defTabSz="8440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PC 29 - Box </a:t>
                      </a:r>
                      <a:r>
                        <a:rPr lang="es-MX" sz="1200" b="1" kern="120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Culvert</a:t>
                      </a:r>
                      <a:endParaRPr lang="es-MX" sz="12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34531">
                <a:tc>
                  <a:txBody>
                    <a:bodyPr/>
                    <a:lstStyle/>
                    <a:p>
                      <a:r>
                        <a:rPr lang="es-MX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Ubicación - PK  511+445 Departamento: Santander</a:t>
                      </a:r>
                    </a:p>
                    <a:p>
                      <a:endParaRPr lang="es-MX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28" name="Tabla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5420928"/>
              </p:ext>
            </p:extLst>
          </p:nvPr>
        </p:nvGraphicFramePr>
        <p:xfrm>
          <a:off x="6910537" y="4677337"/>
          <a:ext cx="1954790" cy="1414589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95479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95916">
                <a:tc>
                  <a:txBody>
                    <a:bodyPr/>
                    <a:lstStyle/>
                    <a:p>
                      <a:pPr marL="0" marR="0" indent="0" algn="l" defTabSz="8440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PC 30 – Alcantarilla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18673">
                <a:tc>
                  <a:txBody>
                    <a:bodyPr/>
                    <a:lstStyle/>
                    <a:p>
                      <a:r>
                        <a:rPr lang="es-MX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Ubicación - PK  511+889 Departamento: Santander</a:t>
                      </a:r>
                    </a:p>
                    <a:p>
                      <a:endParaRPr lang="es-MX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9" name="Rectángulo 5"/>
          <p:cNvSpPr>
            <a:spLocks noChangeArrowheads="1"/>
          </p:cNvSpPr>
          <p:nvPr/>
        </p:nvSpPr>
        <p:spPr bwMode="auto">
          <a:xfrm>
            <a:off x="1885179" y="70277"/>
            <a:ext cx="49028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s-ES" b="1" dirty="0">
                <a:latin typeface="Candara" panose="020E0502030303020204" pitchFamily="34" charset="0"/>
                <a:sym typeface="Helvetica Neue Bold Condensed"/>
              </a:rPr>
              <a:t>LA DORADA- CHIRIGUANÁ</a:t>
            </a:r>
          </a:p>
        </p:txBody>
      </p:sp>
    </p:spTree>
    <p:extLst>
      <p:ext uri="{BB962C8B-B14F-4D97-AF65-F5344CB8AC3E}">
        <p14:creationId xmlns:p14="http://schemas.microsoft.com/office/powerpoint/2010/main" val="19116637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2" name="Object 10" hidden="1"/>
          <p:cNvGraphicFramePr>
            <a:graphicFrameLocks/>
          </p:cNvGraphicFramePr>
          <p:nvPr>
            <p:custDataLst>
              <p:tags r:id="rId2"/>
            </p:custDataLst>
            <p:extLst/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10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Candara"/>
              <a:ea typeface="MS PGothic"/>
              <a:cs typeface="Arial"/>
              <a:sym typeface="Candara"/>
            </a:endParaRPr>
          </a:p>
        </p:txBody>
      </p:sp>
      <p:pic>
        <p:nvPicPr>
          <p:cNvPr id="38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5552" y="12111"/>
            <a:ext cx="1800200" cy="6845889"/>
          </a:xfrm>
          <a:prstGeom prst="rect">
            <a:avLst/>
          </a:prstGeom>
          <a:noFill/>
        </p:spPr>
      </p:pic>
      <p:sp>
        <p:nvSpPr>
          <p:cNvPr id="40" name="Rectángulo 39"/>
          <p:cNvSpPr/>
          <p:nvPr/>
        </p:nvSpPr>
        <p:spPr>
          <a:xfrm>
            <a:off x="2457049" y="359714"/>
            <a:ext cx="55228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</a:t>
            </a:r>
            <a:r>
              <a:rPr lang="es-ES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Férreo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2457049" y="1485825"/>
            <a:ext cx="10361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8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Antes</a:t>
            </a:r>
          </a:p>
        </p:txBody>
      </p:sp>
      <p:sp>
        <p:nvSpPr>
          <p:cNvPr id="13" name="Rectángulo 12"/>
          <p:cNvSpPr/>
          <p:nvPr/>
        </p:nvSpPr>
        <p:spPr>
          <a:xfrm>
            <a:off x="4723093" y="1485825"/>
            <a:ext cx="14430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440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8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Después</a:t>
            </a:r>
          </a:p>
        </p:txBody>
      </p:sp>
      <p:graphicFrame>
        <p:nvGraphicFramePr>
          <p:cNvPr id="18" name="Tabla 17"/>
          <p:cNvGraphicFramePr>
            <a:graphicFrameLocks noGrp="1"/>
          </p:cNvGraphicFramePr>
          <p:nvPr>
            <p:extLst/>
          </p:nvPr>
        </p:nvGraphicFramePr>
        <p:xfrm>
          <a:off x="1751654" y="1152690"/>
          <a:ext cx="5826872" cy="2480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268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48045">
                <a:tc>
                  <a:txBody>
                    <a:bodyPr/>
                    <a:lstStyle/>
                    <a:p>
                      <a:pPr algn="just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s-CO" sz="1600" b="1" i="0" spc="-10" dirty="0">
                          <a:effectLst/>
                          <a:latin typeface="Candara" panose="020E0502030303020204" pitchFamily="34" charset="0"/>
                        </a:rPr>
                        <a:t>Registro Fotográfico</a:t>
                      </a:r>
                      <a:r>
                        <a:rPr lang="es-CO" sz="1600" b="1" i="0" spc="-10" baseline="0" dirty="0">
                          <a:effectLst/>
                          <a:latin typeface="Candara" panose="020E0502030303020204" pitchFamily="34" charset="0"/>
                        </a:rPr>
                        <a:t>- Obras Terminadas</a:t>
                      </a:r>
                      <a:endParaRPr lang="es-MX" sz="1600" b="1" i="0" dirty="0">
                        <a:effectLst/>
                        <a:latin typeface="Candara" panose="020E05020303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535" marR="89535" marT="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17" name="Imagen 16"/>
          <p:cNvPicPr>
            <a:picLocks noChangeAspect="1"/>
          </p:cNvPicPr>
          <p:nvPr/>
        </p:nvPicPr>
        <p:blipFill>
          <a:blip r:embed="rId10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2887" y="2208179"/>
            <a:ext cx="2327118" cy="1686686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 descr="C:\Users\npaez\Desktop\Registro Fotografico\Registro Fotografico Dorada - Chiriguana\Comisón Contraloria 418-2013\IMG_4724.JPG"/>
          <p:cNvPicPr/>
          <p:nvPr/>
        </p:nvPicPr>
        <p:blipFill>
          <a:blip r:embed="rId11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63193" y="2203130"/>
            <a:ext cx="2210705" cy="1691735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20" name="Tab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0725099"/>
              </p:ext>
            </p:extLst>
          </p:nvPr>
        </p:nvGraphicFramePr>
        <p:xfrm>
          <a:off x="6918886" y="2385717"/>
          <a:ext cx="2054934" cy="157587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05493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95916">
                <a:tc>
                  <a:txBody>
                    <a:bodyPr/>
                    <a:lstStyle/>
                    <a:p>
                      <a:pPr marL="0" marR="0" indent="0" algn="l" defTabSz="8440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PC 39 – Conformación </a:t>
                      </a:r>
                      <a:r>
                        <a:rPr lang="es-MX" sz="1200" b="1" kern="120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terraplen</a:t>
                      </a:r>
                      <a:endParaRPr lang="es-MX" sz="12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18673">
                <a:tc>
                  <a:txBody>
                    <a:bodyPr/>
                    <a:lstStyle/>
                    <a:p>
                      <a:r>
                        <a:rPr lang="es-MX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Ubicación - PK  598+810</a:t>
                      </a:r>
                    </a:p>
                    <a:p>
                      <a:r>
                        <a:rPr lang="es-MX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Departamento: Cesar</a:t>
                      </a:r>
                    </a:p>
                    <a:p>
                      <a:endParaRPr lang="es-MX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29" name="Imagen 28"/>
          <p:cNvPicPr>
            <a:picLocks noChangeAspect="1"/>
          </p:cNvPicPr>
          <p:nvPr/>
        </p:nvPicPr>
        <p:blipFill>
          <a:blip r:embed="rId12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6971" y="4408521"/>
            <a:ext cx="2336575" cy="1713263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Imagen 29" descr="F:\Recorrido abril 2015\IMG_9910.JPG"/>
          <p:cNvPicPr/>
          <p:nvPr/>
        </p:nvPicPr>
        <p:blipFill>
          <a:blip r:embed="rId13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89446" y="4408520"/>
            <a:ext cx="2358198" cy="1683405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31" name="Tabla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8643668"/>
              </p:ext>
            </p:extLst>
          </p:nvPr>
        </p:nvGraphicFramePr>
        <p:xfrm>
          <a:off x="6916648" y="4542927"/>
          <a:ext cx="2057172" cy="1414589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0571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95916">
                <a:tc>
                  <a:txBody>
                    <a:bodyPr/>
                    <a:lstStyle/>
                    <a:p>
                      <a:pPr marL="0" marR="0" indent="0" algn="l" defTabSz="8440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PC 30 – Alcantarilla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18673">
                <a:tc>
                  <a:txBody>
                    <a:bodyPr/>
                    <a:lstStyle/>
                    <a:p>
                      <a:r>
                        <a:rPr lang="es-MX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Ubicación - PK  511+889 Departamento: Santander</a:t>
                      </a:r>
                    </a:p>
                    <a:p>
                      <a:endParaRPr lang="es-MX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946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32" name="Rectángulo 5"/>
          <p:cNvSpPr>
            <a:spLocks noChangeArrowheads="1"/>
          </p:cNvSpPr>
          <p:nvPr/>
        </p:nvSpPr>
        <p:spPr bwMode="auto">
          <a:xfrm>
            <a:off x="1885179" y="70277"/>
            <a:ext cx="49028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s-ES" b="1" dirty="0">
                <a:latin typeface="Candara" panose="020E0502030303020204" pitchFamily="34" charset="0"/>
                <a:sym typeface="Helvetica Neue Bold Condensed"/>
              </a:rPr>
              <a:t>LA DORADA- CHIRIGUANÁ</a:t>
            </a:r>
          </a:p>
        </p:txBody>
      </p:sp>
    </p:spTree>
    <p:extLst>
      <p:ext uri="{BB962C8B-B14F-4D97-AF65-F5344CB8AC3E}">
        <p14:creationId xmlns:p14="http://schemas.microsoft.com/office/powerpoint/2010/main" val="24130145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9207426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77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6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5552" y="12111"/>
            <a:ext cx="1800200" cy="6845889"/>
          </a:xfrm>
          <a:prstGeom prst="rect">
            <a:avLst/>
          </a:prstGeom>
          <a:noFill/>
        </p:spPr>
      </p:pic>
      <p:sp>
        <p:nvSpPr>
          <p:cNvPr id="27" name="Rectángulo 26"/>
          <p:cNvSpPr/>
          <p:nvPr/>
        </p:nvSpPr>
        <p:spPr>
          <a:xfrm>
            <a:off x="2457049" y="396290"/>
            <a:ext cx="55228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</a:t>
            </a:r>
            <a:r>
              <a:rPr lang="es-ES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Férreo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pSp>
        <p:nvGrpSpPr>
          <p:cNvPr id="28" name="Grupo 27"/>
          <p:cNvGrpSpPr/>
          <p:nvPr/>
        </p:nvGrpSpPr>
        <p:grpSpPr>
          <a:xfrm>
            <a:off x="3211295" y="1320200"/>
            <a:ext cx="5361204" cy="921600"/>
            <a:chOff x="0" y="153170"/>
            <a:chExt cx="5102200" cy="921600"/>
          </a:xfrm>
        </p:grpSpPr>
        <p:sp>
          <p:nvSpPr>
            <p:cNvPr id="29" name="Rectángulo 28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Rectángulo 30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7584" tIns="130048" rIns="227584" bIns="130048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200" kern="1200" dirty="0"/>
                <a:t>Nuestras Metas 2016</a:t>
              </a:r>
            </a:p>
          </p:txBody>
        </p:sp>
      </p:grpSp>
      <p:graphicFrame>
        <p:nvGraphicFramePr>
          <p:cNvPr id="37" name="Diagrama 36"/>
          <p:cNvGraphicFramePr/>
          <p:nvPr>
            <p:extLst>
              <p:ext uri="{D42A27DB-BD31-4B8C-83A1-F6EECF244321}">
                <p14:modId xmlns:p14="http://schemas.microsoft.com/office/powerpoint/2010/main" val="3571133070"/>
              </p:ext>
            </p:extLst>
          </p:nvPr>
        </p:nvGraphicFramePr>
        <p:xfrm>
          <a:off x="3282874" y="2688352"/>
          <a:ext cx="5289625" cy="27464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11457136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23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pic>
        <p:nvPicPr>
          <p:cNvPr id="4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5552" y="12111"/>
            <a:ext cx="1800200" cy="6845889"/>
          </a:xfrm>
          <a:prstGeom prst="rect">
            <a:avLst/>
          </a:prstGeom>
          <a:noFill/>
        </p:spPr>
      </p:pic>
      <p:sp>
        <p:nvSpPr>
          <p:cNvPr id="6" name="Rectángulo 5"/>
          <p:cNvSpPr>
            <a:spLocks noChangeArrowheads="1"/>
          </p:cNvSpPr>
          <p:nvPr/>
        </p:nvSpPr>
        <p:spPr bwMode="auto">
          <a:xfrm>
            <a:off x="1927165" y="228024"/>
            <a:ext cx="44891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s-CO" sz="2800" b="1" dirty="0">
                <a:solidFill>
                  <a:schemeClr val="accent5"/>
                </a:solidFill>
                <a:latin typeface="Candara" panose="020E0502030303020204" pitchFamily="34" charset="0"/>
              </a:rPr>
              <a:t>RED FÉRREA </a:t>
            </a:r>
            <a:endParaRPr lang="es-ES" sz="2800" b="1" dirty="0">
              <a:solidFill>
                <a:schemeClr val="accent5"/>
              </a:solidFill>
              <a:latin typeface="Candara" panose="020E0502030303020204" pitchFamily="34" charset="0"/>
              <a:sym typeface="Helvetica Neue Bold Condensed" charset="0"/>
            </a:endParaRPr>
          </a:p>
        </p:txBody>
      </p:sp>
      <p:sp>
        <p:nvSpPr>
          <p:cNvPr id="7" name="Rectángulo 6"/>
          <p:cNvSpPr>
            <a:spLocks noChangeArrowheads="1"/>
          </p:cNvSpPr>
          <p:nvPr/>
        </p:nvSpPr>
        <p:spPr bwMode="auto">
          <a:xfrm>
            <a:off x="3851753" y="419381"/>
            <a:ext cx="49028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s-ES" sz="2800" b="1" dirty="0">
                <a:latin typeface="Candara" panose="020E0502030303020204" pitchFamily="34" charset="0"/>
                <a:sym typeface="Helvetica Neue Bold Condensed"/>
              </a:rPr>
              <a:t>DEL PACÍFICO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3329139"/>
              </p:ext>
            </p:extLst>
          </p:nvPr>
        </p:nvGraphicFramePr>
        <p:xfrm>
          <a:off x="2215043" y="1587699"/>
          <a:ext cx="6459057" cy="4273605"/>
        </p:xfrm>
        <a:graphic>
          <a:graphicData uri="http://schemas.openxmlformats.org/drawingml/2006/table">
            <a:tbl>
              <a:tblPr>
                <a:tableStyleId>{68D230F3-CF80-4859-8CE7-A43EE81993B5}</a:tableStyleId>
              </a:tblPr>
              <a:tblGrid>
                <a:gridCol w="29523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7792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5824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70502">
                  <a:extLst>
                    <a:ext uri="{9D8B030D-6E8A-4147-A177-3AD203B41FA5}">
                      <a16:colId xmlns:a16="http://schemas.microsoft.com/office/drawing/2014/main" xmlns="" val="3838565110"/>
                    </a:ext>
                  </a:extLst>
                </a:gridCol>
              </a:tblGrid>
              <a:tr h="25692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</a:rPr>
                        <a:t>Actividad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</a:rPr>
                        <a:t>PROGRAMACIÓN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379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</a:rPr>
                        <a:t>Unidad de Medida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</a:rPr>
                        <a:t>Meta Año 2016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ESTADO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95610">
                <a:tc>
                  <a:txBody>
                    <a:bodyPr/>
                    <a:lstStyle/>
                    <a:p>
                      <a:pPr marL="285750" indent="-2857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s-CO" sz="1200" u="none" strike="noStrike" dirty="0">
                          <a:effectLst/>
                        </a:rPr>
                        <a:t>Realizar mantenimiento corredor Buenaventura - La Tebaida - Zarzal - Zaragoza (380 Km)</a:t>
                      </a:r>
                    </a:p>
                    <a:p>
                      <a:pPr marL="285750" indent="-285750" algn="l" fontAlgn="ctr">
                        <a:buFont typeface="Wingdings" panose="05000000000000000000" pitchFamily="2" charset="2"/>
                        <a:buChar char="ü"/>
                      </a:pP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</a:rPr>
                        <a:t>Km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</a:rPr>
                        <a:t>380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 Ejecución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45326">
                <a:tc>
                  <a:txBody>
                    <a:bodyPr/>
                    <a:lstStyle/>
                    <a:p>
                      <a:pPr marL="285750" indent="-2857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s-CO" sz="1200" u="none" strike="noStrike" dirty="0">
                          <a:effectLst/>
                        </a:rPr>
                        <a:t>Mantener Operación Comercial de la Vía Férrea (343km)</a:t>
                      </a:r>
                    </a:p>
                    <a:p>
                      <a:pPr marL="285750" indent="-285750" algn="l" fontAlgn="ctr">
                        <a:buFont typeface="Wingdings" panose="05000000000000000000" pitchFamily="2" charset="2"/>
                        <a:buChar char="ü"/>
                      </a:pP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</a:rPr>
                        <a:t>Km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</a:rPr>
                        <a:t>343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 Ejecución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45326">
                <a:tc>
                  <a:txBody>
                    <a:bodyPr/>
                    <a:lstStyle/>
                    <a:p>
                      <a:pPr marL="285750" indent="-2857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s-CO" sz="1200" u="none" strike="noStrike" dirty="0" smtClean="0">
                          <a:effectLst/>
                        </a:rPr>
                        <a:t>*Realizar </a:t>
                      </a:r>
                      <a:r>
                        <a:rPr lang="es-CO" sz="1200" u="none" strike="noStrike" dirty="0">
                          <a:effectLst/>
                        </a:rPr>
                        <a:t>movilización de carga (Toneladas métricas netas)</a:t>
                      </a:r>
                    </a:p>
                    <a:p>
                      <a:pPr marL="285750" indent="-285750" algn="l" fontAlgn="ctr">
                        <a:buFont typeface="Wingdings" panose="05000000000000000000" pitchFamily="2" charset="2"/>
                        <a:buChar char="ü"/>
                      </a:pP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effectLst/>
                        </a:rPr>
                        <a:t>Ton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 smtClean="0">
                          <a:effectLst/>
                        </a:rPr>
                        <a:t>290.000/30.000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Cumplido</a:t>
                      </a:r>
                      <a:endParaRPr lang="es-CO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95610">
                <a:tc>
                  <a:txBody>
                    <a:bodyPr/>
                    <a:lstStyle/>
                    <a:p>
                      <a:pPr marL="285750" indent="-2857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s-CO" sz="1200" u="none" strike="noStrike" dirty="0">
                          <a:effectLst/>
                        </a:rPr>
                        <a:t>Evaluar Alternativas de Expandir la Red Férrea del Pacífico (Construcción variante Yumbo- Cerrito)</a:t>
                      </a:r>
                    </a:p>
                    <a:p>
                      <a:pPr marL="285750" indent="-285750" algn="l" fontAlgn="ctr">
                        <a:buFont typeface="Wingdings" panose="05000000000000000000" pitchFamily="2" charset="2"/>
                        <a:buChar char="ü"/>
                      </a:pP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effectLst/>
                        </a:rPr>
                        <a:t>Documento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</a:rPr>
                        <a:t>1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Ejecutadas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21022">
                <a:tc>
                  <a:txBody>
                    <a:bodyPr/>
                    <a:lstStyle/>
                    <a:p>
                      <a:pPr marL="285750" indent="-2857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s-CO" sz="1200" u="none" strike="noStrike" dirty="0">
                          <a:effectLst/>
                        </a:rPr>
                        <a:t>Evaluar Alternativas de Expandir la Red Férrea del Pacífico (Construcción Zaragoza- Zona Franca de Pereira)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</a:rPr>
                        <a:t>Documento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</a:rPr>
                        <a:t>1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Ejecutadas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2342049" y="6040906"/>
            <a:ext cx="620504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900" dirty="0" smtClean="0"/>
              <a:t>*La meta de movilización de carga fue reevaluada, teniendo en  cuenta el cese de actividades por parte de la Concesión FDP.</a:t>
            </a:r>
            <a:endParaRPr lang="es-CO" sz="900" dirty="0"/>
          </a:p>
        </p:txBody>
      </p:sp>
    </p:spTree>
    <p:extLst>
      <p:ext uri="{BB962C8B-B14F-4D97-AF65-F5344CB8AC3E}">
        <p14:creationId xmlns:p14="http://schemas.microsoft.com/office/powerpoint/2010/main" val="19472635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24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pic>
        <p:nvPicPr>
          <p:cNvPr id="4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5552" y="12111"/>
            <a:ext cx="1800200" cy="6845889"/>
          </a:xfrm>
          <a:prstGeom prst="rect">
            <a:avLst/>
          </a:prstGeom>
          <a:noFill/>
        </p:spPr>
      </p:pic>
      <p:sp>
        <p:nvSpPr>
          <p:cNvPr id="6" name="Rectángulo 5"/>
          <p:cNvSpPr>
            <a:spLocks noChangeArrowheads="1"/>
          </p:cNvSpPr>
          <p:nvPr/>
        </p:nvSpPr>
        <p:spPr bwMode="auto">
          <a:xfrm>
            <a:off x="1927165" y="228024"/>
            <a:ext cx="44891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s-CO" sz="2800" b="1" dirty="0">
                <a:solidFill>
                  <a:schemeClr val="accent5"/>
                </a:solidFill>
                <a:latin typeface="Candara" panose="020E0502030303020204" pitchFamily="34" charset="0"/>
              </a:rPr>
              <a:t>RED FÉRREA </a:t>
            </a:r>
            <a:endParaRPr lang="es-ES" sz="2800" b="1" dirty="0">
              <a:solidFill>
                <a:schemeClr val="accent5"/>
              </a:solidFill>
              <a:latin typeface="Candara" panose="020E0502030303020204" pitchFamily="34" charset="0"/>
              <a:sym typeface="Helvetica Neue Bold Condensed" charset="0"/>
            </a:endParaRPr>
          </a:p>
        </p:txBody>
      </p:sp>
      <p:sp>
        <p:nvSpPr>
          <p:cNvPr id="7" name="Rectángulo 6"/>
          <p:cNvSpPr>
            <a:spLocks noChangeArrowheads="1"/>
          </p:cNvSpPr>
          <p:nvPr/>
        </p:nvSpPr>
        <p:spPr bwMode="auto">
          <a:xfrm>
            <a:off x="3851753" y="419381"/>
            <a:ext cx="49028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s-ES" sz="2800" b="1" dirty="0">
                <a:latin typeface="Candara" panose="020E0502030303020204" pitchFamily="34" charset="0"/>
                <a:sym typeface="Helvetica Neue Bold Condensed"/>
              </a:rPr>
              <a:t>DEL ATLÁNTICO</a:t>
            </a: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9526" y="1350628"/>
            <a:ext cx="6358855" cy="4840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80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25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pic>
        <p:nvPicPr>
          <p:cNvPr id="4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5552" y="12111"/>
            <a:ext cx="1800200" cy="6845889"/>
          </a:xfrm>
          <a:prstGeom prst="rect">
            <a:avLst/>
          </a:prstGeom>
          <a:noFill/>
        </p:spPr>
      </p:pic>
      <p:sp>
        <p:nvSpPr>
          <p:cNvPr id="6" name="Rectángulo 5"/>
          <p:cNvSpPr>
            <a:spLocks noChangeArrowheads="1"/>
          </p:cNvSpPr>
          <p:nvPr/>
        </p:nvSpPr>
        <p:spPr bwMode="auto">
          <a:xfrm>
            <a:off x="1927165" y="228024"/>
            <a:ext cx="44891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s-CO" sz="2800" b="1" dirty="0">
                <a:solidFill>
                  <a:schemeClr val="accent5"/>
                </a:solidFill>
                <a:latin typeface="Candara" panose="020E0502030303020204" pitchFamily="34" charset="0"/>
              </a:rPr>
              <a:t>RED FÉRREA </a:t>
            </a:r>
            <a:endParaRPr lang="es-ES" sz="2800" b="1" dirty="0">
              <a:solidFill>
                <a:schemeClr val="accent5"/>
              </a:solidFill>
              <a:latin typeface="Candara" panose="020E0502030303020204" pitchFamily="34" charset="0"/>
              <a:sym typeface="Helvetica Neue Bold Condensed" charset="0"/>
            </a:endParaRPr>
          </a:p>
        </p:txBody>
      </p:sp>
      <p:sp>
        <p:nvSpPr>
          <p:cNvPr id="7" name="Rectángulo 6"/>
          <p:cNvSpPr>
            <a:spLocks noChangeArrowheads="1"/>
          </p:cNvSpPr>
          <p:nvPr/>
        </p:nvSpPr>
        <p:spPr bwMode="auto">
          <a:xfrm>
            <a:off x="3851753" y="419381"/>
            <a:ext cx="49028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s-ES" sz="2800" b="1" dirty="0">
                <a:latin typeface="Candara" panose="020E0502030303020204" pitchFamily="34" charset="0"/>
                <a:sym typeface="Helvetica Neue Bold Condensed"/>
              </a:rPr>
              <a:t>DEL ATLÁNTICO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6580" y="1350628"/>
            <a:ext cx="6417578" cy="4890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2250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698" name="Rectangle 2" hidden="1"/>
          <p:cNvGraphicFramePr>
            <a:graphicFrameLocks/>
          </p:cNvGraphicFramePr>
          <p:nvPr>
            <p:custDataLst>
              <p:tags r:id="rId2"/>
            </p:custDataLst>
            <p:extLst/>
          </p:nvPr>
        </p:nvGraphicFramePr>
        <p:xfrm>
          <a:off x="0" y="0"/>
          <a:ext cx="1619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64" name="think-cell Slide" r:id="rId5" imgW="0" imgH="0" progId="TCLayout.ActiveDocument.1">
                  <p:embed/>
                </p:oleObj>
              </mc:Choice>
              <mc:Fallback>
                <p:oleObj name="think-cell Slide" r:id="rId5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25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5552" y="12111"/>
            <a:ext cx="1800200" cy="6845889"/>
          </a:xfrm>
          <a:prstGeom prst="rect">
            <a:avLst/>
          </a:prstGeom>
          <a:noFill/>
        </p:spPr>
      </p:pic>
      <p:grpSp>
        <p:nvGrpSpPr>
          <p:cNvPr id="5" name="Grupo 4"/>
          <p:cNvGrpSpPr/>
          <p:nvPr/>
        </p:nvGrpSpPr>
        <p:grpSpPr>
          <a:xfrm>
            <a:off x="1874411" y="263195"/>
            <a:ext cx="6827450" cy="604927"/>
            <a:chOff x="-53556" y="130555"/>
            <a:chExt cx="8980263" cy="829089"/>
          </a:xfrm>
        </p:grpSpPr>
        <p:sp>
          <p:nvSpPr>
            <p:cNvPr id="6" name="Rectángulo 5"/>
            <p:cNvSpPr>
              <a:spLocks noChangeArrowheads="1"/>
            </p:cNvSpPr>
            <p:nvPr/>
          </p:nvSpPr>
          <p:spPr bwMode="auto">
            <a:xfrm>
              <a:off x="-53556" y="130555"/>
              <a:ext cx="5904656" cy="5668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s-ES" sz="2800" b="1" dirty="0">
                  <a:solidFill>
                    <a:schemeClr val="accent5"/>
                  </a:solidFill>
                  <a:latin typeface="Candara" panose="020E0502030303020204" pitchFamily="34" charset="0"/>
                  <a:sym typeface="Helvetica Neue Bold Condensed" charset="0"/>
                </a:rPr>
                <a:t>CORREDOR</a:t>
              </a:r>
              <a:endParaRPr lang="es-ES" sz="28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chemeClr val="accent5"/>
                </a:solidFill>
                <a:latin typeface="Candara" panose="020E0502030303020204" pitchFamily="34" charset="0"/>
                <a:sym typeface="Helvetica Neue Bold Condensed" charset="0"/>
              </a:endParaRPr>
            </a:p>
          </p:txBody>
        </p:sp>
        <p:sp>
          <p:nvSpPr>
            <p:cNvPr id="7" name="Rectángulo 5"/>
            <p:cNvSpPr>
              <a:spLocks noChangeArrowheads="1"/>
            </p:cNvSpPr>
            <p:nvPr/>
          </p:nvSpPr>
          <p:spPr bwMode="auto">
            <a:xfrm>
              <a:off x="2477888" y="392821"/>
              <a:ext cx="6448819" cy="5668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s-ES" sz="2800" b="1" dirty="0">
                  <a:latin typeface="Candara" panose="020E0502030303020204" pitchFamily="34" charset="0"/>
                  <a:sym typeface="Helvetica Neue Bold Condensed"/>
                </a:rPr>
                <a:t>BOGOTÁ- BELENCITO</a:t>
              </a:r>
            </a:p>
          </p:txBody>
        </p:sp>
      </p:grp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794018"/>
              </p:ext>
            </p:extLst>
          </p:nvPr>
        </p:nvGraphicFramePr>
        <p:xfrm>
          <a:off x="2030819" y="1657714"/>
          <a:ext cx="6560287" cy="4217213"/>
        </p:xfrm>
        <a:graphic>
          <a:graphicData uri="http://schemas.openxmlformats.org/drawingml/2006/table">
            <a:tbl>
              <a:tblPr>
                <a:tableStyleId>{2A488322-F2BA-4B5B-9748-0D474271808F}</a:tableStyleId>
              </a:tblPr>
              <a:tblGrid>
                <a:gridCol w="370057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633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2945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93918">
                  <a:extLst>
                    <a:ext uri="{9D8B030D-6E8A-4147-A177-3AD203B41FA5}">
                      <a16:colId xmlns:a16="http://schemas.microsoft.com/office/drawing/2014/main" xmlns="" val="1407658259"/>
                    </a:ext>
                  </a:extLst>
                </a:gridCol>
              </a:tblGrid>
              <a:tr h="27123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</a:rPr>
                        <a:t>Actividad</a:t>
                      </a:r>
                      <a:endParaRPr lang="es-CO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</a:rPr>
                        <a:t>PROGRAMACIÓN</a:t>
                      </a:r>
                      <a:endParaRPr lang="es-CO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4392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</a:rPr>
                        <a:t>Unidad de Medida</a:t>
                      </a:r>
                      <a:endParaRPr lang="es-CO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</a:rPr>
                        <a:t>Meta Año 216</a:t>
                      </a:r>
                      <a:endParaRPr lang="es-CO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effectLst/>
                          <a:latin typeface="Calibri" panose="020F0502020204030204" pitchFamily="34" charset="0"/>
                        </a:rPr>
                        <a:t>Estado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18746">
                <a:tc>
                  <a:txBody>
                    <a:bodyPr/>
                    <a:lstStyle/>
                    <a:p>
                      <a:pPr marL="285750" indent="-2857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s-CO" sz="1200" u="none" strike="noStrike" dirty="0">
                          <a:effectLst/>
                        </a:rPr>
                        <a:t>Realizar mantenimiento corredor Facatativá-Bogotá - Belencito; La Caro -Zipaquirá (318 Km)</a:t>
                      </a:r>
                    </a:p>
                    <a:p>
                      <a:pPr marL="0" indent="0" algn="l" fontAlgn="ctr">
                        <a:buFont typeface="Wingdings" panose="05000000000000000000" pitchFamily="2" charset="2"/>
                        <a:buNone/>
                      </a:pPr>
                      <a:endParaRPr lang="es-CO" sz="12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</a:rPr>
                        <a:t>Km</a:t>
                      </a:r>
                      <a:endParaRPr lang="es-CO" sz="12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</a:rPr>
                        <a:t>318,00 </a:t>
                      </a:r>
                      <a:endParaRPr lang="es-CO" sz="12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En Ejecución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85980">
                <a:tc>
                  <a:txBody>
                    <a:bodyPr/>
                    <a:lstStyle/>
                    <a:p>
                      <a:pPr marL="171450" indent="-1714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s-CO" sz="1200" u="none" strike="noStrike" dirty="0">
                          <a:effectLst/>
                        </a:rPr>
                        <a:t>Iniciar Operación temprana comercial corredor Bogotá- Belencito (  En operación actual 78 Km, Bogotá- Zipaquirá (Pasajeros) y Bogotá- Talleres El Corzo ( Vehículos de mantenimiento)</a:t>
                      </a:r>
                    </a:p>
                    <a:p>
                      <a:pPr marL="0" indent="0" algn="l" fontAlgn="ctr">
                        <a:buFont typeface="Wingdings" panose="05000000000000000000" pitchFamily="2" charset="2"/>
                        <a:buNone/>
                      </a:pPr>
                      <a:endParaRPr lang="es-CO" sz="12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</a:rPr>
                        <a:t>Km</a:t>
                      </a:r>
                      <a:endParaRPr lang="es-CO" sz="12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</a:rPr>
                        <a:t>318,00 </a:t>
                      </a:r>
                      <a:endParaRPr lang="es-CO" sz="12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En Ejecución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346862">
                <a:tc>
                  <a:txBody>
                    <a:bodyPr/>
                    <a:lstStyle/>
                    <a:p>
                      <a:pPr marL="171450" indent="-1714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s-CO" sz="1200" u="none" strike="noStrike" dirty="0">
                          <a:effectLst/>
                        </a:rPr>
                        <a:t>Construir y regularizar 2 cruces férreos a nivel que se generan por cuenta de la construcción de la variante carretera en Gachancipá.</a:t>
                      </a:r>
                      <a:endParaRPr lang="es-CO" sz="12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 err="1">
                          <a:effectLst/>
                        </a:rPr>
                        <a:t>UND</a:t>
                      </a:r>
                      <a:endParaRPr lang="es-CO" sz="12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</a:rPr>
                        <a:t>2,00 </a:t>
                      </a:r>
                      <a:endParaRPr lang="es-CO" sz="12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Cumplida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7645925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22" name="Object 2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35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2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5552" y="12111"/>
            <a:ext cx="1800200" cy="6845889"/>
          </a:xfrm>
          <a:prstGeom prst="rect">
            <a:avLst/>
          </a:prstGeom>
          <a:noFill/>
        </p:spPr>
      </p:pic>
      <p:sp>
        <p:nvSpPr>
          <p:cNvPr id="5" name="Rectángulo 4"/>
          <p:cNvSpPr>
            <a:spLocks noChangeArrowheads="1"/>
          </p:cNvSpPr>
          <p:nvPr/>
        </p:nvSpPr>
        <p:spPr bwMode="auto">
          <a:xfrm>
            <a:off x="1927165" y="228024"/>
            <a:ext cx="4489150" cy="413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2800" b="1" dirty="0">
                <a:solidFill>
                  <a:schemeClr val="accent5"/>
                </a:solidFill>
                <a:latin typeface="Candara" panose="020E0502030303020204" pitchFamily="34" charset="0"/>
                <a:sym typeface="Helvetica Neue Bold Condensed" charset="0"/>
              </a:rPr>
              <a:t>CORREDOR</a:t>
            </a:r>
            <a:endParaRPr lang="es-ES" sz="28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chemeClr val="accent5"/>
              </a:solidFill>
              <a:latin typeface="Candara" panose="020E0502030303020204" pitchFamily="34" charset="0"/>
              <a:sym typeface="Helvetica Neue Bold Condensed" charset="0"/>
            </a:endParaRPr>
          </a:p>
        </p:txBody>
      </p:sp>
      <p:sp>
        <p:nvSpPr>
          <p:cNvPr id="6" name="Rectángulo 5"/>
          <p:cNvSpPr>
            <a:spLocks noChangeArrowheads="1"/>
          </p:cNvSpPr>
          <p:nvPr/>
        </p:nvSpPr>
        <p:spPr bwMode="auto">
          <a:xfrm>
            <a:off x="3851753" y="419381"/>
            <a:ext cx="49028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s-ES" sz="2800" b="1" dirty="0">
                <a:latin typeface="Candara" panose="020E0502030303020204" pitchFamily="34" charset="0"/>
                <a:sym typeface="Helvetica Neue Bold Condensed"/>
              </a:rPr>
              <a:t>LA DORADA- CHIRIGUANÁ</a:t>
            </a:r>
          </a:p>
        </p:txBody>
      </p:sp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9436944"/>
              </p:ext>
            </p:extLst>
          </p:nvPr>
        </p:nvGraphicFramePr>
        <p:xfrm>
          <a:off x="2162529" y="1921390"/>
          <a:ext cx="6439212" cy="3955819"/>
        </p:xfrm>
        <a:graphic>
          <a:graphicData uri="http://schemas.openxmlformats.org/drawingml/2006/table">
            <a:tbl>
              <a:tblPr>
                <a:tableStyleId>{2A488322-F2BA-4B5B-9748-0D474271808F}</a:tableStyleId>
              </a:tblPr>
              <a:tblGrid>
                <a:gridCol w="290951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6675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2624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36688">
                  <a:extLst>
                    <a:ext uri="{9D8B030D-6E8A-4147-A177-3AD203B41FA5}">
                      <a16:colId xmlns:a16="http://schemas.microsoft.com/office/drawing/2014/main" xmlns="" val="721010662"/>
                    </a:ext>
                  </a:extLst>
                </a:gridCol>
              </a:tblGrid>
              <a:tr h="25154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 dirty="0">
                          <a:effectLst/>
                        </a:rPr>
                        <a:t>Actividad</a:t>
                      </a:r>
                      <a:endParaRPr lang="es-CO" sz="14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 dirty="0">
                          <a:effectLst/>
                        </a:rPr>
                        <a:t>PROGRAMACIÓN</a:t>
                      </a:r>
                      <a:endParaRPr lang="es-CO" sz="14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155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 dirty="0">
                          <a:effectLst/>
                        </a:rPr>
                        <a:t>Unidad de Medida</a:t>
                      </a:r>
                      <a:endParaRPr lang="es-CO" sz="14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 dirty="0">
                          <a:effectLst/>
                        </a:rPr>
                        <a:t>Meta Año 216</a:t>
                      </a:r>
                      <a:endParaRPr lang="es-CO" sz="14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effectLst/>
                          <a:latin typeface="Calibri" panose="020F0502020204030204" pitchFamily="34" charset="0"/>
                        </a:rPr>
                        <a:t>Estado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30267">
                <a:tc>
                  <a:txBody>
                    <a:bodyPr/>
                    <a:lstStyle/>
                    <a:p>
                      <a:pPr marL="285750" indent="-2857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es-CO" sz="1400" u="none" strike="noStrike" dirty="0">
                          <a:effectLst/>
                        </a:rPr>
                        <a:t>Realizar mantenimiento corredor Dorada - Chiriguaná (522 km)</a:t>
                      </a:r>
                    </a:p>
                    <a:p>
                      <a:pPr marL="0" indent="0" algn="l" fontAlgn="ctr">
                        <a:buFont typeface="Wingdings" panose="05000000000000000000" pitchFamily="2" charset="2"/>
                        <a:buNone/>
                      </a:pPr>
                      <a:endParaRPr lang="es-CO" sz="14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effectLst/>
                        </a:rPr>
                        <a:t>Km</a:t>
                      </a:r>
                      <a:endParaRPr lang="es-CO" sz="14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effectLst/>
                        </a:rPr>
                        <a:t>522</a:t>
                      </a:r>
                      <a:endParaRPr lang="es-CO" sz="14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0" dirty="0"/>
                        <a:t>En ejecución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54627">
                <a:tc>
                  <a:txBody>
                    <a:bodyPr/>
                    <a:lstStyle/>
                    <a:p>
                      <a:pPr marL="174625" indent="-174625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s-CO" sz="1400" u="none" strike="noStrike" dirty="0">
                          <a:effectLst/>
                        </a:rPr>
                        <a:t>Iniciar Operación temprana comercial corredor </a:t>
                      </a:r>
                      <a:r>
                        <a:rPr lang="es-MX" sz="1400" kern="1200" dirty="0">
                          <a:solidFill>
                            <a:schemeClr val="accent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Dorada - Chiriguaná (522 km)</a:t>
                      </a:r>
                      <a:endParaRPr lang="es-CO" sz="1400" kern="1200" dirty="0">
                        <a:solidFill>
                          <a:schemeClr val="accent6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l" fontAlgn="ctr">
                        <a:buFont typeface="Wingdings" panose="05000000000000000000" pitchFamily="2" charset="2"/>
                        <a:buNone/>
                      </a:pPr>
                      <a:endParaRPr lang="es-CO" sz="14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</a:rPr>
                        <a:t>Km</a:t>
                      </a:r>
                      <a:endParaRPr lang="es-CO" sz="14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effectLst/>
                        </a:rPr>
                        <a:t>522</a:t>
                      </a:r>
                      <a:endParaRPr lang="es-CO" sz="14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0" dirty="0"/>
                        <a:t>En ejecución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249082">
                <a:tc>
                  <a:txBody>
                    <a:bodyPr/>
                    <a:lstStyle/>
                    <a:p>
                      <a:pPr marL="171450" indent="-171450" algn="l" fontAlgn="ctr">
                        <a:buFont typeface="Wingdings" panose="05000000000000000000" pitchFamily="2" charset="2"/>
                        <a:buChar char="ü"/>
                      </a:pPr>
                      <a:r>
                        <a:rPr lang="pt-BR" sz="1400" u="none" strike="noStrike" dirty="0">
                          <a:effectLst/>
                        </a:rPr>
                        <a:t>Construir Obra- Fase I - Sector Ramal Capulco</a:t>
                      </a:r>
                      <a:r>
                        <a:rPr lang="es-CO" sz="1400" u="none" strike="noStrike" dirty="0">
                          <a:effectLst/>
                        </a:rPr>
                        <a:t>.</a:t>
                      </a:r>
                      <a:endParaRPr lang="es-CO" sz="14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effectLst/>
                        </a:rPr>
                        <a:t>Km</a:t>
                      </a:r>
                      <a:endParaRPr lang="es-CO" sz="14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3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effectLst/>
                        </a:rPr>
                        <a:t>4                           </a:t>
                      </a:r>
                      <a:endParaRPr lang="es-CO" sz="14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0" dirty="0"/>
                        <a:t>En ejecución</a:t>
                      </a:r>
                      <a:endParaRPr lang="es-CO" sz="14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6848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Object 1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8377127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1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3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5" name="Rectangle 16"/>
          <p:cNvSpPr>
            <a:spLocks noChangeArrowheads="1"/>
          </p:cNvSpPr>
          <p:nvPr/>
        </p:nvSpPr>
        <p:spPr bwMode="auto">
          <a:xfrm>
            <a:off x="1340078" y="204632"/>
            <a:ext cx="6493242" cy="831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b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CO" sz="3600" b="1" dirty="0">
                <a:effectLst/>
                <a:latin typeface="Calibri"/>
                <a:ea typeface="Times New Roman"/>
                <a:cs typeface="Times New Roman"/>
              </a:rPr>
              <a:t>AVANCES MODO FÉRREO</a:t>
            </a:r>
            <a:endParaRPr lang="es-CO" sz="1400" dirty="0">
              <a:effectLst/>
              <a:latin typeface="Calibri"/>
              <a:ea typeface="Times New Roman"/>
              <a:cs typeface="Times New Roman"/>
            </a:endParaRPr>
          </a:p>
        </p:txBody>
      </p:sp>
      <p:pic>
        <p:nvPicPr>
          <p:cNvPr id="8" name="Imagen 7" descr="F:\Recorrido abril 2015\IMG_9747.JPG"/>
          <p:cNvPicPr/>
          <p:nvPr/>
        </p:nvPicPr>
        <p:blipFill>
          <a:blip r:embed="rId7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2325" y="3344944"/>
            <a:ext cx="2726118" cy="1740573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8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0950" y="3368554"/>
            <a:ext cx="2829778" cy="1693352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9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2325" y="1098599"/>
            <a:ext cx="2829778" cy="1860280"/>
          </a:xfrm>
          <a:prstGeom prst="rect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n 11" descr="C:\Users\jrincon\AppData\Local\Microsoft\Windows\Temporary Internet Files\Content.Outlook\5XW34OU5\IMG-20160122-WA0003.jpg"/>
          <p:cNvPicPr/>
          <p:nvPr/>
        </p:nvPicPr>
        <p:blipFill>
          <a:blip r:embed="rId10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20950" y="1106304"/>
            <a:ext cx="2829778" cy="1936936"/>
          </a:xfrm>
          <a:prstGeom prst="rect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8443" y="3146510"/>
            <a:ext cx="3087231" cy="18481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12" cstate="email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8443" y="1298362"/>
            <a:ext cx="3087231" cy="18481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n 8" descr="C:\Users\npaez\AppData\Local\Microsoft\Windows\Temporary Internet Files\Content.Outlook\4QPL8XUL\IMG-20151021-WA0002.jpg"/>
          <p:cNvPicPr/>
          <p:nvPr/>
        </p:nvPicPr>
        <p:blipFill>
          <a:blip r:embed="rId14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19334" y="4723799"/>
            <a:ext cx="5097101" cy="1586466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12241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7127221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2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ángulo 13"/>
          <p:cNvSpPr/>
          <p:nvPr/>
        </p:nvSpPr>
        <p:spPr>
          <a:xfrm>
            <a:off x="2457049" y="405434"/>
            <a:ext cx="55228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</a:t>
            </a:r>
            <a:r>
              <a:rPr lang="es-ES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Férreo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24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5552" y="12111"/>
            <a:ext cx="1800200" cy="6845889"/>
          </a:xfrm>
          <a:prstGeom prst="rect">
            <a:avLst/>
          </a:prstGeom>
          <a:noFill/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591" y="1113320"/>
            <a:ext cx="3998743" cy="5561887"/>
          </a:xfrm>
          <a:prstGeom prst="rect">
            <a:avLst/>
          </a:prstGeom>
        </p:spPr>
      </p:pic>
      <p:sp>
        <p:nvSpPr>
          <p:cNvPr id="11" name="CuadroTexto 10"/>
          <p:cNvSpPr txBox="1"/>
          <p:nvPr/>
        </p:nvSpPr>
        <p:spPr>
          <a:xfrm>
            <a:off x="5643386" y="4626413"/>
            <a:ext cx="1140056" cy="246221"/>
          </a:xfrm>
          <a:prstGeom prst="rect">
            <a:avLst/>
          </a:prstGeom>
          <a:ln w="190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s-CO" sz="1000" dirty="0">
                <a:solidFill>
                  <a:srgbClr val="FF0000"/>
                </a:solidFill>
              </a:rPr>
              <a:t>Bogotá - Belencito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4317517" y="3501568"/>
            <a:ext cx="1217000" cy="246221"/>
          </a:xfrm>
          <a:prstGeom prst="rect">
            <a:avLst/>
          </a:prstGeom>
          <a:ln w="190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s-CO" sz="1000" dirty="0">
                <a:solidFill>
                  <a:srgbClr val="FF0000"/>
                </a:solidFill>
              </a:rPr>
              <a:t>Dorada - Chiriguaná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5524785" y="2371395"/>
            <a:ext cx="1502334" cy="246221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s-CO" sz="1000" dirty="0">
                <a:solidFill>
                  <a:schemeClr val="accent6">
                    <a:lumMod val="75000"/>
                  </a:schemeClr>
                </a:solidFill>
              </a:rPr>
              <a:t>Chiriguaná – Santa Marta</a:t>
            </a:r>
          </a:p>
        </p:txBody>
      </p:sp>
      <p:sp>
        <p:nvSpPr>
          <p:cNvPr id="28" name="CuadroTexto 27"/>
          <p:cNvSpPr txBox="1"/>
          <p:nvPr/>
        </p:nvSpPr>
        <p:spPr>
          <a:xfrm>
            <a:off x="1784648" y="6444375"/>
            <a:ext cx="197201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900" dirty="0"/>
              <a:t>Mapa fuente: Herramienta ANI mapas</a:t>
            </a:r>
          </a:p>
        </p:txBody>
      </p:sp>
      <p:sp>
        <p:nvSpPr>
          <p:cNvPr id="30" name="CuadroTexto 29"/>
          <p:cNvSpPr txBox="1"/>
          <p:nvPr/>
        </p:nvSpPr>
        <p:spPr>
          <a:xfrm>
            <a:off x="2619806" y="5109286"/>
            <a:ext cx="1454244" cy="40011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s-CO" sz="1000" dirty="0">
                <a:solidFill>
                  <a:schemeClr val="accent6">
                    <a:lumMod val="75000"/>
                  </a:schemeClr>
                </a:solidFill>
              </a:rPr>
              <a:t>Buenaventura – Tebaida</a:t>
            </a:r>
          </a:p>
          <a:p>
            <a:pPr algn="ctr"/>
            <a:r>
              <a:rPr lang="es-CO" sz="1000" dirty="0">
                <a:solidFill>
                  <a:schemeClr val="accent6">
                    <a:lumMod val="75000"/>
                  </a:schemeClr>
                </a:solidFill>
              </a:rPr>
              <a:t>- Zaragoza</a:t>
            </a:r>
          </a:p>
        </p:txBody>
      </p:sp>
    </p:spTree>
    <p:extLst>
      <p:ext uri="{BB962C8B-B14F-4D97-AF65-F5344CB8AC3E}">
        <p14:creationId xmlns:p14="http://schemas.microsoft.com/office/powerpoint/2010/main" val="1989843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7127221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1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ángulo 13"/>
          <p:cNvSpPr/>
          <p:nvPr/>
        </p:nvSpPr>
        <p:spPr>
          <a:xfrm>
            <a:off x="2457049" y="405434"/>
            <a:ext cx="55228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</a:t>
            </a:r>
            <a:r>
              <a:rPr lang="es-ES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Férreo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pSp>
        <p:nvGrpSpPr>
          <p:cNvPr id="18" name="Grupo 17"/>
          <p:cNvGrpSpPr/>
          <p:nvPr/>
        </p:nvGrpSpPr>
        <p:grpSpPr>
          <a:xfrm>
            <a:off x="3211295" y="1530512"/>
            <a:ext cx="5102200" cy="921600"/>
            <a:chOff x="0" y="153170"/>
            <a:chExt cx="5102200" cy="921600"/>
          </a:xfrm>
        </p:grpSpPr>
        <p:sp>
          <p:nvSpPr>
            <p:cNvPr id="19" name="Rectángulo 18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Rectángulo 19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7584" tIns="130048" rIns="227584" bIns="130048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200" kern="1200" dirty="0"/>
                <a:t>Nuestras Metas 2015</a:t>
              </a:r>
            </a:p>
          </p:txBody>
        </p:sp>
      </p:grpSp>
      <p:graphicFrame>
        <p:nvGraphicFramePr>
          <p:cNvPr id="23" name="Diagrama 22"/>
          <p:cNvGraphicFramePr/>
          <p:nvPr>
            <p:extLst>
              <p:ext uri="{D42A27DB-BD31-4B8C-83A1-F6EECF244321}">
                <p14:modId xmlns:p14="http://schemas.microsoft.com/office/powerpoint/2010/main" val="3314577482"/>
              </p:ext>
            </p:extLst>
          </p:nvPr>
        </p:nvGraphicFramePr>
        <p:xfrm>
          <a:off x="3282875" y="2898664"/>
          <a:ext cx="5040560" cy="27464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24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5552" y="12111"/>
            <a:ext cx="1800200" cy="68458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78838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4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ángulo 16"/>
          <p:cNvSpPr/>
          <p:nvPr/>
        </p:nvSpPr>
        <p:spPr>
          <a:xfrm>
            <a:off x="2457049" y="332282"/>
            <a:ext cx="55228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</a:t>
            </a:r>
            <a:r>
              <a:rPr lang="es-ES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Férreo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8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5552" y="12111"/>
            <a:ext cx="1800200" cy="6845889"/>
          </a:xfrm>
          <a:prstGeom prst="rect">
            <a:avLst/>
          </a:prstGeom>
          <a:noFill/>
        </p:spPr>
      </p:pic>
      <p:sp>
        <p:nvSpPr>
          <p:cNvPr id="19" name="CuadroTexto 18"/>
          <p:cNvSpPr txBox="1"/>
          <p:nvPr/>
        </p:nvSpPr>
        <p:spPr>
          <a:xfrm>
            <a:off x="1924638" y="147616"/>
            <a:ext cx="2833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b="1" dirty="0">
                <a:latin typeface="Candara" panose="020E0502030303020204" pitchFamily="34" charset="0"/>
              </a:rPr>
              <a:t>RED FÉRREA DEL PACÍFICO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5698444"/>
              </p:ext>
            </p:extLst>
          </p:nvPr>
        </p:nvGraphicFramePr>
        <p:xfrm>
          <a:off x="1949550" y="1192870"/>
          <a:ext cx="6375888" cy="448437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63758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59616">
                <a:tc>
                  <a:txBody>
                    <a:bodyPr/>
                    <a:lstStyle/>
                    <a:p>
                      <a:pPr algn="ctr" fontAlgn="b"/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02684">
                <a:tc>
                  <a:txBody>
                    <a:bodyPr/>
                    <a:lstStyle/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endParaRPr lang="es-CO" sz="1100" b="1" u="none" strike="noStrike" dirty="0">
                        <a:effectLst/>
                      </a:endParaRPr>
                    </a:p>
                    <a:p>
                      <a:pPr marL="0" indent="0" algn="l" defTabSz="914400" rtl="0" eaLnBrk="1" fontAlgn="b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s-CO" sz="11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Obras Mantenimiento y Conservación de vía.</a:t>
                      </a:r>
                    </a:p>
                    <a:p>
                      <a:pPr marL="171450" indent="-171450" algn="l" defTabSz="914400" rtl="0" eaLnBrk="1" fontAlgn="b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s-CO" altLang="zh-CN" sz="1100" dirty="0">
                          <a:latin typeface="Candara" pitchFamily="34" charset="0"/>
                          <a:ea typeface="SimSun" pitchFamily="2" charset="-122"/>
                          <a:sym typeface="Museo Sans 500"/>
                        </a:rPr>
                        <a:t>Construcción Soluciones definitivas a los problemas de manejo de aguas lluvias</a:t>
                      </a:r>
                    </a:p>
                    <a:p>
                      <a:pPr marL="0" indent="0" algn="l" defTabSz="914400" rtl="0" eaLnBrk="1" fontAlgn="b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s-CO" sz="11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Obras contrato Fondo Adaptación</a:t>
                      </a:r>
                    </a:p>
                    <a:p>
                      <a:pPr marL="171450" indent="-171450" algn="l" defTabSz="914400" rtl="0" eaLnBrk="1" fontAlgn="b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s-CO" altLang="zh-CN" sz="1100" dirty="0">
                          <a:latin typeface="Candara" pitchFamily="34" charset="0"/>
                          <a:ea typeface="SimSun" pitchFamily="2" charset="-122"/>
                          <a:sym typeface="Museo Sans 500"/>
                        </a:rPr>
                        <a:t>Construcción Soluciones definitivas a los puntos críticos Ocasionados por la Ola Invernal 2010-2011</a:t>
                      </a:r>
                      <a:endParaRPr lang="es-CO" sz="1100" b="1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r>
                        <a:rPr lang="es-ES_tradnl" sz="11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Museo Sans 500"/>
                        </a:rPr>
                        <a:t>Avances Físicos Plan de Normalización</a:t>
                      </a:r>
                    </a:p>
                    <a:p>
                      <a:pPr marL="171450" marR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_tradnl" altLang="zh-CN" sz="1100" dirty="0">
                          <a:latin typeface="Candara" pitchFamily="34" charset="0"/>
                          <a:ea typeface="SimSun" pitchFamily="2" charset="-122"/>
                          <a:sym typeface="Museo Sans 500"/>
                        </a:rPr>
                        <a:t>Construcción Tornamesa Buenaventura</a:t>
                      </a:r>
                    </a:p>
                    <a:p>
                      <a:pPr marL="171450" marR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_tradnl" altLang="zh-CN" sz="1100" dirty="0">
                          <a:latin typeface="Candara" pitchFamily="34" charset="0"/>
                          <a:ea typeface="SimSun" pitchFamily="2" charset="-122"/>
                          <a:sym typeface="Museo Sans 500"/>
                        </a:rPr>
                        <a:t>Mejoras Señalización</a:t>
                      </a:r>
                    </a:p>
                    <a:p>
                      <a:pPr marL="171450" marR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_tradnl" altLang="zh-CN" sz="1100" dirty="0">
                          <a:latin typeface="Candara" pitchFamily="34" charset="0"/>
                          <a:ea typeface="SimSun" pitchFamily="2" charset="-122"/>
                          <a:sym typeface="Museo Sans 500"/>
                        </a:rPr>
                        <a:t>Train </a:t>
                      </a:r>
                      <a:r>
                        <a:rPr lang="es-ES_tradnl" altLang="zh-CN" sz="1100" dirty="0" err="1">
                          <a:latin typeface="Candara" pitchFamily="34" charset="0"/>
                          <a:ea typeface="SimSun" pitchFamily="2" charset="-122"/>
                          <a:sym typeface="Museo Sans 500"/>
                        </a:rPr>
                        <a:t>Alert</a:t>
                      </a:r>
                      <a:r>
                        <a:rPr lang="es-ES_tradnl" altLang="zh-CN" sz="1100" dirty="0">
                          <a:latin typeface="Candara" pitchFamily="34" charset="0"/>
                          <a:ea typeface="SimSun" pitchFamily="2" charset="-122"/>
                          <a:sym typeface="Museo Sans 500"/>
                        </a:rPr>
                        <a:t> </a:t>
                      </a:r>
                      <a:r>
                        <a:rPr lang="es-ES_tradnl" altLang="zh-CN" sz="1100" dirty="0" err="1">
                          <a:latin typeface="Candara" pitchFamily="34" charset="0"/>
                          <a:ea typeface="SimSun" pitchFamily="2" charset="-122"/>
                          <a:sym typeface="Museo Sans 500"/>
                        </a:rPr>
                        <a:t>Warning</a:t>
                      </a:r>
                      <a:r>
                        <a:rPr lang="es-ES_tradnl" altLang="zh-CN" sz="1100" dirty="0">
                          <a:latin typeface="Candara" pitchFamily="34" charset="0"/>
                          <a:ea typeface="SimSun" pitchFamily="2" charset="-122"/>
                          <a:sym typeface="Museo Sans 500"/>
                        </a:rPr>
                        <a:t> </a:t>
                      </a:r>
                      <a:r>
                        <a:rPr lang="es-ES_tradnl" altLang="zh-CN" sz="1100" dirty="0" err="1">
                          <a:latin typeface="Candara" pitchFamily="34" charset="0"/>
                          <a:ea typeface="SimSun" pitchFamily="2" charset="-122"/>
                          <a:sym typeface="Museo Sans 500"/>
                        </a:rPr>
                        <a:t>System</a:t>
                      </a:r>
                      <a:endParaRPr lang="es-ES_tradnl" altLang="zh-CN" sz="1100" dirty="0">
                        <a:latin typeface="Candara" pitchFamily="34" charset="0"/>
                        <a:ea typeface="SimSun" pitchFamily="2" charset="-122"/>
                        <a:sym typeface="Museo Sans 500"/>
                      </a:endParaRPr>
                    </a:p>
                    <a:p>
                      <a:pPr marL="171450" marR="0" indent="-1714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_tradnl" altLang="zh-CN" sz="1100" dirty="0">
                          <a:latin typeface="Candara" pitchFamily="34" charset="0"/>
                          <a:ea typeface="SimSun" pitchFamily="2" charset="-122"/>
                          <a:sym typeface="Museo Sans 500"/>
                        </a:rPr>
                        <a:t>Automatización Pasos a Nivel</a:t>
                      </a:r>
                    </a:p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r>
                        <a:rPr lang="es-CO" sz="1100" b="1" u="none" strike="noStrike" dirty="0">
                          <a:effectLst/>
                        </a:rPr>
                        <a:t>Material Rodante </a:t>
                      </a: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s-CO" sz="1100" kern="1200" dirty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Conversión de 15 carros caja a plataforma. </a:t>
                      </a: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s-CO" sz="1100" kern="1200" dirty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Rehabilitación de carro motor 618. </a:t>
                      </a: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s-CO" sz="1100" kern="1200" dirty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Montaje de twist-</a:t>
                      </a:r>
                      <a:r>
                        <a:rPr lang="es-CO" sz="1100" kern="1200" dirty="0" err="1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locks</a:t>
                      </a:r>
                      <a:r>
                        <a:rPr lang="es-CO" sz="1100" kern="1200" dirty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 en 30 plataformas concesionadas. </a:t>
                      </a: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s-CO" sz="1100" kern="1200" dirty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Reparación del segundo coche de pasajeros.</a:t>
                      </a: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s-CO" sz="1100" kern="1200" dirty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Grúa 7779 ejecuta trabajos de apoyo en descargue de maíz, </a:t>
                      </a:r>
                      <a:r>
                        <a:rPr lang="es-CO" sz="1100" kern="1200" dirty="0" err="1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encarrilamientos</a:t>
                      </a:r>
                      <a:r>
                        <a:rPr lang="es-CO" sz="1100" kern="1200" dirty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. </a:t>
                      </a: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s-CO" sz="1100" kern="1200" dirty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Grúa 14 rehabilitada. </a:t>
                      </a: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s-CO" sz="1100" kern="1200" dirty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Obras de extensión de Cárcamo y construcción de nueva PETAR. </a:t>
                      </a: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s-CO" sz="1100" kern="1200" dirty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Obras de mejoramiento de almacén, área de mantenimiento de plataformas, muro. </a:t>
                      </a: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s-CO" sz="1100" kern="1200" dirty="0" err="1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Comisionamiento</a:t>
                      </a:r>
                      <a:r>
                        <a:rPr lang="es-CO" sz="1100" kern="1200" dirty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 R22 – en curso. </a:t>
                      </a: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s-CO" sz="1100" kern="1200" dirty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Rehabilitación U601 – en curso. Montaje de equipos. </a:t>
                      </a: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s-CO" sz="1100" kern="1200" dirty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Rehabilitación U1204 – reparación de planchón. </a:t>
                      </a: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s-CO" sz="1100" kern="1200" dirty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Pruebas de potencia de locomotoras con nuevo equipo de prueba (load box), se realiza en todas las intervenciones programadas de 12.000 km y 60.000 km. </a:t>
                      </a:r>
                    </a:p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s-CO" sz="1100" kern="1200" dirty="0">
                          <a:solidFill>
                            <a:schemeClr val="tx1"/>
                          </a:solidFill>
                          <a:latin typeface="Candara" pitchFamily="34" charset="0"/>
                          <a:ea typeface="SimSun" pitchFamily="2" charset="-122"/>
                          <a:cs typeface="+mn-cs"/>
                        </a:rPr>
                        <a:t>R22 en operación Baja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CuadroTexto 3"/>
          <p:cNvSpPr txBox="1"/>
          <p:nvPr/>
        </p:nvSpPr>
        <p:spPr>
          <a:xfrm>
            <a:off x="1924638" y="1192870"/>
            <a:ext cx="6400800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b="1" dirty="0">
                <a:solidFill>
                  <a:schemeClr val="bg1"/>
                </a:solidFill>
              </a:rPr>
              <a:t>ACTIVIDADES DESTACADAS 2015</a:t>
            </a:r>
            <a:endParaRPr lang="es-CO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4379" y="2470949"/>
            <a:ext cx="2489787" cy="1400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782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89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ángulo 16"/>
          <p:cNvSpPr/>
          <p:nvPr/>
        </p:nvSpPr>
        <p:spPr>
          <a:xfrm>
            <a:off x="2457049" y="332282"/>
            <a:ext cx="55228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</a:t>
            </a:r>
            <a:r>
              <a:rPr lang="es-ES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Férreo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8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5552" y="12111"/>
            <a:ext cx="1800200" cy="6845889"/>
          </a:xfrm>
          <a:prstGeom prst="rect">
            <a:avLst/>
          </a:prstGeom>
          <a:noFill/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59715" y="1665279"/>
            <a:ext cx="7043608" cy="4524085"/>
          </a:xfrm>
          <a:prstGeom prst="rect">
            <a:avLst/>
          </a:prstGeom>
        </p:spPr>
      </p:pic>
      <p:sp>
        <p:nvSpPr>
          <p:cNvPr id="15" name="McK 3. Unit of measure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155500" y="1225217"/>
            <a:ext cx="5824408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912813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912813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912813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912813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912813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s-ES_tradnl" altLang="zh-CN" sz="1600" b="1" dirty="0">
                <a:latin typeface="Candara" panose="020E0502030303020204" pitchFamily="34" charset="0"/>
                <a:ea typeface="SimSun" pitchFamily="2" charset="-122"/>
                <a:sym typeface="Museo Sans 500"/>
              </a:rPr>
              <a:t>Inversiones del Concesionario dentro del Plan de Normalización</a:t>
            </a:r>
          </a:p>
        </p:txBody>
      </p:sp>
      <p:sp>
        <p:nvSpPr>
          <p:cNvPr id="16" name="CuadroTexto 15"/>
          <p:cNvSpPr txBox="1"/>
          <p:nvPr/>
        </p:nvSpPr>
        <p:spPr>
          <a:xfrm>
            <a:off x="1924638" y="147616"/>
            <a:ext cx="2833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b="1" dirty="0">
                <a:latin typeface="Candara" panose="020E0502030303020204" pitchFamily="34" charset="0"/>
              </a:rPr>
              <a:t>RED FÉRREA DEL PACÍFICO</a:t>
            </a:r>
          </a:p>
        </p:txBody>
      </p:sp>
    </p:spTree>
    <p:extLst>
      <p:ext uri="{BB962C8B-B14F-4D97-AF65-F5344CB8AC3E}">
        <p14:creationId xmlns:p14="http://schemas.microsoft.com/office/powerpoint/2010/main" val="2808166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14" name="think-cell Slide" r:id="rId8" imgW="360" imgH="360" progId="TCLayout.ActiveDocument.1">
                  <p:embed/>
                </p:oleObj>
              </mc:Choice>
              <mc:Fallback>
                <p:oleObj name="think-cell Slide" r:id="rId8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ángulo 16"/>
          <p:cNvSpPr/>
          <p:nvPr/>
        </p:nvSpPr>
        <p:spPr>
          <a:xfrm>
            <a:off x="2457049" y="332282"/>
            <a:ext cx="55228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</a:t>
            </a:r>
            <a:r>
              <a:rPr lang="es-ES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Férreo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8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5552" y="12111"/>
            <a:ext cx="1800200" cy="6845889"/>
          </a:xfrm>
          <a:prstGeom prst="rect">
            <a:avLst/>
          </a:prstGeom>
          <a:noFill/>
        </p:spPr>
      </p:pic>
      <p:sp>
        <p:nvSpPr>
          <p:cNvPr id="6" name="McK 3. Unit of measure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044704" y="1501832"/>
            <a:ext cx="521285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912813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912813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912813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912813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912813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s-ES_tradnl" altLang="zh-CN" sz="1600" dirty="0">
                <a:latin typeface="Candara" pitchFamily="34" charset="0"/>
                <a:ea typeface="SimSun" pitchFamily="2" charset="-122"/>
                <a:sym typeface="Museo Sans 500"/>
              </a:rPr>
              <a:t>Mejoras Señalización</a:t>
            </a:r>
          </a:p>
        </p:txBody>
      </p:sp>
      <p:sp>
        <p:nvSpPr>
          <p:cNvPr id="7" name="Rectángulo 6"/>
          <p:cNvSpPr/>
          <p:nvPr/>
        </p:nvSpPr>
        <p:spPr>
          <a:xfrm>
            <a:off x="1899101" y="1835383"/>
            <a:ext cx="258648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1200" dirty="0"/>
              <a:t>Rolling Stock: US$500.000 por invertir:</a:t>
            </a:r>
          </a:p>
          <a:p>
            <a:pPr algn="just"/>
            <a:r>
              <a:rPr lang="es-CO" sz="1200" dirty="0"/>
              <a:t>Continuación de ejecución de la fabricación e instalación de Pasos a Nivel Automáticos en la Zona Norte,</a:t>
            </a:r>
          </a:p>
          <a:p>
            <a:pPr algn="just"/>
            <a:r>
              <a:rPr lang="es-CO" sz="1200" dirty="0"/>
              <a:t>inicio de negociación de los siguientes 8 Pasos a Nivel y terminar los proyectos de señalización de la vía</a:t>
            </a:r>
          </a:p>
          <a:p>
            <a:pPr algn="just"/>
            <a:r>
              <a:rPr lang="es-CO" sz="1200" dirty="0"/>
              <a:t>principal.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  <p:custDataLst>
              <p:tags r:id="rId4"/>
            </p:custDataLst>
          </p:nvPr>
        </p:nvSpPr>
        <p:spPr>
          <a:xfrm>
            <a:off x="2699048" y="665833"/>
            <a:ext cx="6444952" cy="748669"/>
          </a:xfrm>
        </p:spPr>
        <p:txBody>
          <a:bodyPr/>
          <a:lstStyle/>
          <a:p>
            <a:r>
              <a:rPr lang="es-ES_tradnl" dirty="0">
                <a:sym typeface="Museo Sans 500"/>
              </a:rPr>
              <a:t>Avances Físicos Plan de Normalización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1189" y="1533377"/>
            <a:ext cx="2116574" cy="15874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McK 3. Unit of measure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905588" y="3312597"/>
            <a:ext cx="347348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912813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912813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912813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912813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912813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s-ES_tradnl" altLang="zh-CN" sz="1600" dirty="0">
                <a:latin typeface="Candara" pitchFamily="34" charset="0"/>
                <a:ea typeface="SimSun" pitchFamily="2" charset="-122"/>
                <a:sym typeface="Museo Sans 500"/>
              </a:rPr>
              <a:t>Train Alert Warning System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4651131" y="3576702"/>
            <a:ext cx="3727940" cy="28392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050" dirty="0"/>
              <a:t>Proyecto TAWS</a:t>
            </a:r>
          </a:p>
          <a:p>
            <a:pPr algn="just"/>
            <a:r>
              <a:rPr lang="es-CO" sz="1050" dirty="0"/>
              <a:t>El promedio de ejecución a la fecha es de 100% respecto al cronograma.</a:t>
            </a:r>
          </a:p>
          <a:p>
            <a:r>
              <a:rPr lang="es-CO" sz="1050" dirty="0"/>
              <a:t>Se han instalado a la fecha 34/34 TAWS.</a:t>
            </a:r>
          </a:p>
          <a:p>
            <a:pPr algn="just"/>
            <a:r>
              <a:rPr lang="es-CO" sz="1050" dirty="0"/>
              <a:t>Se terminan recorridos de mejoramiento para los TAWS (cambio de antenas externas para los TAWS que necesitaban, nuevo software, entre otros) y se  realizan pruebas, siendo estas satisfactorias.</a:t>
            </a:r>
          </a:p>
          <a:p>
            <a:r>
              <a:rPr lang="es-CO" sz="1050" dirty="0"/>
              <a:t>Se realizan visitas a los diferentes TAWS en compañía del área de Comunidades para evaluar el impacto de estos equipos en estos lugares. La gente manifiesta conformidad con este sistema y pide que se modifiquen los escenarios de activación de las luces y alarmas para que tengan más tiempo de aviso.</a:t>
            </a:r>
          </a:p>
          <a:p>
            <a:r>
              <a:rPr lang="es-CO" sz="1050" dirty="0"/>
              <a:t>Existe un poste ubicado en la zona de San Cipriano (PK27) que será reubicado porque NO tiene muy buena recepción de luz solar y las comunidades manifiestan que en este punto NO genera mayor impacto.</a:t>
            </a:r>
          </a:p>
        </p:txBody>
      </p:sp>
      <p:pic>
        <p:nvPicPr>
          <p:cNvPr id="12" name="14 Imagen"/>
          <p:cNvPicPr>
            <a:picLocks noChangeAspect="1" noChangeArrowheads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591" r="50519" b="16745"/>
          <a:stretch/>
        </p:blipFill>
        <p:spPr bwMode="auto">
          <a:xfrm>
            <a:off x="2100820" y="4162451"/>
            <a:ext cx="2384770" cy="1868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lecha doblada 1"/>
          <p:cNvSpPr/>
          <p:nvPr/>
        </p:nvSpPr>
        <p:spPr>
          <a:xfrm>
            <a:off x="3886200" y="3312597"/>
            <a:ext cx="914400" cy="714280"/>
          </a:xfrm>
          <a:prstGeom prst="bentArrow">
            <a:avLst/>
          </a:prstGeom>
          <a:solidFill>
            <a:schemeClr val="accent5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3" name="Flecha abajo 2"/>
          <p:cNvSpPr/>
          <p:nvPr/>
        </p:nvSpPr>
        <p:spPr>
          <a:xfrm rot="5400000">
            <a:off x="4655578" y="2135481"/>
            <a:ext cx="618435" cy="627329"/>
          </a:xfrm>
          <a:prstGeom prst="downArrow">
            <a:avLst/>
          </a:prstGeom>
          <a:solidFill>
            <a:schemeClr val="accent5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1924638" y="147616"/>
            <a:ext cx="2833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b="1" dirty="0">
                <a:latin typeface="Candara" panose="020E0502030303020204" pitchFamily="34" charset="0"/>
              </a:rPr>
              <a:t>RED FÉRREA DEL PACÍFICO</a:t>
            </a:r>
          </a:p>
        </p:txBody>
      </p:sp>
    </p:spTree>
    <p:extLst>
      <p:ext uri="{BB962C8B-B14F-4D97-AF65-F5344CB8AC3E}">
        <p14:creationId xmlns:p14="http://schemas.microsoft.com/office/powerpoint/2010/main" val="21031253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09" name="think-cell Slide" r:id="rId7" imgW="360" imgH="360" progId="TCLayout.ActiveDocument.1">
                  <p:embed/>
                </p:oleObj>
              </mc:Choice>
              <mc:Fallback>
                <p:oleObj name="think-cell Slide" r:id="rId7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ángulo 16"/>
          <p:cNvSpPr/>
          <p:nvPr/>
        </p:nvSpPr>
        <p:spPr>
          <a:xfrm>
            <a:off x="2457049" y="332282"/>
            <a:ext cx="55228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</a:t>
            </a:r>
            <a:r>
              <a:rPr lang="es-ES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Férreo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8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5552" y="12111"/>
            <a:ext cx="1800200" cy="6845889"/>
          </a:xfrm>
          <a:prstGeom prst="rect">
            <a:avLst/>
          </a:prstGeom>
          <a:noFill/>
        </p:spPr>
      </p:pic>
      <p:sp>
        <p:nvSpPr>
          <p:cNvPr id="6" name="McK 3. Unit of measure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044704" y="1501832"/>
            <a:ext cx="681794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912813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912813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912813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912813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912813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s-ES_tradnl" altLang="zh-CN" sz="1600" dirty="0">
                <a:latin typeface="Candara" pitchFamily="34" charset="0"/>
                <a:ea typeface="SimSun" pitchFamily="2" charset="-122"/>
                <a:sym typeface="Museo Sans 500"/>
              </a:rPr>
              <a:t>Centro de Entrenamiento y Formación de Operadores – Cali (Valle del C auca)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  <p:custDataLst>
              <p:tags r:id="rId4"/>
            </p:custDataLst>
          </p:nvPr>
        </p:nvSpPr>
        <p:spPr>
          <a:xfrm>
            <a:off x="2699048" y="665833"/>
            <a:ext cx="6444952" cy="748669"/>
          </a:xfrm>
        </p:spPr>
        <p:txBody>
          <a:bodyPr/>
          <a:lstStyle/>
          <a:p>
            <a:r>
              <a:rPr lang="es-ES_tradnl" dirty="0">
                <a:sym typeface="Museo Sans 500"/>
              </a:rPr>
              <a:t>Avances Físicos Plan de Normalización</a:t>
            </a:r>
          </a:p>
        </p:txBody>
      </p:sp>
      <p:sp>
        <p:nvSpPr>
          <p:cNvPr id="15" name="CuadroTexto 14"/>
          <p:cNvSpPr txBox="1"/>
          <p:nvPr/>
        </p:nvSpPr>
        <p:spPr>
          <a:xfrm>
            <a:off x="1924638" y="147616"/>
            <a:ext cx="2833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b="1" dirty="0">
                <a:latin typeface="Candara" panose="020E0502030303020204" pitchFamily="34" charset="0"/>
              </a:rPr>
              <a:t>RED FÉRREA DEL PACÍFICO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6534" y="4045076"/>
            <a:ext cx="3061195" cy="204079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0587" y="4045076"/>
            <a:ext cx="3058279" cy="2038853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0587" y="1876166"/>
            <a:ext cx="3061195" cy="2040797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6534" y="1876166"/>
            <a:ext cx="3061195" cy="2040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12861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 reqver=&quot;17839&quot;&gt;&lt;version val=&quot;21183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mruColor&gt;&lt;m_vecMRU length=&quot;7&quot;&gt;&lt;elem m_fUsage=&quot;2.69891059609000020000E+000&quot;&gt;&lt;m_ppcolschidx val=&quot;0&quot;/&gt;&lt;m_rgb r=&quot;95&quot; g=&quot;b3&quot; b=&quot;d7&quot;/&gt;&lt;/elem&gt;&lt;elem m_fUsage=&quot;2.27611758283289990000E+000&quot;&gt;&lt;m_ppcolschidx val=&quot;0&quot;/&gt;&lt;m_rgb r=&quot;7f&quot; g=&quot;7f&quot; b=&quot;7f&quot;/&gt;&lt;/elem&gt;&lt;elem m_fUsage=&quot;1.94753203454961050000E+000&quot;&gt;&lt;m_ppcolschidx val=&quot;0&quot;/&gt;&lt;m_rgb r=&quot;bf&quot; g=&quot;bf&quot; b=&quot;bf&quot;/&gt;&lt;/elem&gt;&lt;elem m_fUsage=&quot;1.21361826373501590000E+000&quot;&gt;&lt;m_ppcolschidx val=&quot;0&quot;/&gt;&lt;m_rgb r=&quot;36&quot; g=&quot;60&quot; b=&quot;92&quot;/&gt;&lt;/elem&gt;&lt;elem m_fUsage=&quot;1.02635124360039480000E+000&quot;&gt;&lt;m_ppcolschidx val=&quot;0&quot;/&gt;&lt;m_rgb r=&quot;d9&quot; g=&quot;d9&quot; b=&quot;d9&quot;/&gt;&lt;/elem&gt;&lt;elem m_fUsage=&quot;2.88210765068180720000E-001&quot;&gt;&lt;m_ppcolschidx val=&quot;0&quot;/&gt;&lt;m_rgb r=&quot;24&quot; g=&quot;40&quot; b=&quot;61&quot;/&gt;&lt;/elem&gt;&lt;elem m_fUsage=&quot;2.05891132094649100000E-001&quot;&gt;&lt;m_ppcolschidx val=&quot;0&quot;/&gt;&lt;m_rgb r=&quot;a6&quot; g=&quot;a6&quot; b=&quot;a6&quot;/&gt;&lt;/elem&gt;&lt;/m_vecMRU&gt;&lt;/m_mruColor&gt;&lt;m_mapectfillschemeMRU/&gt;&lt;m_eweekdayFirstOfWeek val=&quot;1&quot;/&gt;&lt;m_eweekdayFirstOfWorkweek val=&quot;2&quot;/&gt;&lt;m_eweekdayFirstOfWeekend val=&quot;7&quot;/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/&gt;&lt;/CDefaultPrec&gt;&lt;/root&gt;"/>
  <p:tag name="THINKCELLUNDODONOTDELETE" val="13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of1lz785029W5QenBo_G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IUfAvxx5U6KroDGBWqzm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OB37tIvZEGT8CuoODbv2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w1R.JuqvUKq1ooSY0XBD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0IG4Op1KUyZVFRdStyc2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auloeukbkC27FQiS1qUE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Ybwo9AthUuE.91gUlFBk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SnmfNNVEqJPNl7AW2hV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YwZ1M7eG0.jNdzCVSD8OQ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WYaRyqNEkGOukg5uv1cOQ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_P9fboXu0.IO8lChEu5o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Lo1VcRmXEKFaIQRadjjkQ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BgdyCmJ5EGj5KRqCCnA3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.8X9YeG6k.xnXVSAiJHV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LR6CLhMO0SjKRPu_O0huQ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2jScBLiuk6KLo0sLxdCt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RVFNPLT8Ua98uLBCIL4cQ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ktlhI8h2Ei_kK1d0trQKg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HqzUZ2V4kSkUAGQ0Il2uw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AAAsFFX1kuGGmmOOH7OgA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9O9Fm9zFUmjHR0rPyEQog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4EyAmG.vU.tyllajF_Oeg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JNeayY3Gk.49_resxvDAg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9BheZNjg022f.xW_Zqxv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tJt2Wj10eKpMgU4_al4w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FfuEWCH0E29iZh5ToItrA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QxFVzBCeky9IUK7A2vvjg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7e6TteMBEKF3tXkGjWvwg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vHQrVme_EeqJHHqOdgxDg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kRbDQmWr02pGTxAMGr5yQ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a9EjtYRLEq.Sa1_uMAwuA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IG8OQMxAU2fzgqyNFJw2w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.8X9YeG6k.xnXVSAiJHV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9BheZNjg022f.xW_ZqxvQ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SnmfNNVEqJPNl7AW2hVQ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YwZ1M7eG0.jNdzCVSD8OQ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FCPDM1Nm0.ULHT78o0iAQ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Q5l6lrWhUSfZ7CJUHmArQ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llhCPHSx0unBsk906R7bg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aQl5OiYLE29QVV.CfTU9g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84OrOpCUU6qxIVX3yhLEA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16YG7AWgUWRMd25FpTcU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FfuEWCH0E29iZh5ToItrA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Zflju56HB0GvcIAw.J8.tA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Zflju56HB0GvcIAw.J8.tA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N66b2_YsUClkzYMS0Ecp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njxhAqMzkC79VmyB5OJPQ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Zflju56HB0GvcIAw.J8.tA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Zflju56HB0GvcIAw.J8.tA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N66b2_YsUClkzYMS0EcpQ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XRCDqDLnUKKaWj8jgUrBQ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daBqouLVE.2phnNOznu8A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V4TQXXiyUC8b4FyZkv_vA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V4TQXXiyUC8b4FyZkv_vA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tbpHK1zfkyv__oiEBzGng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tbpHK1zfkyv__oiEBzGng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RxZw5OffkWAiHIb.7HyMw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QxFVzBCeky9IUK7A2vvjg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V4TQXXiyUC8b4FyZkv_vA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tbpHK1zfkyv__oiEBzGng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tbpHK1zfkyv__oiEBzGng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plantilla ANI">
  <a:themeElements>
    <a:clrScheme name="ANI2">
      <a:dk1>
        <a:srgbClr val="386295"/>
      </a:dk1>
      <a:lt1>
        <a:sysClr val="window" lastClr="FFFFFF"/>
      </a:lt1>
      <a:dk2>
        <a:srgbClr val="244061"/>
      </a:dk2>
      <a:lt2>
        <a:srgbClr val="B8CCE4"/>
      </a:lt2>
      <a:accent1>
        <a:srgbClr val="D9D9D9"/>
      </a:accent1>
      <a:accent2>
        <a:srgbClr val="A6A6A6"/>
      </a:accent2>
      <a:accent3>
        <a:srgbClr val="7F7F7F"/>
      </a:accent3>
      <a:accent4>
        <a:srgbClr val="424242"/>
      </a:accent4>
      <a:accent5>
        <a:srgbClr val="E36C09"/>
      </a:accent5>
      <a:accent6>
        <a:srgbClr val="366092"/>
      </a:accent6>
      <a:hlink>
        <a:srgbClr val="244061"/>
      </a:hlink>
      <a:folHlink>
        <a:srgbClr val="1C314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PLANTILLA ANI PPT</Template>
  <TotalTime>3356</TotalTime>
  <Words>2015</Words>
  <Application>Microsoft Office PowerPoint</Application>
  <PresentationFormat>Presentación en pantalla (4:3)</PresentationFormat>
  <Paragraphs>360</Paragraphs>
  <Slides>27</Slides>
  <Notes>24</Notes>
  <HiddenSlides>0</HiddenSlides>
  <MMClips>0</MMClips>
  <ScaleCrop>false</ScaleCrop>
  <HeadingPairs>
    <vt:vector size="8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9" baseType="lpstr">
      <vt:lpstr>MS PGothic</vt:lpstr>
      <vt:lpstr>SimSun</vt:lpstr>
      <vt:lpstr>Arial</vt:lpstr>
      <vt:lpstr>Calibri</vt:lpstr>
      <vt:lpstr>Candara</vt:lpstr>
      <vt:lpstr>Helvetica Neue Bold Condensed</vt:lpstr>
      <vt:lpstr>Impact</vt:lpstr>
      <vt:lpstr>Museo Sans 500</vt:lpstr>
      <vt:lpstr>Times New Roman</vt:lpstr>
      <vt:lpstr>Wingdings</vt:lpstr>
      <vt:lpstr>plantilla ANI</vt:lpstr>
      <vt:lpstr>think-cell Slide</vt:lpstr>
      <vt:lpstr>Avances Modo Férreo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Avances Físicos Plan de Normalización</vt:lpstr>
      <vt:lpstr>Avances Físicos Plan de Normalización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del documento</dc:title>
  <dc:creator>Leonardo Garcia Duarte</dc:creator>
  <cp:lastModifiedBy>Samir Eduardo Espitia Angulo</cp:lastModifiedBy>
  <cp:revision>95</cp:revision>
  <dcterms:created xsi:type="dcterms:W3CDTF">2015-06-23T21:46:26Z</dcterms:created>
  <dcterms:modified xsi:type="dcterms:W3CDTF">2016-09-20T16:16:22Z</dcterms:modified>
</cp:coreProperties>
</file>