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heme/theme2.xml" ContentType="application/vnd.openxmlformats-officedocument.them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1.xml" ContentType="application/vnd.openxmlformats-officedocument.presentationml.notesSlide+xml"/>
  <Override PartName="/ppt/tags/tag60.xml" ContentType="application/vnd.openxmlformats-officedocument.presentationml.tags+xml"/>
  <Override PartName="/ppt/notesSlides/notesSlide2.xml" ContentType="application/vnd.openxmlformats-officedocument.presentationml.notesSlide+xml"/>
  <Override PartName="/ppt/tags/tag61.xml" ContentType="application/vnd.openxmlformats-officedocument.presentationml.tags+xml"/>
  <Override PartName="/ppt/notesSlides/notesSlide3.xml" ContentType="application/vnd.openxmlformats-officedocument.presentationml.notesSlide+xml"/>
  <Override PartName="/ppt/tags/tag62.xml" ContentType="application/vnd.openxmlformats-officedocument.presentationml.tags+xml"/>
  <Override PartName="/ppt/notesSlides/notesSlide4.xml" ContentType="application/vnd.openxmlformats-officedocument.presentationml.notesSlide+xml"/>
  <Override PartName="/ppt/tags/tag63.xml" ContentType="application/vnd.openxmlformats-officedocument.presentationml.tags+xml"/>
  <Override PartName="/ppt/notesSlides/notesSlide5.xml" ContentType="application/vnd.openxmlformats-officedocument.presentationml.notesSlide+xml"/>
  <Override PartName="/ppt/tags/tag64.xml" ContentType="application/vnd.openxmlformats-officedocument.presentationml.tags+xml"/>
  <Override PartName="/ppt/notesSlides/notesSlide6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notesSlides/notesSlide7.xml" ContentType="application/vnd.openxmlformats-officedocument.presentationml.notesSlid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8.xml" ContentType="application/vnd.openxmlformats-officedocument.presentationml.notesSlid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9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notesSlides/notesSlide10.xml" ContentType="application/vnd.openxmlformats-officedocument.presentationml.notesSlide+xml"/>
  <Override PartName="/ppt/tags/tag73.xml" ContentType="application/vnd.openxmlformats-officedocument.presentationml.tags+xml"/>
  <Override PartName="/ppt/notesSlides/notesSlide11.xml" ContentType="application/vnd.openxmlformats-officedocument.presentationml.notesSlid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12.xml" ContentType="application/vnd.openxmlformats-officedocument.presentationml.notesSlide+xml"/>
  <Override PartName="/ppt/tags/tag77.xml" ContentType="application/vnd.openxmlformats-officedocument.presentationml.tags+xml"/>
  <Override PartName="/ppt/notesSlides/notesSlide13.xml" ContentType="application/vnd.openxmlformats-officedocument.presentationml.notesSlide+xml"/>
  <Override PartName="/ppt/tags/tag78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8" r:id="rId2"/>
    <p:sldId id="260" r:id="rId3"/>
    <p:sldId id="257" r:id="rId4"/>
    <p:sldId id="261" r:id="rId5"/>
    <p:sldId id="262" r:id="rId6"/>
    <p:sldId id="263" r:id="rId7"/>
    <p:sldId id="264" r:id="rId8"/>
    <p:sldId id="267" r:id="rId9"/>
    <p:sldId id="268" r:id="rId10"/>
    <p:sldId id="276" r:id="rId11"/>
    <p:sldId id="277" r:id="rId12"/>
    <p:sldId id="278" r:id="rId13"/>
    <p:sldId id="274" r:id="rId14"/>
    <p:sldId id="275" r:id="rId15"/>
  </p:sldIdLst>
  <p:sldSz cx="9144000" cy="6858000" type="screen4x3"/>
  <p:notesSz cx="6858000" cy="9144000"/>
  <p:custDataLst>
    <p:tags r:id="rId17"/>
  </p:custData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13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6F0"/>
    <a:srgbClr val="FBD5B5"/>
    <a:srgbClr val="B8CCE4"/>
    <a:srgbClr val="68CCE4"/>
    <a:srgbClr val="B9CDE5"/>
    <a:srgbClr val="95B3D7"/>
    <a:srgbClr val="1BA3B1"/>
    <a:srgbClr val="1CB0A9"/>
    <a:srgbClr val="00CC99"/>
    <a:srgbClr val="24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34" y="108"/>
      </p:cViewPr>
      <p:guideLst>
        <p:guide orient="horz" pos="2160"/>
        <p:guide pos="2880"/>
        <p:guide pos="13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C05DC3C3-82F0-4D9B-905B-D410E9D2B4EF}" type="datetimeFigureOut">
              <a:rPr lang="en-US" smtClean="0"/>
              <a:pPr/>
              <a:t>6/3/2016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922BCB6B-DDD0-410F-889F-FEC5002ABB1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8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4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31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D52C1F3E-BB29-49E7-9332-E23C0ECD21B4}" type="slidenum">
              <a:rPr lang="en-US" sz="1200" smtClean="0">
                <a:latin typeface="Candara"/>
              </a:rPr>
              <a:pPr eaLnBrk="1" hangingPunct="1"/>
              <a:t>10</a:t>
            </a:fld>
            <a:endParaRPr lang="en-US" sz="1200" smtClean="0">
              <a:latin typeface="Candara"/>
            </a:endParaRPr>
          </a:p>
        </p:txBody>
      </p:sp>
      <p:sp>
        <p:nvSpPr>
          <p:cNvPr id="65539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95463" y="1179513"/>
            <a:ext cx="10409238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0738" y="339725"/>
            <a:ext cx="5843587" cy="298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684483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11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6848440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0528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D9466A8-1F92-47A7-B703-30F402239C48}" type="slidenum">
              <a:rPr lang="en-US" sz="1200" smtClean="0">
                <a:latin typeface="Candara"/>
              </a:rPr>
              <a:pPr eaLnBrk="1" hangingPunct="1"/>
              <a:t>13</a:t>
            </a:fld>
            <a:endParaRPr lang="en-US" sz="1200" smtClean="0">
              <a:latin typeface="Candara"/>
            </a:endParaRPr>
          </a:p>
        </p:txBody>
      </p:sp>
      <p:sp>
        <p:nvSpPr>
          <p:cNvPr id="54275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4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30535104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D9466A8-1F92-47A7-B703-30F402239C48}" type="slidenum">
              <a:rPr lang="en-US" sz="1200" smtClean="0">
                <a:latin typeface="Candara"/>
              </a:rPr>
              <a:pPr eaLnBrk="1" hangingPunct="1"/>
              <a:t>14</a:t>
            </a:fld>
            <a:endParaRPr lang="en-US" sz="1200" smtClean="0">
              <a:latin typeface="Candara"/>
            </a:endParaRPr>
          </a:p>
        </p:txBody>
      </p:sp>
      <p:sp>
        <p:nvSpPr>
          <p:cNvPr id="54275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4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4055027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86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26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43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075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96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755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597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67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image" Target="../media/image4.png"/><Relationship Id="rId2" Type="http://schemas.openxmlformats.org/officeDocument/2006/relationships/tags" Target="../tags/tag10.xml"/><Relationship Id="rId16" Type="http://schemas.openxmlformats.org/officeDocument/2006/relationships/image" Target="../media/image2.jpeg"/><Relationship Id="rId1" Type="http://schemas.openxmlformats.org/officeDocument/2006/relationships/vmlDrawing" Target="../drawings/vmlDrawing2.v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5" Type="http://schemas.openxmlformats.org/officeDocument/2006/relationships/tags" Target="../tags/tag13.xml"/><Relationship Id="rId15" Type="http://schemas.openxmlformats.org/officeDocument/2006/relationships/image" Target="../media/image1.emf"/><Relationship Id="rId10" Type="http://schemas.openxmlformats.org/officeDocument/2006/relationships/tags" Target="../tags/tag18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2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vmlDrawing" Target="../drawings/vmlDrawing3.v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9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4.v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.emf"/><Relationship Id="rId4" Type="http://schemas.openxmlformats.org/officeDocument/2006/relationships/tags" Target="../tags/tag28.xml"/><Relationship Id="rId9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1.emf"/><Relationship Id="rId2" Type="http://schemas.openxmlformats.org/officeDocument/2006/relationships/tags" Target="../tags/tag3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image" Target="../media/image3.png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image" Target="../media/image2.jpeg"/><Relationship Id="rId2" Type="http://schemas.openxmlformats.org/officeDocument/2006/relationships/tags" Target="../tags/tag35.xml"/><Relationship Id="rId1" Type="http://schemas.openxmlformats.org/officeDocument/2006/relationships/vmlDrawing" Target="../drawings/vmlDrawing6.vml"/><Relationship Id="rId6" Type="http://schemas.openxmlformats.org/officeDocument/2006/relationships/tags" Target="../tags/tag39.xml"/><Relationship Id="rId11" Type="http://schemas.openxmlformats.org/officeDocument/2006/relationships/image" Target="../media/image1.emf"/><Relationship Id="rId5" Type="http://schemas.openxmlformats.org/officeDocument/2006/relationships/tags" Target="../tags/tag38.xml"/><Relationship Id="rId10" Type="http://schemas.openxmlformats.org/officeDocument/2006/relationships/oleObject" Target="../embeddings/oleObject6.bin"/><Relationship Id="rId4" Type="http://schemas.openxmlformats.org/officeDocument/2006/relationships/tags" Target="../tags/tag3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3.xml"/><Relationship Id="rId7" Type="http://schemas.openxmlformats.org/officeDocument/2006/relationships/oleObject" Target="../embeddings/oleObject7.bin"/><Relationship Id="rId2" Type="http://schemas.openxmlformats.org/officeDocument/2006/relationships/tags" Target="../tags/tag42.xml"/><Relationship Id="rId1" Type="http://schemas.openxmlformats.org/officeDocument/2006/relationships/vmlDrawing" Target="../drawings/vmlDrawing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5.xml"/><Relationship Id="rId4" Type="http://schemas.openxmlformats.org/officeDocument/2006/relationships/tags" Target="../tags/tag44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image" Target="../media/image4.png"/><Relationship Id="rId2" Type="http://schemas.openxmlformats.org/officeDocument/2006/relationships/tags" Target="../tags/tag46.xml"/><Relationship Id="rId1" Type="http://schemas.openxmlformats.org/officeDocument/2006/relationships/vmlDrawing" Target="../drawings/vmlDrawing8.vml"/><Relationship Id="rId6" Type="http://schemas.openxmlformats.org/officeDocument/2006/relationships/tags" Target="../tags/tag50.xml"/><Relationship Id="rId11" Type="http://schemas.openxmlformats.org/officeDocument/2006/relationships/image" Target="../media/image2.jpeg"/><Relationship Id="rId5" Type="http://schemas.openxmlformats.org/officeDocument/2006/relationships/tags" Target="../tags/tag49.xml"/><Relationship Id="rId10" Type="http://schemas.openxmlformats.org/officeDocument/2006/relationships/image" Target="../media/image1.emf"/><Relationship Id="rId4" Type="http://schemas.openxmlformats.org/officeDocument/2006/relationships/tags" Target="../tags/tag48.xml"/><Relationship Id="rId9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2" Type="http://schemas.openxmlformats.org/officeDocument/2006/relationships/tags" Target="../tags/tag52.xml"/><Relationship Id="rId1" Type="http://schemas.openxmlformats.org/officeDocument/2006/relationships/vmlDrawing" Target="../drawings/vmlDrawing9.v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10" Type="http://schemas.openxmlformats.org/officeDocument/2006/relationships/image" Target="../media/image1.emf"/><Relationship Id="rId4" Type="http://schemas.openxmlformats.org/officeDocument/2006/relationships/tags" Target="../tags/tag54.xml"/><Relationship Id="rId9" Type="http://schemas.openxmlformats.org/officeDocument/2006/relationships/oleObject" Target="../embeddings/oleObject9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64386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9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9144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1838325" y="3383280"/>
            <a:ext cx="7305676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2313084" y="1690686"/>
            <a:ext cx="583311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2313084" y="3467100"/>
            <a:ext cx="585216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2313084" y="4248150"/>
            <a:ext cx="321945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989056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057274" y="-484331"/>
            <a:ext cx="3046330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4"/>
            <a:ext cx="9144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5498248" y="5557688"/>
            <a:ext cx="1122645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593" y="5666307"/>
            <a:ext cx="17337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0" y="4617720"/>
            <a:ext cx="9144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81467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045907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9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600" b="1"/>
            </a:lvl1pPr>
            <a:lvl2pPr algn="just">
              <a:defRPr sz="1600"/>
            </a:lvl2pPr>
            <a:lvl3pPr algn="just">
              <a:defRPr sz="1600"/>
            </a:lvl3pPr>
            <a:lvl4pPr algn="just">
              <a:defRPr sz="1600"/>
            </a:lvl4pPr>
            <a:lvl5pPr algn="just"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143900" y="6356351"/>
            <a:ext cx="542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3253528" y="982470"/>
            <a:ext cx="290464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913243" y="404784"/>
            <a:ext cx="3016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961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80631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4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14B49-4D72-45FA-8B65-70D0AF839554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523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825418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6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88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30944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0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477678" y="0"/>
            <a:ext cx="8666321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19150" y="433512"/>
            <a:ext cx="7318788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352425" y="-398782"/>
            <a:ext cx="983076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pic>
        <p:nvPicPr>
          <p:cNvPr id="12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2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7181853" y="6198201"/>
            <a:ext cx="684423" cy="63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738" y="6305273"/>
            <a:ext cx="973145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 userDrawn="1">
            <p:custDataLst>
              <p:tags r:id="rId8"/>
            </p:custDataLst>
          </p:nvPr>
        </p:nvSpPr>
        <p:spPr>
          <a:xfrm rot="10800000" flipH="1" flipV="1">
            <a:off x="-1" y="6724298"/>
            <a:ext cx="7038975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980896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20472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8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4 Marcador de pie de página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96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72275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6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10661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374900" y="3683000"/>
            <a:ext cx="5956300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5358548" y="5811900"/>
            <a:ext cx="1122645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893" y="5920519"/>
            <a:ext cx="17337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95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63441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22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1256305" y="1250343"/>
            <a:ext cx="7529885" cy="5126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8E18E1EC-63BD-4A12-BF8A-3B41A5EE0EAA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/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60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4.xml"/><Relationship Id="rId18" Type="http://schemas.openxmlformats.org/officeDocument/2006/relationships/tags" Target="../tags/tag9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17" Type="http://schemas.openxmlformats.org/officeDocument/2006/relationships/tags" Target="../tags/tag8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7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6.xml"/><Relationship Id="rId10" Type="http://schemas.openxmlformats.org/officeDocument/2006/relationships/vmlDrawing" Target="../drawings/vmlDrawing1.v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tags" Target="../tags/tag5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2261536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" name="think-cell Slide" r:id="rId19" imgW="270" imgH="270" progId="TCLayout.ActiveDocument.1">
                  <p:embed/>
                </p:oleObj>
              </mc:Choice>
              <mc:Fallback>
                <p:oleObj name="think-cell Slide" r:id="rId1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2 Marcador de texto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 bwMode="auto">
          <a:xfrm>
            <a:off x="286246" y="1250344"/>
            <a:ext cx="8579458" cy="496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674100" y="6451341"/>
            <a:ext cx="4325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Candara"/>
                <a:cs typeface="+mn-cs"/>
                <a:sym typeface="Candara"/>
              </a:defRPr>
            </a:lvl1pPr>
          </a:lstStyle>
          <a:p>
            <a:pPr>
              <a:defRPr/>
            </a:pPr>
            <a:fld id="{CC308BA6-CE2B-4543-82B0-7E6DCE132E0F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1031" name="E719C35A-4CD6-4178-B0D0-8DA208F1799A" descr="E719C35A-4CD6-4178-B0D0-8DA208F1799A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 rotWithShape="1">
          <a:blip r:embed="rId2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6877050" y="6288821"/>
            <a:ext cx="618324" cy="57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5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324" y="6363329"/>
            <a:ext cx="973145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1 Marcador de título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 bwMode="auto">
          <a:xfrm>
            <a:off x="286246" y="262340"/>
            <a:ext cx="859536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 smtClean="0"/>
              <a:t>Haga clic para modificar el estilo de título del patrón</a:t>
            </a:r>
            <a:endParaRPr lang="es-CO" dirty="0" smtClean="0"/>
          </a:p>
        </p:txBody>
      </p:sp>
      <p:sp>
        <p:nvSpPr>
          <p:cNvPr id="19" name="Rectangle 18"/>
          <p:cNvSpPr/>
          <p:nvPr userDrawn="1">
            <p:custDataLst>
              <p:tags r:id="rId17"/>
            </p:custDataLst>
          </p:nvPr>
        </p:nvSpPr>
        <p:spPr>
          <a:xfrm rot="10800000" flipH="1" flipV="1">
            <a:off x="285252" y="1059059"/>
            <a:ext cx="8589667" cy="4572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  <p:sp>
        <p:nvSpPr>
          <p:cNvPr id="12" name="Rectangle 11"/>
          <p:cNvSpPr/>
          <p:nvPr userDrawn="1">
            <p:custDataLst>
              <p:tags r:id="rId18"/>
            </p:custDataLst>
          </p:nvPr>
        </p:nvSpPr>
        <p:spPr>
          <a:xfrm rot="10800000" flipH="1" flipV="1">
            <a:off x="-1" y="6724298"/>
            <a:ext cx="6717507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78115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73" r:id="rId5"/>
    <p:sldLayoutId id="2147483667" r:id="rId6"/>
    <p:sldLayoutId id="2147483674" r:id="rId7"/>
    <p:sldLayoutId id="2147483672" r:id="rId8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accent4"/>
          </a:solidFill>
          <a:latin typeface="Candar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177800" indent="-1778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b="1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6223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0795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524000" indent="-1524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1968500" indent="-1397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.emf"/><Relationship Id="rId2" Type="http://schemas.openxmlformats.org/officeDocument/2006/relationships/tags" Target="../tags/tag58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tags" Target="../tags/tag72.xml"/><Relationship Id="rId7" Type="http://schemas.openxmlformats.org/officeDocument/2006/relationships/image" Target="../media/image15.emf"/><Relationship Id="rId2" Type="http://schemas.openxmlformats.org/officeDocument/2006/relationships/tags" Target="../tags/tag71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9.bin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3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7.jpeg"/><Relationship Id="rId5" Type="http://schemas.openxmlformats.org/officeDocument/2006/relationships/oleObject" Target="../embeddings/oleObject20.bin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8.png"/><Relationship Id="rId2" Type="http://schemas.openxmlformats.org/officeDocument/2006/relationships/tags" Target="../tags/tag76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1.bin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9.emf"/><Relationship Id="rId2" Type="http://schemas.openxmlformats.org/officeDocument/2006/relationships/tags" Target="../tags/tag7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2.bin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0.emf"/><Relationship Id="rId2" Type="http://schemas.openxmlformats.org/officeDocument/2006/relationships/tags" Target="../tags/tag78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3.bin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.jpeg"/><Relationship Id="rId2" Type="http://schemas.openxmlformats.org/officeDocument/2006/relationships/tags" Target="../tags/tag60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.png"/><Relationship Id="rId2" Type="http://schemas.openxmlformats.org/officeDocument/2006/relationships/tags" Target="../tags/tag6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2" Type="http://schemas.openxmlformats.org/officeDocument/2006/relationships/tags" Target="../tags/tag6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3.bin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2" Type="http://schemas.openxmlformats.org/officeDocument/2006/relationships/tags" Target="../tags/tag6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2" Type="http://schemas.openxmlformats.org/officeDocument/2006/relationships/tags" Target="../tags/tag64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5.bin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tags" Target="../tags/tag66.xml"/><Relationship Id="rId7" Type="http://schemas.openxmlformats.org/officeDocument/2006/relationships/image" Target="../media/image7.emf"/><Relationship Id="rId2" Type="http://schemas.openxmlformats.org/officeDocument/2006/relationships/tags" Target="../tags/tag65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6.bin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tags" Target="../tags/tag68.xml"/><Relationship Id="rId7" Type="http://schemas.openxmlformats.org/officeDocument/2006/relationships/image" Target="../media/image7.emf"/><Relationship Id="rId2" Type="http://schemas.openxmlformats.org/officeDocument/2006/relationships/tags" Target="../tags/tag6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7.bin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tags" Target="../tags/tag70.xml"/><Relationship Id="rId7" Type="http://schemas.openxmlformats.org/officeDocument/2006/relationships/image" Target="../media/image7.emf"/><Relationship Id="rId2" Type="http://schemas.openxmlformats.org/officeDocument/2006/relationships/tags" Target="../tags/tag69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8.bin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Object 12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69286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0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itle 38"/>
          <p:cNvSpPr>
            <a:spLocks noGrp="1"/>
          </p:cNvSpPr>
          <p:nvPr>
            <p:ph type="ctrTitle"/>
          </p:nvPr>
        </p:nvSpPr>
        <p:spPr>
          <a:xfrm>
            <a:off x="2313084" y="1690686"/>
            <a:ext cx="5833110" cy="1470025"/>
          </a:xfrm>
        </p:spPr>
        <p:txBody>
          <a:bodyPr/>
          <a:lstStyle/>
          <a:p>
            <a:r>
              <a:rPr lang="en-US" dirty="0" err="1">
                <a:solidFill>
                  <a:schemeClr val="tx2"/>
                </a:solidFill>
              </a:rPr>
              <a:t>Avances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Modo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Portuario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32" name="Text Placeholder 131"/>
          <p:cNvSpPr>
            <a:spLocks noGrp="1"/>
          </p:cNvSpPr>
          <p:nvPr>
            <p:ph type="body" sz="quarter" idx="10"/>
            <p:custDataLst>
              <p:tags r:id="rId3"/>
            </p:custDataLst>
          </p:nvPr>
        </p:nvSpPr>
        <p:spPr>
          <a:xfrm>
            <a:off x="2313084" y="4248150"/>
            <a:ext cx="3219450" cy="361950"/>
          </a:xfrm>
        </p:spPr>
        <p:txBody>
          <a:bodyPr/>
          <a:lstStyle/>
          <a:p>
            <a:r>
              <a:rPr lang="es-ES" dirty="0" smtClean="0"/>
              <a:t>Junio de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5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Rectangle 3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7" name="think-cell Slide" r:id="rId6" imgW="0" imgH="0" progId="TCLayout.ActiveDocument.1">
                  <p:embed/>
                </p:oleObj>
              </mc:Choice>
              <mc:Fallback>
                <p:oleObj name="think-cell Slide" r:id="rId6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sym typeface="Candara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102659" y="215153"/>
            <a:ext cx="641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+mj-ea"/>
                <a:cs typeface="+mj-cs"/>
              </a:rPr>
              <a:t>Sociedad Portuaria </a:t>
            </a:r>
            <a:r>
              <a:rPr lang="es-CO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+mj-ea"/>
                <a:cs typeface="+mj-cs"/>
              </a:rPr>
              <a:t>Bavaria S.A.</a:t>
            </a:r>
            <a:endParaRPr lang="es-CO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andara" pitchFamily="34" charset="0"/>
              <a:ea typeface="+mj-ea"/>
              <a:cs typeface="+mj-cs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899927"/>
              </p:ext>
            </p:extLst>
          </p:nvPr>
        </p:nvGraphicFramePr>
        <p:xfrm>
          <a:off x="1290302" y="4805519"/>
          <a:ext cx="60960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Inversión Programada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2016</a:t>
                      </a:r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 Inversión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Ejecutada a  Abril de  2016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008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USD</a:t>
                      </a:r>
                      <a:r>
                        <a:rPr lang="es-CO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       </a:t>
                      </a:r>
                      <a:r>
                        <a:rPr lang="es-CO" sz="18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800" b="1" kern="1200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160.000 </a:t>
                      </a:r>
                      <a:r>
                        <a:rPr lang="es-CO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     </a:t>
                      </a:r>
                      <a:endParaRPr lang="es-CO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USD</a:t>
                      </a:r>
                      <a:r>
                        <a:rPr lang="es-CO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800" b="1" kern="1200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            8.235 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s-CO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7274" y="1403797"/>
            <a:ext cx="4377438" cy="326479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1"/>
          <a:stretch/>
        </p:blipFill>
        <p:spPr>
          <a:xfrm>
            <a:off x="4433691" y="1357937"/>
            <a:ext cx="3083215" cy="3340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824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1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286246" y="580122"/>
            <a:ext cx="85953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+mj-ea"/>
                <a:cs typeface="+mj-cs"/>
              </a:rPr>
              <a:t>Sociedad Portuaria </a:t>
            </a:r>
            <a:r>
              <a:rPr lang="es-CO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+mj-ea"/>
                <a:cs typeface="+mj-cs"/>
              </a:rPr>
              <a:t>Oiltanking Colombia S.A.</a:t>
            </a:r>
            <a:endParaRPr lang="es-CO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andara" pitchFamily="34" charset="0"/>
              <a:ea typeface="+mj-ea"/>
              <a:cs typeface="+mj-cs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874786"/>
              </p:ext>
            </p:extLst>
          </p:nvPr>
        </p:nvGraphicFramePr>
        <p:xfrm>
          <a:off x="1184853" y="5038344"/>
          <a:ext cx="6735654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7827"/>
                <a:gridCol w="3367827"/>
              </a:tblGrid>
              <a:tr h="613317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Inversión Programada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2016</a:t>
                      </a:r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 Inversión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Ejecutada a  Abril de  2016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008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USD</a:t>
                      </a:r>
                      <a:r>
                        <a:rPr lang="es-CO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         1.202.650 </a:t>
                      </a:r>
                      <a:endParaRPr lang="es-CO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USD</a:t>
                      </a:r>
                      <a:r>
                        <a:rPr lang="es-CO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            251.374 </a:t>
                      </a:r>
                      <a:endParaRPr lang="es-CO" sz="18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1560" name="Picture 56" descr="https://c1.staticflickr.com/1/572/20902686122_667c307541_m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496" y="1333139"/>
            <a:ext cx="5864860" cy="327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2888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4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ángulo 16"/>
          <p:cNvSpPr/>
          <p:nvPr/>
        </p:nvSpPr>
        <p:spPr>
          <a:xfrm>
            <a:off x="790234" y="323138"/>
            <a:ext cx="80071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Socieda</a:t>
            </a:r>
            <a:r>
              <a:rPr lang="es-E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 Portuaria </a:t>
            </a:r>
            <a:r>
              <a:rPr lang="es-E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Refinería de Cartagena - </a:t>
            </a:r>
            <a:r>
              <a:rPr lang="es-E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REFICAR</a:t>
            </a:r>
            <a:endParaRPr lang="es-ES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044152"/>
              </p:ext>
            </p:extLst>
          </p:nvPr>
        </p:nvGraphicFramePr>
        <p:xfrm>
          <a:off x="1645023" y="4368796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Inversión Programada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2016</a:t>
                      </a:r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 Inversión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Ejecutada a  Abril de  2016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u="none" strike="noStrike" dirty="0" smtClean="0">
                          <a:solidFill>
                            <a:srgbClr val="386295"/>
                          </a:solidFill>
                          <a:effectLst/>
                          <a:latin typeface="Calibri" charset="0"/>
                        </a:rPr>
                        <a:t>USD $ 9.718.075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 </a:t>
                      </a:r>
                      <a:r>
                        <a:rPr lang="es-CO" sz="1800" b="1" i="0" u="none" strike="noStrike" kern="1200" dirty="0" smtClean="0">
                          <a:solidFill>
                            <a:srgbClr val="386295"/>
                          </a:solidFill>
                          <a:effectLst/>
                          <a:latin typeface="Calibri" charset="0"/>
                          <a:ea typeface="+mn-ea"/>
                          <a:cs typeface="+mn-cs"/>
                        </a:rPr>
                        <a:t>USD $ 654.936</a:t>
                      </a:r>
                      <a:endParaRPr lang="es-CO" sz="1800" b="1" i="0" u="none" strike="noStrike" kern="1200" dirty="0">
                        <a:solidFill>
                          <a:srgbClr val="386295"/>
                        </a:solidFill>
                        <a:effectLst/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Imagen 6"/>
          <p:cNvPicPr/>
          <p:nvPr/>
        </p:nvPicPr>
        <p:blipFill rotWithShape="1">
          <a:blip r:embed="rId7"/>
          <a:srcRect l="14256" t="8151" r="13611" b="11249"/>
          <a:stretch/>
        </p:blipFill>
        <p:spPr bwMode="auto">
          <a:xfrm>
            <a:off x="1579739" y="1349491"/>
            <a:ext cx="6161284" cy="27803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1313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16"/>
          <p:cNvSpPr>
            <a:spLocks noChangeArrowheads="1"/>
          </p:cNvSpPr>
          <p:nvPr/>
        </p:nvSpPr>
        <p:spPr bwMode="auto">
          <a:xfrm>
            <a:off x="88901" y="995955"/>
            <a:ext cx="8915400" cy="8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400" b="1" dirty="0" smtClean="0">
                <a:effectLst/>
                <a:latin typeface="Calibri"/>
                <a:ea typeface="Times New Roman"/>
                <a:cs typeface="Times New Roman"/>
              </a:rPr>
              <a:t>INTERVENTORIAS CONTRATADAS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400" b="1" dirty="0" smtClean="0">
                <a:effectLst/>
                <a:latin typeface="Calibri"/>
                <a:ea typeface="Times New Roman"/>
                <a:cs typeface="Times New Roman"/>
              </a:rPr>
              <a:t> VIGENCIA 2016 MODO PORTUARIO</a:t>
            </a:r>
            <a:endParaRPr lang="es-CO" sz="34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6535" y="2006600"/>
            <a:ext cx="6811318" cy="429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25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16"/>
          <p:cNvSpPr>
            <a:spLocks noChangeArrowheads="1"/>
          </p:cNvSpPr>
          <p:nvPr/>
        </p:nvSpPr>
        <p:spPr bwMode="auto">
          <a:xfrm>
            <a:off x="88901" y="995955"/>
            <a:ext cx="8915400" cy="8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400" b="1" dirty="0" smtClean="0">
                <a:effectLst/>
                <a:latin typeface="Calibri"/>
                <a:ea typeface="Times New Roman"/>
                <a:cs typeface="Times New Roman"/>
              </a:rPr>
              <a:t>INTERVENTORIAS EN EJECUCION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400" b="1" dirty="0" smtClean="0">
                <a:effectLst/>
                <a:latin typeface="Calibri"/>
                <a:ea typeface="Times New Roman"/>
                <a:cs typeface="Times New Roman"/>
              </a:rPr>
              <a:t> MODO PORTUARIO</a:t>
            </a:r>
            <a:endParaRPr lang="es-CO" sz="34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248" y="1827334"/>
            <a:ext cx="7552944" cy="484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71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15912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4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664" y="1412776"/>
            <a:ext cx="5085560" cy="408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39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37712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3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1136576" y="1124744"/>
            <a:ext cx="6493242" cy="8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600" b="1" dirty="0" smtClean="0">
                <a:effectLst/>
                <a:latin typeface="Calibri"/>
                <a:ea typeface="Times New Roman"/>
                <a:cs typeface="Times New Roman"/>
              </a:rPr>
              <a:t>AVANCES MODO PORTUARIO</a:t>
            </a:r>
            <a:endParaRPr lang="es-CO" sz="14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6" name="Imagen 5"/>
          <p:cNvPicPr/>
          <p:nvPr/>
        </p:nvPicPr>
        <p:blipFill rotWithShape="1">
          <a:blip r:embed="rId7" cstate="print"/>
          <a:srcRect l="7786" r="7675"/>
          <a:stretch/>
        </p:blipFill>
        <p:spPr bwMode="auto">
          <a:xfrm>
            <a:off x="1712640" y="2105536"/>
            <a:ext cx="5256584" cy="32676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1224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12722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5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ángulo 13"/>
          <p:cNvSpPr/>
          <p:nvPr/>
        </p:nvSpPr>
        <p:spPr>
          <a:xfrm>
            <a:off x="1928664" y="487730"/>
            <a:ext cx="62057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Portuario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2144688" y="1195616"/>
            <a:ext cx="5062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 smtClean="0"/>
              <a:t>Metas 2016</a:t>
            </a:r>
            <a:endParaRPr lang="es-CO" sz="3600" dirty="0"/>
          </a:p>
        </p:txBody>
      </p:sp>
      <p:sp>
        <p:nvSpPr>
          <p:cNvPr id="19" name="CuadroTexto 18"/>
          <p:cNvSpPr txBox="1"/>
          <p:nvPr/>
        </p:nvSpPr>
        <p:spPr>
          <a:xfrm>
            <a:off x="1412593" y="1759739"/>
            <a:ext cx="693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 smtClean="0"/>
              <a:t>Para el año 2016 se planea una meta de inversión  de </a:t>
            </a:r>
            <a:endParaRPr lang="es-CO" dirty="0" smtClean="0"/>
          </a:p>
          <a:p>
            <a:pPr algn="ctr"/>
            <a:r>
              <a:rPr lang="es-CO" dirty="0" smtClean="0"/>
              <a:t>USD $135.112.194 </a:t>
            </a:r>
            <a:r>
              <a:rPr lang="es-CO" dirty="0" smtClean="0"/>
              <a:t>– </a:t>
            </a:r>
            <a:r>
              <a:rPr lang="es-CO" dirty="0" smtClean="0"/>
              <a:t>al mes de abril </a:t>
            </a:r>
            <a:r>
              <a:rPr lang="es-CO" dirty="0" smtClean="0"/>
              <a:t>se ha ejecutado un 28.5</a:t>
            </a:r>
            <a:r>
              <a:rPr lang="es-CO" dirty="0" smtClean="0"/>
              <a:t>%</a:t>
            </a:r>
            <a:endParaRPr lang="es-CO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677" y="2611388"/>
            <a:ext cx="4008192" cy="388354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9576" y="2898914"/>
            <a:ext cx="4290823" cy="320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84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8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ángulo 16"/>
          <p:cNvSpPr/>
          <p:nvPr/>
        </p:nvSpPr>
        <p:spPr>
          <a:xfrm>
            <a:off x="749806" y="323138"/>
            <a:ext cx="80879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Socieda</a:t>
            </a:r>
            <a:r>
              <a:rPr lang="es-E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 Portuaria Puerto Industrial Agua Dulce S.A  </a:t>
            </a:r>
            <a:endParaRPr lang="es-ES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178252"/>
              </p:ext>
            </p:extLst>
          </p:nvPr>
        </p:nvGraphicFramePr>
        <p:xfrm>
          <a:off x="1645023" y="4368796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Inversión Programada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2016</a:t>
                      </a:r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 Inversión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Ejecutada a  Abril de  2016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u="none" strike="noStrike" dirty="0" smtClean="0">
                          <a:solidFill>
                            <a:srgbClr val="386295"/>
                          </a:solidFill>
                          <a:effectLst/>
                          <a:latin typeface="Calibri" charset="0"/>
                        </a:rPr>
                        <a:t>USD $ 32.047.932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 </a:t>
                      </a:r>
                      <a:r>
                        <a:rPr lang="es-CO" sz="1800" b="1" i="0" u="none" strike="noStrike" kern="1200" dirty="0" smtClean="0">
                          <a:solidFill>
                            <a:srgbClr val="386295"/>
                          </a:solidFill>
                          <a:effectLst/>
                          <a:latin typeface="Calibri" charset="0"/>
                          <a:ea typeface="+mn-ea"/>
                          <a:cs typeface="+mn-cs"/>
                        </a:rPr>
                        <a:t>USD $ 10.194.338 </a:t>
                      </a:r>
                      <a:endParaRPr lang="es-CO" sz="1800" b="1" i="0" u="none" strike="noStrike" kern="1200" dirty="0">
                        <a:solidFill>
                          <a:srgbClr val="386295"/>
                        </a:solidFill>
                        <a:effectLst/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Imagen 8"/>
          <p:cNvPicPr/>
          <p:nvPr/>
        </p:nvPicPr>
        <p:blipFill rotWithShape="1">
          <a:blip r:embed="rId7"/>
          <a:srcRect l="22134" t="25955" r="23153" b="24509"/>
          <a:stretch/>
        </p:blipFill>
        <p:spPr bwMode="auto">
          <a:xfrm>
            <a:off x="1645023" y="1215162"/>
            <a:ext cx="6095999" cy="2784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7478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0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ángulo 15"/>
          <p:cNvSpPr/>
          <p:nvPr/>
        </p:nvSpPr>
        <p:spPr>
          <a:xfrm>
            <a:off x="336795" y="301418"/>
            <a:ext cx="7818999" cy="1138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Sociedad Portuaria </a:t>
            </a:r>
            <a:r>
              <a:rPr lang="es-E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Regional de Buenaventura S.A   </a:t>
            </a:r>
            <a:endParaRPr lang="es-ES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6903" y="1632134"/>
            <a:ext cx="4996248" cy="2874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797124"/>
              </p:ext>
            </p:extLst>
          </p:nvPr>
        </p:nvGraphicFramePr>
        <p:xfrm>
          <a:off x="1522874" y="4827868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Inversión Programada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2016</a:t>
                      </a:r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  Inversión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Ejecutada a  Abril de  2016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USD $ 69.677.500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USD</a:t>
                      </a:r>
                      <a:r>
                        <a:rPr lang="es-CO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 </a:t>
                      </a:r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11.303.005 </a:t>
                      </a:r>
                      <a:endParaRPr lang="es-C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90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9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86039438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5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Sociedad Portuaria Regional de </a:t>
            </a:r>
            <a:r>
              <a:rPr lang="es-ES" sz="280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Cartagena S.A    </a:t>
            </a:r>
            <a:endParaRPr lang="es-ES" sz="28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73815"/>
              </p:ext>
            </p:extLst>
          </p:nvPr>
        </p:nvGraphicFramePr>
        <p:xfrm>
          <a:off x="1522874" y="4827868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Inversión Programada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2016</a:t>
                      </a:r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 Inversión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Ejecutada a  Abril de  2016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USD</a:t>
                      </a:r>
                      <a:r>
                        <a:rPr lang="es-CO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 </a:t>
                      </a:r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3.343.454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USD</a:t>
                      </a:r>
                      <a:r>
                        <a:rPr lang="es-CO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</a:t>
                      </a:r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1.331.501   </a:t>
                      </a:r>
                      <a:endParaRPr lang="es-C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Imagen 8" descr="http://www.eluniversal.com.co/sites/default/files/201201/imagen/contenedores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707" y="1355229"/>
            <a:ext cx="5397258" cy="3001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8482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9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06885707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8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Sociedad Portuaria </a:t>
            </a:r>
            <a:r>
              <a:rPr lang="es-ES" sz="280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Terminal de Contenedores de Cartagena S.A </a:t>
            </a:r>
            <a:endParaRPr lang="es-CO" sz="2800" dirty="0"/>
          </a:p>
        </p:txBody>
      </p:sp>
      <p:pic>
        <p:nvPicPr>
          <p:cNvPr id="5" name="Imagen 4" descr="http://static.panoramio.com/photos/original/86949065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874" y="1496453"/>
            <a:ext cx="5952677" cy="3035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131234"/>
              </p:ext>
            </p:extLst>
          </p:nvPr>
        </p:nvGraphicFramePr>
        <p:xfrm>
          <a:off x="1522874" y="4827868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Inversión Programada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2016</a:t>
                      </a:r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 Inversión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Ejecutada a abril 2016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USD $ 13.600.000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USD $2.734.564</a:t>
                      </a:r>
                      <a:endParaRPr lang="es-C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417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10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677358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52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Candara"/>
              <a:ea typeface="MS PGothic"/>
              <a:cs typeface="Arial"/>
              <a:sym typeface="Candara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102659" y="215153"/>
            <a:ext cx="641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+mj-ea"/>
                <a:cs typeface="+mj-cs"/>
              </a:rPr>
              <a:t>Sociedad Portuaria El </a:t>
            </a:r>
            <a:r>
              <a:rPr lang="es-CO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+mj-ea"/>
                <a:cs typeface="+mj-cs"/>
              </a:rPr>
              <a:t>Cayao</a:t>
            </a:r>
            <a:r>
              <a:rPr lang="es-CO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andara" pitchFamily="34" charset="0"/>
                <a:ea typeface="+mj-ea"/>
                <a:cs typeface="+mj-cs"/>
              </a:rPr>
              <a:t> S.A E.S.P</a:t>
            </a:r>
          </a:p>
        </p:txBody>
      </p:sp>
      <p:pic>
        <p:nvPicPr>
          <p:cNvPr id="9" name="Imagen 8" descr="http://www.fundacionmamonal.org.co/media/14794/cayao%202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377" y="1386876"/>
            <a:ext cx="5580529" cy="3037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912935"/>
              </p:ext>
            </p:extLst>
          </p:nvPr>
        </p:nvGraphicFramePr>
        <p:xfrm>
          <a:off x="1751473" y="4816737"/>
          <a:ext cx="609600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Inversión Programada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2016</a:t>
                      </a:r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 smtClean="0">
                          <a:solidFill>
                            <a:schemeClr val="tx1"/>
                          </a:solidFill>
                        </a:rPr>
                        <a:t> Inversión</a:t>
                      </a:r>
                      <a:r>
                        <a:rPr lang="es-CO" baseline="0" dirty="0" smtClean="0">
                          <a:solidFill>
                            <a:schemeClr val="tx1"/>
                          </a:solidFill>
                        </a:rPr>
                        <a:t> Ejecutada a  Abril de  2016</a:t>
                      </a:r>
                      <a:endParaRPr lang="es-C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008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USD</a:t>
                      </a:r>
                      <a:r>
                        <a:rPr lang="es-CO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  3.771.000 </a:t>
                      </a:r>
                      <a:endParaRPr lang="es-CO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USD</a:t>
                      </a:r>
                      <a:r>
                        <a:rPr lang="es-CO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    10.933.069,86 </a:t>
                      </a:r>
                      <a:endParaRPr lang="es-CO" sz="18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76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183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7&quot;&gt;&lt;elem m_fUsage=&quot;2.69891059609000020000E+000&quot;&gt;&lt;m_ppcolschidx val=&quot;0&quot;/&gt;&lt;m_rgb r=&quot;95&quot; g=&quot;b3&quot; b=&quot;d7&quot;/&gt;&lt;/elem&gt;&lt;elem m_fUsage=&quot;2.27611758283289990000E+000&quot;&gt;&lt;m_ppcolschidx val=&quot;0&quot;/&gt;&lt;m_rgb r=&quot;7f&quot; g=&quot;7f&quot; b=&quot;7f&quot;/&gt;&lt;/elem&gt;&lt;elem m_fUsage=&quot;1.94753203454961050000E+000&quot;&gt;&lt;m_ppcolschidx val=&quot;0&quot;/&gt;&lt;m_rgb r=&quot;bf&quot; g=&quot;bf&quot; b=&quot;bf&quot;/&gt;&lt;/elem&gt;&lt;elem m_fUsage=&quot;1.21361826373501590000E+000&quot;&gt;&lt;m_ppcolschidx val=&quot;0&quot;/&gt;&lt;m_rgb r=&quot;36&quot; g=&quot;60&quot; b=&quot;92&quot;/&gt;&lt;/elem&gt;&lt;elem m_fUsage=&quot;1.02635124360039480000E+000&quot;&gt;&lt;m_ppcolschidx val=&quot;0&quot;/&gt;&lt;m_rgb r=&quot;d9&quot; g=&quot;d9&quot; b=&quot;d9&quot;/&gt;&lt;/elem&gt;&lt;elem m_fUsage=&quot;2.88210765068180720000E-001&quot;&gt;&lt;m_ppcolschidx val=&quot;0&quot;/&gt;&lt;m_rgb r=&quot;24&quot; g=&quot;40&quot; b=&quot;61&quot;/&gt;&lt;/elem&gt;&lt;elem m_fUsage=&quot;2.05891132094649100000E-001&quot;&gt;&lt;m_ppcolschidx val=&quot;0&quot;/&gt;&lt;m_rgb r=&quot;a6&quot; g=&quot;a6&quot; b=&quot;a6&quot;/&gt;&lt;/elem&gt;&lt;/m_vecMRU&gt;&lt;/m_mruColor&gt;&lt;m_mapectfillschemeMRU/&gt;&lt;m_eweekdayFirstOfWeek val=&quot;1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/&gt;&lt;/CDefaultPrec&gt;&lt;/root&gt;"/>
  <p:tag name="THINKCELLUNDODONOTDELETE" val="13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R6CLhMO0SjKRPu_O0hu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jScBLiuk6KLo0sLxdCt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VFNPLT8Ua98uLBCIL4c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tlhI8h2Ei_kK1d0trQK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zUZ2V4kSkUAGQ0Il2u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tJt2Wj10eKpMgU4_al4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7e6TteMBEKF3tXkGjWvw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HQrVme_EeqJHHqOdgxD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RbDQmWr02pGTxAMGr5y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G8OQMxAU2fzgqyNFJw2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FCPDM1Nm0.ULHT78o0iA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Q5l6lrWhUSfZ7CJUHmAr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lhCPHSx0unBsk906R7b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Ql5OiYLE29QVV.CfTU9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4OrOpCUU6qxIVX3yhLE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16YG7AWgUWRMd25FpTcU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XRCDqDLnUKKaWj8jgUrB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4TQXXiyUC8b4FyZkv_v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jxhAqMzkC79VmyB5OJP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tbpHK1zfkyv__oiEBzGn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RxZw5OffkWAiHIb.7HyM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aBqouLVE.2phnNOznu8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heme/theme1.xml><?xml version="1.0" encoding="utf-8"?>
<a:theme xmlns:a="http://schemas.openxmlformats.org/drawingml/2006/main" name="plantilla ANI">
  <a:themeElements>
    <a:clrScheme name="ANI2">
      <a:dk1>
        <a:srgbClr val="386295"/>
      </a:dk1>
      <a:lt1>
        <a:sysClr val="window" lastClr="FFFFFF"/>
      </a:lt1>
      <a:dk2>
        <a:srgbClr val="244061"/>
      </a:dk2>
      <a:lt2>
        <a:srgbClr val="B8CCE4"/>
      </a:lt2>
      <a:accent1>
        <a:srgbClr val="D9D9D9"/>
      </a:accent1>
      <a:accent2>
        <a:srgbClr val="A6A6A6"/>
      </a:accent2>
      <a:accent3>
        <a:srgbClr val="7F7F7F"/>
      </a:accent3>
      <a:accent4>
        <a:srgbClr val="424242"/>
      </a:accent4>
      <a:accent5>
        <a:srgbClr val="E36C09"/>
      </a:accent5>
      <a:accent6>
        <a:srgbClr val="366092"/>
      </a:accent6>
      <a:hlink>
        <a:srgbClr val="244061"/>
      </a:hlink>
      <a:folHlink>
        <a:srgbClr val="1C31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ANI PPT</Template>
  <TotalTime>605</TotalTime>
  <Words>253</Words>
  <Application>Microsoft Office PowerPoint</Application>
  <PresentationFormat>Presentación en pantalla (4:3)</PresentationFormat>
  <Paragraphs>72</Paragraphs>
  <Slides>14</Slides>
  <Notes>14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3" baseType="lpstr">
      <vt:lpstr>MS PGothic</vt:lpstr>
      <vt:lpstr>Arial</vt:lpstr>
      <vt:lpstr>Calibri</vt:lpstr>
      <vt:lpstr>Candara</vt:lpstr>
      <vt:lpstr>Helvetica Neue Bold Condensed</vt:lpstr>
      <vt:lpstr>Impact</vt:lpstr>
      <vt:lpstr>Times New Roman</vt:lpstr>
      <vt:lpstr>plantilla ANI</vt:lpstr>
      <vt:lpstr>think-cell Slide</vt:lpstr>
      <vt:lpstr>Avances Modo Portuario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Sociedad Portuaria Regional de Cartagena S.A    </vt:lpstr>
      <vt:lpstr>Sociedad Portuaria Terminal de Contenedores de Cartagena S.A </vt:lpstr>
      <vt:lpstr>Presentación de PowerPoint</vt:lpstr>
      <vt:lpstr>Presentación de PowerPoint</vt:lpstr>
      <vt:lpstr>Sociedad Portuaria Oiltanking Colombia S.A.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del documento</dc:title>
  <dc:creator>Leonardo Garcia Duarte</dc:creator>
  <cp:lastModifiedBy>Ricardo Aguilera Wilches</cp:lastModifiedBy>
  <cp:revision>22</cp:revision>
  <dcterms:created xsi:type="dcterms:W3CDTF">2015-06-23T21:46:26Z</dcterms:created>
  <dcterms:modified xsi:type="dcterms:W3CDTF">2016-06-03T14:51:17Z</dcterms:modified>
</cp:coreProperties>
</file>