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92" r:id="rId2"/>
  </p:sldMasterIdLst>
  <p:notesMasterIdLst>
    <p:notesMasterId r:id="rId12"/>
  </p:notesMasterIdLst>
  <p:handoutMasterIdLst>
    <p:handoutMasterId r:id="rId13"/>
  </p:handoutMasterIdLst>
  <p:sldIdLst>
    <p:sldId id="402" r:id="rId3"/>
    <p:sldId id="403" r:id="rId4"/>
    <p:sldId id="404" r:id="rId5"/>
    <p:sldId id="409" r:id="rId6"/>
    <p:sldId id="411" r:id="rId7"/>
    <p:sldId id="412" r:id="rId8"/>
    <p:sldId id="405" r:id="rId9"/>
    <p:sldId id="406" r:id="rId10"/>
    <p:sldId id="413" r:id="rId11"/>
  </p:sldIdLst>
  <p:sldSz cx="12192000" cy="6858000"/>
  <p:notesSz cx="6789738" cy="9929813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3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Camilo Sanabria Torres" initials="JCST" lastIdx="1" clrIdx="0">
    <p:extLst>
      <p:ext uri="{19B8F6BF-5375-455C-9EA6-DF929625EA0E}">
        <p15:presenceInfo xmlns:p15="http://schemas.microsoft.com/office/powerpoint/2012/main" userId="Juan Camilo Sanabria Torr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710D"/>
    <a:srgbClr val="B04E0C"/>
    <a:srgbClr val="0A4D7A"/>
    <a:srgbClr val="EB9357"/>
    <a:srgbClr val="E87F38"/>
    <a:srgbClr val="094677"/>
    <a:srgbClr val="264468"/>
    <a:srgbClr val="233E5F"/>
    <a:srgbClr val="06304A"/>
    <a:srgbClr val="094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6" autoAdjust="0"/>
    <p:restoredTop sz="96168" autoAdjust="0"/>
  </p:normalViewPr>
  <p:slideViewPr>
    <p:cSldViewPr>
      <p:cViewPr varScale="1">
        <p:scale>
          <a:sx n="81" d="100"/>
          <a:sy n="81" d="100"/>
        </p:scale>
        <p:origin x="126" y="53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3128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5947" y="1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4C3A2F-84CF-41A4-A882-29B94EC65656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17C769-987F-44FC-8799-969FD1BF840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0449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5947" y="1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6E04C2-2937-4629-B9AF-2D8FE3CFA728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4538"/>
            <a:ext cx="6618288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974" y="4716661"/>
            <a:ext cx="543179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C2F1E3-85BB-4AD3-AAD2-C10CC4743F1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1552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12192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92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49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575799" y="274640"/>
            <a:ext cx="2971801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60400" y="274640"/>
            <a:ext cx="8712201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3015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9B93A-9CC1-41C3-BF62-0DDD722B806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84404-275F-4ADB-8274-2F6990EAE7B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77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0549B-8925-4D9D-9503-7BFBBDA54DB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555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9433-6E4B-49F6-81BA-CC2661796BD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936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C9AA-B5D1-4D42-A354-5ACCA942FFD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451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607B-89A7-4658-B779-FE9C73ED662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32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57963" y="5676620"/>
            <a:ext cx="2743200" cy="365125"/>
          </a:xfrm>
        </p:spPr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0D67-55C1-4939-A14D-5419D5C69226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4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7" y="982470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1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16409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E477-9A0C-4601-A817-EBEB43F6CACF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49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9280-3694-42CE-BF68-C790BB593B0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7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7C35-D4D4-4419-81D8-07E839267FE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78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231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60401" y="1600202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705601" y="1600202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9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74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427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480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2378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37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CO" smtClean="0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12192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25/09/2015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0" y="92077"/>
            <a:ext cx="1246822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10160000" y="44451"/>
            <a:ext cx="1748644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0730"/>
            <a:ext cx="12192000" cy="817271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fld id="{2C25D948-6186-4E7B-AD67-C5CFF6A1185B}" type="datetime1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</a:pPr>
              <a:t>25/09/2015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255740" y="6440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88417" y="228602"/>
            <a:ext cx="2261443" cy="710205"/>
          </a:xfrm>
          <a:prstGeom prst="rect">
            <a:avLst/>
          </a:prstGeom>
        </p:spPr>
      </p:pic>
      <p:pic>
        <p:nvPicPr>
          <p:cNvPr id="12" name="1 Imagen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600" y="6112275"/>
            <a:ext cx="3449400" cy="81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9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0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2783632" y="908720"/>
            <a:ext cx="6493242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600" b="1" dirty="0" smtClean="0">
                <a:effectLst/>
                <a:latin typeface="Calibri"/>
                <a:ea typeface="Times New Roman"/>
                <a:cs typeface="Times New Roman"/>
              </a:rPr>
              <a:t>AVANCES MODO PORTUARIO</a:t>
            </a:r>
            <a:endParaRPr lang="es-CO" sz="1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4" cstate="print"/>
          <a:srcRect l="7786" r="7675"/>
          <a:stretch/>
        </p:blipFill>
        <p:spPr bwMode="auto">
          <a:xfrm>
            <a:off x="758885" y="1740099"/>
            <a:ext cx="3816424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999" y="1857078"/>
            <a:ext cx="1871089" cy="1854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Imagen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896" y="3940863"/>
            <a:ext cx="3265215" cy="1885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DSC05996"/>
          <p:cNvPicPr>
            <a:picLocks noChangeAspect="1" noChangeArrowheads="1"/>
          </p:cNvPicPr>
          <p:nvPr/>
        </p:nvPicPr>
        <p:blipFill>
          <a:blip r:embed="rId7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8"/>
          <a:stretch>
            <a:fillRect/>
          </a:stretch>
        </p:blipFill>
        <p:spPr bwMode="auto">
          <a:xfrm>
            <a:off x="855642" y="3940864"/>
            <a:ext cx="3695640" cy="188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Imagen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953" y="3940864"/>
            <a:ext cx="2514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896" y="1740099"/>
            <a:ext cx="3265215" cy="19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87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132163" y="1210020"/>
            <a:ext cx="10012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Sociedad Portuaria Puerto el Cayao S.A. E.S.P – Contrato No. 001 del 17 de julio de 2015.</a:t>
            </a:r>
            <a:endParaRPr lang="es-MX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19372" t="40319" r="50709" b="25241"/>
          <a:stretch/>
        </p:blipFill>
        <p:spPr>
          <a:xfrm>
            <a:off x="6312024" y="1880652"/>
            <a:ext cx="5115716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uadroTexto 6"/>
          <p:cNvSpPr txBox="1"/>
          <p:nvPr/>
        </p:nvSpPr>
        <p:spPr>
          <a:xfrm>
            <a:off x="486746" y="2276872"/>
            <a:ext cx="565154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MX" sz="1400" dirty="0" smtClean="0"/>
              <a:t>Primer Terminal portuario de regasificación (Gas Natural Licuado)</a:t>
            </a:r>
          </a:p>
          <a:p>
            <a:pPr>
              <a:defRPr/>
            </a:pPr>
            <a:endParaRPr lang="es-MX" sz="1400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MX" sz="1400" dirty="0" smtClean="0"/>
              <a:t>Inversiones</a:t>
            </a:r>
            <a:r>
              <a:rPr lang="es-MX" sz="1400" dirty="0"/>
              <a:t>: </a:t>
            </a:r>
          </a:p>
          <a:p>
            <a:pPr>
              <a:defRPr/>
            </a:pPr>
            <a:r>
              <a:rPr lang="es-MX" sz="1400" dirty="0" smtClean="0"/>
              <a:t>	USD </a:t>
            </a:r>
            <a:r>
              <a:rPr lang="es-MX" sz="1400" dirty="0"/>
              <a:t>$</a:t>
            </a:r>
            <a:r>
              <a:rPr lang="es-ES" sz="1400" dirty="0"/>
              <a:t>38.170.000.oo</a:t>
            </a:r>
          </a:p>
          <a:p>
            <a:pPr>
              <a:defRPr/>
            </a:pPr>
            <a:endParaRPr lang="es-MX" sz="1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MX" sz="1400" b="1" dirty="0"/>
              <a:t>Fase I</a:t>
            </a:r>
            <a:r>
              <a:rPr lang="es-MX" sz="1400" dirty="0"/>
              <a:t>: el buque metanero se amarrara a la FSRU.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MX" sz="1400" b="1" dirty="0"/>
              <a:t>Fase II</a:t>
            </a:r>
            <a:r>
              <a:rPr lang="es-MX" sz="1400" dirty="0"/>
              <a:t>: el Buque metanero se </a:t>
            </a:r>
            <a:r>
              <a:rPr lang="es-ES" sz="1400" dirty="0"/>
              <a:t>amarrarán en el muelle conformado por </a:t>
            </a:r>
            <a:r>
              <a:rPr lang="es-ES" sz="1400" dirty="0" err="1"/>
              <a:t>dolphins</a:t>
            </a:r>
            <a:r>
              <a:rPr lang="es-ES" sz="1400" dirty="0"/>
              <a:t> de atraque y de permanencia, </a:t>
            </a:r>
            <a:r>
              <a:rPr lang="es-ES" sz="1400" dirty="0" err="1"/>
              <a:t>dolphins</a:t>
            </a:r>
            <a:r>
              <a:rPr lang="es-ES" sz="1400" dirty="0"/>
              <a:t> menores de amarre y una plataforma central de descargue</a:t>
            </a:r>
            <a:r>
              <a:rPr lang="es-ES" sz="1400" dirty="0" smtClean="0"/>
              <a:t>.</a:t>
            </a:r>
          </a:p>
          <a:p>
            <a:pPr>
              <a:defRPr/>
            </a:pPr>
            <a:endParaRPr lang="es-ES" sz="1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MX" sz="1400" dirty="0" smtClean="0"/>
              <a:t>Plazo</a:t>
            </a:r>
            <a:r>
              <a:rPr lang="es-MX" sz="1400" dirty="0"/>
              <a:t>. 20 </a:t>
            </a:r>
            <a:r>
              <a:rPr lang="es-MX" sz="1400" dirty="0" smtClean="0"/>
              <a:t>años</a:t>
            </a:r>
          </a:p>
          <a:p>
            <a:pPr>
              <a:defRPr/>
            </a:pPr>
            <a:endParaRPr lang="es-MX" sz="1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MX" sz="1400" u="sng" dirty="0" smtClean="0"/>
              <a:t>Clase </a:t>
            </a:r>
            <a:r>
              <a:rPr lang="es-MX" sz="1400" u="sng" dirty="0"/>
              <a:t>de </a:t>
            </a:r>
            <a:r>
              <a:rPr lang="es-MX" sz="1400" u="sng" dirty="0" smtClean="0"/>
              <a:t>Carga: </a:t>
            </a:r>
            <a:r>
              <a:rPr lang="es-MX" sz="1400" dirty="0" smtClean="0"/>
              <a:t>Hidrocarburos (</a:t>
            </a:r>
            <a:r>
              <a:rPr lang="es-MX" sz="1400" dirty="0"/>
              <a:t>GNL): hasta 3.400.000 </a:t>
            </a:r>
            <a:r>
              <a:rPr lang="es-MX" sz="1400" dirty="0" err="1"/>
              <a:t>Tn</a:t>
            </a:r>
            <a:r>
              <a:rPr lang="es-MX" sz="1400" dirty="0"/>
              <a:t> /año</a:t>
            </a:r>
          </a:p>
        </p:txBody>
      </p:sp>
    </p:spTree>
    <p:extLst>
      <p:ext uri="{BB962C8B-B14F-4D97-AF65-F5344CB8AC3E}">
        <p14:creationId xmlns:p14="http://schemas.microsoft.com/office/powerpoint/2010/main" val="139328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grpSp>
        <p:nvGrpSpPr>
          <p:cNvPr id="4" name="Grupo 11"/>
          <p:cNvGrpSpPr/>
          <p:nvPr/>
        </p:nvGrpSpPr>
        <p:grpSpPr>
          <a:xfrm>
            <a:off x="6744072" y="1422068"/>
            <a:ext cx="4889599" cy="2222956"/>
            <a:chOff x="202357" y="1358184"/>
            <a:chExt cx="8281168" cy="3472501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8" t="399" r="5325" b="46451"/>
            <a:stretch/>
          </p:blipFill>
          <p:spPr>
            <a:xfrm>
              <a:off x="202357" y="1358184"/>
              <a:ext cx="8281168" cy="34725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215" y="4157589"/>
              <a:ext cx="839369" cy="5692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94773" y="4120007"/>
              <a:ext cx="671302" cy="6598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Picture 2" descr="http://espanol.pacinfra.com/_resources/gallery/20141230/1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334594" y="4127476"/>
              <a:ext cx="861292" cy="58488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1821" y="4114285"/>
              <a:ext cx="1140059" cy="64128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636" y="4114285"/>
              <a:ext cx="1193516" cy="6713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5"/>
          <a:stretch/>
        </p:blipFill>
        <p:spPr>
          <a:xfrm>
            <a:off x="6672064" y="3861048"/>
            <a:ext cx="4968552" cy="2425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CuadroTexto 11"/>
          <p:cNvSpPr txBox="1"/>
          <p:nvPr/>
        </p:nvSpPr>
        <p:spPr>
          <a:xfrm>
            <a:off x="1415480" y="980728"/>
            <a:ext cx="936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Sociedad Portuaria Puerto Puerto Bahia – Contrato No. 002 del 15 de Abril de 2011.</a:t>
            </a:r>
            <a:endParaRPr lang="es-MX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19336" y="1340768"/>
            <a:ext cx="621738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400" dirty="0"/>
              <a:t>Durante el </a:t>
            </a:r>
            <a:r>
              <a:rPr lang="es-CO" sz="1400" dirty="0" smtClean="0"/>
              <a:t>mes de Abril de 2015 se realizó</a:t>
            </a:r>
            <a:r>
              <a:rPr lang="es-CO" sz="1400" dirty="0"/>
              <a:t>, la activación del sistema de seguridad y protección de Puerto Bahía en Cartagena, el cual tiene cobertura especial para los tanques, muelles y todas las instalaciones industriales y portuarias. Adicionalmente, cuenta con un tanque de capacidad de 10.000 barriles de agua dulce, como fuente principal para la primera respuesta en caso de incendio</a:t>
            </a:r>
            <a:r>
              <a:rPr lang="es-CO" sz="1400" dirty="0" smtClean="0"/>
              <a:t>.</a:t>
            </a:r>
            <a:endParaRPr lang="es-CO" sz="14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400" dirty="0" smtClean="0"/>
              <a:t>Este </a:t>
            </a:r>
            <a:r>
              <a:rPr lang="es-CO" sz="1400" dirty="0"/>
              <a:t>moderno puerto </a:t>
            </a:r>
            <a:r>
              <a:rPr lang="es-CO" sz="1400" dirty="0" smtClean="0"/>
              <a:t>se realiza la </a:t>
            </a:r>
            <a:r>
              <a:rPr lang="es-CO" sz="1400" dirty="0"/>
              <a:t>construcción de dos terminales, una para carga líquida y la otra de carga seca, </a:t>
            </a:r>
            <a:r>
              <a:rPr lang="es-CO" sz="1400" dirty="0" smtClean="0"/>
              <a:t>gráneles, </a:t>
            </a:r>
            <a:r>
              <a:rPr lang="es-CO" sz="1400" dirty="0"/>
              <a:t>rodantes y contenedores. Hoy estamos poniendo en marcha la última tecnología de hidrocarburos que existe en el mundo, y con esto estamos aumentando la competitividad de </a:t>
            </a:r>
            <a:r>
              <a:rPr lang="es-CO" sz="1400" dirty="0" smtClean="0"/>
              <a:t>Colombia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MX" sz="1400" b="1" dirty="0" smtClean="0"/>
              <a:t>Inversiones</a:t>
            </a:r>
            <a:r>
              <a:rPr lang="es-MX" sz="1400" b="1" dirty="0"/>
              <a:t>: </a:t>
            </a:r>
          </a:p>
          <a:p>
            <a:pPr>
              <a:defRPr/>
            </a:pPr>
            <a:r>
              <a:rPr lang="es-MX" sz="1400" dirty="0" smtClean="0"/>
              <a:t>	USD $</a:t>
            </a:r>
            <a:r>
              <a:rPr lang="es-ES" sz="1400" dirty="0" smtClean="0"/>
              <a:t>85.000.000</a:t>
            </a:r>
            <a:r>
              <a:rPr lang="es-ES" sz="1400" dirty="0"/>
              <a:t>.oo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CO" sz="1400" b="1" dirty="0" smtClean="0"/>
              <a:t>Terminal </a:t>
            </a:r>
            <a:r>
              <a:rPr lang="es-CO" sz="1400" b="1" dirty="0"/>
              <a:t>de Hidrocarburos</a:t>
            </a:r>
          </a:p>
          <a:p>
            <a:r>
              <a:rPr lang="es-CO" sz="1400" dirty="0" smtClean="0"/>
              <a:t> </a:t>
            </a:r>
            <a:r>
              <a:rPr lang="es-CO" sz="1400" dirty="0"/>
              <a:t>El Muelle Tipo Plataforma Off Shore, tiene una longitud de 817 ml, con dos  </a:t>
            </a:r>
            <a:r>
              <a:rPr lang="es-CO" sz="1400" dirty="0" smtClean="0"/>
              <a:t>posiciones </a:t>
            </a:r>
            <a:r>
              <a:rPr lang="es-CO" sz="1400" dirty="0"/>
              <a:t>de atraque, una para Buques Tanqueros hasta 80.000 y otra  para </a:t>
            </a:r>
            <a:r>
              <a:rPr lang="es-CO" sz="1400" dirty="0" smtClean="0"/>
              <a:t>buques </a:t>
            </a:r>
            <a:r>
              <a:rPr lang="es-CO" sz="1400" dirty="0"/>
              <a:t>tanqueros hasta 150.000 DWT.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CO" sz="1400" b="1" dirty="0"/>
              <a:t>Terminal Multipropósito</a:t>
            </a:r>
            <a:endParaRPr lang="es-CO" sz="1400" dirty="0"/>
          </a:p>
          <a:p>
            <a:r>
              <a:rPr lang="es-CO" sz="1400" dirty="0" smtClean="0"/>
              <a:t>Tiene </a:t>
            </a:r>
            <a:r>
              <a:rPr lang="es-CO" sz="1400" dirty="0"/>
              <a:t>Una Longitud de </a:t>
            </a:r>
            <a:r>
              <a:rPr lang="es-CO" sz="1400" dirty="0">
                <a:solidFill>
                  <a:schemeClr val="dk1"/>
                </a:solidFill>
              </a:rPr>
              <a:t>Plataforma de atraque de 291 metros con un Ancho e </a:t>
            </a:r>
            <a:r>
              <a:rPr lang="es-CO" sz="1400" dirty="0" smtClean="0">
                <a:solidFill>
                  <a:schemeClr val="dk1"/>
                </a:solidFill>
              </a:rPr>
              <a:t>34 </a:t>
            </a:r>
            <a:r>
              <a:rPr lang="es-CO" sz="1400" dirty="0">
                <a:solidFill>
                  <a:schemeClr val="dk1"/>
                </a:solidFill>
              </a:rPr>
              <a:t>metros con posibilidad de expansión hasta 600 metros, para </a:t>
            </a:r>
            <a:r>
              <a:rPr lang="es-CO" sz="1400" spc="10" dirty="0"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Buques Graneleros </a:t>
            </a:r>
            <a:r>
              <a:rPr lang="es-CO" sz="1400" spc="10" dirty="0" smtClean="0"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spc="10" dirty="0"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y/o Cargueros (Excepto Carbón) de 10.000 hasta 75.000 DWT y Portacontenedores </a:t>
            </a:r>
            <a:r>
              <a:rPr lang="es-CO" sz="1400" spc="10" dirty="0" smtClean="0"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Hasta </a:t>
            </a:r>
            <a:r>
              <a:rPr lang="es-CO" sz="1400" spc="10" dirty="0">
                <a:latin typeface="Arial Narrow" panose="020B0606020202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 5000 TEUS.</a:t>
            </a:r>
            <a:endParaRPr lang="es-CO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1415480" y="980728"/>
            <a:ext cx="936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b="1" dirty="0" smtClean="0"/>
              <a:t>SOCIEDAD PUERTO INDUSTRIAL AGUADULCE </a:t>
            </a:r>
            <a:r>
              <a:rPr lang="es-MX" b="1" dirty="0"/>
              <a:t>– </a:t>
            </a:r>
            <a:r>
              <a:rPr lang="es-CO" b="1" dirty="0"/>
              <a:t>Contrato No 010 de </a:t>
            </a:r>
            <a:r>
              <a:rPr lang="es-CO" b="1" dirty="0" smtClean="0"/>
              <a:t>2007 </a:t>
            </a:r>
            <a:endParaRPr lang="es-CO" dirty="0"/>
          </a:p>
        </p:txBody>
      </p:sp>
      <p:sp>
        <p:nvSpPr>
          <p:cNvPr id="5" name="30 CuadroTexto"/>
          <p:cNvSpPr txBox="1">
            <a:spLocks noChangeArrowheads="1"/>
          </p:cNvSpPr>
          <p:nvPr/>
        </p:nvSpPr>
        <p:spPr bwMode="auto">
          <a:xfrm flipH="1">
            <a:off x="464680" y="3026245"/>
            <a:ext cx="3946525" cy="3063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s-CO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INFORMACIÓN GENERAL</a:t>
            </a:r>
          </a:p>
        </p:txBody>
      </p:sp>
      <p:graphicFrame>
        <p:nvGraphicFramePr>
          <p:cNvPr id="6" name="1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009489"/>
              </p:ext>
            </p:extLst>
          </p:nvPr>
        </p:nvGraphicFramePr>
        <p:xfrm>
          <a:off x="479376" y="3416291"/>
          <a:ext cx="3946525" cy="135597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85991"/>
                <a:gridCol w="1560534"/>
              </a:tblGrid>
              <a:tr h="289414">
                <a:tc>
                  <a:txBody>
                    <a:bodyPr/>
                    <a:lstStyle/>
                    <a:p>
                      <a:r>
                        <a:rPr lang="es-CO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</a:t>
                      </a:r>
                      <a:r>
                        <a:rPr lang="es-CO" sz="13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Suscripción</a:t>
                      </a:r>
                      <a:endParaRPr lang="es-CO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672" marB="456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28/12/2007</a:t>
                      </a:r>
                      <a:endParaRPr lang="es-CO" sz="1300" b="1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16" marB="0" anchor="ctr"/>
                </a:tc>
              </a:tr>
              <a:tr h="2894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 de Inicio de Obra</a:t>
                      </a:r>
                    </a:p>
                  </a:txBody>
                  <a:tcPr marL="91430" marR="91430" marT="45672" marB="456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es-CO" sz="1300" b="1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16" marB="0" anchor="ctr"/>
                </a:tc>
              </a:tr>
              <a:tr h="2894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 de Finalización Obra</a:t>
                      </a:r>
                    </a:p>
                  </a:txBody>
                  <a:tcPr marL="91430" marR="91430" marT="45672" marB="456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 (fase (i))</a:t>
                      </a:r>
                    </a:p>
                  </a:txBody>
                  <a:tcPr marL="9524" marR="9524" marT="9516" marB="0" anchor="ctr"/>
                </a:tc>
              </a:tr>
              <a:tr h="4874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</a:t>
                      </a:r>
                      <a:r>
                        <a:rPr lang="es-ES" sz="13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Finalización Concesión</a:t>
                      </a:r>
                      <a:endParaRPr lang="es-ES" sz="13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672" marB="456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28/12/2037</a:t>
                      </a:r>
                    </a:p>
                  </a:txBody>
                  <a:tcPr marL="9524" marR="9524" marT="9516" marB="0" anchor="ctr"/>
                </a:tc>
              </a:tr>
            </a:tbl>
          </a:graphicData>
        </a:graphic>
      </p:graphicFrame>
      <p:graphicFrame>
        <p:nvGraphicFramePr>
          <p:cNvPr id="7" name="1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62160"/>
              </p:ext>
            </p:extLst>
          </p:nvPr>
        </p:nvGraphicFramePr>
        <p:xfrm>
          <a:off x="479376" y="1860469"/>
          <a:ext cx="3946525" cy="108211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46525"/>
              </a:tblGrid>
              <a:tr h="108198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Carga: </a:t>
                      </a:r>
                      <a:r>
                        <a:rPr lang="es-CO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Carga General</a:t>
                      </a:r>
                      <a:endParaRPr lang="es-ES" sz="1300" b="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Servicio: </a:t>
                      </a:r>
                      <a:r>
                        <a:rPr lang="es-ES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Publico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 millones Ton </a:t>
                      </a:r>
                      <a:r>
                        <a:rPr lang="es-ES" sz="13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(primera fase) hasta 13,8 fases posteriores</a:t>
                      </a:r>
                      <a:r>
                        <a:rPr lang="es-ES" sz="13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3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millones de toneladas de gráneles solidos</a:t>
                      </a:r>
                    </a:p>
                  </a:txBody>
                  <a:tcPr marL="91430" marR="91430" marT="45759" marB="45759"/>
                </a:tc>
              </a:tr>
            </a:tbl>
          </a:graphicData>
        </a:graphic>
      </p:graphicFrame>
      <p:sp>
        <p:nvSpPr>
          <p:cNvPr id="8" name="30 CuadroTexto"/>
          <p:cNvSpPr txBox="1">
            <a:spLocks noChangeArrowheads="1"/>
          </p:cNvSpPr>
          <p:nvPr/>
        </p:nvSpPr>
        <p:spPr bwMode="auto">
          <a:xfrm flipH="1">
            <a:off x="479376" y="1411005"/>
            <a:ext cx="3946525" cy="3079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s-CO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TIPO DE CARGA, SERVICIO Y CAPACIDAD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8" y="4310805"/>
            <a:ext cx="2958509" cy="1740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Imagen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7" y="1564993"/>
            <a:ext cx="5910837" cy="2735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58430" y="4855925"/>
            <a:ext cx="52534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O" dirty="0" smtClean="0"/>
              <a:t>Durante el primer semestre del año  </a:t>
            </a:r>
            <a:r>
              <a:rPr lang="es-CO" dirty="0"/>
              <a:t>2015 </a:t>
            </a:r>
            <a:r>
              <a:rPr lang="es-CO" dirty="0" smtClean="0"/>
              <a:t>en la </a:t>
            </a:r>
            <a:r>
              <a:rPr lang="es-MX" dirty="0" smtClean="0"/>
              <a:t>Sociedad Puerto Industrial Aguadulce se  realizó una inversión aprox.</a:t>
            </a:r>
            <a:r>
              <a:rPr lang="es-CO" dirty="0" smtClean="0"/>
              <a:t> </a:t>
            </a:r>
            <a:r>
              <a:rPr lang="es-CO" dirty="0"/>
              <a:t>USD 19.000.000 en virtud de las actividades del plan de inversión del contrato de </a:t>
            </a:r>
            <a:r>
              <a:rPr lang="es-CO" dirty="0" smtClean="0"/>
              <a:t>concesión actual.</a:t>
            </a:r>
            <a:endParaRPr lang="es-CO" dirty="0"/>
          </a:p>
        </p:txBody>
      </p:sp>
      <p:pic>
        <p:nvPicPr>
          <p:cNvPr id="1027" name="Imagen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477" y="4307002"/>
            <a:ext cx="2952328" cy="1744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19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882071" y="1004204"/>
            <a:ext cx="6797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Sociedad Portuaria </a:t>
            </a:r>
            <a:r>
              <a:rPr lang="es-CO" b="1" dirty="0" smtClean="0"/>
              <a:t>Río </a:t>
            </a:r>
            <a:r>
              <a:rPr lang="es-CO" b="1" dirty="0"/>
              <a:t>Córdoba - Contrato No </a:t>
            </a:r>
            <a:r>
              <a:rPr lang="es-CO" b="1" dirty="0" smtClean="0"/>
              <a:t>022 </a:t>
            </a:r>
            <a:r>
              <a:rPr lang="es-CO" b="1" dirty="0"/>
              <a:t>de </a:t>
            </a:r>
            <a:r>
              <a:rPr lang="es-CO" b="1" dirty="0" smtClean="0"/>
              <a:t>1998 </a:t>
            </a:r>
          </a:p>
          <a:p>
            <a:pPr algn="ctr"/>
            <a:r>
              <a:rPr lang="es-CO" sz="1400" b="1" dirty="0" smtClean="0"/>
              <a:t>Ciénaga - Magdalena</a:t>
            </a:r>
            <a:endParaRPr lang="es-CO" sz="1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289113" y="4058706"/>
            <a:ext cx="5185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400" dirty="0" smtClean="0"/>
              <a:t>En el mes mayo de 2015 se presento la solicitud de modificación al Contrato de Concesión No. 022 de 1998, mediante el cual se </a:t>
            </a:r>
            <a:r>
              <a:rPr lang="es-CO" sz="1400" dirty="0"/>
              <a:t>realizaran </a:t>
            </a:r>
            <a:r>
              <a:rPr lang="es-CO" sz="1400" dirty="0" smtClean="0"/>
              <a:t>inversiones por USD$44.700.000 aprox. </a:t>
            </a:r>
            <a:r>
              <a:rPr lang="es-CO" sz="1400" dirty="0"/>
              <a:t>Para el sistema de cargue directo de </a:t>
            </a:r>
            <a:r>
              <a:rPr lang="es-CO" sz="1400" dirty="0" smtClean="0"/>
              <a:t>carbón mediante Infraestructura, Equipos Portuarios y Dragado con una prorroga a su plazo inicial por 20 años.</a:t>
            </a:r>
            <a:endParaRPr lang="es-CO" sz="1400" dirty="0"/>
          </a:p>
        </p:txBody>
      </p:sp>
      <p:pic>
        <p:nvPicPr>
          <p:cNvPr id="6" name="6 Imagen" descr="DSC_827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b="38630"/>
          <a:stretch>
            <a:fillRect/>
          </a:stretch>
        </p:blipFill>
        <p:spPr>
          <a:xfrm>
            <a:off x="6960096" y="1956317"/>
            <a:ext cx="4524941" cy="4176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30 CuadroTexto"/>
          <p:cNvSpPr txBox="1">
            <a:spLocks noChangeArrowheads="1"/>
          </p:cNvSpPr>
          <p:nvPr/>
        </p:nvSpPr>
        <p:spPr bwMode="auto">
          <a:xfrm flipH="1">
            <a:off x="623390" y="2780928"/>
            <a:ext cx="3946525" cy="3063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s-CO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INFORMACIÓN GENERAL</a:t>
            </a:r>
          </a:p>
        </p:txBody>
      </p:sp>
      <p:graphicFrame>
        <p:nvGraphicFramePr>
          <p:cNvPr id="8" name="1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940966"/>
              </p:ext>
            </p:extLst>
          </p:nvPr>
        </p:nvGraphicFramePr>
        <p:xfrm>
          <a:off x="623390" y="3184487"/>
          <a:ext cx="3946525" cy="777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85991"/>
                <a:gridCol w="1560534"/>
              </a:tblGrid>
              <a:tr h="289414">
                <a:tc>
                  <a:txBody>
                    <a:bodyPr/>
                    <a:lstStyle/>
                    <a:p>
                      <a:r>
                        <a:rPr lang="es-CO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</a:t>
                      </a:r>
                      <a:r>
                        <a:rPr lang="es-CO" sz="13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Suscripción</a:t>
                      </a:r>
                      <a:endParaRPr lang="es-CO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672" marB="456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23/04/1998</a:t>
                      </a:r>
                      <a:endParaRPr lang="es-CO" sz="1300" b="1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16" marB="0" anchor="ctr"/>
                </a:tc>
              </a:tr>
              <a:tr h="4874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</a:t>
                      </a:r>
                      <a:r>
                        <a:rPr lang="es-ES" sz="13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Finalización Concesión</a:t>
                      </a:r>
                      <a:endParaRPr lang="es-ES" sz="13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0" marR="91430" marT="45672" marB="45672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22/04/2018</a:t>
                      </a:r>
                    </a:p>
                  </a:txBody>
                  <a:tcPr marL="9524" marR="9524" marT="9516" marB="0" anchor="ctr"/>
                </a:tc>
              </a:tr>
            </a:tbl>
          </a:graphicData>
        </a:graphic>
      </p:graphicFrame>
      <p:graphicFrame>
        <p:nvGraphicFramePr>
          <p:cNvPr id="9" name="1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277854"/>
              </p:ext>
            </p:extLst>
          </p:nvPr>
        </p:nvGraphicFramePr>
        <p:xfrm>
          <a:off x="623391" y="2089151"/>
          <a:ext cx="3946525" cy="48775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46525"/>
              </a:tblGrid>
              <a:tr h="47575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Carga: </a:t>
                      </a:r>
                      <a:r>
                        <a:rPr lang="es-CO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Carbón mineral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Servicio: </a:t>
                      </a:r>
                      <a:r>
                        <a:rPr lang="es-ES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Privado</a:t>
                      </a:r>
                    </a:p>
                  </a:txBody>
                  <a:tcPr marL="91430" marR="91430" marT="45759" marB="45759"/>
                </a:tc>
              </a:tr>
            </a:tbl>
          </a:graphicData>
        </a:graphic>
      </p:graphicFrame>
      <p:sp>
        <p:nvSpPr>
          <p:cNvPr id="10" name="30 CuadroTexto"/>
          <p:cNvSpPr txBox="1">
            <a:spLocks noChangeArrowheads="1"/>
          </p:cNvSpPr>
          <p:nvPr/>
        </p:nvSpPr>
        <p:spPr bwMode="auto">
          <a:xfrm flipH="1">
            <a:off x="623390" y="1648342"/>
            <a:ext cx="3946525" cy="3079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s-CO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TIPO DE CARGA, SERVICIO Y CAPACIDAD</a:t>
            </a:r>
          </a:p>
        </p:txBody>
      </p:sp>
    </p:spTree>
    <p:extLst>
      <p:ext uri="{BB962C8B-B14F-4D97-AF65-F5344CB8AC3E}">
        <p14:creationId xmlns:p14="http://schemas.microsoft.com/office/powerpoint/2010/main" val="3063379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785187" y="911386"/>
            <a:ext cx="8424936" cy="646986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>
            <a:defPPr>
              <a:defRPr lang="es-CO"/>
            </a:defPPr>
            <a:lvl1pPr>
              <a:defRPr sz="1600" b="1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ndara" panose="020E0502030303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MX" dirty="0"/>
              <a:t>CONTRATO </a:t>
            </a:r>
            <a:r>
              <a:rPr lang="es-MX" dirty="0" smtClean="0"/>
              <a:t>INTERADMINISTRATIVO No. 012 DE MAYO DE 2015 IGAC - ANI</a:t>
            </a:r>
            <a:endParaRPr lang="es-MX" dirty="0"/>
          </a:p>
          <a:p>
            <a:pPr algn="ctr"/>
            <a:endParaRPr lang="es-MX" dirty="0"/>
          </a:p>
        </p:txBody>
      </p:sp>
      <p:sp>
        <p:nvSpPr>
          <p:cNvPr id="10" name="Rectángulo 9"/>
          <p:cNvSpPr/>
          <p:nvPr/>
        </p:nvSpPr>
        <p:spPr>
          <a:xfrm>
            <a:off x="1785187" y="1594207"/>
            <a:ext cx="829126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 indent="0" algn="just">
              <a:buFont typeface="Wingdings" panose="05000000000000000000" pitchFamily="2" charset="2"/>
              <a:buNone/>
              <a:tabLst>
                <a:tab pos="3233738" algn="l"/>
                <a:tab pos="3494088" algn="l"/>
                <a:tab pos="8159750" algn="l"/>
              </a:tabLst>
            </a:pPr>
            <a:r>
              <a:rPr lang="es-CO" sz="1600" b="1" i="1" u="sng" dirty="0" smtClean="0"/>
              <a:t>Objeto:</a:t>
            </a:r>
          </a:p>
          <a:p>
            <a:pPr marL="87312" indent="0" algn="just">
              <a:buFont typeface="Wingdings" panose="05000000000000000000" pitchFamily="2" charset="2"/>
              <a:buNone/>
              <a:tabLst>
                <a:tab pos="3233738" algn="l"/>
                <a:tab pos="3494088" algn="l"/>
                <a:tab pos="8159750" algn="l"/>
              </a:tabLst>
            </a:pPr>
            <a:endParaRPr lang="es-CO" sz="1600" b="1" i="1" u="sng" dirty="0" smtClean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CO" sz="1600" b="1" i="1" u="sng" dirty="0">
                <a:solidFill>
                  <a:srgbClr val="FF6600"/>
                </a:solidFill>
              </a:rPr>
              <a:t>Levantar el perímetro de las zonas de uso público y dentro de estas zonas delimitar el perímetro del borde externo de las construcciones que se encuentren inmersas en las zonas de uso público, lo anterior a través de levantamientos planimétricos en</a:t>
            </a:r>
            <a:r>
              <a:rPr lang="es-CO" sz="1600" b="1" i="1" dirty="0"/>
              <a:t>: Contrato </a:t>
            </a:r>
            <a:r>
              <a:rPr lang="es-CO" sz="1200" b="1" i="1" dirty="0"/>
              <a:t>003/2013, Contrato </a:t>
            </a:r>
            <a:r>
              <a:rPr lang="es-CO" sz="1200" b="1" i="1" dirty="0" smtClean="0"/>
              <a:t>007/1993,Contrato004/2010,Contrato010/1994,Contrato </a:t>
            </a:r>
            <a:r>
              <a:rPr lang="es-CO" sz="1200" b="1" i="1" dirty="0"/>
              <a:t>001/1992, Contrato </a:t>
            </a:r>
            <a:r>
              <a:rPr lang="es-CO" sz="1200" b="1" i="1" dirty="0" smtClean="0"/>
              <a:t>001/2012,Contrato003/2008,Contrato001/2006, Contrato </a:t>
            </a:r>
            <a:r>
              <a:rPr lang="es-CO" sz="1200" b="1" i="1" dirty="0"/>
              <a:t>006/2010, Resolución 479/2014, Contrato 003/2010, Contrato 003/2007, Resolución 478/2014, Contrato 010/2010, Resolución 1629/2014, Contrato 020/1997, Contrato 003/2005, Contrato 0060/2004, Contrato 001/2007, Contrato 002/2011, Contrato 001 / 2014, Contrato 002/2014, Contrato 003/2014, Contrato 015/1996, Contrato 004/2007, Contrato 001/2005, Contrato 016/1996, Contrato 002/2013, Contrato 006/1993, Contrato 005/2010, Contrato 022/1998, Contrato 001/2009, Contrato 002/2008, Contrato 009/200, Contrato 010/2007, Contrato 005/2007, Contrato 009/1994, Resolución 004/1994, Contrato 018/1997, Contrato 002/2005, Contrato 001/2008, Contrato 024/1999, Contrato 004/2011 y Contrato 012/1994</a:t>
            </a:r>
            <a:r>
              <a:rPr lang="es-CO" sz="1200" b="1" i="1" u="sng" dirty="0" smtClean="0"/>
              <a:t>,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endParaRPr lang="es-CO" sz="1200" b="1" i="1" u="sng" dirty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CO" sz="1600" b="1" i="1" u="sng" dirty="0">
                <a:solidFill>
                  <a:srgbClr val="FF6600"/>
                </a:solidFill>
              </a:rPr>
              <a:t>Tiempo de Duración:  </a:t>
            </a:r>
            <a:r>
              <a:rPr lang="es-CO" i="1" dirty="0" smtClean="0">
                <a:solidFill>
                  <a:srgbClr val="FF6600"/>
                </a:solidFill>
                <a:latin typeface="Candara" panose="020E0502030303020204" pitchFamily="34" charset="0"/>
              </a:rPr>
              <a:t> Hasta el 31 de diciembre de 2015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endParaRPr lang="es-CO" i="1" dirty="0" smtClean="0">
              <a:solidFill>
                <a:srgbClr val="FF6600"/>
              </a:solidFill>
              <a:latin typeface="Candara" panose="020E0502030303020204" pitchFamily="34" charset="0"/>
            </a:endParaRPr>
          </a:p>
          <a:p>
            <a:pPr marL="87312" indent="0" algn="just">
              <a:buFont typeface="Wingdings" panose="05000000000000000000" pitchFamily="2" charset="2"/>
              <a:buNone/>
              <a:tabLst>
                <a:tab pos="3233738" algn="l"/>
                <a:tab pos="3494088" algn="l"/>
                <a:tab pos="8159750" algn="l"/>
              </a:tabLst>
            </a:pPr>
            <a:r>
              <a:rPr lang="es-CO" sz="1600" b="1" i="1" u="sng" dirty="0" smtClean="0">
                <a:solidFill>
                  <a:srgbClr val="FF6600"/>
                </a:solidFill>
              </a:rPr>
              <a:t>Valor</a:t>
            </a:r>
            <a:r>
              <a:rPr lang="es-CO" sz="1600" b="1" i="1" u="sng" dirty="0">
                <a:solidFill>
                  <a:srgbClr val="FF6600"/>
                </a:solidFill>
              </a:rPr>
              <a:t>: </a:t>
            </a:r>
            <a:r>
              <a:rPr lang="es-CO" sz="1600" b="1" i="1" u="sng" dirty="0" smtClean="0">
                <a:solidFill>
                  <a:srgbClr val="FF6600"/>
                </a:solidFill>
              </a:rPr>
              <a:t> </a:t>
            </a:r>
            <a:r>
              <a:rPr lang="es-CO" i="1" dirty="0" smtClean="0">
                <a:solidFill>
                  <a:srgbClr val="FF6600"/>
                </a:solidFill>
                <a:latin typeface="Candara" panose="020E0502030303020204" pitchFamily="34" charset="0"/>
              </a:rPr>
              <a:t>$965.000.000 de pesos. Forma de Pago: 40% Acta Inicio, 35% Zona1, 15% Zona 2, 10% Zona 3</a:t>
            </a:r>
          </a:p>
          <a:p>
            <a:pPr marL="87312" indent="0" algn="just">
              <a:buFont typeface="Wingdings" panose="05000000000000000000" pitchFamily="2" charset="2"/>
              <a:buNone/>
              <a:tabLst>
                <a:tab pos="3233738" algn="l"/>
                <a:tab pos="3494088" algn="l"/>
                <a:tab pos="8159750" algn="l"/>
              </a:tabLst>
            </a:pPr>
            <a:endParaRPr lang="es-CO" sz="1600" b="1" i="1" u="sng" dirty="0">
              <a:solidFill>
                <a:srgbClr val="FF6600"/>
              </a:solidFill>
            </a:endParaRPr>
          </a:p>
          <a:p>
            <a:pPr marL="87312" indent="0" algn="just">
              <a:buFont typeface="Wingdings" panose="05000000000000000000" pitchFamily="2" charset="2"/>
              <a:buNone/>
              <a:tabLst>
                <a:tab pos="3233738" algn="l"/>
                <a:tab pos="3494088" algn="l"/>
                <a:tab pos="8159750" algn="l"/>
              </a:tabLst>
            </a:pPr>
            <a:r>
              <a:rPr lang="es-CO" sz="1600" b="1" i="1" u="sng" dirty="0">
                <a:solidFill>
                  <a:srgbClr val="FF6600"/>
                </a:solidFill>
              </a:rPr>
              <a:t>Producto: </a:t>
            </a:r>
            <a:r>
              <a:rPr lang="es-CO" sz="1600" i="1" dirty="0" smtClean="0">
                <a:solidFill>
                  <a:srgbClr val="FF6600"/>
                </a:solidFill>
              </a:rPr>
              <a:t>Medición áreas en concesión de</a:t>
            </a:r>
            <a:r>
              <a:rPr lang="es-CO" sz="1600" b="1" i="1" dirty="0" smtClean="0">
                <a:solidFill>
                  <a:srgbClr val="FF6600"/>
                </a:solidFill>
              </a:rPr>
              <a:t> </a:t>
            </a:r>
            <a:r>
              <a:rPr lang="es-CO" i="1" dirty="0" smtClean="0">
                <a:solidFill>
                  <a:srgbClr val="FF6600"/>
                </a:solidFill>
                <a:latin typeface="Candara" panose="020E0502030303020204" pitchFamily="34" charset="0"/>
              </a:rPr>
              <a:t>44 terminales portuarios</a:t>
            </a:r>
            <a:endParaRPr lang="es-MX" i="1" dirty="0">
              <a:solidFill>
                <a:srgbClr val="FF660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676456" y="630932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4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07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95400" y="1219090"/>
            <a:ext cx="10585176" cy="578882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>
            <a:defPPr>
              <a:defRPr lang="es-CO"/>
            </a:defPPr>
            <a:lvl1pPr>
              <a:defRPr sz="1600" b="1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ndara" panose="020E0502030303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s-MX" sz="1400" dirty="0" smtClean="0"/>
              <a:t>CONTRATOS DE INTERVENTORIA INTEGRAL No. 199  DE MAYO 26 DE 2015 MODULO 1  - </a:t>
            </a:r>
            <a:r>
              <a:rPr lang="es-MX" sz="1400" dirty="0"/>
              <a:t>No. </a:t>
            </a:r>
            <a:r>
              <a:rPr lang="es-MX" sz="1400" dirty="0" smtClean="0"/>
              <a:t>200  </a:t>
            </a:r>
            <a:r>
              <a:rPr lang="es-MX" sz="1400" dirty="0"/>
              <a:t>DE MAYO 26 DE 2015 MODULO </a:t>
            </a:r>
            <a:r>
              <a:rPr lang="es-MX" sz="1400" dirty="0" smtClean="0"/>
              <a:t>2</a:t>
            </a:r>
            <a:endParaRPr lang="es-MX" sz="1400" dirty="0"/>
          </a:p>
          <a:p>
            <a:pPr algn="ctr"/>
            <a:r>
              <a:rPr lang="es-MX" sz="1400" dirty="0"/>
              <a:t>No. </a:t>
            </a:r>
            <a:r>
              <a:rPr lang="es-MX" sz="1400" dirty="0" smtClean="0"/>
              <a:t>201  </a:t>
            </a:r>
            <a:r>
              <a:rPr lang="es-MX" sz="1400" dirty="0"/>
              <a:t>DE MAYO 26 DE 2015 MODULO </a:t>
            </a:r>
            <a:r>
              <a:rPr lang="es-MX" sz="1400" dirty="0" smtClean="0"/>
              <a:t>3 -</a:t>
            </a:r>
            <a:r>
              <a:rPr lang="es-MX" sz="1400" dirty="0"/>
              <a:t>No. </a:t>
            </a:r>
            <a:r>
              <a:rPr lang="es-MX" sz="1400" dirty="0" smtClean="0"/>
              <a:t>202  </a:t>
            </a:r>
            <a:r>
              <a:rPr lang="es-MX" sz="1400" dirty="0"/>
              <a:t>DE MAYO 26 DE 2015 MODULO </a:t>
            </a:r>
            <a:r>
              <a:rPr lang="es-MX" sz="1400" dirty="0" smtClean="0"/>
              <a:t>4 -No</a:t>
            </a:r>
            <a:r>
              <a:rPr lang="es-MX" sz="1400" dirty="0"/>
              <a:t>. </a:t>
            </a:r>
            <a:r>
              <a:rPr lang="es-MX" sz="1400" dirty="0" smtClean="0"/>
              <a:t>203  </a:t>
            </a:r>
            <a:r>
              <a:rPr lang="es-MX" sz="1400" dirty="0"/>
              <a:t>DE MAYO 26 DE 2015 MODULO </a:t>
            </a:r>
            <a:r>
              <a:rPr lang="es-MX" sz="1400" dirty="0" smtClean="0"/>
              <a:t>5</a:t>
            </a:r>
            <a:endParaRPr lang="es-MX" sz="1400" dirty="0"/>
          </a:p>
        </p:txBody>
      </p:sp>
      <p:sp>
        <p:nvSpPr>
          <p:cNvPr id="6" name="Rectángulo 5"/>
          <p:cNvSpPr/>
          <p:nvPr/>
        </p:nvSpPr>
        <p:spPr>
          <a:xfrm>
            <a:off x="623392" y="1831752"/>
            <a:ext cx="10657184" cy="4693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CO" sz="1400" b="1" i="1" u="sng" dirty="0" smtClean="0">
                <a:solidFill>
                  <a:srgbClr val="FF6600"/>
                </a:solidFill>
              </a:rPr>
              <a:t>Tiempo </a:t>
            </a:r>
            <a:r>
              <a:rPr lang="es-CO" sz="1400" b="1" i="1" u="sng" dirty="0">
                <a:solidFill>
                  <a:srgbClr val="FF6600"/>
                </a:solidFill>
              </a:rPr>
              <a:t>de Duración:  </a:t>
            </a:r>
            <a:r>
              <a:rPr lang="es-CO" sz="1400" i="1" dirty="0">
                <a:solidFill>
                  <a:srgbClr val="FF6600"/>
                </a:solidFill>
                <a:latin typeface="Candara" panose="020E0502030303020204" pitchFamily="34" charset="0"/>
              </a:rPr>
              <a:t> ( 7 MESES) - Hasta el 25 de diciembre de </a:t>
            </a:r>
            <a:r>
              <a:rPr lang="es-CO" sz="1400" i="1" dirty="0" smtClean="0">
                <a:solidFill>
                  <a:srgbClr val="FF6600"/>
                </a:solidFill>
                <a:latin typeface="Candara" panose="020E0502030303020204" pitchFamily="34" charset="0"/>
              </a:rPr>
              <a:t>2015 </a:t>
            </a:r>
            <a:r>
              <a:rPr lang="es-CO" sz="1400" b="1" i="1" u="sng" dirty="0" smtClean="0">
                <a:solidFill>
                  <a:srgbClr val="FF6600"/>
                </a:solidFill>
              </a:rPr>
              <a:t>Total Valor</a:t>
            </a:r>
            <a:r>
              <a:rPr lang="es-CO" sz="1400" b="1" i="1" u="sng" dirty="0">
                <a:solidFill>
                  <a:srgbClr val="FF6600"/>
                </a:solidFill>
              </a:rPr>
              <a:t>:  </a:t>
            </a:r>
            <a:r>
              <a:rPr lang="es-ES" sz="1400" b="1" i="1" u="sng" dirty="0">
                <a:solidFill>
                  <a:srgbClr val="FF6600"/>
                </a:solidFill>
              </a:rPr>
              <a:t>$2,375,764,845</a:t>
            </a:r>
            <a:r>
              <a:rPr lang="es-CO" sz="1400" b="1" i="1" u="sng" dirty="0" smtClean="0">
                <a:solidFill>
                  <a:srgbClr val="FF6600"/>
                </a:solidFill>
              </a:rPr>
              <a:t>.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endParaRPr lang="es-CO" sz="600" b="1" i="1" u="sng" dirty="0" smtClean="0">
              <a:solidFill>
                <a:srgbClr val="FF6600"/>
              </a:solidFill>
            </a:endParaRP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endParaRPr lang="es-CO" sz="500" b="1" i="1" u="sng" dirty="0" smtClean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CO" sz="1400" b="1" i="1" u="sng" dirty="0"/>
              <a:t>Objeto: </a:t>
            </a:r>
            <a:r>
              <a:rPr lang="es-ES_tradnl" sz="1400" dirty="0" smtClean="0"/>
              <a:t>CONTRATAR </a:t>
            </a:r>
            <a:r>
              <a:rPr lang="es-ES_tradnl" sz="1400" dirty="0"/>
              <a:t>LA INTERVENTORÍA QUE INCLUYE PERO NO SE LIMITA A LA INTERVENTORIA TÉCNICA, ADMINISTRATIVA, FINANCIERA, JURÍDICA, AMBIENTAL Y SOCIAL A LOS CONTRATOS DE </a:t>
            </a:r>
            <a:r>
              <a:rPr lang="es-ES_tradnl" sz="1400" dirty="0" smtClean="0"/>
              <a:t>CONCESIÓN: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ES_tradnl" sz="1400" b="1" dirty="0" smtClean="0"/>
              <a:t>MODULO 1 - </a:t>
            </a:r>
            <a:r>
              <a:rPr lang="es-ES" sz="1400" b="1" dirty="0"/>
              <a:t>$563,523,360 </a:t>
            </a:r>
            <a:endParaRPr lang="es-ES_tradnl" sz="1400" b="1" dirty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/>
              <a:t>CONCESIÓN PORTUARIA </a:t>
            </a:r>
            <a:r>
              <a:rPr lang="is-IS" sz="1400" dirty="0" smtClean="0"/>
              <a:t>No  </a:t>
            </a:r>
            <a:r>
              <a:rPr lang="is-IS" sz="1400" dirty="0"/>
              <a:t>005 DE </a:t>
            </a:r>
            <a:r>
              <a:rPr lang="is-IS" sz="1400" dirty="0" smtClean="0"/>
              <a:t>2007 -</a:t>
            </a:r>
            <a:r>
              <a:rPr lang="es-ES" sz="1400" dirty="0" smtClean="0"/>
              <a:t>LA </a:t>
            </a:r>
            <a:r>
              <a:rPr lang="es-ES" sz="1400" dirty="0"/>
              <a:t>SOCIEDAD TERMINAL DE CONTENEDORES DE BUENAVENTURA TC-</a:t>
            </a:r>
            <a:r>
              <a:rPr lang="es-ES" sz="1400" dirty="0" smtClean="0"/>
              <a:t>BUEN</a:t>
            </a:r>
            <a:endParaRPr lang="es-ES_tradnl" sz="1400" dirty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ES_tradnl" sz="1400" b="1" dirty="0"/>
              <a:t>MODULO 2 </a:t>
            </a:r>
            <a:r>
              <a:rPr lang="es-ES_tradnl" sz="1400" b="1" dirty="0" smtClean="0"/>
              <a:t>- </a:t>
            </a:r>
            <a:r>
              <a:rPr lang="es-ES" sz="1400" b="1" dirty="0" smtClean="0"/>
              <a:t>$</a:t>
            </a:r>
            <a:r>
              <a:rPr lang="es-ES" sz="1400" b="1" dirty="0"/>
              <a:t>561,122,160 </a:t>
            </a:r>
            <a:endParaRPr lang="es-ES_tradnl" sz="1400" b="1" dirty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 smtClean="0"/>
              <a:t>CONCESIÓN </a:t>
            </a:r>
            <a:r>
              <a:rPr lang="pt-BR" sz="1400" dirty="0" smtClean="0"/>
              <a:t>PORTUARI</a:t>
            </a:r>
            <a:r>
              <a:rPr lang="pt-BR" sz="1400" dirty="0"/>
              <a:t>A No 001 DE 2013 </a:t>
            </a:r>
            <a:r>
              <a:rPr lang="pt-BR" sz="1400" dirty="0" smtClean="0"/>
              <a:t>-</a:t>
            </a:r>
            <a:r>
              <a:rPr lang="pt-BR" sz="1400" dirty="0"/>
              <a:t>CENIT TUMACO S.A.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/>
              <a:t>CONCESIÓN </a:t>
            </a:r>
            <a:r>
              <a:rPr lang="pt-BR" sz="1400" dirty="0"/>
              <a:t>PORTUARIA No 010 DE 2007 -SOCIEDAD PUERTO INDUSTRIAL AGUADULCE 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ES_tradnl" sz="1400" b="1" dirty="0"/>
              <a:t>MODULO </a:t>
            </a:r>
            <a:r>
              <a:rPr lang="es-ES_tradnl" sz="1400" b="1" dirty="0" smtClean="0"/>
              <a:t>3 -  </a:t>
            </a:r>
            <a:r>
              <a:rPr lang="es-ES" sz="1400" b="1" dirty="0"/>
              <a:t>$497,203,840</a:t>
            </a:r>
            <a:endParaRPr lang="es-ES_tradnl" sz="1400" b="1" dirty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/>
              <a:t>CONCESIÓN </a:t>
            </a:r>
            <a:r>
              <a:rPr lang="pt-BR" sz="1400" dirty="0"/>
              <a:t>PORTUARIA No 010 DE </a:t>
            </a:r>
            <a:r>
              <a:rPr lang="pt-BR" sz="1400" dirty="0" smtClean="0"/>
              <a:t>1994 -</a:t>
            </a:r>
            <a:r>
              <a:rPr lang="is-IS" sz="1400" dirty="0" smtClean="0"/>
              <a:t>SOCIEDAD </a:t>
            </a:r>
            <a:r>
              <a:rPr lang="is-IS" sz="1400" dirty="0"/>
              <a:t>PORTUARIA ALGRANEL </a:t>
            </a:r>
            <a:r>
              <a:rPr lang="is-IS" sz="1400" dirty="0" smtClean="0"/>
              <a:t>S.A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 smtClean="0"/>
              <a:t>CONCESIÓN </a:t>
            </a:r>
            <a:r>
              <a:rPr lang="pt-BR" sz="1400" dirty="0"/>
              <a:t>PORTUARIA No </a:t>
            </a:r>
            <a:r>
              <a:rPr lang="pt-BR" sz="1400" dirty="0" smtClean="0"/>
              <a:t>001 </a:t>
            </a:r>
            <a:r>
              <a:rPr lang="pt-BR" sz="1400" dirty="0"/>
              <a:t>DE </a:t>
            </a:r>
            <a:r>
              <a:rPr lang="pt-BR" sz="1400" dirty="0" smtClean="0"/>
              <a:t>2007 -</a:t>
            </a:r>
            <a:r>
              <a:rPr lang="is-IS" sz="1400" dirty="0" smtClean="0"/>
              <a:t>SOCIEDAD </a:t>
            </a:r>
            <a:r>
              <a:rPr lang="is-IS" sz="1400" dirty="0"/>
              <a:t>PORTUARIA BAVARIA S.A</a:t>
            </a:r>
            <a:r>
              <a:rPr lang="is-IS" sz="1400" dirty="0" smtClean="0"/>
              <a:t>. 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 smtClean="0"/>
              <a:t>CONCESIÓN </a:t>
            </a:r>
            <a:r>
              <a:rPr lang="pt-BR" sz="1400" dirty="0"/>
              <a:t>PORTUARIA No </a:t>
            </a:r>
            <a:r>
              <a:rPr lang="pt-BR" sz="1400" dirty="0" smtClean="0"/>
              <a:t>021 </a:t>
            </a:r>
            <a:r>
              <a:rPr lang="pt-BR" sz="1400" dirty="0"/>
              <a:t>DE </a:t>
            </a:r>
            <a:r>
              <a:rPr lang="pt-BR" sz="1400" dirty="0" smtClean="0"/>
              <a:t>1997 - </a:t>
            </a:r>
            <a:r>
              <a:rPr lang="is-IS" sz="1400" dirty="0" smtClean="0"/>
              <a:t>SOCIEDAD </a:t>
            </a:r>
            <a:r>
              <a:rPr lang="is-IS" sz="1400" dirty="0"/>
              <a:t>OIL TANKING </a:t>
            </a:r>
            <a:endParaRPr lang="is-IS" sz="1400" dirty="0" smtClean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 smtClean="0"/>
              <a:t>CONCESIÓN </a:t>
            </a:r>
            <a:r>
              <a:rPr lang="pt-BR" sz="1400" dirty="0"/>
              <a:t>PORTUARIA No </a:t>
            </a:r>
            <a:r>
              <a:rPr lang="pt-BR" sz="1400" dirty="0" smtClean="0"/>
              <a:t>001 </a:t>
            </a:r>
            <a:r>
              <a:rPr lang="pt-BR" sz="1400" dirty="0"/>
              <a:t>DE </a:t>
            </a:r>
            <a:r>
              <a:rPr lang="pt-BR" sz="1400" dirty="0" smtClean="0"/>
              <a:t>2009 - </a:t>
            </a:r>
            <a:r>
              <a:rPr lang="is-IS" sz="1400" dirty="0" smtClean="0"/>
              <a:t>SOCIEDAD </a:t>
            </a:r>
            <a:r>
              <a:rPr lang="is-IS" sz="1400" dirty="0"/>
              <a:t>PORTUARIA DE LA PENÍNSULA S.A</a:t>
            </a:r>
            <a:r>
              <a:rPr lang="is-IS" sz="1400" dirty="0" smtClean="0"/>
              <a:t>.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ES_tradnl" sz="1400" b="1" dirty="0"/>
              <a:t>MODULO 4 </a:t>
            </a:r>
            <a:r>
              <a:rPr lang="es-ES_tradnl" sz="1400" b="1" dirty="0" smtClean="0"/>
              <a:t>- </a:t>
            </a:r>
            <a:r>
              <a:rPr lang="es-ES" sz="1400" b="1" dirty="0"/>
              <a:t>$476,779,885 </a:t>
            </a:r>
            <a:endParaRPr lang="es-ES_tradnl" sz="1400" b="1" dirty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/>
              <a:t>CONCESIÓN PORTUARIA </a:t>
            </a:r>
            <a:r>
              <a:rPr lang="is-IS" sz="1400" dirty="0" smtClean="0"/>
              <a:t>No  </a:t>
            </a:r>
            <a:r>
              <a:rPr lang="es-ES" sz="1400" dirty="0"/>
              <a:t>010 DE </a:t>
            </a:r>
            <a:r>
              <a:rPr lang="es-ES" sz="1400" dirty="0" smtClean="0"/>
              <a:t>2010</a:t>
            </a:r>
            <a:r>
              <a:rPr lang="es-ES" sz="1400" dirty="0"/>
              <a:t> </a:t>
            </a:r>
            <a:r>
              <a:rPr lang="es-ES" sz="1400" dirty="0" smtClean="0"/>
              <a:t>- </a:t>
            </a:r>
            <a:r>
              <a:rPr lang="is-IS" sz="1400" dirty="0" smtClean="0"/>
              <a:t>REFINERÍA </a:t>
            </a:r>
            <a:r>
              <a:rPr lang="is-IS" sz="1400" dirty="0"/>
              <a:t>DE CARTAGENA S.A.(REFICAR S.A.</a:t>
            </a:r>
            <a:r>
              <a:rPr lang="is-IS" sz="1400" dirty="0" smtClean="0"/>
              <a:t>)</a:t>
            </a:r>
            <a:endParaRPr lang="es-ES_tradnl" sz="1400" dirty="0" smtClean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/>
              <a:t>CONCESIÓN PORTUARIA No  </a:t>
            </a:r>
            <a:r>
              <a:rPr lang="es-ES" sz="1400" dirty="0" smtClean="0"/>
              <a:t>006 </a:t>
            </a:r>
            <a:r>
              <a:rPr lang="es-ES" sz="1400" dirty="0"/>
              <a:t>DE </a:t>
            </a:r>
            <a:r>
              <a:rPr lang="es-ES" sz="1400" dirty="0" smtClean="0"/>
              <a:t>2010</a:t>
            </a:r>
            <a:r>
              <a:rPr lang="es-ES" sz="1400" dirty="0"/>
              <a:t> </a:t>
            </a:r>
            <a:r>
              <a:rPr lang="es-ES" sz="1400" dirty="0" smtClean="0"/>
              <a:t>- </a:t>
            </a:r>
            <a:r>
              <a:rPr lang="is-IS" sz="1400" dirty="0" smtClean="0"/>
              <a:t>-</a:t>
            </a:r>
            <a:r>
              <a:rPr lang="es-ES" sz="1400" dirty="0" smtClean="0"/>
              <a:t>SOCIEDAD </a:t>
            </a:r>
            <a:r>
              <a:rPr lang="es-ES" sz="1400" dirty="0"/>
              <a:t>PORTUARIA CENTRAL CARTAGENA </a:t>
            </a:r>
            <a:r>
              <a:rPr lang="es-ES" sz="1400" dirty="0" smtClean="0"/>
              <a:t>S.A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 smtClean="0"/>
              <a:t>CONCESIÓN </a:t>
            </a:r>
            <a:r>
              <a:rPr lang="is-IS" sz="1400" dirty="0"/>
              <a:t>PORTUARIA No  </a:t>
            </a:r>
            <a:r>
              <a:rPr lang="es-ES" sz="1400" dirty="0" smtClean="0"/>
              <a:t>009 </a:t>
            </a:r>
            <a:r>
              <a:rPr lang="es-ES" sz="1400" dirty="0"/>
              <a:t>DE </a:t>
            </a:r>
            <a:r>
              <a:rPr lang="es-ES" sz="1400" dirty="0" smtClean="0"/>
              <a:t>2007</a:t>
            </a:r>
            <a:r>
              <a:rPr lang="is-IS" sz="1400" dirty="0"/>
              <a:t> </a:t>
            </a:r>
            <a:r>
              <a:rPr lang="is-IS" sz="1400" dirty="0" smtClean="0"/>
              <a:t>- SOCIEDAD </a:t>
            </a:r>
            <a:r>
              <a:rPr lang="is-IS" sz="1400" dirty="0"/>
              <a:t>ARENAL ZONA </a:t>
            </a:r>
            <a:r>
              <a:rPr lang="is-IS" sz="1400" dirty="0" smtClean="0"/>
              <a:t>ATLÁNTICA</a:t>
            </a:r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es-ES_tradnl" sz="1400" b="1" dirty="0"/>
              <a:t>MODULO </a:t>
            </a:r>
            <a:r>
              <a:rPr lang="es-ES_tradnl" sz="1400" b="1" dirty="0" smtClean="0"/>
              <a:t>5 - </a:t>
            </a:r>
            <a:r>
              <a:rPr lang="es-ES" sz="1400" b="1" dirty="0"/>
              <a:t>$277,135,600</a:t>
            </a:r>
            <a:r>
              <a:rPr lang="es-ES" sz="1400" dirty="0"/>
              <a:t>	</a:t>
            </a:r>
            <a:endParaRPr lang="es-ES_tradnl" sz="1400" b="1" dirty="0"/>
          </a:p>
          <a:p>
            <a:pPr marL="87312" algn="just">
              <a:tabLst>
                <a:tab pos="3233738" algn="l"/>
                <a:tab pos="3494088" algn="l"/>
                <a:tab pos="8159750" algn="l"/>
              </a:tabLst>
            </a:pPr>
            <a:r>
              <a:rPr lang="is-IS" sz="1400" dirty="0"/>
              <a:t>CONCESIÓN PORTUARIA No  </a:t>
            </a:r>
            <a:r>
              <a:rPr lang="is-IS" sz="1400" dirty="0" smtClean="0"/>
              <a:t>007DE 1993 -</a:t>
            </a:r>
            <a:r>
              <a:rPr lang="es-ES" sz="1400" dirty="0"/>
              <a:t>A SOCIEDAD PORTUARIA REGIONAL DE CARTAGENA </a:t>
            </a:r>
            <a:r>
              <a:rPr lang="es-ES" sz="1400" dirty="0" smtClean="0"/>
              <a:t>S.A</a:t>
            </a:r>
            <a:endParaRPr lang="es-CO" sz="1400" b="1" i="1" u="sng" dirty="0" smtClean="0">
              <a:solidFill>
                <a:srgbClr val="FF6600"/>
              </a:solidFill>
            </a:endParaRPr>
          </a:p>
          <a:p>
            <a:pPr marL="87312" indent="0" algn="just">
              <a:buFont typeface="Wingdings" panose="05000000000000000000" pitchFamily="2" charset="2"/>
              <a:buNone/>
              <a:tabLst>
                <a:tab pos="3233738" algn="l"/>
                <a:tab pos="3494088" algn="l"/>
                <a:tab pos="8159750" algn="l"/>
              </a:tabLst>
            </a:pPr>
            <a:endParaRPr lang="es-CO" sz="1400" b="1" i="1" u="sng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5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170080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3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</Template>
  <TotalTime>15343</TotalTime>
  <Words>867</Words>
  <Application>Microsoft Office PowerPoint</Application>
  <PresentationFormat>Panorámica</PresentationFormat>
  <Paragraphs>82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Candara</vt:lpstr>
      <vt:lpstr>Helvetica Neue Bold Condensed</vt:lpstr>
      <vt:lpstr>Impact</vt:lpstr>
      <vt:lpstr>Times New Roman</vt:lpstr>
      <vt:lpstr>Wingdings</vt:lpstr>
      <vt:lpstr>plantilla ANI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nrojas</dc:creator>
  <cp:lastModifiedBy>Ricardo Aguilera Wilches</cp:lastModifiedBy>
  <cp:revision>479</cp:revision>
  <cp:lastPrinted>2015-05-29T15:31:52Z</cp:lastPrinted>
  <dcterms:created xsi:type="dcterms:W3CDTF">2012-11-16T19:55:35Z</dcterms:created>
  <dcterms:modified xsi:type="dcterms:W3CDTF">2015-09-25T14:46:13Z</dcterms:modified>
</cp:coreProperties>
</file>