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58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2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3.xml" ContentType="application/vnd.openxmlformats-officedocument.presentationml.notesSlide+xml"/>
  <Override PartName="/ppt/tags/tag67.xml" ContentType="application/vnd.openxmlformats-officedocument.presentationml.tags+xml"/>
  <Override PartName="/ppt/notesSlides/notesSlide4.xml" ContentType="application/vnd.openxmlformats-officedocument.presentationml.notesSlide+xml"/>
  <Override PartName="/ppt/tags/tag68.xml" ContentType="application/vnd.openxmlformats-officedocument.presentationml.tags+xml"/>
  <Override PartName="/ppt/notesSlides/notesSlide5.xml" ContentType="application/vnd.openxmlformats-officedocument.presentationml.notesSlide+xml"/>
  <Override PartName="/ppt/tags/tag69.xml" ContentType="application/vnd.openxmlformats-officedocument.presentationml.tags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70.xml" ContentType="application/vnd.openxmlformats-officedocument.presentationml.tags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15"/>
  </p:notesMasterIdLst>
  <p:sldIdLst>
    <p:sldId id="257" r:id="rId3"/>
    <p:sldId id="289" r:id="rId4"/>
    <p:sldId id="290" r:id="rId5"/>
    <p:sldId id="291" r:id="rId6"/>
    <p:sldId id="292" r:id="rId7"/>
    <p:sldId id="280" r:id="rId8"/>
    <p:sldId id="283" r:id="rId9"/>
    <p:sldId id="284" r:id="rId10"/>
    <p:sldId id="285" r:id="rId11"/>
    <p:sldId id="286" r:id="rId12"/>
    <p:sldId id="287" r:id="rId13"/>
    <p:sldId id="288" r:id="rId14"/>
  </p:sldIdLst>
  <p:sldSz cx="9144000" cy="6858000" type="screen4x3"/>
  <p:notesSz cx="7010400" cy="9296400"/>
  <p:custDataLst>
    <p:tags r:id="rId16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3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061"/>
    <a:srgbClr val="FEF6F0"/>
    <a:srgbClr val="FBD5B5"/>
    <a:srgbClr val="B8CCE4"/>
    <a:srgbClr val="68CCE4"/>
    <a:srgbClr val="B9CDE5"/>
    <a:srgbClr val="95B3D7"/>
    <a:srgbClr val="1BA3B1"/>
    <a:srgbClr val="1CB0A9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252" y="102"/>
      </p:cViewPr>
      <p:guideLst>
        <p:guide orient="horz" pos="2160"/>
        <p:guide pos="2880"/>
        <p:guide pos="1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Libro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[Libro1]Hoja1!$B$10</c:f>
              <c:strCache>
                <c:ptCount val="1"/>
                <c:pt idx="0">
                  <c:v>TIPIFICADOS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[Libro1]Hoja1!$A$11:$A$15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[Libro1]Hoja1!$B$11:$B$15</c:f>
              <c:numCache>
                <c:formatCode>General</c:formatCode>
                <c:ptCount val="5"/>
                <c:pt idx="0">
                  <c:v>3129</c:v>
                </c:pt>
                <c:pt idx="1">
                  <c:v>3301</c:v>
                </c:pt>
                <c:pt idx="2">
                  <c:v>3321</c:v>
                </c:pt>
                <c:pt idx="3">
                  <c:v>4861</c:v>
                </c:pt>
                <c:pt idx="4">
                  <c:v>2246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79-47D9-9344-631F6A4252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225899504"/>
        <c:axId val="153977248"/>
        <c:axId val="0"/>
      </c:bar3DChart>
      <c:catAx>
        <c:axId val="22589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3977248"/>
        <c:crosses val="autoZero"/>
        <c:auto val="1"/>
        <c:lblAlgn val="ctr"/>
        <c:lblOffset val="100"/>
        <c:noMultiLvlLbl val="0"/>
      </c:catAx>
      <c:valAx>
        <c:axId val="15397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25899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i="1" baseline="0" dirty="0">
                <a:solidFill>
                  <a:schemeClr val="bg2">
                    <a:lumMod val="25000"/>
                  </a:schemeClr>
                </a:solidFill>
              </a:rPr>
              <a:t>Solicitudes de información atendidas: 			438</a:t>
            </a:r>
          </a:p>
          <a:p>
            <a:pPr algn="l">
              <a:defRPr/>
            </a:pPr>
            <a:r>
              <a:rPr lang="es-ES" i="1" baseline="0" dirty="0">
                <a:solidFill>
                  <a:schemeClr val="bg2">
                    <a:lumMod val="25000"/>
                  </a:schemeClr>
                </a:solidFill>
              </a:rPr>
              <a:t>Requerimientos atendidos en virtud de las solicitudes: 	1359</a:t>
            </a:r>
          </a:p>
          <a:p>
            <a:pPr algn="l">
              <a:defRPr/>
            </a:pPr>
            <a:r>
              <a:rPr lang="es-ES" i="1" baseline="0" dirty="0">
                <a:solidFill>
                  <a:schemeClr val="bg2">
                    <a:lumMod val="25000"/>
                  </a:schemeClr>
                </a:solidFill>
              </a:rPr>
              <a:t>		         	    Solicitudes en trámite:	11</a:t>
            </a:r>
            <a:endParaRPr lang="es-ES" i="1" dirty="0">
              <a:solidFill>
                <a:schemeClr val="bg2">
                  <a:lumMod val="25000"/>
                </a:schemeClr>
              </a:solidFill>
            </a:endParaRPr>
          </a:p>
        </c:rich>
      </c:tx>
      <c:layout>
        <c:manualLayout>
          <c:xMode val="edge"/>
          <c:yMode val="edge"/>
          <c:x val="1.604580549056403E-2"/>
          <c:y val="1.01978687658752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1.7505107431488243E-2"/>
          <c:y val="0.26853172252547947"/>
          <c:w val="0.96498978513702349"/>
          <c:h val="0.55997314897659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Procuraduría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Ingresos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B0-464E-A215-501DD403C65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Contraloría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Ingresos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B0-464E-A215-501DD403C655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Superpuertos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Ingresos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B0-464E-A215-501DD403C655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Congreso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Ingresos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B0-464E-A215-501DD403C655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Fiscalía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Ingresos</c:v>
                </c:pt>
              </c:strCache>
            </c:strRef>
          </c:cat>
          <c:val>
            <c:numRef>
              <c:f>Hoja1!$F$2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B0-464E-A215-501DD403C655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Defensoría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Ingresos</c:v>
                </c:pt>
              </c:strCache>
            </c:strRef>
          </c:cat>
          <c:val>
            <c:numRef>
              <c:f>Hoja1!$G$2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3B0-464E-A215-501DD403C65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67496600"/>
        <c:axId val="267495816"/>
      </c:barChart>
      <c:catAx>
        <c:axId val="267496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67495816"/>
        <c:crosses val="autoZero"/>
        <c:auto val="1"/>
        <c:lblAlgn val="ctr"/>
        <c:lblOffset val="100"/>
        <c:noMultiLvlLbl val="0"/>
      </c:catAx>
      <c:valAx>
        <c:axId val="2674958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67496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26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17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36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06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77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0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4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4.png"/><Relationship Id="rId2" Type="http://schemas.openxmlformats.org/officeDocument/2006/relationships/tags" Target="../tags/tag10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2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2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vmlDrawing" Target="../drawings/vmlDrawing9.v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10" Type="http://schemas.openxmlformats.org/officeDocument/2006/relationships/image" Target="../media/image1.emf"/><Relationship Id="rId4" Type="http://schemas.openxmlformats.org/officeDocument/2006/relationships/tags" Target="../tags/tag54.xml"/><Relationship Id="rId9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1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9144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1838325" y="3383280"/>
            <a:ext cx="7305676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2313084" y="1690686"/>
            <a:ext cx="583311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313084" y="3467100"/>
            <a:ext cx="585216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313084" y="4248150"/>
            <a:ext cx="321945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989056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057274" y="-484331"/>
            <a:ext cx="3046330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4"/>
            <a:ext cx="9144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498248" y="5557688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593" y="5666307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0" y="4617720"/>
            <a:ext cx="9144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3253528" y="982470"/>
            <a:ext cx="265907" cy="60369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323" b="1" spc="46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1913244" y="404784"/>
            <a:ext cx="273921" cy="66050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92" b="1" spc="46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05210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81-7317-452B-9405-5541A6BB74A7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6561-1D88-4C34-98FD-B7048EFBB73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84376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815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29200" y="1600202"/>
            <a:ext cx="43815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1BC-47E4-4861-BE15-594C7865B601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173D-9669-4A0E-85E4-36AE27FF230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37687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A72E-ABC7-4FCF-AF24-9C07DAE45820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906C-CF78-44A0-9320-6C77DAF4A514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46896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0CD5E-953A-4870-A99B-4DA9B7B30237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07B63-2748-423D-83A5-BB10F6308C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74007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672-67BC-4FAC-8850-3219C01847CD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B299-7353-42A4-B5CE-E512678E874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98140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FA60-3E14-4470-B633-3EEF6DABC52F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04B6-64A3-4D4F-901E-2433E906C437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04899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r>
              <a:rPr lang="es-ES" noProof="0" dirty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4B47-C5F1-441A-B1AC-72F85E5FA3A0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B9FE-C7BF-4A07-9104-9FB5F2F8D7F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84335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86677-3D09-45AE-A83A-B0678347935F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3907-615D-43EC-B056-925FD45450C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426092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95301" y="274640"/>
            <a:ext cx="653415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EC7-C8AB-4F3D-91C6-25182E146705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C104-C271-4922-9FC2-3341AD69F88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8635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1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143900" y="6356351"/>
            <a:ext cx="542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253528" y="982470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913243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6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2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477678" y="0"/>
            <a:ext cx="8666321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19150" y="433512"/>
            <a:ext cx="7318788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352425" y="-398782"/>
            <a:ext cx="983076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181853" y="6198201"/>
            <a:ext cx="684423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38" y="6305273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7038975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0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8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106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74900" y="3683000"/>
            <a:ext cx="5956300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358548" y="5811900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893" y="5920519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6344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4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256305" y="1250343"/>
            <a:ext cx="7529885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04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0355-26A5-4923-A7FF-4852F58F83CA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CF29-C0DE-49D9-8F45-889FAB45E52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879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vmlDrawing" Target="../drawings/vmlDrawing1.v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286246" y="1250344"/>
            <a:ext cx="8579458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674100" y="6451341"/>
            <a:ext cx="432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2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6877050" y="6288821"/>
            <a:ext cx="618324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324" y="6363329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286246" y="262340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285252" y="1059059"/>
            <a:ext cx="8589667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-1" y="6724298"/>
            <a:ext cx="6717507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  <p:sldLayoutId id="2147483672" r:id="rId8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CO"/>
          </a:p>
        </p:txBody>
      </p:sp>
      <p:pic>
        <p:nvPicPr>
          <p:cNvPr id="1027" name="7 Imagen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91440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8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33866-6AF4-4A2D-ACAA-9F63535E8C2A}" type="datetimeFigureOut">
              <a:rPr lang="es-CO"/>
              <a:pPr>
                <a:defRPr/>
              </a:pPr>
              <a:t>30/08/2017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8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8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DFA6C-B1FB-4021-845A-52808C171FE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82" y="92077"/>
            <a:ext cx="935117" cy="7426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2700" r="2941" b="22701"/>
          <a:stretch/>
        </p:blipFill>
        <p:spPr>
          <a:xfrm>
            <a:off x="7620000" y="44451"/>
            <a:ext cx="1311483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5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92" b="1" kern="1200">
          <a:solidFill>
            <a:schemeClr val="tx1"/>
          </a:solidFill>
          <a:latin typeface="Impac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92" b="1">
          <a:solidFill>
            <a:schemeClr val="tx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92" b="1">
          <a:solidFill>
            <a:schemeClr val="tx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92" b="1">
          <a:solidFill>
            <a:schemeClr val="tx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92" b="1">
          <a:solidFill>
            <a:schemeClr val="tx1"/>
          </a:solidFill>
          <a:latin typeface="Impact" pitchFamily="34" charset="0"/>
        </a:defRPr>
      </a:lvl5pPr>
      <a:lvl6pPr marL="422041" algn="ctr" rtl="0" eaLnBrk="1" fontAlgn="base" hangingPunct="1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" pitchFamily="34" charset="0"/>
        </a:defRPr>
      </a:lvl6pPr>
      <a:lvl7pPr marL="844083" algn="ctr" rtl="0" eaLnBrk="1" fontAlgn="base" hangingPunct="1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" pitchFamily="34" charset="0"/>
        </a:defRPr>
      </a:lvl7pPr>
      <a:lvl8pPr marL="1266124" algn="ctr" rtl="0" eaLnBrk="1" fontAlgn="base" hangingPunct="1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" pitchFamily="34" charset="0"/>
        </a:defRPr>
      </a:lvl8pPr>
      <a:lvl9pPr marL="1688165" algn="ctr" rtl="0" eaLnBrk="1" fontAlgn="base" hangingPunct="1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" pitchFamily="34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jpeg"/><Relationship Id="rId2" Type="http://schemas.openxmlformats.org/officeDocument/2006/relationships/tags" Target="../tags/tag69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jpeg"/><Relationship Id="rId2" Type="http://schemas.openxmlformats.org/officeDocument/2006/relationships/tags" Target="../tags/tag70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6.bin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2" Type="http://schemas.openxmlformats.org/officeDocument/2006/relationships/tags" Target="../tags/tag59.xml"/><Relationship Id="rId1" Type="http://schemas.openxmlformats.org/officeDocument/2006/relationships/vmlDrawing" Target="../drawings/vmlDrawing11.vml"/><Relationship Id="rId6" Type="http://schemas.openxmlformats.org/officeDocument/2006/relationships/tags" Target="../tags/tag63.xml"/><Relationship Id="rId11" Type="http://schemas.openxmlformats.org/officeDocument/2006/relationships/image" Target="../media/image11.emf"/><Relationship Id="rId5" Type="http://schemas.openxmlformats.org/officeDocument/2006/relationships/tags" Target="../tags/tag62.xml"/><Relationship Id="rId10" Type="http://schemas.openxmlformats.org/officeDocument/2006/relationships/oleObject" Target="../embeddings/oleObject11.bin"/><Relationship Id="rId4" Type="http://schemas.openxmlformats.org/officeDocument/2006/relationships/tags" Target="../tags/tag61.xml"/><Relationship Id="rId9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image" Target="../media/image11.emf"/><Relationship Id="rId2" Type="http://schemas.openxmlformats.org/officeDocument/2006/relationships/tags" Target="../tags/tag65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jpeg"/><Relationship Id="rId2" Type="http://schemas.openxmlformats.org/officeDocument/2006/relationships/tags" Target="../tags/tag6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7712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1136576" y="2885653"/>
            <a:ext cx="6493242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600" b="1" dirty="0">
                <a:effectLst/>
                <a:latin typeface="Calibri"/>
                <a:ea typeface="Times New Roman"/>
                <a:cs typeface="Times New Roman"/>
              </a:rPr>
              <a:t>AVANCES TEMAS ADMINISTRATIVOS</a:t>
            </a:r>
            <a:endParaRPr lang="es-CO" sz="1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2241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ángulo redondeado 7"/>
          <p:cNvSpPr/>
          <p:nvPr/>
        </p:nvSpPr>
        <p:spPr>
          <a:xfrm>
            <a:off x="4837436" y="1794815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/>
              <a:t>Administrativos: 181 Hallazgos</a:t>
            </a:r>
            <a:endParaRPr lang="es-CO" sz="2800" b="1" dirty="0"/>
          </a:p>
        </p:txBody>
      </p:sp>
      <p:grpSp>
        <p:nvGrpSpPr>
          <p:cNvPr id="23" name="Grupo 22"/>
          <p:cNvGrpSpPr/>
          <p:nvPr/>
        </p:nvGrpSpPr>
        <p:grpSpPr>
          <a:xfrm>
            <a:off x="4129023" y="1690765"/>
            <a:ext cx="796322" cy="739657"/>
            <a:chOff x="1988321" y="0"/>
            <a:chExt cx="810013" cy="1073007"/>
          </a:xfrm>
        </p:grpSpPr>
        <p:sp>
          <p:nvSpPr>
            <p:cNvPr id="24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25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26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Imagen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793" y="1836792"/>
            <a:ext cx="398519" cy="252338"/>
          </a:xfrm>
          <a:prstGeom prst="rect">
            <a:avLst/>
          </a:prstGeom>
        </p:spPr>
      </p:pic>
      <p:sp>
        <p:nvSpPr>
          <p:cNvPr id="34" name="Rectángulo redondeado 7"/>
          <p:cNvSpPr/>
          <p:nvPr/>
        </p:nvSpPr>
        <p:spPr>
          <a:xfrm>
            <a:off x="4837436" y="2529913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/>
              <a:t>Fiscales: 12 Hallazgos</a:t>
            </a:r>
            <a:endParaRPr lang="es-CO" sz="2800" b="1" dirty="0"/>
          </a:p>
        </p:txBody>
      </p:sp>
      <p:grpSp>
        <p:nvGrpSpPr>
          <p:cNvPr id="35" name="Grupo 22"/>
          <p:cNvGrpSpPr/>
          <p:nvPr/>
        </p:nvGrpSpPr>
        <p:grpSpPr>
          <a:xfrm>
            <a:off x="4129023" y="2425863"/>
            <a:ext cx="796322" cy="739657"/>
            <a:chOff x="1988321" y="0"/>
            <a:chExt cx="810013" cy="1073007"/>
          </a:xfrm>
        </p:grpSpPr>
        <p:sp>
          <p:nvSpPr>
            <p:cNvPr id="36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37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38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9" name="Imagen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793" y="2571890"/>
            <a:ext cx="398519" cy="252338"/>
          </a:xfrm>
          <a:prstGeom prst="rect">
            <a:avLst/>
          </a:prstGeom>
        </p:spPr>
      </p:pic>
      <p:sp>
        <p:nvSpPr>
          <p:cNvPr id="72" name="Rectángulo redondeado 7"/>
          <p:cNvSpPr/>
          <p:nvPr/>
        </p:nvSpPr>
        <p:spPr>
          <a:xfrm>
            <a:off x="4837436" y="1794815"/>
            <a:ext cx="3873898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/>
              <a:t>Técnicas: 19</a:t>
            </a:r>
            <a:endParaRPr lang="es-CO" sz="2800" b="1" dirty="0"/>
          </a:p>
        </p:txBody>
      </p:sp>
      <p:grpSp>
        <p:nvGrpSpPr>
          <p:cNvPr id="73" name="Grupo 22"/>
          <p:cNvGrpSpPr/>
          <p:nvPr/>
        </p:nvGrpSpPr>
        <p:grpSpPr>
          <a:xfrm>
            <a:off x="4129023" y="1690765"/>
            <a:ext cx="796322" cy="739657"/>
            <a:chOff x="1988321" y="0"/>
            <a:chExt cx="810013" cy="1073007"/>
          </a:xfrm>
        </p:grpSpPr>
        <p:sp>
          <p:nvSpPr>
            <p:cNvPr id="74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75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76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4" name="Rectángulo redondeado 7"/>
          <p:cNvSpPr/>
          <p:nvPr/>
        </p:nvSpPr>
        <p:spPr>
          <a:xfrm>
            <a:off x="4837436" y="2529913"/>
            <a:ext cx="3873898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/>
              <a:t>Organizacionales: 33</a:t>
            </a:r>
            <a:endParaRPr lang="es-CO" sz="2800" b="1" dirty="0"/>
          </a:p>
        </p:txBody>
      </p:sp>
      <p:grpSp>
        <p:nvGrpSpPr>
          <p:cNvPr id="85" name="Grupo 22"/>
          <p:cNvGrpSpPr/>
          <p:nvPr/>
        </p:nvGrpSpPr>
        <p:grpSpPr>
          <a:xfrm>
            <a:off x="4129023" y="2425863"/>
            <a:ext cx="796322" cy="739657"/>
            <a:chOff x="1988321" y="0"/>
            <a:chExt cx="810013" cy="1073007"/>
          </a:xfrm>
        </p:grpSpPr>
        <p:sp>
          <p:nvSpPr>
            <p:cNvPr id="86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87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88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Abrir llave 1"/>
          <p:cNvSpPr/>
          <p:nvPr/>
        </p:nvSpPr>
        <p:spPr>
          <a:xfrm>
            <a:off x="3527922" y="1841037"/>
            <a:ext cx="356641" cy="1080000"/>
          </a:xfrm>
          <a:prstGeom prst="leftBrace">
            <a:avLst/>
          </a:prstGeom>
          <a:ln>
            <a:solidFill>
              <a:schemeClr val="accent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/>
          <p:cNvSpPr txBox="1"/>
          <p:nvPr/>
        </p:nvSpPr>
        <p:spPr>
          <a:xfrm>
            <a:off x="859769" y="1579851"/>
            <a:ext cx="261903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solidFill>
                  <a:schemeClr val="accent5"/>
                </a:solidFill>
              </a:rPr>
              <a:t>Para la vigencia 2017 se tienen programadas 86 auditorías de las cuales se han rea</a:t>
            </a:r>
            <a:r>
              <a:rPr lang="es-ES" dirty="0">
                <a:solidFill>
                  <a:schemeClr val="accent5"/>
                </a:solidFill>
              </a:rPr>
              <a:t>l</a:t>
            </a:r>
            <a:r>
              <a:rPr lang="es-ES" sz="1600" dirty="0">
                <a:solidFill>
                  <a:schemeClr val="accent5"/>
                </a:solidFill>
              </a:rPr>
              <a:t>izado 54 en el período comprendido entre  enero y julio de 2017.</a:t>
            </a:r>
            <a:endParaRPr lang="es-CO" b="1" dirty="0">
              <a:solidFill>
                <a:schemeClr val="accent5"/>
              </a:solidFill>
            </a:endParaRPr>
          </a:p>
        </p:txBody>
      </p:sp>
      <p:sp>
        <p:nvSpPr>
          <p:cNvPr id="52" name="1 Título"/>
          <p:cNvSpPr txBox="1">
            <a:spLocks/>
          </p:cNvSpPr>
          <p:nvPr/>
        </p:nvSpPr>
        <p:spPr>
          <a:xfrm>
            <a:off x="859769" y="278077"/>
            <a:ext cx="7948742" cy="54006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Impact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</a:rPr>
              <a:t>Auditorías  de la OCI</a:t>
            </a:r>
          </a:p>
          <a:p>
            <a:endParaRPr lang="es-CO" sz="2000" dirty="0">
              <a:ln w="0"/>
              <a:solidFill>
                <a:srgbClr val="832748"/>
              </a:solidFill>
              <a:latin typeface="Candara" panose="020E0502030303020204" pitchFamily="34" charset="0"/>
              <a:ea typeface="Helvetica Neue Bold Condensed" charset="0"/>
              <a:cs typeface="Impact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130" y="1836792"/>
            <a:ext cx="398519" cy="252338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923" y="2590016"/>
            <a:ext cx="398519" cy="252338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35744" y="4323702"/>
            <a:ext cx="834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altLang="es-CO" sz="1200" dirty="0"/>
              <a:t>Las auditorías técnicas evalúan y verifican el cumplimiento de las funciones públicas de interventoría y de supervisión de los proyectos de concesión de la Agencia Nacional de Infraestructura, con sujeción a los principios de la función pública y a las normas que orientan el desarrollo y el servicio de las interventorías y de la supervisión. </a:t>
            </a:r>
          </a:p>
        </p:txBody>
      </p:sp>
      <p:sp>
        <p:nvSpPr>
          <p:cNvPr id="31" name="Rectángulo redondeado 7"/>
          <p:cNvSpPr/>
          <p:nvPr/>
        </p:nvSpPr>
        <p:spPr>
          <a:xfrm>
            <a:off x="4819347" y="3446177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2800" b="1" dirty="0"/>
              <a:t>Fiscales: 12 Hallazgos</a:t>
            </a:r>
            <a:endParaRPr lang="es-CO" sz="4000" b="1" dirty="0"/>
          </a:p>
        </p:txBody>
      </p:sp>
      <p:grpSp>
        <p:nvGrpSpPr>
          <p:cNvPr id="32" name="Grupo 22"/>
          <p:cNvGrpSpPr/>
          <p:nvPr/>
        </p:nvGrpSpPr>
        <p:grpSpPr>
          <a:xfrm>
            <a:off x="4110934" y="3342127"/>
            <a:ext cx="796322" cy="739657"/>
            <a:chOff x="1988321" y="0"/>
            <a:chExt cx="810013" cy="1073007"/>
          </a:xfrm>
        </p:grpSpPr>
        <p:sp>
          <p:nvSpPr>
            <p:cNvPr id="33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40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41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2" name="Imagen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704" y="3488154"/>
            <a:ext cx="398519" cy="252338"/>
          </a:xfrm>
          <a:prstGeom prst="rect">
            <a:avLst/>
          </a:prstGeom>
        </p:spPr>
      </p:pic>
      <p:sp>
        <p:nvSpPr>
          <p:cNvPr id="43" name="Rectángulo redondeado 7"/>
          <p:cNvSpPr/>
          <p:nvPr/>
        </p:nvSpPr>
        <p:spPr>
          <a:xfrm>
            <a:off x="4819347" y="3446177"/>
            <a:ext cx="3873898" cy="430073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/>
              <a:t>Especiales: 2</a:t>
            </a:r>
            <a:endParaRPr lang="es-CO" sz="2800" b="1" dirty="0"/>
          </a:p>
        </p:txBody>
      </p:sp>
      <p:grpSp>
        <p:nvGrpSpPr>
          <p:cNvPr id="44" name="Grupo 22"/>
          <p:cNvGrpSpPr/>
          <p:nvPr/>
        </p:nvGrpSpPr>
        <p:grpSpPr>
          <a:xfrm>
            <a:off x="4110934" y="3342127"/>
            <a:ext cx="796322" cy="739657"/>
            <a:chOff x="1988321" y="0"/>
            <a:chExt cx="810013" cy="1073007"/>
          </a:xfrm>
        </p:grpSpPr>
        <p:sp>
          <p:nvSpPr>
            <p:cNvPr id="45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46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47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8" name="Imagen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834" y="3506280"/>
            <a:ext cx="398519" cy="252338"/>
          </a:xfrm>
          <a:prstGeom prst="rect">
            <a:avLst/>
          </a:prstGeom>
        </p:spPr>
      </p:pic>
      <p:sp>
        <p:nvSpPr>
          <p:cNvPr id="49" name="CuadroTexto 48"/>
          <p:cNvSpPr txBox="1"/>
          <p:nvPr/>
        </p:nvSpPr>
        <p:spPr>
          <a:xfrm>
            <a:off x="335744" y="5002850"/>
            <a:ext cx="8328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altLang="es-CO" sz="1200" dirty="0"/>
              <a:t>Las auditorías organizacionales son aquellas labores de evaluación y verificación sobre los procesos internos de la entidad basada en riesgos. 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335744" y="5522585"/>
            <a:ext cx="8231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altLang="es-CO" sz="1200" dirty="0"/>
              <a:t>Las auditorías especiales son labores de evaluación y verificación sobre situaciones coyunturales de la entidad.</a:t>
            </a:r>
          </a:p>
        </p:txBody>
      </p:sp>
    </p:spTree>
    <p:extLst>
      <p:ext uri="{BB962C8B-B14F-4D97-AF65-F5344CB8AC3E}">
        <p14:creationId xmlns:p14="http://schemas.microsoft.com/office/powerpoint/2010/main" val="709139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11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789864" y="-109716"/>
            <a:ext cx="7772400" cy="115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sz="2800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</a:rPr>
              <a:t>Solicitudes contestadas a los entes de control a </a:t>
            </a:r>
          </a:p>
          <a:p>
            <a:pPr algn="ctr"/>
            <a:r>
              <a:rPr lang="es-ES" sz="2800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</a:rPr>
              <a:t>31 de julio de 2017</a:t>
            </a:r>
          </a:p>
        </p:txBody>
      </p:sp>
      <p:graphicFrame>
        <p:nvGraphicFramePr>
          <p:cNvPr id="5" name="Gráfico 4"/>
          <p:cNvGraphicFramePr/>
          <p:nvPr>
            <p:extLst/>
          </p:nvPr>
        </p:nvGraphicFramePr>
        <p:xfrm>
          <a:off x="581736" y="1192696"/>
          <a:ext cx="7980528" cy="5258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6657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1 Título"/>
          <p:cNvSpPr txBox="1">
            <a:spLocks/>
          </p:cNvSpPr>
          <p:nvPr/>
        </p:nvSpPr>
        <p:spPr>
          <a:xfrm>
            <a:off x="132522" y="371595"/>
            <a:ext cx="8814050" cy="58513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Impact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3600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</a:rPr>
              <a:t>P</a:t>
            </a:r>
            <a:r>
              <a:rPr lang="es-CO" sz="3600" dirty="0" err="1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</a:rPr>
              <a:t>rograma</a:t>
            </a:r>
            <a:r>
              <a:rPr lang="es-CO" sz="3600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</a:rPr>
              <a:t> de incorporación de interventorías</a:t>
            </a:r>
          </a:p>
          <a:p>
            <a:endParaRPr lang="es-CO" sz="1800" dirty="0">
              <a:ln w="0"/>
              <a:solidFill>
                <a:srgbClr val="832748"/>
              </a:solidFill>
              <a:latin typeface="Candara" panose="020E0502030303020204" pitchFamily="34" charset="0"/>
              <a:ea typeface="Helvetica Neue Bold Condensed" charset="0"/>
              <a:cs typeface="Impact"/>
            </a:endParaRPr>
          </a:p>
        </p:txBody>
      </p:sp>
      <p:sp>
        <p:nvSpPr>
          <p:cNvPr id="20" name="Rectángulo redondeado 7"/>
          <p:cNvSpPr/>
          <p:nvPr/>
        </p:nvSpPr>
        <p:spPr>
          <a:xfrm>
            <a:off x="4260249" y="1835724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Administrativos: 181 Hallazgos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3551836" y="1731674"/>
            <a:ext cx="796322" cy="739657"/>
            <a:chOff x="1988321" y="0"/>
            <a:chExt cx="810013" cy="1073007"/>
          </a:xfrm>
        </p:grpSpPr>
        <p:sp>
          <p:nvSpPr>
            <p:cNvPr id="24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25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26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Imagen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1877701"/>
            <a:ext cx="398519" cy="252338"/>
          </a:xfrm>
          <a:prstGeom prst="rect">
            <a:avLst/>
          </a:prstGeom>
        </p:spPr>
      </p:pic>
      <p:sp>
        <p:nvSpPr>
          <p:cNvPr id="34" name="Rectángulo redondeado 7"/>
          <p:cNvSpPr/>
          <p:nvPr/>
        </p:nvSpPr>
        <p:spPr>
          <a:xfrm>
            <a:off x="4260249" y="2570822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Fiscales: 12 Hallazgos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35" name="Grupo 22"/>
          <p:cNvGrpSpPr/>
          <p:nvPr/>
        </p:nvGrpSpPr>
        <p:grpSpPr>
          <a:xfrm>
            <a:off x="3551836" y="2466772"/>
            <a:ext cx="796322" cy="739657"/>
            <a:chOff x="1988321" y="0"/>
            <a:chExt cx="810013" cy="1073007"/>
          </a:xfrm>
        </p:grpSpPr>
        <p:sp>
          <p:nvSpPr>
            <p:cNvPr id="36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37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38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9" name="Imagen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2612799"/>
            <a:ext cx="398519" cy="252338"/>
          </a:xfrm>
          <a:prstGeom prst="rect">
            <a:avLst/>
          </a:prstGeom>
        </p:spPr>
      </p:pic>
      <p:sp>
        <p:nvSpPr>
          <p:cNvPr id="46" name="Rectángulo redondeado 7"/>
          <p:cNvSpPr/>
          <p:nvPr/>
        </p:nvSpPr>
        <p:spPr>
          <a:xfrm>
            <a:off x="4260249" y="3275621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Disciplinario y Fiscal: 69 Hallazgos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47" name="Grupo 22"/>
          <p:cNvGrpSpPr/>
          <p:nvPr/>
        </p:nvGrpSpPr>
        <p:grpSpPr>
          <a:xfrm>
            <a:off x="3551836" y="3171571"/>
            <a:ext cx="796322" cy="739657"/>
            <a:chOff x="1988321" y="0"/>
            <a:chExt cx="810013" cy="1073007"/>
          </a:xfrm>
        </p:grpSpPr>
        <p:sp>
          <p:nvSpPr>
            <p:cNvPr id="48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49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50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1" name="Imagen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3317598"/>
            <a:ext cx="398519" cy="252338"/>
          </a:xfrm>
          <a:prstGeom prst="rect">
            <a:avLst/>
          </a:prstGeom>
        </p:spPr>
      </p:pic>
      <p:sp>
        <p:nvSpPr>
          <p:cNvPr id="72" name="Rectángulo redondeado 7"/>
          <p:cNvSpPr/>
          <p:nvPr/>
        </p:nvSpPr>
        <p:spPr>
          <a:xfrm>
            <a:off x="4260248" y="1835724"/>
            <a:ext cx="4486187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Interventorías auditadas: 19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73" name="Grupo 22"/>
          <p:cNvGrpSpPr/>
          <p:nvPr/>
        </p:nvGrpSpPr>
        <p:grpSpPr>
          <a:xfrm>
            <a:off x="3551836" y="1731674"/>
            <a:ext cx="796322" cy="739657"/>
            <a:chOff x="1988321" y="0"/>
            <a:chExt cx="810013" cy="1073007"/>
          </a:xfrm>
        </p:grpSpPr>
        <p:sp>
          <p:nvSpPr>
            <p:cNvPr id="74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75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76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7" name="Imagen 7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1877701"/>
            <a:ext cx="398519" cy="252338"/>
          </a:xfrm>
          <a:prstGeom prst="rect">
            <a:avLst/>
          </a:prstGeom>
        </p:spPr>
      </p:pic>
      <p:sp>
        <p:nvSpPr>
          <p:cNvPr id="84" name="Rectángulo redondeado 7"/>
          <p:cNvSpPr/>
          <p:nvPr/>
        </p:nvSpPr>
        <p:spPr>
          <a:xfrm>
            <a:off x="4260249" y="2570822"/>
            <a:ext cx="4486186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Interventorías postuladas al premio: 14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85" name="Grupo 22"/>
          <p:cNvGrpSpPr/>
          <p:nvPr/>
        </p:nvGrpSpPr>
        <p:grpSpPr>
          <a:xfrm>
            <a:off x="3551836" y="2466772"/>
            <a:ext cx="796322" cy="739657"/>
            <a:chOff x="1988321" y="0"/>
            <a:chExt cx="810013" cy="1073007"/>
          </a:xfrm>
        </p:grpSpPr>
        <p:sp>
          <p:nvSpPr>
            <p:cNvPr id="86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87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88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9" name="Imagen 8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2612799"/>
            <a:ext cx="398519" cy="252338"/>
          </a:xfrm>
          <a:prstGeom prst="rect">
            <a:avLst/>
          </a:prstGeom>
        </p:spPr>
      </p:pic>
      <p:sp>
        <p:nvSpPr>
          <p:cNvPr id="96" name="Rectángulo redondeado 7"/>
          <p:cNvSpPr/>
          <p:nvPr/>
        </p:nvSpPr>
        <p:spPr>
          <a:xfrm>
            <a:off x="4260249" y="3275621"/>
            <a:ext cx="4486186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Cuarta versión del premio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97" name="Grupo 22"/>
          <p:cNvGrpSpPr/>
          <p:nvPr/>
        </p:nvGrpSpPr>
        <p:grpSpPr>
          <a:xfrm>
            <a:off x="3551836" y="3171571"/>
            <a:ext cx="796322" cy="739657"/>
            <a:chOff x="1988321" y="0"/>
            <a:chExt cx="810013" cy="1073007"/>
          </a:xfrm>
        </p:grpSpPr>
        <p:sp>
          <p:nvSpPr>
            <p:cNvPr id="98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99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100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1" name="Imagen 10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3317598"/>
            <a:ext cx="398519" cy="252338"/>
          </a:xfrm>
          <a:prstGeom prst="rect">
            <a:avLst/>
          </a:prstGeom>
        </p:spPr>
      </p:pic>
      <p:sp>
        <p:nvSpPr>
          <p:cNvPr id="108" name="Rectángulo redondeado 7"/>
          <p:cNvSpPr/>
          <p:nvPr/>
        </p:nvSpPr>
        <p:spPr>
          <a:xfrm>
            <a:off x="4539547" y="4146199"/>
            <a:ext cx="3344194" cy="1491645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Ceremonia de premiación: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21 de octubre de 2017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Auditorio Mario </a:t>
            </a:r>
            <a:r>
              <a:rPr lang="es-CO" b="1" dirty="0" err="1">
                <a:solidFill>
                  <a:schemeClr val="bg1"/>
                </a:solidFill>
              </a:rPr>
              <a:t>Laserna</a:t>
            </a:r>
            <a:endParaRPr lang="es-CO" b="1" dirty="0">
              <a:solidFill>
                <a:schemeClr val="bg1"/>
              </a:solidFill>
            </a:endParaRP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Universidad de los Andes</a:t>
            </a:r>
          </a:p>
        </p:txBody>
      </p:sp>
      <p:sp>
        <p:nvSpPr>
          <p:cNvPr id="2" name="Abrir llave 1"/>
          <p:cNvSpPr/>
          <p:nvPr/>
        </p:nvSpPr>
        <p:spPr>
          <a:xfrm>
            <a:off x="2880292" y="1765552"/>
            <a:ext cx="356641" cy="4029158"/>
          </a:xfrm>
          <a:prstGeom prst="leftBrace">
            <a:avLst/>
          </a:prstGeom>
          <a:ln>
            <a:solidFill>
              <a:schemeClr val="accent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/>
          <p:cNvSpPr txBox="1"/>
          <p:nvPr/>
        </p:nvSpPr>
        <p:spPr>
          <a:xfrm>
            <a:off x="352851" y="3145284"/>
            <a:ext cx="2320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5"/>
                </a:solidFill>
              </a:rPr>
              <a:t>70 interventorías en la ANI</a:t>
            </a:r>
            <a:endParaRPr lang="es-CO" sz="2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79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1752" t="5237" r="2071" b="42994"/>
          <a:stretch/>
        </p:blipFill>
        <p:spPr>
          <a:xfrm>
            <a:off x="-80825" y="172023"/>
            <a:ext cx="9224825" cy="4029327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77932" y="4356776"/>
            <a:ext cx="5916781" cy="1257300"/>
          </a:xfrm>
        </p:spPr>
        <p:txBody>
          <a:bodyPr/>
          <a:lstStyle/>
          <a:p>
            <a:pPr algn="r"/>
            <a:r>
              <a:rPr lang="es-MX" sz="2954" b="0" dirty="0"/>
              <a:t>Git disciplinario, atención al ciudadano y apoyo a la gestión</a:t>
            </a:r>
            <a:br>
              <a:rPr lang="es-MX" sz="2954" b="0" dirty="0"/>
            </a:br>
            <a:br>
              <a:rPr lang="es-MX" sz="2954" b="0" dirty="0"/>
            </a:br>
            <a:r>
              <a:rPr lang="es-MX" sz="1662" b="0" dirty="0"/>
              <a:t>Coordinadora: Nazly janne delgado Villamil</a:t>
            </a:r>
            <a:endParaRPr lang="es-MX" sz="2954" b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s-MX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813890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1572070"/>
            <a:ext cx="8229600" cy="4177812"/>
          </a:xfrm>
        </p:spPr>
        <p:txBody>
          <a:bodyPr/>
          <a:lstStyle/>
          <a:p>
            <a:pPr algn="just"/>
            <a:r>
              <a:rPr lang="es-MX" sz="1846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la fecha se han abierto </a:t>
            </a:r>
            <a:r>
              <a:rPr lang="es-MX" sz="1846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411</a:t>
            </a:r>
            <a:r>
              <a:rPr lang="es-MX" sz="1846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procesos disciplinarios, distribuidos en las siguientes vigencias: </a:t>
            </a:r>
          </a:p>
          <a:p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994" y="2365497"/>
            <a:ext cx="4516490" cy="3184977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381492" y="732251"/>
            <a:ext cx="6381017" cy="596589"/>
          </a:xfrm>
          <a:prstGeom prst="rect">
            <a:avLst/>
          </a:prstGeom>
          <a:noFill/>
        </p:spPr>
        <p:txBody>
          <a:bodyPr wrap="square" lIns="84406" tIns="42203" rIns="84406" bIns="42203">
            <a:spAutoFit/>
          </a:bodyPr>
          <a:lstStyle/>
          <a:p>
            <a:pPr algn="ctr" defTabSz="844083" fontAlgn="base">
              <a:spcBef>
                <a:spcPct val="0"/>
              </a:spcBef>
              <a:spcAft>
                <a:spcPct val="0"/>
              </a:spcAft>
            </a:pPr>
            <a:r>
              <a:rPr lang="es-MX" sz="3323" b="1" dirty="0">
                <a:ln w="12700" cmpd="sng">
                  <a:solidFill>
                    <a:srgbClr val="DB620F"/>
                  </a:solidFill>
                  <a:prstDash val="solid"/>
                </a:ln>
                <a:gradFill>
                  <a:gsLst>
                    <a:gs pos="0">
                      <a:srgbClr val="DB620F"/>
                    </a:gs>
                    <a:gs pos="4000">
                      <a:srgbClr val="DB620F">
                        <a:lumMod val="60000"/>
                        <a:lumOff val="40000"/>
                      </a:srgbClr>
                    </a:gs>
                    <a:gs pos="87000">
                      <a:srgbClr val="DB620F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Disciplinario</a:t>
            </a:r>
          </a:p>
        </p:txBody>
      </p:sp>
    </p:spTree>
    <p:extLst>
      <p:ext uri="{BB962C8B-B14F-4D97-AF65-F5344CB8AC3E}">
        <p14:creationId xmlns:p14="http://schemas.microsoft.com/office/powerpoint/2010/main" val="2547086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1745302"/>
            <a:ext cx="8229600" cy="4173388"/>
          </a:xfrm>
        </p:spPr>
        <p:txBody>
          <a:bodyPr/>
          <a:lstStyle/>
          <a:p>
            <a:pPr algn="just"/>
            <a:r>
              <a:rPr lang="es-MX" sz="1846" dirty="0">
                <a:latin typeface="Arial" panose="020B0604020202020204" pitchFamily="34" charset="0"/>
                <a:cs typeface="Arial" panose="020B0604020202020204" pitchFamily="34" charset="0"/>
              </a:rPr>
              <a:t>Desde el año 2013 y hasta el  30 de junio de 2017, han ingresado a la Agencia </a:t>
            </a:r>
            <a:r>
              <a:rPr lang="es-MX" sz="1846" b="1" dirty="0">
                <a:latin typeface="Arial" panose="020B0604020202020204" pitchFamily="34" charset="0"/>
                <a:cs typeface="Arial" panose="020B0604020202020204" pitchFamily="34" charset="0"/>
              </a:rPr>
              <a:t>394.704</a:t>
            </a:r>
            <a:r>
              <a:rPr lang="es-MX" sz="1846" dirty="0">
                <a:latin typeface="Arial" panose="020B0604020202020204" pitchFamily="34" charset="0"/>
                <a:cs typeface="Arial" panose="020B0604020202020204" pitchFamily="34" charset="0"/>
              </a:rPr>
              <a:t> documentos, de los cuales el Grupo de Atención al Ciudadano tipificó como peticiones, quejas, reclamos, consultas, solicitud de Información, sugerencias, etc., un total de </a:t>
            </a:r>
            <a:r>
              <a:rPr lang="es-MX" sz="1846" b="1" dirty="0">
                <a:latin typeface="Arial" panose="020B0604020202020204" pitchFamily="34" charset="0"/>
                <a:cs typeface="Arial" panose="020B0604020202020204" pitchFamily="34" charset="0"/>
              </a:rPr>
              <a:t>16.858, </a:t>
            </a:r>
            <a:r>
              <a:rPr lang="es-MX" sz="1846" dirty="0">
                <a:latin typeface="Arial" panose="020B0604020202020204" pitchFamily="34" charset="0"/>
                <a:cs typeface="Arial" panose="020B0604020202020204" pitchFamily="34" charset="0"/>
              </a:rPr>
              <a:t>lo que porcentualmente corresponde al </a:t>
            </a:r>
            <a:r>
              <a:rPr lang="es-MX" sz="1846" b="1" dirty="0">
                <a:latin typeface="Arial" panose="020B0604020202020204" pitchFamily="34" charset="0"/>
                <a:cs typeface="Arial" panose="020B0604020202020204" pitchFamily="34" charset="0"/>
              </a:rPr>
              <a:t>4%</a:t>
            </a:r>
            <a:r>
              <a:rPr lang="es-MX" sz="1846" dirty="0">
                <a:latin typeface="Arial" panose="020B0604020202020204" pitchFamily="34" charset="0"/>
                <a:cs typeface="Arial" panose="020B0604020202020204" pitchFamily="34" charset="0"/>
              </a:rPr>
              <a:t> del total de los documentos ingresados así  lo muestra el siguiente cuadro:</a:t>
            </a:r>
          </a:p>
          <a:p>
            <a:endParaRPr lang="es-MX" dirty="0"/>
          </a:p>
        </p:txBody>
      </p:sp>
      <p:sp>
        <p:nvSpPr>
          <p:cNvPr id="3" name="Rectángulo 2"/>
          <p:cNvSpPr/>
          <p:nvPr/>
        </p:nvSpPr>
        <p:spPr>
          <a:xfrm>
            <a:off x="1381492" y="637306"/>
            <a:ext cx="6381017" cy="1107946"/>
          </a:xfrm>
          <a:prstGeom prst="rect">
            <a:avLst/>
          </a:prstGeom>
          <a:noFill/>
        </p:spPr>
        <p:txBody>
          <a:bodyPr wrap="square" lIns="84406" tIns="42203" rIns="84406" bIns="42203">
            <a:spAutoFit/>
          </a:bodyPr>
          <a:lstStyle/>
          <a:p>
            <a:pPr algn="ctr" defTabSz="844083" fontAlgn="base">
              <a:spcBef>
                <a:spcPct val="0"/>
              </a:spcBef>
              <a:spcAft>
                <a:spcPct val="0"/>
              </a:spcAft>
            </a:pPr>
            <a:r>
              <a:rPr lang="es-MX" sz="3323" b="1" dirty="0">
                <a:ln w="12700" cmpd="sng">
                  <a:solidFill>
                    <a:srgbClr val="DB620F"/>
                  </a:solidFill>
                  <a:prstDash val="solid"/>
                </a:ln>
                <a:gradFill>
                  <a:gsLst>
                    <a:gs pos="0">
                      <a:srgbClr val="DB620F"/>
                    </a:gs>
                    <a:gs pos="4000">
                      <a:srgbClr val="DB620F">
                        <a:lumMod val="60000"/>
                        <a:lumOff val="40000"/>
                      </a:srgbClr>
                    </a:gs>
                    <a:gs pos="87000">
                      <a:srgbClr val="DB620F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Atención Peticiones, Quejas y Reclamos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741" y="3628407"/>
            <a:ext cx="3155305" cy="1728192"/>
          </a:xfrm>
          <a:prstGeom prst="rect">
            <a:avLst/>
          </a:prstGeom>
        </p:spPr>
      </p:pic>
      <p:graphicFrame>
        <p:nvGraphicFramePr>
          <p:cNvPr id="7" name="Gráfico 6"/>
          <p:cNvGraphicFramePr>
            <a:graphicFrameLocks/>
          </p:cNvGraphicFramePr>
          <p:nvPr>
            <p:extLst/>
          </p:nvPr>
        </p:nvGraphicFramePr>
        <p:xfrm>
          <a:off x="4306124" y="3561938"/>
          <a:ext cx="3722260" cy="2266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4786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Rectángulo"/>
          <p:cNvSpPr txBox="1">
            <a:spLocks/>
          </p:cNvSpPr>
          <p:nvPr/>
        </p:nvSpPr>
        <p:spPr bwMode="auto">
          <a:xfrm>
            <a:off x="2378526" y="1437747"/>
            <a:ext cx="4610767" cy="973459"/>
          </a:xfrm>
          <a:prstGeom prst="rect">
            <a:avLst/>
          </a:prstGeom>
          <a:solidFill>
            <a:schemeClr val="bg2">
              <a:lumMod val="75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lIns="42203" tIns="21102" rIns="42203" bIns="21102" spcCol="1270" anchor="ctr"/>
          <a:lstStyle>
            <a:lvl1pPr marL="177800" indent="-1778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b="1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1pPr>
            <a:lvl2pPr marL="6223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2pPr>
            <a:lvl3pPr marL="10795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3pPr>
            <a:lvl4pPr marL="1524000" indent="-1524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4pPr>
            <a:lvl5pPr marL="1968500" indent="-1397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477" kern="0" dirty="0">
                <a:solidFill>
                  <a:prstClr val="black"/>
                </a:solidFill>
                <a:latin typeface="Futura Lt"/>
              </a:rPr>
              <a:t>TOTAL CONTRATOS PRESTACION DE SERVICIOS PROFESIONALES Y/O APOYO A LA GESTION ELABORADOS  </a:t>
            </a:r>
          </a:p>
          <a:p>
            <a:pPr marL="0" indent="0" algn="ctr" defTabSz="492382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477" kern="0" dirty="0">
                <a:solidFill>
                  <a:prstClr val="black"/>
                </a:solidFill>
                <a:latin typeface="Futura Lt"/>
              </a:rPr>
              <a:t>ENERO – AGOSTO 2017= 346</a:t>
            </a:r>
            <a:endParaRPr lang="es-CO" sz="1477" kern="0" dirty="0">
              <a:solidFill>
                <a:srgbClr val="FF0000"/>
              </a:solidFill>
              <a:latin typeface="Futura Lt"/>
            </a:endParaRPr>
          </a:p>
        </p:txBody>
      </p:sp>
      <p:sp>
        <p:nvSpPr>
          <p:cNvPr id="4" name="5 Rectángulo"/>
          <p:cNvSpPr txBox="1">
            <a:spLocks/>
          </p:cNvSpPr>
          <p:nvPr/>
        </p:nvSpPr>
        <p:spPr bwMode="auto">
          <a:xfrm>
            <a:off x="384458" y="2623392"/>
            <a:ext cx="2658757" cy="4652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Actas Inicio = 346</a:t>
            </a:r>
          </a:p>
        </p:txBody>
      </p:sp>
      <p:sp>
        <p:nvSpPr>
          <p:cNvPr id="5" name="5 Rectángulo"/>
          <p:cNvSpPr txBox="1">
            <a:spLocks/>
          </p:cNvSpPr>
          <p:nvPr/>
        </p:nvSpPr>
        <p:spPr bwMode="auto">
          <a:xfrm>
            <a:off x="3567831" y="2633441"/>
            <a:ext cx="2525819" cy="4371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Actas Aprobación Pólizas = 624</a:t>
            </a:r>
          </a:p>
        </p:txBody>
      </p:sp>
      <p:sp>
        <p:nvSpPr>
          <p:cNvPr id="6" name="5 Rectángulo"/>
          <p:cNvSpPr txBox="1">
            <a:spLocks/>
          </p:cNvSpPr>
          <p:nvPr/>
        </p:nvSpPr>
        <p:spPr bwMode="auto">
          <a:xfrm>
            <a:off x="6564533" y="2628333"/>
            <a:ext cx="2261477" cy="4422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Actas de Suspensión = 9 </a:t>
            </a:r>
          </a:p>
        </p:txBody>
      </p:sp>
      <p:sp>
        <p:nvSpPr>
          <p:cNvPr id="7" name="5 Rectángulo"/>
          <p:cNvSpPr txBox="1">
            <a:spLocks/>
          </p:cNvSpPr>
          <p:nvPr/>
        </p:nvSpPr>
        <p:spPr bwMode="auto">
          <a:xfrm>
            <a:off x="3567831" y="3282807"/>
            <a:ext cx="2525819" cy="46280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Contratos Registrados SIGEP = 421</a:t>
            </a:r>
          </a:p>
        </p:txBody>
      </p:sp>
      <p:sp>
        <p:nvSpPr>
          <p:cNvPr id="8" name="5 Rectángulo"/>
          <p:cNvSpPr txBox="1">
            <a:spLocks/>
          </p:cNvSpPr>
          <p:nvPr/>
        </p:nvSpPr>
        <p:spPr bwMode="auto">
          <a:xfrm>
            <a:off x="384457" y="3274621"/>
            <a:ext cx="2658758" cy="46280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Actas de Reanudación = 9</a:t>
            </a:r>
          </a:p>
        </p:txBody>
      </p:sp>
      <p:sp>
        <p:nvSpPr>
          <p:cNvPr id="9" name="5 Rectángulo"/>
          <p:cNvSpPr txBox="1">
            <a:spLocks/>
          </p:cNvSpPr>
          <p:nvPr/>
        </p:nvSpPr>
        <p:spPr bwMode="auto">
          <a:xfrm>
            <a:off x="6594800" y="3282807"/>
            <a:ext cx="2231211" cy="4746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Certificados de Idoneidad = 97</a:t>
            </a:r>
          </a:p>
        </p:txBody>
      </p:sp>
      <p:sp>
        <p:nvSpPr>
          <p:cNvPr id="10" name="5 Rectángulo"/>
          <p:cNvSpPr txBox="1">
            <a:spLocks/>
          </p:cNvSpPr>
          <p:nvPr/>
        </p:nvSpPr>
        <p:spPr bwMode="auto">
          <a:xfrm>
            <a:off x="384458" y="3894750"/>
            <a:ext cx="2658757" cy="4603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Adiciones= 272</a:t>
            </a:r>
          </a:p>
        </p:txBody>
      </p:sp>
      <p:sp>
        <p:nvSpPr>
          <p:cNvPr id="11" name="5 Rectángulo"/>
          <p:cNvSpPr txBox="1">
            <a:spLocks/>
          </p:cNvSpPr>
          <p:nvPr/>
        </p:nvSpPr>
        <p:spPr bwMode="auto">
          <a:xfrm>
            <a:off x="3567831" y="3905364"/>
            <a:ext cx="2525819" cy="4436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Prorrogas= 6</a:t>
            </a:r>
          </a:p>
        </p:txBody>
      </p:sp>
      <p:sp>
        <p:nvSpPr>
          <p:cNvPr id="12" name="5 Rectángulo"/>
          <p:cNvSpPr txBox="1">
            <a:spLocks/>
          </p:cNvSpPr>
          <p:nvPr/>
        </p:nvSpPr>
        <p:spPr bwMode="auto">
          <a:xfrm>
            <a:off x="6601552" y="3911454"/>
            <a:ext cx="2224458" cy="4436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Cesiones= 6</a:t>
            </a:r>
          </a:p>
        </p:txBody>
      </p:sp>
      <p:sp>
        <p:nvSpPr>
          <p:cNvPr id="13" name="5 Rectángulo"/>
          <p:cNvSpPr txBox="1">
            <a:spLocks/>
          </p:cNvSpPr>
          <p:nvPr/>
        </p:nvSpPr>
        <p:spPr bwMode="auto">
          <a:xfrm>
            <a:off x="384458" y="4531710"/>
            <a:ext cx="2658757" cy="4652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Actas Liquidación = 25</a:t>
            </a:r>
          </a:p>
        </p:txBody>
      </p:sp>
      <p:sp>
        <p:nvSpPr>
          <p:cNvPr id="14" name="5 Rectángulo"/>
          <p:cNvSpPr txBox="1">
            <a:spLocks/>
          </p:cNvSpPr>
          <p:nvPr/>
        </p:nvSpPr>
        <p:spPr bwMode="auto">
          <a:xfrm>
            <a:off x="3593600" y="5158564"/>
            <a:ext cx="2525819" cy="4652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Estudios= 97</a:t>
            </a:r>
          </a:p>
        </p:txBody>
      </p:sp>
      <p:sp>
        <p:nvSpPr>
          <p:cNvPr id="15" name="5 Rectángulo"/>
          <p:cNvSpPr txBox="1">
            <a:spLocks/>
          </p:cNvSpPr>
          <p:nvPr/>
        </p:nvSpPr>
        <p:spPr bwMode="auto">
          <a:xfrm>
            <a:off x="384458" y="5173629"/>
            <a:ext cx="2658757" cy="4652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Certificaciones = 303</a:t>
            </a:r>
          </a:p>
        </p:txBody>
      </p:sp>
      <p:sp>
        <p:nvSpPr>
          <p:cNvPr id="16" name="5 Rectángulo"/>
          <p:cNvSpPr txBox="1">
            <a:spLocks/>
          </p:cNvSpPr>
          <p:nvPr/>
        </p:nvSpPr>
        <p:spPr bwMode="auto">
          <a:xfrm>
            <a:off x="3567831" y="4522373"/>
            <a:ext cx="2525819" cy="46280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Informes Presentados= 3</a:t>
            </a:r>
          </a:p>
        </p:txBody>
      </p:sp>
      <p:sp>
        <p:nvSpPr>
          <p:cNvPr id="17" name="5 Rectángulo"/>
          <p:cNvSpPr txBox="1">
            <a:spLocks/>
          </p:cNvSpPr>
          <p:nvPr/>
        </p:nvSpPr>
        <p:spPr bwMode="auto">
          <a:xfrm>
            <a:off x="6626567" y="4522373"/>
            <a:ext cx="2224458" cy="4746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Carencias Personales = 97</a:t>
            </a:r>
          </a:p>
        </p:txBody>
      </p:sp>
      <p:sp>
        <p:nvSpPr>
          <p:cNvPr id="18" name="5 Rectángulo"/>
          <p:cNvSpPr txBox="1">
            <a:spLocks/>
          </p:cNvSpPr>
          <p:nvPr/>
        </p:nvSpPr>
        <p:spPr bwMode="auto">
          <a:xfrm>
            <a:off x="6626567" y="5164293"/>
            <a:ext cx="2224800" cy="4746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2203" tIns="21102" rIns="42203" bIns="21102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92382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None/>
              <a:defRPr/>
            </a:pPr>
            <a:r>
              <a:rPr lang="es-CO" sz="1292" b="1" kern="0" dirty="0">
                <a:solidFill>
                  <a:prstClr val="black"/>
                </a:solidFill>
                <a:latin typeface="Futura Lt"/>
              </a:rPr>
              <a:t>Total Terminación Mutuo Acuerdo = 26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1493401" y="667744"/>
            <a:ext cx="6381017" cy="596589"/>
          </a:xfrm>
          <a:prstGeom prst="rect">
            <a:avLst/>
          </a:prstGeom>
          <a:noFill/>
        </p:spPr>
        <p:txBody>
          <a:bodyPr wrap="square" lIns="84406" tIns="42203" rIns="84406" bIns="42203">
            <a:spAutoFit/>
          </a:bodyPr>
          <a:lstStyle/>
          <a:p>
            <a:pPr algn="ctr" defTabSz="844083" fontAlgn="base">
              <a:spcBef>
                <a:spcPct val="0"/>
              </a:spcBef>
              <a:spcAft>
                <a:spcPct val="0"/>
              </a:spcAft>
            </a:pPr>
            <a:r>
              <a:rPr lang="es-ES" sz="3323" b="1" dirty="0">
                <a:ln w="12700" cmpd="sng">
                  <a:solidFill>
                    <a:srgbClr val="DB620F"/>
                  </a:solidFill>
                  <a:prstDash val="solid"/>
                </a:ln>
                <a:gradFill>
                  <a:gsLst>
                    <a:gs pos="0">
                      <a:srgbClr val="DB620F"/>
                    </a:gs>
                    <a:gs pos="4000">
                      <a:srgbClr val="DB620F">
                        <a:lumMod val="60000"/>
                        <a:lumOff val="40000"/>
                      </a:srgbClr>
                    </a:gs>
                    <a:gs pos="87000">
                      <a:srgbClr val="DB620F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Apoyo a la Gestión</a:t>
            </a:r>
          </a:p>
        </p:txBody>
      </p:sp>
    </p:spTree>
    <p:extLst>
      <p:ext uri="{BB962C8B-B14F-4D97-AF65-F5344CB8AC3E}">
        <p14:creationId xmlns:p14="http://schemas.microsoft.com/office/powerpoint/2010/main" val="168652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9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6" name="think-cell Slide" r:id="rId10" imgW="360" imgH="360" progId="TCLayout.ActiveDocument.1">
                  <p:embed/>
                </p:oleObj>
              </mc:Choice>
              <mc:Fallback>
                <p:oleObj name="think-cell Slide" r:id="rId10" imgW="360" imgH="360" progId="TCLayout.ActiveDocument.1">
                  <p:embed/>
                  <p:pic>
                    <p:nvPicPr>
                      <p:cNvPr id="23554" name="Object 9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29" name="CuadroTexto 11"/>
          <p:cNvSpPr txBox="1">
            <a:spLocks noChangeArrowheads="1"/>
          </p:cNvSpPr>
          <p:nvPr/>
        </p:nvSpPr>
        <p:spPr bwMode="auto">
          <a:xfrm>
            <a:off x="106363" y="1808071"/>
            <a:ext cx="8358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000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  <a:sym typeface="Helvetica Neue Bold Condensed" charset="0"/>
              </a:rPr>
              <a:t>Gestión del Recurso Humano</a:t>
            </a:r>
          </a:p>
        </p:txBody>
      </p:sp>
      <p:sp>
        <p:nvSpPr>
          <p:cNvPr id="30" name="5 Rectángulo"/>
          <p:cNvSpPr/>
          <p:nvPr/>
        </p:nvSpPr>
        <p:spPr bwMode="auto">
          <a:xfrm>
            <a:off x="1259632" y="2779166"/>
            <a:ext cx="1296144" cy="1289050"/>
          </a:xfrm>
          <a:prstGeom prst="rect">
            <a:avLst/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lIns="45720" tIns="22860" rIns="45720" bIns="22860" spcCol="1270" anchor="ctr"/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Lt"/>
                <a:ea typeface="+mn-ea"/>
                <a:cs typeface="+mn-cs"/>
              </a:rPr>
              <a:t>Planta de Personal</a:t>
            </a:r>
          </a:p>
        </p:txBody>
      </p:sp>
      <p:sp>
        <p:nvSpPr>
          <p:cNvPr id="31" name="AutoShape 13"/>
          <p:cNvSpPr>
            <a:spLocks noChangeArrowheads="1"/>
          </p:cNvSpPr>
          <p:nvPr>
            <p:custDataLst>
              <p:tags r:id="rId4"/>
            </p:custDataLst>
          </p:nvPr>
        </p:nvSpPr>
        <p:spPr bwMode="blackGray">
          <a:xfrm>
            <a:off x="3038475" y="2961503"/>
            <a:ext cx="209550" cy="898525"/>
          </a:xfrm>
          <a:prstGeom prst="rightArrow">
            <a:avLst>
              <a:gd name="adj1" fmla="val 55176"/>
              <a:gd name="adj2" fmla="val 100000"/>
            </a:avLst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32" name="Rectangle 1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02050" y="2869428"/>
            <a:ext cx="459105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dirty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Agencia creada mediante Decreto 4165/11 y planta creada mediante Decretos 0665/12,  Decreto </a:t>
            </a:r>
            <a:r>
              <a:rPr lang="es-CO" dirty="0">
                <a:solidFill>
                  <a:prstClr val="black"/>
                </a:solidFill>
                <a:latin typeface="Futura Lt"/>
                <a:ea typeface="ＭＳ Ｐゴシック" pitchFamily="34" charset="-128"/>
              </a:rPr>
              <a:t>1745/13 y el Decreto 2468/13 </a:t>
            </a:r>
          </a:p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800" dirty="0">
                <a:solidFill>
                  <a:schemeClr val="bg2">
                    <a:lumMod val="10000"/>
                  </a:schemeClr>
                </a:solidFill>
                <a:latin typeface="Futura Lt"/>
                <a:ea typeface="ＭＳ Ｐゴシック" pitchFamily="34" charset="-128"/>
                <a:cs typeface="+mn-cs"/>
              </a:rPr>
              <a:t>246</a:t>
            </a:r>
            <a:r>
              <a:rPr lang="es-CO" dirty="0">
                <a:solidFill>
                  <a:schemeClr val="bg2">
                    <a:lumMod val="10000"/>
                  </a:schemeClr>
                </a:solidFill>
                <a:latin typeface="Futura Lt"/>
                <a:ea typeface="ＭＳ Ｐゴシック" pitchFamily="34" charset="-128"/>
                <a:cs typeface="+mn-cs"/>
              </a:rPr>
              <a:t> cargos en Planta</a:t>
            </a:r>
          </a:p>
          <a:p>
            <a:pPr marL="197586" lvl="1" indent="-195966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800" dirty="0">
                <a:solidFill>
                  <a:schemeClr val="bg2">
                    <a:lumMod val="10000"/>
                  </a:schemeClr>
                </a:solidFill>
                <a:latin typeface="Futura Lt"/>
                <a:ea typeface="ＭＳ Ｐゴシック" pitchFamily="34" charset="-128"/>
                <a:cs typeface="+mn-cs"/>
              </a:rPr>
              <a:t>241</a:t>
            </a:r>
            <a:r>
              <a:rPr lang="es-CO" dirty="0">
                <a:solidFill>
                  <a:schemeClr val="bg2">
                    <a:lumMod val="10000"/>
                  </a:schemeClr>
                </a:solidFill>
                <a:latin typeface="Futura Lt"/>
                <a:ea typeface="ＭＳ Ｐゴシック" pitchFamily="34" charset="-128"/>
                <a:cs typeface="+mn-cs"/>
              </a:rPr>
              <a:t> cargos provistos a </a:t>
            </a:r>
            <a:r>
              <a:rPr lang="es-CO" dirty="0" err="1">
                <a:solidFill>
                  <a:schemeClr val="bg2">
                    <a:lumMod val="10000"/>
                  </a:schemeClr>
                </a:solidFill>
                <a:latin typeface="Futura Lt"/>
                <a:ea typeface="ＭＳ Ｐゴシック" pitchFamily="34" charset="-128"/>
              </a:rPr>
              <a:t>Ago</a:t>
            </a:r>
            <a:r>
              <a:rPr lang="es-CO" dirty="0">
                <a:solidFill>
                  <a:schemeClr val="bg2">
                    <a:lumMod val="10000"/>
                  </a:schemeClr>
                </a:solidFill>
                <a:latin typeface="Futura Lt"/>
                <a:ea typeface="ＭＳ Ｐゴシック" pitchFamily="34" charset="-128"/>
                <a:cs typeface="+mn-cs"/>
              </a:rPr>
              <a:t>/16</a:t>
            </a:r>
          </a:p>
        </p:txBody>
      </p:sp>
      <p:sp>
        <p:nvSpPr>
          <p:cNvPr id="33" name="AutoShape 13"/>
          <p:cNvSpPr>
            <a:spLocks noChangeArrowheads="1"/>
          </p:cNvSpPr>
          <p:nvPr>
            <p:custDataLst>
              <p:tags r:id="rId6"/>
            </p:custDataLst>
          </p:nvPr>
        </p:nvSpPr>
        <p:spPr bwMode="blackGray">
          <a:xfrm>
            <a:off x="3024138" y="4966880"/>
            <a:ext cx="209550" cy="898525"/>
          </a:xfrm>
          <a:prstGeom prst="rightArrow">
            <a:avLst>
              <a:gd name="adj1" fmla="val 55176"/>
              <a:gd name="adj2" fmla="val 100000"/>
            </a:avLst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34" name="Rectangle 1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66543" y="5062199"/>
            <a:ext cx="45910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800" dirty="0">
                <a:solidFill>
                  <a:schemeClr val="bg2">
                    <a:lumMod val="10000"/>
                  </a:schemeClr>
                </a:solidFill>
                <a:latin typeface="Futura Lt"/>
                <a:ea typeface="ＭＳ Ｐゴシック" pitchFamily="34" charset="-128"/>
                <a:cs typeface="+mn-cs"/>
              </a:rPr>
              <a:t>152</a:t>
            </a:r>
            <a:r>
              <a:rPr lang="es-CO" dirty="0">
                <a:solidFill>
                  <a:schemeClr val="bg2">
                    <a:lumMod val="10000"/>
                  </a:schemeClr>
                </a:solidFill>
                <a:latin typeface="Futura Lt"/>
                <a:ea typeface="ＭＳ Ｐゴシック" pitchFamily="34" charset="-128"/>
                <a:cs typeface="+mn-cs"/>
              </a:rPr>
              <a:t> contratistas de apoyo a la </a:t>
            </a:r>
            <a:r>
              <a:rPr lang="es-CO" dirty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gestión</a:t>
            </a:r>
          </a:p>
        </p:txBody>
      </p:sp>
      <p:sp>
        <p:nvSpPr>
          <p:cNvPr id="35" name="10 Rectángulo"/>
          <p:cNvSpPr/>
          <p:nvPr/>
        </p:nvSpPr>
        <p:spPr bwMode="auto">
          <a:xfrm>
            <a:off x="1259632" y="4839198"/>
            <a:ext cx="1296144" cy="1153890"/>
          </a:xfrm>
          <a:prstGeom prst="rect">
            <a:avLst/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lIns="45720" tIns="22860" rIns="45720" bIns="22860" spcCol="1270" anchor="ctr"/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Lt"/>
                <a:ea typeface="+mn-ea"/>
                <a:cs typeface="+mn-cs"/>
              </a:rPr>
              <a:t>Contratos de Prestación de Servicios</a:t>
            </a:r>
          </a:p>
        </p:txBody>
      </p:sp>
      <p:sp>
        <p:nvSpPr>
          <p:cNvPr id="38" name="Rectángulo 37"/>
          <p:cNvSpPr/>
          <p:nvPr/>
        </p:nvSpPr>
        <p:spPr>
          <a:xfrm>
            <a:off x="920552" y="484632"/>
            <a:ext cx="69127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Temas Administrativos</a:t>
            </a:r>
          </a:p>
        </p:txBody>
      </p:sp>
    </p:spTree>
    <p:extLst>
      <p:ext uri="{BB962C8B-B14F-4D97-AF65-F5344CB8AC3E}">
        <p14:creationId xmlns:p14="http://schemas.microsoft.com/office/powerpoint/2010/main" val="1270451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1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25602" name="Object 10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38" name="Marcador de contenido 1"/>
          <p:cNvSpPr txBox="1">
            <a:spLocks/>
          </p:cNvSpPr>
          <p:nvPr/>
        </p:nvSpPr>
        <p:spPr>
          <a:xfrm>
            <a:off x="549393" y="1241537"/>
            <a:ext cx="8915400" cy="4525963"/>
          </a:xfrm>
          <a:prstGeom prst="rect">
            <a:avLst/>
          </a:prstGeom>
        </p:spPr>
        <p:txBody>
          <a:bodyPr/>
          <a:lstStyle>
            <a:lvl1pPr marL="177800" indent="-1778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b="1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1pPr>
            <a:lvl2pPr marL="6223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2pPr>
            <a:lvl3pPr marL="10795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3pPr>
            <a:lvl4pPr marL="1524000" indent="-1524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4pPr>
            <a:lvl5pPr marL="1968500" indent="-1397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2000" dirty="0"/>
              <a:t>Capacitaciones 2017:</a:t>
            </a:r>
          </a:p>
          <a:p>
            <a:pPr marL="0" indent="0">
              <a:buNone/>
            </a:pPr>
            <a:endParaRPr lang="es-CO" sz="2000" dirty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es-CO" sz="2000" dirty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es-CO" sz="2000" dirty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es-CO" sz="2000" dirty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es-CO" sz="2000" dirty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es-CO" sz="2000" dirty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es-CO" sz="2000" dirty="0">
              <a:latin typeface="Arial Narrow" panose="020B0606020202030204" pitchFamily="34" charset="0"/>
            </a:endParaRPr>
          </a:p>
          <a:p>
            <a:pPr marL="0" indent="0">
              <a:buFont typeface="Arial" charset="0"/>
              <a:buNone/>
            </a:pPr>
            <a:endParaRPr lang="es-CO" sz="2000" dirty="0">
              <a:latin typeface="Arial Narrow" panose="020B0606020202030204" pitchFamily="34" charset="0"/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920552" y="438912"/>
            <a:ext cx="69127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Temas Administrativos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483355"/>
              </p:ext>
            </p:extLst>
          </p:nvPr>
        </p:nvGraphicFramePr>
        <p:xfrm>
          <a:off x="549393" y="1706481"/>
          <a:ext cx="7908807" cy="4061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5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0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1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290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</a:t>
                      </a:r>
                      <a:r>
                        <a:rPr lang="es-CO" sz="1400" baseline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INSTITUCIONAL DE CAPACITACIÓN 2017</a:t>
                      </a:r>
                      <a:endParaRPr lang="es-CO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DEPENDENCIA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9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2"/>
                          </a:solidFill>
                          <a:effectLst/>
                        </a:rPr>
                        <a:t>Líneas Programáticas</a:t>
                      </a:r>
                      <a:endParaRPr lang="es-CO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solidFill>
                            <a:schemeClr val="tx2"/>
                          </a:solidFill>
                          <a:effectLst/>
                        </a:rPr>
                        <a:t>PROGRAMAS</a:t>
                      </a:r>
                      <a:endParaRPr lang="es-CO" sz="1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68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2"/>
                          </a:solidFill>
                          <a:effectLst/>
                        </a:rPr>
                        <a:t>Vocación por el servicio y ética del servidor público.</a:t>
                      </a:r>
                      <a:endParaRPr lang="es-CO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Atención al ciudadano.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chemeClr val="tx2"/>
                          </a:solidFill>
                          <a:effectLst/>
                        </a:rPr>
                        <a:t>Todas las Unidades Organizacionales.</a:t>
                      </a:r>
                      <a:endParaRPr lang="es-CO" sz="12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89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Plan Institucional Anticorrupción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68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2"/>
                          </a:solidFill>
                          <a:effectLst/>
                        </a:rPr>
                        <a:t>Técnicas de Comunicación</a:t>
                      </a:r>
                      <a:endParaRPr lang="es-CO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Comunicación efectiva digital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chemeClr val="tx2"/>
                          </a:solidFill>
                          <a:effectLst/>
                        </a:rPr>
                        <a:t>Todas las Unidades Organizacionales.</a:t>
                      </a:r>
                      <a:endParaRPr lang="es-CO" sz="12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890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Redacción 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59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2"/>
                          </a:solidFill>
                          <a:effectLst/>
                        </a:rPr>
                        <a:t>Herramientas para la Planeación, Control y Seguimiento de la gestión</a:t>
                      </a:r>
                      <a:endParaRPr lang="es-CO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Herramientas para el seguimiento a la gestión  y uso adecuado del tiempo.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chemeClr val="tx2"/>
                          </a:solidFill>
                          <a:effectLst/>
                        </a:rPr>
                        <a:t>VPRE, todas las unidades organizacionales</a:t>
                      </a:r>
                      <a:endParaRPr lang="es-CO" sz="12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59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Taller planes de mejoramiento por procesos y planes de mejoramiento institucional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689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2"/>
                          </a:solidFill>
                          <a:effectLst/>
                        </a:rPr>
                        <a:t>Fortalecimiento a la gestión Institucional</a:t>
                      </a:r>
                      <a:endParaRPr lang="es-CO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Mecanismos del Sistema de Control Interno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Todas las Unidades Organizacionales.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68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Curso de Supervisión.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968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Curso Gestión Documental ORFEO.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859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Sistema Integrado de Gestión (Calidad - Seguridad y Salud en el Trabajo SG- SST)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8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2"/>
                          </a:solidFill>
                          <a:effectLst/>
                        </a:rPr>
                        <a:t>Políticas Públicas</a:t>
                      </a:r>
                      <a:endParaRPr lang="es-CO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Equidad e Inclusión Social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Todas las Unidades Organizacionales.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765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2"/>
                          </a:solidFill>
                          <a:effectLst/>
                        </a:rPr>
                        <a:t>Cultura Organizacional, innovación y gestión del cambio</a:t>
                      </a:r>
                      <a:endParaRPr lang="es-CO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Inducción y Reinducción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tx2"/>
                          </a:solidFill>
                          <a:effectLst/>
                        </a:rPr>
                        <a:t>Todas las unidades Organizacionales</a:t>
                      </a:r>
                      <a:endParaRPr lang="es-CO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09" marR="324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017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2313084" y="1690686"/>
            <a:ext cx="5833110" cy="1470025"/>
          </a:xfrm>
        </p:spPr>
        <p:txBody>
          <a:bodyPr/>
          <a:lstStyle/>
          <a:p>
            <a:r>
              <a:rPr lang="es-CO" dirty="0">
                <a:solidFill>
                  <a:schemeClr val="tx2"/>
                </a:solidFill>
              </a:rPr>
              <a:t>Avances Oficina de Control Interno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CO" sz="2000" b="1" dirty="0"/>
              <a:t>31 de Julio de 2017</a:t>
            </a:r>
          </a:p>
        </p:txBody>
      </p:sp>
    </p:spTree>
    <p:extLst>
      <p:ext uri="{BB962C8B-B14F-4D97-AF65-F5344CB8AC3E}">
        <p14:creationId xmlns:p14="http://schemas.microsoft.com/office/powerpoint/2010/main" val="3765575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6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1 Título"/>
          <p:cNvSpPr txBox="1">
            <a:spLocks/>
          </p:cNvSpPr>
          <p:nvPr/>
        </p:nvSpPr>
        <p:spPr>
          <a:xfrm>
            <a:off x="859769" y="371595"/>
            <a:ext cx="7948742" cy="54006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Impact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</a:rPr>
              <a:t>Plan de Mejoramiento </a:t>
            </a:r>
            <a:r>
              <a:rPr lang="es-CO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</a:rPr>
              <a:t>Institucional</a:t>
            </a:r>
          </a:p>
          <a:p>
            <a:endParaRPr lang="es-CO" sz="2000" dirty="0">
              <a:ln w="0"/>
              <a:solidFill>
                <a:srgbClr val="832748"/>
              </a:solidFill>
              <a:latin typeface="Candara" panose="020E0502030303020204" pitchFamily="34" charset="0"/>
              <a:ea typeface="Helvetica Neue Bold Condensed" charset="0"/>
              <a:cs typeface="Impact"/>
            </a:endParaRPr>
          </a:p>
        </p:txBody>
      </p:sp>
      <p:sp>
        <p:nvSpPr>
          <p:cNvPr id="20" name="Rectángulo redondeado 7"/>
          <p:cNvSpPr/>
          <p:nvPr/>
        </p:nvSpPr>
        <p:spPr>
          <a:xfrm>
            <a:off x="4260249" y="1835724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Administrativos: 181 Hallazgos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3551836" y="1731674"/>
            <a:ext cx="796322" cy="739657"/>
            <a:chOff x="1988321" y="0"/>
            <a:chExt cx="810013" cy="1073007"/>
          </a:xfrm>
        </p:grpSpPr>
        <p:sp>
          <p:nvSpPr>
            <p:cNvPr id="24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25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26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Imagen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1877701"/>
            <a:ext cx="398519" cy="252338"/>
          </a:xfrm>
          <a:prstGeom prst="rect">
            <a:avLst/>
          </a:prstGeom>
        </p:spPr>
      </p:pic>
      <p:sp>
        <p:nvSpPr>
          <p:cNvPr id="34" name="Rectángulo redondeado 7"/>
          <p:cNvSpPr/>
          <p:nvPr/>
        </p:nvSpPr>
        <p:spPr>
          <a:xfrm>
            <a:off x="4260249" y="2570822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Fiscales: 12 Hallazgos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35" name="Grupo 22"/>
          <p:cNvGrpSpPr/>
          <p:nvPr/>
        </p:nvGrpSpPr>
        <p:grpSpPr>
          <a:xfrm>
            <a:off x="3551836" y="2466772"/>
            <a:ext cx="796322" cy="739657"/>
            <a:chOff x="1988321" y="0"/>
            <a:chExt cx="810013" cy="1073007"/>
          </a:xfrm>
        </p:grpSpPr>
        <p:sp>
          <p:nvSpPr>
            <p:cNvPr id="36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37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38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9" name="Imagen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2612799"/>
            <a:ext cx="398519" cy="252338"/>
          </a:xfrm>
          <a:prstGeom prst="rect">
            <a:avLst/>
          </a:prstGeom>
        </p:spPr>
      </p:pic>
      <p:sp>
        <p:nvSpPr>
          <p:cNvPr id="46" name="Rectángulo redondeado 7"/>
          <p:cNvSpPr/>
          <p:nvPr/>
        </p:nvSpPr>
        <p:spPr>
          <a:xfrm>
            <a:off x="4260249" y="3275621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Disciplinario y Fiscal: 69 Hallazgos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47" name="Grupo 22"/>
          <p:cNvGrpSpPr/>
          <p:nvPr/>
        </p:nvGrpSpPr>
        <p:grpSpPr>
          <a:xfrm>
            <a:off x="3551836" y="3171571"/>
            <a:ext cx="796322" cy="739657"/>
            <a:chOff x="1988321" y="0"/>
            <a:chExt cx="810013" cy="1073007"/>
          </a:xfrm>
        </p:grpSpPr>
        <p:sp>
          <p:nvSpPr>
            <p:cNvPr id="48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49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50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1" name="Imagen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3317598"/>
            <a:ext cx="398519" cy="252338"/>
          </a:xfrm>
          <a:prstGeom prst="rect">
            <a:avLst/>
          </a:prstGeom>
        </p:spPr>
      </p:pic>
      <p:sp>
        <p:nvSpPr>
          <p:cNvPr id="58" name="Rectángulo redondeado 7"/>
          <p:cNvSpPr/>
          <p:nvPr/>
        </p:nvSpPr>
        <p:spPr>
          <a:xfrm>
            <a:off x="4858676" y="4021259"/>
            <a:ext cx="3312000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Disciplinario, Fiscal y Penal: 16 Hallazgo</a:t>
            </a:r>
            <a:endParaRPr lang="es-CO" sz="2800" b="1" dirty="0">
              <a:solidFill>
                <a:schemeClr val="bg1"/>
              </a:solidFill>
            </a:endParaRPr>
          </a:p>
        </p:txBody>
      </p:sp>
      <p:pic>
        <p:nvPicPr>
          <p:cNvPr id="59" name="Imagen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783" y="4063236"/>
            <a:ext cx="398519" cy="252338"/>
          </a:xfrm>
          <a:prstGeom prst="rect">
            <a:avLst/>
          </a:prstGeom>
        </p:spPr>
      </p:pic>
      <p:sp>
        <p:nvSpPr>
          <p:cNvPr id="72" name="Rectángulo redondeado 7"/>
          <p:cNvSpPr/>
          <p:nvPr/>
        </p:nvSpPr>
        <p:spPr>
          <a:xfrm>
            <a:off x="4260249" y="1835724"/>
            <a:ext cx="3873898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Hallazgos con plan cumplido: 266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73" name="Grupo 22"/>
          <p:cNvGrpSpPr/>
          <p:nvPr/>
        </p:nvGrpSpPr>
        <p:grpSpPr>
          <a:xfrm>
            <a:off x="3551836" y="1731674"/>
            <a:ext cx="796322" cy="739657"/>
            <a:chOff x="1988321" y="0"/>
            <a:chExt cx="810013" cy="1073007"/>
          </a:xfrm>
        </p:grpSpPr>
        <p:sp>
          <p:nvSpPr>
            <p:cNvPr id="74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75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76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7" name="Imagen 7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1877701"/>
            <a:ext cx="398519" cy="252338"/>
          </a:xfrm>
          <a:prstGeom prst="rect">
            <a:avLst/>
          </a:prstGeom>
        </p:spPr>
      </p:pic>
      <p:sp>
        <p:nvSpPr>
          <p:cNvPr id="84" name="Rectángulo redondeado 7"/>
          <p:cNvSpPr/>
          <p:nvPr/>
        </p:nvSpPr>
        <p:spPr>
          <a:xfrm>
            <a:off x="4260249" y="2570822"/>
            <a:ext cx="3873898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Hallazgos con un plan en trámite: 99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85" name="Grupo 22"/>
          <p:cNvGrpSpPr/>
          <p:nvPr/>
        </p:nvGrpSpPr>
        <p:grpSpPr>
          <a:xfrm>
            <a:off x="3551836" y="2466772"/>
            <a:ext cx="796322" cy="739657"/>
            <a:chOff x="1988321" y="0"/>
            <a:chExt cx="810013" cy="1073007"/>
          </a:xfrm>
        </p:grpSpPr>
        <p:sp>
          <p:nvSpPr>
            <p:cNvPr id="86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87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88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9" name="Imagen 8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2612799"/>
            <a:ext cx="398519" cy="252338"/>
          </a:xfrm>
          <a:prstGeom prst="rect">
            <a:avLst/>
          </a:prstGeom>
        </p:spPr>
      </p:pic>
      <p:sp>
        <p:nvSpPr>
          <p:cNvPr id="96" name="Rectángulo redondeado 7"/>
          <p:cNvSpPr/>
          <p:nvPr/>
        </p:nvSpPr>
        <p:spPr>
          <a:xfrm>
            <a:off x="4260249" y="3275621"/>
            <a:ext cx="3873898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Hallazgos sin plan: 0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97" name="Grupo 22"/>
          <p:cNvGrpSpPr/>
          <p:nvPr/>
        </p:nvGrpSpPr>
        <p:grpSpPr>
          <a:xfrm>
            <a:off x="3551836" y="3171571"/>
            <a:ext cx="796322" cy="739657"/>
            <a:chOff x="1988321" y="0"/>
            <a:chExt cx="810013" cy="1073007"/>
          </a:xfrm>
        </p:grpSpPr>
        <p:sp>
          <p:nvSpPr>
            <p:cNvPr id="98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99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100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1" name="Imagen 10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06" y="3317598"/>
            <a:ext cx="398519" cy="252338"/>
          </a:xfrm>
          <a:prstGeom prst="rect">
            <a:avLst/>
          </a:prstGeom>
        </p:spPr>
      </p:pic>
      <p:sp>
        <p:nvSpPr>
          <p:cNvPr id="108" name="Rectángulo redondeado 7"/>
          <p:cNvSpPr/>
          <p:nvPr/>
        </p:nvSpPr>
        <p:spPr>
          <a:xfrm>
            <a:off x="4240369" y="4021259"/>
            <a:ext cx="4706204" cy="469828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77% de los hallazgos tienen incidencia administrativa y disciplinaria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109" name="Grupo 22"/>
          <p:cNvGrpSpPr/>
          <p:nvPr/>
        </p:nvGrpSpPr>
        <p:grpSpPr>
          <a:xfrm>
            <a:off x="3531957" y="3917209"/>
            <a:ext cx="796322" cy="739657"/>
            <a:chOff x="1988321" y="0"/>
            <a:chExt cx="810013" cy="1073007"/>
          </a:xfrm>
        </p:grpSpPr>
        <p:sp>
          <p:nvSpPr>
            <p:cNvPr id="110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111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schemeClr val="tx1"/>
                </a:solidFill>
              </a:endParaRPr>
            </a:p>
          </p:txBody>
        </p:sp>
        <p:sp>
          <p:nvSpPr>
            <p:cNvPr id="112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3" name="Imagen 1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727" y="4063236"/>
            <a:ext cx="398519" cy="252338"/>
          </a:xfrm>
          <a:prstGeom prst="rect">
            <a:avLst/>
          </a:prstGeom>
        </p:spPr>
      </p:pic>
      <p:sp>
        <p:nvSpPr>
          <p:cNvPr id="2" name="Abrir llave 1"/>
          <p:cNvSpPr/>
          <p:nvPr/>
        </p:nvSpPr>
        <p:spPr>
          <a:xfrm>
            <a:off x="2880292" y="1765552"/>
            <a:ext cx="356641" cy="4029158"/>
          </a:xfrm>
          <a:prstGeom prst="leftBrace">
            <a:avLst/>
          </a:prstGeom>
          <a:ln>
            <a:solidFill>
              <a:schemeClr val="accent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/>
          <p:cNvSpPr txBox="1"/>
          <p:nvPr/>
        </p:nvSpPr>
        <p:spPr>
          <a:xfrm>
            <a:off x="314886" y="3382528"/>
            <a:ext cx="2320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5"/>
                </a:solidFill>
              </a:rPr>
              <a:t>365 </a:t>
            </a:r>
            <a:r>
              <a:rPr lang="es-ES" dirty="0">
                <a:solidFill>
                  <a:schemeClr val="accent5"/>
                </a:solidFill>
              </a:rPr>
              <a:t>Hallazgos vigentes  a 31 de julio 2017:</a:t>
            </a:r>
            <a:endParaRPr lang="es-CO" sz="2000" b="1" dirty="0">
              <a:solidFill>
                <a:schemeClr val="accent5"/>
              </a:solidFill>
            </a:endParaRPr>
          </a:p>
        </p:txBody>
      </p:sp>
      <p:sp>
        <p:nvSpPr>
          <p:cNvPr id="52" name="Rectángulo redondeado 7"/>
          <p:cNvSpPr/>
          <p:nvPr/>
        </p:nvSpPr>
        <p:spPr>
          <a:xfrm>
            <a:off x="4875608" y="4692948"/>
            <a:ext cx="3312000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Disciplinario, Fiscal y Penal: 16 Hallazgo</a:t>
            </a:r>
            <a:endParaRPr lang="es-CO" sz="2800" b="1" dirty="0">
              <a:solidFill>
                <a:schemeClr val="bg1"/>
              </a:solidFill>
            </a:endParaRP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715" y="4734925"/>
            <a:ext cx="398519" cy="252338"/>
          </a:xfrm>
          <a:prstGeom prst="rect">
            <a:avLst/>
          </a:prstGeom>
        </p:spPr>
      </p:pic>
      <p:sp>
        <p:nvSpPr>
          <p:cNvPr id="54" name="Rectángulo redondeado 7"/>
          <p:cNvSpPr/>
          <p:nvPr/>
        </p:nvSpPr>
        <p:spPr>
          <a:xfrm>
            <a:off x="4257301" y="4692948"/>
            <a:ext cx="4689271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19% de los hallazgos tienen incidencia fiscal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55" name="Grupo 22"/>
          <p:cNvGrpSpPr/>
          <p:nvPr/>
        </p:nvGrpSpPr>
        <p:grpSpPr>
          <a:xfrm>
            <a:off x="3548889" y="4588898"/>
            <a:ext cx="796322" cy="739657"/>
            <a:chOff x="1988321" y="0"/>
            <a:chExt cx="810013" cy="1073007"/>
          </a:xfrm>
        </p:grpSpPr>
        <p:sp>
          <p:nvSpPr>
            <p:cNvPr id="56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57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60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1" name="Imagen 6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659" y="4734925"/>
            <a:ext cx="398519" cy="252338"/>
          </a:xfrm>
          <a:prstGeom prst="rect">
            <a:avLst/>
          </a:prstGeom>
        </p:spPr>
      </p:pic>
      <p:sp>
        <p:nvSpPr>
          <p:cNvPr id="62" name="Rectángulo redondeado 7"/>
          <p:cNvSpPr/>
          <p:nvPr/>
        </p:nvSpPr>
        <p:spPr>
          <a:xfrm>
            <a:off x="4257301" y="5364637"/>
            <a:ext cx="4689271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bg1"/>
                </a:solidFill>
              </a:rPr>
              <a:t>4% de los hallazgos tienen incidencia penal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pSp>
        <p:nvGrpSpPr>
          <p:cNvPr id="63" name="Grupo 22"/>
          <p:cNvGrpSpPr/>
          <p:nvPr/>
        </p:nvGrpSpPr>
        <p:grpSpPr>
          <a:xfrm>
            <a:off x="3548889" y="5260587"/>
            <a:ext cx="796322" cy="739657"/>
            <a:chOff x="1988321" y="0"/>
            <a:chExt cx="810013" cy="1073007"/>
          </a:xfrm>
        </p:grpSpPr>
        <p:sp>
          <p:nvSpPr>
            <p:cNvPr id="64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65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66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7" name="Imagen 6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63" y="5414747"/>
            <a:ext cx="398519" cy="25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766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RCDqDLnUKKaWj8jgUrB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lantilla ANI">
  <a:themeElements>
    <a:clrScheme name="Personalizado 5">
      <a:dk1>
        <a:srgbClr val="022B44"/>
      </a:dk1>
      <a:lt1>
        <a:sysClr val="window" lastClr="FFFFFF"/>
      </a:lt1>
      <a:dk2>
        <a:srgbClr val="FFFFFF"/>
      </a:dk2>
      <a:lt2>
        <a:srgbClr val="D8D8D8"/>
      </a:lt2>
      <a:accent1>
        <a:srgbClr val="B8CCE4"/>
      </a:accent1>
      <a:accent2>
        <a:srgbClr val="EFA674"/>
      </a:accent2>
      <a:accent3>
        <a:srgbClr val="366092"/>
      </a:accent3>
      <a:accent4>
        <a:srgbClr val="DB620F"/>
      </a:accent4>
      <a:accent5>
        <a:srgbClr val="FBD5B5"/>
      </a:accent5>
      <a:accent6>
        <a:srgbClr val="6D96C7"/>
      </a:accent6>
      <a:hlink>
        <a:srgbClr val="000000"/>
      </a:hlink>
      <a:folHlink>
        <a:srgbClr val="DB620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963</TotalTime>
  <Words>746</Words>
  <Application>Microsoft Office PowerPoint</Application>
  <PresentationFormat>Presentación en pantalla (4:3)</PresentationFormat>
  <Paragraphs>122</Paragraphs>
  <Slides>12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6" baseType="lpstr">
      <vt:lpstr>ＭＳ Ｐゴシック</vt:lpstr>
      <vt:lpstr>ＭＳ Ｐゴシック</vt:lpstr>
      <vt:lpstr>Arial</vt:lpstr>
      <vt:lpstr>Arial Black</vt:lpstr>
      <vt:lpstr>Arial Narrow</vt:lpstr>
      <vt:lpstr>Calibri</vt:lpstr>
      <vt:lpstr>Candara</vt:lpstr>
      <vt:lpstr>Futura Lt</vt:lpstr>
      <vt:lpstr>Helvetica Neue Bold Condensed</vt:lpstr>
      <vt:lpstr>Impact</vt:lpstr>
      <vt:lpstr>Times New Roman</vt:lpstr>
      <vt:lpstr>plantilla ANI</vt:lpstr>
      <vt:lpstr>1_plantilla ANI</vt:lpstr>
      <vt:lpstr>think-cell Slide</vt:lpstr>
      <vt:lpstr>Presentación de PowerPoint</vt:lpstr>
      <vt:lpstr>Git disciplinario, atención al ciudadano y apoyo a la gestión  Coordinadora: Nazly janne delgado Villamil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Avances Oficina de Control Interno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Hector Eduardo Vanegas Gàmez</cp:lastModifiedBy>
  <cp:revision>43</cp:revision>
  <cp:lastPrinted>2016-05-23T13:27:38Z</cp:lastPrinted>
  <dcterms:created xsi:type="dcterms:W3CDTF">2015-06-23T21:46:26Z</dcterms:created>
  <dcterms:modified xsi:type="dcterms:W3CDTF">2017-08-30T15:07:28Z</dcterms:modified>
</cp:coreProperties>
</file>