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2.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notesSlides/notesSlide1.xml" ContentType="application/vnd.openxmlformats-officedocument.presentationml.notesSlide+xml"/>
  <Override PartName="/ppt/tags/tag60.xml" ContentType="application/vnd.openxmlformats-officedocument.presentationml.tags+xml"/>
  <Override PartName="/ppt/notesSlides/notesSlide2.xml" ContentType="application/vnd.openxmlformats-officedocument.presentationml.notesSlide+xml"/>
  <Override PartName="/ppt/tags/tag61.xml" ContentType="application/vnd.openxmlformats-officedocument.presentationml.tags+xml"/>
  <Override PartName="/ppt/notesSlides/notesSlide3.xml" ContentType="application/vnd.openxmlformats-officedocument.presentationml.notesSlide+xml"/>
  <Override PartName="/ppt/tags/tag62.xml" ContentType="application/vnd.openxmlformats-officedocument.presentationml.tags+xml"/>
  <Override PartName="/ppt/notesSlides/notesSlide4.xml" ContentType="application/vnd.openxmlformats-officedocument.presentationml.notesSlide+xml"/>
  <Override PartName="/ppt/tags/tag63.xml" ContentType="application/vnd.openxmlformats-officedocument.presentationml.tags+xml"/>
  <Override PartName="/ppt/notesSlides/notesSlide5.xml" ContentType="application/vnd.openxmlformats-officedocument.presentationml.notesSlide+xml"/>
  <Override PartName="/ppt/tags/tag64.xml" ContentType="application/vnd.openxmlformats-officedocument.presentationml.tags+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5.xml" ContentType="application/vnd.openxmlformats-officedocument.presentationml.tags+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66.xml" ContentType="application/vnd.openxmlformats-officedocument.presentationml.tags+xml"/>
  <Override PartName="/ppt/notesSlides/notesSlide8.xml" ContentType="application/vnd.openxmlformats-officedocument.presentationml.notesSlide+xml"/>
  <Override PartName="/ppt/tags/tag67.xml" ContentType="application/vnd.openxmlformats-officedocument.presentationml.tags+xml"/>
  <Override PartName="/ppt/notesSlides/notesSlide9.xml" ContentType="application/vnd.openxmlformats-officedocument.presentationml.notesSlide+xml"/>
  <Override PartName="/ppt/tags/tag68.xml" ContentType="application/vnd.openxmlformats-officedocument.presentationml.tags+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69.xml" ContentType="application/vnd.openxmlformats-officedocument.presentationml.tags+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70.xml" ContentType="application/vnd.openxmlformats-officedocument.presentationml.tags+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ags/tag71.xml" ContentType="application/vnd.openxmlformats-officedocument.presentationml.tags+xml"/>
  <Override PartName="/ppt/notesSlides/notesSlide13.xml" ContentType="application/vnd.openxmlformats-officedocument.presentationml.notesSlide+xml"/>
  <Override PartName="/ppt/tags/tag72.xml" ContentType="application/vnd.openxmlformats-officedocument.presentationml.tags+xml"/>
  <Override PartName="/ppt/notesSlides/notesSlide14.xml" ContentType="application/vnd.openxmlformats-officedocument.presentationml.notesSlide+xml"/>
  <Override PartName="/ppt/tags/tag73.xml" ContentType="application/vnd.openxmlformats-officedocument.presentationml.tags+xml"/>
  <Override PartName="/ppt/notesSlides/notesSlide1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74.xml" ContentType="application/vnd.openxmlformats-officedocument.presentationml.tags+xml"/>
  <Override PartName="/ppt/notesSlides/notesSlide16.xml" ContentType="application/vnd.openxmlformats-officedocument.presentationml.notesSlide+xml"/>
  <Override PartName="/ppt/tags/tag75.xml" ContentType="application/vnd.openxmlformats-officedocument.presentationml.tags+xml"/>
  <Override PartName="/ppt/notesSlides/notesSlide1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ags/tag76.xml" ContentType="application/vnd.openxmlformats-officedocument.presentationml.tags+xml"/>
  <Override PartName="/ppt/notesSlides/notesSlide1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8" r:id="rId2"/>
    <p:sldId id="260" r:id="rId3"/>
    <p:sldId id="257" r:id="rId4"/>
    <p:sldId id="261" r:id="rId5"/>
    <p:sldId id="281" r:id="rId6"/>
    <p:sldId id="280" r:id="rId7"/>
    <p:sldId id="274" r:id="rId8"/>
    <p:sldId id="278" r:id="rId9"/>
    <p:sldId id="277" r:id="rId10"/>
    <p:sldId id="279" r:id="rId11"/>
    <p:sldId id="282" r:id="rId12"/>
    <p:sldId id="283" r:id="rId13"/>
    <p:sldId id="284" r:id="rId14"/>
    <p:sldId id="273" r:id="rId15"/>
    <p:sldId id="285" r:id="rId16"/>
    <p:sldId id="286" r:id="rId17"/>
    <p:sldId id="287" r:id="rId18"/>
    <p:sldId id="288" r:id="rId19"/>
  </p:sldIdLst>
  <p:sldSz cx="9144000" cy="6858000" type="screen4x3"/>
  <p:notesSz cx="6858000" cy="9144000"/>
  <p:custDataLst>
    <p:tags r:id="rId21"/>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EF6F0"/>
    <a:srgbClr val="FBD5B5"/>
    <a:srgbClr val="B8CCE4"/>
    <a:srgbClr val="68CCE4"/>
    <a:srgbClr val="B9CDE5"/>
    <a:srgbClr val="95B3D7"/>
    <a:srgbClr val="1BA3B1"/>
    <a:srgbClr val="1CB0A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60"/>
  </p:normalViewPr>
  <p:slideViewPr>
    <p:cSldViewPr snapToGrid="0">
      <p:cViewPr varScale="1">
        <p:scale>
          <a:sx n="105" d="100"/>
          <a:sy n="105" d="100"/>
        </p:scale>
        <p:origin x="234" y="108"/>
      </p:cViewPr>
      <p:guideLst>
        <p:guide orient="horz" pos="2160"/>
        <p:guide pos="2880"/>
        <p:guide pos="13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MX" b="1"/>
              <a:t>Oficinas de Atención Al Usuario</a:t>
            </a: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5">
                  <a:shade val="76000"/>
                </a:schemeClr>
              </a:solidFill>
              <a:ln w="25400">
                <a:solidFill>
                  <a:schemeClr val="lt1"/>
                </a:solidFill>
              </a:ln>
              <a:effectLst/>
              <a:sp3d contourW="25400">
                <a:contourClr>
                  <a:schemeClr val="lt1"/>
                </a:contourClr>
              </a:sp3d>
            </c:spPr>
          </c:dPt>
          <c:dPt>
            <c:idx val="1"/>
            <c:bubble3D val="0"/>
            <c:spPr>
              <a:solidFill>
                <a:schemeClr val="accent5">
                  <a:tint val="77000"/>
                </a:schemeClr>
              </a:solidFill>
              <a:ln w="25400">
                <a:solidFill>
                  <a:schemeClr val="lt1"/>
                </a:solidFill>
              </a:ln>
              <a:effectLst/>
              <a:sp3d contourW="25400">
                <a:contourClr>
                  <a:schemeClr val="lt1"/>
                </a:contourClr>
              </a:sp3d>
            </c:spPr>
          </c:dPt>
          <c:dLbls>
            <c:dLbl>
              <c:idx val="0"/>
              <c:layout/>
              <c:tx>
                <c:rich>
                  <a:bodyPr/>
                  <a:lstStyle/>
                  <a:p>
                    <a:r>
                      <a:rPr lang="en-US"/>
                      <a:t>Oficinas Fijas</a:t>
                    </a:r>
                  </a:p>
                  <a:p>
                    <a:fld id="{05E543F0-7306-43B1-8597-BB65D3F93F7F}" type="PERCENTAGE">
                      <a:rPr lang="en-US"/>
                      <a:pPr/>
                      <a:t>[PORCENTAJE]</a:t>
                    </a:fld>
                    <a:endParaRPr lang="es-CO"/>
                  </a:p>
                </c:rich>
              </c:tx>
              <c:dLblPos val="ctr"/>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1"/>
              <c:layout/>
              <c:tx>
                <c:rich>
                  <a:bodyPr/>
                  <a:lstStyle/>
                  <a:p>
                    <a:r>
                      <a:rPr lang="en-US"/>
                      <a:t>Oficinas Móviles</a:t>
                    </a:r>
                  </a:p>
                  <a:p>
                    <a:fld id="{A81AEA15-5471-456A-9959-FE342613DD35}" type="PERCENTAGE">
                      <a:rPr lang="en-US"/>
                      <a:pPr/>
                      <a:t>[PORCENTAJE]</a:t>
                    </a:fld>
                    <a:endParaRPr lang="en-US"/>
                  </a:p>
                  <a:p>
                    <a:endParaRPr lang="es-CO"/>
                  </a:p>
                </c:rich>
              </c:tx>
              <c:dLblPos val="ctr"/>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1">
                        <a:lumMod val="25000"/>
                      </a:schemeClr>
                    </a:solidFill>
                    <a:latin typeface="+mn-lt"/>
                    <a:ea typeface="+mn-ea"/>
                    <a:cs typeface="+mn-cs"/>
                  </a:defRPr>
                </a:pPr>
                <a:endParaRPr lang="es-CO"/>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'[MATRIZ FINAL DDHH.xlsx]ESTADISTICAS DDHH'!$D$175:$E$175</c:f>
              <c:numCache>
                <c:formatCode>General</c:formatCode>
                <c:ptCount val="2"/>
                <c:pt idx="0">
                  <c:v>110</c:v>
                </c:pt>
                <c:pt idx="1">
                  <c:v>113</c:v>
                </c:pt>
              </c:numCache>
            </c:numRef>
          </c:val>
        </c:ser>
        <c:dLbls>
          <c:dLblPos val="ctr"/>
          <c:showLegendKey val="0"/>
          <c:showVal val="0"/>
          <c:showCatName val="1"/>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MX"/>
              <a:t>Licencias Ambientales y PAGAS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dPt>
          <c:dPt>
            <c:idx val="1"/>
            <c:invertIfNegative val="0"/>
            <c:bubble3D val="0"/>
            <c:spPr>
              <a:solidFill>
                <a:schemeClr val="accent5">
                  <a:lumMod val="20000"/>
                  <a:lumOff val="80000"/>
                </a:schemeClr>
              </a:solidFill>
              <a:ln>
                <a:noFill/>
              </a:ln>
              <a:effectLst/>
            </c:spPr>
          </c:dPt>
          <c:dPt>
            <c:idx val="2"/>
            <c:invertIfNegative val="0"/>
            <c:bubble3D val="0"/>
            <c:spPr>
              <a:solidFill>
                <a:srgbClr val="FFFF0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'[MATRIZ FINAL DDHH.xlsx]ESTADISTICAS DDHH'!$AG$197:$AG$199</c:f>
              <c:strCache>
                <c:ptCount val="3"/>
                <c:pt idx="0">
                  <c:v>LA Obtenidas</c:v>
                </c:pt>
                <c:pt idx="1">
                  <c:v>LA En trámite</c:v>
                </c:pt>
                <c:pt idx="2">
                  <c:v>PAGAS</c:v>
                </c:pt>
              </c:strCache>
            </c:strRef>
          </c:cat>
          <c:val>
            <c:numRef>
              <c:f>'[MATRIZ FINAL DDHH.xlsx]ESTADISTICAS DDHH'!$AH$197:$AH$199</c:f>
              <c:numCache>
                <c:formatCode>General</c:formatCode>
                <c:ptCount val="3"/>
                <c:pt idx="0">
                  <c:v>89</c:v>
                </c:pt>
                <c:pt idx="1">
                  <c:v>17</c:v>
                </c:pt>
                <c:pt idx="2">
                  <c:v>69</c:v>
                </c:pt>
              </c:numCache>
            </c:numRef>
          </c:val>
        </c:ser>
        <c:dLbls>
          <c:dLblPos val="outEnd"/>
          <c:showLegendKey val="0"/>
          <c:showVal val="1"/>
          <c:showCatName val="0"/>
          <c:showSerName val="0"/>
          <c:showPercent val="0"/>
          <c:showBubbleSize val="0"/>
        </c:dLbls>
        <c:gapWidth val="219"/>
        <c:overlap val="-27"/>
        <c:axId val="217179904"/>
        <c:axId val="217180464"/>
      </c:barChart>
      <c:catAx>
        <c:axId val="21717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180464"/>
        <c:crosses val="autoZero"/>
        <c:auto val="1"/>
        <c:lblAlgn val="ctr"/>
        <c:lblOffset val="100"/>
        <c:noMultiLvlLbl val="0"/>
      </c:catAx>
      <c:valAx>
        <c:axId val="217180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179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MX"/>
              <a:t>Sustracciones y Levantamiento</a:t>
            </a:r>
            <a:r>
              <a:rPr lang="es-MX" baseline="0"/>
              <a:t> de Vedas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1"/>
          <c:order val="1"/>
          <c:spPr>
            <a:solidFill>
              <a:schemeClr val="accent2"/>
            </a:solidFill>
            <a:ln>
              <a:noFill/>
            </a:ln>
            <a:effectLst/>
          </c:spPr>
          <c:invertIfNegative val="0"/>
          <c:dPt>
            <c:idx val="1"/>
            <c:invertIfNegative val="0"/>
            <c:bubble3D val="0"/>
            <c:spPr>
              <a:solidFill>
                <a:srgbClr val="FFFF0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'[MATRIZ FINAL DDHH.xlsx]ESTADISTICAS DDHH'!$AG$200:$AG$201</c:f>
              <c:strCache>
                <c:ptCount val="2"/>
                <c:pt idx="0">
                  <c:v>No. Levantamiento de Vedas</c:v>
                </c:pt>
                <c:pt idx="1">
                  <c:v>No. Sustracción de Reserva</c:v>
                </c:pt>
              </c:strCache>
            </c:strRef>
          </c:cat>
          <c:val>
            <c:numRef>
              <c:f>'[MATRIZ FINAL DDHH.xlsx]ESTADISTICAS DDHH'!$AI$200:$AI$201</c:f>
              <c:numCache>
                <c:formatCode>General</c:formatCode>
                <c:ptCount val="2"/>
                <c:pt idx="0">
                  <c:v>79</c:v>
                </c:pt>
                <c:pt idx="1">
                  <c:v>22</c:v>
                </c:pt>
              </c:numCache>
            </c:numRef>
          </c:val>
        </c:ser>
        <c:dLbls>
          <c:showLegendKey val="0"/>
          <c:showVal val="0"/>
          <c:showCatName val="0"/>
          <c:showSerName val="0"/>
          <c:showPercent val="0"/>
          <c:showBubbleSize val="0"/>
        </c:dLbls>
        <c:gapWidth val="182"/>
        <c:axId val="216211568"/>
        <c:axId val="216212128"/>
        <c:extLst>
          <c:ext xmlns:c15="http://schemas.microsoft.com/office/drawing/2012/chart" uri="{02D57815-91ED-43cb-92C2-25804820EDAC}">
            <c15:filteredBarSeries>
              <c15:ser>
                <c:idx val="0"/>
                <c:order val="0"/>
                <c:spPr>
                  <a:solidFill>
                    <a:schemeClr val="accent1"/>
                  </a:solidFill>
                  <a:ln>
                    <a:noFill/>
                  </a:ln>
                  <a:effectLst/>
                </c:spPr>
                <c:invertIfNegative val="0"/>
                <c:cat>
                  <c:strRef>
                    <c:extLst>
                      <c:ext uri="{02D57815-91ED-43cb-92C2-25804820EDAC}">
                        <c15:formulaRef>
                          <c15:sqref>'[MATRIZ FINAL DDHH.xlsx]ESTADISTICAS DDHH'!$AG$200:$AG$201</c15:sqref>
                        </c15:formulaRef>
                      </c:ext>
                    </c:extLst>
                    <c:strCache>
                      <c:ptCount val="2"/>
                      <c:pt idx="0">
                        <c:v>No. Levantamiento de Vedas</c:v>
                      </c:pt>
                      <c:pt idx="1">
                        <c:v>No. Sustracción de Reserva</c:v>
                      </c:pt>
                    </c:strCache>
                  </c:strRef>
                </c:cat>
                <c:val>
                  <c:numRef>
                    <c:extLst>
                      <c:ext uri="{02D57815-91ED-43cb-92C2-25804820EDAC}">
                        <c15:formulaRef>
                          <c15:sqref>'[MATRIZ FINAL DDHH.xlsx]ESTADISTICAS DDHH'!$AH$200:$AH$201</c15:sqref>
                        </c15:formulaRef>
                      </c:ext>
                    </c:extLst>
                    <c:numCache>
                      <c:formatCode>General</c:formatCode>
                      <c:ptCount val="2"/>
                    </c:numCache>
                  </c:numRef>
                </c:val>
              </c15:ser>
            </c15:filteredBarSeries>
          </c:ext>
        </c:extLst>
      </c:barChart>
      <c:catAx>
        <c:axId val="216211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6212128"/>
        <c:crosses val="autoZero"/>
        <c:auto val="1"/>
        <c:lblAlgn val="ctr"/>
        <c:lblOffset val="100"/>
        <c:noMultiLvlLbl val="0"/>
      </c:catAx>
      <c:valAx>
        <c:axId val="2162121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6211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PQRS 2015</a:t>
            </a: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576910447170281E-2"/>
          <c:y val="0.13078820325907778"/>
          <c:w val="0.94084617910565949"/>
          <c:h val="0.68937360946098247"/>
        </c:manualLayout>
      </c:layout>
      <c:bar3DChart>
        <c:barDir val="col"/>
        <c:grouping val="stacked"/>
        <c:varyColors val="0"/>
        <c:ser>
          <c:idx val="0"/>
          <c:order val="0"/>
          <c:spPr>
            <a:solidFill>
              <a:schemeClr val="accent2">
                <a:lumMod val="75000"/>
              </a:schemeClr>
            </a:solidFill>
            <a:ln>
              <a:noFill/>
            </a:ln>
            <a:effectLst/>
            <a:sp3d/>
          </c:spPr>
          <c:invertIfNegative val="0"/>
          <c:dPt>
            <c:idx val="0"/>
            <c:invertIfNegative val="0"/>
            <c:bubble3D val="0"/>
            <c:spPr>
              <a:solidFill>
                <a:schemeClr val="accent1"/>
              </a:solidFill>
              <a:ln>
                <a:noFill/>
              </a:ln>
              <a:effectLst/>
              <a:sp3d/>
            </c:spPr>
          </c:dPt>
          <c:dPt>
            <c:idx val="1"/>
            <c:invertIfNegative val="0"/>
            <c:bubble3D val="0"/>
            <c:spPr>
              <a:solidFill>
                <a:srgbClr val="C47C12"/>
              </a:solidFill>
              <a:ln>
                <a:noFill/>
              </a:ln>
              <a:effectLst/>
              <a:sp3d/>
            </c:spPr>
          </c:dPt>
          <c:dLbls>
            <c:dLbl>
              <c:idx val="0"/>
              <c:layout>
                <c:manualLayout>
                  <c:x val="5.3776200813036874E-3"/>
                  <c:y val="0.29620407316695962"/>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fld id="{7B267A44-CBA5-4EAA-BC0A-3C3B5B50C226}" type="VALUE">
                      <a:rPr lang="en-US" sz="1050" b="1"/>
                      <a:pPr>
                        <a:defRPr sz="1050" b="1"/>
                      </a:pPr>
                      <a:t>[VALOR]</a:t>
                    </a:fld>
                    <a:r>
                      <a:rPr lang="en-US" sz="1050" b="1"/>
                      <a:t> </a:t>
                    </a:r>
                  </a:p>
                  <a:p>
                    <a:pPr>
                      <a:defRPr sz="1050" b="1"/>
                    </a:pPr>
                    <a:r>
                      <a:rPr lang="en-US" sz="1050" b="1"/>
                      <a:t>Cerradas</a:t>
                    </a:r>
                  </a:p>
                  <a:p>
                    <a:pPr>
                      <a:defRPr sz="1050" b="1"/>
                    </a:pPr>
                    <a:endParaRPr lang="es-CO"/>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
              <c:layout>
                <c:manualLayout>
                  <c:x val="0"/>
                  <c:y val="2.1157433797639975E-2"/>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fld id="{5067D8A8-58A5-4D0A-B593-AD1A09537831}" type="VALUE">
                      <a:rPr lang="en-US" sz="1050" b="1"/>
                      <a:pPr>
                        <a:defRPr sz="1050" b="1"/>
                      </a:pPr>
                      <a:t>[VALOR]</a:t>
                    </a:fld>
                    <a:r>
                      <a:rPr lang="en-US" sz="1050" b="1"/>
                      <a:t> </a:t>
                    </a:r>
                  </a:p>
                  <a:p>
                    <a:pPr>
                      <a:defRPr sz="1050" b="1"/>
                    </a:pPr>
                    <a:r>
                      <a:rPr lang="en-US" sz="1050" b="1"/>
                      <a:t>Abiertas</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'[MATRIZ FINAL DDHH.xlsx]ESTADISTICAS DDHH'!$D$197:$D$198</c:f>
              <c:numCache>
                <c:formatCode>General</c:formatCode>
                <c:ptCount val="2"/>
                <c:pt idx="0">
                  <c:v>17782</c:v>
                </c:pt>
                <c:pt idx="1">
                  <c:v>462</c:v>
                </c:pt>
              </c:numCache>
            </c:numRef>
          </c:val>
        </c:ser>
        <c:dLbls>
          <c:showLegendKey val="0"/>
          <c:showVal val="1"/>
          <c:showCatName val="0"/>
          <c:showSerName val="0"/>
          <c:showPercent val="0"/>
          <c:showBubbleSize val="0"/>
        </c:dLbls>
        <c:gapWidth val="150"/>
        <c:shape val="box"/>
        <c:axId val="214321824"/>
        <c:axId val="214322384"/>
        <c:axId val="0"/>
      </c:bar3DChart>
      <c:catAx>
        <c:axId val="214321824"/>
        <c:scaling>
          <c:orientation val="minMax"/>
        </c:scaling>
        <c:delete val="1"/>
        <c:axPos val="b"/>
        <c:majorTickMark val="none"/>
        <c:minorTickMark val="none"/>
        <c:tickLblPos val="nextTo"/>
        <c:crossAx val="214322384"/>
        <c:crosses val="autoZero"/>
        <c:auto val="1"/>
        <c:lblAlgn val="ctr"/>
        <c:lblOffset val="100"/>
        <c:noMultiLvlLbl val="0"/>
      </c:catAx>
      <c:valAx>
        <c:axId val="21432238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14321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PQRS 2016</a:t>
            </a: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576910447170281E-2"/>
          <c:y val="0.13078820325907778"/>
          <c:w val="0.94084617910565949"/>
          <c:h val="0.68937360946098247"/>
        </c:manualLayout>
      </c:layout>
      <c:bar3DChart>
        <c:barDir val="col"/>
        <c:grouping val="stacked"/>
        <c:varyColors val="0"/>
        <c:ser>
          <c:idx val="0"/>
          <c:order val="0"/>
          <c:spPr>
            <a:solidFill>
              <a:schemeClr val="accent1"/>
            </a:solidFill>
            <a:ln>
              <a:noFill/>
            </a:ln>
            <a:effectLst/>
            <a:sp3d/>
          </c:spPr>
          <c:invertIfNegative val="0"/>
          <c:dPt>
            <c:idx val="1"/>
            <c:invertIfNegative val="0"/>
            <c:bubble3D val="0"/>
            <c:spPr>
              <a:solidFill>
                <a:srgbClr val="C47C12"/>
              </a:solidFill>
              <a:ln>
                <a:noFill/>
              </a:ln>
              <a:effectLst/>
              <a:sp3d/>
            </c:spPr>
          </c:dPt>
          <c:dLbls>
            <c:dLbl>
              <c:idx val="0"/>
              <c:layout>
                <c:manualLayout>
                  <c:x val="-5.3776200813036874E-3"/>
                  <c:y val="0.29973031213323298"/>
                </c:manualLayout>
              </c:layout>
              <c:tx>
                <c:rich>
                  <a:bodyPr rot="0" spcFirstLastPara="1" vertOverflow="ellipsis" vert="horz" wrap="square" lIns="38100" tIns="19050" rIns="38100" bIns="19050" anchor="ctr" anchorCtr="0">
                    <a:spAutoFit/>
                  </a:bodyPr>
                  <a:lstStyle/>
                  <a:p>
                    <a:pPr marL="0" marR="0" indent="0" algn="ctr" defTabSz="914400" rtl="0" eaLnBrk="1" fontAlgn="auto" latinLnBrk="0" hangingPunct="1">
                      <a:lnSpc>
                        <a:spcPct val="100000"/>
                      </a:lnSpc>
                      <a:spcBef>
                        <a:spcPts val="0"/>
                      </a:spcBef>
                      <a:spcAft>
                        <a:spcPts val="0"/>
                      </a:spcAft>
                      <a:buClrTx/>
                      <a:buSzTx/>
                      <a:buFontTx/>
                      <a:buNone/>
                      <a:tabLst/>
                      <a:defRPr sz="1050" b="1" i="0" u="none" strike="noStrike" kern="1200" baseline="0">
                        <a:solidFill>
                          <a:sysClr val="windowText" lastClr="000000">
                            <a:lumMod val="75000"/>
                            <a:lumOff val="25000"/>
                          </a:sysClr>
                        </a:solidFill>
                        <a:latin typeface="+mn-lt"/>
                        <a:ea typeface="+mn-ea"/>
                        <a:cs typeface="+mn-cs"/>
                      </a:defRPr>
                    </a:pPr>
                    <a:fld id="{17B90133-F289-4FEF-806C-394EA5CBB2CA}" type="VALUE">
                      <a:rPr lang="en-US" sz="1050" b="1"/>
                      <a:pPr marL="0" marR="0" indent="0" algn="ctr" defTabSz="914400" rtl="0" eaLnBrk="1" fontAlgn="auto" latinLnBrk="0" hangingPunct="1">
                        <a:lnSpc>
                          <a:spcPct val="100000"/>
                        </a:lnSpc>
                        <a:spcBef>
                          <a:spcPts val="0"/>
                        </a:spcBef>
                        <a:spcAft>
                          <a:spcPts val="0"/>
                        </a:spcAft>
                        <a:buClrTx/>
                        <a:buSzTx/>
                        <a:buFontTx/>
                        <a:buNone/>
                        <a:tabLst/>
                        <a:defRPr sz="1050" b="1">
                          <a:solidFill>
                            <a:sysClr val="windowText" lastClr="000000">
                              <a:lumMod val="75000"/>
                              <a:lumOff val="25000"/>
                            </a:sysClr>
                          </a:solidFill>
                        </a:defRPr>
                      </a:pPr>
                      <a:t>[VALOR]</a:t>
                    </a:fld>
                    <a:r>
                      <a:rPr lang="en-US" sz="1050" b="1"/>
                      <a:t> </a:t>
                    </a:r>
                  </a:p>
                  <a:p>
                    <a:pPr marL="0" marR="0" indent="0" algn="ctr" defTabSz="914400" rtl="0" eaLnBrk="1" fontAlgn="auto" latinLnBrk="0" hangingPunct="1">
                      <a:lnSpc>
                        <a:spcPct val="100000"/>
                      </a:lnSpc>
                      <a:spcBef>
                        <a:spcPts val="0"/>
                      </a:spcBef>
                      <a:spcAft>
                        <a:spcPts val="0"/>
                      </a:spcAft>
                      <a:buClrTx/>
                      <a:buSzTx/>
                      <a:buFontTx/>
                      <a:buNone/>
                      <a:tabLst/>
                      <a:defRPr sz="1050" b="1">
                        <a:solidFill>
                          <a:sysClr val="windowText" lastClr="000000">
                            <a:lumMod val="75000"/>
                            <a:lumOff val="25000"/>
                          </a:sysClr>
                        </a:solidFill>
                      </a:defRPr>
                    </a:pPr>
                    <a:r>
                      <a:rPr lang="en-US" sz="1050" b="1" i="0" u="none" strike="noStrike" kern="1200" baseline="0">
                        <a:solidFill>
                          <a:sysClr val="windowText" lastClr="000000">
                            <a:lumMod val="75000"/>
                            <a:lumOff val="25000"/>
                          </a:sysClr>
                        </a:solidFill>
                      </a:rPr>
                      <a:t>Cerradas</a:t>
                    </a:r>
                  </a:p>
                  <a:p>
                    <a:pPr marL="0" marR="0" indent="0" algn="ctr" defTabSz="914400" rtl="0" eaLnBrk="1" fontAlgn="auto" latinLnBrk="0" hangingPunct="1">
                      <a:lnSpc>
                        <a:spcPct val="100000"/>
                      </a:lnSpc>
                      <a:spcBef>
                        <a:spcPts val="0"/>
                      </a:spcBef>
                      <a:spcAft>
                        <a:spcPts val="0"/>
                      </a:spcAft>
                      <a:buClrTx/>
                      <a:buSzTx/>
                      <a:buFontTx/>
                      <a:buNone/>
                      <a:tabLst/>
                      <a:defRPr sz="1050" b="1">
                        <a:solidFill>
                          <a:sysClr val="windowText" lastClr="000000">
                            <a:lumMod val="75000"/>
                            <a:lumOff val="25000"/>
                          </a:sysClr>
                        </a:solidFill>
                      </a:defRPr>
                    </a:pPr>
                    <a:endParaRPr lang="es-CO"/>
                  </a:p>
                </c:rich>
              </c:tx>
              <c:spPr>
                <a:noFill/>
                <a:ln>
                  <a:noFill/>
                </a:ln>
                <a:effectLst/>
              </c:spPr>
              <c:txPr>
                <a:bodyPr rot="0" spcFirstLastPara="1" vertOverflow="ellipsis" vert="horz" wrap="square" lIns="38100" tIns="19050" rIns="38100" bIns="19050" anchor="ctr" anchorCtr="0">
                  <a:spAutoFit/>
                </a:bodyPr>
                <a:lstStyle/>
                <a:p>
                  <a:pPr marL="0" marR="0" indent="0" algn="ctr" defTabSz="914400" rtl="0" eaLnBrk="1" fontAlgn="auto" latinLnBrk="0" hangingPunct="1">
                    <a:lnSpc>
                      <a:spcPct val="100000"/>
                    </a:lnSpc>
                    <a:spcBef>
                      <a:spcPts val="0"/>
                    </a:spcBef>
                    <a:spcAft>
                      <a:spcPts val="0"/>
                    </a:spcAft>
                    <a:buClrTx/>
                    <a:buSzTx/>
                    <a:buFontTx/>
                    <a:buNone/>
                    <a:tabLst/>
                    <a:defRPr sz="1050" b="1" i="0" u="none" strike="noStrike" kern="1200" baseline="0">
                      <a:solidFill>
                        <a:sysClr val="windowText" lastClr="000000">
                          <a:lumMod val="75000"/>
                          <a:lumOff val="25000"/>
                        </a:sys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
              <c:layout>
                <c:manualLayout>
                  <c:x val="2.6888100406518437E-3"/>
                  <c:y val="4.2314867595279949E-2"/>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fld id="{5C209C62-6C66-46C6-8178-DF9A7212F4E1}" type="VALUE">
                      <a:rPr lang="en-US" sz="1050" b="1"/>
                      <a:pPr>
                        <a:defRPr sz="1050" b="1"/>
                      </a:pPr>
                      <a:t>[VALOR]</a:t>
                    </a:fld>
                    <a:r>
                      <a:rPr lang="en-US" sz="1050" b="1"/>
                      <a:t> </a:t>
                    </a:r>
                  </a:p>
                  <a:p>
                    <a:pPr>
                      <a:defRPr sz="1050" b="1"/>
                    </a:pPr>
                    <a:r>
                      <a:rPr lang="en-US" sz="1050" b="1"/>
                      <a:t>Abiertas</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'[MATRIZ FINAL DDHH.xlsx]ESTADISTICAS DDHH'!$E$197:$E$198</c:f>
              <c:numCache>
                <c:formatCode>General</c:formatCode>
                <c:ptCount val="2"/>
                <c:pt idx="0">
                  <c:v>13845</c:v>
                </c:pt>
                <c:pt idx="1">
                  <c:v>1355</c:v>
                </c:pt>
              </c:numCache>
            </c:numRef>
          </c:val>
        </c:ser>
        <c:dLbls>
          <c:showLegendKey val="0"/>
          <c:showVal val="1"/>
          <c:showCatName val="0"/>
          <c:showSerName val="0"/>
          <c:showPercent val="0"/>
          <c:showBubbleSize val="0"/>
        </c:dLbls>
        <c:gapWidth val="150"/>
        <c:shape val="box"/>
        <c:axId val="161671616"/>
        <c:axId val="215429072"/>
        <c:axId val="0"/>
      </c:bar3DChart>
      <c:catAx>
        <c:axId val="161671616"/>
        <c:scaling>
          <c:orientation val="minMax"/>
        </c:scaling>
        <c:delete val="1"/>
        <c:axPos val="b"/>
        <c:majorTickMark val="none"/>
        <c:minorTickMark val="none"/>
        <c:tickLblPos val="nextTo"/>
        <c:crossAx val="215429072"/>
        <c:crosses val="autoZero"/>
        <c:auto val="1"/>
        <c:lblAlgn val="ctr"/>
        <c:lblOffset val="100"/>
        <c:noMultiLvlLbl val="0"/>
      </c:catAx>
      <c:valAx>
        <c:axId val="21542907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16716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MX" b="1"/>
              <a:t>POLÍTICA DE GENERACIÓN DE EMPLEO 2015 y 2016 - Género</a:t>
            </a:r>
          </a:p>
        </c:rich>
      </c:tx>
      <c:layout>
        <c:manualLayout>
          <c:xMode val="edge"/>
          <c:yMode val="edge"/>
          <c:x val="0.11116417822081069"/>
          <c:y val="1.4991180877155241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pieChart>
        <c:varyColors val="1"/>
        <c:ser>
          <c:idx val="0"/>
          <c:order val="0"/>
          <c:spPr>
            <a:solidFill>
              <a:srgbClr val="FF66CC"/>
            </a:solidFill>
          </c:spPr>
          <c:dPt>
            <c:idx val="0"/>
            <c:bubble3D val="0"/>
            <c:spPr>
              <a:solidFill>
                <a:srgbClr val="FF66CC"/>
              </a:solidFill>
              <a:ln w="19050">
                <a:solidFill>
                  <a:schemeClr val="lt1"/>
                </a:solidFill>
              </a:ln>
              <a:effectLst/>
            </c:spPr>
          </c:dPt>
          <c:dPt>
            <c:idx val="1"/>
            <c:bubble3D val="0"/>
            <c:spPr>
              <a:solidFill>
                <a:schemeClr val="accent1">
                  <a:lumMod val="60000"/>
                  <a:lumOff val="40000"/>
                </a:schemeClr>
              </a:solidFill>
              <a:ln w="19050">
                <a:solidFill>
                  <a:schemeClr val="lt1"/>
                </a:solidFill>
              </a:ln>
              <a:effectLst/>
            </c:spPr>
          </c:dPt>
          <c:dLbls>
            <c:dLbl>
              <c:idx val="0"/>
              <c:layout/>
              <c:tx>
                <c:rich>
                  <a:bodyPr/>
                  <a:lstStyle/>
                  <a:p>
                    <a:r>
                      <a:rPr lang="en-US" baseline="0"/>
                      <a:t>F
</a:t>
                    </a:r>
                    <a:fld id="{4FFCD70C-6B8F-48A1-8E08-11BE5BB05241}" type="PERCENTAGE">
                      <a:rPr lang="en-US" baseline="0"/>
                      <a:pPr/>
                      <a:t>[PORCENTAJE]</a:t>
                    </a:fld>
                    <a:endParaRPr lang="en-US" baseline="0"/>
                  </a:p>
                </c:rich>
              </c:tx>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1"/>
              <c:layout/>
              <c:tx>
                <c:rich>
                  <a:bodyPr/>
                  <a:lstStyle/>
                  <a:p>
                    <a:r>
                      <a:rPr lang="en-US" baseline="0"/>
                      <a:t>M</a:t>
                    </a:r>
                  </a:p>
                  <a:p>
                    <a:fld id="{4FC800C9-CEF7-4EAC-A238-BDF7C6762B92}" type="PERCENTAGE">
                      <a:rPr lang="en-US" baseline="0"/>
                      <a:pPr/>
                      <a:t>[PORCENTAJE]</a:t>
                    </a:fld>
                    <a:endParaRPr lang="es-CO"/>
                  </a:p>
                </c:rich>
              </c:tx>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'[MATRIZ FINAL DDHH.xlsx]ESTADISTICAS DDHH'!$B$245:$C$245</c:f>
              <c:numCache>
                <c:formatCode>General</c:formatCode>
                <c:ptCount val="2"/>
                <c:pt idx="0">
                  <c:v>8238</c:v>
                </c:pt>
                <c:pt idx="1">
                  <c:v>37769</c:v>
                </c:pt>
              </c:numCache>
            </c:numRef>
          </c:val>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s-MX" sz="1200" b="1" i="0" baseline="0">
                <a:effectLst/>
              </a:rPr>
              <a:t>POLÍTICA DE GENERACIÓN DE EMPLEO 2015 y 2016 - Condición Especial </a:t>
            </a:r>
            <a:endParaRPr lang="es-MX" sz="1200">
              <a:effectLst/>
            </a:endParaRPr>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0"/>
            <c:invertIfNegative val="0"/>
            <c:bubble3D val="0"/>
            <c:spPr>
              <a:solidFill>
                <a:srgbClr val="92D050"/>
              </a:solidFill>
              <a:ln>
                <a:noFill/>
              </a:ln>
              <a:effectLst/>
              <a:sp3d/>
            </c:spPr>
          </c:dPt>
          <c:dPt>
            <c:idx val="1"/>
            <c:invertIfNegative val="0"/>
            <c:bubble3D val="0"/>
            <c:spPr>
              <a:solidFill>
                <a:schemeClr val="accent4">
                  <a:lumMod val="75000"/>
                </a:schemeClr>
              </a:solidFill>
              <a:ln>
                <a:noFill/>
              </a:ln>
              <a:effectLst/>
              <a:sp3d/>
            </c:spPr>
          </c:dPt>
          <c:dPt>
            <c:idx val="2"/>
            <c:invertIfNegative val="0"/>
            <c:bubble3D val="0"/>
            <c:spPr>
              <a:solidFill>
                <a:schemeClr val="accent2">
                  <a:lumMod val="75000"/>
                </a:schemeClr>
              </a:solidFill>
              <a:ln>
                <a:noFill/>
              </a:ln>
              <a:effectLst/>
              <a:sp3d/>
            </c:spPr>
          </c:dPt>
          <c:dLbls>
            <c:dLbl>
              <c:idx val="0"/>
              <c:layout>
                <c:manualLayout>
                  <c:x val="3.1944444444444386E-2"/>
                  <c:y val="-2.7777777777777776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r>
                      <a:rPr lang="en-US"/>
                      <a:t>0.2%</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9.1180446194225717E-2"/>
                      <c:h val="7.4004811898512685E-2"/>
                    </c:manualLayout>
                  </c15:layout>
                </c:ext>
              </c:extLst>
            </c:dLbl>
            <c:dLbl>
              <c:idx val="1"/>
              <c:layout>
                <c:manualLayout>
                  <c:x val="3.1944444444444442E-2"/>
                  <c:y val="-2.3148148148148154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r>
                      <a:rPr lang="en-US"/>
                      <a:t>2.4%</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8.5624890638670154E-2"/>
                      <c:h val="8.3264071157771929E-2"/>
                    </c:manualLayout>
                  </c15:layout>
                </c:ext>
              </c:extLst>
            </c:dLbl>
            <c:dLbl>
              <c:idx val="2"/>
              <c:layout>
                <c:manualLayout>
                  <c:x val="2.9166776027996499E-2"/>
                  <c:y val="-2.5462962962962986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r>
                      <a:rPr lang="en-US"/>
                      <a:t>97%</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7.9319553805774268E-2"/>
                      <c:h val="8.789370078740158E-2"/>
                    </c:manualLayout>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'ESTADISTICAS DDHH'!$F$246:$F$248</c:f>
              <c:strCache>
                <c:ptCount val="3"/>
                <c:pt idx="0">
                  <c:v>Dicapacidad</c:v>
                </c:pt>
                <c:pt idx="1">
                  <c:v>Étnicos</c:v>
                </c:pt>
                <c:pt idx="2">
                  <c:v>Sin condición especial</c:v>
                </c:pt>
              </c:strCache>
            </c:strRef>
          </c:cat>
          <c:val>
            <c:numRef>
              <c:f>'ESTADISTICAS DDHH'!$G$246:$G$248</c:f>
              <c:numCache>
                <c:formatCode>General</c:formatCode>
                <c:ptCount val="3"/>
                <c:pt idx="0">
                  <c:v>138</c:v>
                </c:pt>
                <c:pt idx="1">
                  <c:v>1140</c:v>
                </c:pt>
                <c:pt idx="2">
                  <c:v>44729</c:v>
                </c:pt>
              </c:numCache>
            </c:numRef>
          </c:val>
        </c:ser>
        <c:dLbls>
          <c:showLegendKey val="0"/>
          <c:showVal val="0"/>
          <c:showCatName val="0"/>
          <c:showSerName val="0"/>
          <c:showPercent val="0"/>
          <c:showBubbleSize val="0"/>
        </c:dLbls>
        <c:gapWidth val="150"/>
        <c:shape val="box"/>
        <c:axId val="215432992"/>
        <c:axId val="215433552"/>
        <c:axId val="0"/>
      </c:bar3DChart>
      <c:catAx>
        <c:axId val="2154329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3552"/>
        <c:crosses val="autoZero"/>
        <c:auto val="1"/>
        <c:lblAlgn val="ctr"/>
        <c:lblOffset val="100"/>
        <c:noMultiLvlLbl val="0"/>
      </c:catAx>
      <c:valAx>
        <c:axId val="215433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29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smtClean="0"/>
              <a:t>POLÍTICA </a:t>
            </a:r>
            <a:r>
              <a:rPr lang="en-US" b="1" dirty="0"/>
              <a:t>DE EDUCACIÓN Y FORMACIÓN</a:t>
            </a: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spPr>
            <a:solidFill>
              <a:schemeClr val="accent1"/>
            </a:solidFill>
            <a:ln>
              <a:noFill/>
            </a:ln>
            <a:effectLst/>
            <a:sp3d/>
          </c:spPr>
          <c:invertIfNegative val="0"/>
          <c:cat>
            <c:strRef>
              <c:f>'[MATRIZ FINAL DDHH.xlsx]ESTADISTICAS DDHH'!$R$198:$R$199</c:f>
              <c:strCache>
                <c:ptCount val="2"/>
                <c:pt idx="0">
                  <c:v>No. de Capactiaciones </c:v>
                </c:pt>
                <c:pt idx="1">
                  <c:v>No. de personas capacitadas</c:v>
                </c:pt>
              </c:strCache>
            </c:strRef>
          </c:cat>
          <c:val>
            <c:numRef>
              <c:f>'[MATRIZ FINAL DDHH.xlsx]ESTADISTICAS DDHH'!$S$198:$S$199</c:f>
              <c:numCache>
                <c:formatCode>General</c:formatCode>
                <c:ptCount val="2"/>
                <c:pt idx="0">
                  <c:v>71488</c:v>
                </c:pt>
                <c:pt idx="1">
                  <c:v>90887</c:v>
                </c:pt>
              </c:numCache>
            </c:numRef>
          </c:val>
        </c:ser>
        <c:dLbls>
          <c:showLegendKey val="0"/>
          <c:showVal val="0"/>
          <c:showCatName val="0"/>
          <c:showSerName val="0"/>
          <c:showPercent val="0"/>
          <c:showBubbleSize val="0"/>
        </c:dLbls>
        <c:gapWidth val="150"/>
        <c:shape val="box"/>
        <c:axId val="215435792"/>
        <c:axId val="215436352"/>
        <c:axId val="162483392"/>
      </c:bar3DChart>
      <c:catAx>
        <c:axId val="2154357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6352"/>
        <c:crosses val="autoZero"/>
        <c:auto val="1"/>
        <c:lblAlgn val="ctr"/>
        <c:lblOffset val="100"/>
        <c:noMultiLvlLbl val="0"/>
      </c:catAx>
      <c:valAx>
        <c:axId val="215436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5792"/>
        <c:crosses val="autoZero"/>
        <c:crossBetween val="between"/>
      </c:valAx>
      <c:serAx>
        <c:axId val="162483392"/>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6352"/>
        <c:crosses val="autoZero"/>
      </c:ser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MX" b="1"/>
              <a:t>Participación</a:t>
            </a:r>
            <a:r>
              <a:rPr lang="es-MX" b="1" baseline="0"/>
              <a:t> Ciudadana</a:t>
            </a:r>
            <a:endParaRPr lang="es-MX" b="1"/>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dPt>
          <c:dPt>
            <c:idx val="1"/>
            <c:invertIfNegative val="0"/>
            <c:bubble3D val="0"/>
            <c:spPr>
              <a:solidFill>
                <a:srgbClr val="92D05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'ESTADISTICAS DDHH'!$U$185:$U$186</c:f>
              <c:strCache>
                <c:ptCount val="2"/>
                <c:pt idx="0">
                  <c:v>Veedurías</c:v>
                </c:pt>
                <c:pt idx="1">
                  <c:v>Asociaciones</c:v>
                </c:pt>
              </c:strCache>
            </c:strRef>
          </c:cat>
          <c:val>
            <c:numRef>
              <c:f>'ESTADISTICAS DDHH'!$V$185:$V$186</c:f>
              <c:numCache>
                <c:formatCode>General</c:formatCode>
                <c:ptCount val="2"/>
                <c:pt idx="0">
                  <c:v>261</c:v>
                </c:pt>
                <c:pt idx="1">
                  <c:v>60</c:v>
                </c:pt>
              </c:numCache>
            </c:numRef>
          </c:val>
        </c:ser>
        <c:dLbls>
          <c:dLblPos val="outEnd"/>
          <c:showLegendKey val="0"/>
          <c:showVal val="1"/>
          <c:showCatName val="0"/>
          <c:showSerName val="0"/>
          <c:showPercent val="0"/>
          <c:showBubbleSize val="0"/>
        </c:dLbls>
        <c:gapWidth val="219"/>
        <c:overlap val="-27"/>
        <c:axId val="215697568"/>
        <c:axId val="215698128"/>
      </c:barChart>
      <c:catAx>
        <c:axId val="215697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698128"/>
        <c:crosses val="autoZero"/>
        <c:auto val="1"/>
        <c:lblAlgn val="ctr"/>
        <c:lblOffset val="100"/>
        <c:noMultiLvlLbl val="0"/>
      </c:catAx>
      <c:valAx>
        <c:axId val="215698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697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MX" b="1"/>
              <a:t>Consultas Previas</a:t>
            </a: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'[MATRIZ FINAL DDHH.xlsx]ESTADISTICAS DDHH'!$V$177</c:f>
              <c:strCache>
                <c:ptCount val="1"/>
                <c:pt idx="0">
                  <c:v>Protocolizadas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'[MATRIZ FINAL DDHH.xlsx]ESTADISTICAS DDHH'!$W$177</c:f>
              <c:numCache>
                <c:formatCode>General</c:formatCode>
                <c:ptCount val="1"/>
                <c:pt idx="0">
                  <c:v>95</c:v>
                </c:pt>
              </c:numCache>
            </c:numRef>
          </c:val>
        </c:ser>
        <c:ser>
          <c:idx val="1"/>
          <c:order val="1"/>
          <c:tx>
            <c:strRef>
              <c:f>'[MATRIZ FINAL DDHH.xlsx]ESTADISTICAS DDHH'!$V$178</c:f>
              <c:strCache>
                <c:ptCount val="1"/>
                <c:pt idx="0">
                  <c:v>En desarrollo</c:v>
                </c:pt>
              </c:strCache>
            </c:strRef>
          </c:tx>
          <c:spPr>
            <a:solidFill>
              <a:schemeClr val="accent2"/>
            </a:solidFill>
            <a:ln>
              <a:solidFill>
                <a:schemeClr val="accent1"/>
              </a:solidFill>
            </a:ln>
            <a:effectLst/>
          </c:spPr>
          <c:invertIfNegative val="0"/>
          <c:dPt>
            <c:idx val="0"/>
            <c:invertIfNegative val="0"/>
            <c:bubble3D val="0"/>
            <c:spPr>
              <a:solidFill>
                <a:srgbClr val="FF66CC"/>
              </a:solidFill>
              <a:ln>
                <a:solidFill>
                  <a:srgbClr val="FF66CC">
                    <a:alpha val="95000"/>
                  </a:srgbClr>
                </a:solid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'[MATRIZ FINAL DDHH.xlsx]ESTADISTICAS DDHH'!$W$178</c:f>
              <c:numCache>
                <c:formatCode>General</c:formatCode>
                <c:ptCount val="1"/>
                <c:pt idx="0">
                  <c:v>73</c:v>
                </c:pt>
              </c:numCache>
            </c:numRef>
          </c:val>
        </c:ser>
        <c:dLbls>
          <c:showLegendKey val="0"/>
          <c:showVal val="0"/>
          <c:showCatName val="0"/>
          <c:showSerName val="0"/>
          <c:showPercent val="0"/>
          <c:showBubbleSize val="0"/>
        </c:dLbls>
        <c:gapWidth val="182"/>
        <c:axId val="215700368"/>
        <c:axId val="215700928"/>
      </c:barChart>
      <c:catAx>
        <c:axId val="215700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700928"/>
        <c:crosses val="autoZero"/>
        <c:auto val="1"/>
        <c:lblAlgn val="ctr"/>
        <c:lblOffset val="100"/>
        <c:noMultiLvlLbl val="0"/>
      </c:catAx>
      <c:valAx>
        <c:axId val="2157009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7003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MX"/>
              <a:t>Licencias</a:t>
            </a:r>
            <a:r>
              <a:rPr lang="es-MX" baseline="0"/>
              <a:t> Ambientales</a:t>
            </a:r>
            <a:endParaRPr lang="es-MX"/>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215702608"/>
        <c:axId val="217177664"/>
      </c:barChart>
      <c:catAx>
        <c:axId val="215702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177664"/>
        <c:crosses val="autoZero"/>
        <c:auto val="1"/>
        <c:lblAlgn val="ctr"/>
        <c:lblOffset val="100"/>
        <c:noMultiLvlLbl val="0"/>
      </c:catAx>
      <c:valAx>
        <c:axId val="2171776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702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ndara"/>
                <a:sym typeface="Candara"/>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ndara"/>
                <a:sym typeface="Candara"/>
              </a:defRPr>
            </a:lvl1pPr>
          </a:lstStyle>
          <a:p>
            <a:fld id="{C05DC3C3-82F0-4D9B-905B-D410E9D2B4EF}" type="datetimeFigureOut">
              <a:rPr lang="en-US" smtClean="0"/>
              <a:pPr/>
              <a:t>6/9/2016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ndara"/>
                <a:sym typeface="Candara"/>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ndara"/>
                <a:sym typeface="Candara"/>
              </a:defRPr>
            </a:lvl1pPr>
          </a:lstStyle>
          <a:p>
            <a:fld id="{922BCB6B-DDD0-410F-889F-FEC5002ABB12}" type="slidenum">
              <a:rPr lang="en-US" smtClean="0"/>
              <a:pPr/>
              <a:t>‹Nº›</a:t>
            </a:fld>
            <a:endParaRPr lang="en-US"/>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a:p>
        </p:txBody>
      </p:sp>
    </p:spTree>
    <p:extLst>
      <p:ext uri="{BB962C8B-B14F-4D97-AF65-F5344CB8AC3E}">
        <p14:creationId xmlns:p14="http://schemas.microsoft.com/office/powerpoint/2010/main" val="343463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10</a:t>
            </a:fld>
            <a:endParaRPr lang="en-US"/>
          </a:p>
        </p:txBody>
      </p:sp>
    </p:spTree>
    <p:extLst>
      <p:ext uri="{BB962C8B-B14F-4D97-AF65-F5344CB8AC3E}">
        <p14:creationId xmlns:p14="http://schemas.microsoft.com/office/powerpoint/2010/main" val="4043178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11</a:t>
            </a:fld>
            <a:endParaRPr lang="en-US"/>
          </a:p>
        </p:txBody>
      </p:sp>
    </p:spTree>
    <p:extLst>
      <p:ext uri="{BB962C8B-B14F-4D97-AF65-F5344CB8AC3E}">
        <p14:creationId xmlns:p14="http://schemas.microsoft.com/office/powerpoint/2010/main" val="369869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12</a:t>
            </a:fld>
            <a:endParaRPr lang="en-US"/>
          </a:p>
        </p:txBody>
      </p:sp>
    </p:spTree>
    <p:extLst>
      <p:ext uri="{BB962C8B-B14F-4D97-AF65-F5344CB8AC3E}">
        <p14:creationId xmlns:p14="http://schemas.microsoft.com/office/powerpoint/2010/main" val="1595432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13</a:t>
            </a:fld>
            <a:endParaRPr lang="en-US"/>
          </a:p>
        </p:txBody>
      </p:sp>
    </p:spTree>
    <p:extLst>
      <p:ext uri="{BB962C8B-B14F-4D97-AF65-F5344CB8AC3E}">
        <p14:creationId xmlns:p14="http://schemas.microsoft.com/office/powerpoint/2010/main" val="2031441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14</a:t>
            </a:fld>
            <a:endParaRPr lang="en-US"/>
          </a:p>
        </p:txBody>
      </p:sp>
    </p:spTree>
    <p:extLst>
      <p:ext uri="{BB962C8B-B14F-4D97-AF65-F5344CB8AC3E}">
        <p14:creationId xmlns:p14="http://schemas.microsoft.com/office/powerpoint/2010/main" val="752720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15</a:t>
            </a:fld>
            <a:endParaRPr lang="en-US"/>
          </a:p>
        </p:txBody>
      </p:sp>
    </p:spTree>
    <p:extLst>
      <p:ext uri="{BB962C8B-B14F-4D97-AF65-F5344CB8AC3E}">
        <p14:creationId xmlns:p14="http://schemas.microsoft.com/office/powerpoint/2010/main" val="3088533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16</a:t>
            </a:fld>
            <a:endParaRPr lang="en-US"/>
          </a:p>
        </p:txBody>
      </p:sp>
    </p:spTree>
    <p:extLst>
      <p:ext uri="{BB962C8B-B14F-4D97-AF65-F5344CB8AC3E}">
        <p14:creationId xmlns:p14="http://schemas.microsoft.com/office/powerpoint/2010/main" val="295963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17</a:t>
            </a:fld>
            <a:endParaRPr lang="en-US"/>
          </a:p>
        </p:txBody>
      </p:sp>
    </p:spTree>
    <p:extLst>
      <p:ext uri="{BB962C8B-B14F-4D97-AF65-F5344CB8AC3E}">
        <p14:creationId xmlns:p14="http://schemas.microsoft.com/office/powerpoint/2010/main" val="1972235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18</a:t>
            </a:fld>
            <a:endParaRPr lang="en-US"/>
          </a:p>
        </p:txBody>
      </p:sp>
    </p:spTree>
    <p:extLst>
      <p:ext uri="{BB962C8B-B14F-4D97-AF65-F5344CB8AC3E}">
        <p14:creationId xmlns:p14="http://schemas.microsoft.com/office/powerpoint/2010/main" val="769863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2</a:t>
            </a:fld>
            <a:endParaRPr lang="en-US"/>
          </a:p>
        </p:txBody>
      </p:sp>
    </p:spTree>
    <p:extLst>
      <p:ext uri="{BB962C8B-B14F-4D97-AF65-F5344CB8AC3E}">
        <p14:creationId xmlns:p14="http://schemas.microsoft.com/office/powerpoint/2010/main" val="2089886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3</a:t>
            </a:fld>
            <a:endParaRPr lang="en-US"/>
          </a:p>
        </p:txBody>
      </p:sp>
    </p:spTree>
    <p:extLst>
      <p:ext uri="{BB962C8B-B14F-4D97-AF65-F5344CB8AC3E}">
        <p14:creationId xmlns:p14="http://schemas.microsoft.com/office/powerpoint/2010/main" val="920626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4</a:t>
            </a:fld>
            <a:endParaRPr lang="en-US"/>
          </a:p>
        </p:txBody>
      </p:sp>
    </p:spTree>
    <p:extLst>
      <p:ext uri="{BB962C8B-B14F-4D97-AF65-F5344CB8AC3E}">
        <p14:creationId xmlns:p14="http://schemas.microsoft.com/office/powerpoint/2010/main" val="4006543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5</a:t>
            </a:fld>
            <a:endParaRPr lang="en-US"/>
          </a:p>
        </p:txBody>
      </p:sp>
    </p:spTree>
    <p:extLst>
      <p:ext uri="{BB962C8B-B14F-4D97-AF65-F5344CB8AC3E}">
        <p14:creationId xmlns:p14="http://schemas.microsoft.com/office/powerpoint/2010/main" val="1792735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6</a:t>
            </a:fld>
            <a:endParaRPr lang="en-US"/>
          </a:p>
        </p:txBody>
      </p:sp>
    </p:spTree>
    <p:extLst>
      <p:ext uri="{BB962C8B-B14F-4D97-AF65-F5344CB8AC3E}">
        <p14:creationId xmlns:p14="http://schemas.microsoft.com/office/powerpoint/2010/main" val="1137321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7</a:t>
            </a:fld>
            <a:endParaRPr lang="en-US"/>
          </a:p>
        </p:txBody>
      </p:sp>
    </p:spTree>
    <p:extLst>
      <p:ext uri="{BB962C8B-B14F-4D97-AF65-F5344CB8AC3E}">
        <p14:creationId xmlns:p14="http://schemas.microsoft.com/office/powerpoint/2010/main" val="3600948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8</a:t>
            </a:fld>
            <a:endParaRPr lang="en-US"/>
          </a:p>
        </p:txBody>
      </p:sp>
    </p:spTree>
    <p:extLst>
      <p:ext uri="{BB962C8B-B14F-4D97-AF65-F5344CB8AC3E}">
        <p14:creationId xmlns:p14="http://schemas.microsoft.com/office/powerpoint/2010/main" val="2942628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9</a:t>
            </a:fld>
            <a:endParaRPr lang="en-US"/>
          </a:p>
        </p:txBody>
      </p:sp>
    </p:spTree>
    <p:extLst>
      <p:ext uri="{BB962C8B-B14F-4D97-AF65-F5344CB8AC3E}">
        <p14:creationId xmlns:p14="http://schemas.microsoft.com/office/powerpoint/2010/main" val="120064316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4.png"/><Relationship Id="rId2" Type="http://schemas.openxmlformats.org/officeDocument/2006/relationships/tags" Target="../tags/tag10.xml"/><Relationship Id="rId16" Type="http://schemas.openxmlformats.org/officeDocument/2006/relationships/image" Target="../media/image2.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1.emf"/><Relationship Id="rId4" Type="http://schemas.openxmlformats.org/officeDocument/2006/relationships/tags" Target="../tags/tag28.xml"/><Relationship Id="rId9"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emf"/><Relationship Id="rId2" Type="http://schemas.openxmlformats.org/officeDocument/2006/relationships/tags" Target="../tags/tag3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3.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jpeg"/><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tags" Target="../tags/tag39.xml"/><Relationship Id="rId11" Type="http://schemas.openxmlformats.org/officeDocument/2006/relationships/image" Target="../media/image1.emf"/><Relationship Id="rId5" Type="http://schemas.openxmlformats.org/officeDocument/2006/relationships/tags" Target="../tags/tag38.xml"/><Relationship Id="rId10" Type="http://schemas.openxmlformats.org/officeDocument/2006/relationships/oleObject" Target="../embeddings/oleObject6.bin"/><Relationship Id="rId4" Type="http://schemas.openxmlformats.org/officeDocument/2006/relationships/tags" Target="../tags/tag3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3.xml"/><Relationship Id="rId7" Type="http://schemas.openxmlformats.org/officeDocument/2006/relationships/oleObject" Target="../embeddings/oleObject7.bin"/><Relationship Id="rId2" Type="http://schemas.openxmlformats.org/officeDocument/2006/relationships/tags" Target="../tags/tag42.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45.xml"/><Relationship Id="rId4" Type="http://schemas.openxmlformats.org/officeDocument/2006/relationships/tags" Target="../tags/tag44.xml"/></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4.png"/><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tags" Target="../tags/tag50.xml"/><Relationship Id="rId11" Type="http://schemas.openxmlformats.org/officeDocument/2006/relationships/image" Target="../media/image2.jpeg"/><Relationship Id="rId5" Type="http://schemas.openxmlformats.org/officeDocument/2006/relationships/tags" Target="../tags/tag49.xml"/><Relationship Id="rId10" Type="http://schemas.openxmlformats.org/officeDocument/2006/relationships/image" Target="../media/image1.emf"/><Relationship Id="rId4" Type="http://schemas.openxmlformats.org/officeDocument/2006/relationships/tags" Target="../tags/tag48.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1.emf"/><Relationship Id="rId4" Type="http://schemas.openxmlformats.org/officeDocument/2006/relationships/tags" Target="../tags/tag54.xml"/><Relationship Id="rId9"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71"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smtClean="0"/>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smtClean="0"/>
              <a:t>Date</a:t>
            </a:r>
            <a:endParaRPr lang="en-US" dirty="0"/>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281467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045907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951"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dirty="0"/>
          </a:p>
        </p:txBody>
      </p:sp>
      <p:sp>
        <p:nvSpPr>
          <p:cNvPr id="6" name="5 Marcador de número de diapositiva"/>
          <p:cNvSpPr>
            <a:spLocks noGrp="1"/>
          </p:cNvSpPr>
          <p:nvPr>
            <p:ph type="sldNum" sz="quarter" idx="12"/>
            <p:custDataLst>
              <p:tags r:id="rId4"/>
            </p:custDataLst>
          </p:nvPr>
        </p:nvSpPr>
        <p:spPr>
          <a:xfrm>
            <a:off x="8143900" y="6356351"/>
            <a:ext cx="542900"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253528" y="982470"/>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1913243"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4396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48063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976"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1 Título"/>
          <p:cNvSpPr>
            <a:spLocks noGrp="1"/>
          </p:cNvSpPr>
          <p:nvPr>
            <p:ph type="title"/>
            <p:custDataLst>
              <p:tags r:id="rId3"/>
            </p:custDataLst>
          </p:nvPr>
        </p:nvSpPr>
        <p:spPr>
          <a:xfrm>
            <a:off x="722313" y="4406902"/>
            <a:ext cx="7772400" cy="1362075"/>
          </a:xfrm>
        </p:spPr>
        <p:txBody>
          <a:bodyPr anchor="t"/>
          <a:lstStyle>
            <a:lvl1pPr algn="l">
              <a:defRPr sz="4000" b="1" cap="all"/>
            </a:lvl1pPr>
          </a:lstStyle>
          <a:p>
            <a:r>
              <a:rPr lang="es-ES" smtClean="0"/>
              <a:t>Haga clic para modificar el estilo de título del patrón</a:t>
            </a:r>
            <a:endParaRPr lang="es-CO" dirty="0"/>
          </a:p>
        </p:txBody>
      </p:sp>
      <p:sp>
        <p:nvSpPr>
          <p:cNvPr id="3" name="2 Marcador de texto"/>
          <p:cNvSpPr>
            <a:spLocks noGrp="1"/>
          </p:cNvSpPr>
          <p:nvPr>
            <p:ph type="body" idx="1"/>
            <p:custDataLst>
              <p:tags r:id="rId4"/>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3 Marcador de fecha"/>
          <p:cNvSpPr>
            <a:spLocks noGrp="1"/>
          </p:cNvSpPr>
          <p:nvPr>
            <p:ph type="dt" sz="half" idx="10"/>
            <p:custDataLst>
              <p:tags r:id="rId7"/>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3690523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38"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smtClean="0"/>
              <a:t>Haga clic para modificar el estilo de título del patrón</a:t>
            </a:r>
            <a:endParaRPr lang="en-US" dirty="0"/>
          </a:p>
        </p:txBody>
      </p:sp>
    </p:spTree>
    <p:extLst>
      <p:ext uri="{BB962C8B-B14F-4D97-AF65-F5344CB8AC3E}">
        <p14:creationId xmlns:p14="http://schemas.microsoft.com/office/powerpoint/2010/main" val="240588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332"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hasCustomPrompt="1"/>
            <p:custDataLst>
              <p:tags r:id="rId4"/>
            </p:custDataLst>
          </p:nvPr>
        </p:nvSpPr>
        <p:spPr>
          <a:xfrm>
            <a:off x="819150" y="433512"/>
            <a:ext cx="7318788" cy="748669"/>
          </a:xfrm>
        </p:spPr>
        <p:txBody>
          <a:bodyPr/>
          <a:lstStyle>
            <a:lvl1pPr>
              <a:defRPr sz="2400" b="1">
                <a:solidFill>
                  <a:schemeClr val="tx1"/>
                </a:solidFill>
              </a:defRPr>
            </a:lvl1pPr>
          </a:lstStyle>
          <a:p>
            <a:r>
              <a:rPr lang="en-US" dirty="0" smtClean="0"/>
              <a:t>Click to edit master title style</a:t>
            </a:r>
            <a:endParaRPr lang="en-US" dirty="0"/>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181853" y="6198201"/>
            <a:ext cx="684423"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7993738" y="6305273"/>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98089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000"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5" name="3 Marcador de fecha"/>
          <p:cNvSpPr>
            <a:spLocks noGrp="1"/>
          </p:cNvSpPr>
          <p:nvPr>
            <p:ph type="dt" sz="half" idx="10"/>
            <p:custDataLst>
              <p:tags r:id="rId5"/>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048"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2374900" y="3683000"/>
            <a:ext cx="5956300" cy="1016000"/>
          </a:xfrm>
        </p:spPr>
        <p:txBody>
          <a:bodyPr anchor="t"/>
          <a:lstStyle>
            <a:lvl1pPr algn="l">
              <a:defRPr sz="3200" b="1" cap="none" baseline="0">
                <a:solidFill>
                  <a:schemeClr val="tx1"/>
                </a:solidFill>
              </a:defRPr>
            </a:lvl1pPr>
          </a:lstStyle>
          <a:p>
            <a:r>
              <a:rPr lang="es-ES" dirty="0" smtClean="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95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666344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7024"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smtClean="0"/>
              <a:t>Haga clic para modificar el estilo de título del patrón</a:t>
            </a:r>
            <a:endParaRPr lang="en-US"/>
          </a:p>
        </p:txBody>
      </p:sp>
      <p:sp>
        <p:nvSpPr>
          <p:cNvPr id="3" name="Content Placeholder 2"/>
          <p:cNvSpPr>
            <a:spLocks noGrp="1"/>
          </p:cNvSpPr>
          <p:nvPr>
            <p:ph idx="1"/>
            <p:custDataLst>
              <p:tags r:id="rId4"/>
            </p:custDataLst>
          </p:nvPr>
        </p:nvSpPr>
        <p:spPr>
          <a:xfrm>
            <a:off x="1256305" y="1250343"/>
            <a:ext cx="7529885" cy="5126603"/>
          </a:xfrm>
        </p:spPr>
        <p:txBody>
          <a:bodyPr/>
          <a:lstStyle>
            <a:lvl1pPr>
              <a:defRPr/>
            </a:lvl1pPr>
            <a:lvl2pPr>
              <a:defRPr/>
            </a:lvl2pPr>
            <a:lvl3pPr>
              <a:defRPr/>
            </a:lvl3pPr>
            <a:lvl4pPr>
              <a:defRPr/>
            </a:lvl4pPr>
            <a:lvl5pPr>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dirty="0">
              <a:solidFill>
                <a:srgbClr val="244061">
                  <a:tint val="75000"/>
                </a:srgbClr>
              </a:solidFill>
            </a:endParaRPr>
          </a:p>
        </p:txBody>
      </p:sp>
      <p:sp>
        <p:nvSpPr>
          <p:cNvPr id="7" name="3 Marcador de fecha"/>
          <p:cNvSpPr>
            <a:spLocks noGrp="1"/>
          </p:cNvSpPr>
          <p:nvPr>
            <p:ph type="dt" sz="half" idx="10"/>
            <p:custDataLst>
              <p:tags r:id="rId6"/>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4 Marcador de pie de página"/>
          <p:cNvSpPr>
            <a:spLocks noGrp="1"/>
          </p:cNvSpPr>
          <p:nvPr>
            <p:ph type="ftr" sz="quarter" idx="11"/>
            <p:custDataLst>
              <p:tags r:id="rId7"/>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2536604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tags" Target="../tags/tag6.xml"/><Relationship Id="rId10" Type="http://schemas.openxmlformats.org/officeDocument/2006/relationships/vmlDrawing" Target="../drawings/vmlDrawing1.v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1"/>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23" name="think-cell Slide" r:id="rId19" imgW="270" imgH="270" progId="TCLayout.ActiveDocument.1">
                  <p:embed/>
                </p:oleObj>
              </mc:Choice>
              <mc:Fallback>
                <p:oleObj name="think-cell Slide" r:id="rId19" imgW="270" imgH="270"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12"/>
            </p:custDataLst>
          </p:nvPr>
        </p:nvSpPr>
        <p:spPr bwMode="auto">
          <a:xfrm>
            <a:off x="286246" y="1250344"/>
            <a:ext cx="8579458"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O" dirty="0" smtClean="0"/>
          </a:p>
        </p:txBody>
      </p:sp>
      <p:sp>
        <p:nvSpPr>
          <p:cNvPr id="6" name="5 Marcador de número de diapositiva"/>
          <p:cNvSpPr>
            <a:spLocks noGrp="1"/>
          </p:cNvSpPr>
          <p:nvPr>
            <p:ph type="sldNum" sz="quarter" idx="4"/>
            <p:custDataLst>
              <p:tags r:id="rId13"/>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dirty="0">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4"/>
            </p:custDataLst>
          </p:nvPr>
        </p:nvPicPr>
        <p:blipFill rotWithShape="1">
          <a:blip r:embed="rId21" cstate="email">
            <a:clrChange>
              <a:clrFrom>
                <a:srgbClr val="FFFFFE"/>
              </a:clrFrom>
              <a:clrTo>
                <a:srgbClr val="FFFFFE">
                  <a:alpha val="0"/>
                </a:srgbClr>
              </a:clrTo>
            </a:clrChange>
          </a:blip>
          <a:srcRect l="16910" t="12070" r="20026" b="11812"/>
          <a:stretch/>
        </p:blipFill>
        <p:spPr bwMode="auto">
          <a:xfrm>
            <a:off x="687705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7603324" y="6363329"/>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16"/>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smtClean="0"/>
              <a:t>Haga clic para modificar el estilo de título del patrón</a:t>
            </a:r>
            <a:endParaRPr lang="es-CO" dirty="0" smtClean="0"/>
          </a:p>
        </p:txBody>
      </p:sp>
      <p:sp>
        <p:nvSpPr>
          <p:cNvPr id="19" name="Rectangle 18"/>
          <p:cNvSpPr/>
          <p:nvPr userDrawn="1">
            <p:custDataLst>
              <p:tags r:id="rId17"/>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12" name="Rectangle 11"/>
          <p:cNvSpPr/>
          <p:nvPr userDrawn="1">
            <p:custDataLst>
              <p:tags r:id="rId18"/>
            </p:custDataLst>
          </p:nvPr>
        </p:nvSpPr>
        <p:spPr>
          <a:xfrm rot="10800000" flipH="1" flipV="1">
            <a:off x="-1" y="6724298"/>
            <a:ext cx="6717507"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73" r:id="rId5"/>
    <p:sldLayoutId id="2147483667" r:id="rId6"/>
    <p:sldLayoutId id="2147483674" r:id="rId7"/>
    <p:sldLayoutId id="2147483672" r:id="rId8"/>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1.emf"/><Relationship Id="rId2" Type="http://schemas.openxmlformats.org/officeDocument/2006/relationships/tags" Target="../tags/tag58.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slideLayout" Target="../slideLayouts/slideLayout4.xml"/><Relationship Id="rId7" Type="http://schemas.openxmlformats.org/officeDocument/2006/relationships/chart" Target="../charts/chart4.xml"/><Relationship Id="rId2" Type="http://schemas.openxmlformats.org/officeDocument/2006/relationships/tags" Target="../tags/tag68.xml"/><Relationship Id="rId1" Type="http://schemas.openxmlformats.org/officeDocument/2006/relationships/vmlDrawing" Target="../drawings/vmlDrawing19.vml"/><Relationship Id="rId6" Type="http://schemas.openxmlformats.org/officeDocument/2006/relationships/image" Target="../media/image6.emf"/><Relationship Id="rId5" Type="http://schemas.openxmlformats.org/officeDocument/2006/relationships/oleObject" Target="../embeddings/oleObject19.bin"/><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4.xml"/><Relationship Id="rId7" Type="http://schemas.openxmlformats.org/officeDocument/2006/relationships/chart" Target="../charts/chart6.xml"/><Relationship Id="rId2" Type="http://schemas.openxmlformats.org/officeDocument/2006/relationships/tags" Target="../tags/tag69.xml"/><Relationship Id="rId1" Type="http://schemas.openxmlformats.org/officeDocument/2006/relationships/vmlDrawing" Target="../drawings/vmlDrawing20.vml"/><Relationship Id="rId6" Type="http://schemas.openxmlformats.org/officeDocument/2006/relationships/image" Target="../media/image6.emf"/><Relationship Id="rId5" Type="http://schemas.openxmlformats.org/officeDocument/2006/relationships/oleObject" Target="../embeddings/oleObject20.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chart" Target="../charts/chart7.xml"/><Relationship Id="rId2" Type="http://schemas.openxmlformats.org/officeDocument/2006/relationships/tags" Target="../tags/tag70.xml"/><Relationship Id="rId1" Type="http://schemas.openxmlformats.org/officeDocument/2006/relationships/vmlDrawing" Target="../drawings/vmlDrawing21.vml"/><Relationship Id="rId6" Type="http://schemas.openxmlformats.org/officeDocument/2006/relationships/image" Target="../media/image6.emf"/><Relationship Id="rId5" Type="http://schemas.openxmlformats.org/officeDocument/2006/relationships/oleObject" Target="../embeddings/oleObject21.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71.xml"/><Relationship Id="rId1" Type="http://schemas.openxmlformats.org/officeDocument/2006/relationships/vmlDrawing" Target="../drawings/vmlDrawing22.vml"/><Relationship Id="rId6" Type="http://schemas.openxmlformats.org/officeDocument/2006/relationships/image" Target="../media/image6.emf"/><Relationship Id="rId5" Type="http://schemas.openxmlformats.org/officeDocument/2006/relationships/oleObject" Target="../embeddings/oleObject22.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4.xml"/><Relationship Id="rId7" Type="http://schemas.openxmlformats.org/officeDocument/2006/relationships/image" Target="../media/image11.jpeg"/><Relationship Id="rId2" Type="http://schemas.openxmlformats.org/officeDocument/2006/relationships/tags" Target="../tags/tag72.xml"/><Relationship Id="rId1" Type="http://schemas.openxmlformats.org/officeDocument/2006/relationships/vmlDrawing" Target="../drawings/vmlDrawing23.vml"/><Relationship Id="rId6" Type="http://schemas.openxmlformats.org/officeDocument/2006/relationships/image" Target="../media/image6.emf"/><Relationship Id="rId5" Type="http://schemas.openxmlformats.org/officeDocument/2006/relationships/oleObject" Target="../embeddings/oleObject23.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4.xml"/><Relationship Id="rId7" Type="http://schemas.openxmlformats.org/officeDocument/2006/relationships/chart" Target="../charts/chart8.xml"/><Relationship Id="rId2" Type="http://schemas.openxmlformats.org/officeDocument/2006/relationships/tags" Target="../tags/tag73.xml"/><Relationship Id="rId1" Type="http://schemas.openxmlformats.org/officeDocument/2006/relationships/vmlDrawing" Target="../drawings/vmlDrawing24.vml"/><Relationship Id="rId6" Type="http://schemas.openxmlformats.org/officeDocument/2006/relationships/image" Target="../media/image6.emf"/><Relationship Id="rId5" Type="http://schemas.openxmlformats.org/officeDocument/2006/relationships/oleObject" Target="../embeddings/oleObject24.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74.xml"/><Relationship Id="rId1" Type="http://schemas.openxmlformats.org/officeDocument/2006/relationships/vmlDrawing" Target="../drawings/vmlDrawing25.vml"/><Relationship Id="rId6" Type="http://schemas.openxmlformats.org/officeDocument/2006/relationships/image" Target="../media/image6.emf"/><Relationship Id="rId5" Type="http://schemas.openxmlformats.org/officeDocument/2006/relationships/oleObject" Target="../embeddings/oleObject25.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slideLayout" Target="../slideLayouts/slideLayout4.xml"/><Relationship Id="rId7" Type="http://schemas.openxmlformats.org/officeDocument/2006/relationships/chart" Target="../charts/chart9.xml"/><Relationship Id="rId2" Type="http://schemas.openxmlformats.org/officeDocument/2006/relationships/tags" Target="../tags/tag75.xml"/><Relationship Id="rId1" Type="http://schemas.openxmlformats.org/officeDocument/2006/relationships/vmlDrawing" Target="../drawings/vmlDrawing26.vml"/><Relationship Id="rId6" Type="http://schemas.openxmlformats.org/officeDocument/2006/relationships/image" Target="../media/image6.emf"/><Relationship Id="rId5" Type="http://schemas.openxmlformats.org/officeDocument/2006/relationships/oleObject" Target="../embeddings/oleObject26.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chart" Target="../charts/chart11.xml"/><Relationship Id="rId2" Type="http://schemas.openxmlformats.org/officeDocument/2006/relationships/tags" Target="../tags/tag76.xml"/><Relationship Id="rId1" Type="http://schemas.openxmlformats.org/officeDocument/2006/relationships/vmlDrawing" Target="../drawings/vmlDrawing27.vml"/><Relationship Id="rId6" Type="http://schemas.openxmlformats.org/officeDocument/2006/relationships/image" Target="../media/image6.emf"/><Relationship Id="rId5" Type="http://schemas.openxmlformats.org/officeDocument/2006/relationships/oleObject" Target="../embeddings/oleObject27.bin"/><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5.jpeg"/><Relationship Id="rId2" Type="http://schemas.openxmlformats.org/officeDocument/2006/relationships/tags" Target="../tags/tag60.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1.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2.xml"/><Relationship Id="rId1" Type="http://schemas.openxmlformats.org/officeDocument/2006/relationships/vmlDrawing" Target="../drawings/vmlDrawing13.vml"/><Relationship Id="rId6" Type="http://schemas.openxmlformats.org/officeDocument/2006/relationships/image" Target="../media/image6.emf"/><Relationship Id="rId5" Type="http://schemas.openxmlformats.org/officeDocument/2006/relationships/oleObject" Target="../embeddings/oleObject13.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slideLayout" Target="../slideLayouts/slideLayout4.xml"/><Relationship Id="rId7" Type="http://schemas.openxmlformats.org/officeDocument/2006/relationships/image" Target="../media/image7.jpeg"/><Relationship Id="rId2" Type="http://schemas.openxmlformats.org/officeDocument/2006/relationships/tags" Target="../tags/tag63.xml"/><Relationship Id="rId1" Type="http://schemas.openxmlformats.org/officeDocument/2006/relationships/vmlDrawing" Target="../drawings/vmlDrawing14.vml"/><Relationship Id="rId6" Type="http://schemas.openxmlformats.org/officeDocument/2006/relationships/image" Target="../media/image6.emf"/><Relationship Id="rId5" Type="http://schemas.openxmlformats.org/officeDocument/2006/relationships/oleObject" Target="../embeddings/oleObject14.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chart" Target="../charts/chart1.xml"/><Relationship Id="rId2" Type="http://schemas.openxmlformats.org/officeDocument/2006/relationships/tags" Target="../tags/tag64.xml"/><Relationship Id="rId1" Type="http://schemas.openxmlformats.org/officeDocument/2006/relationships/vmlDrawing" Target="../drawings/vmlDrawing15.vml"/><Relationship Id="rId6" Type="http://schemas.openxmlformats.org/officeDocument/2006/relationships/image" Target="../media/image6.emf"/><Relationship Id="rId5" Type="http://schemas.openxmlformats.org/officeDocument/2006/relationships/oleObject" Target="../embeddings/oleObject15.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slideLayout" Target="../slideLayouts/slideLayout4.xml"/><Relationship Id="rId7" Type="http://schemas.openxmlformats.org/officeDocument/2006/relationships/chart" Target="../charts/chart2.xml"/><Relationship Id="rId2" Type="http://schemas.openxmlformats.org/officeDocument/2006/relationships/tags" Target="../tags/tag65.xml"/><Relationship Id="rId1" Type="http://schemas.openxmlformats.org/officeDocument/2006/relationships/vmlDrawing" Target="../drawings/vmlDrawing16.vml"/><Relationship Id="rId6" Type="http://schemas.openxmlformats.org/officeDocument/2006/relationships/image" Target="../media/image6.emf"/><Relationship Id="rId5" Type="http://schemas.openxmlformats.org/officeDocument/2006/relationships/oleObject" Target="../embeddings/oleObject16.bin"/><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9.jpeg"/><Relationship Id="rId2" Type="http://schemas.openxmlformats.org/officeDocument/2006/relationships/tags" Target="../tags/tag66.xml"/><Relationship Id="rId1" Type="http://schemas.openxmlformats.org/officeDocument/2006/relationships/vmlDrawing" Target="../drawings/vmlDrawing17.vml"/><Relationship Id="rId6" Type="http://schemas.openxmlformats.org/officeDocument/2006/relationships/image" Target="../media/image6.emf"/><Relationship Id="rId5" Type="http://schemas.openxmlformats.org/officeDocument/2006/relationships/oleObject" Target="../embeddings/oleObject17.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7.xml"/><Relationship Id="rId1" Type="http://schemas.openxmlformats.org/officeDocument/2006/relationships/vmlDrawing" Target="../drawings/vmlDrawing18.vml"/><Relationship Id="rId6" Type="http://schemas.openxmlformats.org/officeDocument/2006/relationships/image" Target="../media/image6.emf"/><Relationship Id="rId5" Type="http://schemas.openxmlformats.org/officeDocument/2006/relationships/oleObject" Target="../embeddings/oleObject18.bin"/><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ext uri="{D42A27DB-BD31-4B8C-83A1-F6EECF244321}">
                <p14:modId xmlns:p14="http://schemas.microsoft.com/office/powerpoint/2010/main" val="316928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312"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690686"/>
            <a:ext cx="5833110" cy="1470025"/>
          </a:xfrm>
        </p:spPr>
        <p:txBody>
          <a:bodyPr/>
          <a:lstStyle/>
          <a:p>
            <a:r>
              <a:rPr lang="es-CO" dirty="0" smtClean="0">
                <a:solidFill>
                  <a:schemeClr val="tx2"/>
                </a:solidFill>
              </a:rPr>
              <a:t>Promoción de los Derechos Humanos</a:t>
            </a:r>
            <a:endParaRPr lang="en-US" dirty="0">
              <a:solidFill>
                <a:schemeClr val="tx2"/>
              </a:solidFill>
            </a:endParaRPr>
          </a:p>
        </p:txBody>
      </p:sp>
      <p:sp>
        <p:nvSpPr>
          <p:cNvPr id="132" name="Text Placeholder 131"/>
          <p:cNvSpPr>
            <a:spLocks noGrp="1"/>
          </p:cNvSpPr>
          <p:nvPr>
            <p:ph type="body" sz="quarter" idx="10"/>
            <p:custDataLst>
              <p:tags r:id="rId3"/>
            </p:custDataLst>
          </p:nvPr>
        </p:nvSpPr>
        <p:spPr>
          <a:xfrm>
            <a:off x="2313084" y="4248150"/>
            <a:ext cx="3219450" cy="361950"/>
          </a:xfrm>
        </p:spPr>
        <p:txBody>
          <a:bodyPr/>
          <a:lstStyle/>
          <a:p>
            <a:r>
              <a:rPr lang="es-ES" dirty="0" smtClean="0"/>
              <a:t>Junio 2016</a:t>
            </a:r>
            <a:endParaRPr lang="en-US" dirty="0"/>
          </a:p>
        </p:txBody>
      </p:sp>
    </p:spTree>
    <p:extLst>
      <p:ext uri="{BB962C8B-B14F-4D97-AF65-F5344CB8AC3E}">
        <p14:creationId xmlns:p14="http://schemas.microsoft.com/office/powerpoint/2010/main" val="39828504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6175"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smtClean="0">
                <a:latin typeface="Calibri"/>
                <a:ea typeface="Times New Roman"/>
                <a:cs typeface="Times New Roman"/>
              </a:rPr>
              <a:t>2. DERECHO </a:t>
            </a:r>
            <a:r>
              <a:rPr lang="es-MX" sz="2400" b="1" dirty="0">
                <a:latin typeface="Calibri"/>
                <a:ea typeface="Times New Roman"/>
                <a:cs typeface="Times New Roman"/>
              </a:rPr>
              <a:t>FUNDAMENTAL </a:t>
            </a:r>
            <a:r>
              <a:rPr lang="es-MX" sz="2400" b="1" dirty="0" smtClean="0">
                <a:latin typeface="Calibri"/>
                <a:ea typeface="Times New Roman"/>
                <a:cs typeface="Times New Roman"/>
              </a:rPr>
              <a:t>AL TRABAJO </a:t>
            </a:r>
            <a:endParaRPr lang="es-CO" sz="2400" b="1" dirty="0">
              <a:latin typeface="Calibri"/>
              <a:ea typeface="Times New Roman"/>
              <a:cs typeface="Times New Roman"/>
            </a:endParaRPr>
          </a:p>
        </p:txBody>
      </p:sp>
      <p:graphicFrame>
        <p:nvGraphicFramePr>
          <p:cNvPr id="10" name="Gráfico 9"/>
          <p:cNvGraphicFramePr>
            <a:graphicFrameLocks/>
          </p:cNvGraphicFramePr>
          <p:nvPr>
            <p:extLst>
              <p:ext uri="{D42A27DB-BD31-4B8C-83A1-F6EECF244321}">
                <p14:modId xmlns:p14="http://schemas.microsoft.com/office/powerpoint/2010/main" val="532515322"/>
              </p:ext>
            </p:extLst>
          </p:nvPr>
        </p:nvGraphicFramePr>
        <p:xfrm>
          <a:off x="288375" y="3003189"/>
          <a:ext cx="4055025" cy="2785588"/>
        </p:xfrm>
        <a:graphic>
          <a:graphicData uri="http://schemas.openxmlformats.org/drawingml/2006/chart">
            <c:chart xmlns:c="http://schemas.openxmlformats.org/drawingml/2006/chart" xmlns:r="http://schemas.openxmlformats.org/officeDocument/2006/relationships" r:id="rId7"/>
          </a:graphicData>
        </a:graphic>
      </p:graphicFrame>
      <p:sp>
        <p:nvSpPr>
          <p:cNvPr id="12" name="CuadroTexto 11"/>
          <p:cNvSpPr txBox="1"/>
          <p:nvPr/>
        </p:nvSpPr>
        <p:spPr>
          <a:xfrm>
            <a:off x="810543" y="1974183"/>
            <a:ext cx="7865919" cy="1754326"/>
          </a:xfrm>
          <a:prstGeom prst="rect">
            <a:avLst/>
          </a:prstGeom>
          <a:noFill/>
        </p:spPr>
        <p:txBody>
          <a:bodyPr wrap="square" rtlCol="0">
            <a:spAutoFit/>
          </a:bodyPr>
          <a:lstStyle/>
          <a:p>
            <a:pPr algn="just"/>
            <a:r>
              <a:rPr lang="es-MX" dirty="0" smtClean="0"/>
              <a:t>Las </a:t>
            </a:r>
            <a:r>
              <a:rPr lang="es-MX" b="1" dirty="0" smtClean="0"/>
              <a:t>46.007</a:t>
            </a:r>
            <a:r>
              <a:rPr lang="es-MX" dirty="0"/>
              <a:t> </a:t>
            </a:r>
            <a:r>
              <a:rPr lang="es-MX" dirty="0" smtClean="0"/>
              <a:t>personas vinculadas a los proyectos se clasificaron según el enfoque diferencial (género y condición especial - discapacidad o pertenencia étnica). </a:t>
            </a:r>
          </a:p>
          <a:p>
            <a:pPr algn="just"/>
            <a:endParaRPr lang="es-MX" dirty="0" smtClean="0"/>
          </a:p>
          <a:p>
            <a:pPr algn="just"/>
            <a:endParaRPr lang="es-MX" dirty="0"/>
          </a:p>
          <a:p>
            <a:pPr algn="just"/>
            <a:endParaRPr lang="es-MX" dirty="0" smtClean="0"/>
          </a:p>
          <a:p>
            <a:pPr algn="just"/>
            <a:endParaRPr lang="es-MX" dirty="0"/>
          </a:p>
        </p:txBody>
      </p:sp>
      <p:graphicFrame>
        <p:nvGraphicFramePr>
          <p:cNvPr id="8" name="Gráfico 7"/>
          <p:cNvGraphicFramePr>
            <a:graphicFrameLocks/>
          </p:cNvGraphicFramePr>
          <p:nvPr>
            <p:extLst>
              <p:ext uri="{D42A27DB-BD31-4B8C-83A1-F6EECF244321}">
                <p14:modId xmlns:p14="http://schemas.microsoft.com/office/powerpoint/2010/main" val="11530461"/>
              </p:ext>
            </p:extLst>
          </p:nvPr>
        </p:nvGraphicFramePr>
        <p:xfrm>
          <a:off x="3917372" y="2951145"/>
          <a:ext cx="4572000" cy="2743200"/>
        </p:xfrm>
        <a:graphic>
          <a:graphicData uri="http://schemas.openxmlformats.org/drawingml/2006/chart">
            <c:chart xmlns:c="http://schemas.openxmlformats.org/drawingml/2006/chart" xmlns:r="http://schemas.openxmlformats.org/officeDocument/2006/relationships" r:id="rId8"/>
          </a:graphicData>
        </a:graphic>
      </p:graphicFrame>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4625618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219"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a:latin typeface="Calibri"/>
                <a:ea typeface="Times New Roman"/>
                <a:cs typeface="Times New Roman"/>
              </a:rPr>
              <a:t>3</a:t>
            </a:r>
            <a:r>
              <a:rPr lang="es-MX" sz="2400" b="1" dirty="0" smtClean="0">
                <a:latin typeface="Calibri"/>
                <a:ea typeface="Times New Roman"/>
                <a:cs typeface="Times New Roman"/>
              </a:rPr>
              <a:t>. DERECHO A LA EDUCACIÓN</a:t>
            </a:r>
            <a:endParaRPr lang="es-CO" sz="2400" b="1" dirty="0">
              <a:latin typeface="Calibri"/>
              <a:ea typeface="Times New Roman"/>
              <a:cs typeface="Times New Roman"/>
            </a:endParaRPr>
          </a:p>
        </p:txBody>
      </p:sp>
      <p:sp>
        <p:nvSpPr>
          <p:cNvPr id="12" name="CuadroTexto 11"/>
          <p:cNvSpPr txBox="1"/>
          <p:nvPr/>
        </p:nvSpPr>
        <p:spPr>
          <a:xfrm>
            <a:off x="498765" y="1744410"/>
            <a:ext cx="8177698" cy="2462213"/>
          </a:xfrm>
          <a:prstGeom prst="rect">
            <a:avLst/>
          </a:prstGeom>
          <a:noFill/>
        </p:spPr>
        <p:txBody>
          <a:bodyPr wrap="square" rtlCol="0">
            <a:spAutoFit/>
          </a:bodyPr>
          <a:lstStyle/>
          <a:p>
            <a:pPr algn="just"/>
            <a:r>
              <a:rPr lang="es-MX" sz="1600" dirty="0" smtClean="0"/>
              <a:t>La Agencia despliega una Política de Educación y Formación a través de Convenios suscritos con el SENA y su ejecución se traduce en brindar capacitaciones a las personas interesadas del área de influencia de los proyectos. A Continuación se muestra en los proyectos referidos que durante los años 2015 y 2016 </a:t>
            </a:r>
            <a:r>
              <a:rPr lang="es-MX" sz="1600" dirty="0"/>
              <a:t>se dieron </a:t>
            </a:r>
            <a:r>
              <a:rPr lang="es-MX" sz="1600" b="1" dirty="0" smtClean="0"/>
              <a:t>71.488</a:t>
            </a:r>
            <a:r>
              <a:rPr lang="es-MX" sz="1600" dirty="0" smtClean="0"/>
              <a:t> capacitaciones </a:t>
            </a:r>
            <a:r>
              <a:rPr lang="es-MX" sz="1600" dirty="0"/>
              <a:t>a </a:t>
            </a:r>
            <a:r>
              <a:rPr lang="es-MX" sz="1600" b="1" dirty="0" smtClean="0"/>
              <a:t>90.887</a:t>
            </a:r>
            <a:r>
              <a:rPr lang="es-MX" sz="1600" dirty="0" smtClean="0"/>
              <a:t> personas.  </a:t>
            </a:r>
          </a:p>
          <a:p>
            <a:pPr algn="just"/>
            <a:endParaRPr lang="es-MX" dirty="0" smtClean="0"/>
          </a:p>
          <a:p>
            <a:pPr algn="just"/>
            <a:endParaRPr lang="es-MX" dirty="0" smtClean="0"/>
          </a:p>
          <a:p>
            <a:pPr algn="just"/>
            <a:endParaRPr lang="es-MX" dirty="0"/>
          </a:p>
          <a:p>
            <a:pPr algn="just"/>
            <a:endParaRPr lang="es-MX" dirty="0" smtClean="0"/>
          </a:p>
          <a:p>
            <a:pPr algn="just"/>
            <a:endParaRPr lang="es-MX" dirty="0"/>
          </a:p>
        </p:txBody>
      </p:sp>
      <p:graphicFrame>
        <p:nvGraphicFramePr>
          <p:cNvPr id="8" name="Gráfico 7"/>
          <p:cNvGraphicFramePr>
            <a:graphicFrameLocks/>
          </p:cNvGraphicFramePr>
          <p:nvPr>
            <p:extLst>
              <p:ext uri="{D42A27DB-BD31-4B8C-83A1-F6EECF244321}">
                <p14:modId xmlns:p14="http://schemas.microsoft.com/office/powerpoint/2010/main" val="2803001954"/>
              </p:ext>
            </p:extLst>
          </p:nvPr>
        </p:nvGraphicFramePr>
        <p:xfrm>
          <a:off x="4113863" y="3014035"/>
          <a:ext cx="4520046" cy="2971800"/>
        </p:xfrm>
        <a:graphic>
          <a:graphicData uri="http://schemas.openxmlformats.org/drawingml/2006/chart">
            <c:chart xmlns:c="http://schemas.openxmlformats.org/drawingml/2006/chart" xmlns:r="http://schemas.openxmlformats.org/officeDocument/2006/relationships" r:id="rId7"/>
          </a:graphicData>
        </a:graphic>
      </p:graphicFrame>
      <p:pic>
        <p:nvPicPr>
          <p:cNvPr id="7" name="Picture 2" descr="D:\DATOS\MISDOC~1\DOCUME~1\ANEXOS~1\PROGRA~2\ANEXO_~2\INFORM~1\UF4_Y5~1\OTROSR~1\DSC0025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6995" y="3182888"/>
            <a:ext cx="3086100" cy="231457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5325927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0240"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smtClean="0">
                <a:latin typeface="Calibri"/>
                <a:ea typeface="Times New Roman"/>
                <a:cs typeface="Times New Roman"/>
              </a:rPr>
              <a:t>4. DERECHO A LA PARTICIPACIÓN POLÍTICA</a:t>
            </a:r>
            <a:endParaRPr lang="es-CO" sz="2400" b="1" dirty="0">
              <a:latin typeface="Calibri"/>
              <a:ea typeface="Times New Roman"/>
              <a:cs typeface="Times New Roman"/>
            </a:endParaRPr>
          </a:p>
        </p:txBody>
      </p:sp>
      <p:sp>
        <p:nvSpPr>
          <p:cNvPr id="12" name="CuadroTexto 11"/>
          <p:cNvSpPr txBox="1"/>
          <p:nvPr/>
        </p:nvSpPr>
        <p:spPr>
          <a:xfrm>
            <a:off x="709757" y="2212550"/>
            <a:ext cx="2940575" cy="4801314"/>
          </a:xfrm>
          <a:prstGeom prst="rect">
            <a:avLst/>
          </a:prstGeom>
          <a:noFill/>
        </p:spPr>
        <p:txBody>
          <a:bodyPr wrap="square" rtlCol="0">
            <a:spAutoFit/>
          </a:bodyPr>
          <a:lstStyle/>
          <a:p>
            <a:pPr algn="just"/>
            <a:r>
              <a:rPr lang="es-MX" dirty="0" smtClean="0"/>
              <a:t>La Política de Participación Ciudadana se encuentra contenida en la exigencia a los Concesionarios para la conformación y fortalecimiento de Veedurías Ciudadanas y Asociaciones que colaboren con el correcto control e inversión de los dineros públicos, y cumplimiento de las obligaciones contractuales. </a:t>
            </a:r>
          </a:p>
          <a:p>
            <a:pPr algn="just"/>
            <a:endParaRPr lang="es-MX" dirty="0" smtClean="0"/>
          </a:p>
          <a:p>
            <a:pPr algn="just"/>
            <a:endParaRPr lang="es-MX" dirty="0" smtClean="0"/>
          </a:p>
          <a:p>
            <a:pPr algn="just"/>
            <a:endParaRPr lang="es-MX" dirty="0"/>
          </a:p>
          <a:p>
            <a:pPr algn="just"/>
            <a:endParaRPr lang="es-MX" dirty="0" smtClean="0"/>
          </a:p>
          <a:p>
            <a:pPr algn="just"/>
            <a:endParaRPr lang="es-MX" dirty="0"/>
          </a:p>
        </p:txBody>
      </p:sp>
      <p:graphicFrame>
        <p:nvGraphicFramePr>
          <p:cNvPr id="8" name="Gráfico 7"/>
          <p:cNvGraphicFramePr>
            <a:graphicFrameLocks/>
          </p:cNvGraphicFramePr>
          <p:nvPr>
            <p:extLst>
              <p:ext uri="{D42A27DB-BD31-4B8C-83A1-F6EECF244321}">
                <p14:modId xmlns:p14="http://schemas.microsoft.com/office/powerpoint/2010/main" val="3308781443"/>
              </p:ext>
            </p:extLst>
          </p:nvPr>
        </p:nvGraphicFramePr>
        <p:xfrm>
          <a:off x="4094017" y="2358737"/>
          <a:ext cx="4572000"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4366134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61"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smtClean="0">
                <a:latin typeface="Calibri"/>
                <a:ea typeface="Times New Roman"/>
                <a:cs typeface="Times New Roman"/>
              </a:rPr>
              <a:t>5. SOSTENIBILIDAD ECONÓMICA</a:t>
            </a:r>
            <a:endParaRPr lang="es-CO" sz="2400" b="1" dirty="0">
              <a:latin typeface="Calibri"/>
              <a:ea typeface="Times New Roman"/>
              <a:cs typeface="Times New Roman"/>
            </a:endParaRPr>
          </a:p>
        </p:txBody>
      </p:sp>
      <p:sp>
        <p:nvSpPr>
          <p:cNvPr id="12" name="CuadroTexto 11"/>
          <p:cNvSpPr txBox="1"/>
          <p:nvPr/>
        </p:nvSpPr>
        <p:spPr>
          <a:xfrm>
            <a:off x="1288471" y="2348344"/>
            <a:ext cx="7076209" cy="4031873"/>
          </a:xfrm>
          <a:prstGeom prst="rect">
            <a:avLst/>
          </a:prstGeom>
          <a:noFill/>
        </p:spPr>
        <p:txBody>
          <a:bodyPr wrap="square" rtlCol="0">
            <a:spAutoFit/>
          </a:bodyPr>
          <a:lstStyle/>
          <a:p>
            <a:pPr algn="just"/>
            <a:r>
              <a:rPr lang="es-MX" dirty="0" smtClean="0"/>
              <a:t>Los proyectos de infraestructura de la Nación requieren la mitigación del impacto ocasionado al aspecto </a:t>
            </a:r>
            <a:r>
              <a:rPr lang="es-MX" dirty="0"/>
              <a:t>socioeconómico </a:t>
            </a:r>
            <a:r>
              <a:rPr lang="es-MX" dirty="0" smtClean="0"/>
              <a:t>de la población, a través de la formulación e implementación de proyectos productivos.</a:t>
            </a:r>
          </a:p>
          <a:p>
            <a:pPr algn="just"/>
            <a:endParaRPr lang="es-MX" dirty="0"/>
          </a:p>
          <a:p>
            <a:pPr algn="just"/>
            <a:r>
              <a:rPr lang="es-MX" dirty="0" smtClean="0"/>
              <a:t>Durante los años 2015 y 2016, en los 53 proyectos revisados se formularon e </a:t>
            </a:r>
            <a:r>
              <a:rPr lang="es-MX" dirty="0"/>
              <a:t>implementaron a </a:t>
            </a:r>
            <a:r>
              <a:rPr lang="es-MX" dirty="0" smtClean="0"/>
              <a:t>través de procesos de concertación con la comunidad impactada </a:t>
            </a:r>
            <a:r>
              <a:rPr lang="es-MX" sz="2200" b="1" dirty="0" smtClean="0"/>
              <a:t>194 </a:t>
            </a:r>
            <a:r>
              <a:rPr lang="es-MX" dirty="0" smtClean="0"/>
              <a:t>proyectos productivos de tipo agrario, recreacional, agropecuario, transporte local, producción y comercialización de lácteos, entre otros. </a:t>
            </a:r>
          </a:p>
          <a:p>
            <a:pPr algn="just"/>
            <a:endParaRPr lang="es-MX" dirty="0" smtClean="0"/>
          </a:p>
          <a:p>
            <a:pPr algn="just"/>
            <a:endParaRPr lang="es-MX" dirty="0" smtClean="0"/>
          </a:p>
          <a:p>
            <a:pPr algn="just"/>
            <a:endParaRPr lang="es-MX" dirty="0"/>
          </a:p>
          <a:p>
            <a:pPr algn="just"/>
            <a:endParaRPr lang="es-MX" dirty="0" smtClean="0"/>
          </a:p>
          <a:p>
            <a:pPr algn="just"/>
            <a:endParaRPr lang="es-MX" dirty="0"/>
          </a:p>
        </p:txBody>
      </p:sp>
      <p:sp>
        <p:nvSpPr>
          <p:cNvPr id="6" name="Rectángulo 5"/>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1110779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058"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987189" y="1620328"/>
            <a:ext cx="7512627" cy="4247317"/>
          </a:xfrm>
          <a:prstGeom prst="rect">
            <a:avLst/>
          </a:prstGeom>
          <a:noFill/>
        </p:spPr>
        <p:txBody>
          <a:bodyPr wrap="square" rtlCol="0">
            <a:spAutoFit/>
          </a:bodyPr>
          <a:lstStyle/>
          <a:p>
            <a:pPr algn="just"/>
            <a:endParaRPr lang="es-MX" sz="1600" dirty="0" smtClean="0"/>
          </a:p>
          <a:p>
            <a:pPr algn="just"/>
            <a:r>
              <a:rPr lang="es-MX" sz="1600" dirty="0" smtClean="0"/>
              <a:t>A manera de ejemplo, en el </a:t>
            </a:r>
            <a:r>
              <a:rPr lang="es-MX" sz="1600" dirty="0"/>
              <a:t>P</a:t>
            </a:r>
            <a:r>
              <a:rPr lang="es-MX" sz="1600" dirty="0" smtClean="0"/>
              <a:t>royecto Vial Transversal de las Américas, desde </a:t>
            </a:r>
            <a:r>
              <a:rPr lang="es-MX" sz="1600" dirty="0"/>
              <a:t>e</a:t>
            </a:r>
            <a:r>
              <a:rPr lang="es-MX" sz="1600" dirty="0" smtClean="0"/>
              <a:t>nero de 2015, la ANI acompañó y supervisó al </a:t>
            </a:r>
            <a:r>
              <a:rPr lang="es-MX" sz="1600" dirty="0"/>
              <a:t>Concesionario </a:t>
            </a:r>
            <a:r>
              <a:rPr lang="es-MX" sz="1600" dirty="0" smtClean="0"/>
              <a:t>en la formulación de 7 </a:t>
            </a:r>
            <a:r>
              <a:rPr lang="es-MX" sz="1600" dirty="0"/>
              <a:t>proyectos productivos </a:t>
            </a:r>
            <a:r>
              <a:rPr lang="es-MX" sz="1600" dirty="0" smtClean="0"/>
              <a:t>para beneficiar </a:t>
            </a:r>
            <a:r>
              <a:rPr lang="es-MX" sz="1600" dirty="0"/>
              <a:t>a 87 transportadores fluviales afectados directamente </a:t>
            </a:r>
            <a:r>
              <a:rPr lang="es-MX" sz="1600" dirty="0" smtClean="0"/>
              <a:t>en su actividad socioeconómica, </a:t>
            </a:r>
            <a:r>
              <a:rPr lang="es-MX" sz="1600" dirty="0"/>
              <a:t>por valor total de $2.572.000.000.</a:t>
            </a:r>
          </a:p>
          <a:p>
            <a:endParaRPr lang="es-MX" sz="1600" dirty="0"/>
          </a:p>
          <a:p>
            <a:pPr algn="just"/>
            <a:r>
              <a:rPr lang="es-MX" sz="1600" dirty="0" smtClean="0"/>
              <a:t>El 14 de noviembre de </a:t>
            </a:r>
            <a:r>
              <a:rPr lang="es-MX" sz="1600" dirty="0"/>
              <a:t>2015, </a:t>
            </a:r>
            <a:r>
              <a:rPr lang="es-MX" sz="1600" dirty="0" smtClean="0"/>
              <a:t>fueron puestos en marcha los </a:t>
            </a:r>
            <a:r>
              <a:rPr lang="es-MX" sz="1600" dirty="0"/>
              <a:t>proyectos productivos </a:t>
            </a:r>
            <a:r>
              <a:rPr lang="es-MX" sz="1600" dirty="0" smtClean="0"/>
              <a:t>que permiten el crecimiento </a:t>
            </a:r>
            <a:r>
              <a:rPr lang="es-MX" sz="1600" dirty="0"/>
              <a:t>económico </a:t>
            </a:r>
            <a:r>
              <a:rPr lang="es-MX" sz="1600" dirty="0" smtClean="0"/>
              <a:t>y sostenido de la población:</a:t>
            </a:r>
            <a:endParaRPr lang="es-MX" sz="1600" dirty="0"/>
          </a:p>
          <a:p>
            <a:endParaRPr lang="es-MX" sz="1600" dirty="0"/>
          </a:p>
          <a:p>
            <a:pPr marL="285750" indent="-285750">
              <a:buFont typeface="Wingdings" panose="05000000000000000000" pitchFamily="2" charset="2"/>
              <a:buChar char="ü"/>
            </a:pPr>
            <a:r>
              <a:rPr lang="es-MX" sz="1600" dirty="0" smtClean="0"/>
              <a:t>Maquinaria.</a:t>
            </a:r>
            <a:endParaRPr lang="es-MX" sz="1600" dirty="0"/>
          </a:p>
          <a:p>
            <a:pPr marL="285750" indent="-285750">
              <a:buFont typeface="Wingdings" panose="05000000000000000000" pitchFamily="2" charset="2"/>
              <a:buChar char="ü"/>
            </a:pPr>
            <a:r>
              <a:rPr lang="es-MX" sz="1600" dirty="0"/>
              <a:t>Comercio y Recreación – </a:t>
            </a:r>
            <a:r>
              <a:rPr lang="es-MX" sz="1600" dirty="0" smtClean="0"/>
              <a:t>Billar.</a:t>
            </a:r>
            <a:endParaRPr lang="es-MX" sz="1600" dirty="0"/>
          </a:p>
          <a:p>
            <a:pPr marL="285750" indent="-285750">
              <a:buFont typeface="Wingdings" panose="05000000000000000000" pitchFamily="2" charset="2"/>
              <a:buChar char="ü"/>
            </a:pPr>
            <a:r>
              <a:rPr lang="es-MX" sz="1600" dirty="0"/>
              <a:t>Parcelas para </a:t>
            </a:r>
            <a:r>
              <a:rPr lang="es-MX" sz="1600" dirty="0" smtClean="0"/>
              <a:t>Siembra.</a:t>
            </a:r>
            <a:endParaRPr lang="es-MX" sz="1600" dirty="0"/>
          </a:p>
          <a:p>
            <a:pPr marL="285750" indent="-285750">
              <a:buFont typeface="Wingdings" panose="05000000000000000000" pitchFamily="2" charset="2"/>
              <a:buChar char="ü"/>
            </a:pPr>
            <a:r>
              <a:rPr lang="es-MX" sz="1600" dirty="0" smtClean="0"/>
              <a:t>Motocarros.</a:t>
            </a:r>
            <a:endParaRPr lang="es-MX" sz="1600" dirty="0"/>
          </a:p>
          <a:p>
            <a:pPr marL="285750" indent="-285750">
              <a:buFont typeface="Wingdings" panose="05000000000000000000" pitchFamily="2" charset="2"/>
              <a:buChar char="ü"/>
            </a:pPr>
            <a:r>
              <a:rPr lang="es-MX" sz="1600" dirty="0"/>
              <a:t>Hato </a:t>
            </a:r>
            <a:r>
              <a:rPr lang="es-MX" sz="1600" dirty="0" smtClean="0"/>
              <a:t>Lechero.</a:t>
            </a:r>
            <a:endParaRPr lang="es-MX" sz="1600" dirty="0"/>
          </a:p>
          <a:p>
            <a:pPr marL="285750" indent="-285750">
              <a:buFont typeface="Wingdings" panose="05000000000000000000" pitchFamily="2" charset="2"/>
              <a:buChar char="ü"/>
            </a:pPr>
            <a:r>
              <a:rPr lang="es-MX" sz="1600" dirty="0"/>
              <a:t>Patios </a:t>
            </a:r>
            <a:r>
              <a:rPr lang="es-MX" sz="1600" dirty="0" smtClean="0"/>
              <a:t>Productivos.</a:t>
            </a:r>
            <a:endParaRPr lang="es-MX" sz="1600" dirty="0"/>
          </a:p>
          <a:p>
            <a:pPr marL="285750" indent="-285750">
              <a:buFont typeface="Wingdings" panose="05000000000000000000" pitchFamily="2" charset="2"/>
              <a:buChar char="ü"/>
            </a:pPr>
            <a:r>
              <a:rPr lang="es-MX" sz="1600" dirty="0"/>
              <a:t>Proyectos </a:t>
            </a:r>
            <a:r>
              <a:rPr lang="es-MX" sz="1600" dirty="0" smtClean="0"/>
              <a:t>Lácteos. </a:t>
            </a:r>
            <a:endParaRPr lang="es-MX" sz="1600" dirty="0"/>
          </a:p>
          <a:p>
            <a:endParaRPr lang="es-MX" sz="1400" dirty="0"/>
          </a:p>
        </p:txBody>
      </p:sp>
      <p:pic>
        <p:nvPicPr>
          <p:cNvPr id="3" name="Imagen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66207" y="4571373"/>
            <a:ext cx="2568018" cy="14445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Imagen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9955" y="3979195"/>
            <a:ext cx="1589861" cy="21198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CuadroTexto 7"/>
          <p:cNvSpPr txBox="1"/>
          <p:nvPr/>
        </p:nvSpPr>
        <p:spPr>
          <a:xfrm>
            <a:off x="1245636" y="1114527"/>
            <a:ext cx="6770914" cy="461665"/>
          </a:xfrm>
          <a:prstGeom prst="rect">
            <a:avLst/>
          </a:prstGeom>
          <a:noFill/>
        </p:spPr>
        <p:txBody>
          <a:bodyPr wrap="square" rtlCol="0">
            <a:spAutoFit/>
          </a:bodyPr>
          <a:lstStyle/>
          <a:p>
            <a:pPr algn="ctr"/>
            <a:r>
              <a:rPr lang="es-MX" sz="2400" b="1" dirty="0" smtClean="0">
                <a:latin typeface="Calibri"/>
                <a:ea typeface="Times New Roman"/>
                <a:cs typeface="Times New Roman"/>
              </a:rPr>
              <a:t>5. SOSTENIBILIDAD ECONÓMICA</a:t>
            </a:r>
            <a:endParaRPr lang="es-CO" sz="2400" b="1" dirty="0">
              <a:latin typeface="Calibri"/>
              <a:ea typeface="Times New Roman"/>
              <a:cs typeface="Times New Roman"/>
            </a:endParaRPr>
          </a:p>
        </p:txBody>
      </p:sp>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9949297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2280"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509155" y="1776845"/>
            <a:ext cx="5072051" cy="2800767"/>
          </a:xfrm>
          <a:prstGeom prst="rect">
            <a:avLst/>
          </a:prstGeom>
          <a:noFill/>
        </p:spPr>
        <p:txBody>
          <a:bodyPr wrap="square" rtlCol="0">
            <a:spAutoFit/>
          </a:bodyPr>
          <a:lstStyle/>
          <a:p>
            <a:pPr algn="just"/>
            <a:r>
              <a:rPr lang="es-MX" sz="1600" dirty="0"/>
              <a:t>La Agencia </a:t>
            </a:r>
            <a:r>
              <a:rPr lang="es-MX" sz="1600" dirty="0" smtClean="0"/>
              <a:t>Nacional de Infraestructura promueve, respeta y garantiza el derecho a la consulta previa mediante la exigencia a </a:t>
            </a:r>
            <a:r>
              <a:rPr lang="es-MX" sz="1600" dirty="0"/>
              <a:t>los </a:t>
            </a:r>
            <a:r>
              <a:rPr lang="es-MX" sz="1600" dirty="0" smtClean="0"/>
              <a:t>Concesionarios para que soliciten ante el Ministerio del Interior la </a:t>
            </a:r>
            <a:r>
              <a:rPr lang="es-MX" sz="1600" dirty="0"/>
              <a:t>certificación de presencia de comunidades étnicas en sus áreas de influencia y desarrollen los procesos de consulta previa </a:t>
            </a:r>
            <a:r>
              <a:rPr lang="es-MX" sz="1600" dirty="0" smtClean="0"/>
              <a:t>hasta su protocolización. En 2015 y 2016, en los proyectos de infraestructura que resultaron certificados con presencia de comunidades étnicas se han realizado </a:t>
            </a:r>
            <a:r>
              <a:rPr lang="es-MX" sz="1600" b="1" dirty="0" smtClean="0"/>
              <a:t>168</a:t>
            </a:r>
            <a:r>
              <a:rPr lang="es-MX" sz="1600" dirty="0" smtClean="0"/>
              <a:t> procesos consultivos que se encuentran en desarrollo o protocolizados: </a:t>
            </a:r>
            <a:endParaRPr lang="es-MX" sz="1600" dirty="0"/>
          </a:p>
        </p:txBody>
      </p:sp>
      <p:sp>
        <p:nvSpPr>
          <p:cNvPr id="8" name="CuadroTexto 7"/>
          <p:cNvSpPr txBox="1"/>
          <p:nvPr/>
        </p:nvSpPr>
        <p:spPr>
          <a:xfrm>
            <a:off x="1245636" y="1114527"/>
            <a:ext cx="6770914" cy="461665"/>
          </a:xfrm>
          <a:prstGeom prst="rect">
            <a:avLst/>
          </a:prstGeom>
          <a:noFill/>
        </p:spPr>
        <p:txBody>
          <a:bodyPr wrap="square" rtlCol="0">
            <a:spAutoFit/>
          </a:bodyPr>
          <a:lstStyle/>
          <a:p>
            <a:pPr algn="ctr"/>
            <a:r>
              <a:rPr lang="es-MX" sz="2400" b="1" dirty="0">
                <a:latin typeface="Calibri"/>
                <a:ea typeface="Times New Roman"/>
                <a:cs typeface="Times New Roman"/>
              </a:rPr>
              <a:t>6</a:t>
            </a:r>
            <a:r>
              <a:rPr lang="es-MX" sz="2400" b="1" dirty="0" smtClean="0">
                <a:latin typeface="Calibri"/>
                <a:ea typeface="Times New Roman"/>
                <a:cs typeface="Times New Roman"/>
              </a:rPr>
              <a:t>. DERECHO FUNDAMENTAL A LA CONSULTA PREVIA </a:t>
            </a:r>
            <a:endParaRPr lang="es-CO" sz="2400" b="1" dirty="0">
              <a:latin typeface="Calibri"/>
              <a:ea typeface="Times New Roman"/>
              <a:cs typeface="Times New Roman"/>
            </a:endParaRPr>
          </a:p>
        </p:txBody>
      </p:sp>
      <p:graphicFrame>
        <p:nvGraphicFramePr>
          <p:cNvPr id="10" name="Gráfico 9"/>
          <p:cNvGraphicFramePr>
            <a:graphicFrameLocks/>
          </p:cNvGraphicFramePr>
          <p:nvPr>
            <p:extLst>
              <p:ext uri="{D42A27DB-BD31-4B8C-83A1-F6EECF244321}">
                <p14:modId xmlns:p14="http://schemas.microsoft.com/office/powerpoint/2010/main" val="1286459214"/>
              </p:ext>
            </p:extLst>
          </p:nvPr>
        </p:nvGraphicFramePr>
        <p:xfrm>
          <a:off x="1237662" y="4577612"/>
          <a:ext cx="4601126" cy="2047700"/>
        </p:xfrm>
        <a:graphic>
          <a:graphicData uri="http://schemas.openxmlformats.org/drawingml/2006/chart">
            <c:chart xmlns:c="http://schemas.openxmlformats.org/drawingml/2006/chart" xmlns:r="http://schemas.openxmlformats.org/officeDocument/2006/relationships" r:id="rId7"/>
          </a:graphicData>
        </a:graphic>
      </p:graphicFrame>
      <p:pic>
        <p:nvPicPr>
          <p:cNvPr id="7" name="Imagen 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838788" y="2066887"/>
            <a:ext cx="2775276" cy="277527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28348488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296"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800100" y="2008713"/>
            <a:ext cx="7792572" cy="3877985"/>
          </a:xfrm>
          <a:prstGeom prst="rect">
            <a:avLst/>
          </a:prstGeom>
          <a:noFill/>
        </p:spPr>
        <p:txBody>
          <a:bodyPr wrap="square" rtlCol="0">
            <a:spAutoFit/>
          </a:bodyPr>
          <a:lstStyle/>
          <a:p>
            <a:pPr algn="just"/>
            <a:r>
              <a:rPr lang="es-MX" dirty="0"/>
              <a:t>La Agencia </a:t>
            </a:r>
            <a:r>
              <a:rPr lang="es-MX" dirty="0" smtClean="0"/>
              <a:t>exige a los Concesionarios la ejecución de Planes de Reasentamiento a favor de las personas que resulten impactadas en su vivienda y se encuentren en estado de vulnerabilidad. Estos se despliegan a través del reconocimiento de compensaciones para la reubicación en viviendas de interés social prioritario o la ejecución de planes de reasentamiento por ocupación de predios. </a:t>
            </a:r>
          </a:p>
          <a:p>
            <a:pPr algn="just"/>
            <a:endParaRPr lang="es-MX" dirty="0"/>
          </a:p>
          <a:p>
            <a:pPr algn="just"/>
            <a:r>
              <a:rPr lang="es-MX" dirty="0" smtClean="0"/>
              <a:t>En los años 2015 y 2016, en la muestra de 53 proyectos, hemos reasentado a </a:t>
            </a:r>
            <a:r>
              <a:rPr lang="es-MX" sz="2200" b="1" dirty="0" smtClean="0"/>
              <a:t>2.368</a:t>
            </a:r>
            <a:r>
              <a:rPr lang="es-MX" dirty="0" smtClean="0"/>
              <a:t> unidades sociales. </a:t>
            </a:r>
          </a:p>
          <a:p>
            <a:pPr algn="just"/>
            <a:endParaRPr lang="es-MX" dirty="0"/>
          </a:p>
          <a:p>
            <a:pPr algn="just"/>
            <a:r>
              <a:rPr lang="es-MX" dirty="0" smtClean="0"/>
              <a:t>En 18 proyectos se han reconocido </a:t>
            </a:r>
            <a:r>
              <a:rPr lang="es-MX" sz="2200" b="1" dirty="0" smtClean="0"/>
              <a:t>$68.510.079.845 </a:t>
            </a:r>
            <a:r>
              <a:rPr lang="es-MX" dirty="0" smtClean="0"/>
              <a:t>en compensaciones  para la compra de una vivienda de interés prioritario, y se han ejecutado </a:t>
            </a:r>
            <a:r>
              <a:rPr lang="es-MX" sz="2200" b="1" dirty="0" smtClean="0"/>
              <a:t>140</a:t>
            </a:r>
            <a:r>
              <a:rPr lang="es-MX" dirty="0" smtClean="0"/>
              <a:t> </a:t>
            </a:r>
            <a:r>
              <a:rPr lang="es-MX" dirty="0"/>
              <a:t>planes de reasentamiento por ocupación </a:t>
            </a:r>
            <a:r>
              <a:rPr lang="es-MX" dirty="0" smtClean="0"/>
              <a:t>de predios requeridos para los proyectos. </a:t>
            </a:r>
            <a:endParaRPr lang="es-MX" dirty="0"/>
          </a:p>
        </p:txBody>
      </p:sp>
      <p:sp>
        <p:nvSpPr>
          <p:cNvPr id="8" name="CuadroTexto 7"/>
          <p:cNvSpPr txBox="1"/>
          <p:nvPr/>
        </p:nvSpPr>
        <p:spPr>
          <a:xfrm>
            <a:off x="1245636" y="1114527"/>
            <a:ext cx="6770914" cy="830997"/>
          </a:xfrm>
          <a:prstGeom prst="rect">
            <a:avLst/>
          </a:prstGeom>
          <a:noFill/>
        </p:spPr>
        <p:txBody>
          <a:bodyPr wrap="square" rtlCol="0">
            <a:spAutoFit/>
          </a:bodyPr>
          <a:lstStyle/>
          <a:p>
            <a:pPr algn="ctr"/>
            <a:r>
              <a:rPr lang="es-MX" sz="2400" b="1" dirty="0" smtClean="0">
                <a:latin typeface="Calibri"/>
                <a:ea typeface="Times New Roman"/>
                <a:cs typeface="Times New Roman"/>
              </a:rPr>
              <a:t>7. DERECHO A LA VIVIENDA EN CONDICIONES DIGNAS</a:t>
            </a:r>
            <a:endParaRPr lang="es-CO" sz="2400" b="1" dirty="0">
              <a:latin typeface="Calibri"/>
              <a:ea typeface="Times New Roman"/>
              <a:cs typeface="Times New Roman"/>
            </a:endParaRPr>
          </a:p>
        </p:txBody>
      </p:sp>
      <p:sp>
        <p:nvSpPr>
          <p:cNvPr id="6" name="Rectángulo 5"/>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248840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317"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696244" y="1945524"/>
            <a:ext cx="8094518" cy="1754326"/>
          </a:xfrm>
          <a:prstGeom prst="rect">
            <a:avLst/>
          </a:prstGeom>
          <a:noFill/>
        </p:spPr>
        <p:txBody>
          <a:bodyPr wrap="square" rtlCol="0">
            <a:spAutoFit/>
          </a:bodyPr>
          <a:lstStyle/>
          <a:p>
            <a:pPr algn="just"/>
            <a:r>
              <a:rPr lang="es-MX" dirty="0"/>
              <a:t>La Agencia </a:t>
            </a:r>
            <a:r>
              <a:rPr lang="es-MX" dirty="0" smtClean="0"/>
              <a:t>Nacional de Infraestructura está comprometida con el desarrollo de proyectos de infraestructura de transporte respetuosos del medio ambiente y que generen desarrollo sostenible. Por lo tanto, requerimos a los Concesionarios que obtengan todos los permisos ambientales exigidos por las autoridades ambientales. En la muestra de 57 proyectos, se encontraron los siguientes datos de licencias ambientales obtenidas, en trámite, y PAGAS: </a:t>
            </a:r>
          </a:p>
        </p:txBody>
      </p:sp>
      <p:sp>
        <p:nvSpPr>
          <p:cNvPr id="8" name="CuadroTexto 7"/>
          <p:cNvSpPr txBox="1"/>
          <p:nvPr/>
        </p:nvSpPr>
        <p:spPr>
          <a:xfrm>
            <a:off x="1245636" y="1114527"/>
            <a:ext cx="6770914" cy="830997"/>
          </a:xfrm>
          <a:prstGeom prst="rect">
            <a:avLst/>
          </a:prstGeom>
          <a:noFill/>
        </p:spPr>
        <p:txBody>
          <a:bodyPr wrap="square" rtlCol="0">
            <a:spAutoFit/>
          </a:bodyPr>
          <a:lstStyle/>
          <a:p>
            <a:pPr algn="ctr"/>
            <a:r>
              <a:rPr lang="es-MX" sz="2400" b="1" dirty="0" smtClean="0">
                <a:latin typeface="Calibri"/>
                <a:ea typeface="Times New Roman"/>
                <a:cs typeface="Times New Roman"/>
              </a:rPr>
              <a:t>8. DERECHO AL MEDIO AMBIENTE SANO Y AL DESARROLLO SOSTENIBLE</a:t>
            </a:r>
            <a:endParaRPr lang="es-CO" sz="2400" b="1" dirty="0">
              <a:latin typeface="Calibri"/>
              <a:ea typeface="Times New Roman"/>
              <a:cs typeface="Times New Roman"/>
            </a:endParaRPr>
          </a:p>
        </p:txBody>
      </p:sp>
      <p:graphicFrame>
        <p:nvGraphicFramePr>
          <p:cNvPr id="6" name="Gráfico 5"/>
          <p:cNvGraphicFramePr>
            <a:graphicFrameLocks/>
          </p:cNvGraphicFramePr>
          <p:nvPr>
            <p:extLst>
              <p:ext uri="{D42A27DB-BD31-4B8C-83A1-F6EECF244321}">
                <p14:modId xmlns:p14="http://schemas.microsoft.com/office/powerpoint/2010/main" val="1533349882"/>
              </p:ext>
            </p:extLst>
          </p:nvPr>
        </p:nvGraphicFramePr>
        <p:xfrm>
          <a:off x="904010" y="4304511"/>
          <a:ext cx="3034145" cy="213013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9" name="Gráfico 8"/>
          <p:cNvGraphicFramePr>
            <a:graphicFrameLocks/>
          </p:cNvGraphicFramePr>
          <p:nvPr>
            <p:extLst>
              <p:ext uri="{D42A27DB-BD31-4B8C-83A1-F6EECF244321}">
                <p14:modId xmlns:p14="http://schemas.microsoft.com/office/powerpoint/2010/main" val="1310451104"/>
              </p:ext>
            </p:extLst>
          </p:nvPr>
        </p:nvGraphicFramePr>
        <p:xfrm>
          <a:off x="2481382" y="3699850"/>
          <a:ext cx="4449355" cy="2516865"/>
        </p:xfrm>
        <a:graphic>
          <a:graphicData uri="http://schemas.openxmlformats.org/drawingml/2006/chart">
            <c:chart xmlns:c="http://schemas.openxmlformats.org/drawingml/2006/chart" xmlns:r="http://schemas.openxmlformats.org/officeDocument/2006/relationships" r:id="rId8"/>
          </a:graphicData>
        </a:graphic>
      </p:graphicFrame>
      <p:sp>
        <p:nvSpPr>
          <p:cNvPr id="10" name="Rectángulo 9"/>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42571270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341"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374073" y="2234045"/>
            <a:ext cx="2919845" cy="3693319"/>
          </a:xfrm>
          <a:prstGeom prst="rect">
            <a:avLst/>
          </a:prstGeom>
          <a:noFill/>
        </p:spPr>
        <p:txBody>
          <a:bodyPr wrap="square" rtlCol="0">
            <a:spAutoFit/>
          </a:bodyPr>
          <a:lstStyle/>
          <a:p>
            <a:pPr algn="just"/>
            <a:r>
              <a:rPr lang="es-MX" dirty="0" smtClean="0"/>
              <a:t>Además, en el requerimiento de protección al medio ambiente y de especies especiales, solicitamos a los Concesionarios que adelanten los trámites de levantamiento de especies protegidas (vedas) y sustracción de zonas que se encuentran en reserva. </a:t>
            </a:r>
          </a:p>
          <a:p>
            <a:pPr algn="just"/>
            <a:endParaRPr lang="es-MX" dirty="0"/>
          </a:p>
          <a:p>
            <a:pPr algn="just"/>
            <a:r>
              <a:rPr lang="es-MX" dirty="0" smtClean="0"/>
              <a:t>En los años 2015 y 2016, el resultado fue el siguiente:</a:t>
            </a:r>
          </a:p>
        </p:txBody>
      </p:sp>
      <p:sp>
        <p:nvSpPr>
          <p:cNvPr id="8" name="CuadroTexto 7"/>
          <p:cNvSpPr txBox="1"/>
          <p:nvPr/>
        </p:nvSpPr>
        <p:spPr>
          <a:xfrm>
            <a:off x="1245636" y="1114527"/>
            <a:ext cx="6770914" cy="830997"/>
          </a:xfrm>
          <a:prstGeom prst="rect">
            <a:avLst/>
          </a:prstGeom>
          <a:noFill/>
        </p:spPr>
        <p:txBody>
          <a:bodyPr wrap="square" rtlCol="0">
            <a:spAutoFit/>
          </a:bodyPr>
          <a:lstStyle/>
          <a:p>
            <a:pPr algn="ctr"/>
            <a:r>
              <a:rPr lang="es-MX" sz="2400" b="1" dirty="0" smtClean="0">
                <a:latin typeface="Calibri"/>
                <a:ea typeface="Times New Roman"/>
                <a:cs typeface="Times New Roman"/>
              </a:rPr>
              <a:t>8. DERECHO AL MEDIO AMBIENTE SANO Y AL DESARROLLO SOSTENIBLE</a:t>
            </a:r>
            <a:endParaRPr lang="es-CO" sz="2400" b="1" dirty="0">
              <a:latin typeface="Calibri"/>
              <a:ea typeface="Times New Roman"/>
              <a:cs typeface="Times New Roman"/>
            </a:endParaRPr>
          </a:p>
        </p:txBody>
      </p:sp>
      <p:graphicFrame>
        <p:nvGraphicFramePr>
          <p:cNvPr id="9" name="Gráfico 8"/>
          <p:cNvGraphicFramePr>
            <a:graphicFrameLocks/>
          </p:cNvGraphicFramePr>
          <p:nvPr>
            <p:extLst>
              <p:ext uri="{D42A27DB-BD31-4B8C-83A1-F6EECF244321}">
                <p14:modId xmlns:p14="http://schemas.microsoft.com/office/powerpoint/2010/main" val="2324426614"/>
              </p:ext>
            </p:extLst>
          </p:nvPr>
        </p:nvGraphicFramePr>
        <p:xfrm>
          <a:off x="3628581" y="2595715"/>
          <a:ext cx="5247409" cy="2888672"/>
        </p:xfrm>
        <a:graphic>
          <a:graphicData uri="http://schemas.openxmlformats.org/drawingml/2006/chart">
            <c:chart xmlns:c="http://schemas.openxmlformats.org/drawingml/2006/chart" xmlns:r="http://schemas.openxmlformats.org/officeDocument/2006/relationships" r:id="rId7"/>
          </a:graphicData>
        </a:graphic>
      </p:graphicFrame>
      <p:sp>
        <p:nvSpPr>
          <p:cNvPr id="7" name="Rectángulo 6"/>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41112398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ext uri="{D42A27DB-BD31-4B8C-83A1-F6EECF244321}">
                <p14:modId xmlns:p14="http://schemas.microsoft.com/office/powerpoint/2010/main" val="2315912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356"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4" name="Imagen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89958" y="1397508"/>
            <a:ext cx="5181402" cy="4162044"/>
          </a:xfrm>
          <a:prstGeom prst="rect">
            <a:avLst/>
          </a:prstGeom>
        </p:spPr>
      </p:pic>
    </p:spTree>
    <p:extLst>
      <p:ext uri="{BB962C8B-B14F-4D97-AF65-F5344CB8AC3E}">
        <p14:creationId xmlns:p14="http://schemas.microsoft.com/office/powerpoint/2010/main" val="1597392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ext uri="{D42A27DB-BD31-4B8C-83A1-F6EECF244321}">
                <p14:modId xmlns:p14="http://schemas.microsoft.com/office/powerpoint/2010/main" val="24837712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9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dirty="0">
              <a:solidFill>
                <a:srgbClr val="244061">
                  <a:tint val="75000"/>
                </a:srgbClr>
              </a:solidFill>
            </a:endParaRPr>
          </a:p>
        </p:txBody>
      </p:sp>
      <p:sp>
        <p:nvSpPr>
          <p:cNvPr id="6" name="Rectangle 16"/>
          <p:cNvSpPr>
            <a:spLocks noChangeArrowheads="1"/>
          </p:cNvSpPr>
          <p:nvPr/>
        </p:nvSpPr>
        <p:spPr bwMode="auto">
          <a:xfrm>
            <a:off x="1268070" y="2885653"/>
            <a:ext cx="6493242" cy="83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b" anchorCtr="0" upright="1">
            <a:noAutofit/>
          </a:bodyPr>
          <a:lstStyle/>
          <a:p>
            <a:pPr algn="ctr">
              <a:lnSpc>
                <a:spcPct val="115000"/>
              </a:lnSpc>
              <a:spcAft>
                <a:spcPts val="1000"/>
              </a:spcAft>
            </a:pPr>
            <a:r>
              <a:rPr lang="es-CO" sz="3600" b="1" dirty="0" smtClean="0">
                <a:effectLst/>
                <a:latin typeface="Calibri"/>
                <a:ea typeface="Times New Roman"/>
                <a:cs typeface="Times New Roman"/>
              </a:rPr>
              <a:t>AVANCES </a:t>
            </a:r>
            <a:r>
              <a:rPr lang="es-CO" sz="3600" b="1" dirty="0" smtClean="0">
                <a:latin typeface="Calibri"/>
                <a:ea typeface="Times New Roman"/>
                <a:cs typeface="Times New Roman"/>
              </a:rPr>
              <a:t>DERECHOS HUMANOS</a:t>
            </a:r>
            <a:endParaRPr lang="es-CO" sz="1400" dirty="0">
              <a:effectLst/>
              <a:latin typeface="Calibri"/>
              <a:ea typeface="Times New Roman"/>
              <a:cs typeface="Times New Roman"/>
            </a:endParaRPr>
          </a:p>
        </p:txBody>
      </p:sp>
    </p:spTree>
    <p:extLst>
      <p:ext uri="{BB962C8B-B14F-4D97-AF65-F5344CB8AC3E}">
        <p14:creationId xmlns:p14="http://schemas.microsoft.com/office/powerpoint/2010/main" val="23122415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06"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Rectángulo 1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2" name="CuadroTexto 1"/>
          <p:cNvSpPr txBox="1"/>
          <p:nvPr/>
        </p:nvSpPr>
        <p:spPr>
          <a:xfrm>
            <a:off x="1313426" y="1451124"/>
            <a:ext cx="6860153" cy="5355312"/>
          </a:xfrm>
          <a:prstGeom prst="rect">
            <a:avLst/>
          </a:prstGeom>
          <a:noFill/>
        </p:spPr>
        <p:txBody>
          <a:bodyPr wrap="square" rtlCol="0">
            <a:spAutoFit/>
          </a:bodyPr>
          <a:lstStyle/>
          <a:p>
            <a:pPr algn="just"/>
            <a:r>
              <a:rPr lang="es-MX" dirty="0" smtClean="0"/>
              <a:t>La Agencia Nacional de Infraestructura a través de los componentes social y ambiental promueve, respeta y garantiza los derechos fundamentales de las personas que se relacionan con los proyectos de infraestructura de transporte de la Nación.</a:t>
            </a:r>
          </a:p>
          <a:p>
            <a:pPr algn="just"/>
            <a:endParaRPr lang="es-MX" dirty="0"/>
          </a:p>
          <a:p>
            <a:pPr algn="just"/>
            <a:r>
              <a:rPr lang="es-MX" dirty="0" smtClean="0"/>
              <a:t>Los derechos fundamentales son:</a:t>
            </a:r>
          </a:p>
          <a:p>
            <a:pPr algn="just"/>
            <a:endParaRPr lang="es-MX" dirty="0" smtClean="0"/>
          </a:p>
          <a:p>
            <a:pPr marL="342900" indent="-342900" algn="just">
              <a:buFont typeface="+mj-lt"/>
              <a:buAutoNum type="arabicPeriod"/>
            </a:pPr>
            <a:r>
              <a:rPr lang="es-MX" dirty="0" smtClean="0"/>
              <a:t>Petición e </a:t>
            </a:r>
            <a:r>
              <a:rPr lang="es-MX" dirty="0"/>
              <a:t>I</a:t>
            </a:r>
            <a:r>
              <a:rPr lang="es-MX" dirty="0" smtClean="0"/>
              <a:t>nformación.</a:t>
            </a:r>
          </a:p>
          <a:p>
            <a:pPr marL="342900" indent="-342900" algn="just">
              <a:buFont typeface="+mj-lt"/>
              <a:buAutoNum type="arabicPeriod"/>
            </a:pPr>
            <a:r>
              <a:rPr lang="es-MX" dirty="0" smtClean="0"/>
              <a:t>Derecho al Trabajo.</a:t>
            </a:r>
          </a:p>
          <a:p>
            <a:pPr marL="342900" indent="-342900" algn="just">
              <a:buFont typeface="+mj-lt"/>
              <a:buAutoNum type="arabicPeriod"/>
            </a:pPr>
            <a:r>
              <a:rPr lang="es-MX" dirty="0" smtClean="0"/>
              <a:t>Derecho a la Educación.</a:t>
            </a:r>
          </a:p>
          <a:p>
            <a:pPr marL="342900" indent="-342900" algn="just">
              <a:buFont typeface="+mj-lt"/>
              <a:buAutoNum type="arabicPeriod"/>
            </a:pPr>
            <a:r>
              <a:rPr lang="es-MX" dirty="0" smtClean="0"/>
              <a:t>Derecho a la Participación </a:t>
            </a:r>
            <a:r>
              <a:rPr lang="es-MX" dirty="0"/>
              <a:t>P</a:t>
            </a:r>
            <a:r>
              <a:rPr lang="es-MX" dirty="0" smtClean="0"/>
              <a:t>olítica </a:t>
            </a:r>
            <a:r>
              <a:rPr lang="es-MX" dirty="0"/>
              <a:t>C</a:t>
            </a:r>
            <a:r>
              <a:rPr lang="es-MX" dirty="0" smtClean="0"/>
              <a:t>iudadana.</a:t>
            </a:r>
          </a:p>
          <a:p>
            <a:pPr marL="342900" indent="-342900" algn="just">
              <a:buFont typeface="+mj-lt"/>
              <a:buAutoNum type="arabicPeriod"/>
            </a:pPr>
            <a:r>
              <a:rPr lang="es-MX" dirty="0" smtClean="0"/>
              <a:t>Sostenibilidad </a:t>
            </a:r>
            <a:r>
              <a:rPr lang="es-MX" dirty="0"/>
              <a:t>E</a:t>
            </a:r>
            <a:r>
              <a:rPr lang="es-MX" dirty="0" smtClean="0"/>
              <a:t>conómica.</a:t>
            </a:r>
          </a:p>
          <a:p>
            <a:pPr marL="342900" indent="-342900" algn="just">
              <a:buFont typeface="+mj-lt"/>
              <a:buAutoNum type="arabicPeriod"/>
            </a:pPr>
            <a:r>
              <a:rPr lang="es-MX" dirty="0" smtClean="0"/>
              <a:t>Consulta Previa.</a:t>
            </a:r>
          </a:p>
          <a:p>
            <a:pPr marL="342900" indent="-342900" algn="just">
              <a:buFont typeface="+mj-lt"/>
              <a:buAutoNum type="arabicPeriod"/>
            </a:pPr>
            <a:r>
              <a:rPr lang="es-MX" dirty="0" smtClean="0"/>
              <a:t>Derecho a la Vivienda en Condiciones Dignas.</a:t>
            </a:r>
          </a:p>
          <a:p>
            <a:pPr marL="342900" indent="-342900" algn="just">
              <a:buFont typeface="+mj-lt"/>
              <a:buAutoNum type="arabicPeriod"/>
            </a:pPr>
            <a:r>
              <a:rPr lang="es-MX" dirty="0" smtClean="0"/>
              <a:t>Derecho al Ambiente Sano y al Desarrollo </a:t>
            </a:r>
            <a:r>
              <a:rPr lang="es-MX" dirty="0"/>
              <a:t>S</a:t>
            </a:r>
            <a:r>
              <a:rPr lang="es-MX" dirty="0" smtClean="0"/>
              <a:t>ostenible.</a:t>
            </a:r>
          </a:p>
          <a:p>
            <a:pPr algn="just"/>
            <a:endParaRPr lang="es-MX" dirty="0" smtClean="0"/>
          </a:p>
          <a:p>
            <a:pPr algn="just"/>
            <a:endParaRPr lang="es-MX" dirty="0"/>
          </a:p>
          <a:p>
            <a:pPr marL="285750" indent="-285750" algn="just">
              <a:buFont typeface="Wingdings" panose="05000000000000000000" pitchFamily="2" charset="2"/>
              <a:buChar char="ü"/>
            </a:pPr>
            <a:endParaRPr lang="es-MX" dirty="0" smtClean="0"/>
          </a:p>
          <a:p>
            <a:pPr algn="just"/>
            <a:r>
              <a:rPr lang="es-MX" dirty="0" smtClean="0"/>
              <a:t> </a:t>
            </a:r>
          </a:p>
        </p:txBody>
      </p:sp>
    </p:spTree>
    <p:extLst>
      <p:ext uri="{BB962C8B-B14F-4D97-AF65-F5344CB8AC3E}">
        <p14:creationId xmlns:p14="http://schemas.microsoft.com/office/powerpoint/2010/main" val="19898435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214"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358046" y="1428831"/>
            <a:ext cx="6770914" cy="830997"/>
          </a:xfrm>
          <a:prstGeom prst="rect">
            <a:avLst/>
          </a:prstGeom>
          <a:noFill/>
        </p:spPr>
        <p:txBody>
          <a:bodyPr wrap="square" rtlCol="0">
            <a:spAutoFit/>
          </a:bodyPr>
          <a:lstStyle/>
          <a:p>
            <a:pPr algn="ctr"/>
            <a:r>
              <a:rPr lang="es-MX" sz="2400" b="1" dirty="0" smtClean="0">
                <a:latin typeface="Calibri"/>
                <a:ea typeface="Times New Roman"/>
                <a:cs typeface="Times New Roman"/>
              </a:rPr>
              <a:t>1. DERECHO </a:t>
            </a:r>
            <a:r>
              <a:rPr lang="es-MX" sz="2400" b="1" dirty="0">
                <a:latin typeface="Calibri"/>
                <a:ea typeface="Times New Roman"/>
                <a:cs typeface="Times New Roman"/>
              </a:rPr>
              <a:t>FUNDAMENTAL </a:t>
            </a:r>
            <a:r>
              <a:rPr lang="es-MX" sz="2400" b="1" dirty="0" smtClean="0">
                <a:latin typeface="Calibri"/>
                <a:ea typeface="Times New Roman"/>
                <a:cs typeface="Times New Roman"/>
              </a:rPr>
              <a:t>DE </a:t>
            </a:r>
            <a:r>
              <a:rPr lang="es-MX" sz="2400" b="1" dirty="0">
                <a:latin typeface="Calibri"/>
                <a:ea typeface="Times New Roman"/>
                <a:cs typeface="Times New Roman"/>
              </a:rPr>
              <a:t>PETICIÓN E INFORMACIÓN</a:t>
            </a:r>
            <a:endParaRPr lang="es-CO" sz="2400" b="1" dirty="0">
              <a:latin typeface="Calibri"/>
              <a:ea typeface="Times New Roman"/>
              <a:cs typeface="Times New Roman"/>
            </a:endParaRPr>
          </a:p>
        </p:txBody>
      </p:sp>
      <p:sp>
        <p:nvSpPr>
          <p:cNvPr id="2" name="CuadroTexto 1"/>
          <p:cNvSpPr txBox="1"/>
          <p:nvPr/>
        </p:nvSpPr>
        <p:spPr>
          <a:xfrm>
            <a:off x="1001486" y="2537716"/>
            <a:ext cx="7475817" cy="1477328"/>
          </a:xfrm>
          <a:prstGeom prst="rect">
            <a:avLst/>
          </a:prstGeom>
          <a:noFill/>
        </p:spPr>
        <p:txBody>
          <a:bodyPr wrap="square" rtlCol="0">
            <a:spAutoFit/>
          </a:bodyPr>
          <a:lstStyle/>
          <a:p>
            <a:pPr algn="just"/>
            <a:r>
              <a:rPr lang="es-MX" dirty="0" smtClean="0"/>
              <a:t>La Agencia Nacional de Infraestructura en los proyectos concesionados </a:t>
            </a:r>
            <a:r>
              <a:rPr lang="es-MX" dirty="0"/>
              <a:t>tiene establecido </a:t>
            </a:r>
            <a:r>
              <a:rPr lang="es-MX" dirty="0" smtClean="0"/>
              <a:t>como obligación contractual de </a:t>
            </a:r>
            <a:r>
              <a:rPr lang="es-MX" dirty="0"/>
              <a:t>los </a:t>
            </a:r>
            <a:r>
              <a:rPr lang="es-MX" dirty="0" smtClean="0"/>
              <a:t>Concesionarios la ejecución del Programa de Atención al Usuario, el cual se dirige a atender peticiones, quejas y reclamos, y brindar información relacionada con la ejecución de los proyectos, de forma oportuna, adecuada y eficaz. </a:t>
            </a:r>
          </a:p>
        </p:txBody>
      </p:sp>
      <p:pic>
        <p:nvPicPr>
          <p:cNvPr id="6" name="Picture 8" descr="DSC0214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37962" y="4124329"/>
            <a:ext cx="2876550" cy="21621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3" name="Imagen 2"/>
          <p:cNvPicPr>
            <a:picLocks noChangeAspect="1"/>
          </p:cNvPicPr>
          <p:nvPr/>
        </p:nvPicPr>
        <p:blipFill>
          <a:blip r:embed="rId8"/>
          <a:stretch>
            <a:fillRect/>
          </a:stretch>
        </p:blipFill>
        <p:spPr>
          <a:xfrm>
            <a:off x="5299369" y="4093444"/>
            <a:ext cx="2706862" cy="21930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Rectángulo 7"/>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40666574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7197"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Gráfico 6"/>
          <p:cNvGraphicFramePr>
            <a:graphicFrameLocks/>
          </p:cNvGraphicFramePr>
          <p:nvPr>
            <p:extLst>
              <p:ext uri="{D42A27DB-BD31-4B8C-83A1-F6EECF244321}">
                <p14:modId xmlns:p14="http://schemas.microsoft.com/office/powerpoint/2010/main" val="461319433"/>
              </p:ext>
            </p:extLst>
          </p:nvPr>
        </p:nvGraphicFramePr>
        <p:xfrm>
          <a:off x="5538355" y="2635687"/>
          <a:ext cx="3273136" cy="2828438"/>
        </p:xfrm>
        <a:graphic>
          <a:graphicData uri="http://schemas.openxmlformats.org/drawingml/2006/chart">
            <c:chart xmlns:c="http://schemas.openxmlformats.org/drawingml/2006/chart" xmlns:r="http://schemas.openxmlformats.org/officeDocument/2006/relationships" r:id="rId7"/>
          </a:graphicData>
        </a:graphic>
      </p:graphicFrame>
      <p:sp>
        <p:nvSpPr>
          <p:cNvPr id="2" name="CuadroTexto 1"/>
          <p:cNvSpPr txBox="1"/>
          <p:nvPr/>
        </p:nvSpPr>
        <p:spPr>
          <a:xfrm>
            <a:off x="446809" y="2459041"/>
            <a:ext cx="4561609" cy="2923877"/>
          </a:xfrm>
          <a:prstGeom prst="rect">
            <a:avLst/>
          </a:prstGeom>
          <a:noFill/>
        </p:spPr>
        <p:txBody>
          <a:bodyPr wrap="square" rtlCol="0">
            <a:spAutoFit/>
          </a:bodyPr>
          <a:lstStyle/>
          <a:p>
            <a:pPr algn="just"/>
            <a:r>
              <a:rPr lang="es-MX" dirty="0" smtClean="0"/>
              <a:t>Dentro de dicho programa, </a:t>
            </a:r>
            <a:r>
              <a:rPr lang="es-MX" dirty="0"/>
              <a:t>l</a:t>
            </a:r>
            <a:r>
              <a:rPr lang="es-MX" dirty="0" smtClean="0"/>
              <a:t>os Concesionarios deben instalar las oficinas de atención al usuario para que se cree un canal directo de comunicación que permita recibir las PQRS. </a:t>
            </a:r>
          </a:p>
          <a:p>
            <a:pPr algn="just"/>
            <a:endParaRPr lang="es-MX" dirty="0" smtClean="0"/>
          </a:p>
          <a:p>
            <a:pPr algn="just"/>
            <a:r>
              <a:rPr lang="es-MX" dirty="0" smtClean="0"/>
              <a:t>Estadísticamente tenemos una muestra de 53 proyectos de infraestructura de transporte, que durante </a:t>
            </a:r>
            <a:r>
              <a:rPr lang="es-MX" dirty="0"/>
              <a:t>los años 2015 y </a:t>
            </a:r>
            <a:r>
              <a:rPr lang="es-MX" dirty="0" smtClean="0"/>
              <a:t>2016 abrieron </a:t>
            </a:r>
            <a:r>
              <a:rPr lang="es-MX" sz="2200" b="1" dirty="0" smtClean="0"/>
              <a:t>223</a:t>
            </a:r>
            <a:r>
              <a:rPr lang="es-MX" dirty="0" smtClean="0"/>
              <a:t> Oficinas que se dividen en oficinas móviles y </a:t>
            </a:r>
            <a:r>
              <a:rPr lang="es-MX" dirty="0" smtClean="0"/>
              <a:t>fijas.</a:t>
            </a:r>
            <a:endParaRPr lang="es-MX" dirty="0"/>
          </a:p>
        </p:txBody>
      </p:sp>
      <p:sp>
        <p:nvSpPr>
          <p:cNvPr id="8" name="CuadroTexto 7"/>
          <p:cNvSpPr txBox="1"/>
          <p:nvPr/>
        </p:nvSpPr>
        <p:spPr>
          <a:xfrm>
            <a:off x="1358046" y="1428831"/>
            <a:ext cx="6770914" cy="830997"/>
          </a:xfrm>
          <a:prstGeom prst="rect">
            <a:avLst/>
          </a:prstGeom>
          <a:noFill/>
        </p:spPr>
        <p:txBody>
          <a:bodyPr wrap="square" rtlCol="0">
            <a:spAutoFit/>
          </a:bodyPr>
          <a:lstStyle/>
          <a:p>
            <a:pPr algn="ctr"/>
            <a:r>
              <a:rPr lang="es-MX" sz="2400" b="1" dirty="0" smtClean="0">
                <a:latin typeface="Calibri"/>
                <a:ea typeface="Times New Roman"/>
                <a:cs typeface="Times New Roman"/>
              </a:rPr>
              <a:t>1. DERECHO FUNDAMENTAL DE </a:t>
            </a:r>
            <a:r>
              <a:rPr lang="es-MX" sz="2400" b="1" dirty="0">
                <a:latin typeface="Calibri"/>
                <a:ea typeface="Times New Roman"/>
                <a:cs typeface="Times New Roman"/>
              </a:rPr>
              <a:t>PETICIÓN E INFORMACIÓN</a:t>
            </a:r>
            <a:endParaRPr lang="es-CO" sz="2400" b="1" dirty="0">
              <a:latin typeface="Calibri"/>
              <a:ea typeface="Times New Roman"/>
              <a:cs typeface="Times New Roman"/>
            </a:endParaRPr>
          </a:p>
        </p:txBody>
      </p:sp>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23659986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069"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CuadroTexto 1"/>
          <p:cNvSpPr txBox="1"/>
          <p:nvPr/>
        </p:nvSpPr>
        <p:spPr>
          <a:xfrm>
            <a:off x="567294" y="2249256"/>
            <a:ext cx="8073736" cy="2431435"/>
          </a:xfrm>
          <a:prstGeom prst="rect">
            <a:avLst/>
          </a:prstGeom>
          <a:noFill/>
        </p:spPr>
        <p:txBody>
          <a:bodyPr wrap="square" rtlCol="0">
            <a:spAutoFit/>
          </a:bodyPr>
          <a:lstStyle/>
          <a:p>
            <a:pPr algn="just"/>
            <a:r>
              <a:rPr lang="es-MX" dirty="0" smtClean="0"/>
              <a:t>Igualmente, en los 53 proyectos que sirvieron de muestra, encontramos que durante el año 2015, se recibieron </a:t>
            </a:r>
            <a:r>
              <a:rPr lang="es-MX" sz="2200" b="1" dirty="0"/>
              <a:t>18.244</a:t>
            </a:r>
            <a:r>
              <a:rPr lang="es-MX" dirty="0" smtClean="0"/>
              <a:t> peticiones, quejas y reclamos, a </a:t>
            </a:r>
            <a:r>
              <a:rPr lang="es-MX" dirty="0"/>
              <a:t>través de </a:t>
            </a:r>
            <a:r>
              <a:rPr lang="es-MX" dirty="0" smtClean="0"/>
              <a:t>los diversos canales </a:t>
            </a:r>
            <a:r>
              <a:rPr lang="es-MX" dirty="0"/>
              <a:t>de comunicación que se tienen implementados en los proyectos </a:t>
            </a:r>
            <a:r>
              <a:rPr lang="es-MX" dirty="0" smtClean="0"/>
              <a:t>concesionados. En lo corrido del año 2016, se han recibido </a:t>
            </a:r>
            <a:r>
              <a:rPr lang="es-MX" sz="2200" b="1" dirty="0"/>
              <a:t>17.216. </a:t>
            </a:r>
          </a:p>
          <a:p>
            <a:pPr algn="just"/>
            <a:endParaRPr lang="es-MX" dirty="0" smtClean="0"/>
          </a:p>
          <a:p>
            <a:pPr algn="just"/>
            <a:endParaRPr lang="es-MX" dirty="0"/>
          </a:p>
          <a:p>
            <a:pPr algn="just"/>
            <a:endParaRPr lang="es-MX" dirty="0" smtClean="0"/>
          </a:p>
          <a:p>
            <a:pPr algn="just"/>
            <a:endParaRPr lang="es-MX" dirty="0"/>
          </a:p>
        </p:txBody>
      </p:sp>
      <p:graphicFrame>
        <p:nvGraphicFramePr>
          <p:cNvPr id="8" name="Gráfico 7"/>
          <p:cNvGraphicFramePr>
            <a:graphicFrameLocks/>
          </p:cNvGraphicFramePr>
          <p:nvPr>
            <p:extLst>
              <p:ext uri="{D42A27DB-BD31-4B8C-83A1-F6EECF244321}">
                <p14:modId xmlns:p14="http://schemas.microsoft.com/office/powerpoint/2010/main" val="3760130678"/>
              </p:ext>
            </p:extLst>
          </p:nvPr>
        </p:nvGraphicFramePr>
        <p:xfrm>
          <a:off x="567294" y="3925751"/>
          <a:ext cx="4225076" cy="230890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9" name="Gráfico 8"/>
          <p:cNvGraphicFramePr>
            <a:graphicFrameLocks/>
          </p:cNvGraphicFramePr>
          <p:nvPr>
            <p:extLst>
              <p:ext uri="{D42A27DB-BD31-4B8C-83A1-F6EECF244321}">
                <p14:modId xmlns:p14="http://schemas.microsoft.com/office/powerpoint/2010/main" val="3964070862"/>
              </p:ext>
            </p:extLst>
          </p:nvPr>
        </p:nvGraphicFramePr>
        <p:xfrm>
          <a:off x="4743503" y="3925751"/>
          <a:ext cx="3635829" cy="2601948"/>
        </p:xfrm>
        <a:graphic>
          <a:graphicData uri="http://schemas.openxmlformats.org/drawingml/2006/chart">
            <c:chart xmlns:c="http://schemas.openxmlformats.org/drawingml/2006/chart" xmlns:r="http://schemas.openxmlformats.org/officeDocument/2006/relationships" r:id="rId8"/>
          </a:graphicData>
        </a:graphic>
      </p:graphicFrame>
      <p:sp>
        <p:nvSpPr>
          <p:cNvPr id="10" name="CuadroTexto 9"/>
          <p:cNvSpPr txBox="1"/>
          <p:nvPr/>
        </p:nvSpPr>
        <p:spPr>
          <a:xfrm>
            <a:off x="1406913" y="1235615"/>
            <a:ext cx="6770914" cy="830997"/>
          </a:xfrm>
          <a:prstGeom prst="rect">
            <a:avLst/>
          </a:prstGeom>
          <a:noFill/>
        </p:spPr>
        <p:txBody>
          <a:bodyPr wrap="square" rtlCol="0">
            <a:spAutoFit/>
          </a:bodyPr>
          <a:lstStyle/>
          <a:p>
            <a:pPr algn="ctr"/>
            <a:r>
              <a:rPr lang="es-MX" sz="2400" b="1" dirty="0" smtClean="0">
                <a:latin typeface="Calibri"/>
                <a:ea typeface="Times New Roman"/>
                <a:cs typeface="Times New Roman"/>
              </a:rPr>
              <a:t>1. DERECHO </a:t>
            </a:r>
            <a:r>
              <a:rPr lang="es-MX" sz="2400" b="1" dirty="0">
                <a:latin typeface="Calibri"/>
                <a:ea typeface="Times New Roman"/>
                <a:cs typeface="Times New Roman"/>
              </a:rPr>
              <a:t>FUNDAMENTAL </a:t>
            </a:r>
            <a:r>
              <a:rPr lang="es-MX" sz="2400" b="1" dirty="0" smtClean="0">
                <a:latin typeface="Calibri"/>
                <a:ea typeface="Times New Roman"/>
                <a:cs typeface="Times New Roman"/>
              </a:rPr>
              <a:t>DE </a:t>
            </a:r>
            <a:r>
              <a:rPr lang="es-MX" sz="2400" b="1" dirty="0">
                <a:latin typeface="Calibri"/>
                <a:ea typeface="Times New Roman"/>
                <a:cs typeface="Times New Roman"/>
              </a:rPr>
              <a:t>PETICIÓN E INFORMACIÓN</a:t>
            </a:r>
            <a:endParaRPr lang="es-CO" sz="2400" b="1" dirty="0">
              <a:latin typeface="Calibri"/>
              <a:ea typeface="Times New Roman"/>
              <a:cs typeface="Times New Roman"/>
            </a:endParaRPr>
          </a:p>
        </p:txBody>
      </p:sp>
      <p:sp>
        <p:nvSpPr>
          <p:cNvPr id="11" name="Rectángulo 10"/>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251632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091"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CuadroTexto 1"/>
          <p:cNvSpPr txBox="1"/>
          <p:nvPr/>
        </p:nvSpPr>
        <p:spPr>
          <a:xfrm>
            <a:off x="717521" y="2384518"/>
            <a:ext cx="8051964" cy="1815882"/>
          </a:xfrm>
          <a:prstGeom prst="rect">
            <a:avLst/>
          </a:prstGeom>
          <a:noFill/>
        </p:spPr>
        <p:txBody>
          <a:bodyPr wrap="square" rtlCol="0">
            <a:spAutoFit/>
          </a:bodyPr>
          <a:lstStyle/>
          <a:p>
            <a:pPr algn="just"/>
            <a:r>
              <a:rPr lang="es-MX" sz="1600" dirty="0" smtClean="0"/>
              <a:t>Las reuniones de socialización son otro instrumento importante que garantiza el derecho de información de las personas que se encuentran en el área de influencia del proyecto porque permiten informar las particularidades de los proyectos (contractuales, técnicas, ambientales, sociales, etc.) y escuchar las inquietudes de las comunidades. </a:t>
            </a:r>
          </a:p>
          <a:p>
            <a:pPr algn="just"/>
            <a:endParaRPr lang="es-MX" sz="1600" dirty="0"/>
          </a:p>
          <a:p>
            <a:pPr algn="just"/>
            <a:r>
              <a:rPr lang="es-MX" sz="1600" dirty="0" smtClean="0"/>
              <a:t>Los 53 proyectos revisados, en el año 2015 realizaron </a:t>
            </a:r>
            <a:r>
              <a:rPr lang="es-MX" sz="1600" b="1" dirty="0" smtClean="0"/>
              <a:t>1.482</a:t>
            </a:r>
            <a:r>
              <a:rPr lang="es-MX" sz="1600" dirty="0" smtClean="0"/>
              <a:t> reuniones de socialización y en el año 2016, </a:t>
            </a:r>
            <a:r>
              <a:rPr lang="es-MX" sz="1600" dirty="0" smtClean="0"/>
              <a:t>se han realizado </a:t>
            </a:r>
            <a:r>
              <a:rPr lang="es-MX" sz="1600" b="1" dirty="0" smtClean="0"/>
              <a:t>824</a:t>
            </a:r>
            <a:r>
              <a:rPr lang="es-MX" sz="1600" dirty="0" smtClean="0"/>
              <a:t>. </a:t>
            </a:r>
            <a:endParaRPr lang="es-MX" sz="1600" dirty="0"/>
          </a:p>
        </p:txBody>
      </p:sp>
      <p:sp>
        <p:nvSpPr>
          <p:cNvPr id="10" name="CuadroTexto 9"/>
          <p:cNvSpPr txBox="1"/>
          <p:nvPr/>
        </p:nvSpPr>
        <p:spPr>
          <a:xfrm>
            <a:off x="1358046" y="1428831"/>
            <a:ext cx="6770914" cy="830997"/>
          </a:xfrm>
          <a:prstGeom prst="rect">
            <a:avLst/>
          </a:prstGeom>
          <a:noFill/>
        </p:spPr>
        <p:txBody>
          <a:bodyPr wrap="square" rtlCol="0">
            <a:spAutoFit/>
          </a:bodyPr>
          <a:lstStyle/>
          <a:p>
            <a:pPr algn="ctr"/>
            <a:r>
              <a:rPr lang="es-MX" sz="2400" b="1" dirty="0" smtClean="0">
                <a:latin typeface="Calibri"/>
                <a:ea typeface="Times New Roman"/>
                <a:cs typeface="Times New Roman"/>
              </a:rPr>
              <a:t>1. DERECHO </a:t>
            </a:r>
            <a:r>
              <a:rPr lang="es-MX" sz="2400" b="1" dirty="0">
                <a:latin typeface="Calibri"/>
                <a:ea typeface="Times New Roman"/>
                <a:cs typeface="Times New Roman"/>
              </a:rPr>
              <a:t>FUNDAMENTAL </a:t>
            </a:r>
            <a:r>
              <a:rPr lang="es-MX" sz="2400" b="1" dirty="0" smtClean="0">
                <a:latin typeface="Calibri"/>
                <a:ea typeface="Times New Roman"/>
                <a:cs typeface="Times New Roman"/>
              </a:rPr>
              <a:t>DE </a:t>
            </a:r>
            <a:r>
              <a:rPr lang="es-MX" sz="2400" b="1" dirty="0">
                <a:latin typeface="Calibri"/>
                <a:ea typeface="Times New Roman"/>
                <a:cs typeface="Times New Roman"/>
              </a:rPr>
              <a:t>PETICIÓN E INFORMACIÓN</a:t>
            </a:r>
            <a:endParaRPr lang="es-CO" sz="2400" b="1" dirty="0">
              <a:latin typeface="Calibri"/>
              <a:ea typeface="Times New Roman"/>
              <a:cs typeface="Times New Roman"/>
            </a:endParaRPr>
          </a:p>
        </p:txBody>
      </p:sp>
      <p:pic>
        <p:nvPicPr>
          <p:cNvPr id="6" name="Imagen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31573" y="4325090"/>
            <a:ext cx="2875810" cy="215685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7" name="Rectángulo 6"/>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0464772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115"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smtClean="0">
                <a:latin typeface="Calibri"/>
                <a:ea typeface="Times New Roman"/>
                <a:cs typeface="Times New Roman"/>
              </a:rPr>
              <a:t>2. DERECHO </a:t>
            </a:r>
            <a:r>
              <a:rPr lang="es-MX" sz="2400" b="1" dirty="0">
                <a:latin typeface="Calibri"/>
                <a:ea typeface="Times New Roman"/>
                <a:cs typeface="Times New Roman"/>
              </a:rPr>
              <a:t>FUNDAMENTAL </a:t>
            </a:r>
            <a:r>
              <a:rPr lang="es-MX" sz="2400" b="1" dirty="0" smtClean="0">
                <a:latin typeface="Calibri"/>
                <a:ea typeface="Times New Roman"/>
                <a:cs typeface="Times New Roman"/>
              </a:rPr>
              <a:t>AL TRABAJO </a:t>
            </a:r>
            <a:endParaRPr lang="es-CO" sz="2400" b="1" dirty="0">
              <a:latin typeface="Calibri"/>
              <a:ea typeface="Times New Roman"/>
              <a:cs typeface="Times New Roman"/>
            </a:endParaRPr>
          </a:p>
        </p:txBody>
      </p:sp>
      <p:sp>
        <p:nvSpPr>
          <p:cNvPr id="2" name="CuadroTexto 1"/>
          <p:cNvSpPr txBox="1"/>
          <p:nvPr/>
        </p:nvSpPr>
        <p:spPr>
          <a:xfrm>
            <a:off x="1408021" y="2711146"/>
            <a:ext cx="6670963" cy="2646878"/>
          </a:xfrm>
          <a:prstGeom prst="rect">
            <a:avLst/>
          </a:prstGeom>
          <a:noFill/>
        </p:spPr>
        <p:txBody>
          <a:bodyPr wrap="square" rtlCol="0">
            <a:spAutoFit/>
          </a:bodyPr>
          <a:lstStyle/>
          <a:p>
            <a:pPr algn="just"/>
            <a:r>
              <a:rPr lang="es-MX" dirty="0" smtClean="0"/>
              <a:t>La Política de Generación de Empleo de la ANI busca que el proyecto vincule el mayor número de personas del área de influencia directa del proyecto, para que presten labores relacionadas con mano de obra. </a:t>
            </a:r>
          </a:p>
          <a:p>
            <a:pPr algn="just"/>
            <a:endParaRPr lang="es-MX" dirty="0"/>
          </a:p>
          <a:p>
            <a:pPr algn="just"/>
            <a:r>
              <a:rPr lang="es-MX" dirty="0" smtClean="0"/>
              <a:t>En el año 2015 y 2016, los 53 proyectos que sirvieron de muestra arrojaron un total de </a:t>
            </a:r>
            <a:r>
              <a:rPr lang="es-MX" sz="2200" b="1" dirty="0" smtClean="0"/>
              <a:t>46.007 </a:t>
            </a:r>
            <a:r>
              <a:rPr lang="es-MX" dirty="0" smtClean="0"/>
              <a:t>personas vinculadas a los proyectos de infraestructura de transporte.</a:t>
            </a:r>
          </a:p>
          <a:p>
            <a:pPr algn="just"/>
            <a:endParaRPr lang="es-MX" dirty="0"/>
          </a:p>
        </p:txBody>
      </p:sp>
      <p:sp>
        <p:nvSpPr>
          <p:cNvPr id="6" name="Rectángulo 5"/>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a:t>
            </a:r>
            <a:r>
              <a:rPr lang="es-ES" sz="40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2620467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3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ANI PPT</Template>
  <TotalTime>292</TotalTime>
  <Words>1323</Words>
  <Application>Microsoft Office PowerPoint</Application>
  <PresentationFormat>Presentación en pantalla (4:3)</PresentationFormat>
  <Paragraphs>148</Paragraphs>
  <Slides>18</Slides>
  <Notes>18</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18</vt:i4>
      </vt:variant>
    </vt:vector>
  </HeadingPairs>
  <TitlesOfParts>
    <vt:vector size="27" baseType="lpstr">
      <vt:lpstr>Arial</vt:lpstr>
      <vt:lpstr>Calibri</vt:lpstr>
      <vt:lpstr>Candara</vt:lpstr>
      <vt:lpstr>Helvetica Neue Bold Condensed</vt:lpstr>
      <vt:lpstr>Impact</vt:lpstr>
      <vt:lpstr>Times New Roman</vt:lpstr>
      <vt:lpstr>Wingdings</vt:lpstr>
      <vt:lpstr>plantilla ANI</vt:lpstr>
      <vt:lpstr>think-cell Slide</vt:lpstr>
      <vt:lpstr>Promoción de los Derechos Humanos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del documento</dc:title>
  <dc:creator>Leonardo Garcia Duarte</dc:creator>
  <cp:lastModifiedBy>Ricardo Aguilera Wilches</cp:lastModifiedBy>
  <cp:revision>116</cp:revision>
  <dcterms:created xsi:type="dcterms:W3CDTF">2015-06-23T21:46:26Z</dcterms:created>
  <dcterms:modified xsi:type="dcterms:W3CDTF">2016-06-09T19:18:32Z</dcterms:modified>
</cp:coreProperties>
</file>