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heme/theme2.xml" ContentType="application/vnd.openxmlformats-officedocument.them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22"/>
  </p:notesMasterIdLst>
  <p:sldIdLst>
    <p:sldId id="464" r:id="rId2"/>
    <p:sldId id="382" r:id="rId3"/>
    <p:sldId id="388" r:id="rId4"/>
    <p:sldId id="454" r:id="rId5"/>
    <p:sldId id="461" r:id="rId6"/>
    <p:sldId id="462" r:id="rId7"/>
    <p:sldId id="460" r:id="rId8"/>
    <p:sldId id="442" r:id="rId9"/>
    <p:sldId id="443" r:id="rId10"/>
    <p:sldId id="459" r:id="rId11"/>
    <p:sldId id="463" r:id="rId12"/>
    <p:sldId id="446" r:id="rId13"/>
    <p:sldId id="447" r:id="rId14"/>
    <p:sldId id="449" r:id="rId15"/>
    <p:sldId id="457" r:id="rId16"/>
    <p:sldId id="466" r:id="rId17"/>
    <p:sldId id="441" r:id="rId18"/>
    <p:sldId id="408" r:id="rId19"/>
    <p:sldId id="412" r:id="rId20"/>
    <p:sldId id="467" r:id="rId21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A228"/>
    <a:srgbClr val="CCFF99"/>
    <a:srgbClr val="CCFFCC"/>
    <a:srgbClr val="99FF99"/>
    <a:srgbClr val="CCFFFF"/>
    <a:srgbClr val="FF7C80"/>
    <a:srgbClr val="FF5050"/>
    <a:srgbClr val="1837A9"/>
    <a:srgbClr val="D98700"/>
    <a:srgbClr val="1139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27" autoAdjust="0"/>
    <p:restoredTop sz="87537" autoAdjust="0"/>
  </p:normalViewPr>
  <p:slideViewPr>
    <p:cSldViewPr snapToGrid="0">
      <p:cViewPr varScale="1">
        <p:scale>
          <a:sx n="79" d="100"/>
          <a:sy n="79" d="100"/>
        </p:scale>
        <p:origin x="198" y="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paez\Desktop\Relaci&#243;n%20de%20Proyectos%20Aeroportuarios%20-%20GPA(2016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4"/>
          <c:order val="0"/>
          <c:tx>
            <c:strRef>
              <c:f>'Grafica Inversión'!$B$6</c:f>
              <c:strCache>
                <c:ptCount val="1"/>
                <c:pt idx="0">
                  <c:v>Carreteras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'Grafica Inversión'!$C$2:$E$2</c:f>
              <c:numCache>
                <c:formatCode>General</c:formatCode>
                <c:ptCount val="3"/>
                <c:pt idx="0">
                  <c:v>2010</c:v>
                </c:pt>
                <c:pt idx="1">
                  <c:v>2014</c:v>
                </c:pt>
                <c:pt idx="2">
                  <c:v>2018</c:v>
                </c:pt>
              </c:numCache>
            </c:numRef>
          </c:cat>
          <c:val>
            <c:numRef>
              <c:f>'Grafica Inversión'!$C$6:$E$6</c:f>
              <c:numCache>
                <c:formatCode>_-"$"* #.##0_-;\-"$"* #.##0_-;_-"$"* "-"??_-;_-@_-</c:formatCode>
                <c:ptCount val="3"/>
                <c:pt idx="0">
                  <c:v>1984468.1614349801</c:v>
                </c:pt>
                <c:pt idx="1">
                  <c:v>3500000</c:v>
                </c:pt>
                <c:pt idx="2">
                  <c:v>8500000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9A-49B2-8670-03E8842BF433}"/>
            </c:ext>
          </c:extLst>
        </c:ser>
        <c:ser>
          <c:idx val="3"/>
          <c:order val="1"/>
          <c:tx>
            <c:strRef>
              <c:f>'Grafica Inversión'!$B$5</c:f>
              <c:strCache>
                <c:ptCount val="1"/>
                <c:pt idx="0">
                  <c:v>Puertos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'Grafica Inversión'!$C$2:$E$2</c:f>
              <c:numCache>
                <c:formatCode>General</c:formatCode>
                <c:ptCount val="3"/>
                <c:pt idx="0">
                  <c:v>2010</c:v>
                </c:pt>
                <c:pt idx="1">
                  <c:v>2014</c:v>
                </c:pt>
                <c:pt idx="2">
                  <c:v>2018</c:v>
                </c:pt>
              </c:numCache>
            </c:numRef>
          </c:cat>
          <c:val>
            <c:numRef>
              <c:f>'Grafica Inversión'!$C$5:$E$5</c:f>
              <c:numCache>
                <c:formatCode>_-"$"* #.##0_-;\-"$"* #.##0_-;_-"$"* "-"??_-;_-@_-</c:formatCode>
                <c:ptCount val="3"/>
                <c:pt idx="0">
                  <c:v>747956.05381165911</c:v>
                </c:pt>
                <c:pt idx="1">
                  <c:v>906000</c:v>
                </c:pt>
                <c:pt idx="2">
                  <c:v>700000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9A-49B2-8670-03E8842BF433}"/>
            </c:ext>
          </c:extLst>
        </c:ser>
        <c:ser>
          <c:idx val="2"/>
          <c:order val="2"/>
          <c:tx>
            <c:strRef>
              <c:f>'Grafica Inversión'!$B$4</c:f>
              <c:strCache>
                <c:ptCount val="1"/>
                <c:pt idx="0">
                  <c:v>Aeropuertos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'Grafica Inversión'!$C$2:$E$2</c:f>
              <c:numCache>
                <c:formatCode>General</c:formatCode>
                <c:ptCount val="3"/>
                <c:pt idx="0">
                  <c:v>2010</c:v>
                </c:pt>
                <c:pt idx="1">
                  <c:v>2014</c:v>
                </c:pt>
                <c:pt idx="2">
                  <c:v>2018</c:v>
                </c:pt>
              </c:numCache>
            </c:numRef>
          </c:cat>
          <c:val>
            <c:numRef>
              <c:f>'Grafica Inversión'!$C$4:$E$4</c:f>
              <c:numCache>
                <c:formatCode>_-"$"* #.##0_-;\-"$"* #.##0_-;_-"$"* "-"??_-;_-@_-</c:formatCode>
                <c:ptCount val="3"/>
                <c:pt idx="0">
                  <c:v>482739.91031390132</c:v>
                </c:pt>
                <c:pt idx="1">
                  <c:v>214000</c:v>
                </c:pt>
                <c:pt idx="2">
                  <c:v>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9A-49B2-8670-03E8842BF433}"/>
            </c:ext>
          </c:extLst>
        </c:ser>
        <c:ser>
          <c:idx val="1"/>
          <c:order val="3"/>
          <c:tx>
            <c:strRef>
              <c:f>'Grafica Inversión'!$B$3</c:f>
              <c:strCache>
                <c:ptCount val="1"/>
                <c:pt idx="0">
                  <c:v>Ferrocarriles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'Grafica Inversión'!$C$2:$E$2</c:f>
              <c:numCache>
                <c:formatCode>General</c:formatCode>
                <c:ptCount val="3"/>
                <c:pt idx="0">
                  <c:v>2010</c:v>
                </c:pt>
                <c:pt idx="1">
                  <c:v>2014</c:v>
                </c:pt>
                <c:pt idx="2">
                  <c:v>2018</c:v>
                </c:pt>
              </c:numCache>
            </c:numRef>
          </c:cat>
          <c:val>
            <c:numRef>
              <c:f>'Grafica Inversión'!$C$3:$E$3</c:f>
              <c:numCache>
                <c:formatCode>_-"$"* #.##0_-;\-"$"* #.##0_-;_-"$"* "-"??_-;_-@_-</c:formatCode>
                <c:ptCount val="3"/>
                <c:pt idx="0">
                  <c:v>91895.067264573969</c:v>
                </c:pt>
                <c:pt idx="1">
                  <c:v>179000</c:v>
                </c:pt>
                <c:pt idx="2">
                  <c:v>300000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9A-49B2-8670-03E8842BF4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531042248"/>
        <c:axId val="530985408"/>
      </c:barChart>
      <c:catAx>
        <c:axId val="531042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530985408"/>
        <c:crosses val="autoZero"/>
        <c:auto val="1"/>
        <c:lblAlgn val="ctr"/>
        <c:lblOffset val="100"/>
        <c:noMultiLvlLbl val="0"/>
      </c:catAx>
      <c:valAx>
        <c:axId val="530985408"/>
        <c:scaling>
          <c:orientation val="minMax"/>
        </c:scaling>
        <c:delete val="1"/>
        <c:axPos val="l"/>
        <c:numFmt formatCode="_-&quot;$&quot;* #.##0_-;\-&quot;$&quot;* #.##0_-;_-&quot;$&quot;* &quot;-&quot;??_-;_-@_-" sourceLinked="1"/>
        <c:majorTickMark val="none"/>
        <c:minorTickMark val="none"/>
        <c:tickLblPos val="nextTo"/>
        <c:crossAx val="531042248"/>
        <c:crosses val="autoZero"/>
        <c:crossBetween val="between"/>
        <c:dispUnits>
          <c:builtInUnit val="millions"/>
          <c:dispUnitsLbl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s-CO"/>
                    <a:t>Billones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52233405136569"/>
          <c:y val="1.503770258483351E-2"/>
          <c:w val="0.85380893848856221"/>
          <c:h val="0.77979914087517255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'Resumen '!$N$28:$N$43</c:f>
              <c:strCache>
                <c:ptCount val="16"/>
                <c:pt idx="0">
                  <c:v>Riohacha</c:v>
                </c:pt>
                <c:pt idx="1">
                  <c:v>Barrancabermeja</c:v>
                </c:pt>
                <c:pt idx="2">
                  <c:v>Cartagena</c:v>
                </c:pt>
                <c:pt idx="3">
                  <c:v>Valledupar</c:v>
                </c:pt>
                <c:pt idx="4">
                  <c:v>Carepa</c:v>
                </c:pt>
                <c:pt idx="5">
                  <c:v>Medellin</c:v>
                </c:pt>
                <c:pt idx="6">
                  <c:v>Palonegro</c:v>
                </c:pt>
                <c:pt idx="7">
                  <c:v>Cucuta</c:v>
                </c:pt>
                <c:pt idx="8">
                  <c:v>Corozal</c:v>
                </c:pt>
                <c:pt idx="9">
                  <c:v>Monteria</c:v>
                </c:pt>
                <c:pt idx="10">
                  <c:v>Santa Marta</c:v>
                </c:pt>
                <c:pt idx="11">
                  <c:v>Cali</c:v>
                </c:pt>
                <c:pt idx="12">
                  <c:v>Quibdo</c:v>
                </c:pt>
                <c:pt idx="13">
                  <c:v>Rionegro</c:v>
                </c:pt>
                <c:pt idx="14">
                  <c:v>Barranquilla</c:v>
                </c:pt>
                <c:pt idx="15">
                  <c:v>Bogotá</c:v>
                </c:pt>
              </c:strCache>
            </c:strRef>
          </c:cat>
          <c:val>
            <c:numRef>
              <c:f>'Resumen '!$O$28:$O$43</c:f>
              <c:numCache>
                <c:formatCode>0</c:formatCode>
                <c:ptCount val="16"/>
                <c:pt idx="0">
                  <c:v>1.7809999999999999</c:v>
                </c:pt>
                <c:pt idx="1">
                  <c:v>1.919</c:v>
                </c:pt>
                <c:pt idx="2">
                  <c:v>5.9660000000000002</c:v>
                </c:pt>
                <c:pt idx="3">
                  <c:v>4.8170000000000002</c:v>
                </c:pt>
                <c:pt idx="4">
                  <c:v>13.29</c:v>
                </c:pt>
                <c:pt idx="5">
                  <c:v>21.716999999999999</c:v>
                </c:pt>
                <c:pt idx="6">
                  <c:v>23.29</c:v>
                </c:pt>
                <c:pt idx="7">
                  <c:v>33.868000000000002</c:v>
                </c:pt>
                <c:pt idx="8">
                  <c:v>34.024999999999999</c:v>
                </c:pt>
                <c:pt idx="9">
                  <c:v>53.05</c:v>
                </c:pt>
                <c:pt idx="10">
                  <c:v>109.5</c:v>
                </c:pt>
                <c:pt idx="11">
                  <c:v>182.12299999999999</c:v>
                </c:pt>
                <c:pt idx="12">
                  <c:v>179.21048698499999</c:v>
                </c:pt>
                <c:pt idx="13">
                  <c:v>324.81299999999999</c:v>
                </c:pt>
                <c:pt idx="14">
                  <c:v>345</c:v>
                </c:pt>
                <c:pt idx="15">
                  <c:v>1012.942274827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B7-4AFB-9934-2EA5EE4A28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613736176"/>
        <c:axId val="613738896"/>
      </c:barChart>
      <c:catAx>
        <c:axId val="613736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13738896"/>
        <c:crosses val="autoZero"/>
        <c:auto val="1"/>
        <c:lblAlgn val="ctr"/>
        <c:lblOffset val="100"/>
        <c:noMultiLvlLbl val="0"/>
      </c:catAx>
      <c:valAx>
        <c:axId val="613738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13736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6435"/>
          </a:xfrm>
          <a:prstGeom prst="rect">
            <a:avLst/>
          </a:prstGeom>
        </p:spPr>
        <p:txBody>
          <a:bodyPr vert="horz" lIns="93166" tIns="46583" rIns="93166" bIns="46583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5"/>
          </a:xfrm>
          <a:prstGeom prst="rect">
            <a:avLst/>
          </a:prstGeom>
        </p:spPr>
        <p:txBody>
          <a:bodyPr vert="horz" lIns="93166" tIns="46583" rIns="93166" bIns="46583" rtlCol="0"/>
          <a:lstStyle>
            <a:lvl1pPr algn="r">
              <a:defRPr sz="1200"/>
            </a:lvl1pPr>
          </a:lstStyle>
          <a:p>
            <a:fld id="{AA286CCD-81D3-43B1-BC98-CF1B42440C7A}" type="datetimeFigureOut">
              <a:rPr lang="es-MX" smtClean="0"/>
              <a:t>15/07/2016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62050"/>
            <a:ext cx="5578475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6" tIns="46583" rIns="93166" bIns="46583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93166" tIns="46583" rIns="93166" bIns="46583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4"/>
          </a:xfrm>
          <a:prstGeom prst="rect">
            <a:avLst/>
          </a:prstGeom>
        </p:spPr>
        <p:txBody>
          <a:bodyPr vert="horz" lIns="93166" tIns="46583" rIns="93166" bIns="46583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4"/>
          </a:xfrm>
          <a:prstGeom prst="rect">
            <a:avLst/>
          </a:prstGeom>
        </p:spPr>
        <p:txBody>
          <a:bodyPr vert="horz" lIns="93166" tIns="46583" rIns="93166" bIns="46583" rtlCol="0" anchor="b"/>
          <a:lstStyle>
            <a:lvl1pPr algn="r">
              <a:defRPr sz="1200"/>
            </a:lvl1pPr>
          </a:lstStyle>
          <a:p>
            <a:fld id="{E83001EE-39ED-4EDC-980F-B6054BD601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46075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4500" y="714375"/>
            <a:ext cx="6345238" cy="3568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048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tags" Target="../tags/tag19.xml"/><Relationship Id="rId17" Type="http://schemas.openxmlformats.org/officeDocument/2006/relationships/image" Target="../media/image5.png"/><Relationship Id="rId2" Type="http://schemas.openxmlformats.org/officeDocument/2006/relationships/tags" Target="../tags/tag9.xml"/><Relationship Id="rId16" Type="http://schemas.openxmlformats.org/officeDocument/2006/relationships/image" Target="../media/image4.jpeg"/><Relationship Id="rId1" Type="http://schemas.openxmlformats.org/officeDocument/2006/relationships/vmlDrawing" Target="../drawings/vmlDrawing2.v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5" Type="http://schemas.openxmlformats.org/officeDocument/2006/relationships/tags" Target="../tags/tag12.xml"/><Relationship Id="rId15" Type="http://schemas.openxmlformats.org/officeDocument/2006/relationships/image" Target="../media/image1.emf"/><Relationship Id="rId10" Type="http://schemas.openxmlformats.org/officeDocument/2006/relationships/tags" Target="../tags/tag17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vmlDrawing" Target="../drawings/vmlDrawing8.v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9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7" Type="http://schemas.openxmlformats.org/officeDocument/2006/relationships/image" Target="../media/image1.emf"/><Relationship Id="rId2" Type="http://schemas.openxmlformats.org/officeDocument/2006/relationships/tags" Target="../tags/tag20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image" Target="../media/image3.png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12" Type="http://schemas.openxmlformats.org/officeDocument/2006/relationships/image" Target="../media/image2.jpeg"/><Relationship Id="rId2" Type="http://schemas.openxmlformats.org/officeDocument/2006/relationships/tags" Target="../tags/tag23.xml"/><Relationship Id="rId1" Type="http://schemas.openxmlformats.org/officeDocument/2006/relationships/vmlDrawing" Target="../drawings/vmlDrawing4.vml"/><Relationship Id="rId6" Type="http://schemas.openxmlformats.org/officeDocument/2006/relationships/tags" Target="../tags/tag27.xml"/><Relationship Id="rId11" Type="http://schemas.openxmlformats.org/officeDocument/2006/relationships/image" Target="../media/image1.emf"/><Relationship Id="rId5" Type="http://schemas.openxmlformats.org/officeDocument/2006/relationships/tags" Target="../tags/tag26.xml"/><Relationship Id="rId10" Type="http://schemas.openxmlformats.org/officeDocument/2006/relationships/oleObject" Target="../embeddings/oleObject4.bin"/><Relationship Id="rId4" Type="http://schemas.openxmlformats.org/officeDocument/2006/relationships/tags" Target="../tags/tag25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12" Type="http://schemas.openxmlformats.org/officeDocument/2006/relationships/image" Target="../media/image5.png"/><Relationship Id="rId2" Type="http://schemas.openxmlformats.org/officeDocument/2006/relationships/tags" Target="../tags/tag32.xml"/><Relationship Id="rId1" Type="http://schemas.openxmlformats.org/officeDocument/2006/relationships/vmlDrawing" Target="../drawings/vmlDrawing6.vml"/><Relationship Id="rId6" Type="http://schemas.openxmlformats.org/officeDocument/2006/relationships/tags" Target="../tags/tag36.xml"/><Relationship Id="rId11" Type="http://schemas.openxmlformats.org/officeDocument/2006/relationships/image" Target="../media/image4.jpeg"/><Relationship Id="rId5" Type="http://schemas.openxmlformats.org/officeDocument/2006/relationships/tags" Target="../tags/tag35.xml"/><Relationship Id="rId10" Type="http://schemas.openxmlformats.org/officeDocument/2006/relationships/image" Target="../media/image1.emf"/><Relationship Id="rId4" Type="http://schemas.openxmlformats.org/officeDocument/2006/relationships/tags" Target="../tags/tag34.xml"/><Relationship Id="rId9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image" Target="../media/image5.png"/><Relationship Id="rId2" Type="http://schemas.openxmlformats.org/officeDocument/2006/relationships/tags" Target="../tags/tag38.xml"/><Relationship Id="rId1" Type="http://schemas.openxmlformats.org/officeDocument/2006/relationships/vmlDrawing" Target="../drawings/vmlDrawing7.vml"/><Relationship Id="rId6" Type="http://schemas.openxmlformats.org/officeDocument/2006/relationships/tags" Target="../tags/tag42.xml"/><Relationship Id="rId11" Type="http://schemas.openxmlformats.org/officeDocument/2006/relationships/image" Target="../media/image4.jpeg"/><Relationship Id="rId5" Type="http://schemas.openxmlformats.org/officeDocument/2006/relationships/tags" Target="../tags/tag41.xml"/><Relationship Id="rId10" Type="http://schemas.openxmlformats.org/officeDocument/2006/relationships/image" Target="../media/image1.emf"/><Relationship Id="rId4" Type="http://schemas.openxmlformats.org/officeDocument/2006/relationships/tags" Target="../tags/tag40.xml"/><Relationship Id="rId9" Type="http://schemas.openxmlformats.org/officeDocument/2006/relationships/oleObject" Target="../embeddings/oleObject7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2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12192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2451100" y="3383283"/>
            <a:ext cx="9740901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3084112" y="1690689"/>
            <a:ext cx="777748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3084112" y="3467103"/>
            <a:ext cx="780288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3084112" y="4248150"/>
            <a:ext cx="429260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1" y="0"/>
            <a:ext cx="2652075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409699" y="-484331"/>
            <a:ext cx="4061773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7"/>
            <a:ext cx="12192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12070" r="20026" b="11812"/>
          <a:stretch/>
        </p:blipFill>
        <p:spPr bwMode="auto">
          <a:xfrm>
            <a:off x="7330999" y="5557688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457" y="5666307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2" y="4617723"/>
            <a:ext cx="12192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025557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5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600" b="1"/>
            </a:lvl1pPr>
            <a:lvl2pPr algn="just">
              <a:defRPr sz="1600"/>
            </a:lvl2pPr>
            <a:lvl3pPr algn="just">
              <a:defRPr sz="1600"/>
            </a:lvl3pPr>
            <a:lvl4pPr algn="just">
              <a:defRPr sz="1600"/>
            </a:lvl4pPr>
            <a:lvl5pPr algn="just">
              <a:defRPr sz="16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1722100" y="6492876"/>
            <a:ext cx="46989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338038" y="982471"/>
            <a:ext cx="290464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2550991" y="404784"/>
            <a:ext cx="3016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8219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2359B-FD33-405B-A770-6E1E86447E26}" type="datetimeFigureOut">
              <a:rPr lang="es-MX" smtClean="0"/>
              <a:t>15/07/2016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2F5F4-5E0E-4584-9CFE-B994A24CE2A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509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6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0591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ido,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0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636906" y="3"/>
            <a:ext cx="11555095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092201" y="433515"/>
            <a:ext cx="10317699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469900" y="-398782"/>
            <a:ext cx="1310768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Rectangle 13"/>
          <p:cNvSpPr/>
          <p:nvPr userDrawn="1">
            <p:custDataLst>
              <p:tags r:id="rId6"/>
            </p:custDataLst>
          </p:nvPr>
        </p:nvSpPr>
        <p:spPr>
          <a:xfrm rot="10800000" flipH="1" flipV="1">
            <a:off x="-1" y="6724298"/>
            <a:ext cx="9385300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ndara"/>
              <a:sym typeface="Candara"/>
            </a:endParaRP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8924929" y="6197601"/>
            <a:ext cx="2484971" cy="667386"/>
            <a:chOff x="6855280" y="6288821"/>
            <a:chExt cx="1703774" cy="576165"/>
          </a:xfrm>
        </p:grpSpPr>
        <p:pic>
          <p:nvPicPr>
            <p:cNvPr id="16" name="E719C35A-4CD6-4178-B0D0-8DA208F1799A" descr="E719C35A-4CD6-4178-B0D0-8DA208F1799A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 rotWithShape="1">
            <a:blip r:embed="rId12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855280" y="6288821"/>
              <a:ext cx="618324" cy="576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7" descr="http://www.mininterior.gov.co/sites/default/files/galeria-imagenes/2014-logo_web_eslogan.png"/>
            <p:cNvPicPr>
              <a:picLocks noChangeAspect="1" noChangeArrowheads="1"/>
            </p:cNvPicPr>
            <p:nvPr userDrawn="1">
              <p:custDataLst>
                <p:tags r:id="rId8"/>
              </p:custDataLst>
            </p:nvPr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5909" y="6363329"/>
              <a:ext cx="973145" cy="465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08109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4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380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8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280881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3166535" y="3683000"/>
            <a:ext cx="7941733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5"/>
            </p:custDataLst>
          </p:nvPr>
        </p:nvPicPr>
        <p:blipFill rotWithShape="1">
          <a:blip r:embed="rId11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12070" r="20026" b="11812"/>
          <a:stretch/>
        </p:blipFill>
        <p:spPr bwMode="auto">
          <a:xfrm>
            <a:off x="7144731" y="5811900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191" y="5920519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 userDrawn="1">
            <p:custDataLst>
              <p:tags r:id="rId7"/>
            </p:custDataLst>
          </p:nvPr>
        </p:nvGrpSpPr>
        <p:grpSpPr>
          <a:xfrm>
            <a:off x="521357" y="4632336"/>
            <a:ext cx="1824551" cy="2225667"/>
            <a:chOff x="-1250950" y="-268289"/>
            <a:chExt cx="3263900" cy="5308600"/>
          </a:xfrm>
          <a:solidFill>
            <a:schemeClr val="accent5">
              <a:lumMod val="60000"/>
              <a:lumOff val="40000"/>
              <a:alpha val="50000"/>
            </a:schemeClr>
          </a:solidFill>
        </p:grpSpPr>
        <p:sp>
          <p:nvSpPr>
            <p:cNvPr id="1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5072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s-CO" dirty="0">
                <a:solidFill>
                  <a:prstClr val="black">
                    <a:tint val="75000"/>
                  </a:prstClr>
                </a:solidFill>
              </a:rPr>
              <a:t>15/01/2015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F1D00-0F7D-401C-A034-981AFB6B8ED9}" type="slidenum">
              <a:rPr 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80485" y="548680"/>
            <a:ext cx="11254321" cy="730844"/>
          </a:xfrm>
          <a:noFill/>
          <a:ln>
            <a:noFill/>
          </a:ln>
        </p:spPr>
        <p:txBody>
          <a:bodyPr anchor="t">
            <a:noAutofit/>
          </a:bodyPr>
          <a:lstStyle>
            <a:lvl1pPr algn="l">
              <a:defRPr lang="es-ES" sz="3600" kern="1200" spc="-100" noProof="0" dirty="0">
                <a:solidFill>
                  <a:schemeClr val="accent1"/>
                </a:solidFill>
                <a:latin typeface="+mj-lt"/>
                <a:ea typeface="ＭＳ Ｐゴシック" charset="0"/>
                <a:cs typeface="Rockwell"/>
              </a:defRPr>
            </a:lvl1pPr>
          </a:lstStyle>
          <a:p>
            <a:pPr lvl="0"/>
            <a:r>
              <a:rPr lang="es-ES" noProof="0" dirty="0"/>
              <a:t>Haga clic para modificar el estilo de título del patrón</a:t>
            </a:r>
            <a:endParaRPr lang="es-CO" noProof="0" dirty="0"/>
          </a:p>
        </p:txBody>
      </p:sp>
      <p:sp>
        <p:nvSpPr>
          <p:cNvPr id="9" name="Marcador de contenido 2"/>
          <p:cNvSpPr>
            <a:spLocks noGrp="1"/>
          </p:cNvSpPr>
          <p:nvPr>
            <p:ph idx="1"/>
          </p:nvPr>
        </p:nvSpPr>
        <p:spPr>
          <a:xfrm>
            <a:off x="488952" y="1408117"/>
            <a:ext cx="11245849" cy="4824000"/>
          </a:xfr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>
            <a:lvl1pPr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lang="es-ES" sz="2400" kern="1200" noProof="0" dirty="0" smtClean="0">
                <a:solidFill>
                  <a:schemeClr val="tx1"/>
                </a:solidFill>
                <a:latin typeface="+mn-lt"/>
                <a:ea typeface="ＭＳ Ｐゴシック" charset="0"/>
                <a:cs typeface="Arial"/>
              </a:defRPr>
            </a:lvl1pPr>
            <a:lvl2pPr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lang="es-ES" sz="2000" kern="1200" noProof="0" dirty="0" smtClean="0">
                <a:solidFill>
                  <a:schemeClr val="tx1"/>
                </a:solidFill>
                <a:latin typeface="+mn-lt"/>
                <a:ea typeface="ＭＳ Ｐゴシック" charset="0"/>
                <a:cs typeface="Arial"/>
              </a:defRPr>
            </a:lvl2pPr>
            <a:lvl3pPr marL="542925" indent="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lang="es-ES" sz="1800" kern="1200" noProof="0" dirty="0" smtClean="0">
                <a:solidFill>
                  <a:schemeClr val="tx1"/>
                </a:solidFill>
                <a:latin typeface="+mn-lt"/>
                <a:ea typeface="ＭＳ Ｐゴシック" charset="0"/>
                <a:cs typeface="Arial"/>
              </a:defRPr>
            </a:lvl3pPr>
            <a:lvl4pPr marL="542925" indent="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lang="es-ES" sz="1800" kern="1200" noProof="0" dirty="0" smtClean="0">
                <a:solidFill>
                  <a:schemeClr val="tx1"/>
                </a:solidFill>
                <a:latin typeface="+mn-lt"/>
                <a:ea typeface="ＭＳ Ｐゴシック" charset="0"/>
                <a:cs typeface="Arial"/>
              </a:defRPr>
            </a:lvl4pPr>
            <a:lvl5pPr marL="542925" indent="177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lang="es-ES" sz="1800" kern="1200" noProof="0" dirty="0">
                <a:solidFill>
                  <a:schemeClr val="tx1"/>
                </a:solidFill>
                <a:latin typeface="+mn-lt"/>
                <a:ea typeface="ＭＳ Ｐゴシック" charset="0"/>
                <a:cs typeface="Arial"/>
              </a:defRPr>
            </a:lvl5pPr>
          </a:lstStyle>
          <a:p>
            <a:pPr lvl="0"/>
            <a:r>
              <a:rPr lang="es-ES" noProof="0" dirty="0"/>
              <a:t>Haga clic para modificar el estilo de texto del patrón</a:t>
            </a:r>
          </a:p>
          <a:p>
            <a:pPr lvl="1"/>
            <a:r>
              <a:rPr lang="es-ES" noProof="0" dirty="0"/>
              <a:t>Segundo nivel</a:t>
            </a:r>
          </a:p>
          <a:p>
            <a:pPr lvl="2"/>
            <a:r>
              <a:rPr lang="es-ES" noProof="0" dirty="0"/>
              <a:t>Tercer nivel</a:t>
            </a:r>
          </a:p>
          <a:p>
            <a:pPr lvl="3"/>
            <a:r>
              <a:rPr lang="es-ES" noProof="0" dirty="0"/>
              <a:t>Cuarto nivel</a:t>
            </a:r>
          </a:p>
          <a:p>
            <a:pPr lvl="4"/>
            <a:r>
              <a:rPr lang="es-ES" noProof="0" dirty="0"/>
              <a:t>Quinto nivel</a:t>
            </a:r>
            <a:endParaRPr lang="es-CO" noProof="0" dirty="0"/>
          </a:p>
        </p:txBody>
      </p:sp>
    </p:spTree>
    <p:extLst>
      <p:ext uri="{BB962C8B-B14F-4D97-AF65-F5344CB8AC3E}">
        <p14:creationId xmlns:p14="http://schemas.microsoft.com/office/powerpoint/2010/main" val="309922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2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2" y="0"/>
            <a:ext cx="280881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3166535" y="3683000"/>
            <a:ext cx="7941733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5"/>
            </p:custDataLst>
          </p:nvPr>
        </p:nvPicPr>
        <p:blipFill rotWithShape="1">
          <a:blip r:embed="rId11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t="12070" r="20026" b="11812"/>
          <a:stretch/>
        </p:blipFill>
        <p:spPr bwMode="auto">
          <a:xfrm>
            <a:off x="7144731" y="5811900"/>
            <a:ext cx="1496860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191" y="5920519"/>
            <a:ext cx="23116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 userDrawn="1">
            <p:custDataLst>
              <p:tags r:id="rId7"/>
            </p:custDataLst>
          </p:nvPr>
        </p:nvGrpSpPr>
        <p:grpSpPr>
          <a:xfrm>
            <a:off x="521357" y="4632336"/>
            <a:ext cx="1824551" cy="2225667"/>
            <a:chOff x="-1250950" y="-268289"/>
            <a:chExt cx="3263900" cy="5308600"/>
          </a:xfrm>
          <a:solidFill>
            <a:schemeClr val="accent5">
              <a:lumMod val="60000"/>
              <a:lumOff val="40000"/>
              <a:alpha val="50000"/>
            </a:schemeClr>
          </a:solidFill>
        </p:grpSpPr>
        <p:sp>
          <p:nvSpPr>
            <p:cNvPr id="1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0629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35360" y="1268760"/>
            <a:ext cx="11521280" cy="485740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3B1487E5-11B4-4A0F-A2C3-C3E657006C4F}" type="datetimeFigureOut">
              <a:rPr lang="es-CO" smtClean="0"/>
              <a:pPr/>
              <a:t>15/07/2016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222A-8CBE-4B6B-A9F1-FA5A73C66453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7" name="1 Marcador de título"/>
          <p:cNvSpPr>
            <a:spLocks noGrp="1"/>
          </p:cNvSpPr>
          <p:nvPr>
            <p:ph type="title"/>
          </p:nvPr>
        </p:nvSpPr>
        <p:spPr>
          <a:xfrm>
            <a:off x="3407701" y="0"/>
            <a:ext cx="8448939" cy="12687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s-ES"/>
              <a:t>Haga clic para modificar el estilo de título del patrón</a:t>
            </a:r>
            <a:endParaRPr lang="es-PA" dirty="0"/>
          </a:p>
        </p:txBody>
      </p:sp>
    </p:spTree>
    <p:extLst>
      <p:ext uri="{BB962C8B-B14F-4D97-AF65-F5344CB8AC3E}">
        <p14:creationId xmlns:p14="http://schemas.microsoft.com/office/powerpoint/2010/main" val="1673519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s-MX">
                <a:solidFill>
                  <a:prstClr val="black">
                    <a:tint val="75000"/>
                  </a:prstClr>
                </a:solidFill>
              </a:rPr>
              <a:t>15/01/2015</a:t>
            </a:r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F1D00-0F7D-401C-A034-981AFB6B8ED9}" type="slidenum">
              <a:rPr lang="es-CO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72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8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4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20" Type="http://schemas.openxmlformats.org/officeDocument/2006/relationships/tags" Target="../tags/tag7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Relationship Id="rId22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/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2" name="think-cell Slide" r:id="rId22" imgW="270" imgH="270" progId="TCLayout.ActiveDocument.1">
                  <p:embed/>
                </p:oleObj>
              </mc:Choice>
              <mc:Fallback>
                <p:oleObj name="think-cell Slide" r:id="rId22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2 Marcador de texto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 bwMode="auto">
          <a:xfrm>
            <a:off x="381661" y="1250344"/>
            <a:ext cx="11439277" cy="496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11565468" y="6451344"/>
            <a:ext cx="576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+mj-lt"/>
                <a:cs typeface="+mn-cs"/>
                <a:sym typeface="Candara"/>
              </a:defRPr>
            </a:lvl1pPr>
          </a:lstStyle>
          <a:p>
            <a:pPr>
              <a:defRPr/>
            </a:pPr>
            <a:fld id="{CC308BA6-CE2B-4543-82B0-7E6DCE132E0F}" type="slidenum">
              <a:rPr lang="es-CO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8924929" y="6197601"/>
            <a:ext cx="2484971" cy="667386"/>
            <a:chOff x="6855280" y="6288821"/>
            <a:chExt cx="1703774" cy="576165"/>
          </a:xfrm>
        </p:grpSpPr>
        <p:pic>
          <p:nvPicPr>
            <p:cNvPr id="1031" name="E719C35A-4CD6-4178-B0D0-8DA208F1799A" descr="E719C35A-4CD6-4178-B0D0-8DA208F1799A"/>
            <p:cNvPicPr>
              <a:picLocks noChangeAspect="1" noChangeArrowheads="1"/>
            </p:cNvPicPr>
            <p:nvPr>
              <p:custDataLst>
                <p:tags r:id="rId20"/>
              </p:custDataLst>
            </p:nvPr>
          </p:nvPicPr>
          <p:blipFill rotWithShape="1">
            <a:blip r:embed="rId2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10" t="12070" r="20026" b="11812"/>
            <a:stretch/>
          </p:blipFill>
          <p:spPr bwMode="auto">
            <a:xfrm>
              <a:off x="6855280" y="6288821"/>
              <a:ext cx="618324" cy="576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7" descr="http://www.mininterior.gov.co/sites/default/files/galeria-imagenes/2014-logo_web_eslogan.png"/>
            <p:cNvPicPr>
              <a:picLocks noChangeAspect="1" noChangeArrowheads="1"/>
            </p:cNvPicPr>
            <p:nvPr userDrawn="1">
              <p:custDataLst>
                <p:tags r:id="rId21"/>
              </p:custDataLst>
            </p:nvPr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5909" y="6363329"/>
              <a:ext cx="973145" cy="465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26" name="1 Marcador de título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 bwMode="auto">
          <a:xfrm>
            <a:off x="381664" y="262343"/>
            <a:ext cx="1146048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9" name="Rectangle 18"/>
          <p:cNvSpPr/>
          <p:nvPr userDrawn="1">
            <p:custDataLst>
              <p:tags r:id="rId18"/>
            </p:custDataLst>
          </p:nvPr>
        </p:nvSpPr>
        <p:spPr>
          <a:xfrm rot="10800000" flipH="1" flipV="1">
            <a:off x="380338" y="1059062"/>
            <a:ext cx="11452889" cy="4572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ndara"/>
              <a:sym typeface="Candara"/>
            </a:endParaRPr>
          </a:p>
        </p:txBody>
      </p:sp>
      <p:sp>
        <p:nvSpPr>
          <p:cNvPr id="12" name="Rectangle 11"/>
          <p:cNvSpPr/>
          <p:nvPr userDrawn="1">
            <p:custDataLst>
              <p:tags r:id="rId19"/>
            </p:custDataLst>
          </p:nvPr>
        </p:nvSpPr>
        <p:spPr>
          <a:xfrm rot="10800000" flipH="1" flipV="1">
            <a:off x="0" y="6716678"/>
            <a:ext cx="8769352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89003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3" r:id="rId6"/>
    <p:sldLayoutId id="2147483714" r:id="rId7"/>
    <p:sldLayoutId id="2147483715" r:id="rId8"/>
    <p:sldLayoutId id="2147483719" r:id="rId9"/>
    <p:sldLayoutId id="2147483720" r:id="rId10"/>
    <p:sldLayoutId id="2147483733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accent4"/>
          </a:solidFill>
          <a:latin typeface="Candar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177800" indent="-177800" algn="just" rtl="0" eaLnBrk="1" fontAlgn="base" hangingPunct="1">
        <a:spcBef>
          <a:spcPct val="20000"/>
        </a:spcBef>
        <a:spcAft>
          <a:spcPct val="0"/>
        </a:spcAft>
        <a:buClr>
          <a:schemeClr val="accent3"/>
        </a:buClr>
        <a:buFont typeface="Arial" charset="0"/>
        <a:buChar char="•"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1pPr>
      <a:lvl2pPr marL="342900" indent="-168275" algn="just" rtl="0" eaLnBrk="1" fontAlgn="base" hangingPunct="1">
        <a:spcBef>
          <a:spcPct val="20000"/>
        </a:spcBef>
        <a:spcAft>
          <a:spcPct val="0"/>
        </a:spcAft>
        <a:buClr>
          <a:schemeClr val="accent3"/>
        </a:buClr>
        <a:buFont typeface="Arial" charset="0"/>
        <a:buChar char="–"/>
        <a:defRPr sz="1600" kern="1200">
          <a:solidFill>
            <a:schemeClr val="tx1"/>
          </a:solidFill>
          <a:latin typeface="+mj-lt"/>
          <a:ea typeface="+mn-ea"/>
          <a:cs typeface="+mn-cs"/>
        </a:defRPr>
      </a:lvl2pPr>
      <a:lvl3pPr marL="517525" indent="-174625" algn="just" rtl="0" eaLnBrk="1" fontAlgn="base" hangingPunct="1">
        <a:spcBef>
          <a:spcPct val="20000"/>
        </a:spcBef>
        <a:spcAft>
          <a:spcPct val="0"/>
        </a:spcAft>
        <a:buClr>
          <a:schemeClr val="accent3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3pPr>
      <a:lvl4pPr marL="685800" indent="-168275" algn="just" rtl="0" eaLnBrk="1" fontAlgn="base" hangingPunct="1">
        <a:spcBef>
          <a:spcPct val="20000"/>
        </a:spcBef>
        <a:spcAft>
          <a:spcPct val="0"/>
        </a:spcAft>
        <a:buClr>
          <a:schemeClr val="accent3"/>
        </a:buClr>
        <a:buFont typeface="Arial" charset="0"/>
        <a:buChar char="–"/>
        <a:tabLst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860425" indent="-174625" algn="just" rtl="0" eaLnBrk="1" fontAlgn="base" hangingPunct="1">
        <a:spcBef>
          <a:spcPct val="20000"/>
        </a:spcBef>
        <a:spcAft>
          <a:spcPct val="0"/>
        </a:spcAft>
        <a:buClr>
          <a:schemeClr val="accent3"/>
        </a:buClr>
        <a:buFont typeface="Arial" charset="0"/>
        <a:buChar char="»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image" Target="../media/image1.emf"/><Relationship Id="rId2" Type="http://schemas.openxmlformats.org/officeDocument/2006/relationships/tags" Target="../tags/tag49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9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Object 127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5591" y="1591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3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28" name="Object 127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25591" y="1591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itle 38"/>
          <p:cNvSpPr>
            <a:spLocks noGrp="1"/>
          </p:cNvSpPr>
          <p:nvPr>
            <p:ph type="ctrTitle"/>
          </p:nvPr>
        </p:nvSpPr>
        <p:spPr>
          <a:xfrm>
            <a:off x="2832372" y="1713266"/>
            <a:ext cx="9133849" cy="1470025"/>
          </a:xfrm>
        </p:spPr>
        <p:txBody>
          <a:bodyPr/>
          <a:lstStyle/>
          <a:p>
            <a:pPr algn="ctr"/>
            <a:r>
              <a:rPr lang="es-CO" sz="6000" dirty="0">
                <a:solidFill>
                  <a:schemeClr val="accent5"/>
                </a:solidFill>
              </a:rPr>
              <a:t>Agencia Nacional de Infraestructura</a:t>
            </a:r>
          </a:p>
        </p:txBody>
      </p:sp>
      <p:sp>
        <p:nvSpPr>
          <p:cNvPr id="132" name="Text Placeholder 131"/>
          <p:cNvSpPr>
            <a:spLocks noGrp="1"/>
          </p:cNvSpPr>
          <p:nvPr>
            <p:ph type="body" sz="quarter" idx="10"/>
            <p:custDataLst>
              <p:tags r:id="rId3"/>
            </p:custDataLst>
          </p:nvPr>
        </p:nvSpPr>
        <p:spPr>
          <a:xfrm>
            <a:off x="5474816" y="4098024"/>
            <a:ext cx="5198632" cy="361950"/>
          </a:xfrm>
        </p:spPr>
        <p:txBody>
          <a:bodyPr/>
          <a:lstStyle/>
          <a:p>
            <a:r>
              <a:rPr lang="es-ES" sz="3200" b="1" dirty="0">
                <a:solidFill>
                  <a:schemeClr val="tx2"/>
                </a:solidFill>
                <a:latin typeface="Candara" panose="020E0502030303020204" pitchFamily="34" charset="0"/>
              </a:rPr>
              <a:t>Julio 2016</a:t>
            </a:r>
            <a:endParaRPr lang="en-US" sz="3200" b="1" dirty="0">
              <a:solidFill>
                <a:schemeClr val="tx2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87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 descr="05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25" y="116112"/>
            <a:ext cx="12185904" cy="6858000"/>
          </a:xfrm>
          <a:prstGeom prst="rect">
            <a:avLst/>
          </a:prstGeom>
        </p:spPr>
      </p:pic>
      <p:graphicFrame>
        <p:nvGraphicFramePr>
          <p:cNvPr id="14" name="Tab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597306"/>
              </p:ext>
            </p:extLst>
          </p:nvPr>
        </p:nvGraphicFramePr>
        <p:xfrm>
          <a:off x="6844488" y="67790"/>
          <a:ext cx="4966512" cy="6529873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521512">
                  <a:extLst>
                    <a:ext uri="{9D8B030D-6E8A-4147-A177-3AD203B41FA5}">
                      <a16:colId xmlns:a16="http://schemas.microsoft.com/office/drawing/2014/main" val="1495527264"/>
                    </a:ext>
                  </a:extLst>
                </a:gridCol>
                <a:gridCol w="4445000">
                  <a:extLst>
                    <a:ext uri="{9D8B030D-6E8A-4147-A177-3AD203B41FA5}">
                      <a16:colId xmlns:a16="http://schemas.microsoft.com/office/drawing/2014/main" val="2908539594"/>
                    </a:ext>
                  </a:extLst>
                </a:gridCol>
              </a:tblGrid>
              <a:tr h="2131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150" b="1" u="none" strike="noStrike" dirty="0">
                          <a:effectLst/>
                          <a:latin typeface="+mj-lt"/>
                        </a:rPr>
                        <a:t>OLA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150" b="1" u="none" strike="noStrike" dirty="0">
                          <a:effectLst/>
                          <a:latin typeface="+mj-lt"/>
                        </a:rPr>
                        <a:t>PROYECTO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14944110"/>
                  </a:ext>
                </a:extLst>
              </a:tr>
              <a:tr h="152125">
                <a:tc rowSpan="10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OLA</a:t>
                      </a:r>
                    </a:p>
                    <a:p>
                      <a:pPr algn="ctr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 1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Autopista Conexión Pacifico 2: Bolombolo – La Pintada - La Primavera</a:t>
                      </a:r>
                      <a:endParaRPr lang="es-MX" sz="1150" b="0" i="1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52717175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Girardot - Honda - Puerto Salgar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82146737"/>
                  </a:ext>
                </a:extLst>
              </a:tr>
              <a:tr h="101286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Autopista Conexión Pacifico 1: Ancón Sur - Camilo Cé - Bolombolo</a:t>
                      </a:r>
                      <a:endParaRPr lang="es-MX" sz="1150" b="0" i="1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96907659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Cartagena Barranquilla 4G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1868119"/>
                  </a:ext>
                </a:extLst>
              </a:tr>
              <a:tr h="414906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Autopista Conexión Pacifico 3: La Pintada – La Felisa - Irra - Tres Puertas (Conexión Autopistas del Café) y la Felisa - Asia - La Virginia – Variante Tesalia 1</a:t>
                      </a:r>
                      <a:endParaRPr lang="es-MX" sz="1150" b="0" i="1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49333986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Perimetral Oriente de Cundinamarca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34348387"/>
                  </a:ext>
                </a:extLst>
              </a:tr>
              <a:tr h="182605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Autopistas Conexión Norte: Remedios -Zaragoza - Caucasia 1</a:t>
                      </a:r>
                      <a:endParaRPr lang="es-MX" sz="1150" b="0" i="1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1554583"/>
                  </a:ext>
                </a:extLst>
              </a:tr>
              <a:tr h="65489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Magdalena II: Remedios</a:t>
                      </a:r>
                      <a:r>
                        <a:rPr lang="es-MX" sz="1150" u="none" strike="noStrike" baseline="0" dirty="0">
                          <a:effectLst/>
                          <a:latin typeface="+mj-lt"/>
                        </a:rPr>
                        <a:t> – ruta del sol</a:t>
                      </a:r>
                      <a:endParaRPr lang="es-MX" sz="1150" b="0" i="1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41045796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Loboguerrero - Mulaló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51261875"/>
                  </a:ext>
                </a:extLst>
              </a:tr>
              <a:tr h="144888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Rio de Oro - Aguaclara - Gamarra 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16728599"/>
                  </a:ext>
                </a:extLst>
              </a:tr>
              <a:tr h="104830">
                <a:tc rowSpan="9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OLA</a:t>
                      </a:r>
                    </a:p>
                    <a:p>
                      <a:pPr algn="ctr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 2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Puerta de Hierro - Carreto - Palmar de Varela; Carreto - Cruz del Viso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95553558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Transversal del Sisga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03158078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Villavicencio -Yopal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2638939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Santana - Mocoa - Neiva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85373396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Santander de Quilichao - Popayán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8896728"/>
                  </a:ext>
                </a:extLst>
              </a:tr>
              <a:tr h="276604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Autopistas al Mar 1: Túnel de Occidente - San Jerónimo – Santafé de Antioquia - Bolombolo </a:t>
                      </a:r>
                      <a:endParaRPr lang="es-MX" sz="1150" b="0" i="1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25902564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Bucaramanga - Barranca - Yondó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38965609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Pasto - Rumichaca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13438265"/>
                  </a:ext>
                </a:extLst>
              </a:tr>
              <a:tr h="283189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Autopistas al Mar 2: Cañas  gordas - Uramita - Dabeiba  Variante Fuemia) - Mutatá - El Tigre</a:t>
                      </a:r>
                      <a:endParaRPr lang="es-MX" sz="1150" b="0" i="1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66710548"/>
                  </a:ext>
                </a:extLst>
              </a:tr>
              <a:tr h="138301">
                <a:tc rowSpan="1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IP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IP - Girardot - Ibagué - Cajamarca 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80002367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it-IT" sz="1150" u="none" strike="noStrike" dirty="0">
                          <a:effectLst/>
                          <a:latin typeface="+mj-lt"/>
                        </a:rPr>
                        <a:t>IP- Malla Vial del Meta</a:t>
                      </a:r>
                      <a:endParaRPr lang="it-IT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56055845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IP - Chirajara - Villavicencio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78668848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IP - Cesar - Guajira 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60147674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IP - Cambao - Manizales 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82871360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IP - Neiva Espinal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94428046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IP - Antioquia - Bolívar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6199541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IP - Vía al NUS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3997585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IP - Vía al Puerto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66735373"/>
                  </a:ext>
                </a:extLst>
              </a:tr>
              <a:tr h="138301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* IP - Accesos Norte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39041585"/>
                  </a:ext>
                </a:extLst>
              </a:tr>
              <a:tr h="144888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* IP - Tercer Carril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57512171"/>
                  </a:ext>
                </a:extLst>
              </a:tr>
              <a:tr h="138301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OLA 3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Bucaramanga – Pamplona 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13907084"/>
                  </a:ext>
                </a:extLst>
              </a:tr>
              <a:tr h="144888">
                <a:tc vMerge="1"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s-MX" sz="1150" u="none" strike="noStrike" dirty="0">
                          <a:effectLst/>
                          <a:latin typeface="+mj-lt"/>
                        </a:rPr>
                        <a:t>* Pamplona – Cúcuta</a:t>
                      </a:r>
                      <a:endParaRPr lang="es-MX" sz="1150" b="1" i="0" u="none" strike="noStrike" dirty="0">
                        <a:solidFill>
                          <a:srgbClr val="41A228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31875115"/>
                  </a:ext>
                </a:extLst>
              </a:tr>
            </a:tbl>
          </a:graphicData>
        </a:graphic>
      </p:graphicFrame>
      <p:sp>
        <p:nvSpPr>
          <p:cNvPr id="15" name="CuadroTexto 14"/>
          <p:cNvSpPr txBox="1"/>
          <p:nvPr/>
        </p:nvSpPr>
        <p:spPr>
          <a:xfrm>
            <a:off x="7150195" y="6609346"/>
            <a:ext cx="17872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0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* Pendientes por adjudicar</a:t>
            </a:r>
          </a:p>
        </p:txBody>
      </p:sp>
      <p:graphicFrame>
        <p:nvGraphicFramePr>
          <p:cNvPr id="16" name="Tab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957663"/>
              </p:ext>
            </p:extLst>
          </p:nvPr>
        </p:nvGraphicFramePr>
        <p:xfrm>
          <a:off x="2755900" y="5052790"/>
          <a:ext cx="3912783" cy="16002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526540">
                  <a:extLst>
                    <a:ext uri="{9D8B030D-6E8A-4147-A177-3AD203B41FA5}">
                      <a16:colId xmlns:a16="http://schemas.microsoft.com/office/drawing/2014/main" val="1385750742"/>
                    </a:ext>
                  </a:extLst>
                </a:gridCol>
                <a:gridCol w="1071327">
                  <a:extLst>
                    <a:ext uri="{9D8B030D-6E8A-4147-A177-3AD203B41FA5}">
                      <a16:colId xmlns:a16="http://schemas.microsoft.com/office/drawing/2014/main" val="3539863151"/>
                    </a:ext>
                  </a:extLst>
                </a:gridCol>
                <a:gridCol w="1314916">
                  <a:extLst>
                    <a:ext uri="{9D8B030D-6E8A-4147-A177-3AD203B41FA5}">
                      <a16:colId xmlns:a16="http://schemas.microsoft.com/office/drawing/2014/main" val="2337200748"/>
                    </a:ext>
                  </a:extLst>
                </a:gridCol>
              </a:tblGrid>
              <a:tr h="200025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000" b="1" u="none" strike="noStrike" dirty="0">
                          <a:effectLst/>
                          <a:latin typeface="+mj-lt"/>
                        </a:rPr>
                        <a:t>PROYECTOS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000" b="1" u="none" strike="noStrike" dirty="0">
                          <a:effectLst/>
                          <a:latin typeface="+mj-lt"/>
                        </a:rPr>
                        <a:t>CAPEX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9451103"/>
                  </a:ext>
                </a:extLst>
              </a:tr>
              <a:tr h="200025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000" u="none" strike="noStrike" dirty="0">
                          <a:effectLst/>
                          <a:latin typeface="+mj-lt"/>
                        </a:rPr>
                        <a:t>ADJUDICADOS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000" u="none" strike="noStrike" dirty="0">
                          <a:effectLst/>
                          <a:latin typeface="+mj-lt"/>
                        </a:rPr>
                        <a:t>OLA 1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r>
                        <a:rPr lang="es-MX" sz="1000" u="none" strike="noStrike" dirty="0">
                          <a:effectLst/>
                          <a:latin typeface="+mj-lt"/>
                        </a:rPr>
                        <a:t> $14.504.288 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81739469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000" u="none" strike="noStrike" dirty="0">
                          <a:effectLst/>
                          <a:latin typeface="+mj-lt"/>
                        </a:rPr>
                        <a:t>OLA 2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r>
                        <a:rPr lang="es-MX" sz="1000" u="none" strike="noStrike" dirty="0">
                          <a:effectLst/>
                          <a:latin typeface="+mj-lt"/>
                        </a:rPr>
                        <a:t> $13.136.154 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4075179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000" u="none" strike="noStrike" dirty="0">
                          <a:effectLst/>
                          <a:latin typeface="+mj-lt"/>
                        </a:rPr>
                        <a:t>OLA 3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r>
                        <a:rPr lang="es-MX" sz="1000" u="none" strike="noStrike" dirty="0">
                          <a:effectLst/>
                          <a:latin typeface="+mj-lt"/>
                        </a:rPr>
                        <a:t> $888.890 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857857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000" u="none" strike="noStrike" dirty="0">
                          <a:effectLst/>
                          <a:latin typeface="+mj-lt"/>
                        </a:rPr>
                        <a:t>IPS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r>
                        <a:rPr lang="es-MX" sz="1000" u="none" strike="noStrike" dirty="0">
                          <a:effectLst/>
                          <a:latin typeface="+mj-lt"/>
                        </a:rPr>
                        <a:t> $9.883.253 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6032508"/>
                  </a:ext>
                </a:extLst>
              </a:tr>
              <a:tr h="200025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000" u="none" strike="noStrike" dirty="0">
                          <a:effectLst/>
                          <a:latin typeface="+mj-lt"/>
                        </a:rPr>
                        <a:t>PENDIENTES DE ADJUDICACIÓN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000" u="none" strike="noStrike" dirty="0">
                          <a:effectLst/>
                          <a:latin typeface="+mj-lt"/>
                        </a:rPr>
                        <a:t>OLA 3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r>
                        <a:rPr lang="es-MX" sz="1000" u="none" strike="noStrike" dirty="0">
                          <a:effectLst/>
                          <a:latin typeface="+mj-lt"/>
                        </a:rPr>
                        <a:t> $1.362.279 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95347550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000" u="none" strike="noStrike" dirty="0">
                          <a:effectLst/>
                          <a:latin typeface="+mj-lt"/>
                        </a:rPr>
                        <a:t>IPS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r>
                        <a:rPr lang="es-MX" sz="1000" u="none" strike="noStrike" dirty="0">
                          <a:effectLst/>
                          <a:latin typeface="+mj-lt"/>
                        </a:rPr>
                        <a:t> $2.320.447 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34261955"/>
                  </a:ext>
                </a:extLst>
              </a:tr>
              <a:tr h="200025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s-MX" sz="1000" u="none" strike="noStrike" dirty="0">
                          <a:effectLst/>
                          <a:latin typeface="+mj-lt"/>
                        </a:rPr>
                        <a:t>TOTAL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r" fontAlgn="ctr"/>
                      <a:r>
                        <a:rPr lang="es-MX" sz="1000" u="none" strike="noStrike" dirty="0">
                          <a:effectLst/>
                          <a:latin typeface="+mj-lt"/>
                        </a:rPr>
                        <a:t> $42.095.310 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2808095"/>
                  </a:ext>
                </a:extLst>
              </a:tr>
            </a:tbl>
          </a:graphicData>
        </a:graphic>
      </p:graphicFrame>
      <p:sp>
        <p:nvSpPr>
          <p:cNvPr id="18" name="Título 2"/>
          <p:cNvSpPr txBox="1">
            <a:spLocks/>
          </p:cNvSpPr>
          <p:nvPr/>
        </p:nvSpPr>
        <p:spPr>
          <a:xfrm>
            <a:off x="1" y="7158"/>
            <a:ext cx="4905828" cy="409074"/>
          </a:xfrm>
          <a:prstGeom prst="rect">
            <a:avLst/>
          </a:prstGeom>
          <a:solidFill>
            <a:schemeClr val="accent5"/>
          </a:solidFill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PROYECTOS 4G APROBADOS </a:t>
            </a:r>
            <a:r>
              <a:rPr lang="es-E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(julio 2016)</a:t>
            </a:r>
            <a:endParaRPr lang="es-CO" dirty="0">
              <a:solidFill>
                <a:schemeClr val="bg1"/>
              </a:solidFill>
            </a:endParaRPr>
          </a:p>
        </p:txBody>
      </p:sp>
      <p:pic>
        <p:nvPicPr>
          <p:cNvPr id="19" name="Imagen 18" descr="06-0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291" y="779884"/>
            <a:ext cx="1660534" cy="157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40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MAPA_02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904" cy="6858000"/>
          </a:xfrm>
          <a:prstGeom prst="rect">
            <a:avLst/>
          </a:prstGeom>
        </p:spPr>
      </p:pic>
      <p:pic>
        <p:nvPicPr>
          <p:cNvPr id="5" name="Imagen 4" descr="021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746" y="5835500"/>
            <a:ext cx="1133856" cy="880872"/>
          </a:xfrm>
          <a:prstGeom prst="rect">
            <a:avLst/>
          </a:prstGeom>
        </p:spPr>
      </p:pic>
      <p:pic>
        <p:nvPicPr>
          <p:cNvPr id="6" name="Imagen 5" descr="020-0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22" y="5370139"/>
            <a:ext cx="771144" cy="1176528"/>
          </a:xfrm>
          <a:prstGeom prst="rect">
            <a:avLst/>
          </a:prstGeom>
        </p:spPr>
      </p:pic>
      <p:pic>
        <p:nvPicPr>
          <p:cNvPr id="7" name="Imagen 6" descr="019-0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337" y="6127942"/>
            <a:ext cx="1143000" cy="633984"/>
          </a:xfrm>
          <a:prstGeom prst="rect">
            <a:avLst/>
          </a:prstGeom>
        </p:spPr>
      </p:pic>
      <p:pic>
        <p:nvPicPr>
          <p:cNvPr id="8" name="Imagen 7" descr="018-0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462" y="5175009"/>
            <a:ext cx="1143000" cy="871728"/>
          </a:xfrm>
          <a:prstGeom prst="rect">
            <a:avLst/>
          </a:prstGeom>
        </p:spPr>
      </p:pic>
      <p:pic>
        <p:nvPicPr>
          <p:cNvPr id="9" name="Imagen 8" descr="017-01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823" y="4629356"/>
            <a:ext cx="813816" cy="661416"/>
          </a:xfrm>
          <a:prstGeom prst="rect">
            <a:avLst/>
          </a:prstGeom>
        </p:spPr>
      </p:pic>
      <p:pic>
        <p:nvPicPr>
          <p:cNvPr id="10" name="Imagen 9" descr="016-01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032" y="4231542"/>
            <a:ext cx="1033272" cy="762000"/>
          </a:xfrm>
          <a:prstGeom prst="rect">
            <a:avLst/>
          </a:prstGeom>
        </p:spPr>
      </p:pic>
      <p:pic>
        <p:nvPicPr>
          <p:cNvPr id="11" name="Imagen 10" descr="015-0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069" y="3349874"/>
            <a:ext cx="981456" cy="1008888"/>
          </a:xfrm>
          <a:prstGeom prst="rect">
            <a:avLst/>
          </a:prstGeom>
        </p:spPr>
      </p:pic>
      <p:pic>
        <p:nvPicPr>
          <p:cNvPr id="12" name="Imagen 11" descr="014-01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372" y="3118230"/>
            <a:ext cx="1286256" cy="347472"/>
          </a:xfrm>
          <a:prstGeom prst="rect">
            <a:avLst/>
          </a:prstGeom>
        </p:spPr>
      </p:pic>
      <p:pic>
        <p:nvPicPr>
          <p:cNvPr id="13" name="Imagen 12" descr="013-01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035" y="954406"/>
            <a:ext cx="1191768" cy="795528"/>
          </a:xfrm>
          <a:prstGeom prst="rect">
            <a:avLst/>
          </a:prstGeom>
        </p:spPr>
      </p:pic>
      <p:graphicFrame>
        <p:nvGraphicFramePr>
          <p:cNvPr id="16" name="Tab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748903"/>
              </p:ext>
            </p:extLst>
          </p:nvPr>
        </p:nvGraphicFramePr>
        <p:xfrm>
          <a:off x="8407400" y="4500881"/>
          <a:ext cx="3352800" cy="25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rgbClr val="161616"/>
                          </a:solidFill>
                        </a:rPr>
                        <a:t>IP Girardot</a:t>
                      </a:r>
                      <a:r>
                        <a:rPr lang="es-ES" sz="1100" baseline="0" dirty="0">
                          <a:solidFill>
                            <a:srgbClr val="161616"/>
                          </a:solidFill>
                        </a:rPr>
                        <a:t> – Ibagué – </a:t>
                      </a:r>
                      <a:r>
                        <a:rPr lang="es-ES" sz="1100" dirty="0">
                          <a:solidFill>
                            <a:srgbClr val="161616"/>
                          </a:solidFill>
                        </a:rPr>
                        <a:t>Cajamarca</a:t>
                      </a:r>
                    </a:p>
                  </a:txBody>
                  <a:tcPr anchor="ctr">
                    <a:solidFill>
                      <a:srgbClr val="AFCB0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" name="Tabla 17"/>
          <p:cNvGraphicFramePr>
            <a:graphicFrameLocks noGrp="1"/>
          </p:cNvGraphicFramePr>
          <p:nvPr>
            <p:extLst/>
          </p:nvPr>
        </p:nvGraphicFramePr>
        <p:xfrm>
          <a:off x="8402320" y="4194386"/>
          <a:ext cx="3362960" cy="25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56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dirty="0">
                          <a:solidFill>
                            <a:schemeClr val="bg1"/>
                          </a:solidFill>
                        </a:rPr>
                        <a:t>Autopistas Conexión Norte – Remedios - Caucasia</a:t>
                      </a:r>
                    </a:p>
                  </a:txBody>
                  <a:tcPr anchor="ctr">
                    <a:solidFill>
                      <a:srgbClr val="41A2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a 18"/>
          <p:cNvGraphicFramePr>
            <a:graphicFrameLocks noGrp="1"/>
          </p:cNvGraphicFramePr>
          <p:nvPr>
            <p:extLst/>
          </p:nvPr>
        </p:nvGraphicFramePr>
        <p:xfrm>
          <a:off x="8402320" y="3889586"/>
          <a:ext cx="3362960" cy="25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56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FFFFFF"/>
                          </a:solidFill>
                        </a:rPr>
                        <a:t>Corredor Magdalena 2</a:t>
                      </a:r>
                    </a:p>
                  </a:txBody>
                  <a:tcPr anchor="ctr">
                    <a:solidFill>
                      <a:srgbClr val="A200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a 19"/>
          <p:cNvGraphicFramePr>
            <a:graphicFrameLocks noGrp="1"/>
          </p:cNvGraphicFramePr>
          <p:nvPr>
            <p:extLst/>
          </p:nvPr>
        </p:nvGraphicFramePr>
        <p:xfrm>
          <a:off x="8402320" y="3594946"/>
          <a:ext cx="3362960" cy="25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56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FFFFFF"/>
                          </a:solidFill>
                        </a:rPr>
                        <a:t>Corredor Pacífico 2</a:t>
                      </a:r>
                    </a:p>
                  </a:txBody>
                  <a:tcPr anchor="ctr">
                    <a:solidFill>
                      <a:srgbClr val="4013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a 20"/>
          <p:cNvGraphicFramePr>
            <a:graphicFrameLocks noGrp="1"/>
          </p:cNvGraphicFramePr>
          <p:nvPr>
            <p:extLst/>
          </p:nvPr>
        </p:nvGraphicFramePr>
        <p:xfrm>
          <a:off x="8402320" y="3279986"/>
          <a:ext cx="3362960" cy="25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56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Corredor Pacífico 3</a:t>
                      </a:r>
                    </a:p>
                  </a:txBody>
                  <a:tcPr anchor="ctr">
                    <a:solidFill>
                      <a:srgbClr val="EEA91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Tabla 21"/>
          <p:cNvGraphicFramePr>
            <a:graphicFrameLocks noGrp="1"/>
          </p:cNvGraphicFramePr>
          <p:nvPr>
            <p:extLst/>
          </p:nvPr>
        </p:nvGraphicFramePr>
        <p:xfrm>
          <a:off x="8402320" y="2802466"/>
          <a:ext cx="3362960" cy="42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56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FFFFFF"/>
                          </a:solidFill>
                        </a:rPr>
                        <a:t>Girardot – Honda – Puerto Salgar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dirty="0">
                          <a:solidFill>
                            <a:srgbClr val="FFFFFF"/>
                          </a:solidFill>
                        </a:rPr>
                        <a:t>Corredor Pacífico 2</a:t>
                      </a:r>
                    </a:p>
                  </a:txBody>
                  <a:tcPr anchor="ctr">
                    <a:solidFill>
                      <a:srgbClr val="1755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a 22"/>
          <p:cNvGraphicFramePr>
            <a:graphicFrameLocks noGrp="1"/>
          </p:cNvGraphicFramePr>
          <p:nvPr>
            <p:extLst/>
          </p:nvPr>
        </p:nvGraphicFramePr>
        <p:xfrm>
          <a:off x="8402320" y="2487506"/>
          <a:ext cx="3362960" cy="25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5694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Perimetral de Oriente de Cundinamarca</a:t>
                      </a:r>
                    </a:p>
                  </a:txBody>
                  <a:tcPr anchor="ctr">
                    <a:solidFill>
                      <a:srgbClr val="76C5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a 23"/>
          <p:cNvGraphicFramePr>
            <a:graphicFrameLocks noGrp="1"/>
          </p:cNvGraphicFramePr>
          <p:nvPr>
            <p:extLst/>
          </p:nvPr>
        </p:nvGraphicFramePr>
        <p:xfrm>
          <a:off x="8402320" y="2172546"/>
          <a:ext cx="3362960" cy="25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5694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rgbClr val="FFFFFF"/>
                          </a:solidFill>
                        </a:rPr>
                        <a:t>Cartagena – Barranquilla 4G</a:t>
                      </a:r>
                    </a:p>
                  </a:txBody>
                  <a:tcPr anchor="ctr">
                    <a:solidFill>
                      <a:srgbClr val="C52B0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a 24"/>
          <p:cNvGraphicFramePr>
            <a:graphicFrameLocks noGrp="1"/>
          </p:cNvGraphicFramePr>
          <p:nvPr>
            <p:extLst/>
          </p:nvPr>
        </p:nvGraphicFramePr>
        <p:xfrm>
          <a:off x="8402320" y="1847426"/>
          <a:ext cx="3362960" cy="25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5694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>
                          <a:solidFill>
                            <a:srgbClr val="FFFFFF"/>
                          </a:solidFill>
                        </a:rPr>
                        <a:t>Río de Oro – </a:t>
                      </a:r>
                      <a:r>
                        <a:rPr lang="es-ES" sz="1100" dirty="0" err="1">
                          <a:solidFill>
                            <a:srgbClr val="FFFFFF"/>
                          </a:solidFill>
                        </a:rPr>
                        <a:t>Aguaclara</a:t>
                      </a:r>
                      <a:r>
                        <a:rPr lang="es-ES" sz="1100" dirty="0">
                          <a:solidFill>
                            <a:srgbClr val="FFFFFF"/>
                          </a:solidFill>
                        </a:rPr>
                        <a:t> - Gamarra</a:t>
                      </a:r>
                    </a:p>
                  </a:txBody>
                  <a:tcPr anchor="ctr">
                    <a:solidFill>
                      <a:srgbClr val="673A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" name="Título 2"/>
          <p:cNvSpPr txBox="1">
            <a:spLocks/>
          </p:cNvSpPr>
          <p:nvPr/>
        </p:nvSpPr>
        <p:spPr>
          <a:xfrm>
            <a:off x="0" y="-56265"/>
            <a:ext cx="11460481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400" dirty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Avance Programa 4G</a:t>
            </a:r>
            <a:r>
              <a:rPr lang="es-ES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(Proyectos 4G en Construcción)</a:t>
            </a:r>
            <a:endParaRPr lang="es-CO" sz="1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045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/>
          <p:cNvGraphicFramePr>
            <a:graphicFrameLocks/>
          </p:cNvGraphicFramePr>
          <p:nvPr>
            <p:extLst/>
          </p:nvPr>
        </p:nvGraphicFramePr>
        <p:xfrm>
          <a:off x="2075714" y="1506801"/>
          <a:ext cx="8072380" cy="3776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F1D00-0F7D-401C-A034-981AFB6B8ED9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CuadroTexto 2"/>
          <p:cNvSpPr txBox="1"/>
          <p:nvPr/>
        </p:nvSpPr>
        <p:spPr>
          <a:xfrm>
            <a:off x="2903002" y="3228198"/>
            <a:ext cx="1273211" cy="333869"/>
          </a:xfrm>
          <a:prstGeom prst="rect">
            <a:avLst/>
          </a:prstGeom>
          <a:solidFill>
            <a:sysClr val="window" lastClr="FFFFFF"/>
          </a:solidFill>
          <a:ln w="9525" cmpd="sng">
            <a:solidFill>
              <a:sysClr val="window" lastClr="FFFFFF">
                <a:shade val="50000"/>
              </a:sysClr>
            </a:solidFill>
          </a:ln>
          <a:effectLst/>
        </p:spPr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2,8 Billones</a:t>
            </a:r>
          </a:p>
        </p:txBody>
      </p:sp>
      <p:sp>
        <p:nvSpPr>
          <p:cNvPr id="12" name="CuadroTexto 3"/>
          <p:cNvSpPr txBox="1"/>
          <p:nvPr/>
        </p:nvSpPr>
        <p:spPr>
          <a:xfrm>
            <a:off x="5459104" y="2736085"/>
            <a:ext cx="1413699" cy="385970"/>
          </a:xfrm>
          <a:prstGeom prst="rect">
            <a:avLst/>
          </a:prstGeom>
          <a:solidFill>
            <a:sysClr val="window" lastClr="FFFFFF"/>
          </a:solidFill>
          <a:ln w="9525" cmpd="sng">
            <a:solidFill>
              <a:sysClr val="window" lastClr="FFFFFF">
                <a:shade val="50000"/>
              </a:sysClr>
            </a:solidFill>
          </a:ln>
          <a:effectLst/>
        </p:spPr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4,8 Billones</a:t>
            </a:r>
          </a:p>
        </p:txBody>
      </p:sp>
      <p:sp>
        <p:nvSpPr>
          <p:cNvPr id="13" name="CuadroTexto 4"/>
          <p:cNvSpPr txBox="1"/>
          <p:nvPr/>
        </p:nvSpPr>
        <p:spPr>
          <a:xfrm>
            <a:off x="8065827" y="1509070"/>
            <a:ext cx="1392072" cy="401617"/>
          </a:xfrm>
          <a:prstGeom prst="rect">
            <a:avLst/>
          </a:prstGeom>
          <a:solidFill>
            <a:sysClr val="window" lastClr="FFFFFF"/>
          </a:solidFill>
          <a:ln w="9525" cmpd="sng">
            <a:solidFill>
              <a:sysClr val="window" lastClr="FFFFFF">
                <a:shade val="50000"/>
              </a:sysClr>
            </a:solidFill>
          </a:ln>
          <a:effectLst/>
        </p:spPr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Billones</a:t>
            </a:r>
          </a:p>
        </p:txBody>
      </p:sp>
      <p:sp>
        <p:nvSpPr>
          <p:cNvPr id="14" name="Título 2"/>
          <p:cNvSpPr txBox="1">
            <a:spLocks/>
          </p:cNvSpPr>
          <p:nvPr/>
        </p:nvSpPr>
        <p:spPr>
          <a:xfrm>
            <a:off x="381664" y="262343"/>
            <a:ext cx="11460481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800" dirty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Beneficios del Programa</a:t>
            </a:r>
            <a:endParaRPr lang="es-CO" sz="2000" dirty="0">
              <a:solidFill>
                <a:srgbClr val="E36C09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573206" y="1296537"/>
            <a:ext cx="401244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</a:pPr>
            <a:r>
              <a:rPr lang="es-MX" sz="2800" dirty="0"/>
              <a:t>Efectos macroeconómicos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512916" y="1970307"/>
            <a:ext cx="5463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i="1" dirty="0"/>
              <a:t>Aceleración de la Inversión Privada en Infraestructura</a:t>
            </a:r>
            <a:endParaRPr lang="es-MX" i="1" dirty="0"/>
          </a:p>
        </p:txBody>
      </p:sp>
      <p:graphicFrame>
        <p:nvGraphicFramePr>
          <p:cNvPr id="18" name="4 Tabla"/>
          <p:cNvGraphicFramePr>
            <a:graphicFrameLocks noGrp="1"/>
          </p:cNvGraphicFramePr>
          <p:nvPr>
            <p:extLst/>
          </p:nvPr>
        </p:nvGraphicFramePr>
        <p:xfrm>
          <a:off x="3671156" y="5300406"/>
          <a:ext cx="4610099" cy="1333500"/>
        </p:xfrm>
        <a:graphic>
          <a:graphicData uri="http://schemas.openxmlformats.org/drawingml/2006/table">
            <a:tbl>
              <a:tblPr/>
              <a:tblGrid>
                <a:gridCol w="408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4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03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0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65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#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Concesiones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2010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2018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Ferrocarriles</a:t>
                      </a:r>
                    </a:p>
                  </a:txBody>
                  <a:tcPr marL="17145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$              91.895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$           179.000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$                300.000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Aeropuertos</a:t>
                      </a:r>
                    </a:p>
                  </a:txBody>
                  <a:tcPr marL="17145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$           482.740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$           214.000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$                500.000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Puertos</a:t>
                      </a:r>
                    </a:p>
                  </a:txBody>
                  <a:tcPr marL="17145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$           747.956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$           906.000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$                700.000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Carreteras</a:t>
                      </a:r>
                    </a:p>
                  </a:txBody>
                  <a:tcPr marL="17145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$        1.984.468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$        3.500.000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$            8.500.000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s-CO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17145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$        3.307.059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$        4.799.000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$          10.000.000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9265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ángulo 1"/>
          <p:cNvSpPr/>
          <p:nvPr/>
        </p:nvSpPr>
        <p:spPr>
          <a:xfrm>
            <a:off x="407368" y="1948275"/>
            <a:ext cx="6397829" cy="276999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914377" lvl="1" indent="-457189">
              <a:buClr>
                <a:srgbClr val="FFC000"/>
              </a:buClr>
            </a:pPr>
            <a:endParaRPr lang="en-US" sz="1200" dirty="0">
              <a:solidFill>
                <a:srgbClr val="366092">
                  <a:lumMod val="40000"/>
                  <a:lumOff val="60000"/>
                </a:srgb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406730" y="3897656"/>
            <a:ext cx="874914" cy="151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6500594" y="3897656"/>
            <a:ext cx="721245" cy="1368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Título 2"/>
          <p:cNvSpPr txBox="1">
            <a:spLocks/>
          </p:cNvSpPr>
          <p:nvPr/>
        </p:nvSpPr>
        <p:spPr>
          <a:xfrm>
            <a:off x="381664" y="275991"/>
            <a:ext cx="11460481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800" dirty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Beneficios del Programa:</a:t>
            </a:r>
            <a:endParaRPr lang="es-CO" sz="2000" dirty="0">
              <a:solidFill>
                <a:srgbClr val="E36C09"/>
              </a:solidFill>
            </a:endParaRPr>
          </a:p>
        </p:txBody>
      </p:sp>
      <p:sp>
        <p:nvSpPr>
          <p:cNvPr id="6" name="Triángulo isósceles 5"/>
          <p:cNvSpPr/>
          <p:nvPr/>
        </p:nvSpPr>
        <p:spPr>
          <a:xfrm rot="5400000">
            <a:off x="621884" y="2326511"/>
            <a:ext cx="521357" cy="244296"/>
          </a:xfrm>
          <a:prstGeom prst="triangle">
            <a:avLst/>
          </a:prstGeom>
          <a:solidFill>
            <a:schemeClr val="tx2"/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Rectángulo 23"/>
          <p:cNvSpPr/>
          <p:nvPr/>
        </p:nvSpPr>
        <p:spPr>
          <a:xfrm>
            <a:off x="1100602" y="2045379"/>
            <a:ext cx="1046486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 panose="020E0502030303020204" pitchFamily="34" charset="0"/>
              </a:rPr>
              <a:t>Efecto multiplicador de </a:t>
            </a:r>
            <a:r>
              <a:rPr lang="es-MX" sz="3600" b="1" dirty="0">
                <a:solidFill>
                  <a:schemeClr val="accent6"/>
                </a:solidFill>
                <a:latin typeface="Candara" panose="020E0502030303020204" pitchFamily="34" charset="0"/>
              </a:rPr>
              <a:t>1,5 % aprox </a:t>
            </a:r>
            <a:r>
              <a:rPr lang="es-MX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 panose="020E0502030303020204" pitchFamily="34" charset="0"/>
              </a:rPr>
              <a:t>en el PIB durante los años de construcción. </a:t>
            </a:r>
          </a:p>
        </p:txBody>
      </p:sp>
      <p:sp>
        <p:nvSpPr>
          <p:cNvPr id="25" name="Rectángulo 24"/>
          <p:cNvSpPr/>
          <p:nvPr/>
        </p:nvSpPr>
        <p:spPr>
          <a:xfrm>
            <a:off x="1100603" y="3492030"/>
            <a:ext cx="1026730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 panose="020E0502030303020204" pitchFamily="34" charset="0"/>
              </a:rPr>
              <a:t>Crecimiento potencial del PIB de </a:t>
            </a:r>
            <a:r>
              <a:rPr lang="es-MX" sz="3600" b="1" dirty="0">
                <a:solidFill>
                  <a:schemeClr val="accent6"/>
                </a:solidFill>
                <a:latin typeface="Candara" panose="020E0502030303020204" pitchFamily="34" charset="0"/>
              </a:rPr>
              <a:t>4,6% a 5,3% </a:t>
            </a:r>
            <a:r>
              <a:rPr lang="es-MX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 panose="020E0502030303020204" pitchFamily="34" charset="0"/>
              </a:rPr>
              <a:t>en el largo plazo.</a:t>
            </a:r>
          </a:p>
        </p:txBody>
      </p:sp>
      <p:sp>
        <p:nvSpPr>
          <p:cNvPr id="26" name="Rectángulo 25"/>
          <p:cNvSpPr/>
          <p:nvPr/>
        </p:nvSpPr>
        <p:spPr>
          <a:xfrm>
            <a:off x="1100603" y="4778137"/>
            <a:ext cx="10401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 panose="020E0502030303020204" pitchFamily="34" charset="0"/>
              </a:rPr>
              <a:t>Reducción en la tasa de desempleo en el largo plazo en </a:t>
            </a:r>
            <a:r>
              <a:rPr lang="es-MX" sz="3600" b="1" dirty="0">
                <a:solidFill>
                  <a:schemeClr val="accent6"/>
                </a:solidFill>
                <a:latin typeface="Candara" panose="020E0502030303020204" pitchFamily="34" charset="0"/>
              </a:rPr>
              <a:t>1%.</a:t>
            </a:r>
            <a:endParaRPr lang="es-MX" sz="3200" b="1" dirty="0">
              <a:solidFill>
                <a:schemeClr val="accent6"/>
              </a:solidFill>
              <a:latin typeface="Candara" panose="020E0502030303020204" pitchFamily="34" charset="0"/>
            </a:endParaRPr>
          </a:p>
        </p:txBody>
      </p:sp>
      <p:sp>
        <p:nvSpPr>
          <p:cNvPr id="27" name="Triángulo isósceles 26"/>
          <p:cNvSpPr/>
          <p:nvPr/>
        </p:nvSpPr>
        <p:spPr>
          <a:xfrm rot="5400000">
            <a:off x="621884" y="3630561"/>
            <a:ext cx="521357" cy="244296"/>
          </a:xfrm>
          <a:prstGeom prst="triangle">
            <a:avLst/>
          </a:prstGeom>
          <a:solidFill>
            <a:schemeClr val="tx2"/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9" name="Triángulo isósceles 28"/>
          <p:cNvSpPr/>
          <p:nvPr/>
        </p:nvSpPr>
        <p:spPr>
          <a:xfrm rot="5400000">
            <a:off x="621883" y="4925241"/>
            <a:ext cx="521357" cy="244296"/>
          </a:xfrm>
          <a:prstGeom prst="triangle">
            <a:avLst/>
          </a:prstGeom>
          <a:solidFill>
            <a:schemeClr val="tx2"/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CuadroTexto 2"/>
          <p:cNvSpPr txBox="1"/>
          <p:nvPr/>
        </p:nvSpPr>
        <p:spPr>
          <a:xfrm>
            <a:off x="573206" y="1310185"/>
            <a:ext cx="401244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</a:pPr>
            <a:r>
              <a:rPr lang="es-MX" sz="2800" dirty="0"/>
              <a:t>Efectos macroeconómicos</a:t>
            </a:r>
          </a:p>
        </p:txBody>
      </p:sp>
      <p:sp>
        <p:nvSpPr>
          <p:cNvPr id="14" name="Marcador de número de diapositiva 1"/>
          <p:cNvSpPr>
            <a:spLocks noGrp="1"/>
          </p:cNvSpPr>
          <p:nvPr>
            <p:ph type="sldNum" sz="quarter" idx="12"/>
          </p:nvPr>
        </p:nvSpPr>
        <p:spPr>
          <a:xfrm>
            <a:off x="11565468" y="6451344"/>
            <a:ext cx="576797" cy="365125"/>
          </a:xfrm>
        </p:spPr>
        <p:txBody>
          <a:bodyPr/>
          <a:lstStyle/>
          <a:p>
            <a:pPr>
              <a:defRPr/>
            </a:pPr>
            <a:r>
              <a:rPr lang="es-CO" dirty="0">
                <a:solidFill>
                  <a:srgbClr val="244061">
                    <a:tint val="75000"/>
                  </a:srgbClr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89929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ángulo 63"/>
          <p:cNvSpPr/>
          <p:nvPr/>
        </p:nvSpPr>
        <p:spPr>
          <a:xfrm>
            <a:off x="6869081" y="368300"/>
            <a:ext cx="5322919" cy="1011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65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1565468" y="6631737"/>
            <a:ext cx="576797" cy="365125"/>
          </a:xfrm>
        </p:spPr>
        <p:txBody>
          <a:bodyPr/>
          <a:lstStyle/>
          <a:p>
            <a:fld id="{319F1D00-0F7D-401C-A034-981AFB6B8ED9}" type="slidenum">
              <a:rPr lang="es-CO" b="1" smtClean="0">
                <a:solidFill>
                  <a:srgbClr val="386295"/>
                </a:solidFill>
              </a:rPr>
              <a:pPr/>
              <a:t>14</a:t>
            </a:fld>
            <a:endParaRPr lang="es-CO" b="1" dirty="0">
              <a:solidFill>
                <a:srgbClr val="386295"/>
              </a:solidFill>
            </a:endParaRPr>
          </a:p>
        </p:txBody>
      </p:sp>
      <p:sp>
        <p:nvSpPr>
          <p:cNvPr id="68" name="Marcador de número de diapositiva 1"/>
          <p:cNvSpPr txBox="1">
            <a:spLocks/>
          </p:cNvSpPr>
          <p:nvPr/>
        </p:nvSpPr>
        <p:spPr>
          <a:xfrm>
            <a:off x="11565468" y="6629016"/>
            <a:ext cx="576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O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1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  <a:sym typeface="Candar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14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8" name="Rectángulo 77"/>
          <p:cNvSpPr/>
          <p:nvPr/>
        </p:nvSpPr>
        <p:spPr>
          <a:xfrm>
            <a:off x="6869081" y="436199"/>
            <a:ext cx="1336417" cy="873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0" y="1296808"/>
            <a:ext cx="7953480" cy="769441"/>
            <a:chOff x="784747" y="1462928"/>
            <a:chExt cx="7953480" cy="846387"/>
          </a:xfrm>
        </p:grpSpPr>
        <p:sp>
          <p:nvSpPr>
            <p:cNvPr id="12" name="CuadroTexto 11"/>
            <p:cNvSpPr txBox="1"/>
            <p:nvPr/>
          </p:nvSpPr>
          <p:spPr>
            <a:xfrm>
              <a:off x="1263877" y="1520223"/>
              <a:ext cx="7474350" cy="778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4000" u="sng" dirty="0">
                  <a:solidFill>
                    <a:schemeClr val="accent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</a:rPr>
                <a:t>otros sectores </a:t>
              </a:r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784747" y="1462928"/>
              <a:ext cx="1189833" cy="846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CO" sz="4400" b="1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  <p:sp>
        <p:nvSpPr>
          <p:cNvPr id="20" name="Rectángulo 1"/>
          <p:cNvSpPr/>
          <p:nvPr/>
        </p:nvSpPr>
        <p:spPr>
          <a:xfrm>
            <a:off x="407369" y="2261040"/>
            <a:ext cx="6397829" cy="276999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914377" lvl="1" indent="-457189">
              <a:buClr>
                <a:srgbClr val="FFC000"/>
              </a:buClr>
            </a:pPr>
            <a:endParaRPr lang="en-US" sz="1200" dirty="0">
              <a:solidFill>
                <a:srgbClr val="366092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6406731" y="4210421"/>
            <a:ext cx="874914" cy="151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6500595" y="4210421"/>
            <a:ext cx="721245" cy="1368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961039" y="2640005"/>
            <a:ext cx="10728212" cy="830997"/>
            <a:chOff x="867750" y="2328897"/>
            <a:chExt cx="10728212" cy="830997"/>
          </a:xfrm>
        </p:grpSpPr>
        <p:sp>
          <p:nvSpPr>
            <p:cNvPr id="24" name="Triángulo isósceles 23"/>
            <p:cNvSpPr/>
            <p:nvPr/>
          </p:nvSpPr>
          <p:spPr>
            <a:xfrm rot="5400000">
              <a:off x="787458" y="2557526"/>
              <a:ext cx="404881" cy="244297"/>
            </a:xfrm>
            <a:prstGeom prst="triangle">
              <a:avLst/>
            </a:prstGeom>
            <a:solidFill>
              <a:schemeClr val="tx2"/>
            </a:solidFill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5" name="Rectángulo 24"/>
            <p:cNvSpPr/>
            <p:nvPr/>
          </p:nvSpPr>
          <p:spPr>
            <a:xfrm>
              <a:off x="1131097" y="2328897"/>
              <a:ext cx="1046486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2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ndara" panose="020E0502030303020204" pitchFamily="34" charset="0"/>
                </a:rPr>
                <a:t>5 millones de toneladas de cemento (1 mil ton por año)</a:t>
              </a:r>
            </a:p>
            <a:p>
              <a:r>
                <a:rPr lang="es-CO" sz="2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ndara" panose="020E0502030303020204" pitchFamily="34" charset="0"/>
                </a:rPr>
                <a:t>Actualmente se demandan 12 </a:t>
              </a:r>
              <a:r>
                <a:rPr lang="es-CO" sz="24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Candara" panose="020E0502030303020204" pitchFamily="34" charset="0"/>
                </a:rPr>
                <a:t>mill</a:t>
              </a:r>
              <a:r>
                <a:rPr lang="es-CO" sz="2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ndara" panose="020E0502030303020204" pitchFamily="34" charset="0"/>
                </a:rPr>
                <a:t> ton/año</a:t>
              </a:r>
              <a:endParaRPr lang="es-MX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 panose="020E0502030303020204" pitchFamily="34" charset="0"/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980089" y="3562579"/>
            <a:ext cx="10752938" cy="830997"/>
            <a:chOff x="867750" y="2292203"/>
            <a:chExt cx="10752938" cy="830997"/>
          </a:xfrm>
        </p:grpSpPr>
        <p:sp>
          <p:nvSpPr>
            <p:cNvPr id="31" name="Triángulo isósceles 30"/>
            <p:cNvSpPr/>
            <p:nvPr/>
          </p:nvSpPr>
          <p:spPr>
            <a:xfrm rot="5400000">
              <a:off x="787458" y="2557526"/>
              <a:ext cx="404881" cy="244297"/>
            </a:xfrm>
            <a:prstGeom prst="triangle">
              <a:avLst/>
            </a:prstGeom>
            <a:solidFill>
              <a:schemeClr val="tx2"/>
            </a:solidFill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2" name="Rectángulo 31"/>
            <p:cNvSpPr/>
            <p:nvPr/>
          </p:nvSpPr>
          <p:spPr>
            <a:xfrm>
              <a:off x="1155823" y="2292203"/>
              <a:ext cx="1046486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2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ndara" panose="020E0502030303020204" pitchFamily="34" charset="0"/>
                </a:rPr>
                <a:t>940 mil toneladas de acero (180 mil ton por año)</a:t>
              </a:r>
            </a:p>
            <a:p>
              <a:r>
                <a:rPr lang="es-CO" sz="2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ndara" panose="020E0502030303020204" pitchFamily="34" charset="0"/>
                </a:rPr>
                <a:t>Actualmente se demanda 1,3 millones de ton/año</a:t>
              </a:r>
              <a:endParaRPr lang="es-MX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 panose="020E0502030303020204" pitchFamily="34" charset="0"/>
              </a:endParaRPr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980089" y="4470233"/>
            <a:ext cx="10752938" cy="830997"/>
            <a:chOff x="867750" y="2329786"/>
            <a:chExt cx="10752938" cy="830997"/>
          </a:xfrm>
        </p:grpSpPr>
        <p:sp>
          <p:nvSpPr>
            <p:cNvPr id="34" name="Triángulo isósceles 33"/>
            <p:cNvSpPr/>
            <p:nvPr/>
          </p:nvSpPr>
          <p:spPr>
            <a:xfrm rot="5400000">
              <a:off x="787458" y="2557526"/>
              <a:ext cx="404881" cy="244297"/>
            </a:xfrm>
            <a:prstGeom prst="triangle">
              <a:avLst/>
            </a:prstGeom>
            <a:solidFill>
              <a:schemeClr val="tx2"/>
            </a:solidFill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5" name="Rectángulo 34"/>
            <p:cNvSpPr/>
            <p:nvPr/>
          </p:nvSpPr>
          <p:spPr>
            <a:xfrm>
              <a:off x="1155823" y="2329786"/>
              <a:ext cx="1046486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2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ndara" panose="020E0502030303020204" pitchFamily="34" charset="0"/>
                </a:rPr>
                <a:t>1,4 millones de toneladas de asfalto (280 mil ton/año)</a:t>
              </a:r>
            </a:p>
            <a:p>
              <a:r>
                <a:rPr lang="es-CO" sz="2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ndara" panose="020E0502030303020204" pitchFamily="34" charset="0"/>
                </a:rPr>
                <a:t>Actualmente se demanda es de 636 mil ton/año</a:t>
              </a:r>
              <a:endParaRPr lang="es-MX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 panose="020E0502030303020204" pitchFamily="34" charset="0"/>
              </a:endParaRPr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980089" y="5409545"/>
            <a:ext cx="10752938" cy="464814"/>
            <a:chOff x="867750" y="2477234"/>
            <a:chExt cx="10752938" cy="464814"/>
          </a:xfrm>
        </p:grpSpPr>
        <p:sp>
          <p:nvSpPr>
            <p:cNvPr id="37" name="Triángulo isósceles 36"/>
            <p:cNvSpPr/>
            <p:nvPr/>
          </p:nvSpPr>
          <p:spPr>
            <a:xfrm rot="5400000">
              <a:off x="787458" y="2557526"/>
              <a:ext cx="404881" cy="244297"/>
            </a:xfrm>
            <a:prstGeom prst="triangle">
              <a:avLst/>
            </a:prstGeom>
            <a:solidFill>
              <a:schemeClr val="tx2"/>
            </a:solidFill>
            <a:effectLst>
              <a:glow rad="63500">
                <a:schemeClr val="accent6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8" name="Rectángulo 37"/>
            <p:cNvSpPr/>
            <p:nvPr/>
          </p:nvSpPr>
          <p:spPr>
            <a:xfrm>
              <a:off x="1155823" y="2480383"/>
              <a:ext cx="1046486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2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ndara" panose="020E0502030303020204" pitchFamily="34" charset="0"/>
                </a:rPr>
                <a:t>Entre 1,6 y 1,8 mil toneladas de explosivos para la construcción de túneles </a:t>
              </a:r>
            </a:p>
          </p:txBody>
        </p:sp>
      </p:grpSp>
      <p:sp>
        <p:nvSpPr>
          <p:cNvPr id="39" name="Rectángulo 38"/>
          <p:cNvSpPr/>
          <p:nvPr/>
        </p:nvSpPr>
        <p:spPr>
          <a:xfrm>
            <a:off x="512916" y="1970307"/>
            <a:ext cx="94828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3200" i="1" dirty="0">
                <a:solidFill>
                  <a:schemeClr val="tx2"/>
                </a:solidFill>
              </a:rPr>
              <a:t>La 4G demandará durante los 5 años de construcción: </a:t>
            </a:r>
            <a:endParaRPr lang="es-MX" sz="3200" i="1" dirty="0">
              <a:solidFill>
                <a:schemeClr val="tx2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0" y="6477000"/>
            <a:ext cx="70866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</a:pPr>
            <a:r>
              <a:rPr lang="es-CO" sz="1200" dirty="0">
                <a:solidFill>
                  <a:schemeClr val="accent3"/>
                </a:solidFill>
              </a:rPr>
              <a:t>* Cifras estimadas de acuerdo con las mesas de trabajo con la ANDI</a:t>
            </a:r>
          </a:p>
        </p:txBody>
      </p:sp>
      <p:sp>
        <p:nvSpPr>
          <p:cNvPr id="28" name="Título 2"/>
          <p:cNvSpPr txBox="1">
            <a:spLocks/>
          </p:cNvSpPr>
          <p:nvPr/>
        </p:nvSpPr>
        <p:spPr>
          <a:xfrm>
            <a:off x="381664" y="349428"/>
            <a:ext cx="11460481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400" dirty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Beneficios del Programa:</a:t>
            </a:r>
            <a:endParaRPr lang="es-CO" sz="1800" dirty="0">
              <a:solidFill>
                <a:srgbClr val="E36C09"/>
              </a:solidFill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6746640" y="610768"/>
            <a:ext cx="401244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</a:pPr>
            <a:r>
              <a:rPr lang="es-MX" sz="2400" dirty="0"/>
              <a:t>Efectos microeconómicos</a:t>
            </a:r>
          </a:p>
        </p:txBody>
      </p:sp>
    </p:spTree>
    <p:extLst>
      <p:ext uri="{BB962C8B-B14F-4D97-AF65-F5344CB8AC3E}">
        <p14:creationId xmlns:p14="http://schemas.microsoft.com/office/powerpoint/2010/main" val="149055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switch dir="r"/>
      </p:transition>
    </mc:Choice>
    <mc:Fallback xmlns="">
      <p:transition spd="slow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o 27"/>
          <p:cNvGrpSpPr/>
          <p:nvPr/>
        </p:nvGrpSpPr>
        <p:grpSpPr>
          <a:xfrm>
            <a:off x="6096" y="0"/>
            <a:ext cx="12185904" cy="6858000"/>
            <a:chOff x="6096" y="0"/>
            <a:chExt cx="12185904" cy="6858000"/>
          </a:xfrm>
        </p:grpSpPr>
        <p:pic>
          <p:nvPicPr>
            <p:cNvPr id="31" name="Imagen 30" descr="MAPA-0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" y="0"/>
              <a:ext cx="12185904" cy="6858000"/>
            </a:xfrm>
            <a:prstGeom prst="rect">
              <a:avLst/>
            </a:prstGeom>
          </p:spPr>
        </p:pic>
        <p:pic>
          <p:nvPicPr>
            <p:cNvPr id="32" name="Imagen 31" descr="04-01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3624" y="843866"/>
              <a:ext cx="2085958" cy="1809506"/>
            </a:xfrm>
            <a:prstGeom prst="rect">
              <a:avLst/>
            </a:prstGeom>
          </p:spPr>
        </p:pic>
        <p:pic>
          <p:nvPicPr>
            <p:cNvPr id="33" name="Imagen 32" descr="02-01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1023" y="5519049"/>
              <a:ext cx="728829" cy="706838"/>
            </a:xfrm>
            <a:prstGeom prst="rect">
              <a:avLst/>
            </a:prstGeom>
          </p:spPr>
        </p:pic>
        <p:pic>
          <p:nvPicPr>
            <p:cNvPr id="34" name="Imagen 33" descr="01-01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9705" y="6079828"/>
              <a:ext cx="659716" cy="559188"/>
            </a:xfrm>
            <a:prstGeom prst="rect">
              <a:avLst/>
            </a:prstGeom>
          </p:spPr>
        </p:pic>
        <p:sp>
          <p:nvSpPr>
            <p:cNvPr id="35" name="CuadroTexto 34"/>
            <p:cNvSpPr txBox="1"/>
            <p:nvPr/>
          </p:nvSpPr>
          <p:spPr>
            <a:xfrm>
              <a:off x="45354" y="6657945"/>
              <a:ext cx="2255019" cy="1538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400" dirty="0">
                  <a:solidFill>
                    <a:srgbClr val="161616"/>
                  </a:solidFill>
                </a:rPr>
                <a:t>ELABORADO POR: OFICINA DE COMUNICACIONES AGENCIA NACIONAL DE INFRAESTRUCTURA - ANI</a:t>
              </a:r>
            </a:p>
          </p:txBody>
        </p:sp>
        <p:pic>
          <p:nvPicPr>
            <p:cNvPr id="36" name="Imagen 35" descr="07-01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555" y="1534512"/>
              <a:ext cx="1164336" cy="627888"/>
            </a:xfrm>
            <a:prstGeom prst="rect">
              <a:avLst/>
            </a:prstGeom>
          </p:spPr>
        </p:pic>
        <p:pic>
          <p:nvPicPr>
            <p:cNvPr id="37" name="Imagen 36" descr="08-01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1511" y="1469611"/>
              <a:ext cx="655320" cy="213360"/>
            </a:xfrm>
            <a:prstGeom prst="rect">
              <a:avLst/>
            </a:prstGeom>
          </p:spPr>
        </p:pic>
        <p:pic>
          <p:nvPicPr>
            <p:cNvPr id="38" name="Imagen 37" descr="011-01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9128" y="2554051"/>
              <a:ext cx="2020824" cy="3069336"/>
            </a:xfrm>
            <a:prstGeom prst="rect">
              <a:avLst/>
            </a:prstGeom>
          </p:spPr>
        </p:pic>
        <p:pic>
          <p:nvPicPr>
            <p:cNvPr id="39" name="Imagen 38" descr="012-01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9519" y="1955030"/>
              <a:ext cx="1462513" cy="926154"/>
            </a:xfrm>
            <a:prstGeom prst="rect">
              <a:avLst/>
            </a:prstGeom>
          </p:spPr>
        </p:pic>
      </p:grpSp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944554"/>
              </p:ext>
            </p:extLst>
          </p:nvPr>
        </p:nvGraphicFramePr>
        <p:xfrm>
          <a:off x="6565163" y="703183"/>
          <a:ext cx="5427515" cy="134112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33839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3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lt1"/>
                          </a:solidFill>
                          <a:latin typeface="+mn-lt"/>
                        </a:rPr>
                        <a:t>Estado</a:t>
                      </a:r>
                      <a:r>
                        <a:rPr lang="es-ES" sz="1400" b="1" baseline="0" dirty="0">
                          <a:solidFill>
                            <a:schemeClr val="lt1"/>
                          </a:solidFill>
                          <a:latin typeface="+mn-lt"/>
                        </a:rPr>
                        <a:t> Actual</a:t>
                      </a:r>
                      <a:endParaRPr lang="es-ES" sz="1400" b="1" dirty="0">
                        <a:solidFill>
                          <a:srgbClr val="16161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Bogotá - La Ye de Ciénaga</a:t>
                      </a:r>
                      <a:endParaRPr lang="es-ES" sz="1400" b="0" dirty="0">
                        <a:solidFill>
                          <a:srgbClr val="161616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262">
                <a:tc>
                  <a:txBody>
                    <a:bodyPr/>
                    <a:lstStyle/>
                    <a:p>
                      <a:r>
                        <a:rPr lang="es-ES" sz="1400" dirty="0">
                          <a:solidFill>
                            <a:schemeClr val="accent6"/>
                          </a:solidFill>
                        </a:rPr>
                        <a:t>Longitud total O-D</a:t>
                      </a:r>
                      <a:endParaRPr lang="es-ES" sz="1400" b="1" dirty="0">
                        <a:solidFill>
                          <a:schemeClr val="accent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accent6"/>
                          </a:solidFill>
                        </a:rPr>
                        <a:t>903 km</a:t>
                      </a:r>
                      <a:endParaRPr lang="es-ES" sz="1400" b="0" dirty="0">
                        <a:solidFill>
                          <a:schemeClr val="accent6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262">
                <a:tc>
                  <a:txBody>
                    <a:bodyPr/>
                    <a:lstStyle/>
                    <a:p>
                      <a:r>
                        <a:rPr lang="es-ES" sz="1400" dirty="0">
                          <a:solidFill>
                            <a:schemeClr val="accent6"/>
                          </a:solidFill>
                        </a:rPr>
                        <a:t>Porcentaje de avance total del corredor</a:t>
                      </a:r>
                      <a:r>
                        <a:rPr lang="es-ES" sz="1400" baseline="0" dirty="0">
                          <a:solidFill>
                            <a:schemeClr val="accent6"/>
                          </a:solidFill>
                        </a:rPr>
                        <a:t> vial:</a:t>
                      </a:r>
                      <a:endParaRPr lang="es-ES" sz="1400" b="1" dirty="0">
                        <a:solidFill>
                          <a:schemeClr val="accent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accent6"/>
                          </a:solidFill>
                        </a:rPr>
                        <a:t>42%</a:t>
                      </a:r>
                      <a:endParaRPr lang="es-ES" sz="1400" b="0" dirty="0">
                        <a:solidFill>
                          <a:schemeClr val="accent6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Rectángulo 10"/>
          <p:cNvSpPr/>
          <p:nvPr/>
        </p:nvSpPr>
        <p:spPr>
          <a:xfrm>
            <a:off x="6565162" y="3147192"/>
            <a:ext cx="5427515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600" b="1" dirty="0"/>
              <a:t>REDUCCIÓN DE COSTOS DE OPERACIÓN VEHICULAR</a:t>
            </a:r>
          </a:p>
          <a:p>
            <a:pPr algn="ctr"/>
            <a:r>
              <a:rPr lang="es-ES" sz="1600" b="1" dirty="0"/>
              <a:t>Velocidades de Diseño de 60 a 100 Km/h</a:t>
            </a:r>
          </a:p>
        </p:txBody>
      </p:sp>
      <p:sp>
        <p:nvSpPr>
          <p:cNvPr id="26" name="Rectángulo 25"/>
          <p:cNvSpPr/>
          <p:nvPr/>
        </p:nvSpPr>
        <p:spPr>
          <a:xfrm>
            <a:off x="6580414" y="2072905"/>
            <a:ext cx="5427515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600" b="1" dirty="0"/>
              <a:t>REDUCCIÓN DE TIEMPOS</a:t>
            </a:r>
          </a:p>
          <a:p>
            <a:pPr algn="ctr"/>
            <a:r>
              <a:rPr lang="es-ES" sz="1600" b="1" dirty="0"/>
              <a:t>25 y 40 %</a:t>
            </a:r>
          </a:p>
          <a:p>
            <a:pPr algn="ctr"/>
            <a:r>
              <a:rPr lang="es-ES" sz="1600" b="1" dirty="0"/>
              <a:t>Camiones: 20 - 24 horas             14 horas</a:t>
            </a:r>
          </a:p>
          <a:p>
            <a:pPr algn="ctr"/>
            <a:r>
              <a:rPr lang="es-ES" sz="1600" b="1" dirty="0"/>
              <a:t>Automóviles 14 horas                  11 horas</a:t>
            </a:r>
            <a:endParaRPr lang="es-ES" b="1" dirty="0"/>
          </a:p>
        </p:txBody>
      </p:sp>
      <p:sp>
        <p:nvSpPr>
          <p:cNvPr id="24" name="Flecha derecha 23"/>
          <p:cNvSpPr/>
          <p:nvPr/>
        </p:nvSpPr>
        <p:spPr>
          <a:xfrm>
            <a:off x="9870360" y="2702730"/>
            <a:ext cx="274918" cy="153142"/>
          </a:xfrm>
          <a:prstGeom prst="rightArrow">
            <a:avLst/>
          </a:prstGeom>
          <a:solidFill>
            <a:srgbClr val="41A228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9" name="Título 2"/>
          <p:cNvSpPr txBox="1">
            <a:spLocks/>
          </p:cNvSpPr>
          <p:nvPr/>
        </p:nvSpPr>
        <p:spPr>
          <a:xfrm>
            <a:off x="1" y="7158"/>
            <a:ext cx="5050970" cy="40907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Beneficios programa de Concesiones</a:t>
            </a:r>
            <a:endParaRPr lang="es-CO" dirty="0">
              <a:solidFill>
                <a:schemeClr val="accent1"/>
              </a:solidFill>
            </a:endParaRPr>
          </a:p>
        </p:txBody>
      </p:sp>
      <p:graphicFrame>
        <p:nvGraphicFramePr>
          <p:cNvPr id="40" name="Tabla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940044"/>
              </p:ext>
            </p:extLst>
          </p:nvPr>
        </p:nvGraphicFramePr>
        <p:xfrm>
          <a:off x="6647835" y="4459650"/>
          <a:ext cx="5344843" cy="3352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5344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929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BENEFICIOS</a:t>
                      </a:r>
                      <a:endParaRPr lang="es-ES" sz="16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1" name="Tabla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19010"/>
              </p:ext>
            </p:extLst>
          </p:nvPr>
        </p:nvGraphicFramePr>
        <p:xfrm>
          <a:off x="6643914" y="4781149"/>
          <a:ext cx="5364015" cy="152019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380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71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6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93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5241">
                <a:tc>
                  <a:txBody>
                    <a:bodyPr/>
                    <a:lstStyle/>
                    <a:p>
                      <a:pPr algn="ctr" fontAlgn="ctr"/>
                      <a:endParaRPr lang="es-MX" sz="16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2011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2016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>
                          <a:effectLst/>
                          <a:latin typeface="+mj-lt"/>
                        </a:rPr>
                        <a:t>2021</a:t>
                      </a:r>
                      <a:endParaRPr lang="es-MX" sz="16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39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Tiempo (horas)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30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25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15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16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COV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$4.543.733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kern="1200" dirty="0">
                          <a:effectLst/>
                          <a:latin typeface="+mj-lt"/>
                        </a:rPr>
                        <a:t>$4.296.754</a:t>
                      </a:r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 $     3.738.164 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739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PEAJES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 $     367.400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 $         398.000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 $        519.000 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739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Costo Total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 $  4.911.133 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 $      4.694.154 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 $     4.257.164 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39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%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-4,42%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  <a:latin typeface="+mj-lt"/>
                        </a:rPr>
                        <a:t>-9,31%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2" name="CuadroTexto 41"/>
          <p:cNvSpPr txBox="1"/>
          <p:nvPr/>
        </p:nvSpPr>
        <p:spPr>
          <a:xfrm>
            <a:off x="6656614" y="6338191"/>
            <a:ext cx="588613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ts val="600"/>
              </a:spcBef>
              <a:spcAft>
                <a:spcPts val="600"/>
              </a:spcAft>
              <a:buClr>
                <a:srgbClr val="A6A6A6"/>
              </a:buClr>
              <a:buSzPct val="120000"/>
            </a:pPr>
            <a:r>
              <a:rPr lang="es-MX" sz="1100" dirty="0">
                <a:solidFill>
                  <a:srgbClr val="244061"/>
                </a:solidFill>
                <a:latin typeface="+mj-lt"/>
                <a:cs typeface="Arial" charset="0"/>
              </a:rPr>
              <a:t>Nota: Costos calculados para vehículo de 6 ejes</a:t>
            </a:r>
          </a:p>
        </p:txBody>
      </p:sp>
      <p:sp>
        <p:nvSpPr>
          <p:cNvPr id="43" name="Rectángulo 42"/>
          <p:cNvSpPr/>
          <p:nvPr/>
        </p:nvSpPr>
        <p:spPr>
          <a:xfrm>
            <a:off x="6565161" y="337806"/>
            <a:ext cx="54275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41A2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CORREDOR BOGOTÁ – SANTA MARTA</a:t>
            </a:r>
          </a:p>
        </p:txBody>
      </p:sp>
      <p:sp>
        <p:nvSpPr>
          <p:cNvPr id="44" name="Flecha derecha 43"/>
          <p:cNvSpPr/>
          <p:nvPr/>
        </p:nvSpPr>
        <p:spPr>
          <a:xfrm>
            <a:off x="9883060" y="2931330"/>
            <a:ext cx="274918" cy="153142"/>
          </a:xfrm>
          <a:prstGeom prst="rightArrow">
            <a:avLst/>
          </a:prstGeom>
          <a:solidFill>
            <a:srgbClr val="41A228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5" name="Rectángulo 44"/>
          <p:cNvSpPr/>
          <p:nvPr/>
        </p:nvSpPr>
        <p:spPr>
          <a:xfrm>
            <a:off x="6643914" y="4053466"/>
            <a:ext cx="54275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41A2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CORREDOR BOGOTÁ – CARTAGENA (+ 4G)</a:t>
            </a:r>
          </a:p>
        </p:txBody>
      </p:sp>
    </p:spTree>
    <p:extLst>
      <p:ext uri="{BB962C8B-B14F-4D97-AF65-F5344CB8AC3E}">
        <p14:creationId xmlns:p14="http://schemas.microsoft.com/office/powerpoint/2010/main" val="80803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16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645808" y="1649104"/>
            <a:ext cx="10895247" cy="1545906"/>
            <a:chOff x="764840" y="996727"/>
            <a:chExt cx="10895247" cy="1545906"/>
          </a:xfrm>
        </p:grpSpPr>
        <p:cxnSp>
          <p:nvCxnSpPr>
            <p:cNvPr id="4" name="Conector recto 3"/>
            <p:cNvCxnSpPr/>
            <p:nvPr/>
          </p:nvCxnSpPr>
          <p:spPr>
            <a:xfrm>
              <a:off x="846859" y="2161502"/>
              <a:ext cx="10659341" cy="2177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Elipse 4"/>
            <p:cNvSpPr/>
            <p:nvPr/>
          </p:nvSpPr>
          <p:spPr>
            <a:xfrm>
              <a:off x="846859" y="2096188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6" name="Elipse 5"/>
            <p:cNvSpPr/>
            <p:nvPr/>
          </p:nvSpPr>
          <p:spPr>
            <a:xfrm>
              <a:off x="11434329" y="2107074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7" name="CuadroTexto 6"/>
            <p:cNvSpPr txBox="1"/>
            <p:nvPr/>
          </p:nvSpPr>
          <p:spPr>
            <a:xfrm rot="16200000">
              <a:off x="461528" y="1452441"/>
              <a:ext cx="914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Bogotá</a:t>
              </a:r>
            </a:p>
          </p:txBody>
        </p:sp>
        <p:sp>
          <p:nvSpPr>
            <p:cNvPr id="8" name="CuadroTexto 7"/>
            <p:cNvSpPr txBox="1"/>
            <p:nvPr/>
          </p:nvSpPr>
          <p:spPr>
            <a:xfrm rot="16200000">
              <a:off x="10972797" y="1376240"/>
              <a:ext cx="10668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Cartagena</a:t>
              </a:r>
            </a:p>
          </p:txBody>
        </p:sp>
        <p:sp>
          <p:nvSpPr>
            <p:cNvPr id="9" name="CuadroTexto 8"/>
            <p:cNvSpPr txBox="1"/>
            <p:nvPr/>
          </p:nvSpPr>
          <p:spPr>
            <a:xfrm>
              <a:off x="3182588" y="2234856"/>
              <a:ext cx="6400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dirty="0"/>
                <a:t>1055 km de calzada sencilla</a:t>
              </a:r>
            </a:p>
          </p:txBody>
        </p:sp>
        <p:sp>
          <p:nvSpPr>
            <p:cNvPr id="18" name="Elipse 17"/>
            <p:cNvSpPr/>
            <p:nvPr/>
          </p:nvSpPr>
          <p:spPr>
            <a:xfrm>
              <a:off x="1413666" y="2096188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9" name="CuadroTexto 18"/>
            <p:cNvSpPr txBox="1"/>
            <p:nvPr/>
          </p:nvSpPr>
          <p:spPr>
            <a:xfrm rot="16200000">
              <a:off x="1028335" y="1452441"/>
              <a:ext cx="914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Villeta</a:t>
              </a:r>
            </a:p>
          </p:txBody>
        </p:sp>
        <p:sp>
          <p:nvSpPr>
            <p:cNvPr id="20" name="Elipse 19"/>
            <p:cNvSpPr/>
            <p:nvPr/>
          </p:nvSpPr>
          <p:spPr>
            <a:xfrm>
              <a:off x="1836732" y="2096187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21" name="CuadroTexto 20"/>
            <p:cNvSpPr txBox="1"/>
            <p:nvPr/>
          </p:nvSpPr>
          <p:spPr>
            <a:xfrm rot="16200000">
              <a:off x="1451401" y="1452440"/>
              <a:ext cx="914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Guaduas</a:t>
              </a:r>
            </a:p>
          </p:txBody>
        </p:sp>
        <p:sp>
          <p:nvSpPr>
            <p:cNvPr id="22" name="Elipse 21"/>
            <p:cNvSpPr/>
            <p:nvPr/>
          </p:nvSpPr>
          <p:spPr>
            <a:xfrm>
              <a:off x="2252558" y="2095197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23" name="CuadroTexto 22"/>
            <p:cNvSpPr txBox="1"/>
            <p:nvPr/>
          </p:nvSpPr>
          <p:spPr>
            <a:xfrm rot="16200000">
              <a:off x="1867227" y="1451450"/>
              <a:ext cx="914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El Korán</a:t>
              </a:r>
            </a:p>
          </p:txBody>
        </p:sp>
        <p:sp>
          <p:nvSpPr>
            <p:cNvPr id="24" name="Elipse 23"/>
            <p:cNvSpPr/>
            <p:nvPr/>
          </p:nvSpPr>
          <p:spPr>
            <a:xfrm>
              <a:off x="5881633" y="2095197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25" name="CuadroTexto 24"/>
            <p:cNvSpPr txBox="1"/>
            <p:nvPr/>
          </p:nvSpPr>
          <p:spPr>
            <a:xfrm rot="16200000">
              <a:off x="5458697" y="1413845"/>
              <a:ext cx="9896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San Roque</a:t>
              </a:r>
            </a:p>
          </p:txBody>
        </p:sp>
        <p:sp>
          <p:nvSpPr>
            <p:cNvPr id="26" name="Elipse 25"/>
            <p:cNvSpPr/>
            <p:nvPr/>
          </p:nvSpPr>
          <p:spPr>
            <a:xfrm>
              <a:off x="7969290" y="2104227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27" name="CuadroTexto 26"/>
            <p:cNvSpPr txBox="1"/>
            <p:nvPr/>
          </p:nvSpPr>
          <p:spPr>
            <a:xfrm rot="16200000">
              <a:off x="7583959" y="1460480"/>
              <a:ext cx="914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Bosconia</a:t>
              </a:r>
            </a:p>
          </p:txBody>
        </p:sp>
        <p:sp>
          <p:nvSpPr>
            <p:cNvPr id="28" name="Elipse 27"/>
            <p:cNvSpPr/>
            <p:nvPr/>
          </p:nvSpPr>
          <p:spPr>
            <a:xfrm>
              <a:off x="10328830" y="2095197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29" name="CuadroTexto 28"/>
            <p:cNvSpPr txBox="1"/>
            <p:nvPr/>
          </p:nvSpPr>
          <p:spPr>
            <a:xfrm rot="16200000">
              <a:off x="9943499" y="1343729"/>
              <a:ext cx="914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Cruz del Viso</a:t>
              </a:r>
            </a:p>
          </p:txBody>
        </p:sp>
        <p:sp>
          <p:nvSpPr>
            <p:cNvPr id="30" name="Elipse 29"/>
            <p:cNvSpPr/>
            <p:nvPr/>
          </p:nvSpPr>
          <p:spPr>
            <a:xfrm>
              <a:off x="9426465" y="2104227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31" name="CuadroTexto 30"/>
            <p:cNvSpPr txBox="1"/>
            <p:nvPr/>
          </p:nvSpPr>
          <p:spPr>
            <a:xfrm rot="16200000">
              <a:off x="9041134" y="1352759"/>
              <a:ext cx="9144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Carmen de Bolívar</a:t>
              </a:r>
            </a:p>
          </p:txBody>
        </p:sp>
        <p:cxnSp>
          <p:nvCxnSpPr>
            <p:cNvPr id="51" name="Conector recto 50"/>
            <p:cNvCxnSpPr/>
            <p:nvPr/>
          </p:nvCxnSpPr>
          <p:spPr>
            <a:xfrm>
              <a:off x="918889" y="2201154"/>
              <a:ext cx="194221" cy="498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Pentágono regular 55"/>
            <p:cNvSpPr/>
            <p:nvPr/>
          </p:nvSpPr>
          <p:spPr>
            <a:xfrm>
              <a:off x="1008040" y="2073678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57" name="Pentágono regular 56"/>
            <p:cNvSpPr/>
            <p:nvPr/>
          </p:nvSpPr>
          <p:spPr>
            <a:xfrm>
              <a:off x="1207840" y="20768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59" name="Pentágono regular 58"/>
            <p:cNvSpPr/>
            <p:nvPr/>
          </p:nvSpPr>
          <p:spPr>
            <a:xfrm>
              <a:off x="2016152" y="20768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60" name="Pentágono regular 59"/>
            <p:cNvSpPr/>
            <p:nvPr/>
          </p:nvSpPr>
          <p:spPr>
            <a:xfrm>
              <a:off x="2808240" y="20768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61" name="Pentágono regular 60"/>
            <p:cNvSpPr/>
            <p:nvPr/>
          </p:nvSpPr>
          <p:spPr>
            <a:xfrm>
              <a:off x="3384304" y="20768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62" name="Pentágono regular 61"/>
            <p:cNvSpPr/>
            <p:nvPr/>
          </p:nvSpPr>
          <p:spPr>
            <a:xfrm>
              <a:off x="4032376" y="20768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63" name="Pentágono regular 62"/>
            <p:cNvSpPr/>
            <p:nvPr/>
          </p:nvSpPr>
          <p:spPr>
            <a:xfrm>
              <a:off x="4680448" y="20768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64" name="Pentágono regular 63"/>
            <p:cNvSpPr/>
            <p:nvPr/>
          </p:nvSpPr>
          <p:spPr>
            <a:xfrm>
              <a:off x="5256512" y="20768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65" name="Pentágono regular 64"/>
            <p:cNvSpPr/>
            <p:nvPr/>
          </p:nvSpPr>
          <p:spPr>
            <a:xfrm>
              <a:off x="6888088" y="20768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66" name="Pentágono regular 65"/>
            <p:cNvSpPr/>
            <p:nvPr/>
          </p:nvSpPr>
          <p:spPr>
            <a:xfrm>
              <a:off x="8496872" y="20768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67" name="Pentágono regular 66"/>
            <p:cNvSpPr/>
            <p:nvPr/>
          </p:nvSpPr>
          <p:spPr>
            <a:xfrm>
              <a:off x="8928920" y="20768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68" name="Pentágono regular 67"/>
            <p:cNvSpPr/>
            <p:nvPr/>
          </p:nvSpPr>
          <p:spPr>
            <a:xfrm>
              <a:off x="10632504" y="20768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69" name="Pentágono regular 68"/>
            <p:cNvSpPr/>
            <p:nvPr/>
          </p:nvSpPr>
          <p:spPr>
            <a:xfrm>
              <a:off x="11017152" y="20768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755516" y="3918718"/>
            <a:ext cx="10731211" cy="447436"/>
            <a:chOff x="872259" y="2997563"/>
            <a:chExt cx="10731211" cy="447436"/>
          </a:xfrm>
        </p:grpSpPr>
        <p:cxnSp>
          <p:nvCxnSpPr>
            <p:cNvPr id="10" name="Conector recto 9"/>
            <p:cNvCxnSpPr/>
            <p:nvPr/>
          </p:nvCxnSpPr>
          <p:spPr>
            <a:xfrm>
              <a:off x="872259" y="3063868"/>
              <a:ext cx="10659341" cy="21772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Elipse 10"/>
            <p:cNvSpPr/>
            <p:nvPr/>
          </p:nvSpPr>
          <p:spPr>
            <a:xfrm>
              <a:off x="872259" y="2998554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2" name="Elipse 11"/>
            <p:cNvSpPr/>
            <p:nvPr/>
          </p:nvSpPr>
          <p:spPr>
            <a:xfrm>
              <a:off x="11459729" y="3009440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3182588" y="3137222"/>
              <a:ext cx="6400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b="1" dirty="0"/>
                <a:t>2016</a:t>
              </a:r>
              <a:r>
                <a:rPr lang="es-MX" sz="1400" dirty="0"/>
                <a:t> – 1041 km (518,6 km de doble calzada)</a:t>
              </a:r>
            </a:p>
          </p:txBody>
        </p:sp>
        <p:sp>
          <p:nvSpPr>
            <p:cNvPr id="32" name="Elipse 31"/>
            <p:cNvSpPr/>
            <p:nvPr/>
          </p:nvSpPr>
          <p:spPr>
            <a:xfrm>
              <a:off x="1439066" y="2998554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33" name="Elipse 32"/>
            <p:cNvSpPr/>
            <p:nvPr/>
          </p:nvSpPr>
          <p:spPr>
            <a:xfrm>
              <a:off x="1862132" y="2998553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34" name="Elipse 33"/>
            <p:cNvSpPr/>
            <p:nvPr/>
          </p:nvSpPr>
          <p:spPr>
            <a:xfrm>
              <a:off x="2277958" y="2997563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35" name="Elipse 34"/>
            <p:cNvSpPr/>
            <p:nvPr/>
          </p:nvSpPr>
          <p:spPr>
            <a:xfrm>
              <a:off x="5907033" y="2997563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36" name="Elipse 35"/>
            <p:cNvSpPr/>
            <p:nvPr/>
          </p:nvSpPr>
          <p:spPr>
            <a:xfrm>
              <a:off x="7994690" y="3006593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37" name="Elipse 36"/>
            <p:cNvSpPr/>
            <p:nvPr/>
          </p:nvSpPr>
          <p:spPr>
            <a:xfrm>
              <a:off x="10354230" y="2997563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38" name="Elipse 37"/>
            <p:cNvSpPr/>
            <p:nvPr/>
          </p:nvSpPr>
          <p:spPr>
            <a:xfrm>
              <a:off x="9451865" y="3006593"/>
              <a:ext cx="143741" cy="13062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cxnSp>
          <p:nvCxnSpPr>
            <p:cNvPr id="46" name="Conector recto 45"/>
            <p:cNvCxnSpPr/>
            <p:nvPr/>
          </p:nvCxnSpPr>
          <p:spPr>
            <a:xfrm>
              <a:off x="969529" y="3128191"/>
              <a:ext cx="566807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46"/>
            <p:cNvCxnSpPr/>
            <p:nvPr/>
          </p:nvCxnSpPr>
          <p:spPr>
            <a:xfrm>
              <a:off x="1934002" y="3140066"/>
              <a:ext cx="1995473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47"/>
            <p:cNvCxnSpPr>
              <a:endCxn id="13" idx="0"/>
            </p:cNvCxnSpPr>
            <p:nvPr/>
          </p:nvCxnSpPr>
          <p:spPr>
            <a:xfrm>
              <a:off x="5973817" y="3137221"/>
              <a:ext cx="409171" cy="1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48"/>
            <p:cNvCxnSpPr/>
            <p:nvPr/>
          </p:nvCxnSpPr>
          <p:spPr>
            <a:xfrm>
              <a:off x="8072499" y="3137220"/>
              <a:ext cx="409171" cy="1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ector recto 49"/>
            <p:cNvCxnSpPr/>
            <p:nvPr/>
          </p:nvCxnSpPr>
          <p:spPr>
            <a:xfrm>
              <a:off x="10458306" y="3136578"/>
              <a:ext cx="409171" cy="1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Pentágono regular 69"/>
            <p:cNvSpPr/>
            <p:nvPr/>
          </p:nvSpPr>
          <p:spPr>
            <a:xfrm>
              <a:off x="1008040" y="3006613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71" name="Pentágono regular 70"/>
            <p:cNvSpPr/>
            <p:nvPr/>
          </p:nvSpPr>
          <p:spPr>
            <a:xfrm>
              <a:off x="1207840" y="3009782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73" name="Pentágono regular 72"/>
            <p:cNvSpPr/>
            <p:nvPr/>
          </p:nvSpPr>
          <p:spPr>
            <a:xfrm>
              <a:off x="2808240" y="3009782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74" name="Pentágono regular 73"/>
            <p:cNvSpPr/>
            <p:nvPr/>
          </p:nvSpPr>
          <p:spPr>
            <a:xfrm>
              <a:off x="3384304" y="3009782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75" name="Pentágono regular 74"/>
            <p:cNvSpPr/>
            <p:nvPr/>
          </p:nvSpPr>
          <p:spPr>
            <a:xfrm>
              <a:off x="4032376" y="3009782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76" name="Pentágono regular 75"/>
            <p:cNvSpPr/>
            <p:nvPr/>
          </p:nvSpPr>
          <p:spPr>
            <a:xfrm>
              <a:off x="4680448" y="3009782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77" name="Pentágono regular 76"/>
            <p:cNvSpPr/>
            <p:nvPr/>
          </p:nvSpPr>
          <p:spPr>
            <a:xfrm>
              <a:off x="5256512" y="3009782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78" name="Pentágono regular 77"/>
            <p:cNvSpPr/>
            <p:nvPr/>
          </p:nvSpPr>
          <p:spPr>
            <a:xfrm>
              <a:off x="6888088" y="3009782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79" name="Pentágono regular 78"/>
            <p:cNvSpPr/>
            <p:nvPr/>
          </p:nvSpPr>
          <p:spPr>
            <a:xfrm>
              <a:off x="8496872" y="3009782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80" name="Pentágono regular 79"/>
            <p:cNvSpPr/>
            <p:nvPr/>
          </p:nvSpPr>
          <p:spPr>
            <a:xfrm>
              <a:off x="8928920" y="3009782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81" name="Pentágono regular 80"/>
            <p:cNvSpPr/>
            <p:nvPr/>
          </p:nvSpPr>
          <p:spPr>
            <a:xfrm>
              <a:off x="10632504" y="3009782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82" name="Pentágono regular 81"/>
            <p:cNvSpPr/>
            <p:nvPr/>
          </p:nvSpPr>
          <p:spPr>
            <a:xfrm>
              <a:off x="11017152" y="3009782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83" name="Pentágono regular 82"/>
            <p:cNvSpPr/>
            <p:nvPr/>
          </p:nvSpPr>
          <p:spPr>
            <a:xfrm>
              <a:off x="2063552" y="3012951"/>
              <a:ext cx="191416" cy="147185"/>
            </a:xfrm>
            <a:prstGeom prst="pentagon">
              <a:avLst/>
            </a:prstGeom>
            <a:solidFill>
              <a:srgbClr val="00B05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</p:grpSp>
      <p:sp>
        <p:nvSpPr>
          <p:cNvPr id="96" name="Título 2"/>
          <p:cNvSpPr txBox="1">
            <a:spLocks/>
          </p:cNvSpPr>
          <p:nvPr/>
        </p:nvSpPr>
        <p:spPr bwMode="auto">
          <a:xfrm>
            <a:off x="362142" y="544218"/>
            <a:ext cx="11377264" cy="461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95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75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75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75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75">
                <a:solidFill>
                  <a:schemeClr val="tx1"/>
                </a:solidFill>
                <a:latin typeface="Calibri" pitchFamily="34" charset="0"/>
              </a:defRPr>
            </a:lvl5pPr>
            <a:lvl6pPr marL="371475" algn="ctr" rtl="0" eaLnBrk="1" fontAlgn="base" hangingPunct="1">
              <a:spcBef>
                <a:spcPct val="0"/>
              </a:spcBef>
              <a:spcAft>
                <a:spcPct val="0"/>
              </a:spcAft>
              <a:defRPr sz="3575">
                <a:solidFill>
                  <a:schemeClr val="tx1"/>
                </a:solidFill>
                <a:latin typeface="Calibri" pitchFamily="34" charset="0"/>
              </a:defRPr>
            </a:lvl6pPr>
            <a:lvl7pPr marL="742950" algn="ctr" rtl="0" eaLnBrk="1" fontAlgn="base" hangingPunct="1">
              <a:spcBef>
                <a:spcPct val="0"/>
              </a:spcBef>
              <a:spcAft>
                <a:spcPct val="0"/>
              </a:spcAft>
              <a:defRPr sz="3575">
                <a:solidFill>
                  <a:schemeClr val="tx1"/>
                </a:solidFill>
                <a:latin typeface="Calibri" pitchFamily="34" charset="0"/>
              </a:defRPr>
            </a:lvl7pPr>
            <a:lvl8pPr marL="1114425" algn="ctr" rtl="0" eaLnBrk="1" fontAlgn="base" hangingPunct="1">
              <a:spcBef>
                <a:spcPct val="0"/>
              </a:spcBef>
              <a:spcAft>
                <a:spcPct val="0"/>
              </a:spcAft>
              <a:defRPr sz="3575">
                <a:solidFill>
                  <a:schemeClr val="tx1"/>
                </a:solidFill>
                <a:latin typeface="Calibri" pitchFamily="34" charset="0"/>
              </a:defRPr>
            </a:lvl8pPr>
            <a:lvl9pPr marL="1485900" algn="ctr" rtl="0" eaLnBrk="1" fontAlgn="base" hangingPunct="1">
              <a:spcBef>
                <a:spcPct val="0"/>
              </a:spcBef>
              <a:spcAft>
                <a:spcPct val="0"/>
              </a:spcAft>
              <a:defRPr sz="3575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es-CO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CORREDOR BOGOTÁ – CARTAGENA </a:t>
            </a:r>
            <a:endParaRPr lang="es-CO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764840" y="4512985"/>
            <a:ext cx="10875776" cy="1824423"/>
            <a:chOff x="767408" y="3139218"/>
            <a:chExt cx="10875776" cy="1824423"/>
          </a:xfrm>
        </p:grpSpPr>
        <p:sp>
          <p:nvSpPr>
            <p:cNvPr id="17" name="CuadroTexto 16"/>
            <p:cNvSpPr txBox="1"/>
            <p:nvPr/>
          </p:nvSpPr>
          <p:spPr>
            <a:xfrm>
              <a:off x="3182588" y="4655864"/>
              <a:ext cx="6400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b="1" dirty="0"/>
                <a:t>2021</a:t>
              </a:r>
              <a:r>
                <a:rPr lang="es-MX" sz="1400" dirty="0"/>
                <a:t> – 1018 km (666 km de doble calzada) </a:t>
              </a:r>
            </a:p>
          </p:txBody>
        </p:sp>
        <p:sp>
          <p:nvSpPr>
            <p:cNvPr id="147" name="CuadroTexto 146"/>
            <p:cNvSpPr txBox="1"/>
            <p:nvPr/>
          </p:nvSpPr>
          <p:spPr>
            <a:xfrm rot="16200000">
              <a:off x="342923" y="3564695"/>
              <a:ext cx="1156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Bogotá</a:t>
              </a:r>
            </a:p>
          </p:txBody>
        </p:sp>
        <p:sp>
          <p:nvSpPr>
            <p:cNvPr id="148" name="Elipse 147"/>
            <p:cNvSpPr/>
            <p:nvPr/>
          </p:nvSpPr>
          <p:spPr>
            <a:xfrm>
              <a:off x="874827" y="4435219"/>
              <a:ext cx="143741" cy="1652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49" name="Elipse 148"/>
            <p:cNvSpPr/>
            <p:nvPr/>
          </p:nvSpPr>
          <p:spPr>
            <a:xfrm>
              <a:off x="11459872" y="4432886"/>
              <a:ext cx="143741" cy="1652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50" name="CuadroTexto 149"/>
            <p:cNvSpPr txBox="1"/>
            <p:nvPr/>
          </p:nvSpPr>
          <p:spPr>
            <a:xfrm rot="16200000">
              <a:off x="909730" y="3564695"/>
              <a:ext cx="1156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Villeta</a:t>
              </a:r>
            </a:p>
          </p:txBody>
        </p:sp>
        <p:sp>
          <p:nvSpPr>
            <p:cNvPr id="151" name="CuadroTexto 150"/>
            <p:cNvSpPr txBox="1"/>
            <p:nvPr/>
          </p:nvSpPr>
          <p:spPr>
            <a:xfrm rot="16200000">
              <a:off x="1332796" y="3564694"/>
              <a:ext cx="1156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Guaduas</a:t>
              </a:r>
            </a:p>
          </p:txBody>
        </p:sp>
        <p:sp>
          <p:nvSpPr>
            <p:cNvPr id="152" name="CuadroTexto 151"/>
            <p:cNvSpPr txBox="1"/>
            <p:nvPr/>
          </p:nvSpPr>
          <p:spPr>
            <a:xfrm rot="16200000">
              <a:off x="1748622" y="3563704"/>
              <a:ext cx="1156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El Korán</a:t>
              </a:r>
            </a:p>
          </p:txBody>
        </p:sp>
        <p:sp>
          <p:nvSpPr>
            <p:cNvPr id="159" name="CuadroTexto 158"/>
            <p:cNvSpPr txBox="1"/>
            <p:nvPr/>
          </p:nvSpPr>
          <p:spPr>
            <a:xfrm rot="16200000">
              <a:off x="5966806" y="3725683"/>
              <a:ext cx="12518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Mompox</a:t>
              </a:r>
            </a:p>
          </p:txBody>
        </p:sp>
        <p:sp>
          <p:nvSpPr>
            <p:cNvPr id="160" name="CuadroTexto 159"/>
            <p:cNvSpPr txBox="1"/>
            <p:nvPr/>
          </p:nvSpPr>
          <p:spPr>
            <a:xfrm rot="16200000">
              <a:off x="9824893" y="3455983"/>
              <a:ext cx="11567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Cruz del Viso</a:t>
              </a:r>
            </a:p>
          </p:txBody>
        </p:sp>
        <p:sp>
          <p:nvSpPr>
            <p:cNvPr id="161" name="CuadroTexto 160"/>
            <p:cNvSpPr txBox="1"/>
            <p:nvPr/>
          </p:nvSpPr>
          <p:spPr>
            <a:xfrm rot="16200000">
              <a:off x="8922528" y="3572734"/>
              <a:ext cx="11567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Carreto</a:t>
              </a:r>
            </a:p>
          </p:txBody>
        </p:sp>
        <p:sp>
          <p:nvSpPr>
            <p:cNvPr id="162" name="Elipse 161"/>
            <p:cNvSpPr/>
            <p:nvPr/>
          </p:nvSpPr>
          <p:spPr>
            <a:xfrm>
              <a:off x="1441634" y="4435219"/>
              <a:ext cx="143741" cy="1652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63" name="Elipse 162"/>
            <p:cNvSpPr/>
            <p:nvPr/>
          </p:nvSpPr>
          <p:spPr>
            <a:xfrm>
              <a:off x="1864700" y="4435218"/>
              <a:ext cx="143741" cy="1652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64" name="Elipse 163"/>
            <p:cNvSpPr/>
            <p:nvPr/>
          </p:nvSpPr>
          <p:spPr>
            <a:xfrm>
              <a:off x="2280526" y="4434228"/>
              <a:ext cx="143741" cy="1652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65" name="Elipse 164"/>
            <p:cNvSpPr/>
            <p:nvPr/>
          </p:nvSpPr>
          <p:spPr>
            <a:xfrm>
              <a:off x="10364913" y="4432885"/>
              <a:ext cx="143741" cy="1652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66" name="Elipse 165"/>
            <p:cNvSpPr/>
            <p:nvPr/>
          </p:nvSpPr>
          <p:spPr>
            <a:xfrm>
              <a:off x="9466805" y="4434227"/>
              <a:ext cx="143741" cy="1652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cxnSp>
          <p:nvCxnSpPr>
            <p:cNvPr id="167" name="Conector recto 166"/>
            <p:cNvCxnSpPr>
              <a:stCxn id="148" idx="6"/>
              <a:endCxn id="162" idx="2"/>
            </p:cNvCxnSpPr>
            <p:nvPr/>
          </p:nvCxnSpPr>
          <p:spPr>
            <a:xfrm>
              <a:off x="1018568" y="4517844"/>
              <a:ext cx="423066" cy="0"/>
            </a:xfrm>
            <a:prstGeom prst="line">
              <a:avLst/>
            </a:prstGeom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Conector recto 167"/>
            <p:cNvCxnSpPr>
              <a:endCxn id="163" idx="2"/>
            </p:cNvCxnSpPr>
            <p:nvPr/>
          </p:nvCxnSpPr>
          <p:spPr>
            <a:xfrm flipV="1">
              <a:off x="1585375" y="4517843"/>
              <a:ext cx="279325" cy="2"/>
            </a:xfrm>
            <a:prstGeom prst="line">
              <a:avLst/>
            </a:prstGeom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Conector recto 168"/>
            <p:cNvCxnSpPr>
              <a:endCxn id="164" idx="2"/>
            </p:cNvCxnSpPr>
            <p:nvPr/>
          </p:nvCxnSpPr>
          <p:spPr>
            <a:xfrm flipV="1">
              <a:off x="2008441" y="4516853"/>
              <a:ext cx="272085" cy="990"/>
            </a:xfrm>
            <a:prstGeom prst="line">
              <a:avLst/>
            </a:prstGeom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ector recto 169"/>
            <p:cNvCxnSpPr>
              <a:stCxn id="164" idx="6"/>
              <a:endCxn id="180" idx="6"/>
            </p:cNvCxnSpPr>
            <p:nvPr/>
          </p:nvCxnSpPr>
          <p:spPr>
            <a:xfrm>
              <a:off x="2424267" y="4516853"/>
              <a:ext cx="2989357" cy="4124"/>
            </a:xfrm>
            <a:prstGeom prst="line">
              <a:avLst/>
            </a:prstGeom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Conector recto 170"/>
            <p:cNvCxnSpPr>
              <a:stCxn id="166" idx="6"/>
              <a:endCxn id="165" idx="2"/>
            </p:cNvCxnSpPr>
            <p:nvPr/>
          </p:nvCxnSpPr>
          <p:spPr>
            <a:xfrm flipV="1">
              <a:off x="9610546" y="4515510"/>
              <a:ext cx="754367" cy="1342"/>
            </a:xfrm>
            <a:prstGeom prst="line">
              <a:avLst/>
            </a:prstGeom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ector recto 171"/>
            <p:cNvCxnSpPr>
              <a:endCxn id="149" idx="2"/>
            </p:cNvCxnSpPr>
            <p:nvPr/>
          </p:nvCxnSpPr>
          <p:spPr>
            <a:xfrm>
              <a:off x="10489893" y="4503632"/>
              <a:ext cx="969979" cy="11879"/>
            </a:xfrm>
            <a:prstGeom prst="line">
              <a:avLst/>
            </a:prstGeom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Conector recto 172"/>
            <p:cNvCxnSpPr>
              <a:stCxn id="148" idx="5"/>
              <a:endCxn id="162" idx="3"/>
            </p:cNvCxnSpPr>
            <p:nvPr/>
          </p:nvCxnSpPr>
          <p:spPr>
            <a:xfrm>
              <a:off x="997518" y="4576268"/>
              <a:ext cx="465166" cy="0"/>
            </a:xfrm>
            <a:prstGeom prst="line">
              <a:avLst/>
            </a:prstGeom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Conector recto 173"/>
            <p:cNvCxnSpPr>
              <a:stCxn id="163" idx="5"/>
              <a:endCxn id="164" idx="3"/>
            </p:cNvCxnSpPr>
            <p:nvPr/>
          </p:nvCxnSpPr>
          <p:spPr>
            <a:xfrm flipV="1">
              <a:off x="1987391" y="4575277"/>
              <a:ext cx="314185" cy="990"/>
            </a:xfrm>
            <a:prstGeom prst="line">
              <a:avLst/>
            </a:prstGeom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Conector recto 174"/>
            <p:cNvCxnSpPr>
              <a:stCxn id="164" idx="5"/>
              <a:endCxn id="180" idx="3"/>
            </p:cNvCxnSpPr>
            <p:nvPr/>
          </p:nvCxnSpPr>
          <p:spPr>
            <a:xfrm>
              <a:off x="2403217" y="4575277"/>
              <a:ext cx="2887716" cy="4124"/>
            </a:xfrm>
            <a:prstGeom prst="line">
              <a:avLst/>
            </a:prstGeom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Conector recto 175"/>
            <p:cNvCxnSpPr>
              <a:stCxn id="165" idx="5"/>
              <a:endCxn id="149" idx="3"/>
            </p:cNvCxnSpPr>
            <p:nvPr/>
          </p:nvCxnSpPr>
          <p:spPr>
            <a:xfrm>
              <a:off x="10487604" y="4573934"/>
              <a:ext cx="993318" cy="1"/>
            </a:xfrm>
            <a:prstGeom prst="line">
              <a:avLst/>
            </a:prstGeom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Conector recto 176"/>
            <p:cNvCxnSpPr>
              <a:stCxn id="162" idx="5"/>
              <a:endCxn id="163" idx="3"/>
            </p:cNvCxnSpPr>
            <p:nvPr/>
          </p:nvCxnSpPr>
          <p:spPr>
            <a:xfrm flipV="1">
              <a:off x="1564325" y="4576267"/>
              <a:ext cx="321425" cy="1"/>
            </a:xfrm>
            <a:prstGeom prst="line">
              <a:avLst/>
            </a:prstGeom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CuadroTexto 177"/>
            <p:cNvSpPr txBox="1"/>
            <p:nvPr/>
          </p:nvSpPr>
          <p:spPr>
            <a:xfrm rot="16200000">
              <a:off x="4690408" y="3729807"/>
              <a:ext cx="12518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El Burro</a:t>
              </a:r>
            </a:p>
          </p:txBody>
        </p:sp>
        <p:cxnSp>
          <p:nvCxnSpPr>
            <p:cNvPr id="179" name="Conector recto 178"/>
            <p:cNvCxnSpPr>
              <a:stCxn id="180" idx="6"/>
              <a:endCxn id="166" idx="2"/>
            </p:cNvCxnSpPr>
            <p:nvPr/>
          </p:nvCxnSpPr>
          <p:spPr>
            <a:xfrm flipV="1">
              <a:off x="5413624" y="4516852"/>
              <a:ext cx="4053181" cy="4125"/>
            </a:xfrm>
            <a:prstGeom prst="line">
              <a:avLst/>
            </a:prstGeom>
            <a:ln w="254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Elipse 179"/>
            <p:cNvSpPr/>
            <p:nvPr/>
          </p:nvSpPr>
          <p:spPr>
            <a:xfrm>
              <a:off x="5269883" y="4438352"/>
              <a:ext cx="143741" cy="1652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81" name="CuadroTexto 180"/>
            <p:cNvSpPr txBox="1"/>
            <p:nvPr/>
          </p:nvSpPr>
          <p:spPr>
            <a:xfrm rot="16200000">
              <a:off x="7886586" y="3567828"/>
              <a:ext cx="1156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Plato</a:t>
              </a:r>
            </a:p>
          </p:txBody>
        </p:sp>
        <p:sp>
          <p:nvSpPr>
            <p:cNvPr id="182" name="Elipse 181"/>
            <p:cNvSpPr/>
            <p:nvPr/>
          </p:nvSpPr>
          <p:spPr>
            <a:xfrm>
              <a:off x="8418490" y="4438352"/>
              <a:ext cx="143741" cy="1652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83" name="Elipse 182"/>
            <p:cNvSpPr/>
            <p:nvPr/>
          </p:nvSpPr>
          <p:spPr>
            <a:xfrm>
              <a:off x="6546281" y="4434228"/>
              <a:ext cx="143741" cy="1652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84" name="CuadroTexto 183"/>
            <p:cNvSpPr txBox="1"/>
            <p:nvPr/>
          </p:nvSpPr>
          <p:spPr>
            <a:xfrm rot="16200000">
              <a:off x="10955894" y="3617589"/>
              <a:ext cx="10668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400" dirty="0"/>
                <a:t>Cartagena</a:t>
              </a:r>
            </a:p>
          </p:txBody>
        </p:sp>
        <p:sp>
          <p:nvSpPr>
            <p:cNvPr id="138" name="Pentágono regular 137"/>
            <p:cNvSpPr/>
            <p:nvPr/>
          </p:nvSpPr>
          <p:spPr>
            <a:xfrm>
              <a:off x="1055440" y="4450078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139" name="Pentágono regular 138"/>
            <p:cNvSpPr/>
            <p:nvPr/>
          </p:nvSpPr>
          <p:spPr>
            <a:xfrm>
              <a:off x="1255240" y="44532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140" name="Pentágono regular 139"/>
            <p:cNvSpPr/>
            <p:nvPr/>
          </p:nvSpPr>
          <p:spPr>
            <a:xfrm>
              <a:off x="2855640" y="44532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141" name="Pentágono regular 140"/>
            <p:cNvSpPr/>
            <p:nvPr/>
          </p:nvSpPr>
          <p:spPr>
            <a:xfrm>
              <a:off x="3431704" y="44532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142" name="Pentágono regular 141"/>
            <p:cNvSpPr/>
            <p:nvPr/>
          </p:nvSpPr>
          <p:spPr>
            <a:xfrm>
              <a:off x="4079776" y="44532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143" name="Pentágono regular 142"/>
            <p:cNvSpPr/>
            <p:nvPr/>
          </p:nvSpPr>
          <p:spPr>
            <a:xfrm>
              <a:off x="4727848" y="4453247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144" name="Pentágono regular 143"/>
            <p:cNvSpPr/>
            <p:nvPr/>
          </p:nvSpPr>
          <p:spPr>
            <a:xfrm>
              <a:off x="2110952" y="4456416"/>
              <a:ext cx="191416" cy="147185"/>
            </a:xfrm>
            <a:prstGeom prst="pentagon">
              <a:avLst/>
            </a:prstGeom>
            <a:solidFill>
              <a:srgbClr val="00B05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153" name="Pentágono regular 152"/>
            <p:cNvSpPr/>
            <p:nvPr/>
          </p:nvSpPr>
          <p:spPr>
            <a:xfrm>
              <a:off x="1656112" y="4456416"/>
              <a:ext cx="191416" cy="147185"/>
            </a:xfrm>
            <a:prstGeom prst="pentagon">
              <a:avLst/>
            </a:prstGeom>
            <a:solidFill>
              <a:srgbClr val="FF0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154" name="Pentágono regular 153"/>
            <p:cNvSpPr/>
            <p:nvPr/>
          </p:nvSpPr>
          <p:spPr>
            <a:xfrm>
              <a:off x="5904584" y="4456416"/>
              <a:ext cx="191416" cy="147185"/>
            </a:xfrm>
            <a:prstGeom prst="pentagon">
              <a:avLst/>
            </a:prstGeom>
            <a:solidFill>
              <a:srgbClr val="FF0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155" name="Pentágono regular 154"/>
            <p:cNvSpPr/>
            <p:nvPr/>
          </p:nvSpPr>
          <p:spPr>
            <a:xfrm>
              <a:off x="8040216" y="4456416"/>
              <a:ext cx="191416" cy="147185"/>
            </a:xfrm>
            <a:prstGeom prst="pentagon">
              <a:avLst/>
            </a:prstGeom>
            <a:solidFill>
              <a:srgbClr val="FF0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156" name="Pentágono regular 155"/>
            <p:cNvSpPr/>
            <p:nvPr/>
          </p:nvSpPr>
          <p:spPr>
            <a:xfrm>
              <a:off x="8928920" y="4456416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157" name="Pentágono regular 156"/>
            <p:cNvSpPr/>
            <p:nvPr/>
          </p:nvSpPr>
          <p:spPr>
            <a:xfrm>
              <a:off x="10632504" y="4456416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  <p:sp>
          <p:nvSpPr>
            <p:cNvPr id="158" name="Pentágono regular 157"/>
            <p:cNvSpPr/>
            <p:nvPr/>
          </p:nvSpPr>
          <p:spPr>
            <a:xfrm>
              <a:off x="11017152" y="4456416"/>
              <a:ext cx="191416" cy="147185"/>
            </a:xfrm>
            <a:prstGeom prst="pentagon">
              <a:avLst/>
            </a:prstGeom>
            <a:solidFill>
              <a:srgbClr val="FFC000"/>
            </a:solidFill>
            <a:ln w="25400" cap="flat" cmpd="sng" algn="ctr">
              <a:solidFill>
                <a:srgbClr val="B8CCE4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s-MX" sz="1400" b="1" kern="0" dirty="0">
                  <a:solidFill>
                    <a:prstClr val="white"/>
                  </a:solidFill>
                  <a:latin typeface="Calibri"/>
                  <a:cs typeface="+mn-cs"/>
                </a:rPr>
                <a:t>P</a:t>
              </a:r>
            </a:p>
          </p:txBody>
        </p:sp>
      </p:grpSp>
      <p:sp>
        <p:nvSpPr>
          <p:cNvPr id="116" name="Título 2"/>
          <p:cNvSpPr txBox="1">
            <a:spLocks/>
          </p:cNvSpPr>
          <p:nvPr/>
        </p:nvSpPr>
        <p:spPr>
          <a:xfrm>
            <a:off x="381664" y="-96888"/>
            <a:ext cx="11460481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400" dirty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Beneficios del Programa:</a:t>
            </a:r>
            <a:endParaRPr lang="es-CO" sz="1800" dirty="0">
              <a:solidFill>
                <a:srgbClr val="E36C09"/>
              </a:solidFill>
            </a:endParaRPr>
          </a:p>
        </p:txBody>
      </p:sp>
      <p:sp>
        <p:nvSpPr>
          <p:cNvPr id="117" name="CuadroTexto 116"/>
          <p:cNvSpPr txBox="1"/>
          <p:nvPr/>
        </p:nvSpPr>
        <p:spPr>
          <a:xfrm>
            <a:off x="6746640" y="164452"/>
            <a:ext cx="401244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20000"/>
            </a:pPr>
            <a:r>
              <a:rPr lang="es-MX" sz="2400" dirty="0"/>
              <a:t>Efectos microeconómicos</a:t>
            </a:r>
          </a:p>
        </p:txBody>
      </p:sp>
      <p:sp>
        <p:nvSpPr>
          <p:cNvPr id="119" name="CuadroTexto 118"/>
          <p:cNvSpPr txBox="1"/>
          <p:nvPr/>
        </p:nvSpPr>
        <p:spPr>
          <a:xfrm>
            <a:off x="2579563" y="4588100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1°-2°-3°G + 4G</a:t>
            </a:r>
            <a:endParaRPr lang="es-MX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3" name="CuadroTexto 122"/>
          <p:cNvSpPr txBox="1"/>
          <p:nvPr/>
        </p:nvSpPr>
        <p:spPr>
          <a:xfrm>
            <a:off x="2579563" y="1351981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ESCENARIO ACTUAL </a:t>
            </a:r>
            <a:r>
              <a:rPr lang="es-MX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1°-2°-3°G</a:t>
            </a:r>
            <a:endParaRPr lang="es-MX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86538" y="1035197"/>
            <a:ext cx="9781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b="1" dirty="0"/>
              <a:t>2011 </a:t>
            </a:r>
          </a:p>
        </p:txBody>
      </p:sp>
      <p:sp>
        <p:nvSpPr>
          <p:cNvPr id="127" name="Rectángulo 126"/>
          <p:cNvSpPr/>
          <p:nvPr/>
        </p:nvSpPr>
        <p:spPr>
          <a:xfrm>
            <a:off x="73807" y="3168869"/>
            <a:ext cx="10454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b="1" dirty="0"/>
              <a:t>2016 </a:t>
            </a:r>
          </a:p>
        </p:txBody>
      </p:sp>
      <p:sp>
        <p:nvSpPr>
          <p:cNvPr id="128" name="Rectángulo 127"/>
          <p:cNvSpPr/>
          <p:nvPr/>
        </p:nvSpPr>
        <p:spPr>
          <a:xfrm>
            <a:off x="47503" y="4541961"/>
            <a:ext cx="10262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200" b="1" dirty="0"/>
              <a:t>2021 </a:t>
            </a:r>
          </a:p>
        </p:txBody>
      </p:sp>
    </p:spTree>
    <p:extLst>
      <p:ext uri="{BB962C8B-B14F-4D97-AF65-F5344CB8AC3E}">
        <p14:creationId xmlns:p14="http://schemas.microsoft.com/office/powerpoint/2010/main" val="3253895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153835" y="2705100"/>
            <a:ext cx="7941733" cy="1016000"/>
          </a:xfrm>
        </p:spPr>
        <p:txBody>
          <a:bodyPr/>
          <a:lstStyle/>
          <a:p>
            <a:r>
              <a:rPr lang="es-ES" dirty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INFRAESTRUCTURA AEROPORTUARIA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4294967295"/>
          </p:nvPr>
        </p:nvSpPr>
        <p:spPr>
          <a:xfrm>
            <a:off x="11614150" y="6451600"/>
            <a:ext cx="577850" cy="365125"/>
          </a:xfrm>
        </p:spPr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17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175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o 40"/>
          <p:cNvGrpSpPr/>
          <p:nvPr/>
        </p:nvGrpSpPr>
        <p:grpSpPr>
          <a:xfrm>
            <a:off x="4905772" y="132619"/>
            <a:ext cx="7488832" cy="6649181"/>
            <a:chOff x="0" y="0"/>
            <a:chExt cx="4930653" cy="4201809"/>
          </a:xfrm>
        </p:grpSpPr>
        <p:pic>
          <p:nvPicPr>
            <p:cNvPr id="42" name="Imagen 41" descr="http://atencionalcliente.movistar.co/images/cobertura/mapa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819"/>
            <a:stretch/>
          </p:blipFill>
          <p:spPr bwMode="auto">
            <a:xfrm>
              <a:off x="0" y="0"/>
              <a:ext cx="4930653" cy="42018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Cuadro de texto 2"/>
            <p:cNvSpPr txBox="1"/>
            <p:nvPr/>
          </p:nvSpPr>
          <p:spPr>
            <a:xfrm>
              <a:off x="1186962" y="2049341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ysClr val="windowText" lastClr="00000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ysClr val="windowText" lastClr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Cuadro de texto 2"/>
            <p:cNvSpPr txBox="1"/>
            <p:nvPr/>
          </p:nvSpPr>
          <p:spPr>
            <a:xfrm>
              <a:off x="1301262" y="605570"/>
              <a:ext cx="445843" cy="374602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200" dirty="0">
                  <a:solidFill>
                    <a:srgbClr val="92D05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200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Cuadro de texto 2"/>
            <p:cNvSpPr txBox="1"/>
            <p:nvPr/>
          </p:nvSpPr>
          <p:spPr>
            <a:xfrm>
              <a:off x="1635428" y="1366879"/>
              <a:ext cx="447675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E9710D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E971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Cuadro de texto 2"/>
            <p:cNvSpPr txBox="1"/>
            <p:nvPr/>
          </p:nvSpPr>
          <p:spPr>
            <a:xfrm>
              <a:off x="1926249" y="782175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00B05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Cuadro de texto 2"/>
            <p:cNvSpPr txBox="1"/>
            <p:nvPr/>
          </p:nvSpPr>
          <p:spPr>
            <a:xfrm>
              <a:off x="626819" y="2593731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FFFF0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Cuadro de texto 2"/>
            <p:cNvSpPr txBox="1"/>
            <p:nvPr/>
          </p:nvSpPr>
          <p:spPr>
            <a:xfrm>
              <a:off x="1008610" y="1385458"/>
              <a:ext cx="447675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FF000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Cuadro de texto 2"/>
            <p:cNvSpPr txBox="1"/>
            <p:nvPr/>
          </p:nvSpPr>
          <p:spPr>
            <a:xfrm>
              <a:off x="1680430" y="2842114"/>
              <a:ext cx="447675" cy="4351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00B0F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Cuadro de texto 2"/>
            <p:cNvSpPr txBox="1"/>
            <p:nvPr/>
          </p:nvSpPr>
          <p:spPr>
            <a:xfrm>
              <a:off x="2312926" y="234028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7030A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CuadroTexto 13"/>
            <p:cNvSpPr txBox="1"/>
            <p:nvPr/>
          </p:nvSpPr>
          <p:spPr>
            <a:xfrm>
              <a:off x="1015512" y="472220"/>
              <a:ext cx="893518" cy="23959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/>
                <a:t>ATLÁNTICO</a:t>
              </a:r>
            </a:p>
          </p:txBody>
        </p:sp>
        <p:sp>
          <p:nvSpPr>
            <p:cNvPr id="60" name="CuadroTexto 14"/>
            <p:cNvSpPr txBox="1"/>
            <p:nvPr/>
          </p:nvSpPr>
          <p:spPr>
            <a:xfrm>
              <a:off x="920262" y="2307248"/>
              <a:ext cx="893518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ANTIOQUIA</a:t>
              </a:r>
            </a:p>
          </p:txBody>
        </p:sp>
        <p:sp>
          <p:nvSpPr>
            <p:cNvPr id="62" name="CuadroTexto 15"/>
            <p:cNvSpPr txBox="1"/>
            <p:nvPr/>
          </p:nvSpPr>
          <p:spPr>
            <a:xfrm>
              <a:off x="1387902" y="1633005"/>
              <a:ext cx="893518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BOLIVAR</a:t>
              </a:r>
            </a:p>
          </p:txBody>
        </p:sp>
        <p:sp>
          <p:nvSpPr>
            <p:cNvPr id="63" name="CuadroTexto 16"/>
            <p:cNvSpPr txBox="1"/>
            <p:nvPr/>
          </p:nvSpPr>
          <p:spPr>
            <a:xfrm>
              <a:off x="1677282" y="1042432"/>
              <a:ext cx="893518" cy="23849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CESAR</a:t>
              </a:r>
            </a:p>
          </p:txBody>
        </p:sp>
        <p:sp>
          <p:nvSpPr>
            <p:cNvPr id="64" name="CuadroTexto 17"/>
            <p:cNvSpPr txBox="1"/>
            <p:nvPr/>
          </p:nvSpPr>
          <p:spPr>
            <a:xfrm>
              <a:off x="369644" y="2871421"/>
              <a:ext cx="893518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CHOCÓ</a:t>
              </a:r>
            </a:p>
          </p:txBody>
        </p:sp>
        <p:sp>
          <p:nvSpPr>
            <p:cNvPr id="65" name="CuadroTexto 18"/>
            <p:cNvSpPr txBox="1"/>
            <p:nvPr/>
          </p:nvSpPr>
          <p:spPr>
            <a:xfrm>
              <a:off x="784490" y="1657040"/>
              <a:ext cx="891686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CÓRDOBA</a:t>
              </a:r>
            </a:p>
          </p:txBody>
        </p:sp>
        <p:sp>
          <p:nvSpPr>
            <p:cNvPr id="66" name="CuadroTexto 19"/>
            <p:cNvSpPr txBox="1"/>
            <p:nvPr/>
          </p:nvSpPr>
          <p:spPr>
            <a:xfrm>
              <a:off x="1372389" y="3110279"/>
              <a:ext cx="1053611" cy="23959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CUNDINAMARCA</a:t>
              </a:r>
            </a:p>
          </p:txBody>
        </p:sp>
        <p:sp>
          <p:nvSpPr>
            <p:cNvPr id="67" name="CuadroTexto 20"/>
            <p:cNvSpPr txBox="1"/>
            <p:nvPr/>
          </p:nvSpPr>
          <p:spPr>
            <a:xfrm>
              <a:off x="1804255" y="510320"/>
              <a:ext cx="893518" cy="23959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GUAJIRA</a:t>
              </a:r>
            </a:p>
          </p:txBody>
        </p:sp>
        <p:sp>
          <p:nvSpPr>
            <p:cNvPr id="68" name="Cuadro de texto 2"/>
            <p:cNvSpPr txBox="1"/>
            <p:nvPr/>
          </p:nvSpPr>
          <p:spPr>
            <a:xfrm>
              <a:off x="1612839" y="566779"/>
              <a:ext cx="447675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FF00FF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FF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CuadroTexto 23"/>
            <p:cNvSpPr txBox="1"/>
            <p:nvPr/>
          </p:nvSpPr>
          <p:spPr>
            <a:xfrm>
              <a:off x="1282212" y="849111"/>
              <a:ext cx="893518" cy="23959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MAGDALENA</a:t>
              </a:r>
            </a:p>
          </p:txBody>
        </p:sp>
        <p:sp>
          <p:nvSpPr>
            <p:cNvPr id="70" name="Cuadro de texto 2"/>
            <p:cNvSpPr txBox="1"/>
            <p:nvPr/>
          </p:nvSpPr>
          <p:spPr>
            <a:xfrm>
              <a:off x="2096529" y="1371418"/>
              <a:ext cx="445843" cy="4351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99660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99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CuadroTexto 25"/>
            <p:cNvSpPr txBox="1"/>
            <p:nvPr/>
          </p:nvSpPr>
          <p:spPr>
            <a:xfrm>
              <a:off x="2013805" y="1543050"/>
              <a:ext cx="703018" cy="534866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</a:rPr>
                <a:t>NORTE</a:t>
              </a:r>
              <a:r>
                <a:rPr lang="es-MX" sz="1000" b="1" baseline="0" dirty="0"/>
                <a:t> </a:t>
              </a:r>
              <a:r>
                <a:rPr lang="es-MX" sz="1000" b="1" dirty="0">
                  <a:solidFill>
                    <a:schemeClr val="bg1"/>
                  </a:solidFill>
                </a:rPr>
                <a:t>DE</a:t>
              </a:r>
              <a:r>
                <a:rPr lang="es-MX" sz="1000" b="1" baseline="0" dirty="0"/>
                <a:t> </a:t>
              </a:r>
              <a:r>
                <a:rPr lang="es-MX" sz="1000" b="1" dirty="0">
                  <a:solidFill>
                    <a:schemeClr val="bg1"/>
                  </a:solidFill>
                </a:rPr>
                <a:t>S/TNDER</a:t>
              </a:r>
            </a:p>
          </p:txBody>
        </p:sp>
        <p:sp>
          <p:nvSpPr>
            <p:cNvPr id="72" name="Cuadro de texto 2"/>
            <p:cNvSpPr txBox="1"/>
            <p:nvPr/>
          </p:nvSpPr>
          <p:spPr>
            <a:xfrm>
              <a:off x="1966180" y="2068391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00FFFF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00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CuadroTexto 27"/>
            <p:cNvSpPr txBox="1"/>
            <p:nvPr/>
          </p:nvSpPr>
          <p:spPr>
            <a:xfrm>
              <a:off x="1623280" y="2335823"/>
              <a:ext cx="893518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SANTANDER</a:t>
              </a:r>
            </a:p>
          </p:txBody>
        </p:sp>
        <p:sp>
          <p:nvSpPr>
            <p:cNvPr id="74" name="Cuadro de texto 2"/>
            <p:cNvSpPr txBox="1"/>
            <p:nvPr/>
          </p:nvSpPr>
          <p:spPr>
            <a:xfrm>
              <a:off x="1212536" y="1096935"/>
              <a:ext cx="445843" cy="4549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0000FF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CuadroTexto 74"/>
            <p:cNvSpPr txBox="1"/>
            <p:nvPr/>
          </p:nvSpPr>
          <p:spPr>
            <a:xfrm>
              <a:off x="1077241" y="1328004"/>
              <a:ext cx="893518" cy="23885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  <a:latin typeface="+mn-lt"/>
                  <a:ea typeface="+mn-ea"/>
                  <a:cs typeface="+mn-cs"/>
                </a:rPr>
                <a:t>SUCRE</a:t>
              </a:r>
            </a:p>
          </p:txBody>
        </p:sp>
        <p:sp>
          <p:nvSpPr>
            <p:cNvPr id="76" name="Cuadro de texto 2"/>
            <p:cNvSpPr txBox="1"/>
            <p:nvPr/>
          </p:nvSpPr>
          <p:spPr>
            <a:xfrm>
              <a:off x="929787" y="3196004"/>
              <a:ext cx="447675" cy="435174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3600" dirty="0">
                  <a:solidFill>
                    <a:srgbClr val="00FF00"/>
                  </a:solidFill>
                  <a:effectLst/>
                  <a:latin typeface="Wingdings" panose="05000000000000000000" pitchFamily="2" charset="2"/>
                  <a:ea typeface="Calibri" panose="020F0502020204030204" pitchFamily="34" charset="0"/>
                  <a:cs typeface="Browallia New" panose="020B0604020202020204" pitchFamily="34" charset="-34"/>
                </a:rPr>
                <a:t>Q</a:t>
              </a:r>
              <a:endParaRPr lang="es-MX" sz="3600" dirty="0">
                <a:solidFill>
                  <a:srgbClr val="00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CuadroTexto 76"/>
            <p:cNvSpPr txBox="1"/>
            <p:nvPr/>
          </p:nvSpPr>
          <p:spPr>
            <a:xfrm>
              <a:off x="541094" y="3415812"/>
              <a:ext cx="741118" cy="362866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MX" sz="1000" b="1" dirty="0">
                  <a:solidFill>
                    <a:schemeClr val="bg1"/>
                  </a:solidFill>
                </a:rPr>
                <a:t>VALLE DEL CAUCA</a:t>
              </a:r>
            </a:p>
          </p:txBody>
        </p:sp>
      </p:grp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222A-8CBE-4B6B-A9F1-FA5A73C66453}" type="slidenum">
              <a:rPr lang="es-CO" smtClean="0"/>
              <a:pPr/>
              <a:t>18</a:t>
            </a:fld>
            <a:endParaRPr lang="es-CO" dirty="0"/>
          </a:p>
        </p:txBody>
      </p:sp>
      <p:sp>
        <p:nvSpPr>
          <p:cNvPr id="5" name="Título 2"/>
          <p:cNvSpPr txBox="1">
            <a:spLocks/>
          </p:cNvSpPr>
          <p:nvPr/>
        </p:nvSpPr>
        <p:spPr>
          <a:xfrm>
            <a:off x="0" y="-119011"/>
            <a:ext cx="11460481" cy="748669"/>
          </a:xfrm>
          <a:prstGeom prst="rect">
            <a:avLst/>
          </a:prstGeom>
          <a:noFill/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000" dirty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Infraestructura </a:t>
            </a:r>
          </a:p>
          <a:p>
            <a:r>
              <a:rPr lang="es-ES" sz="4000" dirty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Aeroportuaria</a:t>
            </a:r>
          </a:p>
        </p:txBody>
      </p:sp>
      <p:graphicFrame>
        <p:nvGraphicFramePr>
          <p:cNvPr id="40" name="Tabla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558302"/>
              </p:ext>
            </p:extLst>
          </p:nvPr>
        </p:nvGraphicFramePr>
        <p:xfrm>
          <a:off x="432102" y="1944671"/>
          <a:ext cx="4899158" cy="378613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82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9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7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242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MX" sz="1400" b="1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MODO AEROPORTUARIO – 7 CONCESIONES</a:t>
                      </a:r>
                      <a:endParaRPr lang="es-MX" sz="1400" b="1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16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kern="1200" dirty="0">
                          <a:solidFill>
                            <a:schemeClr val="accent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DEPARTAMENTO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PROYECTOS</a:t>
                      </a:r>
                      <a:r>
                        <a:rPr lang="es-MX" sz="1400" u="none" strike="noStrike" baseline="0" dirty="0">
                          <a:solidFill>
                            <a:schemeClr val="accent6"/>
                          </a:solidFill>
                          <a:effectLst/>
                        </a:rPr>
                        <a:t> </a:t>
                      </a:r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EN EJECUCIÓN</a:t>
                      </a:r>
                      <a:endParaRPr lang="es-MX" sz="1400" b="1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952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Q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Antioquía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>
                          <a:solidFill>
                            <a:schemeClr val="accent6"/>
                          </a:solidFill>
                          <a:effectLst/>
                        </a:rPr>
                        <a:t>3</a:t>
                      </a:r>
                      <a:endParaRPr lang="es-MX" sz="1400" b="0" i="0" u="none" strike="noStrike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952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0" i="0" u="none" strike="noStrike" dirty="0">
                          <a:solidFill>
                            <a:srgbClr val="92D050"/>
                          </a:solidFill>
                          <a:effectLst/>
                          <a:latin typeface="Wingdings" panose="05000000000000000000" pitchFamily="2" charset="2"/>
                        </a:rPr>
                        <a:t>Q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Atlántico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1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7952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0" i="0" u="none" strike="noStrike" dirty="0">
                          <a:solidFill>
                            <a:srgbClr val="C65911"/>
                          </a:solidFill>
                          <a:effectLst/>
                          <a:latin typeface="Wingdings" panose="05000000000000000000" pitchFamily="2" charset="2"/>
                        </a:rPr>
                        <a:t>Q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Bolívar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1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7952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0" i="0" u="none" strike="noStrike" dirty="0">
                          <a:solidFill>
                            <a:srgbClr val="00B050"/>
                          </a:solidFill>
                          <a:effectLst/>
                          <a:latin typeface="Wingdings" panose="05000000000000000000" pitchFamily="2" charset="2"/>
                        </a:rPr>
                        <a:t>Q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Cesar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1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952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0" i="0" u="none" strike="noStrike" dirty="0">
                          <a:solidFill>
                            <a:srgbClr val="FFD966"/>
                          </a:solidFill>
                          <a:effectLst/>
                          <a:latin typeface="Wingdings" panose="05000000000000000000" pitchFamily="2" charset="2"/>
                        </a:rPr>
                        <a:t>Q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Chocó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1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4293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Wingdings" panose="05000000000000000000" pitchFamily="2" charset="2"/>
                        </a:rPr>
                        <a:t>Q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Córdoba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1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7952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0" i="0" u="none" strike="noStrike" dirty="0">
                          <a:solidFill>
                            <a:srgbClr val="00B0F0"/>
                          </a:solidFill>
                          <a:effectLst/>
                          <a:latin typeface="Wingdings" panose="05000000000000000000" pitchFamily="2" charset="2"/>
                        </a:rPr>
                        <a:t>Q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Cundinamarca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2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7952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0" i="0" u="none" strike="noStrike" dirty="0">
                          <a:solidFill>
                            <a:srgbClr val="7030A0"/>
                          </a:solidFill>
                          <a:effectLst/>
                          <a:latin typeface="Wingdings" panose="05000000000000000000" pitchFamily="2" charset="2"/>
                        </a:rPr>
                        <a:t>Q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Guajira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1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7952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0" i="0" u="none" strike="noStrike" dirty="0">
                          <a:solidFill>
                            <a:srgbClr val="FF00FF"/>
                          </a:solidFill>
                          <a:effectLst/>
                          <a:latin typeface="Wingdings" panose="05000000000000000000" pitchFamily="2" charset="2"/>
                        </a:rPr>
                        <a:t>Q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Magdalena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1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1402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0" i="0" u="none" strike="noStrike" dirty="0">
                          <a:solidFill>
                            <a:srgbClr val="BF8F00"/>
                          </a:solidFill>
                          <a:effectLst/>
                          <a:latin typeface="Wingdings" panose="05000000000000000000" pitchFamily="2" charset="2"/>
                        </a:rPr>
                        <a:t>Q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Norte de Santander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1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7952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0" i="0" u="none" strike="noStrike" dirty="0">
                          <a:solidFill>
                            <a:srgbClr val="00FFFF"/>
                          </a:solidFill>
                          <a:effectLst/>
                          <a:latin typeface="Wingdings" panose="05000000000000000000" pitchFamily="2" charset="2"/>
                        </a:rPr>
                        <a:t>Q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>
                          <a:solidFill>
                            <a:schemeClr val="accent6"/>
                          </a:solidFill>
                          <a:effectLst/>
                        </a:rPr>
                        <a:t>Santander</a:t>
                      </a:r>
                      <a:endParaRPr lang="es-MX" sz="1400" b="0" i="0" u="none" strike="noStrike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2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4677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0" i="0" u="none" strike="noStrike" dirty="0">
                          <a:solidFill>
                            <a:srgbClr val="0000FF"/>
                          </a:solidFill>
                          <a:effectLst/>
                          <a:latin typeface="Wingdings" panose="05000000000000000000" pitchFamily="2" charset="2"/>
                        </a:rPr>
                        <a:t>Q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>
                          <a:solidFill>
                            <a:schemeClr val="accent6"/>
                          </a:solidFill>
                          <a:effectLst/>
                        </a:rPr>
                        <a:t>Sucre</a:t>
                      </a:r>
                      <a:endParaRPr lang="es-MX" sz="1400" b="0" i="0" u="none" strike="noStrike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1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7952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0" i="0" u="none" strike="noStrike" dirty="0">
                          <a:solidFill>
                            <a:srgbClr val="00FF00"/>
                          </a:solidFill>
                          <a:effectLst/>
                          <a:latin typeface="Wingdings" panose="05000000000000000000" pitchFamily="2" charset="2"/>
                        </a:rPr>
                        <a:t>Q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>
                          <a:solidFill>
                            <a:schemeClr val="accent6"/>
                          </a:solidFill>
                          <a:effectLst/>
                        </a:rPr>
                        <a:t>Valle del Cauca</a:t>
                      </a:r>
                      <a:endParaRPr lang="es-MX" sz="1400" b="0" i="0" u="none" strike="noStrike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1</a:t>
                      </a:r>
                      <a:endParaRPr lang="es-MX" sz="1400" b="0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065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TOTAL </a:t>
                      </a:r>
                      <a:endParaRPr lang="es-MX" sz="1400" b="1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17</a:t>
                      </a:r>
                      <a:endParaRPr lang="es-MX" sz="1400" b="1" i="0" u="none" strike="noStrike" dirty="0">
                        <a:solidFill>
                          <a:schemeClr val="accent6"/>
                        </a:solidFill>
                        <a:effectLst/>
                        <a:latin typeface="Candara" panose="020E0502030303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78" name="Picture 7" descr="F:\RENDICIÓN CUENTAS\PPT\elementos ppt\ICOCOLOR-14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11460481" y="-16462"/>
            <a:ext cx="741906" cy="1155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54750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222A-8CBE-4B6B-A9F1-FA5A73C66453}" type="slidenum">
              <a:rPr lang="es-CO" smtClean="0"/>
              <a:pPr/>
              <a:t>19</a:t>
            </a:fld>
            <a:endParaRPr lang="es-CO" dirty="0"/>
          </a:p>
        </p:txBody>
      </p:sp>
      <p:sp>
        <p:nvSpPr>
          <p:cNvPr id="5" name="Título 2"/>
          <p:cNvSpPr txBox="1">
            <a:spLocks/>
          </p:cNvSpPr>
          <p:nvPr/>
        </p:nvSpPr>
        <p:spPr>
          <a:xfrm>
            <a:off x="393385" y="204839"/>
            <a:ext cx="11460481" cy="748669"/>
          </a:xfrm>
          <a:prstGeom prst="rect">
            <a:avLst/>
          </a:prstGeom>
          <a:noFill/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800" dirty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Proyectos en Desarrollo</a:t>
            </a:r>
          </a:p>
        </p:txBody>
      </p:sp>
      <p:pic>
        <p:nvPicPr>
          <p:cNvPr id="34" name="Picture 7" descr="F:\RENDICIÓN CUENTAS\PPT\elementos ppt\ICOCOLOR-14.pn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1460481" y="-16462"/>
            <a:ext cx="741906" cy="1155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013375"/>
              </p:ext>
            </p:extLst>
          </p:nvPr>
        </p:nvGraphicFramePr>
        <p:xfrm>
          <a:off x="8048847" y="2698077"/>
          <a:ext cx="3965944" cy="228028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080250">
                  <a:extLst>
                    <a:ext uri="{9D8B030D-6E8A-4147-A177-3AD203B41FA5}">
                      <a16:colId xmlns:a16="http://schemas.microsoft.com/office/drawing/2014/main" val="2395810581"/>
                    </a:ext>
                  </a:extLst>
                </a:gridCol>
                <a:gridCol w="1885694">
                  <a:extLst>
                    <a:ext uri="{9D8B030D-6E8A-4147-A177-3AD203B41FA5}">
                      <a16:colId xmlns:a16="http://schemas.microsoft.com/office/drawing/2014/main" val="4241529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u="none" strike="noStrike" dirty="0">
                          <a:effectLst/>
                        </a:rPr>
                        <a:t> CONCESIÓN </a:t>
                      </a:r>
                      <a:endParaRPr lang="es-MX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u="none" strike="noStrike" dirty="0">
                          <a:effectLst/>
                        </a:rPr>
                        <a:t> CAPEX </a:t>
                      </a:r>
                      <a:r>
                        <a:rPr lang="es-MX" sz="1050" b="1" u="none" strike="noStrike" dirty="0">
                          <a:effectLst/>
                        </a:rPr>
                        <a:t>(millones) </a:t>
                      </a:r>
                      <a:endParaRPr lang="es-MX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511422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 OPAIN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 dirty="0">
                          <a:effectLst/>
                        </a:rPr>
                        <a:t> $ 886.504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31579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 CODAD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 dirty="0">
                          <a:effectLst/>
                        </a:rPr>
                        <a:t> $ 126.438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81936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 dirty="0">
                          <a:effectLst/>
                        </a:rPr>
                        <a:t> SACSA - CARTAGENA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 dirty="0">
                          <a:effectLst/>
                        </a:rPr>
                        <a:t> $ 5.966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161294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 AEROCALI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 dirty="0">
                          <a:effectLst/>
                        </a:rPr>
                        <a:t> $ 182.123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59540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 CENTRO NORTE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 dirty="0">
                          <a:effectLst/>
                        </a:rPr>
                        <a:t> $ 626.105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59325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 dirty="0">
                          <a:effectLst/>
                        </a:rPr>
                        <a:t> NORORIENTE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 dirty="0">
                          <a:effectLst/>
                        </a:rPr>
                        <a:t> $ 175.175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47509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 BARRANQUILLA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 dirty="0">
                          <a:effectLst/>
                        </a:rPr>
                        <a:t> $ 345.000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293964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u="none" strike="noStrike">
                          <a:effectLst/>
                        </a:rPr>
                        <a:t> Total  </a:t>
                      </a:r>
                      <a:endParaRPr lang="es-MX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u="none" strike="noStrike" dirty="0">
                          <a:effectLst/>
                        </a:rPr>
                        <a:t> $ 2.347.312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9506379"/>
                  </a:ext>
                </a:extLst>
              </a:tr>
            </a:tbl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7699640"/>
              </p:ext>
            </p:extLst>
          </p:nvPr>
        </p:nvGraphicFramePr>
        <p:xfrm>
          <a:off x="-521456" y="1449368"/>
          <a:ext cx="8687262" cy="4998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ángulo 3"/>
          <p:cNvSpPr/>
          <p:nvPr/>
        </p:nvSpPr>
        <p:spPr>
          <a:xfrm>
            <a:off x="2361258" y="1013090"/>
            <a:ext cx="42919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40" b="0" i="0" u="none" strike="noStrike" kern="1200" cap="none" spc="0" normalizeH="0" baseline="0">
                <a:solidFill>
                  <a:srgbClr val="386295">
                    <a:lumMod val="65000"/>
                    <a:lumOff val="35000"/>
                  </a:srgbClr>
                </a:solidFill>
                <a:latin typeface="+mj-lt"/>
                <a:ea typeface="+mj-ea"/>
                <a:cs typeface="+mj-cs"/>
              </a:defRPr>
            </a:pPr>
            <a:r>
              <a:rPr lang="es-CO" sz="1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INVERSIÓN PROGRAMADA POR AEROPUERTO </a:t>
            </a:r>
          </a:p>
          <a:p>
            <a:pPr algn="ctr">
              <a:defRPr sz="1440" b="0" i="0" u="none" strike="noStrike" kern="1200" cap="none" spc="0" normalizeH="0" baseline="0">
                <a:solidFill>
                  <a:srgbClr val="386295">
                    <a:lumMod val="65000"/>
                    <a:lumOff val="35000"/>
                  </a:srgbClr>
                </a:solidFill>
                <a:latin typeface="+mj-lt"/>
                <a:ea typeface="+mj-ea"/>
                <a:cs typeface="+mj-cs"/>
              </a:defRPr>
            </a:pPr>
            <a:r>
              <a:rPr lang="es-CO" sz="1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AÑO 2016</a:t>
            </a:r>
          </a:p>
        </p:txBody>
      </p:sp>
    </p:spTree>
    <p:extLst>
      <p:ext uri="{BB962C8B-B14F-4D97-AF65-F5344CB8AC3E}">
        <p14:creationId xmlns:p14="http://schemas.microsoft.com/office/powerpoint/2010/main" val="1142629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035906" y="1866075"/>
            <a:ext cx="7941733" cy="1016000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es-CO" sz="5400" dirty="0">
                <a:ln w="0"/>
                <a:solidFill>
                  <a:schemeClr val="accent5"/>
                </a:solidFill>
                <a:latin typeface="Candara" panose="020E0502030303020204" pitchFamily="34" charset="0"/>
              </a:rPr>
              <a:t>1. ¿QUÉ ES LA ANI?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4294967295"/>
          </p:nvPr>
        </p:nvSpPr>
        <p:spPr>
          <a:xfrm>
            <a:off x="11614150" y="6451600"/>
            <a:ext cx="577850" cy="365125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0D9B7-3709-4AA7-BC15-71609CD14C4E}" type="slidenum">
              <a:rPr kumimoji="0" lang="es-CO" sz="1800" b="0" i="0" u="none" strike="noStrike" kern="0" cap="none" spc="0" normalizeH="0" baseline="0" noProof="0">
                <a:ln>
                  <a:noFill/>
                </a:ln>
                <a:solidFill>
                  <a:srgbClr val="244061">
                    <a:tint val="75000"/>
                  </a:srgbClr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rgbClr val="244061">
                  <a:tint val="75000"/>
                </a:srgb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89451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222A-8CBE-4B6B-A9F1-FA5A73C66453}" type="slidenum">
              <a:rPr lang="es-CO" smtClean="0"/>
              <a:pPr/>
              <a:t>20</a:t>
            </a:fld>
            <a:endParaRPr lang="es-CO" dirty="0"/>
          </a:p>
        </p:txBody>
      </p:sp>
      <p:sp>
        <p:nvSpPr>
          <p:cNvPr id="5" name="Título 2"/>
          <p:cNvSpPr txBox="1">
            <a:spLocks/>
          </p:cNvSpPr>
          <p:nvPr/>
        </p:nvSpPr>
        <p:spPr>
          <a:xfrm>
            <a:off x="292395" y="186975"/>
            <a:ext cx="11460481" cy="748669"/>
          </a:xfrm>
          <a:prstGeom prst="rect">
            <a:avLst/>
          </a:prstGeom>
          <a:noFill/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000" dirty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Infraestructura Aeroportuaria - Beneficios</a:t>
            </a:r>
          </a:p>
        </p:txBody>
      </p:sp>
      <p:pic>
        <p:nvPicPr>
          <p:cNvPr id="78" name="Picture 7" descr="F:\RENDICIÓN CUENTAS\PPT\elementos ppt\ICOCOLOR-14.pn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1460481" y="-16462"/>
            <a:ext cx="741906" cy="1155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37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133215"/>
              </p:ext>
            </p:extLst>
          </p:nvPr>
        </p:nvGraphicFramePr>
        <p:xfrm>
          <a:off x="584791" y="1365548"/>
          <a:ext cx="10875690" cy="4473526"/>
        </p:xfrm>
        <a:graphic>
          <a:graphicData uri="http://schemas.openxmlformats.org/drawingml/2006/table">
            <a:tbl>
              <a:tblPr firstRow="1" bandRow="1"/>
              <a:tblGrid>
                <a:gridCol w="10875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259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2400" b="0" dirty="0">
                          <a:solidFill>
                            <a:schemeClr val="accent4"/>
                          </a:solidFill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Optimizar tiempos en las operaciones aeroportuarias tanto en pista como en calles de rodaje 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es-ES" sz="2400" b="0" dirty="0">
                        <a:solidFill>
                          <a:schemeClr val="accent4"/>
                        </a:solidFill>
                        <a:latin typeface="Candara" panose="020E0502030303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2400" b="0" dirty="0">
                          <a:solidFill>
                            <a:schemeClr val="accent4"/>
                          </a:solidFill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Ampliar la capacidad del lado aire del aeropuerto para poder operar aeronaves de mayor tamaño con una mayor frecuencia en los aterrizajes y despejes.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es-CO" sz="2400" b="0" dirty="0">
                        <a:solidFill>
                          <a:schemeClr val="accent4"/>
                        </a:solidFill>
                        <a:latin typeface="Candara" panose="020E0502030303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2400" b="0" dirty="0">
                          <a:solidFill>
                            <a:schemeClr val="accent4"/>
                          </a:solidFill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Mejorar y mantener los componentes del lado aire del aeropuerto como calles de rodaje, iluminación, canales, empradizaciones.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es-CO" sz="2400" b="0" dirty="0">
                        <a:solidFill>
                          <a:schemeClr val="accent4"/>
                        </a:solidFill>
                        <a:latin typeface="Candara" panose="020E0502030303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s-CO" sz="2400" b="0" dirty="0">
                          <a:solidFill>
                            <a:schemeClr val="accent4"/>
                          </a:solidFill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En el caso del aeropuerto el Dorado la ampliación permitirá atender las</a:t>
                      </a:r>
                      <a:r>
                        <a:rPr lang="es-CO" sz="2400" b="0" baseline="0" dirty="0">
                          <a:solidFill>
                            <a:schemeClr val="accent4"/>
                          </a:solidFill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 operaciones proyectadas a 2021 </a:t>
                      </a:r>
                      <a:r>
                        <a:rPr lang="es-CO" sz="2400" b="0" dirty="0">
                          <a:solidFill>
                            <a:schemeClr val="accent4"/>
                          </a:solidFill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400,000. Aproximadamente 82 operaciones por día,</a:t>
                      </a:r>
                      <a:r>
                        <a:rPr lang="es-CO" sz="2400" b="0" baseline="0" dirty="0">
                          <a:solidFill>
                            <a:schemeClr val="accent4"/>
                          </a:solidFill>
                          <a:latin typeface="Candara" panose="020E0502030303020204" pitchFamily="34" charset="0"/>
                          <a:cs typeface="Arial" panose="020B0604020202020204" pitchFamily="34" charset="0"/>
                        </a:rPr>
                        <a:t> hora pico.</a:t>
                      </a:r>
                      <a:endParaRPr lang="es-ES" sz="2400" b="0" dirty="0">
                        <a:solidFill>
                          <a:schemeClr val="accent4"/>
                        </a:solidFill>
                        <a:latin typeface="Candara" panose="020E0502030303020204" pitchFamily="34" charset="0"/>
                        <a:cs typeface="Arial" panose="020B0604020202020204" pitchFamily="34" charset="0"/>
                      </a:endParaRPr>
                    </a:p>
                  </a:txBody>
                  <a:tcPr marL="84406" marR="84406" marT="42203" marB="4220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7338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Lágrima 48"/>
          <p:cNvSpPr/>
          <p:nvPr/>
        </p:nvSpPr>
        <p:spPr>
          <a:xfrm>
            <a:off x="3256282" y="4900309"/>
            <a:ext cx="836566" cy="887292"/>
          </a:xfrm>
          <a:prstGeom prst="teardrop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52" name="Lágrima 51"/>
          <p:cNvSpPr/>
          <p:nvPr/>
        </p:nvSpPr>
        <p:spPr>
          <a:xfrm>
            <a:off x="9104636" y="5058175"/>
            <a:ext cx="836566" cy="887292"/>
          </a:xfrm>
          <a:prstGeom prst="teardrop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51" name="Lágrima 50"/>
          <p:cNvSpPr/>
          <p:nvPr/>
        </p:nvSpPr>
        <p:spPr>
          <a:xfrm>
            <a:off x="9104636" y="4054468"/>
            <a:ext cx="836566" cy="887292"/>
          </a:xfrm>
          <a:prstGeom prst="teardrop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50" name="Lágrima 49"/>
          <p:cNvSpPr/>
          <p:nvPr/>
        </p:nvSpPr>
        <p:spPr>
          <a:xfrm>
            <a:off x="6393819" y="3997626"/>
            <a:ext cx="836566" cy="887292"/>
          </a:xfrm>
          <a:prstGeom prst="teardrop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48" name="Lágrima 47"/>
          <p:cNvSpPr/>
          <p:nvPr/>
        </p:nvSpPr>
        <p:spPr>
          <a:xfrm>
            <a:off x="3278509" y="3951030"/>
            <a:ext cx="836566" cy="887292"/>
          </a:xfrm>
          <a:prstGeom prst="teardrop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35" name="Lágrima 34"/>
          <p:cNvSpPr/>
          <p:nvPr/>
        </p:nvSpPr>
        <p:spPr>
          <a:xfrm>
            <a:off x="450642" y="3957214"/>
            <a:ext cx="836566" cy="887292"/>
          </a:xfrm>
          <a:prstGeom prst="teardrop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13" name="1 Título"/>
          <p:cNvSpPr txBox="1">
            <a:spLocks/>
          </p:cNvSpPr>
          <p:nvPr/>
        </p:nvSpPr>
        <p:spPr>
          <a:xfrm>
            <a:off x="244921" y="109618"/>
            <a:ext cx="8903769" cy="54006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Impact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s-CO" sz="5400" dirty="0">
                <a:ln w="0"/>
                <a:solidFill>
                  <a:schemeClr val="accent5"/>
                </a:solidFill>
                <a:latin typeface="Candara" panose="020E0502030303020204" pitchFamily="34" charset="0"/>
              </a:rPr>
              <a:t>¿Qué tenemos en la ANI?</a:t>
            </a:r>
            <a:endParaRPr lang="es-CO" dirty="0">
              <a:ln w="0"/>
              <a:solidFill>
                <a:schemeClr val="accent5"/>
              </a:solidFill>
              <a:latin typeface="Candara" panose="020E0502030303020204" pitchFamily="34" charset="0"/>
              <a:ea typeface="Helvetica Neue Bold Condensed" charset="0"/>
              <a:cs typeface="Impact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898F0-28E6-4BE7-B955-1F8B7A1516EC}" type="slidenum">
              <a:rPr lang="es-ES" smtClean="0"/>
              <a:t>3</a:t>
            </a:fld>
            <a:endParaRPr lang="es-ES"/>
          </a:p>
        </p:txBody>
      </p:sp>
      <p:grpSp>
        <p:nvGrpSpPr>
          <p:cNvPr id="2" name="Grupo 1"/>
          <p:cNvGrpSpPr/>
          <p:nvPr/>
        </p:nvGrpSpPr>
        <p:grpSpPr>
          <a:xfrm>
            <a:off x="469757" y="3948998"/>
            <a:ext cx="3046079" cy="923330"/>
            <a:chOff x="520523" y="3802242"/>
            <a:chExt cx="3046079" cy="923330"/>
          </a:xfrm>
        </p:grpSpPr>
        <p:sp>
          <p:nvSpPr>
            <p:cNvPr id="19" name="Rectángulo 18"/>
            <p:cNvSpPr/>
            <p:nvPr/>
          </p:nvSpPr>
          <p:spPr>
            <a:xfrm>
              <a:off x="1012229" y="3826842"/>
              <a:ext cx="255437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/>
              <a:r>
                <a:rPr lang="es-MX" sz="24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ndara" panose="020E0502030303020204" pitchFamily="34" charset="0"/>
                </a:rPr>
                <a:t>Concesiones Carretero</a:t>
              </a:r>
            </a:p>
          </p:txBody>
        </p:sp>
        <p:sp>
          <p:nvSpPr>
            <p:cNvPr id="23" name="Rectángulo 22"/>
            <p:cNvSpPr/>
            <p:nvPr/>
          </p:nvSpPr>
          <p:spPr>
            <a:xfrm>
              <a:off x="520523" y="3802242"/>
              <a:ext cx="90601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5400" dirty="0">
                  <a:solidFill>
                    <a:schemeClr val="tx2"/>
                  </a:solidFill>
                  <a:latin typeface="Impact" panose="020B0806030902050204" pitchFamily="34" charset="0"/>
                </a:rPr>
                <a:t>49</a:t>
              </a:r>
            </a:p>
          </p:txBody>
        </p:sp>
        <p:cxnSp>
          <p:nvCxnSpPr>
            <p:cNvPr id="24" name="Conector recto 23"/>
            <p:cNvCxnSpPr/>
            <p:nvPr/>
          </p:nvCxnSpPr>
          <p:spPr>
            <a:xfrm>
              <a:off x="1425144" y="3899993"/>
              <a:ext cx="0" cy="72000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" name="Grupo 2"/>
          <p:cNvGrpSpPr/>
          <p:nvPr/>
        </p:nvGrpSpPr>
        <p:grpSpPr>
          <a:xfrm>
            <a:off x="6388076" y="3963240"/>
            <a:ext cx="2816898" cy="923330"/>
            <a:chOff x="6356597" y="3897712"/>
            <a:chExt cx="2816898" cy="923330"/>
          </a:xfrm>
        </p:grpSpPr>
        <p:sp>
          <p:nvSpPr>
            <p:cNvPr id="25" name="Rectángulo 24"/>
            <p:cNvSpPr/>
            <p:nvPr/>
          </p:nvSpPr>
          <p:spPr>
            <a:xfrm>
              <a:off x="6860626" y="3949102"/>
              <a:ext cx="231286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/>
              <a:r>
                <a:rPr lang="es-MX" sz="24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ndara" panose="020E0502030303020204" pitchFamily="34" charset="0"/>
                </a:rPr>
                <a:t>Concesiones Portuarias</a:t>
              </a:r>
            </a:p>
          </p:txBody>
        </p:sp>
        <p:sp>
          <p:nvSpPr>
            <p:cNvPr id="26" name="Rectángulo 25"/>
            <p:cNvSpPr/>
            <p:nvPr/>
          </p:nvSpPr>
          <p:spPr>
            <a:xfrm>
              <a:off x="6356597" y="3897712"/>
              <a:ext cx="928459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MX" sz="5400" dirty="0">
                  <a:solidFill>
                    <a:schemeClr val="tx2"/>
                  </a:solidFill>
                  <a:latin typeface="Impact" panose="020B0806030902050204" pitchFamily="34" charset="0"/>
                </a:rPr>
                <a:t>55</a:t>
              </a:r>
              <a:endParaRPr lang="es-ES" sz="5400" dirty="0">
                <a:solidFill>
                  <a:schemeClr val="tx2"/>
                </a:solidFill>
                <a:latin typeface="Impact" panose="020B0806030902050204" pitchFamily="34" charset="0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>
              <a:off x="7257934" y="4003694"/>
              <a:ext cx="0" cy="72000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9" name="Rectángulo 28"/>
          <p:cNvSpPr/>
          <p:nvPr/>
        </p:nvSpPr>
        <p:spPr>
          <a:xfrm>
            <a:off x="3779490" y="3943034"/>
            <a:ext cx="22781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ndara" panose="020E0502030303020204" pitchFamily="34" charset="0"/>
              </a:rPr>
              <a:t>Concesiones Férreas</a:t>
            </a:r>
          </a:p>
        </p:txBody>
      </p:sp>
      <p:sp>
        <p:nvSpPr>
          <p:cNvPr id="30" name="Rectángulo 29"/>
          <p:cNvSpPr/>
          <p:nvPr/>
        </p:nvSpPr>
        <p:spPr>
          <a:xfrm>
            <a:off x="3449407" y="3889043"/>
            <a:ext cx="53251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5400" dirty="0">
                <a:solidFill>
                  <a:schemeClr val="tx2"/>
                </a:solidFill>
                <a:latin typeface="Impact" panose="020B0806030902050204" pitchFamily="34" charset="0"/>
              </a:rPr>
              <a:t>2</a:t>
            </a:r>
            <a:endParaRPr lang="es-ES" sz="5400" dirty="0">
              <a:solidFill>
                <a:schemeClr val="tx2"/>
              </a:solidFill>
              <a:latin typeface="Impact" panose="020B0806030902050204" pitchFamily="34" charset="0"/>
            </a:endParaRPr>
          </a:p>
        </p:txBody>
      </p:sp>
      <p:cxnSp>
        <p:nvCxnSpPr>
          <p:cNvPr id="31" name="Conector recto 30"/>
          <p:cNvCxnSpPr/>
          <p:nvPr/>
        </p:nvCxnSpPr>
        <p:spPr>
          <a:xfrm>
            <a:off x="4176798" y="3997626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779490" y="4904706"/>
            <a:ext cx="25263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MX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ndara" panose="020E0502030303020204" pitchFamily="34" charset="0"/>
              </a:rPr>
              <a:t>Obra Pública Férrea</a:t>
            </a:r>
          </a:p>
        </p:txBody>
      </p:sp>
      <p:sp>
        <p:nvSpPr>
          <p:cNvPr id="33" name="Rectángulo 32"/>
          <p:cNvSpPr/>
          <p:nvPr/>
        </p:nvSpPr>
        <p:spPr>
          <a:xfrm>
            <a:off x="3458343" y="4864271"/>
            <a:ext cx="53251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dirty="0">
                <a:solidFill>
                  <a:schemeClr val="tx2"/>
                </a:solidFill>
                <a:latin typeface="Impact" panose="020B0806030902050204" pitchFamily="34" charset="0"/>
              </a:rPr>
              <a:t>2</a:t>
            </a:r>
          </a:p>
        </p:txBody>
      </p:sp>
      <p:cxnSp>
        <p:nvCxnSpPr>
          <p:cNvPr id="34" name="Conector recto 33"/>
          <p:cNvCxnSpPr/>
          <p:nvPr/>
        </p:nvCxnSpPr>
        <p:spPr>
          <a:xfrm>
            <a:off x="4176798" y="4959298"/>
            <a:ext cx="0" cy="72000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4" name="Grupo 3"/>
          <p:cNvGrpSpPr/>
          <p:nvPr/>
        </p:nvGrpSpPr>
        <p:grpSpPr>
          <a:xfrm>
            <a:off x="9294399" y="4009323"/>
            <a:ext cx="2557691" cy="923330"/>
            <a:chOff x="9192138" y="4043092"/>
            <a:chExt cx="2557691" cy="923330"/>
          </a:xfrm>
        </p:grpSpPr>
        <p:sp>
          <p:nvSpPr>
            <p:cNvPr id="36" name="Rectángulo 35"/>
            <p:cNvSpPr/>
            <p:nvPr/>
          </p:nvSpPr>
          <p:spPr>
            <a:xfrm>
              <a:off x="9498666" y="4053654"/>
              <a:ext cx="225116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/>
              <a:r>
                <a:rPr lang="es-MX" sz="24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ndara" panose="020E0502030303020204" pitchFamily="34" charset="0"/>
                </a:rPr>
                <a:t>Contratos Concesión</a:t>
              </a:r>
            </a:p>
          </p:txBody>
        </p:sp>
        <p:sp>
          <p:nvSpPr>
            <p:cNvPr id="37" name="Rectángulo 36"/>
            <p:cNvSpPr/>
            <p:nvPr/>
          </p:nvSpPr>
          <p:spPr>
            <a:xfrm>
              <a:off x="9192138" y="4043092"/>
              <a:ext cx="455574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MX" sz="5400" dirty="0">
                  <a:solidFill>
                    <a:schemeClr val="tx2"/>
                  </a:solidFill>
                  <a:latin typeface="Impact" panose="020B0806030902050204" pitchFamily="34" charset="0"/>
                </a:rPr>
                <a:t>7</a:t>
              </a:r>
              <a:endParaRPr lang="es-ES" sz="5400" dirty="0">
                <a:solidFill>
                  <a:schemeClr val="tx2"/>
                </a:solidFill>
                <a:latin typeface="Impact" panose="020B0806030902050204" pitchFamily="34" charset="0"/>
              </a:endParaRPr>
            </a:p>
          </p:txBody>
        </p:sp>
        <p:cxnSp>
          <p:nvCxnSpPr>
            <p:cNvPr id="38" name="Conector recto 37"/>
            <p:cNvCxnSpPr/>
            <p:nvPr/>
          </p:nvCxnSpPr>
          <p:spPr>
            <a:xfrm>
              <a:off x="9895974" y="4108246"/>
              <a:ext cx="0" cy="72000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" name="Grupo 5"/>
          <p:cNvGrpSpPr/>
          <p:nvPr/>
        </p:nvGrpSpPr>
        <p:grpSpPr>
          <a:xfrm>
            <a:off x="9137026" y="5022137"/>
            <a:ext cx="3275141" cy="1036674"/>
            <a:chOff x="9061240" y="5002726"/>
            <a:chExt cx="3275141" cy="1036674"/>
          </a:xfrm>
        </p:grpSpPr>
        <p:sp>
          <p:nvSpPr>
            <p:cNvPr id="39" name="Rectángulo 38"/>
            <p:cNvSpPr/>
            <p:nvPr/>
          </p:nvSpPr>
          <p:spPr>
            <a:xfrm>
              <a:off x="9498666" y="5023737"/>
              <a:ext cx="2837715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/>
              <a:r>
                <a:rPr lang="es-MX" sz="20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ndara" panose="020E0502030303020204" pitchFamily="34" charset="0"/>
                </a:rPr>
                <a:t>Aeropuertos </a:t>
              </a:r>
            </a:p>
            <a:p>
              <a:pPr lvl="1"/>
              <a:r>
                <a:rPr lang="es-MX" sz="20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ndara" panose="020E0502030303020204" pitchFamily="34" charset="0"/>
                </a:rPr>
                <a:t>Y 2da pista</a:t>
              </a:r>
            </a:p>
            <a:p>
              <a:pPr lvl="1"/>
              <a:r>
                <a:rPr lang="es-MX" sz="20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andara" panose="020E0502030303020204" pitchFamily="34" charset="0"/>
                </a:rPr>
                <a:t>El Dorado</a:t>
              </a:r>
            </a:p>
          </p:txBody>
        </p:sp>
        <p:sp>
          <p:nvSpPr>
            <p:cNvPr id="40" name="Rectángulo 39"/>
            <p:cNvSpPr/>
            <p:nvPr/>
          </p:nvSpPr>
          <p:spPr>
            <a:xfrm>
              <a:off x="9061240" y="5002726"/>
              <a:ext cx="720069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MX" sz="5400" dirty="0">
                  <a:solidFill>
                    <a:schemeClr val="tx2"/>
                  </a:solidFill>
                  <a:latin typeface="Impact" panose="020B0806030902050204" pitchFamily="34" charset="0"/>
                </a:rPr>
                <a:t>17</a:t>
              </a:r>
              <a:endParaRPr lang="es-ES" sz="5400" dirty="0">
                <a:solidFill>
                  <a:schemeClr val="tx2"/>
                </a:solidFill>
                <a:latin typeface="Impact" panose="020B0806030902050204" pitchFamily="34" charset="0"/>
              </a:endParaRPr>
            </a:p>
          </p:txBody>
        </p:sp>
        <p:cxnSp>
          <p:nvCxnSpPr>
            <p:cNvPr id="41" name="Conector recto 40"/>
            <p:cNvCxnSpPr/>
            <p:nvPr/>
          </p:nvCxnSpPr>
          <p:spPr>
            <a:xfrm>
              <a:off x="9895974" y="5069918"/>
              <a:ext cx="0" cy="72000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42" name="Picture 5" descr="F:\RENDICIÓN CUENTAS\PPT\elementos ppt\ICOCOLOR-17.pn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4143614" y="1564943"/>
            <a:ext cx="1549908" cy="20654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3" name="Picture 6" descr="F:\RENDICIÓN CUENTAS\PPT\elementos ppt\ICOCOLOR-12.pn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1128514" y="1564943"/>
            <a:ext cx="1473661" cy="20654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4" name="Picture 7" descr="F:\RENDICIÓN CUENTAS\PPT\elementos ppt\ICOCOLOR-14.pn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9849359" y="1565079"/>
            <a:ext cx="1334923" cy="20791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5" name="Picture 8" descr="F:\RENDICIÓN CUENTAS\PPT\elementos ppt\ICOCOLOR-15.png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7115450" y="1565079"/>
            <a:ext cx="1311981" cy="20791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8223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064935" y="2217057"/>
            <a:ext cx="8746065" cy="1016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s-CO" sz="5400" dirty="0">
                <a:ln w="0"/>
                <a:solidFill>
                  <a:schemeClr val="accent5"/>
                </a:solidFill>
              </a:rPr>
              <a:t>2. ¿QUÉ ESTAMOS HACIENDO?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4294967295"/>
          </p:nvPr>
        </p:nvSpPr>
        <p:spPr>
          <a:xfrm>
            <a:off x="11614150" y="6451600"/>
            <a:ext cx="577850" cy="365125"/>
          </a:xfrm>
        </p:spPr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4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41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239106" y="2681514"/>
            <a:ext cx="7941733" cy="1016000"/>
          </a:xfrm>
        </p:spPr>
        <p:txBody>
          <a:bodyPr/>
          <a:lstStyle/>
          <a:p>
            <a:pPr algn="ctr"/>
            <a:r>
              <a:rPr lang="es-CO" dirty="0">
                <a:solidFill>
                  <a:srgbClr val="386295"/>
                </a:solidFill>
              </a:rPr>
              <a:t>1° - 2°- 3° GENERACIÓN DE CONCESIONES VIALES 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4294967295"/>
          </p:nvPr>
        </p:nvSpPr>
        <p:spPr>
          <a:xfrm>
            <a:off x="11614150" y="6451600"/>
            <a:ext cx="577850" cy="365125"/>
          </a:xfrm>
        </p:spPr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5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167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MAPA_03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904" cy="6858000"/>
          </a:xfrm>
          <a:prstGeom prst="rect">
            <a:avLst/>
          </a:prstGeom>
        </p:spPr>
      </p:pic>
      <p:pic>
        <p:nvPicPr>
          <p:cNvPr id="6" name="Imagen 5" descr="022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154" y="5575461"/>
            <a:ext cx="762000" cy="1072896"/>
          </a:xfrm>
          <a:prstGeom prst="rect">
            <a:avLst/>
          </a:prstGeom>
        </p:spPr>
      </p:pic>
      <p:pic>
        <p:nvPicPr>
          <p:cNvPr id="9" name="Imagen 8" descr="030-0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02" y="2488141"/>
            <a:ext cx="2173224" cy="1389888"/>
          </a:xfrm>
          <a:prstGeom prst="rect">
            <a:avLst/>
          </a:prstGeom>
        </p:spPr>
      </p:pic>
      <p:pic>
        <p:nvPicPr>
          <p:cNvPr id="10" name="Imagen 9" descr="029-0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871" y="2101948"/>
            <a:ext cx="1170432" cy="819912"/>
          </a:xfrm>
          <a:prstGeom prst="rect">
            <a:avLst/>
          </a:prstGeom>
        </p:spPr>
      </p:pic>
      <p:pic>
        <p:nvPicPr>
          <p:cNvPr id="11" name="Imagen 10" descr="028-0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263" y="1082485"/>
            <a:ext cx="963168" cy="752856"/>
          </a:xfrm>
          <a:prstGeom prst="rect">
            <a:avLst/>
          </a:prstGeom>
        </p:spPr>
      </p:pic>
      <p:pic>
        <p:nvPicPr>
          <p:cNvPr id="12" name="Imagen 11" descr="027-01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020" y="1136608"/>
            <a:ext cx="1249680" cy="1231392"/>
          </a:xfrm>
          <a:prstGeom prst="rect">
            <a:avLst/>
          </a:prstGeom>
        </p:spPr>
      </p:pic>
      <p:pic>
        <p:nvPicPr>
          <p:cNvPr id="13" name="Imagen 12" descr="026-01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169" y="2307837"/>
            <a:ext cx="938784" cy="2289048"/>
          </a:xfrm>
          <a:prstGeom prst="rect">
            <a:avLst/>
          </a:prstGeom>
        </p:spPr>
      </p:pic>
      <p:pic>
        <p:nvPicPr>
          <p:cNvPr id="14" name="Imagen 13" descr="025-01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500" y="4522197"/>
            <a:ext cx="335280" cy="496824"/>
          </a:xfrm>
          <a:prstGeom prst="rect">
            <a:avLst/>
          </a:prstGeom>
        </p:spPr>
      </p:pic>
      <p:pic>
        <p:nvPicPr>
          <p:cNvPr id="15" name="Imagen 14" descr="024-01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563" y="4413574"/>
            <a:ext cx="877824" cy="697992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0" y="59434"/>
            <a:ext cx="6100252" cy="532990"/>
          </a:xfrm>
          <a:prstGeom prst="rect">
            <a:avLst/>
          </a:prstGeom>
          <a:solidFill>
            <a:srgbClr val="1139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>
                <a:latin typeface="Candara"/>
                <a:cs typeface="Candara"/>
              </a:rPr>
              <a:t> CONCESIONES 1ra, 2da y 3ra GENERACIÓN</a:t>
            </a:r>
          </a:p>
        </p:txBody>
      </p:sp>
      <p:sp>
        <p:nvSpPr>
          <p:cNvPr id="17" name="90 Rectángulo"/>
          <p:cNvSpPr/>
          <p:nvPr/>
        </p:nvSpPr>
        <p:spPr bwMode="auto">
          <a:xfrm flipH="1">
            <a:off x="8071958" y="0"/>
            <a:ext cx="425200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latin typeface="Arial"/>
              <a:cs typeface="Arial"/>
            </a:endParaRPr>
          </a:p>
        </p:txBody>
      </p:sp>
      <p:graphicFrame>
        <p:nvGraphicFramePr>
          <p:cNvPr id="18" name="Tab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557120"/>
              </p:ext>
            </p:extLst>
          </p:nvPr>
        </p:nvGraphicFramePr>
        <p:xfrm>
          <a:off x="8491220" y="698500"/>
          <a:ext cx="3352800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892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PRIMERA</a:t>
                      </a:r>
                      <a:r>
                        <a:rPr lang="es-ES" sz="1400" baseline="0" dirty="0"/>
                        <a:t> GENERACIÓN</a:t>
                      </a:r>
                      <a:endParaRPr lang="es-ES" sz="1400" dirty="0"/>
                    </a:p>
                  </a:txBody>
                  <a:tcPr anchor="ctr">
                    <a:solidFill>
                      <a:srgbClr val="41A2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654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Bogotá – Siberia – La Punta – El Vino - </a:t>
                      </a:r>
                      <a:r>
                        <a:rPr lang="es-ES" sz="1200" dirty="0" err="1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Villeta</a:t>
                      </a:r>
                      <a:endParaRPr lang="es-ES" sz="12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654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Bogotá - Villavicencio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454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Fontibón  - Facatativá – Los Alpes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454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Desarrollo Vial del oriente de Medellín - DEVIMED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9" name="Tab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310385"/>
              </p:ext>
            </p:extLst>
          </p:nvPr>
        </p:nvGraphicFramePr>
        <p:xfrm>
          <a:off x="8491220" y="2628900"/>
          <a:ext cx="33528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892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SEGUNDA</a:t>
                      </a:r>
                      <a:r>
                        <a:rPr lang="es-ES" sz="1400" baseline="0" dirty="0"/>
                        <a:t> GENERACIÓN</a:t>
                      </a:r>
                      <a:endParaRPr lang="es-ES" sz="1400" dirty="0"/>
                    </a:p>
                  </a:txBody>
                  <a:tcPr anchor="ctr">
                    <a:solidFill>
                      <a:srgbClr val="EEA91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654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Malla Vial del Valle del Cauca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" name="Imagen 19" descr="031-01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64" y="4044188"/>
            <a:ext cx="911352" cy="344424"/>
          </a:xfrm>
          <a:prstGeom prst="rect">
            <a:avLst/>
          </a:prstGeom>
        </p:spPr>
      </p:pic>
      <p:graphicFrame>
        <p:nvGraphicFramePr>
          <p:cNvPr id="21" name="Tab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190550"/>
              </p:ext>
            </p:extLst>
          </p:nvPr>
        </p:nvGraphicFramePr>
        <p:xfrm>
          <a:off x="8491220" y="3743960"/>
          <a:ext cx="33528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892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TERCERA</a:t>
                      </a:r>
                      <a:r>
                        <a:rPr lang="es-ES" sz="1400" baseline="0" dirty="0"/>
                        <a:t> GENERACIÓN</a:t>
                      </a:r>
                      <a:endParaRPr lang="es-ES" sz="1400" dirty="0"/>
                    </a:p>
                  </a:txBody>
                  <a:tcPr anchor="ctr">
                    <a:solidFill>
                      <a:srgbClr val="1755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654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Briceño -</a:t>
                      </a:r>
                      <a:r>
                        <a:rPr lang="es-ES" sz="1200" baseline="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es-ES" sz="12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Tunja - Sogamoso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654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Córdoba - Sucre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454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Ruta Caribe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454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Ruta del Sol Sector 1</a:t>
                      </a: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0454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Ruta del Sol Sector</a:t>
                      </a:r>
                      <a:r>
                        <a:rPr lang="es-ES" sz="1200" baseline="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 2</a:t>
                      </a:r>
                      <a:endParaRPr lang="es-ES" sz="12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04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Ruta del Sol Sector</a:t>
                      </a:r>
                      <a:r>
                        <a:rPr lang="es-ES" sz="1200" baseline="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 3</a:t>
                      </a:r>
                      <a:endParaRPr lang="es-ES" sz="1200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04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Transversal de Las Américas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23" name="Imagen 22" descr="023-01.png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18"/>
          <a:stretch/>
        </p:blipFill>
        <p:spPr>
          <a:xfrm>
            <a:off x="2783839" y="4834350"/>
            <a:ext cx="1034641" cy="749808"/>
          </a:xfrm>
          <a:prstGeom prst="rect">
            <a:avLst/>
          </a:prstGeom>
        </p:spPr>
      </p:pic>
      <p:sp>
        <p:nvSpPr>
          <p:cNvPr id="22" name="Rectángulo 21"/>
          <p:cNvSpPr/>
          <p:nvPr/>
        </p:nvSpPr>
        <p:spPr>
          <a:xfrm>
            <a:off x="8666916" y="244016"/>
            <a:ext cx="308820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MX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Proyectos ejecutando obras</a:t>
            </a:r>
          </a:p>
        </p:txBody>
      </p:sp>
    </p:spTree>
    <p:extLst>
      <p:ext uri="{BB962C8B-B14F-4D97-AF65-F5344CB8AC3E}">
        <p14:creationId xmlns:p14="http://schemas.microsoft.com/office/powerpoint/2010/main" val="25488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ítulo 2"/>
          <p:cNvSpPr txBox="1">
            <a:spLocks/>
          </p:cNvSpPr>
          <p:nvPr/>
        </p:nvSpPr>
        <p:spPr>
          <a:xfrm>
            <a:off x="302420" y="340076"/>
            <a:ext cx="17944089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400" dirty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Concesiones  1-2-3 G</a:t>
            </a:r>
            <a:endParaRPr lang="es-CO" sz="1800" dirty="0">
              <a:solidFill>
                <a:srgbClr val="E36C09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20133" y="1088745"/>
            <a:ext cx="10964295" cy="6155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MX" sz="1700" dirty="0">
                <a:solidFill>
                  <a:prstClr val="black">
                    <a:lumMod val="75000"/>
                    <a:lumOff val="25000"/>
                  </a:prstClr>
                </a:solidFill>
                <a:latin typeface="Candara" panose="020E0502030303020204" pitchFamily="34" charset="0"/>
              </a:rPr>
              <a:t>Actualmente de las tres primeras generaciones de concesiones hacen parte 19 proyectos, 12 de ellos realizan construcción de calzada sencilla y/o doble, rehabilitación y mejoramiento, construcción de túneles puentes y viaductos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573949"/>
              </p:ext>
            </p:extLst>
          </p:nvPr>
        </p:nvGraphicFramePr>
        <p:xfrm>
          <a:off x="650422" y="1796866"/>
          <a:ext cx="10834007" cy="44805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84776">
                  <a:extLst>
                    <a:ext uri="{9D8B030D-6E8A-4147-A177-3AD203B41FA5}">
                      <a16:colId xmlns:a16="http://schemas.microsoft.com/office/drawing/2014/main" val="3935224284"/>
                    </a:ext>
                  </a:extLst>
                </a:gridCol>
                <a:gridCol w="7937734">
                  <a:extLst>
                    <a:ext uri="{9D8B030D-6E8A-4147-A177-3AD203B41FA5}">
                      <a16:colId xmlns:a16="http://schemas.microsoft.com/office/drawing/2014/main" val="2441380483"/>
                    </a:ext>
                  </a:extLst>
                </a:gridCol>
                <a:gridCol w="2011497">
                  <a:extLst>
                    <a:ext uri="{9D8B030D-6E8A-4147-A177-3AD203B41FA5}">
                      <a16:colId xmlns:a16="http://schemas.microsoft.com/office/drawing/2014/main" val="1707975051"/>
                    </a:ext>
                  </a:extLst>
                </a:gridCol>
              </a:tblGrid>
              <a:tr h="245513">
                <a:tc gridSpan="2">
                  <a:txBody>
                    <a:bodyPr/>
                    <a:lstStyle/>
                    <a:p>
                      <a:pPr algn="ctr"/>
                      <a:r>
                        <a:rPr lang="es-MX" sz="1400" dirty="0"/>
                        <a:t>PROEYECTO</a:t>
                      </a:r>
                      <a:endParaRPr lang="es-MX" sz="1400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INVERSIÓN</a:t>
                      </a:r>
                      <a:r>
                        <a:rPr lang="es-MX" sz="1400" baseline="0" dirty="0"/>
                        <a:t> </a:t>
                      </a:r>
                      <a:endParaRPr lang="es-MX" sz="14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280634"/>
                  </a:ext>
                </a:extLst>
              </a:tr>
              <a:tr h="270064">
                <a:tc>
                  <a:txBody>
                    <a:bodyPr/>
                    <a:lstStyle/>
                    <a:p>
                      <a:pPr algn="ctr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1G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Bogotá – Villeta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$ 565.172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3834348"/>
                  </a:ext>
                </a:extLst>
              </a:tr>
              <a:tr h="270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1G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Bogotá – Villavicencio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$3.189.976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069054"/>
                  </a:ext>
                </a:extLst>
              </a:tr>
              <a:tr h="270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1G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Fontibón</a:t>
                      </a:r>
                      <a:r>
                        <a:rPr lang="es-MX" sz="1600" baseline="0" dirty="0">
                          <a:solidFill>
                            <a:schemeClr val="accent4"/>
                          </a:solidFill>
                        </a:rPr>
                        <a:t> – Facatativá – Los Alpes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$ 440.634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4446371"/>
                  </a:ext>
                </a:extLst>
              </a:tr>
              <a:tr h="270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1G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Devimed</a:t>
                      </a:r>
                      <a:r>
                        <a:rPr lang="es-MX" sz="1400" baseline="0" dirty="0">
                          <a:solidFill>
                            <a:schemeClr val="accent4"/>
                          </a:solidFill>
                        </a:rPr>
                        <a:t> </a:t>
                      </a:r>
                      <a:r>
                        <a:rPr lang="es-MX" sz="1100" baseline="0" dirty="0">
                          <a:solidFill>
                            <a:schemeClr val="accent4"/>
                          </a:solidFill>
                        </a:rPr>
                        <a:t>(Puerto Triunfo – Santuario – Marinilla – Medellín)</a:t>
                      </a:r>
                      <a:endParaRPr lang="es-MX" sz="14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$ 301.087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603522"/>
                  </a:ext>
                </a:extLst>
              </a:tr>
              <a:tr h="270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2G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Malla</a:t>
                      </a:r>
                      <a:r>
                        <a:rPr lang="es-MX" sz="1600" baseline="0" dirty="0">
                          <a:solidFill>
                            <a:schemeClr val="accent4"/>
                          </a:solidFill>
                        </a:rPr>
                        <a:t> Vial del Valle del Cauca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$1.995.061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0418118"/>
                  </a:ext>
                </a:extLst>
              </a:tr>
              <a:tr h="2700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</a:rPr>
                        <a:t>3G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Briceño</a:t>
                      </a:r>
                      <a:r>
                        <a:rPr lang="es-MX" sz="1600" baseline="0" dirty="0">
                          <a:solidFill>
                            <a:schemeClr val="accent4"/>
                          </a:solidFill>
                        </a:rPr>
                        <a:t> – Tunja – Sogamoso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$1. 562.504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953938"/>
                  </a:ext>
                </a:extLst>
              </a:tr>
              <a:tr h="2700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</a:rPr>
                        <a:t>3G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Córdoba – Sucre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$ 1.108.764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7020693"/>
                  </a:ext>
                </a:extLst>
              </a:tr>
              <a:tr h="2700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</a:rPr>
                        <a:t>3G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 dirty="0">
                          <a:solidFill>
                            <a:schemeClr val="accent4"/>
                          </a:solidFill>
                        </a:rPr>
                        <a:t>Ruta Caribe </a:t>
                      </a:r>
                      <a:r>
                        <a:rPr kumimoji="0" lang="es-MX" sz="105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</a:rPr>
                        <a:t>(Cruz del Viso – Cartagena – Palmar de Varela – Malambo - Barranquilla)</a:t>
                      </a:r>
                      <a:endParaRPr lang="es-MX" sz="14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$ 1.721 912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5622077"/>
                  </a:ext>
                </a:extLst>
              </a:tr>
              <a:tr h="2700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</a:rPr>
                        <a:t>3G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Ruta del Sol</a:t>
                      </a:r>
                      <a:r>
                        <a:rPr lang="es-MX" sz="1600" baseline="0" dirty="0">
                          <a:solidFill>
                            <a:schemeClr val="accent4"/>
                          </a:solidFill>
                        </a:rPr>
                        <a:t> Sector 1 </a:t>
                      </a:r>
                      <a:r>
                        <a:rPr kumimoji="0" lang="es-MX" sz="12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</a:rPr>
                        <a:t>(Guaduas – El Korán)</a:t>
                      </a:r>
                      <a:endParaRPr lang="es-MX" sz="14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$ 1.287.712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112807"/>
                  </a:ext>
                </a:extLst>
              </a:tr>
              <a:tr h="2700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</a:rPr>
                        <a:t>3G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4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</a:rPr>
                        <a:t>Ruta del Sol Sector 2 </a:t>
                      </a:r>
                      <a:r>
                        <a:rPr kumimoji="0" lang="es-MX" sz="105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</a:rPr>
                        <a:t>(El Korán  – San Roque)</a:t>
                      </a:r>
                      <a:endParaRPr kumimoji="0" lang="es-MX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$ 3.150.420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646035"/>
                  </a:ext>
                </a:extLst>
              </a:tr>
              <a:tr h="2700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</a:rPr>
                        <a:t>3G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</a:rPr>
                        <a:t>Ruta del Sol Sector 3 </a:t>
                      </a:r>
                      <a:r>
                        <a:rPr kumimoji="0" lang="es-MX" sz="105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</a:rPr>
                        <a:t>(San Roque – Bosconia – Ye de Ciénaga; Carmen de Bolívar – Bosconia – Valledupar)</a:t>
                      </a:r>
                      <a:endParaRPr kumimoji="0" lang="es-MX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$</a:t>
                      </a:r>
                      <a:r>
                        <a:rPr lang="es-MX" sz="1600" baseline="0" dirty="0">
                          <a:solidFill>
                            <a:schemeClr val="accent4"/>
                          </a:solidFill>
                        </a:rPr>
                        <a:t> 1</a:t>
                      </a:r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.881.408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022449"/>
                  </a:ext>
                </a:extLst>
              </a:tr>
              <a:tr h="4758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</a:rPr>
                        <a:t>3G</a:t>
                      </a:r>
                      <a:endParaRPr kumimoji="0" lang="es-MX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6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</a:rPr>
                        <a:t>Transversal de las Américas </a:t>
                      </a:r>
                      <a:r>
                        <a:rPr kumimoji="0" lang="es-MX" sz="10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</a:rPr>
                        <a:t>(El Banco – Magangué – Ye de Ciénaga; Yondó Simití – San Marcos Guaranda; Lomas aisladas – El Tigre – Turbo – Montería – Planeta Rica; Santa Lucia – San Pelayo;  El Banco – Mompox – La Bodega; Talaigua Nuevo – La Gloria)</a:t>
                      </a:r>
                      <a:endParaRPr kumimoji="0" lang="es-MX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600" dirty="0">
                          <a:solidFill>
                            <a:schemeClr val="accent4"/>
                          </a:solidFill>
                        </a:rPr>
                        <a:t>$ 1.590.063</a:t>
                      </a:r>
                      <a:endParaRPr lang="es-MX" sz="1600" dirty="0">
                        <a:solidFill>
                          <a:schemeClr val="accent4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8832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0314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239106" y="2681514"/>
            <a:ext cx="7941733" cy="1016000"/>
          </a:xfrm>
        </p:spPr>
        <p:txBody>
          <a:bodyPr/>
          <a:lstStyle/>
          <a:p>
            <a:pPr algn="ctr"/>
            <a:r>
              <a:rPr lang="es-CO" dirty="0">
                <a:solidFill>
                  <a:srgbClr val="386295"/>
                </a:solidFill>
              </a:rPr>
              <a:t>CUARTA GENERACIÓN DE CONCESIONES VIALES 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4294967295"/>
          </p:nvPr>
        </p:nvSpPr>
        <p:spPr>
          <a:xfrm>
            <a:off x="11614150" y="6451600"/>
            <a:ext cx="577850" cy="365125"/>
          </a:xfrm>
        </p:spPr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8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379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05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639" y="0"/>
            <a:ext cx="12185904" cy="6858000"/>
          </a:xfrm>
          <a:prstGeom prst="rect">
            <a:avLst/>
          </a:prstGeom>
        </p:spPr>
      </p:pic>
      <p:sp>
        <p:nvSpPr>
          <p:cNvPr id="46" name="Rectángulo 1"/>
          <p:cNvSpPr/>
          <p:nvPr/>
        </p:nvSpPr>
        <p:spPr>
          <a:xfrm>
            <a:off x="407368" y="1767651"/>
            <a:ext cx="6397829" cy="276999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914377" lvl="1" indent="-457189">
              <a:buClr>
                <a:srgbClr val="FFC000"/>
              </a:buClr>
            </a:pPr>
            <a:endParaRPr lang="en-US" sz="1200" dirty="0">
              <a:solidFill>
                <a:srgbClr val="366092">
                  <a:lumMod val="40000"/>
                  <a:lumOff val="60000"/>
                </a:srgb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406730" y="3717032"/>
            <a:ext cx="874914" cy="151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6500594" y="3717032"/>
            <a:ext cx="721245" cy="1368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894830" y="709642"/>
            <a:ext cx="8668461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Clr>
                <a:srgbClr val="FFC000"/>
              </a:buClr>
            </a:pPr>
            <a:r>
              <a:rPr lang="es-ES_tradnl" sz="2000" b="1" dirty="0">
                <a:solidFill>
                  <a:srgbClr val="A6A6A6">
                    <a:lumMod val="50000"/>
                  </a:srgbClr>
                </a:solidFill>
                <a:latin typeface="Candara" panose="020E0502030303020204" pitchFamily="34" charset="0"/>
              </a:rPr>
              <a:t>Cubre </a:t>
            </a:r>
            <a:r>
              <a:rPr lang="es-ES_tradnl" sz="2400" b="1" dirty="0">
                <a:solidFill>
                  <a:srgbClr val="366092"/>
                </a:solidFill>
                <a:effectLst>
                  <a:glow rad="63500">
                    <a:srgbClr val="7F7F7F">
                      <a:satMod val="175000"/>
                      <a:alpha val="40000"/>
                    </a:srgbClr>
                  </a:glow>
                </a:effectLst>
                <a:latin typeface="Candara" panose="020E0502030303020204" pitchFamily="34" charset="0"/>
              </a:rPr>
              <a:t>7,000 km </a:t>
            </a:r>
            <a:r>
              <a:rPr lang="es-ES_tradnl" sz="2000" b="1" dirty="0">
                <a:solidFill>
                  <a:srgbClr val="A6A6A6">
                    <a:lumMod val="50000"/>
                  </a:srgbClr>
                </a:solidFill>
                <a:latin typeface="Candara" panose="020E0502030303020204" pitchFamily="34" charset="0"/>
              </a:rPr>
              <a:t>y representa más de </a:t>
            </a:r>
          </a:p>
          <a:p>
            <a:pPr lvl="1">
              <a:buClr>
                <a:srgbClr val="FFC000"/>
              </a:buClr>
            </a:pPr>
            <a:r>
              <a:rPr lang="es-ES_tradnl" sz="2400" b="1" dirty="0">
                <a:solidFill>
                  <a:srgbClr val="366092"/>
                </a:solidFill>
                <a:effectLst>
                  <a:glow rad="63500">
                    <a:srgbClr val="7F7F7F">
                      <a:satMod val="175000"/>
                      <a:alpha val="40000"/>
                    </a:srgbClr>
                  </a:glow>
                </a:effectLst>
                <a:latin typeface="Candara" panose="020E0502030303020204" pitchFamily="34" charset="0"/>
              </a:rPr>
              <a:t>$50</a:t>
            </a:r>
            <a:r>
              <a:rPr lang="es-ES_tradnl" sz="2000" b="1" dirty="0">
                <a:solidFill>
                  <a:srgbClr val="A6A6A6">
                    <a:lumMod val="50000"/>
                  </a:srgbClr>
                </a:solidFill>
                <a:latin typeface="Candara" panose="020E0502030303020204" pitchFamily="34" charset="0"/>
              </a:rPr>
              <a:t> </a:t>
            </a:r>
            <a:r>
              <a:rPr lang="es-ES_tradnl" sz="2400" b="1" dirty="0">
                <a:solidFill>
                  <a:srgbClr val="366092"/>
                </a:solidFill>
                <a:effectLst>
                  <a:glow rad="63500">
                    <a:srgbClr val="7F7F7F">
                      <a:satMod val="175000"/>
                      <a:alpha val="40000"/>
                    </a:srgbClr>
                  </a:glow>
                </a:effectLst>
                <a:latin typeface="Candara" panose="020E0502030303020204" pitchFamily="34" charset="0"/>
              </a:rPr>
              <a:t>billones</a:t>
            </a:r>
            <a:r>
              <a:rPr lang="es-ES_tradnl" sz="2000" b="1" dirty="0">
                <a:solidFill>
                  <a:srgbClr val="A6A6A6">
                    <a:lumMod val="50000"/>
                  </a:srgbClr>
                </a:solidFill>
                <a:latin typeface="Candara" panose="020E0502030303020204" pitchFamily="34" charset="0"/>
              </a:rPr>
              <a:t> de inversión </a:t>
            </a:r>
          </a:p>
          <a:p>
            <a:pPr lvl="1">
              <a:buClr>
                <a:srgbClr val="FFC000"/>
              </a:buClr>
            </a:pPr>
            <a:r>
              <a:rPr lang="es-ES_tradnl" sz="2000" b="1" dirty="0">
                <a:solidFill>
                  <a:srgbClr val="A6A6A6">
                    <a:lumMod val="50000"/>
                  </a:srgbClr>
                </a:solidFill>
                <a:latin typeface="Candara" panose="020E0502030303020204" pitchFamily="34" charset="0"/>
              </a:rPr>
              <a:t>divididos en más de </a:t>
            </a:r>
            <a:r>
              <a:rPr lang="es-ES_tradnl" sz="2400" b="1" dirty="0">
                <a:solidFill>
                  <a:srgbClr val="366092"/>
                </a:solidFill>
                <a:effectLst>
                  <a:glow rad="63500">
                    <a:srgbClr val="7F7F7F">
                      <a:satMod val="175000"/>
                      <a:alpha val="40000"/>
                    </a:srgbClr>
                  </a:glow>
                </a:effectLst>
                <a:latin typeface="Candara" panose="020E0502030303020204" pitchFamily="34" charset="0"/>
              </a:rPr>
              <a:t>40 proyectos</a:t>
            </a:r>
          </a:p>
          <a:p>
            <a:pPr lvl="1">
              <a:buClr>
                <a:srgbClr val="FFC000"/>
              </a:buClr>
            </a:pPr>
            <a:endParaRPr lang="es-ES_tradnl" sz="2000" b="1" dirty="0">
              <a:solidFill>
                <a:srgbClr val="366092"/>
              </a:solidFill>
              <a:effectLst>
                <a:glow rad="63500">
                  <a:srgbClr val="7F7F7F">
                    <a:satMod val="175000"/>
                    <a:alpha val="40000"/>
                  </a:srgbClr>
                </a:glow>
              </a:effectLst>
              <a:latin typeface="Candara" panose="020E0502030303020204" pitchFamily="34" charset="0"/>
            </a:endParaRPr>
          </a:p>
          <a:p>
            <a:pPr lvl="4">
              <a:buClr>
                <a:srgbClr val="FFC000"/>
              </a:buClr>
              <a:buFont typeface="Arial" pitchFamily="34" charset="0"/>
              <a:buChar char="•"/>
            </a:pPr>
            <a:r>
              <a:rPr lang="es-MX" sz="2000" b="1" dirty="0">
                <a:solidFill>
                  <a:srgbClr val="A6A6A6">
                    <a:lumMod val="50000"/>
                  </a:srgbClr>
                </a:solidFill>
                <a:latin typeface="Candara" panose="020E0502030303020204" pitchFamily="34" charset="0"/>
              </a:rPr>
              <a:t> Dobles calzadas:          Más de 1.370 km</a:t>
            </a:r>
            <a:endParaRPr lang="es-CO" sz="2000" b="1" dirty="0">
              <a:solidFill>
                <a:srgbClr val="A6A6A6">
                  <a:lumMod val="50000"/>
                </a:srgbClr>
              </a:solidFill>
              <a:latin typeface="Candara" panose="020E0502030303020204" pitchFamily="34" charset="0"/>
            </a:endParaRPr>
          </a:p>
          <a:p>
            <a:pPr lvl="4">
              <a:buClr>
                <a:srgbClr val="FFC000"/>
              </a:buClr>
              <a:buFont typeface="Arial" pitchFamily="34" charset="0"/>
              <a:buChar char="•"/>
            </a:pPr>
            <a:r>
              <a:rPr lang="es-MX" sz="2000" b="1" dirty="0">
                <a:solidFill>
                  <a:srgbClr val="A6A6A6">
                    <a:lumMod val="50000"/>
                  </a:srgbClr>
                </a:solidFill>
                <a:latin typeface="Candara" panose="020E0502030303020204" pitchFamily="34" charset="0"/>
              </a:rPr>
              <a:t> Número de túneles:                      141 </a:t>
            </a:r>
            <a:r>
              <a:rPr lang="es-MX" sz="2000" b="1" dirty="0" err="1">
                <a:solidFill>
                  <a:srgbClr val="A6A6A6">
                    <a:lumMod val="50000"/>
                  </a:srgbClr>
                </a:solidFill>
                <a:latin typeface="Candara" panose="020E0502030303020204" pitchFamily="34" charset="0"/>
              </a:rPr>
              <a:t>uds</a:t>
            </a:r>
            <a:r>
              <a:rPr lang="es-MX" sz="2000" b="1" dirty="0">
                <a:solidFill>
                  <a:srgbClr val="A6A6A6">
                    <a:lumMod val="50000"/>
                  </a:srgbClr>
                </a:solidFill>
                <a:latin typeface="Candara" panose="020E0502030303020204" pitchFamily="34" charset="0"/>
              </a:rPr>
              <a:t> </a:t>
            </a:r>
            <a:endParaRPr lang="es-CO" sz="2000" b="1" dirty="0">
              <a:solidFill>
                <a:srgbClr val="A6A6A6">
                  <a:lumMod val="50000"/>
                </a:srgbClr>
              </a:solidFill>
              <a:latin typeface="Candara" panose="020E0502030303020204" pitchFamily="34" charset="0"/>
            </a:endParaRPr>
          </a:p>
          <a:p>
            <a:pPr lvl="4">
              <a:buClr>
                <a:srgbClr val="FFC000"/>
              </a:buClr>
              <a:buFont typeface="Arial" pitchFamily="34" charset="0"/>
              <a:buChar char="•"/>
            </a:pPr>
            <a:r>
              <a:rPr lang="es-MX" sz="2000" b="1" dirty="0">
                <a:solidFill>
                  <a:srgbClr val="A6A6A6">
                    <a:lumMod val="50000"/>
                  </a:srgbClr>
                </a:solidFill>
                <a:latin typeface="Candara" panose="020E0502030303020204" pitchFamily="34" charset="0"/>
              </a:rPr>
              <a:t> Km totales de túneles:                  125 km   </a:t>
            </a:r>
            <a:endParaRPr lang="es-CO" sz="2000" b="1" dirty="0">
              <a:solidFill>
                <a:srgbClr val="A6A6A6">
                  <a:lumMod val="50000"/>
                </a:srgbClr>
              </a:solidFill>
              <a:latin typeface="Candara" panose="020E0502030303020204" pitchFamily="34" charset="0"/>
            </a:endParaRPr>
          </a:p>
          <a:p>
            <a:pPr lvl="4">
              <a:buClr>
                <a:srgbClr val="FFC000"/>
              </a:buClr>
              <a:buFont typeface="Arial" pitchFamily="34" charset="0"/>
              <a:buChar char="•"/>
            </a:pPr>
            <a:r>
              <a:rPr lang="es-MX" sz="2000" b="1" dirty="0">
                <a:solidFill>
                  <a:srgbClr val="A6A6A6">
                    <a:lumMod val="50000"/>
                  </a:srgbClr>
                </a:solidFill>
                <a:latin typeface="Candara" panose="020E0502030303020204" pitchFamily="34" charset="0"/>
              </a:rPr>
              <a:t> Número de viaductos:               1.300 </a:t>
            </a:r>
            <a:r>
              <a:rPr lang="es-MX" sz="2000" b="1" dirty="0" err="1">
                <a:solidFill>
                  <a:srgbClr val="A6A6A6">
                    <a:lumMod val="50000"/>
                  </a:srgbClr>
                </a:solidFill>
                <a:latin typeface="Candara" panose="020E0502030303020204" pitchFamily="34" charset="0"/>
              </a:rPr>
              <a:t>uds</a:t>
            </a:r>
            <a:r>
              <a:rPr lang="es-MX" sz="2000" b="1" dirty="0">
                <a:solidFill>
                  <a:srgbClr val="A6A6A6">
                    <a:lumMod val="50000"/>
                  </a:srgbClr>
                </a:solidFill>
                <a:latin typeface="Candara" panose="020E0502030303020204" pitchFamily="34" charset="0"/>
              </a:rPr>
              <a:t>      </a:t>
            </a:r>
            <a:endParaRPr lang="es-CO" sz="2000" b="1" dirty="0">
              <a:solidFill>
                <a:srgbClr val="A6A6A6">
                  <a:lumMod val="50000"/>
                </a:srgbClr>
              </a:solidFill>
              <a:latin typeface="Candara" panose="020E0502030303020204" pitchFamily="34" charset="0"/>
            </a:endParaRPr>
          </a:p>
          <a:p>
            <a:pPr lvl="4">
              <a:buClr>
                <a:srgbClr val="FFC000"/>
              </a:buClr>
              <a:buFont typeface="Arial" pitchFamily="34" charset="0"/>
              <a:buChar char="•"/>
            </a:pPr>
            <a:r>
              <a:rPr lang="es-MX" sz="2000" b="1" dirty="0">
                <a:solidFill>
                  <a:srgbClr val="A6A6A6">
                    <a:lumMod val="50000"/>
                  </a:srgbClr>
                </a:solidFill>
                <a:latin typeface="Candara" panose="020E0502030303020204" pitchFamily="34" charset="0"/>
              </a:rPr>
              <a:t> Km viaductos:                                 146 Km</a:t>
            </a:r>
            <a:endParaRPr lang="es-CO" sz="2000" b="1" dirty="0">
              <a:solidFill>
                <a:srgbClr val="A6A6A6">
                  <a:lumMod val="50000"/>
                </a:srgbClr>
              </a:solidFill>
              <a:latin typeface="Candara" panose="020E0502030303020204" pitchFamily="34" charset="0"/>
            </a:endParaRPr>
          </a:p>
          <a:p>
            <a:pPr lvl="4">
              <a:buClr>
                <a:srgbClr val="FFC000"/>
              </a:buClr>
              <a:buFont typeface="Arial" pitchFamily="34" charset="0"/>
              <a:buChar char="•"/>
            </a:pPr>
            <a:endParaRPr lang="es-CO" sz="2000" b="1" dirty="0">
              <a:solidFill>
                <a:srgbClr val="A6A6A6">
                  <a:lumMod val="50000"/>
                </a:srgbClr>
              </a:solidFill>
              <a:latin typeface="Candara" panose="020E0502030303020204" pitchFamily="34" charset="0"/>
            </a:endParaRP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F1D00-0F7D-401C-A034-981AFB6B8ED9}" type="slidenum">
              <a:rPr lang="es-CO" b="1">
                <a:solidFill>
                  <a:srgbClr val="386295"/>
                </a:solidFill>
              </a:rPr>
              <a:pPr/>
              <a:t>9</a:t>
            </a:fld>
            <a:endParaRPr lang="es-CO" b="1" dirty="0">
              <a:solidFill>
                <a:srgbClr val="386295"/>
              </a:solidFill>
            </a:endParaRPr>
          </a:p>
        </p:txBody>
      </p:sp>
      <p:sp>
        <p:nvSpPr>
          <p:cNvPr id="28" name="Título 2"/>
          <p:cNvSpPr txBox="1">
            <a:spLocks/>
          </p:cNvSpPr>
          <p:nvPr/>
        </p:nvSpPr>
        <p:spPr>
          <a:xfrm>
            <a:off x="4894830" y="-34026"/>
            <a:ext cx="7247435" cy="74866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4800" dirty="0">
                <a:solidFill>
                  <a:srgbClr val="E36C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Autopistas 4ta Generación </a:t>
            </a:r>
            <a:endParaRPr lang="es-CO" sz="2000" dirty="0">
              <a:solidFill>
                <a:srgbClr val="E36C09"/>
              </a:solidFill>
            </a:endParaRPr>
          </a:p>
        </p:txBody>
      </p:sp>
      <p:pic>
        <p:nvPicPr>
          <p:cNvPr id="10" name="Imagen 9" descr="06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804" y="5085184"/>
            <a:ext cx="1660534" cy="1579969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/>
          </p:nvPr>
        </p:nvGraphicFramePr>
        <p:xfrm>
          <a:off x="5994306" y="4577684"/>
          <a:ext cx="5314950" cy="2091690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2873247">
                  <a:extLst>
                    <a:ext uri="{9D8B030D-6E8A-4147-A177-3AD203B41FA5}">
                      <a16:colId xmlns:a16="http://schemas.microsoft.com/office/drawing/2014/main" val="1975456117"/>
                    </a:ext>
                  </a:extLst>
                </a:gridCol>
                <a:gridCol w="2441703">
                  <a:extLst>
                    <a:ext uri="{9D8B030D-6E8A-4147-A177-3AD203B41FA5}">
                      <a16:colId xmlns:a16="http://schemas.microsoft.com/office/drawing/2014/main" val="1478899463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PROGRAMA 4G</a:t>
                      </a:r>
                      <a:endParaRPr lang="es-MX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CAPEX </a:t>
                      </a:r>
                    </a:p>
                    <a:p>
                      <a:pPr algn="ctr" fontAlgn="ctr"/>
                      <a:r>
                        <a:rPr lang="es-MX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(millones de pesos Dic 2015)</a:t>
                      </a:r>
                      <a:endParaRPr lang="es-MX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33417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</a:rPr>
                        <a:t>CONCESIONES CORTAS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1600" u="none" strike="noStrike" dirty="0">
                          <a:effectLst/>
                        </a:rPr>
                        <a:t>$</a:t>
                      </a:r>
                      <a:r>
                        <a:rPr lang="es-MX" sz="1600" u="none" strike="noStrike" baseline="0" dirty="0">
                          <a:effectLst/>
                        </a:rPr>
                        <a:t> </a:t>
                      </a:r>
                      <a:r>
                        <a:rPr lang="es-MX" sz="1600" u="none" strike="noStrike" dirty="0">
                          <a:effectLst/>
                        </a:rPr>
                        <a:t>257.372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155727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</a:rPr>
                        <a:t>OLA 1 </a:t>
                      </a:r>
                      <a:r>
                        <a:rPr lang="es-MX" sz="1100" u="none" strike="noStrike" dirty="0">
                          <a:effectLst/>
                        </a:rPr>
                        <a:t>(10 Proyectos)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1600" u="none" strike="noStrike" dirty="0">
                          <a:effectLst/>
                        </a:rPr>
                        <a:t>$</a:t>
                      </a:r>
                      <a:r>
                        <a:rPr lang="es-MX" sz="1600" u="none" strike="noStrike" baseline="0" dirty="0">
                          <a:effectLst/>
                        </a:rPr>
                        <a:t> </a:t>
                      </a:r>
                      <a:r>
                        <a:rPr lang="es-MX" sz="1600" u="none" strike="noStrike" dirty="0">
                          <a:effectLst/>
                        </a:rPr>
                        <a:t>14.504.288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1425286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</a:rPr>
                        <a:t>OLA 2 </a:t>
                      </a:r>
                      <a:r>
                        <a:rPr kumimoji="0" lang="es-MX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86295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(9 Proyectos)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1600" u="none" strike="noStrike" dirty="0">
                          <a:effectLst/>
                        </a:rPr>
                        <a:t>$ 13.136.154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5438576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</a:rPr>
                        <a:t>OLA 3 </a:t>
                      </a:r>
                      <a:r>
                        <a:rPr kumimoji="0" lang="es-MX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86295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(1 Proyecto)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1600" u="none" strike="noStrike" dirty="0">
                          <a:effectLst/>
                        </a:rPr>
                        <a:t>$ 888.890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981085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effectLst/>
                        </a:rPr>
                        <a:t>Iniciativas Privadas </a:t>
                      </a:r>
                      <a:r>
                        <a:rPr kumimoji="0" lang="es-MX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86295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(9 Proyectos)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1600" u="none" strike="noStrike" dirty="0">
                          <a:effectLst/>
                        </a:rPr>
                        <a:t>$ 9.883.253 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311032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u="none" strike="noStrike" dirty="0">
                          <a:effectLst/>
                        </a:rPr>
                        <a:t>TOTAL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MX" sz="1600" b="1" u="none" strike="noStrike" dirty="0">
                          <a:effectLst/>
                        </a:rPr>
                        <a:t>$</a:t>
                      </a:r>
                      <a:r>
                        <a:rPr lang="es-MX" sz="1600" b="1" u="none" strike="noStrike" baseline="0" dirty="0">
                          <a:effectLst/>
                        </a:rPr>
                        <a:t> </a:t>
                      </a:r>
                      <a:r>
                        <a:rPr lang="es-MX" sz="1600" b="1" u="none" strike="noStrike" dirty="0">
                          <a:effectLst/>
                        </a:rPr>
                        <a:t>38.669.957 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3176581"/>
                  </a:ext>
                </a:extLst>
              </a:tr>
            </a:tbl>
          </a:graphicData>
        </a:graphic>
      </p:graphicFrame>
      <p:sp>
        <p:nvSpPr>
          <p:cNvPr id="6" name="Rectángulo 5"/>
          <p:cNvSpPr/>
          <p:nvPr/>
        </p:nvSpPr>
        <p:spPr>
          <a:xfrm>
            <a:off x="6658874" y="4081993"/>
            <a:ext cx="38040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400" b="1" dirty="0">
                <a:solidFill>
                  <a:srgbClr val="1837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PROYECTOS ADJUDICADOS</a:t>
            </a:r>
          </a:p>
        </p:txBody>
      </p:sp>
    </p:spTree>
    <p:extLst>
      <p:ext uri="{BB962C8B-B14F-4D97-AF65-F5344CB8AC3E}">
        <p14:creationId xmlns:p14="http://schemas.microsoft.com/office/powerpoint/2010/main" val="68163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VFNPLT8Ua98uLBCIL4c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tJt2Wj10eKpMgU4_al4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HQrVme_EeqJHHqOdgxD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jxhAqMzkC79VmyB5OJP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aBqouLVE.2phnNOznu8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16YG7AWgUWRMd25FpTcU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lantilla ANI">
  <a:themeElements>
    <a:clrScheme name="ANI2">
      <a:dk1>
        <a:srgbClr val="386295"/>
      </a:dk1>
      <a:lt1>
        <a:sysClr val="window" lastClr="FFFFFF"/>
      </a:lt1>
      <a:dk2>
        <a:srgbClr val="244061"/>
      </a:dk2>
      <a:lt2>
        <a:srgbClr val="B8CCE4"/>
      </a:lt2>
      <a:accent1>
        <a:srgbClr val="D9D9D9"/>
      </a:accent1>
      <a:accent2>
        <a:srgbClr val="A6A6A6"/>
      </a:accent2>
      <a:accent3>
        <a:srgbClr val="7F7F7F"/>
      </a:accent3>
      <a:accent4>
        <a:srgbClr val="424242"/>
      </a:accent4>
      <a:accent5>
        <a:srgbClr val="E36C09"/>
      </a:accent5>
      <a:accent6>
        <a:srgbClr val="366092"/>
      </a:accent6>
      <a:hlink>
        <a:srgbClr val="244061"/>
      </a:hlink>
      <a:folHlink>
        <a:srgbClr val="1C314A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spcBef>
            <a:spcPts val="600"/>
          </a:spcBef>
          <a:spcAft>
            <a:spcPts val="600"/>
          </a:spcAft>
          <a:buClr>
            <a:schemeClr val="accent2"/>
          </a:buClr>
          <a:buSzPct val="120000"/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NI2">
    <a:dk1>
      <a:srgbClr val="386295"/>
    </a:dk1>
    <a:lt1>
      <a:sysClr val="window" lastClr="FFFFFF"/>
    </a:lt1>
    <a:dk2>
      <a:srgbClr val="244061"/>
    </a:dk2>
    <a:lt2>
      <a:srgbClr val="B8CCE4"/>
    </a:lt2>
    <a:accent1>
      <a:srgbClr val="D9D9D9"/>
    </a:accent1>
    <a:accent2>
      <a:srgbClr val="A6A6A6"/>
    </a:accent2>
    <a:accent3>
      <a:srgbClr val="7F7F7F"/>
    </a:accent3>
    <a:accent4>
      <a:srgbClr val="424242"/>
    </a:accent4>
    <a:accent5>
      <a:srgbClr val="E36C09"/>
    </a:accent5>
    <a:accent6>
      <a:srgbClr val="366092"/>
    </a:accent6>
    <a:hlink>
      <a:srgbClr val="244061"/>
    </a:hlink>
    <a:folHlink>
      <a:srgbClr val="1C314A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1946</TotalTime>
  <Words>1584</Words>
  <Application>Microsoft Office PowerPoint</Application>
  <PresentationFormat>Panorámica</PresentationFormat>
  <Paragraphs>454</Paragraphs>
  <Slides>20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32" baseType="lpstr">
      <vt:lpstr>ＭＳ Ｐゴシック</vt:lpstr>
      <vt:lpstr>Arial</vt:lpstr>
      <vt:lpstr>Browallia New</vt:lpstr>
      <vt:lpstr>Calibri</vt:lpstr>
      <vt:lpstr>Candara</vt:lpstr>
      <vt:lpstr>Helvetica Neue Bold Condensed</vt:lpstr>
      <vt:lpstr>Impact</vt:lpstr>
      <vt:lpstr>Rockwell</vt:lpstr>
      <vt:lpstr>Times New Roman</vt:lpstr>
      <vt:lpstr>Wingdings</vt:lpstr>
      <vt:lpstr>plantilla ANI</vt:lpstr>
      <vt:lpstr>think-cell Slide</vt:lpstr>
      <vt:lpstr>Agencia Nacional de Infraestructura</vt:lpstr>
      <vt:lpstr>1. ¿QUÉ ES LA ANI?</vt:lpstr>
      <vt:lpstr>Presentación de PowerPoint</vt:lpstr>
      <vt:lpstr>2. ¿QUÉ ESTAMOS HACIENDO?</vt:lpstr>
      <vt:lpstr>1° - 2°- 3° GENERACIÓN DE CONCESIONES VIALES </vt:lpstr>
      <vt:lpstr>Presentación de PowerPoint</vt:lpstr>
      <vt:lpstr>Presentación de PowerPoint</vt:lpstr>
      <vt:lpstr>CUARTA GENERACIÓN DE CONCESIONES VIALES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INFRAESTRUCTURA AEROPORTUARIA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Diana Cecilia  Cardona Restrepo</dc:creator>
  <cp:lastModifiedBy>Ricardo Aguilera Wilches</cp:lastModifiedBy>
  <cp:revision>272</cp:revision>
  <cp:lastPrinted>2016-07-15T16:38:14Z</cp:lastPrinted>
  <dcterms:created xsi:type="dcterms:W3CDTF">2015-09-16T17:13:41Z</dcterms:created>
  <dcterms:modified xsi:type="dcterms:W3CDTF">2016-07-15T20:50:55Z</dcterms:modified>
</cp:coreProperties>
</file>