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2.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8" r:id="rId2"/>
    <p:sldId id="267" r:id="rId3"/>
    <p:sldId id="263" r:id="rId4"/>
    <p:sldId id="288" r:id="rId5"/>
    <p:sldId id="289" r:id="rId6"/>
    <p:sldId id="268" r:id="rId7"/>
    <p:sldId id="269" r:id="rId8"/>
    <p:sldId id="270" r:id="rId9"/>
    <p:sldId id="271" r:id="rId10"/>
    <p:sldId id="272" r:id="rId11"/>
    <p:sldId id="273" r:id="rId12"/>
    <p:sldId id="274" r:id="rId13"/>
    <p:sldId id="275" r:id="rId14"/>
    <p:sldId id="276" r:id="rId15"/>
    <p:sldId id="277" r:id="rId16"/>
    <p:sldId id="281" r:id="rId17"/>
    <p:sldId id="284" r:id="rId18"/>
    <p:sldId id="285" r:id="rId19"/>
    <p:sldId id="290" r:id="rId20"/>
  </p:sldIdLst>
  <p:sldSz cx="9144000" cy="6858000" type="screen4x3"/>
  <p:notesSz cx="7010400" cy="9296400"/>
  <p:custDataLst>
    <p:tags r:id="rId22"/>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9">
          <p15:clr>
            <a:srgbClr val="A4A3A4"/>
          </p15:clr>
        </p15:guide>
        <p15:guide id="2" orient="horz" pos="810">
          <p15:clr>
            <a:srgbClr val="A4A3A4"/>
          </p15:clr>
        </p15:guide>
        <p15:guide id="3" orient="horz" pos="1493">
          <p15:clr>
            <a:srgbClr val="A4A3A4"/>
          </p15:clr>
        </p15:guide>
        <p15:guide id="4" pos="470">
          <p15:clr>
            <a:srgbClr val="A4A3A4"/>
          </p15:clr>
        </p15:guide>
        <p15:guide id="5"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AEE"/>
    <a:srgbClr val="CED2DC"/>
    <a:srgbClr val="CED2D2"/>
    <a:srgbClr val="FEF6F0"/>
    <a:srgbClr val="FBD5B5"/>
    <a:srgbClr val="B8CCE4"/>
    <a:srgbClr val="68CCE4"/>
    <a:srgbClr val="B9CDE5"/>
    <a:srgbClr val="95B3D7"/>
    <a:srgbClr val="1BA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39" autoAdjust="0"/>
  </p:normalViewPr>
  <p:slideViewPr>
    <p:cSldViewPr snapToGrid="0">
      <p:cViewPr varScale="1">
        <p:scale>
          <a:sx n="92" d="100"/>
          <a:sy n="92" d="100"/>
        </p:scale>
        <p:origin x="1374" y="90"/>
      </p:cViewPr>
      <p:guideLst>
        <p:guide orient="horz" pos="2629"/>
        <p:guide orient="horz" pos="810"/>
        <p:guide orient="horz" pos="1493"/>
        <p:guide pos="470"/>
        <p:guide pos="13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45720" cy="4572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garcia\AppData\Roaming\Microsoft\Excel\INDICADORES%202016%20FINAL%20(002)%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garcia\AppData\Local\Microsoft\Windows\Temporary%20Internet%20Files\Content.Outlook\G4OG0TIC\INDICADORES%202016%20FI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agarcia\AppData\Roaming\Microsoft\Excel\INDICADORES%202016%20FINAL%20(002)%20(version%201).xlsb"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agarcia\AppData\Roaming\Microsoft\Excel\INDICADORES%202016%20FINAL%20(002)%20(version%201).xlsb"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agarcia\AppData\Roaming\Microsoft\Excel\INDICADORES%202016%20FINAL%20(002)%20(version%201).xlsb"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C:\Users\cagarcia\AppData\Roaming\Microsoft\Excel\INDICADORES%202016%20FINAL%20(002)%20(version%201).xlsb"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agarcia\AppData\Roaming\Microsoft\Excel\INDICADORES%202016%20FINAL%20(002)%20(version%201).xlsb"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cagarcia\AppData\Roaming\Microsoft\Excel\INDICADORES%202016%20FINAL%20(002)%20(version%201).xlsb"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PROCESOS ANI 2016 </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plotArea>
      <c:layout/>
      <c:barChart>
        <c:barDir val="bar"/>
        <c:grouping val="clustered"/>
        <c:varyColors val="0"/>
        <c:ser>
          <c:idx val="0"/>
          <c:order val="0"/>
          <c:spPr>
            <a:solidFill>
              <a:schemeClr val="accent6">
                <a:alpha val="85000"/>
              </a:schemeClr>
            </a:solidFill>
            <a:ln w="9525" cap="flat" cmpd="sng" algn="ctr">
              <a:solidFill>
                <a:schemeClr val="lt1">
                  <a:alpha val="50000"/>
                </a:schemeClr>
              </a:solidFill>
              <a:round/>
            </a:ln>
            <a:effectLst/>
          </c:spPr>
          <c:invertIfNegative val="0"/>
          <c:dPt>
            <c:idx val="0"/>
            <c:invertIfNegative val="0"/>
            <c:bubble3D val="0"/>
            <c:extLst xmlns:c16r2="http://schemas.microsoft.com/office/drawing/2015/06/chart">
              <c:ext xmlns:c16="http://schemas.microsoft.com/office/drawing/2014/chart" uri="{C3380CC4-5D6E-409C-BE32-E72D297353CC}">
                <c16:uniqueId val="{00000000-0703-4DAC-BC18-2F4D2B31E100}"/>
              </c:ext>
            </c:extLst>
          </c:dPt>
          <c:dPt>
            <c:idx val="1"/>
            <c:invertIfNegative val="0"/>
            <c:bubble3D val="0"/>
            <c:extLst xmlns:c16r2="http://schemas.microsoft.com/office/drawing/2015/06/chart">
              <c:ext xmlns:c16="http://schemas.microsoft.com/office/drawing/2014/chart" uri="{C3380CC4-5D6E-409C-BE32-E72D297353CC}">
                <c16:uniqueId val="{00000001-0703-4DAC-BC18-2F4D2B31E100}"/>
              </c:ext>
            </c:extLst>
          </c:dPt>
          <c:dPt>
            <c:idx val="2"/>
            <c:invertIfNegative val="0"/>
            <c:bubble3D val="0"/>
            <c:extLst xmlns:c16r2="http://schemas.microsoft.com/office/drawing/2015/06/chart">
              <c:ext xmlns:c16="http://schemas.microsoft.com/office/drawing/2014/chart" uri="{C3380CC4-5D6E-409C-BE32-E72D297353CC}">
                <c16:uniqueId val="{00000002-0703-4DAC-BC18-2F4D2B31E100}"/>
              </c:ext>
            </c:extLst>
          </c:dPt>
          <c:dPt>
            <c:idx val="3"/>
            <c:invertIfNegative val="0"/>
            <c:bubble3D val="0"/>
            <c:extLst xmlns:c16r2="http://schemas.microsoft.com/office/drawing/2015/06/chart">
              <c:ext xmlns:c16="http://schemas.microsoft.com/office/drawing/2014/chart" uri="{C3380CC4-5D6E-409C-BE32-E72D297353CC}">
                <c16:uniqueId val="{00000003-0703-4DAC-BC18-2F4D2B31E100}"/>
              </c:ext>
            </c:extLst>
          </c:dPt>
          <c:dPt>
            <c:idx val="4"/>
            <c:invertIfNegative val="0"/>
            <c:bubble3D val="0"/>
            <c:extLst xmlns:c16r2="http://schemas.microsoft.com/office/drawing/2015/06/chart">
              <c:ext xmlns:c16="http://schemas.microsoft.com/office/drawing/2014/chart" uri="{C3380CC4-5D6E-409C-BE32-E72D297353CC}">
                <c16:uniqueId val="{00000004-0703-4DAC-BC18-2F4D2B31E100}"/>
              </c:ext>
            </c:extLst>
          </c:dPt>
          <c:dPt>
            <c:idx val="5"/>
            <c:invertIfNegative val="0"/>
            <c:bubble3D val="0"/>
            <c:extLst xmlns:c16r2="http://schemas.microsoft.com/office/drawing/2015/06/chart">
              <c:ext xmlns:c16="http://schemas.microsoft.com/office/drawing/2014/chart" uri="{C3380CC4-5D6E-409C-BE32-E72D297353CC}">
                <c16:uniqueId val="{00000005-0703-4DAC-BC18-2F4D2B31E100}"/>
              </c:ext>
            </c:extLst>
          </c:dPt>
          <c:dPt>
            <c:idx val="6"/>
            <c:invertIfNegative val="0"/>
            <c:bubble3D val="0"/>
            <c:extLst xmlns:c16r2="http://schemas.microsoft.com/office/drawing/2015/06/chart">
              <c:ext xmlns:c16="http://schemas.microsoft.com/office/drawing/2014/chart" uri="{C3380CC4-5D6E-409C-BE32-E72D297353CC}">
                <c16:uniqueId val="{00000006-0703-4DAC-BC18-2F4D2B31E100}"/>
              </c:ext>
            </c:extLst>
          </c:dPt>
          <c:dPt>
            <c:idx val="7"/>
            <c:invertIfNegative val="0"/>
            <c:bubble3D val="0"/>
            <c:extLst xmlns:c16r2="http://schemas.microsoft.com/office/drawing/2015/06/chart">
              <c:ext xmlns:c16="http://schemas.microsoft.com/office/drawing/2014/chart" uri="{C3380CC4-5D6E-409C-BE32-E72D297353CC}">
                <c16:uniqueId val="{00000007-0703-4DAC-BC18-2F4D2B31E100}"/>
              </c:ext>
            </c:extLst>
          </c:dPt>
          <c:dPt>
            <c:idx val="8"/>
            <c:invertIfNegative val="0"/>
            <c:bubble3D val="0"/>
            <c:extLst xmlns:c16r2="http://schemas.microsoft.com/office/drawing/2015/06/chart">
              <c:ext xmlns:c16="http://schemas.microsoft.com/office/drawing/2014/chart" uri="{C3380CC4-5D6E-409C-BE32-E72D297353CC}">
                <c16:uniqueId val="{00000008-0703-4DAC-BC18-2F4D2B31E100}"/>
              </c:ext>
            </c:extLst>
          </c:dPt>
          <c:dPt>
            <c:idx val="9"/>
            <c:invertIfNegative val="0"/>
            <c:bubble3D val="0"/>
            <c:extLst xmlns:c16r2="http://schemas.microsoft.com/office/drawing/2015/06/chart">
              <c:ext xmlns:c16="http://schemas.microsoft.com/office/drawing/2014/chart" uri="{C3380CC4-5D6E-409C-BE32-E72D297353CC}">
                <c16:uniqueId val="{00000009-0703-4DAC-BC18-2F4D2B31E100}"/>
              </c:ext>
            </c:extLst>
          </c:dPt>
          <c:dLbls>
            <c:spPr>
              <a:solidFill>
                <a:schemeClr val="tx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CO"/>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2016 FINAL (002) (version 1).xlsb]PROCESOS '!$B$3:$B$13</c:f>
              <c:strCache>
                <c:ptCount val="11"/>
                <c:pt idx="0">
                  <c:v>MINIMA CUANTIA</c:v>
                </c:pt>
                <c:pt idx="1">
                  <c:v>SA</c:v>
                </c:pt>
                <c:pt idx="2">
                  <c:v>LP</c:v>
                </c:pt>
                <c:pt idx="3">
                  <c:v>SI</c:v>
                </c:pt>
                <c:pt idx="4">
                  <c:v>SA-IPV</c:v>
                </c:pt>
                <c:pt idx="5">
                  <c:v>CM</c:v>
                </c:pt>
                <c:pt idx="6">
                  <c:v>IPV</c:v>
                </c:pt>
                <c:pt idx="7">
                  <c:v>IPB</c:v>
                </c:pt>
                <c:pt idx="8">
                  <c:v>PRESTACIÓN DE SERVICIOS</c:v>
                </c:pt>
                <c:pt idx="9">
                  <c:v>CONVENIOS</c:v>
                </c:pt>
                <c:pt idx="10">
                  <c:v>TOTAL</c:v>
                </c:pt>
              </c:strCache>
            </c:strRef>
          </c:cat>
          <c:val>
            <c:numRef>
              <c:f>'[INDICADORES 2016 FINAL (002) (version 1).xlsb]PROCESOS '!$C$3:$C$13</c:f>
              <c:numCache>
                <c:formatCode>General</c:formatCode>
                <c:ptCount val="11"/>
                <c:pt idx="0">
                  <c:v>25</c:v>
                </c:pt>
                <c:pt idx="1">
                  <c:v>7</c:v>
                </c:pt>
                <c:pt idx="2">
                  <c:v>1</c:v>
                </c:pt>
                <c:pt idx="3">
                  <c:v>1</c:v>
                </c:pt>
                <c:pt idx="4">
                  <c:v>2</c:v>
                </c:pt>
                <c:pt idx="5" formatCode="0">
                  <c:v>11</c:v>
                </c:pt>
                <c:pt idx="6">
                  <c:v>3</c:v>
                </c:pt>
                <c:pt idx="7" formatCode="0">
                  <c:v>4</c:v>
                </c:pt>
                <c:pt idx="8">
                  <c:v>589</c:v>
                </c:pt>
                <c:pt idx="9">
                  <c:v>21</c:v>
                </c:pt>
                <c:pt idx="10">
                  <c:v>664</c:v>
                </c:pt>
              </c:numCache>
            </c:numRef>
          </c:val>
          <c:extLst xmlns:c16r2="http://schemas.microsoft.com/office/drawing/2015/06/chart">
            <c:ext xmlns:c16="http://schemas.microsoft.com/office/drawing/2014/chart" uri="{C3380CC4-5D6E-409C-BE32-E72D297353CC}">
              <c16:uniqueId val="{0000000A-0703-4DAC-BC18-2F4D2B31E100}"/>
            </c:ext>
          </c:extLst>
        </c:ser>
        <c:dLbls>
          <c:dLblPos val="inEnd"/>
          <c:showLegendKey val="0"/>
          <c:showVal val="1"/>
          <c:showCatName val="0"/>
          <c:showSerName val="0"/>
          <c:showPercent val="0"/>
          <c:showBubbleSize val="0"/>
        </c:dLbls>
        <c:gapWidth val="65"/>
        <c:axId val="781706464"/>
        <c:axId val="860077872"/>
      </c:barChart>
      <c:valAx>
        <c:axId val="860077872"/>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781706464"/>
        <c:crosses val="autoZero"/>
        <c:crossBetween val="between"/>
      </c:valAx>
      <c:catAx>
        <c:axId val="78170646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860077872"/>
        <c:crosses val="autoZero"/>
        <c:auto val="1"/>
        <c:lblAlgn val="ctr"/>
        <c:lblOffset val="100"/>
        <c:noMultiLvlLbl val="0"/>
      </c:cat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a:t>PROCESOS ANI 2016</a:t>
            </a:r>
          </a:p>
        </c:rich>
      </c:tx>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spPr>
            <a:pattFill prst="narVert">
              <a:fgClr>
                <a:schemeClr val="accent1"/>
              </a:fgClr>
              <a:bgClr>
                <a:schemeClr val="accent1">
                  <a:lumMod val="20000"/>
                  <a:lumOff val="80000"/>
                </a:schemeClr>
              </a:bgClr>
            </a:pattFill>
            <a:ln>
              <a:noFill/>
            </a:ln>
            <a:effectLst>
              <a:innerShdw blurRad="114300">
                <a:schemeClr val="accent1"/>
              </a:innerShdw>
            </a:effectLst>
          </c:spPr>
          <c:invertIfNegative val="0"/>
          <c:dPt>
            <c:idx val="0"/>
            <c:invertIfNegative val="0"/>
            <c:bubble3D val="0"/>
            <c:extLst xmlns:c16r2="http://schemas.microsoft.com/office/drawing/2015/06/chart">
              <c:ext xmlns:c16="http://schemas.microsoft.com/office/drawing/2014/chart" uri="{C3380CC4-5D6E-409C-BE32-E72D297353CC}">
                <c16:uniqueId val="{00000000-0703-4DAC-BC18-2F4D2B31E100}"/>
              </c:ext>
            </c:extLst>
          </c:dPt>
          <c:dPt>
            <c:idx val="1"/>
            <c:invertIfNegative val="0"/>
            <c:bubble3D val="0"/>
            <c:extLst xmlns:c16r2="http://schemas.microsoft.com/office/drawing/2015/06/chart">
              <c:ext xmlns:c16="http://schemas.microsoft.com/office/drawing/2014/chart" uri="{C3380CC4-5D6E-409C-BE32-E72D297353CC}">
                <c16:uniqueId val="{00000001-0703-4DAC-BC18-2F4D2B31E100}"/>
              </c:ext>
            </c:extLst>
          </c:dPt>
          <c:dPt>
            <c:idx val="2"/>
            <c:invertIfNegative val="0"/>
            <c:bubble3D val="0"/>
            <c:extLst xmlns:c16r2="http://schemas.microsoft.com/office/drawing/2015/06/chart">
              <c:ext xmlns:c16="http://schemas.microsoft.com/office/drawing/2014/chart" uri="{C3380CC4-5D6E-409C-BE32-E72D297353CC}">
                <c16:uniqueId val="{00000002-0703-4DAC-BC18-2F4D2B31E100}"/>
              </c:ext>
            </c:extLst>
          </c:dPt>
          <c:dPt>
            <c:idx val="3"/>
            <c:invertIfNegative val="0"/>
            <c:bubble3D val="0"/>
            <c:extLst xmlns:c16r2="http://schemas.microsoft.com/office/drawing/2015/06/chart">
              <c:ext xmlns:c16="http://schemas.microsoft.com/office/drawing/2014/chart" uri="{C3380CC4-5D6E-409C-BE32-E72D297353CC}">
                <c16:uniqueId val="{00000003-0703-4DAC-BC18-2F4D2B31E100}"/>
              </c:ext>
            </c:extLst>
          </c:dPt>
          <c:dPt>
            <c:idx val="4"/>
            <c:invertIfNegative val="0"/>
            <c:bubble3D val="0"/>
            <c:extLst xmlns:c16r2="http://schemas.microsoft.com/office/drawing/2015/06/chart">
              <c:ext xmlns:c16="http://schemas.microsoft.com/office/drawing/2014/chart" uri="{C3380CC4-5D6E-409C-BE32-E72D297353CC}">
                <c16:uniqueId val="{00000004-0703-4DAC-BC18-2F4D2B31E100}"/>
              </c:ext>
            </c:extLst>
          </c:dPt>
          <c:dPt>
            <c:idx val="5"/>
            <c:invertIfNegative val="0"/>
            <c:bubble3D val="0"/>
            <c:extLst xmlns:c16r2="http://schemas.microsoft.com/office/drawing/2015/06/chart">
              <c:ext xmlns:c16="http://schemas.microsoft.com/office/drawing/2014/chart" uri="{C3380CC4-5D6E-409C-BE32-E72D297353CC}">
                <c16:uniqueId val="{00000005-0703-4DAC-BC18-2F4D2B31E100}"/>
              </c:ext>
            </c:extLst>
          </c:dPt>
          <c:dPt>
            <c:idx val="6"/>
            <c:invertIfNegative val="0"/>
            <c:bubble3D val="0"/>
            <c:extLst xmlns:c16r2="http://schemas.microsoft.com/office/drawing/2015/06/chart">
              <c:ext xmlns:c16="http://schemas.microsoft.com/office/drawing/2014/chart" uri="{C3380CC4-5D6E-409C-BE32-E72D297353CC}">
                <c16:uniqueId val="{00000006-0703-4DAC-BC18-2F4D2B31E100}"/>
              </c:ext>
            </c:extLst>
          </c:dPt>
          <c:dPt>
            <c:idx val="7"/>
            <c:invertIfNegative val="0"/>
            <c:bubble3D val="0"/>
            <c:extLst xmlns:c16r2="http://schemas.microsoft.com/office/drawing/2015/06/chart">
              <c:ext xmlns:c16="http://schemas.microsoft.com/office/drawing/2014/chart" uri="{C3380CC4-5D6E-409C-BE32-E72D297353CC}">
                <c16:uniqueId val="{00000007-0703-4DAC-BC18-2F4D2B31E100}"/>
              </c:ext>
            </c:extLst>
          </c:dPt>
          <c:dPt>
            <c:idx val="8"/>
            <c:invertIfNegative val="0"/>
            <c:bubble3D val="0"/>
            <c:extLst xmlns:c16r2="http://schemas.microsoft.com/office/drawing/2015/06/chart">
              <c:ext xmlns:c16="http://schemas.microsoft.com/office/drawing/2014/chart" uri="{C3380CC4-5D6E-409C-BE32-E72D297353CC}">
                <c16:uniqueId val="{00000008-0703-4DAC-BC18-2F4D2B31E100}"/>
              </c:ext>
            </c:extLst>
          </c:dPt>
          <c:dPt>
            <c:idx val="9"/>
            <c:invertIfNegative val="0"/>
            <c:bubble3D val="0"/>
            <c:extLst xmlns:c16r2="http://schemas.microsoft.com/office/drawing/2015/06/chart">
              <c:ext xmlns:c16="http://schemas.microsoft.com/office/drawing/2014/chart" uri="{C3380CC4-5D6E-409C-BE32-E72D297353CC}">
                <c16:uniqueId val="{00000009-0703-4DAC-BC18-2F4D2B31E10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'PROCESOS '!$B$3:$B$13</c:f>
              <c:strCache>
                <c:ptCount val="11"/>
                <c:pt idx="0">
                  <c:v>MINIMA CUANTIA</c:v>
                </c:pt>
                <c:pt idx="1">
                  <c:v>SA</c:v>
                </c:pt>
                <c:pt idx="2">
                  <c:v>LP</c:v>
                </c:pt>
                <c:pt idx="3">
                  <c:v>SI</c:v>
                </c:pt>
                <c:pt idx="4">
                  <c:v>SA-IPV</c:v>
                </c:pt>
                <c:pt idx="5">
                  <c:v>CM</c:v>
                </c:pt>
                <c:pt idx="6">
                  <c:v>IPV</c:v>
                </c:pt>
                <c:pt idx="7">
                  <c:v>IPB</c:v>
                </c:pt>
                <c:pt idx="8">
                  <c:v>PRESTACIÓN DE SERVICIOS</c:v>
                </c:pt>
                <c:pt idx="9">
                  <c:v>CONVENIOS</c:v>
                </c:pt>
                <c:pt idx="10">
                  <c:v>TOTAL</c:v>
                </c:pt>
              </c:strCache>
            </c:strRef>
          </c:cat>
          <c:val>
            <c:numRef>
              <c:f>'PROCESOS '!$C$3:$C$13</c:f>
            </c:numRef>
          </c:val>
          <c:extLst xmlns:c16r2="http://schemas.microsoft.com/office/drawing/2015/06/chart">
            <c:ext xmlns:c16="http://schemas.microsoft.com/office/drawing/2014/chart" uri="{C3380CC4-5D6E-409C-BE32-E72D297353CC}">
              <c16:uniqueId val="{0000000A-0703-4DAC-BC18-2F4D2B31E100}"/>
            </c:ext>
          </c:extLst>
        </c:ser>
        <c:ser>
          <c:idx val="1"/>
          <c:order val="1"/>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'PROCESOS '!$B$3:$B$13</c:f>
              <c:strCache>
                <c:ptCount val="11"/>
                <c:pt idx="0">
                  <c:v>MINIMA CUANTIA</c:v>
                </c:pt>
                <c:pt idx="1">
                  <c:v>SA</c:v>
                </c:pt>
                <c:pt idx="2">
                  <c:v>LP</c:v>
                </c:pt>
                <c:pt idx="3">
                  <c:v>SI</c:v>
                </c:pt>
                <c:pt idx="4">
                  <c:v>SA-IPV</c:v>
                </c:pt>
                <c:pt idx="5">
                  <c:v>CM</c:v>
                </c:pt>
                <c:pt idx="6">
                  <c:v>IPV</c:v>
                </c:pt>
                <c:pt idx="7">
                  <c:v>IPB</c:v>
                </c:pt>
                <c:pt idx="8">
                  <c:v>PRESTACIÓN DE SERVICIOS</c:v>
                </c:pt>
                <c:pt idx="9">
                  <c:v>CONVENIOS</c:v>
                </c:pt>
                <c:pt idx="10">
                  <c:v>TOTAL</c:v>
                </c:pt>
              </c:strCache>
            </c:strRef>
          </c:cat>
          <c:val>
            <c:numRef>
              <c:f>'PROCESOS '!$D$3:$D$13</c:f>
              <c:numCache>
                <c:formatCode>_("$"* #,##0.00_);_("$"* \(#,##0.00\);_("$"* "-"??_);_(@_)</c:formatCode>
                <c:ptCount val="11"/>
                <c:pt idx="0">
                  <c:v>638852530</c:v>
                </c:pt>
                <c:pt idx="1">
                  <c:v>2994846809</c:v>
                </c:pt>
                <c:pt idx="2">
                  <c:v>6148409199</c:v>
                </c:pt>
                <c:pt idx="3">
                  <c:v>202100000</c:v>
                </c:pt>
                <c:pt idx="4">
                  <c:v>3178661302998</c:v>
                </c:pt>
                <c:pt idx="5">
                  <c:v>147296707483</c:v>
                </c:pt>
                <c:pt idx="6">
                  <c:v>3060229319256</c:v>
                </c:pt>
                <c:pt idx="7">
                  <c:v>1413763000000</c:v>
                </c:pt>
                <c:pt idx="8">
                  <c:v>12391996039</c:v>
                </c:pt>
                <c:pt idx="9">
                  <c:v>2699185000</c:v>
                </c:pt>
                <c:pt idx="10" formatCode="#,##0">
                  <c:v>7825025719314</c:v>
                </c:pt>
              </c:numCache>
            </c:numRef>
          </c:val>
          <c:extLst xmlns:c16r2="http://schemas.microsoft.com/office/drawing/2015/06/chart">
            <c:ext xmlns:c16="http://schemas.microsoft.com/office/drawing/2014/chart" uri="{C3380CC4-5D6E-409C-BE32-E72D297353CC}">
              <c16:uniqueId val="{0000000B-0703-4DAC-BC18-2F4D2B31E100}"/>
            </c:ext>
          </c:extLst>
        </c:ser>
        <c:dLbls>
          <c:showLegendKey val="0"/>
          <c:showVal val="0"/>
          <c:showCatName val="0"/>
          <c:showSerName val="0"/>
          <c:showPercent val="0"/>
          <c:showBubbleSize val="0"/>
        </c:dLbls>
        <c:gapWidth val="227"/>
        <c:overlap val="-48"/>
        <c:axId val="785589664"/>
        <c:axId val="526795984"/>
      </c:barChart>
      <c:catAx>
        <c:axId val="785589664"/>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26795984"/>
        <c:crosses val="autoZero"/>
        <c:auto val="1"/>
        <c:lblAlgn val="ctr"/>
        <c:lblOffset val="100"/>
        <c:noMultiLvlLbl val="0"/>
      </c:catAx>
      <c:valAx>
        <c:axId val="526795984"/>
        <c:scaling>
          <c:orientation val="minMax"/>
        </c:scaling>
        <c:delete val="1"/>
        <c:axPos val="b"/>
        <c:numFmt formatCode="_(&quot;$&quot;* #,##0.00_);_(&quot;$&quot;* \(#,##0.00\);_(&quot;$&quot;* &quot;-&quot;??_);_(@_)" sourceLinked="1"/>
        <c:majorTickMark val="none"/>
        <c:minorTickMark val="none"/>
        <c:tickLblPos val="nextTo"/>
        <c:crossAx val="785589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PUBLICACIÓN</a:t>
            </a:r>
            <a:r>
              <a:rPr lang="es-CO" baseline="0"/>
              <a:t> SECOP Y PAGINA WEB</a:t>
            </a:r>
            <a:endParaRPr lang="es-CO"/>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2016 FINAL (002) (version 1).xlsb]DOCUMENTOS'!$B$3:$B$22</c:f>
              <c:strCache>
                <c:ptCount val="20"/>
                <c:pt idx="0">
                  <c:v>AVISOS DE CONVOCATORIA LP-IPV-IPB-APP</c:v>
                </c:pt>
                <c:pt idx="1">
                  <c:v>AVISOS DE CONVOCATORIA SA-CM-SI</c:v>
                </c:pt>
                <c:pt idx="2">
                  <c:v>INVITACION PUBLICA MC</c:v>
                </c:pt>
                <c:pt idx="3">
                  <c:v>ESTUDIOS PREVIOS - GENERAL TODOS LOS PROCESOS</c:v>
                </c:pt>
                <c:pt idx="4">
                  <c:v>RESPUESTA A OBSERVACIONES PREPLIEGO TODOS LOS PROCESOS</c:v>
                </c:pt>
                <c:pt idx="5">
                  <c:v>ACTA DE CIERRE DE PRESENTACION OFERTAS</c:v>
                </c:pt>
                <c:pt idx="6">
                  <c:v>AUDIENCIAACLARACION DE RIESGOS O PLIEGOS- LP-CM-SI-APPS-SA</c:v>
                </c:pt>
                <c:pt idx="7">
                  <c:v>RESOLUCIONES DE APERTURA LP-CM-SI-APPS-SA</c:v>
                </c:pt>
                <c:pt idx="8">
                  <c:v>PLIEGO DE CONDICIONES LP-CM-SI-APPS-SA</c:v>
                </c:pt>
                <c:pt idx="9">
                  <c:v>RESPUESTA PREGUNTAS PLIEGO LP-CM-SI-APPS-SA</c:v>
                </c:pt>
                <c:pt idx="10">
                  <c:v>INFORME DE EVALUACION  TODOS INCLUIDO MINIMA</c:v>
                </c:pt>
                <c:pt idx="11">
                  <c:v>RESPUESTAS AL INFORME DE EVALUACION INICIAL</c:v>
                </c:pt>
                <c:pt idx="12">
                  <c:v>ACTO DECLARATORIA DE DESIERTO </c:v>
                </c:pt>
                <c:pt idx="13">
                  <c:v>ACTO REVOCATORIA</c:v>
                </c:pt>
                <c:pt idx="14">
                  <c:v>ACTO DESCARTADO</c:v>
                </c:pt>
                <c:pt idx="15">
                  <c:v>ACTA AUDIENCIA ADJUDICACION  LP-CM-SI-APPS-SA</c:v>
                </c:pt>
                <c:pt idx="16">
                  <c:v>RESOLUCION DE ADJUDICACION  LP-CM-SI-APPS-SA</c:v>
                </c:pt>
                <c:pt idx="17">
                  <c:v>COMUNICACIÓN DE ACEPTACION DE OFERTA SOLO MINIMAS</c:v>
                </c:pt>
                <c:pt idx="18">
                  <c:v>ADENDAS</c:v>
                </c:pt>
                <c:pt idx="19">
                  <c:v>TOTAL DOCUMENTOS PUBLICADOS</c:v>
                </c:pt>
              </c:strCache>
            </c:strRef>
          </c:cat>
          <c:val>
            <c:numRef>
              <c:f>'[INDICADORES 2016 FINAL (002) (version 1).xlsb]DOCUMENTOS'!$C$3:$C$22</c:f>
              <c:numCache>
                <c:formatCode>0</c:formatCode>
                <c:ptCount val="20"/>
                <c:pt idx="0">
                  <c:v>2</c:v>
                </c:pt>
                <c:pt idx="1">
                  <c:v>24</c:v>
                </c:pt>
                <c:pt idx="2">
                  <c:v>25</c:v>
                </c:pt>
                <c:pt idx="3">
                  <c:v>661</c:v>
                </c:pt>
                <c:pt idx="4" formatCode="#,##0">
                  <c:v>48</c:v>
                </c:pt>
                <c:pt idx="5">
                  <c:v>49</c:v>
                </c:pt>
                <c:pt idx="6">
                  <c:v>26</c:v>
                </c:pt>
                <c:pt idx="7">
                  <c:v>23</c:v>
                </c:pt>
                <c:pt idx="8">
                  <c:v>26</c:v>
                </c:pt>
                <c:pt idx="9">
                  <c:v>59</c:v>
                </c:pt>
                <c:pt idx="10">
                  <c:v>46</c:v>
                </c:pt>
                <c:pt idx="11">
                  <c:v>13</c:v>
                </c:pt>
                <c:pt idx="12">
                  <c:v>5</c:v>
                </c:pt>
                <c:pt idx="13">
                  <c:v>0</c:v>
                </c:pt>
                <c:pt idx="14">
                  <c:v>1</c:v>
                </c:pt>
                <c:pt idx="15">
                  <c:v>14</c:v>
                </c:pt>
                <c:pt idx="16">
                  <c:v>23</c:v>
                </c:pt>
                <c:pt idx="17">
                  <c:v>21</c:v>
                </c:pt>
                <c:pt idx="18">
                  <c:v>64</c:v>
                </c:pt>
                <c:pt idx="19">
                  <c:v>1130</c:v>
                </c:pt>
              </c:numCache>
            </c:numRef>
          </c:val>
        </c:ser>
        <c:dLbls>
          <c:showLegendKey val="0"/>
          <c:showVal val="0"/>
          <c:showCatName val="0"/>
          <c:showSerName val="0"/>
          <c:showPercent val="0"/>
          <c:showBubbleSize val="0"/>
        </c:dLbls>
        <c:gapWidth val="182"/>
        <c:axId val="526791632"/>
        <c:axId val="526801424"/>
      </c:barChart>
      <c:catAx>
        <c:axId val="526791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26801424"/>
        <c:crosses val="autoZero"/>
        <c:auto val="1"/>
        <c:lblAlgn val="ctr"/>
        <c:lblOffset val="100"/>
        <c:noMultiLvlLbl val="0"/>
      </c:catAx>
      <c:valAx>
        <c:axId val="52680142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26791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a:t>NUMERO DE DIAS PROMEDIO PARA PRESENTACIÓN DE PROPUESTAS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spPr>
            <a:solidFill>
              <a:schemeClr val="accent1"/>
            </a:solidFill>
            <a:ln>
              <a:noFill/>
            </a:ln>
            <a:effectLst/>
          </c:spPr>
          <c:invertIfNegative val="0"/>
          <c:cat>
            <c:strRef>
              <c:f>'[INDICADORES 2016 FINAL (002) (version 1).xlsb]PROMEDIO'!$C$6:$C$13</c:f>
              <c:strCache>
                <c:ptCount val="8"/>
                <c:pt idx="0">
                  <c:v>MC</c:v>
                </c:pt>
                <c:pt idx="1">
                  <c:v>SA</c:v>
                </c:pt>
                <c:pt idx="2">
                  <c:v>SI</c:v>
                </c:pt>
                <c:pt idx="3">
                  <c:v>IPV</c:v>
                </c:pt>
                <c:pt idx="4">
                  <c:v>SA/IPV</c:v>
                </c:pt>
                <c:pt idx="5">
                  <c:v>IPB</c:v>
                </c:pt>
                <c:pt idx="6">
                  <c:v>LP</c:v>
                </c:pt>
                <c:pt idx="7">
                  <c:v>CM</c:v>
                </c:pt>
              </c:strCache>
            </c:strRef>
          </c:cat>
          <c:val>
            <c:numRef>
              <c:f>'[INDICADORES 2016 FINAL (002) (version 1).xlsb]PROMEDIO'!$D$6:$D$13</c:f>
            </c:numRef>
          </c:val>
          <c:extLst xmlns:c16r2="http://schemas.microsoft.com/office/drawing/2015/06/chart">
            <c:ext xmlns:c16="http://schemas.microsoft.com/office/drawing/2014/chart" uri="{C3380CC4-5D6E-409C-BE32-E72D297353CC}">
              <c16:uniqueId val="{00000000-21C4-4ACD-A03F-42D729E41215}"/>
            </c:ext>
          </c:extLst>
        </c:ser>
        <c:ser>
          <c:idx val="1"/>
          <c:order val="1"/>
          <c:spPr>
            <a:solidFill>
              <a:schemeClr val="accent2"/>
            </a:solidFill>
            <a:ln>
              <a:noFill/>
            </a:ln>
            <a:effectLst/>
          </c:spPr>
          <c:invertIfNegative val="0"/>
          <c:cat>
            <c:strRef>
              <c:f>'[INDICADORES 2016 FINAL (002) (version 1).xlsb]PROMEDIO'!$C$6:$C$13</c:f>
              <c:strCache>
                <c:ptCount val="8"/>
                <c:pt idx="0">
                  <c:v>MC</c:v>
                </c:pt>
                <c:pt idx="1">
                  <c:v>SA</c:v>
                </c:pt>
                <c:pt idx="2">
                  <c:v>SI</c:v>
                </c:pt>
                <c:pt idx="3">
                  <c:v>IPV</c:v>
                </c:pt>
                <c:pt idx="4">
                  <c:v>SA/IPV</c:v>
                </c:pt>
                <c:pt idx="5">
                  <c:v>IPB</c:v>
                </c:pt>
                <c:pt idx="6">
                  <c:v>LP</c:v>
                </c:pt>
                <c:pt idx="7">
                  <c:v>CM</c:v>
                </c:pt>
              </c:strCache>
            </c:strRef>
          </c:cat>
          <c:val>
            <c:numRef>
              <c:f>'[INDICADORES 2016 FINAL (002) (version 1).xlsb]PROMEDIO'!$E$6:$E$13</c:f>
            </c:numRef>
          </c:val>
          <c:extLst xmlns:c16r2="http://schemas.microsoft.com/office/drawing/2015/06/chart">
            <c:ext xmlns:c16="http://schemas.microsoft.com/office/drawing/2014/chart" uri="{C3380CC4-5D6E-409C-BE32-E72D297353CC}">
              <c16:uniqueId val="{00000001-21C4-4ACD-A03F-42D729E41215}"/>
            </c:ext>
          </c:extLst>
        </c:ser>
        <c:ser>
          <c:idx val="2"/>
          <c:order val="2"/>
          <c:spPr>
            <a:solidFill>
              <a:schemeClr val="accent3"/>
            </a:solidFill>
            <a:ln>
              <a:noFill/>
            </a:ln>
            <a:effectLst/>
          </c:spPr>
          <c:invertIfNegative val="0"/>
          <c:dPt>
            <c:idx val="0"/>
            <c:invertIfNegative val="0"/>
            <c:bubble3D val="0"/>
            <c:spPr>
              <a:solidFill>
                <a:srgbClr val="FFFF00"/>
              </a:solidFill>
              <a:ln>
                <a:noFill/>
              </a:ln>
              <a:effectLst/>
              <a:sp3d/>
            </c:spPr>
            <c:extLst xmlns:c16r2="http://schemas.microsoft.com/office/drawing/2015/06/chart">
              <c:ext xmlns:c16="http://schemas.microsoft.com/office/drawing/2014/chart" uri="{C3380CC4-5D6E-409C-BE32-E72D297353CC}">
                <c16:uniqueId val="{00000003-21C4-4ACD-A03F-42D729E41215}"/>
              </c:ext>
            </c:extLst>
          </c:dPt>
          <c:dPt>
            <c:idx val="1"/>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5-21C4-4ACD-A03F-42D729E41215}"/>
              </c:ext>
            </c:extLst>
          </c:dPt>
          <c:dPt>
            <c:idx val="2"/>
            <c:invertIfNegative val="0"/>
            <c:bubble3D val="0"/>
            <c:spPr>
              <a:solidFill>
                <a:srgbClr val="FF00FF"/>
              </a:solidFill>
              <a:ln>
                <a:noFill/>
              </a:ln>
              <a:effectLst/>
              <a:sp3d/>
            </c:spPr>
            <c:extLst xmlns:c16r2="http://schemas.microsoft.com/office/drawing/2015/06/chart">
              <c:ext xmlns:c16="http://schemas.microsoft.com/office/drawing/2014/chart" uri="{C3380CC4-5D6E-409C-BE32-E72D297353CC}">
                <c16:uniqueId val="{00000007-21C4-4ACD-A03F-42D729E41215}"/>
              </c:ext>
            </c:extLst>
          </c:dPt>
          <c:dPt>
            <c:idx val="3"/>
            <c:invertIfNegative val="0"/>
            <c:bubble3D val="0"/>
            <c:spPr>
              <a:solidFill>
                <a:srgbClr val="00B050"/>
              </a:solidFill>
              <a:ln>
                <a:noFill/>
              </a:ln>
              <a:effectLst/>
              <a:sp3d/>
            </c:spPr>
            <c:extLst xmlns:c16r2="http://schemas.microsoft.com/office/drawing/2015/06/chart">
              <c:ext xmlns:c16="http://schemas.microsoft.com/office/drawing/2014/chart" uri="{C3380CC4-5D6E-409C-BE32-E72D297353CC}">
                <c16:uniqueId val="{00000009-21C4-4ACD-A03F-42D729E41215}"/>
              </c:ext>
            </c:extLst>
          </c:dPt>
          <c:dPt>
            <c:idx val="4"/>
            <c:invertIfNegative val="0"/>
            <c:bubble3D val="0"/>
            <c:spPr>
              <a:solidFill>
                <a:srgbClr val="00B0F0"/>
              </a:solidFill>
              <a:ln>
                <a:noFill/>
              </a:ln>
              <a:effectLst/>
              <a:sp3d/>
            </c:spPr>
            <c:extLst xmlns:c16r2="http://schemas.microsoft.com/office/drawing/2015/06/chart">
              <c:ext xmlns:c16="http://schemas.microsoft.com/office/drawing/2014/chart" uri="{C3380CC4-5D6E-409C-BE32-E72D297353CC}">
                <c16:uniqueId val="{0000000B-21C4-4ACD-A03F-42D729E41215}"/>
              </c:ext>
            </c:extLst>
          </c:dPt>
          <c:dPt>
            <c:idx val="5"/>
            <c:invertIfNegative val="0"/>
            <c:bubble3D val="0"/>
            <c:spPr>
              <a:solidFill>
                <a:srgbClr val="7030A0"/>
              </a:solidFill>
              <a:ln>
                <a:noFill/>
              </a:ln>
              <a:effectLst/>
              <a:sp3d/>
            </c:spPr>
            <c:extLst xmlns:c16r2="http://schemas.microsoft.com/office/drawing/2015/06/chart">
              <c:ext xmlns:c16="http://schemas.microsoft.com/office/drawing/2014/chart" uri="{C3380CC4-5D6E-409C-BE32-E72D297353CC}">
                <c16:uniqueId val="{0000000D-21C4-4ACD-A03F-42D729E41215}"/>
              </c:ext>
            </c:extLst>
          </c:dPt>
          <c:dPt>
            <c:idx val="6"/>
            <c:invertIfNegative val="0"/>
            <c:bubble3D val="0"/>
            <c:spPr>
              <a:solidFill>
                <a:schemeClr val="accent6">
                  <a:lumMod val="75000"/>
                </a:schemeClr>
              </a:solidFill>
              <a:ln>
                <a:noFill/>
              </a:ln>
              <a:effectLst/>
              <a:sp3d/>
            </c:spPr>
            <c:extLst xmlns:c16r2="http://schemas.microsoft.com/office/drawing/2015/06/chart">
              <c:ext xmlns:c16="http://schemas.microsoft.com/office/drawing/2014/chart" uri="{C3380CC4-5D6E-409C-BE32-E72D297353CC}">
                <c16:uniqueId val="{0000000F-21C4-4ACD-A03F-42D729E4121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2016 FINAL (002) (version 1).xlsb]PROMEDIO'!$C$6:$C$13</c:f>
              <c:strCache>
                <c:ptCount val="8"/>
                <c:pt idx="0">
                  <c:v>MC</c:v>
                </c:pt>
                <c:pt idx="1">
                  <c:v>SA</c:v>
                </c:pt>
                <c:pt idx="2">
                  <c:v>SI</c:v>
                </c:pt>
                <c:pt idx="3">
                  <c:v>IPV</c:v>
                </c:pt>
                <c:pt idx="4">
                  <c:v>SA/IPV</c:v>
                </c:pt>
                <c:pt idx="5">
                  <c:v>IPB</c:v>
                </c:pt>
                <c:pt idx="6">
                  <c:v>LP</c:v>
                </c:pt>
                <c:pt idx="7">
                  <c:v>CM</c:v>
                </c:pt>
              </c:strCache>
            </c:strRef>
          </c:cat>
          <c:val>
            <c:numRef>
              <c:f>'[INDICADORES 2016 FINAL (002) (version 1).xlsb]PROMEDIO'!$F$6:$F$13</c:f>
              <c:numCache>
                <c:formatCode>0</c:formatCode>
                <c:ptCount val="8"/>
                <c:pt idx="0">
                  <c:v>5</c:v>
                </c:pt>
                <c:pt idx="1">
                  <c:v>29</c:v>
                </c:pt>
                <c:pt idx="2">
                  <c:v>18</c:v>
                </c:pt>
                <c:pt idx="3">
                  <c:v>60.5</c:v>
                </c:pt>
                <c:pt idx="4">
                  <c:v>93</c:v>
                </c:pt>
                <c:pt idx="5">
                  <c:v>115</c:v>
                </c:pt>
                <c:pt idx="6">
                  <c:v>45</c:v>
                </c:pt>
                <c:pt idx="7">
                  <c:v>25</c:v>
                </c:pt>
              </c:numCache>
            </c:numRef>
          </c:val>
          <c:extLst xmlns:c16r2="http://schemas.microsoft.com/office/drawing/2015/06/chart">
            <c:ext xmlns:c16="http://schemas.microsoft.com/office/drawing/2014/chart" uri="{C3380CC4-5D6E-409C-BE32-E72D297353CC}">
              <c16:uniqueId val="{00000010-21C4-4ACD-A03F-42D729E41215}"/>
            </c:ext>
          </c:extLst>
        </c:ser>
        <c:dLbls>
          <c:showLegendKey val="0"/>
          <c:showVal val="0"/>
          <c:showCatName val="0"/>
          <c:showSerName val="0"/>
          <c:showPercent val="0"/>
          <c:showBubbleSize val="0"/>
        </c:dLbls>
        <c:gapWidth val="150"/>
        <c:axId val="786531376"/>
        <c:axId val="734022448"/>
      </c:barChart>
      <c:catAx>
        <c:axId val="7865313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34022448"/>
        <c:crosses val="autoZero"/>
        <c:auto val="1"/>
        <c:lblAlgn val="ctr"/>
        <c:lblOffset val="100"/>
        <c:noMultiLvlLbl val="0"/>
      </c:catAx>
      <c:valAx>
        <c:axId val="734022448"/>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86531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a:t>NUMERO DE DIAS ENTRE LA APERTURA Y LA ADJUDICACIÓN DEL PROCESO</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spPr>
            <a:solidFill>
              <a:schemeClr val="accent1"/>
            </a:solidFill>
            <a:ln>
              <a:noFill/>
            </a:ln>
            <a:effectLst/>
          </c:spPr>
          <c:invertIfNegative val="0"/>
          <c:cat>
            <c:strRef>
              <c:f>'[INDICADORES 2016 FINAL (002) (version 1).xlsb]PROMEDIO'!$C$18:$C$25</c:f>
              <c:strCache>
                <c:ptCount val="8"/>
                <c:pt idx="0">
                  <c:v>MC</c:v>
                </c:pt>
                <c:pt idx="1">
                  <c:v>SA</c:v>
                </c:pt>
                <c:pt idx="2">
                  <c:v>SI</c:v>
                </c:pt>
                <c:pt idx="3">
                  <c:v>IPV</c:v>
                </c:pt>
                <c:pt idx="4">
                  <c:v>SA/IPV</c:v>
                </c:pt>
                <c:pt idx="5">
                  <c:v>IPB</c:v>
                </c:pt>
                <c:pt idx="6">
                  <c:v>LP</c:v>
                </c:pt>
                <c:pt idx="7">
                  <c:v>CM</c:v>
                </c:pt>
              </c:strCache>
            </c:strRef>
          </c:cat>
          <c:val>
            <c:numRef>
              <c:f>'[INDICADORES 2016 FINAL (002) (version 1).xlsb]PROMEDIO'!$D$18:$D$25</c:f>
            </c:numRef>
          </c:val>
          <c:extLst xmlns:c16r2="http://schemas.microsoft.com/office/drawing/2015/06/chart">
            <c:ext xmlns:c16="http://schemas.microsoft.com/office/drawing/2014/chart" uri="{C3380CC4-5D6E-409C-BE32-E72D297353CC}">
              <c16:uniqueId val="{00000000-EB11-4FDA-A935-E29AAEE99548}"/>
            </c:ext>
          </c:extLst>
        </c:ser>
        <c:ser>
          <c:idx val="1"/>
          <c:order val="1"/>
          <c:spPr>
            <a:solidFill>
              <a:schemeClr val="accent2"/>
            </a:solidFill>
            <a:ln>
              <a:noFill/>
            </a:ln>
            <a:effectLst/>
          </c:spPr>
          <c:invertIfNegative val="0"/>
          <c:cat>
            <c:strRef>
              <c:f>'[INDICADORES 2016 FINAL (002) (version 1).xlsb]PROMEDIO'!$C$18:$C$25</c:f>
              <c:strCache>
                <c:ptCount val="8"/>
                <c:pt idx="0">
                  <c:v>MC</c:v>
                </c:pt>
                <c:pt idx="1">
                  <c:v>SA</c:v>
                </c:pt>
                <c:pt idx="2">
                  <c:v>SI</c:v>
                </c:pt>
                <c:pt idx="3">
                  <c:v>IPV</c:v>
                </c:pt>
                <c:pt idx="4">
                  <c:v>SA/IPV</c:v>
                </c:pt>
                <c:pt idx="5">
                  <c:v>IPB</c:v>
                </c:pt>
                <c:pt idx="6">
                  <c:v>LP</c:v>
                </c:pt>
                <c:pt idx="7">
                  <c:v>CM</c:v>
                </c:pt>
              </c:strCache>
            </c:strRef>
          </c:cat>
          <c:val>
            <c:numRef>
              <c:f>'[INDICADORES 2016 FINAL (002) (version 1).xlsb]PROMEDIO'!$E$18:$E$25</c:f>
            </c:numRef>
          </c:val>
          <c:extLst xmlns:c16r2="http://schemas.microsoft.com/office/drawing/2015/06/chart">
            <c:ext xmlns:c16="http://schemas.microsoft.com/office/drawing/2014/chart" uri="{C3380CC4-5D6E-409C-BE32-E72D297353CC}">
              <c16:uniqueId val="{00000001-EB11-4FDA-A935-E29AAEE99548}"/>
            </c:ext>
          </c:extLst>
        </c:ser>
        <c:ser>
          <c:idx val="2"/>
          <c:order val="2"/>
          <c:spPr>
            <a:solidFill>
              <a:schemeClr val="accent3"/>
            </a:solidFill>
            <a:ln>
              <a:noFill/>
            </a:ln>
            <a:effectLst/>
          </c:spPr>
          <c:invertIfNegative val="0"/>
          <c:dPt>
            <c:idx val="0"/>
            <c:invertIfNegative val="0"/>
            <c:bubble3D val="0"/>
            <c:spPr>
              <a:solidFill>
                <a:srgbClr val="FFFF00"/>
              </a:solidFill>
              <a:ln>
                <a:noFill/>
              </a:ln>
              <a:effectLst/>
              <a:sp3d/>
            </c:spPr>
            <c:extLst xmlns:c16r2="http://schemas.microsoft.com/office/drawing/2015/06/chart">
              <c:ext xmlns:c16="http://schemas.microsoft.com/office/drawing/2014/chart" uri="{C3380CC4-5D6E-409C-BE32-E72D297353CC}">
                <c16:uniqueId val="{00000003-EB11-4FDA-A935-E29AAEE99548}"/>
              </c:ext>
            </c:extLst>
          </c:dPt>
          <c:dPt>
            <c:idx val="1"/>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5-EB11-4FDA-A935-E29AAEE99548}"/>
              </c:ext>
            </c:extLst>
          </c:dPt>
          <c:dPt>
            <c:idx val="2"/>
            <c:invertIfNegative val="0"/>
            <c:bubble3D val="0"/>
            <c:spPr>
              <a:solidFill>
                <a:srgbClr val="FF00FF"/>
              </a:solidFill>
              <a:ln>
                <a:noFill/>
              </a:ln>
              <a:effectLst/>
              <a:sp3d/>
            </c:spPr>
            <c:extLst xmlns:c16r2="http://schemas.microsoft.com/office/drawing/2015/06/chart">
              <c:ext xmlns:c16="http://schemas.microsoft.com/office/drawing/2014/chart" uri="{C3380CC4-5D6E-409C-BE32-E72D297353CC}">
                <c16:uniqueId val="{00000007-EB11-4FDA-A935-E29AAEE99548}"/>
              </c:ext>
            </c:extLst>
          </c:dPt>
          <c:dPt>
            <c:idx val="3"/>
            <c:invertIfNegative val="0"/>
            <c:bubble3D val="0"/>
            <c:spPr>
              <a:solidFill>
                <a:srgbClr val="00B050"/>
              </a:solidFill>
              <a:ln>
                <a:noFill/>
              </a:ln>
              <a:effectLst/>
              <a:sp3d/>
            </c:spPr>
            <c:extLst xmlns:c16r2="http://schemas.microsoft.com/office/drawing/2015/06/chart">
              <c:ext xmlns:c16="http://schemas.microsoft.com/office/drawing/2014/chart" uri="{C3380CC4-5D6E-409C-BE32-E72D297353CC}">
                <c16:uniqueId val="{00000009-EB11-4FDA-A935-E29AAEE99548}"/>
              </c:ext>
            </c:extLst>
          </c:dPt>
          <c:dPt>
            <c:idx val="4"/>
            <c:invertIfNegative val="0"/>
            <c:bubble3D val="0"/>
            <c:spPr>
              <a:solidFill>
                <a:srgbClr val="00B0F0"/>
              </a:solidFill>
              <a:ln>
                <a:noFill/>
              </a:ln>
              <a:effectLst/>
              <a:sp3d/>
            </c:spPr>
            <c:extLst xmlns:c16r2="http://schemas.microsoft.com/office/drawing/2015/06/chart">
              <c:ext xmlns:c16="http://schemas.microsoft.com/office/drawing/2014/chart" uri="{C3380CC4-5D6E-409C-BE32-E72D297353CC}">
                <c16:uniqueId val="{0000000B-EB11-4FDA-A935-E29AAEE99548}"/>
              </c:ext>
            </c:extLst>
          </c:dPt>
          <c:dPt>
            <c:idx val="5"/>
            <c:invertIfNegative val="0"/>
            <c:bubble3D val="0"/>
            <c:spPr>
              <a:solidFill>
                <a:srgbClr val="7030A0"/>
              </a:solidFill>
              <a:ln>
                <a:noFill/>
              </a:ln>
              <a:effectLst/>
              <a:sp3d/>
            </c:spPr>
            <c:extLst xmlns:c16r2="http://schemas.microsoft.com/office/drawing/2015/06/chart">
              <c:ext xmlns:c16="http://schemas.microsoft.com/office/drawing/2014/chart" uri="{C3380CC4-5D6E-409C-BE32-E72D297353CC}">
                <c16:uniqueId val="{0000000D-EB11-4FDA-A935-E29AAEE99548}"/>
              </c:ext>
            </c:extLst>
          </c:dPt>
          <c:dPt>
            <c:idx val="6"/>
            <c:invertIfNegative val="0"/>
            <c:bubble3D val="0"/>
            <c:spPr>
              <a:solidFill>
                <a:schemeClr val="accent6">
                  <a:lumMod val="75000"/>
                </a:schemeClr>
              </a:solidFill>
              <a:ln>
                <a:noFill/>
              </a:ln>
              <a:effectLst/>
              <a:sp3d/>
            </c:spPr>
            <c:extLst xmlns:c16r2="http://schemas.microsoft.com/office/drawing/2015/06/chart">
              <c:ext xmlns:c16="http://schemas.microsoft.com/office/drawing/2014/chart" uri="{C3380CC4-5D6E-409C-BE32-E72D297353CC}">
                <c16:uniqueId val="{0000000F-EB11-4FDA-A935-E29AAEE99548}"/>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2016 FINAL (002) (version 1).xlsb]PROMEDIO'!$C$18:$C$25</c:f>
              <c:strCache>
                <c:ptCount val="8"/>
                <c:pt idx="0">
                  <c:v>MC</c:v>
                </c:pt>
                <c:pt idx="1">
                  <c:v>SA</c:v>
                </c:pt>
                <c:pt idx="2">
                  <c:v>SI</c:v>
                </c:pt>
                <c:pt idx="3">
                  <c:v>IPV</c:v>
                </c:pt>
                <c:pt idx="4">
                  <c:v>SA/IPV</c:v>
                </c:pt>
                <c:pt idx="5">
                  <c:v>IPB</c:v>
                </c:pt>
                <c:pt idx="6">
                  <c:v>LP</c:v>
                </c:pt>
                <c:pt idx="7">
                  <c:v>CM</c:v>
                </c:pt>
              </c:strCache>
            </c:strRef>
          </c:cat>
          <c:val>
            <c:numRef>
              <c:f>'[INDICADORES 2016 FINAL (002) (version 1).xlsb]PROMEDIO'!$F$18:$F$25</c:f>
              <c:numCache>
                <c:formatCode>0</c:formatCode>
                <c:ptCount val="8"/>
                <c:pt idx="0">
                  <c:v>11</c:v>
                </c:pt>
                <c:pt idx="1">
                  <c:v>46</c:v>
                </c:pt>
                <c:pt idx="2">
                  <c:v>27</c:v>
                </c:pt>
                <c:pt idx="3">
                  <c:v>63</c:v>
                </c:pt>
                <c:pt idx="4">
                  <c:v>129</c:v>
                </c:pt>
                <c:pt idx="5">
                  <c:v>130</c:v>
                </c:pt>
                <c:pt idx="6">
                  <c:v>73</c:v>
                </c:pt>
                <c:pt idx="7">
                  <c:v>48</c:v>
                </c:pt>
              </c:numCache>
            </c:numRef>
          </c:val>
          <c:extLst xmlns:c16r2="http://schemas.microsoft.com/office/drawing/2015/06/chart">
            <c:ext xmlns:c16="http://schemas.microsoft.com/office/drawing/2014/chart" uri="{C3380CC4-5D6E-409C-BE32-E72D297353CC}">
              <c16:uniqueId val="{00000010-EB11-4FDA-A935-E29AAEE99548}"/>
            </c:ext>
          </c:extLst>
        </c:ser>
        <c:dLbls>
          <c:showLegendKey val="0"/>
          <c:showVal val="0"/>
          <c:showCatName val="0"/>
          <c:showSerName val="0"/>
          <c:showPercent val="0"/>
          <c:showBubbleSize val="0"/>
        </c:dLbls>
        <c:gapWidth val="150"/>
        <c:axId val="785590208"/>
        <c:axId val="785591296"/>
      </c:barChart>
      <c:catAx>
        <c:axId val="7855902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85591296"/>
        <c:crosses val="autoZero"/>
        <c:auto val="1"/>
        <c:lblAlgn val="ctr"/>
        <c:lblOffset val="100"/>
        <c:noMultiLvlLbl val="0"/>
      </c:catAx>
      <c:valAx>
        <c:axId val="78559129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85590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PROPONENTES</a:t>
            </a:r>
          </a:p>
        </c:rich>
      </c:tx>
      <c:layout/>
      <c:overlay val="0"/>
      <c:spPr>
        <a:noFill/>
        <a:ln>
          <a:noFill/>
        </a:ln>
        <a:effectLst/>
      </c:spPr>
    </c:title>
    <c:autoTitleDeleted val="0"/>
    <c:plotArea>
      <c:layout/>
      <c:barChart>
        <c:barDir val="col"/>
        <c:grouping val="clustered"/>
        <c:varyColors val="0"/>
        <c:ser>
          <c:idx val="0"/>
          <c:order val="0"/>
          <c:spPr>
            <a:ln w="28575" cap="rnd">
              <a:solidFill>
                <a:schemeClr val="accent1"/>
              </a:solidFill>
              <a:round/>
            </a:ln>
            <a:effectLst/>
          </c:spPr>
          <c:invertIfNegative val="0"/>
          <c:dLbls>
            <c:spPr>
              <a:noFill/>
              <a:ln>
                <a:noFill/>
              </a:ln>
              <a:effectLst/>
            </c:spPr>
            <c:txPr>
              <a:bodyPr wrap="square" lIns="38100" tIns="19050" rIns="38100" bIns="19050" anchor="ctr">
                <a:spAutoFit/>
              </a:bodyPr>
              <a:lstStyle/>
              <a:p>
                <a:pPr>
                  <a:defRPr sz="1200" b="0" baseline="0"/>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'[INDICADORES 2016 FINAL (002) (version 1).xlsb]P. PROPONENTES'!$B$5:$B$13</c:f>
              <c:strCache>
                <c:ptCount val="9"/>
                <c:pt idx="0">
                  <c:v>MC</c:v>
                </c:pt>
                <c:pt idx="1">
                  <c:v>SA</c:v>
                </c:pt>
                <c:pt idx="2">
                  <c:v>IPV</c:v>
                </c:pt>
                <c:pt idx="3">
                  <c:v>SA-IPV</c:v>
                </c:pt>
                <c:pt idx="4">
                  <c:v>IPB</c:v>
                </c:pt>
                <c:pt idx="5">
                  <c:v>SI</c:v>
                </c:pt>
                <c:pt idx="6">
                  <c:v>LP</c:v>
                </c:pt>
                <c:pt idx="7">
                  <c:v>CM</c:v>
                </c:pt>
                <c:pt idx="8">
                  <c:v>TOTAL </c:v>
                </c:pt>
              </c:strCache>
            </c:strRef>
          </c:cat>
          <c:val>
            <c:numRef>
              <c:f>'[INDICADORES 2016 FINAL (002) (version 1).xlsb]P. PROPONENTES'!$C$5:$C$13</c:f>
              <c:numCache>
                <c:formatCode>0</c:formatCode>
                <c:ptCount val="9"/>
                <c:pt idx="0">
                  <c:v>99</c:v>
                </c:pt>
                <c:pt idx="1">
                  <c:v>98</c:v>
                </c:pt>
                <c:pt idx="2">
                  <c:v>1</c:v>
                </c:pt>
                <c:pt idx="3">
                  <c:v>7</c:v>
                </c:pt>
                <c:pt idx="4">
                  <c:v>2</c:v>
                </c:pt>
                <c:pt idx="5">
                  <c:v>11</c:v>
                </c:pt>
                <c:pt idx="6">
                  <c:v>21</c:v>
                </c:pt>
                <c:pt idx="7">
                  <c:v>344</c:v>
                </c:pt>
                <c:pt idx="8">
                  <c:v>583</c:v>
                </c:pt>
              </c:numCache>
            </c:numRef>
          </c:val>
          <c:extLst xmlns:c16r2="http://schemas.microsoft.com/office/drawing/2015/06/chart">
            <c:ext xmlns:c16="http://schemas.microsoft.com/office/drawing/2014/chart" uri="{C3380CC4-5D6E-409C-BE32-E72D297353CC}">
              <c16:uniqueId val="{00000000-BE9F-4839-A5A5-20D6BC23A4D8}"/>
            </c:ext>
          </c:extLst>
        </c:ser>
        <c:dLbls>
          <c:showLegendKey val="0"/>
          <c:showVal val="0"/>
          <c:showCatName val="0"/>
          <c:showSerName val="0"/>
          <c:showPercent val="0"/>
          <c:showBubbleSize val="0"/>
        </c:dLbls>
        <c:gapWidth val="150"/>
        <c:axId val="785586944"/>
        <c:axId val="526620080"/>
      </c:barChart>
      <c:lineChart>
        <c:grouping val="standard"/>
        <c:varyColors val="0"/>
        <c:ser>
          <c:idx val="1"/>
          <c:order val="1"/>
          <c:marker>
            <c:symbol val="none"/>
          </c:marker>
          <c:dLbls>
            <c:spPr>
              <a:noFill/>
              <a:ln>
                <a:noFill/>
              </a:ln>
              <a:effectLst/>
            </c:spPr>
            <c:txPr>
              <a:bodyPr wrap="square" lIns="38100" tIns="19050" rIns="38100" bIns="19050" anchor="ctr">
                <a:spAutoFit/>
              </a:bodyPr>
              <a:lstStyle/>
              <a:p>
                <a:pPr>
                  <a:defRPr sz="1200" b="1" baseline="0"/>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'[INDICADORES 2016 FINAL (002) (version 1).xlsb]P. PROPONENTES'!$B$5:$B$13</c:f>
              <c:strCache>
                <c:ptCount val="9"/>
                <c:pt idx="0">
                  <c:v>MC</c:v>
                </c:pt>
                <c:pt idx="1">
                  <c:v>SA</c:v>
                </c:pt>
                <c:pt idx="2">
                  <c:v>IPV</c:v>
                </c:pt>
                <c:pt idx="3">
                  <c:v>SA-IPV</c:v>
                </c:pt>
                <c:pt idx="4">
                  <c:v>IPB</c:v>
                </c:pt>
                <c:pt idx="5">
                  <c:v>SI</c:v>
                </c:pt>
                <c:pt idx="6">
                  <c:v>LP</c:v>
                </c:pt>
                <c:pt idx="7">
                  <c:v>CM</c:v>
                </c:pt>
                <c:pt idx="8">
                  <c:v>TOTAL </c:v>
                </c:pt>
              </c:strCache>
            </c:strRef>
          </c:cat>
          <c:val>
            <c:numRef>
              <c:f>'[INDICADORES 2016 FINAL (002) (version 1).xlsb]P. PROPONENTES'!$D$5:$D$13</c:f>
              <c:numCache>
                <c:formatCode>General</c:formatCode>
                <c:ptCount val="9"/>
                <c:pt idx="0">
                  <c:v>25</c:v>
                </c:pt>
                <c:pt idx="1">
                  <c:v>7</c:v>
                </c:pt>
                <c:pt idx="2">
                  <c:v>3</c:v>
                </c:pt>
                <c:pt idx="3">
                  <c:v>2</c:v>
                </c:pt>
                <c:pt idx="4">
                  <c:v>4</c:v>
                </c:pt>
                <c:pt idx="5">
                  <c:v>1</c:v>
                </c:pt>
                <c:pt idx="6">
                  <c:v>1</c:v>
                </c:pt>
                <c:pt idx="7">
                  <c:v>11</c:v>
                </c:pt>
              </c:numCache>
            </c:numRef>
          </c:val>
          <c:smooth val="0"/>
        </c:ser>
        <c:dLbls>
          <c:showLegendKey val="0"/>
          <c:showVal val="0"/>
          <c:showCatName val="0"/>
          <c:showSerName val="0"/>
          <c:showPercent val="0"/>
          <c:showBubbleSize val="0"/>
        </c:dLbls>
        <c:marker val="1"/>
        <c:smooth val="0"/>
        <c:axId val="785586944"/>
        <c:axId val="526620080"/>
      </c:lineChart>
      <c:catAx>
        <c:axId val="78558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26620080"/>
        <c:crosses val="autoZero"/>
        <c:auto val="1"/>
        <c:lblAlgn val="ctr"/>
        <c:lblOffset val="100"/>
        <c:noMultiLvlLbl val="0"/>
      </c:catAx>
      <c:valAx>
        <c:axId val="52662008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85586944"/>
        <c:crosses val="autoZero"/>
        <c:crossBetween val="between"/>
      </c:valAx>
      <c:spPr>
        <a:noFill/>
        <a:ln>
          <a:noFill/>
        </a:ln>
        <a:effectLst/>
      </c:spPr>
    </c:plotArea>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DESIERTO</a:t>
            </a:r>
          </a:p>
        </c:rich>
      </c:tx>
      <c:layout/>
      <c:overlay val="0"/>
      <c:spPr>
        <a:noFill/>
        <a:ln>
          <a:noFill/>
        </a:ln>
        <a:effectLst/>
      </c:spPr>
    </c:title>
    <c:autoTitleDeleted val="0"/>
    <c:plotArea>
      <c:layout/>
      <c:barChart>
        <c:barDir val="col"/>
        <c:grouping val="clustered"/>
        <c:varyColors val="0"/>
        <c:ser>
          <c:idx val="0"/>
          <c:order val="0"/>
          <c:invertIfNegative val="0"/>
          <c:dPt>
            <c:idx val="0"/>
            <c:invertIfNegative val="0"/>
            <c:bubble3D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629E-43C7-8FCA-CC7065DE06F3}"/>
              </c:ext>
            </c:extLst>
          </c:dPt>
          <c:dPt>
            <c:idx val="1"/>
            <c:invertIfNegative val="0"/>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629E-43C7-8FCA-CC7065DE06F3}"/>
              </c:ext>
            </c:extLst>
          </c:dPt>
          <c:dPt>
            <c:idx val="2"/>
            <c:invertIfNegative val="0"/>
            <c:bubble3D val="0"/>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629E-43C7-8FCA-CC7065DE06F3}"/>
              </c:ext>
            </c:extLst>
          </c:dPt>
          <c:dPt>
            <c:idx val="3"/>
            <c:invertIfNegative val="0"/>
            <c:bubble3D val="0"/>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629E-43C7-8FCA-CC7065DE06F3}"/>
              </c:ext>
            </c:extLst>
          </c:dPt>
          <c:dPt>
            <c:idx val="4"/>
            <c:invertIfNegative val="0"/>
            <c:bubble3D val="0"/>
            <c:spPr>
              <a:solidFill>
                <a:schemeClr val="accent5"/>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9-629E-43C7-8FCA-CC7065DE06F3}"/>
              </c:ext>
            </c:extLst>
          </c:dPt>
          <c:dPt>
            <c:idx val="5"/>
            <c:invertIfNegative val="0"/>
            <c:bubble3D val="0"/>
            <c:spPr>
              <a:solidFill>
                <a:schemeClr val="accent6"/>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B-629E-43C7-8FCA-CC7065DE06F3}"/>
              </c:ext>
            </c:extLst>
          </c:dPt>
          <c:dPt>
            <c:idx val="6"/>
            <c:invertIfNegative val="0"/>
            <c:bubble3D val="0"/>
            <c:spPr>
              <a:solidFill>
                <a:schemeClr val="accent1">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D-629E-43C7-8FCA-CC7065DE06F3}"/>
              </c:ext>
            </c:extLst>
          </c:dPt>
          <c:dPt>
            <c:idx val="7"/>
            <c:invertIfNegative val="0"/>
            <c:bubble3D val="0"/>
            <c:spPr>
              <a:solidFill>
                <a:schemeClr val="accent2">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F-629E-43C7-8FCA-CC7065DE06F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CO"/>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2016 FINAL (002) (version 1).xlsb]DESI- REVO'!$B$5:$B$12</c:f>
              <c:strCache>
                <c:ptCount val="8"/>
                <c:pt idx="0">
                  <c:v>MC</c:v>
                </c:pt>
                <c:pt idx="1">
                  <c:v>SA</c:v>
                </c:pt>
                <c:pt idx="2">
                  <c:v>SI</c:v>
                </c:pt>
                <c:pt idx="3">
                  <c:v>APPS</c:v>
                </c:pt>
                <c:pt idx="4">
                  <c:v>IPB</c:v>
                </c:pt>
                <c:pt idx="5">
                  <c:v>IPV</c:v>
                </c:pt>
                <c:pt idx="6">
                  <c:v>LP</c:v>
                </c:pt>
                <c:pt idx="7">
                  <c:v>CM</c:v>
                </c:pt>
              </c:strCache>
            </c:strRef>
          </c:cat>
          <c:val>
            <c:numRef>
              <c:f>'[INDICADORES 2016 FINAL (002) (version 1).xlsb]DESI- REVO'!$C$5:$C$12</c:f>
              <c:numCache>
                <c:formatCode>General</c:formatCode>
                <c:ptCount val="8"/>
                <c:pt idx="0" formatCode="0">
                  <c:v>2</c:v>
                </c:pt>
                <c:pt idx="4" formatCode="0">
                  <c:v>2</c:v>
                </c:pt>
                <c:pt idx="7" formatCode="0">
                  <c:v>1</c:v>
                </c:pt>
              </c:numCache>
            </c:numRef>
          </c:val>
          <c:extLst xmlns:c16r2="http://schemas.microsoft.com/office/drawing/2015/06/chart">
            <c:ext xmlns:c16="http://schemas.microsoft.com/office/drawing/2014/chart" uri="{C3380CC4-5D6E-409C-BE32-E72D297353CC}">
              <c16:uniqueId val="{00000010-629E-43C7-8FCA-CC7065DE06F3}"/>
            </c:ext>
          </c:extLst>
        </c:ser>
        <c:dLbls>
          <c:showLegendKey val="0"/>
          <c:showVal val="0"/>
          <c:showCatName val="0"/>
          <c:showSerName val="0"/>
          <c:showPercent val="0"/>
          <c:showBubbleSize val="0"/>
        </c:dLbls>
        <c:gapWidth val="100"/>
        <c:axId val="757769536"/>
        <c:axId val="757766272"/>
      </c:barChart>
      <c:catAx>
        <c:axId val="757769536"/>
        <c:scaling>
          <c:orientation val="minMax"/>
        </c:scaling>
        <c:delete val="0"/>
        <c:axPos val="b"/>
        <c:numFmt formatCode="General" sourceLinked="1"/>
        <c:majorTickMark val="out"/>
        <c:minorTickMark val="none"/>
        <c:tickLblPos val="nextTo"/>
        <c:crossAx val="757766272"/>
        <c:crosses val="autoZero"/>
        <c:auto val="1"/>
        <c:lblAlgn val="ctr"/>
        <c:lblOffset val="100"/>
        <c:noMultiLvlLbl val="0"/>
      </c:catAx>
      <c:valAx>
        <c:axId val="757766272"/>
        <c:scaling>
          <c:orientation val="minMax"/>
        </c:scaling>
        <c:delete val="1"/>
        <c:axPos val="l"/>
        <c:majorGridlines/>
        <c:numFmt formatCode="0" sourceLinked="1"/>
        <c:majorTickMark val="out"/>
        <c:minorTickMark val="none"/>
        <c:tickLblPos val="nextTo"/>
        <c:crossAx val="757769536"/>
        <c:crosses val="autoZero"/>
        <c:crossBetween val="between"/>
      </c:valAx>
      <c:spPr>
        <a:noFill/>
        <a:ln>
          <a:noFill/>
        </a:ln>
        <a:effectLst/>
        <a:sp3d/>
      </c:spPr>
    </c:plotArea>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s-ES"/>
              <a:t>ADENDAS</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4.0025371828521436E-2"/>
          <c:y val="0.15782407407407409"/>
          <c:w val="0.9155301837270341"/>
          <c:h val="0.61498432487605714"/>
        </c:manualLayout>
      </c:layout>
      <c:barChart>
        <c:barDir val="col"/>
        <c:grouping val="clustered"/>
        <c:varyColors val="0"/>
        <c:ser>
          <c:idx val="0"/>
          <c:order val="0"/>
          <c:tx>
            <c:strRef>
              <c:f>'[INDICADORES 2016 FINAL (002) (version 1).xlsb]ADENDAS'!$C$5</c:f>
              <c:strCache>
                <c:ptCount val="1"/>
                <c:pt idx="0">
                  <c:v>PLAZO</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'[INDICADORES 2016 FINAL (002) (version 1).xlsb]ADENDAS'!$B$6:$B$14</c:f>
              <c:strCache>
                <c:ptCount val="9"/>
                <c:pt idx="0">
                  <c:v>MC</c:v>
                </c:pt>
                <c:pt idx="1">
                  <c:v>CM</c:v>
                </c:pt>
                <c:pt idx="2">
                  <c:v>SI</c:v>
                </c:pt>
                <c:pt idx="3">
                  <c:v>IPV</c:v>
                </c:pt>
                <c:pt idx="4">
                  <c:v>SA/IPV</c:v>
                </c:pt>
                <c:pt idx="5">
                  <c:v>IPB</c:v>
                </c:pt>
                <c:pt idx="6">
                  <c:v>LP</c:v>
                </c:pt>
                <c:pt idx="7">
                  <c:v>SA</c:v>
                </c:pt>
                <c:pt idx="8">
                  <c:v>TOTAL</c:v>
                </c:pt>
              </c:strCache>
            </c:strRef>
          </c:cat>
          <c:val>
            <c:numRef>
              <c:f>'[INDICADORES 2016 FINAL (002) (version 1).xlsb]ADENDAS'!$C$6:$C$14</c:f>
              <c:numCache>
                <c:formatCode>0</c:formatCode>
                <c:ptCount val="9"/>
                <c:pt idx="0">
                  <c:v>7</c:v>
                </c:pt>
                <c:pt idx="1">
                  <c:v>16</c:v>
                </c:pt>
                <c:pt idx="2">
                  <c:v>0</c:v>
                </c:pt>
                <c:pt idx="3">
                  <c:v>0</c:v>
                </c:pt>
                <c:pt idx="4">
                  <c:v>2</c:v>
                </c:pt>
                <c:pt idx="5">
                  <c:v>3</c:v>
                </c:pt>
                <c:pt idx="6">
                  <c:v>1</c:v>
                </c:pt>
                <c:pt idx="7">
                  <c:v>4</c:v>
                </c:pt>
                <c:pt idx="8">
                  <c:v>33</c:v>
                </c:pt>
              </c:numCache>
            </c:numRef>
          </c:val>
          <c:extLst xmlns:c16r2="http://schemas.microsoft.com/office/drawing/2015/06/chart">
            <c:ext xmlns:c16="http://schemas.microsoft.com/office/drawing/2014/chart" uri="{C3380CC4-5D6E-409C-BE32-E72D297353CC}">
              <c16:uniqueId val="{00000000-59D8-4044-B99F-4EE47687A8D1}"/>
            </c:ext>
          </c:extLst>
        </c:ser>
        <c:ser>
          <c:idx val="1"/>
          <c:order val="1"/>
          <c:tx>
            <c:strRef>
              <c:f>'[INDICADORES 2016 FINAL (002) (version 1).xlsb]ADENDAS'!$D$5</c:f>
              <c:strCache>
                <c:ptCount val="1"/>
                <c:pt idx="0">
                  <c:v>PLIEGO</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'[INDICADORES 2016 FINAL (002) (version 1).xlsb]ADENDAS'!$B$6:$B$14</c:f>
              <c:strCache>
                <c:ptCount val="9"/>
                <c:pt idx="0">
                  <c:v>MC</c:v>
                </c:pt>
                <c:pt idx="1">
                  <c:v>CM</c:v>
                </c:pt>
                <c:pt idx="2">
                  <c:v>SI</c:v>
                </c:pt>
                <c:pt idx="3">
                  <c:v>IPV</c:v>
                </c:pt>
                <c:pt idx="4">
                  <c:v>SA/IPV</c:v>
                </c:pt>
                <c:pt idx="5">
                  <c:v>IPB</c:v>
                </c:pt>
                <c:pt idx="6">
                  <c:v>LP</c:v>
                </c:pt>
                <c:pt idx="7">
                  <c:v>SA</c:v>
                </c:pt>
                <c:pt idx="8">
                  <c:v>TOTAL</c:v>
                </c:pt>
              </c:strCache>
            </c:strRef>
          </c:cat>
          <c:val>
            <c:numRef>
              <c:f>'[INDICADORES 2016 FINAL (002) (version 1).xlsb]ADENDAS'!$D$6:$D$14</c:f>
              <c:numCache>
                <c:formatCode>0</c:formatCode>
                <c:ptCount val="9"/>
                <c:pt idx="0">
                  <c:v>3</c:v>
                </c:pt>
                <c:pt idx="1">
                  <c:v>5</c:v>
                </c:pt>
                <c:pt idx="2">
                  <c:v>1</c:v>
                </c:pt>
                <c:pt idx="3">
                  <c:v>0</c:v>
                </c:pt>
                <c:pt idx="4">
                  <c:v>1</c:v>
                </c:pt>
                <c:pt idx="5">
                  <c:v>9</c:v>
                </c:pt>
                <c:pt idx="6" formatCode="General">
                  <c:v>1</c:v>
                </c:pt>
                <c:pt idx="7" formatCode="General">
                  <c:v>5</c:v>
                </c:pt>
                <c:pt idx="8">
                  <c:v>25</c:v>
                </c:pt>
              </c:numCache>
            </c:numRef>
          </c:val>
          <c:extLst xmlns:c16r2="http://schemas.microsoft.com/office/drawing/2015/06/chart">
            <c:ext xmlns:c16="http://schemas.microsoft.com/office/drawing/2014/chart" uri="{C3380CC4-5D6E-409C-BE32-E72D297353CC}">
              <c16:uniqueId val="{00000001-59D8-4044-B99F-4EE47687A8D1}"/>
            </c:ext>
          </c:extLst>
        </c:ser>
        <c:ser>
          <c:idx val="2"/>
          <c:order val="2"/>
          <c:tx>
            <c:strRef>
              <c:f>'[INDICADORES 2016 FINAL (002) (version 1).xlsb]ADENDAS'!$E$5</c:f>
              <c:strCache>
                <c:ptCount val="1"/>
                <c:pt idx="0">
                  <c:v>PLAZO /PLIEGO</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'[INDICADORES 2016 FINAL (002) (version 1).xlsb]ADENDAS'!$B$6:$B$14</c:f>
              <c:strCache>
                <c:ptCount val="9"/>
                <c:pt idx="0">
                  <c:v>MC</c:v>
                </c:pt>
                <c:pt idx="1">
                  <c:v>CM</c:v>
                </c:pt>
                <c:pt idx="2">
                  <c:v>SI</c:v>
                </c:pt>
                <c:pt idx="3">
                  <c:v>IPV</c:v>
                </c:pt>
                <c:pt idx="4">
                  <c:v>SA/IPV</c:v>
                </c:pt>
                <c:pt idx="5">
                  <c:v>IPB</c:v>
                </c:pt>
                <c:pt idx="6">
                  <c:v>LP</c:v>
                </c:pt>
                <c:pt idx="7">
                  <c:v>SA</c:v>
                </c:pt>
                <c:pt idx="8">
                  <c:v>TOTAL</c:v>
                </c:pt>
              </c:strCache>
            </c:strRef>
          </c:cat>
          <c:val>
            <c:numRef>
              <c:f>'[INDICADORES 2016 FINAL (002) (version 1).xlsb]ADENDAS'!$E$6:$E$14</c:f>
              <c:numCache>
                <c:formatCode>0</c:formatCode>
                <c:ptCount val="9"/>
                <c:pt idx="0" formatCode="General">
                  <c:v>0</c:v>
                </c:pt>
                <c:pt idx="1">
                  <c:v>3</c:v>
                </c:pt>
                <c:pt idx="2">
                  <c:v>0</c:v>
                </c:pt>
                <c:pt idx="3">
                  <c:v>0</c:v>
                </c:pt>
                <c:pt idx="4">
                  <c:v>2</c:v>
                </c:pt>
                <c:pt idx="5">
                  <c:v>0</c:v>
                </c:pt>
                <c:pt idx="6" formatCode="General">
                  <c:v>0</c:v>
                </c:pt>
                <c:pt idx="7">
                  <c:v>0</c:v>
                </c:pt>
                <c:pt idx="8">
                  <c:v>5</c:v>
                </c:pt>
              </c:numCache>
            </c:numRef>
          </c:val>
        </c:ser>
        <c:ser>
          <c:idx val="3"/>
          <c:order val="3"/>
          <c:tx>
            <c:strRef>
              <c:f>'[INDICADORES 2016 FINAL (002) (version 1).xlsb]ADENDAS'!$F$5</c:f>
              <c:strCache>
                <c:ptCount val="1"/>
                <c:pt idx="0">
                  <c:v>TOTAL</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'[INDICADORES 2016 FINAL (002) (version 1).xlsb]ADENDAS'!$B$6:$B$14</c:f>
              <c:strCache>
                <c:ptCount val="9"/>
                <c:pt idx="0">
                  <c:v>MC</c:v>
                </c:pt>
                <c:pt idx="1">
                  <c:v>CM</c:v>
                </c:pt>
                <c:pt idx="2">
                  <c:v>SI</c:v>
                </c:pt>
                <c:pt idx="3">
                  <c:v>IPV</c:v>
                </c:pt>
                <c:pt idx="4">
                  <c:v>SA/IPV</c:v>
                </c:pt>
                <c:pt idx="5">
                  <c:v>IPB</c:v>
                </c:pt>
                <c:pt idx="6">
                  <c:v>LP</c:v>
                </c:pt>
                <c:pt idx="7">
                  <c:v>SA</c:v>
                </c:pt>
                <c:pt idx="8">
                  <c:v>TOTAL</c:v>
                </c:pt>
              </c:strCache>
            </c:strRef>
          </c:cat>
          <c:val>
            <c:numRef>
              <c:f>'[INDICADORES 2016 FINAL (002) (version 1).xlsb]ADENDAS'!$F$6:$F$14</c:f>
              <c:numCache>
                <c:formatCode>0</c:formatCode>
                <c:ptCount val="9"/>
                <c:pt idx="0">
                  <c:v>10</c:v>
                </c:pt>
                <c:pt idx="1">
                  <c:v>24</c:v>
                </c:pt>
                <c:pt idx="2">
                  <c:v>1</c:v>
                </c:pt>
                <c:pt idx="3">
                  <c:v>0</c:v>
                </c:pt>
                <c:pt idx="4">
                  <c:v>5</c:v>
                </c:pt>
                <c:pt idx="5">
                  <c:v>12</c:v>
                </c:pt>
                <c:pt idx="6">
                  <c:v>2</c:v>
                </c:pt>
                <c:pt idx="7">
                  <c:v>9</c:v>
                </c:pt>
                <c:pt idx="8">
                  <c:v>63</c:v>
                </c:pt>
              </c:numCache>
            </c:numRef>
          </c:val>
        </c:ser>
        <c:dLbls>
          <c:showLegendKey val="0"/>
          <c:showVal val="0"/>
          <c:showCatName val="0"/>
          <c:showSerName val="0"/>
          <c:showPercent val="0"/>
          <c:showBubbleSize val="0"/>
        </c:dLbls>
        <c:gapWidth val="80"/>
        <c:overlap val="25"/>
        <c:axId val="785582048"/>
        <c:axId val="526621168"/>
      </c:barChart>
      <c:catAx>
        <c:axId val="78558204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526621168"/>
        <c:crosses val="autoZero"/>
        <c:auto val="1"/>
        <c:lblAlgn val="ctr"/>
        <c:lblOffset val="100"/>
        <c:noMultiLvlLbl val="0"/>
      </c:catAx>
      <c:valAx>
        <c:axId val="526621168"/>
        <c:scaling>
          <c:orientation val="minMax"/>
        </c:scaling>
        <c:delete val="1"/>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crossAx val="7855820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ndara"/>
                <a:sym typeface="Candara"/>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ndara"/>
                <a:sym typeface="Candara"/>
              </a:defRPr>
            </a:lvl1pPr>
          </a:lstStyle>
          <a:p>
            <a:fld id="{C05DC3C3-82F0-4D9B-905B-D410E9D2B4EF}" type="datetimeFigureOut">
              <a:rPr lang="en-US" smtClean="0"/>
              <a:pPr/>
              <a:t>1/24/2017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ndara"/>
                <a:sym typeface="Candara"/>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ndara"/>
                <a:sym typeface="Candara"/>
              </a:defRPr>
            </a:lvl1pPr>
          </a:lstStyle>
          <a:p>
            <a:fld id="{922BCB6B-DDD0-410F-889F-FEC5002ABB12}" type="slidenum">
              <a:rPr lang="en-US" smtClean="0"/>
              <a:pPr/>
              <a:t>‹Nº›</a:t>
            </a:fld>
            <a:endParaRPr lang="en-US" dirty="0"/>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dirty="0"/>
          </a:p>
        </p:txBody>
      </p:sp>
    </p:spTree>
    <p:extLst>
      <p:ext uri="{BB962C8B-B14F-4D97-AF65-F5344CB8AC3E}">
        <p14:creationId xmlns:p14="http://schemas.microsoft.com/office/powerpoint/2010/main" val="34346314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5.png"/><Relationship Id="rId2" Type="http://schemas.openxmlformats.org/officeDocument/2006/relationships/tags" Target="../tags/tag10.xml"/><Relationship Id="rId16" Type="http://schemas.openxmlformats.org/officeDocument/2006/relationships/image" Target="../media/image4.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1.emf"/><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23.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3.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2.jpe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tags" Target="../tags/tag28.xml"/><Relationship Id="rId11" Type="http://schemas.openxmlformats.org/officeDocument/2006/relationships/image" Target="../media/image1.emf"/><Relationship Id="rId5" Type="http://schemas.openxmlformats.org/officeDocument/2006/relationships/tags" Target="../tags/tag27.xml"/><Relationship Id="rId10" Type="http://schemas.openxmlformats.org/officeDocument/2006/relationships/oleObject" Target="../embeddings/oleObject4.bin"/><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5.png"/><Relationship Id="rId2" Type="http://schemas.openxmlformats.org/officeDocument/2006/relationships/tags" Target="../tags/tag33.xml"/><Relationship Id="rId1" Type="http://schemas.openxmlformats.org/officeDocument/2006/relationships/vmlDrawing" Target="../drawings/vmlDrawing6.vml"/><Relationship Id="rId6" Type="http://schemas.openxmlformats.org/officeDocument/2006/relationships/tags" Target="../tags/tag37.xml"/><Relationship Id="rId11" Type="http://schemas.openxmlformats.org/officeDocument/2006/relationships/image" Target="../media/image4.jpeg"/><Relationship Id="rId5" Type="http://schemas.openxmlformats.org/officeDocument/2006/relationships/tags" Target="../tags/tag36.xml"/><Relationship Id="rId10" Type="http://schemas.openxmlformats.org/officeDocument/2006/relationships/image" Target="../media/image1.emf"/><Relationship Id="rId4" Type="http://schemas.openxmlformats.org/officeDocument/2006/relationships/tags" Target="../tags/tag35.xml"/><Relationship Id="rId9"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rtada">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9"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dirty="0"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28146757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75"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0588189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ido, Agenda">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70"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hasCustomPrompt="1"/>
            <p:custDataLst>
              <p:tags r:id="rId4"/>
            </p:custDataLst>
          </p:nvPr>
        </p:nvSpPr>
        <p:spPr>
          <a:xfrm>
            <a:off x="819150" y="433512"/>
            <a:ext cx="7738274"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4" name="Rectangle 13"/>
          <p:cNvSpPr/>
          <p:nvPr userDrawn="1">
            <p:custDataLst>
              <p:tags r:id="rId6"/>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grpSp>
        <p:nvGrpSpPr>
          <p:cNvPr id="15" name="Group 14"/>
          <p:cNvGrpSpPr/>
          <p:nvPr userDrawn="1"/>
        </p:nvGrpSpPr>
        <p:grpSpPr>
          <a:xfrm>
            <a:off x="6693696" y="6197601"/>
            <a:ext cx="1863728" cy="667386"/>
            <a:chOff x="6855280" y="6288821"/>
            <a:chExt cx="1703774" cy="576165"/>
          </a:xfrm>
        </p:grpSpPr>
        <p:pic>
          <p:nvPicPr>
            <p:cNvPr id="16" name="E719C35A-4CD6-4178-B0D0-8DA208F1799A" descr="E719C35A-4CD6-4178-B0D0-8DA208F1799A"/>
            <p:cNvPicPr>
              <a:picLocks noChangeAspect="1" noChangeArrowheads="1"/>
            </p:cNvPicPr>
            <p:nvPr>
              <p:custDataLst>
                <p:tags r:id="rId7"/>
              </p:custDataLst>
            </p:nvPr>
          </p:nvPicPr>
          <p:blipFill rotWithShape="1">
            <a:blip r:embed="rId12"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7" name="Picture 7" descr="http://www.mininterior.gov.co/sites/default/files/galeria-imagenes/2014-logo_web_eslogan.png"/>
            <p:cNvPicPr>
              <a:picLocks noChangeAspect="1" noChangeArrowheads="1"/>
            </p:cNvPicPr>
            <p:nvPr userDrawn="1">
              <p:custDataLst>
                <p:tags r:id="rId8"/>
              </p:custDataLst>
            </p:nvPr>
          </p:nvPicPr>
          <p:blipFill>
            <a:blip r:embed="rId13"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089624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038"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5 Marcador de número de diapositiva"/>
          <p:cNvSpPr>
            <a:spLocks noGrp="1"/>
          </p:cNvSpPr>
          <p:nvPr>
            <p:ph type="sldNum" sz="quarter" idx="12"/>
            <p:custDataLst>
              <p:tags r:id="rId3"/>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cione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08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1 Título"/>
          <p:cNvSpPr>
            <a:spLocks noGrp="1"/>
          </p:cNvSpPr>
          <p:nvPr>
            <p:ph type="title" hasCustomPrompt="1"/>
            <p:custDataLst>
              <p:tags r:id="rId4"/>
            </p:custDataLst>
          </p:nvPr>
        </p:nvSpPr>
        <p:spPr>
          <a:xfrm>
            <a:off x="2374900" y="3683000"/>
            <a:ext cx="5956300" cy="1016000"/>
          </a:xfrm>
        </p:spPr>
        <p:txBody>
          <a:bodyPr anchor="t"/>
          <a:lstStyle>
            <a:lvl1pPr algn="l">
              <a:defRPr sz="3200" b="1" cap="none" baseline="0">
                <a:solidFill>
                  <a:schemeClr val="tx2">
                    <a:lumMod val="75000"/>
                  </a:schemeClr>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5"/>
            </p:custDataLst>
          </p:nvPr>
        </p:nvPicPr>
        <p:blipFill rotWithShape="1">
          <a:blip r:embed="rId11"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userDrawn="1">
            <p:custDataLst>
              <p:tags r:id="rId7"/>
            </p:custDataLst>
          </p:nvPr>
        </p:nvGrpSpPr>
        <p:grpSpPr>
          <a:xfrm>
            <a:off x="391016" y="4632333"/>
            <a:ext cx="1368413" cy="2225667"/>
            <a:chOff x="-1250950" y="-268289"/>
            <a:chExt cx="3263900" cy="5308600"/>
          </a:xfrm>
          <a:solidFill>
            <a:schemeClr val="accent5">
              <a:lumMod val="60000"/>
              <a:lumOff val="40000"/>
              <a:alpha val="50000"/>
            </a:schemeClr>
          </a:solidFill>
        </p:grpSpPr>
        <p:sp>
          <p:nvSpPr>
            <p:cNvPr id="1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Tree>
    <p:extLst>
      <p:ext uri="{BB962C8B-B14F-4D97-AF65-F5344CB8AC3E}">
        <p14:creationId xmlns:p14="http://schemas.microsoft.com/office/powerpoint/2010/main" val="416995985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vmlDrawing" Target="../drawings/vmlDrawing1.vml"/><Relationship Id="rId12" Type="http://schemas.openxmlformats.org/officeDocument/2006/relationships/tags" Target="../tags/tag6.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tags" Target="../tags/tag9.xml"/><Relationship Id="rId10" Type="http://schemas.openxmlformats.org/officeDocument/2006/relationships/tags" Target="../tags/tag4.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8"/>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64"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9"/>
            </p:custDataLst>
          </p:nvPr>
        </p:nvSpPr>
        <p:spPr bwMode="auto">
          <a:xfrm>
            <a:off x="286246" y="1250344"/>
            <a:ext cx="8579458" cy="49694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smtClean="0"/>
          </a:p>
        </p:txBody>
      </p:sp>
      <p:sp>
        <p:nvSpPr>
          <p:cNvPr id="6" name="5 Marcador de número de diapositiva"/>
          <p:cNvSpPr>
            <a:spLocks noGrp="1"/>
          </p:cNvSpPr>
          <p:nvPr>
            <p:ph type="sldNum" sz="quarter" idx="4"/>
            <p:custDataLst>
              <p:tags r:id="rId10"/>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mj-lt"/>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grpSp>
        <p:nvGrpSpPr>
          <p:cNvPr id="2" name="Group 1"/>
          <p:cNvGrpSpPr/>
          <p:nvPr userDrawn="1"/>
        </p:nvGrpSpPr>
        <p:grpSpPr>
          <a:xfrm>
            <a:off x="6693696" y="6197601"/>
            <a:ext cx="1863728" cy="667386"/>
            <a:chOff x="6855280" y="6288821"/>
            <a:chExt cx="1703774" cy="576165"/>
          </a:xfrm>
        </p:grpSpPr>
        <p:pic>
          <p:nvPicPr>
            <p:cNvPr id="1031" name="E719C35A-4CD6-4178-B0D0-8DA208F1799A" descr="E719C35A-4CD6-4178-B0D0-8DA208F1799A"/>
            <p:cNvPicPr>
              <a:picLocks noChangeAspect="1" noChangeArrowheads="1"/>
            </p:cNvPicPr>
            <p:nvPr>
              <p:custDataLst>
                <p:tags r:id="rId14"/>
              </p:custDataLst>
            </p:nvPr>
          </p:nvPicPr>
          <p:blipFill rotWithShape="1">
            <a:blip r:embed="rId18"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19"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
        <p:nvSpPr>
          <p:cNvPr id="1026" name="1 Marcador de título"/>
          <p:cNvSpPr>
            <a:spLocks noGrp="1"/>
          </p:cNvSpPr>
          <p:nvPr>
            <p:ph type="title"/>
            <p:custDataLst>
              <p:tags r:id="rId11"/>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smtClean="0"/>
              <a:t>Haga clic para modificar el estilo de título del patrón</a:t>
            </a:r>
            <a:endParaRPr lang="es-CO" dirty="0" smtClean="0"/>
          </a:p>
        </p:txBody>
      </p:sp>
      <p:sp>
        <p:nvSpPr>
          <p:cNvPr id="19" name="Rectangle 18"/>
          <p:cNvSpPr/>
          <p:nvPr userDrawn="1">
            <p:custDataLst>
              <p:tags r:id="rId12"/>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12" name="Rectangle 11"/>
          <p:cNvSpPr/>
          <p:nvPr userDrawn="1">
            <p:custDataLst>
              <p:tags r:id="rId13"/>
            </p:custDataLst>
          </p:nvPr>
        </p:nvSpPr>
        <p:spPr>
          <a:xfrm rot="10800000" flipH="1" flipV="1">
            <a:off x="0" y="6716678"/>
            <a:ext cx="6577014"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73" r:id="rId3"/>
    <p:sldLayoutId id="2147483667" r:id="rId4"/>
    <p:sldLayoutId id="2147483674" r:id="rId5"/>
  </p:sldLayoutIdLst>
  <mc:AlternateContent xmlns:mc="http://schemas.openxmlformats.org/markup-compatibility/2006" xmlns:p14="http://schemas.microsoft.com/office/powerpoint/2010/main">
    <mc:Choice Requires="p14">
      <p:transition p14:dur="250" advClick="0"/>
    </mc:Choice>
    <mc:Fallback xmlns="">
      <p:transition advClick="0"/>
    </mc:Fallback>
  </mc:AlternateConten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Clr>
          <a:schemeClr val="accent3"/>
        </a:buClr>
        <a:buFont typeface="Arial" charset="0"/>
        <a:buChar char="•"/>
        <a:defRPr sz="1600" b="0" kern="1200">
          <a:solidFill>
            <a:schemeClr val="tx1"/>
          </a:solidFill>
          <a:latin typeface="+mj-lt"/>
          <a:ea typeface="+mn-ea"/>
          <a:cs typeface="+mn-cs"/>
        </a:defRPr>
      </a:lvl1pPr>
      <a:lvl2pPr marL="342900" indent="-16827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2pPr>
      <a:lvl3pPr marL="517525" indent="-174625" algn="just" rtl="0" eaLnBrk="1" fontAlgn="base" hangingPunct="1">
        <a:spcBef>
          <a:spcPct val="20000"/>
        </a:spcBef>
        <a:spcAft>
          <a:spcPct val="0"/>
        </a:spcAft>
        <a:buClr>
          <a:schemeClr val="accent3"/>
        </a:buClr>
        <a:buSzPct val="80000"/>
        <a:buFont typeface="Arial" charset="0"/>
        <a:buChar char="•"/>
        <a:defRPr sz="1600" kern="1200">
          <a:solidFill>
            <a:schemeClr val="tx1"/>
          </a:solidFill>
          <a:latin typeface="+mj-lt"/>
          <a:ea typeface="+mn-ea"/>
          <a:cs typeface="+mn-cs"/>
        </a:defRPr>
      </a:lvl3pPr>
      <a:lvl4pPr marL="685800" indent="-168275" algn="just" rtl="0" eaLnBrk="1" fontAlgn="base" hangingPunct="1">
        <a:spcBef>
          <a:spcPct val="20000"/>
        </a:spcBef>
        <a:spcAft>
          <a:spcPct val="0"/>
        </a:spcAft>
        <a:buClr>
          <a:schemeClr val="accent3"/>
        </a:buClr>
        <a:buFont typeface="Arial" charset="0"/>
        <a:buChar char="–"/>
        <a:tabLst/>
        <a:defRPr sz="1600" kern="1200">
          <a:solidFill>
            <a:schemeClr val="tx1"/>
          </a:solidFill>
          <a:latin typeface="+mj-lt"/>
          <a:ea typeface="+mn-ea"/>
          <a:cs typeface="+mn-cs"/>
        </a:defRPr>
      </a:lvl4pPr>
      <a:lvl5pPr marL="860425" indent="-17462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51"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173018"/>
            <a:ext cx="5833110" cy="1987693"/>
          </a:xfrm>
        </p:spPr>
        <p:txBody>
          <a:bodyPr/>
          <a:lstStyle/>
          <a:p>
            <a:r>
              <a:rPr lang="en-US" dirty="0" smtClean="0">
                <a:solidFill>
                  <a:schemeClr val="tx2"/>
                </a:solidFill>
              </a:rPr>
              <a:t>ESTADÍSTICAS </a:t>
            </a:r>
            <a:r>
              <a:rPr lang="en-US" dirty="0" smtClean="0">
                <a:solidFill>
                  <a:schemeClr val="tx2"/>
                </a:solidFill>
              </a:rPr>
              <a:t>GESTIÓN DE LA CONTRATACIÓN PÚBLICA DE LA ANI.</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smtClean="0"/>
              <a:t>Diciembre 31 de  </a:t>
            </a:r>
            <a:r>
              <a:rPr lang="es-ES" dirty="0" smtClean="0"/>
              <a:t>2016</a:t>
            </a:r>
            <a:endParaRPr lang="en-US" dirty="0"/>
          </a:p>
        </p:txBody>
      </p:sp>
    </p:spTree>
    <p:extLst>
      <p:ext uri="{BB962C8B-B14F-4D97-AF65-F5344CB8AC3E}">
        <p14:creationId xmlns:p14="http://schemas.microsoft.com/office/powerpoint/2010/main" val="398285047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2609" y="2473036"/>
            <a:ext cx="5956300" cy="1016000"/>
          </a:xfrm>
        </p:spPr>
        <p:txBody>
          <a:bodyPr/>
          <a:lstStyle/>
          <a:p>
            <a:pPr algn="just"/>
            <a:r>
              <a:rPr lang="es-CO" dirty="0"/>
              <a:t>3.	Tiempo de duración de los procesos de selección</a:t>
            </a:r>
            <a:r>
              <a:rPr lang="es-MX" dirty="0"/>
              <a:t/>
            </a:r>
            <a:br>
              <a:rPr lang="es-MX" dirty="0"/>
            </a:br>
            <a:r>
              <a:rPr lang="es-MX" dirty="0" smtClean="0"/>
              <a:t/>
            </a:r>
            <a:br>
              <a:rPr lang="es-MX" dirty="0" smtClean="0"/>
            </a:br>
            <a:r>
              <a:rPr lang="es-CO" sz="1200" dirty="0" smtClean="0"/>
              <a:t>Para </a:t>
            </a:r>
            <a:r>
              <a:rPr lang="es-CO" sz="1200" dirty="0"/>
              <a:t>el período comprendido el promedio del número de días entre la apertura del proceso y la adjudicación fue acorde con cada modalidad, esto es el término de duración total para cada modalidad de selección.  Se destacan los procesos de alto impacto para la Entidad (</a:t>
            </a:r>
            <a:r>
              <a:rPr lang="es-CO" sz="1200" dirty="0" err="1"/>
              <a:t>APP´s</a:t>
            </a:r>
            <a:r>
              <a:rPr lang="es-CO" sz="1200" dirty="0"/>
              <a:t> y muy por debajo se encuentran los procesos de Concurso de Méritos y Subasta inversa).  Los procesos de Selección Abreviada tienen en promedio el mismo tiempo de los procesos de Licitación Pública. </a:t>
            </a:r>
            <a:endParaRPr lang="es-MX" sz="1200" dirty="0"/>
          </a:p>
        </p:txBody>
      </p:sp>
    </p:spTree>
    <p:extLst>
      <p:ext uri="{BB962C8B-B14F-4D97-AF65-F5344CB8AC3E}">
        <p14:creationId xmlns:p14="http://schemas.microsoft.com/office/powerpoint/2010/main" val="86136179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Días promedio entre la apertura y la adjudicación</a:t>
            </a:r>
            <a:br>
              <a:rPr lang="es-ES" dirty="0" smtClean="0">
                <a:sym typeface="Candara"/>
              </a:rPr>
            </a:br>
            <a:endParaRPr lang="es-CO" dirty="0"/>
          </a:p>
        </p:txBody>
      </p:sp>
      <p:sp>
        <p:nvSpPr>
          <p:cNvPr id="10" name="Título 2"/>
          <p:cNvSpPr txBox="1">
            <a:spLocks/>
          </p:cNvSpPr>
          <p:nvPr/>
        </p:nvSpPr>
        <p:spPr bwMode="auto">
          <a:xfrm>
            <a:off x="450900" y="5537503"/>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
            </a:r>
            <a:br>
              <a:rPr lang="es-ES" sz="1200" dirty="0" smtClean="0">
                <a:sym typeface="Candara"/>
              </a:rPr>
            </a:br>
            <a:endParaRPr lang="es-CO" sz="1200" dirty="0"/>
          </a:p>
        </p:txBody>
      </p:sp>
      <p:graphicFrame>
        <p:nvGraphicFramePr>
          <p:cNvPr id="8" name="Gráfico 7"/>
          <p:cNvGraphicFramePr>
            <a:graphicFrameLocks/>
          </p:cNvGraphicFramePr>
          <p:nvPr>
            <p:extLst>
              <p:ext uri="{D42A27DB-BD31-4B8C-83A1-F6EECF244321}">
                <p14:modId xmlns:p14="http://schemas.microsoft.com/office/powerpoint/2010/main" val="1859172723"/>
              </p:ext>
            </p:extLst>
          </p:nvPr>
        </p:nvGraphicFramePr>
        <p:xfrm>
          <a:off x="450900" y="1257300"/>
          <a:ext cx="8223200" cy="48941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019862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04209" y="1918855"/>
            <a:ext cx="5956300" cy="1016000"/>
          </a:xfrm>
        </p:spPr>
        <p:txBody>
          <a:bodyPr/>
          <a:lstStyle/>
          <a:p>
            <a:pPr algn="just"/>
            <a:r>
              <a:rPr lang="es-CO" dirty="0"/>
              <a:t>4. </a:t>
            </a:r>
            <a:r>
              <a:rPr lang="es-CO" dirty="0" smtClean="0"/>
              <a:t>Participación </a:t>
            </a:r>
            <a:r>
              <a:rPr lang="es-CO" dirty="0"/>
              <a:t>de Proponentes</a:t>
            </a:r>
            <a:r>
              <a:rPr lang="es-MX" dirty="0"/>
              <a:t/>
            </a:r>
            <a:br>
              <a:rPr lang="es-MX" dirty="0"/>
            </a:br>
            <a:r>
              <a:rPr lang="es-MX" dirty="0" smtClean="0"/>
              <a:t/>
            </a:r>
            <a:br>
              <a:rPr lang="es-MX" dirty="0" smtClean="0"/>
            </a:br>
            <a:r>
              <a:rPr lang="es-MX" dirty="0" smtClean="0"/>
              <a:t/>
            </a:r>
            <a:br>
              <a:rPr lang="es-MX" dirty="0" smtClean="0"/>
            </a:br>
            <a:r>
              <a:rPr lang="es-CO" sz="1200" dirty="0" smtClean="0"/>
              <a:t>Para </a:t>
            </a:r>
            <a:r>
              <a:rPr lang="es-CO" sz="1200" dirty="0"/>
              <a:t>el período comprendido se presentaron dentro de los </a:t>
            </a:r>
            <a:r>
              <a:rPr lang="es-CO" sz="1200" dirty="0" smtClean="0"/>
              <a:t>54 </a:t>
            </a:r>
            <a:r>
              <a:rPr lang="es-CO" sz="1200" dirty="0"/>
              <a:t>procesos competitivos adelantados por la Agencia, </a:t>
            </a:r>
            <a:r>
              <a:rPr lang="es-CO" sz="1200" dirty="0" smtClean="0"/>
              <a:t>589 </a:t>
            </a:r>
            <a:r>
              <a:rPr lang="es-CO" sz="1200" dirty="0"/>
              <a:t>propuestas. La modalidad de selección que más proponentes atrae por el valor son los concursos de méritos con </a:t>
            </a:r>
            <a:r>
              <a:rPr lang="es-CO" sz="1200" dirty="0" smtClean="0"/>
              <a:t>344 </a:t>
            </a:r>
            <a:r>
              <a:rPr lang="es-CO" sz="1200" dirty="0"/>
              <a:t>propuestas en </a:t>
            </a:r>
            <a:r>
              <a:rPr lang="es-CO" sz="1200" dirty="0" smtClean="0"/>
              <a:t>11 </a:t>
            </a:r>
            <a:r>
              <a:rPr lang="es-CO" sz="1200" dirty="0"/>
              <a:t>procesos con un promedio de </a:t>
            </a:r>
            <a:r>
              <a:rPr lang="es-CO" sz="1200" dirty="0" smtClean="0"/>
              <a:t>31 </a:t>
            </a:r>
            <a:r>
              <a:rPr lang="es-CO" sz="1200" dirty="0"/>
              <a:t>propuestas por proceso de selección; la mínima cuantía con </a:t>
            </a:r>
            <a:r>
              <a:rPr lang="es-CO" sz="1200" dirty="0" smtClean="0"/>
              <a:t>99</a:t>
            </a:r>
            <a:r>
              <a:rPr lang="es-CO" sz="1200" dirty="0" smtClean="0"/>
              <a:t> </a:t>
            </a:r>
            <a:r>
              <a:rPr lang="es-CO" sz="1200" dirty="0"/>
              <a:t>propuestas para </a:t>
            </a:r>
            <a:r>
              <a:rPr lang="es-CO" sz="1200" dirty="0" smtClean="0"/>
              <a:t>25 </a:t>
            </a:r>
            <a:r>
              <a:rPr lang="es-CO" sz="1200" dirty="0"/>
              <a:t>procesos con un promedio de </a:t>
            </a:r>
            <a:r>
              <a:rPr lang="es-CO" sz="1200" dirty="0" smtClean="0"/>
              <a:t>4 </a:t>
            </a:r>
            <a:r>
              <a:rPr lang="es-CO" sz="1200" dirty="0"/>
              <a:t>propuestas por proceso y la selección Abreviada incluida la Subasta Inversa con </a:t>
            </a:r>
            <a:r>
              <a:rPr lang="es-CO" sz="1200" dirty="0" smtClean="0"/>
              <a:t>98 </a:t>
            </a:r>
            <a:r>
              <a:rPr lang="es-CO" sz="1200" dirty="0"/>
              <a:t>propuestas en </a:t>
            </a:r>
            <a:r>
              <a:rPr lang="es-CO" sz="1200" dirty="0"/>
              <a:t>7</a:t>
            </a:r>
            <a:r>
              <a:rPr lang="es-CO" sz="1200" dirty="0" smtClean="0"/>
              <a:t> </a:t>
            </a:r>
            <a:r>
              <a:rPr lang="es-CO" sz="1200" dirty="0"/>
              <a:t>procesos con un promedio de </a:t>
            </a:r>
            <a:r>
              <a:rPr lang="es-CO" sz="1200" dirty="0" smtClean="0"/>
              <a:t>14</a:t>
            </a:r>
            <a:r>
              <a:rPr lang="es-CO" sz="1200" dirty="0" smtClean="0"/>
              <a:t> </a:t>
            </a:r>
            <a:r>
              <a:rPr lang="es-CO" sz="1200" dirty="0"/>
              <a:t>propuestas por proceso.</a:t>
            </a:r>
            <a:endParaRPr lang="es-MX" sz="1200" dirty="0"/>
          </a:p>
        </p:txBody>
      </p:sp>
    </p:spTree>
    <p:extLst>
      <p:ext uri="{BB962C8B-B14F-4D97-AF65-F5344CB8AC3E}">
        <p14:creationId xmlns:p14="http://schemas.microsoft.com/office/powerpoint/2010/main" val="217832132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Participación en procesos de selección</a:t>
            </a:r>
            <a:br>
              <a:rPr lang="es-ES" dirty="0" smtClean="0">
                <a:sym typeface="Candara"/>
              </a:rPr>
            </a:br>
            <a:endParaRPr lang="es-CO" dirty="0"/>
          </a:p>
        </p:txBody>
      </p:sp>
      <p:sp>
        <p:nvSpPr>
          <p:cNvPr id="10" name="Título 2"/>
          <p:cNvSpPr txBox="1">
            <a:spLocks/>
          </p:cNvSpPr>
          <p:nvPr/>
        </p:nvSpPr>
        <p:spPr bwMode="auto">
          <a:xfrm>
            <a:off x="388555" y="5475157"/>
            <a:ext cx="7747527"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
            </a:r>
            <a:br>
              <a:rPr lang="es-ES" sz="1200" dirty="0" smtClean="0">
                <a:sym typeface="Candara"/>
              </a:rPr>
            </a:br>
            <a:endParaRPr lang="es-CO" sz="1200" dirty="0"/>
          </a:p>
        </p:txBody>
      </p:sp>
      <p:graphicFrame>
        <p:nvGraphicFramePr>
          <p:cNvPr id="6" name="Gráfico 5"/>
          <p:cNvGraphicFramePr>
            <a:graphicFrameLocks/>
          </p:cNvGraphicFramePr>
          <p:nvPr>
            <p:extLst>
              <p:ext uri="{D42A27DB-BD31-4B8C-83A1-F6EECF244321}">
                <p14:modId xmlns:p14="http://schemas.microsoft.com/office/powerpoint/2010/main" val="1705508616"/>
              </p:ext>
            </p:extLst>
          </p:nvPr>
        </p:nvGraphicFramePr>
        <p:xfrm>
          <a:off x="581891" y="1288474"/>
          <a:ext cx="7980218" cy="4883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7540247"/>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smtClean="0"/>
              <a:t>4.          Procesos Desiertos</a:t>
            </a:r>
            <a:r>
              <a:rPr lang="es-MX" dirty="0"/>
              <a:t/>
            </a:r>
            <a:br>
              <a:rPr lang="es-MX" dirty="0"/>
            </a:br>
            <a:r>
              <a:rPr lang="es-CO" dirty="0" smtClean="0"/>
              <a:t/>
            </a:r>
            <a:br>
              <a:rPr lang="es-CO" dirty="0" smtClean="0"/>
            </a:br>
            <a:r>
              <a:rPr lang="es-CO" dirty="0"/>
              <a:t/>
            </a:r>
            <a:br>
              <a:rPr lang="es-CO" dirty="0"/>
            </a:br>
            <a:r>
              <a:rPr lang="es-CO" sz="1200" dirty="0"/>
              <a:t>Hace referencia a aquellos c</a:t>
            </a:r>
            <a:r>
              <a:rPr lang="es-CO" sz="1200" dirty="0" smtClean="0"/>
              <a:t>ontratos </a:t>
            </a:r>
            <a:r>
              <a:rPr lang="es-CO" sz="1200" dirty="0"/>
              <a:t>cuya vocación de ser adjudicados, se vio truncada o por ausencia de proponentes o por que habiendo existido proponentes, los mismos no cumplieron con los requisitos establecidos en el pliego de condiciones; para el período evaluado el reporte es de </a:t>
            </a:r>
            <a:r>
              <a:rPr lang="es-CO" sz="1200" dirty="0" smtClean="0"/>
              <a:t>5 </a:t>
            </a:r>
            <a:r>
              <a:rPr lang="es-CO" sz="1200" dirty="0"/>
              <a:t>procesos declarados desiertos: 1 IPB, </a:t>
            </a:r>
            <a:r>
              <a:rPr lang="es-CO" sz="1200" dirty="0" smtClean="0"/>
              <a:t>2 Concursos de Méritos y </a:t>
            </a:r>
            <a:r>
              <a:rPr lang="es-CO" sz="1200" dirty="0"/>
              <a:t>2 procesos de Mínima cuantía.</a:t>
            </a:r>
            <a:endParaRPr lang="es-MX" sz="1200" dirty="0"/>
          </a:p>
        </p:txBody>
      </p:sp>
    </p:spTree>
    <p:extLst>
      <p:ext uri="{BB962C8B-B14F-4D97-AF65-F5344CB8AC3E}">
        <p14:creationId xmlns:p14="http://schemas.microsoft.com/office/powerpoint/2010/main" val="27108012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3" name="Título 2"/>
          <p:cNvSpPr>
            <a:spLocks noGrp="1"/>
          </p:cNvSpPr>
          <p:nvPr>
            <p:ph type="title"/>
          </p:nvPr>
        </p:nvSpPr>
        <p:spPr>
          <a:xfrm>
            <a:off x="295038" y="540327"/>
            <a:ext cx="8595361" cy="789709"/>
          </a:xfrm>
        </p:spPr>
        <p:txBody>
          <a:bodyPr/>
          <a:lstStyle/>
          <a:p>
            <a:r>
              <a:rPr lang="es-ES" dirty="0" smtClean="0">
                <a:sym typeface="Candara"/>
              </a:rPr>
              <a:t>Desiertos por modalidad de selección</a:t>
            </a:r>
            <a:br>
              <a:rPr lang="es-ES" dirty="0" smtClean="0">
                <a:sym typeface="Candara"/>
              </a:rPr>
            </a:br>
            <a:endParaRPr lang="es-CO" dirty="0"/>
          </a:p>
        </p:txBody>
      </p:sp>
      <p:graphicFrame>
        <p:nvGraphicFramePr>
          <p:cNvPr id="5" name="Gráfico 4"/>
          <p:cNvGraphicFramePr>
            <a:graphicFrameLocks/>
          </p:cNvGraphicFramePr>
          <p:nvPr>
            <p:extLst>
              <p:ext uri="{D42A27DB-BD31-4B8C-83A1-F6EECF244321}">
                <p14:modId xmlns:p14="http://schemas.microsoft.com/office/powerpoint/2010/main" val="300909704"/>
              </p:ext>
            </p:extLst>
          </p:nvPr>
        </p:nvGraphicFramePr>
        <p:xfrm>
          <a:off x="581891" y="1330036"/>
          <a:ext cx="7949045" cy="48421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516814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a:t>5. Procesos cancelados</a:t>
            </a:r>
            <a:r>
              <a:rPr lang="es-MX" dirty="0"/>
              <a:t/>
            </a:r>
            <a:br>
              <a:rPr lang="es-MX" dirty="0"/>
            </a:br>
            <a:r>
              <a:rPr lang="es-MX" dirty="0" smtClean="0"/>
              <a:t/>
            </a:r>
            <a:br>
              <a:rPr lang="es-MX" dirty="0" smtClean="0"/>
            </a:br>
            <a:r>
              <a:rPr lang="es-MX" dirty="0" smtClean="0"/>
              <a:t/>
            </a:r>
            <a:br>
              <a:rPr lang="es-MX" dirty="0" smtClean="0"/>
            </a:br>
            <a:r>
              <a:rPr lang="es-CO" sz="1200" dirty="0" smtClean="0"/>
              <a:t>Hace </a:t>
            </a:r>
            <a:r>
              <a:rPr lang="es-CO" sz="1200" dirty="0"/>
              <a:t>referencia a aquellos procesos que fueron terminados anormalmente antes de su adjudicación.  Generalmente se debe a un acto unilateral de la administración; para el período evaluado el reporte de procesos cancelados fue de </a:t>
            </a:r>
            <a:r>
              <a:rPr lang="es-CO" sz="1200" dirty="0"/>
              <a:t> </a:t>
            </a:r>
            <a:r>
              <a:rPr lang="es-CO" sz="1200" dirty="0" smtClean="0"/>
              <a:t>1 proceso cancelado unilateralmente por la Administración relacionado con la Mínima cuantía.</a:t>
            </a:r>
            <a:endParaRPr lang="es-MX" sz="1200" dirty="0"/>
          </a:p>
        </p:txBody>
      </p:sp>
    </p:spTree>
    <p:extLst>
      <p:ext uri="{BB962C8B-B14F-4D97-AF65-F5344CB8AC3E}">
        <p14:creationId xmlns:p14="http://schemas.microsoft.com/office/powerpoint/2010/main" val="13394572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smtClean="0"/>
              <a:t>6.Adendas</a:t>
            </a:r>
            <a:r>
              <a:rPr lang="es-MX" dirty="0"/>
              <a:t/>
            </a:r>
            <a:br>
              <a:rPr lang="es-MX" dirty="0"/>
            </a:br>
            <a:r>
              <a:rPr lang="es-MX" dirty="0" smtClean="0"/>
              <a:t/>
            </a:r>
            <a:br>
              <a:rPr lang="es-MX" dirty="0" smtClean="0"/>
            </a:br>
            <a:r>
              <a:rPr lang="es-MX" dirty="0"/>
              <a:t/>
            </a:r>
            <a:br>
              <a:rPr lang="es-MX" dirty="0"/>
            </a:br>
            <a:r>
              <a:rPr lang="es-CO" sz="1200" dirty="0" smtClean="0"/>
              <a:t>Hace </a:t>
            </a:r>
            <a:r>
              <a:rPr lang="es-CO" sz="1200" dirty="0"/>
              <a:t>referencia a las modificaciones realizadas a los pliegos de condiciones y a los avisos modificatorios realizados para cada uno de los procesos competitivos adelantados por la entidad.  Las adendas se discriminan por modalidad de selección y según si modifican el contenido de los pliegos de condiciones o aquellas adendas modificatorias de los plazos del proceso de selección</a:t>
            </a:r>
            <a:r>
              <a:rPr lang="es-CO" sz="1200" dirty="0" smtClean="0"/>
              <a:t>:</a:t>
            </a:r>
            <a:br>
              <a:rPr lang="es-CO" sz="1200" dirty="0" smtClean="0"/>
            </a:br>
            <a:r>
              <a:rPr lang="es-MX" sz="1200" dirty="0"/>
              <a:t/>
            </a:r>
            <a:br>
              <a:rPr lang="es-MX" sz="1200" dirty="0"/>
            </a:br>
            <a:r>
              <a:rPr lang="es-CO" sz="1200" dirty="0" smtClean="0"/>
              <a:t>63 adendas en total; de estas, existen 33 </a:t>
            </a:r>
            <a:r>
              <a:rPr lang="es-CO" sz="1200" dirty="0"/>
              <a:t>modificando el plazo del contrato, siendo el concurso de méritos el proceso con mayor número de adendas </a:t>
            </a:r>
            <a:r>
              <a:rPr lang="es-CO" sz="1200" dirty="0" smtClean="0"/>
              <a:t>(</a:t>
            </a:r>
            <a:r>
              <a:rPr lang="es-CO" sz="1200" dirty="0" smtClean="0"/>
              <a:t>16</a:t>
            </a:r>
            <a:r>
              <a:rPr lang="es-CO" sz="1200" dirty="0" smtClean="0"/>
              <a:t>).</a:t>
            </a:r>
            <a:r>
              <a:rPr lang="es-MX" sz="1200" dirty="0"/>
              <a:t/>
            </a:r>
            <a:br>
              <a:rPr lang="es-MX" sz="1200" dirty="0"/>
            </a:br>
            <a:r>
              <a:rPr lang="es-CO" sz="1200" dirty="0" smtClean="0"/>
              <a:t>25adendas </a:t>
            </a:r>
            <a:r>
              <a:rPr lang="es-CO" sz="1200" dirty="0"/>
              <a:t>que modifican pliegos de condiciones, siendo las </a:t>
            </a:r>
            <a:r>
              <a:rPr lang="es-CO" sz="1200" dirty="0" smtClean="0"/>
              <a:t>IPB </a:t>
            </a:r>
            <a:r>
              <a:rPr lang="es-CO" sz="1200" dirty="0"/>
              <a:t>la modalidad con mayor número de adendas con </a:t>
            </a:r>
            <a:r>
              <a:rPr lang="es-CO" sz="1200" dirty="0" smtClean="0"/>
              <a:t>9, </a:t>
            </a:r>
            <a:r>
              <a:rPr lang="es-CO" sz="1200" dirty="0"/>
              <a:t>seguido de </a:t>
            </a:r>
            <a:r>
              <a:rPr lang="es-CO" sz="1200" dirty="0" smtClean="0"/>
              <a:t>la selección abreviada y el Concurso de méritos con 5 adendas para cada modalidad;</a:t>
            </a:r>
            <a:r>
              <a:rPr lang="es-MX" sz="1200" dirty="0"/>
              <a:t/>
            </a:r>
            <a:br>
              <a:rPr lang="es-MX" sz="1200" dirty="0"/>
            </a:br>
            <a:r>
              <a:rPr lang="es-CO" sz="1200" dirty="0" smtClean="0"/>
              <a:t>75adendas </a:t>
            </a:r>
            <a:r>
              <a:rPr lang="es-CO" sz="1200" dirty="0"/>
              <a:t>mixtas que modifican tanto plazo como pliegos, siendo el concurso de méritos el proceso con mayor número de adendas mixtas </a:t>
            </a:r>
            <a:r>
              <a:rPr lang="es-CO" sz="1200" dirty="0" smtClean="0"/>
              <a:t>(3) y el procesos de SA/IPV con 2.</a:t>
            </a:r>
            <a:endParaRPr lang="es-MX" sz="1200" dirty="0"/>
          </a:p>
        </p:txBody>
      </p:sp>
    </p:spTree>
    <p:extLst>
      <p:ext uri="{BB962C8B-B14F-4D97-AF65-F5344CB8AC3E}">
        <p14:creationId xmlns:p14="http://schemas.microsoft.com/office/powerpoint/2010/main" val="587237405"/>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18</a:t>
            </a:fld>
            <a:endParaRPr lang="es-CO" dirty="0">
              <a:solidFill>
                <a:srgbClr val="244061">
                  <a:tint val="75000"/>
                </a:srgbClr>
              </a:solidFill>
            </a:endParaRPr>
          </a:p>
        </p:txBody>
      </p:sp>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smtClean="0">
                <a:sym typeface="Candara"/>
              </a:rPr>
              <a:t>Adendas por modalidad de selección</a:t>
            </a:r>
            <a:br>
              <a:rPr lang="es-ES" dirty="0" smtClean="0">
                <a:sym typeface="Candara"/>
              </a:rPr>
            </a:br>
            <a:endParaRPr lang="es-CO" dirty="0"/>
          </a:p>
        </p:txBody>
      </p:sp>
      <p:graphicFrame>
        <p:nvGraphicFramePr>
          <p:cNvPr id="6" name="Gráfico 5"/>
          <p:cNvGraphicFramePr>
            <a:graphicFrameLocks/>
          </p:cNvGraphicFramePr>
          <p:nvPr>
            <p:extLst>
              <p:ext uri="{D42A27DB-BD31-4B8C-83A1-F6EECF244321}">
                <p14:modId xmlns:p14="http://schemas.microsoft.com/office/powerpoint/2010/main" val="1111165650"/>
              </p:ext>
            </p:extLst>
          </p:nvPr>
        </p:nvGraphicFramePr>
        <p:xfrm>
          <a:off x="415636" y="1205345"/>
          <a:ext cx="7928264" cy="47902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64761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19</a:t>
            </a:fld>
            <a:endParaRPr lang="es-CO" dirty="0">
              <a:solidFill>
                <a:srgbClr val="244061">
                  <a:tint val="75000"/>
                </a:srgbClr>
              </a:solidFill>
            </a:endParaRPr>
          </a:p>
        </p:txBody>
      </p:sp>
      <p:sp>
        <p:nvSpPr>
          <p:cNvPr id="3" name="CuadroTexto 2"/>
          <p:cNvSpPr txBox="1"/>
          <p:nvPr/>
        </p:nvSpPr>
        <p:spPr>
          <a:xfrm>
            <a:off x="602673" y="1600200"/>
            <a:ext cx="7523018" cy="1384995"/>
          </a:xfrm>
          <a:prstGeom prst="rect">
            <a:avLst/>
          </a:prstGeom>
          <a:noFill/>
        </p:spPr>
        <p:txBody>
          <a:bodyPr wrap="square" lIns="0" tIns="0" rIns="0" bIns="0" rtlCol="0">
            <a:spAutoFit/>
          </a:bodyPr>
          <a:lstStyle/>
          <a:p>
            <a:pPr algn="just">
              <a:spcBef>
                <a:spcPts val="600"/>
              </a:spcBef>
              <a:spcAft>
                <a:spcPts val="600"/>
              </a:spcAft>
              <a:buClr>
                <a:schemeClr val="accent2"/>
              </a:buClr>
              <a:buSzPct val="120000"/>
            </a:pPr>
            <a:r>
              <a:rPr lang="es-CO" dirty="0" smtClean="0"/>
              <a:t>Los indicadores utilizados en esta presentación, han sido tomados de la Evaluación de Adquisición País, realizada en Colombia en el año 2008 liderada por Planeación Nacional, de conformidad con la metodología OCDE y para atender los requerimientos de información del ITN – Índice de Transparencia Nacional según la metodología 2013 - 2014. </a:t>
            </a:r>
            <a:endParaRPr lang="es-CO" dirty="0"/>
          </a:p>
        </p:txBody>
      </p:sp>
    </p:spTree>
    <p:extLst>
      <p:ext uri="{BB962C8B-B14F-4D97-AF65-F5344CB8AC3E}">
        <p14:creationId xmlns:p14="http://schemas.microsoft.com/office/powerpoint/2010/main" val="168821873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ym typeface="Candara"/>
              </a:rPr>
              <a:t>PROCESOS </a:t>
            </a:r>
            <a:r>
              <a:rPr lang="es-ES" dirty="0" smtClean="0">
                <a:sym typeface="Candara"/>
              </a:rPr>
              <a:t>2016.</a:t>
            </a:r>
            <a:endParaRPr lang="es-CO" dirty="0"/>
          </a:p>
        </p:txBody>
      </p:sp>
    </p:spTree>
    <p:extLst>
      <p:ext uri="{BB962C8B-B14F-4D97-AF65-F5344CB8AC3E}">
        <p14:creationId xmlns:p14="http://schemas.microsoft.com/office/powerpoint/2010/main" val="10428743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3" name="Título 2"/>
          <p:cNvSpPr>
            <a:spLocks noGrp="1"/>
          </p:cNvSpPr>
          <p:nvPr>
            <p:ph type="title"/>
          </p:nvPr>
        </p:nvSpPr>
        <p:spPr>
          <a:xfrm>
            <a:off x="295038" y="888688"/>
            <a:ext cx="8595361" cy="518984"/>
          </a:xfrm>
        </p:spPr>
        <p:txBody>
          <a:bodyPr/>
          <a:lstStyle/>
          <a:p>
            <a:r>
              <a:rPr lang="es-ES" dirty="0" smtClean="0">
                <a:sym typeface="Candara"/>
              </a:rPr>
              <a:t>Procesos </a:t>
            </a:r>
            <a:r>
              <a:rPr lang="es-ES" dirty="0" smtClean="0">
                <a:sym typeface="Candara"/>
              </a:rPr>
              <a:t>2016 </a:t>
            </a:r>
            <a:r>
              <a:rPr lang="es-ES" dirty="0" smtClean="0">
                <a:sym typeface="Candara"/>
              </a:rPr>
              <a:t>por Modalidad de Selección</a:t>
            </a:r>
            <a:br>
              <a:rPr lang="es-ES" dirty="0" smtClean="0">
                <a:sym typeface="Candara"/>
              </a:rPr>
            </a:br>
            <a:endParaRPr lang="es-CO" dirty="0"/>
          </a:p>
        </p:txBody>
      </p:sp>
      <p:sp>
        <p:nvSpPr>
          <p:cNvPr id="10" name="Título 2"/>
          <p:cNvSpPr txBox="1">
            <a:spLocks/>
          </p:cNvSpPr>
          <p:nvPr/>
        </p:nvSpPr>
        <p:spPr bwMode="auto">
          <a:xfrm>
            <a:off x="627546" y="6339016"/>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*No incluye  contratación Directa</a:t>
            </a:r>
            <a:br>
              <a:rPr lang="es-ES" sz="1200" dirty="0" smtClean="0">
                <a:sym typeface="Candara"/>
              </a:rPr>
            </a:br>
            <a:endParaRPr lang="es-CO" sz="1200" dirty="0"/>
          </a:p>
        </p:txBody>
      </p:sp>
      <p:pic>
        <p:nvPicPr>
          <p:cNvPr id="5" name="Imagen 4"/>
          <p:cNvPicPr>
            <a:picLocks noChangeAspect="1"/>
          </p:cNvPicPr>
          <p:nvPr/>
        </p:nvPicPr>
        <p:blipFill>
          <a:blip r:embed="rId2"/>
          <a:stretch>
            <a:fillRect/>
          </a:stretch>
        </p:blipFill>
        <p:spPr>
          <a:xfrm>
            <a:off x="477982" y="1508593"/>
            <a:ext cx="8196118" cy="4830423"/>
          </a:xfrm>
          <a:prstGeom prst="rect">
            <a:avLst/>
          </a:prstGeom>
        </p:spPr>
      </p:pic>
    </p:spTree>
    <p:extLst>
      <p:ext uri="{BB962C8B-B14F-4D97-AF65-F5344CB8AC3E}">
        <p14:creationId xmlns:p14="http://schemas.microsoft.com/office/powerpoint/2010/main" val="15711722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3" name="Título 2"/>
          <p:cNvSpPr>
            <a:spLocks noGrp="1"/>
          </p:cNvSpPr>
          <p:nvPr>
            <p:ph type="title"/>
          </p:nvPr>
        </p:nvSpPr>
        <p:spPr>
          <a:xfrm>
            <a:off x="295038" y="888688"/>
            <a:ext cx="8595361" cy="518984"/>
          </a:xfrm>
        </p:spPr>
        <p:txBody>
          <a:bodyPr/>
          <a:lstStyle/>
          <a:p>
            <a:r>
              <a:rPr lang="es-ES" dirty="0" smtClean="0">
                <a:sym typeface="Candara"/>
              </a:rPr>
              <a:t>Procesos </a:t>
            </a:r>
            <a:r>
              <a:rPr lang="es-ES" dirty="0" smtClean="0">
                <a:sym typeface="Candara"/>
              </a:rPr>
              <a:t>2016 </a:t>
            </a:r>
            <a:r>
              <a:rPr lang="es-ES" dirty="0" smtClean="0">
                <a:sym typeface="Candara"/>
              </a:rPr>
              <a:t>por Modalidad de </a:t>
            </a:r>
            <a:r>
              <a:rPr lang="es-ES" dirty="0" smtClean="0">
                <a:sym typeface="Candara"/>
              </a:rPr>
              <a:t>Selección(Incluye Cont. Directa)</a:t>
            </a:r>
            <a:r>
              <a:rPr lang="es-ES" dirty="0" smtClean="0">
                <a:sym typeface="Candara"/>
              </a:rPr>
              <a:t/>
            </a:r>
            <a:br>
              <a:rPr lang="es-ES" dirty="0" smtClean="0">
                <a:sym typeface="Candara"/>
              </a:rPr>
            </a:br>
            <a:endParaRPr lang="es-CO" dirty="0"/>
          </a:p>
        </p:txBody>
      </p:sp>
      <p:sp>
        <p:nvSpPr>
          <p:cNvPr id="10" name="Título 2"/>
          <p:cNvSpPr txBox="1">
            <a:spLocks/>
          </p:cNvSpPr>
          <p:nvPr/>
        </p:nvSpPr>
        <p:spPr bwMode="auto">
          <a:xfrm>
            <a:off x="295037" y="6286515"/>
            <a:ext cx="8595361" cy="23842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*incluye  </a:t>
            </a:r>
            <a:r>
              <a:rPr lang="es-ES" sz="1200" dirty="0">
                <a:sym typeface="Candara"/>
              </a:rPr>
              <a:t>contratación </a:t>
            </a:r>
            <a:r>
              <a:rPr lang="es-ES" sz="1200" dirty="0" smtClean="0">
                <a:sym typeface="Candara"/>
              </a:rPr>
              <a:t>Directa (Prestación de Servicios y Convenios Interadministrativos)</a:t>
            </a:r>
            <a:endParaRPr lang="es-CO" sz="1200" dirty="0"/>
          </a:p>
        </p:txBody>
      </p:sp>
      <p:graphicFrame>
        <p:nvGraphicFramePr>
          <p:cNvPr id="7" name="Gráfico 6"/>
          <p:cNvGraphicFramePr>
            <a:graphicFrameLocks/>
          </p:cNvGraphicFramePr>
          <p:nvPr>
            <p:extLst>
              <p:ext uri="{D42A27DB-BD31-4B8C-83A1-F6EECF244321}">
                <p14:modId xmlns:p14="http://schemas.microsoft.com/office/powerpoint/2010/main" val="3789874772"/>
              </p:ext>
            </p:extLst>
          </p:nvPr>
        </p:nvGraphicFramePr>
        <p:xfrm>
          <a:off x="295038" y="1215736"/>
          <a:ext cx="8379062" cy="48629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23703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3" name="Título 2"/>
          <p:cNvSpPr>
            <a:spLocks noGrp="1"/>
          </p:cNvSpPr>
          <p:nvPr>
            <p:ph type="title"/>
          </p:nvPr>
        </p:nvSpPr>
        <p:spPr>
          <a:xfrm>
            <a:off x="280555" y="545255"/>
            <a:ext cx="8609844" cy="493272"/>
          </a:xfrm>
        </p:spPr>
        <p:txBody>
          <a:bodyPr/>
          <a:lstStyle/>
          <a:p>
            <a:r>
              <a:rPr lang="es-ES" dirty="0" smtClean="0">
                <a:sym typeface="Candara"/>
              </a:rPr>
              <a:t>Procesos </a:t>
            </a:r>
            <a:r>
              <a:rPr lang="es-ES" dirty="0" smtClean="0">
                <a:sym typeface="Candara"/>
              </a:rPr>
              <a:t>2016 Valor total procesos VS. valor por modalidad</a:t>
            </a:r>
            <a:endParaRPr lang="es-CO" dirty="0"/>
          </a:p>
        </p:txBody>
      </p:sp>
      <p:sp>
        <p:nvSpPr>
          <p:cNvPr id="10" name="Título 2"/>
          <p:cNvSpPr txBox="1">
            <a:spLocks/>
          </p:cNvSpPr>
          <p:nvPr/>
        </p:nvSpPr>
        <p:spPr bwMode="auto">
          <a:xfrm>
            <a:off x="627546" y="6339016"/>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La contratación directa ( Prestación de servicios y convenios es equivalente </a:t>
            </a:r>
          </a:p>
          <a:p>
            <a:r>
              <a:rPr lang="es-ES" sz="1200" dirty="0" smtClean="0">
                <a:sym typeface="Candara"/>
              </a:rPr>
              <a:t>al 0,20% del valor total de procesos)</a:t>
            </a:r>
            <a:endParaRPr lang="es-ES" sz="1200" dirty="0" smtClean="0">
              <a:sym typeface="Candara"/>
            </a:endParaRPr>
          </a:p>
          <a:p>
            <a:r>
              <a:rPr lang="es-ES" sz="1200" dirty="0" smtClean="0">
                <a:sym typeface="Candara"/>
              </a:rPr>
              <a:t/>
            </a:r>
            <a:br>
              <a:rPr lang="es-ES" sz="1200" dirty="0" smtClean="0">
                <a:sym typeface="Candara"/>
              </a:rPr>
            </a:br>
            <a:endParaRPr lang="es-CO" sz="1200" dirty="0"/>
          </a:p>
        </p:txBody>
      </p:sp>
      <p:graphicFrame>
        <p:nvGraphicFramePr>
          <p:cNvPr id="7" name="Gráfico 6"/>
          <p:cNvGraphicFramePr>
            <a:graphicFrameLocks/>
          </p:cNvGraphicFramePr>
          <p:nvPr>
            <p:extLst>
              <p:ext uri="{D42A27DB-BD31-4B8C-83A1-F6EECF244321}">
                <p14:modId xmlns:p14="http://schemas.microsoft.com/office/powerpoint/2010/main" val="4085889447"/>
              </p:ext>
            </p:extLst>
          </p:nvPr>
        </p:nvGraphicFramePr>
        <p:xfrm>
          <a:off x="280555" y="1226127"/>
          <a:ext cx="8499763" cy="48317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1193127"/>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74899" y="3683000"/>
            <a:ext cx="5974773" cy="1590964"/>
          </a:xfrm>
        </p:spPr>
        <p:txBody>
          <a:bodyPr/>
          <a:lstStyle/>
          <a:p>
            <a:pPr algn="just"/>
            <a:r>
              <a:rPr lang="es-CO" dirty="0"/>
              <a:t>1</a:t>
            </a:r>
            <a:r>
              <a:rPr lang="es-CO" sz="1200" dirty="0"/>
              <a:t>. </a:t>
            </a:r>
            <a:r>
              <a:rPr lang="es-CO" dirty="0"/>
              <a:t>Publicación de </a:t>
            </a:r>
            <a:r>
              <a:rPr lang="es-CO" dirty="0" smtClean="0"/>
              <a:t>documentos</a:t>
            </a:r>
            <a:br>
              <a:rPr lang="es-CO" dirty="0" smtClean="0"/>
            </a:br>
            <a:r>
              <a:rPr lang="es-MX" sz="1200" dirty="0"/>
              <a:t/>
            </a:r>
            <a:br>
              <a:rPr lang="es-MX" sz="1200" dirty="0"/>
            </a:br>
            <a:r>
              <a:rPr lang="es-CO" sz="1200" dirty="0"/>
              <a:t>Para el período </a:t>
            </a:r>
            <a:r>
              <a:rPr lang="es-CO" sz="1200" dirty="0" smtClean="0"/>
              <a:t>2016 </a:t>
            </a:r>
            <a:r>
              <a:rPr lang="es-CO" sz="1200" dirty="0"/>
              <a:t>se revisaron las publicaciones realizadas en los procesos de selección de la Agencia, incluyendo todas las etapas para cada modalidad de selección. El resultado es que se publicaron en el periodo comprendido entre el 1 de enero y el 31 de diciembre </a:t>
            </a:r>
            <a:r>
              <a:rPr lang="es-CO" sz="1200" dirty="0" smtClean="0"/>
              <a:t>de 2016 1130 </a:t>
            </a:r>
            <a:r>
              <a:rPr lang="es-CO" sz="1200" dirty="0"/>
              <a:t>documentos para todas las modalidades de selección discriminados así:</a:t>
            </a:r>
            <a:endParaRPr lang="es-MX" sz="1200" dirty="0"/>
          </a:p>
        </p:txBody>
      </p:sp>
    </p:spTree>
    <p:extLst>
      <p:ext uri="{BB962C8B-B14F-4D97-AF65-F5344CB8AC3E}">
        <p14:creationId xmlns:p14="http://schemas.microsoft.com/office/powerpoint/2010/main" val="378074517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Documentos Publicados en SECOP y Página WEB</a:t>
            </a:r>
            <a:br>
              <a:rPr lang="es-ES" dirty="0" smtClean="0">
                <a:sym typeface="Candara"/>
              </a:rPr>
            </a:br>
            <a:endParaRPr lang="es-CO" dirty="0"/>
          </a:p>
        </p:txBody>
      </p:sp>
      <p:graphicFrame>
        <p:nvGraphicFramePr>
          <p:cNvPr id="6" name="Gráfico 5"/>
          <p:cNvGraphicFramePr>
            <a:graphicFrameLocks/>
          </p:cNvGraphicFramePr>
          <p:nvPr>
            <p:extLst>
              <p:ext uri="{D42A27DB-BD31-4B8C-83A1-F6EECF244321}">
                <p14:modId xmlns:p14="http://schemas.microsoft.com/office/powerpoint/2010/main" val="71524949"/>
              </p:ext>
            </p:extLst>
          </p:nvPr>
        </p:nvGraphicFramePr>
        <p:xfrm>
          <a:off x="436419" y="1402555"/>
          <a:ext cx="8125690" cy="47592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613306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0545" y="2371437"/>
            <a:ext cx="6474691" cy="1016000"/>
          </a:xfrm>
        </p:spPr>
        <p:txBody>
          <a:bodyPr/>
          <a:lstStyle/>
          <a:p>
            <a:pPr algn="just"/>
            <a:r>
              <a:rPr lang="es-MX" dirty="0"/>
              <a:t> </a:t>
            </a:r>
            <a:r>
              <a:rPr lang="es-CO" dirty="0" smtClean="0"/>
              <a:t>2.Tiempo </a:t>
            </a:r>
            <a:r>
              <a:rPr lang="es-CO" dirty="0"/>
              <a:t>para la preparación de </a:t>
            </a:r>
            <a:r>
              <a:rPr lang="es-CO" dirty="0" smtClean="0"/>
              <a:t>las propuestas</a:t>
            </a:r>
            <a:r>
              <a:rPr lang="es-MX" dirty="0"/>
              <a:t/>
            </a:r>
            <a:br>
              <a:rPr lang="es-MX" dirty="0"/>
            </a:br>
            <a:r>
              <a:rPr lang="es-MX" dirty="0" smtClean="0"/>
              <a:t/>
            </a:r>
            <a:br>
              <a:rPr lang="es-MX" dirty="0" smtClean="0"/>
            </a:br>
            <a:r>
              <a:rPr lang="es-CO" sz="1200" dirty="0" smtClean="0"/>
              <a:t>Es </a:t>
            </a:r>
            <a:r>
              <a:rPr lang="es-CO" sz="1200" dirty="0"/>
              <a:t>te término se cuenta como la oportunidad que da la entidad a los diferentes proponentes para presentar ofertas competitivas, de manera que se den plazos consistentes para cada modalidad de selección, de conformidad con lo establecido por la </a:t>
            </a:r>
            <a:r>
              <a:rPr lang="es-CO" sz="1200" dirty="0" smtClean="0"/>
              <a:t>Ley.</a:t>
            </a:r>
            <a:r>
              <a:rPr lang="es-CO" sz="1200" dirty="0" smtClean="0"/>
              <a:t/>
            </a:r>
            <a:br>
              <a:rPr lang="es-CO" sz="1200" dirty="0" smtClean="0"/>
            </a:br>
            <a:r>
              <a:rPr lang="es-MX" sz="1200" dirty="0"/>
              <a:t/>
            </a:r>
            <a:br>
              <a:rPr lang="es-MX" sz="1200" dirty="0"/>
            </a:br>
            <a:r>
              <a:rPr lang="es-CO" sz="1200" dirty="0"/>
              <a:t>Para el período comprendido el promedio del número de días entre la apertura del proceso y la fecha de cierre, o fecha para la presentación de propuestas fue acorde con cada modalidad. Se destacan los procesos de alto impacto para la Entidad (</a:t>
            </a:r>
            <a:r>
              <a:rPr lang="es-CO" sz="1200" dirty="0" err="1"/>
              <a:t>AAP´s</a:t>
            </a:r>
            <a:r>
              <a:rPr lang="es-CO" sz="1200" dirty="0"/>
              <a:t> – IPV E IPB) seguido muy por debajo por los procesos de Licitación Pública Subasta Inversa y Concurso de Méritos).  </a:t>
            </a:r>
            <a:endParaRPr lang="es-MX" sz="1200" dirty="0"/>
          </a:p>
        </p:txBody>
      </p:sp>
    </p:spTree>
    <p:extLst>
      <p:ext uri="{BB962C8B-B14F-4D97-AF65-F5344CB8AC3E}">
        <p14:creationId xmlns:p14="http://schemas.microsoft.com/office/powerpoint/2010/main" val="226292643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Días </a:t>
            </a:r>
            <a:r>
              <a:rPr lang="es-ES" dirty="0" smtClean="0">
                <a:sym typeface="Candara"/>
              </a:rPr>
              <a:t>entre </a:t>
            </a:r>
            <a:r>
              <a:rPr lang="es-ES" dirty="0" smtClean="0">
                <a:sym typeface="Candara"/>
              </a:rPr>
              <a:t>la apertura del proceso y </a:t>
            </a:r>
            <a:r>
              <a:rPr lang="es-ES" dirty="0" smtClean="0">
                <a:sym typeface="Candara"/>
              </a:rPr>
              <a:t>cierre (Por modalidad)</a:t>
            </a:r>
            <a:r>
              <a:rPr lang="es-ES" dirty="0" smtClean="0">
                <a:sym typeface="Candara"/>
              </a:rPr>
              <a:t/>
            </a:r>
            <a:br>
              <a:rPr lang="es-ES" dirty="0" smtClean="0">
                <a:sym typeface="Candara"/>
              </a:rPr>
            </a:br>
            <a:endParaRPr lang="es-CO" dirty="0"/>
          </a:p>
        </p:txBody>
      </p:sp>
      <p:graphicFrame>
        <p:nvGraphicFramePr>
          <p:cNvPr id="6" name="Gráfico 5"/>
          <p:cNvGraphicFramePr>
            <a:graphicFrameLocks/>
          </p:cNvGraphicFramePr>
          <p:nvPr>
            <p:extLst>
              <p:ext uri="{D42A27DB-BD31-4B8C-83A1-F6EECF244321}">
                <p14:modId xmlns:p14="http://schemas.microsoft.com/office/powerpoint/2010/main" val="3500808710"/>
              </p:ext>
            </p:extLst>
          </p:nvPr>
        </p:nvGraphicFramePr>
        <p:xfrm>
          <a:off x="540327" y="1319645"/>
          <a:ext cx="8133773" cy="47798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915075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9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spcBef>
            <a:spcPts val="600"/>
          </a:spcBef>
          <a:spcAft>
            <a:spcPts val="600"/>
          </a:spcAft>
          <a:buClr>
            <a:schemeClr val="accent2"/>
          </a:buClr>
          <a:buSzPct val="120000"/>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20439</TotalTime>
  <Words>251</Words>
  <Application>Microsoft Office PowerPoint</Application>
  <PresentationFormat>Presentación en pantalla (4:3)</PresentationFormat>
  <Paragraphs>46</Paragraphs>
  <Slides>19</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19</vt:i4>
      </vt:variant>
    </vt:vector>
  </HeadingPairs>
  <TitlesOfParts>
    <vt:vector size="24" baseType="lpstr">
      <vt:lpstr>Arial</vt:lpstr>
      <vt:lpstr>Calibri</vt:lpstr>
      <vt:lpstr>Candara</vt:lpstr>
      <vt:lpstr>plantilla ANI</vt:lpstr>
      <vt:lpstr>think-cell Slide</vt:lpstr>
      <vt:lpstr>ESTADÍSTICAS GESTIÓN DE LA CONTRATACIÓN PÚBLICA DE LA ANI.</vt:lpstr>
      <vt:lpstr>PROCESOS 2016.</vt:lpstr>
      <vt:lpstr>Procesos 2016 por Modalidad de Selección </vt:lpstr>
      <vt:lpstr>Procesos 2016 por Modalidad de Selección(Incluye Cont. Directa) </vt:lpstr>
      <vt:lpstr>Procesos 2016 Valor total procesos VS. valor por modalidad</vt:lpstr>
      <vt:lpstr>1. Publicación de documentos  Para el período 2016 se revisaron las publicaciones realizadas en los procesos de selección de la Agencia, incluyendo todas las etapas para cada modalidad de selección. El resultado es que se publicaron en el periodo comprendido entre el 1 de enero y el 31 de diciembre de 2016 1130 documentos para todas las modalidades de selección discriminados así:</vt:lpstr>
      <vt:lpstr>Documentos Publicados en SECOP y Página WEB </vt:lpstr>
      <vt:lpstr> 2.Tiempo para la preparación de las propuestas  Es te término se cuenta como la oportunidad que da la entidad a los diferentes proponentes para presentar ofertas competitivas, de manera que se den plazos consistentes para cada modalidad de selección, de conformidad con lo establecido por la Ley.  Para el período comprendido el promedio del número de días entre la apertura del proceso y la fecha de cierre, o fecha para la presentación de propuestas fue acorde con cada modalidad. Se destacan los procesos de alto impacto para la Entidad (AAP´s – IPV E IPB) seguido muy por debajo por los procesos de Licitación Pública Subasta Inversa y Concurso de Méritos).  </vt:lpstr>
      <vt:lpstr>Días entre la apertura del proceso y cierre (Por modalidad) </vt:lpstr>
      <vt:lpstr>3. Tiempo de duración de los procesos de selección  Para el período comprendido el promedio del número de días entre la apertura del proceso y la adjudicación fue acorde con cada modalidad, esto es el término de duración total para cada modalidad de selección.  Se destacan los procesos de alto impacto para la Entidad (APP´s y muy por debajo se encuentran los procesos de Concurso de Méritos y Subasta inversa).  Los procesos de Selección Abreviada tienen en promedio el mismo tiempo de los procesos de Licitación Pública. </vt:lpstr>
      <vt:lpstr>Días promedio entre la apertura y la adjudicación </vt:lpstr>
      <vt:lpstr>4. Participación de Proponentes   Para el período comprendido se presentaron dentro de los 54 procesos competitivos adelantados por la Agencia, 589 propuestas. La modalidad de selección que más proponentes atrae por el valor son los concursos de méritos con 344 propuestas en 11 procesos con un promedio de 31 propuestas por proceso de selección; la mínima cuantía con 99 propuestas para 25 procesos con un promedio de 4 propuestas por proceso y la selección Abreviada incluida la Subasta Inversa con 98 propuestas en 7 procesos con un promedio de 14 propuestas por proceso.</vt:lpstr>
      <vt:lpstr>Participación en procesos de selección </vt:lpstr>
      <vt:lpstr>4.          Procesos Desiertos   Hace referencia a aquellos contratos cuya vocación de ser adjudicados, se vio truncada o por ausencia de proponentes o por que habiendo existido proponentes, los mismos no cumplieron con los requisitos establecidos en el pliego de condiciones; para el período evaluado el reporte es de 5 procesos declarados desiertos: 1 IPB, 2 Concursos de Méritos y 2 procesos de Mínima cuantía.</vt:lpstr>
      <vt:lpstr>Desiertos por modalidad de selección </vt:lpstr>
      <vt:lpstr>5. Procesos cancelados   Hace referencia a aquellos procesos que fueron terminados anormalmente antes de su adjudicación.  Generalmente se debe a un acto unilateral de la administración; para el período evaluado el reporte de procesos cancelados fue de  1 proceso cancelado unilateralmente por la Administración relacionado con la Mínima cuantía.</vt:lpstr>
      <vt:lpstr>6.Adendas   Hace referencia a las modificaciones realizadas a los pliegos de condiciones y a los avisos modificatorios realizados para cada uno de los procesos competitivos adelantados por la entidad.  Las adendas se discriminan por modalidad de selección y según si modifican el contenido de los pliegos de condiciones o aquellas adendas modificatorias de los plazos del proceso de selección:  63 adendas en total; de estas, existen 33 modificando el plazo del contrato, siendo el concurso de méritos el proceso con mayor número de adendas (16). 25adendas que modifican pliegos de condiciones, siendo las IPB la modalidad con mayor número de adendas con 9, seguido de la selección abreviada y el Concurso de méritos con 5 adendas para cada modalidad; 75adendas mixtas que modifican tanto plazo como pliegos, siendo el concurso de méritos el proceso con mayor número de adendas mixtas (3) y el procesos de SA/IPV con 2.</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Margarita</dc:creator>
  <cp:lastModifiedBy>Cesar Augusto Garcia Montoya</cp:lastModifiedBy>
  <cp:revision>234</cp:revision>
  <cp:lastPrinted>2015-09-30T21:09:15Z</cp:lastPrinted>
  <dcterms:created xsi:type="dcterms:W3CDTF">2015-03-20T20:44:41Z</dcterms:created>
  <dcterms:modified xsi:type="dcterms:W3CDTF">2017-02-01T00:40:06Z</dcterms:modified>
</cp:coreProperties>
</file>