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2.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8" r:id="rId2"/>
    <p:sldId id="267" r:id="rId3"/>
    <p:sldId id="263" r:id="rId4"/>
    <p:sldId id="297" r:id="rId5"/>
    <p:sldId id="294" r:id="rId6"/>
    <p:sldId id="295" r:id="rId7"/>
    <p:sldId id="298" r:id="rId8"/>
    <p:sldId id="268" r:id="rId9"/>
    <p:sldId id="269" r:id="rId10"/>
    <p:sldId id="270" r:id="rId11"/>
    <p:sldId id="271" r:id="rId12"/>
    <p:sldId id="272" r:id="rId13"/>
    <p:sldId id="273" r:id="rId14"/>
    <p:sldId id="274" r:id="rId15"/>
    <p:sldId id="275" r:id="rId16"/>
    <p:sldId id="276" r:id="rId17"/>
    <p:sldId id="277" r:id="rId18"/>
    <p:sldId id="281" r:id="rId19"/>
    <p:sldId id="292" r:id="rId20"/>
    <p:sldId id="284" r:id="rId21"/>
    <p:sldId id="285" r:id="rId22"/>
    <p:sldId id="291" r:id="rId23"/>
    <p:sldId id="290" r:id="rId24"/>
  </p:sldIdLst>
  <p:sldSz cx="9144000" cy="6858000" type="screen4x3"/>
  <p:notesSz cx="7010400" cy="9296400"/>
  <p:custDataLst>
    <p:tags r:id="rId26"/>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29">
          <p15:clr>
            <a:srgbClr val="A4A3A4"/>
          </p15:clr>
        </p15:guide>
        <p15:guide id="2" orient="horz" pos="810">
          <p15:clr>
            <a:srgbClr val="A4A3A4"/>
          </p15:clr>
        </p15:guide>
        <p15:guide id="3" orient="horz" pos="1493">
          <p15:clr>
            <a:srgbClr val="A4A3A4"/>
          </p15:clr>
        </p15:guide>
        <p15:guide id="4" pos="470">
          <p15:clr>
            <a:srgbClr val="A4A3A4"/>
          </p15:clr>
        </p15:guide>
        <p15:guide id="5"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990000"/>
    <a:srgbClr val="E8EAEE"/>
    <a:srgbClr val="CED2DC"/>
    <a:srgbClr val="CED2D2"/>
    <a:srgbClr val="FEF6F0"/>
    <a:srgbClr val="FBD5B5"/>
    <a:srgbClr val="B8CCE4"/>
    <a:srgbClr val="68CCE4"/>
    <a:srgbClr val="B9CD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39" autoAdjust="0"/>
  </p:normalViewPr>
  <p:slideViewPr>
    <p:cSldViewPr snapToGrid="0">
      <p:cViewPr varScale="1">
        <p:scale>
          <a:sx n="90" d="100"/>
          <a:sy n="90" d="100"/>
        </p:scale>
        <p:origin x="246" y="90"/>
      </p:cViewPr>
      <p:guideLst>
        <p:guide orient="horz" pos="2629"/>
        <p:guide orient="horz" pos="810"/>
        <p:guide orient="horz" pos="1493"/>
        <p:guide pos="470"/>
        <p:guide pos="132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45720" cy="4572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1" Type="http://schemas.openxmlformats.org/officeDocument/2006/relationships/oleObject" Target="file:///C:\Users\dlopez\Desktop\GIT%20CONTRATACION\2017\INDICADORES\INDICADORES%202017%20REVISADOS.xlsx"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lopez\Desktop\GIT%20CONTRATACION\2017\INDICADORES\FormatoUrnadeCristal_Diligenciado_Diciembr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lopez\Desktop\GIT%20CONTRATACION\2017\INDICADORES\FormatoUrnadeCristal_Diligenciado_Diciembr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dlopez\Desktop\GIT%20CONTRATACION\2017\INDICADORES\INDICADORES%202017%20REVISADO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oleObject" Target="file:///C:\Users\dlopez\Desktop\GIT%20CONTRATACION\2017\INDICADORES\INDICADORES%202017%20REVISAD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FFFF66"/>
              </a:solidFill>
              <a:ln w="25400">
                <a:solidFill>
                  <a:schemeClr val="lt1"/>
                </a:solidFill>
              </a:ln>
              <a:effectLst/>
              <a:sp3d contourW="25400">
                <a:contourClr>
                  <a:schemeClr val="lt1"/>
                </a:contourClr>
              </a:sp3d>
            </c:spPr>
            <c:extLst>
              <c:ext xmlns:c16="http://schemas.microsoft.com/office/drawing/2014/chart" uri="{C3380CC4-5D6E-409C-BE32-E72D297353CC}">
                <c16:uniqueId val="{00000001-F51D-488E-93B9-A9DF270EAC75}"/>
              </c:ext>
            </c:extLst>
          </c:dPt>
          <c:dPt>
            <c:idx val="1"/>
            <c:bubble3D val="0"/>
            <c:spPr>
              <a:solidFill>
                <a:schemeClr val="accent3">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F51D-488E-93B9-A9DF270EAC75}"/>
              </c:ext>
            </c:extLst>
          </c:dPt>
          <c:dPt>
            <c:idx val="2"/>
            <c:bubble3D val="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5-F51D-488E-93B9-A9DF270EAC75}"/>
              </c:ext>
            </c:extLst>
          </c:dPt>
          <c:dPt>
            <c:idx val="3"/>
            <c:bubble3D val="0"/>
            <c:spPr>
              <a:solidFill>
                <a:srgbClr val="7030A0"/>
              </a:solidFill>
              <a:ln w="25400">
                <a:solidFill>
                  <a:schemeClr val="lt1"/>
                </a:solidFill>
              </a:ln>
              <a:effectLst/>
              <a:sp3d contourW="25400">
                <a:contourClr>
                  <a:schemeClr val="lt1"/>
                </a:contourClr>
              </a:sp3d>
            </c:spPr>
            <c:extLst>
              <c:ext xmlns:c16="http://schemas.microsoft.com/office/drawing/2014/chart" uri="{C3380CC4-5D6E-409C-BE32-E72D297353CC}">
                <c16:uniqueId val="{00000007-F51D-488E-93B9-A9DF270EAC75}"/>
              </c:ext>
            </c:extLst>
          </c:dPt>
          <c:dPt>
            <c:idx val="4"/>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9-F51D-488E-93B9-A9DF270EAC75}"/>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F51D-488E-93B9-A9DF270EAC75}"/>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F51D-488E-93B9-A9DF270EAC75}"/>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CO"/>
              </a:p>
            </c:txPr>
            <c:dLblPos val="ct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'PROCESOS '!$B$27:$B$32</c:f>
              <c:strCache>
                <c:ptCount val="6"/>
                <c:pt idx="0">
                  <c:v>Minima Cuantía</c:v>
                </c:pt>
                <c:pt idx="1">
                  <c:v>Selección Abreviada de Menor Cuantía </c:v>
                </c:pt>
                <c:pt idx="2">
                  <c:v>Liciatación Pública</c:v>
                </c:pt>
                <c:pt idx="3">
                  <c:v>Selección Abreviada por Subasta Inversa Presencial</c:v>
                </c:pt>
                <c:pt idx="4">
                  <c:v>Concurso de Meritos Abierto</c:v>
                </c:pt>
                <c:pt idx="5">
                  <c:v>APPs- Iniciativa Pública</c:v>
                </c:pt>
              </c:strCache>
            </c:strRef>
          </c:cat>
          <c:val>
            <c:numRef>
              <c:f>'PROCESOS '!$C$27:$C$32</c:f>
              <c:numCache>
                <c:formatCode>0</c:formatCode>
                <c:ptCount val="6"/>
                <c:pt idx="0">
                  <c:v>23</c:v>
                </c:pt>
                <c:pt idx="1">
                  <c:v>18</c:v>
                </c:pt>
                <c:pt idx="2">
                  <c:v>3</c:v>
                </c:pt>
                <c:pt idx="3">
                  <c:v>4</c:v>
                </c:pt>
                <c:pt idx="4">
                  <c:v>10</c:v>
                </c:pt>
                <c:pt idx="5">
                  <c:v>1</c:v>
                </c:pt>
              </c:numCache>
            </c:numRef>
          </c:val>
          <c:extLst>
            <c:ext xmlns:c16="http://schemas.microsoft.com/office/drawing/2014/chart" uri="{C3380CC4-5D6E-409C-BE32-E72D297353CC}">
              <c16:uniqueId val="{0000000E-F51D-488E-93B9-A9DF270EAC75}"/>
            </c:ext>
          </c:extLst>
        </c:ser>
        <c:dLbls>
          <c:dLblPos val="ctr"/>
          <c:showLegendKey val="0"/>
          <c:showVal val="0"/>
          <c:showCatName val="0"/>
          <c:showSerName val="0"/>
          <c:showPercent val="1"/>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CO"/>
          </a:p>
        </c:txPr>
      </c:legendEntry>
      <c:layout>
        <c:manualLayout>
          <c:xMode val="edge"/>
          <c:yMode val="edge"/>
          <c:x val="1.6105489235589604E-2"/>
          <c:y val="0.83165251602765056"/>
          <c:w val="0.94446935793478959"/>
          <c:h val="0.13758859249010319"/>
        </c:manualLayout>
      </c:layout>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1-A6C9-41C4-AF09-EF1B8DB90947}"/>
              </c:ext>
            </c:extLst>
          </c:dPt>
          <c:dPt>
            <c:idx val="7"/>
            <c:invertIfNegative val="0"/>
            <c:bubble3D val="0"/>
            <c:spPr>
              <a:solidFill>
                <a:srgbClr val="002060"/>
              </a:solidFill>
              <a:ln>
                <a:noFill/>
              </a:ln>
              <a:effectLst/>
            </c:spPr>
            <c:extLst>
              <c:ext xmlns:c16="http://schemas.microsoft.com/office/drawing/2014/chart" uri="{C3380CC4-5D6E-409C-BE32-E72D297353CC}">
                <c16:uniqueId val="{00000002-A6C9-41C4-AF09-EF1B8DB90947}"/>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'DESI- REVO'!$B$5:$B$12</c:f>
              <c:strCache>
                <c:ptCount val="8"/>
                <c:pt idx="0">
                  <c:v>Minima Cuantía</c:v>
                </c:pt>
                <c:pt idx="1">
                  <c:v>Selección Abreviada de Menor Cuantía </c:v>
                </c:pt>
                <c:pt idx="2">
                  <c:v>Selección Abreviada por Subasta Inversa Presencial</c:v>
                </c:pt>
                <c:pt idx="3">
                  <c:v>APPs- Iniciativa Pública</c:v>
                </c:pt>
                <c:pt idx="4">
                  <c:v>APPs- Iniciativa Privada</c:v>
                </c:pt>
                <c:pt idx="5">
                  <c:v>Liciatación Pública</c:v>
                </c:pt>
                <c:pt idx="6">
                  <c:v>Concurso de Meritos Abierto</c:v>
                </c:pt>
                <c:pt idx="7">
                  <c:v>TOTAL</c:v>
                </c:pt>
              </c:strCache>
            </c:strRef>
          </c:cat>
          <c:val>
            <c:numRef>
              <c:f>'DESI- REVO'!$C$5:$C$12</c:f>
              <c:numCache>
                <c:formatCode>0</c:formatCode>
                <c:ptCount val="8"/>
                <c:pt idx="0">
                  <c:v>4</c:v>
                </c:pt>
                <c:pt idx="1">
                  <c:v>3</c:v>
                </c:pt>
                <c:pt idx="2">
                  <c:v>0</c:v>
                </c:pt>
                <c:pt idx="3">
                  <c:v>0</c:v>
                </c:pt>
                <c:pt idx="4">
                  <c:v>0</c:v>
                </c:pt>
                <c:pt idx="5">
                  <c:v>0</c:v>
                </c:pt>
                <c:pt idx="6">
                  <c:v>0</c:v>
                </c:pt>
                <c:pt idx="7">
                  <c:v>7</c:v>
                </c:pt>
              </c:numCache>
            </c:numRef>
          </c:val>
          <c:extLst>
            <c:ext xmlns:c16="http://schemas.microsoft.com/office/drawing/2014/chart" uri="{C3380CC4-5D6E-409C-BE32-E72D297353CC}">
              <c16:uniqueId val="{00000000-A6C9-41C4-AF09-EF1B8DB90947}"/>
            </c:ext>
          </c:extLst>
        </c:ser>
        <c:dLbls>
          <c:dLblPos val="outEnd"/>
          <c:showLegendKey val="0"/>
          <c:showVal val="1"/>
          <c:showCatName val="0"/>
          <c:showSerName val="0"/>
          <c:showPercent val="0"/>
          <c:showBubbleSize val="0"/>
        </c:dLbls>
        <c:gapWidth val="199"/>
        <c:axId val="1021754399"/>
        <c:axId val="1051184751"/>
      </c:barChart>
      <c:catAx>
        <c:axId val="1021754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cap="none" spc="0" normalizeH="0" baseline="0">
                <a:solidFill>
                  <a:schemeClr val="accent1">
                    <a:lumMod val="10000"/>
                  </a:schemeClr>
                </a:solidFill>
                <a:latin typeface="+mn-lt"/>
                <a:ea typeface="+mn-ea"/>
                <a:cs typeface="+mn-cs"/>
              </a:defRPr>
            </a:pPr>
            <a:endParaRPr lang="es-CO"/>
          </a:p>
        </c:txPr>
        <c:crossAx val="1051184751"/>
        <c:crosses val="autoZero"/>
        <c:auto val="1"/>
        <c:lblAlgn val="ctr"/>
        <c:lblOffset val="100"/>
        <c:noMultiLvlLbl val="0"/>
      </c:catAx>
      <c:valAx>
        <c:axId val="1051184751"/>
        <c:scaling>
          <c:orientation val="minMax"/>
        </c:scaling>
        <c:delete val="1"/>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crossAx val="10217543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a:sp3d/>
          </c:spPr>
          <c:invertIfNegative val="0"/>
          <c:dPt>
            <c:idx val="0"/>
            <c:invertIfNegative val="0"/>
            <c:bubble3D val="0"/>
            <c:spPr>
              <a:solidFill>
                <a:schemeClr val="accent5"/>
              </a:solidFill>
              <a:ln>
                <a:noFill/>
              </a:ln>
              <a:effectLst/>
              <a:sp3d/>
            </c:spPr>
            <c:extLst>
              <c:ext xmlns:c16="http://schemas.microsoft.com/office/drawing/2014/chart" uri="{C3380CC4-5D6E-409C-BE32-E72D297353CC}">
                <c16:uniqueId val="{00000001-DC67-474E-ABE7-62C44630B78B}"/>
              </c:ext>
            </c:extLst>
          </c:dPt>
          <c:dPt>
            <c:idx val="7"/>
            <c:invertIfNegative val="0"/>
            <c:bubble3D val="0"/>
            <c:spPr>
              <a:solidFill>
                <a:srgbClr val="002060"/>
              </a:solidFill>
              <a:ln>
                <a:noFill/>
              </a:ln>
              <a:effectLst/>
              <a:sp3d/>
            </c:spPr>
            <c:extLst>
              <c:ext xmlns:c16="http://schemas.microsoft.com/office/drawing/2014/chart" uri="{C3380CC4-5D6E-409C-BE32-E72D297353CC}">
                <c16:uniqueId val="{00000002-DC67-474E-ABE7-62C44630B78B}"/>
              </c:ext>
            </c:extLst>
          </c:dPt>
          <c:dLbls>
            <c:spPr>
              <a:noFill/>
              <a:ln>
                <a:noFill/>
              </a:ln>
              <a:effectLst/>
            </c:spPr>
            <c:txPr>
              <a:bodyPr wrap="square" lIns="38100" tIns="19050" rIns="38100" bIns="19050" anchor="ctr">
                <a:spAutoFit/>
              </a:bodyPr>
              <a:lstStyle/>
              <a:p>
                <a:pPr>
                  <a:defRPr sz="1100" b="1" i="0" baseline="0">
                    <a:solidFill>
                      <a:schemeClr val="accent1">
                        <a:lumMod val="10000"/>
                      </a:schemeClr>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'DESI- REVO'!$F$5:$F$12</c:f>
              <c:strCache>
                <c:ptCount val="8"/>
                <c:pt idx="0">
                  <c:v>Minima Cuantía</c:v>
                </c:pt>
                <c:pt idx="1">
                  <c:v>Selección Abreviada de Menor Cuantía </c:v>
                </c:pt>
                <c:pt idx="2">
                  <c:v>Selección Abreviada por Subasta Inversa Presencial</c:v>
                </c:pt>
                <c:pt idx="3">
                  <c:v>APPs- Iniciativa Pública</c:v>
                </c:pt>
                <c:pt idx="4">
                  <c:v>APPs- Iniciativa Privada</c:v>
                </c:pt>
                <c:pt idx="5">
                  <c:v>Liciatación Pública</c:v>
                </c:pt>
                <c:pt idx="6">
                  <c:v>Concurso de Meritos Abierto</c:v>
                </c:pt>
                <c:pt idx="7">
                  <c:v>TOTAL</c:v>
                </c:pt>
              </c:strCache>
            </c:strRef>
          </c:cat>
          <c:val>
            <c:numRef>
              <c:f>'DESI- REVO'!$G$5:$G$12</c:f>
              <c:numCache>
                <c:formatCode>General</c:formatCode>
                <c:ptCount val="8"/>
                <c:pt idx="0">
                  <c:v>2</c:v>
                </c:pt>
                <c:pt idx="1">
                  <c:v>1</c:v>
                </c:pt>
                <c:pt idx="2">
                  <c:v>0</c:v>
                </c:pt>
                <c:pt idx="3">
                  <c:v>0</c:v>
                </c:pt>
                <c:pt idx="4">
                  <c:v>0</c:v>
                </c:pt>
                <c:pt idx="5">
                  <c:v>0</c:v>
                </c:pt>
                <c:pt idx="6">
                  <c:v>0</c:v>
                </c:pt>
                <c:pt idx="7">
                  <c:v>3</c:v>
                </c:pt>
              </c:numCache>
            </c:numRef>
          </c:val>
          <c:extLst>
            <c:ext xmlns:c16="http://schemas.microsoft.com/office/drawing/2014/chart" uri="{C3380CC4-5D6E-409C-BE32-E72D297353CC}">
              <c16:uniqueId val="{00000000-DC67-474E-ABE7-62C44630B78B}"/>
            </c:ext>
          </c:extLst>
        </c:ser>
        <c:dLbls>
          <c:showLegendKey val="0"/>
          <c:showVal val="0"/>
          <c:showCatName val="0"/>
          <c:showSerName val="0"/>
          <c:showPercent val="0"/>
          <c:showBubbleSize val="0"/>
        </c:dLbls>
        <c:gapWidth val="150"/>
        <c:axId val="-762873408"/>
        <c:axId val="-762871232"/>
      </c:barChart>
      <c:catAx>
        <c:axId val="-7628734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accent1">
                    <a:lumMod val="10000"/>
                  </a:schemeClr>
                </a:solidFill>
                <a:latin typeface="+mn-lt"/>
                <a:ea typeface="+mn-ea"/>
                <a:cs typeface="+mn-cs"/>
              </a:defRPr>
            </a:pPr>
            <a:endParaRPr lang="es-CO"/>
          </a:p>
        </c:txPr>
        <c:crossAx val="-762871232"/>
        <c:crosses val="autoZero"/>
        <c:auto val="1"/>
        <c:lblAlgn val="ctr"/>
        <c:lblOffset val="100"/>
        <c:noMultiLvlLbl val="0"/>
      </c:catAx>
      <c:valAx>
        <c:axId val="-76287123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62873408"/>
        <c:crosses val="autoZero"/>
        <c:crossBetween val="between"/>
      </c:valAx>
      <c:spPr>
        <a:noFill/>
        <a:ln>
          <a:noFill/>
        </a:ln>
        <a:effectLst/>
        <a:sp3d/>
      </c:spPr>
    </c:plotArea>
    <c:plotVisOnly val="1"/>
    <c:dispBlanksAs val="gap"/>
    <c:showDLblsOverMax val="0"/>
  </c:chart>
  <c:spPr>
    <a:solidFill>
      <a:schemeClr val="bg1"/>
    </a:solidFill>
    <a:ln w="12700" cap="flat" cmpd="sng" algn="ctr">
      <a:solidFill>
        <a:schemeClr val="bg1"/>
      </a:solidFill>
      <a:round/>
    </a:ln>
    <a:effectLst/>
  </c:spPr>
  <c:txPr>
    <a:bodyPr/>
    <a:lstStyle/>
    <a:p>
      <a:pPr>
        <a:defRPr/>
      </a:pPr>
      <a:endParaRPr lang="es-CO"/>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b="1" dirty="0"/>
              <a:t>ADENDAS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4.0025371828521436E-2"/>
          <c:y val="0.15782407407407409"/>
          <c:w val="0.9155301837270341"/>
          <c:h val="0.61498432487605714"/>
        </c:manualLayout>
      </c:layout>
      <c:barChart>
        <c:barDir val="col"/>
        <c:grouping val="clustered"/>
        <c:varyColors val="0"/>
        <c:ser>
          <c:idx val="0"/>
          <c:order val="0"/>
          <c:tx>
            <c:strRef>
              <c:f>ADENDAS!$C$5</c:f>
              <c:strCache>
                <c:ptCount val="1"/>
                <c:pt idx="0">
                  <c:v>PLAZO</c:v>
                </c:pt>
              </c:strCache>
            </c:strRef>
          </c:tx>
          <c:spPr>
            <a:solidFill>
              <a:srgbClr val="36F23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ADENDAS!$B$6:$B$11</c:f>
              <c:strCache>
                <c:ptCount val="6"/>
                <c:pt idx="0">
                  <c:v>Minima Cuantía</c:v>
                </c:pt>
                <c:pt idx="1">
                  <c:v>Concurso de Meritos Abierto</c:v>
                </c:pt>
                <c:pt idx="2">
                  <c:v>Selección Abreviada por Subasta Inversa Presencial</c:v>
                </c:pt>
                <c:pt idx="3">
                  <c:v>APPs- Iniciativa Pública</c:v>
                </c:pt>
                <c:pt idx="4">
                  <c:v>Liciatación Pública</c:v>
                </c:pt>
                <c:pt idx="5">
                  <c:v>Selección Abreviada de Menor Cuantía </c:v>
                </c:pt>
              </c:strCache>
            </c:strRef>
          </c:cat>
          <c:val>
            <c:numRef>
              <c:f>ADENDAS!$C$6:$C$11</c:f>
              <c:numCache>
                <c:formatCode>0</c:formatCode>
                <c:ptCount val="6"/>
                <c:pt idx="0">
                  <c:v>4</c:v>
                </c:pt>
                <c:pt idx="1">
                  <c:v>15</c:v>
                </c:pt>
                <c:pt idx="2">
                  <c:v>2</c:v>
                </c:pt>
                <c:pt idx="3">
                  <c:v>0</c:v>
                </c:pt>
                <c:pt idx="4">
                  <c:v>3</c:v>
                </c:pt>
                <c:pt idx="5">
                  <c:v>4</c:v>
                </c:pt>
              </c:numCache>
            </c:numRef>
          </c:val>
          <c:extLst>
            <c:ext xmlns:c16="http://schemas.microsoft.com/office/drawing/2014/chart" uri="{C3380CC4-5D6E-409C-BE32-E72D297353CC}">
              <c16:uniqueId val="{00000000-F3DD-4C66-9D5D-450DE67A8D02}"/>
            </c:ext>
          </c:extLst>
        </c:ser>
        <c:ser>
          <c:idx val="1"/>
          <c:order val="1"/>
          <c:tx>
            <c:strRef>
              <c:f>ADENDAS!$D$5</c:f>
              <c:strCache>
                <c:ptCount val="1"/>
                <c:pt idx="0">
                  <c:v>PLIEGO</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ADENDAS!$B$6:$B$11</c:f>
              <c:strCache>
                <c:ptCount val="6"/>
                <c:pt idx="0">
                  <c:v>Minima Cuantía</c:v>
                </c:pt>
                <c:pt idx="1">
                  <c:v>Concurso de Meritos Abierto</c:v>
                </c:pt>
                <c:pt idx="2">
                  <c:v>Selección Abreviada por Subasta Inversa Presencial</c:v>
                </c:pt>
                <c:pt idx="3">
                  <c:v>APPs- Iniciativa Pública</c:v>
                </c:pt>
                <c:pt idx="4">
                  <c:v>Liciatación Pública</c:v>
                </c:pt>
                <c:pt idx="5">
                  <c:v>Selección Abreviada de Menor Cuantía </c:v>
                </c:pt>
              </c:strCache>
            </c:strRef>
          </c:cat>
          <c:val>
            <c:numRef>
              <c:f>ADENDAS!$D$6:$D$11</c:f>
              <c:numCache>
                <c:formatCode>0</c:formatCode>
                <c:ptCount val="6"/>
                <c:pt idx="0">
                  <c:v>0</c:v>
                </c:pt>
                <c:pt idx="1">
                  <c:v>7</c:v>
                </c:pt>
                <c:pt idx="2">
                  <c:v>3</c:v>
                </c:pt>
                <c:pt idx="3">
                  <c:v>2</c:v>
                </c:pt>
                <c:pt idx="4">
                  <c:v>3</c:v>
                </c:pt>
                <c:pt idx="5">
                  <c:v>10</c:v>
                </c:pt>
              </c:numCache>
            </c:numRef>
          </c:val>
          <c:extLst>
            <c:ext xmlns:c16="http://schemas.microsoft.com/office/drawing/2014/chart" uri="{C3380CC4-5D6E-409C-BE32-E72D297353CC}">
              <c16:uniqueId val="{00000001-F3DD-4C66-9D5D-450DE67A8D02}"/>
            </c:ext>
          </c:extLst>
        </c:ser>
        <c:ser>
          <c:idx val="2"/>
          <c:order val="2"/>
          <c:tx>
            <c:strRef>
              <c:f>ADENDAS!$E$5</c:f>
              <c:strCache>
                <c:ptCount val="1"/>
                <c:pt idx="0">
                  <c:v>PLAZO /PLIEGO</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ADENDAS!$B$6:$B$11</c:f>
              <c:strCache>
                <c:ptCount val="6"/>
                <c:pt idx="0">
                  <c:v>Minima Cuantía</c:v>
                </c:pt>
                <c:pt idx="1">
                  <c:v>Concurso de Meritos Abierto</c:v>
                </c:pt>
                <c:pt idx="2">
                  <c:v>Selección Abreviada por Subasta Inversa Presencial</c:v>
                </c:pt>
                <c:pt idx="3">
                  <c:v>APPs- Iniciativa Pública</c:v>
                </c:pt>
                <c:pt idx="4">
                  <c:v>Liciatación Pública</c:v>
                </c:pt>
                <c:pt idx="5">
                  <c:v>Selección Abreviada de Menor Cuantía </c:v>
                </c:pt>
              </c:strCache>
            </c:strRef>
          </c:cat>
          <c:val>
            <c:numRef>
              <c:f>ADENDAS!$E$6:$E$11</c:f>
              <c:numCache>
                <c:formatCode>0</c:formatCode>
                <c:ptCount val="6"/>
                <c:pt idx="0">
                  <c:v>1</c:v>
                </c:pt>
                <c:pt idx="1">
                  <c:v>1</c:v>
                </c:pt>
                <c:pt idx="2">
                  <c:v>0</c:v>
                </c:pt>
                <c:pt idx="3">
                  <c:v>1</c:v>
                </c:pt>
                <c:pt idx="4">
                  <c:v>0</c:v>
                </c:pt>
                <c:pt idx="5">
                  <c:v>2</c:v>
                </c:pt>
              </c:numCache>
            </c:numRef>
          </c:val>
          <c:extLst>
            <c:ext xmlns:c16="http://schemas.microsoft.com/office/drawing/2014/chart" uri="{C3380CC4-5D6E-409C-BE32-E72D297353CC}">
              <c16:uniqueId val="{00000002-F3DD-4C66-9D5D-450DE67A8D02}"/>
            </c:ext>
          </c:extLst>
        </c:ser>
        <c:ser>
          <c:idx val="3"/>
          <c:order val="3"/>
          <c:tx>
            <c:strRef>
              <c:f>ADENDAS!$F$5</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ADENDAS!$B$6:$B$11</c:f>
              <c:strCache>
                <c:ptCount val="6"/>
                <c:pt idx="0">
                  <c:v>Minima Cuantía</c:v>
                </c:pt>
                <c:pt idx="1">
                  <c:v>Concurso de Meritos Abierto</c:v>
                </c:pt>
                <c:pt idx="2">
                  <c:v>Selección Abreviada por Subasta Inversa Presencial</c:v>
                </c:pt>
                <c:pt idx="3">
                  <c:v>APPs- Iniciativa Pública</c:v>
                </c:pt>
                <c:pt idx="4">
                  <c:v>Liciatación Pública</c:v>
                </c:pt>
                <c:pt idx="5">
                  <c:v>Selección Abreviada de Menor Cuantía </c:v>
                </c:pt>
              </c:strCache>
            </c:strRef>
          </c:cat>
          <c:val>
            <c:numRef>
              <c:f>ADENDAS!$F$6:$F$11</c:f>
              <c:numCache>
                <c:formatCode>0</c:formatCode>
                <c:ptCount val="6"/>
                <c:pt idx="0">
                  <c:v>5</c:v>
                </c:pt>
                <c:pt idx="1">
                  <c:v>23</c:v>
                </c:pt>
                <c:pt idx="2">
                  <c:v>5</c:v>
                </c:pt>
                <c:pt idx="3">
                  <c:v>3</c:v>
                </c:pt>
                <c:pt idx="4">
                  <c:v>6</c:v>
                </c:pt>
                <c:pt idx="5">
                  <c:v>16</c:v>
                </c:pt>
              </c:numCache>
            </c:numRef>
          </c:val>
          <c:extLst>
            <c:ext xmlns:c16="http://schemas.microsoft.com/office/drawing/2014/chart" uri="{C3380CC4-5D6E-409C-BE32-E72D297353CC}">
              <c16:uniqueId val="{00000003-F3DD-4C66-9D5D-450DE67A8D02}"/>
            </c:ext>
          </c:extLst>
        </c:ser>
        <c:dLbls>
          <c:dLblPos val="outEnd"/>
          <c:showLegendKey val="0"/>
          <c:showVal val="1"/>
          <c:showCatName val="0"/>
          <c:showSerName val="0"/>
          <c:showPercent val="0"/>
          <c:showBubbleSize val="0"/>
        </c:dLbls>
        <c:gapWidth val="219"/>
        <c:overlap val="-27"/>
        <c:axId val="-776066640"/>
        <c:axId val="-776059024"/>
      </c:barChart>
      <c:catAx>
        <c:axId val="-77606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accent1">
                    <a:lumMod val="10000"/>
                  </a:schemeClr>
                </a:solidFill>
                <a:latin typeface="+mn-lt"/>
                <a:ea typeface="+mn-ea"/>
                <a:cs typeface="+mn-cs"/>
              </a:defRPr>
            </a:pPr>
            <a:endParaRPr lang="es-CO"/>
          </a:p>
        </c:txPr>
        <c:crossAx val="-776059024"/>
        <c:crosses val="autoZero"/>
        <c:auto val="1"/>
        <c:lblAlgn val="ctr"/>
        <c:lblOffset val="100"/>
        <c:noMultiLvlLbl val="0"/>
      </c:catAx>
      <c:valAx>
        <c:axId val="-77605902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76066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accent1">
                  <a:lumMod val="1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r>
              <a:rPr lang="es-CO"/>
              <a:t>CONTRATOS CON SUPERVISIÓN E INTERVENTORIA </a:t>
            </a:r>
          </a:p>
        </c:rich>
      </c:tx>
      <c:overlay val="0"/>
      <c:spPr>
        <a:noFill/>
        <a:ln>
          <a:noFill/>
        </a:ln>
        <a:effectLst/>
      </c:spPr>
      <c:txPr>
        <a:bodyPr rot="0" spcFirstLastPara="1" vertOverflow="ellipsis" vert="horz" wrap="square" anchor="ctr" anchorCtr="1"/>
        <a:lstStyle/>
        <a:p>
          <a:pPr>
            <a:defRPr sz="1400" b="1" i="0" u="none" strike="noStrike" kern="1200" cap="none" baseline="0">
              <a:solidFill>
                <a:schemeClr val="lt1">
                  <a:lumMod val="85000"/>
                </a:schemeClr>
              </a:solidFill>
              <a:latin typeface="+mn-lt"/>
              <a:ea typeface="+mn-ea"/>
              <a:cs typeface="+mn-cs"/>
            </a:defRPr>
          </a:pPr>
          <a:endParaRPr lang="es-CO"/>
        </a:p>
      </c:txPr>
    </c:title>
    <c:autoTitleDeleted val="0"/>
    <c:plotArea>
      <c:layout/>
      <c:barChart>
        <c:barDir val="col"/>
        <c:grouping val="clustered"/>
        <c:varyColors val="0"/>
        <c:ser>
          <c:idx val="0"/>
          <c:order val="0"/>
          <c:tx>
            <c:strRef>
              <c:f>'PROCESOS '!$B$40</c:f>
              <c:strCache>
                <c:ptCount val="1"/>
                <c:pt idx="0">
                  <c:v>CONCURSO DE MERITOS ABIERTO</c:v>
                </c:pt>
              </c:strCache>
            </c:strRef>
          </c:tx>
          <c:spPr>
            <a:solidFill>
              <a:srgbClr val="FFC000"/>
            </a:solid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lumMod val="5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'!$C$40:$D$40</c:f>
              <c:numCache>
                <c:formatCode>General</c:formatCode>
                <c:ptCount val="2"/>
                <c:pt idx="0">
                  <c:v>14</c:v>
                </c:pt>
                <c:pt idx="1">
                  <c:v>14</c:v>
                </c:pt>
              </c:numCache>
            </c:numRef>
          </c:val>
          <c:extLst>
            <c:ext xmlns:c16="http://schemas.microsoft.com/office/drawing/2014/chart" uri="{C3380CC4-5D6E-409C-BE32-E72D297353CC}">
              <c16:uniqueId val="{00000000-2A31-4AA5-9CF9-5837D18E92FB}"/>
            </c:ext>
          </c:extLst>
        </c:ser>
        <c:ser>
          <c:idx val="1"/>
          <c:order val="1"/>
          <c:tx>
            <c:strRef>
              <c:f>'PROCESOS '!$B$41</c:f>
              <c:strCache>
                <c:ptCount val="1"/>
                <c:pt idx="0">
                  <c:v>CONTRATACIÓN DIRECTA</c:v>
                </c:pt>
              </c:strCache>
            </c:strRef>
          </c:tx>
          <c:spPr>
            <a:solidFill>
              <a:srgbClr val="FF00FF"/>
            </a:solid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'!$C$41:$D$41</c:f>
              <c:numCache>
                <c:formatCode>General</c:formatCode>
                <c:ptCount val="2"/>
                <c:pt idx="0">
                  <c:v>589</c:v>
                </c:pt>
                <c:pt idx="1">
                  <c:v>589</c:v>
                </c:pt>
              </c:numCache>
            </c:numRef>
          </c:val>
          <c:extLst>
            <c:ext xmlns:c16="http://schemas.microsoft.com/office/drawing/2014/chart" uri="{C3380CC4-5D6E-409C-BE32-E72D297353CC}">
              <c16:uniqueId val="{00000001-2A31-4AA5-9CF9-5837D18E92FB}"/>
            </c:ext>
          </c:extLst>
        </c:ser>
        <c:ser>
          <c:idx val="2"/>
          <c:order val="2"/>
          <c:tx>
            <c:strRef>
              <c:f>'PROCESOS '!$B$42</c:f>
              <c:strCache>
                <c:ptCount val="1"/>
                <c:pt idx="0">
                  <c:v>MINIMA CUANTIA</c:v>
                </c:pt>
              </c:strCache>
            </c:strRef>
          </c:tx>
          <c:spPr>
            <a:noFill/>
            <a:ln w="9525" cap="flat" cmpd="sng" algn="ctr">
              <a:solidFill>
                <a:schemeClr val="accent3"/>
              </a:solidFill>
              <a:miter lim="800000"/>
            </a:ln>
            <a:effectLst>
              <a:glow rad="63500">
                <a:schemeClr val="accent3">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'!$C$42:$D$42</c:f>
              <c:numCache>
                <c:formatCode>General</c:formatCode>
                <c:ptCount val="2"/>
                <c:pt idx="0">
                  <c:v>15</c:v>
                </c:pt>
                <c:pt idx="1">
                  <c:v>15</c:v>
                </c:pt>
              </c:numCache>
            </c:numRef>
          </c:val>
          <c:extLst>
            <c:ext xmlns:c16="http://schemas.microsoft.com/office/drawing/2014/chart" uri="{C3380CC4-5D6E-409C-BE32-E72D297353CC}">
              <c16:uniqueId val="{00000002-2A31-4AA5-9CF9-5837D18E92FB}"/>
            </c:ext>
          </c:extLst>
        </c:ser>
        <c:ser>
          <c:idx val="3"/>
          <c:order val="3"/>
          <c:tx>
            <c:strRef>
              <c:f>'PROCESOS '!$B$43</c:f>
              <c:strCache>
                <c:ptCount val="1"/>
                <c:pt idx="0">
                  <c:v>SELECCIÓN ABREVIADA DE MENOR CUANTIA</c:v>
                </c:pt>
              </c:strCache>
            </c:strRef>
          </c:tx>
          <c:spPr>
            <a:noFill/>
            <a:ln w="9525" cap="flat" cmpd="sng" algn="ctr">
              <a:solidFill>
                <a:schemeClr val="accent4"/>
              </a:solidFill>
              <a:miter lim="800000"/>
            </a:ln>
            <a:effectLst>
              <a:glow rad="63500">
                <a:schemeClr val="accent4">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'!$C$43:$D$43</c:f>
              <c:numCache>
                <c:formatCode>General</c:formatCode>
                <c:ptCount val="2"/>
                <c:pt idx="0">
                  <c:v>14</c:v>
                </c:pt>
                <c:pt idx="1">
                  <c:v>14</c:v>
                </c:pt>
              </c:numCache>
            </c:numRef>
          </c:val>
          <c:extLst>
            <c:ext xmlns:c16="http://schemas.microsoft.com/office/drawing/2014/chart" uri="{C3380CC4-5D6E-409C-BE32-E72D297353CC}">
              <c16:uniqueId val="{00000003-2A31-4AA5-9CF9-5837D18E92FB}"/>
            </c:ext>
          </c:extLst>
        </c:ser>
        <c:ser>
          <c:idx val="4"/>
          <c:order val="4"/>
          <c:tx>
            <c:strRef>
              <c:f>'PROCESOS '!$B$44</c:f>
              <c:strCache>
                <c:ptCount val="1"/>
                <c:pt idx="0">
                  <c:v>LICITACIÓN PÚBLICA</c:v>
                </c:pt>
              </c:strCache>
            </c:strRef>
          </c:tx>
          <c:spPr>
            <a:noFill/>
            <a:ln w="9525" cap="flat" cmpd="sng" algn="ctr">
              <a:solidFill>
                <a:schemeClr val="accent5"/>
              </a:solidFill>
              <a:miter lim="800000"/>
            </a:ln>
            <a:effectLst>
              <a:glow rad="63500">
                <a:schemeClr val="accent5">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'!$C$44:$D$44</c:f>
              <c:numCache>
                <c:formatCode>General</c:formatCode>
                <c:ptCount val="2"/>
                <c:pt idx="0">
                  <c:v>3</c:v>
                </c:pt>
                <c:pt idx="1">
                  <c:v>3</c:v>
                </c:pt>
              </c:numCache>
            </c:numRef>
          </c:val>
          <c:extLst>
            <c:ext xmlns:c16="http://schemas.microsoft.com/office/drawing/2014/chart" uri="{C3380CC4-5D6E-409C-BE32-E72D297353CC}">
              <c16:uniqueId val="{00000004-2A31-4AA5-9CF9-5837D18E92FB}"/>
            </c:ext>
          </c:extLst>
        </c:ser>
        <c:ser>
          <c:idx val="5"/>
          <c:order val="5"/>
          <c:tx>
            <c:strRef>
              <c:f>'PROCESOS '!$B$45</c:f>
              <c:strCache>
                <c:ptCount val="1"/>
                <c:pt idx="0">
                  <c:v>APPs- INICIATIVA PÚBLICA</c:v>
                </c:pt>
              </c:strCache>
            </c:strRef>
          </c:tx>
          <c:spPr>
            <a:noFill/>
            <a:ln w="9525" cap="flat" cmpd="sng" algn="ctr">
              <a:solidFill>
                <a:schemeClr val="accent6"/>
              </a:solidFill>
              <a:miter lim="800000"/>
            </a:ln>
            <a:effectLst>
              <a:glow rad="63500">
                <a:schemeClr val="accent6">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'!$C$45:$D$45</c:f>
              <c:numCache>
                <c:formatCode>General</c:formatCode>
                <c:ptCount val="2"/>
                <c:pt idx="0">
                  <c:v>1</c:v>
                </c:pt>
                <c:pt idx="1">
                  <c:v>1</c:v>
                </c:pt>
              </c:numCache>
            </c:numRef>
          </c:val>
          <c:extLst>
            <c:ext xmlns:c16="http://schemas.microsoft.com/office/drawing/2014/chart" uri="{C3380CC4-5D6E-409C-BE32-E72D297353CC}">
              <c16:uniqueId val="{00000005-2A31-4AA5-9CF9-5837D18E92FB}"/>
            </c:ext>
          </c:extLst>
        </c:ser>
        <c:ser>
          <c:idx val="6"/>
          <c:order val="6"/>
          <c:tx>
            <c:strRef>
              <c:f>'PROCESOS '!$B$46</c:f>
              <c:strCache>
                <c:ptCount val="1"/>
                <c:pt idx="0">
                  <c:v>SELECCIÓN ABREVIADA POR SUBASTA INVERSA PRESENCIAL</c:v>
                </c:pt>
              </c:strCache>
            </c:strRef>
          </c:tx>
          <c:spPr>
            <a:noFill/>
            <a:ln w="9525" cap="flat" cmpd="sng" algn="ctr">
              <a:solidFill>
                <a:schemeClr val="accent1">
                  <a:lumMod val="60000"/>
                </a:schemeClr>
              </a:solidFill>
              <a:miter lim="800000"/>
            </a:ln>
            <a:effectLst>
              <a:glow rad="63500">
                <a:schemeClr val="accent1">
                  <a:lumMod val="60000"/>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'!$C$46:$D$46</c:f>
              <c:numCache>
                <c:formatCode>General</c:formatCode>
                <c:ptCount val="2"/>
                <c:pt idx="0">
                  <c:v>4</c:v>
                </c:pt>
                <c:pt idx="1">
                  <c:v>4</c:v>
                </c:pt>
              </c:numCache>
            </c:numRef>
          </c:val>
          <c:extLst>
            <c:ext xmlns:c16="http://schemas.microsoft.com/office/drawing/2014/chart" uri="{C3380CC4-5D6E-409C-BE32-E72D297353CC}">
              <c16:uniqueId val="{00000006-2A31-4AA5-9CF9-5837D18E92FB}"/>
            </c:ext>
          </c:extLst>
        </c:ser>
        <c:ser>
          <c:idx val="7"/>
          <c:order val="7"/>
          <c:tx>
            <c:strRef>
              <c:f>'PROCESOS '!$B$47</c:f>
              <c:strCache>
                <c:ptCount val="1"/>
                <c:pt idx="0">
                  <c:v>CONVENIOS </c:v>
                </c:pt>
              </c:strCache>
            </c:strRef>
          </c:tx>
          <c:spPr>
            <a:noFill/>
            <a:ln w="9525" cap="flat" cmpd="sng" algn="ctr">
              <a:solidFill>
                <a:schemeClr val="accent2">
                  <a:lumMod val="60000"/>
                </a:schemeClr>
              </a:solidFill>
              <a:miter lim="800000"/>
            </a:ln>
            <a:effectLst>
              <a:glow rad="63500">
                <a:schemeClr val="accent2">
                  <a:lumMod val="60000"/>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1">
                        <a:lumMod val="10000"/>
                      </a:schemeClr>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'PROCESOS '!$C$39:$D$39</c:f>
              <c:strCache>
                <c:ptCount val="2"/>
                <c:pt idx="0">
                  <c:v># DE CONTRATOS</c:v>
                </c:pt>
                <c:pt idx="1">
                  <c:v>CON SUPERVISIÓN</c:v>
                </c:pt>
              </c:strCache>
            </c:strRef>
          </c:cat>
          <c:val>
            <c:numRef>
              <c:f>'PROCESOS '!$C$47:$D$47</c:f>
              <c:numCache>
                <c:formatCode>General</c:formatCode>
                <c:ptCount val="2"/>
                <c:pt idx="0">
                  <c:v>27</c:v>
                </c:pt>
                <c:pt idx="1">
                  <c:v>27</c:v>
                </c:pt>
              </c:numCache>
            </c:numRef>
          </c:val>
          <c:extLst>
            <c:ext xmlns:c16="http://schemas.microsoft.com/office/drawing/2014/chart" uri="{C3380CC4-5D6E-409C-BE32-E72D297353CC}">
              <c16:uniqueId val="{00000007-2A31-4AA5-9CF9-5837D18E92FB}"/>
            </c:ext>
          </c:extLst>
        </c:ser>
        <c:dLbls>
          <c:dLblPos val="inEnd"/>
          <c:showLegendKey val="0"/>
          <c:showVal val="1"/>
          <c:showCatName val="0"/>
          <c:showSerName val="0"/>
          <c:showPercent val="0"/>
          <c:showBubbleSize val="0"/>
        </c:dLbls>
        <c:gapWidth val="315"/>
        <c:overlap val="-40"/>
        <c:axId val="1371486576"/>
        <c:axId val="1353291696"/>
      </c:barChart>
      <c:catAx>
        <c:axId val="1371486576"/>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O"/>
          </a:p>
        </c:txPr>
        <c:crossAx val="1353291696"/>
        <c:crosses val="autoZero"/>
        <c:auto val="1"/>
        <c:lblAlgn val="ctr"/>
        <c:lblOffset val="100"/>
        <c:noMultiLvlLbl val="0"/>
      </c:catAx>
      <c:valAx>
        <c:axId val="1353291696"/>
        <c:scaling>
          <c:orientation val="minMax"/>
        </c:scaling>
        <c:delete val="1"/>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crossAx val="1371486576"/>
        <c:crosses val="autoZero"/>
        <c:crossBetween val="between"/>
      </c:valAx>
      <c:spPr>
        <a:noFill/>
        <a:ln>
          <a:noFill/>
        </a:ln>
        <a:effectLst/>
      </c:spPr>
    </c:plotArea>
    <c:legend>
      <c:legendPos val="t"/>
      <c:layout>
        <c:manualLayout>
          <c:xMode val="edge"/>
          <c:yMode val="edge"/>
          <c:x val="0.11986231211280357"/>
          <c:y val="0.12846576491897585"/>
          <c:w val="0.76027537577439286"/>
          <c:h val="0.2817813618192013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es-CO"/>
        </a:p>
      </c:txPr>
    </c:legend>
    <c:plotVisOnly val="1"/>
    <c:dispBlanksAs val="gap"/>
    <c:showDLblsOverMax val="0"/>
  </c:chart>
  <c:spPr>
    <a:solidFill>
      <a:schemeClr val="tx1">
        <a:lumMod val="20000"/>
        <a:lumOff val="80000"/>
      </a:schemeClr>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2060"/>
            </a:solid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Hoja1!$B$21:$B$28</c:f>
              <c:strCache>
                <c:ptCount val="8"/>
                <c:pt idx="0">
                  <c:v>Liciatación Pública</c:v>
                </c:pt>
                <c:pt idx="1">
                  <c:v>Concurso de Meritos Abierto</c:v>
                </c:pt>
                <c:pt idx="2">
                  <c:v>Selección Abreviada de Menor Cuantía </c:v>
                </c:pt>
                <c:pt idx="3">
                  <c:v>Minima Cuantía</c:v>
                </c:pt>
                <c:pt idx="4">
                  <c:v>Selección Abreviada por Subasta Inversa Presencial</c:v>
                </c:pt>
                <c:pt idx="5">
                  <c:v>APPs- Iniciativa Privada</c:v>
                </c:pt>
                <c:pt idx="6">
                  <c:v>APPs- Iniciativa Pública</c:v>
                </c:pt>
                <c:pt idx="7">
                  <c:v> TOTAL </c:v>
                </c:pt>
              </c:strCache>
            </c:strRef>
          </c:cat>
          <c:val>
            <c:numRef>
              <c:f>Hoja1!$C$21:$C$28</c:f>
              <c:numCache>
                <c:formatCode>_("$"* #,##0.00_);_("$"* \(#,##0.00\);_("$"* "-"??_);_(@_)</c:formatCode>
                <c:ptCount val="8"/>
                <c:pt idx="0">
                  <c:v>155520575288</c:v>
                </c:pt>
                <c:pt idx="1">
                  <c:v>109307174576</c:v>
                </c:pt>
                <c:pt idx="2">
                  <c:v>4783803176</c:v>
                </c:pt>
                <c:pt idx="3">
                  <c:v>434169449</c:v>
                </c:pt>
                <c:pt idx="4">
                  <c:v>1465868676</c:v>
                </c:pt>
                <c:pt idx="5">
                  <c:v>0</c:v>
                </c:pt>
                <c:pt idx="6">
                  <c:v>1394047924278</c:v>
                </c:pt>
                <c:pt idx="7">
                  <c:v>1665559515443</c:v>
                </c:pt>
              </c:numCache>
            </c:numRef>
          </c:val>
          <c:extLst>
            <c:ext xmlns:c16="http://schemas.microsoft.com/office/drawing/2014/chart" uri="{C3380CC4-5D6E-409C-BE32-E72D297353CC}">
              <c16:uniqueId val="{00000000-B46B-4EA9-8926-040893B847FA}"/>
            </c:ext>
          </c:extLst>
        </c:ser>
        <c:dLbls>
          <c:showLegendKey val="0"/>
          <c:showVal val="0"/>
          <c:showCatName val="0"/>
          <c:showSerName val="0"/>
          <c:showPercent val="0"/>
          <c:showBubbleSize val="0"/>
        </c:dLbls>
        <c:gapWidth val="227"/>
        <c:overlap val="-48"/>
        <c:axId val="1354488144"/>
        <c:axId val="1354642400"/>
      </c:barChart>
      <c:catAx>
        <c:axId val="1354488144"/>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000" b="1" i="0" u="none" strike="noStrike" kern="1200" baseline="0">
                <a:solidFill>
                  <a:schemeClr val="accent1">
                    <a:lumMod val="10000"/>
                  </a:schemeClr>
                </a:solidFill>
                <a:latin typeface="+mn-lt"/>
                <a:ea typeface="+mn-ea"/>
                <a:cs typeface="+mn-cs"/>
              </a:defRPr>
            </a:pPr>
            <a:endParaRPr lang="es-CO"/>
          </a:p>
        </c:txPr>
        <c:crossAx val="1354642400"/>
        <c:crosses val="autoZero"/>
        <c:auto val="1"/>
        <c:lblAlgn val="ctr"/>
        <c:lblOffset val="100"/>
        <c:noMultiLvlLbl val="0"/>
      </c:catAx>
      <c:valAx>
        <c:axId val="1354642400"/>
        <c:scaling>
          <c:orientation val="minMax"/>
        </c:scaling>
        <c:delete val="0"/>
        <c:axPos val="b"/>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accent1">
                    <a:lumMod val="10000"/>
                  </a:schemeClr>
                </a:solidFill>
                <a:latin typeface="+mn-lt"/>
                <a:ea typeface="+mn-ea"/>
                <a:cs typeface="+mn-cs"/>
              </a:defRPr>
            </a:pPr>
            <a:endParaRPr lang="es-CO"/>
          </a:p>
        </c:txPr>
        <c:crossAx val="1354488144"/>
        <c:crosses val="autoZero"/>
        <c:crossBetween val="between"/>
      </c:valAx>
      <c:spPr>
        <a:noFill/>
        <a:ln>
          <a:noFill/>
        </a:ln>
        <a:effectLst/>
      </c:spPr>
    </c:plotArea>
    <c:plotVisOnly val="1"/>
    <c:dispBlanksAs val="gap"/>
    <c:showDLblsOverMax val="0"/>
  </c:chart>
  <c:spPr>
    <a:solidFill>
      <a:schemeClr val="tx1">
        <a:lumMod val="40000"/>
        <a:lumOff val="60000"/>
      </a:schemeClr>
    </a:solid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bg2">
                  <a:lumMod val="5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E28-4C13-A097-435C1452F2B4}"/>
              </c:ext>
            </c:extLst>
          </c:dPt>
          <c:dPt>
            <c:idx val="1"/>
            <c:bubble3D val="0"/>
            <c:spPr>
              <a:solidFill>
                <a:srgbClr val="C00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E28-4C13-A097-435C1452F2B4}"/>
              </c:ext>
            </c:extLst>
          </c:dPt>
          <c:dLbls>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'PROCESOS '!$B$11:$B$12</c:f>
              <c:strCache>
                <c:ptCount val="2"/>
                <c:pt idx="0">
                  <c:v>PRESTACIÓN DE SERVICIOS</c:v>
                </c:pt>
                <c:pt idx="1">
                  <c:v>CONVENIOS</c:v>
                </c:pt>
              </c:strCache>
            </c:strRef>
          </c:cat>
          <c:val>
            <c:numRef>
              <c:f>'PROCESOS '!$C$11:$C$12</c:f>
              <c:numCache>
                <c:formatCode>General</c:formatCode>
                <c:ptCount val="2"/>
                <c:pt idx="0">
                  <c:v>589</c:v>
                </c:pt>
                <c:pt idx="1">
                  <c:v>27</c:v>
                </c:pt>
              </c:numCache>
            </c:numRef>
          </c:val>
          <c:extLst>
            <c:ext xmlns:c16="http://schemas.microsoft.com/office/drawing/2014/chart" uri="{C3380CC4-5D6E-409C-BE32-E72D297353CC}">
              <c16:uniqueId val="{00000004-DE28-4C13-A097-435C1452F2B4}"/>
            </c:ext>
          </c:extLst>
        </c:ser>
        <c:dLbls>
          <c:dLblPos val="ctr"/>
          <c:showLegendKey val="0"/>
          <c:showVal val="0"/>
          <c:showCatName val="0"/>
          <c:showSerName val="0"/>
          <c:showPercent val="1"/>
          <c:showBubbleSize val="0"/>
          <c:showLeaderLines val="1"/>
        </c:dLbls>
      </c:pie3DChart>
      <c:spPr>
        <a:solidFill>
          <a:schemeClr val="bg1">
            <a:lumMod val="95000"/>
          </a:schemeClr>
        </a:solid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00" b="1" i="0" u="none" strike="noStrike" kern="1200" baseline="0">
              <a:solidFill>
                <a:schemeClr val="accent1">
                  <a:lumMod val="10000"/>
                </a:schemeClr>
              </a:solidFill>
              <a:latin typeface="+mn-lt"/>
              <a:ea typeface="+mn-ea"/>
              <a:cs typeface="+mn-cs"/>
            </a:defRPr>
          </a:pPr>
          <a:endParaRPr lang="es-CO"/>
        </a:p>
      </c:txPr>
    </c:legend>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359645669291338"/>
          <c:y val="0.19486111111111112"/>
          <c:w val="0.53650765529308841"/>
          <c:h val="0.72088764946048411"/>
        </c:manualLayout>
      </c:layout>
      <c:barChart>
        <c:barDir val="bar"/>
        <c:grouping val="clustered"/>
        <c:varyColors val="0"/>
        <c:ser>
          <c:idx val="0"/>
          <c:order val="0"/>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'PROCESOS '!$E$17:$E$19</c:f>
              <c:strCache>
                <c:ptCount val="3"/>
                <c:pt idx="0">
                  <c:v> PRESTACIÓN DE SERVICIOS </c:v>
                </c:pt>
                <c:pt idx="1">
                  <c:v> CONVENIOS </c:v>
                </c:pt>
                <c:pt idx="2">
                  <c:v> TOTAL </c:v>
                </c:pt>
              </c:strCache>
            </c:strRef>
          </c:cat>
          <c:val>
            <c:numRef>
              <c:f>'PROCESOS '!$F$17:$F$19</c:f>
              <c:numCache>
                <c:formatCode>_("$"* #,##0.00_);_("$"* \(#,##0.00\);_("$"* "-"??_);_(@_)</c:formatCode>
                <c:ptCount val="3"/>
                <c:pt idx="0">
                  <c:v>40204270421</c:v>
                </c:pt>
                <c:pt idx="1">
                  <c:v>21389051648</c:v>
                </c:pt>
                <c:pt idx="2">
                  <c:v>61593322069</c:v>
                </c:pt>
              </c:numCache>
            </c:numRef>
          </c:val>
          <c:extLst>
            <c:ext xmlns:c16="http://schemas.microsoft.com/office/drawing/2014/chart" uri="{C3380CC4-5D6E-409C-BE32-E72D297353CC}">
              <c16:uniqueId val="{00000000-9DAA-4A15-9870-CAE03C84398A}"/>
            </c:ext>
          </c:extLst>
        </c:ser>
        <c:dLbls>
          <c:showLegendKey val="0"/>
          <c:showVal val="0"/>
          <c:showCatName val="0"/>
          <c:showSerName val="0"/>
          <c:showPercent val="0"/>
          <c:showBubbleSize val="0"/>
        </c:dLbls>
        <c:gapWidth val="182"/>
        <c:axId val="1288706303"/>
        <c:axId val="1530092159"/>
      </c:barChart>
      <c:catAx>
        <c:axId val="12887063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accent4">
                    <a:lumMod val="50000"/>
                  </a:schemeClr>
                </a:solidFill>
                <a:latin typeface="+mn-lt"/>
                <a:ea typeface="+mn-ea"/>
                <a:cs typeface="+mn-cs"/>
              </a:defRPr>
            </a:pPr>
            <a:endParaRPr lang="es-CO"/>
          </a:p>
        </c:txPr>
        <c:crossAx val="1530092159"/>
        <c:crosses val="autoZero"/>
        <c:auto val="1"/>
        <c:lblAlgn val="ctr"/>
        <c:lblOffset val="100"/>
        <c:noMultiLvlLbl val="0"/>
      </c:catAx>
      <c:valAx>
        <c:axId val="1530092159"/>
        <c:scaling>
          <c:orientation val="minMax"/>
        </c:scaling>
        <c:delete val="1"/>
        <c:axPos val="b"/>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crossAx val="1288706303"/>
        <c:crosses val="autoZero"/>
        <c:crossBetween val="between"/>
      </c:valAx>
      <c:spPr>
        <a:noFill/>
        <a:ln>
          <a:noFill/>
        </a:ln>
        <a:effectLst/>
      </c:spPr>
    </c:plotArea>
    <c:plotVisOnly val="1"/>
    <c:dispBlanksAs val="gap"/>
    <c:showDLblsOverMax val="0"/>
  </c:chart>
  <c:spPr>
    <a:solidFill>
      <a:schemeClr val="tx1">
        <a:lumMod val="40000"/>
        <a:lumOff val="60000"/>
      </a:schemeClr>
    </a:solid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989254962259359"/>
          <c:y val="2.936397668538086E-2"/>
          <c:w val="0.55872982893152023"/>
          <c:h val="0.90376182598953658"/>
        </c:manualLayout>
      </c:layout>
      <c:barChart>
        <c:barDir val="bar"/>
        <c:grouping val="clustered"/>
        <c:varyColors val="0"/>
        <c:ser>
          <c:idx val="0"/>
          <c:order val="0"/>
          <c:spPr>
            <a:solidFill>
              <a:srgbClr val="002060"/>
            </a:solidFill>
            <a:ln>
              <a:noFill/>
            </a:ln>
            <a:effectLst>
              <a:outerShdw blurRad="40000" dist="23000" dir="5400000" rotWithShape="0">
                <a:srgbClr val="000000">
                  <a:alpha val="35000"/>
                </a:srgbClr>
              </a:outerShdw>
            </a:effectLst>
          </c:spPr>
          <c:invertIfNegative val="0"/>
          <c:dLbls>
            <c:dLbl>
              <c:idx val="0"/>
              <c:layout>
                <c:manualLayout>
                  <c:x val="1.0757749111966265E-2"/>
                  <c:y val="2.669452425943714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33-424C-8A21-9EAC66CBCBC3}"/>
                </c:ext>
              </c:extLst>
            </c:dLbl>
            <c:dLbl>
              <c:idx val="1"/>
              <c:layout>
                <c:manualLayout>
                  <c:x val="8.1063881689951399E-4"/>
                  <c:y val="-2.669452425943812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33-424C-8A21-9EAC66CBCBC3}"/>
                </c:ext>
              </c:extLst>
            </c:dLbl>
            <c:dLbl>
              <c:idx val="6"/>
              <c:layout>
                <c:manualLayout>
                  <c:x val="-3.7129915646184294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33-424C-8A21-9EAC66CBCBC3}"/>
                </c:ext>
              </c:extLst>
            </c:dLbl>
            <c:dLbl>
              <c:idx val="7"/>
              <c:layout>
                <c:manualLayout>
                  <c:x val="-1.1050919557935376E-2"/>
                  <c:y val="5.338904851887428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33-424C-8A21-9EAC66CBCBC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Hoja1!$B$6:$B$15</c:f>
              <c:strCache>
                <c:ptCount val="10"/>
                <c:pt idx="0">
                  <c:v>Liciatación Pública</c:v>
                </c:pt>
                <c:pt idx="1">
                  <c:v>Concurso de Meritos Abierto</c:v>
                </c:pt>
                <c:pt idx="2">
                  <c:v>Selección Abreviada de Menor Cuantía </c:v>
                </c:pt>
                <c:pt idx="3">
                  <c:v>Minima Cuantía</c:v>
                </c:pt>
                <c:pt idx="4">
                  <c:v>Selección Abreviada por Subasta Inversa Presencial</c:v>
                </c:pt>
                <c:pt idx="5">
                  <c:v>APPs- Iniciativa Privada</c:v>
                </c:pt>
                <c:pt idx="6">
                  <c:v>APPs- Iniciativa Pública</c:v>
                </c:pt>
                <c:pt idx="7">
                  <c:v> Prestación de Servicios </c:v>
                </c:pt>
                <c:pt idx="8">
                  <c:v> Convenios </c:v>
                </c:pt>
                <c:pt idx="9">
                  <c:v> TOTAL </c:v>
                </c:pt>
              </c:strCache>
            </c:strRef>
          </c:cat>
          <c:val>
            <c:numRef>
              <c:f>Hoja1!$C$6:$C$15</c:f>
              <c:numCache>
                <c:formatCode>_("$"* #,##0.00_);_("$"* \(#,##0.00\);_("$"* "-"??_);_(@_)</c:formatCode>
                <c:ptCount val="10"/>
                <c:pt idx="0">
                  <c:v>155520575288</c:v>
                </c:pt>
                <c:pt idx="1">
                  <c:v>109307174576</c:v>
                </c:pt>
                <c:pt idx="2">
                  <c:v>4783803176</c:v>
                </c:pt>
                <c:pt idx="3">
                  <c:v>434169449</c:v>
                </c:pt>
                <c:pt idx="4">
                  <c:v>1465868676</c:v>
                </c:pt>
                <c:pt idx="5">
                  <c:v>0</c:v>
                </c:pt>
                <c:pt idx="6">
                  <c:v>1394047924278</c:v>
                </c:pt>
                <c:pt idx="7">
                  <c:v>40204270421</c:v>
                </c:pt>
                <c:pt idx="8">
                  <c:v>21389051648</c:v>
                </c:pt>
                <c:pt idx="9">
                  <c:v>1727152837512</c:v>
                </c:pt>
              </c:numCache>
            </c:numRef>
          </c:val>
          <c:extLst>
            <c:ext xmlns:c16="http://schemas.microsoft.com/office/drawing/2014/chart" uri="{C3380CC4-5D6E-409C-BE32-E72D297353CC}">
              <c16:uniqueId val="{00000000-C733-424C-8A21-9EAC66CBCBC3}"/>
            </c:ext>
          </c:extLst>
        </c:ser>
        <c:dLbls>
          <c:dLblPos val="inEnd"/>
          <c:showLegendKey val="0"/>
          <c:showVal val="1"/>
          <c:showCatName val="0"/>
          <c:showSerName val="0"/>
          <c:showPercent val="0"/>
          <c:showBubbleSize val="0"/>
        </c:dLbls>
        <c:gapWidth val="100"/>
        <c:axId val="1354488144"/>
        <c:axId val="1354642400"/>
      </c:barChart>
      <c:catAx>
        <c:axId val="1354488144"/>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accent1">
                    <a:lumMod val="10000"/>
                  </a:schemeClr>
                </a:solidFill>
                <a:latin typeface="+mn-lt"/>
                <a:ea typeface="+mn-ea"/>
                <a:cs typeface="+mn-cs"/>
              </a:defRPr>
            </a:pPr>
            <a:endParaRPr lang="es-CO"/>
          </a:p>
        </c:txPr>
        <c:crossAx val="1354642400"/>
        <c:crosses val="autoZero"/>
        <c:auto val="1"/>
        <c:lblAlgn val="ctr"/>
        <c:lblOffset val="100"/>
        <c:noMultiLvlLbl val="0"/>
      </c:catAx>
      <c:valAx>
        <c:axId val="1354642400"/>
        <c:scaling>
          <c:orientation val="minMax"/>
        </c:scaling>
        <c:delete val="0"/>
        <c:axPos val="b"/>
        <c:majorGridlines>
          <c:spPr>
            <a:ln w="9525" cap="flat" cmpd="sng" algn="ctr">
              <a:solidFill>
                <a:schemeClr val="tx2">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accent4">
                    <a:lumMod val="50000"/>
                  </a:schemeClr>
                </a:solidFill>
                <a:latin typeface="+mn-lt"/>
                <a:ea typeface="+mn-ea"/>
                <a:cs typeface="+mn-cs"/>
              </a:defRPr>
            </a:pPr>
            <a:endParaRPr lang="es-CO"/>
          </a:p>
        </c:txPr>
        <c:crossAx val="1354488144"/>
        <c:crosses val="autoZero"/>
        <c:crossBetween val="between"/>
      </c:valAx>
      <c:spPr>
        <a:noFill/>
        <a:ln>
          <a:noFill/>
        </a:ln>
        <a:effectLst/>
      </c:spPr>
    </c:plotArea>
    <c:plotVisOnly val="1"/>
    <c:dispBlanksAs val="gap"/>
    <c:showDLblsOverMax val="0"/>
  </c:chart>
  <c:spPr>
    <a:solidFill>
      <a:schemeClr val="tx1">
        <a:lumMod val="40000"/>
        <a:lumOff val="60000"/>
      </a:schemeClr>
    </a:solid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2060"/>
            </a:solidFill>
            <a:ln>
              <a:noFill/>
            </a:ln>
            <a:effectLst/>
          </c:spPr>
          <c:invertIfNegative val="0"/>
          <c:dLbls>
            <c:dLbl>
              <c:idx val="3"/>
              <c:tx>
                <c:rich>
                  <a:bodyPr/>
                  <a:lstStyle/>
                  <a:p>
                    <a:r>
                      <a:rPr lang="en-US" dirty="0"/>
                      <a:t>672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692-4BBF-B1D2-BD2ADC03B516}"/>
                </c:ext>
              </c:extLst>
            </c:dLbl>
            <c:dLbl>
              <c:idx val="18"/>
              <c:tx>
                <c:rich>
                  <a:bodyPr/>
                  <a:lstStyle/>
                  <a:p>
                    <a:r>
                      <a:rPr lang="en-US" dirty="0"/>
                      <a:t>1225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692-4BBF-B1D2-BD2ADC03B516}"/>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DOCUMENTOS!$B$3:$B$21</c:f>
              <c:strCache>
                <c:ptCount val="19"/>
                <c:pt idx="0">
                  <c:v>AVISOS DE CONVOCATORIA LP-IPV-IPB-APP</c:v>
                </c:pt>
                <c:pt idx="1">
                  <c:v>AVISOS DE CONVOCATORIA SA-CM-SI</c:v>
                </c:pt>
                <c:pt idx="2">
                  <c:v>INVITACION PUBLICA MC</c:v>
                </c:pt>
                <c:pt idx="3">
                  <c:v>ESTUDIOS PREVIOS - GENERAL TODOS LOS PROCESOS</c:v>
                </c:pt>
                <c:pt idx="4">
                  <c:v>RESPUESTA A OBSERVACIONES PREPLIEGO TODOS LOS PROCESOS</c:v>
                </c:pt>
                <c:pt idx="5">
                  <c:v>ACTA DE CIERRE DE PRESENTACION OFERTAS</c:v>
                </c:pt>
                <c:pt idx="6">
                  <c:v>AUDIENCIAACLARACION DE RIESGOS O PLIEGOS- LP-CM-SI-APPS-SA</c:v>
                </c:pt>
                <c:pt idx="7">
                  <c:v>RESOLUCIONES DE APERTURA LP-CM-SI-APPS-SA</c:v>
                </c:pt>
                <c:pt idx="8">
                  <c:v>PLIEGO DE CONDICIONES LP-CM-SI-APPS-SA</c:v>
                </c:pt>
                <c:pt idx="9">
                  <c:v>RESPUESTA PREGUNTAS PLIEGO LP-CM-SI-APPS-SA</c:v>
                </c:pt>
                <c:pt idx="10">
                  <c:v>INFORME DE EVALUACION  TODOS INCLUIDO MINIMA</c:v>
                </c:pt>
                <c:pt idx="11">
                  <c:v>RESPUESTAS AL INFORME DE EVALUACION INICIAL</c:v>
                </c:pt>
                <c:pt idx="12">
                  <c:v>ACTO DECLARATORIA DE DESIERTO </c:v>
                </c:pt>
                <c:pt idx="13">
                  <c:v>TERMINADO ANORMALMENTE</c:v>
                </c:pt>
                <c:pt idx="14">
                  <c:v>ACTA AUDIENCIA ADJUDICACION  LP-CM-SI-APPS-SA</c:v>
                </c:pt>
                <c:pt idx="15">
                  <c:v>RESOLUCION DE ADJUDICACION  LP-CM-SI-APPS-SA</c:v>
                </c:pt>
                <c:pt idx="16">
                  <c:v>COMUNICACIÓN DE ACEPTACION DE OFERTA SOLO MINIMAS</c:v>
                </c:pt>
                <c:pt idx="17">
                  <c:v>ADENDAS</c:v>
                </c:pt>
                <c:pt idx="18">
                  <c:v>TOTAL DOCUMENTOS PUBLICADOS</c:v>
                </c:pt>
              </c:strCache>
            </c:strRef>
          </c:cat>
          <c:val>
            <c:numRef>
              <c:f>DOCUMENTOS!$C$3:$C$21</c:f>
              <c:numCache>
                <c:formatCode>0</c:formatCode>
                <c:ptCount val="19"/>
                <c:pt idx="0">
                  <c:v>3</c:v>
                </c:pt>
                <c:pt idx="1">
                  <c:v>30</c:v>
                </c:pt>
                <c:pt idx="2">
                  <c:v>23</c:v>
                </c:pt>
                <c:pt idx="3">
                  <c:v>671</c:v>
                </c:pt>
                <c:pt idx="4" formatCode="#,##0">
                  <c:v>43</c:v>
                </c:pt>
                <c:pt idx="5">
                  <c:v>53</c:v>
                </c:pt>
                <c:pt idx="6">
                  <c:v>32</c:v>
                </c:pt>
                <c:pt idx="7">
                  <c:v>32</c:v>
                </c:pt>
                <c:pt idx="8">
                  <c:v>32</c:v>
                </c:pt>
                <c:pt idx="9">
                  <c:v>70</c:v>
                </c:pt>
                <c:pt idx="10">
                  <c:v>48</c:v>
                </c:pt>
                <c:pt idx="11">
                  <c:v>42</c:v>
                </c:pt>
                <c:pt idx="12">
                  <c:v>7</c:v>
                </c:pt>
                <c:pt idx="13">
                  <c:v>3</c:v>
                </c:pt>
                <c:pt idx="14">
                  <c:v>30</c:v>
                </c:pt>
                <c:pt idx="15">
                  <c:v>31</c:v>
                </c:pt>
                <c:pt idx="16">
                  <c:v>16</c:v>
                </c:pt>
                <c:pt idx="17">
                  <c:v>58</c:v>
                </c:pt>
                <c:pt idx="18">
                  <c:v>1224</c:v>
                </c:pt>
              </c:numCache>
            </c:numRef>
          </c:val>
          <c:extLst>
            <c:ext xmlns:c16="http://schemas.microsoft.com/office/drawing/2014/chart" uri="{C3380CC4-5D6E-409C-BE32-E72D297353CC}">
              <c16:uniqueId val="{00000000-B637-4CBE-B745-2DAA0EB1D312}"/>
            </c:ext>
          </c:extLst>
        </c:ser>
        <c:dLbls>
          <c:showLegendKey val="0"/>
          <c:showVal val="0"/>
          <c:showCatName val="0"/>
          <c:showSerName val="0"/>
          <c:showPercent val="0"/>
          <c:showBubbleSize val="0"/>
        </c:dLbls>
        <c:gapWidth val="182"/>
        <c:axId val="902760479"/>
        <c:axId val="932825663"/>
      </c:barChart>
      <c:catAx>
        <c:axId val="9027604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accent1">
                    <a:lumMod val="10000"/>
                  </a:schemeClr>
                </a:solidFill>
                <a:latin typeface="+mn-lt"/>
                <a:ea typeface="+mn-ea"/>
                <a:cs typeface="+mn-cs"/>
              </a:defRPr>
            </a:pPr>
            <a:endParaRPr lang="es-CO"/>
          </a:p>
        </c:txPr>
        <c:crossAx val="932825663"/>
        <c:crosses val="autoZero"/>
        <c:auto val="1"/>
        <c:lblAlgn val="ctr"/>
        <c:lblOffset val="100"/>
        <c:noMultiLvlLbl val="0"/>
      </c:catAx>
      <c:valAx>
        <c:axId val="93282566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accent1">
                    <a:lumMod val="10000"/>
                  </a:schemeClr>
                </a:solidFill>
                <a:latin typeface="+mn-lt"/>
                <a:ea typeface="+mn-ea"/>
                <a:cs typeface="+mn-cs"/>
              </a:defRPr>
            </a:pPr>
            <a:endParaRPr lang="es-CO"/>
          </a:p>
        </c:txPr>
        <c:crossAx val="902760479"/>
        <c:crosses val="autoZero"/>
        <c:crossBetween val="between"/>
      </c:valAx>
      <c:spPr>
        <a:noFill/>
        <a:ln>
          <a:noFill/>
        </a:ln>
        <a:effectLst/>
      </c:spPr>
    </c:plotArea>
    <c:plotVisOnly val="1"/>
    <c:dispBlanksAs val="gap"/>
    <c:showDLblsOverMax val="0"/>
  </c:chart>
  <c:spPr>
    <a:solidFill>
      <a:schemeClr val="tx2">
        <a:lumMod val="40000"/>
        <a:lumOff val="60000"/>
      </a:schemeClr>
    </a:solid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s-CO">
                <a:latin typeface="Candara" panose="020E0502030303020204" pitchFamily="34" charset="0"/>
              </a:rPr>
              <a:t>PRESENTACIÓN DE PROPUESTAS</a:t>
            </a:r>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s-CO"/>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PROMEDIO!$C$6:$C$12</c:f>
              <c:strCache>
                <c:ptCount val="7"/>
                <c:pt idx="0">
                  <c:v>Mínima Cuantía</c:v>
                </c:pt>
                <c:pt idx="1">
                  <c:v>Selección Abreviada de Menor Cuantía </c:v>
                </c:pt>
                <c:pt idx="2">
                  <c:v>Selección Abreviada por Subasta Inversa Presencial</c:v>
                </c:pt>
                <c:pt idx="3">
                  <c:v>APPs- Iniciativa Privada</c:v>
                </c:pt>
                <c:pt idx="4">
                  <c:v>APPs- Iniciativa Pública</c:v>
                </c:pt>
                <c:pt idx="5">
                  <c:v>Liciatación Pública</c:v>
                </c:pt>
                <c:pt idx="6">
                  <c:v>Concurso de Meritos Abierto</c:v>
                </c:pt>
              </c:strCache>
            </c:strRef>
          </c:cat>
          <c:val>
            <c:numRef>
              <c:f>PROMEDIO!$D$6:$D$12</c:f>
            </c:numRef>
          </c:val>
          <c:extLst>
            <c:ext xmlns:c16="http://schemas.microsoft.com/office/drawing/2014/chart" uri="{C3380CC4-5D6E-409C-BE32-E72D297353CC}">
              <c16:uniqueId val="{00000000-6C5A-47A6-998D-5AA8CB7DE6AC}"/>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PROMEDIO!$C$6:$C$12</c:f>
              <c:strCache>
                <c:ptCount val="7"/>
                <c:pt idx="0">
                  <c:v>Mínima Cuantía</c:v>
                </c:pt>
                <c:pt idx="1">
                  <c:v>Selección Abreviada de Menor Cuantía </c:v>
                </c:pt>
                <c:pt idx="2">
                  <c:v>Selección Abreviada por Subasta Inversa Presencial</c:v>
                </c:pt>
                <c:pt idx="3">
                  <c:v>APPs- Iniciativa Privada</c:v>
                </c:pt>
                <c:pt idx="4">
                  <c:v>APPs- Iniciativa Pública</c:v>
                </c:pt>
                <c:pt idx="5">
                  <c:v>Liciatación Pública</c:v>
                </c:pt>
                <c:pt idx="6">
                  <c:v>Concurso de Meritos Abierto</c:v>
                </c:pt>
              </c:strCache>
            </c:strRef>
          </c:cat>
          <c:val>
            <c:numRef>
              <c:f>PROMEDIO!$E$6:$E$12</c:f>
            </c:numRef>
          </c:val>
          <c:extLst>
            <c:ext xmlns:c16="http://schemas.microsoft.com/office/drawing/2014/chart" uri="{C3380CC4-5D6E-409C-BE32-E72D297353CC}">
              <c16:uniqueId val="{00000001-6C5A-47A6-998D-5AA8CB7DE6AC}"/>
            </c:ext>
          </c:extLst>
        </c:ser>
        <c:ser>
          <c:idx val="2"/>
          <c:order val="2"/>
          <c:spPr>
            <a:solidFill>
              <a:schemeClr val="accent3"/>
            </a:solidFill>
            <a:ln>
              <a:noFill/>
            </a:ln>
            <a:effectLst/>
          </c:spPr>
          <c:invertIfNegative val="0"/>
          <c:dPt>
            <c:idx val="0"/>
            <c:invertIfNegative val="0"/>
            <c:bubble3D val="0"/>
            <c:spPr>
              <a:solidFill>
                <a:schemeClr val="bg1">
                  <a:lumMod val="50000"/>
                </a:schemeClr>
              </a:solidFill>
              <a:ln>
                <a:noFill/>
              </a:ln>
              <a:effectLst/>
            </c:spPr>
            <c:extLst>
              <c:ext xmlns:c16="http://schemas.microsoft.com/office/drawing/2014/chart" uri="{C3380CC4-5D6E-409C-BE32-E72D297353CC}">
                <c16:uniqueId val="{00000003-6C5A-47A6-998D-5AA8CB7DE6AC}"/>
              </c:ext>
            </c:extLst>
          </c:dPt>
          <c:dPt>
            <c:idx val="1"/>
            <c:invertIfNegative val="0"/>
            <c:bubble3D val="0"/>
            <c:spPr>
              <a:solidFill>
                <a:srgbClr val="92D050"/>
              </a:solidFill>
              <a:ln>
                <a:noFill/>
              </a:ln>
              <a:effectLst/>
            </c:spPr>
            <c:extLst>
              <c:ext xmlns:c16="http://schemas.microsoft.com/office/drawing/2014/chart" uri="{C3380CC4-5D6E-409C-BE32-E72D297353CC}">
                <c16:uniqueId val="{00000005-6C5A-47A6-998D-5AA8CB7DE6AC}"/>
              </c:ext>
            </c:extLst>
          </c:dPt>
          <c:dPt>
            <c:idx val="2"/>
            <c:invertIfNegative val="0"/>
            <c:bubble3D val="0"/>
            <c:spPr>
              <a:solidFill>
                <a:srgbClr val="FFFF66"/>
              </a:solidFill>
              <a:ln>
                <a:noFill/>
              </a:ln>
              <a:effectLst/>
            </c:spPr>
            <c:extLst>
              <c:ext xmlns:c16="http://schemas.microsoft.com/office/drawing/2014/chart" uri="{C3380CC4-5D6E-409C-BE32-E72D297353CC}">
                <c16:uniqueId val="{00000007-6C5A-47A6-998D-5AA8CB7DE6AC}"/>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9-6C5A-47A6-998D-5AA8CB7DE6AC}"/>
              </c:ext>
            </c:extLst>
          </c:dPt>
          <c:dPt>
            <c:idx val="4"/>
            <c:invertIfNegative val="0"/>
            <c:bubble3D val="0"/>
            <c:spPr>
              <a:solidFill>
                <a:schemeClr val="tx2">
                  <a:lumMod val="40000"/>
                  <a:lumOff val="60000"/>
                </a:schemeClr>
              </a:solidFill>
              <a:ln>
                <a:noFill/>
              </a:ln>
              <a:effectLst/>
            </c:spPr>
            <c:extLst>
              <c:ext xmlns:c16="http://schemas.microsoft.com/office/drawing/2014/chart" uri="{C3380CC4-5D6E-409C-BE32-E72D297353CC}">
                <c16:uniqueId val="{0000000B-6C5A-47A6-998D-5AA8CB7DE6AC}"/>
              </c:ext>
            </c:extLst>
          </c:dPt>
          <c:dPt>
            <c:idx val="5"/>
            <c:invertIfNegative val="0"/>
            <c:bubble3D val="0"/>
            <c:spPr>
              <a:solidFill>
                <a:srgbClr val="7030A0"/>
              </a:solidFill>
              <a:ln>
                <a:noFill/>
              </a:ln>
              <a:effectLst/>
            </c:spPr>
            <c:extLst>
              <c:ext xmlns:c16="http://schemas.microsoft.com/office/drawing/2014/chart" uri="{C3380CC4-5D6E-409C-BE32-E72D297353CC}">
                <c16:uniqueId val="{0000000D-6C5A-47A6-998D-5AA8CB7DE6AC}"/>
              </c:ext>
            </c:extLst>
          </c:dPt>
          <c:dPt>
            <c:idx val="6"/>
            <c:invertIfNegative val="0"/>
            <c:bubble3D val="0"/>
            <c:spPr>
              <a:solidFill>
                <a:srgbClr val="C00000"/>
              </a:solidFill>
              <a:ln>
                <a:noFill/>
              </a:ln>
              <a:effectLst/>
            </c:spPr>
            <c:extLst>
              <c:ext xmlns:c16="http://schemas.microsoft.com/office/drawing/2014/chart" uri="{C3380CC4-5D6E-409C-BE32-E72D297353CC}">
                <c16:uniqueId val="{0000000F-6C5A-47A6-998D-5AA8CB7DE6AC}"/>
              </c:ext>
            </c:extLst>
          </c:dPt>
          <c:dPt>
            <c:idx val="7"/>
            <c:invertIfNegative val="0"/>
            <c:bubble3D val="0"/>
            <c:spPr>
              <a:solidFill>
                <a:schemeClr val="accent3"/>
              </a:solidFill>
              <a:ln>
                <a:noFill/>
              </a:ln>
              <a:effectLst/>
            </c:spPr>
            <c:extLst>
              <c:ext xmlns:c16="http://schemas.microsoft.com/office/drawing/2014/chart" uri="{C3380CC4-5D6E-409C-BE32-E72D297353CC}">
                <c16:uniqueId val="{00000011-6C5A-47A6-998D-5AA8CB7DE6AC}"/>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PROMEDIO!$C$6:$C$12</c:f>
              <c:strCache>
                <c:ptCount val="7"/>
                <c:pt idx="0">
                  <c:v>Mínima Cuantía</c:v>
                </c:pt>
                <c:pt idx="1">
                  <c:v>Selección Abreviada de Menor Cuantía </c:v>
                </c:pt>
                <c:pt idx="2">
                  <c:v>Selección Abreviada por Subasta Inversa Presencial</c:v>
                </c:pt>
                <c:pt idx="3">
                  <c:v>APPs- Iniciativa Privada</c:v>
                </c:pt>
                <c:pt idx="4">
                  <c:v>APPs- Iniciativa Pública</c:v>
                </c:pt>
                <c:pt idx="5">
                  <c:v>Liciatación Pública</c:v>
                </c:pt>
                <c:pt idx="6">
                  <c:v>Concurso de Meritos Abierto</c:v>
                </c:pt>
              </c:strCache>
            </c:strRef>
          </c:cat>
          <c:val>
            <c:numRef>
              <c:f>PROMEDIO!$F$6:$F$12</c:f>
              <c:numCache>
                <c:formatCode>0</c:formatCode>
                <c:ptCount val="7"/>
                <c:pt idx="0">
                  <c:v>5.4736842105263159</c:v>
                </c:pt>
                <c:pt idx="1">
                  <c:v>30</c:v>
                </c:pt>
                <c:pt idx="2">
                  <c:v>12.25</c:v>
                </c:pt>
                <c:pt idx="3">
                  <c:v>0</c:v>
                </c:pt>
                <c:pt idx="4">
                  <c:v>119</c:v>
                </c:pt>
                <c:pt idx="5">
                  <c:v>27.666666666666668</c:v>
                </c:pt>
                <c:pt idx="6">
                  <c:v>20.555555555555557</c:v>
                </c:pt>
              </c:numCache>
            </c:numRef>
          </c:val>
          <c:extLst>
            <c:ext xmlns:c16="http://schemas.microsoft.com/office/drawing/2014/chart" uri="{C3380CC4-5D6E-409C-BE32-E72D297353CC}">
              <c16:uniqueId val="{00000012-6C5A-47A6-998D-5AA8CB7DE6AC}"/>
            </c:ext>
          </c:extLst>
        </c:ser>
        <c:dLbls>
          <c:showLegendKey val="0"/>
          <c:showVal val="1"/>
          <c:showCatName val="0"/>
          <c:showSerName val="0"/>
          <c:showPercent val="0"/>
          <c:showBubbleSize val="0"/>
        </c:dLbls>
        <c:gapWidth val="267"/>
        <c:overlap val="-43"/>
        <c:axId val="-734199904"/>
        <c:axId val="-734199360"/>
      </c:barChart>
      <c:catAx>
        <c:axId val="-73419990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00" b="0" i="0" u="none" strike="noStrike" kern="1200" cap="none" spc="0" normalizeH="0" baseline="0">
                <a:solidFill>
                  <a:sysClr val="windowText" lastClr="000000"/>
                </a:solidFill>
                <a:latin typeface="+mn-lt"/>
                <a:ea typeface="+mn-ea"/>
                <a:cs typeface="+mn-cs"/>
              </a:defRPr>
            </a:pPr>
            <a:endParaRPr lang="es-CO"/>
          </a:p>
        </c:txPr>
        <c:crossAx val="-734199360"/>
        <c:crosses val="autoZero"/>
        <c:auto val="1"/>
        <c:lblAlgn val="ctr"/>
        <c:lblOffset val="100"/>
        <c:noMultiLvlLbl val="0"/>
      </c:catAx>
      <c:valAx>
        <c:axId val="-734199360"/>
        <c:scaling>
          <c:orientation val="minMax"/>
        </c:scaling>
        <c:delete val="1"/>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crossAx val="-734199904"/>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PROMEDIO!$C$17:$C$23</c:f>
              <c:strCache>
                <c:ptCount val="7"/>
                <c:pt idx="0">
                  <c:v>Mínima Cuantía</c:v>
                </c:pt>
                <c:pt idx="1">
                  <c:v>Selección Abreviada de Menor Cuantía </c:v>
                </c:pt>
                <c:pt idx="2">
                  <c:v>Selección Abreviada por Subasta Inversa Presencial</c:v>
                </c:pt>
                <c:pt idx="3">
                  <c:v>APPs- Iniciativa Privada</c:v>
                </c:pt>
                <c:pt idx="4">
                  <c:v>APPs- Iniciativa Pública</c:v>
                </c:pt>
                <c:pt idx="5">
                  <c:v>Liciatación Pública</c:v>
                </c:pt>
                <c:pt idx="6">
                  <c:v>Concurso de Meritos Abierto</c:v>
                </c:pt>
              </c:strCache>
            </c:strRef>
          </c:cat>
          <c:val>
            <c:numRef>
              <c:f>PROMEDIO!$D$17:$D$23</c:f>
            </c:numRef>
          </c:val>
          <c:extLst>
            <c:ext xmlns:c16="http://schemas.microsoft.com/office/drawing/2014/chart" uri="{C3380CC4-5D6E-409C-BE32-E72D297353CC}">
              <c16:uniqueId val="{00000000-3E75-4934-8E24-C60368736BD8}"/>
            </c:ext>
          </c:extLst>
        </c:ser>
        <c:ser>
          <c:idx val="1"/>
          <c:order val="1"/>
          <c:spPr>
            <a:solidFill>
              <a:schemeClr val="accent2"/>
            </a:solidFill>
            <a:ln>
              <a:noFill/>
            </a:ln>
            <a:effectLst/>
          </c:spPr>
          <c:invertIfNegative val="0"/>
          <c:cat>
            <c:strRef>
              <c:f>PROMEDIO!$C$17:$C$23</c:f>
              <c:strCache>
                <c:ptCount val="7"/>
                <c:pt idx="0">
                  <c:v>Mínima Cuantía</c:v>
                </c:pt>
                <c:pt idx="1">
                  <c:v>Selección Abreviada de Menor Cuantía </c:v>
                </c:pt>
                <c:pt idx="2">
                  <c:v>Selección Abreviada por Subasta Inversa Presencial</c:v>
                </c:pt>
                <c:pt idx="3">
                  <c:v>APPs- Iniciativa Privada</c:v>
                </c:pt>
                <c:pt idx="4">
                  <c:v>APPs- Iniciativa Pública</c:v>
                </c:pt>
                <c:pt idx="5">
                  <c:v>Liciatación Pública</c:v>
                </c:pt>
                <c:pt idx="6">
                  <c:v>Concurso de Meritos Abierto</c:v>
                </c:pt>
              </c:strCache>
            </c:strRef>
          </c:cat>
          <c:val>
            <c:numRef>
              <c:f>PROMEDIO!$E$17:$E$23</c:f>
            </c:numRef>
          </c:val>
          <c:extLst>
            <c:ext xmlns:c16="http://schemas.microsoft.com/office/drawing/2014/chart" uri="{C3380CC4-5D6E-409C-BE32-E72D297353CC}">
              <c16:uniqueId val="{00000001-3E75-4934-8E24-C60368736BD8}"/>
            </c:ext>
          </c:extLst>
        </c:ser>
        <c:ser>
          <c:idx val="2"/>
          <c:order val="2"/>
          <c:spPr>
            <a:solidFill>
              <a:schemeClr val="accent3"/>
            </a:solidFill>
            <a:ln>
              <a:noFill/>
            </a:ln>
            <a:effectLst/>
          </c:spPr>
          <c:invertIfNegative val="0"/>
          <c:dPt>
            <c:idx val="0"/>
            <c:invertIfNegative val="0"/>
            <c:bubble3D val="0"/>
            <c:spPr>
              <a:solidFill>
                <a:srgbClr val="FF66CC"/>
              </a:solidFill>
              <a:ln>
                <a:noFill/>
              </a:ln>
              <a:effectLst/>
            </c:spPr>
            <c:extLst>
              <c:ext xmlns:c16="http://schemas.microsoft.com/office/drawing/2014/chart" uri="{C3380CC4-5D6E-409C-BE32-E72D297353CC}">
                <c16:uniqueId val="{00000003-3E75-4934-8E24-C60368736BD8}"/>
              </c:ext>
            </c:extLst>
          </c:dPt>
          <c:dPt>
            <c:idx val="2"/>
            <c:invertIfNegative val="0"/>
            <c:bubble3D val="0"/>
            <c:spPr>
              <a:solidFill>
                <a:srgbClr val="00B0F0"/>
              </a:solidFill>
              <a:ln>
                <a:noFill/>
              </a:ln>
              <a:effectLst/>
            </c:spPr>
            <c:extLst>
              <c:ext xmlns:c16="http://schemas.microsoft.com/office/drawing/2014/chart" uri="{C3380CC4-5D6E-409C-BE32-E72D297353CC}">
                <c16:uniqueId val="{00000005-3E75-4934-8E24-C60368736BD8}"/>
              </c:ext>
            </c:extLst>
          </c:dPt>
          <c:dPt>
            <c:idx val="4"/>
            <c:invertIfNegative val="0"/>
            <c:bubble3D val="0"/>
            <c:spPr>
              <a:solidFill>
                <a:srgbClr val="FF0000"/>
              </a:solidFill>
              <a:ln>
                <a:noFill/>
              </a:ln>
              <a:effectLst/>
            </c:spPr>
            <c:extLst>
              <c:ext xmlns:c16="http://schemas.microsoft.com/office/drawing/2014/chart" uri="{C3380CC4-5D6E-409C-BE32-E72D297353CC}">
                <c16:uniqueId val="{00000007-3E75-4934-8E24-C60368736BD8}"/>
              </c:ext>
            </c:extLst>
          </c:dPt>
          <c:dPt>
            <c:idx val="5"/>
            <c:invertIfNegative val="0"/>
            <c:bubble3D val="0"/>
            <c:spPr>
              <a:solidFill>
                <a:schemeClr val="tx1">
                  <a:lumMod val="75000"/>
                  <a:lumOff val="25000"/>
                </a:schemeClr>
              </a:solidFill>
              <a:ln>
                <a:noFill/>
              </a:ln>
              <a:effectLst/>
            </c:spPr>
            <c:extLst>
              <c:ext xmlns:c16="http://schemas.microsoft.com/office/drawing/2014/chart" uri="{C3380CC4-5D6E-409C-BE32-E72D297353CC}">
                <c16:uniqueId val="{00000009-3E75-4934-8E24-C60368736BD8}"/>
              </c:ext>
            </c:extLst>
          </c:dPt>
          <c:dPt>
            <c:idx val="6"/>
            <c:invertIfNegative val="0"/>
            <c:bubble3D val="0"/>
            <c:spPr>
              <a:solidFill>
                <a:srgbClr val="FFC000"/>
              </a:solidFill>
              <a:ln>
                <a:noFill/>
              </a:ln>
              <a:effectLst/>
            </c:spPr>
            <c:extLst>
              <c:ext xmlns:c16="http://schemas.microsoft.com/office/drawing/2014/chart" uri="{C3380CC4-5D6E-409C-BE32-E72D297353CC}">
                <c16:uniqueId val="{0000000B-3E75-4934-8E24-C60368736BD8}"/>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lumMod val="10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PROMEDIO!$C$17:$C$23</c:f>
              <c:strCache>
                <c:ptCount val="7"/>
                <c:pt idx="0">
                  <c:v>Mínima Cuantía</c:v>
                </c:pt>
                <c:pt idx="1">
                  <c:v>Selección Abreviada de Menor Cuantía </c:v>
                </c:pt>
                <c:pt idx="2">
                  <c:v>Selección Abreviada por Subasta Inversa Presencial</c:v>
                </c:pt>
                <c:pt idx="3">
                  <c:v>APPs- Iniciativa Privada</c:v>
                </c:pt>
                <c:pt idx="4">
                  <c:v>APPs- Iniciativa Pública</c:v>
                </c:pt>
                <c:pt idx="5">
                  <c:v>Liciatación Pública</c:v>
                </c:pt>
                <c:pt idx="6">
                  <c:v>Concurso de Meritos Abierto</c:v>
                </c:pt>
              </c:strCache>
            </c:strRef>
          </c:cat>
          <c:val>
            <c:numRef>
              <c:f>PROMEDIO!$F$17:$F$23</c:f>
              <c:numCache>
                <c:formatCode>0</c:formatCode>
                <c:ptCount val="7"/>
                <c:pt idx="0">
                  <c:v>11.875</c:v>
                </c:pt>
                <c:pt idx="1">
                  <c:v>42.357142857142854</c:v>
                </c:pt>
                <c:pt idx="2">
                  <c:v>22</c:v>
                </c:pt>
                <c:pt idx="3">
                  <c:v>0</c:v>
                </c:pt>
                <c:pt idx="4">
                  <c:v>152</c:v>
                </c:pt>
                <c:pt idx="5">
                  <c:v>50.333333333333336</c:v>
                </c:pt>
                <c:pt idx="6">
                  <c:v>44.125</c:v>
                </c:pt>
              </c:numCache>
            </c:numRef>
          </c:val>
          <c:extLst>
            <c:ext xmlns:c16="http://schemas.microsoft.com/office/drawing/2014/chart" uri="{C3380CC4-5D6E-409C-BE32-E72D297353CC}">
              <c16:uniqueId val="{0000000C-3E75-4934-8E24-C60368736BD8}"/>
            </c:ext>
          </c:extLst>
        </c:ser>
        <c:dLbls>
          <c:showLegendKey val="0"/>
          <c:showVal val="0"/>
          <c:showCatName val="0"/>
          <c:showSerName val="0"/>
          <c:showPercent val="0"/>
          <c:showBubbleSize val="0"/>
        </c:dLbls>
        <c:gapWidth val="267"/>
        <c:overlap val="-43"/>
        <c:axId val="1531709247"/>
        <c:axId val="1530089567"/>
      </c:barChart>
      <c:catAx>
        <c:axId val="1531709247"/>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00" b="1" i="0" u="none" strike="noStrike" kern="1200" cap="none" spc="0" normalizeH="0" baseline="0">
                <a:solidFill>
                  <a:sysClr val="windowText" lastClr="000000"/>
                </a:solidFill>
                <a:latin typeface="+mn-lt"/>
                <a:ea typeface="+mn-ea"/>
                <a:cs typeface="+mn-cs"/>
              </a:defRPr>
            </a:pPr>
            <a:endParaRPr lang="es-CO"/>
          </a:p>
        </c:txPr>
        <c:crossAx val="1530089567"/>
        <c:crosses val="autoZero"/>
        <c:auto val="1"/>
        <c:lblAlgn val="ctr"/>
        <c:lblOffset val="100"/>
        <c:noMultiLvlLbl val="0"/>
      </c:catAx>
      <c:valAx>
        <c:axId val="1530089567"/>
        <c:scaling>
          <c:orientation val="minMax"/>
        </c:scaling>
        <c:delete val="1"/>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crossAx val="1531709247"/>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dirty="0"/>
              <a:t>PROPONENTES</a:t>
            </a:r>
          </a:p>
        </c:rich>
      </c:tx>
      <c:overlay val="0"/>
      <c:spPr>
        <a:noFill/>
        <a:ln>
          <a:noFill/>
        </a:ln>
        <a:effectLst/>
      </c:spPr>
    </c:title>
    <c:autoTitleDeleted val="0"/>
    <c:plotArea>
      <c:layout/>
      <c:lineChart>
        <c:grouping val="stacked"/>
        <c:varyColors val="0"/>
        <c:ser>
          <c:idx val="0"/>
          <c:order val="0"/>
          <c:spPr>
            <a:ln w="28575" cap="rnd">
              <a:solidFill>
                <a:schemeClr val="accent1"/>
              </a:solidFill>
              <a:round/>
            </a:ln>
            <a:effectLst/>
          </c:spPr>
          <c:marker>
            <c:symbol val="circle"/>
            <c:size val="5"/>
            <c:spPr>
              <a:solidFill>
                <a:schemeClr val="accent1">
                  <a:lumMod val="10000"/>
                </a:schemeClr>
              </a:solidFill>
              <a:ln w="9525">
                <a:solidFill>
                  <a:schemeClr val="accent1"/>
                </a:solidFill>
              </a:ln>
              <a:effectLst/>
            </c:spPr>
          </c:marker>
          <c:dLbls>
            <c:spPr>
              <a:noFill/>
              <a:ln>
                <a:noFill/>
              </a:ln>
              <a:effectLst/>
            </c:spPr>
            <c:txPr>
              <a:bodyPr wrap="square" lIns="38100" tIns="19050" rIns="38100" bIns="19050" anchor="ctr">
                <a:spAutoFit/>
              </a:bodyPr>
              <a:lstStyle/>
              <a:p>
                <a:pPr>
                  <a:defRPr sz="1100" b="1" i="0" baseline="0">
                    <a:solidFill>
                      <a:srgbClr val="FF0000"/>
                    </a:solidFil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 PROPONENTES'!$B$5:$B$12</c:f>
              <c:strCache>
                <c:ptCount val="8"/>
                <c:pt idx="0">
                  <c:v>Minima Cuantía</c:v>
                </c:pt>
                <c:pt idx="1">
                  <c:v>Selección Abreviada de Menor Cuantía </c:v>
                </c:pt>
                <c:pt idx="2">
                  <c:v>APPs- Iniciativa Privada</c:v>
                </c:pt>
                <c:pt idx="3">
                  <c:v>APPs- Iniciativa Pública</c:v>
                </c:pt>
                <c:pt idx="4">
                  <c:v>Selección Abreviada por Subasta Inversa Presencial</c:v>
                </c:pt>
                <c:pt idx="5">
                  <c:v>Liciatación Pública</c:v>
                </c:pt>
                <c:pt idx="6">
                  <c:v>Concurso de Meritos Abierto</c:v>
                </c:pt>
                <c:pt idx="7">
                  <c:v>TOTAL </c:v>
                </c:pt>
              </c:strCache>
            </c:strRef>
          </c:cat>
          <c:val>
            <c:numRef>
              <c:f>'P. PROPONENTES'!$C$5:$C$12</c:f>
              <c:numCache>
                <c:formatCode>0</c:formatCode>
                <c:ptCount val="8"/>
                <c:pt idx="0">
                  <c:v>52</c:v>
                </c:pt>
                <c:pt idx="1">
                  <c:v>88</c:v>
                </c:pt>
                <c:pt idx="2">
                  <c:v>0</c:v>
                </c:pt>
                <c:pt idx="3">
                  <c:v>3</c:v>
                </c:pt>
                <c:pt idx="4">
                  <c:v>24</c:v>
                </c:pt>
                <c:pt idx="5">
                  <c:v>26</c:v>
                </c:pt>
                <c:pt idx="6">
                  <c:v>359</c:v>
                </c:pt>
                <c:pt idx="7">
                  <c:v>552</c:v>
                </c:pt>
              </c:numCache>
            </c:numRef>
          </c:val>
          <c:smooth val="0"/>
          <c:extLst>
            <c:ext xmlns:c16="http://schemas.microsoft.com/office/drawing/2014/chart" uri="{C3380CC4-5D6E-409C-BE32-E72D297353CC}">
              <c16:uniqueId val="{00000000-F0DC-4C5A-8B63-CB542688F39F}"/>
            </c:ext>
          </c:extLst>
        </c:ser>
        <c:dLbls>
          <c:showLegendKey val="0"/>
          <c:showVal val="0"/>
          <c:showCatName val="0"/>
          <c:showSerName val="0"/>
          <c:showPercent val="0"/>
          <c:showBubbleSize val="0"/>
        </c:dLbls>
        <c:marker val="1"/>
        <c:smooth val="0"/>
        <c:axId val="-762875040"/>
        <c:axId val="-762868512"/>
      </c:lineChart>
      <c:catAx>
        <c:axId val="-762875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accent1">
                    <a:lumMod val="10000"/>
                  </a:schemeClr>
                </a:solidFill>
                <a:latin typeface="+mn-lt"/>
                <a:ea typeface="+mn-ea"/>
                <a:cs typeface="+mn-cs"/>
              </a:defRPr>
            </a:pPr>
            <a:endParaRPr lang="es-CO"/>
          </a:p>
        </c:txPr>
        <c:crossAx val="-762868512"/>
        <c:crosses val="autoZero"/>
        <c:auto val="1"/>
        <c:lblAlgn val="ctr"/>
        <c:lblOffset val="100"/>
        <c:noMultiLvlLbl val="0"/>
      </c:catAx>
      <c:valAx>
        <c:axId val="-762868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62875040"/>
        <c:crosses val="autoZero"/>
        <c:crossBetween val="between"/>
      </c:valAx>
      <c:spPr>
        <a:noFill/>
        <a:ln>
          <a:noFill/>
        </a:ln>
        <a:effectLst/>
      </c:spPr>
    </c:plotArea>
    <c:plotVisOnly val="1"/>
    <c:dispBlanksAs val="zero"/>
    <c:showDLblsOverMax val="0"/>
  </c:chart>
  <c:spPr>
    <a:solidFill>
      <a:schemeClr val="bg1"/>
    </a:solidFill>
    <a:ln w="50800" cap="flat" cmpd="sng" algn="ctr">
      <a:solidFill>
        <a:schemeClr val="tx1"/>
      </a:solidFill>
      <a:round/>
    </a:ln>
    <a:effectLst/>
  </c:spPr>
  <c:txPr>
    <a:bodyPr/>
    <a:lstStyle/>
    <a:p>
      <a:pPr>
        <a:defRPr/>
      </a:pPr>
      <a:endParaRPr lang="es-CO"/>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8.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9.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Candara"/>
                <a:sym typeface="Candara"/>
              </a:defRPr>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Candara"/>
                <a:sym typeface="Candara"/>
              </a:defRPr>
            </a:lvl1pPr>
          </a:lstStyle>
          <a:p>
            <a:fld id="{C05DC3C3-82F0-4D9B-905B-D410E9D2B4EF}" type="datetimeFigureOut">
              <a:rPr lang="en-US" smtClean="0"/>
              <a:pPr/>
              <a:t>2/8/2018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Candara"/>
                <a:sym typeface="Candara"/>
              </a:defRPr>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Candara"/>
                <a:sym typeface="Candara"/>
              </a:defRPr>
            </a:lvl1pPr>
          </a:lstStyle>
          <a:p>
            <a:fld id="{922BCB6B-DDD0-410F-889F-FEC5002ABB12}" type="slidenum">
              <a:rPr lang="en-US" smtClean="0"/>
              <a:pPr/>
              <a:t>‹Nº›</a:t>
            </a:fld>
            <a:endParaRPr lang="en-US" dirty="0"/>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dirty="0"/>
          </a:p>
        </p:txBody>
      </p:sp>
    </p:spTree>
    <p:extLst>
      <p:ext uri="{BB962C8B-B14F-4D97-AF65-F5344CB8AC3E}">
        <p14:creationId xmlns:p14="http://schemas.microsoft.com/office/powerpoint/2010/main" val="34346314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5.png"/><Relationship Id="rId2" Type="http://schemas.openxmlformats.org/officeDocument/2006/relationships/tags" Target="../tags/tag10.xml"/><Relationship Id="rId16" Type="http://schemas.openxmlformats.org/officeDocument/2006/relationships/image" Target="../media/image4.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1.emf"/><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23.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3.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2.jpeg"/><Relationship Id="rId2" Type="http://schemas.openxmlformats.org/officeDocument/2006/relationships/tags" Target="../tags/tag24.xml"/><Relationship Id="rId1" Type="http://schemas.openxmlformats.org/officeDocument/2006/relationships/vmlDrawing" Target="../drawings/vmlDrawing4.vml"/><Relationship Id="rId6" Type="http://schemas.openxmlformats.org/officeDocument/2006/relationships/tags" Target="../tags/tag28.xml"/><Relationship Id="rId11" Type="http://schemas.openxmlformats.org/officeDocument/2006/relationships/image" Target="../media/image1.emf"/><Relationship Id="rId5" Type="http://schemas.openxmlformats.org/officeDocument/2006/relationships/tags" Target="../tags/tag27.xml"/><Relationship Id="rId10" Type="http://schemas.openxmlformats.org/officeDocument/2006/relationships/oleObject" Target="../embeddings/oleObject4.bin"/><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image" Target="../media/image5.png"/><Relationship Id="rId2" Type="http://schemas.openxmlformats.org/officeDocument/2006/relationships/tags" Target="../tags/tag33.xml"/><Relationship Id="rId1" Type="http://schemas.openxmlformats.org/officeDocument/2006/relationships/vmlDrawing" Target="../drawings/vmlDrawing6.vml"/><Relationship Id="rId6" Type="http://schemas.openxmlformats.org/officeDocument/2006/relationships/tags" Target="../tags/tag37.xml"/><Relationship Id="rId11" Type="http://schemas.openxmlformats.org/officeDocument/2006/relationships/image" Target="../media/image4.jpeg"/><Relationship Id="rId5" Type="http://schemas.openxmlformats.org/officeDocument/2006/relationships/tags" Target="../tags/tag36.xml"/><Relationship Id="rId10" Type="http://schemas.openxmlformats.org/officeDocument/2006/relationships/image" Target="../media/image1.emf"/><Relationship Id="rId4" Type="http://schemas.openxmlformats.org/officeDocument/2006/relationships/tags" Target="../tags/tag35.xml"/><Relationship Id="rId9"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rtada">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71"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dirty="0"/>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a:t>Date</a:t>
            </a:r>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281467571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37"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240588189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ido, Agenda">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432"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hasCustomPrompt="1"/>
            <p:custDataLst>
              <p:tags r:id="rId4"/>
            </p:custDataLst>
          </p:nvPr>
        </p:nvSpPr>
        <p:spPr>
          <a:xfrm>
            <a:off x="819150" y="433512"/>
            <a:ext cx="7738274" cy="748669"/>
          </a:xfrm>
        </p:spPr>
        <p:txBody>
          <a:bodyPr/>
          <a:lstStyle>
            <a:lvl1pPr>
              <a:defRPr sz="2400" b="1">
                <a:solidFill>
                  <a:schemeClr val="tx1"/>
                </a:solidFill>
              </a:defRPr>
            </a:lvl1pPr>
          </a:lstStyle>
          <a:p>
            <a:r>
              <a:rPr lang="en-US" dirty="0"/>
              <a:t>Click to edit master title style</a:t>
            </a:r>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
        <p:nvSpPr>
          <p:cNvPr id="14" name="Rectangle 13"/>
          <p:cNvSpPr/>
          <p:nvPr userDrawn="1">
            <p:custDataLst>
              <p:tags r:id="rId6"/>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grpSp>
        <p:nvGrpSpPr>
          <p:cNvPr id="15" name="Group 14"/>
          <p:cNvGrpSpPr/>
          <p:nvPr userDrawn="1"/>
        </p:nvGrpSpPr>
        <p:grpSpPr>
          <a:xfrm>
            <a:off x="6693696" y="6197601"/>
            <a:ext cx="1863728" cy="667386"/>
            <a:chOff x="6855280" y="6288821"/>
            <a:chExt cx="1703774" cy="576165"/>
          </a:xfrm>
        </p:grpSpPr>
        <p:pic>
          <p:nvPicPr>
            <p:cNvPr id="16" name="E719C35A-4CD6-4178-B0D0-8DA208F1799A" descr="E719C35A-4CD6-4178-B0D0-8DA208F1799A"/>
            <p:cNvPicPr>
              <a:picLocks noChangeAspect="1" noChangeArrowheads="1"/>
            </p:cNvPicPr>
            <p:nvPr>
              <p:custDataLst>
                <p:tags r:id="rId7"/>
              </p:custDataLst>
            </p:nvPr>
          </p:nvPicPr>
          <p:blipFill rotWithShape="1">
            <a:blip r:embed="rId12"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6855280" y="6288821"/>
              <a:ext cx="618324" cy="576165"/>
            </a:xfrm>
            <a:prstGeom prst="rect">
              <a:avLst/>
            </a:prstGeom>
            <a:noFill/>
            <a:ln w="9525">
              <a:noFill/>
              <a:miter lim="800000"/>
              <a:headEnd/>
              <a:tailEnd/>
            </a:ln>
          </p:spPr>
        </p:pic>
        <p:pic>
          <p:nvPicPr>
            <p:cNvPr id="17" name="Picture 7" descr="http://www.mininterior.gov.co/sites/default/files/galeria-imagenes/2014-logo_web_eslogan.png"/>
            <p:cNvPicPr>
              <a:picLocks noChangeAspect="1" noChangeArrowheads="1"/>
            </p:cNvPicPr>
            <p:nvPr userDrawn="1">
              <p:custDataLst>
                <p:tags r:id="rId8"/>
              </p:custDataLst>
            </p:nvPr>
          </p:nvPicPr>
          <p:blipFill>
            <a:blip r:embed="rId13" cstate="screen">
              <a:extLst>
                <a:ext uri="{28A0092B-C50C-407E-A947-70E740481C1C}">
                  <a14:useLocalDpi xmlns:a14="http://schemas.microsoft.com/office/drawing/2010/main" val="0"/>
                </a:ext>
              </a:extLst>
            </a:blip>
            <a:srcRect/>
            <a:stretch>
              <a:fillRect/>
            </a:stretch>
          </p:blipFill>
          <p:spPr bwMode="auto">
            <a:xfrm>
              <a:off x="7585909" y="6363329"/>
              <a:ext cx="973145" cy="4652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8089624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100"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5 Marcador de número de diapositiva"/>
          <p:cNvSpPr>
            <a:spLocks noGrp="1"/>
          </p:cNvSpPr>
          <p:nvPr>
            <p:ph type="sldNum" sz="quarter" idx="12"/>
            <p:custDataLst>
              <p:tags r:id="rId3"/>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cione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148"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1 Título"/>
          <p:cNvSpPr>
            <a:spLocks noGrp="1"/>
          </p:cNvSpPr>
          <p:nvPr>
            <p:ph type="title" hasCustomPrompt="1"/>
            <p:custDataLst>
              <p:tags r:id="rId4"/>
            </p:custDataLst>
          </p:nvPr>
        </p:nvSpPr>
        <p:spPr>
          <a:xfrm>
            <a:off x="2374900" y="3683000"/>
            <a:ext cx="5956300" cy="1016000"/>
          </a:xfrm>
        </p:spPr>
        <p:txBody>
          <a:bodyPr anchor="t"/>
          <a:lstStyle>
            <a:lvl1pPr algn="l">
              <a:defRPr sz="3200" b="1" cap="none" baseline="0">
                <a:solidFill>
                  <a:schemeClr val="tx2">
                    <a:lumMod val="75000"/>
                  </a:schemeClr>
                </a:solidFill>
              </a:defRPr>
            </a:lvl1pPr>
          </a:lstStyle>
          <a:p>
            <a:r>
              <a:rPr lang="es-ES" dirty="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5"/>
            </p:custDataLst>
          </p:nvPr>
        </p:nvPicPr>
        <p:blipFill rotWithShape="1">
          <a:blip r:embed="rId11"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userDrawn="1">
            <p:custDataLst>
              <p:tags r:id="rId7"/>
            </p:custDataLst>
          </p:nvPr>
        </p:nvGrpSpPr>
        <p:grpSpPr>
          <a:xfrm>
            <a:off x="391016" y="4632333"/>
            <a:ext cx="1368413" cy="2225667"/>
            <a:chOff x="-1250950" y="-268289"/>
            <a:chExt cx="3263900" cy="5308600"/>
          </a:xfrm>
          <a:solidFill>
            <a:schemeClr val="accent5">
              <a:lumMod val="60000"/>
              <a:lumOff val="40000"/>
              <a:alpha val="50000"/>
            </a:schemeClr>
          </a:solidFill>
        </p:grpSpPr>
        <p:sp>
          <p:nvSpPr>
            <p:cNvPr id="1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Tree>
    <p:extLst>
      <p:ext uri="{BB962C8B-B14F-4D97-AF65-F5344CB8AC3E}">
        <p14:creationId xmlns:p14="http://schemas.microsoft.com/office/powerpoint/2010/main" val="416995985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vmlDrawing" Target="../drawings/vmlDrawing1.vml"/><Relationship Id="rId12" Type="http://schemas.openxmlformats.org/officeDocument/2006/relationships/tags" Target="../tags/tag6.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tags" Target="../tags/tag5.xml"/><Relationship Id="rId5" Type="http://schemas.openxmlformats.org/officeDocument/2006/relationships/slideLayout" Target="../slideLayouts/slideLayout5.xml"/><Relationship Id="rId15" Type="http://schemas.openxmlformats.org/officeDocument/2006/relationships/tags" Target="../tags/tag9.xml"/><Relationship Id="rId10" Type="http://schemas.openxmlformats.org/officeDocument/2006/relationships/tags" Target="../tags/tag4.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8"/>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26"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9"/>
            </p:custDataLst>
          </p:nvPr>
        </p:nvSpPr>
        <p:spPr bwMode="auto">
          <a:xfrm>
            <a:off x="286246" y="1250344"/>
            <a:ext cx="8579458" cy="496948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5 Marcador de número de diapositiva"/>
          <p:cNvSpPr>
            <a:spLocks noGrp="1"/>
          </p:cNvSpPr>
          <p:nvPr>
            <p:ph type="sldNum" sz="quarter" idx="4"/>
            <p:custDataLst>
              <p:tags r:id="rId10"/>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mj-lt"/>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grpSp>
        <p:nvGrpSpPr>
          <p:cNvPr id="2" name="Group 1"/>
          <p:cNvGrpSpPr/>
          <p:nvPr userDrawn="1"/>
        </p:nvGrpSpPr>
        <p:grpSpPr>
          <a:xfrm>
            <a:off x="6693696" y="6197601"/>
            <a:ext cx="1863728" cy="667386"/>
            <a:chOff x="6855280" y="6288821"/>
            <a:chExt cx="1703774" cy="576165"/>
          </a:xfrm>
        </p:grpSpPr>
        <p:pic>
          <p:nvPicPr>
            <p:cNvPr id="1031" name="E719C35A-4CD6-4178-B0D0-8DA208F1799A" descr="E719C35A-4CD6-4178-B0D0-8DA208F1799A"/>
            <p:cNvPicPr>
              <a:picLocks noChangeAspect="1" noChangeArrowheads="1"/>
            </p:cNvPicPr>
            <p:nvPr>
              <p:custDataLst>
                <p:tags r:id="rId14"/>
              </p:custDataLst>
            </p:nvPr>
          </p:nvPicPr>
          <p:blipFill rotWithShape="1">
            <a:blip r:embed="rId18" cstate="print">
              <a:clrChange>
                <a:clrFrom>
                  <a:srgbClr val="FFFFFE"/>
                </a:clrFrom>
                <a:clrTo>
                  <a:srgbClr val="FFFFFE">
                    <a:alpha val="0"/>
                  </a:srgbClr>
                </a:clrTo>
              </a:clrChange>
              <a:extLst>
                <a:ext uri="{28A0092B-C50C-407E-A947-70E740481C1C}">
                  <a14:useLocalDpi xmlns:a14="http://schemas.microsoft.com/office/drawing/2010/main" val="0"/>
                </a:ext>
              </a:extLst>
            </a:blip>
            <a:srcRect l="16910" t="12070" r="20026" b="11812"/>
            <a:stretch/>
          </p:blipFill>
          <p:spPr bwMode="auto">
            <a:xfrm>
              <a:off x="685528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19" cstate="screen">
              <a:extLst>
                <a:ext uri="{28A0092B-C50C-407E-A947-70E740481C1C}">
                  <a14:useLocalDpi xmlns:a14="http://schemas.microsoft.com/office/drawing/2010/main" val="0"/>
                </a:ext>
              </a:extLst>
            </a:blip>
            <a:srcRect/>
            <a:stretch>
              <a:fillRect/>
            </a:stretch>
          </p:blipFill>
          <p:spPr bwMode="auto">
            <a:xfrm>
              <a:off x="7585909" y="6363329"/>
              <a:ext cx="973145" cy="465248"/>
            </a:xfrm>
            <a:prstGeom prst="rect">
              <a:avLst/>
            </a:prstGeom>
            <a:noFill/>
            <a:extLst>
              <a:ext uri="{909E8E84-426E-40DD-AFC4-6F175D3DCCD1}">
                <a14:hiddenFill xmlns:a14="http://schemas.microsoft.com/office/drawing/2010/main">
                  <a:solidFill>
                    <a:srgbClr val="FFFFFF"/>
                  </a:solidFill>
                </a14:hiddenFill>
              </a:ext>
            </a:extLst>
          </p:spPr>
        </p:pic>
      </p:grpSp>
      <p:sp>
        <p:nvSpPr>
          <p:cNvPr id="1026" name="1 Marcador de título"/>
          <p:cNvSpPr>
            <a:spLocks noGrp="1"/>
          </p:cNvSpPr>
          <p:nvPr>
            <p:ph type="title"/>
            <p:custDataLst>
              <p:tags r:id="rId11"/>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a:t>Haga clic para modificar el estilo de título del patrón</a:t>
            </a:r>
            <a:endParaRPr lang="es-CO" dirty="0"/>
          </a:p>
        </p:txBody>
      </p:sp>
      <p:sp>
        <p:nvSpPr>
          <p:cNvPr id="19" name="Rectangle 18"/>
          <p:cNvSpPr/>
          <p:nvPr userDrawn="1">
            <p:custDataLst>
              <p:tags r:id="rId12"/>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
        <p:nvSpPr>
          <p:cNvPr id="12" name="Rectangle 11"/>
          <p:cNvSpPr/>
          <p:nvPr userDrawn="1">
            <p:custDataLst>
              <p:tags r:id="rId13"/>
            </p:custDataLst>
          </p:nvPr>
        </p:nvSpPr>
        <p:spPr>
          <a:xfrm rot="10800000" flipH="1" flipV="1">
            <a:off x="0" y="6716678"/>
            <a:ext cx="6577014"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73" r:id="rId3"/>
    <p:sldLayoutId id="2147483667" r:id="rId4"/>
    <p:sldLayoutId id="2147483674" r:id="rId5"/>
  </p:sldLayoutIdLst>
  <mc:AlternateContent xmlns:mc="http://schemas.openxmlformats.org/markup-compatibility/2006" xmlns:p14="http://schemas.microsoft.com/office/powerpoint/2010/main">
    <mc:Choice Requires="p14">
      <p:transition p14:dur="250" advClick="0"/>
    </mc:Choice>
    <mc:Fallback xmlns="">
      <p:transition advClick="0"/>
    </mc:Fallback>
  </mc:AlternateConten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Clr>
          <a:schemeClr val="accent3"/>
        </a:buClr>
        <a:buFont typeface="Arial" charset="0"/>
        <a:buChar char="•"/>
        <a:defRPr sz="1600" b="0" kern="1200">
          <a:solidFill>
            <a:schemeClr val="tx1"/>
          </a:solidFill>
          <a:latin typeface="+mj-lt"/>
          <a:ea typeface="+mn-ea"/>
          <a:cs typeface="+mn-cs"/>
        </a:defRPr>
      </a:lvl1pPr>
      <a:lvl2pPr marL="342900" indent="-168275" algn="just" rtl="0" eaLnBrk="1" fontAlgn="base" hangingPunct="1">
        <a:spcBef>
          <a:spcPct val="20000"/>
        </a:spcBef>
        <a:spcAft>
          <a:spcPct val="0"/>
        </a:spcAft>
        <a:buClr>
          <a:schemeClr val="accent3"/>
        </a:buClr>
        <a:buFont typeface="Arial" charset="0"/>
        <a:buChar char="–"/>
        <a:defRPr sz="1600" kern="1200">
          <a:solidFill>
            <a:schemeClr val="tx1"/>
          </a:solidFill>
          <a:latin typeface="+mj-lt"/>
          <a:ea typeface="+mn-ea"/>
          <a:cs typeface="+mn-cs"/>
        </a:defRPr>
      </a:lvl2pPr>
      <a:lvl3pPr marL="517525" indent="-174625" algn="just" rtl="0" eaLnBrk="1" fontAlgn="base" hangingPunct="1">
        <a:spcBef>
          <a:spcPct val="20000"/>
        </a:spcBef>
        <a:spcAft>
          <a:spcPct val="0"/>
        </a:spcAft>
        <a:buClr>
          <a:schemeClr val="accent3"/>
        </a:buClr>
        <a:buSzPct val="80000"/>
        <a:buFont typeface="Arial" charset="0"/>
        <a:buChar char="•"/>
        <a:defRPr sz="1600" kern="1200">
          <a:solidFill>
            <a:schemeClr val="tx1"/>
          </a:solidFill>
          <a:latin typeface="+mj-lt"/>
          <a:ea typeface="+mn-ea"/>
          <a:cs typeface="+mn-cs"/>
        </a:defRPr>
      </a:lvl3pPr>
      <a:lvl4pPr marL="685800" indent="-168275" algn="just" rtl="0" eaLnBrk="1" fontAlgn="base" hangingPunct="1">
        <a:spcBef>
          <a:spcPct val="20000"/>
        </a:spcBef>
        <a:spcAft>
          <a:spcPct val="0"/>
        </a:spcAft>
        <a:buClr>
          <a:schemeClr val="accent3"/>
        </a:buClr>
        <a:buFont typeface="Arial" charset="0"/>
        <a:buChar char="–"/>
        <a:tabLst/>
        <a:defRPr sz="1600" kern="1200">
          <a:solidFill>
            <a:schemeClr val="tx1"/>
          </a:solidFill>
          <a:latin typeface="+mj-lt"/>
          <a:ea typeface="+mn-ea"/>
          <a:cs typeface="+mn-cs"/>
        </a:defRPr>
      </a:lvl4pPr>
      <a:lvl5pPr marL="860425" indent="-174625" algn="just" rtl="0" eaLnBrk="1" fontAlgn="base" hangingPunct="1">
        <a:spcBef>
          <a:spcPct val="20000"/>
        </a:spcBef>
        <a:spcAft>
          <a:spcPct val="0"/>
        </a:spcAft>
        <a:buClr>
          <a:schemeClr val="accent3"/>
        </a:buClr>
        <a:buFont typeface="Arial"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ontratos.gov.co/consultas/inicioConsulta.do" TargetMode="Externa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414"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173018"/>
            <a:ext cx="5833110" cy="1987693"/>
          </a:xfrm>
        </p:spPr>
        <p:txBody>
          <a:bodyPr/>
          <a:lstStyle/>
          <a:p>
            <a:r>
              <a:rPr lang="en-US" dirty="0">
                <a:solidFill>
                  <a:schemeClr val="tx2"/>
                </a:solidFill>
              </a:rPr>
              <a:t>ESTADÍSTICAS GESTIÓN DE LA CONTRATACIÓN PÚBLICA DE LA ANI.</a:t>
            </a: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b="1" dirty="0">
                <a:solidFill>
                  <a:schemeClr val="accent4"/>
                </a:solidFill>
              </a:rPr>
              <a:t>Diciembre 31 de  2017</a:t>
            </a:r>
            <a:endParaRPr lang="en-US" b="1" dirty="0">
              <a:solidFill>
                <a:schemeClr val="accent4"/>
              </a:solidFill>
            </a:endParaRPr>
          </a:p>
        </p:txBody>
      </p:sp>
    </p:spTree>
    <p:extLst>
      <p:ext uri="{BB962C8B-B14F-4D97-AF65-F5344CB8AC3E}">
        <p14:creationId xmlns:p14="http://schemas.microsoft.com/office/powerpoint/2010/main" val="398285047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70545" y="2371437"/>
            <a:ext cx="6474691" cy="1016000"/>
          </a:xfrm>
        </p:spPr>
        <p:txBody>
          <a:bodyPr/>
          <a:lstStyle/>
          <a:p>
            <a:r>
              <a:rPr lang="es-MX" dirty="0"/>
              <a:t> </a:t>
            </a:r>
            <a:r>
              <a:rPr lang="es-CO" dirty="0"/>
              <a:t>2.Tiempo para la preparación de las propuestas</a:t>
            </a:r>
            <a:br>
              <a:rPr lang="es-MX" dirty="0"/>
            </a:br>
            <a:br>
              <a:rPr lang="es-MX" dirty="0"/>
            </a:br>
            <a:r>
              <a:rPr lang="es-CO" sz="1200" dirty="0"/>
              <a:t>Es el término concedido a los proponentes para presentar ofertas competitivas.</a:t>
            </a:r>
            <a:br>
              <a:rPr lang="es-CO" sz="1200" dirty="0"/>
            </a:br>
            <a:br>
              <a:rPr lang="es-MX" sz="1200" dirty="0"/>
            </a:br>
            <a:endParaRPr lang="es-MX" sz="1200" dirty="0"/>
          </a:p>
        </p:txBody>
      </p:sp>
    </p:spTree>
    <p:extLst>
      <p:ext uri="{BB962C8B-B14F-4D97-AF65-F5344CB8AC3E}">
        <p14:creationId xmlns:p14="http://schemas.microsoft.com/office/powerpoint/2010/main" val="226292643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a:sym typeface="Candara"/>
              </a:rPr>
              <a:t>Días entre la apertura del proceso y cierre (Por modalidad)</a:t>
            </a:r>
            <a:br>
              <a:rPr lang="es-ES" dirty="0">
                <a:sym typeface="Candara"/>
              </a:rPr>
            </a:br>
            <a:endParaRPr lang="es-CO" dirty="0"/>
          </a:p>
        </p:txBody>
      </p:sp>
      <p:graphicFrame>
        <p:nvGraphicFramePr>
          <p:cNvPr id="7" name="Gráfico 6">
            <a:extLst>
              <a:ext uri="{FF2B5EF4-FFF2-40B4-BE49-F238E27FC236}">
                <a16:creationId xmlns:a16="http://schemas.microsoft.com/office/drawing/2014/main" id="{00000000-0008-0000-0C00-000003000000}"/>
              </a:ext>
            </a:extLst>
          </p:cNvPr>
          <p:cNvGraphicFramePr>
            <a:graphicFrameLocks/>
          </p:cNvGraphicFramePr>
          <p:nvPr>
            <p:extLst>
              <p:ext uri="{D42A27DB-BD31-4B8C-83A1-F6EECF244321}">
                <p14:modId xmlns:p14="http://schemas.microsoft.com/office/powerpoint/2010/main" val="702268187"/>
              </p:ext>
            </p:extLst>
          </p:nvPr>
        </p:nvGraphicFramePr>
        <p:xfrm>
          <a:off x="477078" y="1236929"/>
          <a:ext cx="8044069" cy="47530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915075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02609" y="2473036"/>
            <a:ext cx="5956300" cy="1016000"/>
          </a:xfrm>
        </p:spPr>
        <p:txBody>
          <a:bodyPr/>
          <a:lstStyle/>
          <a:p>
            <a:pPr algn="ctr"/>
            <a:r>
              <a:rPr lang="es-CO" dirty="0"/>
              <a:t>3.	Tiempo de duración de los procesos de selección</a:t>
            </a:r>
            <a:br>
              <a:rPr lang="es-MX" dirty="0"/>
            </a:br>
            <a:br>
              <a:rPr lang="es-MX" dirty="0"/>
            </a:br>
            <a:r>
              <a:rPr lang="es-CO" sz="1200" dirty="0"/>
              <a:t>Para el período comprendido el promedio del número de días entre la apertura del proceso y la adjudicación fue acorde con cada modalidad.</a:t>
            </a:r>
            <a:endParaRPr lang="es-MX" sz="1200" dirty="0"/>
          </a:p>
        </p:txBody>
      </p:sp>
    </p:spTree>
    <p:extLst>
      <p:ext uri="{BB962C8B-B14F-4D97-AF65-F5344CB8AC3E}">
        <p14:creationId xmlns:p14="http://schemas.microsoft.com/office/powerpoint/2010/main" val="86136179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a:sym typeface="Candara"/>
              </a:rPr>
              <a:t>Días promedio entre la apertura y la adjudicación</a:t>
            </a:r>
            <a:br>
              <a:rPr lang="es-ES" dirty="0">
                <a:sym typeface="Candara"/>
              </a:rPr>
            </a:br>
            <a:endParaRPr lang="es-CO" dirty="0"/>
          </a:p>
        </p:txBody>
      </p:sp>
      <p:sp>
        <p:nvSpPr>
          <p:cNvPr id="10" name="Título 2"/>
          <p:cNvSpPr txBox="1">
            <a:spLocks/>
          </p:cNvSpPr>
          <p:nvPr/>
        </p:nvSpPr>
        <p:spPr bwMode="auto">
          <a:xfrm>
            <a:off x="450900" y="5537503"/>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br>
              <a:rPr lang="es-ES" sz="1200" dirty="0">
                <a:sym typeface="Candara"/>
              </a:rPr>
            </a:br>
            <a:endParaRPr lang="es-CO" sz="1200" dirty="0"/>
          </a:p>
        </p:txBody>
      </p:sp>
      <p:graphicFrame>
        <p:nvGraphicFramePr>
          <p:cNvPr id="7" name="Gráfico 6">
            <a:extLst>
              <a:ext uri="{FF2B5EF4-FFF2-40B4-BE49-F238E27FC236}">
                <a16:creationId xmlns:a16="http://schemas.microsoft.com/office/drawing/2014/main" id="{6D879303-B978-4112-99E2-B78CEE68440A}"/>
              </a:ext>
            </a:extLst>
          </p:cNvPr>
          <p:cNvGraphicFramePr>
            <a:graphicFrameLocks/>
          </p:cNvGraphicFramePr>
          <p:nvPr>
            <p:extLst>
              <p:ext uri="{D42A27DB-BD31-4B8C-83A1-F6EECF244321}">
                <p14:modId xmlns:p14="http://schemas.microsoft.com/office/powerpoint/2010/main" val="308201168"/>
              </p:ext>
            </p:extLst>
          </p:nvPr>
        </p:nvGraphicFramePr>
        <p:xfrm>
          <a:off x="450899" y="1416907"/>
          <a:ext cx="8123257" cy="46395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019862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04209" y="1918855"/>
            <a:ext cx="5956300" cy="1016000"/>
          </a:xfrm>
        </p:spPr>
        <p:txBody>
          <a:bodyPr/>
          <a:lstStyle/>
          <a:p>
            <a:pPr algn="ctr"/>
            <a:r>
              <a:rPr lang="es-CO" dirty="0"/>
              <a:t>4. Participación de Proponentes</a:t>
            </a:r>
            <a:br>
              <a:rPr lang="es-MX" dirty="0"/>
            </a:br>
            <a:br>
              <a:rPr lang="es-MX" dirty="0"/>
            </a:br>
            <a:r>
              <a:rPr lang="es-CO" sz="1200" dirty="0"/>
              <a:t>Del total de procesos de selección adelantados ( 48 procesos)  se recibieron 552 propuestas, así:</a:t>
            </a:r>
            <a:br>
              <a:rPr lang="es-CO" sz="1200" dirty="0"/>
            </a:br>
            <a:r>
              <a:rPr lang="es-CO" sz="1200" dirty="0"/>
              <a:t>-La modalidad de selección que más proponentes atrae por el valor, correspondió durante este periodo a los  concursos de méritos (interventorías) con 359 propuestas en 9 procesos con un promedio de 40 propuestas por proceso de selección.</a:t>
            </a:r>
            <a:br>
              <a:rPr lang="es-CO" sz="1200" dirty="0"/>
            </a:br>
            <a:r>
              <a:rPr lang="es-CO" sz="1200" dirty="0"/>
              <a:t>-En el Proceso de Licitación Pública allegaron 26 propuestas en 3 procesos con un promedio 8,6 propuestas por proceso.</a:t>
            </a:r>
            <a:br>
              <a:rPr lang="es-CO" sz="1200" dirty="0"/>
            </a:br>
            <a:r>
              <a:rPr lang="es-CO" sz="1200" dirty="0"/>
              <a:t>-La Selección Abreviada por Subasta Inversa Presencial conto con 24 propuestas en 4 procesos con un promedio de 6 propuestas por proceso.</a:t>
            </a:r>
            <a:br>
              <a:rPr lang="es-CO" sz="1200" dirty="0"/>
            </a:br>
            <a:r>
              <a:rPr lang="es-CO" sz="1200" dirty="0"/>
              <a:t>- -Para los procesos adelantados mediante la modalidad de Selección Abreviada de Menor Cuantía, se presentaron  88 propuestas en  14 procesos con un promedio de 6 propuestas por proceso.</a:t>
            </a:r>
            <a:br>
              <a:rPr lang="es-CO" sz="1200" dirty="0"/>
            </a:br>
            <a:r>
              <a:rPr lang="es-CO" sz="1200" dirty="0"/>
              <a:t>-En los procesos de Mínima cuantía se recibieron un total de 52 propuestas en 17 procesos,  con un promedio de 3 propuestas por proceso.</a:t>
            </a:r>
            <a:br>
              <a:rPr lang="es-CO" sz="1200" dirty="0"/>
            </a:br>
            <a:r>
              <a:rPr lang="es-CO" sz="1200" dirty="0"/>
              <a:t>Y por ultimo, en la </a:t>
            </a:r>
            <a:r>
              <a:rPr lang="es-CO" sz="1200" dirty="0" err="1"/>
              <a:t>APPs</a:t>
            </a:r>
            <a:r>
              <a:rPr lang="es-CO" sz="1200" dirty="0"/>
              <a:t>- Iniciativa Pública se presentaron 3 propuestas en  1  proceso que se adelanto.</a:t>
            </a:r>
            <a:endParaRPr lang="es-MX" sz="1200" dirty="0"/>
          </a:p>
        </p:txBody>
      </p:sp>
    </p:spTree>
    <p:extLst>
      <p:ext uri="{BB962C8B-B14F-4D97-AF65-F5344CB8AC3E}">
        <p14:creationId xmlns:p14="http://schemas.microsoft.com/office/powerpoint/2010/main" val="217832132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a:sym typeface="Candara"/>
              </a:rPr>
              <a:t>Participación en procesos de selección</a:t>
            </a:r>
            <a:br>
              <a:rPr lang="es-ES" dirty="0">
                <a:sym typeface="Candara"/>
              </a:rPr>
            </a:br>
            <a:endParaRPr lang="es-CO" dirty="0"/>
          </a:p>
        </p:txBody>
      </p:sp>
      <p:sp>
        <p:nvSpPr>
          <p:cNvPr id="10" name="Título 2"/>
          <p:cNvSpPr txBox="1">
            <a:spLocks/>
          </p:cNvSpPr>
          <p:nvPr/>
        </p:nvSpPr>
        <p:spPr bwMode="auto">
          <a:xfrm>
            <a:off x="388555" y="5475157"/>
            <a:ext cx="7747527"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br>
              <a:rPr lang="es-ES" sz="1200" dirty="0">
                <a:sym typeface="Candara"/>
              </a:rPr>
            </a:br>
            <a:endParaRPr lang="es-CO" sz="1200" dirty="0"/>
          </a:p>
        </p:txBody>
      </p:sp>
      <p:graphicFrame>
        <p:nvGraphicFramePr>
          <p:cNvPr id="7" name="Gráfico 6">
            <a:extLst>
              <a:ext uri="{FF2B5EF4-FFF2-40B4-BE49-F238E27FC236}">
                <a16:creationId xmlns:a16="http://schemas.microsoft.com/office/drawing/2014/main" id="{00000000-0008-0000-0D00-000008000000}"/>
              </a:ext>
            </a:extLst>
          </p:cNvPr>
          <p:cNvGraphicFramePr>
            <a:graphicFrameLocks/>
          </p:cNvGraphicFramePr>
          <p:nvPr>
            <p:extLst>
              <p:ext uri="{D42A27DB-BD31-4B8C-83A1-F6EECF244321}">
                <p14:modId xmlns:p14="http://schemas.microsoft.com/office/powerpoint/2010/main" val="2325093976"/>
              </p:ext>
            </p:extLst>
          </p:nvPr>
        </p:nvGraphicFramePr>
        <p:xfrm>
          <a:off x="516835" y="1416908"/>
          <a:ext cx="8373563" cy="44007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7540247"/>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r>
              <a:rPr lang="es-CO" dirty="0"/>
              <a:t>4.          Procesos Desiertos</a:t>
            </a:r>
            <a:br>
              <a:rPr lang="es-MX" dirty="0"/>
            </a:br>
            <a:br>
              <a:rPr lang="es-CO" dirty="0"/>
            </a:br>
            <a:br>
              <a:rPr lang="es-CO" dirty="0"/>
            </a:br>
            <a:r>
              <a:rPr lang="es-CO" sz="1200" dirty="0"/>
              <a:t>Hace referencia a aquellos procesos cuya vocación de ser adjudicados, se vio truncada  por ausencia de proponentes o por que habiendo existido proponentes, los mismos no cumplieron con los requisitos establecidos en el pliego de condiciones.</a:t>
            </a:r>
            <a:br>
              <a:rPr lang="es-CO" sz="1200" dirty="0"/>
            </a:br>
            <a:br>
              <a:rPr lang="es-CO" sz="1200" dirty="0"/>
            </a:br>
            <a:r>
              <a:rPr lang="es-CO" sz="1600" dirty="0"/>
              <a:t>Total procesos desiertos</a:t>
            </a:r>
            <a:r>
              <a:rPr lang="es-CO" sz="1200" dirty="0"/>
              <a:t>: siete (7) procesos.</a:t>
            </a:r>
            <a:br>
              <a:rPr lang="es-CO" sz="1200" dirty="0"/>
            </a:br>
            <a:r>
              <a:rPr lang="es-CO" sz="1200" dirty="0"/>
              <a:t>- Tres (3) procesos  en la modalidad de Selección Abreviada de Menor Cuantía y,</a:t>
            </a:r>
            <a:br>
              <a:rPr lang="es-CO" sz="1200" dirty="0"/>
            </a:br>
            <a:r>
              <a:rPr lang="es-CO" sz="1200" dirty="0"/>
              <a:t> - Cuatro (4)  procesos en la modalidad de Mínima cuantía.</a:t>
            </a:r>
            <a:br>
              <a:rPr lang="es-CO" sz="1200" dirty="0"/>
            </a:br>
            <a:br>
              <a:rPr lang="es-CO" sz="1200" dirty="0"/>
            </a:br>
            <a:r>
              <a:rPr lang="es-CO" sz="1600" dirty="0"/>
              <a:t>Causas:</a:t>
            </a:r>
            <a:br>
              <a:rPr lang="es-CO" sz="1600" dirty="0"/>
            </a:br>
            <a:br>
              <a:rPr lang="es-CO" sz="1200" dirty="0"/>
            </a:br>
            <a:r>
              <a:rPr lang="es-CO" sz="1200" dirty="0"/>
              <a:t>- Por  Implementación de la plataforma SECOP II, los posibles proponentes no se inscribieron como proveedores en la misma. </a:t>
            </a:r>
            <a:br>
              <a:rPr lang="es-CO" sz="1200" dirty="0"/>
            </a:br>
            <a:br>
              <a:rPr lang="es-CO" sz="1200" dirty="0"/>
            </a:br>
            <a:br>
              <a:rPr lang="es-CO" sz="1200" dirty="0"/>
            </a:br>
            <a:br>
              <a:rPr lang="es-CO" sz="1200" dirty="0"/>
            </a:br>
            <a:endParaRPr lang="es-MX" sz="1200" dirty="0"/>
          </a:p>
        </p:txBody>
      </p:sp>
    </p:spTree>
    <p:extLst>
      <p:ext uri="{BB962C8B-B14F-4D97-AF65-F5344CB8AC3E}">
        <p14:creationId xmlns:p14="http://schemas.microsoft.com/office/powerpoint/2010/main" val="27108012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17</a:t>
            </a:fld>
            <a:endParaRPr lang="es-CO" dirty="0">
              <a:solidFill>
                <a:srgbClr val="244061">
                  <a:tint val="75000"/>
                </a:srgbClr>
              </a:solidFill>
            </a:endParaRPr>
          </a:p>
        </p:txBody>
      </p:sp>
      <p:sp>
        <p:nvSpPr>
          <p:cNvPr id="3" name="Título 2"/>
          <p:cNvSpPr>
            <a:spLocks noGrp="1"/>
          </p:cNvSpPr>
          <p:nvPr>
            <p:ph type="title"/>
          </p:nvPr>
        </p:nvSpPr>
        <p:spPr>
          <a:xfrm>
            <a:off x="295038" y="540327"/>
            <a:ext cx="8595361" cy="789709"/>
          </a:xfrm>
        </p:spPr>
        <p:txBody>
          <a:bodyPr/>
          <a:lstStyle/>
          <a:p>
            <a:r>
              <a:rPr lang="es-ES" dirty="0">
                <a:sym typeface="Candara"/>
              </a:rPr>
              <a:t>Desiertos por modalidad de selección</a:t>
            </a:r>
            <a:br>
              <a:rPr lang="es-ES" dirty="0">
                <a:sym typeface="Candara"/>
              </a:rPr>
            </a:br>
            <a:endParaRPr lang="es-CO" dirty="0"/>
          </a:p>
        </p:txBody>
      </p:sp>
      <p:graphicFrame>
        <p:nvGraphicFramePr>
          <p:cNvPr id="6" name="Gráfico 5">
            <a:extLst>
              <a:ext uri="{FF2B5EF4-FFF2-40B4-BE49-F238E27FC236}">
                <a16:creationId xmlns:a16="http://schemas.microsoft.com/office/drawing/2014/main" id="{5A6B30CD-7B49-4BA6-8A11-58C87C4EA2FD}"/>
              </a:ext>
            </a:extLst>
          </p:cNvPr>
          <p:cNvGraphicFramePr>
            <a:graphicFrameLocks/>
          </p:cNvGraphicFramePr>
          <p:nvPr>
            <p:extLst>
              <p:ext uri="{D42A27DB-BD31-4B8C-83A1-F6EECF244321}">
                <p14:modId xmlns:p14="http://schemas.microsoft.com/office/powerpoint/2010/main" val="3178941220"/>
              </p:ext>
            </p:extLst>
          </p:nvPr>
        </p:nvGraphicFramePr>
        <p:xfrm>
          <a:off x="295038" y="1330036"/>
          <a:ext cx="7802040" cy="47527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516814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pPr algn="ctr"/>
            <a:r>
              <a:rPr lang="es-CO" dirty="0"/>
              <a:t>5. Procesos cancelados</a:t>
            </a:r>
            <a:br>
              <a:rPr lang="es-MX" dirty="0"/>
            </a:br>
            <a:br>
              <a:rPr lang="es-MX" dirty="0"/>
            </a:br>
            <a:br>
              <a:rPr lang="es-MX" dirty="0"/>
            </a:br>
            <a:r>
              <a:rPr lang="es-CO" sz="1200" dirty="0"/>
              <a:t>Hace referencia a aquellos procesos que fueron terminados anormalmente, por acto unilateral de la administración.</a:t>
            </a:r>
            <a:br>
              <a:rPr lang="es-CO" sz="1200" dirty="0"/>
            </a:br>
            <a:br>
              <a:rPr lang="es-CO" sz="1200" dirty="0"/>
            </a:br>
            <a:r>
              <a:rPr lang="es-CO" sz="1200" dirty="0"/>
              <a:t>Para el período reportado, los procesos cancelados fueron  de  3 procesos de selección relacionados  con 2  Mínimas cuantías y 1 proceso de Selección Abreviada de Menor Cuantía.</a:t>
            </a:r>
            <a:br>
              <a:rPr lang="es-CO" sz="1200" dirty="0"/>
            </a:br>
            <a:br>
              <a:rPr lang="es-CO" sz="1200" dirty="0"/>
            </a:br>
            <a:endParaRPr lang="es-MX" sz="1200" dirty="0"/>
          </a:p>
        </p:txBody>
      </p:sp>
    </p:spTree>
    <p:extLst>
      <p:ext uri="{BB962C8B-B14F-4D97-AF65-F5344CB8AC3E}">
        <p14:creationId xmlns:p14="http://schemas.microsoft.com/office/powerpoint/2010/main" val="133945722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19</a:t>
            </a:fld>
            <a:endParaRPr lang="es-CO" dirty="0">
              <a:solidFill>
                <a:srgbClr val="244061">
                  <a:tint val="75000"/>
                </a:srgbClr>
              </a:solidFill>
            </a:endParaRPr>
          </a:p>
        </p:txBody>
      </p:sp>
      <p:sp>
        <p:nvSpPr>
          <p:cNvPr id="3" name="Título 2"/>
          <p:cNvSpPr>
            <a:spLocks noGrp="1"/>
          </p:cNvSpPr>
          <p:nvPr>
            <p:ph type="title"/>
          </p:nvPr>
        </p:nvSpPr>
        <p:spPr>
          <a:xfrm>
            <a:off x="295038" y="540327"/>
            <a:ext cx="8595361" cy="789709"/>
          </a:xfrm>
        </p:spPr>
        <p:txBody>
          <a:bodyPr/>
          <a:lstStyle/>
          <a:p>
            <a:r>
              <a:rPr lang="es-ES" dirty="0">
                <a:sym typeface="Candara"/>
              </a:rPr>
              <a:t>Cancelados por modalidad de selección</a:t>
            </a:r>
            <a:br>
              <a:rPr lang="es-ES" dirty="0">
                <a:sym typeface="Candara"/>
              </a:rPr>
            </a:br>
            <a:endParaRPr lang="es-CO" dirty="0"/>
          </a:p>
        </p:txBody>
      </p:sp>
      <p:graphicFrame>
        <p:nvGraphicFramePr>
          <p:cNvPr id="5" name="Gráfico 4">
            <a:extLst>
              <a:ext uri="{FF2B5EF4-FFF2-40B4-BE49-F238E27FC236}">
                <a16:creationId xmlns:a16="http://schemas.microsoft.com/office/drawing/2014/main" id="{00000000-0008-0000-0E00-000006000000}"/>
              </a:ext>
            </a:extLst>
          </p:cNvPr>
          <p:cNvGraphicFramePr>
            <a:graphicFrameLocks/>
          </p:cNvGraphicFramePr>
          <p:nvPr>
            <p:extLst>
              <p:ext uri="{D42A27DB-BD31-4B8C-83A1-F6EECF244321}">
                <p14:modId xmlns:p14="http://schemas.microsoft.com/office/powerpoint/2010/main" val="4175131091"/>
              </p:ext>
            </p:extLst>
          </p:nvPr>
        </p:nvGraphicFramePr>
        <p:xfrm>
          <a:off x="463826" y="1330035"/>
          <a:ext cx="8210274" cy="47262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399819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sym typeface="Candara"/>
              </a:rPr>
              <a:t>PROCESOS 2017.</a:t>
            </a:r>
            <a:br>
              <a:rPr lang="es-ES" dirty="0">
                <a:sym typeface="Candara"/>
              </a:rPr>
            </a:br>
            <a:r>
              <a:rPr lang="es-ES" sz="1200" dirty="0">
                <a:sym typeface="Candara"/>
              </a:rPr>
              <a:t>Fuente: </a:t>
            </a:r>
            <a:r>
              <a:rPr lang="es-ES" sz="1200" dirty="0">
                <a:sym typeface="Candara"/>
                <a:hlinkClick r:id="rId2"/>
              </a:rPr>
              <a:t>https://www.contratos.gov.co/consultas/inicioConsulta.do</a:t>
            </a:r>
            <a:br>
              <a:rPr lang="es-ES" sz="1200" dirty="0">
                <a:sym typeface="Candara"/>
              </a:rPr>
            </a:br>
            <a:endParaRPr lang="es-CO" dirty="0"/>
          </a:p>
        </p:txBody>
      </p:sp>
    </p:spTree>
    <p:extLst>
      <p:ext uri="{BB962C8B-B14F-4D97-AF65-F5344CB8AC3E}">
        <p14:creationId xmlns:p14="http://schemas.microsoft.com/office/powerpoint/2010/main" val="104287432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54827" y="1558636"/>
            <a:ext cx="5956300" cy="1016000"/>
          </a:xfrm>
        </p:spPr>
        <p:txBody>
          <a:bodyPr/>
          <a:lstStyle/>
          <a:p>
            <a:r>
              <a:rPr lang="es-CO" dirty="0"/>
              <a:t>6.Adendas</a:t>
            </a:r>
            <a:br>
              <a:rPr lang="es-MX" dirty="0"/>
            </a:br>
            <a:br>
              <a:rPr lang="es-MX" dirty="0"/>
            </a:br>
            <a:br>
              <a:rPr lang="es-MX" dirty="0"/>
            </a:br>
            <a:r>
              <a:rPr lang="es-CO" sz="1200" dirty="0"/>
              <a:t>Hace referencia a las modificaciones realizadas a los pliegos de condiciones y a los avisos modificatorios realizados para cada uno de los procesos competitivos adelantados por la Entidad. </a:t>
            </a:r>
            <a:br>
              <a:rPr lang="es-CO" sz="1200" dirty="0"/>
            </a:br>
            <a:br>
              <a:rPr lang="es-CO" sz="1200" dirty="0"/>
            </a:br>
            <a:r>
              <a:rPr lang="es-CO" sz="1200" dirty="0"/>
              <a:t>TOTAL   cincuenta y ocho (58) distribuidas de la siguiente manera:</a:t>
            </a:r>
            <a:br>
              <a:rPr lang="es-CO" sz="1200" dirty="0"/>
            </a:br>
            <a:br>
              <a:rPr lang="es-CO" sz="1200" dirty="0"/>
            </a:br>
            <a:r>
              <a:rPr lang="es-CO" sz="1200" dirty="0"/>
              <a:t>- Modificación del plazo del proceso: veinticuatro (24)</a:t>
            </a:r>
            <a:br>
              <a:rPr lang="es-CO" sz="1200" dirty="0"/>
            </a:br>
            <a:br>
              <a:rPr lang="es-CO" sz="1200" dirty="0"/>
            </a:br>
            <a:r>
              <a:rPr lang="es-CO" sz="1200" dirty="0"/>
              <a:t>- Modificación del pliego de condiciones: Veinticinco (25)</a:t>
            </a:r>
            <a:br>
              <a:rPr lang="es-CO" sz="1200" dirty="0"/>
            </a:br>
            <a:br>
              <a:rPr lang="es-CO" sz="1200" dirty="0"/>
            </a:br>
            <a:r>
              <a:rPr lang="es-CO" sz="1200" dirty="0"/>
              <a:t>-Adendas mixtas (Plazo del proceso - modificación del pliego de condiciones: Cinco (5) </a:t>
            </a:r>
            <a:br>
              <a:rPr lang="es-CO" sz="1200" dirty="0"/>
            </a:br>
            <a:r>
              <a:rPr lang="es-CO" sz="1200" dirty="0"/>
              <a:t> </a:t>
            </a:r>
            <a:br>
              <a:rPr lang="es-CO" sz="1200" dirty="0"/>
            </a:br>
            <a:r>
              <a:rPr lang="es-CO" sz="1200" dirty="0"/>
              <a:t>En la siguiente gráfica presentamos  las adendas  por  procesos de selección</a:t>
            </a:r>
            <a:br>
              <a:rPr lang="es-CO" sz="1200" dirty="0"/>
            </a:br>
            <a:endParaRPr lang="es-MX" sz="1200" dirty="0"/>
          </a:p>
        </p:txBody>
      </p:sp>
    </p:spTree>
    <p:extLst>
      <p:ext uri="{BB962C8B-B14F-4D97-AF65-F5344CB8AC3E}">
        <p14:creationId xmlns:p14="http://schemas.microsoft.com/office/powerpoint/2010/main" val="587237405"/>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21</a:t>
            </a:fld>
            <a:endParaRPr lang="es-CO" dirty="0">
              <a:solidFill>
                <a:srgbClr val="244061">
                  <a:tint val="75000"/>
                </a:srgbClr>
              </a:solidFill>
            </a:endParaRPr>
          </a:p>
        </p:txBody>
      </p:sp>
      <p:sp>
        <p:nvSpPr>
          <p:cNvPr id="5" name="Título 2"/>
          <p:cNvSpPr txBox="1">
            <a:spLocks/>
          </p:cNvSpPr>
          <p:nvPr/>
        </p:nvSpPr>
        <p:spPr>
          <a:xfrm>
            <a:off x="295038" y="540327"/>
            <a:ext cx="8595361" cy="789709"/>
          </a:xfrm>
          <a:prstGeom prst="rect">
            <a:avLst/>
          </a:prstGeom>
        </p:spPr>
        <p:txBody>
          <a:bodyPr/>
          <a:lst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a:sym typeface="Candara"/>
              </a:rPr>
              <a:t>Adendas por modalidad de selección</a:t>
            </a:r>
            <a:br>
              <a:rPr lang="es-ES" dirty="0">
                <a:sym typeface="Candara"/>
              </a:rPr>
            </a:br>
            <a:endParaRPr lang="es-CO" dirty="0"/>
          </a:p>
        </p:txBody>
      </p:sp>
      <p:graphicFrame>
        <p:nvGraphicFramePr>
          <p:cNvPr id="7" name="Gráfico 6">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150730648"/>
              </p:ext>
            </p:extLst>
          </p:nvPr>
        </p:nvGraphicFramePr>
        <p:xfrm>
          <a:off x="516835" y="1197514"/>
          <a:ext cx="8373564" cy="50177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64761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22</a:t>
            </a:fld>
            <a:endParaRPr lang="es-CO" dirty="0">
              <a:solidFill>
                <a:srgbClr val="244061">
                  <a:tint val="75000"/>
                </a:srgbClr>
              </a:solidFill>
            </a:endParaRPr>
          </a:p>
        </p:txBody>
      </p:sp>
      <p:sp>
        <p:nvSpPr>
          <p:cNvPr id="5" name="Título 2"/>
          <p:cNvSpPr txBox="1">
            <a:spLocks/>
          </p:cNvSpPr>
          <p:nvPr/>
        </p:nvSpPr>
        <p:spPr>
          <a:xfrm>
            <a:off x="295038" y="540327"/>
            <a:ext cx="8595361" cy="789709"/>
          </a:xfrm>
          <a:prstGeom prst="rect">
            <a:avLst/>
          </a:prstGeom>
        </p:spPr>
        <p:txBody>
          <a:bodyPr/>
          <a:lst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a:sym typeface="Candara"/>
              </a:rPr>
              <a:t>Contratos con Supervisión e Interventoría </a:t>
            </a:r>
            <a:r>
              <a:rPr lang="es-ES" sz="1000" dirty="0">
                <a:sym typeface="Candara"/>
              </a:rPr>
              <a:t>(No Incluye contratos de concesión portuaria)</a:t>
            </a:r>
          </a:p>
          <a:p>
            <a:br>
              <a:rPr lang="es-ES" dirty="0">
                <a:sym typeface="Candara"/>
              </a:rPr>
            </a:br>
            <a:endParaRPr lang="es-CO" dirty="0"/>
          </a:p>
        </p:txBody>
      </p:sp>
      <p:graphicFrame>
        <p:nvGraphicFramePr>
          <p:cNvPr id="6" name="Tabla 5">
            <a:extLst>
              <a:ext uri="{FF2B5EF4-FFF2-40B4-BE49-F238E27FC236}">
                <a16:creationId xmlns:a16="http://schemas.microsoft.com/office/drawing/2014/main" id="{7DE1184D-1D53-4C13-9116-17B9D07E3C1E}"/>
              </a:ext>
            </a:extLst>
          </p:cNvPr>
          <p:cNvGraphicFramePr>
            <a:graphicFrameLocks noGrp="1"/>
          </p:cNvGraphicFramePr>
          <p:nvPr>
            <p:extLst>
              <p:ext uri="{D42A27DB-BD31-4B8C-83A1-F6EECF244321}">
                <p14:modId xmlns:p14="http://schemas.microsoft.com/office/powerpoint/2010/main" val="4263736507"/>
              </p:ext>
            </p:extLst>
          </p:nvPr>
        </p:nvGraphicFramePr>
        <p:xfrm>
          <a:off x="941468" y="1175302"/>
          <a:ext cx="7302500" cy="2095500"/>
        </p:xfrm>
        <a:graphic>
          <a:graphicData uri="http://schemas.openxmlformats.org/drawingml/2006/table">
            <a:tbl>
              <a:tblPr>
                <a:tableStyleId>{BDBED569-4797-4DF1-A0F4-6AAB3CD982D8}</a:tableStyleId>
              </a:tblPr>
              <a:tblGrid>
                <a:gridCol w="2694404">
                  <a:extLst>
                    <a:ext uri="{9D8B030D-6E8A-4147-A177-3AD203B41FA5}">
                      <a16:colId xmlns:a16="http://schemas.microsoft.com/office/drawing/2014/main" val="1986805817"/>
                    </a:ext>
                  </a:extLst>
                </a:gridCol>
                <a:gridCol w="1459865">
                  <a:extLst>
                    <a:ext uri="{9D8B030D-6E8A-4147-A177-3AD203B41FA5}">
                      <a16:colId xmlns:a16="http://schemas.microsoft.com/office/drawing/2014/main" val="3023504681"/>
                    </a:ext>
                  </a:extLst>
                </a:gridCol>
                <a:gridCol w="1269448">
                  <a:extLst>
                    <a:ext uri="{9D8B030D-6E8A-4147-A177-3AD203B41FA5}">
                      <a16:colId xmlns:a16="http://schemas.microsoft.com/office/drawing/2014/main" val="559311128"/>
                    </a:ext>
                  </a:extLst>
                </a:gridCol>
                <a:gridCol w="1878783">
                  <a:extLst>
                    <a:ext uri="{9D8B030D-6E8A-4147-A177-3AD203B41FA5}">
                      <a16:colId xmlns:a16="http://schemas.microsoft.com/office/drawing/2014/main" val="1131858867"/>
                    </a:ext>
                  </a:extLst>
                </a:gridCol>
              </a:tblGrid>
              <a:tr h="381000">
                <a:tc>
                  <a:txBody>
                    <a:bodyPr/>
                    <a:lstStyle/>
                    <a:p>
                      <a:pPr algn="ctr" rtl="0" fontAlgn="ctr"/>
                      <a:r>
                        <a:rPr lang="es-CO" sz="1100" b="1" u="none" strike="noStrike" dirty="0">
                          <a:solidFill>
                            <a:schemeClr val="accent1">
                              <a:lumMod val="10000"/>
                            </a:schemeClr>
                          </a:solidFill>
                          <a:effectLst/>
                        </a:rPr>
                        <a:t>MODALIDAD DE SELECCIÓN</a:t>
                      </a:r>
                      <a:endParaRPr lang="es-CO" sz="1100" b="1" i="0" u="none" strike="noStrike" dirty="0">
                        <a:solidFill>
                          <a:schemeClr val="accent1">
                            <a:lumMod val="10000"/>
                          </a:schemeClr>
                        </a:solidFill>
                        <a:effectLst/>
                        <a:latin typeface="Calibri" panose="020F0502020204030204" pitchFamily="34" charset="0"/>
                      </a:endParaRPr>
                    </a:p>
                  </a:txBody>
                  <a:tcPr marL="9525" marR="9525" marT="9525" marB="0" anchor="ctr"/>
                </a:tc>
                <a:tc>
                  <a:txBody>
                    <a:bodyPr/>
                    <a:lstStyle/>
                    <a:p>
                      <a:pPr algn="ctr" rtl="0" fontAlgn="ctr"/>
                      <a:r>
                        <a:rPr lang="es-CO" sz="1100" b="1" u="none" strike="noStrike" dirty="0">
                          <a:solidFill>
                            <a:schemeClr val="accent1">
                              <a:lumMod val="10000"/>
                            </a:schemeClr>
                          </a:solidFill>
                          <a:effectLst/>
                        </a:rPr>
                        <a:t>No.  DE CONTRATOS</a:t>
                      </a:r>
                      <a:endParaRPr lang="es-CO" sz="1100" b="1" i="0" u="none" strike="noStrike" dirty="0">
                        <a:solidFill>
                          <a:schemeClr val="accent1">
                            <a:lumMod val="10000"/>
                          </a:schemeClr>
                        </a:solidFill>
                        <a:effectLst/>
                        <a:latin typeface="Calibri" panose="020F0502020204030204" pitchFamily="34" charset="0"/>
                      </a:endParaRPr>
                    </a:p>
                  </a:txBody>
                  <a:tcPr marL="9525" marR="9525" marT="9525" marB="0" anchor="ctr"/>
                </a:tc>
                <a:tc>
                  <a:txBody>
                    <a:bodyPr/>
                    <a:lstStyle/>
                    <a:p>
                      <a:pPr algn="ctr" rtl="0" fontAlgn="ctr"/>
                      <a:r>
                        <a:rPr lang="es-CO" sz="1100" b="1" u="none" strike="noStrike" dirty="0">
                          <a:solidFill>
                            <a:schemeClr val="accent1">
                              <a:lumMod val="10000"/>
                            </a:schemeClr>
                          </a:solidFill>
                          <a:effectLst/>
                        </a:rPr>
                        <a:t>CON SUPERVISIÓN</a:t>
                      </a:r>
                      <a:endParaRPr lang="es-CO" sz="1100" b="1" i="0" u="none" strike="noStrike" dirty="0">
                        <a:solidFill>
                          <a:schemeClr val="accent1">
                            <a:lumMod val="10000"/>
                          </a:schemeClr>
                        </a:solidFill>
                        <a:effectLst/>
                        <a:latin typeface="Calibri" panose="020F0502020204030204" pitchFamily="34" charset="0"/>
                      </a:endParaRPr>
                    </a:p>
                  </a:txBody>
                  <a:tcPr marL="9525" marR="9525" marT="9525" marB="0" anchor="ctr"/>
                </a:tc>
                <a:tc>
                  <a:txBody>
                    <a:bodyPr/>
                    <a:lstStyle/>
                    <a:p>
                      <a:pPr algn="ctr" rtl="0" fontAlgn="ctr"/>
                      <a:r>
                        <a:rPr lang="es-CO" sz="1100" b="1" u="none" strike="noStrike" dirty="0">
                          <a:solidFill>
                            <a:schemeClr val="accent1">
                              <a:lumMod val="10000"/>
                            </a:schemeClr>
                          </a:solidFill>
                          <a:effectLst/>
                        </a:rPr>
                        <a:t>CON INTERVENTORIA</a:t>
                      </a:r>
                      <a:endParaRPr lang="es-CO" sz="1100" b="1" i="0" u="none" strike="noStrike" dirty="0">
                        <a:solidFill>
                          <a:schemeClr val="accent1">
                            <a:lumMod val="10000"/>
                          </a:schemeClr>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80592468"/>
                  </a:ext>
                </a:extLst>
              </a:tr>
              <a:tr h="190500">
                <a:tc>
                  <a:txBody>
                    <a:bodyPr/>
                    <a:lstStyle/>
                    <a:p>
                      <a:pPr algn="ctr" rtl="0" fontAlgn="b"/>
                      <a:r>
                        <a:rPr lang="es-CO" sz="1100" u="none" strike="noStrike" dirty="0">
                          <a:solidFill>
                            <a:schemeClr val="accent1">
                              <a:lumMod val="10000"/>
                            </a:schemeClr>
                          </a:solidFill>
                          <a:effectLst/>
                        </a:rPr>
                        <a:t>CONCURSO DE MERITOS ABIERTO</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14</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14</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N.A.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93067579"/>
                  </a:ext>
                </a:extLst>
              </a:tr>
              <a:tr h="190500">
                <a:tc>
                  <a:txBody>
                    <a:bodyPr/>
                    <a:lstStyle/>
                    <a:p>
                      <a:pPr algn="ctr" rtl="0" fontAlgn="b"/>
                      <a:r>
                        <a:rPr lang="es-CO" sz="1100" u="none" strike="noStrike" dirty="0">
                          <a:solidFill>
                            <a:schemeClr val="accent1">
                              <a:lumMod val="10000"/>
                            </a:schemeClr>
                          </a:solidFill>
                          <a:effectLst/>
                        </a:rPr>
                        <a:t>CONTRATACIÓN DIRECTA</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589</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589</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N.A.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97254027"/>
                  </a:ext>
                </a:extLst>
              </a:tr>
              <a:tr h="190500">
                <a:tc>
                  <a:txBody>
                    <a:bodyPr/>
                    <a:lstStyle/>
                    <a:p>
                      <a:pPr algn="ctr" rtl="0" fontAlgn="b"/>
                      <a:r>
                        <a:rPr lang="es-CO" sz="1100" u="none" strike="noStrike">
                          <a:solidFill>
                            <a:schemeClr val="accent1">
                              <a:lumMod val="10000"/>
                            </a:schemeClr>
                          </a:solidFill>
                          <a:effectLst/>
                        </a:rPr>
                        <a:t>MINIMA CUANTIA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dirty="0">
                          <a:solidFill>
                            <a:schemeClr val="accent1">
                              <a:lumMod val="10000"/>
                            </a:schemeClr>
                          </a:solidFill>
                          <a:effectLst/>
                        </a:rPr>
                        <a:t>15</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15</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N.A.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06033090"/>
                  </a:ext>
                </a:extLst>
              </a:tr>
              <a:tr h="190500">
                <a:tc>
                  <a:txBody>
                    <a:bodyPr/>
                    <a:lstStyle/>
                    <a:p>
                      <a:pPr algn="ctr" rtl="0" fontAlgn="b"/>
                      <a:r>
                        <a:rPr lang="es-CO" sz="1100" u="none" strike="noStrike">
                          <a:solidFill>
                            <a:schemeClr val="accent1">
                              <a:lumMod val="10000"/>
                            </a:schemeClr>
                          </a:solidFill>
                          <a:effectLst/>
                        </a:rPr>
                        <a:t>SELECCIÓN ABREVIADA DE MENOR CUANTIA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14</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dirty="0">
                          <a:solidFill>
                            <a:schemeClr val="accent1">
                              <a:lumMod val="10000"/>
                            </a:schemeClr>
                          </a:solidFill>
                          <a:effectLst/>
                        </a:rPr>
                        <a:t>14</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N.A.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69456852"/>
                  </a:ext>
                </a:extLst>
              </a:tr>
              <a:tr h="190500">
                <a:tc>
                  <a:txBody>
                    <a:bodyPr/>
                    <a:lstStyle/>
                    <a:p>
                      <a:pPr algn="ctr" rtl="0" fontAlgn="b"/>
                      <a:r>
                        <a:rPr lang="es-CO" sz="1100" u="none" strike="noStrike">
                          <a:solidFill>
                            <a:schemeClr val="accent1">
                              <a:lumMod val="10000"/>
                            </a:schemeClr>
                          </a:solidFill>
                          <a:effectLst/>
                        </a:rPr>
                        <a:t>LICITACIÓN PÚBLICA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3</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dirty="0">
                          <a:solidFill>
                            <a:schemeClr val="accent1">
                              <a:lumMod val="10000"/>
                            </a:schemeClr>
                          </a:solidFill>
                          <a:effectLst/>
                        </a:rPr>
                        <a:t>3</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3</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62482284"/>
                  </a:ext>
                </a:extLst>
              </a:tr>
              <a:tr h="190500">
                <a:tc>
                  <a:txBody>
                    <a:bodyPr/>
                    <a:lstStyle/>
                    <a:p>
                      <a:pPr algn="ctr" rtl="0" fontAlgn="b"/>
                      <a:r>
                        <a:rPr lang="es-CO" sz="1100" u="none" strike="noStrike">
                          <a:solidFill>
                            <a:schemeClr val="accent1">
                              <a:lumMod val="10000"/>
                            </a:schemeClr>
                          </a:solidFill>
                          <a:effectLst/>
                        </a:rPr>
                        <a:t>APPs- INICIATIVA PÚBLICA</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1</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dirty="0">
                          <a:solidFill>
                            <a:schemeClr val="accent1">
                              <a:lumMod val="10000"/>
                            </a:schemeClr>
                          </a:solidFill>
                          <a:effectLst/>
                        </a:rPr>
                        <a:t>1</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1</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8825246"/>
                  </a:ext>
                </a:extLst>
              </a:tr>
              <a:tr h="381000">
                <a:tc>
                  <a:txBody>
                    <a:bodyPr/>
                    <a:lstStyle/>
                    <a:p>
                      <a:pPr algn="ctr" rtl="0" fontAlgn="b"/>
                      <a:r>
                        <a:rPr lang="es-CO" sz="1100" u="none" strike="noStrike">
                          <a:solidFill>
                            <a:schemeClr val="accent1">
                              <a:lumMod val="10000"/>
                            </a:schemeClr>
                          </a:solidFill>
                          <a:effectLst/>
                        </a:rPr>
                        <a:t>SELECCIÓN ABREVIADA POR SUBASTA INVERSA PRESENCIAL</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4</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dirty="0">
                          <a:solidFill>
                            <a:schemeClr val="accent1">
                              <a:lumMod val="10000"/>
                            </a:schemeClr>
                          </a:solidFill>
                          <a:effectLst/>
                        </a:rPr>
                        <a:t>4</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dirty="0">
                          <a:solidFill>
                            <a:schemeClr val="accent1">
                              <a:lumMod val="10000"/>
                            </a:schemeClr>
                          </a:solidFill>
                          <a:effectLst/>
                        </a:rPr>
                        <a:t>N.A.</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56312000"/>
                  </a:ext>
                </a:extLst>
              </a:tr>
              <a:tr h="190500">
                <a:tc>
                  <a:txBody>
                    <a:bodyPr/>
                    <a:lstStyle/>
                    <a:p>
                      <a:pPr algn="ctr" rtl="0" fontAlgn="b"/>
                      <a:r>
                        <a:rPr lang="es-CO" sz="1100" u="none" strike="noStrike">
                          <a:solidFill>
                            <a:schemeClr val="accent1">
                              <a:lumMod val="10000"/>
                            </a:schemeClr>
                          </a:solidFill>
                          <a:effectLst/>
                        </a:rPr>
                        <a:t>CONVENIOS </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27</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a:solidFill>
                            <a:schemeClr val="accent1">
                              <a:lumMod val="10000"/>
                            </a:schemeClr>
                          </a:solidFill>
                          <a:effectLst/>
                        </a:rPr>
                        <a:t>27</a:t>
                      </a:r>
                      <a:endParaRPr lang="es-CO" sz="1100" b="0" i="0" u="none" strike="noStrike">
                        <a:solidFill>
                          <a:schemeClr val="accent1">
                            <a:lumMod val="10000"/>
                          </a:schemeClr>
                        </a:solidFill>
                        <a:effectLst/>
                        <a:latin typeface="Calibri" panose="020F0502020204030204" pitchFamily="34" charset="0"/>
                      </a:endParaRPr>
                    </a:p>
                  </a:txBody>
                  <a:tcPr marL="9525" marR="9525" marT="9525" marB="0" anchor="b"/>
                </a:tc>
                <a:tc>
                  <a:txBody>
                    <a:bodyPr/>
                    <a:lstStyle/>
                    <a:p>
                      <a:pPr algn="ctr" rtl="0" fontAlgn="b"/>
                      <a:r>
                        <a:rPr lang="es-CO" sz="1100" u="none" strike="noStrike" dirty="0">
                          <a:solidFill>
                            <a:schemeClr val="accent1">
                              <a:lumMod val="10000"/>
                            </a:schemeClr>
                          </a:solidFill>
                          <a:effectLst/>
                        </a:rPr>
                        <a:t>N.A.</a:t>
                      </a:r>
                      <a:endParaRPr lang="es-CO" sz="1100" b="0" i="0" u="none" strike="noStrike" dirty="0">
                        <a:solidFill>
                          <a:schemeClr val="accent1">
                            <a:lumMod val="1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21760966"/>
                  </a:ext>
                </a:extLst>
              </a:tr>
            </a:tbl>
          </a:graphicData>
        </a:graphic>
      </p:graphicFrame>
      <p:graphicFrame>
        <p:nvGraphicFramePr>
          <p:cNvPr id="9" name="Gráfico 8">
            <a:extLst>
              <a:ext uri="{FF2B5EF4-FFF2-40B4-BE49-F238E27FC236}">
                <a16:creationId xmlns:a16="http://schemas.microsoft.com/office/drawing/2014/main" id="{A5EA4849-0F86-4BAF-BB86-7E5E7D0EFA43}"/>
              </a:ext>
            </a:extLst>
          </p:cNvPr>
          <p:cNvGraphicFramePr>
            <a:graphicFrameLocks/>
          </p:cNvGraphicFramePr>
          <p:nvPr>
            <p:extLst>
              <p:ext uri="{D42A27DB-BD31-4B8C-83A1-F6EECF244321}">
                <p14:modId xmlns:p14="http://schemas.microsoft.com/office/powerpoint/2010/main" val="2476598692"/>
              </p:ext>
            </p:extLst>
          </p:nvPr>
        </p:nvGraphicFramePr>
        <p:xfrm>
          <a:off x="609600" y="3375366"/>
          <a:ext cx="7634368" cy="31844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682414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23</a:t>
            </a:fld>
            <a:endParaRPr lang="es-CO" dirty="0">
              <a:solidFill>
                <a:srgbClr val="244061">
                  <a:tint val="75000"/>
                </a:srgbClr>
              </a:solidFill>
            </a:endParaRPr>
          </a:p>
        </p:txBody>
      </p:sp>
      <p:sp>
        <p:nvSpPr>
          <p:cNvPr id="3" name="CuadroTexto 2"/>
          <p:cNvSpPr txBox="1"/>
          <p:nvPr/>
        </p:nvSpPr>
        <p:spPr>
          <a:xfrm>
            <a:off x="602673" y="1600200"/>
            <a:ext cx="7523018" cy="1384995"/>
          </a:xfrm>
          <a:prstGeom prst="rect">
            <a:avLst/>
          </a:prstGeom>
          <a:noFill/>
        </p:spPr>
        <p:txBody>
          <a:bodyPr wrap="square" lIns="0" tIns="0" rIns="0" bIns="0" rtlCol="0">
            <a:spAutoFit/>
          </a:bodyPr>
          <a:lstStyle/>
          <a:p>
            <a:pPr algn="just">
              <a:spcBef>
                <a:spcPts val="600"/>
              </a:spcBef>
              <a:spcAft>
                <a:spcPts val="600"/>
              </a:spcAft>
              <a:buClr>
                <a:schemeClr val="accent2"/>
              </a:buClr>
              <a:buSzPct val="120000"/>
            </a:pPr>
            <a:r>
              <a:rPr lang="es-CO" dirty="0">
                <a:solidFill>
                  <a:schemeClr val="accent4">
                    <a:lumMod val="50000"/>
                  </a:schemeClr>
                </a:solidFill>
                <a:latin typeface="Candara" panose="020E0502030303020204" pitchFamily="34" charset="0"/>
              </a:rPr>
              <a:t>Los indicadores utilizados en esta presentación, han sido tomados de la Evaluación de Adquisición País, realizada en Colombia en el año 2008, liderada por Planeación Nacional, de conformidad con la metodología OCDE y para atender los requerimientos de información del ITN – Índice de Transparencia Nacional según la metodología 2013 - 2014. </a:t>
            </a:r>
          </a:p>
        </p:txBody>
      </p:sp>
    </p:spTree>
    <p:extLst>
      <p:ext uri="{BB962C8B-B14F-4D97-AF65-F5344CB8AC3E}">
        <p14:creationId xmlns:p14="http://schemas.microsoft.com/office/powerpoint/2010/main" val="168821873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3" name="Título 2"/>
          <p:cNvSpPr>
            <a:spLocks noGrp="1"/>
          </p:cNvSpPr>
          <p:nvPr>
            <p:ph type="title"/>
          </p:nvPr>
        </p:nvSpPr>
        <p:spPr>
          <a:xfrm>
            <a:off x="295038" y="888688"/>
            <a:ext cx="8595361" cy="518984"/>
          </a:xfrm>
        </p:spPr>
        <p:txBody>
          <a:bodyPr/>
          <a:lstStyle/>
          <a:p>
            <a:r>
              <a:rPr lang="es-ES" dirty="0">
                <a:sym typeface="Candara"/>
              </a:rPr>
              <a:t>Procesos 2017 por Modalidad de Selección</a:t>
            </a:r>
            <a:br>
              <a:rPr lang="es-ES" dirty="0">
                <a:sym typeface="Candara"/>
              </a:rPr>
            </a:br>
            <a:endParaRPr lang="es-CO" dirty="0"/>
          </a:p>
        </p:txBody>
      </p:sp>
      <p:sp>
        <p:nvSpPr>
          <p:cNvPr id="10" name="Título 2"/>
          <p:cNvSpPr txBox="1">
            <a:spLocks/>
          </p:cNvSpPr>
          <p:nvPr/>
        </p:nvSpPr>
        <p:spPr bwMode="auto">
          <a:xfrm>
            <a:off x="627546" y="6339016"/>
            <a:ext cx="8595361"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a:sym typeface="Candara"/>
              </a:rPr>
              <a:t>*No incluye  contratación Directa</a:t>
            </a:r>
            <a:br>
              <a:rPr lang="es-ES" sz="1200" dirty="0">
                <a:sym typeface="Candara"/>
              </a:rPr>
            </a:br>
            <a:endParaRPr lang="es-CO" sz="1200" dirty="0"/>
          </a:p>
        </p:txBody>
      </p:sp>
      <p:graphicFrame>
        <p:nvGraphicFramePr>
          <p:cNvPr id="6" name="Gráfico 5">
            <a:extLst>
              <a:ext uri="{FF2B5EF4-FFF2-40B4-BE49-F238E27FC236}">
                <a16:creationId xmlns:a16="http://schemas.microsoft.com/office/drawing/2014/main" id="{0D3D66ED-BFF7-4FE5-9A03-4B2506367434}"/>
              </a:ext>
            </a:extLst>
          </p:cNvPr>
          <p:cNvGraphicFramePr>
            <a:graphicFrameLocks/>
          </p:cNvGraphicFramePr>
          <p:nvPr>
            <p:extLst>
              <p:ext uri="{D42A27DB-BD31-4B8C-83A1-F6EECF244321}">
                <p14:modId xmlns:p14="http://schemas.microsoft.com/office/powerpoint/2010/main" val="2304773832"/>
              </p:ext>
            </p:extLst>
          </p:nvPr>
        </p:nvGraphicFramePr>
        <p:xfrm>
          <a:off x="627547" y="1245704"/>
          <a:ext cx="7853844" cy="53671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117221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a:t>
            </a:fld>
            <a:endParaRPr lang="es-CO" dirty="0">
              <a:solidFill>
                <a:srgbClr val="244061">
                  <a:tint val="75000"/>
                </a:srgbClr>
              </a:solidFill>
            </a:endParaRPr>
          </a:p>
        </p:txBody>
      </p:sp>
      <p:sp>
        <p:nvSpPr>
          <p:cNvPr id="3" name="Título 2"/>
          <p:cNvSpPr>
            <a:spLocks noGrp="1"/>
          </p:cNvSpPr>
          <p:nvPr>
            <p:ph type="title"/>
          </p:nvPr>
        </p:nvSpPr>
        <p:spPr>
          <a:xfrm>
            <a:off x="280555" y="545255"/>
            <a:ext cx="8609844" cy="493272"/>
          </a:xfrm>
        </p:spPr>
        <p:txBody>
          <a:bodyPr/>
          <a:lstStyle/>
          <a:p>
            <a:r>
              <a:rPr lang="es-ES" dirty="0">
                <a:sym typeface="Candara"/>
              </a:rPr>
              <a:t>Procesos 2017 Valor total procesos VS. valor por modalidad</a:t>
            </a:r>
            <a:endParaRPr lang="es-CO" dirty="0"/>
          </a:p>
        </p:txBody>
      </p:sp>
      <p:sp>
        <p:nvSpPr>
          <p:cNvPr id="10" name="Título 2"/>
          <p:cNvSpPr txBox="1">
            <a:spLocks/>
          </p:cNvSpPr>
          <p:nvPr/>
        </p:nvSpPr>
        <p:spPr bwMode="auto">
          <a:xfrm>
            <a:off x="280555" y="5927943"/>
            <a:ext cx="8826143" cy="51898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1200" dirty="0">
                <a:sym typeface="Candara"/>
              </a:rPr>
              <a:t>Se muestran los </a:t>
            </a:r>
            <a:r>
              <a:rPr lang="es-CO" sz="1200" dirty="0"/>
              <a:t>procesos competitivos adelantados por la Agencia y los valores por los cuales fueron</a:t>
            </a:r>
            <a:r>
              <a:rPr lang="es-ES" sz="1200" dirty="0">
                <a:sym typeface="Candara"/>
              </a:rPr>
              <a:t> adjudicados.</a:t>
            </a:r>
            <a:br>
              <a:rPr lang="es-ES" sz="1200" dirty="0">
                <a:sym typeface="Candara"/>
              </a:rPr>
            </a:br>
            <a:endParaRPr lang="es-CO" sz="1200" dirty="0"/>
          </a:p>
        </p:txBody>
      </p:sp>
      <p:graphicFrame>
        <p:nvGraphicFramePr>
          <p:cNvPr id="6" name="Gráfico 5">
            <a:extLst>
              <a:ext uri="{FF2B5EF4-FFF2-40B4-BE49-F238E27FC236}">
                <a16:creationId xmlns:a16="http://schemas.microsoft.com/office/drawing/2014/main" id="{6DEB113C-F6C5-4AC8-9DAE-7292D3C52C60}"/>
              </a:ext>
            </a:extLst>
          </p:cNvPr>
          <p:cNvGraphicFramePr>
            <a:graphicFrameLocks/>
          </p:cNvGraphicFramePr>
          <p:nvPr>
            <p:extLst>
              <p:ext uri="{D42A27DB-BD31-4B8C-83A1-F6EECF244321}">
                <p14:modId xmlns:p14="http://schemas.microsoft.com/office/powerpoint/2010/main" val="1071881897"/>
              </p:ext>
            </p:extLst>
          </p:nvPr>
        </p:nvGraphicFramePr>
        <p:xfrm>
          <a:off x="280556" y="1232452"/>
          <a:ext cx="8393544" cy="46910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8059516"/>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6071BAF-4510-4917-BCBA-EFE97856FCA8}"/>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5</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7500B9C5-6B22-471A-B988-B059B7C47F4F}"/>
              </a:ext>
            </a:extLst>
          </p:cNvPr>
          <p:cNvSpPr>
            <a:spLocks noGrp="1"/>
          </p:cNvSpPr>
          <p:nvPr>
            <p:ph type="title"/>
          </p:nvPr>
        </p:nvSpPr>
        <p:spPr/>
        <p:txBody>
          <a:bodyPr/>
          <a:lstStyle/>
          <a:p>
            <a:r>
              <a:rPr lang="es-CO" dirty="0"/>
              <a:t>Procesos 2017- Contratación Directa</a:t>
            </a:r>
          </a:p>
        </p:txBody>
      </p:sp>
      <p:graphicFrame>
        <p:nvGraphicFramePr>
          <p:cNvPr id="5" name="Gráfico 4">
            <a:extLst>
              <a:ext uri="{FF2B5EF4-FFF2-40B4-BE49-F238E27FC236}">
                <a16:creationId xmlns:a16="http://schemas.microsoft.com/office/drawing/2014/main" id="{F17A8A19-3EED-4506-B5A2-C6780587FD2B}"/>
              </a:ext>
            </a:extLst>
          </p:cNvPr>
          <p:cNvGraphicFramePr>
            <a:graphicFrameLocks/>
          </p:cNvGraphicFramePr>
          <p:nvPr>
            <p:extLst>
              <p:ext uri="{D42A27DB-BD31-4B8C-83A1-F6EECF244321}">
                <p14:modId xmlns:p14="http://schemas.microsoft.com/office/powerpoint/2010/main" val="592365848"/>
              </p:ext>
            </p:extLst>
          </p:nvPr>
        </p:nvGraphicFramePr>
        <p:xfrm>
          <a:off x="437320" y="1288773"/>
          <a:ext cx="7911549" cy="47144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159265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A181D19D-53B1-4926-9088-D4D77D79374A}"/>
              </a:ext>
            </a:extLst>
          </p:cNvPr>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6</a:t>
            </a:fld>
            <a:endParaRPr lang="es-CO" dirty="0">
              <a:solidFill>
                <a:srgbClr val="244061">
                  <a:tint val="75000"/>
                </a:srgbClr>
              </a:solidFill>
            </a:endParaRPr>
          </a:p>
        </p:txBody>
      </p:sp>
      <p:sp>
        <p:nvSpPr>
          <p:cNvPr id="3" name="Título 2">
            <a:extLst>
              <a:ext uri="{FF2B5EF4-FFF2-40B4-BE49-F238E27FC236}">
                <a16:creationId xmlns:a16="http://schemas.microsoft.com/office/drawing/2014/main" id="{5E1C6733-D7EE-4F8C-BD8F-AF03858316A9}"/>
              </a:ext>
            </a:extLst>
          </p:cNvPr>
          <p:cNvSpPr>
            <a:spLocks noGrp="1"/>
          </p:cNvSpPr>
          <p:nvPr>
            <p:ph type="title"/>
          </p:nvPr>
        </p:nvSpPr>
        <p:spPr/>
        <p:txBody>
          <a:bodyPr/>
          <a:lstStyle/>
          <a:p>
            <a:r>
              <a:rPr lang="es-ES" dirty="0">
                <a:sym typeface="Candara"/>
              </a:rPr>
              <a:t>Procesos 2017 -Valor Contratación Directa</a:t>
            </a:r>
            <a:endParaRPr lang="es-CO" dirty="0"/>
          </a:p>
        </p:txBody>
      </p:sp>
      <p:graphicFrame>
        <p:nvGraphicFramePr>
          <p:cNvPr id="4" name="Gráfico 3">
            <a:extLst>
              <a:ext uri="{FF2B5EF4-FFF2-40B4-BE49-F238E27FC236}">
                <a16:creationId xmlns:a16="http://schemas.microsoft.com/office/drawing/2014/main" id="{1311C008-DB3E-4498-9976-4F824F0F8AB4}"/>
              </a:ext>
            </a:extLst>
          </p:cNvPr>
          <p:cNvGraphicFramePr>
            <a:graphicFrameLocks/>
          </p:cNvGraphicFramePr>
          <p:nvPr>
            <p:extLst>
              <p:ext uri="{D42A27DB-BD31-4B8C-83A1-F6EECF244321}">
                <p14:modId xmlns:p14="http://schemas.microsoft.com/office/powerpoint/2010/main" val="3494986629"/>
              </p:ext>
            </p:extLst>
          </p:nvPr>
        </p:nvGraphicFramePr>
        <p:xfrm>
          <a:off x="405515" y="1186573"/>
          <a:ext cx="8136835" cy="4278202"/>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ángulo 4">
            <a:extLst>
              <a:ext uri="{FF2B5EF4-FFF2-40B4-BE49-F238E27FC236}">
                <a16:creationId xmlns:a16="http://schemas.microsoft.com/office/drawing/2014/main" id="{51A36266-3F7F-4868-AF3F-FC8FD0EDA086}"/>
              </a:ext>
            </a:extLst>
          </p:cNvPr>
          <p:cNvSpPr/>
          <p:nvPr/>
        </p:nvSpPr>
        <p:spPr>
          <a:xfrm>
            <a:off x="286246" y="5912324"/>
            <a:ext cx="8711979" cy="276999"/>
          </a:xfrm>
          <a:prstGeom prst="rect">
            <a:avLst/>
          </a:prstGeom>
        </p:spPr>
        <p:txBody>
          <a:bodyPr wrap="square">
            <a:spAutoFit/>
          </a:bodyPr>
          <a:lstStyle/>
          <a:p>
            <a:r>
              <a:rPr lang="es-ES" sz="1200" b="1" dirty="0">
                <a:latin typeface="Candara" panose="020E0502030303020204" pitchFamily="34" charset="0"/>
                <a:sym typeface="Candara"/>
              </a:rPr>
              <a:t>Se muestran los valores totales de los contratos de prestación de servicios.</a:t>
            </a:r>
            <a:endParaRPr lang="es-CO" sz="1200" b="1" dirty="0">
              <a:latin typeface="Candara" panose="020E0502030303020204" pitchFamily="34" charset="0"/>
            </a:endParaRPr>
          </a:p>
        </p:txBody>
      </p:sp>
    </p:spTree>
    <p:extLst>
      <p:ext uri="{BB962C8B-B14F-4D97-AF65-F5344CB8AC3E}">
        <p14:creationId xmlns:p14="http://schemas.microsoft.com/office/powerpoint/2010/main" val="4060013973"/>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7</a:t>
            </a:fld>
            <a:endParaRPr lang="es-CO" dirty="0">
              <a:solidFill>
                <a:srgbClr val="244061">
                  <a:tint val="75000"/>
                </a:srgbClr>
              </a:solidFill>
            </a:endParaRPr>
          </a:p>
        </p:txBody>
      </p:sp>
      <p:sp>
        <p:nvSpPr>
          <p:cNvPr id="3" name="Título 2"/>
          <p:cNvSpPr>
            <a:spLocks noGrp="1"/>
          </p:cNvSpPr>
          <p:nvPr>
            <p:ph type="title"/>
          </p:nvPr>
        </p:nvSpPr>
        <p:spPr>
          <a:xfrm>
            <a:off x="280555" y="545255"/>
            <a:ext cx="8609844" cy="493272"/>
          </a:xfrm>
        </p:spPr>
        <p:txBody>
          <a:bodyPr/>
          <a:lstStyle/>
          <a:p>
            <a:r>
              <a:rPr lang="es-ES" dirty="0">
                <a:sym typeface="Candara"/>
              </a:rPr>
              <a:t>Procesos 2017 Valor total procesos VS. valor por modalidad</a:t>
            </a:r>
            <a:endParaRPr lang="es-CO" dirty="0"/>
          </a:p>
        </p:txBody>
      </p:sp>
      <p:graphicFrame>
        <p:nvGraphicFramePr>
          <p:cNvPr id="7" name="Gráfico 6">
            <a:extLst>
              <a:ext uri="{FF2B5EF4-FFF2-40B4-BE49-F238E27FC236}">
                <a16:creationId xmlns:a16="http://schemas.microsoft.com/office/drawing/2014/main" id="{B57116AB-42A6-41E8-A0C4-2A0DB2BE50E4}"/>
              </a:ext>
            </a:extLst>
          </p:cNvPr>
          <p:cNvGraphicFramePr>
            <a:graphicFrameLocks/>
          </p:cNvGraphicFramePr>
          <p:nvPr/>
        </p:nvGraphicFramePr>
        <p:xfrm>
          <a:off x="132521" y="1258957"/>
          <a:ext cx="8757878" cy="475753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ángulo 3">
            <a:extLst>
              <a:ext uri="{FF2B5EF4-FFF2-40B4-BE49-F238E27FC236}">
                <a16:creationId xmlns:a16="http://schemas.microsoft.com/office/drawing/2014/main" id="{741BC20B-7243-4BFC-B88A-1A24741845CA}"/>
              </a:ext>
            </a:extLst>
          </p:cNvPr>
          <p:cNvSpPr/>
          <p:nvPr/>
        </p:nvSpPr>
        <p:spPr>
          <a:xfrm>
            <a:off x="132520" y="6105977"/>
            <a:ext cx="8541579" cy="430887"/>
          </a:xfrm>
          <a:prstGeom prst="rect">
            <a:avLst/>
          </a:prstGeom>
        </p:spPr>
        <p:txBody>
          <a:bodyPr wrap="square">
            <a:spAutoFit/>
          </a:bodyPr>
          <a:lstStyle/>
          <a:p>
            <a:r>
              <a:rPr lang="es-ES" sz="1100" dirty="0">
                <a:sym typeface="Candara"/>
              </a:rPr>
              <a:t>La contratación directa ( Prestación de servicios y convenios es equivalente </a:t>
            </a:r>
          </a:p>
          <a:p>
            <a:r>
              <a:rPr lang="es-ES" sz="1100" dirty="0">
                <a:sym typeface="Candara"/>
              </a:rPr>
              <a:t>al 3,57% del valor total de procesos)</a:t>
            </a:r>
          </a:p>
        </p:txBody>
      </p:sp>
    </p:spTree>
    <p:extLst>
      <p:ext uri="{BB962C8B-B14F-4D97-AF65-F5344CB8AC3E}">
        <p14:creationId xmlns:p14="http://schemas.microsoft.com/office/powerpoint/2010/main" val="2875399057"/>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74899" y="3683000"/>
            <a:ext cx="5974773" cy="1590964"/>
          </a:xfrm>
        </p:spPr>
        <p:txBody>
          <a:bodyPr/>
          <a:lstStyle/>
          <a:p>
            <a:pPr algn="just"/>
            <a:r>
              <a:rPr lang="es-CO" dirty="0"/>
              <a:t>1</a:t>
            </a:r>
            <a:r>
              <a:rPr lang="es-CO" sz="1200" dirty="0"/>
              <a:t>. </a:t>
            </a:r>
            <a:r>
              <a:rPr lang="es-CO" dirty="0"/>
              <a:t>Publicación de documentos</a:t>
            </a:r>
            <a:br>
              <a:rPr lang="es-CO" dirty="0"/>
            </a:br>
            <a:br>
              <a:rPr lang="es-MX" sz="1200" dirty="0"/>
            </a:br>
            <a:r>
              <a:rPr lang="es-MX" sz="1200" dirty="0"/>
              <a:t>Para </a:t>
            </a:r>
            <a:r>
              <a:rPr lang="es-CO" sz="1200" dirty="0"/>
              <a:t> el periodo comprendido entre el 1 de enero y el 31 de diciembre de 2017, 1225 documentos para todas las modalidades de selección discriminados así:</a:t>
            </a:r>
            <a:endParaRPr lang="es-MX" sz="1200" dirty="0"/>
          </a:p>
        </p:txBody>
      </p:sp>
    </p:spTree>
    <p:extLst>
      <p:ext uri="{BB962C8B-B14F-4D97-AF65-F5344CB8AC3E}">
        <p14:creationId xmlns:p14="http://schemas.microsoft.com/office/powerpoint/2010/main" val="3780745171"/>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9</a:t>
            </a:fld>
            <a:endParaRPr lang="es-CO" dirty="0">
              <a:solidFill>
                <a:srgbClr val="244061">
                  <a:tint val="75000"/>
                </a:srgbClr>
              </a:solidFill>
            </a:endParaRPr>
          </a:p>
        </p:txBody>
      </p:sp>
      <p:sp>
        <p:nvSpPr>
          <p:cNvPr id="3" name="Título 2"/>
          <p:cNvSpPr>
            <a:spLocks noGrp="1"/>
          </p:cNvSpPr>
          <p:nvPr>
            <p:ph type="title"/>
          </p:nvPr>
        </p:nvSpPr>
        <p:spPr>
          <a:xfrm>
            <a:off x="295038" y="897924"/>
            <a:ext cx="8595361" cy="518984"/>
          </a:xfrm>
        </p:spPr>
        <p:txBody>
          <a:bodyPr/>
          <a:lstStyle/>
          <a:p>
            <a:r>
              <a:rPr lang="es-ES" dirty="0">
                <a:sym typeface="Candara"/>
              </a:rPr>
              <a:t>Documentos Publicados en SECOP y Página WEB</a:t>
            </a:r>
            <a:br>
              <a:rPr lang="es-ES" dirty="0">
                <a:sym typeface="Candara"/>
              </a:rPr>
            </a:br>
            <a:endParaRPr lang="es-CO" dirty="0"/>
          </a:p>
        </p:txBody>
      </p:sp>
      <p:graphicFrame>
        <p:nvGraphicFramePr>
          <p:cNvPr id="5" name="Gráfico 4">
            <a:extLst>
              <a:ext uri="{FF2B5EF4-FFF2-40B4-BE49-F238E27FC236}">
                <a16:creationId xmlns:a16="http://schemas.microsoft.com/office/drawing/2014/main" id="{DC08C025-3BCD-4FC7-8E6F-B5DEBBE2259F}"/>
              </a:ext>
            </a:extLst>
          </p:cNvPr>
          <p:cNvGraphicFramePr>
            <a:graphicFrameLocks/>
          </p:cNvGraphicFramePr>
          <p:nvPr>
            <p:extLst>
              <p:ext uri="{D42A27DB-BD31-4B8C-83A1-F6EECF244321}">
                <p14:modId xmlns:p14="http://schemas.microsoft.com/office/powerpoint/2010/main" val="2120723500"/>
              </p:ext>
            </p:extLst>
          </p:nvPr>
        </p:nvGraphicFramePr>
        <p:xfrm>
          <a:off x="543339" y="1272209"/>
          <a:ext cx="7924799" cy="50490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613306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9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spcBef>
            <a:spcPts val="600"/>
          </a:spcBef>
          <a:spcAft>
            <a:spcPts val="600"/>
          </a:spcAft>
          <a:buClr>
            <a:schemeClr val="accent2"/>
          </a:buClr>
          <a:buSzPct val="120000"/>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22065</TotalTime>
  <Words>368</Words>
  <Application>Microsoft Office PowerPoint</Application>
  <PresentationFormat>Presentación en pantalla (4:3)</PresentationFormat>
  <Paragraphs>93</Paragraphs>
  <Slides>23</Slides>
  <Notes>1</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23</vt:i4>
      </vt:variant>
    </vt:vector>
  </HeadingPairs>
  <TitlesOfParts>
    <vt:vector size="28" baseType="lpstr">
      <vt:lpstr>Arial</vt:lpstr>
      <vt:lpstr>Calibri</vt:lpstr>
      <vt:lpstr>Candara</vt:lpstr>
      <vt:lpstr>plantilla ANI</vt:lpstr>
      <vt:lpstr>think-cell Slide</vt:lpstr>
      <vt:lpstr>ESTADÍSTICAS GESTIÓN DE LA CONTRATACIÓN PÚBLICA DE LA ANI.</vt:lpstr>
      <vt:lpstr>PROCESOS 2017. Fuente: https://www.contratos.gov.co/consultas/inicioConsulta.do </vt:lpstr>
      <vt:lpstr>Procesos 2017 por Modalidad de Selección </vt:lpstr>
      <vt:lpstr>Procesos 2017 Valor total procesos VS. valor por modalidad</vt:lpstr>
      <vt:lpstr>Procesos 2017- Contratación Directa</vt:lpstr>
      <vt:lpstr>Procesos 2017 -Valor Contratación Directa</vt:lpstr>
      <vt:lpstr>Procesos 2017 Valor total procesos VS. valor por modalidad</vt:lpstr>
      <vt:lpstr>1. Publicación de documentos  Para  el periodo comprendido entre el 1 de enero y el 31 de diciembre de 2017, 1225 documentos para todas las modalidades de selección discriminados así:</vt:lpstr>
      <vt:lpstr>Documentos Publicados en SECOP y Página WEB </vt:lpstr>
      <vt:lpstr> 2.Tiempo para la preparación de las propuestas  Es el término concedido a los proponentes para presentar ofertas competitivas.  </vt:lpstr>
      <vt:lpstr>Días entre la apertura del proceso y cierre (Por modalidad) </vt:lpstr>
      <vt:lpstr>3. Tiempo de duración de los procesos de selección  Para el período comprendido el promedio del número de días entre la apertura del proceso y la adjudicación fue acorde con cada modalidad.</vt:lpstr>
      <vt:lpstr>Días promedio entre la apertura y la adjudicación </vt:lpstr>
      <vt:lpstr>4. Participación de Proponentes  Del total de procesos de selección adelantados ( 48 procesos)  se recibieron 552 propuestas, así: -La modalidad de selección que más proponentes atrae por el valor, correspondió durante este periodo a los  concursos de méritos (interventorías) con 359 propuestas en 9 procesos con un promedio de 40 propuestas por proceso de selección. -En el Proceso de Licitación Pública allegaron 26 propuestas en 3 procesos con un promedio 8,6 propuestas por proceso. -La Selección Abreviada por Subasta Inversa Presencial conto con 24 propuestas en 4 procesos con un promedio de 6 propuestas por proceso. - -Para los procesos adelantados mediante la modalidad de Selección Abreviada de Menor Cuantía, se presentaron  88 propuestas en  14 procesos con un promedio de 6 propuestas por proceso. -En los procesos de Mínima cuantía se recibieron un total de 52 propuestas en 17 procesos,  con un promedio de 3 propuestas por proceso. Y por ultimo, en la APPs- Iniciativa Pública se presentaron 3 propuestas en  1  proceso que se adelanto.</vt:lpstr>
      <vt:lpstr>Participación en procesos de selección </vt:lpstr>
      <vt:lpstr>4.          Procesos Desiertos   Hace referencia a aquellos procesos cuya vocación de ser adjudicados, se vio truncada  por ausencia de proponentes o por que habiendo existido proponentes, los mismos no cumplieron con los requisitos establecidos en el pliego de condiciones.  Total procesos desiertos: siete (7) procesos. - Tres (3) procesos  en la modalidad de Selección Abreviada de Menor Cuantía y,  - Cuatro (4)  procesos en la modalidad de Mínima cuantía.  Causas:  - Por  Implementación de la plataforma SECOP II, los posibles proponentes no se inscribieron como proveedores en la misma.     </vt:lpstr>
      <vt:lpstr>Desiertos por modalidad de selección </vt:lpstr>
      <vt:lpstr>5. Procesos cancelados   Hace referencia a aquellos procesos que fueron terminados anormalmente, por acto unilateral de la administración.  Para el período reportado, los procesos cancelados fueron  de  3 procesos de selección relacionados  con 2  Mínimas cuantías y 1 proceso de Selección Abreviada de Menor Cuantía.  </vt:lpstr>
      <vt:lpstr>Cancelados por modalidad de selección </vt:lpstr>
      <vt:lpstr>6.Adendas   Hace referencia a las modificaciones realizadas a los pliegos de condiciones y a los avisos modificatorios realizados para cada uno de los procesos competitivos adelantados por la Entidad.   TOTAL   cincuenta y ocho (58) distribuidas de la siguiente manera:  - Modificación del plazo del proceso: veinticuatro (24)  - Modificación del pliego de condiciones: Veinticinco (25)  -Adendas mixtas (Plazo del proceso - modificación del pliego de condiciones: Cinco (5)    En la siguiente gráfica presentamos  las adendas  por  procesos de selección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Margarita</dc:creator>
  <cp:lastModifiedBy>Alexandra Navarro Erazo</cp:lastModifiedBy>
  <cp:revision>298</cp:revision>
  <cp:lastPrinted>2015-09-30T21:09:15Z</cp:lastPrinted>
  <dcterms:created xsi:type="dcterms:W3CDTF">2015-03-20T20:44:41Z</dcterms:created>
  <dcterms:modified xsi:type="dcterms:W3CDTF">2018-02-08T23:52:02Z</dcterms:modified>
</cp:coreProperties>
</file>