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9"/>
  </p:notesMasterIdLst>
  <p:handoutMasterIdLst>
    <p:handoutMasterId r:id="rId20"/>
  </p:handoutMasterIdLst>
  <p:sldIdLst>
    <p:sldId id="259" r:id="rId2"/>
    <p:sldId id="316" r:id="rId3"/>
    <p:sldId id="302" r:id="rId4"/>
    <p:sldId id="304" r:id="rId5"/>
    <p:sldId id="307" r:id="rId6"/>
    <p:sldId id="269" r:id="rId7"/>
    <p:sldId id="308" r:id="rId8"/>
    <p:sldId id="318" r:id="rId9"/>
    <p:sldId id="281" r:id="rId10"/>
    <p:sldId id="310" r:id="rId11"/>
    <p:sldId id="282" r:id="rId12"/>
    <p:sldId id="311" r:id="rId13"/>
    <p:sldId id="312" r:id="rId14"/>
    <p:sldId id="313" r:id="rId15"/>
    <p:sldId id="314" r:id="rId16"/>
    <p:sldId id="280" r:id="rId17"/>
    <p:sldId id="315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A3F565"/>
    <a:srgbClr val="EE6B36"/>
    <a:srgbClr val="000000"/>
    <a:srgbClr val="069169"/>
    <a:srgbClr val="EB5215"/>
    <a:srgbClr val="F7A819"/>
    <a:srgbClr val="081122"/>
    <a:srgbClr val="000066"/>
    <a:srgbClr val="2D6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52"/>
    <p:restoredTop sz="96642"/>
  </p:normalViewPr>
  <p:slideViewPr>
    <p:cSldViewPr snapToGrid="0" snapToObjects="1">
      <p:cViewPr varScale="1">
        <p:scale>
          <a:sx n="151" d="100"/>
          <a:sy n="151" d="100"/>
        </p:scale>
        <p:origin x="15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romero\Downloads\Gra&#769;fico%20en%20Microsoft%20PowerPoint.%20%20FORMATO%20PARA%20PRESENTACION%20EN%20ENERO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D:\Datos%20para%20Presentacion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2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5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1D-4161-958D-94FB4C8E0A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80808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'PROCESOS  (3)'!$B$52:$B$58</c:f>
              <c:strCache>
                <c:ptCount val="7"/>
                <c:pt idx="0">
                  <c:v>Concurso de Méritos Abierto</c:v>
                </c:pt>
                <c:pt idx="1">
                  <c:v>Selección Abreviada Subasta Inversa </c:v>
                </c:pt>
                <c:pt idx="2">
                  <c:v>Licitación Publica </c:v>
                </c:pt>
                <c:pt idx="3">
                  <c:v>Iniciativa privada sin recursos públicos </c:v>
                </c:pt>
                <c:pt idx="4">
                  <c:v>Asociación Publico Privada</c:v>
                </c:pt>
                <c:pt idx="5">
                  <c:v>Mínima Cuantía</c:v>
                </c:pt>
                <c:pt idx="6">
                  <c:v>TOTAL</c:v>
                </c:pt>
              </c:strCache>
            </c:strRef>
          </c:cat>
          <c:val>
            <c:numRef>
              <c:f>'PROCESOS  (3)'!$C$52:$C$58</c:f>
              <c:numCache>
                <c:formatCode>_-* #,##0_-;\-* #,##0_-;_-* "-"??_-;_-@_-</c:formatCode>
                <c:ptCount val="7"/>
                <c:pt idx="0">
                  <c:v>120335654226</c:v>
                </c:pt>
                <c:pt idx="1">
                  <c:v>337051128</c:v>
                </c:pt>
                <c:pt idx="2">
                  <c:v>65153252313</c:v>
                </c:pt>
                <c:pt idx="3">
                  <c:v>5430788162605</c:v>
                </c:pt>
                <c:pt idx="4">
                  <c:v>3000590680619</c:v>
                </c:pt>
                <c:pt idx="5">
                  <c:v>419364042</c:v>
                </c:pt>
                <c:pt idx="6">
                  <c:v>8617624164933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1D-4161-958D-94FB4C8E0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69321688"/>
        <c:axId val="769322344"/>
      </c:barChart>
      <c:catAx>
        <c:axId val="769321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9322344"/>
        <c:crosses val="autoZero"/>
        <c:auto val="1"/>
        <c:lblAlgn val="ctr"/>
        <c:lblOffset val="100"/>
        <c:noMultiLvlLbl val="0"/>
      </c:catAx>
      <c:valAx>
        <c:axId val="76932234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769321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CBC-4FB2-B709-2938BFF4B74B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BC-4FB2-B709-2938BFF4B74B}"/>
              </c:ext>
            </c:extLst>
          </c:dPt>
          <c:dPt>
            <c:idx val="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CBC-4FB2-B709-2938BFF4B74B}"/>
              </c:ext>
            </c:extLst>
          </c:dPt>
          <c:dPt>
            <c:idx val="7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CBC-4FB2-B709-2938BFF4B74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'PROCESOS  (3)'!$B$48:$B$49</c:f>
              <c:strCache>
                <c:ptCount val="2"/>
                <c:pt idx="0">
                  <c:v>Contratación Directa</c:v>
                </c:pt>
                <c:pt idx="1">
                  <c:v>TOTAL</c:v>
                </c:pt>
              </c:strCache>
            </c:strRef>
          </c:cat>
          <c:val>
            <c:numRef>
              <c:f>'PROCESOS  (3)'!$C$48:$C$49</c:f>
              <c:numCache>
                <c:formatCode>_-* #,##0_-;\-* #,##0_-;_-* "-"??_-;_-@_-</c:formatCode>
                <c:ptCount val="2"/>
                <c:pt idx="0">
                  <c:v>51029856732.899994</c:v>
                </c:pt>
                <c:pt idx="1">
                  <c:v>51029856732.899994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BC-4FB2-B709-2938BFF4B7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69321688"/>
        <c:axId val="769322344"/>
      </c:barChart>
      <c:catAx>
        <c:axId val="769321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9322344"/>
        <c:crosses val="autoZero"/>
        <c:auto val="1"/>
        <c:lblAlgn val="ctr"/>
        <c:lblOffset val="100"/>
        <c:noMultiLvlLbl val="0"/>
      </c:catAx>
      <c:valAx>
        <c:axId val="76932234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769321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FF00"/>
            </a:solidFill>
            <a:ln>
              <a:noFill/>
            </a:ln>
            <a:effectLst/>
          </c:spPr>
          <c:invertIfNegative val="0"/>
          <c:dPt>
            <c:idx val="6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2A-45F0-9AE9-21EEA6BF2D94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2A-45F0-9AE9-21EEA6BF2D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'PROCESOS  (3)'!$B$48:$B$55</c:f>
              <c:strCache>
                <c:ptCount val="8"/>
                <c:pt idx="0">
                  <c:v>Concurso de Méritos Abierto</c:v>
                </c:pt>
                <c:pt idx="1">
                  <c:v>Selección Abreviada Subasta Inversa </c:v>
                </c:pt>
                <c:pt idx="2">
                  <c:v>Licitación Publica </c:v>
                </c:pt>
                <c:pt idx="3">
                  <c:v>Iniciativa privada sin recursos públicos </c:v>
                </c:pt>
                <c:pt idx="4">
                  <c:v>Contratación Directa</c:v>
                </c:pt>
                <c:pt idx="5">
                  <c:v>Asociación Publico Privada</c:v>
                </c:pt>
                <c:pt idx="6">
                  <c:v>Mínima Cuantía</c:v>
                </c:pt>
                <c:pt idx="7">
                  <c:v>TOTAL</c:v>
                </c:pt>
              </c:strCache>
            </c:strRef>
          </c:cat>
          <c:val>
            <c:numRef>
              <c:f>'PROCESOS  (3)'!$C$48:$C$55</c:f>
              <c:numCache>
                <c:formatCode>_-* #,##0_-;\-* #,##0_-;_-* "-"??_-;_-@_-</c:formatCode>
                <c:ptCount val="8"/>
                <c:pt idx="0">
                  <c:v>120335654226</c:v>
                </c:pt>
                <c:pt idx="1">
                  <c:v>337051128</c:v>
                </c:pt>
                <c:pt idx="2">
                  <c:v>65153252313</c:v>
                </c:pt>
                <c:pt idx="3">
                  <c:v>5430788162605</c:v>
                </c:pt>
                <c:pt idx="4">
                  <c:v>51029856732.899994</c:v>
                </c:pt>
                <c:pt idx="5">
                  <c:v>3000590680619</c:v>
                </c:pt>
                <c:pt idx="6">
                  <c:v>419364042</c:v>
                </c:pt>
                <c:pt idx="7">
                  <c:v>8668654021665.9004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2A-45F0-9AE9-21EEA6BF2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69321688"/>
        <c:axId val="769322344"/>
      </c:barChart>
      <c:catAx>
        <c:axId val="769321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9322344"/>
        <c:crosses val="autoZero"/>
        <c:auto val="1"/>
        <c:lblAlgn val="ctr"/>
        <c:lblOffset val="100"/>
        <c:noMultiLvlLbl val="0"/>
      </c:catAx>
      <c:valAx>
        <c:axId val="769322344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769321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7344208"/>
        <c:axId val="227344992"/>
        <c:axId val="0"/>
      </c:bar3DChart>
      <c:catAx>
        <c:axId val="22734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en-US"/>
          </a:p>
        </c:txPr>
        <c:crossAx val="227344992"/>
        <c:crosses val="autoZero"/>
        <c:auto val="1"/>
        <c:lblAlgn val="ctr"/>
        <c:lblOffset val="100"/>
        <c:noMultiLvlLbl val="0"/>
      </c:catAx>
      <c:valAx>
        <c:axId val="22734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734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PROMEDIO!$C$6:$C$9</c:f>
              <c:strCache>
                <c:ptCount val="4"/>
                <c:pt idx="0">
                  <c:v>Mínima Cuantía</c:v>
                </c:pt>
                <c:pt idx="1">
                  <c:v>Licitación Publica </c:v>
                </c:pt>
                <c:pt idx="2">
                  <c:v>Selección Abreviada Subasta Inversa</c:v>
                </c:pt>
                <c:pt idx="3">
                  <c:v>Concurso de Méritos Abierto</c:v>
                </c:pt>
              </c:strCache>
            </c:strRef>
          </c:cat>
          <c:val>
            <c:numRef>
              <c:f>PROMEDIO!$D$6:$D$9</c:f>
            </c:numRef>
          </c:val>
          <c:extLst>
            <c:ext xmlns:c16="http://schemas.microsoft.com/office/drawing/2014/chart" uri="{C3380CC4-5D6E-409C-BE32-E72D297353CC}">
              <c16:uniqueId val="{00000000-9815-4753-9366-B4BEACC62A31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PROMEDIO!$C$6:$C$9</c:f>
              <c:strCache>
                <c:ptCount val="4"/>
                <c:pt idx="0">
                  <c:v>Mínima Cuantía</c:v>
                </c:pt>
                <c:pt idx="1">
                  <c:v>Licitación Publica </c:v>
                </c:pt>
                <c:pt idx="2">
                  <c:v>Selección Abreviada Subasta Inversa</c:v>
                </c:pt>
                <c:pt idx="3">
                  <c:v>Concurso de Méritos Abierto</c:v>
                </c:pt>
              </c:strCache>
            </c:strRef>
          </c:cat>
          <c:val>
            <c:numRef>
              <c:f>PROMEDIO!$E$6:$E$9</c:f>
            </c:numRef>
          </c:val>
          <c:extLst>
            <c:ext xmlns:c16="http://schemas.microsoft.com/office/drawing/2014/chart" uri="{C3380CC4-5D6E-409C-BE32-E72D297353CC}">
              <c16:uniqueId val="{00000001-9815-4753-9366-B4BEACC62A31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815-4753-9366-B4BEACC62A31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815-4753-9366-B4BEACC62A3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815-4753-9366-B4BEACC62A31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815-4753-9366-B4BEACC62A3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9815-4753-9366-B4BEACC62A31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9815-4753-9366-B4BEACC62A31}"/>
              </c:ext>
            </c:extLst>
          </c:dPt>
          <c:dPt>
            <c:idx val="6"/>
            <c:invertIfNegative val="0"/>
            <c:bubble3D val="0"/>
            <c:spPr>
              <a:solidFill>
                <a:srgbClr val="FFFF6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9815-4753-9366-B4BEACC62A31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9815-4753-9366-B4BEACC62A3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PROMEDIO!$C$6:$C$9</c:f>
              <c:strCache>
                <c:ptCount val="4"/>
                <c:pt idx="0">
                  <c:v>Mínima Cuantía</c:v>
                </c:pt>
                <c:pt idx="1">
                  <c:v>Licitación Publica </c:v>
                </c:pt>
                <c:pt idx="2">
                  <c:v>Selección Abreviada Subasta Inversa</c:v>
                </c:pt>
                <c:pt idx="3">
                  <c:v>Concurso de Méritos Abierto</c:v>
                </c:pt>
              </c:strCache>
            </c:strRef>
          </c:cat>
          <c:val>
            <c:numRef>
              <c:f>PROMEDIO!$F$6:$F$9</c:f>
              <c:numCache>
                <c:formatCode>0</c:formatCode>
                <c:ptCount val="4"/>
                <c:pt idx="0">
                  <c:v>5</c:v>
                </c:pt>
                <c:pt idx="1">
                  <c:v>17</c:v>
                </c:pt>
                <c:pt idx="2">
                  <c:v>12</c:v>
                </c:pt>
                <c:pt idx="3">
                  <c:v>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815-4753-9366-B4BEACC62A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axId val="261392176"/>
        <c:axId val="261385120"/>
      </c:barChart>
      <c:catAx>
        <c:axId val="261392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spc="120" normalizeH="0" baseline="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385120"/>
        <c:crosses val="autoZero"/>
        <c:auto val="1"/>
        <c:lblAlgn val="ctr"/>
        <c:lblOffset val="100"/>
        <c:noMultiLvlLbl val="0"/>
      </c:catAx>
      <c:valAx>
        <c:axId val="26138512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261392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PROMEDIO!$C$14:$C$17</c:f>
              <c:strCache>
                <c:ptCount val="4"/>
                <c:pt idx="0">
                  <c:v>Mínima Cuantía</c:v>
                </c:pt>
                <c:pt idx="1">
                  <c:v>Licitación Publica </c:v>
                </c:pt>
                <c:pt idx="2">
                  <c:v>Selección Abreviada Subasta Inversa</c:v>
                </c:pt>
                <c:pt idx="3">
                  <c:v>Concurso de Méritos Abierto</c:v>
                </c:pt>
              </c:strCache>
            </c:strRef>
          </c:cat>
          <c:val>
            <c:numRef>
              <c:f>PROMEDIO!$D$14:$D$17</c:f>
            </c:numRef>
          </c:val>
          <c:extLst>
            <c:ext xmlns:c16="http://schemas.microsoft.com/office/drawing/2014/chart" uri="{C3380CC4-5D6E-409C-BE32-E72D297353CC}">
              <c16:uniqueId val="{00000000-6638-45B5-98C8-6375921C42AF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PROMEDIO!$C$14:$C$17</c:f>
              <c:strCache>
                <c:ptCount val="4"/>
                <c:pt idx="0">
                  <c:v>Mínima Cuantía</c:v>
                </c:pt>
                <c:pt idx="1">
                  <c:v>Licitación Publica </c:v>
                </c:pt>
                <c:pt idx="2">
                  <c:v>Selección Abreviada Subasta Inversa</c:v>
                </c:pt>
                <c:pt idx="3">
                  <c:v>Concurso de Méritos Abierto</c:v>
                </c:pt>
              </c:strCache>
            </c:strRef>
          </c:cat>
          <c:val>
            <c:numRef>
              <c:f>PROMEDIO!$E$14:$E$17</c:f>
            </c:numRef>
          </c:val>
          <c:extLst>
            <c:ext xmlns:c16="http://schemas.microsoft.com/office/drawing/2014/chart" uri="{C3380CC4-5D6E-409C-BE32-E72D297353CC}">
              <c16:uniqueId val="{00000001-6638-45B5-98C8-6375921C42AF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638-45B5-98C8-6375921C42AF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638-45B5-98C8-6375921C42AF}"/>
              </c:ext>
            </c:extLst>
          </c:dPt>
          <c:dPt>
            <c:idx val="2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638-45B5-98C8-6375921C42AF}"/>
              </c:ext>
            </c:extLst>
          </c:dPt>
          <c:dPt>
            <c:idx val="3"/>
            <c:invertIfNegative val="0"/>
            <c:bubble3D val="0"/>
            <c:spPr>
              <a:solidFill>
                <a:srgbClr val="B7CFFF">
                  <a:lumMod val="5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38-45B5-98C8-6375921C42A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6638-45B5-98C8-6375921C42AF}"/>
              </c:ext>
            </c:extLst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6638-45B5-98C8-6375921C42AF}"/>
              </c:ext>
            </c:extLst>
          </c:dPt>
          <c:dPt>
            <c:idx val="6"/>
            <c:invertIfNegative val="0"/>
            <c:bubble3D val="0"/>
            <c:spPr>
              <a:solidFill>
                <a:srgbClr val="FF66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6638-45B5-98C8-6375921C42AF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6638-45B5-98C8-6375921C42A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PROMEDIO!$C$14:$C$17</c:f>
              <c:strCache>
                <c:ptCount val="4"/>
                <c:pt idx="0">
                  <c:v>Mínima Cuantía</c:v>
                </c:pt>
                <c:pt idx="1">
                  <c:v>Licitación Publica </c:v>
                </c:pt>
                <c:pt idx="2">
                  <c:v>Selección Abreviada Subasta Inversa</c:v>
                </c:pt>
                <c:pt idx="3">
                  <c:v>Concurso de Méritos Abierto</c:v>
                </c:pt>
              </c:strCache>
            </c:strRef>
          </c:cat>
          <c:val>
            <c:numRef>
              <c:f>PROMEDIO!$F$14:$F$17</c:f>
              <c:numCache>
                <c:formatCode>0</c:formatCode>
                <c:ptCount val="4"/>
                <c:pt idx="0">
                  <c:v>9</c:v>
                </c:pt>
                <c:pt idx="1">
                  <c:v>34</c:v>
                </c:pt>
                <c:pt idx="2">
                  <c:v>24</c:v>
                </c:pt>
                <c:pt idx="3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6638-45B5-98C8-6375921C42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405835264"/>
        <c:axId val="261388648"/>
      </c:barChart>
      <c:catAx>
        <c:axId val="405835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cap="all" spc="120" normalizeH="0" baseline="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388648"/>
        <c:crosses val="autoZero"/>
        <c:auto val="1"/>
        <c:lblAlgn val="ctr"/>
        <c:lblOffset val="100"/>
        <c:noMultiLvlLbl val="0"/>
      </c:catAx>
      <c:valAx>
        <c:axId val="261388648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405835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CO" b="1" dirty="0">
                <a:solidFill>
                  <a:schemeClr val="tx1"/>
                </a:solidFill>
              </a:rPr>
              <a:t>PROPUESTAS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FF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 baseline="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'P. PROPONENTES'!$B$5:$B$9</c:f>
              <c:strCache>
                <c:ptCount val="5"/>
                <c:pt idx="0">
                  <c:v>Mínima Cuantía</c:v>
                </c:pt>
                <c:pt idx="1">
                  <c:v>Licitación Pública</c:v>
                </c:pt>
                <c:pt idx="2">
                  <c:v>Selección Abreviada Subasta Inversa </c:v>
                </c:pt>
                <c:pt idx="3">
                  <c:v>Concurso de Méritos Abierto</c:v>
                </c:pt>
                <c:pt idx="4">
                  <c:v>TOTAL </c:v>
                </c:pt>
              </c:strCache>
            </c:strRef>
          </c:cat>
          <c:val>
            <c:numRef>
              <c:f>'P. PROPONENTES'!$C$5:$C$9</c:f>
              <c:numCache>
                <c:formatCode>0</c:formatCode>
                <c:ptCount val="5"/>
                <c:pt idx="0">
                  <c:v>50</c:v>
                </c:pt>
                <c:pt idx="1">
                  <c:v>7</c:v>
                </c:pt>
                <c:pt idx="2">
                  <c:v>7</c:v>
                </c:pt>
                <c:pt idx="3">
                  <c:v>226</c:v>
                </c:pt>
                <c:pt idx="4">
                  <c:v>290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23-47BF-9D85-7EC5F96F6A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72496176"/>
        <c:axId val="372495784"/>
      </c:lineChart>
      <c:catAx>
        <c:axId val="37249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2495784"/>
        <c:crosses val="autoZero"/>
        <c:auto val="1"/>
        <c:lblAlgn val="ctr"/>
        <c:lblOffset val="100"/>
        <c:noMultiLvlLbl val="0"/>
      </c:catAx>
      <c:valAx>
        <c:axId val="372495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2496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50800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7B0-4D65-8B04-86346CF30F96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7B0-4D65-8B04-86346CF30F96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7B0-4D65-8B04-86346CF30F96}"/>
              </c:ext>
            </c:extLst>
          </c:dPt>
          <c:dPt>
            <c:idx val="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7B0-4D65-8B04-86346CF30F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'DESI- REVO'!$B$5:$B$6</c:f>
              <c:strCache>
                <c:ptCount val="2"/>
                <c:pt idx="0">
                  <c:v>Mínima Cuantía</c:v>
                </c:pt>
                <c:pt idx="1">
                  <c:v>TOTAL</c:v>
                </c:pt>
              </c:strCache>
            </c:strRef>
          </c:cat>
          <c:val>
            <c:numRef>
              <c:f>'DESI- REVO'!$C$5:$C$6</c:f>
              <c:numCache>
                <c:formatCode>0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7B0-4D65-8B04-86346CF30F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405832128"/>
        <c:axId val="405832520"/>
      </c:barChart>
      <c:catAx>
        <c:axId val="40583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832520"/>
        <c:crosses val="autoZero"/>
        <c:auto val="1"/>
        <c:lblAlgn val="ctr"/>
        <c:lblOffset val="100"/>
        <c:noMultiLvlLbl val="0"/>
      </c:catAx>
      <c:valAx>
        <c:axId val="405832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5832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025371828521436E-2"/>
          <c:y val="0.15782407407407409"/>
          <c:w val="0.9155301837270341"/>
          <c:h val="0.6149843248760571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ADENDAS!$C$5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AF6-4196-8305-6CAEC2295C7C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F6-4196-8305-6CAEC2295C7C}"/>
              </c:ext>
            </c:extLst>
          </c:dPt>
          <c:dPt>
            <c:idx val="2"/>
            <c:invertIfNegative val="0"/>
            <c:bubble3D val="0"/>
            <c:spPr>
              <a:solidFill>
                <a:srgbClr val="EE6B3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AF6-4196-8305-6CAEC2295C7C}"/>
              </c:ext>
            </c:extLst>
          </c:dPt>
          <c:dPt>
            <c:idx val="3"/>
            <c:invertIfNegative val="0"/>
            <c:bubble3D val="0"/>
            <c:spPr>
              <a:solidFill>
                <a:srgbClr val="A3F56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AF6-4196-8305-6CAEC2295C7C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AF6-4196-8305-6CAEC2295C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080808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ADENDAS!$B$6:$B$10</c:f>
              <c:strCache>
                <c:ptCount val="5"/>
                <c:pt idx="0">
                  <c:v>Mínima Cuantía</c:v>
                </c:pt>
                <c:pt idx="1">
                  <c:v>Concurso de Méritos Abierto</c:v>
                </c:pt>
                <c:pt idx="2">
                  <c:v>Asociación Publico Privada</c:v>
                </c:pt>
                <c:pt idx="3">
                  <c:v>Licitación Publica </c:v>
                </c:pt>
                <c:pt idx="4">
                  <c:v>TOTAL</c:v>
                </c:pt>
              </c:strCache>
            </c:strRef>
          </c:cat>
          <c:val>
            <c:numRef>
              <c:f>ADENDAS!$C$6:$C$10</c:f>
              <c:numCache>
                <c:formatCode>0</c:formatCode>
                <c:ptCount val="5"/>
                <c:pt idx="0">
                  <c:v>4</c:v>
                </c:pt>
                <c:pt idx="1">
                  <c:v>13</c:v>
                </c:pt>
                <c:pt idx="2">
                  <c:v>12</c:v>
                </c:pt>
                <c:pt idx="3">
                  <c:v>7</c:v>
                </c:pt>
                <c:pt idx="4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F6-4196-8305-6CAEC2295C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03331648"/>
        <c:axId val="403324984"/>
      </c:barChart>
      <c:catAx>
        <c:axId val="40333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rgbClr val="080808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24984"/>
        <c:crosses val="autoZero"/>
        <c:auto val="1"/>
        <c:lblAlgn val="ctr"/>
        <c:lblOffset val="100"/>
        <c:noMultiLvlLbl val="0"/>
      </c:catAx>
      <c:valAx>
        <c:axId val="403324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31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rgbClr val="080808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31/01/2022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2268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497026" y="995328"/>
            <a:ext cx="1853423" cy="953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72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3768725" y="1714364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3761125" y="2526597"/>
            <a:ext cx="4752600" cy="1336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15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1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8332725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822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">
  <p:cSld name="Título y texto">
    <p:bg>
      <p:bgPr>
        <a:solidFill>
          <a:srgbClr val="2D6DF4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/>
        </p:nvSpPr>
        <p:spPr>
          <a:xfrm>
            <a:off x="8321454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chemeClr val="bg1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chemeClr val="bg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3768725" y="1733025"/>
            <a:ext cx="4752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chemeClr val="bg1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3761125" y="2553350"/>
            <a:ext cx="4760200" cy="13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500">
                <a:solidFill>
                  <a:schemeClr val="bg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Char char="•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050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3" r:id="rId2"/>
    <p:sldLayoutId id="2147483664" r:id="rId3"/>
    <p:sldLayoutId id="214748366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ombiacompra.gov.co/proveedores/beneficios-del-secop-ii-para-proveedores/consultas" TargetMode="External"/><Relationship Id="rId2" Type="http://schemas.openxmlformats.org/officeDocument/2006/relationships/hyperlink" Target="https://www.contratos.gov.co/consultas/inicioConsulta.d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olombiacompra.gov.co/tienda-virtual-del-estado-colombiano/ordenes-compra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9E0C39-8742-B14F-9B09-71798CFEC5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66002" y="1336284"/>
            <a:ext cx="5149596" cy="212273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/>
              </a:rPr>
              <a:t>INFORME DE GESTIÓN </a:t>
            </a:r>
          </a:p>
          <a:p>
            <a:pPr algn="ctr"/>
            <a:endParaRPr lang="en-US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/>
            </a:endParaRPr>
          </a:p>
          <a:p>
            <a:pPr algn="ctr"/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/>
              </a:rPr>
              <a:t>CONTRATACIÓN PÚBLICA</a:t>
            </a:r>
          </a:p>
          <a:p>
            <a:pPr algn="ctr"/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/>
              </a:rPr>
              <a:t>2021</a:t>
            </a:r>
            <a:endParaRPr lang="es-CO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/>
            </a:endParaRPr>
          </a:p>
        </p:txBody>
      </p:sp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072B4DDE-9E8E-4B1F-A797-9BD38750D040}"/>
              </a:ext>
            </a:extLst>
          </p:cNvPr>
          <p:cNvSpPr txBox="1">
            <a:spLocks/>
          </p:cNvSpPr>
          <p:nvPr/>
        </p:nvSpPr>
        <p:spPr>
          <a:xfrm>
            <a:off x="5067300" y="4791075"/>
            <a:ext cx="4343400" cy="47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95250" marR="0" lvl="0" indent="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None/>
              <a:defRPr sz="30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algn="ctr"/>
            <a:r>
              <a:rPr lang="en-US" sz="900" b="1" dirty="0">
                <a:solidFill>
                  <a:srgbClr val="080808"/>
                </a:solidFill>
                <a:cs typeface="Arial"/>
              </a:rPr>
              <a:t>Grupo </a:t>
            </a:r>
            <a:r>
              <a:rPr lang="es-CO" sz="900" b="1" dirty="0">
                <a:solidFill>
                  <a:srgbClr val="080808"/>
                </a:solidFill>
                <a:cs typeface="Arial"/>
              </a:rPr>
              <a:t>Interno</a:t>
            </a:r>
            <a:r>
              <a:rPr lang="en-US" sz="900" b="1" dirty="0">
                <a:solidFill>
                  <a:srgbClr val="080808"/>
                </a:solidFill>
                <a:cs typeface="Arial"/>
              </a:rPr>
              <a:t> de </a:t>
            </a:r>
            <a:r>
              <a:rPr lang="es-CO" sz="900" b="1" dirty="0">
                <a:solidFill>
                  <a:srgbClr val="080808"/>
                </a:solidFill>
                <a:cs typeface="Arial"/>
              </a:rPr>
              <a:t>Contratación-</a:t>
            </a:r>
            <a:r>
              <a:rPr lang="en-US" sz="900" b="1" dirty="0">
                <a:solidFill>
                  <a:srgbClr val="080808"/>
                </a:solidFill>
                <a:cs typeface="Arial"/>
              </a:rPr>
              <a:t> </a:t>
            </a:r>
            <a:r>
              <a:rPr lang="es-CO" sz="900" b="1" dirty="0">
                <a:solidFill>
                  <a:srgbClr val="080808"/>
                </a:solidFill>
                <a:cs typeface="Arial"/>
              </a:rPr>
              <a:t>Vicepresidencia</a:t>
            </a:r>
            <a:r>
              <a:rPr lang="en-US" sz="900" b="1" dirty="0">
                <a:solidFill>
                  <a:srgbClr val="080808"/>
                </a:solidFill>
                <a:cs typeface="Arial"/>
              </a:rPr>
              <a:t> </a:t>
            </a:r>
            <a:r>
              <a:rPr lang="es-CO" sz="900" b="1" dirty="0">
                <a:solidFill>
                  <a:srgbClr val="080808"/>
                </a:solidFill>
                <a:cs typeface="Arial"/>
              </a:rPr>
              <a:t>Jurídica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0986564-FE1E-4DF0-86CA-D5156235E952}"/>
              </a:ext>
            </a:extLst>
          </p:cNvPr>
          <p:cNvSpPr/>
          <p:nvPr/>
        </p:nvSpPr>
        <p:spPr>
          <a:xfrm>
            <a:off x="1462815" y="540644"/>
            <a:ext cx="62183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TIEMPO PARA PRESENTACION DE OFERTAS (Días hábiles)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5200748"/>
              </p:ext>
            </p:extLst>
          </p:nvPr>
        </p:nvGraphicFramePr>
        <p:xfrm>
          <a:off x="1256044" y="1183381"/>
          <a:ext cx="6550991" cy="3519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C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7322141"/>
              </p:ext>
            </p:extLst>
          </p:nvPr>
        </p:nvGraphicFramePr>
        <p:xfrm>
          <a:off x="1055077" y="1385887"/>
          <a:ext cx="6626107" cy="2814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6039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436" y="1733025"/>
            <a:ext cx="8430890" cy="643800"/>
          </a:xfrm>
        </p:spPr>
        <p:txBody>
          <a:bodyPr/>
          <a:lstStyle/>
          <a:p>
            <a:pPr algn="ctr"/>
            <a:r>
              <a:rPr lang="es-CO" sz="2800" b="1" dirty="0"/>
              <a:t>2.	Tiempo de duración de los procesos de selección</a:t>
            </a:r>
            <a:r>
              <a:rPr lang="es-MX" sz="2800" b="1" dirty="0"/>
              <a:t/>
            </a:r>
            <a:br>
              <a:rPr lang="es-MX" sz="2800" b="1" dirty="0"/>
            </a:br>
            <a:r>
              <a:rPr lang="es-MX" sz="2800" b="1" dirty="0"/>
              <a:t/>
            </a:r>
            <a:br>
              <a:rPr lang="es-MX" sz="2800" b="1" dirty="0"/>
            </a:br>
            <a:endParaRPr lang="es-ES_tradnl" sz="28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875692" y="2261948"/>
            <a:ext cx="5710813" cy="1328400"/>
          </a:xfrm>
        </p:spPr>
        <p:txBody>
          <a:bodyPr/>
          <a:lstStyle/>
          <a:p>
            <a:pPr algn="ctr"/>
            <a:r>
              <a:rPr lang="es-CO" sz="2800" b="1" dirty="0"/>
              <a:t/>
            </a:r>
            <a:br>
              <a:rPr lang="es-CO" sz="2800" b="1" dirty="0"/>
            </a:br>
            <a:r>
              <a:rPr lang="es-CO" sz="1400" b="1" dirty="0"/>
              <a:t>Comprende el periodo </a:t>
            </a:r>
            <a:r>
              <a:rPr lang="es-CO" sz="1400" dirty="0"/>
              <a:t>promedio de número de días entre la apertura del proceso y la adjudicación acorde con cada modalidad.</a:t>
            </a:r>
            <a:r>
              <a:rPr lang="es-MX" sz="2800" dirty="0"/>
              <a:t/>
            </a:r>
            <a:br>
              <a:rPr lang="es-MX" sz="2800" dirty="0"/>
            </a:b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36236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0986564-FE1E-4DF0-86CA-D5156235E952}"/>
              </a:ext>
            </a:extLst>
          </p:cNvPr>
          <p:cNvSpPr/>
          <p:nvPr/>
        </p:nvSpPr>
        <p:spPr>
          <a:xfrm>
            <a:off x="1294123" y="542026"/>
            <a:ext cx="6311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TIEMPO ENTRE APERTURA Y ADJUDICACION (Días Hábiles)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60521"/>
              </p:ext>
            </p:extLst>
          </p:nvPr>
        </p:nvGraphicFramePr>
        <p:xfrm>
          <a:off x="640080" y="1385887"/>
          <a:ext cx="8035290" cy="2854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3791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0986564-FE1E-4DF0-86CA-D5156235E952}"/>
              </a:ext>
            </a:extLst>
          </p:cNvPr>
          <p:cNvSpPr/>
          <p:nvPr/>
        </p:nvSpPr>
        <p:spPr>
          <a:xfrm>
            <a:off x="1342590" y="540644"/>
            <a:ext cx="64588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PROPUESTAS PRESENTAS POR MODALIDAD DE SELECCION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D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960500"/>
              </p:ext>
            </p:extLst>
          </p:nvPr>
        </p:nvGraphicFramePr>
        <p:xfrm>
          <a:off x="492370" y="1573230"/>
          <a:ext cx="8169310" cy="2707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6392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0986564-FE1E-4DF0-86CA-D5156235E952}"/>
              </a:ext>
            </a:extLst>
          </p:cNvPr>
          <p:cNvSpPr/>
          <p:nvPr/>
        </p:nvSpPr>
        <p:spPr>
          <a:xfrm>
            <a:off x="1343918" y="540644"/>
            <a:ext cx="61414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PROCESOS DESIERTOS POR MODALIDAD DE SELECCION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A6B30CD-7B49-4BA6-8A11-58C87C4EA2FD}"/>
              </a:ext>
            </a:extLst>
          </p:cNvPr>
          <p:cNvGraphicFramePr>
            <a:graphicFrameLocks/>
          </p:cNvGraphicFramePr>
          <p:nvPr/>
        </p:nvGraphicFramePr>
        <p:xfrm>
          <a:off x="2066925" y="1266825"/>
          <a:ext cx="5010150" cy="2609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7614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0986564-FE1E-4DF0-86CA-D5156235E952}"/>
              </a:ext>
            </a:extLst>
          </p:cNvPr>
          <p:cNvSpPr/>
          <p:nvPr/>
        </p:nvSpPr>
        <p:spPr>
          <a:xfrm>
            <a:off x="3080780" y="540644"/>
            <a:ext cx="26677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ADENDAS PUBLICADAS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F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5205434"/>
              </p:ext>
            </p:extLst>
          </p:nvPr>
        </p:nvGraphicFramePr>
        <p:xfrm>
          <a:off x="708660" y="1165860"/>
          <a:ext cx="7795260" cy="3188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33616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436" y="1733025"/>
            <a:ext cx="8430890" cy="643800"/>
          </a:xfrm>
        </p:spPr>
        <p:txBody>
          <a:bodyPr/>
          <a:lstStyle/>
          <a:p>
            <a:pPr algn="ctr"/>
            <a:r>
              <a:rPr lang="es-CO" sz="3200" b="1" dirty="0"/>
              <a:t>3. Publicación de documentos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875692" y="2261948"/>
            <a:ext cx="5710813" cy="1328400"/>
          </a:xfrm>
        </p:spPr>
        <p:txBody>
          <a:bodyPr/>
          <a:lstStyle/>
          <a:p>
            <a:pPr algn="just"/>
            <a:r>
              <a:rPr lang="es-CO" sz="2800" b="1" dirty="0"/>
              <a:t/>
            </a:r>
            <a:br>
              <a:rPr lang="es-CO" sz="2800" b="1" dirty="0"/>
            </a:br>
            <a:r>
              <a:rPr lang="es-MX" sz="2800" b="1" dirty="0"/>
              <a:t/>
            </a:r>
            <a:br>
              <a:rPr lang="es-MX" sz="2800" b="1" dirty="0"/>
            </a:br>
            <a:r>
              <a:rPr lang="es-MX" sz="1400" dirty="0"/>
              <a:t>Para </a:t>
            </a:r>
            <a:r>
              <a:rPr lang="es-CO" sz="1400" dirty="0"/>
              <a:t> el periodo comprendido entre el 1 de enero y el 31 de diciembre de 2021, 687 documentos para todas las modalidades de selección discriminados así:</a:t>
            </a:r>
            <a:endParaRPr lang="es-ES" sz="1400" dirty="0">
              <a:sym typeface="Candara"/>
            </a:endParaRPr>
          </a:p>
          <a:p>
            <a:pPr algn="just"/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3041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4819CEF4-689A-4DF7-85FA-9F9A650E10FE}"/>
              </a:ext>
            </a:extLst>
          </p:cNvPr>
          <p:cNvSpPr/>
          <p:nvPr/>
        </p:nvSpPr>
        <p:spPr>
          <a:xfrm>
            <a:off x="2993683" y="449768"/>
            <a:ext cx="31566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cs typeface="Arial"/>
                <a:sym typeface="Arial"/>
              </a:rPr>
              <a:t>DOCUMENTOS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solidFill>
                  <a:srgbClr val="B7CFFF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cs typeface="Arial"/>
                <a:sym typeface="Arial"/>
              </a:rPr>
              <a:t> </a:t>
            </a: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cs typeface="Arial"/>
                <a:sym typeface="Arial"/>
              </a:rPr>
              <a:t>PUBLICADOS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701A8B-6DD5-4A0C-B0ED-299960E22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649" y="1207796"/>
            <a:ext cx="5957701" cy="318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83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C3EB01D-2651-4CA5-839E-E1A56F36520A}"/>
              </a:ext>
            </a:extLst>
          </p:cNvPr>
          <p:cNvSpPr txBox="1"/>
          <p:nvPr/>
        </p:nvSpPr>
        <p:spPr>
          <a:xfrm>
            <a:off x="3804671" y="771586"/>
            <a:ext cx="1963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anose="020B0606020202030204" pitchFamily="34" charset="0"/>
                <a:cs typeface="Arial"/>
                <a:sym typeface="Arial"/>
              </a:rPr>
              <a:t>PROCESOS 2021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33803931-714D-44C3-BDA9-32CEC62519FD}"/>
              </a:ext>
            </a:extLst>
          </p:cNvPr>
          <p:cNvSpPr/>
          <p:nvPr/>
        </p:nvSpPr>
        <p:spPr>
          <a:xfrm>
            <a:off x="1959429" y="1982546"/>
            <a:ext cx="56270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200" dirty="0">
                <a:solidFill>
                  <a:schemeClr val="accent2">
                    <a:lumMod val="25000"/>
                  </a:schemeClr>
                </a:solidFill>
                <a:latin typeface="Arial Narrow" panose="020B0606020202030204" pitchFamily="34" charset="0"/>
                <a:sym typeface="Candara"/>
              </a:rPr>
              <a:t>Fuentes:</a:t>
            </a:r>
          </a:p>
          <a:p>
            <a:pPr algn="just"/>
            <a:endParaRPr lang="es-ES" sz="1200" dirty="0">
              <a:solidFill>
                <a:schemeClr val="accent2">
                  <a:lumMod val="25000"/>
                </a:schemeClr>
              </a:solidFill>
              <a:latin typeface="Arial Narrow" panose="020B0606020202030204" pitchFamily="34" charset="0"/>
              <a:sym typeface="Candara"/>
            </a:endParaRPr>
          </a:p>
          <a:p>
            <a:pPr algn="just"/>
            <a:r>
              <a:rPr lang="es-ES" sz="1200" dirty="0">
                <a:solidFill>
                  <a:schemeClr val="accent2">
                    <a:lumMod val="25000"/>
                  </a:schemeClr>
                </a:solidFill>
                <a:latin typeface="Arial Narrow" panose="020B0606020202030204" pitchFamily="34" charset="0"/>
                <a:sym typeface="Candara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https://www.contratos.gov.co/consultas/inicioConsulta.do</a:t>
            </a:r>
            <a:endParaRPr lang="es-ES" sz="1200" dirty="0">
              <a:solidFill>
                <a:schemeClr val="accent2">
                  <a:lumMod val="25000"/>
                </a:schemeClr>
              </a:solidFill>
              <a:latin typeface="Arial Narrow" panose="020B0606020202030204" pitchFamily="34" charset="0"/>
              <a:sym typeface="Candara"/>
            </a:endParaRPr>
          </a:p>
          <a:p>
            <a:pPr algn="just"/>
            <a:r>
              <a:rPr lang="es-ES" sz="1200" dirty="0">
                <a:solidFill>
                  <a:schemeClr val="accent2">
                    <a:lumMod val="25000"/>
                  </a:schemeClr>
                </a:solidFill>
                <a:latin typeface="Arial Narrow" panose="020B0606020202030204" pitchFamily="34" charset="0"/>
                <a:sym typeface="Candar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https://www.colombiacompra.gov.co/proveedores/beneficios-del-secop-ii-para-proveedores/consultas</a:t>
            </a:r>
            <a:endParaRPr lang="es-ES" sz="1200" dirty="0">
              <a:solidFill>
                <a:schemeClr val="accent2">
                  <a:lumMod val="25000"/>
                </a:schemeClr>
              </a:solidFill>
              <a:latin typeface="Arial Narrow" panose="020B0606020202030204" pitchFamily="34" charset="0"/>
              <a:sym typeface="Candara"/>
            </a:endParaRPr>
          </a:p>
          <a:p>
            <a:pPr algn="just"/>
            <a:r>
              <a:rPr lang="es-CO" sz="1200" dirty="0">
                <a:solidFill>
                  <a:schemeClr val="accent2">
                    <a:lumMod val="25000"/>
                  </a:schemeClr>
                </a:solidFill>
                <a:latin typeface="Arial Narrow" panose="020B0606020202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https://www.colombiacompra.gov.co/tienda-virtual-del-estado-colombiano/ordenes-compra</a:t>
            </a:r>
            <a:endParaRPr lang="es-ES" sz="1200" dirty="0">
              <a:solidFill>
                <a:schemeClr val="accent2">
                  <a:lumMod val="25000"/>
                </a:schemeClr>
              </a:solidFill>
              <a:latin typeface="Arial Narrow" panose="020B0606020202030204" pitchFamily="34" charset="0"/>
              <a:sym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241268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C3EB01D-2651-4CA5-839E-E1A56F36520A}"/>
              </a:ext>
            </a:extLst>
          </p:cNvPr>
          <p:cNvSpPr txBox="1"/>
          <p:nvPr/>
        </p:nvSpPr>
        <p:spPr>
          <a:xfrm>
            <a:off x="1282534" y="762606"/>
            <a:ext cx="64796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PROCESOS ADJUDICADOS POR MODALIDAD DE SELECCIÓN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8B8D1E9-0543-42C3-A2CD-A835F9019A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50"/>
          <a:stretch/>
        </p:blipFill>
        <p:spPr bwMode="auto">
          <a:xfrm>
            <a:off x="1941206" y="1431607"/>
            <a:ext cx="5261588" cy="27933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4984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C3EB01D-2651-4CA5-839E-E1A56F36520A}"/>
              </a:ext>
            </a:extLst>
          </p:cNvPr>
          <p:cNvSpPr txBox="1"/>
          <p:nvPr/>
        </p:nvSpPr>
        <p:spPr>
          <a:xfrm>
            <a:off x="1624179" y="687852"/>
            <a:ext cx="6021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VALOR</a:t>
            </a:r>
            <a:r>
              <a:rPr lang="es-CO" sz="20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</a:t>
            </a:r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ADJUDICADO POR MODALIDAD DE SELECCIÓN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AB5319A5-5631-4607-ABDA-B9D3F012EB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5951918"/>
              </p:ext>
            </p:extLst>
          </p:nvPr>
        </p:nvGraphicFramePr>
        <p:xfrm>
          <a:off x="1314450" y="1081087"/>
          <a:ext cx="6515100" cy="2981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112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C3EB01D-2651-4CA5-839E-E1A56F36520A}"/>
              </a:ext>
            </a:extLst>
          </p:cNvPr>
          <p:cNvSpPr txBox="1"/>
          <p:nvPr/>
        </p:nvSpPr>
        <p:spPr>
          <a:xfrm>
            <a:off x="2936746" y="658615"/>
            <a:ext cx="36808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VALOR CONTRATACIÓN DIRECTA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B5319A5-5631-4607-ABDA-B9D3F012EB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89886"/>
              </p:ext>
            </p:extLst>
          </p:nvPr>
        </p:nvGraphicFramePr>
        <p:xfrm>
          <a:off x="1314450" y="1485900"/>
          <a:ext cx="6515100" cy="24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66468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800C1F92-C96E-4941-AC1E-0B8A2F77C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0430" y="170117"/>
            <a:ext cx="8609844" cy="493272"/>
          </a:xfrm>
        </p:spPr>
        <p:txBody>
          <a:bodyPr/>
          <a:lstStyle/>
          <a:p>
            <a:pPr algn="ctr"/>
            <a:r>
              <a:rPr lang="es-ES" sz="2800" b="1" dirty="0">
                <a:solidFill>
                  <a:srgbClr val="000000"/>
                </a:solidFill>
                <a:latin typeface="Work Sans"/>
                <a:cs typeface="Arial"/>
                <a:sym typeface="Candara"/>
              </a:rPr>
              <a:t>Valor total procesos Vs. valor por modalidad</a:t>
            </a:r>
            <a:endParaRPr lang="es-CO" sz="2800" b="1" dirty="0">
              <a:solidFill>
                <a:srgbClr val="000000"/>
              </a:solidFill>
              <a:latin typeface="Work Sans"/>
              <a:cs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9931AB8-B214-475B-81BD-10FE2378EA3C}"/>
              </a:ext>
            </a:extLst>
          </p:cNvPr>
          <p:cNvSpPr/>
          <p:nvPr/>
        </p:nvSpPr>
        <p:spPr>
          <a:xfrm>
            <a:off x="0" y="4888523"/>
            <a:ext cx="851507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dirty="0">
                <a:solidFill>
                  <a:schemeClr val="accent2">
                    <a:lumMod val="50000"/>
                  </a:schemeClr>
                </a:solidFill>
                <a:latin typeface="Work Sans"/>
                <a:sym typeface="Candara"/>
              </a:rPr>
              <a:t>*Los procesos de concursos de méritos abierto juegan un papel importante en la Contratación de la Agencia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B5319A5-5631-4607-ABDA-B9D3F012EB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943481"/>
              </p:ext>
            </p:extLst>
          </p:nvPr>
        </p:nvGraphicFramePr>
        <p:xfrm>
          <a:off x="1314450" y="985837"/>
          <a:ext cx="7024964" cy="3403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46594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8985CEA-0365-46EA-9A76-98B6E433DBC2}"/>
              </a:ext>
            </a:extLst>
          </p:cNvPr>
          <p:cNvSpPr txBox="1"/>
          <p:nvPr/>
        </p:nvSpPr>
        <p:spPr>
          <a:xfrm>
            <a:off x="1885052" y="658615"/>
            <a:ext cx="5291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ACUERDO MARCO DE PRECIOS (Tienda Virtual) 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4A87B843-F30A-41F4-967F-1A688751AC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621528"/>
              </p:ext>
            </p:extLst>
          </p:nvPr>
        </p:nvGraphicFramePr>
        <p:xfrm>
          <a:off x="1115367" y="1370013"/>
          <a:ext cx="6822831" cy="3114872"/>
        </p:xfrm>
        <a:graphic>
          <a:graphicData uri="http://schemas.openxmlformats.org/drawingml/2006/table">
            <a:tbl>
              <a:tblPr/>
              <a:tblGrid>
                <a:gridCol w="1315614">
                  <a:extLst>
                    <a:ext uri="{9D8B030D-6E8A-4147-A177-3AD203B41FA5}">
                      <a16:colId xmlns:a16="http://schemas.microsoft.com/office/drawing/2014/main" val="1059218334"/>
                    </a:ext>
                  </a:extLst>
                </a:gridCol>
                <a:gridCol w="2855594">
                  <a:extLst>
                    <a:ext uri="{9D8B030D-6E8A-4147-A177-3AD203B41FA5}">
                      <a16:colId xmlns:a16="http://schemas.microsoft.com/office/drawing/2014/main" val="2292185123"/>
                    </a:ext>
                  </a:extLst>
                </a:gridCol>
                <a:gridCol w="642509">
                  <a:extLst>
                    <a:ext uri="{9D8B030D-6E8A-4147-A177-3AD203B41FA5}">
                      <a16:colId xmlns:a16="http://schemas.microsoft.com/office/drawing/2014/main" val="209140004"/>
                    </a:ext>
                  </a:extLst>
                </a:gridCol>
                <a:gridCol w="1040252">
                  <a:extLst>
                    <a:ext uri="{9D8B030D-6E8A-4147-A177-3AD203B41FA5}">
                      <a16:colId xmlns:a16="http://schemas.microsoft.com/office/drawing/2014/main" val="2175093806"/>
                    </a:ext>
                  </a:extLst>
                </a:gridCol>
                <a:gridCol w="968862">
                  <a:extLst>
                    <a:ext uri="{9D8B030D-6E8A-4147-A177-3AD203B41FA5}">
                      <a16:colId xmlns:a16="http://schemas.microsoft.com/office/drawing/2014/main" val="3889391832"/>
                    </a:ext>
                  </a:extLst>
                </a:gridCol>
              </a:tblGrid>
              <a:tr h="112450">
                <a:tc>
                  <a:txBody>
                    <a:bodyPr/>
                    <a:lstStyle/>
                    <a:p>
                      <a:pPr algn="ctr"/>
                      <a:r>
                        <a:rPr lang="es-CO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DAD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OBJETO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CONTRATISTA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VALOR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734661"/>
                  </a:ext>
                </a:extLst>
              </a:tr>
              <a:tr h="224901"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Instrumento de agregación de demanda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la adquisición de licencias para la plataforma Microsoft de la Agencia Nacional de Infraestructura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64060C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Controles Empresariales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$ 604.519.015,20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5103129"/>
                  </a:ext>
                </a:extLst>
              </a:tr>
              <a:tr h="562251"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Instrumento de agregación de demanda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SOPORTETÉCNICO Y ACTUALIZACIÓN DE LICENCIAS PARAEL SISTEMA INFORMACIÓN GEOGRAFICA DE LAAGENCIA NAL.DE INFRAESTRUCTURA-ANI, ATRAVÉS DEL INSTRUMENTO DE AGREGACIÓN DEDEMANDA PRODUCTOS Y SERVIC.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65782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ESRI COLOMBIA SAS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$ 78.187.057,00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572199"/>
                  </a:ext>
                </a:extLst>
              </a:tr>
              <a:tr h="449801"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Acuerdo Marco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servicio de nube pública donde se operan los principales servicios tecnológicos y sistemas de información con los que cuenta la Agencia Nacional de Infraestructura.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78207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Colsoft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$ 518.736.000,00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501868"/>
                  </a:ext>
                </a:extLst>
              </a:tr>
              <a:tr h="337351"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Instrumento de agregación de demanda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Renovación de servicios de soporte técnico para Oracle Database Standard Edition 2 – Processor Perpetual de la Agencia Nacional De Infraestructura – ANI.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65625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Oracle Colombia Ltda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$ 8.544.269,00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391852"/>
                  </a:ext>
                </a:extLst>
              </a:tr>
              <a:tr h="562251"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Acuerdo Marco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servicio del canal de internet dedicado, donde se incluye los equipos activos que se requieran, conexión, instalación, configuración, puesta en marcha y funcionamiento, de acuerdo con las especificaciones técnicas y demás características que requiera la Entidad.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68171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IFX Networks Colombia SAS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$ 29.160.950,00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22135"/>
                  </a:ext>
                </a:extLst>
              </a:tr>
              <a:tr h="337351"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Grandes superficies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Adquirir un equipo de cómputo de referencia IMac para la oficina de Comunicaciones de la Agencia Nacional de Infraestructura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76163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PANAMERICANA LIBRERÍA YPAPELERÍA S.A.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$ 14.316.295,00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066465"/>
                  </a:ext>
                </a:extLst>
              </a:tr>
              <a:tr h="337351"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Instrumento de agregación de demanda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MX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Contratar el servicio de Soporte Premier de Microsoft para la Agencia Nacional de Infraestructura - ANI</a:t>
                      </a:r>
                      <a:endParaRPr lang="es-MX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69962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BRANCH OF MICROSOFT COLOMBIAINC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$ 285.000.000,00</a:t>
                      </a:r>
                      <a:endParaRPr lang="es-CO" sz="7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904543"/>
                  </a:ext>
                </a:extLst>
              </a:tr>
              <a:tr h="191165">
                <a:tc>
                  <a:txBody>
                    <a:bodyPr/>
                    <a:lstStyle/>
                    <a:p>
                      <a:endParaRPr lang="es-CO" sz="900">
                        <a:effectLst/>
                      </a:endParaRPr>
                    </a:p>
                  </a:txBody>
                  <a:tcPr marL="27480" marR="274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900">
                        <a:effectLst/>
                      </a:endParaRPr>
                    </a:p>
                  </a:txBody>
                  <a:tcPr marL="27480" marR="274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900">
                        <a:effectLst/>
                      </a:endParaRPr>
                    </a:p>
                  </a:txBody>
                  <a:tcPr marL="27480" marR="274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sz="900">
                        <a:effectLst/>
                      </a:endParaRPr>
                    </a:p>
                  </a:txBody>
                  <a:tcPr marL="27480" marR="274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CO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$ 1.538.463.586,20</a:t>
                      </a:r>
                      <a:endParaRPr lang="es-CO" sz="7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480" marR="274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223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6941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DB225FE2-2FE3-3442-9E4E-063B90C19030}"/>
              </a:ext>
            </a:extLst>
          </p:cNvPr>
          <p:cNvSpPr/>
          <p:nvPr/>
        </p:nvSpPr>
        <p:spPr>
          <a:xfrm>
            <a:off x="385763" y="660500"/>
            <a:ext cx="85074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b="1" dirty="0"/>
              <a:t>Compromisos de confidencialidad </a:t>
            </a:r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7A5E508-B695-5D4C-A05A-EFF77E89BDBD}"/>
              </a:ext>
            </a:extLst>
          </p:cNvPr>
          <p:cNvSpPr txBox="1"/>
          <p:nvPr/>
        </p:nvSpPr>
        <p:spPr>
          <a:xfrm>
            <a:off x="514351" y="1585913"/>
            <a:ext cx="8378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/>
              <a:t>Para </a:t>
            </a:r>
            <a:r>
              <a:rPr lang="es-CO" sz="2400" dirty="0"/>
              <a:t> el periodo comprendido entre el 1 de enero y el 31 de diciembre de 2021, se firmaron 147 compromisos de confidencialidad  para todas las modalidades de selección.</a:t>
            </a:r>
          </a:p>
        </p:txBody>
      </p:sp>
    </p:spTree>
    <p:extLst>
      <p:ext uri="{BB962C8B-B14F-4D97-AF65-F5344CB8AC3E}">
        <p14:creationId xmlns:p14="http://schemas.microsoft.com/office/powerpoint/2010/main" val="4268755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436" y="1733025"/>
            <a:ext cx="8430890" cy="643800"/>
          </a:xfrm>
        </p:spPr>
        <p:txBody>
          <a:bodyPr/>
          <a:lstStyle/>
          <a:p>
            <a:pPr algn="ctr"/>
            <a:r>
              <a:rPr lang="es-CO" sz="3200" b="1" dirty="0"/>
              <a:t>1.Tiempo para la preparación de las propuestas</a:t>
            </a:r>
            <a:endParaRPr lang="es-ES_tradnl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875692" y="2261948"/>
            <a:ext cx="5710813" cy="1328400"/>
          </a:xfrm>
        </p:spPr>
        <p:txBody>
          <a:bodyPr/>
          <a:lstStyle/>
          <a:p>
            <a:pPr algn="ctr"/>
            <a:r>
              <a:rPr lang="es-CO" sz="2800" b="1" dirty="0"/>
              <a:t/>
            </a:r>
            <a:br>
              <a:rPr lang="es-CO" sz="2800" b="1" dirty="0"/>
            </a:br>
            <a:r>
              <a:rPr lang="es-CO" sz="1400" dirty="0"/>
              <a:t>Es el término concedido a los proponentes para presentar ofertas competitivas</a:t>
            </a:r>
            <a:r>
              <a:rPr lang="es-CO" sz="2800" dirty="0"/>
              <a:t>.</a:t>
            </a:r>
            <a:br>
              <a:rPr lang="es-CO" sz="2800" dirty="0"/>
            </a:br>
            <a:r>
              <a:rPr lang="es-MX" sz="2800" dirty="0"/>
              <a:t/>
            </a:r>
            <a:br>
              <a:rPr lang="es-MX" sz="2800" dirty="0"/>
            </a:b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67970648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8911</TotalTime>
  <Words>404</Words>
  <Application>Microsoft Office PowerPoint</Application>
  <PresentationFormat>Presentación en pantalla (16:9)</PresentationFormat>
  <Paragraphs>73</Paragraphs>
  <Slides>17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Arial</vt:lpstr>
      <vt:lpstr>Arial Narrow</vt:lpstr>
      <vt:lpstr>Calibri</vt:lpstr>
      <vt:lpstr>Candara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Valor total procesos Vs. valor por modalidad</vt:lpstr>
      <vt:lpstr>Presentación de PowerPoint</vt:lpstr>
      <vt:lpstr>Presentación de PowerPoint</vt:lpstr>
      <vt:lpstr>1.Tiempo para la preparación de las propuestas</vt:lpstr>
      <vt:lpstr>Presentación de PowerPoint</vt:lpstr>
      <vt:lpstr>2. Tiempo de duración de los procesos de selección  </vt:lpstr>
      <vt:lpstr>Presentación de PowerPoint</vt:lpstr>
      <vt:lpstr>Presentación de PowerPoint</vt:lpstr>
      <vt:lpstr>Presentación de PowerPoint</vt:lpstr>
      <vt:lpstr>Presentación de PowerPoint</vt:lpstr>
      <vt:lpstr>3. Publicación de documentos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Diana Zuleidy Lopez Rojas</dc:creator>
  <cp:lastModifiedBy>Hector Eduardo Vanegas Gamez</cp:lastModifiedBy>
  <cp:revision>153</cp:revision>
  <dcterms:modified xsi:type="dcterms:W3CDTF">2022-01-31T21:24:07Z</dcterms:modified>
</cp:coreProperties>
</file>