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6" r:id="rId2"/>
    <p:sldId id="343" r:id="rId3"/>
    <p:sldId id="344" r:id="rId4"/>
    <p:sldId id="345" r:id="rId5"/>
    <p:sldId id="346" r:id="rId6"/>
    <p:sldId id="355" r:id="rId7"/>
    <p:sldId id="347" r:id="rId8"/>
    <p:sldId id="348" r:id="rId9"/>
    <p:sldId id="349" r:id="rId10"/>
    <p:sldId id="350" r:id="rId11"/>
    <p:sldId id="351" r:id="rId12"/>
    <p:sldId id="352" r:id="rId13"/>
    <p:sldId id="353" r:id="rId14"/>
  </p:sldIdLst>
  <p:sldSz cx="9906000" cy="6858000" type="A4"/>
  <p:notesSz cx="6858000" cy="91440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ina" initials="C" lastIdx="2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E36B1A"/>
    <a:srgbClr val="082754"/>
    <a:srgbClr val="0A4D7A"/>
    <a:srgbClr val="094677"/>
    <a:srgbClr val="800000"/>
    <a:srgbClr val="996633"/>
    <a:srgbClr val="FF0066"/>
    <a:srgbClr val="09466D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2089" autoAdjust="0"/>
  </p:normalViewPr>
  <p:slideViewPr>
    <p:cSldViewPr>
      <p:cViewPr varScale="1">
        <p:scale>
          <a:sx n="98" d="100"/>
          <a:sy n="98" d="100"/>
        </p:scale>
        <p:origin x="108" y="12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74C3A2F-84CF-41A4-A882-29B94EC65656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17C769-987F-44FC-8799-969FD1BF8408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04492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6E04C2-2937-4629-B9AF-2D8FE3CFA728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C2F1E3-85BB-4AD3-AAD2-C10CC4743F1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1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C2F1E3-85BB-4AD3-AAD2-C10CC4743F15}" type="slidenum">
              <a:rPr lang="es-CO" smtClean="0"/>
              <a:pPr>
                <a:defRPr/>
              </a:pPr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996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99060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0355-26A5-4923-A7FF-4852F58F83CA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CF29-C0DE-49D9-8F45-889FAB45E52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9392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86677-3D09-45AE-A83A-B0678347935F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13907-615D-43EC-B056-925FD45450C5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44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FEC7-C8AB-4F3D-91C6-25182E146705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C104-C271-4922-9FC2-3341AD69F88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3015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5"/>
          <p:cNvSpPr>
            <a:spLocks noChangeArrowheads="1"/>
          </p:cNvSpPr>
          <p:nvPr userDrawn="1"/>
        </p:nvSpPr>
        <p:spPr bwMode="auto">
          <a:xfrm>
            <a:off x="3524655" y="982469"/>
            <a:ext cx="27283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5" name="Rectángulo 5"/>
          <p:cNvSpPr>
            <a:spLocks noChangeArrowheads="1"/>
          </p:cNvSpPr>
          <p:nvPr userDrawn="1"/>
        </p:nvSpPr>
        <p:spPr bwMode="auto">
          <a:xfrm>
            <a:off x="2072680" y="404784"/>
            <a:ext cx="282450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Impact"/>
                <a:ea typeface="Helvetica Neue Bold Condensed" charset="0"/>
                <a:cs typeface="Impact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D2270-E326-45CC-A74C-B7529D1D1E01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B55C2-788E-4091-A131-A16F25D81A9B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164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4DC81-7317-452B-9405-5541A6BB74A7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6561-1D88-4C34-98FD-B7048EFBB73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123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1BC-47E4-4861-BE15-594C7865B601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173D-9669-4A0E-85E4-36AE27FF230A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9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A72E-ABC7-4FCF-AF24-9C07DAE45820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906C-CF78-44A0-9320-6C77DAF4A514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74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0CD5E-953A-4870-A99B-4DA9B7B30237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07B63-2748-423D-83A5-BB10F6308C9E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427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FB672-67BC-4FAC-8850-3219C01847CD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1B299-7353-42A4-B5CE-E512678E874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480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FA60-3E14-4470-B633-3EEF6DABC52F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04B6-64A3-4D4F-901E-2433E906C437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2378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CO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4B47-C5F1-441A-B1AC-72F85E5FA3A0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B9FE-C7BF-4A07-9104-9FB5F2F8D7F1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337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pic>
        <p:nvPicPr>
          <p:cNvPr id="1027" name="7 Imagen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99060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033866-6AF4-4A2D-ACAA-9F63535E8C2A}" type="datetimeFigureOut">
              <a:rPr lang="es-CO"/>
              <a:pPr>
                <a:defRPr/>
              </a:pPr>
              <a:t>30/11/2015</a:t>
            </a:fld>
            <a:endParaRPr lang="es-CO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DFA6C-B1FB-4021-845A-52808C171FEF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92076"/>
            <a:ext cx="1013043" cy="7426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t="22700" r="2941" b="22701"/>
          <a:stretch/>
        </p:blipFill>
        <p:spPr>
          <a:xfrm>
            <a:off x="8255000" y="44451"/>
            <a:ext cx="1420773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Impac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Impac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CO" dirty="0"/>
          </a:p>
        </p:txBody>
      </p:sp>
      <p:pic>
        <p:nvPicPr>
          <p:cNvPr id="4100" name="Picture 2" descr="D:\Manual de Identidad Corporativa\Manual JPG\MANUAL ANI FINAL PRIMERA PARTE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475" y="-273671"/>
            <a:ext cx="10023475" cy="723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contenido"/>
          <p:cNvSpPr>
            <a:spLocks noGrp="1"/>
          </p:cNvSpPr>
          <p:nvPr>
            <p:ph idx="1"/>
          </p:nvPr>
        </p:nvSpPr>
        <p:spPr>
          <a:xfrm>
            <a:off x="495300" y="476250"/>
            <a:ext cx="8915400" cy="56499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 smtClean="0"/>
              <a:t>              VICEPRESIDENCIA  </a:t>
            </a:r>
            <a:r>
              <a:rPr lang="es-CO" altLang="es-CO" b="1" dirty="0" smtClean="0"/>
              <a:t>JURÍDICA</a:t>
            </a: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4340" name="5 Imagen" descr="C:\Users\jarodriguez\AppData\Local\Microsoft\Windows\Temporary Internet Files\Content.Word\20131121_1506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1628775"/>
            <a:ext cx="24384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7 Imagen" descr="C:\Documents and Settings\aamado\Mis documentos\ARCHIVO GRUPO DE CONTRATACION\20131105_1528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060575"/>
            <a:ext cx="25908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8 Imagen" descr="C:\Documents and Settings\aamado\Mis documentos\ARCHIVO GRUPO DE CONTRATACION\20131105_1534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4076700"/>
            <a:ext cx="2486025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9 CuadroTexto"/>
          <p:cNvSpPr txBox="1">
            <a:spLocks noChangeArrowheads="1"/>
          </p:cNvSpPr>
          <p:nvPr/>
        </p:nvSpPr>
        <p:spPr bwMode="auto">
          <a:xfrm>
            <a:off x="1639888" y="4868863"/>
            <a:ext cx="496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CO" altLang="es-CO"/>
              <a:t>Defensa Judicial                    Contratación</a:t>
            </a:r>
          </a:p>
        </p:txBody>
      </p:sp>
    </p:spTree>
    <p:extLst>
      <p:ext uri="{BB962C8B-B14F-4D97-AF65-F5344CB8AC3E}">
        <p14:creationId xmlns:p14="http://schemas.microsoft.com/office/powerpoint/2010/main" val="31902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contenido"/>
          <p:cNvSpPr>
            <a:spLocks noGrp="1"/>
          </p:cNvSpPr>
          <p:nvPr>
            <p:ph idx="1"/>
          </p:nvPr>
        </p:nvSpPr>
        <p:spPr>
          <a:xfrm>
            <a:off x="495300" y="1341438"/>
            <a:ext cx="8915400" cy="47847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ADMINISTRATIVA Y FINANCIERA</a:t>
            </a:r>
          </a:p>
          <a:p>
            <a:r>
              <a:rPr lang="es-CO" altLang="es-CO" dirty="0" smtClean="0"/>
              <a:t>Inventario de archivo 100%</a:t>
            </a:r>
          </a:p>
          <a:p>
            <a:r>
              <a:rPr lang="es-CO" altLang="es-CO" dirty="0" smtClean="0"/>
              <a:t>Control archivo de contratos – hoja de control</a:t>
            </a:r>
          </a:p>
          <a:p>
            <a:r>
              <a:rPr lang="es-CO" altLang="es-CO" dirty="0" smtClean="0"/>
              <a:t>Control numeración de contratos</a:t>
            </a:r>
          </a:p>
          <a:p>
            <a:r>
              <a:rPr lang="es-CO" altLang="es-CO" dirty="0" smtClean="0"/>
              <a:t>Hoja de control Historias laborales </a:t>
            </a:r>
          </a:p>
          <a:p>
            <a:r>
              <a:rPr lang="es-CO" altLang="es-CO" sz="2800" dirty="0" smtClean="0"/>
              <a:t>Se independizó el archivo </a:t>
            </a:r>
            <a:r>
              <a:rPr lang="es-CO" altLang="es-CO" sz="2800" dirty="0" smtClean="0"/>
              <a:t>Historias Laborales</a:t>
            </a:r>
            <a:endParaRPr lang="es-CO" altLang="es-CO" sz="1400" dirty="0" smtClean="0"/>
          </a:p>
          <a:p>
            <a:r>
              <a:rPr lang="es-CO" altLang="es-CO" dirty="0" smtClean="0"/>
              <a:t>Control de numeración de  resoluciones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5364" name="5 Imagen" descr="C:\Users\jarodriguez\AppData\Local\Microsoft\Windows\Temporary Internet Files\Content.Word\20131121_165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3213100"/>
            <a:ext cx="20875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 SISTEMA DE </a:t>
            </a:r>
            <a:r>
              <a:rPr lang="es-CO" altLang="es-CO" b="1" dirty="0" smtClean="0"/>
              <a:t>GESTIÓN </a:t>
            </a:r>
            <a:r>
              <a:rPr lang="es-CO" altLang="es-CO" b="1" dirty="0" smtClean="0"/>
              <a:t>DOCUMENTAL ORFEO</a:t>
            </a:r>
          </a:p>
          <a:p>
            <a:pPr algn="just"/>
            <a:r>
              <a:rPr lang="es-CO" altLang="es-CO" dirty="0" smtClean="0"/>
              <a:t>Radicación automática de correos electrónicos</a:t>
            </a:r>
          </a:p>
          <a:p>
            <a:pPr algn="just"/>
            <a:r>
              <a:rPr lang="es-CO" altLang="es-CO" dirty="0" smtClean="0"/>
              <a:t>No esta funcionando subir al sistema lo que llega en medios magnéticos</a:t>
            </a:r>
          </a:p>
          <a:p>
            <a:pPr algn="just"/>
            <a:r>
              <a:rPr lang="es-CO" altLang="es-CO" dirty="0" smtClean="0"/>
              <a:t>Desarrollar lo necesario para que los documentos puedan radicarse y firmarse digitalmente en formato </a:t>
            </a:r>
            <a:r>
              <a:rPr lang="es-CO" altLang="es-CO" dirty="0" err="1" smtClean="0"/>
              <a:t>pdf</a:t>
            </a:r>
            <a:r>
              <a:rPr lang="es-CO" altLang="es-CO" dirty="0" smtClean="0"/>
              <a:t>/a</a:t>
            </a:r>
          </a:p>
          <a:p>
            <a:pPr algn="just"/>
            <a:endParaRPr lang="es-CO" altLang="es-CO" dirty="0" smtClean="0"/>
          </a:p>
          <a:p>
            <a:pPr algn="just"/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835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es-CO" b="1" dirty="0" smtClean="0"/>
              <a:t>TABLA DE RETENCION DOCUMENTAL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Avance 40% para la actualizació</a:t>
            </a:r>
            <a:r>
              <a:rPr lang="es-CO" dirty="0"/>
              <a:t>n</a:t>
            </a:r>
            <a:endParaRPr lang="es-CO" dirty="0" smtClean="0"/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Recopilación actos administrativos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s-CO" dirty="0" smtClean="0"/>
              <a:t>Análisis</a:t>
            </a:r>
          </a:p>
        </p:txBody>
      </p:sp>
    </p:spTree>
    <p:extLst>
      <p:ext uri="{BB962C8B-B14F-4D97-AF65-F5344CB8AC3E}">
        <p14:creationId xmlns:p14="http://schemas.microsoft.com/office/powerpoint/2010/main" val="21721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/>
          <p:cNvSpPr txBox="1"/>
          <p:nvPr/>
        </p:nvSpPr>
        <p:spPr>
          <a:xfrm>
            <a:off x="656841" y="1916832"/>
            <a:ext cx="81369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endParaRPr lang="es-ES" altLang="es-CO" sz="1400" b="1" dirty="0" smtClean="0"/>
          </a:p>
          <a:p>
            <a:pPr algn="ctr" eaLnBrk="1" hangingPunct="1"/>
            <a:endParaRPr lang="es-ES" altLang="es-CO" sz="1400" b="1" dirty="0"/>
          </a:p>
          <a:p>
            <a:pPr algn="ctr" eaLnBrk="1" hangingPunct="1"/>
            <a:r>
              <a:rPr lang="es-ES" altLang="es-CO" sz="2800" b="1" dirty="0" smtClean="0"/>
              <a:t>AVANCE </a:t>
            </a:r>
            <a:r>
              <a:rPr lang="es-ES" altLang="es-CO" sz="2800" b="1" dirty="0"/>
              <a:t>ORGANIZACIÓN DE </a:t>
            </a:r>
          </a:p>
          <a:p>
            <a:pPr algn="ctr" eaLnBrk="1" hangingPunct="1"/>
            <a:r>
              <a:rPr lang="es-ES" altLang="es-CO" sz="2800" b="1" dirty="0"/>
              <a:t>ARCHIVOS DE GESTIÓN</a:t>
            </a:r>
            <a:endParaRPr lang="es-CO" altLang="es-CO" sz="2800" b="1" dirty="0"/>
          </a:p>
          <a:p>
            <a:pPr algn="just"/>
            <a:endParaRPr lang="es-CO" sz="2800" dirty="0"/>
          </a:p>
          <a:p>
            <a:pPr algn="just"/>
            <a:endParaRPr lang="es-CO" sz="2800" dirty="0"/>
          </a:p>
          <a:p>
            <a:pPr algn="just"/>
            <a:endParaRPr lang="es-CO" sz="1400" dirty="0" smtClean="0"/>
          </a:p>
          <a:p>
            <a:pPr algn="just"/>
            <a:endParaRPr lang="es-CO" dirty="0"/>
          </a:p>
          <a:p>
            <a:endParaRPr lang="es-CO" sz="5400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6049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/>
          <p:cNvSpPr txBox="1"/>
          <p:nvPr/>
        </p:nvSpPr>
        <p:spPr>
          <a:xfrm>
            <a:off x="560512" y="98072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 smtClean="0"/>
          </a:p>
          <a:p>
            <a:pPr algn="just"/>
            <a:endParaRPr lang="es-CO" dirty="0" smtClean="0"/>
          </a:p>
          <a:p>
            <a:pPr marL="342900" indent="-342900" algn="just">
              <a:buAutoNum type="arabicPeriod"/>
            </a:pPr>
            <a:endParaRPr lang="es-CO" dirty="0" smtClean="0"/>
          </a:p>
          <a:p>
            <a:pPr marL="342900" indent="-342900" algn="just">
              <a:buAutoNum type="arabicPeriod"/>
            </a:pPr>
            <a:endParaRPr lang="es-CO" dirty="0" smtClean="0"/>
          </a:p>
          <a:p>
            <a:pPr algn="just"/>
            <a:endParaRPr lang="es-CO" dirty="0"/>
          </a:p>
          <a:p>
            <a:pPr algn="just"/>
            <a:endParaRPr lang="es-CO" dirty="0" smtClean="0"/>
          </a:p>
          <a:p>
            <a:pPr algn="just"/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/>
          </a:p>
        </p:txBody>
      </p:sp>
      <p:sp>
        <p:nvSpPr>
          <p:cNvPr id="3" name="1 Marcador de contenido"/>
          <p:cNvSpPr>
            <a:spLocks noGrp="1"/>
          </p:cNvSpPr>
          <p:nvPr>
            <p:ph idx="1"/>
          </p:nvPr>
        </p:nvSpPr>
        <p:spPr>
          <a:xfrm>
            <a:off x="415925" y="1557338"/>
            <a:ext cx="89154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es-ES" sz="1830" dirty="0" smtClean="0"/>
          </a:p>
          <a:p>
            <a:pPr>
              <a:buFont typeface="Arial" charset="0"/>
              <a:buChar char="•"/>
              <a:defRPr/>
            </a:pPr>
            <a:endParaRPr lang="es-ES" sz="1830" dirty="0" smtClean="0"/>
          </a:p>
          <a:p>
            <a:pPr>
              <a:buFont typeface="Arial" charset="0"/>
              <a:buChar char="•"/>
              <a:defRPr/>
            </a:pPr>
            <a:endParaRPr lang="es-ES" sz="1830" dirty="0" smtClean="0"/>
          </a:p>
        </p:txBody>
      </p:sp>
      <p:sp>
        <p:nvSpPr>
          <p:cNvPr id="4" name="1 Marcador de contenido"/>
          <p:cNvSpPr txBox="1">
            <a:spLocks/>
          </p:cNvSpPr>
          <p:nvPr/>
        </p:nvSpPr>
        <p:spPr bwMode="auto">
          <a:xfrm>
            <a:off x="584620" y="620688"/>
            <a:ext cx="8915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dirty="0" smtClean="0"/>
          </a:p>
        </p:txBody>
      </p:sp>
      <p:sp>
        <p:nvSpPr>
          <p:cNvPr id="6" name="1 Marcador de contenido"/>
          <p:cNvSpPr txBox="1">
            <a:spLocks/>
          </p:cNvSpPr>
          <p:nvPr/>
        </p:nvSpPr>
        <p:spPr bwMode="auto">
          <a:xfrm>
            <a:off x="415925" y="980728"/>
            <a:ext cx="8915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smtClean="0"/>
          </a:p>
          <a:p>
            <a:pPr>
              <a:defRPr/>
            </a:pPr>
            <a:endParaRPr lang="es-ES" sz="1830" dirty="0" smtClean="0"/>
          </a:p>
        </p:txBody>
      </p:sp>
      <p:sp>
        <p:nvSpPr>
          <p:cNvPr id="7" name="2 Rectángulo redondeado"/>
          <p:cNvSpPr/>
          <p:nvPr/>
        </p:nvSpPr>
        <p:spPr>
          <a:xfrm>
            <a:off x="3729038" y="2636490"/>
            <a:ext cx="2376487" cy="792163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rgbClr val="FF0000"/>
                </a:solidFill>
              </a:rPr>
              <a:t>ACCIONES GESTION DOCUMENTAL</a:t>
            </a:r>
          </a:p>
        </p:txBody>
      </p:sp>
      <p:sp>
        <p:nvSpPr>
          <p:cNvPr id="8" name="3 Rectángulo redondeado"/>
          <p:cNvSpPr/>
          <p:nvPr/>
        </p:nvSpPr>
        <p:spPr>
          <a:xfrm>
            <a:off x="632520" y="2492350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Idóneo (Ley 1409 de 2010)</a:t>
            </a:r>
          </a:p>
        </p:txBody>
      </p:sp>
      <p:sp>
        <p:nvSpPr>
          <p:cNvPr id="9" name="4 Rectángulo redondeado"/>
          <p:cNvSpPr/>
          <p:nvPr/>
        </p:nvSpPr>
        <p:spPr>
          <a:xfrm>
            <a:off x="3656856" y="4508574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Capacitación al personal de la entidad</a:t>
            </a:r>
          </a:p>
        </p:txBody>
      </p:sp>
      <p:sp>
        <p:nvSpPr>
          <p:cNvPr id="10" name="5 Rectángulo redondeado"/>
          <p:cNvSpPr/>
          <p:nvPr/>
        </p:nvSpPr>
        <p:spPr>
          <a:xfrm>
            <a:off x="6753200" y="2492350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Espacios de almacenamiento adecuados</a:t>
            </a:r>
          </a:p>
        </p:txBody>
      </p:sp>
      <p:sp>
        <p:nvSpPr>
          <p:cNvPr id="11" name="6 Rectángulo redondeado"/>
          <p:cNvSpPr/>
          <p:nvPr/>
        </p:nvSpPr>
        <p:spPr>
          <a:xfrm>
            <a:off x="3584848" y="1052190"/>
            <a:ext cx="2376264" cy="792088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Centralización de archivos 80%</a:t>
            </a:r>
          </a:p>
        </p:txBody>
      </p:sp>
      <p:sp>
        <p:nvSpPr>
          <p:cNvPr id="12" name="7 Flecha derecha"/>
          <p:cNvSpPr/>
          <p:nvPr/>
        </p:nvSpPr>
        <p:spPr>
          <a:xfrm>
            <a:off x="6105525" y="2780953"/>
            <a:ext cx="576263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3" name="8 Flecha derecha"/>
          <p:cNvSpPr/>
          <p:nvPr/>
        </p:nvSpPr>
        <p:spPr>
          <a:xfrm rot="10800000">
            <a:off x="3008313" y="2780953"/>
            <a:ext cx="576262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" name="9 Flecha derecha"/>
          <p:cNvSpPr/>
          <p:nvPr/>
        </p:nvSpPr>
        <p:spPr>
          <a:xfrm rot="5220972">
            <a:off x="4499769" y="3758059"/>
            <a:ext cx="576262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" name="10 Flecha derecha"/>
          <p:cNvSpPr/>
          <p:nvPr/>
        </p:nvSpPr>
        <p:spPr>
          <a:xfrm rot="16200000">
            <a:off x="4556918" y="2095947"/>
            <a:ext cx="576263" cy="215900"/>
          </a:xfrm>
          <a:prstGeom prst="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68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/>
              <a:t>VICEPRESIDENCIA DE ESTRUCTURACIÓN</a:t>
            </a:r>
          </a:p>
          <a:p>
            <a:r>
              <a:rPr lang="es-CO" altLang="es-CO" dirty="0"/>
              <a:t>Inventario de archivo 85% - son 94 metros lineales de documentación- no incluye planos</a:t>
            </a:r>
          </a:p>
          <a:p>
            <a:r>
              <a:rPr lang="es-CO" altLang="es-CO" dirty="0"/>
              <a:t>Centralización y control de documentos</a:t>
            </a:r>
          </a:p>
          <a:p>
            <a:r>
              <a:rPr lang="es-CO" altLang="es-CO" dirty="0"/>
              <a:t>Normalización en la entrega de estudios  </a:t>
            </a:r>
          </a:p>
          <a:p>
            <a:r>
              <a:rPr lang="es-CO" altLang="es-CO" dirty="0"/>
              <a:t>Documentos empacados y rotulados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22251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contenido"/>
          <p:cNvSpPr>
            <a:spLocks noGrp="1"/>
          </p:cNvSpPr>
          <p:nvPr>
            <p:ph idx="1"/>
          </p:nvPr>
        </p:nvSpPr>
        <p:spPr>
          <a:xfrm>
            <a:off x="488950" y="765175"/>
            <a:ext cx="8915400" cy="49577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DE </a:t>
            </a:r>
            <a:r>
              <a:rPr lang="es-CO" altLang="es-CO" b="1" dirty="0" smtClean="0"/>
              <a:t>GESTIÓN </a:t>
            </a:r>
            <a:endParaRPr lang="es-CO" altLang="es-CO" b="1" dirty="0" smtClean="0"/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CONTRACTUAL Y VICEPRESIDENCIA EJECUTIVA</a:t>
            </a:r>
          </a:p>
          <a:p>
            <a:r>
              <a:rPr lang="es-CO" altLang="es-CO" dirty="0" smtClean="0"/>
              <a:t>Inventario de archivo 90%</a:t>
            </a:r>
          </a:p>
          <a:p>
            <a:r>
              <a:rPr lang="es-CO" altLang="es-CO" dirty="0" smtClean="0"/>
              <a:t>Centralización 100%</a:t>
            </a:r>
          </a:p>
          <a:p>
            <a:r>
              <a:rPr lang="es-CO" altLang="es-CO" dirty="0" smtClean="0"/>
              <a:t>Mejora transferencias documentos generados en los Grupos aún varios pendientes</a:t>
            </a:r>
          </a:p>
          <a:p>
            <a:r>
              <a:rPr lang="es-CO" altLang="es-CO" dirty="0" smtClean="0"/>
              <a:t>Nuevos contratos pendientes por falta de entregas del Grupo de Contratación.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0244" name="5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4652963"/>
            <a:ext cx="2520950" cy="200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94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contenido"/>
          <p:cNvSpPr>
            <a:spLocks noGrp="1"/>
          </p:cNvSpPr>
          <p:nvPr>
            <p:ph idx="1"/>
          </p:nvPr>
        </p:nvSpPr>
        <p:spPr>
          <a:xfrm>
            <a:off x="488950" y="765175"/>
            <a:ext cx="8915400" cy="49577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DE </a:t>
            </a:r>
            <a:r>
              <a:rPr lang="es-CO" altLang="es-CO" b="1" dirty="0" smtClean="0"/>
              <a:t>GESTIÓN </a:t>
            </a:r>
            <a:endParaRPr lang="es-CO" altLang="es-CO" b="1" dirty="0" smtClean="0"/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CONTRACTUAL –GIT ESTRATEGIA CONTRACTUAL PERMISOS Y MODIFICACIONES</a:t>
            </a:r>
          </a:p>
          <a:p>
            <a:r>
              <a:rPr lang="es-CO" altLang="es-CO" dirty="0" smtClean="0"/>
              <a:t>Inventario de archivo 69%</a:t>
            </a:r>
          </a:p>
          <a:p>
            <a:r>
              <a:rPr lang="es-CO" altLang="es-CO" dirty="0" smtClean="0"/>
              <a:t>Centralización 100%</a:t>
            </a:r>
          </a:p>
          <a:p>
            <a:r>
              <a:rPr lang="es-CO" altLang="es-CO" dirty="0" smtClean="0"/>
              <a:t>Pendiente transferencia documental faltan actas de finalización de obras en varios permisos</a:t>
            </a:r>
          </a:p>
          <a:p>
            <a:r>
              <a:rPr lang="es-CO" altLang="es-CO" dirty="0" smtClean="0"/>
              <a:t>Requiere </a:t>
            </a:r>
            <a:r>
              <a:rPr lang="es-CO" altLang="es-CO" dirty="0" smtClean="0"/>
              <a:t>otra persona de apoyo por </a:t>
            </a:r>
          </a:p>
          <a:p>
            <a:pPr marL="0" indent="0">
              <a:buNone/>
            </a:pPr>
            <a:r>
              <a:rPr lang="es-CO" altLang="es-CO" dirty="0" smtClean="0"/>
              <a:t>Volumen documental alto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pic>
        <p:nvPicPr>
          <p:cNvPr id="10244" name="5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4652963"/>
            <a:ext cx="2520950" cy="200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6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idx="1"/>
          </p:nvPr>
        </p:nvSpPr>
        <p:spPr>
          <a:xfrm>
            <a:off x="488950" y="765175"/>
            <a:ext cx="8915400" cy="49577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Entrega de archivos de la Aeronáutica Civil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-Se realizó hoja de control de 514 carpetas en 49 cajas del Aeropuerto de Cartagena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-4 personas asignadas para elaborar la hoja de control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Se suspendió la actividad por que los archivos no están organizados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454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contenido"/>
          <p:cNvSpPr>
            <a:spLocks noGrp="1"/>
          </p:cNvSpPr>
          <p:nvPr>
            <p:ph idx="1"/>
          </p:nvPr>
        </p:nvSpPr>
        <p:spPr>
          <a:xfrm>
            <a:off x="495300" y="1341438"/>
            <a:ext cx="8915400" cy="47847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s-CO" altLang="es-CO" b="1" dirty="0" smtClean="0"/>
              <a:t>VICEPRESIDENCIA DE </a:t>
            </a:r>
            <a:r>
              <a:rPr lang="es-CO" altLang="es-CO" b="1" dirty="0" smtClean="0"/>
              <a:t>PLANEACIÓN </a:t>
            </a:r>
            <a:r>
              <a:rPr lang="es-CO" altLang="es-CO" b="1" dirty="0" smtClean="0"/>
              <a:t>RIESGOS Y ENTORNO</a:t>
            </a:r>
          </a:p>
          <a:p>
            <a:r>
              <a:rPr lang="es-CO" altLang="es-CO" dirty="0" smtClean="0"/>
              <a:t>Inventario de archivo 38%</a:t>
            </a:r>
          </a:p>
          <a:p>
            <a:r>
              <a:rPr lang="es-CO" altLang="es-CO" dirty="0" smtClean="0"/>
              <a:t>Centralización y control de documentos</a:t>
            </a:r>
          </a:p>
          <a:p>
            <a:r>
              <a:rPr lang="es-CO" altLang="es-CO" dirty="0" smtClean="0"/>
              <a:t>Normalización en la entrega de carpetas prediales </a:t>
            </a:r>
          </a:p>
          <a:p>
            <a:r>
              <a:rPr lang="es-CO" altLang="es-CO" dirty="0" smtClean="0"/>
              <a:t>Documentos empacados no rotulados</a:t>
            </a:r>
          </a:p>
          <a:p>
            <a:r>
              <a:rPr lang="es-CO" altLang="es-CO" dirty="0" smtClean="0"/>
              <a:t>Es necesario más </a:t>
            </a:r>
            <a:r>
              <a:rPr lang="es-CO" altLang="es-CO" dirty="0" smtClean="0"/>
              <a:t>apoyo al archivista asignado por parte de la VPRE</a:t>
            </a:r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36650" y="0"/>
            <a:ext cx="7793038" cy="14620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830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contenido"/>
          <p:cNvSpPr>
            <a:spLocks noGrp="1"/>
          </p:cNvSpPr>
          <p:nvPr>
            <p:ph idx="1"/>
          </p:nvPr>
        </p:nvSpPr>
        <p:spPr>
          <a:xfrm>
            <a:off x="495300" y="476250"/>
            <a:ext cx="8915400" cy="5649913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s-CO" altLang="es-CO" b="1" dirty="0" smtClean="0"/>
              <a:t>              VICEPRESIDENCIA  </a:t>
            </a:r>
            <a:r>
              <a:rPr lang="es-CO" altLang="es-CO" b="1" dirty="0" smtClean="0"/>
              <a:t>JURÍDICA</a:t>
            </a: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b="1" dirty="0" smtClean="0"/>
          </a:p>
          <a:p>
            <a:pPr>
              <a:buFont typeface="Arial" panose="020B0604020202020204" pitchFamily="34" charset="0"/>
              <a:buNone/>
            </a:pPr>
            <a:endParaRPr lang="es-CO" altLang="es-CO" dirty="0" smtClean="0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s-ES" sz="4000" b="1" dirty="0">
              <a:latin typeface="Impact" pitchFamily="34" charset="0"/>
              <a:ea typeface="+mj-ea"/>
              <a:cs typeface="+mj-cs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915768"/>
              </p:ext>
            </p:extLst>
          </p:nvPr>
        </p:nvGraphicFramePr>
        <p:xfrm>
          <a:off x="344488" y="1341438"/>
          <a:ext cx="8569324" cy="521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331"/>
                <a:gridCol w="2142331"/>
                <a:gridCol w="2142331"/>
                <a:gridCol w="2142331"/>
              </a:tblGrid>
              <a:tr h="640162"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Defensa Judicial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 Jurídico Predial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Grupos de Asesoría</a:t>
                      </a:r>
                      <a:r>
                        <a:rPr lang="es-CO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Jurídica 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Grupo</a:t>
                      </a:r>
                      <a:r>
                        <a:rPr lang="es-CO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Contratación</a:t>
                      </a: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4" marR="91444" marT="45726" marB="45726"/>
                </a:tc>
              </a:tr>
              <a:tr h="1188873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Inventario 100%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Sin inventario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Lo que llega de proyectos</a:t>
                      </a:r>
                      <a:r>
                        <a:rPr lang="es-CO" sz="1800" baseline="0" dirty="0" smtClean="0"/>
                        <a:t> (entrada) se archiva en cada contrato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No hay</a:t>
                      </a:r>
                      <a:r>
                        <a:rPr lang="es-CO" sz="1800" baseline="0" dirty="0" smtClean="0"/>
                        <a:t> inventario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914517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Centralización</a:t>
                      </a:r>
                      <a:r>
                        <a:rPr lang="es-CO" sz="1800" baseline="0" dirty="0" smtClean="0"/>
                        <a:t> 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Centralización</a:t>
                      </a:r>
                      <a:r>
                        <a:rPr lang="es-CO" sz="1800" baseline="0" dirty="0" smtClean="0"/>
                        <a:t> 0%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Conceptos clasificados </a:t>
                      </a:r>
                      <a:r>
                        <a:rPr lang="es-CO" sz="1800" baseline="0" dirty="0" smtClean="0"/>
                        <a:t> -</a:t>
                      </a:r>
                      <a:r>
                        <a:rPr lang="es-CO" sz="1800" dirty="0" smtClean="0"/>
                        <a:t>no están</a:t>
                      </a:r>
                      <a:r>
                        <a:rPr lang="es-CO" sz="1800" baseline="0" dirty="0" smtClean="0"/>
                        <a:t> archivados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No hay entregas al archivo de CC</a:t>
                      </a:r>
                      <a:r>
                        <a:rPr lang="es-CO" sz="1800" baseline="0" dirty="0" smtClean="0"/>
                        <a:t> ni CI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914517">
                <a:tc>
                  <a:txBody>
                    <a:bodyPr/>
                    <a:lstStyle/>
                    <a:p>
                      <a:r>
                        <a:rPr lang="es-CO" sz="1800" dirty="0" err="1" smtClean="0"/>
                        <a:t>Transf</a:t>
                      </a:r>
                      <a:r>
                        <a:rPr lang="es-CO" sz="1800" dirty="0" smtClean="0"/>
                        <a:t>. Sin legalizar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Asunto</a:t>
                      </a:r>
                      <a:r>
                        <a:rPr lang="es-CO" sz="1800" baseline="0" dirty="0" smtClean="0"/>
                        <a:t> no describe el concepto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Archivo en condiciones no normalizadas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914517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Documentos empacados</a:t>
                      </a:r>
                      <a:r>
                        <a:rPr lang="es-CO" sz="1800" baseline="0" dirty="0" smtClean="0"/>
                        <a:t> y rotulados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Numeración</a:t>
                      </a:r>
                      <a:r>
                        <a:rPr lang="es-CO" sz="1800" baseline="0" dirty="0" smtClean="0"/>
                        <a:t> de resoluciones repetida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Mediano</a:t>
                      </a:r>
                      <a:r>
                        <a:rPr lang="es-CO" sz="1800" baseline="0" dirty="0" smtClean="0"/>
                        <a:t> </a:t>
                      </a:r>
                      <a:r>
                        <a:rPr lang="es-CO" sz="1800" dirty="0" smtClean="0"/>
                        <a:t>Cumplimiento de</a:t>
                      </a:r>
                      <a:r>
                        <a:rPr lang="es-CO" sz="1800" baseline="0" dirty="0" smtClean="0"/>
                        <a:t> la Acuerdo 05 de 2013 AGN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</a:tr>
              <a:tr h="370888">
                <a:tc>
                  <a:txBody>
                    <a:bodyPr/>
                    <a:lstStyle/>
                    <a:p>
                      <a:r>
                        <a:rPr lang="es-CO" sz="1800" dirty="0" smtClean="0"/>
                        <a:t>Espacio insuficiente</a:t>
                      </a:r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/>
                    </a:p>
                  </a:txBody>
                  <a:tcPr marL="91444" marR="91444" marT="45726" marB="45726"/>
                </a:tc>
                <a:tc>
                  <a:txBody>
                    <a:bodyPr/>
                    <a:lstStyle/>
                    <a:p>
                      <a:endParaRPr lang="es-CO" sz="1800" dirty="0"/>
                    </a:p>
                  </a:txBody>
                  <a:tcPr marL="91444" marR="91444" marT="45726" marB="4572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6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ANI">
  <a:themeElements>
    <a:clrScheme name="Personalizado 5">
      <a:dk1>
        <a:srgbClr val="022B44"/>
      </a:dk1>
      <a:lt1>
        <a:sysClr val="window" lastClr="FFFFFF"/>
      </a:lt1>
      <a:dk2>
        <a:srgbClr val="FFFFFF"/>
      </a:dk2>
      <a:lt2>
        <a:srgbClr val="D8D8D8"/>
      </a:lt2>
      <a:accent1>
        <a:srgbClr val="B8CCE4"/>
      </a:accent1>
      <a:accent2>
        <a:srgbClr val="EFA674"/>
      </a:accent2>
      <a:accent3>
        <a:srgbClr val="366092"/>
      </a:accent3>
      <a:accent4>
        <a:srgbClr val="DB620F"/>
      </a:accent4>
      <a:accent5>
        <a:srgbClr val="FBD5B5"/>
      </a:accent5>
      <a:accent6>
        <a:srgbClr val="6D96C7"/>
      </a:accent6>
      <a:hlink>
        <a:srgbClr val="000000"/>
      </a:hlink>
      <a:folHlink>
        <a:srgbClr val="DB620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</Template>
  <TotalTime>14510</TotalTime>
  <Words>411</Words>
  <Application>Microsoft Office PowerPoint</Application>
  <PresentationFormat>A4 (210 x 297 mm)</PresentationFormat>
  <Paragraphs>104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Helvetica Neue Bold Condensed</vt:lpstr>
      <vt:lpstr>Impact</vt:lpstr>
      <vt:lpstr>plantilla ANI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nrojas</dc:creator>
  <cp:lastModifiedBy>Carmen Janneth Rodriguez Mora</cp:lastModifiedBy>
  <cp:revision>484</cp:revision>
  <cp:lastPrinted>2012-11-28T19:27:24Z</cp:lastPrinted>
  <dcterms:created xsi:type="dcterms:W3CDTF">2012-11-16T19:55:35Z</dcterms:created>
  <dcterms:modified xsi:type="dcterms:W3CDTF">2015-11-30T20:02:39Z</dcterms:modified>
</cp:coreProperties>
</file>