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7"/>
  </p:notesMasterIdLst>
  <p:handoutMasterIdLst>
    <p:handoutMasterId r:id="rId8"/>
  </p:handoutMasterIdLst>
  <p:sldIdLst>
    <p:sldId id="259" r:id="rId2"/>
    <p:sldId id="260" r:id="rId3"/>
    <p:sldId id="261" r:id="rId4"/>
    <p:sldId id="262" r:id="rId5"/>
    <p:sldId id="263"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F4"/>
    <a:srgbClr val="0054BC"/>
    <a:srgbClr val="069169"/>
    <a:srgbClr val="DC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2"/>
    <p:restoredTop sz="96642"/>
  </p:normalViewPr>
  <p:slideViewPr>
    <p:cSldViewPr snapToGrid="0" snapToObjects="1">
      <p:cViewPr varScale="1">
        <p:scale>
          <a:sx n="114" d="100"/>
          <a:sy n="114" d="100"/>
        </p:scale>
        <p:origin x="354" y="102"/>
      </p:cViewPr>
      <p:guideLst/>
    </p:cSldViewPr>
  </p:slideViewPr>
  <p:notesTextViewPr>
    <p:cViewPr>
      <p:scale>
        <a:sx n="1" d="1"/>
        <a:sy n="1" d="1"/>
      </p:scale>
      <p:origin x="0" y="0"/>
    </p:cViewPr>
  </p:notesText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'ESTADO DEL PMP'!$B$42</c:f>
              <c:strCache>
                <c:ptCount val="1"/>
                <c:pt idx="0">
                  <c:v>ene-19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8666665098862775E-2"/>
                  <c:y val="-3.0571020934890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3A-45D0-A056-870167D0F9C1}"/>
                </c:ext>
              </c:extLst>
            </c:dLbl>
            <c:dLbl>
              <c:idx val="1"/>
              <c:layout>
                <c:manualLayout>
                  <c:x val="1.1199999059317664E-2"/>
                  <c:y val="-1.1209244852640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A-45D0-A056-870167D0F9C1}"/>
                </c:ext>
              </c:extLst>
            </c:dLbl>
            <c:dLbl>
              <c:idx val="2"/>
              <c:layout>
                <c:manualLayout>
                  <c:x val="1.8666665098862775E-2"/>
                  <c:y val="-5.60462242632010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3A-45D0-A056-870167D0F9C1}"/>
                </c:ext>
              </c:extLst>
            </c:dLbl>
            <c:dLbl>
              <c:idx val="3"/>
              <c:layout>
                <c:manualLayout>
                  <c:x val="9.33333254943131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A-45D0-A056-870167D0F9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60000"/>
                        <a:lumOff val="4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'ESTADO DEL PMP'!$A$43:$A$46</c:f>
              <c:strCache>
                <c:ptCount val="4"/>
                <c:pt idx="0">
                  <c:v>No conformidades abiertas sin plan</c:v>
                </c:pt>
                <c:pt idx="1">
                  <c:v>No conformidades abiertas sin plan en término</c:v>
                </c:pt>
                <c:pt idx="2">
                  <c:v>No conformidades abiertas con plan</c:v>
                </c:pt>
                <c:pt idx="3">
                  <c:v>No conformidades cerradas</c:v>
                </c:pt>
              </c:strCache>
            </c:strRef>
          </c:cat>
          <c:val>
            <c:numRef>
              <c:f>'ESTADO DEL PMP'!$B$43:$B$46</c:f>
              <c:numCache>
                <c:formatCode>General</c:formatCode>
                <c:ptCount val="4"/>
                <c:pt idx="0">
                  <c:v>33</c:v>
                </c:pt>
                <c:pt idx="1">
                  <c:v>0</c:v>
                </c:pt>
                <c:pt idx="2">
                  <c:v>121</c:v>
                </c:pt>
                <c:pt idx="3">
                  <c:v>6</c:v>
                </c:pt>
              </c:numCache>
            </c:numRef>
          </c:val>
          <c:extLst>
            <c:ext xmlns:c16="http://schemas.microsoft.com/office/drawing/2014/chart" uri="{C3380CC4-5D6E-409C-BE32-E72D297353CC}">
              <c16:uniqueId val="{00000004-E83A-45D0-A056-870167D0F9C1}"/>
            </c:ext>
          </c:extLst>
        </c:ser>
        <c:ser>
          <c:idx val="1"/>
          <c:order val="1"/>
          <c:tx>
            <c:strRef>
              <c:f>'ESTADO DEL PMP'!$C$42</c:f>
              <c:strCache>
                <c:ptCount val="1"/>
                <c:pt idx="0">
                  <c:v>feb-19</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4933332079090219E-2"/>
                  <c:y val="-9.1713062804672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3A-45D0-A056-870167D0F9C1}"/>
                </c:ext>
              </c:extLst>
            </c:dLbl>
            <c:dLbl>
              <c:idx val="1"/>
              <c:layout>
                <c:manualLayout>
                  <c:x val="1.8666665098862775E-2"/>
                  <c:y val="-3.0571020934891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3A-45D0-A056-870167D0F9C1}"/>
                </c:ext>
              </c:extLst>
            </c:dLbl>
            <c:dLbl>
              <c:idx val="2"/>
              <c:layout>
                <c:manualLayout>
                  <c:x val="1.8666665098862636E-2"/>
                  <c:y val="-3.0571020934890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3A-45D0-A056-870167D0F9C1}"/>
                </c:ext>
              </c:extLst>
            </c:dLbl>
            <c:dLbl>
              <c:idx val="3"/>
              <c:layout>
                <c:manualLayout>
                  <c:x val="1.49333320790902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3A-45D0-A056-870167D0F9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'ESTADO DEL PMP'!$A$43:$A$46</c:f>
              <c:strCache>
                <c:ptCount val="4"/>
                <c:pt idx="0">
                  <c:v>No conformidades abiertas sin plan</c:v>
                </c:pt>
                <c:pt idx="1">
                  <c:v>No conformidades abiertas sin plan en término</c:v>
                </c:pt>
                <c:pt idx="2">
                  <c:v>No conformidades abiertas con plan</c:v>
                </c:pt>
                <c:pt idx="3">
                  <c:v>No conformidades cerradas</c:v>
                </c:pt>
              </c:strCache>
            </c:strRef>
          </c:cat>
          <c:val>
            <c:numRef>
              <c:f>'ESTADO DEL PMP'!$C$43:$C$46</c:f>
              <c:numCache>
                <c:formatCode>General</c:formatCode>
                <c:ptCount val="4"/>
                <c:pt idx="0">
                  <c:v>12</c:v>
                </c:pt>
                <c:pt idx="1">
                  <c:v>8</c:v>
                </c:pt>
                <c:pt idx="2">
                  <c:v>129</c:v>
                </c:pt>
                <c:pt idx="3">
                  <c:v>19</c:v>
                </c:pt>
              </c:numCache>
            </c:numRef>
          </c:val>
          <c:extLst>
            <c:ext xmlns:c16="http://schemas.microsoft.com/office/drawing/2014/chart" uri="{C3380CC4-5D6E-409C-BE32-E72D297353CC}">
              <c16:uniqueId val="{00000009-E83A-45D0-A056-870167D0F9C1}"/>
            </c:ext>
          </c:extLst>
        </c:ser>
        <c:dLbls>
          <c:showLegendKey val="0"/>
          <c:showVal val="0"/>
          <c:showCatName val="0"/>
          <c:showSerName val="0"/>
          <c:showPercent val="0"/>
          <c:showBubbleSize val="0"/>
        </c:dLbls>
        <c:gapWidth val="65"/>
        <c:shape val="box"/>
        <c:axId val="393900096"/>
        <c:axId val="314935696"/>
        <c:axId val="0"/>
      </c:bar3DChart>
      <c:catAx>
        <c:axId val="3939000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s-CO"/>
          </a:p>
        </c:txPr>
        <c:crossAx val="314935696"/>
        <c:crosses val="autoZero"/>
        <c:auto val="1"/>
        <c:lblAlgn val="ctr"/>
        <c:lblOffset val="100"/>
        <c:noMultiLvlLbl val="0"/>
      </c:catAx>
      <c:valAx>
        <c:axId val="314935696"/>
        <c:scaling>
          <c:orientation val="minMax"/>
        </c:scaling>
        <c:delete val="1"/>
        <c:axPos val="b"/>
        <c:numFmt formatCode="General" sourceLinked="1"/>
        <c:majorTickMark val="none"/>
        <c:minorTickMark val="none"/>
        <c:tickLblPos val="nextTo"/>
        <c:crossAx val="393900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[PMP Pocket.xlsx]Hoja2!TablaDinámica3</c:name>
    <c:fmtId val="13"/>
  </c:pivotSource>
  <c:chart>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0">
              <a:spAutoFit/>
            </a:bodyPr>
            <a:lstStyle/>
            <a:p>
              <a:pPr>
                <a:defRPr sz="900" b="1" i="0" u="none" strike="noStrike" kern="1200" baseline="0">
                  <a:solidFill>
                    <a:schemeClr val="tx2">
                      <a:lumMod val="60000"/>
                      <a:lumOff val="4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0">
              <a:spAutoFit/>
            </a:bodyPr>
            <a:lstStyle/>
            <a:p>
              <a:pPr>
                <a:defRPr sz="900" b="1" i="0" u="none" strike="noStrike" kern="1200" baseline="0">
                  <a:solidFill>
                    <a:schemeClr val="tx2">
                      <a:lumMod val="60000"/>
                      <a:lumOff val="4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0">
              <a:spAutoFit/>
            </a:bodyPr>
            <a:lstStyle/>
            <a:p>
              <a:pPr>
                <a:defRPr sz="900" b="1" i="0" u="none" strike="noStrike" kern="1200" baseline="0">
                  <a:solidFill>
                    <a:schemeClr val="tx2">
                      <a:lumMod val="60000"/>
                      <a:lumOff val="4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9.1354963211406723E-2"/>
          <c:y val="0.1038971394398485"/>
          <c:w val="0.89362285804047481"/>
          <c:h val="0.39585235389880064"/>
        </c:manualLayout>
      </c:layout>
      <c:bar3DChart>
        <c:barDir val="col"/>
        <c:grouping val="standard"/>
        <c:varyColors val="0"/>
        <c:ser>
          <c:idx val="0"/>
          <c:order val="0"/>
          <c:tx>
            <c:strRef>
              <c:f>Hoja2!$B$3:$B$4</c:f>
              <c:strCache>
                <c:ptCount val="1"/>
                <c:pt idx="0">
                  <c:v>No conformidad abierta con plan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defRPr sz="900" b="1" i="0" u="none" strike="noStrike" kern="1200" baseline="0">
                    <a:solidFill>
                      <a:schemeClr val="tx2">
                        <a:lumMod val="60000"/>
                        <a:lumOff val="4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Hoja2!$A$5:$A$13</c:f>
              <c:strCache>
                <c:ptCount val="8"/>
                <c:pt idx="0">
                  <c:v>Oficina Comunicaciones (OC)</c:v>
                </c:pt>
                <c:pt idx="1">
                  <c:v>Vicepresidencia  Ejecutiva (VEJ)</c:v>
                </c:pt>
                <c:pt idx="2">
                  <c:v>Vicepresidencia Administrativa y Financiera. (VAF)</c:v>
                </c:pt>
                <c:pt idx="3">
                  <c:v>Vicepresidencia de Estructuración (VE)</c:v>
                </c:pt>
                <c:pt idx="4">
                  <c:v>Vicepresidencia de planeación, Riesgos y entorno (VPRE)</c:v>
                </c:pt>
                <c:pt idx="5">
                  <c:v>Vicepresidencia gestión contractual.(VGC)</c:v>
                </c:pt>
                <c:pt idx="6">
                  <c:v>Vicepresidencia Jurídica (VJ)</c:v>
                </c:pt>
                <c:pt idx="7">
                  <c:v>Vicepresidencias</c:v>
                </c:pt>
              </c:strCache>
            </c:strRef>
          </c:cat>
          <c:val>
            <c:numRef>
              <c:f>Hoja2!$B$5:$B$13</c:f>
              <c:numCache>
                <c:formatCode>General</c:formatCode>
                <c:ptCount val="8"/>
                <c:pt idx="0">
                  <c:v>1</c:v>
                </c:pt>
                <c:pt idx="1">
                  <c:v>15</c:v>
                </c:pt>
                <c:pt idx="2">
                  <c:v>11</c:v>
                </c:pt>
                <c:pt idx="3">
                  <c:v>8</c:v>
                </c:pt>
                <c:pt idx="4">
                  <c:v>6</c:v>
                </c:pt>
                <c:pt idx="5">
                  <c:v>55</c:v>
                </c:pt>
                <c:pt idx="6">
                  <c:v>20</c:v>
                </c:pt>
                <c:pt idx="7">
                  <c:v>13</c:v>
                </c:pt>
              </c:numCache>
            </c:numRef>
          </c:val>
          <c:extLst>
            <c:ext xmlns:c16="http://schemas.microsoft.com/office/drawing/2014/chart" uri="{C3380CC4-5D6E-409C-BE32-E72D297353CC}">
              <c16:uniqueId val="{00000000-FB52-4D38-AD58-E43CC77342FD}"/>
            </c:ext>
          </c:extLst>
        </c:ser>
        <c:ser>
          <c:idx val="1"/>
          <c:order val="1"/>
          <c:tx>
            <c:strRef>
              <c:f>Hoja2!$C$3:$C$4</c:f>
              <c:strCache>
                <c:ptCount val="1"/>
                <c:pt idx="0">
                  <c:v>No conformidad abierta sin plan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Hoja2!$A$5:$A$13</c:f>
              <c:strCache>
                <c:ptCount val="8"/>
                <c:pt idx="0">
                  <c:v>Oficina Comunicaciones (OC)</c:v>
                </c:pt>
                <c:pt idx="1">
                  <c:v>Vicepresidencia  Ejecutiva (VEJ)</c:v>
                </c:pt>
                <c:pt idx="2">
                  <c:v>Vicepresidencia Administrativa y Financiera. (VAF)</c:v>
                </c:pt>
                <c:pt idx="3">
                  <c:v>Vicepresidencia de Estructuración (VE)</c:v>
                </c:pt>
                <c:pt idx="4">
                  <c:v>Vicepresidencia de planeación, Riesgos y entorno (VPRE)</c:v>
                </c:pt>
                <c:pt idx="5">
                  <c:v>Vicepresidencia gestión contractual.(VGC)</c:v>
                </c:pt>
                <c:pt idx="6">
                  <c:v>Vicepresidencia Jurídica (VJ)</c:v>
                </c:pt>
                <c:pt idx="7">
                  <c:v>Vicepresidencias</c:v>
                </c:pt>
              </c:strCache>
            </c:strRef>
          </c:cat>
          <c:val>
            <c:numRef>
              <c:f>Hoja2!$C$5:$C$13</c:f>
              <c:numCache>
                <c:formatCode>General</c:formatCode>
                <c:ptCount val="8"/>
                <c:pt idx="1">
                  <c:v>1</c:v>
                </c:pt>
                <c:pt idx="2">
                  <c:v>2</c:v>
                </c:pt>
                <c:pt idx="4">
                  <c:v>1</c:v>
                </c:pt>
                <c:pt idx="5">
                  <c:v>1</c:v>
                </c:pt>
                <c:pt idx="6">
                  <c:v>2</c:v>
                </c:pt>
                <c:pt idx="7">
                  <c:v>5</c:v>
                </c:pt>
              </c:numCache>
            </c:numRef>
          </c:val>
          <c:extLst>
            <c:ext xmlns:c16="http://schemas.microsoft.com/office/drawing/2014/chart" uri="{C3380CC4-5D6E-409C-BE32-E72D297353CC}">
              <c16:uniqueId val="{00000001-FB52-4D38-AD58-E43CC77342FD}"/>
            </c:ext>
          </c:extLst>
        </c:ser>
        <c:ser>
          <c:idx val="2"/>
          <c:order val="2"/>
          <c:tx>
            <c:strRef>
              <c:f>Hoja2!$D$3:$D$4</c:f>
              <c:strCache>
                <c:ptCount val="1"/>
                <c:pt idx="0">
                  <c:v>No conformidad cerrada</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Hoja2!$A$5:$A$13</c:f>
              <c:strCache>
                <c:ptCount val="8"/>
                <c:pt idx="0">
                  <c:v>Oficina Comunicaciones (OC)</c:v>
                </c:pt>
                <c:pt idx="1">
                  <c:v>Vicepresidencia  Ejecutiva (VEJ)</c:v>
                </c:pt>
                <c:pt idx="2">
                  <c:v>Vicepresidencia Administrativa y Financiera. (VAF)</c:v>
                </c:pt>
                <c:pt idx="3">
                  <c:v>Vicepresidencia de Estructuración (VE)</c:v>
                </c:pt>
                <c:pt idx="4">
                  <c:v>Vicepresidencia de planeación, Riesgos y entorno (VPRE)</c:v>
                </c:pt>
                <c:pt idx="5">
                  <c:v>Vicepresidencia gestión contractual.(VGC)</c:v>
                </c:pt>
                <c:pt idx="6">
                  <c:v>Vicepresidencia Jurídica (VJ)</c:v>
                </c:pt>
                <c:pt idx="7">
                  <c:v>Vicepresidencias</c:v>
                </c:pt>
              </c:strCache>
            </c:strRef>
          </c:cat>
          <c:val>
            <c:numRef>
              <c:f>Hoja2!$D$5:$D$13</c:f>
              <c:numCache>
                <c:formatCode>General</c:formatCode>
                <c:ptCount val="8"/>
                <c:pt idx="2">
                  <c:v>12</c:v>
                </c:pt>
                <c:pt idx="4">
                  <c:v>1</c:v>
                </c:pt>
                <c:pt idx="5">
                  <c:v>4</c:v>
                </c:pt>
                <c:pt idx="6">
                  <c:v>1</c:v>
                </c:pt>
                <c:pt idx="7">
                  <c:v>1</c:v>
                </c:pt>
              </c:numCache>
            </c:numRef>
          </c:val>
          <c:extLst>
            <c:ext xmlns:c16="http://schemas.microsoft.com/office/drawing/2014/chart" uri="{C3380CC4-5D6E-409C-BE32-E72D297353CC}">
              <c16:uniqueId val="{00000002-FB52-4D38-AD58-E43CC77342FD}"/>
            </c:ext>
          </c:extLst>
        </c:ser>
        <c:ser>
          <c:idx val="3"/>
          <c:order val="3"/>
          <c:tx>
            <c:strRef>
              <c:f>Hoja2!$E$3:$E$4</c:f>
              <c:strCache>
                <c:ptCount val="1"/>
                <c:pt idx="0">
                  <c:v>No conformidad en termino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Hoja2!$A$5:$A$13</c:f>
              <c:strCache>
                <c:ptCount val="8"/>
                <c:pt idx="0">
                  <c:v>Oficina Comunicaciones (OC)</c:v>
                </c:pt>
                <c:pt idx="1">
                  <c:v>Vicepresidencia  Ejecutiva (VEJ)</c:v>
                </c:pt>
                <c:pt idx="2">
                  <c:v>Vicepresidencia Administrativa y Financiera. (VAF)</c:v>
                </c:pt>
                <c:pt idx="3">
                  <c:v>Vicepresidencia de Estructuración (VE)</c:v>
                </c:pt>
                <c:pt idx="4">
                  <c:v>Vicepresidencia de planeación, Riesgos y entorno (VPRE)</c:v>
                </c:pt>
                <c:pt idx="5">
                  <c:v>Vicepresidencia gestión contractual.(VGC)</c:v>
                </c:pt>
                <c:pt idx="6">
                  <c:v>Vicepresidencia Jurídica (VJ)</c:v>
                </c:pt>
                <c:pt idx="7">
                  <c:v>Vicepresidencias</c:v>
                </c:pt>
              </c:strCache>
            </c:strRef>
          </c:cat>
          <c:val>
            <c:numRef>
              <c:f>Hoja2!$E$5:$E$13</c:f>
              <c:numCache>
                <c:formatCode>General</c:formatCode>
                <c:ptCount val="8"/>
                <c:pt idx="2">
                  <c:v>2</c:v>
                </c:pt>
                <c:pt idx="5">
                  <c:v>2</c:v>
                </c:pt>
                <c:pt idx="6">
                  <c:v>2</c:v>
                </c:pt>
                <c:pt idx="7">
                  <c:v>2</c:v>
                </c:pt>
              </c:numCache>
            </c:numRef>
          </c:val>
          <c:extLst>
            <c:ext xmlns:c16="http://schemas.microsoft.com/office/drawing/2014/chart" uri="{C3380CC4-5D6E-409C-BE32-E72D297353CC}">
              <c16:uniqueId val="{00000003-FB52-4D38-AD58-E43CC77342FD}"/>
            </c:ext>
          </c:extLst>
        </c:ser>
        <c:dLbls>
          <c:showLegendKey val="0"/>
          <c:showVal val="0"/>
          <c:showCatName val="0"/>
          <c:showSerName val="0"/>
          <c:showPercent val="0"/>
          <c:showBubbleSize val="0"/>
        </c:dLbls>
        <c:gapWidth val="150"/>
        <c:shape val="box"/>
        <c:axId val="429241504"/>
        <c:axId val="393969024"/>
        <c:axId val="1883379744"/>
      </c:bar3DChart>
      <c:catAx>
        <c:axId val="429241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93969024"/>
        <c:crosses val="autoZero"/>
        <c:auto val="1"/>
        <c:lblAlgn val="ctr"/>
        <c:lblOffset val="100"/>
        <c:noMultiLvlLbl val="0"/>
      </c:catAx>
      <c:valAx>
        <c:axId val="393969024"/>
        <c:scaling>
          <c:orientation val="minMax"/>
        </c:scaling>
        <c:delete val="1"/>
        <c:axPos val="l"/>
        <c:numFmt formatCode="General" sourceLinked="1"/>
        <c:majorTickMark val="none"/>
        <c:minorTickMark val="none"/>
        <c:tickLblPos val="nextTo"/>
        <c:crossAx val="429241504"/>
        <c:crosses val="autoZero"/>
        <c:crossBetween val="between"/>
      </c:valAx>
      <c:serAx>
        <c:axId val="1883379744"/>
        <c:scaling>
          <c:orientation val="minMax"/>
        </c:scaling>
        <c:delete val="1"/>
        <c:axPos val="b"/>
        <c:majorTickMark val="none"/>
        <c:minorTickMark val="none"/>
        <c:tickLblPos val="nextTo"/>
        <c:crossAx val="393969024"/>
        <c:crosses val="autoZero"/>
      </c:serAx>
      <c:spPr>
        <a:noFill/>
        <a:ln>
          <a:noFill/>
        </a:ln>
        <a:effectLst/>
      </c:spPr>
    </c:plotArea>
    <c:legend>
      <c:legendPos val="r"/>
      <c:layout>
        <c:manualLayout>
          <c:xMode val="edge"/>
          <c:yMode val="edge"/>
          <c:x val="2.0155782836097078E-2"/>
          <c:y val="5.0202921493260819E-2"/>
          <c:w val="0.28968043372495489"/>
          <c:h val="0.28691557971181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[PMP Pocket.xlsx]Hoja3!TablaDinámica4</c:name>
    <c:fmtId val="7"/>
  </c:pivotSource>
  <c:chart>
    <c:autoTitleDeleted val="0"/>
    <c:pivotFmts>
      <c:pivotFmt>
        <c:idx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3">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4">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39091493255231"/>
          <c:y val="0.10108219231216788"/>
          <c:w val="0.80470448851968956"/>
          <c:h val="0.45279029776450358"/>
        </c:manualLayout>
      </c:layout>
      <c:bar3DChart>
        <c:barDir val="col"/>
        <c:grouping val="clustered"/>
        <c:varyColors val="0"/>
        <c:ser>
          <c:idx val="0"/>
          <c:order val="0"/>
          <c:tx>
            <c:strRef>
              <c:f>Hoja3!$B$3:$B$4</c:f>
              <c:strCache>
                <c:ptCount val="1"/>
                <c:pt idx="0">
                  <c:v>No conformidad abierta con plan</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Hoja3!$A$5:$A$16</c:f>
              <c:strCache>
                <c:ptCount val="11"/>
                <c:pt idx="0">
                  <c:v>Andrés Fernando Huérfano Huérfano</c:v>
                </c:pt>
                <c:pt idx="1">
                  <c:v>Aurora Andrea Reyes Saavedra</c:v>
                </c:pt>
                <c:pt idx="2">
                  <c:v>Carlos Felipe Sánchez Pinzón</c:v>
                </c:pt>
                <c:pt idx="3">
                  <c:v>Ivan Mauricio Mejia Alarcon</c:v>
                </c:pt>
                <c:pt idx="4">
                  <c:v>Juan Diego Toro Bautista</c:v>
                </c:pt>
                <c:pt idx="5">
                  <c:v>Luis Miguel Sabogal Camargo</c:v>
                </c:pt>
                <c:pt idx="6">
                  <c:v>Luz Jeni Fung Muñoz</c:v>
                </c:pt>
                <c:pt idx="7">
                  <c:v>Luz Mary Hernández Villadiego</c:v>
                </c:pt>
                <c:pt idx="8">
                  <c:v>Mary Alexandra Cuenca Noreña</c:v>
                </c:pt>
                <c:pt idx="9">
                  <c:v>Yuber Alexander Peña Cárdenas</c:v>
                </c:pt>
                <c:pt idx="10">
                  <c:v>Yuly Andrea Ujueta Castillo </c:v>
                </c:pt>
              </c:strCache>
            </c:strRef>
          </c:cat>
          <c:val>
            <c:numRef>
              <c:f>Hoja3!$B$5:$B$16</c:f>
              <c:numCache>
                <c:formatCode>General</c:formatCode>
                <c:ptCount val="11"/>
                <c:pt idx="0">
                  <c:v>10</c:v>
                </c:pt>
                <c:pt idx="2">
                  <c:v>45</c:v>
                </c:pt>
                <c:pt idx="3">
                  <c:v>16</c:v>
                </c:pt>
                <c:pt idx="4">
                  <c:v>7</c:v>
                </c:pt>
                <c:pt idx="5">
                  <c:v>18</c:v>
                </c:pt>
                <c:pt idx="6">
                  <c:v>2</c:v>
                </c:pt>
                <c:pt idx="7">
                  <c:v>9</c:v>
                </c:pt>
                <c:pt idx="8">
                  <c:v>8</c:v>
                </c:pt>
                <c:pt idx="9">
                  <c:v>9</c:v>
                </c:pt>
                <c:pt idx="10">
                  <c:v>5</c:v>
                </c:pt>
              </c:numCache>
            </c:numRef>
          </c:val>
          <c:extLst>
            <c:ext xmlns:c16="http://schemas.microsoft.com/office/drawing/2014/chart" uri="{C3380CC4-5D6E-409C-BE32-E72D297353CC}">
              <c16:uniqueId val="{00000000-4A21-407C-A864-18D1F124C1F2}"/>
            </c:ext>
          </c:extLst>
        </c:ser>
        <c:ser>
          <c:idx val="1"/>
          <c:order val="1"/>
          <c:tx>
            <c:strRef>
              <c:f>Hoja3!$C$3:$C$4</c:f>
              <c:strCache>
                <c:ptCount val="1"/>
                <c:pt idx="0">
                  <c:v>No conformidad abierta sin plan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Hoja3!$A$5:$A$16</c:f>
              <c:strCache>
                <c:ptCount val="11"/>
                <c:pt idx="0">
                  <c:v>Andrés Fernando Huérfano Huérfano</c:v>
                </c:pt>
                <c:pt idx="1">
                  <c:v>Aurora Andrea Reyes Saavedra</c:v>
                </c:pt>
                <c:pt idx="2">
                  <c:v>Carlos Felipe Sánchez Pinzón</c:v>
                </c:pt>
                <c:pt idx="3">
                  <c:v>Ivan Mauricio Mejia Alarcon</c:v>
                </c:pt>
                <c:pt idx="4">
                  <c:v>Juan Diego Toro Bautista</c:v>
                </c:pt>
                <c:pt idx="5">
                  <c:v>Luis Miguel Sabogal Camargo</c:v>
                </c:pt>
                <c:pt idx="6">
                  <c:v>Luz Jeni Fung Muñoz</c:v>
                </c:pt>
                <c:pt idx="7">
                  <c:v>Luz Mary Hernández Villadiego</c:v>
                </c:pt>
                <c:pt idx="8">
                  <c:v>Mary Alexandra Cuenca Noreña</c:v>
                </c:pt>
                <c:pt idx="9">
                  <c:v>Yuber Alexander Peña Cárdenas</c:v>
                </c:pt>
                <c:pt idx="10">
                  <c:v>Yuly Andrea Ujueta Castillo </c:v>
                </c:pt>
              </c:strCache>
            </c:strRef>
          </c:cat>
          <c:val>
            <c:numRef>
              <c:f>Hoja3!$C$5:$C$16</c:f>
              <c:numCache>
                <c:formatCode>General</c:formatCode>
                <c:ptCount val="11"/>
                <c:pt idx="5">
                  <c:v>1</c:v>
                </c:pt>
                <c:pt idx="6">
                  <c:v>1</c:v>
                </c:pt>
                <c:pt idx="7">
                  <c:v>4</c:v>
                </c:pt>
                <c:pt idx="9">
                  <c:v>6</c:v>
                </c:pt>
              </c:numCache>
            </c:numRef>
          </c:val>
          <c:extLst>
            <c:ext xmlns:c16="http://schemas.microsoft.com/office/drawing/2014/chart" uri="{C3380CC4-5D6E-409C-BE32-E72D297353CC}">
              <c16:uniqueId val="{00000001-4A21-407C-A864-18D1F124C1F2}"/>
            </c:ext>
          </c:extLst>
        </c:ser>
        <c:ser>
          <c:idx val="2"/>
          <c:order val="2"/>
          <c:tx>
            <c:strRef>
              <c:f>Hoja3!$D$3:$D$4</c:f>
              <c:strCache>
                <c:ptCount val="1"/>
                <c:pt idx="0">
                  <c:v>No conformidad cerrada</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Hoja3!$A$5:$A$16</c:f>
              <c:strCache>
                <c:ptCount val="11"/>
                <c:pt idx="0">
                  <c:v>Andrés Fernando Huérfano Huérfano</c:v>
                </c:pt>
                <c:pt idx="1">
                  <c:v>Aurora Andrea Reyes Saavedra</c:v>
                </c:pt>
                <c:pt idx="2">
                  <c:v>Carlos Felipe Sánchez Pinzón</c:v>
                </c:pt>
                <c:pt idx="3">
                  <c:v>Ivan Mauricio Mejia Alarcon</c:v>
                </c:pt>
                <c:pt idx="4">
                  <c:v>Juan Diego Toro Bautista</c:v>
                </c:pt>
                <c:pt idx="5">
                  <c:v>Luis Miguel Sabogal Camargo</c:v>
                </c:pt>
                <c:pt idx="6">
                  <c:v>Luz Jeni Fung Muñoz</c:v>
                </c:pt>
                <c:pt idx="7">
                  <c:v>Luz Mary Hernández Villadiego</c:v>
                </c:pt>
                <c:pt idx="8">
                  <c:v>Mary Alexandra Cuenca Noreña</c:v>
                </c:pt>
                <c:pt idx="9">
                  <c:v>Yuber Alexander Peña Cárdenas</c:v>
                </c:pt>
                <c:pt idx="10">
                  <c:v>Yuly Andrea Ujueta Castillo </c:v>
                </c:pt>
              </c:strCache>
            </c:strRef>
          </c:cat>
          <c:val>
            <c:numRef>
              <c:f>Hoja3!$D$5:$D$16</c:f>
              <c:numCache>
                <c:formatCode>General</c:formatCode>
                <c:ptCount val="11"/>
                <c:pt idx="1">
                  <c:v>1</c:v>
                </c:pt>
                <c:pt idx="2">
                  <c:v>1</c:v>
                </c:pt>
                <c:pt idx="3">
                  <c:v>3</c:v>
                </c:pt>
                <c:pt idx="6">
                  <c:v>1</c:v>
                </c:pt>
                <c:pt idx="7">
                  <c:v>7</c:v>
                </c:pt>
                <c:pt idx="10">
                  <c:v>6</c:v>
                </c:pt>
              </c:numCache>
            </c:numRef>
          </c:val>
          <c:extLst>
            <c:ext xmlns:c16="http://schemas.microsoft.com/office/drawing/2014/chart" uri="{C3380CC4-5D6E-409C-BE32-E72D297353CC}">
              <c16:uniqueId val="{00000002-4A21-407C-A864-18D1F124C1F2}"/>
            </c:ext>
          </c:extLst>
        </c:ser>
        <c:ser>
          <c:idx val="3"/>
          <c:order val="3"/>
          <c:tx>
            <c:strRef>
              <c:f>Hoja3!$E$3:$E$4</c:f>
              <c:strCache>
                <c:ptCount val="1"/>
                <c:pt idx="0">
                  <c:v>No conformidad en termino</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Hoja3!$A$5:$A$16</c:f>
              <c:strCache>
                <c:ptCount val="11"/>
                <c:pt idx="0">
                  <c:v>Andrés Fernando Huérfano Huérfano</c:v>
                </c:pt>
                <c:pt idx="1">
                  <c:v>Aurora Andrea Reyes Saavedra</c:v>
                </c:pt>
                <c:pt idx="2">
                  <c:v>Carlos Felipe Sánchez Pinzón</c:v>
                </c:pt>
                <c:pt idx="3">
                  <c:v>Ivan Mauricio Mejia Alarcon</c:v>
                </c:pt>
                <c:pt idx="4">
                  <c:v>Juan Diego Toro Bautista</c:v>
                </c:pt>
                <c:pt idx="5">
                  <c:v>Luis Miguel Sabogal Camargo</c:v>
                </c:pt>
                <c:pt idx="6">
                  <c:v>Luz Jeni Fung Muñoz</c:v>
                </c:pt>
                <c:pt idx="7">
                  <c:v>Luz Mary Hernández Villadiego</c:v>
                </c:pt>
                <c:pt idx="8">
                  <c:v>Mary Alexandra Cuenca Noreña</c:v>
                </c:pt>
                <c:pt idx="9">
                  <c:v>Yuber Alexander Peña Cárdenas</c:v>
                </c:pt>
                <c:pt idx="10">
                  <c:v>Yuly Andrea Ujueta Castillo </c:v>
                </c:pt>
              </c:strCache>
            </c:strRef>
          </c:cat>
          <c:val>
            <c:numRef>
              <c:f>Hoja3!$E$5:$E$16</c:f>
              <c:numCache>
                <c:formatCode>General</c:formatCode>
                <c:ptCount val="11"/>
                <c:pt idx="0">
                  <c:v>3</c:v>
                </c:pt>
                <c:pt idx="2">
                  <c:v>2</c:v>
                </c:pt>
                <c:pt idx="3">
                  <c:v>1</c:v>
                </c:pt>
                <c:pt idx="6">
                  <c:v>2</c:v>
                </c:pt>
              </c:numCache>
            </c:numRef>
          </c:val>
          <c:extLst>
            <c:ext xmlns:c16="http://schemas.microsoft.com/office/drawing/2014/chart" uri="{C3380CC4-5D6E-409C-BE32-E72D297353CC}">
              <c16:uniqueId val="{00000003-4A21-407C-A864-18D1F124C1F2}"/>
            </c:ext>
          </c:extLst>
        </c:ser>
        <c:dLbls>
          <c:showLegendKey val="0"/>
          <c:showVal val="0"/>
          <c:showCatName val="0"/>
          <c:showSerName val="0"/>
          <c:showPercent val="0"/>
          <c:showBubbleSize val="0"/>
        </c:dLbls>
        <c:gapWidth val="65"/>
        <c:shape val="box"/>
        <c:axId val="1874545120"/>
        <c:axId val="378106752"/>
        <c:axId val="0"/>
      </c:bar3DChart>
      <c:catAx>
        <c:axId val="1874545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78106752"/>
        <c:crosses val="autoZero"/>
        <c:auto val="1"/>
        <c:lblAlgn val="ctr"/>
        <c:lblOffset val="100"/>
        <c:noMultiLvlLbl val="0"/>
      </c:catAx>
      <c:valAx>
        <c:axId val="378106752"/>
        <c:scaling>
          <c:orientation val="minMax"/>
        </c:scaling>
        <c:delete val="1"/>
        <c:axPos val="l"/>
        <c:numFmt formatCode="General" sourceLinked="1"/>
        <c:majorTickMark val="none"/>
        <c:minorTickMark val="none"/>
        <c:tickLblPos val="nextTo"/>
        <c:crossAx val="1874545120"/>
        <c:crosses val="autoZero"/>
        <c:crossBetween val="between"/>
      </c:valAx>
      <c:spPr>
        <a:noFill/>
        <a:ln>
          <a:noFill/>
        </a:ln>
        <a:effectLst/>
      </c:spPr>
    </c:plotArea>
    <c:legend>
      <c:legendPos val="r"/>
      <c:layout>
        <c:manualLayout>
          <c:xMode val="edge"/>
          <c:yMode val="edge"/>
          <c:x val="0.64301372920312494"/>
          <c:y val="4.3464566929133863E-2"/>
          <c:w val="0.33665812285954277"/>
          <c:h val="0.3258734847954762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2686D-009B-4755-BF3C-B1645D0A938E}" type="datetimeFigureOut">
              <a:rPr lang="es-ES" smtClean="0"/>
              <a:t>04/03/2019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AE71F-6302-4695-A732-5DA60A1BF971}" type="slidenum">
              <a:rPr lang="es-ES" smtClean="0"/>
              <a:t>‹Nº›</a:t>
            </a:fld>
            <a:endParaRPr lang="es-ES"/>
          </a:p>
        </p:txBody>
      </p:sp>
    </p:spTree>
    <p:extLst>
      <p:ext uri="{BB962C8B-B14F-4D97-AF65-F5344CB8AC3E}">
        <p14:creationId xmlns:p14="http://schemas.microsoft.com/office/powerpoint/2010/main" val="86641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78417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1_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3213694" y="0"/>
            <a:ext cx="5935223"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5"/>
          <p:cNvSpPr txBox="1"/>
          <p:nvPr/>
        </p:nvSpPr>
        <p:spPr>
          <a:xfrm>
            <a:off x="1098468" y="4856142"/>
            <a:ext cx="42930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3892" y="346605"/>
            <a:ext cx="2616953" cy="746654"/>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3461004" y="1439863"/>
            <a:ext cx="5149596" cy="1349375"/>
          </a:xfrm>
        </p:spPr>
        <p:txBody>
          <a:bodyPr/>
          <a:lstStyle>
            <a:lvl1pPr marL="95250" indent="0" algn="r">
              <a:buNone/>
              <a:defRPr sz="3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366" y="3771884"/>
            <a:ext cx="3904083" cy="732016"/>
          </a:xfrm>
          <a:prstGeom prst="rect">
            <a:avLst/>
          </a:prstGeom>
        </p:spPr>
      </p:pic>
    </p:spTree>
    <p:extLst>
      <p:ext uri="{BB962C8B-B14F-4D97-AF65-F5344CB8AC3E}">
        <p14:creationId xmlns:p14="http://schemas.microsoft.com/office/powerpoint/2010/main" val="23851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8299683"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‹Nº›</a:t>
            </a:fld>
            <a:endParaRPr sz="700"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Marcador de texto 2">
            <a:extLst>
              <a:ext uri="{FF2B5EF4-FFF2-40B4-BE49-F238E27FC236}">
                <a16:creationId xmlns:a16="http://schemas.microsoft.com/office/drawing/2014/main" id="{6C9E0C39-8742-B14F-9B09-71798CFEC522}"/>
              </a:ext>
            </a:extLst>
          </p:cNvPr>
          <p:cNvSpPr>
            <a:spLocks noGrp="1"/>
          </p:cNvSpPr>
          <p:nvPr>
            <p:ph type="body" sz="quarter" idx="10"/>
          </p:nvPr>
        </p:nvSpPr>
        <p:spPr>
          <a:xfrm>
            <a:off x="3656389" y="1908786"/>
            <a:ext cx="5149596" cy="1349375"/>
          </a:xfrm>
        </p:spPr>
        <p:txBody>
          <a:bodyPr/>
          <a:lstStyle/>
          <a:p>
            <a:r>
              <a:rPr lang="es-CO" dirty="0"/>
              <a:t>Estado del Plan de Mejoramiento por Procesos - </a:t>
            </a:r>
            <a:r>
              <a:rPr lang="es-CO" dirty="0" err="1"/>
              <a:t>PMP</a:t>
            </a:r>
            <a:endParaRPr lang="es-CO" dirty="0"/>
          </a:p>
        </p:txBody>
      </p:sp>
      <p:sp>
        <p:nvSpPr>
          <p:cNvPr id="2" name="CuadroTexto 1"/>
          <p:cNvSpPr txBox="1"/>
          <p:nvPr/>
        </p:nvSpPr>
        <p:spPr>
          <a:xfrm>
            <a:off x="5877169" y="4827907"/>
            <a:ext cx="3186620" cy="307777"/>
          </a:xfrm>
          <a:prstGeom prst="rect">
            <a:avLst/>
          </a:prstGeom>
          <a:noFill/>
        </p:spPr>
        <p:txBody>
          <a:bodyPr wrap="square" rtlCol="0">
            <a:spAutoFit/>
          </a:bodyPr>
          <a:lstStyle/>
          <a:p>
            <a:r>
              <a:rPr lang="es-CO" dirty="0">
                <a:solidFill>
                  <a:schemeClr val="accent1">
                    <a:lumMod val="50000"/>
                  </a:schemeClr>
                </a:solidFill>
              </a:rPr>
              <a:t>Con corte a 28 de febrero de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a:spLocks noChangeArrowheads="1"/>
          </p:cNvSpPr>
          <p:nvPr/>
        </p:nvSpPr>
        <p:spPr bwMode="auto">
          <a:xfrm>
            <a:off x="406405" y="136350"/>
            <a:ext cx="7401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3000" dirty="0">
                <a:solidFill>
                  <a:srgbClr val="0054BC"/>
                </a:solidFill>
                <a:latin typeface="Work Sans"/>
                <a:ea typeface="Work Sans"/>
                <a:cs typeface="Work Sans"/>
                <a:sym typeface="Work Sans"/>
              </a:rPr>
              <a:t>¿Cómo vamos en el plan de mejoramiento por procesos?</a:t>
            </a:r>
          </a:p>
        </p:txBody>
      </p:sp>
      <p:sp>
        <p:nvSpPr>
          <p:cNvPr id="18" name="Rectángulo 17"/>
          <p:cNvSpPr/>
          <p:nvPr/>
        </p:nvSpPr>
        <p:spPr>
          <a:xfrm>
            <a:off x="304800" y="4304746"/>
            <a:ext cx="6893169" cy="523220"/>
          </a:xfrm>
          <a:prstGeom prst="rect">
            <a:avLst/>
          </a:prstGeom>
        </p:spPr>
        <p:txBody>
          <a:bodyPr wrap="square">
            <a:spAutoFit/>
          </a:bodyPr>
          <a:lstStyle/>
          <a:p>
            <a:pPr algn="just"/>
            <a:r>
              <a:rPr lang="es-CO" sz="1400" dirty="0">
                <a:solidFill>
                  <a:schemeClr val="accent6">
                    <a:lumMod val="50000"/>
                  </a:schemeClr>
                </a:solidFill>
              </a:rPr>
              <a:t>En el periodo comprendido entre el 1º de enero y el 28 de febrero de 2019, la OCI gestionó 19 no conformidades.</a:t>
            </a:r>
          </a:p>
        </p:txBody>
      </p:sp>
      <p:pic>
        <p:nvPicPr>
          <p:cNvPr id="4" name="Imagen 3">
            <a:extLst>
              <a:ext uri="{FF2B5EF4-FFF2-40B4-BE49-F238E27FC236}">
                <a16:creationId xmlns:a16="http://schemas.microsoft.com/office/drawing/2014/main" id="{3C2F2554-D033-4726-9E9E-46033D5E14E9}"/>
              </a:ext>
            </a:extLst>
          </p:cNvPr>
          <p:cNvPicPr>
            <a:picLocks noChangeAspect="1"/>
          </p:cNvPicPr>
          <p:nvPr/>
        </p:nvPicPr>
        <p:blipFill>
          <a:blip r:embed="rId3"/>
          <a:stretch>
            <a:fillRect/>
          </a:stretch>
        </p:blipFill>
        <p:spPr>
          <a:xfrm>
            <a:off x="371475" y="1081645"/>
            <a:ext cx="8648700" cy="3214642"/>
          </a:xfrm>
          <a:prstGeom prst="rect">
            <a:avLst/>
          </a:prstGeom>
        </p:spPr>
      </p:pic>
    </p:spTree>
    <p:extLst>
      <p:ext uri="{BB962C8B-B14F-4D97-AF65-F5344CB8AC3E}">
        <p14:creationId xmlns:p14="http://schemas.microsoft.com/office/powerpoint/2010/main" val="419787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503" y="1329848"/>
            <a:ext cx="3888432" cy="3231654"/>
          </a:xfrm>
          <a:prstGeom prst="rect">
            <a:avLst/>
          </a:prstGeom>
        </p:spPr>
        <p:txBody>
          <a:bodyPr wrap="square">
            <a:spAutoFit/>
          </a:bodyPr>
          <a:lstStyle/>
          <a:p>
            <a:pPr lvl="0" algn="just"/>
            <a:r>
              <a:rPr lang="es-CO" sz="1200" dirty="0">
                <a:solidFill>
                  <a:schemeClr val="accent6">
                    <a:lumMod val="50000"/>
                  </a:schemeClr>
                </a:solidFill>
              </a:rPr>
              <a:t>Para el periodo comprendido entre el 1 de enero y el 28 de febrero de 2019 se ha promovido el cierre de 19 planes de mejoramiento asociados a no conformidades, que corresponden al 11,31% del total de no conformidades. </a:t>
            </a:r>
          </a:p>
          <a:p>
            <a:pPr lvl="0" algn="just"/>
            <a:endParaRPr lang="es-CO" sz="1200" dirty="0">
              <a:solidFill>
                <a:schemeClr val="accent6">
                  <a:lumMod val="50000"/>
                </a:schemeClr>
              </a:solidFill>
            </a:endParaRPr>
          </a:p>
          <a:p>
            <a:pPr lvl="0" algn="just"/>
            <a:r>
              <a:rPr lang="es-CO" sz="1200" dirty="0">
                <a:solidFill>
                  <a:schemeClr val="accent6">
                    <a:lumMod val="50000"/>
                  </a:schemeClr>
                </a:solidFill>
              </a:rPr>
              <a:t>Además de lo anterior, 129 no conformidades cuentan con un plan de mejoramiento que no ha sido terminado, correspondiente al 28,54% del total de las no conformidades.</a:t>
            </a:r>
          </a:p>
          <a:p>
            <a:pPr lvl="0" algn="just"/>
            <a:endParaRPr lang="es-CO" sz="1200" dirty="0">
              <a:solidFill>
                <a:schemeClr val="accent6">
                  <a:lumMod val="50000"/>
                </a:schemeClr>
              </a:solidFill>
            </a:endParaRPr>
          </a:p>
          <a:p>
            <a:pPr algn="just"/>
            <a:r>
              <a:rPr lang="es-CO" sz="1200" dirty="0">
                <a:solidFill>
                  <a:schemeClr val="accent6">
                    <a:lumMod val="50000"/>
                  </a:schemeClr>
                </a:solidFill>
              </a:rPr>
              <a:t>Sin embargo, 12 no conformidades aún no cuentan con plan, lo que corresponde al 7,14%. </a:t>
            </a:r>
          </a:p>
          <a:p>
            <a:pPr algn="just"/>
            <a:endParaRPr lang="es-CO" sz="1200" dirty="0">
              <a:solidFill>
                <a:schemeClr val="accent6">
                  <a:lumMod val="50000"/>
                </a:schemeClr>
              </a:solidFill>
            </a:endParaRPr>
          </a:p>
          <a:p>
            <a:pPr algn="just"/>
            <a:r>
              <a:rPr lang="es-CO" sz="1200" dirty="0">
                <a:solidFill>
                  <a:schemeClr val="accent6">
                    <a:lumMod val="50000"/>
                  </a:schemeClr>
                </a:solidFill>
              </a:rPr>
              <a:t>De igual manera en el mes de febrero de 2019 se generaron 8 no conformidades, lo cual corresponden al 4,76% de las 168 no conformidades.</a:t>
            </a:r>
          </a:p>
        </p:txBody>
      </p:sp>
      <p:sp>
        <p:nvSpPr>
          <p:cNvPr id="3" name="5 Rectángulo"/>
          <p:cNvSpPr>
            <a:spLocks noChangeArrowheads="1"/>
          </p:cNvSpPr>
          <p:nvPr/>
        </p:nvSpPr>
        <p:spPr bwMode="auto">
          <a:xfrm>
            <a:off x="406405" y="136350"/>
            <a:ext cx="7401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3000" dirty="0">
                <a:solidFill>
                  <a:srgbClr val="0054BC"/>
                </a:solidFill>
                <a:latin typeface="Work Sans"/>
                <a:ea typeface="Work Sans"/>
                <a:cs typeface="Work Sans"/>
                <a:sym typeface="Work Sans"/>
              </a:rPr>
              <a:t>¿Cómo vamos en el plan de mejoramiento por procesos?</a:t>
            </a:r>
          </a:p>
        </p:txBody>
      </p:sp>
      <p:graphicFrame>
        <p:nvGraphicFramePr>
          <p:cNvPr id="6" name="Gráfico 5">
            <a:extLst>
              <a:ext uri="{FF2B5EF4-FFF2-40B4-BE49-F238E27FC236}">
                <a16:creationId xmlns:a16="http://schemas.microsoft.com/office/drawing/2014/main" id="{66CA91D2-4CE5-4BBF-A263-2D8192178EA2}"/>
              </a:ext>
            </a:extLst>
          </p:cNvPr>
          <p:cNvGraphicFramePr>
            <a:graphicFrameLocks/>
          </p:cNvGraphicFramePr>
          <p:nvPr>
            <p:extLst>
              <p:ext uri="{D42A27DB-BD31-4B8C-83A1-F6EECF244321}">
                <p14:modId xmlns:p14="http://schemas.microsoft.com/office/powerpoint/2010/main" val="1567637805"/>
              </p:ext>
            </p:extLst>
          </p:nvPr>
        </p:nvGraphicFramePr>
        <p:xfrm>
          <a:off x="4513277" y="1338237"/>
          <a:ext cx="4353961" cy="3064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507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305" y="1904919"/>
            <a:ext cx="2904220" cy="1754326"/>
          </a:xfrm>
          <a:prstGeom prst="rect">
            <a:avLst/>
          </a:prstGeom>
        </p:spPr>
        <p:txBody>
          <a:bodyPr wrap="square">
            <a:spAutoFit/>
          </a:bodyPr>
          <a:lstStyle/>
          <a:p>
            <a:pPr algn="just"/>
            <a:r>
              <a:rPr lang="es-CO" sz="1200" dirty="0">
                <a:solidFill>
                  <a:schemeClr val="accent6">
                    <a:lumMod val="50000"/>
                  </a:schemeClr>
                </a:solidFill>
              </a:rPr>
              <a:t>La OCI lleva el registro de las no conformidades por dependencias en la Entidad, cuyo estado para el periodo comprendido entre el 1º de enero y el 28 de febrero de 2019, se evidenció en la siguiente gráfica, destacando que su gran mayoría cuenta con un plan para mejorar y corregir las causas que dan origen a las no conformidades.</a:t>
            </a:r>
          </a:p>
        </p:txBody>
      </p:sp>
      <p:sp>
        <p:nvSpPr>
          <p:cNvPr id="3" name="5 Rectángulo"/>
          <p:cNvSpPr>
            <a:spLocks noChangeArrowheads="1"/>
          </p:cNvSpPr>
          <p:nvPr/>
        </p:nvSpPr>
        <p:spPr bwMode="auto">
          <a:xfrm>
            <a:off x="461113" y="147317"/>
            <a:ext cx="7401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3000" dirty="0">
                <a:solidFill>
                  <a:srgbClr val="0054BC"/>
                </a:solidFill>
                <a:latin typeface="Work Sans"/>
                <a:ea typeface="Work Sans"/>
                <a:cs typeface="Work Sans"/>
                <a:sym typeface="Work Sans"/>
              </a:rPr>
              <a:t>¿Cómo vamos en el plan de mejoramiento por procesos?</a:t>
            </a:r>
          </a:p>
        </p:txBody>
      </p:sp>
      <p:graphicFrame>
        <p:nvGraphicFramePr>
          <p:cNvPr id="6" name="Gráfico 5">
            <a:extLst>
              <a:ext uri="{FF2B5EF4-FFF2-40B4-BE49-F238E27FC236}">
                <a16:creationId xmlns:a16="http://schemas.microsoft.com/office/drawing/2014/main" id="{9D22877F-49DA-4600-A5D8-14121DE5D889}"/>
              </a:ext>
            </a:extLst>
          </p:cNvPr>
          <p:cNvGraphicFramePr>
            <a:graphicFrameLocks/>
          </p:cNvGraphicFramePr>
          <p:nvPr>
            <p:extLst>
              <p:ext uri="{D42A27DB-BD31-4B8C-83A1-F6EECF244321}">
                <p14:modId xmlns:p14="http://schemas.microsoft.com/office/powerpoint/2010/main" val="936470586"/>
              </p:ext>
            </p:extLst>
          </p:nvPr>
        </p:nvGraphicFramePr>
        <p:xfrm>
          <a:off x="2952925" y="1325563"/>
          <a:ext cx="6300131" cy="3679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485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305" y="1904919"/>
            <a:ext cx="2904220" cy="2123658"/>
          </a:xfrm>
          <a:prstGeom prst="rect">
            <a:avLst/>
          </a:prstGeom>
        </p:spPr>
        <p:txBody>
          <a:bodyPr wrap="square">
            <a:spAutoFit/>
          </a:bodyPr>
          <a:lstStyle/>
          <a:p>
            <a:pPr algn="just"/>
            <a:r>
              <a:rPr lang="es-CO" sz="1200" dirty="0">
                <a:solidFill>
                  <a:schemeClr val="accent6">
                    <a:lumMod val="50000"/>
                  </a:schemeClr>
                </a:solidFill>
              </a:rPr>
              <a:t>Como parte del seguimiento asesoría a las no conformidades derivadas del plan de mejoramiento por procesos, se realizó una campaña para depurar las inconsistencias en la base de datos pensando en la liberación de una app que facilite el seguimiento, la cual se encuentra en fase de pruebas.</a:t>
            </a:r>
          </a:p>
          <a:p>
            <a:pPr algn="just"/>
            <a:endParaRPr lang="es-CO" sz="1200" dirty="0">
              <a:solidFill>
                <a:schemeClr val="accent6">
                  <a:lumMod val="50000"/>
                </a:schemeClr>
              </a:solidFill>
            </a:endParaRPr>
          </a:p>
          <a:p>
            <a:pPr algn="just"/>
            <a:r>
              <a:rPr lang="es-CO" sz="1200" dirty="0">
                <a:solidFill>
                  <a:schemeClr val="accent6">
                    <a:lumMod val="50000"/>
                  </a:schemeClr>
                </a:solidFill>
              </a:rPr>
              <a:t>El trabajo de depuración de cada auditor se refleja en la gráfica. </a:t>
            </a:r>
          </a:p>
        </p:txBody>
      </p:sp>
      <p:sp>
        <p:nvSpPr>
          <p:cNvPr id="3" name="5 Rectángulo"/>
          <p:cNvSpPr>
            <a:spLocks noChangeArrowheads="1"/>
          </p:cNvSpPr>
          <p:nvPr/>
        </p:nvSpPr>
        <p:spPr bwMode="auto">
          <a:xfrm>
            <a:off x="461113" y="147317"/>
            <a:ext cx="7401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3000" dirty="0">
                <a:solidFill>
                  <a:srgbClr val="0054BC"/>
                </a:solidFill>
                <a:latin typeface="Work Sans"/>
                <a:ea typeface="Work Sans"/>
                <a:cs typeface="Work Sans"/>
                <a:sym typeface="Work Sans"/>
              </a:rPr>
              <a:t>¿Cómo vamos en el plan de mejoramiento por procesos?</a:t>
            </a:r>
          </a:p>
        </p:txBody>
      </p:sp>
      <p:graphicFrame>
        <p:nvGraphicFramePr>
          <p:cNvPr id="7" name="Gráfico 6">
            <a:extLst>
              <a:ext uri="{FF2B5EF4-FFF2-40B4-BE49-F238E27FC236}">
                <a16:creationId xmlns:a16="http://schemas.microsoft.com/office/drawing/2014/main" id="{013C6AD4-B12A-4EE4-A232-C7BA71680ED2}"/>
              </a:ext>
            </a:extLst>
          </p:cNvPr>
          <p:cNvGraphicFramePr>
            <a:graphicFrameLocks/>
          </p:cNvGraphicFramePr>
          <p:nvPr>
            <p:extLst>
              <p:ext uri="{D42A27DB-BD31-4B8C-83A1-F6EECF244321}">
                <p14:modId xmlns:p14="http://schemas.microsoft.com/office/powerpoint/2010/main" val="956504109"/>
              </p:ext>
            </p:extLst>
          </p:nvPr>
        </p:nvGraphicFramePr>
        <p:xfrm>
          <a:off x="3215680" y="1535185"/>
          <a:ext cx="5780015" cy="3372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8566074"/>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1287</TotalTime>
  <Words>340</Words>
  <Application>Microsoft Office PowerPoint</Application>
  <PresentationFormat>Presentación en pantalla (16:9)</PresentationFormat>
  <Paragraphs>26</Paragraphs>
  <Slides>5</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Work Sans</vt:lpstr>
      <vt:lpstr>Presidencia de Colomba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Yuly Andrea Ujueta Castillo</dc:creator>
  <cp:lastModifiedBy>Juan Diego Toro Bautista</cp:lastModifiedBy>
  <cp:revision>33</cp:revision>
  <dcterms:modified xsi:type="dcterms:W3CDTF">2019-03-05T16:20:46Z</dcterms:modified>
</cp:coreProperties>
</file>