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21"/>
  </p:notesMasterIdLst>
  <p:handoutMasterIdLst>
    <p:handoutMasterId r:id="rId22"/>
  </p:handoutMasterIdLst>
  <p:sldIdLst>
    <p:sldId id="259" r:id="rId5"/>
    <p:sldId id="1387" r:id="rId6"/>
    <p:sldId id="258" r:id="rId7"/>
    <p:sldId id="1289" r:id="rId8"/>
    <p:sldId id="453" r:id="rId9"/>
    <p:sldId id="1292" r:id="rId10"/>
    <p:sldId id="1383" r:id="rId11"/>
    <p:sldId id="1389" r:id="rId12"/>
    <p:sldId id="750" r:id="rId13"/>
    <p:sldId id="925" r:id="rId14"/>
    <p:sldId id="926" r:id="rId15"/>
    <p:sldId id="927" r:id="rId16"/>
    <p:sldId id="931" r:id="rId17"/>
    <p:sldId id="932" r:id="rId18"/>
    <p:sldId id="928" r:id="rId19"/>
    <p:sldId id="93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680" userDrawn="1">
          <p15:clr>
            <a:srgbClr val="A4A3A4"/>
          </p15:clr>
        </p15:guide>
        <p15:guide id="3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000000"/>
    <a:srgbClr val="CCCED3"/>
    <a:srgbClr val="D7CDFE"/>
    <a:srgbClr val="F9FEB7"/>
    <a:srgbClr val="EDC6FE"/>
    <a:srgbClr val="2D6DF4"/>
    <a:srgbClr val="0054BC"/>
    <a:srgbClr val="069169"/>
    <a:srgbClr val="DC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0" autoAdjust="0"/>
  </p:normalViewPr>
  <p:slideViewPr>
    <p:cSldViewPr snapToGrid="0">
      <p:cViewPr varScale="1">
        <p:scale>
          <a:sx n="78" d="100"/>
          <a:sy n="78" d="100"/>
        </p:scale>
        <p:origin x="1176" y="84"/>
      </p:cViewPr>
      <p:guideLst>
        <p:guide orient="horz" pos="554"/>
        <p:guide pos="680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26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96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6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37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39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66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56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Explicación general del proyecto destacando los departamentos involucrados y los municipios del área de influencia por cada uno destacando la totalidad de la población aledaña, longitud aproximada duración de la construcción y de la concesión; asimismo el valor de inversión estimado en CAPEX y OPEX.</a:t>
            </a:r>
          </a:p>
        </p:txBody>
      </p:sp>
    </p:spTree>
    <p:extLst>
      <p:ext uri="{BB962C8B-B14F-4D97-AF65-F5344CB8AC3E}">
        <p14:creationId xmlns:p14="http://schemas.microsoft.com/office/powerpoint/2010/main" val="332180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Infografia</a:t>
            </a:r>
            <a:r>
              <a:rPr lang="es-ES" dirty="0"/>
              <a:t> del proyecto de manera explicativa, las esclusas en ambos costados la de Calamar a la derecha y la de Puerto Badel a la izquierda son las mas relevantes en cuanto a inversión. En la mitad las demás obras que se realizaran en unas zonas determinadas como complejos donde se realizaran las demás intervenciones como diques, protección de orillas entre otras.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7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30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30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72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34F9-610B-714B-B7F6-AD949D683F54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42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ifras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349213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68578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378" lvl="1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566" lvl="2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754" lvl="3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5943" lvl="4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132" lvl="5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320" lvl="6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509" lvl="7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697" lvl="8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583513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984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378" lvl="1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566" lvl="2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754" lvl="3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5943" lvl="4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132" lvl="5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320" lvl="6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509" lvl="7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697" lvl="8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834575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68578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378" lvl="1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566" lvl="2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754" lvl="3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5943" lvl="4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132" lvl="5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320" lvl="6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509" lvl="7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697" lvl="8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19226" y="647000"/>
            <a:ext cx="7847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8273320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3591888" y="1484455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68578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378" lvl="1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566" lvl="2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754" lvl="3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5943" lvl="4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132" lvl="5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320" lvl="6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509" lvl="7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697" lvl="8" indent="-68578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3782838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984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378" lvl="1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566" lvl="2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754" lvl="3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5943" lvl="4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132" lvl="5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320" lvl="6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509" lvl="7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697" lvl="8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025513" y="2795854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984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378" lvl="1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566" lvl="2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754" lvl="3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5943" lvl="4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132" lvl="5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320" lvl="6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509" lvl="7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697" lvl="8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11" y="97326"/>
            <a:ext cx="1118402" cy="319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90" y="4523449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6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287388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46706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8267914" y="39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1qF4K37dA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7B4555-0B10-40B1-A5AE-DB8EF323C2F6}"/>
              </a:ext>
            </a:extLst>
          </p:cNvPr>
          <p:cNvSpPr txBox="1"/>
          <p:nvPr/>
        </p:nvSpPr>
        <p:spPr>
          <a:xfrm>
            <a:off x="3751446" y="2762669"/>
            <a:ext cx="521168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 algn="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2000" dirty="0">
                <a:solidFill>
                  <a:srgbClr val="0054BC"/>
                </a:solidFill>
                <a:latin typeface="Work Sans"/>
                <a:sym typeface="Work Sans"/>
              </a:rPr>
              <a:t>Audiencia de Aclaraciones al Pliego de </a:t>
            </a:r>
          </a:p>
          <a:p>
            <a:pPr marL="95250" algn="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2000" dirty="0">
                <a:solidFill>
                  <a:srgbClr val="0054BC"/>
                </a:solidFill>
                <a:latin typeface="Work Sans"/>
                <a:sym typeface="Work Sans"/>
              </a:rPr>
              <a:t>Condiciones y Audiencia de Riesgos </a:t>
            </a:r>
          </a:p>
          <a:p>
            <a:pPr marL="95250" algn="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endParaRPr lang="es-CO" sz="2000" dirty="0">
              <a:solidFill>
                <a:srgbClr val="0054BC"/>
              </a:solidFill>
              <a:latin typeface="Work Sans"/>
              <a:sym typeface="Work Sans"/>
            </a:endParaRPr>
          </a:p>
          <a:p>
            <a:pPr marL="95250" algn="r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2000" dirty="0">
                <a:solidFill>
                  <a:srgbClr val="0054BC"/>
                </a:solidFill>
                <a:latin typeface="Work Sans"/>
                <a:sym typeface="Work Sans"/>
              </a:rPr>
              <a:t>Marzo 30 de 2022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691E1AB-F0D5-41DF-9F54-71F616CD4921}"/>
              </a:ext>
            </a:extLst>
          </p:cNvPr>
          <p:cNvSpPr txBox="1">
            <a:spLocks/>
          </p:cNvSpPr>
          <p:nvPr/>
        </p:nvSpPr>
        <p:spPr>
          <a:xfrm>
            <a:off x="3736258" y="1192202"/>
            <a:ext cx="5407742" cy="14723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4000" dirty="0">
                <a:solidFill>
                  <a:srgbClr val="0054BC"/>
                </a:solidFill>
                <a:latin typeface="Work Sans"/>
              </a:rPr>
              <a:t>Licitación</a:t>
            </a:r>
            <a:r>
              <a:rPr lang="es-EC" sz="4000" dirty="0"/>
              <a:t> </a:t>
            </a:r>
            <a:r>
              <a:rPr lang="es-EC" sz="4000" dirty="0">
                <a:solidFill>
                  <a:srgbClr val="0054BC"/>
                </a:solidFill>
                <a:latin typeface="Work Sans"/>
              </a:rPr>
              <a:t>Pública Canal del Dique</a:t>
            </a:r>
            <a:endParaRPr lang="es-CO" sz="4000" dirty="0">
              <a:solidFill>
                <a:srgbClr val="0054BC"/>
              </a:solidFill>
              <a:latin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270500" y="314599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45A92398-0458-43EE-A6DA-1578CFC40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02784"/>
              </p:ext>
            </p:extLst>
          </p:nvPr>
        </p:nvGraphicFramePr>
        <p:xfrm>
          <a:off x="653902" y="619016"/>
          <a:ext cx="7836196" cy="40559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056">
                  <a:extLst>
                    <a:ext uri="{9D8B030D-6E8A-4147-A177-3AD203B41FA5}">
                      <a16:colId xmlns:a16="http://schemas.microsoft.com/office/drawing/2014/main" val="3472503377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87797066"/>
                    </a:ext>
                  </a:extLst>
                </a:gridCol>
                <a:gridCol w="5220586">
                  <a:extLst>
                    <a:ext uri="{9D8B030D-6E8A-4147-A177-3AD203B41FA5}">
                      <a16:colId xmlns:a16="http://schemas.microsoft.com/office/drawing/2014/main" val="3426117783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427470722"/>
                    </a:ext>
                  </a:extLst>
                </a:gridCol>
              </a:tblGrid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398948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demoras y los costos en la gestión predial a cargo del concesionario.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392501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demoras y los costos en la gestión predial a cargo de la entidad concedente asociada a predios públicos y/o baldíos.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510676"/>
                  </a:ext>
                </a:extLst>
              </a:tr>
              <a:tr h="553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el valor estimado de predios (incluyendo expropiación) y las compensaciones socioeconómicas.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434675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demoras y variaciones en los costos (cantidades o precios) de las gestiones, de las actividades y medidas compensatorias, derivadas de los acuerdos de consulta previa protocolizados antes de la fecha de apertura del proceso licitatorio del proyecto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090795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demoras y variaciones en los  costos de las gestiones y de las actividades derivadas de nuevos acuerdos de consultas previas posteriores a la fecha de apertura del proceso licitatorio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1928850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correspondientes a pérdidas, daños, gastos, cargos o expensas con ocasión de la invasión de la infraestructura del proyecto o de la hidrovía y que ocurran dentro del Área de Implantación de las Intervenciones en cualquiera de las etapas del proyecto</a:t>
                      </a:r>
                    </a:p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397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9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270500" y="314599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4" name="Tabla 11">
            <a:extLst>
              <a:ext uri="{FF2B5EF4-FFF2-40B4-BE49-F238E27FC236}">
                <a16:creationId xmlns:a16="http://schemas.microsoft.com/office/drawing/2014/main" id="{4DF27C58-7C01-4C7E-8F70-EA9462050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56652"/>
              </p:ext>
            </p:extLst>
          </p:nvPr>
        </p:nvGraphicFramePr>
        <p:xfrm>
          <a:off x="568002" y="672179"/>
          <a:ext cx="7836196" cy="3704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056">
                  <a:extLst>
                    <a:ext uri="{9D8B030D-6E8A-4147-A177-3AD203B41FA5}">
                      <a16:colId xmlns:a16="http://schemas.microsoft.com/office/drawing/2014/main" val="3472503377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87797066"/>
                    </a:ext>
                  </a:extLst>
                </a:gridCol>
                <a:gridCol w="5220586">
                  <a:extLst>
                    <a:ext uri="{9D8B030D-6E8A-4147-A177-3AD203B41FA5}">
                      <a16:colId xmlns:a16="http://schemas.microsoft.com/office/drawing/2014/main" val="3426117783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427470722"/>
                    </a:ext>
                  </a:extLst>
                </a:gridCol>
              </a:tblGrid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398948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los costos y las demoras en la obtención de los planes o instrumentos de manejo ambiental, conceptos y demás permisos o autorizaciones de carácter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392501"/>
                  </a:ext>
                </a:extLst>
              </a:tr>
              <a:tr h="3874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demoras y los costos de la eventual necesidad de obtener licencias ambientales, que se deriven de modificaciones regulatorias posteriores a la fecha de apertura del proceso de selección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510676"/>
                  </a:ext>
                </a:extLst>
              </a:tr>
              <a:tr h="3988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el valor estimado de las compensaciones socio ambientales, por causas no imputables al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434675"/>
                  </a:ext>
                </a:extLst>
              </a:tr>
              <a:tr h="341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i) modificaciones por decisión del concesionario al Instrumento Ambiental Aplicable al Proyecto, permisos, autorizaciones, planes o instrumentos de manejo ambiental luego de su aprobación inicial,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la gestión de una Licencia Ambiental 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la ejecución de obras por fuera del Área de Implantación de las Intervenciones, en todos los casos por causas imputables al Concesionario.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090795"/>
                  </a:ext>
                </a:extLst>
              </a:tr>
              <a:tr h="75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costo de las obras no previstas i) en el contrato y los apéndices técnicos y que sean solicitadas por la ANI,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en el Instrumento Ambiental Aplicable al Proyecto, al momento de la presentación de la oferta, solicitadas por ANI, en virtud de los requerimientos de las Autoridades ambientales competentes o reconocidas mediante fallo judicial en firme en el Área de Implantación de las Intervenciones del Proyecto, por razones no imputables al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192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90585" y="144477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197D476-4D3E-467D-9DE5-3F7206EC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85847"/>
              </p:ext>
            </p:extLst>
          </p:nvPr>
        </p:nvGraphicFramePr>
        <p:xfrm>
          <a:off x="590318" y="420171"/>
          <a:ext cx="7676707" cy="4661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929">
                  <a:extLst>
                    <a:ext uri="{9D8B030D-6E8A-4147-A177-3AD203B41FA5}">
                      <a16:colId xmlns:a16="http://schemas.microsoft.com/office/drawing/2014/main" val="3801601589"/>
                    </a:ext>
                  </a:extLst>
                </a:gridCol>
                <a:gridCol w="1091323">
                  <a:extLst>
                    <a:ext uri="{9D8B030D-6E8A-4147-A177-3AD203B41FA5}">
                      <a16:colId xmlns:a16="http://schemas.microsoft.com/office/drawing/2014/main" val="3005477255"/>
                    </a:ext>
                  </a:extLst>
                </a:gridCol>
                <a:gridCol w="5007244">
                  <a:extLst>
                    <a:ext uri="{9D8B030D-6E8A-4147-A177-3AD203B41FA5}">
                      <a16:colId xmlns:a16="http://schemas.microsoft.com/office/drawing/2014/main" val="3703474721"/>
                    </a:ext>
                  </a:extLst>
                </a:gridCol>
                <a:gridCol w="1085211">
                  <a:extLst>
                    <a:ext uri="{9D8B030D-6E8A-4147-A177-3AD203B41FA5}">
                      <a16:colId xmlns:a16="http://schemas.microsoft.com/office/drawing/2014/main" val="360392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995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demoras y variación en los costos  derivados de la gestión de traslado, intervención, protección y/o reubicación de redes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87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el valor estimado para el traslado, intervención, protección y/o reubicación de redes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45057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DISEÑO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derivados de cambios en los estudios y diseños, incluyendo, pero sin limitarse a modificaciones sobre la programación de obra, en los costos y el impacto sobre otros riesgos a cargo de la ANI.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09414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Sobrecostos asociados a los cambios en diseños: i) por decisiones discrecionales de la ANI 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posteriores a la expedición del instrumento de manejo y control ambiental vigente, en virtud de requerimientos de las Autoridades ambientales competentes o reconocidas mediante fallo judicial en firme, por razones no imputables al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242550"/>
                  </a:ext>
                </a:extLst>
              </a:tr>
              <a:tr h="3366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las cantidades y en los plazos de obra.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831955"/>
                  </a:ext>
                </a:extLst>
              </a:tr>
              <a:tr h="3916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 variación en precios de los insumos y costos asociados con los equipos, instalaciones y demás bienes requeridos en las especificaciones técnicas, así como los efectos por la disponibilidad de los insumos, equipos y fuentes/disposición de materiales que se requieran para el proyecto,  la obtención de licencias y/o permisos de construcción y las variaciones relativas a los costos derivados de la constitución, prorroga o reexpedición de las garantías y demás mecanismos de cobertura de riesgos a cargo del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51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ligados al estado y equipamiento de la infraestructura existente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28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2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122482" y="240171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197D476-4D3E-467D-9DE5-3F7206EC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52781"/>
              </p:ext>
            </p:extLst>
          </p:nvPr>
        </p:nvGraphicFramePr>
        <p:xfrm>
          <a:off x="606055" y="579437"/>
          <a:ext cx="7676707" cy="398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929">
                  <a:extLst>
                    <a:ext uri="{9D8B030D-6E8A-4147-A177-3AD203B41FA5}">
                      <a16:colId xmlns:a16="http://schemas.microsoft.com/office/drawing/2014/main" val="3801601589"/>
                    </a:ext>
                  </a:extLst>
                </a:gridCol>
                <a:gridCol w="1091323">
                  <a:extLst>
                    <a:ext uri="{9D8B030D-6E8A-4147-A177-3AD203B41FA5}">
                      <a16:colId xmlns:a16="http://schemas.microsoft.com/office/drawing/2014/main" val="3005477255"/>
                    </a:ext>
                  </a:extLst>
                </a:gridCol>
                <a:gridCol w="5007244">
                  <a:extLst>
                    <a:ext uri="{9D8B030D-6E8A-4147-A177-3AD203B41FA5}">
                      <a16:colId xmlns:a16="http://schemas.microsoft.com/office/drawing/2014/main" val="3703474721"/>
                    </a:ext>
                  </a:extLst>
                </a:gridCol>
                <a:gridCol w="1085211">
                  <a:extLst>
                    <a:ext uri="{9D8B030D-6E8A-4147-A177-3AD203B41FA5}">
                      <a16:colId xmlns:a16="http://schemas.microsoft.com/office/drawing/2014/main" val="360392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995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OPERACIÓN Y MANTENIMIENTO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los plazos, las cantidades de insumos requeridos para las obras de mantenimiento, las actividades de operación y de las cantidades de obra y plazos que resulten necesarias para la consecución de los resultados previstos para las obras de Mantenimiento y actividades de Operación para cumplir con las obligaciones contractuales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87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los precios de los insumos y los costos asociados con los equipos, instalaciones y demás bienes requeridos en las especificaciones técnicas para las obras de mantenimiento y las actividades de operación, así como los efectos por la disponibilidad de los insumos, equipos y fuentes/disposición de materiales que se requieran para las mismas, la obtención de licencias y/o permisos que se requieran durante la etapa de operación y mantenimiento diferentes a los de carácter ambiental y las variaciones relativas a los costos derivados de la constitución, prorroga o reexpedición de las garantías y demás mecanismos de cobertura de riesgos a cargo del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45057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ligados al estado y equipamiento de la infraestructura existente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09414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DRAGADOS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las cantidades  de dragados en la totalidad del Canal del Dique.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242550"/>
                  </a:ext>
                </a:extLst>
              </a:tr>
              <a:tr h="3366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del plazo y en los precios de los dragados en la totalidad del Canal del Dique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8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1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122482" y="240171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197D476-4D3E-467D-9DE5-3F7206ECCEBC}"/>
              </a:ext>
            </a:extLst>
          </p:cNvPr>
          <p:cNvGraphicFramePr>
            <a:graphicFrameLocks noGrp="1"/>
          </p:cNvGraphicFramePr>
          <p:nvPr/>
        </p:nvGraphicFramePr>
        <p:xfrm>
          <a:off x="606055" y="579437"/>
          <a:ext cx="7676707" cy="398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929">
                  <a:extLst>
                    <a:ext uri="{9D8B030D-6E8A-4147-A177-3AD203B41FA5}">
                      <a16:colId xmlns:a16="http://schemas.microsoft.com/office/drawing/2014/main" val="3801601589"/>
                    </a:ext>
                  </a:extLst>
                </a:gridCol>
                <a:gridCol w="1091323">
                  <a:extLst>
                    <a:ext uri="{9D8B030D-6E8A-4147-A177-3AD203B41FA5}">
                      <a16:colId xmlns:a16="http://schemas.microsoft.com/office/drawing/2014/main" val="3005477255"/>
                    </a:ext>
                  </a:extLst>
                </a:gridCol>
                <a:gridCol w="5007244">
                  <a:extLst>
                    <a:ext uri="{9D8B030D-6E8A-4147-A177-3AD203B41FA5}">
                      <a16:colId xmlns:a16="http://schemas.microsoft.com/office/drawing/2014/main" val="3703474721"/>
                    </a:ext>
                  </a:extLst>
                </a:gridCol>
                <a:gridCol w="1085211">
                  <a:extLst>
                    <a:ext uri="{9D8B030D-6E8A-4147-A177-3AD203B41FA5}">
                      <a16:colId xmlns:a16="http://schemas.microsoft.com/office/drawing/2014/main" val="360392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995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OPERACIÓN Y MANTENIMIENTO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los plazos, las cantidades de insumos requeridos para las obras de mantenimiento, las actividades de operación y de las cantidades de obra y plazos que resulten necesarias para la consecución de los resultados previstos para las obras de Mantenimiento y actividades de Operación para cumplir con las obligaciones contractuales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87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los precios de los insumos y los costos asociados con los equipos, instalaciones y demás bienes requeridos en las especificaciones técnicas para las obras de mantenimiento y las actividades de operación, así como los efectos por la disponibilidad de los insumos, equipos y fuentes/disposición de materiales que se requieran para las mismas, la obtención de licencias y/o permisos que se requieran durante la etapa de operación y mantenimiento diferentes a los de carácter ambiental y las variaciones relativas a los costos derivados de la constitución, prorroga o reexpedición de las garantías y demás mecanismos de cobertura de riesgos a cargo del Concesionario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45057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ligados al estado y equipamiento de la infraestructura existente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09414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DRAGADOS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en las cantidades  de dragados en la totalidad del Canal del Dique.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242550"/>
                  </a:ext>
                </a:extLst>
              </a:tr>
              <a:tr h="3366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las variaciones del plazo y en los precios de los dragados en la totalidad del Canal del Dique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8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3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122482" y="240171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AFE030D-884C-40BE-985A-2CE99094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93321"/>
              </p:ext>
            </p:extLst>
          </p:nvPr>
        </p:nvGraphicFramePr>
        <p:xfrm>
          <a:off x="473147" y="720504"/>
          <a:ext cx="7985051" cy="3538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532">
                  <a:extLst>
                    <a:ext uri="{9D8B030D-6E8A-4147-A177-3AD203B41FA5}">
                      <a16:colId xmlns:a16="http://schemas.microsoft.com/office/drawing/2014/main" val="1706602042"/>
                    </a:ext>
                  </a:extLst>
                </a:gridCol>
                <a:gridCol w="916659">
                  <a:extLst>
                    <a:ext uri="{9D8B030D-6E8A-4147-A177-3AD203B41FA5}">
                      <a16:colId xmlns:a16="http://schemas.microsoft.com/office/drawing/2014/main" val="2598887488"/>
                    </a:ext>
                  </a:extLst>
                </a:gridCol>
                <a:gridCol w="5443870">
                  <a:extLst>
                    <a:ext uri="{9D8B030D-6E8A-4147-A177-3AD203B41FA5}">
                      <a16:colId xmlns:a16="http://schemas.microsoft.com/office/drawing/2014/main" val="3161017163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1082613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90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 variación de los ingresos por explotación comercial.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46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FINANCIERO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desfavorables de la no obtención del financiamiento del proyecto.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28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 alteración de las condiciones y composición de las fuentes de financiación, es decir, los costos efectivos de la consecución de la financiación necesaria para el proyecto en términos de fuentes, montos plazos, intereses y comisiones.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65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Insuficiencia de recursos para el pago de la interventoría y coordinación, y del soporte contractual por razones no atribuibles al concesionario.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336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LIQUIDEZ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derivados de las condiciones de la liquidez del proyecto en general.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981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ECONÓMICOS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la rentabilidad del proyecto, incluyendo pero sin limitarse a variables como la TIR, la obtención de utilidades y/o sufrimiento de perdidas.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341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en las condiciones macroeconómicas o en los indicadores económicos nacionales o extranjeros que tengan impacto en la economía nacional y en el proyecto.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527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CAMBIARIO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las variaciones del peso frente a otras monedas.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5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8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3">
            <a:extLst>
              <a:ext uri="{FF2B5EF4-FFF2-40B4-BE49-F238E27FC236}">
                <a16:creationId xmlns:a16="http://schemas.microsoft.com/office/drawing/2014/main" id="{2EF6F360-6904-7D4F-9AF8-3C39A9675C99}"/>
              </a:ext>
            </a:extLst>
          </p:cNvPr>
          <p:cNvSpPr txBox="1">
            <a:spLocks/>
          </p:cNvSpPr>
          <p:nvPr/>
        </p:nvSpPr>
        <p:spPr>
          <a:xfrm>
            <a:off x="122482" y="240171"/>
            <a:ext cx="8431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8"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1800" b="1">
                <a:solidFill>
                  <a:srgbClr val="002060"/>
                </a:solidFill>
                <a:ea typeface="Work Sans Light"/>
                <a:cs typeface="Work Sans Light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_tradnl" dirty="0"/>
              <a:t>Riesgos del proyecto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AFE030D-884C-40BE-985A-2CE99094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5196"/>
              </p:ext>
            </p:extLst>
          </p:nvPr>
        </p:nvGraphicFramePr>
        <p:xfrm>
          <a:off x="345556" y="646076"/>
          <a:ext cx="7985051" cy="2421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532">
                  <a:extLst>
                    <a:ext uri="{9D8B030D-6E8A-4147-A177-3AD203B41FA5}">
                      <a16:colId xmlns:a16="http://schemas.microsoft.com/office/drawing/2014/main" val="1706602042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2598887488"/>
                    </a:ext>
                  </a:extLst>
                </a:gridCol>
                <a:gridCol w="5279064">
                  <a:extLst>
                    <a:ext uri="{9D8B030D-6E8A-4147-A177-3AD203B41FA5}">
                      <a16:colId xmlns:a16="http://schemas.microsoft.com/office/drawing/2014/main" val="3161017163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1082613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Riesgo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Asignación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90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REGULATORIO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de los cambios en las especificaciones técnicas como consecuencia de modificaciones regulatorias y previa solicitud de la ANI, o por fallos de orden judicial y por causas no imputables al concesionario, cuando esta genere costos adicionales al privado.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46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Los efectos de los cambios en la Normatividad Tributaria que se generen con posterioridad a la apertura del proceso licitatorio y que afecten el costo de la ejecución del contrato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Público/Privado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28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Efectos favorables y/o desfavorables derivados de los cambios regulatorios, administrativos, legales diferentes a los tributarios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65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FUERZA MAYOR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Fuerza mayor por la ocurrencia de eventos asegurables.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336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Fuerza mayor por la ocurrencia de eventos no asegurables.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98173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A7E8DA1-E37E-4836-80B6-AAD7C2EEBA12}"/>
              </a:ext>
            </a:extLst>
          </p:cNvPr>
          <p:cNvSpPr txBox="1"/>
          <p:nvPr/>
        </p:nvSpPr>
        <p:spPr>
          <a:xfrm>
            <a:off x="345556" y="3194750"/>
            <a:ext cx="79850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i="1" dirty="0">
                <a:solidFill>
                  <a:schemeClr val="tx1"/>
                </a:solidFill>
              </a:rPr>
              <a:t>*Estructura propuesta de matriz de riesgo considerando los lineamientos de política de riesgos de la entidad, de documentos CONPES sobre la materia y de la más reciente versión de metodologías de obligaciones contingentes del MHCP.</a:t>
            </a:r>
          </a:p>
        </p:txBody>
      </p:sp>
    </p:spTree>
    <p:extLst>
      <p:ext uri="{BB962C8B-B14F-4D97-AF65-F5344CB8AC3E}">
        <p14:creationId xmlns:p14="http://schemas.microsoft.com/office/powerpoint/2010/main" val="188972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691E1AB-F0D5-41DF-9F54-71F616CD4921}"/>
              </a:ext>
            </a:extLst>
          </p:cNvPr>
          <p:cNvSpPr txBox="1">
            <a:spLocks/>
          </p:cNvSpPr>
          <p:nvPr/>
        </p:nvSpPr>
        <p:spPr>
          <a:xfrm>
            <a:off x="4231758" y="1827952"/>
            <a:ext cx="4755633" cy="7489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CO" sz="3200" dirty="0">
              <a:solidFill>
                <a:srgbClr val="005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D86F3C8-BA27-4F03-B881-C502C306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856" y="2107265"/>
            <a:ext cx="5423435" cy="640198"/>
          </a:xfrm>
        </p:spPr>
        <p:txBody>
          <a:bodyPr/>
          <a:lstStyle/>
          <a:p>
            <a:r>
              <a:rPr lang="es-MX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Alcance del Proyecto </a:t>
            </a:r>
            <a:endParaRPr lang="es-CO" sz="4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8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BA148CA5-F3FF-4A91-9139-17F40C5AD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74" y="791832"/>
            <a:ext cx="4952967" cy="3293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923C9E85-E668-4663-9776-FB2ABAE782A1}"/>
              </a:ext>
            </a:extLst>
          </p:cNvPr>
          <p:cNvGrpSpPr/>
          <p:nvPr/>
        </p:nvGrpSpPr>
        <p:grpSpPr>
          <a:xfrm>
            <a:off x="2217661" y="2041854"/>
            <a:ext cx="2936800" cy="499435"/>
            <a:chOff x="3380586" y="3629773"/>
            <a:chExt cx="3915734" cy="665914"/>
          </a:xfrm>
        </p:grpSpPr>
        <p:sp>
          <p:nvSpPr>
            <p:cNvPr id="27" name="TextBox 291">
              <a:extLst>
                <a:ext uri="{FF2B5EF4-FFF2-40B4-BE49-F238E27FC236}">
                  <a16:creationId xmlns:a16="http://schemas.microsoft.com/office/drawing/2014/main" id="{390A6018-6C37-42CC-B33B-4CF3B43A653A}"/>
                </a:ext>
              </a:extLst>
            </p:cNvPr>
            <p:cNvSpPr txBox="1"/>
            <p:nvPr/>
          </p:nvSpPr>
          <p:spPr>
            <a:xfrm>
              <a:off x="3380586" y="3629773"/>
              <a:ext cx="1684748" cy="225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" tIns="0" rIns="18000" bIns="0" anchor="ctr">
              <a:spAutoFit/>
            </a:bodyPr>
            <a:lstStyle/>
            <a:p>
              <a:pPr algn="ctr" defTabSz="1217062">
                <a:defRPr/>
              </a:pPr>
              <a:r>
                <a:rPr lang="es-ES_tradnl" sz="1100" b="1" dirty="0">
                  <a:solidFill>
                    <a:prstClr val="black"/>
                  </a:solidFill>
                  <a:latin typeface="Work Sans"/>
                  <a:cs typeface="Trebuchet MS"/>
                </a:rPr>
                <a:t>Cartagena</a:t>
              </a:r>
            </a:p>
          </p:txBody>
        </p:sp>
        <p:sp>
          <p:nvSpPr>
            <p:cNvPr id="28" name="TextBox 283">
              <a:extLst>
                <a:ext uri="{FF2B5EF4-FFF2-40B4-BE49-F238E27FC236}">
                  <a16:creationId xmlns:a16="http://schemas.microsoft.com/office/drawing/2014/main" id="{CB2B2852-BD10-4DDC-B4DB-4ABAF0D6E6DD}"/>
                </a:ext>
              </a:extLst>
            </p:cNvPr>
            <p:cNvSpPr txBox="1"/>
            <p:nvPr/>
          </p:nvSpPr>
          <p:spPr>
            <a:xfrm>
              <a:off x="5793548" y="4069984"/>
              <a:ext cx="1502772" cy="225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" tIns="0" rIns="18000" bIns="0" anchor="ctr">
              <a:spAutoFit/>
            </a:bodyPr>
            <a:lstStyle/>
            <a:p>
              <a:pPr algn="ctr" defTabSz="1217062">
                <a:defRPr/>
              </a:pPr>
              <a:r>
                <a:rPr lang="es-ES_tradnl" sz="1100" b="1" dirty="0">
                  <a:solidFill>
                    <a:prstClr val="black"/>
                  </a:solidFill>
                  <a:latin typeface="Work Sans"/>
                  <a:cs typeface="Trebuchet MS"/>
                </a:rPr>
                <a:t>Calamar</a:t>
              </a:r>
            </a:p>
          </p:txBody>
        </p:sp>
        <p:sp>
          <p:nvSpPr>
            <p:cNvPr id="29" name="Oval 268">
              <a:extLst>
                <a:ext uri="{FF2B5EF4-FFF2-40B4-BE49-F238E27FC236}">
                  <a16:creationId xmlns:a16="http://schemas.microsoft.com/office/drawing/2014/main" id="{6B9F64A7-569E-4411-B9A4-2EF4F44D88D4}"/>
                </a:ext>
              </a:extLst>
            </p:cNvPr>
            <p:cNvSpPr/>
            <p:nvPr/>
          </p:nvSpPr>
          <p:spPr>
            <a:xfrm>
              <a:off x="6917910" y="3891775"/>
              <a:ext cx="192000" cy="19200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FA64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7062">
                <a:defRPr/>
              </a:pPr>
              <a:endParaRPr lang="es-ES_tradnl" dirty="0">
                <a:solidFill>
                  <a:prstClr val="white"/>
                </a:solidFill>
                <a:latin typeface="Work Sans"/>
                <a:cs typeface="Trebuchet MS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9EC4CF6B-AB11-492B-ABC5-94604AA50FCC}"/>
              </a:ext>
            </a:extLst>
          </p:cNvPr>
          <p:cNvSpPr/>
          <p:nvPr/>
        </p:nvSpPr>
        <p:spPr>
          <a:xfrm>
            <a:off x="68581" y="137161"/>
            <a:ext cx="4533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 - Generalidades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B198BB4-CE38-4181-AD0E-C93B44C111B4}"/>
              </a:ext>
            </a:extLst>
          </p:cNvPr>
          <p:cNvSpPr/>
          <p:nvPr/>
        </p:nvSpPr>
        <p:spPr>
          <a:xfrm>
            <a:off x="145479" y="4309589"/>
            <a:ext cx="969219" cy="294265"/>
          </a:xfrm>
          <a:prstGeom prst="roundRect">
            <a:avLst/>
          </a:prstGeom>
          <a:solidFill>
            <a:srgbClr val="A7C7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buSzPts val="1400"/>
            </a:pPr>
            <a:r>
              <a:rPr lang="es-CO" sz="12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Bolívar (10)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00DA8D0-94EC-476D-82A0-B38104A218C1}"/>
              </a:ext>
            </a:extLst>
          </p:cNvPr>
          <p:cNvSpPr/>
          <p:nvPr/>
        </p:nvSpPr>
        <p:spPr>
          <a:xfrm>
            <a:off x="223751" y="4571875"/>
            <a:ext cx="2837841" cy="478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CO" sz="900" dirty="0">
                <a:solidFill>
                  <a:schemeClr val="accent2">
                    <a:lumMod val="10000"/>
                  </a:schemeClr>
                </a:solidFill>
                <a:latin typeface="Work Sans"/>
              </a:rPr>
              <a:t>Calamar, Arroyo Hondo, Mahates, Arjona, Maria la Baja, Cartagena, San Estanislao, </a:t>
            </a:r>
            <a:r>
              <a:rPr lang="es-CO" sz="900" dirty="0" err="1">
                <a:solidFill>
                  <a:schemeClr val="accent2">
                    <a:lumMod val="10000"/>
                  </a:schemeClr>
                </a:solidFill>
                <a:latin typeface="Work Sans"/>
              </a:rPr>
              <a:t>Turbana</a:t>
            </a:r>
            <a:r>
              <a:rPr lang="es-CO" sz="900" dirty="0">
                <a:solidFill>
                  <a:schemeClr val="accent2">
                    <a:lumMod val="10000"/>
                  </a:schemeClr>
                </a:solidFill>
                <a:latin typeface="Work Sans"/>
              </a:rPr>
              <a:t>, Soplaviento, San Cristóbal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4BA427C-6401-410E-83F5-DE142629DAB6}"/>
              </a:ext>
            </a:extLst>
          </p:cNvPr>
          <p:cNvSpPr/>
          <p:nvPr/>
        </p:nvSpPr>
        <p:spPr>
          <a:xfrm>
            <a:off x="3149610" y="4309588"/>
            <a:ext cx="969219" cy="294265"/>
          </a:xfrm>
          <a:prstGeom prst="roundRect">
            <a:avLst/>
          </a:prstGeom>
          <a:solidFill>
            <a:srgbClr val="DBE4F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CO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Atlántico (8)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E5DBB25-C5A9-4F5D-B66F-1F21D3BD94EB}"/>
              </a:ext>
            </a:extLst>
          </p:cNvPr>
          <p:cNvSpPr/>
          <p:nvPr/>
        </p:nvSpPr>
        <p:spPr>
          <a:xfrm>
            <a:off x="3215894" y="4565588"/>
            <a:ext cx="2357474" cy="484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s-CO" sz="900" dirty="0">
                <a:solidFill>
                  <a:schemeClr val="accent2">
                    <a:lumMod val="10000"/>
                  </a:schemeClr>
                </a:solidFill>
                <a:latin typeface="Work Sans"/>
              </a:rPr>
              <a:t>Campo de la Cruz, Candelaria, Sabanalarga, Santa Lucia, Suan, Repelón, Luruaco, Manatí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C0C16AE-33DF-40A9-89B1-BC6E17E9C288}"/>
              </a:ext>
            </a:extLst>
          </p:cNvPr>
          <p:cNvSpPr/>
          <p:nvPr/>
        </p:nvSpPr>
        <p:spPr>
          <a:xfrm>
            <a:off x="5751572" y="4308132"/>
            <a:ext cx="763427" cy="294265"/>
          </a:xfrm>
          <a:prstGeom prst="roundRect">
            <a:avLst/>
          </a:prstGeom>
          <a:solidFill>
            <a:srgbClr val="B0DBF0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CO" sz="12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Sucre (1)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22A45A1-D15C-4036-A8EB-8FB79945B380}"/>
              </a:ext>
            </a:extLst>
          </p:cNvPr>
          <p:cNvSpPr/>
          <p:nvPr/>
        </p:nvSpPr>
        <p:spPr>
          <a:xfrm>
            <a:off x="5821052" y="4565587"/>
            <a:ext cx="1101242" cy="4845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CO" sz="900" dirty="0">
                <a:solidFill>
                  <a:schemeClr val="accent2">
                    <a:lumMod val="10000"/>
                  </a:schemeClr>
                </a:solidFill>
                <a:latin typeface="Work Sans"/>
              </a:rPr>
              <a:t>San Onofre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B81CD5B-7B02-4D86-9C47-D78FA334D1B2}"/>
              </a:ext>
            </a:extLst>
          </p:cNvPr>
          <p:cNvSpPr txBox="1"/>
          <p:nvPr/>
        </p:nvSpPr>
        <p:spPr>
          <a:xfrm>
            <a:off x="1325249" y="3812744"/>
            <a:ext cx="1736343" cy="600164"/>
          </a:xfrm>
          <a:prstGeom prst="rect">
            <a:avLst/>
          </a:prstGeom>
          <a:solidFill>
            <a:srgbClr val="DCEAFB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CO" sz="1050" b="1" dirty="0">
                <a:solidFill>
                  <a:srgbClr val="002060"/>
                </a:solidFill>
                <a:latin typeface="Work Sans"/>
              </a:rPr>
              <a:t>Población </a:t>
            </a:r>
            <a:r>
              <a:rPr lang="es-ES" sz="1050" b="1" dirty="0">
                <a:solidFill>
                  <a:srgbClr val="002060"/>
                </a:solidFill>
                <a:latin typeface="Work Sans"/>
                <a:sym typeface="Helvetica Neue Bold Condensed"/>
              </a:rPr>
              <a:t>Municipios de Influencia: </a:t>
            </a:r>
          </a:p>
          <a:p>
            <a:pPr>
              <a:buClr>
                <a:srgbClr val="000000"/>
              </a:buClr>
              <a:defRPr/>
            </a:pPr>
            <a:r>
              <a:rPr lang="es-CO" sz="1200" b="1" dirty="0">
                <a:solidFill>
                  <a:srgbClr val="002060"/>
                </a:solidFill>
                <a:latin typeface="Work Sans"/>
              </a:rPr>
              <a:t>1.506.000 Hab</a:t>
            </a:r>
            <a:r>
              <a:rPr lang="es-CO" sz="1050" b="1" dirty="0">
                <a:solidFill>
                  <a:srgbClr val="002060"/>
                </a:solidFill>
                <a:latin typeface="Work Sans"/>
              </a:rPr>
              <a:t>.</a:t>
            </a:r>
          </a:p>
        </p:txBody>
      </p:sp>
      <p:sp>
        <p:nvSpPr>
          <p:cNvPr id="31" name="Oval 268">
            <a:extLst>
              <a:ext uri="{FF2B5EF4-FFF2-40B4-BE49-F238E27FC236}">
                <a16:creationId xmlns:a16="http://schemas.microsoft.com/office/drawing/2014/main" id="{71A75F0F-E455-4E3D-8A10-7D3576AE75DD}"/>
              </a:ext>
            </a:extLst>
          </p:cNvPr>
          <p:cNvSpPr/>
          <p:nvPr/>
        </p:nvSpPr>
        <p:spPr>
          <a:xfrm>
            <a:off x="3254576" y="2121182"/>
            <a:ext cx="144000" cy="14400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FA6400"/>
            </a:solidFill>
            <a:prstDash val="solid"/>
          </a:ln>
          <a:effectLst/>
        </p:spPr>
        <p:txBody>
          <a:bodyPr anchor="ctr"/>
          <a:lstStyle/>
          <a:p>
            <a:pPr algn="ctr" defTabSz="1217062">
              <a:defRPr/>
            </a:pPr>
            <a:endParaRPr lang="es-ES_tradnl" dirty="0">
              <a:solidFill>
                <a:prstClr val="white"/>
              </a:solidFill>
              <a:latin typeface="Work Sans"/>
              <a:cs typeface="Trebuchet MS"/>
            </a:endParaRP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57CAFD54-02D1-4B2A-B617-58B119BFC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57073"/>
              </p:ext>
            </p:extLst>
          </p:nvPr>
        </p:nvGraphicFramePr>
        <p:xfrm>
          <a:off x="5998085" y="1017422"/>
          <a:ext cx="2497590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263">
                  <a:extLst>
                    <a:ext uri="{9D8B030D-6E8A-4147-A177-3AD203B41FA5}">
                      <a16:colId xmlns:a16="http://schemas.microsoft.com/office/drawing/2014/main" val="426267923"/>
                    </a:ext>
                  </a:extLst>
                </a:gridCol>
                <a:gridCol w="1008327">
                  <a:extLst>
                    <a:ext uri="{9D8B030D-6E8A-4147-A177-3AD203B41FA5}">
                      <a16:colId xmlns:a16="http://schemas.microsoft.com/office/drawing/2014/main" val="454974195"/>
                    </a:ext>
                  </a:extLst>
                </a:gridCol>
              </a:tblGrid>
              <a:tr h="1662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Duración (años)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Duración (años)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27972"/>
                  </a:ext>
                </a:extLst>
              </a:tr>
              <a:tr h="2583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Plazo de la concesión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CO" sz="14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09182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80AFB210-6435-4CA1-BAFC-F5D0287F4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35917"/>
              </p:ext>
            </p:extLst>
          </p:nvPr>
        </p:nvGraphicFramePr>
        <p:xfrm>
          <a:off x="5849246" y="1779149"/>
          <a:ext cx="2791125" cy="91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587">
                  <a:extLst>
                    <a:ext uri="{9D8B030D-6E8A-4147-A177-3AD203B41FA5}">
                      <a16:colId xmlns:a16="http://schemas.microsoft.com/office/drawing/2014/main" val="426267923"/>
                    </a:ext>
                  </a:extLst>
                </a:gridCol>
                <a:gridCol w="994538">
                  <a:extLst>
                    <a:ext uri="{9D8B030D-6E8A-4147-A177-3AD203B41FA5}">
                      <a16:colId xmlns:a16="http://schemas.microsoft.com/office/drawing/2014/main" val="454974195"/>
                    </a:ext>
                  </a:extLst>
                </a:gridCol>
              </a:tblGrid>
              <a:tr h="248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Valor*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27972"/>
                  </a:ext>
                </a:extLst>
              </a:tr>
              <a:tr h="21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</a:rPr>
                        <a:t> </a:t>
                      </a:r>
                      <a:r>
                        <a:rPr lang="es-CO" sz="1200" b="1" u="none" strike="noStrike" dirty="0" err="1">
                          <a:effectLst/>
                        </a:rPr>
                        <a:t>Capex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$2.343.507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091820"/>
                  </a:ext>
                </a:extLst>
              </a:tr>
              <a:tr h="21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err="1">
                          <a:effectLst/>
                        </a:rPr>
                        <a:t>Opex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$913.111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6281539"/>
                  </a:ext>
                </a:extLst>
              </a:tr>
              <a:tr h="21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</a:rPr>
                        <a:t>Valor del contrato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u="none" strike="noStrike" dirty="0">
                          <a:effectLst/>
                        </a:rPr>
                        <a:t>$3.256.619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569387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7FAA8C79-BA89-43DB-ABBF-41FA8C541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6711"/>
              </p:ext>
            </p:extLst>
          </p:nvPr>
        </p:nvGraphicFramePr>
        <p:xfrm>
          <a:off x="5560246" y="2848224"/>
          <a:ext cx="3369123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796">
                  <a:extLst>
                    <a:ext uri="{9D8B030D-6E8A-4147-A177-3AD203B41FA5}">
                      <a16:colId xmlns:a16="http://schemas.microsoft.com/office/drawing/2014/main" val="426267923"/>
                    </a:ext>
                  </a:extLst>
                </a:gridCol>
                <a:gridCol w="1530327">
                  <a:extLst>
                    <a:ext uri="{9D8B030D-6E8A-4147-A177-3AD203B41FA5}">
                      <a16:colId xmlns:a16="http://schemas.microsoft.com/office/drawing/2014/main" val="454974195"/>
                    </a:ext>
                  </a:extLst>
                </a:gridCol>
              </a:tblGrid>
              <a:tr h="19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Duración (meses)</a:t>
                      </a: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27972"/>
                  </a:ext>
                </a:extLst>
              </a:tr>
              <a:tr h="185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Pre-Construcción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6281539"/>
                  </a:ext>
                </a:extLst>
              </a:tr>
              <a:tr h="1935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Construcción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5693873"/>
                  </a:ext>
                </a:extLst>
              </a:tr>
              <a:tr h="1935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(O+M)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934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8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6A4BFA-31FD-46D5-91FB-532C995ECA05}"/>
              </a:ext>
            </a:extLst>
          </p:cNvPr>
          <p:cNvSpPr txBox="1"/>
          <p:nvPr/>
        </p:nvSpPr>
        <p:spPr>
          <a:xfrm>
            <a:off x="93441" y="710173"/>
            <a:ext cx="5401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proyecto corresponde a la construcción de dos esclusas (Calamar y Puerto Badel), una compuerta de control y obras de interconexión entre ciénaga – ciénaga y ciénaga – canal, las obras se realizarán a lo largo del Canal del Dique desde el Río Magdalena hasta el delta del Mar Caribe. Los objetivos a cumplir con la ejecución del proyecto son:</a:t>
            </a:r>
          </a:p>
          <a:p>
            <a:pPr algn="just"/>
            <a:endParaRPr lang="es-E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Regulación activa del ingreso de caudales al sistema del Canal del Dique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Control de tránsito de sedimentos entre el canal y las bahías de Cartagena y Barbacoas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Control de inundaciones  y control de niveles de agua en el Canal del Dique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Control de la intrusión salina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Escenarios para  la adaptación al cambio climático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Mejoramiento de las conexiones ciénaga - ciénaga y ciénaga – canal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Restauración de  los ecosistemas  Parque Nacional Natural Corales del Rosario y San Bernardo 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Restauración de rondas de ciénagas, caños y Canal del Dique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Aseguramiento del recurso hídrico del Canal para agua potable, riego, ganadería, pesca y otros servicios</a:t>
            </a:r>
          </a:p>
          <a:p>
            <a:pPr marL="257175" indent="-257175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108000"/>
              <a:buFont typeface="Arial" charset="0"/>
              <a:buChar char="•"/>
              <a:defRPr/>
            </a:pPr>
            <a:r>
              <a:rPr lang="es-ES_tradnl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Optimización</a:t>
            </a:r>
            <a:r>
              <a:rPr lang="es-ES" sz="1300" dirty="0">
                <a:solidFill>
                  <a:schemeClr val="tx1"/>
                </a:solidFill>
                <a:latin typeface="Calibri" panose="020F0502020204030204" pitchFamily="34" charset="0"/>
                <a:ea typeface="Arial Narrow" charset="0"/>
                <a:cs typeface="Calibri" panose="020F0502020204030204" pitchFamily="34" charset="0"/>
              </a:rPr>
              <a:t> de la navegabilidad en el Canal</a:t>
            </a:r>
            <a:endParaRPr lang="es-CO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3A70CF-24AF-40CE-8DCA-0CC92C5B8F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757" y="605421"/>
            <a:ext cx="3033676" cy="18324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61A1A5-1535-441F-ACB5-E6E9E613E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783" y="2575990"/>
            <a:ext cx="3033650" cy="18333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45F629-477D-4EC3-8C9F-50CE261E57EC}"/>
              </a:ext>
            </a:extLst>
          </p:cNvPr>
          <p:cNvSpPr txBox="1"/>
          <p:nvPr/>
        </p:nvSpPr>
        <p:spPr>
          <a:xfrm>
            <a:off x="5711629" y="4429012"/>
            <a:ext cx="8851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dirty="0">
                <a:latin typeface="Arial Narrow" panose="020B0604020202020204" pitchFamily="34" charset="0"/>
                <a:cs typeface="Arial Narrow" panose="020B0604020202020204" pitchFamily="34" charset="0"/>
              </a:rPr>
              <a:t>Fuente: Consorcio Dique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54058F-9061-430F-8888-1B8EF58E3F08}"/>
              </a:ext>
            </a:extLst>
          </p:cNvPr>
          <p:cNvSpPr txBox="1"/>
          <p:nvPr/>
        </p:nvSpPr>
        <p:spPr>
          <a:xfrm>
            <a:off x="5711629" y="2416631"/>
            <a:ext cx="8851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>
                <a:latin typeface="Arial Narrow" panose="020B0604020202020204" pitchFamily="34" charset="0"/>
                <a:cs typeface="Arial Narrow" panose="020B0604020202020204" pitchFamily="34" charset="0"/>
              </a:rPr>
              <a:t>Fuente: Consorcio Dique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92446-4128-4654-957A-82A3E60D8D9E}"/>
              </a:ext>
            </a:extLst>
          </p:cNvPr>
          <p:cNvSpPr/>
          <p:nvPr/>
        </p:nvSpPr>
        <p:spPr>
          <a:xfrm>
            <a:off x="68581" y="137160"/>
            <a:ext cx="4533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</a:t>
            </a:r>
          </a:p>
          <a:p>
            <a:pPr defTabSz="685800">
              <a:defRPr/>
            </a:pPr>
            <a:r>
              <a:rPr lang="es-ES" sz="1600" u="sng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Descripción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264720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1752215" y="842127"/>
            <a:ext cx="5802923" cy="3831116"/>
            <a:chOff x="3962390" y="1106685"/>
            <a:chExt cx="7737230" cy="510815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725901A-FE06-A242-884C-6C4E975EB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390" y="1106685"/>
              <a:ext cx="7737230" cy="5103596"/>
            </a:xfrm>
            <a:prstGeom prst="rect">
              <a:avLst/>
            </a:prstGeom>
          </p:spPr>
        </p:pic>
        <p:sp>
          <p:nvSpPr>
            <p:cNvPr id="21" name="Triángulo 20"/>
            <p:cNvSpPr/>
            <p:nvPr/>
          </p:nvSpPr>
          <p:spPr>
            <a:xfrm>
              <a:off x="6945085" y="5691634"/>
              <a:ext cx="178755" cy="165004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50" dirty="0"/>
            </a:p>
          </p:txBody>
        </p:sp>
        <p:sp>
          <p:nvSpPr>
            <p:cNvPr id="22" name="Triángulo 21"/>
            <p:cNvSpPr/>
            <p:nvPr/>
          </p:nvSpPr>
          <p:spPr>
            <a:xfrm>
              <a:off x="5081909" y="6049836"/>
              <a:ext cx="178755" cy="16500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50" dirty="0"/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3DCD40-6621-BC4F-9858-CBFACF9956D2}"/>
              </a:ext>
            </a:extLst>
          </p:cNvPr>
          <p:cNvSpPr/>
          <p:nvPr/>
        </p:nvSpPr>
        <p:spPr>
          <a:xfrm>
            <a:off x="438333" y="1415083"/>
            <a:ext cx="1276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Arial Narrow" charset="0"/>
                <a:ea typeface="ＭＳ Ｐゴシック" charset="-128"/>
              </a:rPr>
              <a:t>Obras Principales y Complejos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2" y="3027868"/>
            <a:ext cx="2330193" cy="16466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450" y="636331"/>
            <a:ext cx="2545814" cy="1655311"/>
          </a:xfrm>
          <a:prstGeom prst="rect">
            <a:avLst/>
          </a:prstGeom>
        </p:spPr>
      </p:pic>
      <p:sp>
        <p:nvSpPr>
          <p:cNvPr id="23" name="Triángulo 22"/>
          <p:cNvSpPr>
            <a:spLocks noChangeAspect="1"/>
          </p:cNvSpPr>
          <p:nvPr/>
        </p:nvSpPr>
        <p:spPr>
          <a:xfrm>
            <a:off x="4927752" y="3713736"/>
            <a:ext cx="87752" cy="81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/>
          </a:p>
        </p:txBody>
      </p:sp>
      <p:sp>
        <p:nvSpPr>
          <p:cNvPr id="24" name="Triángulo 23"/>
          <p:cNvSpPr>
            <a:spLocks noChangeAspect="1"/>
          </p:cNvSpPr>
          <p:nvPr/>
        </p:nvSpPr>
        <p:spPr>
          <a:xfrm>
            <a:off x="4927753" y="3821577"/>
            <a:ext cx="87750" cy="81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80026" y="3677941"/>
            <a:ext cx="6763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>
                <a:latin typeface="Arial" charset="0"/>
                <a:ea typeface="Arial" charset="0"/>
                <a:cs typeface="Arial" charset="0"/>
              </a:rPr>
              <a:t>San</a:t>
            </a:r>
            <a:r>
              <a:rPr lang="es-ES_tradnl" sz="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600" dirty="0">
                <a:latin typeface="Arial" charset="0"/>
                <a:ea typeface="Arial" charset="0"/>
                <a:cs typeface="Arial" charset="0"/>
              </a:rPr>
              <a:t>Onofre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980026" y="3785962"/>
            <a:ext cx="6763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>
                <a:latin typeface="Arial" charset="0"/>
                <a:ea typeface="Arial" charset="0"/>
                <a:cs typeface="Arial" charset="0"/>
              </a:rPr>
              <a:t>María La Baja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6EE23E-5956-8043-98E7-CD8326A62B17}"/>
              </a:ext>
            </a:extLst>
          </p:cNvPr>
          <p:cNvSpPr/>
          <p:nvPr/>
        </p:nvSpPr>
        <p:spPr>
          <a:xfrm>
            <a:off x="3053194" y="3743994"/>
            <a:ext cx="119849" cy="106532"/>
          </a:xfrm>
          <a:prstGeom prst="rect">
            <a:avLst/>
          </a:prstGeom>
          <a:solidFill>
            <a:srgbClr val="043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BD2CD4-AA01-EC47-BFDC-E4C395D4048E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399446" y="3027868"/>
            <a:ext cx="713672" cy="716126"/>
          </a:xfrm>
          <a:prstGeom prst="line">
            <a:avLst/>
          </a:prstGeom>
          <a:ln>
            <a:solidFill>
              <a:srgbClr val="0432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993B3D2-8498-9143-A23F-EABA076E5415}"/>
              </a:ext>
            </a:extLst>
          </p:cNvPr>
          <p:cNvCxnSpPr>
            <a:cxnSpLocks/>
          </p:cNvCxnSpPr>
          <p:nvPr/>
        </p:nvCxnSpPr>
        <p:spPr>
          <a:xfrm flipH="1">
            <a:off x="2399446" y="3850526"/>
            <a:ext cx="713672" cy="819298"/>
          </a:xfrm>
          <a:prstGeom prst="line">
            <a:avLst/>
          </a:prstGeom>
          <a:ln>
            <a:solidFill>
              <a:srgbClr val="0432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3A037B2-49EE-2D4A-BBAF-0C74D9AE409B}"/>
              </a:ext>
            </a:extLst>
          </p:cNvPr>
          <p:cNvSpPr/>
          <p:nvPr/>
        </p:nvSpPr>
        <p:spPr>
          <a:xfrm>
            <a:off x="6351954" y="2784397"/>
            <a:ext cx="119849" cy="106532"/>
          </a:xfrm>
          <a:prstGeom prst="rect">
            <a:avLst/>
          </a:prstGeom>
          <a:solidFill>
            <a:srgbClr val="043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F197F4C-8894-F949-8C6A-CF37C4D6365B}"/>
              </a:ext>
            </a:extLst>
          </p:cNvPr>
          <p:cNvCxnSpPr>
            <a:cxnSpLocks/>
            <a:stCxn id="29" idx="1"/>
          </p:cNvCxnSpPr>
          <p:nvPr/>
        </p:nvCxnSpPr>
        <p:spPr>
          <a:xfrm flipV="1">
            <a:off x="6351954" y="636331"/>
            <a:ext cx="141496" cy="2201333"/>
          </a:xfrm>
          <a:prstGeom prst="line">
            <a:avLst/>
          </a:prstGeom>
          <a:ln>
            <a:solidFill>
              <a:srgbClr val="0432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4003910-0440-884E-A641-9E55B1E74A43}"/>
              </a:ext>
            </a:extLst>
          </p:cNvPr>
          <p:cNvCxnSpPr>
            <a:cxnSpLocks/>
          </p:cNvCxnSpPr>
          <p:nvPr/>
        </p:nvCxnSpPr>
        <p:spPr>
          <a:xfrm flipV="1">
            <a:off x="6471802" y="2291643"/>
            <a:ext cx="2567462" cy="599287"/>
          </a:xfrm>
          <a:prstGeom prst="line">
            <a:avLst/>
          </a:prstGeom>
          <a:ln>
            <a:solidFill>
              <a:srgbClr val="0432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61AA84A-6821-BE4F-8119-8878FA1B5821}"/>
              </a:ext>
            </a:extLst>
          </p:cNvPr>
          <p:cNvSpPr/>
          <p:nvPr/>
        </p:nvSpPr>
        <p:spPr>
          <a:xfrm>
            <a:off x="4400037" y="3155070"/>
            <a:ext cx="3161280" cy="1394420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294615-6881-B74C-A63E-678D722AF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486" y="3255180"/>
            <a:ext cx="651410" cy="2592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355E861-8845-7E4D-B642-DF12A56D2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4411582" y="3163449"/>
            <a:ext cx="1195464" cy="137782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CD9003A5-A082-FD48-B254-02201E98000E}"/>
              </a:ext>
            </a:extLst>
          </p:cNvPr>
          <p:cNvSpPr/>
          <p:nvPr/>
        </p:nvSpPr>
        <p:spPr>
          <a:xfrm>
            <a:off x="4927752" y="3677942"/>
            <a:ext cx="679294" cy="315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07C0109-BBAB-C145-8263-632E8E14146D}"/>
              </a:ext>
            </a:extLst>
          </p:cNvPr>
          <p:cNvSpPr txBox="1"/>
          <p:nvPr/>
        </p:nvSpPr>
        <p:spPr>
          <a:xfrm>
            <a:off x="4583590" y="3677942"/>
            <a:ext cx="2977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Caño Viejo, Ciénagas Machado, La Placita, Palotal, La Sabana y Dique Viejo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Ciénagas Jobo y Rabón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Embalse El Guajaro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Ciénagas Copte, Tupe, Zarzal, Matuya y Maria La Baja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Ciénagas La Luisa, Atascosa, Aguas Claras, El Tambo y Cienaguita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Diques de Cierre Puerto Badel, Camaroneras Canal Caño Rico y Protección Pueblos Delta</a:t>
            </a:r>
          </a:p>
          <a:p>
            <a:r>
              <a:rPr lang="es-CO" sz="675" dirty="0">
                <a:latin typeface="Arial Narrow" panose="020B0604020202020204" pitchFamily="34" charset="0"/>
                <a:cs typeface="Arial Narrow" panose="020B0604020202020204" pitchFamily="34" charset="0"/>
              </a:rPr>
              <a:t>Canales El Estero, Lomas De Matunilla y Leticia-Recreo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53609E2-655A-424D-86DB-A057919F9A4E}"/>
              </a:ext>
            </a:extLst>
          </p:cNvPr>
          <p:cNvSpPr/>
          <p:nvPr/>
        </p:nvSpPr>
        <p:spPr>
          <a:xfrm>
            <a:off x="68581" y="137161"/>
            <a:ext cx="4533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 – El Proyecto</a:t>
            </a:r>
          </a:p>
        </p:txBody>
      </p:sp>
    </p:spTree>
    <p:extLst>
      <p:ext uri="{BB962C8B-B14F-4D97-AF65-F5344CB8AC3E}">
        <p14:creationId xmlns:p14="http://schemas.microsoft.com/office/powerpoint/2010/main" val="82620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344083" y="678306"/>
            <a:ext cx="26940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>
                <a:solidFill>
                  <a:schemeClr val="accent1"/>
                </a:solidFill>
                <a:latin typeface="Arial Narrow" charset="0"/>
                <a:ea typeface="ＭＳ Ｐゴシック" charset="-128"/>
              </a:rPr>
              <a:t>Distribución por Unidad Funcional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3C982C1-1981-4067-B03E-D5362D680DD5}"/>
              </a:ext>
            </a:extLst>
          </p:cNvPr>
          <p:cNvSpPr txBox="1">
            <a:spLocks/>
          </p:cNvSpPr>
          <p:nvPr/>
        </p:nvSpPr>
        <p:spPr>
          <a:xfrm>
            <a:off x="236485" y="814268"/>
            <a:ext cx="8731336" cy="40399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0 – </a:t>
            </a:r>
            <a:r>
              <a:rPr lang="es-CO" sz="1350" dirty="0">
                <a:latin typeface="Arial Narrow" panose="020B0604020202020204" pitchFamily="34" charset="0"/>
              </a:rPr>
              <a:t>Dragados + Mantenimiento de Vías + Puesta a Punto Vía Complejo Calamar y Puerto Badel + Gastos Administrativos</a:t>
            </a:r>
            <a:endParaRPr lang="es-ES_tradnl" sz="1350" dirty="0">
              <a:latin typeface="Arial Narrow" panose="020B0604020202020204" pitchFamily="34" charset="0"/>
              <a:ea typeface="Verdana" panose="020B0604030504040204" pitchFamily="34" charset="0"/>
              <a:cs typeface="Arial Narrow" panose="020B0604020202020204" pitchFamily="34" charset="0"/>
            </a:endParaRP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 – Desviación Esclusa Calamar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2 – Tablestaca Calamar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3 – Esclusa Complejo Calamar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4 – Edificios Complejo Calamar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5 – Vertedero (Compuerta control caudales) Calamar + Paso de Peces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6 – Desviación Esclusa Puerto Badel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7 – Tablestaca Puerto Badel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8 – Esclusa y Edificios Complejo Puerto Badel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9 – Complejos F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10 – Complejos G y Protección Centros Poblados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11 – Complejo D</a:t>
            </a:r>
          </a:p>
          <a:p>
            <a:pPr marL="0" defTabSz="34290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12 – Complejos A, B y E </a:t>
            </a:r>
          </a:p>
          <a:p>
            <a:pPr marL="0" defTabSz="34290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13 – Protección Calamar</a:t>
            </a:r>
          </a:p>
          <a:p>
            <a:pPr marL="0" fontAlgn="base">
              <a:spcBef>
                <a:spcPts val="450"/>
              </a:spcBef>
              <a:spcAft>
                <a:spcPct val="0"/>
              </a:spcAft>
              <a:buClr>
                <a:srgbClr val="0C3872"/>
              </a:buClr>
              <a:buSzPct val="108000"/>
              <a:buFont typeface="Arial" panose="020B0604020202020204" pitchFamily="34" charset="0"/>
              <a:buChar char="•"/>
              <a:defRPr/>
            </a:pPr>
            <a:r>
              <a:rPr lang="es-ES_tradnl" sz="1350" dirty="0"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UF 14 – Protección Orillas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FCC7CB-35A1-441B-AC84-53165FFFED0F}"/>
              </a:ext>
            </a:extLst>
          </p:cNvPr>
          <p:cNvSpPr/>
          <p:nvPr/>
        </p:nvSpPr>
        <p:spPr>
          <a:xfrm>
            <a:off x="68581" y="137160"/>
            <a:ext cx="4533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</a:t>
            </a:r>
          </a:p>
          <a:p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Distribución por Unidad Funcional</a:t>
            </a:r>
          </a:p>
        </p:txBody>
      </p:sp>
    </p:spTree>
    <p:extLst>
      <p:ext uri="{BB962C8B-B14F-4D97-AF65-F5344CB8AC3E}">
        <p14:creationId xmlns:p14="http://schemas.microsoft.com/office/powerpoint/2010/main" val="424542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ángulo 360">
            <a:extLst>
              <a:ext uri="{FF2B5EF4-FFF2-40B4-BE49-F238E27FC236}">
                <a16:creationId xmlns:a16="http://schemas.microsoft.com/office/drawing/2014/main" id="{EFEE40A6-47F0-4744-9647-8EB52B6A41FC}"/>
              </a:ext>
            </a:extLst>
          </p:cNvPr>
          <p:cNvSpPr/>
          <p:nvPr/>
        </p:nvSpPr>
        <p:spPr>
          <a:xfrm>
            <a:off x="396919" y="739351"/>
            <a:ext cx="7952760" cy="4323347"/>
          </a:xfrm>
          <a:prstGeom prst="rect">
            <a:avLst/>
          </a:prstGeom>
          <a:solidFill>
            <a:srgbClr val="DC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0D2000-1AFC-44E9-86D1-2F23880B5E8E}"/>
              </a:ext>
            </a:extLst>
          </p:cNvPr>
          <p:cNvSpPr/>
          <p:nvPr/>
        </p:nvSpPr>
        <p:spPr>
          <a:xfrm>
            <a:off x="68581" y="137160"/>
            <a:ext cx="4533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</a:t>
            </a:r>
          </a:p>
          <a:p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Cronograma obras</a:t>
            </a:r>
          </a:p>
        </p:txBody>
      </p:sp>
      <p:grpSp>
        <p:nvGrpSpPr>
          <p:cNvPr id="544" name="Grupo 543">
            <a:extLst>
              <a:ext uri="{FF2B5EF4-FFF2-40B4-BE49-F238E27FC236}">
                <a16:creationId xmlns:a16="http://schemas.microsoft.com/office/drawing/2014/main" id="{678BB19A-BE00-4963-9F16-7EAF72C5700C}"/>
              </a:ext>
            </a:extLst>
          </p:cNvPr>
          <p:cNvGrpSpPr/>
          <p:nvPr/>
        </p:nvGrpSpPr>
        <p:grpSpPr>
          <a:xfrm>
            <a:off x="527350" y="747038"/>
            <a:ext cx="7698668" cy="4425527"/>
            <a:chOff x="703133" y="996050"/>
            <a:chExt cx="10264890" cy="5900703"/>
          </a:xfrm>
        </p:grpSpPr>
        <p:sp>
          <p:nvSpPr>
            <p:cNvPr id="182" name="Marcador de texto 3">
              <a:extLst>
                <a:ext uri="{FF2B5EF4-FFF2-40B4-BE49-F238E27FC236}">
                  <a16:creationId xmlns:a16="http://schemas.microsoft.com/office/drawing/2014/main" id="{8A5D0882-376E-4647-96AF-7913BF53DC2F}"/>
                </a:ext>
              </a:extLst>
            </p:cNvPr>
            <p:cNvSpPr txBox="1">
              <a:spLocks/>
            </p:cNvSpPr>
            <p:nvPr/>
          </p:nvSpPr>
          <p:spPr>
            <a:xfrm>
              <a:off x="1059095" y="1546671"/>
              <a:ext cx="9669897" cy="425853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sz="1800">
                <a:solidFill>
                  <a:srgbClr val="073E76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83" name="CuadroTexto 182">
              <a:extLst>
                <a:ext uri="{FF2B5EF4-FFF2-40B4-BE49-F238E27FC236}">
                  <a16:creationId xmlns:a16="http://schemas.microsoft.com/office/drawing/2014/main" id="{FF3E58EB-3F58-4548-B90B-CF860BF103FB}"/>
                </a:ext>
              </a:extLst>
            </p:cNvPr>
            <p:cNvSpPr txBox="1"/>
            <p:nvPr/>
          </p:nvSpPr>
          <p:spPr>
            <a:xfrm>
              <a:off x="750154" y="2018677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</a:t>
              </a: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2C48FBE4-CCBB-4EE0-B312-DE7A575FF1A1}"/>
                </a:ext>
              </a:extLst>
            </p:cNvPr>
            <p:cNvSpPr txBox="1"/>
            <p:nvPr/>
          </p:nvSpPr>
          <p:spPr>
            <a:xfrm>
              <a:off x="750154" y="2359746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UF2</a:t>
              </a:r>
            </a:p>
          </p:txBody>
        </p:sp>
        <p:sp>
          <p:nvSpPr>
            <p:cNvPr id="185" name="Cheurón 142">
              <a:extLst>
                <a:ext uri="{FF2B5EF4-FFF2-40B4-BE49-F238E27FC236}">
                  <a16:creationId xmlns:a16="http://schemas.microsoft.com/office/drawing/2014/main" id="{B07F9CE6-2CDE-42E7-9789-B339C8AAB283}"/>
                </a:ext>
              </a:extLst>
            </p:cNvPr>
            <p:cNvSpPr/>
            <p:nvPr/>
          </p:nvSpPr>
          <p:spPr>
            <a:xfrm>
              <a:off x="5198666" y="996050"/>
              <a:ext cx="5432497" cy="446303"/>
            </a:xfrm>
            <a:prstGeom prst="chevron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r>
                <a:rPr lang="es-ES" sz="900" b="1" dirty="0">
                  <a:solidFill>
                    <a:prstClr val="black"/>
                  </a:solidFill>
                  <a:latin typeface="Arial Narrow"/>
                  <a:cs typeface="Arial Narrow"/>
                </a:rPr>
                <a:t>Operación y Mantenimiento </a:t>
              </a:r>
            </a:p>
            <a:p>
              <a:pPr algn="ctr" defTabSz="342900">
                <a:buClrTx/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Plazo: 111 meses</a:t>
              </a:r>
            </a:p>
          </p:txBody>
        </p:sp>
        <p:sp>
          <p:nvSpPr>
            <p:cNvPr id="186" name="Cheurón 143">
              <a:extLst>
                <a:ext uri="{FF2B5EF4-FFF2-40B4-BE49-F238E27FC236}">
                  <a16:creationId xmlns:a16="http://schemas.microsoft.com/office/drawing/2014/main" id="{509F3642-2E3A-415F-A3F9-408B53F9CE12}"/>
                </a:ext>
              </a:extLst>
            </p:cNvPr>
            <p:cNvSpPr/>
            <p:nvPr/>
          </p:nvSpPr>
          <p:spPr>
            <a:xfrm>
              <a:off x="3222545" y="996050"/>
              <a:ext cx="2135372" cy="446303"/>
            </a:xfrm>
            <a:prstGeom prst="chevron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r>
                <a:rPr lang="es-ES" sz="900" b="1" dirty="0">
                  <a:solidFill>
                    <a:prstClr val="white"/>
                  </a:solidFill>
                  <a:latin typeface="Arial Narrow"/>
                  <a:cs typeface="Arial Narrow"/>
                </a:rPr>
                <a:t>Construcción</a:t>
              </a:r>
            </a:p>
            <a:p>
              <a:pPr algn="ctr" defTabSz="342900">
                <a:buClrTx/>
                <a:defRPr/>
              </a:pPr>
              <a:r>
                <a:rPr lang="es-ES" sz="900" dirty="0">
                  <a:solidFill>
                    <a:prstClr val="white"/>
                  </a:solidFill>
                  <a:latin typeface="Arial Narrow"/>
                  <a:cs typeface="Arial Narrow"/>
                </a:rPr>
                <a:t>Plazo: 51 meses</a:t>
              </a:r>
            </a:p>
          </p:txBody>
        </p:sp>
        <p:sp>
          <p:nvSpPr>
            <p:cNvPr id="187" name="Cheurón 144">
              <a:extLst>
                <a:ext uri="{FF2B5EF4-FFF2-40B4-BE49-F238E27FC236}">
                  <a16:creationId xmlns:a16="http://schemas.microsoft.com/office/drawing/2014/main" id="{EB708AE6-56D2-4071-9B96-74D096062756}"/>
                </a:ext>
              </a:extLst>
            </p:cNvPr>
            <p:cNvSpPr/>
            <p:nvPr/>
          </p:nvSpPr>
          <p:spPr>
            <a:xfrm>
              <a:off x="1661440" y="996050"/>
              <a:ext cx="1715966" cy="446303"/>
            </a:xfrm>
            <a:prstGeom prst="chevron">
              <a:avLst/>
            </a:prstGeom>
            <a:solidFill>
              <a:srgbClr val="1F497D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r>
                <a:rPr lang="es-ES" sz="900" b="1" dirty="0">
                  <a:solidFill>
                    <a:prstClr val="white"/>
                  </a:solidFill>
                  <a:latin typeface="Arial Narrow"/>
                  <a:cs typeface="Arial Narrow"/>
                </a:rPr>
                <a:t>Preconstrucción</a:t>
              </a:r>
            </a:p>
            <a:p>
              <a:pPr algn="ctr" defTabSz="342900">
                <a:buClrTx/>
                <a:defRPr/>
              </a:pPr>
              <a:r>
                <a:rPr lang="es-ES" sz="900" dirty="0">
                  <a:solidFill>
                    <a:prstClr val="white"/>
                  </a:solidFill>
                  <a:latin typeface="Arial Narrow"/>
                  <a:cs typeface="Arial Narrow"/>
                </a:rPr>
                <a:t>Plazo: 18 meses</a:t>
              </a:r>
            </a:p>
          </p:txBody>
        </p:sp>
        <p:cxnSp>
          <p:nvCxnSpPr>
            <p:cNvPr id="188" name="Conector recto 187">
              <a:extLst>
                <a:ext uri="{FF2B5EF4-FFF2-40B4-BE49-F238E27FC236}">
                  <a16:creationId xmlns:a16="http://schemas.microsoft.com/office/drawing/2014/main" id="{4EBD92D7-35B5-4898-B0C8-9C65703A3E84}"/>
                </a:ext>
              </a:extLst>
            </p:cNvPr>
            <p:cNvCxnSpPr>
              <a:cxnSpLocks/>
              <a:stCxn id="195" idx="6"/>
              <a:endCxn id="190" idx="2"/>
            </p:cNvCxnSpPr>
            <p:nvPr/>
          </p:nvCxnSpPr>
          <p:spPr>
            <a:xfrm flipV="1">
              <a:off x="3905722" y="2159095"/>
              <a:ext cx="6570580" cy="1112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34036C3B-8F52-405A-9BA6-B3CD8843FB91}"/>
                </a:ext>
              </a:extLst>
            </p:cNvPr>
            <p:cNvSpPr/>
            <p:nvPr/>
          </p:nvSpPr>
          <p:spPr>
            <a:xfrm>
              <a:off x="1657179" y="2073826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0" name="Elipse 189">
              <a:extLst>
                <a:ext uri="{FF2B5EF4-FFF2-40B4-BE49-F238E27FC236}">
                  <a16:creationId xmlns:a16="http://schemas.microsoft.com/office/drawing/2014/main" id="{F766DDDC-CD24-489B-8BA6-520CAA340CBD}"/>
                </a:ext>
              </a:extLst>
            </p:cNvPr>
            <p:cNvSpPr/>
            <p:nvPr/>
          </p:nvSpPr>
          <p:spPr>
            <a:xfrm>
              <a:off x="10476302" y="2073826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1" name="Elipse 190">
              <a:extLst>
                <a:ext uri="{FF2B5EF4-FFF2-40B4-BE49-F238E27FC236}">
                  <a16:creationId xmlns:a16="http://schemas.microsoft.com/office/drawing/2014/main" id="{AB4E8EAA-CF98-4D35-ABEB-3FDA6AB19186}"/>
                </a:ext>
              </a:extLst>
            </p:cNvPr>
            <p:cNvSpPr/>
            <p:nvPr/>
          </p:nvSpPr>
          <p:spPr>
            <a:xfrm>
              <a:off x="3175139" y="2073826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3" name="Rectángulo 192">
              <a:extLst>
                <a:ext uri="{FF2B5EF4-FFF2-40B4-BE49-F238E27FC236}">
                  <a16:creationId xmlns:a16="http://schemas.microsoft.com/office/drawing/2014/main" id="{E6838FDC-DB27-442C-BD00-E2A0E06953F5}"/>
                </a:ext>
              </a:extLst>
            </p:cNvPr>
            <p:cNvSpPr/>
            <p:nvPr/>
          </p:nvSpPr>
          <p:spPr>
            <a:xfrm>
              <a:off x="2257756" y="1461044"/>
              <a:ext cx="1935760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1050" b="1" dirty="0">
                  <a:solidFill>
                    <a:prstClr val="black"/>
                  </a:solidFill>
                  <a:latin typeface="Arial Narrow"/>
                  <a:cs typeface="Arial Narrow"/>
                </a:rPr>
                <a:t>Mes 18</a:t>
              </a:r>
            </a:p>
          </p:txBody>
        </p:sp>
        <p:sp>
          <p:nvSpPr>
            <p:cNvPr id="195" name="Elipse 194">
              <a:extLst>
                <a:ext uri="{FF2B5EF4-FFF2-40B4-BE49-F238E27FC236}">
                  <a16:creationId xmlns:a16="http://schemas.microsoft.com/office/drawing/2014/main" id="{686DEACC-B0F9-4D30-855C-65ABC4EF36B5}"/>
                </a:ext>
              </a:extLst>
            </p:cNvPr>
            <p:cNvSpPr/>
            <p:nvPr/>
          </p:nvSpPr>
          <p:spPr>
            <a:xfrm>
              <a:off x="3750861" y="2074938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96" name="Conector recto 195">
              <a:extLst>
                <a:ext uri="{FF2B5EF4-FFF2-40B4-BE49-F238E27FC236}">
                  <a16:creationId xmlns:a16="http://schemas.microsoft.com/office/drawing/2014/main" id="{FE966409-DEB8-45EE-AC39-94CDB44DF8CA}"/>
                </a:ext>
              </a:extLst>
            </p:cNvPr>
            <p:cNvCxnSpPr>
              <a:cxnSpLocks/>
              <a:stCxn id="191" idx="6"/>
              <a:endCxn id="195" idx="2"/>
            </p:cNvCxnSpPr>
            <p:nvPr/>
          </p:nvCxnSpPr>
          <p:spPr>
            <a:xfrm>
              <a:off x="3330000" y="2159095"/>
              <a:ext cx="420861" cy="1112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197" name="Conector recto 196">
              <a:extLst>
                <a:ext uri="{FF2B5EF4-FFF2-40B4-BE49-F238E27FC236}">
                  <a16:creationId xmlns:a16="http://schemas.microsoft.com/office/drawing/2014/main" id="{69265360-6537-48DA-B456-2FFF1F2F1CCC}"/>
                </a:ext>
              </a:extLst>
            </p:cNvPr>
            <p:cNvCxnSpPr>
              <a:cxnSpLocks/>
              <a:stCxn id="205" idx="6"/>
              <a:endCxn id="199" idx="2"/>
            </p:cNvCxnSpPr>
            <p:nvPr/>
          </p:nvCxnSpPr>
          <p:spPr>
            <a:xfrm flipV="1">
              <a:off x="4045995" y="2488315"/>
              <a:ext cx="6430307" cy="977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198" name="Elipse 197">
              <a:extLst>
                <a:ext uri="{FF2B5EF4-FFF2-40B4-BE49-F238E27FC236}">
                  <a16:creationId xmlns:a16="http://schemas.microsoft.com/office/drawing/2014/main" id="{F12ACAF4-647C-4A89-92D8-0A0CAB4487B6}"/>
                </a:ext>
              </a:extLst>
            </p:cNvPr>
            <p:cNvSpPr/>
            <p:nvPr/>
          </p:nvSpPr>
          <p:spPr>
            <a:xfrm>
              <a:off x="1657179" y="2403046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9" name="Elipse 198">
              <a:extLst>
                <a:ext uri="{FF2B5EF4-FFF2-40B4-BE49-F238E27FC236}">
                  <a16:creationId xmlns:a16="http://schemas.microsoft.com/office/drawing/2014/main" id="{4DB7E814-823A-47E3-9E17-3BB496202D2C}"/>
                </a:ext>
              </a:extLst>
            </p:cNvPr>
            <p:cNvSpPr/>
            <p:nvPr/>
          </p:nvSpPr>
          <p:spPr>
            <a:xfrm>
              <a:off x="10476302" y="2403046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00" name="Elipse 199">
              <a:extLst>
                <a:ext uri="{FF2B5EF4-FFF2-40B4-BE49-F238E27FC236}">
                  <a16:creationId xmlns:a16="http://schemas.microsoft.com/office/drawing/2014/main" id="{DA949A34-984B-4741-9B94-C79FAEB45B04}"/>
                </a:ext>
              </a:extLst>
            </p:cNvPr>
            <p:cNvSpPr/>
            <p:nvPr/>
          </p:nvSpPr>
          <p:spPr>
            <a:xfrm>
              <a:off x="3175139" y="2403046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04" name="Rectángulo 203">
              <a:extLst>
                <a:ext uri="{FF2B5EF4-FFF2-40B4-BE49-F238E27FC236}">
                  <a16:creationId xmlns:a16="http://schemas.microsoft.com/office/drawing/2014/main" id="{5820A204-08C3-4E1E-93E4-9185FF4851F9}"/>
                </a:ext>
              </a:extLst>
            </p:cNvPr>
            <p:cNvSpPr/>
            <p:nvPr/>
          </p:nvSpPr>
          <p:spPr>
            <a:xfrm>
              <a:off x="3519309" y="2519973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27</a:t>
              </a:r>
            </a:p>
          </p:txBody>
        </p:sp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ADBCB13F-6753-48A7-A8E5-9A88D3166955}"/>
                </a:ext>
              </a:extLst>
            </p:cNvPr>
            <p:cNvSpPr/>
            <p:nvPr/>
          </p:nvSpPr>
          <p:spPr>
            <a:xfrm>
              <a:off x="3891134" y="2404023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id="{8049C1A6-C74A-4DDD-8464-BB58E2E5C7DA}"/>
                </a:ext>
              </a:extLst>
            </p:cNvPr>
            <p:cNvCxnSpPr>
              <a:cxnSpLocks/>
              <a:stCxn id="198" idx="6"/>
              <a:endCxn id="200" idx="2"/>
            </p:cNvCxnSpPr>
            <p:nvPr/>
          </p:nvCxnSpPr>
          <p:spPr>
            <a:xfrm>
              <a:off x="1812040" y="2488315"/>
              <a:ext cx="1363099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49B7F740-600F-408B-951A-EB42373BE82F}"/>
                </a:ext>
              </a:extLst>
            </p:cNvPr>
            <p:cNvCxnSpPr>
              <a:cxnSpLocks/>
              <a:stCxn id="213" idx="6"/>
              <a:endCxn id="209" idx="2"/>
            </p:cNvCxnSpPr>
            <p:nvPr/>
          </p:nvCxnSpPr>
          <p:spPr>
            <a:xfrm>
              <a:off x="4425808" y="2796737"/>
              <a:ext cx="6050494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E3881743-4E8E-4717-9182-6E65308FBF0E}"/>
                </a:ext>
              </a:extLst>
            </p:cNvPr>
            <p:cNvSpPr/>
            <p:nvPr/>
          </p:nvSpPr>
          <p:spPr>
            <a:xfrm>
              <a:off x="1657179" y="2711468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875FE7FA-8C1D-42F2-AC38-FA0301174446}"/>
                </a:ext>
              </a:extLst>
            </p:cNvPr>
            <p:cNvSpPr/>
            <p:nvPr/>
          </p:nvSpPr>
          <p:spPr>
            <a:xfrm>
              <a:off x="10476302" y="2711468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2" name="Rectángulo 211">
              <a:extLst>
                <a:ext uri="{FF2B5EF4-FFF2-40B4-BE49-F238E27FC236}">
                  <a16:creationId xmlns:a16="http://schemas.microsoft.com/office/drawing/2014/main" id="{21BCF15F-DAF3-458B-88D7-124FA5A39147}"/>
                </a:ext>
              </a:extLst>
            </p:cNvPr>
            <p:cNvSpPr/>
            <p:nvPr/>
          </p:nvSpPr>
          <p:spPr>
            <a:xfrm>
              <a:off x="3876799" y="2812019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47</a:t>
              </a:r>
            </a:p>
          </p:txBody>
        </p:sp>
        <p:sp>
          <p:nvSpPr>
            <p:cNvPr id="213" name="Elipse 212">
              <a:extLst>
                <a:ext uri="{FF2B5EF4-FFF2-40B4-BE49-F238E27FC236}">
                  <a16:creationId xmlns:a16="http://schemas.microsoft.com/office/drawing/2014/main" id="{6E143984-940B-4C66-894D-8CC4274D9843}"/>
                </a:ext>
              </a:extLst>
            </p:cNvPr>
            <p:cNvSpPr/>
            <p:nvPr/>
          </p:nvSpPr>
          <p:spPr>
            <a:xfrm>
              <a:off x="4270947" y="2711468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14" name="Conector recto 213">
              <a:extLst>
                <a:ext uri="{FF2B5EF4-FFF2-40B4-BE49-F238E27FC236}">
                  <a16:creationId xmlns:a16="http://schemas.microsoft.com/office/drawing/2014/main" id="{F769D016-89B4-4A0A-A742-AF4E626F61C0}"/>
                </a:ext>
              </a:extLst>
            </p:cNvPr>
            <p:cNvCxnSpPr>
              <a:cxnSpLocks/>
              <a:stCxn id="250" idx="6"/>
              <a:endCxn id="213" idx="2"/>
            </p:cNvCxnSpPr>
            <p:nvPr/>
          </p:nvCxnSpPr>
          <p:spPr>
            <a:xfrm flipV="1">
              <a:off x="3330000" y="2796737"/>
              <a:ext cx="940947" cy="7996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15" name="Conector recto 214">
              <a:extLst>
                <a:ext uri="{FF2B5EF4-FFF2-40B4-BE49-F238E27FC236}">
                  <a16:creationId xmlns:a16="http://schemas.microsoft.com/office/drawing/2014/main" id="{37A3BD5D-BAF5-4D81-8159-1811DCDB19F9}"/>
                </a:ext>
              </a:extLst>
            </p:cNvPr>
            <p:cNvCxnSpPr>
              <a:cxnSpLocks/>
              <a:stCxn id="220" idx="6"/>
              <a:endCxn id="217" idx="2"/>
            </p:cNvCxnSpPr>
            <p:nvPr/>
          </p:nvCxnSpPr>
          <p:spPr>
            <a:xfrm>
              <a:off x="4348377" y="3132634"/>
              <a:ext cx="6127925" cy="286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16" name="Elipse 215">
              <a:extLst>
                <a:ext uri="{FF2B5EF4-FFF2-40B4-BE49-F238E27FC236}">
                  <a16:creationId xmlns:a16="http://schemas.microsoft.com/office/drawing/2014/main" id="{C6D7719D-2747-4DF7-A352-2D90CDAF24FD}"/>
                </a:ext>
              </a:extLst>
            </p:cNvPr>
            <p:cNvSpPr/>
            <p:nvPr/>
          </p:nvSpPr>
          <p:spPr>
            <a:xfrm>
              <a:off x="1657179" y="3049638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7" name="Elipse 216">
              <a:extLst>
                <a:ext uri="{FF2B5EF4-FFF2-40B4-BE49-F238E27FC236}">
                  <a16:creationId xmlns:a16="http://schemas.microsoft.com/office/drawing/2014/main" id="{4BD2F97F-0788-47CB-AE57-D60DB816C696}"/>
                </a:ext>
              </a:extLst>
            </p:cNvPr>
            <p:cNvSpPr/>
            <p:nvPr/>
          </p:nvSpPr>
          <p:spPr>
            <a:xfrm>
              <a:off x="10476302" y="3050225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8" name="Elipse 217">
              <a:extLst>
                <a:ext uri="{FF2B5EF4-FFF2-40B4-BE49-F238E27FC236}">
                  <a16:creationId xmlns:a16="http://schemas.microsoft.com/office/drawing/2014/main" id="{7ECF394A-B5F0-487D-BE1E-51E28A7775AC}"/>
                </a:ext>
              </a:extLst>
            </p:cNvPr>
            <p:cNvSpPr/>
            <p:nvPr/>
          </p:nvSpPr>
          <p:spPr>
            <a:xfrm>
              <a:off x="3175139" y="3048055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0" name="Elipse 219">
              <a:extLst>
                <a:ext uri="{FF2B5EF4-FFF2-40B4-BE49-F238E27FC236}">
                  <a16:creationId xmlns:a16="http://schemas.microsoft.com/office/drawing/2014/main" id="{E98CDD19-D523-48F2-BF01-B4FE242ABC9B}"/>
                </a:ext>
              </a:extLst>
            </p:cNvPr>
            <p:cNvSpPr/>
            <p:nvPr/>
          </p:nvSpPr>
          <p:spPr>
            <a:xfrm>
              <a:off x="4193516" y="3047365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21" name="Conector recto 220">
              <a:extLst>
                <a:ext uri="{FF2B5EF4-FFF2-40B4-BE49-F238E27FC236}">
                  <a16:creationId xmlns:a16="http://schemas.microsoft.com/office/drawing/2014/main" id="{FE90D161-FC0C-4AF4-9040-5AB2F1791D67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 flipV="1">
              <a:off x="1812040" y="3133324"/>
              <a:ext cx="1363099" cy="1583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22" name="Conector recto 221">
              <a:extLst>
                <a:ext uri="{FF2B5EF4-FFF2-40B4-BE49-F238E27FC236}">
                  <a16:creationId xmlns:a16="http://schemas.microsoft.com/office/drawing/2014/main" id="{3BE1AD95-ECBA-4740-99DB-8CCBC3F22B71}"/>
                </a:ext>
              </a:extLst>
            </p:cNvPr>
            <p:cNvCxnSpPr>
              <a:cxnSpLocks/>
              <a:stCxn id="218" idx="6"/>
              <a:endCxn id="220" idx="2"/>
            </p:cNvCxnSpPr>
            <p:nvPr/>
          </p:nvCxnSpPr>
          <p:spPr>
            <a:xfrm flipV="1">
              <a:off x="3330000" y="3132634"/>
              <a:ext cx="863516" cy="69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23" name="Conector recto 222">
              <a:extLst>
                <a:ext uri="{FF2B5EF4-FFF2-40B4-BE49-F238E27FC236}">
                  <a16:creationId xmlns:a16="http://schemas.microsoft.com/office/drawing/2014/main" id="{543BDE21-39C4-4835-A6CF-8AA60D756131}"/>
                </a:ext>
              </a:extLst>
            </p:cNvPr>
            <p:cNvCxnSpPr>
              <a:cxnSpLocks/>
              <a:stCxn id="229" idx="6"/>
              <a:endCxn id="224" idx="2"/>
            </p:cNvCxnSpPr>
            <p:nvPr/>
          </p:nvCxnSpPr>
          <p:spPr>
            <a:xfrm flipV="1">
              <a:off x="5190685" y="3457405"/>
              <a:ext cx="5285617" cy="988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24" name="Elipse 223">
              <a:extLst>
                <a:ext uri="{FF2B5EF4-FFF2-40B4-BE49-F238E27FC236}">
                  <a16:creationId xmlns:a16="http://schemas.microsoft.com/office/drawing/2014/main" id="{1E691A83-BEC5-4300-BF5A-F1C3A662C232}"/>
                </a:ext>
              </a:extLst>
            </p:cNvPr>
            <p:cNvSpPr/>
            <p:nvPr/>
          </p:nvSpPr>
          <p:spPr>
            <a:xfrm>
              <a:off x="10476302" y="3372136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5" name="Elipse 224">
              <a:extLst>
                <a:ext uri="{FF2B5EF4-FFF2-40B4-BE49-F238E27FC236}">
                  <a16:creationId xmlns:a16="http://schemas.microsoft.com/office/drawing/2014/main" id="{67794524-8A03-4024-8FEE-7CABF19344E5}"/>
                </a:ext>
              </a:extLst>
            </p:cNvPr>
            <p:cNvSpPr/>
            <p:nvPr/>
          </p:nvSpPr>
          <p:spPr>
            <a:xfrm>
              <a:off x="3175139" y="3372136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:a16="http://schemas.microsoft.com/office/drawing/2014/main" id="{A0E1909B-FCD6-4B73-9CCF-F34B7FF73B26}"/>
                </a:ext>
              </a:extLst>
            </p:cNvPr>
            <p:cNvSpPr/>
            <p:nvPr/>
          </p:nvSpPr>
          <p:spPr>
            <a:xfrm>
              <a:off x="4664827" y="3478498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66</a:t>
              </a:r>
            </a:p>
          </p:txBody>
        </p:sp>
        <p:sp>
          <p:nvSpPr>
            <p:cNvPr id="229" name="Elipse 228">
              <a:extLst>
                <a:ext uri="{FF2B5EF4-FFF2-40B4-BE49-F238E27FC236}">
                  <a16:creationId xmlns:a16="http://schemas.microsoft.com/office/drawing/2014/main" id="{0D4003FA-4935-4FE8-B52D-F62A47800391}"/>
                </a:ext>
              </a:extLst>
            </p:cNvPr>
            <p:cNvSpPr/>
            <p:nvPr/>
          </p:nvSpPr>
          <p:spPr>
            <a:xfrm>
              <a:off x="5035824" y="3382019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30" name="Conector recto 229">
              <a:extLst>
                <a:ext uri="{FF2B5EF4-FFF2-40B4-BE49-F238E27FC236}">
                  <a16:creationId xmlns:a16="http://schemas.microsoft.com/office/drawing/2014/main" id="{5DEBF74B-E54A-4ED7-856C-2399C08BAA35}"/>
                </a:ext>
              </a:extLst>
            </p:cNvPr>
            <p:cNvCxnSpPr>
              <a:cxnSpLocks/>
              <a:stCxn id="251" idx="6"/>
              <a:endCxn id="225" idx="2"/>
            </p:cNvCxnSpPr>
            <p:nvPr/>
          </p:nvCxnSpPr>
          <p:spPr>
            <a:xfrm>
              <a:off x="1812040" y="3456659"/>
              <a:ext cx="1363099" cy="746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31" name="Conector recto 230">
              <a:extLst>
                <a:ext uri="{FF2B5EF4-FFF2-40B4-BE49-F238E27FC236}">
                  <a16:creationId xmlns:a16="http://schemas.microsoft.com/office/drawing/2014/main" id="{F5D5E1A9-C62F-4F5F-8B44-BA12D1806BA2}"/>
                </a:ext>
              </a:extLst>
            </p:cNvPr>
            <p:cNvCxnSpPr>
              <a:cxnSpLocks/>
              <a:stCxn id="225" idx="6"/>
              <a:endCxn id="229" idx="2"/>
            </p:cNvCxnSpPr>
            <p:nvPr/>
          </p:nvCxnSpPr>
          <p:spPr>
            <a:xfrm>
              <a:off x="3330000" y="3457405"/>
              <a:ext cx="1705824" cy="9883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32" name="Conector recto 231">
              <a:extLst>
                <a:ext uri="{FF2B5EF4-FFF2-40B4-BE49-F238E27FC236}">
                  <a16:creationId xmlns:a16="http://schemas.microsoft.com/office/drawing/2014/main" id="{13D4E086-DF90-4DA6-BD7E-5509A6B47E02}"/>
                </a:ext>
              </a:extLst>
            </p:cNvPr>
            <p:cNvCxnSpPr>
              <a:cxnSpLocks/>
              <a:stCxn id="236" idx="6"/>
              <a:endCxn id="234" idx="2"/>
            </p:cNvCxnSpPr>
            <p:nvPr/>
          </p:nvCxnSpPr>
          <p:spPr>
            <a:xfrm flipV="1">
              <a:off x="4445092" y="3789020"/>
              <a:ext cx="6031210" cy="4477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33" name="Elipse 232">
              <a:extLst>
                <a:ext uri="{FF2B5EF4-FFF2-40B4-BE49-F238E27FC236}">
                  <a16:creationId xmlns:a16="http://schemas.microsoft.com/office/drawing/2014/main" id="{67FF2265-23F2-4717-882B-4AF72FD889D6}"/>
                </a:ext>
              </a:extLst>
            </p:cNvPr>
            <p:cNvSpPr/>
            <p:nvPr/>
          </p:nvSpPr>
          <p:spPr>
            <a:xfrm>
              <a:off x="1657179" y="3711106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34" name="Elipse 233">
              <a:extLst>
                <a:ext uri="{FF2B5EF4-FFF2-40B4-BE49-F238E27FC236}">
                  <a16:creationId xmlns:a16="http://schemas.microsoft.com/office/drawing/2014/main" id="{00458F07-4CEE-45E8-8E7A-7122785978A0}"/>
                </a:ext>
              </a:extLst>
            </p:cNvPr>
            <p:cNvSpPr/>
            <p:nvPr/>
          </p:nvSpPr>
          <p:spPr>
            <a:xfrm>
              <a:off x="10476302" y="3703751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36" name="Elipse 235">
              <a:extLst>
                <a:ext uri="{FF2B5EF4-FFF2-40B4-BE49-F238E27FC236}">
                  <a16:creationId xmlns:a16="http://schemas.microsoft.com/office/drawing/2014/main" id="{2783C5B8-1EE3-4E01-AC9B-BB4C6576F214}"/>
                </a:ext>
              </a:extLst>
            </p:cNvPr>
            <p:cNvSpPr/>
            <p:nvPr/>
          </p:nvSpPr>
          <p:spPr>
            <a:xfrm>
              <a:off x="4290231" y="3708228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37" name="Conector recto 236">
              <a:extLst>
                <a:ext uri="{FF2B5EF4-FFF2-40B4-BE49-F238E27FC236}">
                  <a16:creationId xmlns:a16="http://schemas.microsoft.com/office/drawing/2014/main" id="{20CACF16-679B-47E6-9A14-1542569ECAB6}"/>
                </a:ext>
              </a:extLst>
            </p:cNvPr>
            <p:cNvCxnSpPr>
              <a:cxnSpLocks/>
              <a:stCxn id="252" idx="6"/>
              <a:endCxn id="236" idx="2"/>
            </p:cNvCxnSpPr>
            <p:nvPr/>
          </p:nvCxnSpPr>
          <p:spPr>
            <a:xfrm>
              <a:off x="3330000" y="3789020"/>
              <a:ext cx="960231" cy="4477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38" name="Conector recto 237">
              <a:extLst>
                <a:ext uri="{FF2B5EF4-FFF2-40B4-BE49-F238E27FC236}">
                  <a16:creationId xmlns:a16="http://schemas.microsoft.com/office/drawing/2014/main" id="{43030FC4-39FF-419A-B970-305A407FBD04}"/>
                </a:ext>
              </a:extLst>
            </p:cNvPr>
            <p:cNvCxnSpPr>
              <a:cxnSpLocks/>
              <a:stCxn id="243" idx="6"/>
              <a:endCxn id="239" idx="2"/>
            </p:cNvCxnSpPr>
            <p:nvPr/>
          </p:nvCxnSpPr>
          <p:spPr>
            <a:xfrm>
              <a:off x="4593721" y="4150931"/>
              <a:ext cx="5882581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39" name="Elipse 238">
              <a:extLst>
                <a:ext uri="{FF2B5EF4-FFF2-40B4-BE49-F238E27FC236}">
                  <a16:creationId xmlns:a16="http://schemas.microsoft.com/office/drawing/2014/main" id="{633F83E0-2EA5-4908-B3B2-972B61B1A4A7}"/>
                </a:ext>
              </a:extLst>
            </p:cNvPr>
            <p:cNvSpPr/>
            <p:nvPr/>
          </p:nvSpPr>
          <p:spPr>
            <a:xfrm>
              <a:off x="10476302" y="4065662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40" name="Elipse 239">
              <a:extLst>
                <a:ext uri="{FF2B5EF4-FFF2-40B4-BE49-F238E27FC236}">
                  <a16:creationId xmlns:a16="http://schemas.microsoft.com/office/drawing/2014/main" id="{AD24EC59-6E81-4A88-A969-82858A19F8FD}"/>
                </a:ext>
              </a:extLst>
            </p:cNvPr>
            <p:cNvSpPr/>
            <p:nvPr/>
          </p:nvSpPr>
          <p:spPr>
            <a:xfrm>
              <a:off x="3175139" y="4065662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42" name="Rectángulo 241">
              <a:extLst>
                <a:ext uri="{FF2B5EF4-FFF2-40B4-BE49-F238E27FC236}">
                  <a16:creationId xmlns:a16="http://schemas.microsoft.com/office/drawing/2014/main" id="{738F741B-806F-4940-9EEC-12B39C49FD64}"/>
                </a:ext>
              </a:extLst>
            </p:cNvPr>
            <p:cNvSpPr/>
            <p:nvPr/>
          </p:nvSpPr>
          <p:spPr>
            <a:xfrm>
              <a:off x="3977380" y="4200383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48</a:t>
              </a:r>
            </a:p>
          </p:txBody>
        </p:sp>
        <p:sp>
          <p:nvSpPr>
            <p:cNvPr id="243" name="Elipse 242">
              <a:extLst>
                <a:ext uri="{FF2B5EF4-FFF2-40B4-BE49-F238E27FC236}">
                  <a16:creationId xmlns:a16="http://schemas.microsoft.com/office/drawing/2014/main" id="{A914EEE8-CE5F-4D9A-9047-E2162CD9A24D}"/>
                </a:ext>
              </a:extLst>
            </p:cNvPr>
            <p:cNvSpPr/>
            <p:nvPr/>
          </p:nvSpPr>
          <p:spPr>
            <a:xfrm>
              <a:off x="4438860" y="4065662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44" name="Conector recto 243">
              <a:extLst>
                <a:ext uri="{FF2B5EF4-FFF2-40B4-BE49-F238E27FC236}">
                  <a16:creationId xmlns:a16="http://schemas.microsoft.com/office/drawing/2014/main" id="{9B86A3D2-AFD1-448D-91B5-11768BB857EF}"/>
                </a:ext>
              </a:extLst>
            </p:cNvPr>
            <p:cNvCxnSpPr>
              <a:cxnSpLocks/>
              <a:stCxn id="240" idx="6"/>
              <a:endCxn id="243" idx="2"/>
            </p:cNvCxnSpPr>
            <p:nvPr/>
          </p:nvCxnSpPr>
          <p:spPr>
            <a:xfrm>
              <a:off x="3330000" y="4150931"/>
              <a:ext cx="1108860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45" name="CuadroTexto 244">
              <a:extLst>
                <a:ext uri="{FF2B5EF4-FFF2-40B4-BE49-F238E27FC236}">
                  <a16:creationId xmlns:a16="http://schemas.microsoft.com/office/drawing/2014/main" id="{538E16FA-7B7C-40A1-9668-23708CC43D6C}"/>
                </a:ext>
              </a:extLst>
            </p:cNvPr>
            <p:cNvSpPr txBox="1"/>
            <p:nvPr/>
          </p:nvSpPr>
          <p:spPr>
            <a:xfrm>
              <a:off x="750154" y="2700815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UF3</a:t>
              </a:r>
            </a:p>
          </p:txBody>
        </p:sp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7A900CB9-5965-466C-8FD9-6F288E98A5BD}"/>
                </a:ext>
              </a:extLst>
            </p:cNvPr>
            <p:cNvSpPr txBox="1"/>
            <p:nvPr/>
          </p:nvSpPr>
          <p:spPr>
            <a:xfrm>
              <a:off x="750154" y="3041885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UF4</a:t>
              </a:r>
            </a:p>
          </p:txBody>
        </p:sp>
        <p:sp>
          <p:nvSpPr>
            <p:cNvPr id="247" name="CuadroTexto 246">
              <a:extLst>
                <a:ext uri="{FF2B5EF4-FFF2-40B4-BE49-F238E27FC236}">
                  <a16:creationId xmlns:a16="http://schemas.microsoft.com/office/drawing/2014/main" id="{21F30A87-ED6D-46C4-AF37-FADB66818DD4}"/>
                </a:ext>
              </a:extLst>
            </p:cNvPr>
            <p:cNvSpPr txBox="1"/>
            <p:nvPr/>
          </p:nvSpPr>
          <p:spPr>
            <a:xfrm>
              <a:off x="750154" y="3382953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UF5</a:t>
              </a:r>
            </a:p>
          </p:txBody>
        </p:sp>
        <p:sp>
          <p:nvSpPr>
            <p:cNvPr id="248" name="CuadroTexto 247">
              <a:extLst>
                <a:ext uri="{FF2B5EF4-FFF2-40B4-BE49-F238E27FC236}">
                  <a16:creationId xmlns:a16="http://schemas.microsoft.com/office/drawing/2014/main" id="{A332FFB2-1361-4A05-9992-C86C18AC6029}"/>
                </a:ext>
              </a:extLst>
            </p:cNvPr>
            <p:cNvSpPr txBox="1"/>
            <p:nvPr/>
          </p:nvSpPr>
          <p:spPr>
            <a:xfrm>
              <a:off x="750154" y="3724022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UF6</a:t>
              </a:r>
            </a:p>
          </p:txBody>
        </p:sp>
        <p:sp>
          <p:nvSpPr>
            <p:cNvPr id="249" name="CuadroTexto 248">
              <a:extLst>
                <a:ext uri="{FF2B5EF4-FFF2-40B4-BE49-F238E27FC236}">
                  <a16:creationId xmlns:a16="http://schemas.microsoft.com/office/drawing/2014/main" id="{078B4B18-2A93-4E5C-AB05-DFA9729C03E1}"/>
                </a:ext>
              </a:extLst>
            </p:cNvPr>
            <p:cNvSpPr txBox="1"/>
            <p:nvPr/>
          </p:nvSpPr>
          <p:spPr>
            <a:xfrm>
              <a:off x="750154" y="4065092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UF7</a:t>
              </a:r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D6BD094F-F69E-4D97-866E-27BAD9ED40D2}"/>
                </a:ext>
              </a:extLst>
            </p:cNvPr>
            <p:cNvSpPr/>
            <p:nvPr/>
          </p:nvSpPr>
          <p:spPr>
            <a:xfrm>
              <a:off x="3175139" y="2719464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02BF15FC-78E1-4AE4-B394-80A9C0535344}"/>
                </a:ext>
              </a:extLst>
            </p:cNvPr>
            <p:cNvSpPr/>
            <p:nvPr/>
          </p:nvSpPr>
          <p:spPr>
            <a:xfrm>
              <a:off x="1657179" y="3371390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52" name="Elipse 251">
              <a:extLst>
                <a:ext uri="{FF2B5EF4-FFF2-40B4-BE49-F238E27FC236}">
                  <a16:creationId xmlns:a16="http://schemas.microsoft.com/office/drawing/2014/main" id="{91BAB48E-521A-4497-862F-45DFF6CA0E0D}"/>
                </a:ext>
              </a:extLst>
            </p:cNvPr>
            <p:cNvSpPr/>
            <p:nvPr/>
          </p:nvSpPr>
          <p:spPr>
            <a:xfrm>
              <a:off x="3175139" y="3703751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53" name="Conector recto 252">
              <a:extLst>
                <a:ext uri="{FF2B5EF4-FFF2-40B4-BE49-F238E27FC236}">
                  <a16:creationId xmlns:a16="http://schemas.microsoft.com/office/drawing/2014/main" id="{13669BB4-5226-46DC-B7CB-72D9DA6240BD}"/>
                </a:ext>
              </a:extLst>
            </p:cNvPr>
            <p:cNvCxnSpPr>
              <a:cxnSpLocks/>
              <a:stCxn id="233" idx="6"/>
              <a:endCxn id="252" idx="2"/>
            </p:cNvCxnSpPr>
            <p:nvPr/>
          </p:nvCxnSpPr>
          <p:spPr>
            <a:xfrm flipV="1">
              <a:off x="1812040" y="3789020"/>
              <a:ext cx="1363099" cy="7355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54" name="Conector recto 253">
              <a:extLst>
                <a:ext uri="{FF2B5EF4-FFF2-40B4-BE49-F238E27FC236}">
                  <a16:creationId xmlns:a16="http://schemas.microsoft.com/office/drawing/2014/main" id="{0DC13F6C-02FA-469F-90EB-F0C7C993F391}"/>
                </a:ext>
              </a:extLst>
            </p:cNvPr>
            <p:cNvCxnSpPr>
              <a:cxnSpLocks/>
              <a:stCxn id="189" idx="6"/>
              <a:endCxn id="191" idx="2"/>
            </p:cNvCxnSpPr>
            <p:nvPr/>
          </p:nvCxnSpPr>
          <p:spPr>
            <a:xfrm>
              <a:off x="1812040" y="2159095"/>
              <a:ext cx="1363099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55" name="Conector recto 254">
              <a:extLst>
                <a:ext uri="{FF2B5EF4-FFF2-40B4-BE49-F238E27FC236}">
                  <a16:creationId xmlns:a16="http://schemas.microsoft.com/office/drawing/2014/main" id="{86F79ABB-9964-4EC2-B831-8719C5C3D0B7}"/>
                </a:ext>
              </a:extLst>
            </p:cNvPr>
            <p:cNvCxnSpPr>
              <a:cxnSpLocks/>
              <a:stCxn id="208" idx="6"/>
              <a:endCxn id="250" idx="2"/>
            </p:cNvCxnSpPr>
            <p:nvPr/>
          </p:nvCxnSpPr>
          <p:spPr>
            <a:xfrm>
              <a:off x="1812040" y="2796737"/>
              <a:ext cx="1363099" cy="7996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256" name="Elipse 255">
              <a:extLst>
                <a:ext uri="{FF2B5EF4-FFF2-40B4-BE49-F238E27FC236}">
                  <a16:creationId xmlns:a16="http://schemas.microsoft.com/office/drawing/2014/main" id="{C12B4C3A-341C-4809-8FA0-DA98915ACF41}"/>
                </a:ext>
              </a:extLst>
            </p:cNvPr>
            <p:cNvSpPr/>
            <p:nvPr/>
          </p:nvSpPr>
          <p:spPr>
            <a:xfrm>
              <a:off x="1657179" y="4069339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57" name="Conector recto 256">
              <a:extLst>
                <a:ext uri="{FF2B5EF4-FFF2-40B4-BE49-F238E27FC236}">
                  <a16:creationId xmlns:a16="http://schemas.microsoft.com/office/drawing/2014/main" id="{1AF07955-1E2C-43F0-9614-960BC99A62F5}"/>
                </a:ext>
              </a:extLst>
            </p:cNvPr>
            <p:cNvCxnSpPr>
              <a:cxnSpLocks/>
              <a:stCxn id="256" idx="6"/>
              <a:endCxn id="240" idx="2"/>
            </p:cNvCxnSpPr>
            <p:nvPr/>
          </p:nvCxnSpPr>
          <p:spPr>
            <a:xfrm flipV="1">
              <a:off x="1812040" y="4150931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id="{84A679AB-733F-4F66-87FC-5AFAE11E2649}"/>
                </a:ext>
              </a:extLst>
            </p:cNvPr>
            <p:cNvSpPr/>
            <p:nvPr/>
          </p:nvSpPr>
          <p:spPr>
            <a:xfrm>
              <a:off x="3374092" y="2186215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25</a:t>
              </a:r>
            </a:p>
          </p:txBody>
        </p:sp>
        <p:sp>
          <p:nvSpPr>
            <p:cNvPr id="267" name="Rectángulo 266">
              <a:extLst>
                <a:ext uri="{FF2B5EF4-FFF2-40B4-BE49-F238E27FC236}">
                  <a16:creationId xmlns:a16="http://schemas.microsoft.com/office/drawing/2014/main" id="{06CB32A3-B9A5-4496-BA39-5853827A97B9}"/>
                </a:ext>
              </a:extLst>
            </p:cNvPr>
            <p:cNvSpPr/>
            <p:nvPr/>
          </p:nvSpPr>
          <p:spPr>
            <a:xfrm>
              <a:off x="3797435" y="3161876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41</a:t>
              </a:r>
            </a:p>
          </p:txBody>
        </p:sp>
        <p:cxnSp>
          <p:nvCxnSpPr>
            <p:cNvPr id="268" name="Conector recto 267">
              <a:extLst>
                <a:ext uri="{FF2B5EF4-FFF2-40B4-BE49-F238E27FC236}">
                  <a16:creationId xmlns:a16="http://schemas.microsoft.com/office/drawing/2014/main" id="{4B89E94A-9C93-4D6E-A6CE-F5E536DC507F}"/>
                </a:ext>
              </a:extLst>
            </p:cNvPr>
            <p:cNvCxnSpPr>
              <a:cxnSpLocks/>
              <a:stCxn id="200" idx="6"/>
              <a:endCxn id="205" idx="2"/>
            </p:cNvCxnSpPr>
            <p:nvPr/>
          </p:nvCxnSpPr>
          <p:spPr>
            <a:xfrm>
              <a:off x="3330000" y="2488315"/>
              <a:ext cx="561134" cy="977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B07656C3-2920-4696-B986-4C1E3B58C8D8}"/>
                </a:ext>
              </a:extLst>
            </p:cNvPr>
            <p:cNvSpPr/>
            <p:nvPr/>
          </p:nvSpPr>
          <p:spPr>
            <a:xfrm>
              <a:off x="3839591" y="3838556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46</a:t>
              </a:r>
            </a:p>
          </p:txBody>
        </p:sp>
        <p:cxnSp>
          <p:nvCxnSpPr>
            <p:cNvPr id="270" name="Conector recto 269">
              <a:extLst>
                <a:ext uri="{FF2B5EF4-FFF2-40B4-BE49-F238E27FC236}">
                  <a16:creationId xmlns:a16="http://schemas.microsoft.com/office/drawing/2014/main" id="{51FC52C9-3817-44DB-AEA6-4A84D0A8A520}"/>
                </a:ext>
              </a:extLst>
            </p:cNvPr>
            <p:cNvCxnSpPr>
              <a:cxnSpLocks/>
              <a:stCxn id="275" idx="6"/>
              <a:endCxn id="271" idx="2"/>
            </p:cNvCxnSpPr>
            <p:nvPr/>
          </p:nvCxnSpPr>
          <p:spPr>
            <a:xfrm>
              <a:off x="5052818" y="4513496"/>
              <a:ext cx="5423484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71" name="Elipse 270">
              <a:extLst>
                <a:ext uri="{FF2B5EF4-FFF2-40B4-BE49-F238E27FC236}">
                  <a16:creationId xmlns:a16="http://schemas.microsoft.com/office/drawing/2014/main" id="{2EECEE73-1CB6-449B-90B0-7F01F88C27B0}"/>
                </a:ext>
              </a:extLst>
            </p:cNvPr>
            <p:cNvSpPr/>
            <p:nvPr/>
          </p:nvSpPr>
          <p:spPr>
            <a:xfrm>
              <a:off x="10476302" y="4428227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72" name="Elipse 271">
              <a:extLst>
                <a:ext uri="{FF2B5EF4-FFF2-40B4-BE49-F238E27FC236}">
                  <a16:creationId xmlns:a16="http://schemas.microsoft.com/office/drawing/2014/main" id="{6E3265E0-EA77-47A2-AB80-E245C50C5C07}"/>
                </a:ext>
              </a:extLst>
            </p:cNvPr>
            <p:cNvSpPr/>
            <p:nvPr/>
          </p:nvSpPr>
          <p:spPr>
            <a:xfrm>
              <a:off x="3175139" y="4428227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id="{E0925C2A-5C49-4F53-8F66-5FD6BAE2C5AF}"/>
                </a:ext>
              </a:extLst>
            </p:cNvPr>
            <p:cNvSpPr/>
            <p:nvPr/>
          </p:nvSpPr>
          <p:spPr>
            <a:xfrm>
              <a:off x="4526959" y="4543226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64</a:t>
              </a:r>
            </a:p>
          </p:txBody>
        </p: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4FCF54AE-518D-4E0F-94AE-8329AB969F12}"/>
                </a:ext>
              </a:extLst>
            </p:cNvPr>
            <p:cNvSpPr/>
            <p:nvPr/>
          </p:nvSpPr>
          <p:spPr>
            <a:xfrm>
              <a:off x="4897957" y="4428227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76" name="Conector recto 275">
              <a:extLst>
                <a:ext uri="{FF2B5EF4-FFF2-40B4-BE49-F238E27FC236}">
                  <a16:creationId xmlns:a16="http://schemas.microsoft.com/office/drawing/2014/main" id="{0715F8A3-E530-4F54-9060-29F205B8D136}"/>
                </a:ext>
              </a:extLst>
            </p:cNvPr>
            <p:cNvCxnSpPr>
              <a:cxnSpLocks/>
              <a:stCxn id="272" idx="6"/>
              <a:endCxn id="275" idx="2"/>
            </p:cNvCxnSpPr>
            <p:nvPr/>
          </p:nvCxnSpPr>
          <p:spPr>
            <a:xfrm>
              <a:off x="3330000" y="4513496"/>
              <a:ext cx="1567957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78" name="CuadroTexto 277">
              <a:extLst>
                <a:ext uri="{FF2B5EF4-FFF2-40B4-BE49-F238E27FC236}">
                  <a16:creationId xmlns:a16="http://schemas.microsoft.com/office/drawing/2014/main" id="{71A9ED85-9C9C-4EE8-A568-7DD58514A094}"/>
                </a:ext>
              </a:extLst>
            </p:cNvPr>
            <p:cNvSpPr txBox="1"/>
            <p:nvPr/>
          </p:nvSpPr>
          <p:spPr>
            <a:xfrm>
              <a:off x="750154" y="4406161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UF8</a:t>
              </a:r>
            </a:p>
          </p:txBody>
        </p:sp>
        <p:sp>
          <p:nvSpPr>
            <p:cNvPr id="279" name="Elipse 278">
              <a:extLst>
                <a:ext uri="{FF2B5EF4-FFF2-40B4-BE49-F238E27FC236}">
                  <a16:creationId xmlns:a16="http://schemas.microsoft.com/office/drawing/2014/main" id="{2D9A922B-E3B6-4B37-835D-35D58B2CCF40}"/>
                </a:ext>
              </a:extLst>
            </p:cNvPr>
            <p:cNvSpPr/>
            <p:nvPr/>
          </p:nvSpPr>
          <p:spPr>
            <a:xfrm>
              <a:off x="1657179" y="4431904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80" name="Conector recto 279">
              <a:extLst>
                <a:ext uri="{FF2B5EF4-FFF2-40B4-BE49-F238E27FC236}">
                  <a16:creationId xmlns:a16="http://schemas.microsoft.com/office/drawing/2014/main" id="{4E8806C3-10CF-4FB5-833E-1C6CFB344C67}"/>
                </a:ext>
              </a:extLst>
            </p:cNvPr>
            <p:cNvCxnSpPr>
              <a:cxnSpLocks/>
              <a:stCxn id="279" idx="6"/>
              <a:endCxn id="272" idx="2"/>
            </p:cNvCxnSpPr>
            <p:nvPr/>
          </p:nvCxnSpPr>
          <p:spPr>
            <a:xfrm flipV="1">
              <a:off x="1812040" y="4513496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83" name="Conector recto 282">
              <a:extLst>
                <a:ext uri="{FF2B5EF4-FFF2-40B4-BE49-F238E27FC236}">
                  <a16:creationId xmlns:a16="http://schemas.microsoft.com/office/drawing/2014/main" id="{66B1D219-9E66-4A26-BC5D-24F4AFF984F3}"/>
                </a:ext>
              </a:extLst>
            </p:cNvPr>
            <p:cNvCxnSpPr>
              <a:cxnSpLocks/>
              <a:stCxn id="288" idx="6"/>
              <a:endCxn id="284" idx="2"/>
            </p:cNvCxnSpPr>
            <p:nvPr/>
          </p:nvCxnSpPr>
          <p:spPr>
            <a:xfrm>
              <a:off x="4348377" y="4857023"/>
              <a:ext cx="6127925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84" name="Elipse 283">
              <a:extLst>
                <a:ext uri="{FF2B5EF4-FFF2-40B4-BE49-F238E27FC236}">
                  <a16:creationId xmlns:a16="http://schemas.microsoft.com/office/drawing/2014/main" id="{EDCBFA17-AF4A-4EFD-9322-8BE31D2E3B01}"/>
                </a:ext>
              </a:extLst>
            </p:cNvPr>
            <p:cNvSpPr/>
            <p:nvPr/>
          </p:nvSpPr>
          <p:spPr>
            <a:xfrm>
              <a:off x="10476302" y="4771754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:a16="http://schemas.microsoft.com/office/drawing/2014/main" id="{F15CAE4B-4A20-4675-AE6A-838352492FB9}"/>
                </a:ext>
              </a:extLst>
            </p:cNvPr>
            <p:cNvSpPr/>
            <p:nvPr/>
          </p:nvSpPr>
          <p:spPr>
            <a:xfrm>
              <a:off x="3175139" y="4771754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87" name="Rectángulo 286">
              <a:extLst>
                <a:ext uri="{FF2B5EF4-FFF2-40B4-BE49-F238E27FC236}">
                  <a16:creationId xmlns:a16="http://schemas.microsoft.com/office/drawing/2014/main" id="{AF1A2202-F8DA-44B5-B0FF-D82DB15AA959}"/>
                </a:ext>
              </a:extLst>
            </p:cNvPr>
            <p:cNvSpPr/>
            <p:nvPr/>
          </p:nvSpPr>
          <p:spPr>
            <a:xfrm>
              <a:off x="3797434" y="4899453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41</a:t>
              </a:r>
            </a:p>
          </p:txBody>
        </p:sp>
        <p:sp>
          <p:nvSpPr>
            <p:cNvPr id="288" name="Elipse 287">
              <a:extLst>
                <a:ext uri="{FF2B5EF4-FFF2-40B4-BE49-F238E27FC236}">
                  <a16:creationId xmlns:a16="http://schemas.microsoft.com/office/drawing/2014/main" id="{C6FB89FD-C4C6-4FFE-B204-5B7C47987D55}"/>
                </a:ext>
              </a:extLst>
            </p:cNvPr>
            <p:cNvSpPr/>
            <p:nvPr/>
          </p:nvSpPr>
          <p:spPr>
            <a:xfrm>
              <a:off x="4193516" y="4771754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89" name="Conector recto 288">
              <a:extLst>
                <a:ext uri="{FF2B5EF4-FFF2-40B4-BE49-F238E27FC236}">
                  <a16:creationId xmlns:a16="http://schemas.microsoft.com/office/drawing/2014/main" id="{58057DFD-25EF-4A40-B903-64CB41534EB9}"/>
                </a:ext>
              </a:extLst>
            </p:cNvPr>
            <p:cNvCxnSpPr>
              <a:cxnSpLocks/>
              <a:stCxn id="285" idx="6"/>
              <a:endCxn id="288" idx="2"/>
            </p:cNvCxnSpPr>
            <p:nvPr/>
          </p:nvCxnSpPr>
          <p:spPr>
            <a:xfrm>
              <a:off x="3330000" y="4857023"/>
              <a:ext cx="863516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90" name="CuadroTexto 289">
              <a:extLst>
                <a:ext uri="{FF2B5EF4-FFF2-40B4-BE49-F238E27FC236}">
                  <a16:creationId xmlns:a16="http://schemas.microsoft.com/office/drawing/2014/main" id="{A7D25FC4-2865-428C-B8D7-67A04146E7C5}"/>
                </a:ext>
              </a:extLst>
            </p:cNvPr>
            <p:cNvSpPr txBox="1"/>
            <p:nvPr/>
          </p:nvSpPr>
          <p:spPr>
            <a:xfrm>
              <a:off x="750154" y="4747229"/>
              <a:ext cx="5646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UF9</a:t>
              </a:r>
            </a:p>
          </p:txBody>
        </p:sp>
        <p:sp>
          <p:nvSpPr>
            <p:cNvPr id="291" name="Elipse 290">
              <a:extLst>
                <a:ext uri="{FF2B5EF4-FFF2-40B4-BE49-F238E27FC236}">
                  <a16:creationId xmlns:a16="http://schemas.microsoft.com/office/drawing/2014/main" id="{98C21C0A-A5BD-4987-AD09-00EA2F72EA48}"/>
                </a:ext>
              </a:extLst>
            </p:cNvPr>
            <p:cNvSpPr/>
            <p:nvPr/>
          </p:nvSpPr>
          <p:spPr>
            <a:xfrm>
              <a:off x="1657179" y="4775431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92" name="Conector recto 291">
              <a:extLst>
                <a:ext uri="{FF2B5EF4-FFF2-40B4-BE49-F238E27FC236}">
                  <a16:creationId xmlns:a16="http://schemas.microsoft.com/office/drawing/2014/main" id="{32990C55-3236-413B-B38F-6B825B0F6FFF}"/>
                </a:ext>
              </a:extLst>
            </p:cNvPr>
            <p:cNvCxnSpPr>
              <a:cxnSpLocks/>
              <a:stCxn id="291" idx="6"/>
              <a:endCxn id="285" idx="2"/>
            </p:cNvCxnSpPr>
            <p:nvPr/>
          </p:nvCxnSpPr>
          <p:spPr>
            <a:xfrm flipV="1">
              <a:off x="1812040" y="4857023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295" name="CuadroTexto 294">
              <a:extLst>
                <a:ext uri="{FF2B5EF4-FFF2-40B4-BE49-F238E27FC236}">
                  <a16:creationId xmlns:a16="http://schemas.microsoft.com/office/drawing/2014/main" id="{B01AFB6A-35B1-4B87-A045-15610878C348}"/>
                </a:ext>
              </a:extLst>
            </p:cNvPr>
            <p:cNvSpPr txBox="1"/>
            <p:nvPr/>
          </p:nvSpPr>
          <p:spPr>
            <a:xfrm>
              <a:off x="770459" y="1677609"/>
              <a:ext cx="524075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050" b="1" dirty="0">
                  <a:solidFill>
                    <a:srgbClr val="1F497D"/>
                  </a:solidFill>
                  <a:latin typeface="Arial Narrow" charset="0"/>
                </a:rPr>
                <a:t>UF0</a:t>
              </a:r>
            </a:p>
          </p:txBody>
        </p:sp>
        <p:cxnSp>
          <p:nvCxnSpPr>
            <p:cNvPr id="296" name="Conector recto 295">
              <a:extLst>
                <a:ext uri="{FF2B5EF4-FFF2-40B4-BE49-F238E27FC236}">
                  <a16:creationId xmlns:a16="http://schemas.microsoft.com/office/drawing/2014/main" id="{A3AEFC13-C107-4C8B-834C-D9811C9C218D}"/>
                </a:ext>
              </a:extLst>
            </p:cNvPr>
            <p:cNvCxnSpPr>
              <a:cxnSpLocks/>
              <a:stCxn id="298" idx="6"/>
              <a:endCxn id="297" idx="2"/>
            </p:cNvCxnSpPr>
            <p:nvPr/>
          </p:nvCxnSpPr>
          <p:spPr>
            <a:xfrm flipV="1">
              <a:off x="1812040" y="1838667"/>
              <a:ext cx="8664261" cy="7844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297" name="Elipse 296">
              <a:extLst>
                <a:ext uri="{FF2B5EF4-FFF2-40B4-BE49-F238E27FC236}">
                  <a16:creationId xmlns:a16="http://schemas.microsoft.com/office/drawing/2014/main" id="{2856E054-7E88-4888-8183-9348E45190FD}"/>
                </a:ext>
              </a:extLst>
            </p:cNvPr>
            <p:cNvSpPr/>
            <p:nvPr/>
          </p:nvSpPr>
          <p:spPr>
            <a:xfrm>
              <a:off x="10476301" y="1753398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98" name="Elipse 297">
              <a:extLst>
                <a:ext uri="{FF2B5EF4-FFF2-40B4-BE49-F238E27FC236}">
                  <a16:creationId xmlns:a16="http://schemas.microsoft.com/office/drawing/2014/main" id="{AB7D760C-5D16-45BD-8544-05A0BBF778B8}"/>
                </a:ext>
              </a:extLst>
            </p:cNvPr>
            <p:cNvSpPr/>
            <p:nvPr/>
          </p:nvSpPr>
          <p:spPr>
            <a:xfrm>
              <a:off x="1657179" y="1761242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99" name="Rectángulo 298">
              <a:extLst>
                <a:ext uri="{FF2B5EF4-FFF2-40B4-BE49-F238E27FC236}">
                  <a16:creationId xmlns:a16="http://schemas.microsoft.com/office/drawing/2014/main" id="{EC18C920-0089-41CE-AE52-1483D84B9EDD}"/>
                </a:ext>
              </a:extLst>
            </p:cNvPr>
            <p:cNvSpPr/>
            <p:nvPr/>
          </p:nvSpPr>
          <p:spPr>
            <a:xfrm>
              <a:off x="1301708" y="1445901"/>
              <a:ext cx="808677" cy="255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1050" b="1" dirty="0">
                  <a:solidFill>
                    <a:prstClr val="black"/>
                  </a:solidFill>
                  <a:latin typeface="Arial Narrow"/>
                  <a:cs typeface="Arial Narrow"/>
                </a:rPr>
                <a:t>Mes 1</a:t>
              </a:r>
            </a:p>
          </p:txBody>
        </p:sp>
        <p:sp>
          <p:nvSpPr>
            <p:cNvPr id="300" name="Rectángulo 299">
              <a:extLst>
                <a:ext uri="{FF2B5EF4-FFF2-40B4-BE49-F238E27FC236}">
                  <a16:creationId xmlns:a16="http://schemas.microsoft.com/office/drawing/2014/main" id="{3E3EA7A4-E5B7-43E6-A9EA-64B9EB1A14F7}"/>
                </a:ext>
              </a:extLst>
            </p:cNvPr>
            <p:cNvSpPr/>
            <p:nvPr/>
          </p:nvSpPr>
          <p:spPr>
            <a:xfrm>
              <a:off x="10139439" y="1456323"/>
              <a:ext cx="828584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1050" b="1" dirty="0">
                  <a:solidFill>
                    <a:prstClr val="black"/>
                  </a:solidFill>
                  <a:latin typeface="Arial Narrow"/>
                  <a:cs typeface="Arial Narrow"/>
                </a:rPr>
                <a:t>Mes 180</a:t>
              </a:r>
            </a:p>
          </p:txBody>
        </p:sp>
        <p:cxnSp>
          <p:nvCxnSpPr>
            <p:cNvPr id="301" name="Conector recto 300">
              <a:extLst>
                <a:ext uri="{FF2B5EF4-FFF2-40B4-BE49-F238E27FC236}">
                  <a16:creationId xmlns:a16="http://schemas.microsoft.com/office/drawing/2014/main" id="{ADB4E490-0223-45F1-9C46-2C881F093FDA}"/>
                </a:ext>
              </a:extLst>
            </p:cNvPr>
            <p:cNvCxnSpPr>
              <a:cxnSpLocks/>
              <a:stCxn id="306" idx="6"/>
              <a:endCxn id="302" idx="2"/>
            </p:cNvCxnSpPr>
            <p:nvPr/>
          </p:nvCxnSpPr>
          <p:spPr>
            <a:xfrm>
              <a:off x="4144700" y="6229589"/>
              <a:ext cx="6331602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302" name="Elipse 301">
              <a:extLst>
                <a:ext uri="{FF2B5EF4-FFF2-40B4-BE49-F238E27FC236}">
                  <a16:creationId xmlns:a16="http://schemas.microsoft.com/office/drawing/2014/main" id="{B2E1C6B3-6F53-431D-AC79-8ADA6D53BF32}"/>
                </a:ext>
              </a:extLst>
            </p:cNvPr>
            <p:cNvSpPr/>
            <p:nvPr/>
          </p:nvSpPr>
          <p:spPr>
            <a:xfrm>
              <a:off x="10476302" y="6144320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03" name="Elipse 302">
              <a:extLst>
                <a:ext uri="{FF2B5EF4-FFF2-40B4-BE49-F238E27FC236}">
                  <a16:creationId xmlns:a16="http://schemas.microsoft.com/office/drawing/2014/main" id="{39C1519A-8BDD-4410-915C-0AE3CC054EC6}"/>
                </a:ext>
              </a:extLst>
            </p:cNvPr>
            <p:cNvSpPr/>
            <p:nvPr/>
          </p:nvSpPr>
          <p:spPr>
            <a:xfrm>
              <a:off x="3175139" y="6144320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05" name="Rectángulo 304">
              <a:extLst>
                <a:ext uri="{FF2B5EF4-FFF2-40B4-BE49-F238E27FC236}">
                  <a16:creationId xmlns:a16="http://schemas.microsoft.com/office/drawing/2014/main" id="{A07ECB91-D95A-4785-A988-A7FCEDAEDD46}"/>
                </a:ext>
              </a:extLst>
            </p:cNvPr>
            <p:cNvSpPr/>
            <p:nvPr/>
          </p:nvSpPr>
          <p:spPr>
            <a:xfrm>
              <a:off x="3619436" y="6262373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27</a:t>
              </a:r>
            </a:p>
          </p:txBody>
        </p:sp>
        <p:sp>
          <p:nvSpPr>
            <p:cNvPr id="306" name="Elipse 305">
              <a:extLst>
                <a:ext uri="{FF2B5EF4-FFF2-40B4-BE49-F238E27FC236}">
                  <a16:creationId xmlns:a16="http://schemas.microsoft.com/office/drawing/2014/main" id="{204185E3-576D-459E-81B4-2B4BD69ABEF0}"/>
                </a:ext>
              </a:extLst>
            </p:cNvPr>
            <p:cNvSpPr/>
            <p:nvPr/>
          </p:nvSpPr>
          <p:spPr>
            <a:xfrm>
              <a:off x="3989839" y="6144320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07" name="Conector recto 306">
              <a:extLst>
                <a:ext uri="{FF2B5EF4-FFF2-40B4-BE49-F238E27FC236}">
                  <a16:creationId xmlns:a16="http://schemas.microsoft.com/office/drawing/2014/main" id="{1C449996-3750-4DC8-8B6F-EABB4DDB4B5E}"/>
                </a:ext>
              </a:extLst>
            </p:cNvPr>
            <p:cNvCxnSpPr>
              <a:cxnSpLocks/>
              <a:stCxn id="303" idx="6"/>
              <a:endCxn id="306" idx="2"/>
            </p:cNvCxnSpPr>
            <p:nvPr/>
          </p:nvCxnSpPr>
          <p:spPr>
            <a:xfrm>
              <a:off x="3330000" y="6229589"/>
              <a:ext cx="659839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308" name="CuadroTexto 307">
              <a:extLst>
                <a:ext uri="{FF2B5EF4-FFF2-40B4-BE49-F238E27FC236}">
                  <a16:creationId xmlns:a16="http://schemas.microsoft.com/office/drawing/2014/main" id="{6F37B3B1-2220-44B7-8E33-D7850640C119}"/>
                </a:ext>
              </a:extLst>
            </p:cNvPr>
            <p:cNvSpPr txBox="1"/>
            <p:nvPr/>
          </p:nvSpPr>
          <p:spPr>
            <a:xfrm>
              <a:off x="703133" y="6111505"/>
              <a:ext cx="6587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UF13</a:t>
              </a:r>
            </a:p>
          </p:txBody>
        </p:sp>
        <p:sp>
          <p:nvSpPr>
            <p:cNvPr id="309" name="Elipse 308">
              <a:extLst>
                <a:ext uri="{FF2B5EF4-FFF2-40B4-BE49-F238E27FC236}">
                  <a16:creationId xmlns:a16="http://schemas.microsoft.com/office/drawing/2014/main" id="{2D328CFF-8598-4BD0-9F8B-3DCD6EAB5445}"/>
                </a:ext>
              </a:extLst>
            </p:cNvPr>
            <p:cNvSpPr/>
            <p:nvPr/>
          </p:nvSpPr>
          <p:spPr>
            <a:xfrm>
              <a:off x="1657179" y="6147997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10" name="Conector recto 309">
              <a:extLst>
                <a:ext uri="{FF2B5EF4-FFF2-40B4-BE49-F238E27FC236}">
                  <a16:creationId xmlns:a16="http://schemas.microsoft.com/office/drawing/2014/main" id="{C4A1637F-569C-4E64-B161-F04EE19835A0}"/>
                </a:ext>
              </a:extLst>
            </p:cNvPr>
            <p:cNvCxnSpPr>
              <a:cxnSpLocks/>
              <a:stCxn id="309" idx="6"/>
              <a:endCxn id="303" idx="2"/>
            </p:cNvCxnSpPr>
            <p:nvPr/>
          </p:nvCxnSpPr>
          <p:spPr>
            <a:xfrm flipV="1">
              <a:off x="1812040" y="6229589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13" name="Conector recto 312">
              <a:extLst>
                <a:ext uri="{FF2B5EF4-FFF2-40B4-BE49-F238E27FC236}">
                  <a16:creationId xmlns:a16="http://schemas.microsoft.com/office/drawing/2014/main" id="{145839CB-ABC4-4832-93E4-FFEBABBCD8B1}"/>
                </a:ext>
              </a:extLst>
            </p:cNvPr>
            <p:cNvCxnSpPr>
              <a:cxnSpLocks/>
              <a:stCxn id="318" idx="6"/>
            </p:cNvCxnSpPr>
            <p:nvPr/>
          </p:nvCxnSpPr>
          <p:spPr>
            <a:xfrm>
              <a:off x="5078766" y="6598516"/>
              <a:ext cx="5397536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314" name="Elipse 313">
              <a:extLst>
                <a:ext uri="{FF2B5EF4-FFF2-40B4-BE49-F238E27FC236}">
                  <a16:creationId xmlns:a16="http://schemas.microsoft.com/office/drawing/2014/main" id="{5C5A96A7-84F6-4012-9002-57276C174666}"/>
                </a:ext>
              </a:extLst>
            </p:cNvPr>
            <p:cNvSpPr/>
            <p:nvPr/>
          </p:nvSpPr>
          <p:spPr>
            <a:xfrm>
              <a:off x="10476302" y="6513247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15" name="Elipse 314">
              <a:extLst>
                <a:ext uri="{FF2B5EF4-FFF2-40B4-BE49-F238E27FC236}">
                  <a16:creationId xmlns:a16="http://schemas.microsoft.com/office/drawing/2014/main" id="{198A5E1A-097D-4CCA-87CB-F057A88420E8}"/>
                </a:ext>
              </a:extLst>
            </p:cNvPr>
            <p:cNvSpPr/>
            <p:nvPr/>
          </p:nvSpPr>
          <p:spPr>
            <a:xfrm>
              <a:off x="3175139" y="6513247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17" name="Rectángulo 316">
              <a:extLst>
                <a:ext uri="{FF2B5EF4-FFF2-40B4-BE49-F238E27FC236}">
                  <a16:creationId xmlns:a16="http://schemas.microsoft.com/office/drawing/2014/main" id="{200D10E2-62B7-45FA-9705-872305D939F1}"/>
                </a:ext>
              </a:extLst>
            </p:cNvPr>
            <p:cNvSpPr/>
            <p:nvPr/>
          </p:nvSpPr>
          <p:spPr>
            <a:xfrm>
              <a:off x="4553502" y="6640946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66</a:t>
              </a:r>
            </a:p>
          </p:txBody>
        </p:sp>
        <p:sp>
          <p:nvSpPr>
            <p:cNvPr id="318" name="Elipse 317">
              <a:extLst>
                <a:ext uri="{FF2B5EF4-FFF2-40B4-BE49-F238E27FC236}">
                  <a16:creationId xmlns:a16="http://schemas.microsoft.com/office/drawing/2014/main" id="{5A20FA07-AACA-4A44-B18D-F1E6F83F1451}"/>
                </a:ext>
              </a:extLst>
            </p:cNvPr>
            <p:cNvSpPr/>
            <p:nvPr/>
          </p:nvSpPr>
          <p:spPr>
            <a:xfrm>
              <a:off x="4923905" y="6513247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19" name="Conector recto 318">
              <a:extLst>
                <a:ext uri="{FF2B5EF4-FFF2-40B4-BE49-F238E27FC236}">
                  <a16:creationId xmlns:a16="http://schemas.microsoft.com/office/drawing/2014/main" id="{B4F7D186-D839-4D01-8E41-32727094285F}"/>
                </a:ext>
              </a:extLst>
            </p:cNvPr>
            <p:cNvCxnSpPr>
              <a:cxnSpLocks/>
              <a:stCxn id="315" idx="6"/>
              <a:endCxn id="318" idx="2"/>
            </p:cNvCxnSpPr>
            <p:nvPr/>
          </p:nvCxnSpPr>
          <p:spPr>
            <a:xfrm>
              <a:off x="3330000" y="6598516"/>
              <a:ext cx="1593905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320" name="CuadroTexto 319">
              <a:extLst>
                <a:ext uri="{FF2B5EF4-FFF2-40B4-BE49-F238E27FC236}">
                  <a16:creationId xmlns:a16="http://schemas.microsoft.com/office/drawing/2014/main" id="{E65FCA06-04CA-481A-A5B7-9BB7037EE4D0}"/>
                </a:ext>
              </a:extLst>
            </p:cNvPr>
            <p:cNvSpPr txBox="1"/>
            <p:nvPr/>
          </p:nvSpPr>
          <p:spPr>
            <a:xfrm>
              <a:off x="703133" y="6452573"/>
              <a:ext cx="6587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UF14</a:t>
              </a:r>
            </a:p>
          </p:txBody>
        </p:sp>
        <p:sp>
          <p:nvSpPr>
            <p:cNvPr id="321" name="Elipse 320">
              <a:extLst>
                <a:ext uri="{FF2B5EF4-FFF2-40B4-BE49-F238E27FC236}">
                  <a16:creationId xmlns:a16="http://schemas.microsoft.com/office/drawing/2014/main" id="{B6CFB5AA-9A2B-479E-923F-1E52FF27EBB6}"/>
                </a:ext>
              </a:extLst>
            </p:cNvPr>
            <p:cNvSpPr/>
            <p:nvPr/>
          </p:nvSpPr>
          <p:spPr>
            <a:xfrm>
              <a:off x="1657179" y="6516924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22" name="Conector recto 321">
              <a:extLst>
                <a:ext uri="{FF2B5EF4-FFF2-40B4-BE49-F238E27FC236}">
                  <a16:creationId xmlns:a16="http://schemas.microsoft.com/office/drawing/2014/main" id="{52B9A609-734C-42DF-A8F6-665A1B8F8764}"/>
                </a:ext>
              </a:extLst>
            </p:cNvPr>
            <p:cNvCxnSpPr>
              <a:cxnSpLocks/>
              <a:stCxn id="321" idx="6"/>
              <a:endCxn id="315" idx="2"/>
            </p:cNvCxnSpPr>
            <p:nvPr/>
          </p:nvCxnSpPr>
          <p:spPr>
            <a:xfrm flipV="1">
              <a:off x="1812040" y="6598516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25" name="Conector recto 324">
              <a:extLst>
                <a:ext uri="{FF2B5EF4-FFF2-40B4-BE49-F238E27FC236}">
                  <a16:creationId xmlns:a16="http://schemas.microsoft.com/office/drawing/2014/main" id="{1CDD9416-144C-4B9F-8C1E-1B234A3C843C}"/>
                </a:ext>
              </a:extLst>
            </p:cNvPr>
            <p:cNvCxnSpPr>
              <a:cxnSpLocks/>
              <a:stCxn id="331" idx="6"/>
              <a:endCxn id="326" idx="2"/>
            </p:cNvCxnSpPr>
            <p:nvPr/>
          </p:nvCxnSpPr>
          <p:spPr>
            <a:xfrm flipV="1">
              <a:off x="5276413" y="5204304"/>
              <a:ext cx="5199889" cy="988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326" name="Elipse 325">
              <a:extLst>
                <a:ext uri="{FF2B5EF4-FFF2-40B4-BE49-F238E27FC236}">
                  <a16:creationId xmlns:a16="http://schemas.microsoft.com/office/drawing/2014/main" id="{4DC6BA01-5563-43E3-8FBD-E9A34B598E9F}"/>
                </a:ext>
              </a:extLst>
            </p:cNvPr>
            <p:cNvSpPr/>
            <p:nvPr/>
          </p:nvSpPr>
          <p:spPr>
            <a:xfrm>
              <a:off x="10476302" y="5119035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27" name="Elipse 326">
              <a:extLst>
                <a:ext uri="{FF2B5EF4-FFF2-40B4-BE49-F238E27FC236}">
                  <a16:creationId xmlns:a16="http://schemas.microsoft.com/office/drawing/2014/main" id="{8B274346-C12A-4DE0-98D8-443DF8A60F56}"/>
                </a:ext>
              </a:extLst>
            </p:cNvPr>
            <p:cNvSpPr/>
            <p:nvPr/>
          </p:nvSpPr>
          <p:spPr>
            <a:xfrm>
              <a:off x="3175139" y="5119035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30" name="Rectángulo 329">
              <a:extLst>
                <a:ext uri="{FF2B5EF4-FFF2-40B4-BE49-F238E27FC236}">
                  <a16:creationId xmlns:a16="http://schemas.microsoft.com/office/drawing/2014/main" id="{A02BC7B6-537C-42EE-A80E-A7370E2D84CC}"/>
                </a:ext>
              </a:extLst>
            </p:cNvPr>
            <p:cNvSpPr/>
            <p:nvPr/>
          </p:nvSpPr>
          <p:spPr>
            <a:xfrm>
              <a:off x="4750555" y="5246725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69</a:t>
              </a:r>
            </a:p>
          </p:txBody>
        </p:sp>
        <p:sp>
          <p:nvSpPr>
            <p:cNvPr id="331" name="Elipse 330">
              <a:extLst>
                <a:ext uri="{FF2B5EF4-FFF2-40B4-BE49-F238E27FC236}">
                  <a16:creationId xmlns:a16="http://schemas.microsoft.com/office/drawing/2014/main" id="{3E554179-83E7-412D-95F8-5A6654AEAE03}"/>
                </a:ext>
              </a:extLst>
            </p:cNvPr>
            <p:cNvSpPr/>
            <p:nvPr/>
          </p:nvSpPr>
          <p:spPr>
            <a:xfrm>
              <a:off x="5121552" y="5128918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32" name="Conector recto 331">
              <a:extLst>
                <a:ext uri="{FF2B5EF4-FFF2-40B4-BE49-F238E27FC236}">
                  <a16:creationId xmlns:a16="http://schemas.microsoft.com/office/drawing/2014/main" id="{BB0772EA-159D-4F15-9046-8D25BEF7C421}"/>
                </a:ext>
              </a:extLst>
            </p:cNvPr>
            <p:cNvCxnSpPr>
              <a:cxnSpLocks/>
              <a:stCxn id="350" idx="6"/>
              <a:endCxn id="327" idx="2"/>
            </p:cNvCxnSpPr>
            <p:nvPr/>
          </p:nvCxnSpPr>
          <p:spPr>
            <a:xfrm>
              <a:off x="1812040" y="5203558"/>
              <a:ext cx="1363099" cy="746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33" name="Conector recto 332">
              <a:extLst>
                <a:ext uri="{FF2B5EF4-FFF2-40B4-BE49-F238E27FC236}">
                  <a16:creationId xmlns:a16="http://schemas.microsoft.com/office/drawing/2014/main" id="{E6E86879-C8B5-496D-A5A0-BACD10CF0530}"/>
                </a:ext>
              </a:extLst>
            </p:cNvPr>
            <p:cNvCxnSpPr>
              <a:cxnSpLocks/>
              <a:stCxn id="327" idx="6"/>
              <a:endCxn id="331" idx="2"/>
            </p:cNvCxnSpPr>
            <p:nvPr/>
          </p:nvCxnSpPr>
          <p:spPr>
            <a:xfrm>
              <a:off x="3330000" y="5204304"/>
              <a:ext cx="1791552" cy="9883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34" name="Conector recto 333">
              <a:extLst>
                <a:ext uri="{FF2B5EF4-FFF2-40B4-BE49-F238E27FC236}">
                  <a16:creationId xmlns:a16="http://schemas.microsoft.com/office/drawing/2014/main" id="{0C969B89-81B2-486F-ACEB-11D9376933A2}"/>
                </a:ext>
              </a:extLst>
            </p:cNvPr>
            <p:cNvCxnSpPr>
              <a:cxnSpLocks/>
              <a:stCxn id="338" idx="6"/>
              <a:endCxn id="336" idx="2"/>
            </p:cNvCxnSpPr>
            <p:nvPr/>
          </p:nvCxnSpPr>
          <p:spPr>
            <a:xfrm flipV="1">
              <a:off x="5276413" y="5532011"/>
              <a:ext cx="5199889" cy="4477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335" name="Elipse 334">
              <a:extLst>
                <a:ext uri="{FF2B5EF4-FFF2-40B4-BE49-F238E27FC236}">
                  <a16:creationId xmlns:a16="http://schemas.microsoft.com/office/drawing/2014/main" id="{1B2716C1-D02D-4A2E-A6DA-E253504351AD}"/>
                </a:ext>
              </a:extLst>
            </p:cNvPr>
            <p:cNvSpPr/>
            <p:nvPr/>
          </p:nvSpPr>
          <p:spPr>
            <a:xfrm>
              <a:off x="1657179" y="5454097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36" name="Elipse 335">
              <a:extLst>
                <a:ext uri="{FF2B5EF4-FFF2-40B4-BE49-F238E27FC236}">
                  <a16:creationId xmlns:a16="http://schemas.microsoft.com/office/drawing/2014/main" id="{CF341E7A-5E49-43DB-B4F9-786BA35C3913}"/>
                </a:ext>
              </a:extLst>
            </p:cNvPr>
            <p:cNvSpPr/>
            <p:nvPr/>
          </p:nvSpPr>
          <p:spPr>
            <a:xfrm>
              <a:off x="10476302" y="5446742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38" name="Elipse 337">
              <a:extLst>
                <a:ext uri="{FF2B5EF4-FFF2-40B4-BE49-F238E27FC236}">
                  <a16:creationId xmlns:a16="http://schemas.microsoft.com/office/drawing/2014/main" id="{19C5A87D-0AF7-48B9-AC8F-6F6D7B5E150F}"/>
                </a:ext>
              </a:extLst>
            </p:cNvPr>
            <p:cNvSpPr/>
            <p:nvPr/>
          </p:nvSpPr>
          <p:spPr>
            <a:xfrm>
              <a:off x="5121552" y="5451219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39" name="Conector recto 338">
              <a:extLst>
                <a:ext uri="{FF2B5EF4-FFF2-40B4-BE49-F238E27FC236}">
                  <a16:creationId xmlns:a16="http://schemas.microsoft.com/office/drawing/2014/main" id="{8B98B93E-CC1B-40CA-ADF8-619932CCCB67}"/>
                </a:ext>
              </a:extLst>
            </p:cNvPr>
            <p:cNvCxnSpPr>
              <a:cxnSpLocks/>
              <a:stCxn id="351" idx="6"/>
              <a:endCxn id="338" idx="2"/>
            </p:cNvCxnSpPr>
            <p:nvPr/>
          </p:nvCxnSpPr>
          <p:spPr>
            <a:xfrm>
              <a:off x="3330000" y="5532011"/>
              <a:ext cx="1791552" cy="4477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40" name="Conector recto 339">
              <a:extLst>
                <a:ext uri="{FF2B5EF4-FFF2-40B4-BE49-F238E27FC236}">
                  <a16:creationId xmlns:a16="http://schemas.microsoft.com/office/drawing/2014/main" id="{F969EF0E-29B2-45A3-AC9D-884F02BB4707}"/>
                </a:ext>
              </a:extLst>
            </p:cNvPr>
            <p:cNvCxnSpPr>
              <a:cxnSpLocks/>
              <a:stCxn id="345" idx="6"/>
            </p:cNvCxnSpPr>
            <p:nvPr/>
          </p:nvCxnSpPr>
          <p:spPr>
            <a:xfrm>
              <a:off x="5276413" y="5868522"/>
              <a:ext cx="5357206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341" name="Elipse 340">
              <a:extLst>
                <a:ext uri="{FF2B5EF4-FFF2-40B4-BE49-F238E27FC236}">
                  <a16:creationId xmlns:a16="http://schemas.microsoft.com/office/drawing/2014/main" id="{309197C0-6486-45C1-86E6-D88BDC3A8496}"/>
                </a:ext>
              </a:extLst>
            </p:cNvPr>
            <p:cNvSpPr/>
            <p:nvPr/>
          </p:nvSpPr>
          <p:spPr>
            <a:xfrm>
              <a:off x="10476302" y="5783253"/>
              <a:ext cx="154861" cy="17053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42" name="Elipse 341">
              <a:extLst>
                <a:ext uri="{FF2B5EF4-FFF2-40B4-BE49-F238E27FC236}">
                  <a16:creationId xmlns:a16="http://schemas.microsoft.com/office/drawing/2014/main" id="{E547F5E0-3F42-4F52-8C28-FFC139D43820}"/>
                </a:ext>
              </a:extLst>
            </p:cNvPr>
            <p:cNvSpPr/>
            <p:nvPr/>
          </p:nvSpPr>
          <p:spPr>
            <a:xfrm>
              <a:off x="3175139" y="5783253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44" name="Rectángulo 343">
              <a:extLst>
                <a:ext uri="{FF2B5EF4-FFF2-40B4-BE49-F238E27FC236}">
                  <a16:creationId xmlns:a16="http://schemas.microsoft.com/office/drawing/2014/main" id="{C88C0C44-5A45-4FB7-B695-49F6194A7F85}"/>
                </a:ext>
              </a:extLst>
            </p:cNvPr>
            <p:cNvSpPr/>
            <p:nvPr/>
          </p:nvSpPr>
          <p:spPr>
            <a:xfrm>
              <a:off x="4750555" y="5904352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69</a:t>
              </a:r>
            </a:p>
          </p:txBody>
        </p:sp>
        <p:sp>
          <p:nvSpPr>
            <p:cNvPr id="345" name="Elipse 344">
              <a:extLst>
                <a:ext uri="{FF2B5EF4-FFF2-40B4-BE49-F238E27FC236}">
                  <a16:creationId xmlns:a16="http://schemas.microsoft.com/office/drawing/2014/main" id="{ACB7D6A8-93BB-4425-A712-FE9503CD358E}"/>
                </a:ext>
              </a:extLst>
            </p:cNvPr>
            <p:cNvSpPr/>
            <p:nvPr/>
          </p:nvSpPr>
          <p:spPr>
            <a:xfrm>
              <a:off x="5121552" y="5783253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46" name="Conector recto 345">
              <a:extLst>
                <a:ext uri="{FF2B5EF4-FFF2-40B4-BE49-F238E27FC236}">
                  <a16:creationId xmlns:a16="http://schemas.microsoft.com/office/drawing/2014/main" id="{D41334E3-481B-46D3-818C-1303522853D6}"/>
                </a:ext>
              </a:extLst>
            </p:cNvPr>
            <p:cNvCxnSpPr>
              <a:cxnSpLocks/>
              <a:stCxn id="342" idx="6"/>
              <a:endCxn id="345" idx="2"/>
            </p:cNvCxnSpPr>
            <p:nvPr/>
          </p:nvCxnSpPr>
          <p:spPr>
            <a:xfrm>
              <a:off x="3330000" y="5868522"/>
              <a:ext cx="1791552" cy="0"/>
            </a:xfrm>
            <a:prstGeom prst="lin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347" name="CuadroTexto 346">
              <a:extLst>
                <a:ext uri="{FF2B5EF4-FFF2-40B4-BE49-F238E27FC236}">
                  <a16:creationId xmlns:a16="http://schemas.microsoft.com/office/drawing/2014/main" id="{B645D7BF-8135-45B0-8EA7-92FA09D46EAE}"/>
                </a:ext>
              </a:extLst>
            </p:cNvPr>
            <p:cNvSpPr txBox="1"/>
            <p:nvPr/>
          </p:nvSpPr>
          <p:spPr>
            <a:xfrm>
              <a:off x="703133" y="5088298"/>
              <a:ext cx="6587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UF10</a:t>
              </a:r>
            </a:p>
          </p:txBody>
        </p:sp>
        <p:sp>
          <p:nvSpPr>
            <p:cNvPr id="348" name="CuadroTexto 347">
              <a:extLst>
                <a:ext uri="{FF2B5EF4-FFF2-40B4-BE49-F238E27FC236}">
                  <a16:creationId xmlns:a16="http://schemas.microsoft.com/office/drawing/2014/main" id="{1E08A5DB-F4AF-44DB-962B-9175B638C36C}"/>
                </a:ext>
              </a:extLst>
            </p:cNvPr>
            <p:cNvSpPr txBox="1"/>
            <p:nvPr/>
          </p:nvSpPr>
          <p:spPr>
            <a:xfrm>
              <a:off x="703134" y="5429368"/>
              <a:ext cx="6587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UF11</a:t>
              </a:r>
            </a:p>
          </p:txBody>
        </p:sp>
        <p:sp>
          <p:nvSpPr>
            <p:cNvPr id="349" name="CuadroTexto 348">
              <a:extLst>
                <a:ext uri="{FF2B5EF4-FFF2-40B4-BE49-F238E27FC236}">
                  <a16:creationId xmlns:a16="http://schemas.microsoft.com/office/drawing/2014/main" id="{3CEDC5F1-86FE-4F04-BE4C-66BED551271E}"/>
                </a:ext>
              </a:extLst>
            </p:cNvPr>
            <p:cNvSpPr txBox="1"/>
            <p:nvPr/>
          </p:nvSpPr>
          <p:spPr>
            <a:xfrm>
              <a:off x="703133" y="5770437"/>
              <a:ext cx="6587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s-ES_tradnl" altLang="es-ES_tradnl" sz="1200" b="1" dirty="0">
                  <a:solidFill>
                    <a:srgbClr val="1F497D"/>
                  </a:solidFill>
                  <a:latin typeface="Arial Narrow" charset="0"/>
                </a:rPr>
                <a:t>UF12</a:t>
              </a:r>
            </a:p>
          </p:txBody>
        </p:sp>
        <p:sp>
          <p:nvSpPr>
            <p:cNvPr id="350" name="Elipse 349">
              <a:extLst>
                <a:ext uri="{FF2B5EF4-FFF2-40B4-BE49-F238E27FC236}">
                  <a16:creationId xmlns:a16="http://schemas.microsoft.com/office/drawing/2014/main" id="{62E63B2A-13BC-42C9-8A91-BB2562428799}"/>
                </a:ext>
              </a:extLst>
            </p:cNvPr>
            <p:cNvSpPr/>
            <p:nvPr/>
          </p:nvSpPr>
          <p:spPr>
            <a:xfrm>
              <a:off x="1657179" y="5118289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51" name="Elipse 350">
              <a:extLst>
                <a:ext uri="{FF2B5EF4-FFF2-40B4-BE49-F238E27FC236}">
                  <a16:creationId xmlns:a16="http://schemas.microsoft.com/office/drawing/2014/main" id="{5A77251D-E4E5-43F4-8029-2F021CB997E3}"/>
                </a:ext>
              </a:extLst>
            </p:cNvPr>
            <p:cNvSpPr/>
            <p:nvPr/>
          </p:nvSpPr>
          <p:spPr>
            <a:xfrm>
              <a:off x="3175139" y="5446742"/>
              <a:ext cx="154861" cy="170538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s-ES" sz="90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52" name="Conector recto 351">
              <a:extLst>
                <a:ext uri="{FF2B5EF4-FFF2-40B4-BE49-F238E27FC236}">
                  <a16:creationId xmlns:a16="http://schemas.microsoft.com/office/drawing/2014/main" id="{2455D01C-030A-4BF5-A4CA-492972754125}"/>
                </a:ext>
              </a:extLst>
            </p:cNvPr>
            <p:cNvCxnSpPr>
              <a:cxnSpLocks/>
              <a:stCxn id="335" idx="6"/>
              <a:endCxn id="351" idx="2"/>
            </p:cNvCxnSpPr>
            <p:nvPr/>
          </p:nvCxnSpPr>
          <p:spPr>
            <a:xfrm flipV="1">
              <a:off x="1812040" y="5532011"/>
              <a:ext cx="1363099" cy="7355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53" name="Elipse 352">
              <a:extLst>
                <a:ext uri="{FF2B5EF4-FFF2-40B4-BE49-F238E27FC236}">
                  <a16:creationId xmlns:a16="http://schemas.microsoft.com/office/drawing/2014/main" id="{73E00396-283C-4E81-852D-C369F1D8121F}"/>
                </a:ext>
              </a:extLst>
            </p:cNvPr>
            <p:cNvSpPr/>
            <p:nvPr/>
          </p:nvSpPr>
          <p:spPr>
            <a:xfrm>
              <a:off x="1657179" y="5786930"/>
              <a:ext cx="154861" cy="170538"/>
            </a:xfrm>
            <a:prstGeom prst="ellipse">
              <a:avLst/>
            </a:prstGeom>
            <a:solidFill>
              <a:srgbClr val="1F497D"/>
            </a:solidFill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s-ES" sz="1050" dirty="0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54" name="Conector recto 353">
              <a:extLst>
                <a:ext uri="{FF2B5EF4-FFF2-40B4-BE49-F238E27FC236}">
                  <a16:creationId xmlns:a16="http://schemas.microsoft.com/office/drawing/2014/main" id="{D8407E6E-D2DD-43D7-88F0-4B8915622A03}"/>
                </a:ext>
              </a:extLst>
            </p:cNvPr>
            <p:cNvCxnSpPr>
              <a:cxnSpLocks/>
              <a:stCxn id="353" idx="6"/>
              <a:endCxn id="342" idx="2"/>
            </p:cNvCxnSpPr>
            <p:nvPr/>
          </p:nvCxnSpPr>
          <p:spPr>
            <a:xfrm flipV="1">
              <a:off x="1812040" y="5868522"/>
              <a:ext cx="1363099" cy="3677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60" name="Rectángulo 359">
              <a:extLst>
                <a:ext uri="{FF2B5EF4-FFF2-40B4-BE49-F238E27FC236}">
                  <a16:creationId xmlns:a16="http://schemas.microsoft.com/office/drawing/2014/main" id="{EC4AC330-2B3D-4391-985E-E8A4A1FCD2FD}"/>
                </a:ext>
              </a:extLst>
            </p:cNvPr>
            <p:cNvSpPr/>
            <p:nvPr/>
          </p:nvSpPr>
          <p:spPr>
            <a:xfrm>
              <a:off x="4750555" y="5556076"/>
              <a:ext cx="896855" cy="255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900" dirty="0">
                  <a:solidFill>
                    <a:prstClr val="black"/>
                  </a:solidFill>
                  <a:latin typeface="Arial Narrow"/>
                  <a:cs typeface="Arial Narrow"/>
                </a:rPr>
                <a:t>Mes 69</a:t>
              </a:r>
            </a:p>
          </p:txBody>
        </p:sp>
        <p:sp>
          <p:nvSpPr>
            <p:cNvPr id="542" name="Rectángulo 541">
              <a:extLst>
                <a:ext uri="{FF2B5EF4-FFF2-40B4-BE49-F238E27FC236}">
                  <a16:creationId xmlns:a16="http://schemas.microsoft.com/office/drawing/2014/main" id="{47938786-E34E-405A-AD62-754FE1C84580}"/>
                </a:ext>
              </a:extLst>
            </p:cNvPr>
            <p:cNvSpPr/>
            <p:nvPr/>
          </p:nvSpPr>
          <p:spPr>
            <a:xfrm>
              <a:off x="4869078" y="1463631"/>
              <a:ext cx="749265" cy="23795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es-ES" sz="1050" b="1" dirty="0">
                  <a:solidFill>
                    <a:prstClr val="black"/>
                  </a:solidFill>
                  <a:latin typeface="Arial Narrow"/>
                  <a:cs typeface="Arial Narrow"/>
                </a:rPr>
                <a:t>Mes 69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14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3609E2-655A-424D-86DB-A057919F9A4E}"/>
              </a:ext>
            </a:extLst>
          </p:cNvPr>
          <p:cNvSpPr/>
          <p:nvPr/>
        </p:nvSpPr>
        <p:spPr>
          <a:xfrm>
            <a:off x="68581" y="137160"/>
            <a:ext cx="4533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APP Canal del Dique</a:t>
            </a:r>
          </a:p>
          <a:p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sym typeface="Helvetica Neue Bold Condensed"/>
              </a:rPr>
              <a:t>El proyecto – Video render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1FD6C0-A96F-4B21-A040-2E7101608B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33" y="1927303"/>
            <a:ext cx="5075477" cy="26709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7292E52-9248-425D-B8F0-6B766F22FFDD}"/>
              </a:ext>
            </a:extLst>
          </p:cNvPr>
          <p:cNvSpPr/>
          <p:nvPr/>
        </p:nvSpPr>
        <p:spPr>
          <a:xfrm>
            <a:off x="177191" y="923904"/>
            <a:ext cx="508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Para ver video del proyecto, por favor ir al siguiente enlace:</a:t>
            </a:r>
          </a:p>
          <a:p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https://www.youtube.com/watch?v=W1qF4K37dAc</a:t>
            </a:r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45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691E1AB-F0D5-41DF-9F54-71F616CD4921}"/>
              </a:ext>
            </a:extLst>
          </p:cNvPr>
          <p:cNvSpPr txBox="1">
            <a:spLocks/>
          </p:cNvSpPr>
          <p:nvPr/>
        </p:nvSpPr>
        <p:spPr>
          <a:xfrm>
            <a:off x="4231758" y="1827952"/>
            <a:ext cx="4755633" cy="7489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CO" sz="3200" dirty="0">
              <a:solidFill>
                <a:srgbClr val="005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D86F3C8-BA27-4F03-B881-C502C306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565" y="2256777"/>
            <a:ext cx="5423435" cy="640198"/>
          </a:xfrm>
        </p:spPr>
        <p:txBody>
          <a:bodyPr/>
          <a:lstStyle/>
          <a:p>
            <a:r>
              <a:rPr lang="es-MX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Matriz de Riesgos</a:t>
            </a:r>
            <a:endParaRPr lang="es-CO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9454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D4E934FC51824A913129C3C7021C84" ma:contentTypeVersion="2" ma:contentTypeDescription="Crear nuevo documento." ma:contentTypeScope="" ma:versionID="11e3d4c4e0998d93cab9b85592f08054">
  <xsd:schema xmlns:xsd="http://www.w3.org/2001/XMLSchema" xmlns:xs="http://www.w3.org/2001/XMLSchema" xmlns:p="http://schemas.microsoft.com/office/2006/metadata/properties" xmlns:ns2="fda4d318-7b96-4f44-ad72-f3f53f63cee8" targetNamespace="http://schemas.microsoft.com/office/2006/metadata/properties" ma:root="true" ma:fieldsID="2b9bac082ed557b9b41389e1d635137d" ns2:_="">
    <xsd:import namespace="fda4d318-7b96-4f44-ad72-f3f53f63c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d318-7b96-4f44-ad72-f3f53f63c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0DE13-63A2-4C26-9868-555F2BF16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4d318-7b96-4f44-ad72-f3f53f63c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51396E-CA20-4B20-B7C8-FFA55F28A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1C9961-B64E-43DB-A96F-E518CE8D5BF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da4d318-7b96-4f44-ad72-f3f53f63cee8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2402</Words>
  <Application>Microsoft Office PowerPoint</Application>
  <PresentationFormat>Presentación en pantalla (16:9)</PresentationFormat>
  <Paragraphs>318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Futura Lt BT</vt:lpstr>
      <vt:lpstr>Work Sans</vt:lpstr>
      <vt:lpstr>Work Sans Light</vt:lpstr>
      <vt:lpstr>Work Sans SemiBold</vt:lpstr>
      <vt:lpstr>Presidencia de Colomba</vt:lpstr>
      <vt:lpstr>Presentación de PowerPoint</vt:lpstr>
      <vt:lpstr>Alcance del 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Matriz de 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Maria Plazas Moreno</dc:creator>
  <cp:lastModifiedBy>Olga Maria Arenas Franco</cp:lastModifiedBy>
  <cp:revision>10</cp:revision>
  <dcterms:modified xsi:type="dcterms:W3CDTF">2022-05-04T15:37:08Z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0x0101003FD4E934FC51824A913129C3C7021C84</vt:lpwstr>
  </property>
</Properties>
</file>