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9"/>
  </p:notesMasterIdLst>
  <p:handoutMasterIdLst>
    <p:handoutMasterId r:id="rId10"/>
  </p:handoutMasterIdLst>
  <p:sldIdLst>
    <p:sldId id="259" r:id="rId2"/>
    <p:sldId id="276" r:id="rId3"/>
    <p:sldId id="275" r:id="rId4"/>
    <p:sldId id="273" r:id="rId5"/>
    <p:sldId id="267" r:id="rId6"/>
    <p:sldId id="271" r:id="rId7"/>
    <p:sldId id="27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96F0D"/>
    <a:srgbClr val="C56D0D"/>
    <a:srgbClr val="069169"/>
    <a:srgbClr val="FF9933"/>
    <a:srgbClr val="DCEBFB"/>
    <a:srgbClr val="2D6DF4"/>
    <a:srgbClr val="0054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02"/>
    <p:restoredTop sz="96642"/>
  </p:normalViewPr>
  <p:slideViewPr>
    <p:cSldViewPr snapToGrid="0" snapToObjects="1">
      <p:cViewPr varScale="1">
        <p:scale>
          <a:sx n="117" d="100"/>
          <a:sy n="117" d="100"/>
        </p:scale>
        <p:origin x="-320" y="-10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32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Relationship Id="rId2" Type="http://schemas.microsoft.com/office/2011/relationships/chartStyle" Target="style2.xml"/><Relationship Id="rId3" Type="http://schemas.microsoft.com/office/2011/relationships/chartColorStyle" Target="colors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a\Desktop\ANI\Listado%20de%20estado%20de%20los%20procesos%20por%20reparto.xlsx" TargetMode="External"/><Relationship Id="rId2" Type="http://schemas.microsoft.com/office/2011/relationships/chartStyle" Target="style3.xml"/><Relationship Id="rId3" Type="http://schemas.microsoft.com/office/2011/relationships/chartColorStyle" Target="colors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[Libro1]Hoja4!TablaDinámica3</c:name>
    <c:fmtId val="12"/>
  </c:pivotSource>
  <c:chart>
    <c:autoTitleDeleted val="1"/>
    <c:pivotFmts>
      <c:pivotFmt>
        <c:idx val="0"/>
      </c:pivotFmt>
      <c:pivotFmt>
        <c:idx val="1"/>
        <c:dLbl>
          <c:idx val="0"/>
          <c:dLblPos val="in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"/>
        <c:dLbl>
          <c:idx val="0"/>
          <c:dLblPos val="in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3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c:spPr>
        <c:marker>
          <c:spPr>
            <a:gradFill>
              <a:gsLst>
                <a:gs pos="0">
                  <a:schemeClr val="accent2"/>
                </a:gs>
                <a:gs pos="100000">
                  <a:schemeClr val="accent2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</c:marker>
        <c:dLbl>
          <c:idx val="0"/>
          <c:dLblPos val="in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4"/>
        <c:dLbl>
          <c:idx val="0"/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showLegendKey val="1"/>
          <c:showVal val="1"/>
          <c:showCatName val="1"/>
          <c:showSerName val="1"/>
          <c:showPercent val="1"/>
          <c:showBubbleSize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5"/>
        <c:dLbl>
          <c:idx val="0"/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showLegendKey val="1"/>
          <c:showVal val="1"/>
          <c:showCatName val="1"/>
          <c:showSerName val="1"/>
          <c:showPercent val="1"/>
          <c:showBubbleSize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6"/>
        <c:dLbl>
          <c:idx val="0"/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showLegendKey val="1"/>
          <c:showVal val="1"/>
          <c:showCatName val="1"/>
          <c:showSerName val="1"/>
          <c:showPercent val="1"/>
          <c:showBubbleSize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7"/>
        <c:dLbl>
          <c:idx val="0"/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showLegendKey val="1"/>
          <c:showVal val="1"/>
          <c:showCatName val="1"/>
          <c:showSerName val="1"/>
          <c:showPercent val="1"/>
          <c:showBubbleSize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8"/>
        <c:dLbl>
          <c:idx val="0"/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showLegendKey val="1"/>
          <c:showVal val="1"/>
          <c:showCatName val="1"/>
          <c:showSerName val="1"/>
          <c:showPercent val="1"/>
          <c:showBubbleSize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9"/>
        <c:dLbl>
          <c:idx val="0"/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showLegendKey val="1"/>
          <c:showVal val="1"/>
          <c:showCatName val="1"/>
          <c:showSerName val="1"/>
          <c:showPercent val="1"/>
          <c:showBubbleSize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0"/>
        <c:dLbl>
          <c:idx val="0"/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showLegendKey val="1"/>
          <c:showVal val="1"/>
          <c:showCatName val="1"/>
          <c:showSerName val="1"/>
          <c:showPercent val="1"/>
          <c:showBubbleSize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1"/>
        <c:dLbl>
          <c:idx val="0"/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showLegendKey val="1"/>
          <c:showVal val="1"/>
          <c:showCatName val="1"/>
          <c:showSerName val="1"/>
          <c:showPercent val="1"/>
          <c:showBubbleSize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2"/>
        <c:dLbl>
          <c:idx val="0"/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showLegendKey val="1"/>
          <c:showVal val="1"/>
          <c:showCatName val="1"/>
          <c:showSerName val="1"/>
          <c:showPercent val="1"/>
          <c:showBubbleSize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3"/>
        <c:dLbl>
          <c:idx val="0"/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showLegendKey val="1"/>
          <c:showVal val="1"/>
          <c:showCatName val="1"/>
          <c:showSerName val="1"/>
          <c:showPercent val="1"/>
          <c:showBubbleSize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4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</c:pivotFmt>
      <c:pivotFmt>
        <c:idx val="15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dLbl>
          <c:idx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showLegendKey val="1"/>
          <c:showVal val="1"/>
          <c:showCatName val="1"/>
          <c:showSerName val="1"/>
          <c:showPercent val="1"/>
          <c:showBubbleSize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6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dLbl>
          <c:idx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showLegendKey val="1"/>
          <c:showVal val="1"/>
          <c:showCatName val="1"/>
          <c:showSerName val="1"/>
          <c:showPercent val="1"/>
          <c:showBubbleSize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7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dLbl>
          <c:idx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showLegendKey val="1"/>
          <c:showVal val="1"/>
          <c:showCatName val="1"/>
          <c:showSerName val="1"/>
          <c:showPercent val="1"/>
          <c:showBubbleSize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8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dLbl>
          <c:idx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showLegendKey val="1"/>
          <c:showVal val="1"/>
          <c:showCatName val="1"/>
          <c:showSerName val="1"/>
          <c:showPercent val="1"/>
          <c:showBubbleSize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9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dLbl>
          <c:idx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showLegendKey val="1"/>
          <c:showVal val="1"/>
          <c:showCatName val="1"/>
          <c:showSerName val="1"/>
          <c:showPercent val="1"/>
          <c:showBubbleSize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0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dLbl>
          <c:idx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showLegendKey val="1"/>
          <c:showVal val="1"/>
          <c:showCatName val="1"/>
          <c:showSerName val="1"/>
          <c:showPercent val="1"/>
          <c:showBubbleSize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1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dLbl>
          <c:idx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showLegendKey val="1"/>
          <c:showVal val="1"/>
          <c:showCatName val="1"/>
          <c:showSerName val="1"/>
          <c:showPercent val="1"/>
          <c:showBubbleSize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2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dLbl>
          <c:idx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showLegendKey val="1"/>
          <c:showVal val="1"/>
          <c:showCatName val="1"/>
          <c:showSerName val="1"/>
          <c:showPercent val="1"/>
          <c:showBubbleSize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3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dLbl>
          <c:idx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showLegendKey val="1"/>
          <c:showVal val="1"/>
          <c:showCatName val="1"/>
          <c:showSerName val="1"/>
          <c:showPercent val="1"/>
          <c:showBubbleSize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4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dLbl>
          <c:idx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showLegendKey val="1"/>
          <c:showVal val="1"/>
          <c:showCatName val="1"/>
          <c:showSerName val="1"/>
          <c:showPercent val="1"/>
          <c:showBubbleSize val="1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5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6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dLbl>
          <c:idx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7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dLbl>
          <c:idx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8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dLbl>
          <c:idx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9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dLbl>
          <c:idx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30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dLbl>
          <c:idx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31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dLbl>
          <c:idx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32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dLbl>
          <c:idx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33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dLbl>
          <c:idx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34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dLbl>
          <c:idx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35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dLbl>
          <c:idx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36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37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dLbl>
          <c:idx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38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dLbl>
          <c:idx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39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dLbl>
          <c:idx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40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dLbl>
          <c:idx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41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dLbl>
          <c:idx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42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dLbl>
          <c:idx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43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dLbl>
          <c:idx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44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dLbl>
          <c:idx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45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dLbl>
          <c:idx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46"/>
        <c:spPr>
          <a:gradFill>
            <a:gsLst>
              <a:gs pos="0">
                <a:schemeClr val="accent2"/>
              </a:gs>
              <a:gs pos="100000">
                <a:schemeClr val="accent2">
                  <a:lumMod val="84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dLbl>
          <c:idx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0.0537560334686172"/>
          <c:y val="0.138991462138135"/>
          <c:w val="0.883635303456889"/>
          <c:h val="0.6356796671195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Hoja4!$B$3</c:f>
              <c:strCache>
                <c:ptCount val="1"/>
                <c:pt idx="0">
                  <c:v>Total</c:v>
                </c:pt>
              </c:strCache>
            </c:strRef>
          </c:tx>
          <c:spPr>
            <a:gradFill>
              <a:gsLst>
                <a:gs pos="0">
                  <a:schemeClr val="accent2"/>
                </a:gs>
                <a:gs pos="100000">
                  <a:schemeClr val="accent2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spPr>
                <a:solidFill>
                  <a:schemeClr val="accent5">
                    <a:lumMod val="7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solidFill>
                  <a:schemeClr val="accent5">
                    <a:lumMod val="7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solidFill>
                  <a:schemeClr val="accent5">
                    <a:lumMod val="7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solidFill>
                  <a:schemeClr val="accent5">
                    <a:lumMod val="7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solidFill>
                  <a:schemeClr val="accent5">
                    <a:lumMod val="7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solidFill>
                  <a:schemeClr val="accent5">
                    <a:lumMod val="7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solidFill>
                  <a:schemeClr val="accent5">
                    <a:lumMod val="7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spPr>
                <a:solidFill>
                  <a:schemeClr val="accent5">
                    <a:lumMod val="7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>
                <a:solidFill>
                  <a:schemeClr val="accent5">
                    <a:lumMod val="7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spPr>
                <a:solidFill>
                  <a:schemeClr val="accent5">
                    <a:lumMod val="7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Hoja4!$A$4:$A$14</c:f>
              <c:strCache>
                <c:ptCount val="10"/>
                <c:pt idx="0">
                  <c:v>Archivo</c:v>
                </c:pt>
                <c:pt idx="1">
                  <c:v>Concede recurso Apelación</c:v>
                </c:pt>
                <c:pt idx="2">
                  <c:v>Fallo</c:v>
                </c:pt>
                <c:pt idx="3">
                  <c:v>Indagación preliminar </c:v>
                </c:pt>
                <c:pt idx="4">
                  <c:v>Investigación disciplinaria</c:v>
                </c:pt>
                <c:pt idx="5">
                  <c:v>Nulidades</c:v>
                </c:pt>
                <c:pt idx="6">
                  <c:v>Prorroga Etapa Investigación - Decreto Pruebas</c:v>
                </c:pt>
                <c:pt idx="7">
                  <c:v>Pruebas </c:v>
                </c:pt>
                <c:pt idx="8">
                  <c:v>Traslado Alegar de Conclusión</c:v>
                </c:pt>
                <c:pt idx="9">
                  <c:v>Traslado por competencia PGN</c:v>
                </c:pt>
              </c:strCache>
            </c:strRef>
          </c:cat>
          <c:val>
            <c:numRef>
              <c:f>Hoja4!$B$4:$B$14</c:f>
              <c:numCache>
                <c:formatCode>General</c:formatCode>
                <c:ptCount val="10"/>
                <c:pt idx="0">
                  <c:v>1.0</c:v>
                </c:pt>
                <c:pt idx="1">
                  <c:v>2.0</c:v>
                </c:pt>
                <c:pt idx="2">
                  <c:v>2.0</c:v>
                </c:pt>
                <c:pt idx="3">
                  <c:v>3.0</c:v>
                </c:pt>
                <c:pt idx="4">
                  <c:v>1.0</c:v>
                </c:pt>
                <c:pt idx="5">
                  <c:v>1.0</c:v>
                </c:pt>
                <c:pt idx="6">
                  <c:v>9.0</c:v>
                </c:pt>
                <c:pt idx="7">
                  <c:v>8.0</c:v>
                </c:pt>
                <c:pt idx="8">
                  <c:v>2.0</c:v>
                </c:pt>
                <c:pt idx="9">
                  <c:v>1.0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3B5A-49DD-8D70-4B89F8B1C98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129360600"/>
        <c:axId val="2129364424"/>
      </c:barChart>
      <c:catAx>
        <c:axId val="2129360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29364424"/>
        <c:crosses val="autoZero"/>
        <c:auto val="1"/>
        <c:lblAlgn val="ctr"/>
        <c:lblOffset val="100"/>
        <c:noMultiLvlLbl val="0"/>
      </c:catAx>
      <c:valAx>
        <c:axId val="21293644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29360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[Gráfico en Microsoft PowerPoint]Hoja2!TablaDinámica1</c:name>
    <c:fmtId val="7"/>
  </c:pivotSource>
  <c:chart>
    <c:autoTitleDeleted val="1"/>
    <c:pivotFmts>
      <c:pivotFmt>
        <c:idx val="0"/>
      </c:pivotFmt>
      <c:pivotFmt>
        <c:idx val="1"/>
        <c:spPr>
          <a:solidFill>
            <a:schemeClr val="accent6">
              <a:alpha val="70000"/>
            </a:schemeClr>
          </a:solidFill>
          <a:ln>
            <a:noFill/>
          </a:ln>
          <a:effectLst/>
        </c:spPr>
        <c:marker>
          <c:symbol val="circle"/>
          <c:size val="6"/>
          <c:spPr>
            <a:solidFill>
              <a:schemeClr val="accent6">
                <a:alpha val="70000"/>
              </a:schemeClr>
            </a:solidFill>
            <a:ln>
              <a:noFill/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6">
              <a:alpha val="70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6">
              <a:alpha val="70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Hoja2!$B$3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6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Hoja2!$A$4:$A$16</c:f>
              <c:strCache>
                <c:ptCount val="12"/>
                <c:pt idx="0">
                  <c:v>Alegatos</c:v>
                </c:pt>
                <c:pt idx="1">
                  <c:v>Archivo definitivo</c:v>
                </c:pt>
                <c:pt idx="2">
                  <c:v>Calificación</c:v>
                </c:pt>
                <c:pt idx="3">
                  <c:v>Cierre de Investigación</c:v>
                </c:pt>
                <c:pt idx="4">
                  <c:v>Descargos</c:v>
                </c:pt>
                <c:pt idx="5">
                  <c:v>Fallo 1a. </c:v>
                </c:pt>
                <c:pt idx="6">
                  <c:v>Fallo 2a.</c:v>
                </c:pt>
                <c:pt idx="7">
                  <c:v>Indagación Preliminar</c:v>
                </c:pt>
                <c:pt idx="8">
                  <c:v>Investigación Disciplinaria</c:v>
                </c:pt>
                <c:pt idx="9">
                  <c:v>Pliego de Cargos</c:v>
                </c:pt>
                <c:pt idx="10">
                  <c:v>Pruebas posteriores</c:v>
                </c:pt>
                <c:pt idx="11">
                  <c:v>total</c:v>
                </c:pt>
              </c:strCache>
            </c:strRef>
          </c:cat>
          <c:val>
            <c:numRef>
              <c:f>Hoja2!$B$4:$B$16</c:f>
              <c:numCache>
                <c:formatCode>General</c:formatCode>
                <c:ptCount val="12"/>
                <c:pt idx="0">
                  <c:v>1.0</c:v>
                </c:pt>
                <c:pt idx="1">
                  <c:v>2.0</c:v>
                </c:pt>
                <c:pt idx="2">
                  <c:v>1.0</c:v>
                </c:pt>
                <c:pt idx="3">
                  <c:v>0.0</c:v>
                </c:pt>
                <c:pt idx="4">
                  <c:v>0.0</c:v>
                </c:pt>
                <c:pt idx="5">
                  <c:v>1.0</c:v>
                </c:pt>
                <c:pt idx="6">
                  <c:v>2.0</c:v>
                </c:pt>
                <c:pt idx="7">
                  <c:v>35.0</c:v>
                </c:pt>
                <c:pt idx="8">
                  <c:v>20.0</c:v>
                </c:pt>
                <c:pt idx="9">
                  <c:v>1.0</c:v>
                </c:pt>
                <c:pt idx="10">
                  <c:v>1.0</c:v>
                </c:pt>
                <c:pt idx="11">
                  <c:v>64.0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1D3-4C94-BF49-B2B062C47F6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2129446472"/>
        <c:axId val="2129456008"/>
      </c:barChart>
      <c:catAx>
        <c:axId val="2129446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29456008"/>
        <c:crosses val="autoZero"/>
        <c:auto val="1"/>
        <c:lblAlgn val="ctr"/>
        <c:lblOffset val="100"/>
        <c:noMultiLvlLbl val="0"/>
      </c:catAx>
      <c:valAx>
        <c:axId val="2129456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29446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[Listado de estado de los procesos por reparto.xlsx]Hoja8!TablaDinámica8</c:name>
    <c:fmtId val="4"/>
  </c:pivotSource>
  <c:chart>
    <c:autoTitleDeleted val="0"/>
    <c:pivotFmts>
      <c:pivotFmt>
        <c:idx val="0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Hoja8!$B$3</c:f>
              <c:strCache>
                <c:ptCount val="1"/>
                <c:pt idx="0">
                  <c:v>2017.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Hoja8!$A$4:$A$16</c:f>
              <c:strCache>
                <c:ptCount val="12"/>
                <c:pt idx="0">
                  <c:v>Alegatos</c:v>
                </c:pt>
                <c:pt idx="1">
                  <c:v>Archivo definitivo</c:v>
                </c:pt>
                <c:pt idx="2">
                  <c:v>Calificación</c:v>
                </c:pt>
                <c:pt idx="3">
                  <c:v>Cierre de Investigación</c:v>
                </c:pt>
                <c:pt idx="4">
                  <c:v>Descargos</c:v>
                </c:pt>
                <c:pt idx="5">
                  <c:v>Fallo 1a. </c:v>
                </c:pt>
                <c:pt idx="6">
                  <c:v>Fallo 2a.</c:v>
                </c:pt>
                <c:pt idx="7">
                  <c:v>Indagación Preliminar</c:v>
                </c:pt>
                <c:pt idx="8">
                  <c:v>Investigación Disciplinaria</c:v>
                </c:pt>
                <c:pt idx="9">
                  <c:v>Pliego de Cargos</c:v>
                </c:pt>
                <c:pt idx="10">
                  <c:v>Pruebas posteriores</c:v>
                </c:pt>
                <c:pt idx="11">
                  <c:v>total</c:v>
                </c:pt>
              </c:strCache>
            </c:strRef>
          </c:cat>
          <c:val>
            <c:numRef>
              <c:f>Hoja8!$B$4:$B$16</c:f>
              <c:numCache>
                <c:formatCode>General</c:formatCode>
                <c:ptCount val="12"/>
                <c:pt idx="0">
                  <c:v>1.0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12.0</c:v>
                </c:pt>
                <c:pt idx="9">
                  <c:v>0.0</c:v>
                </c:pt>
                <c:pt idx="10">
                  <c:v>1.0</c:v>
                </c:pt>
                <c:pt idx="11">
                  <c:v>14.0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3B3-4B22-9957-4A719C772594}"/>
            </c:ext>
          </c:extLst>
        </c:ser>
        <c:ser>
          <c:idx val="1"/>
          <c:order val="1"/>
          <c:tx>
            <c:strRef>
              <c:f>Hoja8!$C$3</c:f>
              <c:strCache>
                <c:ptCount val="1"/>
                <c:pt idx="0">
                  <c:v>2018.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Hoja8!$A$4:$A$16</c:f>
              <c:strCache>
                <c:ptCount val="12"/>
                <c:pt idx="0">
                  <c:v>Alegatos</c:v>
                </c:pt>
                <c:pt idx="1">
                  <c:v>Archivo definitivo</c:v>
                </c:pt>
                <c:pt idx="2">
                  <c:v>Calificación</c:v>
                </c:pt>
                <c:pt idx="3">
                  <c:v>Cierre de Investigación</c:v>
                </c:pt>
                <c:pt idx="4">
                  <c:v>Descargos</c:v>
                </c:pt>
                <c:pt idx="5">
                  <c:v>Fallo 1a. </c:v>
                </c:pt>
                <c:pt idx="6">
                  <c:v>Fallo 2a.</c:v>
                </c:pt>
                <c:pt idx="7">
                  <c:v>Indagación Preliminar</c:v>
                </c:pt>
                <c:pt idx="8">
                  <c:v>Investigación Disciplinaria</c:v>
                </c:pt>
                <c:pt idx="9">
                  <c:v>Pliego de Cargos</c:v>
                </c:pt>
                <c:pt idx="10">
                  <c:v>Pruebas posteriores</c:v>
                </c:pt>
                <c:pt idx="11">
                  <c:v>total</c:v>
                </c:pt>
              </c:strCache>
            </c:strRef>
          </c:cat>
          <c:val>
            <c:numRef>
              <c:f>Hoja8!$C$4:$C$16</c:f>
              <c:numCache>
                <c:formatCode>General</c:formatCode>
                <c:ptCount val="12"/>
                <c:pt idx="0">
                  <c:v>0.0</c:v>
                </c:pt>
                <c:pt idx="1">
                  <c:v>0.0</c:v>
                </c:pt>
                <c:pt idx="2">
                  <c:v>1.0</c:v>
                </c:pt>
                <c:pt idx="3">
                  <c:v>0.0</c:v>
                </c:pt>
                <c:pt idx="4">
                  <c:v>0.0</c:v>
                </c:pt>
                <c:pt idx="5">
                  <c:v>1.0</c:v>
                </c:pt>
                <c:pt idx="6">
                  <c:v>2.0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3.0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3B3-4B22-9957-4A719C772594}"/>
            </c:ext>
          </c:extLst>
        </c:ser>
        <c:ser>
          <c:idx val="2"/>
          <c:order val="2"/>
          <c:tx>
            <c:strRef>
              <c:f>Hoja8!$D$3</c:f>
              <c:strCache>
                <c:ptCount val="1"/>
                <c:pt idx="0">
                  <c:v>2019.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Hoja8!$A$4:$A$16</c:f>
              <c:strCache>
                <c:ptCount val="12"/>
                <c:pt idx="0">
                  <c:v>Alegatos</c:v>
                </c:pt>
                <c:pt idx="1">
                  <c:v>Archivo definitivo</c:v>
                </c:pt>
                <c:pt idx="2">
                  <c:v>Calificación</c:v>
                </c:pt>
                <c:pt idx="3">
                  <c:v>Cierre de Investigación</c:v>
                </c:pt>
                <c:pt idx="4">
                  <c:v>Descargos</c:v>
                </c:pt>
                <c:pt idx="5">
                  <c:v>Fallo 1a. </c:v>
                </c:pt>
                <c:pt idx="6">
                  <c:v>Fallo 2a.</c:v>
                </c:pt>
                <c:pt idx="7">
                  <c:v>Indagación Preliminar</c:v>
                </c:pt>
                <c:pt idx="8">
                  <c:v>Investigación Disciplinaria</c:v>
                </c:pt>
                <c:pt idx="9">
                  <c:v>Pliego de Cargos</c:v>
                </c:pt>
                <c:pt idx="10">
                  <c:v>Pruebas posteriores</c:v>
                </c:pt>
                <c:pt idx="11">
                  <c:v>total</c:v>
                </c:pt>
              </c:strCache>
            </c:strRef>
          </c:cat>
          <c:val>
            <c:numRef>
              <c:f>Hoja8!$D$4:$D$16</c:f>
              <c:numCache>
                <c:formatCode>General</c:formatCode>
                <c:ptCount val="12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2.0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35.0</c:v>
                </c:pt>
                <c:pt idx="8">
                  <c:v>8.0</c:v>
                </c:pt>
                <c:pt idx="9">
                  <c:v>1.0</c:v>
                </c:pt>
                <c:pt idx="10">
                  <c:v>0.0</c:v>
                </c:pt>
                <c:pt idx="11">
                  <c:v>46.0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3B3-4B22-9957-4A719C772594}"/>
            </c:ext>
          </c:extLst>
        </c:ser>
        <c:ser>
          <c:idx val="3"/>
          <c:order val="3"/>
          <c:tx>
            <c:strRef>
              <c:f>Hoja8!$E$3</c:f>
              <c:strCache>
                <c:ptCount val="1"/>
                <c:pt idx="0">
                  <c:v>2020.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Hoja8!$A$4:$A$16</c:f>
              <c:strCache>
                <c:ptCount val="12"/>
                <c:pt idx="0">
                  <c:v>Alegatos</c:v>
                </c:pt>
                <c:pt idx="1">
                  <c:v>Archivo definitivo</c:v>
                </c:pt>
                <c:pt idx="2">
                  <c:v>Calificación</c:v>
                </c:pt>
                <c:pt idx="3">
                  <c:v>Cierre de Investigación</c:v>
                </c:pt>
                <c:pt idx="4">
                  <c:v>Descargos</c:v>
                </c:pt>
                <c:pt idx="5">
                  <c:v>Fallo 1a. </c:v>
                </c:pt>
                <c:pt idx="6">
                  <c:v>Fallo 2a.</c:v>
                </c:pt>
                <c:pt idx="7">
                  <c:v>Indagación Preliminar</c:v>
                </c:pt>
                <c:pt idx="8">
                  <c:v>Investigación Disciplinaria</c:v>
                </c:pt>
                <c:pt idx="9">
                  <c:v>Pliego de Cargos</c:v>
                </c:pt>
                <c:pt idx="10">
                  <c:v>Pruebas posteriores</c:v>
                </c:pt>
                <c:pt idx="11">
                  <c:v>total</c:v>
                </c:pt>
              </c:strCache>
            </c:strRef>
          </c:cat>
          <c:val>
            <c:numRef>
              <c:f>Hoja8!$E$4:$E$16</c:f>
              <c:numCache>
                <c:formatCode>General</c:formatCode>
                <c:ptCount val="12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1.0</c:v>
                </c:pt>
                <c:pt idx="9">
                  <c:v>0.0</c:v>
                </c:pt>
                <c:pt idx="10">
                  <c:v>0.0</c:v>
                </c:pt>
                <c:pt idx="11">
                  <c:v>1.0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3B3-4B22-9957-4A719C7725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29541464"/>
        <c:axId val="2129545128"/>
      </c:barChart>
      <c:catAx>
        <c:axId val="2129541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29545128"/>
        <c:crosses val="autoZero"/>
        <c:auto val="1"/>
        <c:lblAlgn val="ctr"/>
        <c:lblOffset val="100"/>
        <c:noMultiLvlLbl val="0"/>
      </c:catAx>
      <c:valAx>
        <c:axId val="2129545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29541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50CBEA-CBEC-4C2F-A560-08B8DE01758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263E06B-10A3-4574-90AA-CAC5A943DC52}">
      <dgm:prSet phldrT="[Texto]"/>
      <dgm:spPr/>
      <dgm:t>
        <a:bodyPr/>
        <a:lstStyle/>
        <a:p>
          <a:r>
            <a:rPr lang="es-CO" b="1" cap="none" spc="50" dirty="0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iniciales del trimestre</a:t>
          </a:r>
          <a:endParaRPr lang="es-ES" b="1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gm:t>
    </dgm:pt>
    <dgm:pt modelId="{33395EB3-C902-4986-951E-5F13D9597777}" type="parTrans" cxnId="{1C629B57-1649-4106-BCA6-B2F63C42B760}">
      <dgm:prSet/>
      <dgm:spPr/>
      <dgm:t>
        <a:bodyPr/>
        <a:lstStyle/>
        <a:p>
          <a:endParaRPr lang="es-ES"/>
        </a:p>
      </dgm:t>
    </dgm:pt>
    <dgm:pt modelId="{3174BDA7-A98C-45AD-8964-370A59688A12}" type="sibTrans" cxnId="{1C629B57-1649-4106-BCA6-B2F63C42B760}">
      <dgm:prSet/>
      <dgm:spPr/>
      <dgm:t>
        <a:bodyPr/>
        <a:lstStyle/>
        <a:p>
          <a:endParaRPr lang="es-ES"/>
        </a:p>
      </dgm:t>
    </dgm:pt>
    <dgm:pt modelId="{85BB4B9E-23E5-4197-A22B-DF946555C6DE}">
      <dgm:prSet phldrT="[Texto]"/>
      <dgm:spPr/>
      <dgm:t>
        <a:bodyPr/>
        <a:lstStyle/>
        <a:p>
          <a:r>
            <a:rPr lang="es-CO" b="1" cap="none" spc="50" dirty="0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ingresados</a:t>
          </a:r>
          <a:endParaRPr lang="es-ES" b="1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gm:t>
    </dgm:pt>
    <dgm:pt modelId="{13408C7B-0445-4EFA-ABC3-C10F24FBDC16}" type="parTrans" cxnId="{B2E79BD7-00E2-47B9-BBC9-095EEAF0195B}">
      <dgm:prSet/>
      <dgm:spPr/>
      <dgm:t>
        <a:bodyPr/>
        <a:lstStyle/>
        <a:p>
          <a:endParaRPr lang="es-ES"/>
        </a:p>
      </dgm:t>
    </dgm:pt>
    <dgm:pt modelId="{9555B79F-957A-41AC-9668-1BAE09C8ADD9}" type="sibTrans" cxnId="{B2E79BD7-00E2-47B9-BBC9-095EEAF0195B}">
      <dgm:prSet/>
      <dgm:spPr/>
      <dgm:t>
        <a:bodyPr/>
        <a:lstStyle/>
        <a:p>
          <a:endParaRPr lang="es-ES"/>
        </a:p>
      </dgm:t>
    </dgm:pt>
    <dgm:pt modelId="{A5F1FDEF-BAC5-4148-8F1D-6CD05D85661B}">
      <dgm:prSet phldrT="[Texto]"/>
      <dgm:spPr/>
      <dgm:t>
        <a:bodyPr/>
        <a:lstStyle/>
        <a:p>
          <a:r>
            <a:rPr lang="es-CO" b="1" cap="none" spc="50" dirty="0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decididos con auto de terminación y archivo, inhibitorio, y/o remisión a la Procuraduría </a:t>
          </a:r>
          <a:endParaRPr lang="es-ES" b="1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gm:t>
    </dgm:pt>
    <dgm:pt modelId="{FE4158B7-980F-4EEE-99A3-029D5175CD09}" type="parTrans" cxnId="{2BF64D89-5322-41CB-8455-D36E8E3D8D40}">
      <dgm:prSet/>
      <dgm:spPr/>
      <dgm:t>
        <a:bodyPr/>
        <a:lstStyle/>
        <a:p>
          <a:endParaRPr lang="es-ES"/>
        </a:p>
      </dgm:t>
    </dgm:pt>
    <dgm:pt modelId="{4CAB8C0C-051C-40A1-B6AE-A5C21BF5238C}" type="sibTrans" cxnId="{2BF64D89-5322-41CB-8455-D36E8E3D8D40}">
      <dgm:prSet/>
      <dgm:spPr/>
      <dgm:t>
        <a:bodyPr/>
        <a:lstStyle/>
        <a:p>
          <a:endParaRPr lang="es-ES"/>
        </a:p>
      </dgm:t>
    </dgm:pt>
    <dgm:pt modelId="{42748913-9170-49C9-87BF-143C1932FB20}">
      <dgm:prSet phldrT="[Texto]"/>
      <dgm:spPr/>
      <dgm:t>
        <a:bodyPr/>
        <a:lstStyle/>
        <a:p>
          <a:r>
            <a:rPr lang="es-CO" b="1" cap="none" spc="50" dirty="0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activos al 31 de marzo</a:t>
          </a:r>
          <a:endParaRPr lang="es-ES" b="1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gm:t>
    </dgm:pt>
    <dgm:pt modelId="{0CD5D3B5-C7C2-4086-B3BA-1EC84B41297D}" type="parTrans" cxnId="{11732159-4EE1-4E3B-856D-D6662BAF927A}">
      <dgm:prSet/>
      <dgm:spPr/>
      <dgm:t>
        <a:bodyPr/>
        <a:lstStyle/>
        <a:p>
          <a:endParaRPr lang="es-ES"/>
        </a:p>
      </dgm:t>
    </dgm:pt>
    <dgm:pt modelId="{3AEF3710-3BFF-448F-8BAB-8CAFF786BDBA}" type="sibTrans" cxnId="{11732159-4EE1-4E3B-856D-D6662BAF927A}">
      <dgm:prSet/>
      <dgm:spPr/>
      <dgm:t>
        <a:bodyPr/>
        <a:lstStyle/>
        <a:p>
          <a:endParaRPr lang="es-ES"/>
        </a:p>
      </dgm:t>
    </dgm:pt>
    <dgm:pt modelId="{D98D3764-B839-40FE-A6E6-AAA78958F199}" type="pres">
      <dgm:prSet presAssocID="{8F50CBEA-CBEC-4C2F-A560-08B8DE01758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02F8DCB-48A0-4588-9E2C-0072CC2594F7}" type="pres">
      <dgm:prSet presAssocID="{F263E06B-10A3-4574-90AA-CAC5A943DC5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0BB3A66-FD62-403E-AACE-BD80546374FA}" type="pres">
      <dgm:prSet presAssocID="{3174BDA7-A98C-45AD-8964-370A59688A12}" presName="spacer" presStyleCnt="0"/>
      <dgm:spPr/>
    </dgm:pt>
    <dgm:pt modelId="{B71ABB57-F48F-4357-896F-7D0EBD279A53}" type="pres">
      <dgm:prSet presAssocID="{85BB4B9E-23E5-4197-A22B-DF946555C6D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36111B9-7404-4E56-8D68-4AC74F36DC67}" type="pres">
      <dgm:prSet presAssocID="{9555B79F-957A-41AC-9668-1BAE09C8ADD9}" presName="spacer" presStyleCnt="0"/>
      <dgm:spPr/>
    </dgm:pt>
    <dgm:pt modelId="{D32C4C53-CF43-436D-9BEB-F28BF5278117}" type="pres">
      <dgm:prSet presAssocID="{A5F1FDEF-BAC5-4148-8F1D-6CD05D85661B}" presName="parentText" presStyleLbl="node1" presStyleIdx="2" presStyleCnt="4" custLinFactNeighborX="-6148" custLinFactNeighborY="4037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66A3DE5-AC87-46AD-B75E-1F3636052CD5}" type="pres">
      <dgm:prSet presAssocID="{4CAB8C0C-051C-40A1-B6AE-A5C21BF5238C}" presName="spacer" presStyleCnt="0"/>
      <dgm:spPr/>
    </dgm:pt>
    <dgm:pt modelId="{6737E977-35D1-4FB4-AEA1-E6E8284599D1}" type="pres">
      <dgm:prSet presAssocID="{42748913-9170-49C9-87BF-143C1932FB20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6CF3894-482A-4930-A9D5-ABBE58EB6A70}" type="presOf" srcId="{F263E06B-10A3-4574-90AA-CAC5A943DC52}" destId="{B02F8DCB-48A0-4588-9E2C-0072CC2594F7}" srcOrd="0" destOrd="0" presId="urn:microsoft.com/office/officeart/2005/8/layout/vList2"/>
    <dgm:cxn modelId="{1C629B57-1649-4106-BCA6-B2F63C42B760}" srcId="{8F50CBEA-CBEC-4C2F-A560-08B8DE017581}" destId="{F263E06B-10A3-4574-90AA-CAC5A943DC52}" srcOrd="0" destOrd="0" parTransId="{33395EB3-C902-4986-951E-5F13D9597777}" sibTransId="{3174BDA7-A98C-45AD-8964-370A59688A12}"/>
    <dgm:cxn modelId="{DE65E068-30C1-4FD6-BD98-9D1F0C207750}" type="presOf" srcId="{A5F1FDEF-BAC5-4148-8F1D-6CD05D85661B}" destId="{D32C4C53-CF43-436D-9BEB-F28BF5278117}" srcOrd="0" destOrd="0" presId="urn:microsoft.com/office/officeart/2005/8/layout/vList2"/>
    <dgm:cxn modelId="{2BF64D89-5322-41CB-8455-D36E8E3D8D40}" srcId="{8F50CBEA-CBEC-4C2F-A560-08B8DE017581}" destId="{A5F1FDEF-BAC5-4148-8F1D-6CD05D85661B}" srcOrd="2" destOrd="0" parTransId="{FE4158B7-980F-4EEE-99A3-029D5175CD09}" sibTransId="{4CAB8C0C-051C-40A1-B6AE-A5C21BF5238C}"/>
    <dgm:cxn modelId="{11732159-4EE1-4E3B-856D-D6662BAF927A}" srcId="{8F50CBEA-CBEC-4C2F-A560-08B8DE017581}" destId="{42748913-9170-49C9-87BF-143C1932FB20}" srcOrd="3" destOrd="0" parTransId="{0CD5D3B5-C7C2-4086-B3BA-1EC84B41297D}" sibTransId="{3AEF3710-3BFF-448F-8BAB-8CAFF786BDBA}"/>
    <dgm:cxn modelId="{B79E87B5-E0C8-41F4-A498-E78DBF19185B}" type="presOf" srcId="{85BB4B9E-23E5-4197-A22B-DF946555C6DE}" destId="{B71ABB57-F48F-4357-896F-7D0EBD279A53}" srcOrd="0" destOrd="0" presId="urn:microsoft.com/office/officeart/2005/8/layout/vList2"/>
    <dgm:cxn modelId="{E3E1ED6E-DE74-4E8B-9494-276761537707}" type="presOf" srcId="{42748913-9170-49C9-87BF-143C1932FB20}" destId="{6737E977-35D1-4FB4-AEA1-E6E8284599D1}" srcOrd="0" destOrd="0" presId="urn:microsoft.com/office/officeart/2005/8/layout/vList2"/>
    <dgm:cxn modelId="{B2E79BD7-00E2-47B9-BBC9-095EEAF0195B}" srcId="{8F50CBEA-CBEC-4C2F-A560-08B8DE017581}" destId="{85BB4B9E-23E5-4197-A22B-DF946555C6DE}" srcOrd="1" destOrd="0" parTransId="{13408C7B-0445-4EFA-ABC3-C10F24FBDC16}" sibTransId="{9555B79F-957A-41AC-9668-1BAE09C8ADD9}"/>
    <dgm:cxn modelId="{FEA0E51F-EA8C-48A0-BAA8-5B9D31C5FFCD}" type="presOf" srcId="{8F50CBEA-CBEC-4C2F-A560-08B8DE017581}" destId="{D98D3764-B839-40FE-A6E6-AAA78958F199}" srcOrd="0" destOrd="0" presId="urn:microsoft.com/office/officeart/2005/8/layout/vList2"/>
    <dgm:cxn modelId="{512DDBC3-C9C7-400C-A49B-DC01546EB78B}" type="presParOf" srcId="{D98D3764-B839-40FE-A6E6-AAA78958F199}" destId="{B02F8DCB-48A0-4588-9E2C-0072CC2594F7}" srcOrd="0" destOrd="0" presId="urn:microsoft.com/office/officeart/2005/8/layout/vList2"/>
    <dgm:cxn modelId="{E874B472-79F0-4EDF-8EF3-25BBF0E1A8DB}" type="presParOf" srcId="{D98D3764-B839-40FE-A6E6-AAA78958F199}" destId="{A0BB3A66-FD62-403E-AACE-BD80546374FA}" srcOrd="1" destOrd="0" presId="urn:microsoft.com/office/officeart/2005/8/layout/vList2"/>
    <dgm:cxn modelId="{E6B36AEF-44A1-4F6B-A8BE-8919683523B3}" type="presParOf" srcId="{D98D3764-B839-40FE-A6E6-AAA78958F199}" destId="{B71ABB57-F48F-4357-896F-7D0EBD279A53}" srcOrd="2" destOrd="0" presId="urn:microsoft.com/office/officeart/2005/8/layout/vList2"/>
    <dgm:cxn modelId="{D7D3237A-002F-40FA-8E94-22A385AF4219}" type="presParOf" srcId="{D98D3764-B839-40FE-A6E6-AAA78958F199}" destId="{536111B9-7404-4E56-8D68-4AC74F36DC67}" srcOrd="3" destOrd="0" presId="urn:microsoft.com/office/officeart/2005/8/layout/vList2"/>
    <dgm:cxn modelId="{5CBE5EFA-2224-46C2-A392-6A6550BB289A}" type="presParOf" srcId="{D98D3764-B839-40FE-A6E6-AAA78958F199}" destId="{D32C4C53-CF43-436D-9BEB-F28BF5278117}" srcOrd="4" destOrd="0" presId="urn:microsoft.com/office/officeart/2005/8/layout/vList2"/>
    <dgm:cxn modelId="{78D90E2C-9FDC-41DA-8622-B203EFD8F7DE}" type="presParOf" srcId="{D98D3764-B839-40FE-A6E6-AAA78958F199}" destId="{C66A3DE5-AC87-46AD-B75E-1F3636052CD5}" srcOrd="5" destOrd="0" presId="urn:microsoft.com/office/officeart/2005/8/layout/vList2"/>
    <dgm:cxn modelId="{768A8CF7-54D7-4AA3-A6A4-90858421FA82}" type="presParOf" srcId="{D98D3764-B839-40FE-A6E6-AAA78958F199}" destId="{6737E977-35D1-4FB4-AEA1-E6E8284599D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50CBEA-CBEC-4C2F-A560-08B8DE01758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263E06B-10A3-4574-90AA-CAC5A943DC52}">
      <dgm:prSet phldrT="[Texto]" custT="1"/>
      <dgm:spPr/>
      <dgm:t>
        <a:bodyPr/>
        <a:lstStyle/>
        <a:p>
          <a:r>
            <a:rPr lang="es-CO" sz="2000" b="1" cap="none" spc="50" dirty="0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64</a:t>
          </a:r>
          <a:endParaRPr lang="es-ES" sz="2000" b="1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gm:t>
    </dgm:pt>
    <dgm:pt modelId="{33395EB3-C902-4986-951E-5F13D9597777}" type="parTrans" cxnId="{1C629B57-1649-4106-BCA6-B2F63C42B760}">
      <dgm:prSet/>
      <dgm:spPr/>
      <dgm:t>
        <a:bodyPr/>
        <a:lstStyle/>
        <a:p>
          <a:endParaRPr lang="es-ES"/>
        </a:p>
      </dgm:t>
    </dgm:pt>
    <dgm:pt modelId="{3174BDA7-A98C-45AD-8964-370A59688A12}" type="sibTrans" cxnId="{1C629B57-1649-4106-BCA6-B2F63C42B760}">
      <dgm:prSet/>
      <dgm:spPr/>
      <dgm:t>
        <a:bodyPr/>
        <a:lstStyle/>
        <a:p>
          <a:endParaRPr lang="es-ES"/>
        </a:p>
      </dgm:t>
    </dgm:pt>
    <dgm:pt modelId="{85BB4B9E-23E5-4197-A22B-DF946555C6DE}">
      <dgm:prSet phldrT="[Texto]" custT="1"/>
      <dgm:spPr/>
      <dgm:t>
        <a:bodyPr/>
        <a:lstStyle/>
        <a:p>
          <a:r>
            <a:rPr lang="es-CO" sz="2000" b="1" cap="none" spc="50" dirty="0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2</a:t>
          </a:r>
          <a:endParaRPr lang="es-ES" sz="2000" b="1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gm:t>
    </dgm:pt>
    <dgm:pt modelId="{13408C7B-0445-4EFA-ABC3-C10F24FBDC16}" type="parTrans" cxnId="{B2E79BD7-00E2-47B9-BBC9-095EEAF0195B}">
      <dgm:prSet/>
      <dgm:spPr/>
      <dgm:t>
        <a:bodyPr/>
        <a:lstStyle/>
        <a:p>
          <a:endParaRPr lang="es-ES"/>
        </a:p>
      </dgm:t>
    </dgm:pt>
    <dgm:pt modelId="{9555B79F-957A-41AC-9668-1BAE09C8ADD9}" type="sibTrans" cxnId="{B2E79BD7-00E2-47B9-BBC9-095EEAF0195B}">
      <dgm:prSet/>
      <dgm:spPr/>
      <dgm:t>
        <a:bodyPr/>
        <a:lstStyle/>
        <a:p>
          <a:endParaRPr lang="es-ES"/>
        </a:p>
      </dgm:t>
    </dgm:pt>
    <dgm:pt modelId="{A5F1FDEF-BAC5-4148-8F1D-6CD05D85661B}">
      <dgm:prSet phldrT="[Texto]" custT="1"/>
      <dgm:spPr/>
      <dgm:t>
        <a:bodyPr/>
        <a:lstStyle/>
        <a:p>
          <a:r>
            <a:rPr lang="es-CO" sz="2000" b="1" cap="none" spc="50" dirty="0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2</a:t>
          </a:r>
          <a:endParaRPr lang="es-ES" sz="2000" b="1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gm:t>
    </dgm:pt>
    <dgm:pt modelId="{FE4158B7-980F-4EEE-99A3-029D5175CD09}" type="parTrans" cxnId="{2BF64D89-5322-41CB-8455-D36E8E3D8D40}">
      <dgm:prSet/>
      <dgm:spPr/>
      <dgm:t>
        <a:bodyPr/>
        <a:lstStyle/>
        <a:p>
          <a:endParaRPr lang="es-ES"/>
        </a:p>
      </dgm:t>
    </dgm:pt>
    <dgm:pt modelId="{4CAB8C0C-051C-40A1-B6AE-A5C21BF5238C}" type="sibTrans" cxnId="{2BF64D89-5322-41CB-8455-D36E8E3D8D40}">
      <dgm:prSet/>
      <dgm:spPr/>
      <dgm:t>
        <a:bodyPr/>
        <a:lstStyle/>
        <a:p>
          <a:endParaRPr lang="es-ES"/>
        </a:p>
      </dgm:t>
    </dgm:pt>
    <dgm:pt modelId="{42748913-9170-49C9-87BF-143C1932FB20}">
      <dgm:prSet phldrT="[Texto]" custT="1"/>
      <dgm:spPr/>
      <dgm:t>
        <a:bodyPr/>
        <a:lstStyle/>
        <a:p>
          <a:r>
            <a:rPr lang="es-CO" sz="2000" b="1" cap="none" spc="50" dirty="0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64</a:t>
          </a:r>
          <a:endParaRPr lang="es-ES" sz="2000" b="1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gm:t>
    </dgm:pt>
    <dgm:pt modelId="{0CD5D3B5-C7C2-4086-B3BA-1EC84B41297D}" type="parTrans" cxnId="{11732159-4EE1-4E3B-856D-D6662BAF927A}">
      <dgm:prSet/>
      <dgm:spPr/>
      <dgm:t>
        <a:bodyPr/>
        <a:lstStyle/>
        <a:p>
          <a:endParaRPr lang="es-ES"/>
        </a:p>
      </dgm:t>
    </dgm:pt>
    <dgm:pt modelId="{3AEF3710-3BFF-448F-8BAB-8CAFF786BDBA}" type="sibTrans" cxnId="{11732159-4EE1-4E3B-856D-D6662BAF927A}">
      <dgm:prSet/>
      <dgm:spPr/>
      <dgm:t>
        <a:bodyPr/>
        <a:lstStyle/>
        <a:p>
          <a:endParaRPr lang="es-ES"/>
        </a:p>
      </dgm:t>
    </dgm:pt>
    <dgm:pt modelId="{D98D3764-B839-40FE-A6E6-AAA78958F199}" type="pres">
      <dgm:prSet presAssocID="{8F50CBEA-CBEC-4C2F-A560-08B8DE01758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02F8DCB-48A0-4588-9E2C-0072CC2594F7}" type="pres">
      <dgm:prSet presAssocID="{F263E06B-10A3-4574-90AA-CAC5A943DC52}" presName="parentText" presStyleLbl="node1" presStyleIdx="0" presStyleCnt="4" custLinFactNeighborY="-8480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0BB3A66-FD62-403E-AACE-BD80546374FA}" type="pres">
      <dgm:prSet presAssocID="{3174BDA7-A98C-45AD-8964-370A59688A12}" presName="spacer" presStyleCnt="0"/>
      <dgm:spPr/>
    </dgm:pt>
    <dgm:pt modelId="{B71ABB57-F48F-4357-896F-7D0EBD279A53}" type="pres">
      <dgm:prSet presAssocID="{85BB4B9E-23E5-4197-A22B-DF946555C6D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36111B9-7404-4E56-8D68-4AC74F36DC67}" type="pres">
      <dgm:prSet presAssocID="{9555B79F-957A-41AC-9668-1BAE09C8ADD9}" presName="spacer" presStyleCnt="0"/>
      <dgm:spPr/>
    </dgm:pt>
    <dgm:pt modelId="{D32C4C53-CF43-436D-9BEB-F28BF5278117}" type="pres">
      <dgm:prSet presAssocID="{A5F1FDEF-BAC5-4148-8F1D-6CD05D85661B}" presName="parentText" presStyleLbl="node1" presStyleIdx="2" presStyleCnt="4" custLinFactNeighborX="-1473" custLinFactNeighborY="2008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66A3DE5-AC87-46AD-B75E-1F3636052CD5}" type="pres">
      <dgm:prSet presAssocID="{4CAB8C0C-051C-40A1-B6AE-A5C21BF5238C}" presName="spacer" presStyleCnt="0"/>
      <dgm:spPr/>
    </dgm:pt>
    <dgm:pt modelId="{6737E977-35D1-4FB4-AEA1-E6E8284599D1}" type="pres">
      <dgm:prSet presAssocID="{42748913-9170-49C9-87BF-143C1932FB20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6CF3894-482A-4930-A9D5-ABBE58EB6A70}" type="presOf" srcId="{F263E06B-10A3-4574-90AA-CAC5A943DC52}" destId="{B02F8DCB-48A0-4588-9E2C-0072CC2594F7}" srcOrd="0" destOrd="0" presId="urn:microsoft.com/office/officeart/2005/8/layout/vList2"/>
    <dgm:cxn modelId="{1C629B57-1649-4106-BCA6-B2F63C42B760}" srcId="{8F50CBEA-CBEC-4C2F-A560-08B8DE017581}" destId="{F263E06B-10A3-4574-90AA-CAC5A943DC52}" srcOrd="0" destOrd="0" parTransId="{33395EB3-C902-4986-951E-5F13D9597777}" sibTransId="{3174BDA7-A98C-45AD-8964-370A59688A12}"/>
    <dgm:cxn modelId="{DE65E068-30C1-4FD6-BD98-9D1F0C207750}" type="presOf" srcId="{A5F1FDEF-BAC5-4148-8F1D-6CD05D85661B}" destId="{D32C4C53-CF43-436D-9BEB-F28BF5278117}" srcOrd="0" destOrd="0" presId="urn:microsoft.com/office/officeart/2005/8/layout/vList2"/>
    <dgm:cxn modelId="{2BF64D89-5322-41CB-8455-D36E8E3D8D40}" srcId="{8F50CBEA-CBEC-4C2F-A560-08B8DE017581}" destId="{A5F1FDEF-BAC5-4148-8F1D-6CD05D85661B}" srcOrd="2" destOrd="0" parTransId="{FE4158B7-980F-4EEE-99A3-029D5175CD09}" sibTransId="{4CAB8C0C-051C-40A1-B6AE-A5C21BF5238C}"/>
    <dgm:cxn modelId="{11732159-4EE1-4E3B-856D-D6662BAF927A}" srcId="{8F50CBEA-CBEC-4C2F-A560-08B8DE017581}" destId="{42748913-9170-49C9-87BF-143C1932FB20}" srcOrd="3" destOrd="0" parTransId="{0CD5D3B5-C7C2-4086-B3BA-1EC84B41297D}" sibTransId="{3AEF3710-3BFF-448F-8BAB-8CAFF786BDBA}"/>
    <dgm:cxn modelId="{B79E87B5-E0C8-41F4-A498-E78DBF19185B}" type="presOf" srcId="{85BB4B9E-23E5-4197-A22B-DF946555C6DE}" destId="{B71ABB57-F48F-4357-896F-7D0EBD279A53}" srcOrd="0" destOrd="0" presId="urn:microsoft.com/office/officeart/2005/8/layout/vList2"/>
    <dgm:cxn modelId="{E3E1ED6E-DE74-4E8B-9494-276761537707}" type="presOf" srcId="{42748913-9170-49C9-87BF-143C1932FB20}" destId="{6737E977-35D1-4FB4-AEA1-E6E8284599D1}" srcOrd="0" destOrd="0" presId="urn:microsoft.com/office/officeart/2005/8/layout/vList2"/>
    <dgm:cxn modelId="{B2E79BD7-00E2-47B9-BBC9-095EEAF0195B}" srcId="{8F50CBEA-CBEC-4C2F-A560-08B8DE017581}" destId="{85BB4B9E-23E5-4197-A22B-DF946555C6DE}" srcOrd="1" destOrd="0" parTransId="{13408C7B-0445-4EFA-ABC3-C10F24FBDC16}" sibTransId="{9555B79F-957A-41AC-9668-1BAE09C8ADD9}"/>
    <dgm:cxn modelId="{FEA0E51F-EA8C-48A0-BAA8-5B9D31C5FFCD}" type="presOf" srcId="{8F50CBEA-CBEC-4C2F-A560-08B8DE017581}" destId="{D98D3764-B839-40FE-A6E6-AAA78958F199}" srcOrd="0" destOrd="0" presId="urn:microsoft.com/office/officeart/2005/8/layout/vList2"/>
    <dgm:cxn modelId="{512DDBC3-C9C7-400C-A49B-DC01546EB78B}" type="presParOf" srcId="{D98D3764-B839-40FE-A6E6-AAA78958F199}" destId="{B02F8DCB-48A0-4588-9E2C-0072CC2594F7}" srcOrd="0" destOrd="0" presId="urn:microsoft.com/office/officeart/2005/8/layout/vList2"/>
    <dgm:cxn modelId="{E874B472-79F0-4EDF-8EF3-25BBF0E1A8DB}" type="presParOf" srcId="{D98D3764-B839-40FE-A6E6-AAA78958F199}" destId="{A0BB3A66-FD62-403E-AACE-BD80546374FA}" srcOrd="1" destOrd="0" presId="urn:microsoft.com/office/officeart/2005/8/layout/vList2"/>
    <dgm:cxn modelId="{E6B36AEF-44A1-4F6B-A8BE-8919683523B3}" type="presParOf" srcId="{D98D3764-B839-40FE-A6E6-AAA78958F199}" destId="{B71ABB57-F48F-4357-896F-7D0EBD279A53}" srcOrd="2" destOrd="0" presId="urn:microsoft.com/office/officeart/2005/8/layout/vList2"/>
    <dgm:cxn modelId="{D7D3237A-002F-40FA-8E94-22A385AF4219}" type="presParOf" srcId="{D98D3764-B839-40FE-A6E6-AAA78958F199}" destId="{536111B9-7404-4E56-8D68-4AC74F36DC67}" srcOrd="3" destOrd="0" presId="urn:microsoft.com/office/officeart/2005/8/layout/vList2"/>
    <dgm:cxn modelId="{5CBE5EFA-2224-46C2-A392-6A6550BB289A}" type="presParOf" srcId="{D98D3764-B839-40FE-A6E6-AAA78958F199}" destId="{D32C4C53-CF43-436D-9BEB-F28BF5278117}" srcOrd="4" destOrd="0" presId="urn:microsoft.com/office/officeart/2005/8/layout/vList2"/>
    <dgm:cxn modelId="{78D90E2C-9FDC-41DA-8622-B203EFD8F7DE}" type="presParOf" srcId="{D98D3764-B839-40FE-A6E6-AAA78958F199}" destId="{C66A3DE5-AC87-46AD-B75E-1F3636052CD5}" srcOrd="5" destOrd="0" presId="urn:microsoft.com/office/officeart/2005/8/layout/vList2"/>
    <dgm:cxn modelId="{768A8CF7-54D7-4AA3-A6A4-90858421FA82}" type="presParOf" srcId="{D98D3764-B839-40FE-A6E6-AAA78958F199}" destId="{6737E977-35D1-4FB4-AEA1-E6E8284599D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F8DCB-48A0-4588-9E2C-0072CC2594F7}">
      <dsp:nvSpPr>
        <dsp:cNvPr id="0" name=""/>
        <dsp:cNvSpPr/>
      </dsp:nvSpPr>
      <dsp:spPr>
        <a:xfrm>
          <a:off x="0" y="39992"/>
          <a:ext cx="5338916" cy="887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cap="none" spc="50" dirty="0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iniciales del trimestre</a:t>
          </a:r>
          <a:endParaRPr lang="es-ES" sz="1600" b="1" kern="1200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sp:txBody>
      <dsp:txXfrm>
        <a:off x="43321" y="83313"/>
        <a:ext cx="5252274" cy="800803"/>
      </dsp:txXfrm>
    </dsp:sp>
    <dsp:sp modelId="{B71ABB57-F48F-4357-896F-7D0EBD279A53}">
      <dsp:nvSpPr>
        <dsp:cNvPr id="0" name=""/>
        <dsp:cNvSpPr/>
      </dsp:nvSpPr>
      <dsp:spPr>
        <a:xfrm>
          <a:off x="0" y="973517"/>
          <a:ext cx="5338916" cy="887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cap="none" spc="50" dirty="0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ingresados</a:t>
          </a:r>
          <a:endParaRPr lang="es-ES" sz="1600" b="1" kern="1200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sp:txBody>
      <dsp:txXfrm>
        <a:off x="43321" y="1016838"/>
        <a:ext cx="5252274" cy="800803"/>
      </dsp:txXfrm>
    </dsp:sp>
    <dsp:sp modelId="{D32C4C53-CF43-436D-9BEB-F28BF5278117}">
      <dsp:nvSpPr>
        <dsp:cNvPr id="0" name=""/>
        <dsp:cNvSpPr/>
      </dsp:nvSpPr>
      <dsp:spPr>
        <a:xfrm>
          <a:off x="0" y="1925644"/>
          <a:ext cx="5338916" cy="887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cap="none" spc="50" dirty="0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decididos con auto de terminación y archivo, inhibitorio, y/o remisión a la Procuraduría </a:t>
          </a:r>
          <a:endParaRPr lang="es-ES" sz="1600" b="1" kern="1200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sp:txBody>
      <dsp:txXfrm>
        <a:off x="43321" y="1968965"/>
        <a:ext cx="5252274" cy="800803"/>
      </dsp:txXfrm>
    </dsp:sp>
    <dsp:sp modelId="{6737E977-35D1-4FB4-AEA1-E6E8284599D1}">
      <dsp:nvSpPr>
        <dsp:cNvPr id="0" name=""/>
        <dsp:cNvSpPr/>
      </dsp:nvSpPr>
      <dsp:spPr>
        <a:xfrm>
          <a:off x="0" y="2840567"/>
          <a:ext cx="5338916" cy="887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cap="none" spc="50" dirty="0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activos al 31 de marzo</a:t>
          </a:r>
          <a:endParaRPr lang="es-ES" sz="1600" b="1" kern="1200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sp:txBody>
      <dsp:txXfrm>
        <a:off x="43321" y="2883888"/>
        <a:ext cx="5252274" cy="8008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F8DCB-48A0-4588-9E2C-0072CC2594F7}">
      <dsp:nvSpPr>
        <dsp:cNvPr id="0" name=""/>
        <dsp:cNvSpPr/>
      </dsp:nvSpPr>
      <dsp:spPr>
        <a:xfrm>
          <a:off x="0" y="0"/>
          <a:ext cx="1804220" cy="842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b="1" kern="1200" cap="none" spc="50" dirty="0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64</a:t>
          </a:r>
          <a:endParaRPr lang="es-ES" sz="2000" b="1" kern="1200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sp:txBody>
      <dsp:txXfrm>
        <a:off x="41123" y="41123"/>
        <a:ext cx="1721974" cy="760154"/>
      </dsp:txXfrm>
    </dsp:sp>
    <dsp:sp modelId="{B71ABB57-F48F-4357-896F-7D0EBD279A53}">
      <dsp:nvSpPr>
        <dsp:cNvPr id="0" name=""/>
        <dsp:cNvSpPr/>
      </dsp:nvSpPr>
      <dsp:spPr>
        <a:xfrm>
          <a:off x="0" y="976802"/>
          <a:ext cx="1804220" cy="842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b="1" kern="1200" cap="none" spc="50" dirty="0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2</a:t>
          </a:r>
          <a:endParaRPr lang="es-ES" sz="2000" b="1" kern="1200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sp:txBody>
      <dsp:txXfrm>
        <a:off x="41123" y="1017925"/>
        <a:ext cx="1721974" cy="760154"/>
      </dsp:txXfrm>
    </dsp:sp>
    <dsp:sp modelId="{D32C4C53-CF43-436D-9BEB-F28BF5278117}">
      <dsp:nvSpPr>
        <dsp:cNvPr id="0" name=""/>
        <dsp:cNvSpPr/>
      </dsp:nvSpPr>
      <dsp:spPr>
        <a:xfrm>
          <a:off x="0" y="1974828"/>
          <a:ext cx="1804220" cy="842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b="1" kern="1200" cap="none" spc="50" dirty="0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2</a:t>
          </a:r>
          <a:endParaRPr lang="es-ES" sz="2000" b="1" kern="1200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sp:txBody>
      <dsp:txXfrm>
        <a:off x="41123" y="2015951"/>
        <a:ext cx="1721974" cy="760154"/>
      </dsp:txXfrm>
    </dsp:sp>
    <dsp:sp modelId="{6737E977-35D1-4FB4-AEA1-E6E8284599D1}">
      <dsp:nvSpPr>
        <dsp:cNvPr id="0" name=""/>
        <dsp:cNvSpPr/>
      </dsp:nvSpPr>
      <dsp:spPr>
        <a:xfrm>
          <a:off x="0" y="2920802"/>
          <a:ext cx="1804220" cy="842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b="1" kern="1200" cap="none" spc="50" dirty="0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64</a:t>
          </a:r>
          <a:endParaRPr lang="es-ES" sz="2000" b="1" kern="1200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sp:txBody>
      <dsp:txXfrm>
        <a:off x="41123" y="2961925"/>
        <a:ext cx="1721974" cy="7601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2686D-009B-4755-BF3C-B1645D0A938E}" type="datetimeFigureOut">
              <a:rPr lang="es-ES" smtClean="0"/>
              <a:t>17/04/20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AE71F-6302-4695-A732-5DA60A1BF97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6418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06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84170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95ef59f35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495ef59f35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9262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1 1 1" preserve="1" userDrawn="1">
  <p:cSld name="1_Diapositiva de título 1 1 1">
    <p:bg>
      <p:bgPr>
        <a:solidFill>
          <a:srgbClr val="069169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/>
        </p:nvSpPr>
        <p:spPr>
          <a:xfrm>
            <a:off x="8336496" y="5464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‹Nr.›</a:t>
            </a:fld>
            <a:endParaRPr sz="700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1" name="Google Shape;31;p5"/>
          <p:cNvSpPr txBox="1"/>
          <p:nvPr userDrawn="1"/>
        </p:nvSpPr>
        <p:spPr>
          <a:xfrm>
            <a:off x="8336496" y="-2155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‹Nr.›</a:t>
            </a:fld>
            <a:endParaRPr sz="700" b="0" i="0" u="none" strike="noStrike" cap="none" dirty="0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2" name="Google Shape;32;p5"/>
          <p:cNvSpPr/>
          <p:nvPr/>
        </p:nvSpPr>
        <p:spPr>
          <a:xfrm>
            <a:off x="3213694" y="0"/>
            <a:ext cx="5935223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 txBox="1"/>
          <p:nvPr/>
        </p:nvSpPr>
        <p:spPr>
          <a:xfrm>
            <a:off x="1098468" y="4856142"/>
            <a:ext cx="4293000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600" b="0" i="0" u="none" strike="noStrike" cap="none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la Presidencia de la República.</a:t>
            </a:r>
            <a:endParaRPr sz="600" b="0" i="0" u="none" strike="noStrike" cap="none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892" y="346605"/>
            <a:ext cx="2616953" cy="746654"/>
          </a:xfrm>
          <a:prstGeom prst="rect">
            <a:avLst/>
          </a:prstGeom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09EBB03E-157E-1743-86F1-8874FFB41B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1004" y="1439863"/>
            <a:ext cx="5149596" cy="1349375"/>
          </a:xfrm>
        </p:spPr>
        <p:txBody>
          <a:bodyPr/>
          <a:lstStyle>
            <a:lvl1pPr marL="95250" indent="0" algn="r">
              <a:buNone/>
              <a:defRPr sz="3000">
                <a:solidFill>
                  <a:srgbClr val="0054BC"/>
                </a:solidFill>
              </a:defRPr>
            </a:lvl1pPr>
          </a:lstStyle>
          <a:p>
            <a:r>
              <a:rPr lang="es-ES" dirty="0"/>
              <a:t>Editar los estilos de texto del patrón</a:t>
            </a:r>
            <a:endParaRPr lang="es-CO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66" y="3771884"/>
            <a:ext cx="3904083" cy="73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114624"/>
      </p:ext>
    </p:extLst>
  </p:cSld>
  <p:clrMapOvr>
    <a:masterClrMapping/>
  </p:clrMapOvr>
  <p:transition xmlns:p14="http://schemas.microsoft.com/office/powerpoint/2010/main"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</p:sldLayoutIdLst>
  <p:transition xmlns:p14="http://schemas.microsoft.com/office/powerpoint/2010/main" spd="med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diagramData" Target="../diagrams/data2.xml"/><Relationship Id="rId8" Type="http://schemas.openxmlformats.org/officeDocument/2006/relationships/diagramLayout" Target="../diagrams/layout2.xml"/><Relationship Id="rId9" Type="http://schemas.openxmlformats.org/officeDocument/2006/relationships/diagramQuickStyle" Target="../diagrams/quickStyle2.xml"/><Relationship Id="rId10" Type="http://schemas.openxmlformats.org/officeDocument/2006/relationships/diagramColors" Target="../diagrams/colors2.xml"/><Relationship Id="rId11" Type="http://schemas.microsoft.com/office/2007/relationships/diagramDrawing" Target="../diagrams/drawing2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5AD32FBA-DEC6-4F12-81D6-D03AC2CD5CBA}"/>
              </a:ext>
            </a:extLst>
          </p:cNvPr>
          <p:cNvSpPr/>
          <p:nvPr/>
        </p:nvSpPr>
        <p:spPr>
          <a:xfrm>
            <a:off x="3524081" y="1403832"/>
            <a:ext cx="4572000" cy="240065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es-CO" b="1" dirty="0">
              <a:solidFill>
                <a:schemeClr val="tx1"/>
              </a:solidFill>
            </a:endParaRPr>
          </a:p>
          <a:p>
            <a:pPr algn="r"/>
            <a:r>
              <a:rPr lang="es-CO" sz="1800" b="1" dirty="0">
                <a:solidFill>
                  <a:schemeClr val="tx2">
                    <a:lumMod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</a:rPr>
              <a:t>INFORME DE GESTION </a:t>
            </a:r>
          </a:p>
          <a:p>
            <a:pPr algn="r"/>
            <a:r>
              <a:rPr lang="es-CO" sz="1600" b="1" dirty="0">
                <a:solidFill>
                  <a:schemeClr val="tx2">
                    <a:lumMod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</a:rPr>
              <a:t>Control Interno </a:t>
            </a:r>
            <a:r>
              <a:rPr lang="es-CO" sz="1600" b="1" dirty="0" smtClean="0">
                <a:solidFill>
                  <a:schemeClr val="tx2">
                    <a:lumMod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</a:rPr>
              <a:t>Disciplinario</a:t>
            </a:r>
          </a:p>
          <a:p>
            <a:pPr algn="r"/>
            <a:r>
              <a:rPr lang="es-CO" sz="1600" b="1" dirty="0" smtClean="0">
                <a:solidFill>
                  <a:schemeClr val="tx2">
                    <a:lumMod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</a:rPr>
              <a:t> </a:t>
            </a:r>
            <a:r>
              <a:rPr lang="es-CO" sz="1600" b="1" dirty="0" smtClean="0">
                <a:solidFill>
                  <a:schemeClr val="tx2">
                    <a:lumMod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</a:rPr>
              <a:t>1er </a:t>
            </a:r>
            <a:r>
              <a:rPr lang="es-CO" sz="1600" b="1" dirty="0">
                <a:solidFill>
                  <a:schemeClr val="tx2">
                    <a:lumMod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</a:rPr>
              <a:t>Trimestre</a:t>
            </a:r>
          </a:p>
          <a:p>
            <a:pPr algn="r"/>
            <a:r>
              <a:rPr lang="es-CO" sz="1200" b="1" dirty="0">
                <a:solidFill>
                  <a:schemeClr val="tx2">
                    <a:lumMod val="50000"/>
                  </a:schemeClr>
                </a:solidFill>
              </a:rPr>
              <a:t>Ley 734 de 2002, modificada parcialmente </a:t>
            </a:r>
          </a:p>
          <a:p>
            <a:pPr algn="r"/>
            <a:r>
              <a:rPr lang="es-CO" sz="1200" b="1" dirty="0">
                <a:solidFill>
                  <a:schemeClr val="tx2">
                    <a:lumMod val="50000"/>
                  </a:schemeClr>
                </a:solidFill>
              </a:rPr>
              <a:t>por la Ley 1474 de 2011</a:t>
            </a:r>
          </a:p>
          <a:p>
            <a:pPr algn="r"/>
            <a:endParaRPr lang="es-CO" sz="1200" b="1" dirty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r>
              <a:rPr lang="es-CO" sz="1200" b="1" dirty="0">
                <a:solidFill>
                  <a:schemeClr val="tx2">
                    <a:lumMod val="50000"/>
                  </a:schemeClr>
                </a:solidFill>
              </a:rPr>
              <a:t>Vicepresidencia Administrativa y Financiera</a:t>
            </a:r>
          </a:p>
          <a:p>
            <a:pPr algn="r"/>
            <a:r>
              <a:rPr lang="es-CO" sz="1200" b="1" dirty="0">
                <a:solidFill>
                  <a:schemeClr val="tx2">
                    <a:lumMod val="50000"/>
                  </a:schemeClr>
                </a:solidFill>
              </a:rPr>
              <a:t>Control Interno Disciplinario</a:t>
            </a:r>
          </a:p>
          <a:p>
            <a:pPr algn="r"/>
            <a:endParaRPr lang="es-CO" sz="1200" b="1" dirty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r>
              <a:rPr lang="es-CO" b="1" dirty="0" smtClean="0">
                <a:solidFill>
                  <a:schemeClr val="tx2">
                    <a:lumMod val="50000"/>
                  </a:schemeClr>
                </a:solidFill>
              </a:rPr>
              <a:t>Abril, </a:t>
            </a:r>
            <a:r>
              <a:rPr lang="es-CO" b="1" dirty="0">
                <a:solidFill>
                  <a:schemeClr val="tx2">
                    <a:lumMod val="50000"/>
                  </a:schemeClr>
                </a:solidFill>
              </a:rPr>
              <a:t>2020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/>
          <p:nvPr/>
        </p:nvPicPr>
        <p:blipFill rotWithShape="1">
          <a:blip r:embed="rId2"/>
          <a:srcRect l="50726" t="40596" r="4717" b="33189"/>
          <a:stretch/>
        </p:blipFill>
        <p:spPr bwMode="auto">
          <a:xfrm>
            <a:off x="3238009" y="3697933"/>
            <a:ext cx="2498090" cy="92643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Imagen 3"/>
          <p:cNvPicPr/>
          <p:nvPr/>
        </p:nvPicPr>
        <p:blipFill rotWithShape="1">
          <a:blip r:embed="rId2"/>
          <a:srcRect l="28162" t="23425" r="49273" b="34101"/>
          <a:stretch/>
        </p:blipFill>
        <p:spPr bwMode="auto">
          <a:xfrm>
            <a:off x="875070" y="3241040"/>
            <a:ext cx="2362939" cy="13385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ectángulo redondeado 6"/>
          <p:cNvSpPr/>
          <p:nvPr/>
        </p:nvSpPr>
        <p:spPr>
          <a:xfrm>
            <a:off x="363508" y="1585362"/>
            <a:ext cx="2657903" cy="2384145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OBJETIVO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3238009" y="1150374"/>
            <a:ext cx="5768339" cy="326431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800" b="1" dirty="0">
                <a:solidFill>
                  <a:schemeClr val="accent6"/>
                </a:solidFill>
              </a:rPr>
              <a:t>Presentar las actividades y providencias, resultado de la  gestión de los procesos </a:t>
            </a:r>
            <a:r>
              <a:rPr lang="es-ES" sz="2800" b="1" dirty="0" smtClean="0">
                <a:solidFill>
                  <a:schemeClr val="accent6"/>
                </a:solidFill>
              </a:rPr>
              <a:t> </a:t>
            </a:r>
            <a:r>
              <a:rPr lang="es-ES" sz="2800" b="1" dirty="0">
                <a:solidFill>
                  <a:schemeClr val="accent6"/>
                </a:solidFill>
              </a:rPr>
              <a:t>disciplinarios</a:t>
            </a:r>
          </a:p>
        </p:txBody>
      </p:sp>
    </p:spTree>
    <p:extLst>
      <p:ext uri="{BB962C8B-B14F-4D97-AF65-F5344CB8AC3E}">
        <p14:creationId xmlns:p14="http://schemas.microsoft.com/office/powerpoint/2010/main" val="1694448341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/>
          <p:nvPr/>
        </p:nvPicPr>
        <p:blipFill rotWithShape="1">
          <a:blip r:embed="rId2"/>
          <a:srcRect l="50726" t="40596" r="4717" b="33189"/>
          <a:stretch/>
        </p:blipFill>
        <p:spPr bwMode="auto">
          <a:xfrm>
            <a:off x="3238009" y="3697933"/>
            <a:ext cx="2498090" cy="92643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Imagen 3"/>
          <p:cNvPicPr/>
          <p:nvPr/>
        </p:nvPicPr>
        <p:blipFill rotWithShape="1">
          <a:blip r:embed="rId2"/>
          <a:srcRect l="28162" t="23425" r="49273" b="34101"/>
          <a:stretch/>
        </p:blipFill>
        <p:spPr bwMode="auto">
          <a:xfrm>
            <a:off x="875070" y="3241040"/>
            <a:ext cx="2362939" cy="13385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ectángulo redondeado 6"/>
          <p:cNvSpPr/>
          <p:nvPr/>
        </p:nvSpPr>
        <p:spPr>
          <a:xfrm>
            <a:off x="363508" y="1585362"/>
            <a:ext cx="2657903" cy="2384145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ALCANCE</a:t>
            </a:r>
          </a:p>
        </p:txBody>
      </p:sp>
      <p:sp>
        <p:nvSpPr>
          <p:cNvPr id="9" name="Flecha derecha 8"/>
          <p:cNvSpPr/>
          <p:nvPr/>
        </p:nvSpPr>
        <p:spPr>
          <a:xfrm>
            <a:off x="4119716" y="1021695"/>
            <a:ext cx="4493342" cy="1295490"/>
          </a:xfrm>
          <a:prstGeom prst="rightArrow">
            <a:avLst/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800" dirty="0">
                <a:solidFill>
                  <a:schemeClr val="accent6"/>
                </a:solidFill>
              </a:rPr>
              <a:t>Periodo comprendido entre: </a:t>
            </a:r>
          </a:p>
          <a:p>
            <a:r>
              <a:rPr lang="es-CO" sz="1800" dirty="0">
                <a:solidFill>
                  <a:schemeClr val="accent6"/>
                </a:solidFill>
              </a:rPr>
              <a:t>01 de enero al 31 de marzo </a:t>
            </a:r>
            <a:r>
              <a:rPr lang="es-CO" sz="1800" dirty="0" smtClean="0">
                <a:solidFill>
                  <a:schemeClr val="accent6"/>
                </a:solidFill>
              </a:rPr>
              <a:t>2020</a:t>
            </a:r>
            <a:endParaRPr lang="es-CO" sz="1800" dirty="0">
              <a:solidFill>
                <a:schemeClr val="accent6"/>
              </a:solidFill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3952568" y="2467896"/>
            <a:ext cx="4660490" cy="255638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O" sz="2000" dirty="0">
                <a:solidFill>
                  <a:schemeClr val="accent6"/>
                </a:solidFill>
              </a:rPr>
              <a:t>Actividades tendientes a fortalecer las políticas de prevención de conductas constitutivas de infracción al Código Disciplinario Único mediante la actividad disciplinaria.</a:t>
            </a:r>
          </a:p>
        </p:txBody>
      </p:sp>
    </p:spTree>
    <p:extLst>
      <p:ext uri="{BB962C8B-B14F-4D97-AF65-F5344CB8AC3E}">
        <p14:creationId xmlns:p14="http://schemas.microsoft.com/office/powerpoint/2010/main" val="4227878899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079452513"/>
              </p:ext>
            </p:extLst>
          </p:nvPr>
        </p:nvGraphicFramePr>
        <p:xfrm>
          <a:off x="580103" y="1229032"/>
          <a:ext cx="5338916" cy="37680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434090277"/>
              </p:ext>
            </p:extLst>
          </p:nvPr>
        </p:nvGraphicFramePr>
        <p:xfrm>
          <a:off x="6376218" y="1273277"/>
          <a:ext cx="1804220" cy="37680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Rectángulo redondeado 5"/>
          <p:cNvSpPr/>
          <p:nvPr/>
        </p:nvSpPr>
        <p:spPr>
          <a:xfrm>
            <a:off x="580104" y="393290"/>
            <a:ext cx="5338916" cy="658761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Procesos </a:t>
            </a:r>
            <a:r>
              <a:rPr lang="es-ES" sz="20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Disciplinarios </a:t>
            </a:r>
            <a:endParaRPr lang="es-ES" sz="2000" b="1" dirty="0" smtClean="0">
              <a:ln w="12700">
                <a:noFill/>
                <a:prstDash val="solid"/>
              </a:ln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algn="ctr"/>
            <a:r>
              <a:rPr lang="es-ES" sz="2000" b="1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Primer </a:t>
            </a:r>
            <a:r>
              <a:rPr lang="es-ES" sz="20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Trimestre </a:t>
            </a:r>
            <a:r>
              <a:rPr lang="es-ES" sz="2000" b="1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- 2020</a:t>
            </a:r>
            <a:endParaRPr lang="es-ES" sz="2000" dirty="0"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3967181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xmlns="" id="{7170465F-103A-4FEB-A5A0-DEAD49DB31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1344706"/>
            <a:ext cx="8659906" cy="3370729"/>
          </a:xfrm>
        </p:spPr>
        <p:txBody>
          <a:bodyPr/>
          <a:lstStyle/>
          <a:p>
            <a:r>
              <a:rPr lang="es-CO" dirty="0"/>
              <a:t>.</a:t>
            </a: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6375025"/>
              </p:ext>
            </p:extLst>
          </p:nvPr>
        </p:nvGraphicFramePr>
        <p:xfrm>
          <a:off x="629265" y="1200149"/>
          <a:ext cx="8327921" cy="3627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Rectángulo redondeado 10"/>
          <p:cNvSpPr/>
          <p:nvPr/>
        </p:nvSpPr>
        <p:spPr>
          <a:xfrm>
            <a:off x="580104" y="373626"/>
            <a:ext cx="5338916" cy="658761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Providencias Primer Trimestre 2020</a:t>
            </a:r>
            <a:endParaRPr lang="es-ES" sz="2000" dirty="0"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380140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 rotWithShape="1">
          <a:blip r:embed="rId2"/>
          <a:srcRect l="20608" t="56846" r="60193" b="31701"/>
          <a:stretch/>
        </p:blipFill>
        <p:spPr bwMode="auto">
          <a:xfrm>
            <a:off x="937846" y="3681046"/>
            <a:ext cx="2276768" cy="8241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n 7"/>
          <p:cNvPicPr/>
          <p:nvPr/>
        </p:nvPicPr>
        <p:blipFill rotWithShape="1">
          <a:blip r:embed="rId3"/>
          <a:srcRect l="64410" t="61243" r="5841" b="10492"/>
          <a:stretch/>
        </p:blipFill>
        <p:spPr bwMode="auto">
          <a:xfrm>
            <a:off x="3214614" y="3647671"/>
            <a:ext cx="1667510" cy="8909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4166562"/>
              </p:ext>
            </p:extLst>
          </p:nvPr>
        </p:nvGraphicFramePr>
        <p:xfrm>
          <a:off x="3214614" y="1585452"/>
          <a:ext cx="6007511" cy="3549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Rectángulo redondeado 11"/>
          <p:cNvSpPr/>
          <p:nvPr/>
        </p:nvSpPr>
        <p:spPr>
          <a:xfrm>
            <a:off x="403123" y="1225345"/>
            <a:ext cx="2576051" cy="3681046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O" sz="2400" b="1" dirty="0"/>
              <a:t>Estado de los procesos disciplinarios.</a:t>
            </a:r>
          </a:p>
          <a:p>
            <a:endParaRPr lang="es-CO" sz="2000" dirty="0"/>
          </a:p>
          <a:p>
            <a:pPr algn="r"/>
            <a:r>
              <a:rPr lang="es-CO" sz="2000" dirty="0"/>
              <a:t>Primer Trimestre</a:t>
            </a:r>
          </a:p>
          <a:p>
            <a:pPr algn="r"/>
            <a:endParaRPr lang="es-CO" sz="2000" dirty="0"/>
          </a:p>
          <a:p>
            <a:pPr algn="r"/>
            <a:r>
              <a:rPr lang="es-CO" sz="2000" dirty="0"/>
              <a:t>2020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32127972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 rotWithShape="1">
          <a:blip r:embed="rId2"/>
          <a:srcRect l="20608" t="56846" r="60193" b="31701"/>
          <a:stretch/>
        </p:blipFill>
        <p:spPr bwMode="auto">
          <a:xfrm>
            <a:off x="937846" y="3681046"/>
            <a:ext cx="2276768" cy="8241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n 7"/>
          <p:cNvPicPr/>
          <p:nvPr/>
        </p:nvPicPr>
        <p:blipFill rotWithShape="1">
          <a:blip r:embed="rId3"/>
          <a:srcRect l="64410" t="61243" r="5841" b="10492"/>
          <a:stretch/>
        </p:blipFill>
        <p:spPr bwMode="auto">
          <a:xfrm>
            <a:off x="3214614" y="3647671"/>
            <a:ext cx="1667510" cy="8909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Rectángulo redondeado 11"/>
          <p:cNvSpPr/>
          <p:nvPr/>
        </p:nvSpPr>
        <p:spPr>
          <a:xfrm>
            <a:off x="403123" y="1225345"/>
            <a:ext cx="2576051" cy="3681046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O" sz="2400" b="1" dirty="0"/>
              <a:t>Estado de los procesos disciplinarios.</a:t>
            </a:r>
          </a:p>
          <a:p>
            <a:endParaRPr lang="es-CO" sz="2000" dirty="0"/>
          </a:p>
          <a:p>
            <a:pPr algn="r"/>
            <a:r>
              <a:rPr lang="es-CO" sz="1600" dirty="0" smtClean="0"/>
              <a:t>Por vigencia</a:t>
            </a:r>
            <a:endParaRPr lang="es-CO" sz="2000" dirty="0"/>
          </a:p>
          <a:p>
            <a:pPr algn="r"/>
            <a:r>
              <a:rPr lang="es-CO" dirty="0" smtClean="0"/>
              <a:t>2017, 2018, 2019, 2020</a:t>
            </a:r>
            <a:endParaRPr lang="en-US" dirty="0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2459583"/>
              </p:ext>
            </p:extLst>
          </p:nvPr>
        </p:nvGraphicFramePr>
        <p:xfrm>
          <a:off x="3450053" y="1225345"/>
          <a:ext cx="5369481" cy="3681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9372652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residencia de Colomba">
  <a:themeElements>
    <a:clrScheme name="Presidencia">
      <a:dk1>
        <a:srgbClr val="073763"/>
      </a:dk1>
      <a:lt1>
        <a:srgbClr val="FFFFFF"/>
      </a:lt1>
      <a:dk2>
        <a:srgbClr val="3C78D8"/>
      </a:dk2>
      <a:lt2>
        <a:srgbClr val="A4C2F4"/>
      </a:lt2>
      <a:accent1>
        <a:srgbClr val="E4EDFE"/>
      </a:accent1>
      <a:accent2>
        <a:srgbClr val="B7CFFF"/>
      </a:accent2>
      <a:accent3>
        <a:srgbClr val="88ACF8"/>
      </a:accent3>
      <a:accent4>
        <a:srgbClr val="5B8BFF"/>
      </a:accent4>
      <a:accent5>
        <a:srgbClr val="6D98FF"/>
      </a:accent5>
      <a:accent6>
        <a:srgbClr val="2A54A7"/>
      </a:accent6>
      <a:hlink>
        <a:srgbClr val="F45721"/>
      </a:hlink>
      <a:folHlink>
        <a:srgbClr val="FFA06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3425</TotalTime>
  <Words>161</Words>
  <Application>Microsoft Macintosh PowerPoint</Application>
  <PresentationFormat>Presentación en pantalla (16:9)</PresentationFormat>
  <Paragraphs>48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Presidencia de Colomba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Gloria Milena Orjuela Garcia</dc:creator>
  <cp:lastModifiedBy>LUZ ANGELA RODRIGUEZ CEPEDA</cp:lastModifiedBy>
  <cp:revision>270</cp:revision>
  <dcterms:modified xsi:type="dcterms:W3CDTF">2020-04-17T21:29:17Z</dcterms:modified>
</cp:coreProperties>
</file>