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6" r:id="rId3"/>
    <p:sldId id="275" r:id="rId4"/>
    <p:sldId id="273" r:id="rId5"/>
    <p:sldId id="267" r:id="rId6"/>
    <p:sldId id="271" r:id="rId7"/>
    <p:sldId id="27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2"/>
    <p:restoredTop sz="96642"/>
  </p:normalViewPr>
  <p:slideViewPr>
    <p:cSldViewPr snapToGrid="0" snapToObjects="1">
      <p:cViewPr varScale="1">
        <p:scale>
          <a:sx n="117" d="100"/>
          <a:sy n="117" d="100"/>
        </p:scale>
        <p:origin x="-32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ANI\Listado%20de%20estado%20de%20los%20procesos%20por%20reparto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[Libro1]Hoja4!TablaDinámica3</c:name>
    <c:fmtId val="12"/>
  </c:pivotSource>
  <c:chart>
    <c:autoTitleDeleted val="1"/>
    <c:pivotFmts>
      <c:pivotFmt>
        <c:idx val="0"/>
      </c:pivotFmt>
      <c:pivotFmt>
        <c:idx val="1"/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</c:pivotFmt>
      <c:pivotFmt>
        <c:idx val="15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5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6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8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9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2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4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gradFill>
            <a:gsLst>
              <a:gs pos="0">
                <a:schemeClr val="accent2"/>
              </a:gs>
              <a:gs pos="100000">
                <a:schemeClr val="accent2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dLbl>
          <c:idx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0537560334686172"/>
          <c:y val="0.138991462138135"/>
          <c:w val="0.883635303456889"/>
          <c:h val="0.635679667119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Hoja4!$B$3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Hoja4!$A$4:$A$14</c:f>
              <c:strCache>
                <c:ptCount val="10"/>
                <c:pt idx="0">
                  <c:v>Archivo</c:v>
                </c:pt>
                <c:pt idx="1">
                  <c:v>Concede recurso Apelación</c:v>
                </c:pt>
                <c:pt idx="2">
                  <c:v>Fallo</c:v>
                </c:pt>
                <c:pt idx="3">
                  <c:v>Indagación preliminar </c:v>
                </c:pt>
                <c:pt idx="4">
                  <c:v>Investigación disciplinaria</c:v>
                </c:pt>
                <c:pt idx="5">
                  <c:v>Nulidades</c:v>
                </c:pt>
                <c:pt idx="6">
                  <c:v>Prorroga Etapa Investigación - Decreto Pruebas</c:v>
                </c:pt>
                <c:pt idx="7">
                  <c:v>Pruebas </c:v>
                </c:pt>
                <c:pt idx="8">
                  <c:v>Traslado Alegar de Conclusión</c:v>
                </c:pt>
                <c:pt idx="9">
                  <c:v>Traslado por competencia PGN</c:v>
                </c:pt>
              </c:strCache>
            </c:strRef>
          </c:cat>
          <c:val>
            <c:numRef>
              <c:f>Hoja4!$B$4:$B$14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  <c:pt idx="3">
                  <c:v>3.0</c:v>
                </c:pt>
                <c:pt idx="4">
                  <c:v>1.0</c:v>
                </c:pt>
                <c:pt idx="5">
                  <c:v>1.0</c:v>
                </c:pt>
                <c:pt idx="6">
                  <c:v>9.0</c:v>
                </c:pt>
                <c:pt idx="7">
                  <c:v>8.0</c:v>
                </c:pt>
                <c:pt idx="8">
                  <c:v>2.0</c:v>
                </c:pt>
                <c:pt idx="9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B5A-49DD-8D70-4B89F8B1C9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29360600"/>
        <c:axId val="2129364424"/>
      </c:barChart>
      <c:catAx>
        <c:axId val="212936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364424"/>
        <c:crosses val="autoZero"/>
        <c:auto val="1"/>
        <c:lblAlgn val="ctr"/>
        <c:lblOffset val="100"/>
        <c:noMultiLvlLbl val="0"/>
      </c:catAx>
      <c:valAx>
        <c:axId val="2129364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360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[Gráfico en Microsoft PowerPoint]Hoja2!TablaDinámica1</c:name>
    <c:fmtId val="7"/>
  </c:pivotSource>
  <c:chart>
    <c:autoTitleDeleted val="1"/>
    <c:pivotFmts>
      <c:pivotFmt>
        <c:idx val="0"/>
      </c:pivotFmt>
      <c:pivotFmt>
        <c:idx val="1"/>
        <c:spPr>
          <a:solidFill>
            <a:schemeClr val="accent6">
              <a:alpha val="70000"/>
            </a:schemeClr>
          </a:solidFill>
          <a:ln>
            <a:noFill/>
          </a:ln>
          <a:effectLst/>
        </c:spPr>
        <c:marker>
          <c:symbol val="circle"/>
          <c:size val="6"/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alpha val="7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>
              <a:alpha val="7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Hoja2!$A$4:$A$16</c:f>
              <c:strCache>
                <c:ptCount val="12"/>
                <c:pt idx="0">
                  <c:v>Alegatos</c:v>
                </c:pt>
                <c:pt idx="1">
                  <c:v>Archivo definitivo</c:v>
                </c:pt>
                <c:pt idx="2">
                  <c:v>Calificación</c:v>
                </c:pt>
                <c:pt idx="3">
                  <c:v>Cierre de Investigación</c:v>
                </c:pt>
                <c:pt idx="4">
                  <c:v>Descargos</c:v>
                </c:pt>
                <c:pt idx="5">
                  <c:v>Fallo 1a. </c:v>
                </c:pt>
                <c:pt idx="6">
                  <c:v>Fallo 2a.</c:v>
                </c:pt>
                <c:pt idx="7">
                  <c:v>Indagación Preliminar</c:v>
                </c:pt>
                <c:pt idx="8">
                  <c:v>Investigación Disciplinaria</c:v>
                </c:pt>
                <c:pt idx="9">
                  <c:v>Pliego de Cargos</c:v>
                </c:pt>
                <c:pt idx="10">
                  <c:v>Pruebas posteriores</c:v>
                </c:pt>
                <c:pt idx="11">
                  <c:v>total</c:v>
                </c:pt>
              </c:strCache>
            </c:strRef>
          </c:cat>
          <c:val>
            <c:numRef>
              <c:f>Hoja2!$B$4:$B$16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2.0</c:v>
                </c:pt>
                <c:pt idx="7">
                  <c:v>35.0</c:v>
                </c:pt>
                <c:pt idx="8">
                  <c:v>20.0</c:v>
                </c:pt>
                <c:pt idx="9">
                  <c:v>1.0</c:v>
                </c:pt>
                <c:pt idx="10">
                  <c:v>1.0</c:v>
                </c:pt>
                <c:pt idx="11">
                  <c:v>64.0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D3-4C94-BF49-B2B062C47F6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129446472"/>
        <c:axId val="2129456008"/>
      </c:barChart>
      <c:catAx>
        <c:axId val="212944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456008"/>
        <c:crosses val="autoZero"/>
        <c:auto val="1"/>
        <c:lblAlgn val="ctr"/>
        <c:lblOffset val="100"/>
        <c:noMultiLvlLbl val="0"/>
      </c:catAx>
      <c:valAx>
        <c:axId val="2129456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44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[Listado de estado de los procesos por reparto.xlsx]Hoja8!TablaDinámica8</c:name>
    <c:fmtId val="4"/>
  </c:pivotSource>
  <c:chart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Hoja8!$B$3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Hoja8!$A$4:$A$16</c:f>
              <c:strCache>
                <c:ptCount val="12"/>
                <c:pt idx="0">
                  <c:v>Alegatos</c:v>
                </c:pt>
                <c:pt idx="1">
                  <c:v>Archivo definitivo</c:v>
                </c:pt>
                <c:pt idx="2">
                  <c:v>Calificación</c:v>
                </c:pt>
                <c:pt idx="3">
                  <c:v>Cierre de Investigación</c:v>
                </c:pt>
                <c:pt idx="4">
                  <c:v>Descargos</c:v>
                </c:pt>
                <c:pt idx="5">
                  <c:v>Fallo 1a. </c:v>
                </c:pt>
                <c:pt idx="6">
                  <c:v>Fallo 2a.</c:v>
                </c:pt>
                <c:pt idx="7">
                  <c:v>Indagación Preliminar</c:v>
                </c:pt>
                <c:pt idx="8">
                  <c:v>Investigación Disciplinaria</c:v>
                </c:pt>
                <c:pt idx="9">
                  <c:v>Pliego de Cargos</c:v>
                </c:pt>
                <c:pt idx="10">
                  <c:v>Pruebas posteriores</c:v>
                </c:pt>
                <c:pt idx="11">
                  <c:v>total</c:v>
                </c:pt>
              </c:strCache>
            </c:strRef>
          </c:cat>
          <c:val>
            <c:numRef>
              <c:f>Hoja8!$B$4:$B$16</c:f>
              <c:numCache>
                <c:formatCode>General</c:formatCode>
                <c:ptCount val="12"/>
                <c:pt idx="0">
                  <c:v>1.0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12.0</c:v>
                </c:pt>
                <c:pt idx="9">
                  <c:v>0.0</c:v>
                </c:pt>
                <c:pt idx="10">
                  <c:v>1.0</c:v>
                </c:pt>
                <c:pt idx="11">
                  <c:v>14.0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3-4B22-9957-4A719C772594}"/>
            </c:ext>
          </c:extLst>
        </c:ser>
        <c:ser>
          <c:idx val="1"/>
          <c:order val="1"/>
          <c:tx>
            <c:strRef>
              <c:f>Hoja8!$C$3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Hoja8!$A$4:$A$16</c:f>
              <c:strCache>
                <c:ptCount val="12"/>
                <c:pt idx="0">
                  <c:v>Alegatos</c:v>
                </c:pt>
                <c:pt idx="1">
                  <c:v>Archivo definitivo</c:v>
                </c:pt>
                <c:pt idx="2">
                  <c:v>Calificación</c:v>
                </c:pt>
                <c:pt idx="3">
                  <c:v>Cierre de Investigación</c:v>
                </c:pt>
                <c:pt idx="4">
                  <c:v>Descargos</c:v>
                </c:pt>
                <c:pt idx="5">
                  <c:v>Fallo 1a. </c:v>
                </c:pt>
                <c:pt idx="6">
                  <c:v>Fallo 2a.</c:v>
                </c:pt>
                <c:pt idx="7">
                  <c:v>Indagación Preliminar</c:v>
                </c:pt>
                <c:pt idx="8">
                  <c:v>Investigación Disciplinaria</c:v>
                </c:pt>
                <c:pt idx="9">
                  <c:v>Pliego de Cargos</c:v>
                </c:pt>
                <c:pt idx="10">
                  <c:v>Pruebas posteriores</c:v>
                </c:pt>
                <c:pt idx="11">
                  <c:v>total</c:v>
                </c:pt>
              </c:strCache>
            </c:strRef>
          </c:cat>
          <c:val>
            <c:numRef>
              <c:f>Hoja8!$C$4:$C$16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2.0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B3-4B22-9957-4A719C772594}"/>
            </c:ext>
          </c:extLst>
        </c:ser>
        <c:ser>
          <c:idx val="2"/>
          <c:order val="2"/>
          <c:tx>
            <c:strRef>
              <c:f>Hoja8!$D$3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Hoja8!$A$4:$A$16</c:f>
              <c:strCache>
                <c:ptCount val="12"/>
                <c:pt idx="0">
                  <c:v>Alegatos</c:v>
                </c:pt>
                <c:pt idx="1">
                  <c:v>Archivo definitivo</c:v>
                </c:pt>
                <c:pt idx="2">
                  <c:v>Calificación</c:v>
                </c:pt>
                <c:pt idx="3">
                  <c:v>Cierre de Investigación</c:v>
                </c:pt>
                <c:pt idx="4">
                  <c:v>Descargos</c:v>
                </c:pt>
                <c:pt idx="5">
                  <c:v>Fallo 1a. </c:v>
                </c:pt>
                <c:pt idx="6">
                  <c:v>Fallo 2a.</c:v>
                </c:pt>
                <c:pt idx="7">
                  <c:v>Indagación Preliminar</c:v>
                </c:pt>
                <c:pt idx="8">
                  <c:v>Investigación Disciplinaria</c:v>
                </c:pt>
                <c:pt idx="9">
                  <c:v>Pliego de Cargos</c:v>
                </c:pt>
                <c:pt idx="10">
                  <c:v>Pruebas posteriores</c:v>
                </c:pt>
                <c:pt idx="11">
                  <c:v>total</c:v>
                </c:pt>
              </c:strCache>
            </c:strRef>
          </c:cat>
          <c:val>
            <c:numRef>
              <c:f>Hoja8!$D$4:$D$16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2.0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35.0</c:v>
                </c:pt>
                <c:pt idx="8">
                  <c:v>8.0</c:v>
                </c:pt>
                <c:pt idx="9">
                  <c:v>1.0</c:v>
                </c:pt>
                <c:pt idx="10">
                  <c:v>0.0</c:v>
                </c:pt>
                <c:pt idx="11">
                  <c:v>46.0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3B3-4B22-9957-4A719C772594}"/>
            </c:ext>
          </c:extLst>
        </c:ser>
        <c:ser>
          <c:idx val="3"/>
          <c:order val="3"/>
          <c:tx>
            <c:strRef>
              <c:f>Hoja8!$E$3</c:f>
              <c:strCache>
                <c:ptCount val="1"/>
                <c:pt idx="0">
                  <c:v>2020.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Hoja8!$A$4:$A$16</c:f>
              <c:strCache>
                <c:ptCount val="12"/>
                <c:pt idx="0">
                  <c:v>Alegatos</c:v>
                </c:pt>
                <c:pt idx="1">
                  <c:v>Archivo definitivo</c:v>
                </c:pt>
                <c:pt idx="2">
                  <c:v>Calificación</c:v>
                </c:pt>
                <c:pt idx="3">
                  <c:v>Cierre de Investigación</c:v>
                </c:pt>
                <c:pt idx="4">
                  <c:v>Descargos</c:v>
                </c:pt>
                <c:pt idx="5">
                  <c:v>Fallo 1a. </c:v>
                </c:pt>
                <c:pt idx="6">
                  <c:v>Fallo 2a.</c:v>
                </c:pt>
                <c:pt idx="7">
                  <c:v>Indagación Preliminar</c:v>
                </c:pt>
                <c:pt idx="8">
                  <c:v>Investigación Disciplinaria</c:v>
                </c:pt>
                <c:pt idx="9">
                  <c:v>Pliego de Cargos</c:v>
                </c:pt>
                <c:pt idx="10">
                  <c:v>Pruebas posteriores</c:v>
                </c:pt>
                <c:pt idx="11">
                  <c:v>total</c:v>
                </c:pt>
              </c:strCache>
            </c:strRef>
          </c:cat>
          <c:val>
            <c:numRef>
              <c:f>Hoja8!$E$4:$E$16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1.0</c:v>
                </c:pt>
                <c:pt idx="9">
                  <c:v>0.0</c:v>
                </c:pt>
                <c:pt idx="10">
                  <c:v>0.0</c:v>
                </c:pt>
                <c:pt idx="11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B3-4B22-9957-4A719C772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9541464"/>
        <c:axId val="2129545128"/>
      </c:barChart>
      <c:catAx>
        <c:axId val="212954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545128"/>
        <c:crosses val="autoZero"/>
        <c:auto val="1"/>
        <c:lblAlgn val="ctr"/>
        <c:lblOffset val="100"/>
        <c:noMultiLvlLbl val="0"/>
      </c:catAx>
      <c:valAx>
        <c:axId val="212954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541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/>
      <dgm:spPr/>
      <dgm:t>
        <a:bodyPr/>
        <a:lstStyle/>
        <a:p>
          <a:r>
            <a:rPr lang="es-CO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/>
      <dgm:spPr/>
      <dgm:t>
        <a:bodyPr/>
        <a:lstStyle/>
        <a:p>
          <a:r>
            <a:rPr lang="es-CO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/>
      <dgm:spPr/>
      <dgm:t>
        <a:bodyPr/>
        <a:lstStyle/>
        <a:p>
          <a:r>
            <a:rPr lang="es-CO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/>
      <dgm:spPr/>
      <dgm:t>
        <a:bodyPr/>
        <a:lstStyle/>
        <a:p>
          <a:r>
            <a:rPr lang="es-CO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marzo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2F8DCB-48A0-4588-9E2C-0072CC2594F7}" type="pres">
      <dgm:prSet presAssocID="{F263E06B-10A3-4574-90AA-CAC5A943DC5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4" custLinFactNeighborX="-6148" custLinFactNeighborY="4037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2F8DCB-48A0-4588-9E2C-0072CC2594F7}" type="pres">
      <dgm:prSet presAssocID="{F263E06B-10A3-4574-90AA-CAC5A943DC52}" presName="parentText" presStyleLbl="node1" presStyleIdx="0" presStyleCnt="4" custLinFactNeighborY="-8480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4" custLinFactNeighborX="-1473" custLinFactNeighborY="2008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39992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83313"/>
        <a:ext cx="5252274" cy="800803"/>
      </dsp:txXfrm>
    </dsp:sp>
    <dsp:sp modelId="{B71ABB57-F48F-4357-896F-7D0EBD279A53}">
      <dsp:nvSpPr>
        <dsp:cNvPr id="0" name=""/>
        <dsp:cNvSpPr/>
      </dsp:nvSpPr>
      <dsp:spPr>
        <a:xfrm>
          <a:off x="0" y="973517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1016838"/>
        <a:ext cx="5252274" cy="800803"/>
      </dsp:txXfrm>
    </dsp:sp>
    <dsp:sp modelId="{D32C4C53-CF43-436D-9BEB-F28BF5278117}">
      <dsp:nvSpPr>
        <dsp:cNvPr id="0" name=""/>
        <dsp:cNvSpPr/>
      </dsp:nvSpPr>
      <dsp:spPr>
        <a:xfrm>
          <a:off x="0" y="1925644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1968965"/>
        <a:ext cx="5252274" cy="800803"/>
      </dsp:txXfrm>
    </dsp:sp>
    <dsp:sp modelId="{6737E977-35D1-4FB4-AEA1-E6E8284599D1}">
      <dsp:nvSpPr>
        <dsp:cNvPr id="0" name=""/>
        <dsp:cNvSpPr/>
      </dsp:nvSpPr>
      <dsp:spPr>
        <a:xfrm>
          <a:off x="0" y="2840567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marzo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2883888"/>
        <a:ext cx="5252274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41123"/>
        <a:ext cx="1721974" cy="760154"/>
      </dsp:txXfrm>
    </dsp:sp>
    <dsp:sp modelId="{B71ABB57-F48F-4357-896F-7D0EBD279A53}">
      <dsp:nvSpPr>
        <dsp:cNvPr id="0" name=""/>
        <dsp:cNvSpPr/>
      </dsp:nvSpPr>
      <dsp:spPr>
        <a:xfrm>
          <a:off x="0" y="976802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1017925"/>
        <a:ext cx="1721974" cy="760154"/>
      </dsp:txXfrm>
    </dsp:sp>
    <dsp:sp modelId="{D32C4C53-CF43-436D-9BEB-F28BF5278117}">
      <dsp:nvSpPr>
        <dsp:cNvPr id="0" name=""/>
        <dsp:cNvSpPr/>
      </dsp:nvSpPr>
      <dsp:spPr>
        <a:xfrm>
          <a:off x="0" y="1974828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2015951"/>
        <a:ext cx="1721974" cy="760154"/>
      </dsp:txXfrm>
    </dsp:sp>
    <dsp:sp modelId="{6737E977-35D1-4FB4-AEA1-E6E8284599D1}">
      <dsp:nvSpPr>
        <dsp:cNvPr id="0" name=""/>
        <dsp:cNvSpPr/>
      </dsp:nvSpPr>
      <dsp:spPr>
        <a:xfrm>
          <a:off x="0" y="2920802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2961925"/>
        <a:ext cx="1721974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17/04/20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‹Nr.›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‹Nr.›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xmlns:p14="http://schemas.microsoft.com/office/powerpoint/2010/main"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18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INFORME DE GESTION 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Control Interno </a:t>
            </a:r>
            <a:r>
              <a:rPr lang="es-CO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Disciplinario</a:t>
            </a:r>
          </a:p>
          <a:p>
            <a:pPr algn="r"/>
            <a:r>
              <a:rPr lang="es-CO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s-CO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1er </a:t>
            </a:r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Trimestre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 dirty="0" smtClean="0">
                <a:solidFill>
                  <a:schemeClr val="tx2">
                    <a:lumMod val="50000"/>
                  </a:schemeClr>
                </a:solidFill>
              </a:rPr>
              <a:t>Abril, </a:t>
            </a:r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2020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accent6"/>
                </a:solidFill>
              </a:rPr>
              <a:t>Presentar las actividades y providencias, resultado de la  gestión de los procesos </a:t>
            </a:r>
            <a:r>
              <a:rPr lang="es-ES" sz="2800" b="1" dirty="0" smtClean="0">
                <a:solidFill>
                  <a:schemeClr val="accent6"/>
                </a:solidFill>
              </a:rPr>
              <a:t> </a:t>
            </a:r>
            <a:r>
              <a:rPr lang="es-ES" sz="2800" b="1" dirty="0">
                <a:solidFill>
                  <a:schemeClr val="accent6"/>
                </a:solidFill>
              </a:rPr>
              <a:t>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enero al 31 de marzo </a:t>
            </a:r>
            <a:r>
              <a:rPr lang="es-CO" sz="1800" dirty="0" smtClean="0">
                <a:solidFill>
                  <a:schemeClr val="accent6"/>
                </a:solidFill>
              </a:rPr>
              <a:t>2020</a:t>
            </a:r>
            <a:endParaRPr lang="es-CO" sz="1800" dirty="0">
              <a:solidFill>
                <a:schemeClr val="accent6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79452513"/>
              </p:ext>
            </p:extLst>
          </p:nvPr>
        </p:nvGraphicFramePr>
        <p:xfrm>
          <a:off x="580103" y="122903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34090277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</a:t>
            </a:r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Disciplinarios </a:t>
            </a:r>
            <a:endParaRPr lang="es-ES" sz="2000" b="1" dirty="0" smtClean="0">
              <a:ln w="12700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s-ES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Primer </a:t>
            </a:r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Trimestre </a:t>
            </a:r>
            <a:r>
              <a:rPr lang="es-ES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- 2020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7170465F-103A-4FEB-A5A0-DEAD49DB31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344706"/>
            <a:ext cx="8659906" cy="3370729"/>
          </a:xfrm>
        </p:spPr>
        <p:txBody>
          <a:bodyPr/>
          <a:lstStyle/>
          <a:p>
            <a:r>
              <a:rPr lang="es-CO" dirty="0"/>
              <a:t>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375025"/>
              </p:ext>
            </p:extLst>
          </p:nvPr>
        </p:nvGraphicFramePr>
        <p:xfrm>
          <a:off x="629265" y="1200149"/>
          <a:ext cx="8327921" cy="362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 redondeado 10"/>
          <p:cNvSpPr/>
          <p:nvPr/>
        </p:nvSpPr>
        <p:spPr>
          <a:xfrm>
            <a:off x="580104" y="373626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Primer Trimestre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38014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166562"/>
              </p:ext>
            </p:extLst>
          </p:nvPr>
        </p:nvGraphicFramePr>
        <p:xfrm>
          <a:off x="3214614" y="1585452"/>
          <a:ext cx="6007511" cy="354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Primer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1600" dirty="0" smtClean="0"/>
              <a:t>Por vigencia</a:t>
            </a:r>
            <a:endParaRPr lang="es-CO" sz="2000" dirty="0"/>
          </a:p>
          <a:p>
            <a:pPr algn="r"/>
            <a:r>
              <a:rPr lang="es-CO" dirty="0" smtClean="0"/>
              <a:t>2017, 2018, 2019, 2020</a:t>
            </a:r>
            <a:endParaRPr lang="en-U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459583"/>
              </p:ext>
            </p:extLst>
          </p:nvPr>
        </p:nvGraphicFramePr>
        <p:xfrm>
          <a:off x="3450053" y="1225345"/>
          <a:ext cx="5369481" cy="368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937265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161</Words>
  <Application>Microsoft Macintosh PowerPoint</Application>
  <PresentationFormat>Presentación en pantalla (16:9)</PresentationFormat>
  <Paragraphs>48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270</cp:revision>
  <dcterms:modified xsi:type="dcterms:W3CDTF">2020-04-17T21:29:17Z</dcterms:modified>
</cp:coreProperties>
</file>