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Ex1.xml" ContentType="application/vnd.ms-office.chartex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</p:sldMasterIdLst>
  <p:notesMasterIdLst>
    <p:notesMasterId r:id="rId10"/>
  </p:notesMasterIdLst>
  <p:handoutMasterIdLst>
    <p:handoutMasterId r:id="rId11"/>
  </p:handoutMasterIdLst>
  <p:sldIdLst>
    <p:sldId id="259" r:id="rId2"/>
    <p:sldId id="276" r:id="rId3"/>
    <p:sldId id="275" r:id="rId4"/>
    <p:sldId id="279" r:id="rId5"/>
    <p:sldId id="273" r:id="rId6"/>
    <p:sldId id="271" r:id="rId7"/>
    <p:sldId id="277" r:id="rId8"/>
    <p:sldId id="281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96F0D"/>
    <a:srgbClr val="C56D0D"/>
    <a:srgbClr val="069169"/>
    <a:srgbClr val="FF9933"/>
    <a:srgbClr val="DCEBFB"/>
    <a:srgbClr val="2D6DF4"/>
    <a:srgbClr val="0054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686"/>
    <p:restoredTop sz="96642"/>
  </p:normalViewPr>
  <p:slideViewPr>
    <p:cSldViewPr snapToGrid="0" snapToObjects="1">
      <p:cViewPr varScale="1">
        <p:scale>
          <a:sx n="115" d="100"/>
          <a:sy n="115" d="100"/>
        </p:scale>
        <p:origin x="200" y="33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7" d="100"/>
          <a:sy n="67" d="100"/>
        </p:scale>
        <p:origin x="322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Hoja_de_c_lculo_d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50 PROVIDENCIAS, 18 ACTAS Y CONSTANCIAS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522-DD4A-83A1-3FCE2514B00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522-DD4A-83A1-3FCE2514B00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522-DD4A-83A1-3FCE2514B00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522-DD4A-83A1-3FCE2514B00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522-DD4A-83A1-3FCE2514B00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522-DD4A-83A1-3FCE2514B00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B522-DD4A-83A1-3FCE2514B006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B522-DD4A-83A1-3FCE2514B006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B522-DD4A-83A1-3FCE2514B006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B522-DD4A-83A1-3FCE2514B006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B522-DD4A-83A1-3FCE2514B006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B522-DD4A-83A1-3FCE2514B006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B522-DD4A-83A1-3FCE2514B006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B522-DD4A-83A1-3FCE2514B006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B522-DD4A-83A1-3FCE2514B006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B522-DD4A-83A1-3FCE2514B006}"/>
              </c:ext>
            </c:extLst>
          </c:dPt>
          <c:cat>
            <c:strRef>
              <c:f>Hoja1!$A$2:$A$15</c:f>
              <c:strCache>
                <c:ptCount val="14"/>
                <c:pt idx="0">
                  <c:v>11 INDAGACION PRELIMINAR </c:v>
                </c:pt>
                <c:pt idx="1">
                  <c:v>5 APERTURA INVESTIGACION</c:v>
                </c:pt>
                <c:pt idx="2">
                  <c:v>20 AUTO ARCHIVO</c:v>
                </c:pt>
                <c:pt idx="3">
                  <c:v>3 AUTO PRUEBAS </c:v>
                </c:pt>
                <c:pt idx="4">
                  <c:v>1 FALLO 1a INSTANCIA</c:v>
                </c:pt>
                <c:pt idx="5">
                  <c:v>1 AUTO ALEGAR DE CONCLUSION</c:v>
                </c:pt>
                <c:pt idx="6">
                  <c:v>1 PLIEGO DE CARGOS</c:v>
                </c:pt>
                <c:pt idx="7">
                  <c:v>1 CIERRE DE INVESTIGACION</c:v>
                </c:pt>
                <c:pt idx="8">
                  <c:v>2 AUTO TRASLADO POR COMPETENCIA</c:v>
                </c:pt>
                <c:pt idx="9">
                  <c:v>2 AUTO INHIBITORIO</c:v>
                </c:pt>
                <c:pt idx="10">
                  <c:v>2 AUTO CONCEDE APELACIÓN</c:v>
                </c:pt>
                <c:pt idx="11">
                  <c:v>1 AUTO DE TRAMITE</c:v>
                </c:pt>
                <c:pt idx="12">
                  <c:v>9 ACTAS DE DILIGENCIAS</c:v>
                </c:pt>
                <c:pt idx="13">
                  <c:v>9 CONSTANCIAS DE EJECUTORIA</c:v>
                </c:pt>
              </c:strCache>
            </c:strRef>
          </c:cat>
          <c:val>
            <c:numRef>
              <c:f>Hoja1!$B$2:$B$15</c:f>
              <c:numCache>
                <c:formatCode>General</c:formatCode>
                <c:ptCount val="14"/>
                <c:pt idx="0">
                  <c:v>11</c:v>
                </c:pt>
                <c:pt idx="1">
                  <c:v>5</c:v>
                </c:pt>
                <c:pt idx="2">
                  <c:v>20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1</c:v>
                </c:pt>
                <c:pt idx="12">
                  <c:v>9</c:v>
                </c:pt>
                <c:pt idx="1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7C-2944-B1AF-5758A7B258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Hoja1!$A$2:$A$7</cx:f>
        <cx:lvl ptCount="6">
          <cx:pt idx="0">13 INVESTIGACION</cx:pt>
          <cx:pt idx="1">1 PARA FALLO 2A INSTANCIA</cx:pt>
          <cx:pt idx="2">32 INDAGACION</cx:pt>
          <cx:pt idx="3">1 AVERIGUACIÓN PREVIA</cx:pt>
          <cx:pt idx="4">1 PLIEGO DE CARGOS </cx:pt>
          <cx:pt idx="5">1 PRUEBAS POST CARGOS</cx:pt>
        </cx:lvl>
        <cx:lvl ptCount="0"/>
        <cx:lvl ptCount="0"/>
        <cx:lvl ptCount="0"/>
        <cx:lvl ptCount="0"/>
        <cx:lvl ptCount="0"/>
      </cx:strDim>
      <cx:numDim type="size">
        <cx:f>Hoja1!$B$2:$B$9</cx:f>
        <cx:lvl ptCount="8" formatCode="General">
          <cx:pt idx="0">13</cx:pt>
          <cx:pt idx="1">1</cx:pt>
          <cx:pt idx="2">32</cx:pt>
          <cx:pt idx="3">1</cx:pt>
          <cx:pt idx="4">1</cx:pt>
          <cx:pt idx="5">1</cx:pt>
        </cx:lvl>
      </cx:numDim>
    </cx:data>
  </cx:chartData>
  <cx:chart>
    <cx:title pos="t" align="ctr" overlay="0">
      <cx:tx>
        <cx:txData>
          <cx:v>49 PROCESOS </cx:v>
        </cx:txData>
      </cx:tx>
      <cx:txPr>
        <a:bodyPr rot="0" spcFirstLastPara="1" vertOverflow="ellipsis" vert="horz" wrap="square" lIns="38100" tIns="19050" rIns="38100" bIns="19050" anchor="ctr" anchorCtr="1" compatLnSpc="0"/>
        <a:lstStyle/>
        <a:p>
          <a:pPr algn="ctr" rtl="0">
            <a:defRPr sz="1862" b="0" i="0" u="none" strike="noStrike" kern="1200" cap="none" spc="20" baseline="0">
              <a:solidFill>
                <a:srgbClr val="073763">
                  <a:lumMod val="50000"/>
                  <a:lumOff val="50000"/>
                </a:srgbClr>
              </a:solidFill>
              <a:latin typeface="+mn-lt"/>
              <a:ea typeface="+mn-ea"/>
              <a:cs typeface="+mn-cs"/>
            </a:defRPr>
          </a:pPr>
          <a:r>
            <a:rPr kumimoji="0" lang="en-US" sz="1862" b="0" i="0" u="none" strike="noStrike" kern="1200" cap="none" spc="20" normalizeH="0" baseline="0" noProof="0" dirty="0">
              <a:ln>
                <a:noFill/>
              </a:ln>
              <a:solidFill>
                <a:srgbClr val="073763">
                  <a:lumMod val="50000"/>
                  <a:lumOff val="50000"/>
                </a:srgbClr>
              </a:solidFill>
              <a:effectLst/>
              <a:uLnTx/>
              <a:uFillTx/>
              <a:latin typeface="Arial"/>
            </a:rPr>
            <a:t>49 PROCESOS </a:t>
          </a:r>
        </a:p>
      </cx:txPr>
    </cx:title>
    <cx:plotArea>
      <cx:plotAreaRegion>
        <cx:series layoutId="sunburst" uniqueId="{2BF6F308-2360-094F-9C04-700EAF5BC459}">
          <cx:tx>
            <cx:txData>
              <cx:f>Hoja1!$B$1</cx:f>
              <cx:v>PROCESOS </cx:v>
            </cx:txData>
          </cx:tx>
          <cx:dataLabels pos="ctr">
            <cx:visibility seriesName="0" categoryName="1" value="0"/>
          </cx:dataLabels>
          <cx:dataId val="0"/>
        </cx:series>
      </cx:plotAreaRegion>
    </cx:plotArea>
    <cx:legend pos="r" align="ctr" overlay="0">
      <cx:txPr>
        <a:bodyPr spcFirstLastPara="1" vertOverflow="ellipsis" horzOverflow="overflow" wrap="square" lIns="0" tIns="0" rIns="0" bIns="0" anchor="ctr" anchorCtr="1"/>
        <a:lstStyle/>
        <a:p>
          <a:pPr algn="ctr" rtl="0">
            <a:defRPr>
              <a:solidFill>
                <a:srgbClr val="073763">
                  <a:lumMod val="75000"/>
                  <a:lumOff val="25000"/>
                </a:srgbClr>
              </a:solidFill>
            </a:defRPr>
          </a:pPr>
          <a:endParaRPr lang="es-ES" sz="1197" b="0" i="0" u="none" strike="noStrike" baseline="0">
            <a:solidFill>
              <a:srgbClr val="073763">
                <a:lumMod val="75000"/>
                <a:lumOff val="25000"/>
              </a:srgbClr>
            </a:solidFill>
            <a:latin typeface="Arial"/>
          </a:endParaRPr>
        </a:p>
      </cx:txPr>
    </cx:legend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8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75000"/>
            <a:lumOff val="2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  <a:lumOff val="10000"/>
              </a:schemeClr>
            </a:gs>
            <a:gs pos="0">
              <a:schemeClr val="lt1">
                <a:lumMod val="75000"/>
                <a:alpha val="36000"/>
                <a:lumOff val="10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dk1"/>
    </cs:fontRef>
    <cs:spPr>
      <a:ln w="9525" cap="flat">
        <a:solidFill>
          <a:schemeClr val="bg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/>
  </cs:title>
  <cs:trendline>
    <cs:lnRef idx="0"/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defRPr sz="1197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50CBEA-CBEC-4C2F-A560-08B8DE01758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263E06B-10A3-4574-90AA-CAC5A943DC52}">
      <dgm:prSet phldrT="[Texto]" custT="1"/>
      <dgm:spPr/>
      <dgm:t>
        <a:bodyPr/>
        <a:lstStyle/>
        <a:p>
          <a:r>
            <a:rPr lang="es-CO" sz="2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iniciales del trimestre</a:t>
          </a:r>
          <a:endParaRPr lang="es-ES" sz="2000" b="1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gm:t>
    </dgm:pt>
    <dgm:pt modelId="{33395EB3-C902-4986-951E-5F13D9597777}" type="parTrans" cxnId="{1C629B57-1649-4106-BCA6-B2F63C42B760}">
      <dgm:prSet/>
      <dgm:spPr/>
      <dgm:t>
        <a:bodyPr/>
        <a:lstStyle/>
        <a:p>
          <a:endParaRPr lang="es-ES"/>
        </a:p>
      </dgm:t>
    </dgm:pt>
    <dgm:pt modelId="{3174BDA7-A98C-45AD-8964-370A59688A12}" type="sibTrans" cxnId="{1C629B57-1649-4106-BCA6-B2F63C42B760}">
      <dgm:prSet/>
      <dgm:spPr/>
      <dgm:t>
        <a:bodyPr/>
        <a:lstStyle/>
        <a:p>
          <a:endParaRPr lang="es-ES"/>
        </a:p>
      </dgm:t>
    </dgm:pt>
    <dgm:pt modelId="{85BB4B9E-23E5-4197-A22B-DF946555C6DE}">
      <dgm:prSet phldrT="[Texto]" custT="1"/>
      <dgm:spPr/>
      <dgm:t>
        <a:bodyPr/>
        <a:lstStyle/>
        <a:p>
          <a:r>
            <a:rPr lang="es-CO" sz="2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ingresados</a:t>
          </a:r>
          <a:endParaRPr lang="es-ES" sz="2000" b="1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gm:t>
    </dgm:pt>
    <dgm:pt modelId="{13408C7B-0445-4EFA-ABC3-C10F24FBDC16}" type="parTrans" cxnId="{B2E79BD7-00E2-47B9-BBC9-095EEAF0195B}">
      <dgm:prSet/>
      <dgm:spPr/>
      <dgm:t>
        <a:bodyPr/>
        <a:lstStyle/>
        <a:p>
          <a:endParaRPr lang="es-ES"/>
        </a:p>
      </dgm:t>
    </dgm:pt>
    <dgm:pt modelId="{9555B79F-957A-41AC-9668-1BAE09C8ADD9}" type="sibTrans" cxnId="{B2E79BD7-00E2-47B9-BBC9-095EEAF0195B}">
      <dgm:prSet/>
      <dgm:spPr/>
      <dgm:t>
        <a:bodyPr/>
        <a:lstStyle/>
        <a:p>
          <a:endParaRPr lang="es-ES"/>
        </a:p>
      </dgm:t>
    </dgm:pt>
    <dgm:pt modelId="{A5F1FDEF-BAC5-4148-8F1D-6CD05D85661B}">
      <dgm:prSet phldrT="[Texto]" custT="1"/>
      <dgm:spPr/>
      <dgm:t>
        <a:bodyPr/>
        <a:lstStyle/>
        <a:p>
          <a:r>
            <a:rPr lang="es-CO" sz="2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decididos con auto de terminación y archivo, inhibitorio, y/o remisión a la Procuraduría </a:t>
          </a:r>
          <a:endParaRPr lang="es-ES" sz="2000" b="1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gm:t>
    </dgm:pt>
    <dgm:pt modelId="{FE4158B7-980F-4EEE-99A3-029D5175CD09}" type="parTrans" cxnId="{2BF64D89-5322-41CB-8455-D36E8E3D8D40}">
      <dgm:prSet/>
      <dgm:spPr/>
      <dgm:t>
        <a:bodyPr/>
        <a:lstStyle/>
        <a:p>
          <a:endParaRPr lang="es-ES"/>
        </a:p>
      </dgm:t>
    </dgm:pt>
    <dgm:pt modelId="{4CAB8C0C-051C-40A1-B6AE-A5C21BF5238C}" type="sibTrans" cxnId="{2BF64D89-5322-41CB-8455-D36E8E3D8D40}">
      <dgm:prSet/>
      <dgm:spPr/>
      <dgm:t>
        <a:bodyPr/>
        <a:lstStyle/>
        <a:p>
          <a:endParaRPr lang="es-ES"/>
        </a:p>
      </dgm:t>
    </dgm:pt>
    <dgm:pt modelId="{42748913-9170-49C9-87BF-143C1932FB20}">
      <dgm:prSet phldrT="[Texto]" custT="1"/>
      <dgm:spPr/>
      <dgm:t>
        <a:bodyPr/>
        <a:lstStyle/>
        <a:p>
          <a:r>
            <a:rPr lang="es-CO" sz="2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activos al 31 de marzo</a:t>
          </a:r>
          <a:endParaRPr lang="es-ES" sz="2000" b="1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gm:t>
    </dgm:pt>
    <dgm:pt modelId="{0CD5D3B5-C7C2-4086-B3BA-1EC84B41297D}" type="parTrans" cxnId="{11732159-4EE1-4E3B-856D-D6662BAF927A}">
      <dgm:prSet/>
      <dgm:spPr/>
      <dgm:t>
        <a:bodyPr/>
        <a:lstStyle/>
        <a:p>
          <a:endParaRPr lang="es-ES"/>
        </a:p>
      </dgm:t>
    </dgm:pt>
    <dgm:pt modelId="{3AEF3710-3BFF-448F-8BAB-8CAFF786BDBA}" type="sibTrans" cxnId="{11732159-4EE1-4E3B-856D-D6662BAF927A}">
      <dgm:prSet/>
      <dgm:spPr/>
      <dgm:t>
        <a:bodyPr/>
        <a:lstStyle/>
        <a:p>
          <a:endParaRPr lang="es-ES"/>
        </a:p>
      </dgm:t>
    </dgm:pt>
    <dgm:pt modelId="{C1C0D36E-C491-8B47-93EB-DB52FA14D405}">
      <dgm:prSet phldrT="[Texto]" custT="1"/>
      <dgm:spPr/>
      <dgm:t>
        <a:bodyPr/>
        <a:lstStyle/>
        <a:p>
          <a:r>
            <a:rPr lang="es-ES" sz="2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Fallos Sancionatorios</a:t>
          </a:r>
        </a:p>
      </dgm:t>
    </dgm:pt>
    <dgm:pt modelId="{F47EBB8A-9290-4E43-A6F7-4B31AB9056A2}" type="parTrans" cxnId="{40E9099E-79DD-DA4A-B99C-74306E11F830}">
      <dgm:prSet/>
      <dgm:spPr/>
      <dgm:t>
        <a:bodyPr/>
        <a:lstStyle/>
        <a:p>
          <a:endParaRPr lang="es-ES"/>
        </a:p>
      </dgm:t>
    </dgm:pt>
    <dgm:pt modelId="{21FC4016-215E-E442-A03B-4D7E12958447}" type="sibTrans" cxnId="{40E9099E-79DD-DA4A-B99C-74306E11F830}">
      <dgm:prSet/>
      <dgm:spPr/>
      <dgm:t>
        <a:bodyPr/>
        <a:lstStyle/>
        <a:p>
          <a:endParaRPr lang="es-ES"/>
        </a:p>
      </dgm:t>
    </dgm:pt>
    <dgm:pt modelId="{D98D3764-B839-40FE-A6E6-AAA78958F199}" type="pres">
      <dgm:prSet presAssocID="{8F50CBEA-CBEC-4C2F-A560-08B8DE017581}" presName="linear" presStyleCnt="0">
        <dgm:presLayoutVars>
          <dgm:animLvl val="lvl"/>
          <dgm:resizeHandles val="exact"/>
        </dgm:presLayoutVars>
      </dgm:prSet>
      <dgm:spPr/>
    </dgm:pt>
    <dgm:pt modelId="{B02F8DCB-48A0-4588-9E2C-0072CC2594F7}" type="pres">
      <dgm:prSet presAssocID="{F263E06B-10A3-4574-90AA-CAC5A943DC52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A0BB3A66-FD62-403E-AACE-BD80546374FA}" type="pres">
      <dgm:prSet presAssocID="{3174BDA7-A98C-45AD-8964-370A59688A12}" presName="spacer" presStyleCnt="0"/>
      <dgm:spPr/>
    </dgm:pt>
    <dgm:pt modelId="{B71ABB57-F48F-4357-896F-7D0EBD279A53}" type="pres">
      <dgm:prSet presAssocID="{85BB4B9E-23E5-4197-A22B-DF946555C6DE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536111B9-7404-4E56-8D68-4AC74F36DC67}" type="pres">
      <dgm:prSet presAssocID="{9555B79F-957A-41AC-9668-1BAE09C8ADD9}" presName="spacer" presStyleCnt="0"/>
      <dgm:spPr/>
    </dgm:pt>
    <dgm:pt modelId="{D32C4C53-CF43-436D-9BEB-F28BF5278117}" type="pres">
      <dgm:prSet presAssocID="{A5F1FDEF-BAC5-4148-8F1D-6CD05D85661B}" presName="parentText" presStyleLbl="node1" presStyleIdx="2" presStyleCnt="5" custLinFactNeighborX="-6148" custLinFactNeighborY="40370">
        <dgm:presLayoutVars>
          <dgm:chMax val="0"/>
          <dgm:bulletEnabled val="1"/>
        </dgm:presLayoutVars>
      </dgm:prSet>
      <dgm:spPr/>
    </dgm:pt>
    <dgm:pt modelId="{C66A3DE5-AC87-46AD-B75E-1F3636052CD5}" type="pres">
      <dgm:prSet presAssocID="{4CAB8C0C-051C-40A1-B6AE-A5C21BF5238C}" presName="spacer" presStyleCnt="0"/>
      <dgm:spPr/>
    </dgm:pt>
    <dgm:pt modelId="{6737E977-35D1-4FB4-AEA1-E6E8284599D1}" type="pres">
      <dgm:prSet presAssocID="{42748913-9170-49C9-87BF-143C1932FB2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B66A1BEE-6E70-D246-8183-5E8BEF741BC9}" type="pres">
      <dgm:prSet presAssocID="{3AEF3710-3BFF-448F-8BAB-8CAFF786BDBA}" presName="spacer" presStyleCnt="0"/>
      <dgm:spPr/>
    </dgm:pt>
    <dgm:pt modelId="{BB149F88-9260-AE43-9C2B-8A3FE10D5694}" type="pres">
      <dgm:prSet presAssocID="{C1C0D36E-C491-8B47-93EB-DB52FA14D405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FEA0E51F-EA8C-48A0-BAA8-5B9D31C5FFCD}" type="presOf" srcId="{8F50CBEA-CBEC-4C2F-A560-08B8DE017581}" destId="{D98D3764-B839-40FE-A6E6-AAA78958F199}" srcOrd="0" destOrd="0" presId="urn:microsoft.com/office/officeart/2005/8/layout/vList2"/>
    <dgm:cxn modelId="{A6879A31-5931-9143-9F71-7CAECDD585D0}" type="presOf" srcId="{C1C0D36E-C491-8B47-93EB-DB52FA14D405}" destId="{BB149F88-9260-AE43-9C2B-8A3FE10D5694}" srcOrd="0" destOrd="0" presId="urn:microsoft.com/office/officeart/2005/8/layout/vList2"/>
    <dgm:cxn modelId="{1C629B57-1649-4106-BCA6-B2F63C42B760}" srcId="{8F50CBEA-CBEC-4C2F-A560-08B8DE017581}" destId="{F263E06B-10A3-4574-90AA-CAC5A943DC52}" srcOrd="0" destOrd="0" parTransId="{33395EB3-C902-4986-951E-5F13D9597777}" sibTransId="{3174BDA7-A98C-45AD-8964-370A59688A12}"/>
    <dgm:cxn modelId="{11732159-4EE1-4E3B-856D-D6662BAF927A}" srcId="{8F50CBEA-CBEC-4C2F-A560-08B8DE017581}" destId="{42748913-9170-49C9-87BF-143C1932FB20}" srcOrd="3" destOrd="0" parTransId="{0CD5D3B5-C7C2-4086-B3BA-1EC84B41297D}" sibTransId="{3AEF3710-3BFF-448F-8BAB-8CAFF786BDBA}"/>
    <dgm:cxn modelId="{DE65E068-30C1-4FD6-BD98-9D1F0C207750}" type="presOf" srcId="{A5F1FDEF-BAC5-4148-8F1D-6CD05D85661B}" destId="{D32C4C53-CF43-436D-9BEB-F28BF5278117}" srcOrd="0" destOrd="0" presId="urn:microsoft.com/office/officeart/2005/8/layout/vList2"/>
    <dgm:cxn modelId="{E3E1ED6E-DE74-4E8B-9494-276761537707}" type="presOf" srcId="{42748913-9170-49C9-87BF-143C1932FB20}" destId="{6737E977-35D1-4FB4-AEA1-E6E8284599D1}" srcOrd="0" destOrd="0" presId="urn:microsoft.com/office/officeart/2005/8/layout/vList2"/>
    <dgm:cxn modelId="{2BF64D89-5322-41CB-8455-D36E8E3D8D40}" srcId="{8F50CBEA-CBEC-4C2F-A560-08B8DE017581}" destId="{A5F1FDEF-BAC5-4148-8F1D-6CD05D85661B}" srcOrd="2" destOrd="0" parTransId="{FE4158B7-980F-4EEE-99A3-029D5175CD09}" sibTransId="{4CAB8C0C-051C-40A1-B6AE-A5C21BF5238C}"/>
    <dgm:cxn modelId="{06CF3894-482A-4930-A9D5-ABBE58EB6A70}" type="presOf" srcId="{F263E06B-10A3-4574-90AA-CAC5A943DC52}" destId="{B02F8DCB-48A0-4588-9E2C-0072CC2594F7}" srcOrd="0" destOrd="0" presId="urn:microsoft.com/office/officeart/2005/8/layout/vList2"/>
    <dgm:cxn modelId="{40E9099E-79DD-DA4A-B99C-74306E11F830}" srcId="{8F50CBEA-CBEC-4C2F-A560-08B8DE017581}" destId="{C1C0D36E-C491-8B47-93EB-DB52FA14D405}" srcOrd="4" destOrd="0" parTransId="{F47EBB8A-9290-4E43-A6F7-4B31AB9056A2}" sibTransId="{21FC4016-215E-E442-A03B-4D7E12958447}"/>
    <dgm:cxn modelId="{B79E87B5-E0C8-41F4-A498-E78DBF19185B}" type="presOf" srcId="{85BB4B9E-23E5-4197-A22B-DF946555C6DE}" destId="{B71ABB57-F48F-4357-896F-7D0EBD279A53}" srcOrd="0" destOrd="0" presId="urn:microsoft.com/office/officeart/2005/8/layout/vList2"/>
    <dgm:cxn modelId="{B2E79BD7-00E2-47B9-BBC9-095EEAF0195B}" srcId="{8F50CBEA-CBEC-4C2F-A560-08B8DE017581}" destId="{85BB4B9E-23E5-4197-A22B-DF946555C6DE}" srcOrd="1" destOrd="0" parTransId="{13408C7B-0445-4EFA-ABC3-C10F24FBDC16}" sibTransId="{9555B79F-957A-41AC-9668-1BAE09C8ADD9}"/>
    <dgm:cxn modelId="{512DDBC3-C9C7-400C-A49B-DC01546EB78B}" type="presParOf" srcId="{D98D3764-B839-40FE-A6E6-AAA78958F199}" destId="{B02F8DCB-48A0-4588-9E2C-0072CC2594F7}" srcOrd="0" destOrd="0" presId="urn:microsoft.com/office/officeart/2005/8/layout/vList2"/>
    <dgm:cxn modelId="{E874B472-79F0-4EDF-8EF3-25BBF0E1A8DB}" type="presParOf" srcId="{D98D3764-B839-40FE-A6E6-AAA78958F199}" destId="{A0BB3A66-FD62-403E-AACE-BD80546374FA}" srcOrd="1" destOrd="0" presId="urn:microsoft.com/office/officeart/2005/8/layout/vList2"/>
    <dgm:cxn modelId="{E6B36AEF-44A1-4F6B-A8BE-8919683523B3}" type="presParOf" srcId="{D98D3764-B839-40FE-A6E6-AAA78958F199}" destId="{B71ABB57-F48F-4357-896F-7D0EBD279A53}" srcOrd="2" destOrd="0" presId="urn:microsoft.com/office/officeart/2005/8/layout/vList2"/>
    <dgm:cxn modelId="{D7D3237A-002F-40FA-8E94-22A385AF4219}" type="presParOf" srcId="{D98D3764-B839-40FE-A6E6-AAA78958F199}" destId="{536111B9-7404-4E56-8D68-4AC74F36DC67}" srcOrd="3" destOrd="0" presId="urn:microsoft.com/office/officeart/2005/8/layout/vList2"/>
    <dgm:cxn modelId="{5CBE5EFA-2224-46C2-A392-6A6550BB289A}" type="presParOf" srcId="{D98D3764-B839-40FE-A6E6-AAA78958F199}" destId="{D32C4C53-CF43-436D-9BEB-F28BF5278117}" srcOrd="4" destOrd="0" presId="urn:microsoft.com/office/officeart/2005/8/layout/vList2"/>
    <dgm:cxn modelId="{78D90E2C-9FDC-41DA-8622-B203EFD8F7DE}" type="presParOf" srcId="{D98D3764-B839-40FE-A6E6-AAA78958F199}" destId="{C66A3DE5-AC87-46AD-B75E-1F3636052CD5}" srcOrd="5" destOrd="0" presId="urn:microsoft.com/office/officeart/2005/8/layout/vList2"/>
    <dgm:cxn modelId="{768A8CF7-54D7-4AA3-A6A4-90858421FA82}" type="presParOf" srcId="{D98D3764-B839-40FE-A6E6-AAA78958F199}" destId="{6737E977-35D1-4FB4-AEA1-E6E8284599D1}" srcOrd="6" destOrd="0" presId="urn:microsoft.com/office/officeart/2005/8/layout/vList2"/>
    <dgm:cxn modelId="{F4B934CB-CE4B-4B46-94B3-4085B722C2A2}" type="presParOf" srcId="{D98D3764-B839-40FE-A6E6-AAA78958F199}" destId="{B66A1BEE-6E70-D246-8183-5E8BEF741BC9}" srcOrd="7" destOrd="0" presId="urn:microsoft.com/office/officeart/2005/8/layout/vList2"/>
    <dgm:cxn modelId="{8461E0E8-E27A-2E4C-8B0F-BC7ECB5461E6}" type="presParOf" srcId="{D98D3764-B839-40FE-A6E6-AAA78958F199}" destId="{BB149F88-9260-AE43-9C2B-8A3FE10D569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50CBEA-CBEC-4C2F-A560-08B8DE01758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263E06B-10A3-4574-90AA-CAC5A943DC52}">
      <dgm:prSet phldrT="[Texto]" custT="1"/>
      <dgm:spPr/>
      <dgm:t>
        <a:bodyPr/>
        <a:lstStyle/>
        <a:p>
          <a:pPr algn="ctr"/>
          <a:r>
            <a:rPr lang="es-ES" sz="2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53</a:t>
          </a:r>
        </a:p>
      </dgm:t>
    </dgm:pt>
    <dgm:pt modelId="{33395EB3-C902-4986-951E-5F13D9597777}" type="parTrans" cxnId="{1C629B57-1649-4106-BCA6-B2F63C42B760}">
      <dgm:prSet/>
      <dgm:spPr/>
      <dgm:t>
        <a:bodyPr/>
        <a:lstStyle/>
        <a:p>
          <a:endParaRPr lang="es-ES"/>
        </a:p>
      </dgm:t>
    </dgm:pt>
    <dgm:pt modelId="{3174BDA7-A98C-45AD-8964-370A59688A12}" type="sibTrans" cxnId="{1C629B57-1649-4106-BCA6-B2F63C42B760}">
      <dgm:prSet/>
      <dgm:spPr/>
      <dgm:t>
        <a:bodyPr/>
        <a:lstStyle/>
        <a:p>
          <a:endParaRPr lang="es-ES"/>
        </a:p>
      </dgm:t>
    </dgm:pt>
    <dgm:pt modelId="{85BB4B9E-23E5-4197-A22B-DF946555C6DE}">
      <dgm:prSet phldrT="[Texto]" custT="1"/>
      <dgm:spPr/>
      <dgm:t>
        <a:bodyPr/>
        <a:lstStyle/>
        <a:p>
          <a:pPr algn="ctr"/>
          <a:r>
            <a:rPr lang="es-ES" sz="2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20</a:t>
          </a:r>
        </a:p>
      </dgm:t>
    </dgm:pt>
    <dgm:pt modelId="{13408C7B-0445-4EFA-ABC3-C10F24FBDC16}" type="parTrans" cxnId="{B2E79BD7-00E2-47B9-BBC9-095EEAF0195B}">
      <dgm:prSet/>
      <dgm:spPr/>
      <dgm:t>
        <a:bodyPr/>
        <a:lstStyle/>
        <a:p>
          <a:endParaRPr lang="es-ES"/>
        </a:p>
      </dgm:t>
    </dgm:pt>
    <dgm:pt modelId="{9555B79F-957A-41AC-9668-1BAE09C8ADD9}" type="sibTrans" cxnId="{B2E79BD7-00E2-47B9-BBC9-095EEAF0195B}">
      <dgm:prSet/>
      <dgm:spPr/>
      <dgm:t>
        <a:bodyPr/>
        <a:lstStyle/>
        <a:p>
          <a:endParaRPr lang="es-ES"/>
        </a:p>
      </dgm:t>
    </dgm:pt>
    <dgm:pt modelId="{A5F1FDEF-BAC5-4148-8F1D-6CD05D85661B}">
      <dgm:prSet phldrT="[Texto]" custT="1"/>
      <dgm:spPr/>
      <dgm:t>
        <a:bodyPr/>
        <a:lstStyle/>
        <a:p>
          <a:pPr algn="ctr"/>
          <a:r>
            <a:rPr lang="es-ES" sz="2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24</a:t>
          </a:r>
        </a:p>
      </dgm:t>
    </dgm:pt>
    <dgm:pt modelId="{FE4158B7-980F-4EEE-99A3-029D5175CD09}" type="parTrans" cxnId="{2BF64D89-5322-41CB-8455-D36E8E3D8D40}">
      <dgm:prSet/>
      <dgm:spPr/>
      <dgm:t>
        <a:bodyPr/>
        <a:lstStyle/>
        <a:p>
          <a:endParaRPr lang="es-ES"/>
        </a:p>
      </dgm:t>
    </dgm:pt>
    <dgm:pt modelId="{4CAB8C0C-051C-40A1-B6AE-A5C21BF5238C}" type="sibTrans" cxnId="{2BF64D89-5322-41CB-8455-D36E8E3D8D40}">
      <dgm:prSet/>
      <dgm:spPr/>
      <dgm:t>
        <a:bodyPr/>
        <a:lstStyle/>
        <a:p>
          <a:endParaRPr lang="es-ES"/>
        </a:p>
      </dgm:t>
    </dgm:pt>
    <dgm:pt modelId="{27CDC6AC-D9D5-8941-B0C7-79545BCDDC0E}">
      <dgm:prSet phldrT="[Texto]" custT="1"/>
      <dgm:spPr/>
      <dgm:t>
        <a:bodyPr/>
        <a:lstStyle/>
        <a:p>
          <a:pPr algn="ctr"/>
          <a:r>
            <a:rPr lang="es-ES" sz="2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1</a:t>
          </a:r>
        </a:p>
      </dgm:t>
    </dgm:pt>
    <dgm:pt modelId="{C6A6181E-A96E-3949-8F54-87E7B9F7E3ED}" type="parTrans" cxnId="{F018DAEB-D4CF-AD46-A6EB-CACF1539B348}">
      <dgm:prSet/>
      <dgm:spPr/>
      <dgm:t>
        <a:bodyPr/>
        <a:lstStyle/>
        <a:p>
          <a:endParaRPr lang="es-ES"/>
        </a:p>
      </dgm:t>
    </dgm:pt>
    <dgm:pt modelId="{74CBB79B-9A09-084D-8D77-F6336AF05243}" type="sibTrans" cxnId="{F018DAEB-D4CF-AD46-A6EB-CACF1539B348}">
      <dgm:prSet/>
      <dgm:spPr/>
      <dgm:t>
        <a:bodyPr/>
        <a:lstStyle/>
        <a:p>
          <a:endParaRPr lang="es-ES"/>
        </a:p>
      </dgm:t>
    </dgm:pt>
    <dgm:pt modelId="{42748913-9170-49C9-87BF-143C1932FB20}">
      <dgm:prSet phldrT="[Texto]" custT="1"/>
      <dgm:spPr/>
      <dgm:t>
        <a:bodyPr/>
        <a:lstStyle/>
        <a:p>
          <a:pPr algn="ctr"/>
          <a:r>
            <a:rPr lang="es-ES" sz="2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49</a:t>
          </a:r>
        </a:p>
      </dgm:t>
    </dgm:pt>
    <dgm:pt modelId="{3AEF3710-3BFF-448F-8BAB-8CAFF786BDBA}" type="sibTrans" cxnId="{11732159-4EE1-4E3B-856D-D6662BAF927A}">
      <dgm:prSet/>
      <dgm:spPr/>
      <dgm:t>
        <a:bodyPr/>
        <a:lstStyle/>
        <a:p>
          <a:endParaRPr lang="es-ES"/>
        </a:p>
      </dgm:t>
    </dgm:pt>
    <dgm:pt modelId="{0CD5D3B5-C7C2-4086-B3BA-1EC84B41297D}" type="parTrans" cxnId="{11732159-4EE1-4E3B-856D-D6662BAF927A}">
      <dgm:prSet/>
      <dgm:spPr/>
      <dgm:t>
        <a:bodyPr/>
        <a:lstStyle/>
        <a:p>
          <a:endParaRPr lang="es-ES"/>
        </a:p>
      </dgm:t>
    </dgm:pt>
    <dgm:pt modelId="{D98D3764-B839-40FE-A6E6-AAA78958F199}" type="pres">
      <dgm:prSet presAssocID="{8F50CBEA-CBEC-4C2F-A560-08B8DE017581}" presName="linear" presStyleCnt="0">
        <dgm:presLayoutVars>
          <dgm:animLvl val="lvl"/>
          <dgm:resizeHandles val="exact"/>
        </dgm:presLayoutVars>
      </dgm:prSet>
      <dgm:spPr/>
    </dgm:pt>
    <dgm:pt modelId="{B02F8DCB-48A0-4588-9E2C-0072CC2594F7}" type="pres">
      <dgm:prSet presAssocID="{F263E06B-10A3-4574-90AA-CAC5A943DC52}" presName="parentText" presStyleLbl="node1" presStyleIdx="0" presStyleCnt="5" custLinFactNeighborY="-84806">
        <dgm:presLayoutVars>
          <dgm:chMax val="0"/>
          <dgm:bulletEnabled val="1"/>
        </dgm:presLayoutVars>
      </dgm:prSet>
      <dgm:spPr/>
    </dgm:pt>
    <dgm:pt modelId="{A0BB3A66-FD62-403E-AACE-BD80546374FA}" type="pres">
      <dgm:prSet presAssocID="{3174BDA7-A98C-45AD-8964-370A59688A12}" presName="spacer" presStyleCnt="0"/>
      <dgm:spPr/>
    </dgm:pt>
    <dgm:pt modelId="{B71ABB57-F48F-4357-896F-7D0EBD279A53}" type="pres">
      <dgm:prSet presAssocID="{85BB4B9E-23E5-4197-A22B-DF946555C6DE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536111B9-7404-4E56-8D68-4AC74F36DC67}" type="pres">
      <dgm:prSet presAssocID="{9555B79F-957A-41AC-9668-1BAE09C8ADD9}" presName="spacer" presStyleCnt="0"/>
      <dgm:spPr/>
    </dgm:pt>
    <dgm:pt modelId="{D32C4C53-CF43-436D-9BEB-F28BF5278117}" type="pres">
      <dgm:prSet presAssocID="{A5F1FDEF-BAC5-4148-8F1D-6CD05D85661B}" presName="parentText" presStyleLbl="node1" presStyleIdx="2" presStyleCnt="5" custLinFactNeighborX="-1473" custLinFactNeighborY="20082">
        <dgm:presLayoutVars>
          <dgm:chMax val="0"/>
          <dgm:bulletEnabled val="1"/>
        </dgm:presLayoutVars>
      </dgm:prSet>
      <dgm:spPr/>
    </dgm:pt>
    <dgm:pt modelId="{C66A3DE5-AC87-46AD-B75E-1F3636052CD5}" type="pres">
      <dgm:prSet presAssocID="{4CAB8C0C-051C-40A1-B6AE-A5C21BF5238C}" presName="spacer" presStyleCnt="0"/>
      <dgm:spPr/>
    </dgm:pt>
    <dgm:pt modelId="{6737E977-35D1-4FB4-AEA1-E6E8284599D1}" type="pres">
      <dgm:prSet presAssocID="{42748913-9170-49C9-87BF-143C1932FB2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48FBEEA6-C755-304B-9276-87718DC26760}" type="pres">
      <dgm:prSet presAssocID="{3AEF3710-3BFF-448F-8BAB-8CAFF786BDBA}" presName="spacer" presStyleCnt="0"/>
      <dgm:spPr/>
    </dgm:pt>
    <dgm:pt modelId="{BA8AD90A-24A1-6D4F-845C-5ADC3A2B582F}" type="pres">
      <dgm:prSet presAssocID="{27CDC6AC-D9D5-8941-B0C7-79545BCDDC0E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896D9914-46ED-A244-961F-B7F5BC43074F}" type="presOf" srcId="{27CDC6AC-D9D5-8941-B0C7-79545BCDDC0E}" destId="{BA8AD90A-24A1-6D4F-845C-5ADC3A2B582F}" srcOrd="0" destOrd="0" presId="urn:microsoft.com/office/officeart/2005/8/layout/vList2"/>
    <dgm:cxn modelId="{FEA0E51F-EA8C-48A0-BAA8-5B9D31C5FFCD}" type="presOf" srcId="{8F50CBEA-CBEC-4C2F-A560-08B8DE017581}" destId="{D98D3764-B839-40FE-A6E6-AAA78958F199}" srcOrd="0" destOrd="0" presId="urn:microsoft.com/office/officeart/2005/8/layout/vList2"/>
    <dgm:cxn modelId="{1C629B57-1649-4106-BCA6-B2F63C42B760}" srcId="{8F50CBEA-CBEC-4C2F-A560-08B8DE017581}" destId="{F263E06B-10A3-4574-90AA-CAC5A943DC52}" srcOrd="0" destOrd="0" parTransId="{33395EB3-C902-4986-951E-5F13D9597777}" sibTransId="{3174BDA7-A98C-45AD-8964-370A59688A12}"/>
    <dgm:cxn modelId="{11732159-4EE1-4E3B-856D-D6662BAF927A}" srcId="{8F50CBEA-CBEC-4C2F-A560-08B8DE017581}" destId="{42748913-9170-49C9-87BF-143C1932FB20}" srcOrd="3" destOrd="0" parTransId="{0CD5D3B5-C7C2-4086-B3BA-1EC84B41297D}" sibTransId="{3AEF3710-3BFF-448F-8BAB-8CAFF786BDBA}"/>
    <dgm:cxn modelId="{DE65E068-30C1-4FD6-BD98-9D1F0C207750}" type="presOf" srcId="{A5F1FDEF-BAC5-4148-8F1D-6CD05D85661B}" destId="{D32C4C53-CF43-436D-9BEB-F28BF5278117}" srcOrd="0" destOrd="0" presId="urn:microsoft.com/office/officeart/2005/8/layout/vList2"/>
    <dgm:cxn modelId="{E3E1ED6E-DE74-4E8B-9494-276761537707}" type="presOf" srcId="{42748913-9170-49C9-87BF-143C1932FB20}" destId="{6737E977-35D1-4FB4-AEA1-E6E8284599D1}" srcOrd="0" destOrd="0" presId="urn:microsoft.com/office/officeart/2005/8/layout/vList2"/>
    <dgm:cxn modelId="{2BF64D89-5322-41CB-8455-D36E8E3D8D40}" srcId="{8F50CBEA-CBEC-4C2F-A560-08B8DE017581}" destId="{A5F1FDEF-BAC5-4148-8F1D-6CD05D85661B}" srcOrd="2" destOrd="0" parTransId="{FE4158B7-980F-4EEE-99A3-029D5175CD09}" sibTransId="{4CAB8C0C-051C-40A1-B6AE-A5C21BF5238C}"/>
    <dgm:cxn modelId="{06CF3894-482A-4930-A9D5-ABBE58EB6A70}" type="presOf" srcId="{F263E06B-10A3-4574-90AA-CAC5A943DC52}" destId="{B02F8DCB-48A0-4588-9E2C-0072CC2594F7}" srcOrd="0" destOrd="0" presId="urn:microsoft.com/office/officeart/2005/8/layout/vList2"/>
    <dgm:cxn modelId="{B79E87B5-E0C8-41F4-A498-E78DBF19185B}" type="presOf" srcId="{85BB4B9E-23E5-4197-A22B-DF946555C6DE}" destId="{B71ABB57-F48F-4357-896F-7D0EBD279A53}" srcOrd="0" destOrd="0" presId="urn:microsoft.com/office/officeart/2005/8/layout/vList2"/>
    <dgm:cxn modelId="{B2E79BD7-00E2-47B9-BBC9-095EEAF0195B}" srcId="{8F50CBEA-CBEC-4C2F-A560-08B8DE017581}" destId="{85BB4B9E-23E5-4197-A22B-DF946555C6DE}" srcOrd="1" destOrd="0" parTransId="{13408C7B-0445-4EFA-ABC3-C10F24FBDC16}" sibTransId="{9555B79F-957A-41AC-9668-1BAE09C8ADD9}"/>
    <dgm:cxn modelId="{F018DAEB-D4CF-AD46-A6EB-CACF1539B348}" srcId="{8F50CBEA-CBEC-4C2F-A560-08B8DE017581}" destId="{27CDC6AC-D9D5-8941-B0C7-79545BCDDC0E}" srcOrd="4" destOrd="0" parTransId="{C6A6181E-A96E-3949-8F54-87E7B9F7E3ED}" sibTransId="{74CBB79B-9A09-084D-8D77-F6336AF05243}"/>
    <dgm:cxn modelId="{512DDBC3-C9C7-400C-A49B-DC01546EB78B}" type="presParOf" srcId="{D98D3764-B839-40FE-A6E6-AAA78958F199}" destId="{B02F8DCB-48A0-4588-9E2C-0072CC2594F7}" srcOrd="0" destOrd="0" presId="urn:microsoft.com/office/officeart/2005/8/layout/vList2"/>
    <dgm:cxn modelId="{E874B472-79F0-4EDF-8EF3-25BBF0E1A8DB}" type="presParOf" srcId="{D98D3764-B839-40FE-A6E6-AAA78958F199}" destId="{A0BB3A66-FD62-403E-AACE-BD80546374FA}" srcOrd="1" destOrd="0" presId="urn:microsoft.com/office/officeart/2005/8/layout/vList2"/>
    <dgm:cxn modelId="{E6B36AEF-44A1-4F6B-A8BE-8919683523B3}" type="presParOf" srcId="{D98D3764-B839-40FE-A6E6-AAA78958F199}" destId="{B71ABB57-F48F-4357-896F-7D0EBD279A53}" srcOrd="2" destOrd="0" presId="urn:microsoft.com/office/officeart/2005/8/layout/vList2"/>
    <dgm:cxn modelId="{D7D3237A-002F-40FA-8E94-22A385AF4219}" type="presParOf" srcId="{D98D3764-B839-40FE-A6E6-AAA78958F199}" destId="{536111B9-7404-4E56-8D68-4AC74F36DC67}" srcOrd="3" destOrd="0" presId="urn:microsoft.com/office/officeart/2005/8/layout/vList2"/>
    <dgm:cxn modelId="{5CBE5EFA-2224-46C2-A392-6A6550BB289A}" type="presParOf" srcId="{D98D3764-B839-40FE-A6E6-AAA78958F199}" destId="{D32C4C53-CF43-436D-9BEB-F28BF5278117}" srcOrd="4" destOrd="0" presId="urn:microsoft.com/office/officeart/2005/8/layout/vList2"/>
    <dgm:cxn modelId="{78D90E2C-9FDC-41DA-8622-B203EFD8F7DE}" type="presParOf" srcId="{D98D3764-B839-40FE-A6E6-AAA78958F199}" destId="{C66A3DE5-AC87-46AD-B75E-1F3636052CD5}" srcOrd="5" destOrd="0" presId="urn:microsoft.com/office/officeart/2005/8/layout/vList2"/>
    <dgm:cxn modelId="{768A8CF7-54D7-4AA3-A6A4-90858421FA82}" type="presParOf" srcId="{D98D3764-B839-40FE-A6E6-AAA78958F199}" destId="{6737E977-35D1-4FB4-AEA1-E6E8284599D1}" srcOrd="6" destOrd="0" presId="urn:microsoft.com/office/officeart/2005/8/layout/vList2"/>
    <dgm:cxn modelId="{5C1707F3-216A-3045-9BE4-815823303058}" type="presParOf" srcId="{D98D3764-B839-40FE-A6E6-AAA78958F199}" destId="{48FBEEA6-C755-304B-9276-87718DC26760}" srcOrd="7" destOrd="0" presId="urn:microsoft.com/office/officeart/2005/8/layout/vList2"/>
    <dgm:cxn modelId="{1B7D7689-85AC-A74C-8CC9-3EF90E1903C7}" type="presParOf" srcId="{D98D3764-B839-40FE-A6E6-AAA78958F199}" destId="{BA8AD90A-24A1-6D4F-845C-5ADC3A2B582F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2F8DCB-48A0-4588-9E2C-0072CC2594F7}">
      <dsp:nvSpPr>
        <dsp:cNvPr id="0" name=""/>
        <dsp:cNvSpPr/>
      </dsp:nvSpPr>
      <dsp:spPr>
        <a:xfrm>
          <a:off x="0" y="1609"/>
          <a:ext cx="5338916" cy="7415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iniciales del trimestre</a:t>
          </a:r>
          <a:endParaRPr lang="es-ES" sz="2000" b="1" kern="1200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sp:txBody>
      <dsp:txXfrm>
        <a:off x="36197" y="37806"/>
        <a:ext cx="5266522" cy="669110"/>
      </dsp:txXfrm>
    </dsp:sp>
    <dsp:sp modelId="{B71ABB57-F48F-4357-896F-7D0EBD279A53}">
      <dsp:nvSpPr>
        <dsp:cNvPr id="0" name=""/>
        <dsp:cNvSpPr/>
      </dsp:nvSpPr>
      <dsp:spPr>
        <a:xfrm>
          <a:off x="0" y="757429"/>
          <a:ext cx="5338916" cy="7415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ingresados</a:t>
          </a:r>
          <a:endParaRPr lang="es-ES" sz="2000" b="1" kern="1200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sp:txBody>
      <dsp:txXfrm>
        <a:off x="36197" y="793626"/>
        <a:ext cx="5266522" cy="669110"/>
      </dsp:txXfrm>
    </dsp:sp>
    <dsp:sp modelId="{D32C4C53-CF43-436D-9BEB-F28BF5278117}">
      <dsp:nvSpPr>
        <dsp:cNvPr id="0" name=""/>
        <dsp:cNvSpPr/>
      </dsp:nvSpPr>
      <dsp:spPr>
        <a:xfrm>
          <a:off x="0" y="1519029"/>
          <a:ext cx="5338916" cy="7415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decididos con auto de terminación y archivo, inhibitorio, y/o remisión a la Procuraduría </a:t>
          </a:r>
          <a:endParaRPr lang="es-ES" sz="2000" b="1" kern="1200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sp:txBody>
      <dsp:txXfrm>
        <a:off x="36197" y="1555226"/>
        <a:ext cx="5266522" cy="669110"/>
      </dsp:txXfrm>
    </dsp:sp>
    <dsp:sp modelId="{6737E977-35D1-4FB4-AEA1-E6E8284599D1}">
      <dsp:nvSpPr>
        <dsp:cNvPr id="0" name=""/>
        <dsp:cNvSpPr/>
      </dsp:nvSpPr>
      <dsp:spPr>
        <a:xfrm>
          <a:off x="0" y="2269070"/>
          <a:ext cx="5338916" cy="7415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activos al 31 de marzo</a:t>
          </a:r>
          <a:endParaRPr lang="es-ES" sz="2000" b="1" kern="1200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sp:txBody>
      <dsp:txXfrm>
        <a:off x="36197" y="2305267"/>
        <a:ext cx="5266522" cy="669110"/>
      </dsp:txXfrm>
    </dsp:sp>
    <dsp:sp modelId="{BB149F88-9260-AE43-9C2B-8A3FE10D5694}">
      <dsp:nvSpPr>
        <dsp:cNvPr id="0" name=""/>
        <dsp:cNvSpPr/>
      </dsp:nvSpPr>
      <dsp:spPr>
        <a:xfrm>
          <a:off x="0" y="3024890"/>
          <a:ext cx="5338916" cy="7415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Fallos Sancionatorios</a:t>
          </a:r>
        </a:p>
      </dsp:txBody>
      <dsp:txXfrm>
        <a:off x="36197" y="3061087"/>
        <a:ext cx="5266522" cy="6691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2F8DCB-48A0-4588-9E2C-0072CC2594F7}">
      <dsp:nvSpPr>
        <dsp:cNvPr id="0" name=""/>
        <dsp:cNvSpPr/>
      </dsp:nvSpPr>
      <dsp:spPr>
        <a:xfrm>
          <a:off x="0" y="0"/>
          <a:ext cx="180422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53</a:t>
          </a:r>
        </a:p>
      </dsp:txBody>
      <dsp:txXfrm>
        <a:off x="31984" y="31984"/>
        <a:ext cx="1740252" cy="591232"/>
      </dsp:txXfrm>
    </dsp:sp>
    <dsp:sp modelId="{B71ABB57-F48F-4357-896F-7D0EBD279A53}">
      <dsp:nvSpPr>
        <dsp:cNvPr id="0" name=""/>
        <dsp:cNvSpPr/>
      </dsp:nvSpPr>
      <dsp:spPr>
        <a:xfrm>
          <a:off x="0" y="800402"/>
          <a:ext cx="180422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20</a:t>
          </a:r>
        </a:p>
      </dsp:txBody>
      <dsp:txXfrm>
        <a:off x="31984" y="832386"/>
        <a:ext cx="1740252" cy="591232"/>
      </dsp:txXfrm>
    </dsp:sp>
    <dsp:sp modelId="{D32C4C53-CF43-436D-9BEB-F28BF5278117}">
      <dsp:nvSpPr>
        <dsp:cNvPr id="0" name=""/>
        <dsp:cNvSpPr/>
      </dsp:nvSpPr>
      <dsp:spPr>
        <a:xfrm>
          <a:off x="0" y="1576645"/>
          <a:ext cx="180422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24</a:t>
          </a:r>
        </a:p>
      </dsp:txBody>
      <dsp:txXfrm>
        <a:off x="31984" y="1608629"/>
        <a:ext cx="1740252" cy="591232"/>
      </dsp:txXfrm>
    </dsp:sp>
    <dsp:sp modelId="{6737E977-35D1-4FB4-AEA1-E6E8284599D1}">
      <dsp:nvSpPr>
        <dsp:cNvPr id="0" name=""/>
        <dsp:cNvSpPr/>
      </dsp:nvSpPr>
      <dsp:spPr>
        <a:xfrm>
          <a:off x="0" y="2312402"/>
          <a:ext cx="180422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49</a:t>
          </a:r>
        </a:p>
      </dsp:txBody>
      <dsp:txXfrm>
        <a:off x="31984" y="2344386"/>
        <a:ext cx="1740252" cy="591232"/>
      </dsp:txXfrm>
    </dsp:sp>
    <dsp:sp modelId="{BA8AD90A-24A1-6D4F-845C-5ADC3A2B582F}">
      <dsp:nvSpPr>
        <dsp:cNvPr id="0" name=""/>
        <dsp:cNvSpPr/>
      </dsp:nvSpPr>
      <dsp:spPr>
        <a:xfrm>
          <a:off x="0" y="3068402"/>
          <a:ext cx="180422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1</a:t>
          </a:r>
        </a:p>
      </dsp:txBody>
      <dsp:txXfrm>
        <a:off x="31984" y="3100386"/>
        <a:ext cx="1740252" cy="5912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2686D-009B-4755-BF3C-B1645D0A938E}" type="datetimeFigureOut">
              <a:rPr lang="es-ES" smtClean="0"/>
              <a:t>8/4/21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AE71F-6302-4695-A732-5DA60A1BF9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6418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06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841708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495ef59f35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495ef59f35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9262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 1 1 1" preserve="1" userDrawn="1">
  <p:cSld name="1_Diapositiva de título 1 1 1">
    <p:bg>
      <p:bgPr>
        <a:solidFill>
          <a:srgbClr val="069169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/>
        </p:nvSpPr>
        <p:spPr>
          <a:xfrm>
            <a:off x="8336496" y="5464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1" name="Google Shape;31;p5"/>
          <p:cNvSpPr txBox="1"/>
          <p:nvPr userDrawn="1"/>
        </p:nvSpPr>
        <p:spPr>
          <a:xfrm>
            <a:off x="8336496" y="-2155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FFFFFF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2" name="Google Shape;32;p5"/>
          <p:cNvSpPr/>
          <p:nvPr/>
        </p:nvSpPr>
        <p:spPr>
          <a:xfrm>
            <a:off x="3213694" y="0"/>
            <a:ext cx="5935223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5"/>
          <p:cNvSpPr txBox="1"/>
          <p:nvPr/>
        </p:nvSpPr>
        <p:spPr>
          <a:xfrm>
            <a:off x="1098468" y="4856142"/>
            <a:ext cx="4293000" cy="3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s-CO" sz="600" b="0" i="0" u="none" strike="noStrike" cap="none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Esta presentación es propiedad intelectual controlada y producida por la Presidencia de la República.</a:t>
            </a:r>
            <a:endParaRPr sz="600" b="0" i="0" u="none" strike="noStrike" cap="none">
              <a:solidFill>
                <a:schemeClr val="lt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892" y="346605"/>
            <a:ext cx="2616953" cy="746654"/>
          </a:xfrm>
          <a:prstGeom prst="rect">
            <a:avLst/>
          </a:prstGeom>
        </p:spPr>
      </p:pic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EBB03E-157E-1743-86F1-8874FFB41B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61004" y="1439863"/>
            <a:ext cx="5149596" cy="1349375"/>
          </a:xfrm>
        </p:spPr>
        <p:txBody>
          <a:bodyPr/>
          <a:lstStyle>
            <a:lvl1pPr marL="95250" indent="0" algn="r">
              <a:buNone/>
              <a:defRPr sz="3000">
                <a:solidFill>
                  <a:srgbClr val="0054BC"/>
                </a:solidFill>
              </a:defRPr>
            </a:lvl1pPr>
          </a:lstStyle>
          <a:p>
            <a:r>
              <a:rPr lang="es-ES" dirty="0"/>
              <a:t>Editar los estilos de texto del patrón</a:t>
            </a:r>
            <a:endParaRPr lang="es-CO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366" y="3771884"/>
            <a:ext cx="3904083" cy="732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114624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</p:sldLayoutIdLst>
  <p:transition spd="med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microsoft.com/office/2014/relationships/chartEx" Target="../charts/chartEx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5AD32FBA-DEC6-4F12-81D6-D03AC2CD5CBA}"/>
              </a:ext>
            </a:extLst>
          </p:cNvPr>
          <p:cNvSpPr/>
          <p:nvPr/>
        </p:nvSpPr>
        <p:spPr>
          <a:xfrm>
            <a:off x="3524081" y="1403832"/>
            <a:ext cx="4572000" cy="240065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es-CO" b="1" dirty="0">
              <a:solidFill>
                <a:schemeClr val="tx1"/>
              </a:solidFill>
            </a:endParaRPr>
          </a:p>
          <a:p>
            <a:pPr algn="r"/>
            <a:r>
              <a:rPr lang="es-CO" sz="1800" b="1" dirty="0">
                <a:solidFill>
                  <a:schemeClr val="tx2">
                    <a:lumMod val="50000"/>
                  </a:schemeClr>
                </a:solidFill>
                <a:effectLst>
                  <a:innerShdw blurRad="114300">
                    <a:prstClr val="black"/>
                  </a:innerShdw>
                </a:effectLst>
              </a:rPr>
              <a:t>INFORME DE GESTION </a:t>
            </a:r>
          </a:p>
          <a:p>
            <a:pPr algn="r"/>
            <a:r>
              <a:rPr lang="es-CO" sz="1600" b="1" dirty="0">
                <a:solidFill>
                  <a:schemeClr val="tx2">
                    <a:lumMod val="50000"/>
                  </a:schemeClr>
                </a:solidFill>
                <a:effectLst>
                  <a:innerShdw blurRad="114300">
                    <a:prstClr val="black"/>
                  </a:innerShdw>
                </a:effectLst>
              </a:rPr>
              <a:t>Control Interno Disciplinario</a:t>
            </a:r>
          </a:p>
          <a:p>
            <a:pPr algn="r"/>
            <a:r>
              <a:rPr lang="es-CO" sz="1600" b="1" dirty="0">
                <a:solidFill>
                  <a:schemeClr val="tx2">
                    <a:lumMod val="50000"/>
                  </a:schemeClr>
                </a:solidFill>
                <a:effectLst>
                  <a:innerShdw blurRad="114300">
                    <a:prstClr val="black"/>
                  </a:innerShdw>
                </a:effectLst>
              </a:rPr>
              <a:t>1er Trimestre 2021</a:t>
            </a:r>
          </a:p>
          <a:p>
            <a:pPr algn="r"/>
            <a:r>
              <a:rPr lang="es-CO" sz="1200" b="1" dirty="0">
                <a:solidFill>
                  <a:schemeClr val="tx2">
                    <a:lumMod val="50000"/>
                  </a:schemeClr>
                </a:solidFill>
              </a:rPr>
              <a:t>Ley 734 de 2002, modificada parcialmente </a:t>
            </a:r>
          </a:p>
          <a:p>
            <a:pPr algn="r"/>
            <a:r>
              <a:rPr lang="es-CO" sz="1200" b="1" dirty="0">
                <a:solidFill>
                  <a:schemeClr val="tx2">
                    <a:lumMod val="50000"/>
                  </a:schemeClr>
                </a:solidFill>
              </a:rPr>
              <a:t>por la Ley 1474 de 2011</a:t>
            </a:r>
          </a:p>
          <a:p>
            <a:pPr algn="r"/>
            <a:endParaRPr lang="es-CO" sz="1200" b="1" dirty="0">
              <a:solidFill>
                <a:schemeClr val="tx2">
                  <a:lumMod val="50000"/>
                </a:schemeClr>
              </a:solidFill>
            </a:endParaRPr>
          </a:p>
          <a:p>
            <a:pPr algn="r"/>
            <a:r>
              <a:rPr lang="es-CO" sz="1200" b="1" dirty="0">
                <a:solidFill>
                  <a:schemeClr val="tx2">
                    <a:lumMod val="50000"/>
                  </a:schemeClr>
                </a:solidFill>
              </a:rPr>
              <a:t>Vicepresidencia Administrativa y Financiera</a:t>
            </a:r>
          </a:p>
          <a:p>
            <a:pPr algn="r"/>
            <a:r>
              <a:rPr lang="es-CO" sz="1200" b="1" dirty="0">
                <a:solidFill>
                  <a:schemeClr val="tx2">
                    <a:lumMod val="50000"/>
                  </a:schemeClr>
                </a:solidFill>
              </a:rPr>
              <a:t>Control Interno Disciplinario</a:t>
            </a:r>
          </a:p>
          <a:p>
            <a:pPr algn="r"/>
            <a:endParaRPr lang="es-CO" sz="1200" b="1" dirty="0">
              <a:solidFill>
                <a:schemeClr val="tx2">
                  <a:lumMod val="50000"/>
                </a:schemeClr>
              </a:solidFill>
            </a:endParaRPr>
          </a:p>
          <a:p>
            <a:pPr algn="r"/>
            <a:r>
              <a:rPr lang="es-CO" b="1" dirty="0">
                <a:solidFill>
                  <a:schemeClr val="tx2">
                    <a:lumMod val="50000"/>
                  </a:schemeClr>
                </a:solidFill>
              </a:rPr>
              <a:t>abril, 2021</a:t>
            </a: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/>
          <p:nvPr/>
        </p:nvPicPr>
        <p:blipFill rotWithShape="1">
          <a:blip r:embed="rId2"/>
          <a:srcRect l="50726" t="40596" r="4717" b="33189"/>
          <a:stretch/>
        </p:blipFill>
        <p:spPr bwMode="auto">
          <a:xfrm>
            <a:off x="3238009" y="3697933"/>
            <a:ext cx="2498090" cy="92643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4" name="Imagen 3"/>
          <p:cNvPicPr/>
          <p:nvPr/>
        </p:nvPicPr>
        <p:blipFill rotWithShape="1">
          <a:blip r:embed="rId2"/>
          <a:srcRect l="28162" t="23425" r="49273" b="34101"/>
          <a:stretch/>
        </p:blipFill>
        <p:spPr bwMode="auto">
          <a:xfrm>
            <a:off x="875070" y="3241040"/>
            <a:ext cx="2362939" cy="13385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7" name="Rectángulo redondeado 6"/>
          <p:cNvSpPr/>
          <p:nvPr/>
        </p:nvSpPr>
        <p:spPr>
          <a:xfrm>
            <a:off x="363508" y="1585362"/>
            <a:ext cx="2657903" cy="2384145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OBJETIVO</a:t>
            </a:r>
          </a:p>
        </p:txBody>
      </p:sp>
      <p:sp>
        <p:nvSpPr>
          <p:cNvPr id="10" name="Rectángulo redondeado 9"/>
          <p:cNvSpPr/>
          <p:nvPr/>
        </p:nvSpPr>
        <p:spPr>
          <a:xfrm>
            <a:off x="3238009" y="1150374"/>
            <a:ext cx="5768339" cy="326431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800" b="1" dirty="0">
                <a:solidFill>
                  <a:schemeClr val="accent6"/>
                </a:solidFill>
              </a:rPr>
              <a:t>Presentar las actividades y providencias, resultado de la  gestión de los procesos  disciplinarios</a:t>
            </a:r>
          </a:p>
        </p:txBody>
      </p:sp>
    </p:spTree>
    <p:extLst>
      <p:ext uri="{BB962C8B-B14F-4D97-AF65-F5344CB8AC3E}">
        <p14:creationId xmlns:p14="http://schemas.microsoft.com/office/powerpoint/2010/main" val="1694448341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/>
          <p:nvPr/>
        </p:nvPicPr>
        <p:blipFill rotWithShape="1">
          <a:blip r:embed="rId2"/>
          <a:srcRect l="50726" t="40596" r="4717" b="33189"/>
          <a:stretch/>
        </p:blipFill>
        <p:spPr bwMode="auto">
          <a:xfrm>
            <a:off x="3238009" y="3697933"/>
            <a:ext cx="2498090" cy="92643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4" name="Imagen 3"/>
          <p:cNvPicPr/>
          <p:nvPr/>
        </p:nvPicPr>
        <p:blipFill rotWithShape="1">
          <a:blip r:embed="rId2"/>
          <a:srcRect l="28162" t="23425" r="49273" b="34101"/>
          <a:stretch/>
        </p:blipFill>
        <p:spPr bwMode="auto">
          <a:xfrm>
            <a:off x="875070" y="3241040"/>
            <a:ext cx="2362939" cy="13385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7" name="Rectángulo redondeado 6"/>
          <p:cNvSpPr/>
          <p:nvPr/>
        </p:nvSpPr>
        <p:spPr>
          <a:xfrm>
            <a:off x="363508" y="1585362"/>
            <a:ext cx="2657903" cy="2384145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ALCANCE</a:t>
            </a:r>
          </a:p>
        </p:txBody>
      </p:sp>
      <p:sp>
        <p:nvSpPr>
          <p:cNvPr id="9" name="Flecha derecha 8"/>
          <p:cNvSpPr/>
          <p:nvPr/>
        </p:nvSpPr>
        <p:spPr>
          <a:xfrm>
            <a:off x="4119716" y="1021695"/>
            <a:ext cx="4493342" cy="1295490"/>
          </a:xfrm>
          <a:prstGeom prst="rightArrow">
            <a:avLst/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1800" dirty="0">
                <a:solidFill>
                  <a:schemeClr val="accent6"/>
                </a:solidFill>
              </a:rPr>
              <a:t>Periodo comprendido entre: </a:t>
            </a:r>
          </a:p>
          <a:p>
            <a:r>
              <a:rPr lang="es-CO" sz="1800" dirty="0">
                <a:solidFill>
                  <a:schemeClr val="accent6"/>
                </a:solidFill>
              </a:rPr>
              <a:t>01 de enero al 31 de marzo de 2021</a:t>
            </a:r>
          </a:p>
        </p:txBody>
      </p:sp>
      <p:sp>
        <p:nvSpPr>
          <p:cNvPr id="10" name="Rectángulo redondeado 9"/>
          <p:cNvSpPr/>
          <p:nvPr/>
        </p:nvSpPr>
        <p:spPr>
          <a:xfrm>
            <a:off x="3952568" y="2467896"/>
            <a:ext cx="4660490" cy="255638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O" sz="2000" dirty="0">
                <a:solidFill>
                  <a:schemeClr val="accent6"/>
                </a:solidFill>
              </a:rPr>
              <a:t>Actividades tendientes a fortalecer las políticas de prevención de conductas constitutivas de infracción al Código Disciplinario Único mediante la actividad disciplinaria.</a:t>
            </a:r>
          </a:p>
        </p:txBody>
      </p:sp>
    </p:spTree>
    <p:extLst>
      <p:ext uri="{BB962C8B-B14F-4D97-AF65-F5344CB8AC3E}">
        <p14:creationId xmlns:p14="http://schemas.microsoft.com/office/powerpoint/2010/main" val="4227878899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/>
          <p:nvPr/>
        </p:nvPicPr>
        <p:blipFill rotWithShape="1">
          <a:blip r:embed="rId2"/>
          <a:srcRect l="20608" t="56846" r="60193" b="31701"/>
          <a:stretch/>
        </p:blipFill>
        <p:spPr bwMode="auto">
          <a:xfrm>
            <a:off x="937846" y="3681046"/>
            <a:ext cx="2276768" cy="82415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8" name="Imagen 7"/>
          <p:cNvPicPr/>
          <p:nvPr/>
        </p:nvPicPr>
        <p:blipFill rotWithShape="1">
          <a:blip r:embed="rId3"/>
          <a:srcRect l="64410" t="61243" r="5841" b="10492"/>
          <a:stretch/>
        </p:blipFill>
        <p:spPr bwMode="auto">
          <a:xfrm>
            <a:off x="3214614" y="3647671"/>
            <a:ext cx="1667510" cy="8909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12" name="Rectángulo redondeado 11"/>
          <p:cNvSpPr/>
          <p:nvPr/>
        </p:nvSpPr>
        <p:spPr>
          <a:xfrm>
            <a:off x="403123" y="1225345"/>
            <a:ext cx="2576051" cy="3681046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O" sz="2400" b="1" dirty="0"/>
              <a:t>Estado de los procesos disciplinarios.</a:t>
            </a:r>
          </a:p>
          <a:p>
            <a:endParaRPr lang="es-CO" sz="2000" dirty="0"/>
          </a:p>
          <a:p>
            <a:pPr algn="r"/>
            <a:r>
              <a:rPr lang="es-CO" sz="2000" dirty="0"/>
              <a:t>Primer Trimestre</a:t>
            </a:r>
          </a:p>
          <a:p>
            <a:pPr algn="r"/>
            <a:endParaRPr lang="es-CO" sz="2000" dirty="0"/>
          </a:p>
          <a:p>
            <a:pPr algn="r"/>
            <a:r>
              <a:rPr lang="es-CO" sz="2000" dirty="0"/>
              <a:t>2021</a:t>
            </a:r>
            <a:endParaRPr lang="en-US" sz="2000" dirty="0"/>
          </a:p>
        </p:txBody>
      </p:sp>
      <p:sp>
        <p:nvSpPr>
          <p:cNvPr id="2" name="CuadroTexto 1"/>
          <p:cNvSpPr txBox="1"/>
          <p:nvPr/>
        </p:nvSpPr>
        <p:spPr>
          <a:xfrm>
            <a:off x="3667432" y="1484671"/>
            <a:ext cx="477847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dirty="0">
                <a:solidFill>
                  <a:schemeClr val="tx2">
                    <a:lumMod val="50000"/>
                  </a:schemeClr>
                </a:solidFill>
              </a:rPr>
              <a:t>P</a:t>
            </a:r>
            <a:r>
              <a:rPr lang="es-ES" sz="2000" dirty="0" err="1">
                <a:solidFill>
                  <a:schemeClr val="tx2">
                    <a:lumMod val="50000"/>
                  </a:schemeClr>
                </a:solidFill>
              </a:rPr>
              <a:t>or</a:t>
            </a:r>
            <a:r>
              <a:rPr lang="es-ES" sz="2000" dirty="0">
                <a:solidFill>
                  <a:schemeClr val="tx2">
                    <a:lumMod val="50000"/>
                  </a:schemeClr>
                </a:solidFill>
              </a:rPr>
              <a:t> motivos de salubridad pública y de fuerza mayor ante la propagación del virus COVID -19, los términos procesales en las actuaciones disciplinarias estuvieron suspendidos desde el 16 de marzo hasta las 00:00 horas del día 1 de julio de 2020, circunstancia que se comunicó a los investigados a través de la página web de entidad y la Intranet.</a:t>
            </a:r>
          </a:p>
          <a:p>
            <a:r>
              <a:rPr lang="es-ES" dirty="0">
                <a:solidFill>
                  <a:schemeClr val="tx2">
                    <a:lumMod val="50000"/>
                  </a:schemeClr>
                </a:solidFill>
              </a:rPr>
              <a:t> 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60074060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03309569"/>
              </p:ext>
            </p:extLst>
          </p:nvPr>
        </p:nvGraphicFramePr>
        <p:xfrm>
          <a:off x="580103" y="1229032"/>
          <a:ext cx="5338916" cy="37680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821833074"/>
              </p:ext>
            </p:extLst>
          </p:nvPr>
        </p:nvGraphicFramePr>
        <p:xfrm>
          <a:off x="6376218" y="1273277"/>
          <a:ext cx="1804220" cy="37680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Rectángulo redondeado 5"/>
          <p:cNvSpPr/>
          <p:nvPr/>
        </p:nvSpPr>
        <p:spPr>
          <a:xfrm>
            <a:off x="580104" y="393290"/>
            <a:ext cx="5338916" cy="658761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Procesos Disciplinarios </a:t>
            </a:r>
          </a:p>
          <a:p>
            <a:pPr algn="ctr"/>
            <a:r>
              <a:rPr lang="es-ES" sz="2000" b="1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Primer Trimestre - 2021</a:t>
            </a:r>
            <a:endParaRPr lang="es-ES" sz="2000" dirty="0">
              <a:solidFill>
                <a:schemeClr val="bg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43967181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/>
          <p:nvPr/>
        </p:nvPicPr>
        <p:blipFill rotWithShape="1">
          <a:blip r:embed="rId2"/>
          <a:srcRect l="20608" t="56846" r="60193" b="31701"/>
          <a:stretch/>
        </p:blipFill>
        <p:spPr bwMode="auto">
          <a:xfrm>
            <a:off x="937846" y="3681046"/>
            <a:ext cx="2276768" cy="82415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8" name="Imagen 7"/>
          <p:cNvPicPr/>
          <p:nvPr/>
        </p:nvPicPr>
        <p:blipFill rotWithShape="1">
          <a:blip r:embed="rId3"/>
          <a:srcRect l="64410" t="61243" r="5841" b="10492"/>
          <a:stretch/>
        </p:blipFill>
        <p:spPr bwMode="auto">
          <a:xfrm>
            <a:off x="3214614" y="3647671"/>
            <a:ext cx="1667510" cy="8909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7" name="Rectángulo redondeado 6"/>
          <p:cNvSpPr/>
          <p:nvPr/>
        </p:nvSpPr>
        <p:spPr>
          <a:xfrm>
            <a:off x="275771" y="220113"/>
            <a:ext cx="5338916" cy="658761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Providencias Primer Trimestre 2021</a:t>
            </a:r>
            <a:endParaRPr lang="es-ES" sz="2000" dirty="0">
              <a:solidFill>
                <a:schemeClr val="bg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436C8ACB-689F-EE4E-81FE-7736C522FE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16024430"/>
              </p:ext>
            </p:extLst>
          </p:nvPr>
        </p:nvGraphicFramePr>
        <p:xfrm>
          <a:off x="275771" y="878874"/>
          <a:ext cx="8432800" cy="4044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32127972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/>
          <p:nvPr/>
        </p:nvPicPr>
        <p:blipFill rotWithShape="1">
          <a:blip r:embed="rId2"/>
          <a:srcRect l="20608" t="56846" r="60193" b="31701"/>
          <a:stretch/>
        </p:blipFill>
        <p:spPr bwMode="auto">
          <a:xfrm>
            <a:off x="937846" y="3681046"/>
            <a:ext cx="2276768" cy="82415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8" name="Imagen 7"/>
          <p:cNvPicPr/>
          <p:nvPr/>
        </p:nvPicPr>
        <p:blipFill rotWithShape="1">
          <a:blip r:embed="rId3"/>
          <a:srcRect l="64410" t="61243" r="5841" b="10492"/>
          <a:stretch/>
        </p:blipFill>
        <p:spPr bwMode="auto">
          <a:xfrm>
            <a:off x="3214614" y="3647671"/>
            <a:ext cx="1667510" cy="8909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12" name="Rectángulo redondeado 11"/>
          <p:cNvSpPr/>
          <p:nvPr/>
        </p:nvSpPr>
        <p:spPr>
          <a:xfrm>
            <a:off x="422578" y="1225345"/>
            <a:ext cx="2576051" cy="3681046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O" sz="2400" b="1" dirty="0"/>
              <a:t>Estado de los procesos disciplinarios.</a:t>
            </a:r>
          </a:p>
          <a:p>
            <a:endParaRPr lang="es-CO" sz="2000" dirty="0"/>
          </a:p>
          <a:p>
            <a:pPr algn="r"/>
            <a:r>
              <a:rPr lang="es-CO" sz="2000" dirty="0"/>
              <a:t>Primer  Trimestre</a:t>
            </a:r>
          </a:p>
          <a:p>
            <a:pPr algn="r"/>
            <a:endParaRPr lang="es-CO" sz="2000" dirty="0"/>
          </a:p>
          <a:p>
            <a:pPr algn="r"/>
            <a:r>
              <a:rPr lang="es-CO" sz="2000" dirty="0"/>
              <a:t>2021</a:t>
            </a:r>
            <a:endParaRPr lang="en-US" sz="2000" dirty="0"/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10" name="Gráfico 9">
                <a:extLst>
                  <a:ext uri="{FF2B5EF4-FFF2-40B4-BE49-F238E27FC236}">
                    <a16:creationId xmlns:a16="http://schemas.microsoft.com/office/drawing/2014/main" id="{47601C35-F7B9-B04F-8B87-1546DD6C7AB1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997653088"/>
                  </p:ext>
                </p:extLst>
              </p:nvPr>
            </p:nvGraphicFramePr>
            <p:xfrm>
              <a:off x="3513896" y="1001486"/>
              <a:ext cx="5463491" cy="3832334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 xmlns="">
          <p:pic>
            <p:nvPicPr>
              <p:cNvPr id="10" name="Gráfico 9">
                <a:extLst>
                  <a:ext uri="{FF2B5EF4-FFF2-40B4-BE49-F238E27FC236}">
                    <a16:creationId xmlns:a16="http://schemas.microsoft.com/office/drawing/2014/main" id="{47601C35-F7B9-B04F-8B87-1546DD6C7AB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513896" y="1001486"/>
                <a:ext cx="5463491" cy="3832334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86287717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/>
          <p:nvPr/>
        </p:nvPicPr>
        <p:blipFill rotWithShape="1">
          <a:blip r:embed="rId2"/>
          <a:srcRect l="20608" t="56846" r="60193" b="31701"/>
          <a:stretch/>
        </p:blipFill>
        <p:spPr bwMode="auto">
          <a:xfrm>
            <a:off x="937846" y="3681046"/>
            <a:ext cx="2276768" cy="82415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8" name="Imagen 7"/>
          <p:cNvPicPr/>
          <p:nvPr/>
        </p:nvPicPr>
        <p:blipFill rotWithShape="1">
          <a:blip r:embed="rId3"/>
          <a:srcRect l="64410" t="61243" r="5841" b="10492"/>
          <a:stretch/>
        </p:blipFill>
        <p:spPr bwMode="auto">
          <a:xfrm>
            <a:off x="3214614" y="3647671"/>
            <a:ext cx="1667510" cy="8909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12" name="Rectángulo redondeado 11"/>
          <p:cNvSpPr/>
          <p:nvPr/>
        </p:nvSpPr>
        <p:spPr>
          <a:xfrm>
            <a:off x="403123" y="1225345"/>
            <a:ext cx="2576051" cy="3681046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>
                <a:solidFill>
                  <a:schemeClr val="accent2"/>
                </a:solidFill>
              </a:rPr>
              <a:t>INDICADOR DE RIESGO IMPUNIDAD </a:t>
            </a:r>
          </a:p>
          <a:p>
            <a:endParaRPr lang="es-CO" sz="2000" dirty="0"/>
          </a:p>
          <a:p>
            <a:pPr algn="r"/>
            <a:r>
              <a:rPr lang="es-CO" sz="2000" dirty="0"/>
              <a:t>Cuarto  Trimestre</a:t>
            </a:r>
          </a:p>
          <a:p>
            <a:pPr algn="r"/>
            <a:endParaRPr lang="es-CO" sz="2000" dirty="0"/>
          </a:p>
          <a:p>
            <a:pPr algn="r"/>
            <a:r>
              <a:rPr lang="es-CO" sz="2000" dirty="0"/>
              <a:t>2020</a:t>
            </a:r>
            <a:endParaRPr lang="en-US" sz="2000" dirty="0"/>
          </a:p>
        </p:txBody>
      </p:sp>
      <p:sp>
        <p:nvSpPr>
          <p:cNvPr id="2" name="CuadroTexto 1"/>
          <p:cNvSpPr txBox="1"/>
          <p:nvPr/>
        </p:nvSpPr>
        <p:spPr>
          <a:xfrm>
            <a:off x="3667432" y="1484671"/>
            <a:ext cx="477847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800" dirty="0">
                <a:solidFill>
                  <a:schemeClr val="tx2">
                    <a:lumMod val="50000"/>
                  </a:schemeClr>
                </a:solidFill>
              </a:rPr>
              <a:t># PROCESOS CADUCADOS / # TOTAL DE PROCESOS  DEL PERIODO </a:t>
            </a:r>
          </a:p>
          <a:p>
            <a:endParaRPr lang="es-CO" sz="2000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es-CO" sz="2000" dirty="0">
                <a:solidFill>
                  <a:schemeClr val="tx2">
                    <a:lumMod val="50000"/>
                  </a:schemeClr>
                </a:solidFill>
              </a:rPr>
              <a:t>0 / 73 = 0,0%</a:t>
            </a:r>
          </a:p>
          <a:p>
            <a:endParaRPr lang="es-CO" sz="2000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es-CO" sz="2000">
                <a:solidFill>
                  <a:schemeClr val="tx2">
                    <a:lumMod val="50000"/>
                  </a:schemeClr>
                </a:solidFill>
              </a:rPr>
              <a:t> 73 </a:t>
            </a:r>
            <a:r>
              <a:rPr lang="es-CO" sz="2000" dirty="0">
                <a:solidFill>
                  <a:schemeClr val="tx2">
                    <a:lumMod val="50000"/>
                  </a:schemeClr>
                </a:solidFill>
              </a:rPr>
              <a:t>=</a:t>
            </a:r>
          </a:p>
          <a:p>
            <a:pPr algn="just"/>
            <a:r>
              <a:rPr lang="es-CO" sz="2000" dirty="0">
                <a:solidFill>
                  <a:schemeClr val="tx2">
                    <a:lumMod val="50000"/>
                  </a:schemeClr>
                </a:solidFill>
              </a:rPr>
              <a:t># procesos iniciales (53)        +</a:t>
            </a:r>
          </a:p>
          <a:p>
            <a:pPr algn="just"/>
            <a:r>
              <a:rPr lang="es-CO" sz="2000" dirty="0">
                <a:solidFill>
                  <a:schemeClr val="tx2">
                    <a:lumMod val="50000"/>
                  </a:schemeClr>
                </a:solidFill>
              </a:rPr>
              <a:t># procesos ingresados (20)</a:t>
            </a:r>
            <a:endParaRPr lang="es-CO" dirty="0">
              <a:solidFill>
                <a:schemeClr val="tx2">
                  <a:lumMod val="50000"/>
                </a:schemeClr>
              </a:solidFill>
            </a:endParaRPr>
          </a:p>
          <a:p>
            <a:endParaRPr lang="es-ES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s-ES" dirty="0">
                <a:solidFill>
                  <a:schemeClr val="tx2">
                    <a:lumMod val="50000"/>
                  </a:schemeClr>
                </a:solidFill>
              </a:rPr>
              <a:t> </a:t>
            </a:r>
          </a:p>
          <a:p>
            <a:endParaRPr lang="es-CO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3AEFFF5-7953-A24E-9E5E-78CBA70998FB}"/>
              </a:ext>
            </a:extLst>
          </p:cNvPr>
          <p:cNvSpPr txBox="1"/>
          <p:nvPr/>
        </p:nvSpPr>
        <p:spPr>
          <a:xfrm>
            <a:off x="0" y="0"/>
            <a:ext cx="3214614" cy="51435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5" name="Rectángulo redondeado 4">
            <a:extLst>
              <a:ext uri="{FF2B5EF4-FFF2-40B4-BE49-F238E27FC236}">
                <a16:creationId xmlns:a16="http://schemas.microsoft.com/office/drawing/2014/main" id="{D60A19FC-3EAA-B944-AA09-07A4225E4ECB}"/>
              </a:ext>
            </a:extLst>
          </p:cNvPr>
          <p:cNvSpPr/>
          <p:nvPr/>
        </p:nvSpPr>
        <p:spPr>
          <a:xfrm>
            <a:off x="555021" y="820339"/>
            <a:ext cx="2104572" cy="3265714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>
                <a:ln w="0"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INDICADOR  DE RIESGO:</a:t>
            </a:r>
          </a:p>
          <a:p>
            <a:pPr algn="ctr"/>
            <a:endParaRPr lang="es-CO" sz="2000" dirty="0">
              <a:ln w="0">
                <a:solidFill>
                  <a:schemeClr val="accent1">
                    <a:shade val="50000"/>
                  </a:schemeClr>
                </a:solidFill>
              </a:ln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es-CO" sz="2000" dirty="0">
                <a:ln w="0"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IMPUNIDAD</a:t>
            </a:r>
          </a:p>
        </p:txBody>
      </p:sp>
    </p:spTree>
    <p:extLst>
      <p:ext uri="{BB962C8B-B14F-4D97-AF65-F5344CB8AC3E}">
        <p14:creationId xmlns:p14="http://schemas.microsoft.com/office/powerpoint/2010/main" val="605584847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Presidencia de Colomba">
  <a:themeElements>
    <a:clrScheme name="Presidencia">
      <a:dk1>
        <a:srgbClr val="073763"/>
      </a:dk1>
      <a:lt1>
        <a:srgbClr val="FFFFFF"/>
      </a:lt1>
      <a:dk2>
        <a:srgbClr val="3C78D8"/>
      </a:dk2>
      <a:lt2>
        <a:srgbClr val="A4C2F4"/>
      </a:lt2>
      <a:accent1>
        <a:srgbClr val="E4EDFE"/>
      </a:accent1>
      <a:accent2>
        <a:srgbClr val="B7CFFF"/>
      </a:accent2>
      <a:accent3>
        <a:srgbClr val="88ACF8"/>
      </a:accent3>
      <a:accent4>
        <a:srgbClr val="5B8BFF"/>
      </a:accent4>
      <a:accent5>
        <a:srgbClr val="6D98FF"/>
      </a:accent5>
      <a:accent6>
        <a:srgbClr val="2A54A7"/>
      </a:accent6>
      <a:hlink>
        <a:srgbClr val="F45721"/>
      </a:hlink>
      <a:folHlink>
        <a:srgbClr val="FFA06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4520</TotalTime>
  <Words>267</Words>
  <Application>Microsoft Macintosh PowerPoint</Application>
  <PresentationFormat>Presentación en pantalla (16:9)</PresentationFormat>
  <Paragraphs>61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Work Sans</vt:lpstr>
      <vt:lpstr>Presidencia de Colomba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Gloria Milena Orjuela Garcia</dc:creator>
  <cp:lastModifiedBy>Luz Angela Rodriguez Cepeda</cp:lastModifiedBy>
  <cp:revision>318</cp:revision>
  <dcterms:modified xsi:type="dcterms:W3CDTF">2021-04-08T16:56:30Z</dcterms:modified>
</cp:coreProperties>
</file>