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handoutMasterIdLst>
    <p:handoutMasterId r:id="rId17"/>
  </p:handoutMasterIdLst>
  <p:sldIdLst>
    <p:sldId id="256" r:id="rId2"/>
    <p:sldId id="257" r:id="rId3"/>
    <p:sldId id="258" r:id="rId4"/>
    <p:sldId id="259" r:id="rId5"/>
    <p:sldId id="260" r:id="rId6"/>
    <p:sldId id="261" r:id="rId7"/>
    <p:sldId id="262" r:id="rId8"/>
    <p:sldId id="263" r:id="rId9"/>
    <p:sldId id="264" r:id="rId10"/>
    <p:sldId id="268" r:id="rId11"/>
    <p:sldId id="272" r:id="rId12"/>
    <p:sldId id="270" r:id="rId13"/>
    <p:sldId id="271" r:id="rId14"/>
    <p:sldId id="269" r:id="rId15"/>
  </p:sldIdLst>
  <p:sldSz cx="12192000" cy="6858000"/>
  <p:notesSz cx="6858000" cy="9144000"/>
  <p:embeddedFontLst>
    <p:embeddedFont>
      <p:font typeface="Verdana" panose="020B0604030504040204" pitchFamily="34" charset="0"/>
      <p:regular r:id="rId18"/>
      <p:bold r:id="rId19"/>
      <p:italic r:id="rId20"/>
      <p:boldItalic r:id="rId21"/>
    </p:embeddedFont>
  </p:embeddedFont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7848"/>
    <a:srgbClr val="F68E60"/>
    <a:srgbClr val="00FF99"/>
    <a:srgbClr val="00BCB8"/>
    <a:srgbClr val="009999"/>
    <a:srgbClr val="4472C4"/>
    <a:srgbClr val="006699"/>
    <a:srgbClr val="003399"/>
    <a:srgbClr val="00007A"/>
    <a:srgbClr val="000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642988-AB1C-44DA-884A-5360FAB8FC74}" v="2" dt="2025-03-03T18:18:46.881"/>
  </p1510:revLst>
</p1510:revInfo>
</file>

<file path=ppt/tableStyles.xml><?xml version="1.0" encoding="utf-8"?>
<a:tblStyleLst xmlns:a="http://schemas.openxmlformats.org/drawingml/2006/main" def="{5C22544A-7EE6-4342-B048-85BDC9FD1C3A}">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70" d="100"/>
          <a:sy n="70" d="100"/>
        </p:scale>
        <p:origin x="654" y="60"/>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ctor Eduardo Vanegas Gamez" userId="3883c14c-7bbb-471f-8308-d0464d915319" providerId="ADAL" clId="{06642988-AB1C-44DA-884A-5360FAB8FC74}"/>
    <pc:docChg chg="modSld">
      <pc:chgData name="Hector Eduardo Vanegas Gamez" userId="3883c14c-7bbb-471f-8308-d0464d915319" providerId="ADAL" clId="{06642988-AB1C-44DA-884A-5360FAB8FC74}" dt="2025-03-03T18:18:35.647" v="3" actId="255"/>
      <pc:docMkLst>
        <pc:docMk/>
      </pc:docMkLst>
      <pc:sldChg chg="modSp mod">
        <pc:chgData name="Hector Eduardo Vanegas Gamez" userId="3883c14c-7bbb-471f-8308-d0464d915319" providerId="ADAL" clId="{06642988-AB1C-44DA-884A-5360FAB8FC74}" dt="2025-03-03T18:18:35.647" v="3" actId="255"/>
        <pc:sldMkLst>
          <pc:docMk/>
          <pc:sldMk cId="1529624411" sldId="271"/>
        </pc:sldMkLst>
        <pc:spChg chg="mod">
          <ac:chgData name="Hector Eduardo Vanegas Gamez" userId="3883c14c-7bbb-471f-8308-d0464d915319" providerId="ADAL" clId="{06642988-AB1C-44DA-884A-5360FAB8FC74}" dt="2025-03-03T18:18:13.520" v="1" actId="790"/>
          <ac:spMkLst>
            <pc:docMk/>
            <pc:sldMk cId="1529624411" sldId="271"/>
            <ac:spMk id="7" creationId="{00000000-0000-0000-0000-000000000000}"/>
          </ac:spMkLst>
        </pc:spChg>
        <pc:spChg chg="mod">
          <ac:chgData name="Hector Eduardo Vanegas Gamez" userId="3883c14c-7bbb-471f-8308-d0464d915319" providerId="ADAL" clId="{06642988-AB1C-44DA-884A-5360FAB8FC74}" dt="2025-03-03T18:18:35.647" v="3" actId="255"/>
          <ac:spMkLst>
            <pc:docMk/>
            <pc:sldMk cId="1529624411" sldId="271"/>
            <ac:spMk id="9"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DE8F55E-3564-59E0-6AB4-0A68F59932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dirty="0">
              <a:latin typeface="Verdana" panose="020B0604030504040204" pitchFamily="34" charset="0"/>
            </a:endParaRPr>
          </a:p>
        </p:txBody>
      </p:sp>
      <p:sp>
        <p:nvSpPr>
          <p:cNvPr id="3" name="Marcador de fecha 2">
            <a:extLst>
              <a:ext uri="{FF2B5EF4-FFF2-40B4-BE49-F238E27FC236}">
                <a16:creationId xmlns:a16="http://schemas.microsoft.com/office/drawing/2014/main" id="{F2C491CA-AD82-21DA-B6AF-104C3C6492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65CE21-4FFD-43E4-9BE1-44B69E389DE4}" type="datetimeFigureOut">
              <a:rPr lang="es-CO" smtClean="0">
                <a:latin typeface="Verdana" panose="020B0604030504040204" pitchFamily="34" charset="0"/>
              </a:rPr>
              <a:t>3/03/2025</a:t>
            </a:fld>
            <a:endParaRPr lang="es-CO" dirty="0">
              <a:latin typeface="Verdana" panose="020B0604030504040204" pitchFamily="34" charset="0"/>
            </a:endParaRPr>
          </a:p>
        </p:txBody>
      </p:sp>
      <p:sp>
        <p:nvSpPr>
          <p:cNvPr id="4" name="Marcador de pie de página 3">
            <a:extLst>
              <a:ext uri="{FF2B5EF4-FFF2-40B4-BE49-F238E27FC236}">
                <a16:creationId xmlns:a16="http://schemas.microsoft.com/office/drawing/2014/main" id="{84018EA8-D50D-6048-06A1-98CC923A5F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dirty="0">
              <a:latin typeface="Verdana" panose="020B0604030504040204" pitchFamily="34" charset="0"/>
            </a:endParaRPr>
          </a:p>
        </p:txBody>
      </p:sp>
      <p:sp>
        <p:nvSpPr>
          <p:cNvPr id="5" name="Marcador de número de diapositiva 4">
            <a:extLst>
              <a:ext uri="{FF2B5EF4-FFF2-40B4-BE49-F238E27FC236}">
                <a16:creationId xmlns:a16="http://schemas.microsoft.com/office/drawing/2014/main" id="{9F885154-3EB1-CC47-4591-C970E8A909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5897CF-0428-44F3-9C91-0685A4FB6EB6}" type="slidenum">
              <a:rPr lang="es-CO" smtClean="0">
                <a:latin typeface="Verdana" panose="020B0604030504040204" pitchFamily="34" charset="0"/>
              </a:rPr>
              <a:t>‹Nº›</a:t>
            </a:fld>
            <a:endParaRPr lang="es-CO" dirty="0">
              <a:latin typeface="Verdana" panose="020B0604030504040204" pitchFamily="34" charset="0"/>
            </a:endParaRPr>
          </a:p>
        </p:txBody>
      </p:sp>
    </p:spTree>
    <p:extLst>
      <p:ext uri="{BB962C8B-B14F-4D97-AF65-F5344CB8AC3E}">
        <p14:creationId xmlns:p14="http://schemas.microsoft.com/office/powerpoint/2010/main" val="890061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Verdana" panose="020B0604030504040204" pitchFamily="34" charset="0"/>
              </a:defRPr>
            </a:lvl1pPr>
          </a:lstStyle>
          <a:p>
            <a:endParaRPr lang="es-CO"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Verdana" panose="020B0604030504040204" pitchFamily="34" charset="0"/>
              </a:defRPr>
            </a:lvl1pPr>
          </a:lstStyle>
          <a:p>
            <a:fld id="{548FE027-FF15-4B35-A3A3-F388589304CA}" type="datetimeFigureOut">
              <a:rPr lang="es-CO" smtClean="0"/>
              <a:pPr/>
              <a:t>3/03/2025</a:t>
            </a:fld>
            <a:endParaRPr lang="es-CO"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Verdana" panose="020B0604030504040204" pitchFamily="34" charset="0"/>
              </a:defRPr>
            </a:lvl1pPr>
          </a:lstStyle>
          <a:p>
            <a:endParaRPr lang="es-CO"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Verdana" panose="020B0604030504040204" pitchFamily="34" charset="0"/>
              </a:defRPr>
            </a:lvl1pPr>
          </a:lstStyle>
          <a:p>
            <a:fld id="{996BEE05-6087-46F1-95A9-FFABE4696862}" type="slidenum">
              <a:rPr lang="es-CO" smtClean="0"/>
              <a:pPr/>
              <a:t>‹Nº›</a:t>
            </a:fld>
            <a:endParaRPr lang="es-CO" dirty="0"/>
          </a:p>
        </p:txBody>
      </p:sp>
    </p:spTree>
    <p:extLst>
      <p:ext uri="{BB962C8B-B14F-4D97-AF65-F5344CB8AC3E}">
        <p14:creationId xmlns:p14="http://schemas.microsoft.com/office/powerpoint/2010/main" val="1658213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anose="020B0604030504040204" pitchFamily="34" charset="0"/>
        <a:ea typeface="+mn-ea"/>
        <a:cs typeface="+mn-cs"/>
      </a:defRPr>
    </a:lvl1pPr>
    <a:lvl2pPr marL="457200" algn="l" defTabSz="914400" rtl="0" eaLnBrk="1" latinLnBrk="0" hangingPunct="1">
      <a:defRPr sz="1200" kern="1200">
        <a:solidFill>
          <a:schemeClr val="tx1"/>
        </a:solidFill>
        <a:latin typeface="Verdana" panose="020B0604030504040204" pitchFamily="34" charset="0"/>
        <a:ea typeface="+mn-ea"/>
        <a:cs typeface="+mn-cs"/>
      </a:defRPr>
    </a:lvl2pPr>
    <a:lvl3pPr marL="914400" algn="l" defTabSz="914400" rtl="0" eaLnBrk="1" latinLnBrk="0" hangingPunct="1">
      <a:defRPr sz="1200" kern="1200">
        <a:solidFill>
          <a:schemeClr val="tx1"/>
        </a:solidFill>
        <a:latin typeface="Verdana" panose="020B0604030504040204" pitchFamily="34" charset="0"/>
        <a:ea typeface="+mn-ea"/>
        <a:cs typeface="+mn-cs"/>
      </a:defRPr>
    </a:lvl3pPr>
    <a:lvl4pPr marL="1371600" algn="l" defTabSz="914400" rtl="0" eaLnBrk="1" latinLnBrk="0" hangingPunct="1">
      <a:defRPr sz="1200" kern="1200">
        <a:solidFill>
          <a:schemeClr val="tx1"/>
        </a:solidFill>
        <a:latin typeface="Verdana" panose="020B0604030504040204" pitchFamily="34" charset="0"/>
        <a:ea typeface="+mn-ea"/>
        <a:cs typeface="+mn-cs"/>
      </a:defRPr>
    </a:lvl4pPr>
    <a:lvl5pPr marL="1828800" algn="l" defTabSz="914400" rtl="0" eaLnBrk="1" latinLnBrk="0" hangingPunct="1">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60181D9-5A21-AE27-197A-E4399349395E}"/>
              </a:ext>
            </a:extLst>
          </p:cNvPr>
          <p:cNvSpPr/>
          <p:nvPr userDrawn="1"/>
        </p:nvSpPr>
        <p:spPr>
          <a:xfrm>
            <a:off x="0" y="6721474"/>
            <a:ext cx="12192000" cy="136525"/>
          </a:xfrm>
          <a:prstGeom prst="rect">
            <a:avLst/>
          </a:prstGeom>
          <a:solidFill>
            <a:srgbClr val="F581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3" name="Gráfico 2">
            <a:extLst>
              <a:ext uri="{FF2B5EF4-FFF2-40B4-BE49-F238E27FC236}">
                <a16:creationId xmlns:a16="http://schemas.microsoft.com/office/drawing/2014/main" id="{C6DBEC1F-2BCA-C7EE-B4D1-AC93A96266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05522" y="1638979"/>
            <a:ext cx="1980957" cy="3580042"/>
          </a:xfrm>
          <a:prstGeom prst="rect">
            <a:avLst/>
          </a:prstGeom>
        </p:spPr>
      </p:pic>
    </p:spTree>
    <p:extLst>
      <p:ext uri="{BB962C8B-B14F-4D97-AF65-F5344CB8AC3E}">
        <p14:creationId xmlns:p14="http://schemas.microsoft.com/office/powerpoint/2010/main" val="103456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092A5-DE25-767F-031F-CE0639AC53CE}"/>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defRPr>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61259010-DBE2-D34D-D879-AC7A1D28336A}"/>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O" dirty="0"/>
          </a:p>
        </p:txBody>
      </p:sp>
      <p:sp>
        <p:nvSpPr>
          <p:cNvPr id="4" name="Marcador de fecha 3">
            <a:extLst>
              <a:ext uri="{FF2B5EF4-FFF2-40B4-BE49-F238E27FC236}">
                <a16:creationId xmlns:a16="http://schemas.microsoft.com/office/drawing/2014/main" id="{528C31B2-286A-C9C4-E01D-E40D72576A79}"/>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3/03/2025</a:t>
            </a:fld>
            <a:endParaRPr lang="es-CO" dirty="0"/>
          </a:p>
        </p:txBody>
      </p:sp>
      <p:sp>
        <p:nvSpPr>
          <p:cNvPr id="5" name="Marcador de pie de página 4">
            <a:extLst>
              <a:ext uri="{FF2B5EF4-FFF2-40B4-BE49-F238E27FC236}">
                <a16:creationId xmlns:a16="http://schemas.microsoft.com/office/drawing/2014/main" id="{591D1DDB-6CC7-9360-8F7F-08FF87C5D7B4}"/>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DEC3D685-36E9-396E-8492-722E755FAF4F}"/>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sp>
        <p:nvSpPr>
          <p:cNvPr id="8" name="Rectángulo 7">
            <a:extLst>
              <a:ext uri="{FF2B5EF4-FFF2-40B4-BE49-F238E27FC236}">
                <a16:creationId xmlns:a16="http://schemas.microsoft.com/office/drawing/2014/main" id="{49AFD091-953C-4B8E-5508-A2D6A3D77D1D}"/>
              </a:ext>
            </a:extLst>
          </p:cNvPr>
          <p:cNvSpPr/>
          <p:nvPr userDrawn="1"/>
        </p:nvSpPr>
        <p:spPr>
          <a:xfrm>
            <a:off x="0" y="819253"/>
            <a:ext cx="12192000" cy="5219493"/>
          </a:xfrm>
          <a:prstGeom prst="rect">
            <a:avLst/>
          </a:prstGeom>
          <a:solidFill>
            <a:srgbClr val="E578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1915255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092A5-DE25-767F-031F-CE0639AC53CE}"/>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defRPr>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61259010-DBE2-D34D-D879-AC7A1D28336A}"/>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O" dirty="0"/>
          </a:p>
        </p:txBody>
      </p:sp>
      <p:sp>
        <p:nvSpPr>
          <p:cNvPr id="4" name="Marcador de fecha 3">
            <a:extLst>
              <a:ext uri="{FF2B5EF4-FFF2-40B4-BE49-F238E27FC236}">
                <a16:creationId xmlns:a16="http://schemas.microsoft.com/office/drawing/2014/main" id="{528C31B2-286A-C9C4-E01D-E40D72576A79}"/>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3/03/2025</a:t>
            </a:fld>
            <a:endParaRPr lang="es-CO" dirty="0"/>
          </a:p>
        </p:txBody>
      </p:sp>
      <p:sp>
        <p:nvSpPr>
          <p:cNvPr id="5" name="Marcador de pie de página 4">
            <a:extLst>
              <a:ext uri="{FF2B5EF4-FFF2-40B4-BE49-F238E27FC236}">
                <a16:creationId xmlns:a16="http://schemas.microsoft.com/office/drawing/2014/main" id="{591D1DDB-6CC7-9360-8F7F-08FF87C5D7B4}"/>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DEC3D685-36E9-396E-8492-722E755FAF4F}"/>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sp>
        <p:nvSpPr>
          <p:cNvPr id="8" name="Rectángulo 7">
            <a:extLst>
              <a:ext uri="{FF2B5EF4-FFF2-40B4-BE49-F238E27FC236}">
                <a16:creationId xmlns:a16="http://schemas.microsoft.com/office/drawing/2014/main" id="{F663A175-52FA-6661-1F93-E14E5215D728}"/>
              </a:ext>
            </a:extLst>
          </p:cNvPr>
          <p:cNvSpPr/>
          <p:nvPr userDrawn="1"/>
        </p:nvSpPr>
        <p:spPr>
          <a:xfrm>
            <a:off x="0" y="6721474"/>
            <a:ext cx="12192000" cy="136525"/>
          </a:xfrm>
          <a:prstGeom prst="rect">
            <a:avLst/>
          </a:prstGeom>
          <a:solidFill>
            <a:srgbClr val="E578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3572207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3/03/2025</a:t>
            </a:fld>
            <a:endParaRPr lang="es-CO" dirty="0"/>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7" name="Gráfico 6">
            <a:extLst>
              <a:ext uri="{FF2B5EF4-FFF2-40B4-BE49-F238E27FC236}">
                <a16:creationId xmlns:a16="http://schemas.microsoft.com/office/drawing/2014/main" id="{61E59206-B501-7C42-4613-C8C535460E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94872" y="259959"/>
            <a:ext cx="402256" cy="726969"/>
          </a:xfrm>
          <a:prstGeom prst="rect">
            <a:avLst/>
          </a:prstGeom>
        </p:spPr>
      </p:pic>
    </p:spTree>
    <p:extLst>
      <p:ext uri="{BB962C8B-B14F-4D97-AF65-F5344CB8AC3E}">
        <p14:creationId xmlns:p14="http://schemas.microsoft.com/office/powerpoint/2010/main" val="365237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3/03/2025</a:t>
            </a:fld>
            <a:endParaRPr lang="es-CO" dirty="0"/>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8" name="Gráfico 7">
            <a:extLst>
              <a:ext uri="{FF2B5EF4-FFF2-40B4-BE49-F238E27FC236}">
                <a16:creationId xmlns:a16="http://schemas.microsoft.com/office/drawing/2014/main" id="{82138A61-318F-3CEB-D851-D0A9904704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52672" y="277544"/>
            <a:ext cx="402256" cy="726969"/>
          </a:xfrm>
          <a:prstGeom prst="rect">
            <a:avLst/>
          </a:prstGeom>
        </p:spPr>
      </p:pic>
    </p:spTree>
    <p:extLst>
      <p:ext uri="{BB962C8B-B14F-4D97-AF65-F5344CB8AC3E}">
        <p14:creationId xmlns:p14="http://schemas.microsoft.com/office/powerpoint/2010/main" val="4077523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4_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D0CCB-4FFD-D76C-2516-7E388FCAB981}"/>
              </a:ext>
            </a:extLst>
          </p:cNvPr>
          <p:cNvSpPr>
            <a:spLocks noGrp="1"/>
          </p:cNvSpPr>
          <p:nvPr>
            <p:ph type="title"/>
          </p:nvPr>
        </p:nvSpPr>
        <p:spPr>
          <a:xfrm>
            <a:off x="831850" y="1709738"/>
            <a:ext cx="10515600" cy="2852737"/>
          </a:xfrm>
        </p:spPr>
        <p:txBody>
          <a:bodyPr anchor="b"/>
          <a:lstStyle>
            <a:lvl1pPr>
              <a:defRPr sz="6000">
                <a:latin typeface="Verdana" panose="020B0604030504040204" pitchFamily="34" charset="0"/>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E1E21056-E582-22D1-6201-8C5FC793E5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77EB76F7-CED7-0277-AFCB-6886CB518DAF}"/>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3/03/2025</a:t>
            </a:fld>
            <a:endParaRPr lang="es-CO" dirty="0"/>
          </a:p>
        </p:txBody>
      </p:sp>
      <p:sp>
        <p:nvSpPr>
          <p:cNvPr id="5" name="Marcador de pie de página 4">
            <a:extLst>
              <a:ext uri="{FF2B5EF4-FFF2-40B4-BE49-F238E27FC236}">
                <a16:creationId xmlns:a16="http://schemas.microsoft.com/office/drawing/2014/main" id="{A4C8B0CA-24C5-6F63-CBFA-9062B6F26213}"/>
              </a:ext>
            </a:extLst>
          </p:cNvPr>
          <p:cNvSpPr>
            <a:spLocks noGrp="1"/>
          </p:cNvSpPr>
          <p:nvPr>
            <p:ph type="ftr" sz="quarter" idx="11"/>
          </p:nvPr>
        </p:nvSpPr>
        <p:spPr/>
        <p:txBody>
          <a:bodyPr/>
          <a:lstStyle>
            <a:lvl1pPr>
              <a:defRPr>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053FA383-2ECC-136F-2454-358FD4FC2159}"/>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dirty="0"/>
          </a:p>
        </p:txBody>
      </p:sp>
      <p:pic>
        <p:nvPicPr>
          <p:cNvPr id="8" name="Gráfico 7">
            <a:extLst>
              <a:ext uri="{FF2B5EF4-FFF2-40B4-BE49-F238E27FC236}">
                <a16:creationId xmlns:a16="http://schemas.microsoft.com/office/drawing/2014/main" id="{E5EDE441-E0C5-0182-57F3-D13C15C10D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9594" y="5811943"/>
            <a:ext cx="402256" cy="726969"/>
          </a:xfrm>
          <a:prstGeom prst="rect">
            <a:avLst/>
          </a:prstGeom>
        </p:spPr>
      </p:pic>
    </p:spTree>
    <p:extLst>
      <p:ext uri="{BB962C8B-B14F-4D97-AF65-F5344CB8AC3E}">
        <p14:creationId xmlns:p14="http://schemas.microsoft.com/office/powerpoint/2010/main" val="716129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F842174-351A-5C35-E775-1CDC59E177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65D2E68F-9A0D-D89E-ED06-73EDB9E63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D0A95696-420C-C45E-6F3E-ED258E8D8B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defRPr>
            </a:lvl1pPr>
          </a:lstStyle>
          <a:p>
            <a:fld id="{856A6FAC-9192-436B-870E-80DDE60983C7}" type="datetimeFigureOut">
              <a:rPr lang="es-CO" smtClean="0"/>
              <a:pPr/>
              <a:t>3/03/2025</a:t>
            </a:fld>
            <a:endParaRPr lang="es-CO" dirty="0"/>
          </a:p>
        </p:txBody>
      </p:sp>
      <p:sp>
        <p:nvSpPr>
          <p:cNvPr id="5" name="Marcador de pie de página 4">
            <a:extLst>
              <a:ext uri="{FF2B5EF4-FFF2-40B4-BE49-F238E27FC236}">
                <a16:creationId xmlns:a16="http://schemas.microsoft.com/office/drawing/2014/main" id="{4BEF4216-2A8E-0656-28FD-6CAD51853C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defRPr>
            </a:lvl1pPr>
          </a:lstStyle>
          <a:p>
            <a:endParaRPr lang="es-CO" dirty="0"/>
          </a:p>
        </p:txBody>
      </p:sp>
      <p:sp>
        <p:nvSpPr>
          <p:cNvPr id="6" name="Marcador de número de diapositiva 5">
            <a:extLst>
              <a:ext uri="{FF2B5EF4-FFF2-40B4-BE49-F238E27FC236}">
                <a16:creationId xmlns:a16="http://schemas.microsoft.com/office/drawing/2014/main" id="{26FEC2FF-6B1B-D345-F657-95FAADED47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defRPr>
            </a:lvl1pPr>
          </a:lstStyle>
          <a:p>
            <a:fld id="{C74CBB0B-5D0C-43FE-9043-22172208F6F8}" type="slidenum">
              <a:rPr lang="es-CO" smtClean="0"/>
              <a:pPr/>
              <a:t>‹Nº›</a:t>
            </a:fld>
            <a:endParaRPr lang="es-CO" dirty="0"/>
          </a:p>
        </p:txBody>
      </p:sp>
    </p:spTree>
    <p:extLst>
      <p:ext uri="{BB962C8B-B14F-4D97-AF65-F5344CB8AC3E}">
        <p14:creationId xmlns:p14="http://schemas.microsoft.com/office/powerpoint/2010/main" val="1326068950"/>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0" r:id="rId3"/>
    <p:sldLayoutId id="2147483651" r:id="rId4"/>
    <p:sldLayoutId id="2147483663" r:id="rId5"/>
    <p:sldLayoutId id="2147483665" r:id="rId6"/>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096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317370" y="1120326"/>
            <a:ext cx="9766844" cy="471759"/>
          </a:xfrm>
        </p:spPr>
        <p:txBody>
          <a:bodyPr>
            <a:noAutofit/>
          </a:bodyPr>
          <a:lstStyle/>
          <a:p>
            <a:pPr algn="ctr"/>
            <a:r>
              <a:rPr lang="es-MX" sz="2800" dirty="0"/>
              <a:t>Inclusividad y acciones con enfoque diferencial </a:t>
            </a:r>
            <a:endParaRPr lang="en-US" sz="2800" dirty="0"/>
          </a:p>
        </p:txBody>
      </p:sp>
      <p:sp>
        <p:nvSpPr>
          <p:cNvPr id="5" name="CuadroTexto 4"/>
          <p:cNvSpPr txBox="1"/>
          <p:nvPr/>
        </p:nvSpPr>
        <p:spPr>
          <a:xfrm>
            <a:off x="3629892" y="1592085"/>
            <a:ext cx="5389418" cy="461665"/>
          </a:xfrm>
          <a:prstGeom prst="rect">
            <a:avLst/>
          </a:prstGeom>
          <a:noFill/>
        </p:spPr>
        <p:txBody>
          <a:bodyPr wrap="square" rtlCol="0">
            <a:spAutoFit/>
          </a:bodyPr>
          <a:lstStyle/>
          <a:p>
            <a:pPr algn="ctr"/>
            <a:r>
              <a:rPr lang="es-MX" sz="2400" dirty="0"/>
              <a:t>Proyecto APP Villavicencio-Yopal </a:t>
            </a:r>
            <a:endParaRPr lang="en-US" sz="2400" dirty="0"/>
          </a:p>
        </p:txBody>
      </p:sp>
      <p:sp>
        <p:nvSpPr>
          <p:cNvPr id="6" name="Elipse 5"/>
          <p:cNvSpPr/>
          <p:nvPr/>
        </p:nvSpPr>
        <p:spPr>
          <a:xfrm>
            <a:off x="1122218" y="2137641"/>
            <a:ext cx="4239491" cy="376363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ln w="0"/>
                <a:solidFill>
                  <a:schemeClr val="tx1"/>
                </a:solidFill>
                <a:effectLst>
                  <a:outerShdw blurRad="38100" dist="19050" dir="2700000" algn="tl" rotWithShape="0">
                    <a:schemeClr val="dk1">
                      <a:alpha val="40000"/>
                    </a:schemeClr>
                  </a:outerShdw>
                </a:effectLst>
              </a:rPr>
              <a:t>Gestión de la contratación con enfoque de género desde la etapa de construcción</a:t>
            </a:r>
            <a:endParaRPr lang="en-US" dirty="0">
              <a:ln w="0"/>
              <a:solidFill>
                <a:schemeClr val="tx1"/>
              </a:solidFill>
              <a:effectLst>
                <a:outerShdw blurRad="38100" dist="19050" dir="2700000" algn="tl" rotWithShape="0">
                  <a:schemeClr val="dk1">
                    <a:alpha val="40000"/>
                  </a:schemeClr>
                </a:outerShdw>
              </a:effectLst>
            </a:endParaRPr>
          </a:p>
        </p:txBody>
      </p:sp>
      <p:sp>
        <p:nvSpPr>
          <p:cNvPr id="7" name="Flecha izquierda y derecha 6"/>
          <p:cNvSpPr/>
          <p:nvPr/>
        </p:nvSpPr>
        <p:spPr>
          <a:xfrm>
            <a:off x="5403273" y="3719945"/>
            <a:ext cx="1939636" cy="96981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p:cNvSpPr/>
          <p:nvPr/>
        </p:nvSpPr>
        <p:spPr>
          <a:xfrm>
            <a:off x="7384473" y="2053750"/>
            <a:ext cx="4044339" cy="39314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ln w="0"/>
                <a:solidFill>
                  <a:schemeClr val="tx1"/>
                </a:solidFill>
                <a:effectLst>
                  <a:outerShdw blurRad="38100" dist="19050" dir="2700000" algn="tl" rotWithShape="0">
                    <a:schemeClr val="dk1">
                      <a:alpha val="40000"/>
                    </a:schemeClr>
                  </a:outerShdw>
                </a:effectLst>
              </a:rPr>
              <a:t>Desempeño de las mujeres en las siguientes áreas de empleo:</a:t>
            </a:r>
          </a:p>
          <a:p>
            <a:pPr algn="ctr"/>
            <a:endParaRPr lang="es-MX" dirty="0">
              <a:ln w="0"/>
              <a:solidFill>
                <a:schemeClr val="tx1"/>
              </a:solidFill>
              <a:effectLst>
                <a:outerShdw blurRad="38100" dist="19050" dir="2700000" algn="tl" rotWithShape="0">
                  <a:schemeClr val="dk1">
                    <a:alpha val="40000"/>
                  </a:schemeClr>
                </a:outerShdw>
              </a:effectLst>
            </a:endParaRPr>
          </a:p>
          <a:p>
            <a:pPr marL="285750" indent="-285750" algn="ctr">
              <a:buFont typeface="Arial" panose="020B0604020202020204" pitchFamily="34" charset="0"/>
              <a:buChar char="•"/>
            </a:pPr>
            <a:r>
              <a:rPr lang="es-MX" dirty="0">
                <a:ln w="0"/>
                <a:solidFill>
                  <a:schemeClr val="tx1"/>
                </a:solidFill>
                <a:effectLst>
                  <a:outerShdw blurRad="38100" dist="19050" dir="2700000" algn="tl" rotWithShape="0">
                    <a:schemeClr val="dk1">
                      <a:alpha val="40000"/>
                    </a:schemeClr>
                  </a:outerShdw>
                </a:effectLst>
              </a:rPr>
              <a:t>Asistencia Técnica a usuarios de la concesión</a:t>
            </a:r>
          </a:p>
          <a:p>
            <a:pPr marL="285750" indent="-285750" algn="ctr">
              <a:buFont typeface="Arial" panose="020B0604020202020204" pitchFamily="34" charset="0"/>
              <a:buChar char="•"/>
            </a:pPr>
            <a:r>
              <a:rPr lang="es-MX" dirty="0">
                <a:ln w="0"/>
                <a:solidFill>
                  <a:schemeClr val="tx1"/>
                </a:solidFill>
                <a:effectLst>
                  <a:outerShdw blurRad="38100" dist="19050" dir="2700000" algn="tl" rotWithShape="0">
                    <a:schemeClr val="dk1">
                      <a:alpha val="40000"/>
                    </a:schemeClr>
                  </a:outerShdw>
                </a:effectLst>
              </a:rPr>
              <a:t>Auxiliar de operaciones viales</a:t>
            </a:r>
          </a:p>
          <a:p>
            <a:pPr marL="285750" indent="-285750" algn="ctr">
              <a:buFont typeface="Arial" panose="020B0604020202020204" pitchFamily="34" charset="0"/>
              <a:buChar char="•"/>
            </a:pPr>
            <a:r>
              <a:rPr lang="es-MX" dirty="0">
                <a:ln w="0"/>
                <a:solidFill>
                  <a:schemeClr val="tx1"/>
                </a:solidFill>
                <a:effectLst>
                  <a:outerShdw blurRad="38100" dist="19050" dir="2700000" algn="tl" rotWithShape="0">
                    <a:schemeClr val="dk1">
                      <a:alpha val="40000"/>
                    </a:schemeClr>
                  </a:outerShdw>
                </a:effectLst>
              </a:rPr>
              <a:t>Profesionales sociales y técnicas</a:t>
            </a:r>
            <a:endParaRPr lang="en-US" dirty="0">
              <a:ln w="0"/>
              <a:solidFill>
                <a:schemeClr val="tx1"/>
              </a:solidFill>
              <a:effectLst>
                <a:outerShdw blurRad="38100" dist="19050" dir="2700000" algn="tl" rotWithShape="0">
                  <a:schemeClr val="dk1">
                    <a:alpha val="40000"/>
                  </a:schemeClr>
                </a:outerShdw>
              </a:effectLst>
            </a:endParaRPr>
          </a:p>
        </p:txBody>
      </p:sp>
      <p:pic>
        <p:nvPicPr>
          <p:cNvPr id="9" name="Picture 2" descr="Objetivo 5 - IGUALDAD DE GÉNE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77" y="235044"/>
            <a:ext cx="1455211" cy="145521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3"/>
          <a:stretch>
            <a:fillRect/>
          </a:stretch>
        </p:blipFill>
        <p:spPr>
          <a:xfrm>
            <a:off x="10474630" y="458131"/>
            <a:ext cx="1457070" cy="1133954"/>
          </a:xfrm>
          <a:prstGeom prst="rect">
            <a:avLst/>
          </a:prstGeom>
        </p:spPr>
      </p:pic>
      <p:sp>
        <p:nvSpPr>
          <p:cNvPr id="2" name="CuadroTexto 1">
            <a:extLst>
              <a:ext uri="{FF2B5EF4-FFF2-40B4-BE49-F238E27FC236}">
                <a16:creationId xmlns:a16="http://schemas.microsoft.com/office/drawing/2014/main" id="{F83C9B62-E737-2715-805D-F745A6E7723C}"/>
              </a:ext>
            </a:extLst>
          </p:cNvPr>
          <p:cNvSpPr txBox="1"/>
          <p:nvPr/>
        </p:nvSpPr>
        <p:spPr>
          <a:xfrm>
            <a:off x="7720149" y="6211669"/>
            <a:ext cx="4284617" cy="307777"/>
          </a:xfrm>
          <a:prstGeom prst="rect">
            <a:avLst/>
          </a:prstGeom>
          <a:noFill/>
        </p:spPr>
        <p:txBody>
          <a:bodyPr wrap="square" rtlCol="0">
            <a:spAutoFit/>
          </a:bodyPr>
          <a:lstStyle/>
          <a:p>
            <a:r>
              <a:rPr lang="es-MX" sz="1400" dirty="0"/>
              <a:t>Corte de la información: Diciembre 2024</a:t>
            </a:r>
            <a:endParaRPr lang="en-US" sz="1400" dirty="0"/>
          </a:p>
        </p:txBody>
      </p:sp>
    </p:spTree>
    <p:extLst>
      <p:ext uri="{BB962C8B-B14F-4D97-AF65-F5344CB8AC3E}">
        <p14:creationId xmlns:p14="http://schemas.microsoft.com/office/powerpoint/2010/main" val="3118777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89108" y="1265600"/>
            <a:ext cx="9401084" cy="380319"/>
          </a:xfrm>
        </p:spPr>
        <p:txBody>
          <a:bodyPr>
            <a:normAutofit fontScale="90000"/>
          </a:bodyPr>
          <a:lstStyle/>
          <a:p>
            <a:pPr algn="ctr"/>
            <a:r>
              <a:rPr lang="es-MX" sz="2800" dirty="0"/>
              <a:t>Arqueología preventiva e inversión social  </a:t>
            </a:r>
            <a:endParaRPr lang="en-US" sz="2800" dirty="0"/>
          </a:p>
        </p:txBody>
      </p:sp>
      <p:sp>
        <p:nvSpPr>
          <p:cNvPr id="4" name="Rombo 3"/>
          <p:cNvSpPr/>
          <p:nvPr/>
        </p:nvSpPr>
        <p:spPr>
          <a:xfrm>
            <a:off x="306977" y="1946364"/>
            <a:ext cx="4480560" cy="3827417"/>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w="0"/>
                <a:solidFill>
                  <a:srgbClr val="262626"/>
                </a:solidFill>
                <a:effectLst>
                  <a:outerShdw blurRad="38100" dist="19050" dir="2700000" algn="tl" rotWithShape="0">
                    <a:srgbClr val="262626">
                      <a:alpha val="40000"/>
                    </a:srgbClr>
                  </a:outerShdw>
                </a:effectLst>
                <a:uLnTx/>
                <a:uFillTx/>
                <a:latin typeface="Verdana"/>
                <a:ea typeface="+mn-ea"/>
                <a:cs typeface="+mn-cs"/>
              </a:rPr>
              <a:t>Proyecto fluvial Canal del Dique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dirty="0">
              <a:ln w="0"/>
              <a:solidFill>
                <a:srgbClr val="262626"/>
              </a:solidFill>
              <a:effectLst>
                <a:outerShdw blurRad="38100" dist="19050" dir="2700000" algn="tl" rotWithShape="0">
                  <a:srgbClr val="262626">
                    <a:alpha val="40000"/>
                  </a:srgbClr>
                </a:outerShdw>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w="0"/>
                <a:solidFill>
                  <a:srgbClr val="262626"/>
                </a:solidFill>
                <a:effectLst>
                  <a:outerShdw blurRad="38100" dist="19050" dir="2700000" algn="tl" rotWithShape="0">
                    <a:srgbClr val="262626">
                      <a:alpha val="40000"/>
                    </a:srgbClr>
                  </a:outerShdw>
                </a:effectLst>
                <a:uLnTx/>
                <a:uFillTx/>
                <a:latin typeface="Verdana"/>
                <a:ea typeface="+mn-ea"/>
                <a:cs typeface="+mn-cs"/>
              </a:rPr>
              <a:t>Instalación de la Mesa de Coordinación para la implementación del protocolo arqueológico forense del proyecto de Restauración de los Ecosistemas Degradados</a:t>
            </a:r>
            <a:endParaRPr kumimoji="0" lang="en-US" sz="1400" b="0" i="0" u="none" strike="noStrike" kern="1200" cap="none" spc="0" normalizeH="0" baseline="0" noProof="0" dirty="0">
              <a:ln>
                <a:noFill/>
              </a:ln>
              <a:solidFill>
                <a:prstClr val="white"/>
              </a:solidFill>
              <a:effectLst/>
              <a:uLnTx/>
              <a:uFillTx/>
              <a:latin typeface="Verdana"/>
              <a:ea typeface="+mn-ea"/>
              <a:cs typeface="+mn-cs"/>
            </a:endParaRPr>
          </a:p>
        </p:txBody>
      </p:sp>
      <p:sp>
        <p:nvSpPr>
          <p:cNvPr id="5" name="Elipse 4"/>
          <p:cNvSpPr/>
          <p:nvPr/>
        </p:nvSpPr>
        <p:spPr>
          <a:xfrm>
            <a:off x="7589520" y="1946364"/>
            <a:ext cx="3566160" cy="3696789"/>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Verdana"/>
                <a:ea typeface="+mn-ea"/>
                <a:cs typeface="+mn-cs"/>
              </a:rPr>
              <a:t> </a:t>
            </a:r>
            <a:r>
              <a:rPr kumimoji="0" lang="es-MX" sz="1800" b="0" i="0" u="none" strike="noStrike" kern="1200" cap="none" spc="0" normalizeH="0" baseline="0" noProof="0" dirty="0">
                <a:ln>
                  <a:noFill/>
                </a:ln>
                <a:solidFill>
                  <a:srgbClr val="262626"/>
                </a:solidFill>
                <a:effectLst/>
                <a:uLnTx/>
                <a:uFillTx/>
                <a:latin typeface="Verdana"/>
                <a:ea typeface="+mn-ea"/>
                <a:cs typeface="+mn-cs"/>
              </a:rPr>
              <a:t>Proyecto Santa Marta- Riohacha-</a:t>
            </a:r>
            <a:r>
              <a:rPr kumimoji="0" lang="es-MX" sz="1800" b="0" i="0" u="none" strike="noStrike" kern="1200" cap="none" spc="0" normalizeH="0" baseline="0" noProof="0" dirty="0" err="1">
                <a:ln>
                  <a:noFill/>
                </a:ln>
                <a:solidFill>
                  <a:srgbClr val="262626"/>
                </a:solidFill>
                <a:effectLst/>
                <a:uLnTx/>
                <a:uFillTx/>
                <a:latin typeface="Verdana"/>
                <a:ea typeface="+mn-ea"/>
                <a:cs typeface="+mn-cs"/>
              </a:rPr>
              <a:t>Paraguachón</a:t>
            </a:r>
            <a:endParaRPr kumimoji="0" lang="es-MX" sz="1800" b="0" i="0" u="none" strike="noStrike" kern="1200" cap="none" spc="0" normalizeH="0" baseline="0" noProof="0" dirty="0">
              <a:ln>
                <a:noFill/>
              </a:ln>
              <a:solidFill>
                <a:srgbClr val="262626"/>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262626"/>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262626"/>
                </a:solidFill>
                <a:effectLst/>
                <a:uLnTx/>
                <a:uFillTx/>
                <a:latin typeface="Verdana"/>
                <a:ea typeface="+mn-ea"/>
                <a:cs typeface="+mn-cs"/>
              </a:rPr>
              <a:t>Instalación de mesas de trabajo con la comunidad para abordar y dar solución a temas de seguridad e inversión social </a:t>
            </a:r>
            <a:endParaRPr kumimoji="0" lang="en-US" sz="1800" b="0" i="0" u="none" strike="noStrike" kern="1200" cap="none" spc="0" normalizeH="0" baseline="0" noProof="0" dirty="0">
              <a:ln>
                <a:noFill/>
              </a:ln>
              <a:solidFill>
                <a:srgbClr val="262626"/>
              </a:solidFill>
              <a:effectLst/>
              <a:uLnTx/>
              <a:uFillTx/>
              <a:latin typeface="Verdana"/>
              <a:ea typeface="+mn-ea"/>
              <a:cs typeface="+mn-cs"/>
            </a:endParaRPr>
          </a:p>
        </p:txBody>
      </p:sp>
      <p:pic>
        <p:nvPicPr>
          <p:cNvPr id="7" name="Imagen 6">
            <a:extLst>
              <a:ext uri="{FF2B5EF4-FFF2-40B4-BE49-F238E27FC236}">
                <a16:creationId xmlns:a16="http://schemas.microsoft.com/office/drawing/2014/main" id="{9732327C-BDE1-660C-FA89-7DAFAC549DE7}"/>
              </a:ext>
            </a:extLst>
          </p:cNvPr>
          <p:cNvPicPr>
            <a:picLocks noChangeAspect="1"/>
          </p:cNvPicPr>
          <p:nvPr/>
        </p:nvPicPr>
        <p:blipFill rotWithShape="1">
          <a:blip r:embed="rId2"/>
          <a:srcRect l="74946" t="59666" r="14194" b="20872"/>
          <a:stretch/>
        </p:blipFill>
        <p:spPr>
          <a:xfrm>
            <a:off x="5420414" y="2833998"/>
            <a:ext cx="1338471" cy="1348566"/>
          </a:xfrm>
          <a:prstGeom prst="rect">
            <a:avLst/>
          </a:prstGeom>
        </p:spPr>
      </p:pic>
      <p:pic>
        <p:nvPicPr>
          <p:cNvPr id="8" name="Imagen 7">
            <a:extLst>
              <a:ext uri="{FF2B5EF4-FFF2-40B4-BE49-F238E27FC236}">
                <a16:creationId xmlns:a16="http://schemas.microsoft.com/office/drawing/2014/main" id="{F3DEA84B-DA80-1371-98C4-9C2D50A02E17}"/>
              </a:ext>
            </a:extLst>
          </p:cNvPr>
          <p:cNvPicPr>
            <a:picLocks noChangeAspect="1"/>
          </p:cNvPicPr>
          <p:nvPr/>
        </p:nvPicPr>
        <p:blipFill>
          <a:blip r:embed="rId3"/>
          <a:stretch>
            <a:fillRect/>
          </a:stretch>
        </p:blipFill>
        <p:spPr>
          <a:xfrm>
            <a:off x="5300905" y="4401227"/>
            <a:ext cx="1457980" cy="1132750"/>
          </a:xfrm>
          <a:prstGeom prst="ellipse">
            <a:avLst/>
          </a:prstGeom>
        </p:spPr>
      </p:pic>
      <p:sp>
        <p:nvSpPr>
          <p:cNvPr id="3" name="CuadroTexto 2">
            <a:extLst>
              <a:ext uri="{FF2B5EF4-FFF2-40B4-BE49-F238E27FC236}">
                <a16:creationId xmlns:a16="http://schemas.microsoft.com/office/drawing/2014/main" id="{2A51DD42-1E0C-0103-8251-444C10C30892}"/>
              </a:ext>
            </a:extLst>
          </p:cNvPr>
          <p:cNvSpPr txBox="1"/>
          <p:nvPr/>
        </p:nvSpPr>
        <p:spPr>
          <a:xfrm>
            <a:off x="7589520" y="6364069"/>
            <a:ext cx="4284617" cy="307777"/>
          </a:xfrm>
          <a:prstGeom prst="rect">
            <a:avLst/>
          </a:prstGeom>
          <a:noFill/>
        </p:spPr>
        <p:txBody>
          <a:bodyPr wrap="square" rtlCol="0">
            <a:spAutoFit/>
          </a:bodyPr>
          <a:lstStyle/>
          <a:p>
            <a:r>
              <a:rPr lang="es-MX" sz="1400" dirty="0"/>
              <a:t>Corte de la información: Diciembre 2024</a:t>
            </a:r>
            <a:endParaRPr lang="en-US" sz="1400" dirty="0"/>
          </a:p>
        </p:txBody>
      </p:sp>
    </p:spTree>
    <p:extLst>
      <p:ext uri="{BB962C8B-B14F-4D97-AF65-F5344CB8AC3E}">
        <p14:creationId xmlns:p14="http://schemas.microsoft.com/office/powerpoint/2010/main" val="1286238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0321637" y="105191"/>
            <a:ext cx="1163580" cy="1391099"/>
          </a:xfrm>
          <a:prstGeom prst="rect">
            <a:avLst/>
          </a:prstGeom>
          <a:noFill/>
        </p:spPr>
      </p:pic>
      <p:sp>
        <p:nvSpPr>
          <p:cNvPr id="6" name="CuadroTexto 5"/>
          <p:cNvSpPr txBox="1"/>
          <p:nvPr/>
        </p:nvSpPr>
        <p:spPr>
          <a:xfrm>
            <a:off x="3200400" y="631504"/>
            <a:ext cx="6021977" cy="707886"/>
          </a:xfrm>
          <a:prstGeom prst="rect">
            <a:avLst/>
          </a:prstGeom>
          <a:noFill/>
        </p:spPr>
        <p:txBody>
          <a:bodyPr wrap="square" rtlCol="0">
            <a:spAutoFit/>
          </a:bodyPr>
          <a:lstStyle/>
          <a:p>
            <a:pPr algn="ctr"/>
            <a:r>
              <a:rPr lang="es-MX" sz="2000" dirty="0"/>
              <a:t>Arqueología preventiva y conservación del patrimonio arqueológico</a:t>
            </a:r>
            <a:endParaRPr lang="en-US" sz="2000" dirty="0"/>
          </a:p>
        </p:txBody>
      </p:sp>
      <p:sp>
        <p:nvSpPr>
          <p:cNvPr id="7" name="Rectángulo 6"/>
          <p:cNvSpPr/>
          <p:nvPr/>
        </p:nvSpPr>
        <p:spPr>
          <a:xfrm>
            <a:off x="1384665" y="1398872"/>
            <a:ext cx="5551714" cy="2225225"/>
          </a:xfrm>
          <a:prstGeom prst="rect">
            <a:avLst/>
          </a:prstGeom>
        </p:spPr>
        <p:txBody>
          <a:bodyPr wrap="square">
            <a:spAutoFit/>
          </a:bodyPr>
          <a:lstStyle/>
          <a:p>
            <a:pPr lvl="0" algn="just">
              <a:lnSpc>
                <a:spcPct val="110000"/>
              </a:lnSpc>
              <a:defRPr/>
            </a:pPr>
            <a:r>
              <a:rPr lang="es-CO" sz="1400" dirty="0">
                <a:solidFill>
                  <a:prstClr val="black"/>
                </a:solidFill>
                <a:latin typeface="Calibri Light" panose="020F0302020204030204" pitchFamily="34" charset="0"/>
                <a:cs typeface="Calibri Light" panose="020F0302020204030204" pitchFamily="34" charset="0"/>
              </a:rPr>
              <a:t>En el marco del programa de arqueología preventiva de los proyectos de concesión a cargo de la ANI y dando cumplimiento a los Objetivos de Desarrollo Sostenible 11. Ciudades y Comunidades Sostenibles y 17. Alianzas para lograr los Objetivos e impactando positivamente a la promoción del Derecho al Patrimonio Cultural</a:t>
            </a:r>
          </a:p>
          <a:p>
            <a:pPr lvl="0" algn="just">
              <a:lnSpc>
                <a:spcPct val="110000"/>
              </a:lnSpc>
              <a:defRPr/>
            </a:pPr>
            <a:endParaRPr lang="es-CO" sz="1400" b="1" dirty="0">
              <a:solidFill>
                <a:prstClr val="black"/>
              </a:solidFill>
              <a:latin typeface="Calibri Light" panose="020F0302020204030204" pitchFamily="34" charset="0"/>
              <a:cs typeface="Calibri Light" panose="020F0302020204030204" pitchFamily="34" charset="0"/>
            </a:endParaRPr>
          </a:p>
          <a:p>
            <a:pPr lvl="0" algn="just">
              <a:lnSpc>
                <a:spcPct val="110000"/>
              </a:lnSpc>
              <a:defRPr/>
            </a:pPr>
            <a:r>
              <a:rPr lang="es-CO" sz="1400" dirty="0">
                <a:solidFill>
                  <a:prstClr val="black"/>
                </a:solidFill>
                <a:latin typeface="Calibri Light" panose="020F0302020204030204" pitchFamily="34" charset="0"/>
                <a:cs typeface="Calibri Light" panose="020F0302020204030204" pitchFamily="34" charset="0"/>
              </a:rPr>
              <a:t>Durante los primeros meses  de los Planes de Arqueología Preventiva (PAP) de 2024 en todas las concesiones, se realizaron las siguientes recuperaciones de patrimonio arqueológico:</a:t>
            </a:r>
          </a:p>
        </p:txBody>
      </p:sp>
      <p:pic>
        <p:nvPicPr>
          <p:cNvPr id="8" name="Gráfico 16" descr="Bocadillo de pensamiento contorno">
            <a:extLst>
              <a:ext uri="{FF2B5EF4-FFF2-40B4-BE49-F238E27FC236}">
                <a16:creationId xmlns:a16="http://schemas.microsoft.com/office/drawing/2014/main" id="{8DD7A142-AF3A-45CC-228C-9582F9C21A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112" y="1496290"/>
            <a:ext cx="914400" cy="914400"/>
          </a:xfrm>
          <a:prstGeom prst="rect">
            <a:avLst/>
          </a:prstGeom>
        </p:spPr>
      </p:pic>
      <p:pic>
        <p:nvPicPr>
          <p:cNvPr id="9" name="Imagen 8">
            <a:extLst>
              <a:ext uri="{FF2B5EF4-FFF2-40B4-BE49-F238E27FC236}">
                <a16:creationId xmlns:a16="http://schemas.microsoft.com/office/drawing/2014/main" id="{9732327C-BDE1-660C-FA89-7DAFAC549DE7}"/>
              </a:ext>
            </a:extLst>
          </p:cNvPr>
          <p:cNvPicPr>
            <a:picLocks noChangeAspect="1"/>
          </p:cNvPicPr>
          <p:nvPr/>
        </p:nvPicPr>
        <p:blipFill rotWithShape="1">
          <a:blip r:embed="rId5"/>
          <a:srcRect l="74946" t="59666" r="14194" b="20872"/>
          <a:stretch/>
        </p:blipFill>
        <p:spPr>
          <a:xfrm>
            <a:off x="7883906" y="1502853"/>
            <a:ext cx="1338471" cy="1348566"/>
          </a:xfrm>
          <a:prstGeom prst="rect">
            <a:avLst/>
          </a:prstGeom>
        </p:spPr>
      </p:pic>
      <p:pic>
        <p:nvPicPr>
          <p:cNvPr id="10" name="Imagen 9">
            <a:extLst>
              <a:ext uri="{FF2B5EF4-FFF2-40B4-BE49-F238E27FC236}">
                <a16:creationId xmlns:a16="http://schemas.microsoft.com/office/drawing/2014/main" id="{79A6395B-4730-BE4C-032E-19E549319E69}"/>
              </a:ext>
            </a:extLst>
          </p:cNvPr>
          <p:cNvPicPr>
            <a:picLocks noChangeAspect="1"/>
          </p:cNvPicPr>
          <p:nvPr/>
        </p:nvPicPr>
        <p:blipFill>
          <a:blip r:embed="rId6"/>
          <a:stretch>
            <a:fillRect/>
          </a:stretch>
        </p:blipFill>
        <p:spPr>
          <a:xfrm>
            <a:off x="9592647" y="1658840"/>
            <a:ext cx="1457980" cy="1132750"/>
          </a:xfrm>
          <a:prstGeom prst="ellipse">
            <a:avLst/>
          </a:prstGeom>
        </p:spPr>
      </p:pic>
      <p:sp>
        <p:nvSpPr>
          <p:cNvPr id="11" name="Proceso alternativo 6">
            <a:extLst>
              <a:ext uri="{FF2B5EF4-FFF2-40B4-BE49-F238E27FC236}">
                <a16:creationId xmlns:a16="http://schemas.microsoft.com/office/drawing/2014/main" id="{F9D3D3F8-2247-1D5D-8BB9-50EFCA4572BB}"/>
              </a:ext>
            </a:extLst>
          </p:cNvPr>
          <p:cNvSpPr/>
          <p:nvPr/>
        </p:nvSpPr>
        <p:spPr>
          <a:xfrm>
            <a:off x="7960026" y="3128378"/>
            <a:ext cx="4029076" cy="3316647"/>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p:cNvSpPr/>
          <p:nvPr/>
        </p:nvSpPr>
        <p:spPr>
          <a:xfrm>
            <a:off x="8056697" y="3243700"/>
            <a:ext cx="3835733" cy="2954655"/>
          </a:xfrm>
          <a:prstGeom prst="rect">
            <a:avLst/>
          </a:prstGeom>
        </p:spPr>
        <p:txBody>
          <a:bodyPr wrap="square">
            <a:spAutoFit/>
          </a:bodyPr>
          <a:lstStyle/>
          <a:p>
            <a:pPr algn="ctr" defTabSz="1219170">
              <a:buClr>
                <a:srgbClr val="000000"/>
              </a:buClr>
            </a:pPr>
            <a:r>
              <a:rPr lang="es-CO" sz="1200" b="1" kern="0" dirty="0">
                <a:solidFill>
                  <a:srgbClr val="000000"/>
                </a:solidFill>
                <a:latin typeface="Calibri Light" panose="020F0302020204030204" pitchFamily="34" charset="0"/>
                <a:cs typeface="Calibri Light" panose="020F0302020204030204" pitchFamily="34" charset="0"/>
                <a:sym typeface="Arial"/>
              </a:rPr>
              <a:t>ARTÍCULO 63  C.P.</a:t>
            </a:r>
          </a:p>
          <a:p>
            <a:pPr algn="just" defTabSz="1219170">
              <a:buClr>
                <a:srgbClr val="000000"/>
              </a:buClr>
            </a:pPr>
            <a:br>
              <a:rPr lang="es-CO" kern="0" dirty="0">
                <a:solidFill>
                  <a:srgbClr val="000000"/>
                </a:solidFill>
                <a:latin typeface="Calibri Light" panose="020F0302020204030204" pitchFamily="34" charset="0"/>
                <a:cs typeface="Calibri Light" panose="020F0302020204030204" pitchFamily="34" charset="0"/>
                <a:sym typeface="Arial"/>
              </a:rPr>
            </a:br>
            <a:r>
              <a:rPr lang="es-MX" sz="1200" kern="0" dirty="0">
                <a:solidFill>
                  <a:srgbClr val="000000"/>
                </a:solidFill>
                <a:latin typeface="Calibri Light" panose="020F0302020204030204" pitchFamily="34" charset="0"/>
                <a:cs typeface="Calibri Light" panose="020F0302020204030204" pitchFamily="34" charset="0"/>
                <a:sym typeface="Arial"/>
              </a:rPr>
              <a:t>Los bienes de uso público, los parques naturales, las tierras comunales de grupos étnicos, las tierras de resguardo, el patrimonio arqueológico de la Nación y los demás bienes que determine la ley son inalienables, imprescriptibles e inembargables.</a:t>
            </a:r>
            <a:endParaRPr lang="es-CO" sz="1200" kern="0" dirty="0">
              <a:solidFill>
                <a:srgbClr val="000000"/>
              </a:solidFill>
              <a:latin typeface="Calibri Light" panose="020F0302020204030204" pitchFamily="34" charset="0"/>
              <a:cs typeface="Calibri Light" panose="020F0302020204030204" pitchFamily="34" charset="0"/>
              <a:sym typeface="Arial"/>
            </a:endParaRPr>
          </a:p>
          <a:p>
            <a:pPr algn="ctr" defTabSz="1219170">
              <a:buClr>
                <a:srgbClr val="000000"/>
              </a:buClr>
            </a:pPr>
            <a:endParaRPr lang="es-CO" sz="1200" kern="0" dirty="0">
              <a:solidFill>
                <a:srgbClr val="000000"/>
              </a:solidFill>
              <a:latin typeface="Calibri Light" panose="020F0302020204030204" pitchFamily="34" charset="0"/>
              <a:cs typeface="Calibri Light" panose="020F0302020204030204" pitchFamily="34" charset="0"/>
              <a:sym typeface="Arial"/>
            </a:endParaRPr>
          </a:p>
          <a:p>
            <a:pPr algn="ctr" defTabSz="1219170">
              <a:buClr>
                <a:srgbClr val="000000"/>
              </a:buClr>
            </a:pPr>
            <a:r>
              <a:rPr lang="es-CO" sz="1200" b="1" kern="0" dirty="0">
                <a:solidFill>
                  <a:srgbClr val="000000"/>
                </a:solidFill>
                <a:latin typeface="Calibri Light" panose="020F0302020204030204" pitchFamily="34" charset="0"/>
                <a:cs typeface="Calibri Light" panose="020F0302020204030204" pitchFamily="34" charset="0"/>
                <a:sym typeface="Arial"/>
              </a:rPr>
              <a:t>ARTÍCULO 72 C.P.</a:t>
            </a:r>
          </a:p>
          <a:p>
            <a:pPr algn="just" defTabSz="1219170">
              <a:buClr>
                <a:srgbClr val="000000"/>
              </a:buClr>
            </a:pPr>
            <a:br>
              <a:rPr lang="es-CO" sz="1200" kern="0" dirty="0">
                <a:solidFill>
                  <a:srgbClr val="000000"/>
                </a:solidFill>
                <a:latin typeface="Calibri Light" panose="020F0302020204030204" pitchFamily="34" charset="0"/>
                <a:cs typeface="Calibri Light" panose="020F0302020204030204" pitchFamily="34" charset="0"/>
                <a:sym typeface="Arial"/>
              </a:rPr>
            </a:br>
            <a:r>
              <a:rPr lang="es-MX" sz="1200" kern="0" dirty="0">
                <a:solidFill>
                  <a:srgbClr val="000000"/>
                </a:solidFill>
                <a:latin typeface="Calibri Light" panose="020F0302020204030204" pitchFamily="34" charset="0"/>
                <a:cs typeface="Calibri Light" panose="020F0302020204030204" pitchFamily="34" charset="0"/>
                <a:sym typeface="Arial"/>
              </a:rPr>
              <a:t>El patrimonio cultural de la Nación está bajo la protección del Estado. El patrimonio arqueológico y otros bienes culturales que conforman la identidad nacional, pertenecen a la Nación y son inalienables, inembargables e imprescriptibles.</a:t>
            </a:r>
            <a:endParaRPr lang="es-CO" sz="1200" kern="0" dirty="0">
              <a:solidFill>
                <a:srgbClr val="000000"/>
              </a:solidFill>
              <a:latin typeface="Calibri Light" panose="020F0302020204030204" pitchFamily="34" charset="0"/>
              <a:cs typeface="Calibri Light" panose="020F0302020204030204" pitchFamily="34" charset="0"/>
              <a:sym typeface="Arial"/>
            </a:endParaRPr>
          </a:p>
        </p:txBody>
      </p:sp>
      <p:sp>
        <p:nvSpPr>
          <p:cNvPr id="13" name="Elipse 12"/>
          <p:cNvSpPr/>
          <p:nvPr/>
        </p:nvSpPr>
        <p:spPr>
          <a:xfrm>
            <a:off x="248194" y="3852504"/>
            <a:ext cx="2429692" cy="259252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n w="0"/>
                <a:solidFill>
                  <a:schemeClr val="tx1"/>
                </a:solidFill>
                <a:effectLst>
                  <a:outerShdw blurRad="38100" dist="19050" dir="2700000" algn="tl" rotWithShape="0">
                    <a:schemeClr val="dk1">
                      <a:alpha val="40000"/>
                    </a:schemeClr>
                  </a:outerShdw>
                </a:effectLst>
              </a:rPr>
              <a:t>9.107.697</a:t>
            </a:r>
            <a:r>
              <a:rPr lang="es-MX" dirty="0">
                <a:ln w="0"/>
                <a:solidFill>
                  <a:schemeClr val="tx1"/>
                </a:solidFill>
                <a:effectLst>
                  <a:outerShdw blurRad="38100" dist="19050" dir="2700000" algn="tl" rotWithShape="0">
                    <a:schemeClr val="dk1">
                      <a:alpha val="40000"/>
                    </a:schemeClr>
                  </a:outerShdw>
                </a:effectLst>
              </a:rPr>
              <a:t> </a:t>
            </a:r>
          </a:p>
          <a:p>
            <a:pPr algn="ctr"/>
            <a:r>
              <a:rPr lang="es-MX" dirty="0">
                <a:ln w="0"/>
                <a:solidFill>
                  <a:schemeClr val="tx1"/>
                </a:solidFill>
                <a:effectLst>
                  <a:outerShdw blurRad="38100" dist="19050" dir="2700000" algn="tl" rotWithShape="0">
                    <a:schemeClr val="dk1">
                      <a:alpha val="40000"/>
                    </a:schemeClr>
                  </a:outerShdw>
                </a:effectLst>
              </a:rPr>
              <a:t>Fragmentos </a:t>
            </a:r>
            <a:endParaRPr lang="en-US" dirty="0"/>
          </a:p>
        </p:txBody>
      </p:sp>
      <p:sp>
        <p:nvSpPr>
          <p:cNvPr id="14" name="Rectángulo redondeado 13"/>
          <p:cNvSpPr/>
          <p:nvPr/>
        </p:nvSpPr>
        <p:spPr>
          <a:xfrm>
            <a:off x="2774557" y="4101737"/>
            <a:ext cx="2489774" cy="23432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n w="0"/>
                <a:solidFill>
                  <a:schemeClr val="tx1"/>
                </a:solidFill>
                <a:effectLst>
                  <a:outerShdw blurRad="38100" dist="19050" dir="2700000" algn="tl" rotWithShape="0">
                    <a:schemeClr val="dk1">
                      <a:alpha val="40000"/>
                    </a:schemeClr>
                  </a:outerShdw>
                </a:effectLst>
              </a:rPr>
              <a:t>7.899</a:t>
            </a:r>
            <a:r>
              <a:rPr lang="es-MX" dirty="0">
                <a:ln w="0"/>
                <a:solidFill>
                  <a:schemeClr val="tx1"/>
                </a:solidFill>
                <a:effectLst>
                  <a:outerShdw blurRad="38100" dist="19050" dir="2700000" algn="tl" rotWithShape="0">
                    <a:schemeClr val="dk1">
                      <a:alpha val="40000"/>
                    </a:schemeClr>
                  </a:outerShdw>
                </a:effectLst>
              </a:rPr>
              <a:t> </a:t>
            </a:r>
          </a:p>
          <a:p>
            <a:pPr algn="ctr"/>
            <a:r>
              <a:rPr lang="es-MX" dirty="0">
                <a:ln w="0"/>
                <a:solidFill>
                  <a:schemeClr val="tx1"/>
                </a:solidFill>
                <a:effectLst>
                  <a:outerShdw blurRad="38100" dist="19050" dir="2700000" algn="tl" rotWithShape="0">
                    <a:schemeClr val="dk1">
                      <a:alpha val="40000"/>
                    </a:schemeClr>
                  </a:outerShdw>
                </a:effectLst>
              </a:rPr>
              <a:t>Piezas Completas</a:t>
            </a:r>
            <a:endParaRPr lang="en-US" dirty="0">
              <a:ln w="0"/>
              <a:solidFill>
                <a:schemeClr val="tx1"/>
              </a:solidFill>
              <a:effectLst>
                <a:outerShdw blurRad="38100" dist="19050" dir="2700000" algn="tl" rotWithShape="0">
                  <a:schemeClr val="dk1">
                    <a:alpha val="40000"/>
                  </a:schemeClr>
                </a:outerShdw>
              </a:effectLst>
            </a:endParaRPr>
          </a:p>
        </p:txBody>
      </p:sp>
      <p:sp>
        <p:nvSpPr>
          <p:cNvPr id="15" name="Pantalla 14"/>
          <p:cNvSpPr/>
          <p:nvPr/>
        </p:nvSpPr>
        <p:spPr>
          <a:xfrm>
            <a:off x="5373581" y="4101736"/>
            <a:ext cx="2489773" cy="2207623"/>
          </a:xfrm>
          <a:prstGeom prst="flowChartDisplay">
            <a:avLst/>
          </a:prstGeom>
          <a:solidFill>
            <a:srgbClr val="CFD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n w="0"/>
                <a:solidFill>
                  <a:schemeClr val="tx1"/>
                </a:solidFill>
                <a:effectLst>
                  <a:outerShdw blurRad="38100" dist="19050" dir="2700000" algn="tl" rotWithShape="0">
                    <a:schemeClr val="dk1">
                      <a:alpha val="40000"/>
                    </a:schemeClr>
                  </a:outerShdw>
                </a:effectLst>
              </a:rPr>
              <a:t>340</a:t>
            </a:r>
            <a:r>
              <a:rPr lang="es-MX" dirty="0">
                <a:ln w="0"/>
                <a:solidFill>
                  <a:schemeClr val="tx1"/>
                </a:solidFill>
                <a:effectLst>
                  <a:outerShdw blurRad="38100" dist="19050" dir="2700000" algn="tl" rotWithShape="0">
                    <a:schemeClr val="dk1">
                      <a:alpha val="40000"/>
                    </a:schemeClr>
                  </a:outerShdw>
                </a:effectLst>
              </a:rPr>
              <a:t> Piezas de Orfebrería</a:t>
            </a:r>
            <a:endParaRPr lang="en-US" dirty="0"/>
          </a:p>
        </p:txBody>
      </p:sp>
    </p:spTree>
    <p:extLst>
      <p:ext uri="{BB962C8B-B14F-4D97-AF65-F5344CB8AC3E}">
        <p14:creationId xmlns:p14="http://schemas.microsoft.com/office/powerpoint/2010/main" val="2846855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618509" y="519447"/>
            <a:ext cx="7578436" cy="505790"/>
          </a:xfrm>
        </p:spPr>
        <p:txBody>
          <a:bodyPr>
            <a:normAutofit/>
          </a:bodyPr>
          <a:lstStyle/>
          <a:p>
            <a:r>
              <a:rPr lang="es-MX" sz="2000" dirty="0"/>
              <a:t>Arqueología y conservación del patrimonio arqueológico</a:t>
            </a:r>
            <a:endParaRPr lang="en-US" sz="2000"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0321637" y="105191"/>
            <a:ext cx="1163580" cy="1391099"/>
          </a:xfrm>
          <a:prstGeom prst="rect">
            <a:avLst/>
          </a:prstGeom>
          <a:noFill/>
        </p:spPr>
      </p:pic>
      <p:sp>
        <p:nvSpPr>
          <p:cNvPr id="6" name="Rombo 5"/>
          <p:cNvSpPr/>
          <p:nvPr/>
        </p:nvSpPr>
        <p:spPr>
          <a:xfrm>
            <a:off x="208020" y="2407355"/>
            <a:ext cx="3297179" cy="3240408"/>
          </a:xfrm>
          <a:prstGeom prst="diamond">
            <a:avLst/>
          </a:prstGeom>
          <a:solidFill>
            <a:srgbClr val="CFD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n w="0"/>
                <a:solidFill>
                  <a:schemeClr val="tx1"/>
                </a:solidFill>
                <a:effectLst>
                  <a:outerShdw blurRad="38100" dist="19050" dir="2700000" algn="tl" rotWithShape="0">
                    <a:schemeClr val="dk1">
                      <a:alpha val="40000"/>
                    </a:schemeClr>
                  </a:outerShdw>
                </a:effectLst>
              </a:rPr>
              <a:t>2.697</a:t>
            </a:r>
            <a:r>
              <a:rPr lang="es-MX" dirty="0">
                <a:ln w="0"/>
                <a:solidFill>
                  <a:schemeClr val="tx1"/>
                </a:solidFill>
                <a:effectLst>
                  <a:outerShdw blurRad="38100" dist="19050" dir="2700000" algn="tl" rotWithShape="0">
                    <a:schemeClr val="dk1">
                      <a:alpha val="40000"/>
                    </a:schemeClr>
                  </a:outerShdw>
                </a:effectLst>
              </a:rPr>
              <a:t> Restos Óseos Humanos de individuos  </a:t>
            </a:r>
            <a:endParaRPr lang="en-US" dirty="0">
              <a:ln w="0"/>
              <a:solidFill>
                <a:schemeClr val="tx1"/>
              </a:solidFill>
              <a:effectLst>
                <a:outerShdw blurRad="38100" dist="19050" dir="2700000" algn="tl" rotWithShape="0">
                  <a:schemeClr val="dk1">
                    <a:alpha val="40000"/>
                  </a:schemeClr>
                </a:outerShdw>
              </a:effectLst>
            </a:endParaRPr>
          </a:p>
        </p:txBody>
      </p:sp>
      <p:sp>
        <p:nvSpPr>
          <p:cNvPr id="7" name="Rombo 6"/>
          <p:cNvSpPr/>
          <p:nvPr/>
        </p:nvSpPr>
        <p:spPr>
          <a:xfrm>
            <a:off x="2426687" y="1472167"/>
            <a:ext cx="2500746" cy="2334735"/>
          </a:xfrm>
          <a:prstGeom prst="diamon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a:ln w="0"/>
                <a:solidFill>
                  <a:schemeClr val="tx1"/>
                </a:solidFill>
                <a:effectLst>
                  <a:outerShdw blurRad="38100" dist="19050" dir="2700000" algn="tl" rotWithShape="0">
                    <a:schemeClr val="dk1">
                      <a:alpha val="40000"/>
                    </a:schemeClr>
                  </a:outerShdw>
                </a:effectLst>
              </a:rPr>
              <a:t>598.024</a:t>
            </a:r>
            <a:r>
              <a:rPr lang="es-CO">
                <a:ln w="0"/>
                <a:solidFill>
                  <a:schemeClr val="tx1"/>
                </a:solidFill>
                <a:effectLst>
                  <a:outerShdw blurRad="38100" dist="19050" dir="2700000" algn="tl" rotWithShape="0">
                    <a:schemeClr val="dk1">
                      <a:alpha val="40000"/>
                    </a:schemeClr>
                  </a:outerShdw>
                </a:effectLst>
              </a:rPr>
              <a:t> Restos Óseos de fauna</a:t>
            </a:r>
          </a:p>
        </p:txBody>
      </p:sp>
      <p:sp>
        <p:nvSpPr>
          <p:cNvPr id="8" name="Rombo 7"/>
          <p:cNvSpPr/>
          <p:nvPr/>
        </p:nvSpPr>
        <p:spPr>
          <a:xfrm>
            <a:off x="3823854" y="2573846"/>
            <a:ext cx="3349542" cy="3073917"/>
          </a:xfrm>
          <a:prstGeom prst="diamon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n w="0"/>
                <a:solidFill>
                  <a:schemeClr val="tx1"/>
                </a:solidFill>
                <a:effectLst>
                  <a:outerShdw blurRad="38100" dist="19050" dir="2700000" algn="tl" rotWithShape="0">
                    <a:schemeClr val="dk1">
                      <a:alpha val="40000"/>
                    </a:schemeClr>
                  </a:outerShdw>
                </a:effectLst>
              </a:rPr>
              <a:t> 25 </a:t>
            </a:r>
            <a:r>
              <a:rPr lang="es-MX" dirty="0">
                <a:ln w="0"/>
                <a:solidFill>
                  <a:schemeClr val="tx1"/>
                </a:solidFill>
                <a:effectLst>
                  <a:outerShdw blurRad="38100" dist="19050" dir="2700000" algn="tl" rotWithShape="0">
                    <a:schemeClr val="dk1">
                      <a:alpha val="40000"/>
                    </a:schemeClr>
                  </a:outerShdw>
                </a:effectLst>
              </a:rPr>
              <a:t>Análisis especializados de C-14 </a:t>
            </a:r>
            <a:r>
              <a:rPr lang="es-MX" dirty="0" err="1">
                <a:ln w="0"/>
                <a:solidFill>
                  <a:schemeClr val="tx1"/>
                </a:solidFill>
                <a:effectLst>
                  <a:outerShdw blurRad="38100" dist="19050" dir="2700000" algn="tl" rotWithShape="0">
                    <a:schemeClr val="dk1">
                      <a:alpha val="40000"/>
                    </a:schemeClr>
                  </a:outerShdw>
                </a:effectLst>
              </a:rPr>
              <a:t>ó</a:t>
            </a:r>
            <a:r>
              <a:rPr lang="es-MX" dirty="0">
                <a:ln w="0"/>
                <a:solidFill>
                  <a:schemeClr val="tx1"/>
                </a:solidFill>
                <a:effectLst>
                  <a:outerShdw blurRad="38100" dist="19050" dir="2700000" algn="tl" rotWithShape="0">
                    <a:schemeClr val="dk1">
                      <a:alpha val="40000"/>
                    </a:schemeClr>
                  </a:outerShdw>
                </a:effectLst>
              </a:rPr>
              <a:t> Carbono 14 </a:t>
            </a:r>
            <a:endParaRPr lang="en-US" dirty="0">
              <a:ln w="0"/>
              <a:solidFill>
                <a:schemeClr val="tx1"/>
              </a:solidFill>
              <a:effectLst>
                <a:outerShdw blurRad="38100" dist="19050" dir="2700000" algn="tl" rotWithShape="0">
                  <a:schemeClr val="dk1">
                    <a:alpha val="40000"/>
                  </a:schemeClr>
                </a:outerShdw>
              </a:effectLst>
            </a:endParaRPr>
          </a:p>
        </p:txBody>
      </p:sp>
      <p:sp>
        <p:nvSpPr>
          <p:cNvPr id="9" name="Rombo 8"/>
          <p:cNvSpPr/>
          <p:nvPr/>
        </p:nvSpPr>
        <p:spPr>
          <a:xfrm>
            <a:off x="5911870" y="1340790"/>
            <a:ext cx="2772435" cy="2466112"/>
          </a:xfrm>
          <a:prstGeom prst="diamond">
            <a:avLst/>
          </a:prstGeom>
          <a:solidFill>
            <a:srgbClr val="00BC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ln w="0"/>
                <a:solidFill>
                  <a:schemeClr val="tx1"/>
                </a:solidFill>
                <a:effectLst>
                  <a:outerShdw blurRad="38100" dist="19050" dir="2700000" algn="tl" rotWithShape="0">
                    <a:schemeClr val="dk1">
                      <a:alpha val="40000"/>
                    </a:schemeClr>
                  </a:outerShdw>
                </a:effectLst>
              </a:rPr>
              <a:t>2</a:t>
            </a:r>
          </a:p>
          <a:p>
            <a:pPr algn="ctr"/>
            <a:r>
              <a:rPr lang="es-MX" dirty="0">
                <a:ln w="0"/>
                <a:solidFill>
                  <a:schemeClr val="tx1"/>
                </a:solidFill>
                <a:effectLst>
                  <a:outerShdw blurRad="38100" dist="19050" dir="2700000" algn="tl" rotWithShape="0">
                    <a:schemeClr val="dk1">
                      <a:alpha val="40000"/>
                    </a:schemeClr>
                  </a:outerShdw>
                </a:effectLst>
              </a:rPr>
              <a:t>Hallazgos de </a:t>
            </a:r>
            <a:r>
              <a:rPr lang="es-CO" sz="1400">
                <a:ln w="0"/>
                <a:solidFill>
                  <a:schemeClr val="tx1"/>
                </a:solidFill>
                <a:effectLst>
                  <a:outerShdw blurRad="38100" dist="19050" dir="2700000" algn="tl" rotWithShape="0">
                    <a:schemeClr val="dk1">
                      <a:alpha val="40000"/>
                    </a:schemeClr>
                  </a:outerShdw>
                </a:effectLst>
              </a:rPr>
              <a:t>macrorrestos</a:t>
            </a:r>
            <a:endParaRPr lang="es-CO" sz="1400" dirty="0">
              <a:ln w="0"/>
              <a:solidFill>
                <a:schemeClr val="tx1"/>
              </a:solidFill>
              <a:effectLst>
                <a:outerShdw blurRad="38100" dist="19050" dir="2700000" algn="tl" rotWithShape="0">
                  <a:schemeClr val="dk1">
                    <a:alpha val="40000"/>
                  </a:schemeClr>
                </a:outerShdw>
              </a:effectLst>
            </a:endParaRPr>
          </a:p>
        </p:txBody>
      </p:sp>
      <p:sp>
        <p:nvSpPr>
          <p:cNvPr id="10" name="CuadroTexto 9"/>
          <p:cNvSpPr txBox="1"/>
          <p:nvPr/>
        </p:nvSpPr>
        <p:spPr>
          <a:xfrm>
            <a:off x="8340436" y="2768843"/>
            <a:ext cx="3713018" cy="3416320"/>
          </a:xfrm>
          <a:prstGeom prst="rect">
            <a:avLst/>
          </a:prstGeom>
          <a:noFill/>
        </p:spPr>
        <p:txBody>
          <a:bodyPr wrap="square" rtlCol="0">
            <a:spAutoFit/>
          </a:bodyPr>
          <a:lstStyle/>
          <a:p>
            <a:r>
              <a:rPr lang="es-MX" dirty="0"/>
              <a:t> </a:t>
            </a:r>
          </a:p>
          <a:p>
            <a:r>
              <a:rPr lang="es-MX" dirty="0"/>
              <a:t>Estas cifras resultan de gran importancia, ya que corresponderían al aporte que harían los PAP a la investigación arqueológica en el país. La información aquí consignada corresponde a la información reportada por los concesionarios en el marco de la ejecución de sus programas de arqueología  </a:t>
            </a:r>
            <a:endParaRPr lang="en-US" dirty="0"/>
          </a:p>
        </p:txBody>
      </p:sp>
      <p:pic>
        <p:nvPicPr>
          <p:cNvPr id="14" name="Imagen 13">
            <a:extLst>
              <a:ext uri="{FF2B5EF4-FFF2-40B4-BE49-F238E27FC236}">
                <a16:creationId xmlns:a16="http://schemas.microsoft.com/office/drawing/2014/main" id="{9732327C-BDE1-660C-FA89-7DAFAC549DE7}"/>
              </a:ext>
            </a:extLst>
          </p:cNvPr>
          <p:cNvPicPr>
            <a:picLocks noChangeAspect="1"/>
          </p:cNvPicPr>
          <p:nvPr/>
        </p:nvPicPr>
        <p:blipFill rotWithShape="1">
          <a:blip r:embed="rId3"/>
          <a:srcRect l="74946" t="59666" r="14194" b="20872"/>
          <a:stretch/>
        </p:blipFill>
        <p:spPr>
          <a:xfrm>
            <a:off x="8858474" y="1623507"/>
            <a:ext cx="1338471" cy="1348566"/>
          </a:xfrm>
          <a:prstGeom prst="rect">
            <a:avLst/>
          </a:prstGeom>
        </p:spPr>
      </p:pic>
      <p:pic>
        <p:nvPicPr>
          <p:cNvPr id="15" name="Imagen 14">
            <a:extLst>
              <a:ext uri="{FF2B5EF4-FFF2-40B4-BE49-F238E27FC236}">
                <a16:creationId xmlns:a16="http://schemas.microsoft.com/office/drawing/2014/main" id="{79A6395B-4730-BE4C-032E-19E549319E69}"/>
              </a:ext>
            </a:extLst>
          </p:cNvPr>
          <p:cNvPicPr>
            <a:picLocks noChangeAspect="1"/>
          </p:cNvPicPr>
          <p:nvPr/>
        </p:nvPicPr>
        <p:blipFill>
          <a:blip r:embed="rId4"/>
          <a:stretch>
            <a:fillRect/>
          </a:stretch>
        </p:blipFill>
        <p:spPr>
          <a:xfrm>
            <a:off x="10321637" y="1731415"/>
            <a:ext cx="1457980" cy="1132750"/>
          </a:xfrm>
          <a:prstGeom prst="ellipse">
            <a:avLst/>
          </a:prstGeom>
        </p:spPr>
      </p:pic>
    </p:spTree>
    <p:extLst>
      <p:ext uri="{BB962C8B-B14F-4D97-AF65-F5344CB8AC3E}">
        <p14:creationId xmlns:p14="http://schemas.microsoft.com/office/powerpoint/2010/main" val="1529624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898073" y="2951019"/>
            <a:ext cx="7758545" cy="960726"/>
          </a:xfrm>
        </p:spPr>
        <p:txBody>
          <a:bodyPr/>
          <a:lstStyle/>
          <a:p>
            <a:r>
              <a:rPr lang="es-MX" b="1" dirty="0">
                <a:solidFill>
                  <a:schemeClr val="bg1"/>
                </a:solidFill>
              </a:rPr>
              <a:t>¡GRACIAS!</a:t>
            </a:r>
            <a:endParaRPr lang="en-US" b="1" dirty="0">
              <a:solidFill>
                <a:schemeClr val="bg1"/>
              </a:solidFill>
            </a:endParaRPr>
          </a:p>
        </p:txBody>
      </p:sp>
    </p:spTree>
    <p:extLst>
      <p:ext uri="{BB962C8B-B14F-4D97-AF65-F5344CB8AC3E}">
        <p14:creationId xmlns:p14="http://schemas.microsoft.com/office/powerpoint/2010/main" val="3069781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8F7C533-5DE6-D0AA-B5E3-34DFA805EA5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91013"/>
          <a:stretch/>
        </p:blipFill>
        <p:spPr>
          <a:xfrm>
            <a:off x="4991310" y="6261739"/>
            <a:ext cx="2209380" cy="160233"/>
          </a:xfrm>
          <a:prstGeom prst="rect">
            <a:avLst/>
          </a:prstGeom>
        </p:spPr>
      </p:pic>
      <p:sp>
        <p:nvSpPr>
          <p:cNvPr id="3" name="Título 3">
            <a:extLst>
              <a:ext uri="{FF2B5EF4-FFF2-40B4-BE49-F238E27FC236}">
                <a16:creationId xmlns:a16="http://schemas.microsoft.com/office/drawing/2014/main" id="{7AD19802-F9D4-78C8-6D27-F15AB4FCBCB2}"/>
              </a:ext>
            </a:extLst>
          </p:cNvPr>
          <p:cNvSpPr>
            <a:spLocks noGrp="1"/>
          </p:cNvSpPr>
          <p:nvPr>
            <p:ph type="ctrTitle"/>
          </p:nvPr>
        </p:nvSpPr>
        <p:spPr>
          <a:xfrm>
            <a:off x="948844" y="2432993"/>
            <a:ext cx="7271322" cy="746194"/>
          </a:xfrm>
        </p:spPr>
        <p:txBody>
          <a:bodyPr>
            <a:noAutofit/>
          </a:bodyPr>
          <a:lstStyle/>
          <a:p>
            <a:pPr algn="l"/>
            <a:r>
              <a:rPr lang="es-ES" sz="4000" b="1" dirty="0">
                <a:solidFill>
                  <a:schemeClr val="bg1"/>
                </a:solidFill>
              </a:rPr>
              <a:t>ANI SOCIAL </a:t>
            </a:r>
          </a:p>
        </p:txBody>
      </p:sp>
      <p:sp>
        <p:nvSpPr>
          <p:cNvPr id="5" name="CuadroTexto 4">
            <a:extLst>
              <a:ext uri="{FF2B5EF4-FFF2-40B4-BE49-F238E27FC236}">
                <a16:creationId xmlns:a16="http://schemas.microsoft.com/office/drawing/2014/main" id="{9C8C0689-0C16-5F50-A6EA-3CFA3497A139}"/>
              </a:ext>
            </a:extLst>
          </p:cNvPr>
          <p:cNvSpPr txBox="1"/>
          <p:nvPr/>
        </p:nvSpPr>
        <p:spPr>
          <a:xfrm>
            <a:off x="6682294" y="2261325"/>
            <a:ext cx="3937020" cy="1754326"/>
          </a:xfrm>
          <a:prstGeom prst="rect">
            <a:avLst/>
          </a:prstGeom>
          <a:noFill/>
        </p:spPr>
        <p:txBody>
          <a:bodyPr wrap="square">
            <a:spAutoFit/>
          </a:bodyPr>
          <a:lstStyle/>
          <a:p>
            <a:pPr lvl="0" algn="just" defTabSz="1219170" eaLnBrk="0" fontAlgn="base" hangingPunct="0">
              <a:lnSpc>
                <a:spcPct val="90000"/>
              </a:lnSpc>
              <a:spcBef>
                <a:spcPts val="1067"/>
              </a:spcBef>
              <a:buClr>
                <a:srgbClr val="0054BC"/>
              </a:buClr>
              <a:buSzPts val="7200"/>
              <a:defRPr/>
            </a:pPr>
            <a:r>
              <a:rPr lang="es-CO" altLang="es-CO" sz="2400" b="1" kern="0" dirty="0">
                <a:solidFill>
                  <a:schemeClr val="bg1"/>
                </a:solidFill>
                <a:effectLst>
                  <a:outerShdw blurRad="38100" dist="38100" dir="2700000" algn="tl">
                    <a:srgbClr val="000000">
                      <a:alpha val="43137"/>
                    </a:srgbClr>
                  </a:outerShdw>
                </a:effectLst>
                <a:latin typeface="Calibri Light" panose="020F0302020204030204" pitchFamily="34" charset="0"/>
                <a:ea typeface="Arial"/>
                <a:cs typeface="Calibri Light" panose="020F0302020204030204" pitchFamily="34" charset="0"/>
              </a:rPr>
              <a:t>Gestión social para la equidad, el respeto y promoción de derechos humanos, objetivos de desarrollo sostenible y participación ciudadana</a:t>
            </a:r>
            <a:endParaRPr lang="es-CO" altLang="es-CO" sz="2400" b="1" kern="0" dirty="0">
              <a:solidFill>
                <a:srgbClr val="073763"/>
              </a:solidFill>
              <a:effectLst>
                <a:outerShdw blurRad="38100" dist="38100" dir="2700000" algn="tl">
                  <a:srgbClr val="000000">
                    <a:alpha val="43137"/>
                  </a:srgbClr>
                </a:outerShdw>
              </a:effectLst>
              <a:latin typeface="Calibri Light" panose="020F0302020204030204" pitchFamily="34" charset="0"/>
              <a:ea typeface="Arial"/>
              <a:cs typeface="Calibri Light" panose="020F0302020204030204" pitchFamily="34" charset="0"/>
            </a:endParaRPr>
          </a:p>
        </p:txBody>
      </p:sp>
      <p:sp>
        <p:nvSpPr>
          <p:cNvPr id="7" name="CuadroTexto 6">
            <a:extLst>
              <a:ext uri="{FF2B5EF4-FFF2-40B4-BE49-F238E27FC236}">
                <a16:creationId xmlns:a16="http://schemas.microsoft.com/office/drawing/2014/main" id="{76429A8F-1247-657D-581A-29777A50217D}"/>
              </a:ext>
            </a:extLst>
          </p:cNvPr>
          <p:cNvSpPr txBox="1"/>
          <p:nvPr/>
        </p:nvSpPr>
        <p:spPr>
          <a:xfrm>
            <a:off x="-1531227" y="4822375"/>
            <a:ext cx="8840187" cy="276999"/>
          </a:xfrm>
          <a:prstGeom prst="rect">
            <a:avLst/>
          </a:prstGeom>
          <a:noFill/>
        </p:spPr>
        <p:txBody>
          <a:bodyPr wrap="square" lIns="91440" tIns="45720" rIns="91440" bIns="45720" rtlCol="0" anchor="t">
            <a:spAutoFit/>
          </a:bodyPr>
          <a:lstStyle/>
          <a:p>
            <a:pPr marL="342900" lvl="1" indent="-342900" algn="r">
              <a:defRPr/>
            </a:pPr>
            <a:r>
              <a:rPr lang="es-CO" sz="1200" dirty="0">
                <a:solidFill>
                  <a:schemeClr val="bg1"/>
                </a:solidFill>
                <a:ea typeface="+mj-ea"/>
                <a:cs typeface="+mj-cs"/>
              </a:rPr>
              <a:t>Grupo Interno  de Trabajo Social </a:t>
            </a:r>
          </a:p>
        </p:txBody>
      </p:sp>
      <p:sp>
        <p:nvSpPr>
          <p:cNvPr id="8" name="CuadroTexto 7">
            <a:extLst>
              <a:ext uri="{FF2B5EF4-FFF2-40B4-BE49-F238E27FC236}">
                <a16:creationId xmlns:a16="http://schemas.microsoft.com/office/drawing/2014/main" id="{A9847D5C-29F9-ABF2-2BFF-EA26DAACC9B7}"/>
              </a:ext>
            </a:extLst>
          </p:cNvPr>
          <p:cNvSpPr txBox="1"/>
          <p:nvPr/>
        </p:nvSpPr>
        <p:spPr>
          <a:xfrm>
            <a:off x="4693151" y="5413775"/>
            <a:ext cx="2446504" cy="276999"/>
          </a:xfrm>
          <a:prstGeom prst="rect">
            <a:avLst/>
          </a:prstGeom>
          <a:noFill/>
        </p:spPr>
        <p:txBody>
          <a:bodyPr wrap="none" lIns="91440" tIns="45720" rIns="91440" bIns="45720" rtlCol="0" anchor="t">
            <a:spAutoFit/>
          </a:bodyPr>
          <a:lstStyle/>
          <a:p>
            <a:pPr marL="342900" lvl="0" indent="-342900" algn="r">
              <a:defRPr/>
            </a:pPr>
            <a:r>
              <a:rPr lang="es-CO" sz="1200" b="1" dirty="0">
                <a:solidFill>
                  <a:schemeClr val="bg1"/>
                </a:solidFill>
                <a:latin typeface="+mj-lt"/>
                <a:ea typeface="+mj-ea"/>
                <a:cs typeface="+mj-cs"/>
              </a:rPr>
              <a:t>Octubre a Diciembre 2024</a:t>
            </a:r>
          </a:p>
        </p:txBody>
      </p:sp>
      <p:sp>
        <p:nvSpPr>
          <p:cNvPr id="9" name="CuadroTexto 8">
            <a:extLst>
              <a:ext uri="{FF2B5EF4-FFF2-40B4-BE49-F238E27FC236}">
                <a16:creationId xmlns:a16="http://schemas.microsoft.com/office/drawing/2014/main" id="{D7CF4D98-8C1B-4FD0-571F-85A8C9A5C5AC}"/>
              </a:ext>
            </a:extLst>
          </p:cNvPr>
          <p:cNvSpPr txBox="1"/>
          <p:nvPr/>
        </p:nvSpPr>
        <p:spPr>
          <a:xfrm>
            <a:off x="-878085" y="5099374"/>
            <a:ext cx="8840187" cy="276999"/>
          </a:xfrm>
          <a:prstGeom prst="rect">
            <a:avLst/>
          </a:prstGeom>
          <a:noFill/>
        </p:spPr>
        <p:txBody>
          <a:bodyPr wrap="square" lIns="91440" tIns="45720" rIns="91440" bIns="45720" rtlCol="0" anchor="t">
            <a:spAutoFit/>
          </a:bodyPr>
          <a:lstStyle/>
          <a:p>
            <a:pPr marL="342900" lvl="1" indent="-342900" algn="r">
              <a:defRPr/>
            </a:pPr>
            <a:r>
              <a:rPr lang="es-CO" sz="1200" dirty="0">
                <a:solidFill>
                  <a:schemeClr val="bg1"/>
                </a:solidFill>
                <a:ea typeface="+mj-ea"/>
                <a:cs typeface="+mj-cs"/>
              </a:rPr>
              <a:t>Vicepresidencia de Planeación, Riesgos y Entorno</a:t>
            </a:r>
          </a:p>
        </p:txBody>
      </p:sp>
    </p:spTree>
    <p:extLst>
      <p:ext uri="{BB962C8B-B14F-4D97-AF65-F5344CB8AC3E}">
        <p14:creationId xmlns:p14="http://schemas.microsoft.com/office/powerpoint/2010/main" val="1482975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731409" y="1363282"/>
            <a:ext cx="5177459" cy="400110"/>
          </a:xfrm>
          <a:prstGeom prst="rect">
            <a:avLst/>
          </a:prstGeom>
        </p:spPr>
        <p:txBody>
          <a:bodyPr wrap="square">
            <a:spAutoFit/>
          </a:bodyPr>
          <a:lstStyle/>
          <a:p>
            <a:r>
              <a:rPr lang="es-MX" sz="2000" b="1" dirty="0">
                <a:solidFill>
                  <a:schemeClr val="bg1"/>
                </a:solidFill>
              </a:rPr>
              <a:t>OBJETIVO DE LA GESTIÓN SOCIAL </a:t>
            </a:r>
            <a:endParaRPr lang="en-US" sz="2000" dirty="0"/>
          </a:p>
        </p:txBody>
      </p:sp>
      <p:sp>
        <p:nvSpPr>
          <p:cNvPr id="5" name="Rectángulo 4"/>
          <p:cNvSpPr/>
          <p:nvPr/>
        </p:nvSpPr>
        <p:spPr>
          <a:xfrm>
            <a:off x="1639290" y="2711566"/>
            <a:ext cx="9157063" cy="1754326"/>
          </a:xfrm>
          <a:prstGeom prst="rect">
            <a:avLst/>
          </a:prstGeom>
        </p:spPr>
        <p:txBody>
          <a:bodyPr wrap="square">
            <a:spAutoFit/>
          </a:bodyPr>
          <a:lstStyle/>
          <a:p>
            <a:pPr algn="just"/>
            <a:r>
              <a:rPr lang="es-MX" dirty="0"/>
              <a:t>Ejecutar programas tendientes a prevenir, mitigar y compensar los impactos sobre el medio socioeconómico, generados por la construcción de los proyectos a cargo de la ANI, con el fin de contribuir al desarrollo sostenible y fortalecer las relaciones con las comunidades del área de influencia de los proyectos. </a:t>
            </a:r>
          </a:p>
          <a:p>
            <a:pPr algn="just"/>
            <a:endParaRPr lang="es-MX" dirty="0"/>
          </a:p>
        </p:txBody>
      </p:sp>
    </p:spTree>
    <p:extLst>
      <p:ext uri="{BB962C8B-B14F-4D97-AF65-F5344CB8AC3E}">
        <p14:creationId xmlns:p14="http://schemas.microsoft.com/office/powerpoint/2010/main" val="4010850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DCDF3007-EFC0-ECAA-3290-C8A755AA6CA6}"/>
              </a:ext>
            </a:extLst>
          </p:cNvPr>
          <p:cNvPicPr>
            <a:picLocks noChangeAspect="1"/>
          </p:cNvPicPr>
          <p:nvPr/>
        </p:nvPicPr>
        <p:blipFill rotWithShape="1">
          <a:blip r:embed="rId2"/>
          <a:srcRect l="8370" t="6355" r="9240" b="15925"/>
          <a:stretch/>
        </p:blipFill>
        <p:spPr>
          <a:xfrm>
            <a:off x="3812637" y="846875"/>
            <a:ext cx="8379363" cy="5226488"/>
          </a:xfrm>
          <a:prstGeom prst="rect">
            <a:avLst/>
          </a:prstGeom>
        </p:spPr>
      </p:pic>
      <p:sp>
        <p:nvSpPr>
          <p:cNvPr id="5" name="Rectángulo 4"/>
          <p:cNvSpPr/>
          <p:nvPr/>
        </p:nvSpPr>
        <p:spPr>
          <a:xfrm>
            <a:off x="0" y="966037"/>
            <a:ext cx="3812637" cy="2031325"/>
          </a:xfrm>
          <a:prstGeom prst="rect">
            <a:avLst/>
          </a:prstGeom>
        </p:spPr>
        <p:txBody>
          <a:bodyPr wrap="square">
            <a:spAutoFit/>
          </a:bodyPr>
          <a:lstStyle/>
          <a:p>
            <a:r>
              <a:rPr lang="es-MX" b="1" dirty="0">
                <a:solidFill>
                  <a:schemeClr val="bg1"/>
                </a:solidFill>
              </a:rPr>
              <a:t>La ANI, a través de los contratos de concesión de los proyectos, ha definido obligaciones sociales dentro de las cuales se encuentran programas que contienen actividades </a:t>
            </a:r>
            <a:endParaRPr lang="en-US" dirty="0"/>
          </a:p>
        </p:txBody>
      </p:sp>
      <p:sp>
        <p:nvSpPr>
          <p:cNvPr id="6" name="Título 1"/>
          <p:cNvSpPr>
            <a:spLocks noGrp="1"/>
          </p:cNvSpPr>
          <p:nvPr>
            <p:ph type="ctrTitle"/>
          </p:nvPr>
        </p:nvSpPr>
        <p:spPr>
          <a:xfrm>
            <a:off x="0" y="2864649"/>
            <a:ext cx="3408218" cy="1579273"/>
          </a:xfrm>
        </p:spPr>
        <p:txBody>
          <a:bodyPr>
            <a:normAutofit fontScale="90000"/>
          </a:bodyPr>
          <a:lstStyle/>
          <a:p>
            <a:pPr algn="just"/>
            <a:r>
              <a:rPr lang="es-MX" sz="2000" b="1" dirty="0">
                <a:solidFill>
                  <a:schemeClr val="bg1"/>
                </a:solidFill>
              </a:rPr>
              <a:t> armónicas con la promoción y respeto de los derechos humanos, así como con los Objetivos de Desarrollo Sostenible</a:t>
            </a:r>
            <a:endParaRPr lang="en-US" sz="2000" b="1" dirty="0">
              <a:solidFill>
                <a:schemeClr val="bg1"/>
              </a:solidFill>
            </a:endParaRPr>
          </a:p>
        </p:txBody>
      </p:sp>
    </p:spTree>
    <p:extLst>
      <p:ext uri="{BB962C8B-B14F-4D97-AF65-F5344CB8AC3E}">
        <p14:creationId xmlns:p14="http://schemas.microsoft.com/office/powerpoint/2010/main" val="270482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9E0E0DE-0B60-EFC9-8952-8FB45180971A}"/>
              </a:ext>
            </a:extLst>
          </p:cNvPr>
          <p:cNvPicPr>
            <a:picLocks noChangeAspect="1"/>
          </p:cNvPicPr>
          <p:nvPr/>
        </p:nvPicPr>
        <p:blipFill>
          <a:blip r:embed="rId2"/>
          <a:stretch>
            <a:fillRect/>
          </a:stretch>
        </p:blipFill>
        <p:spPr>
          <a:xfrm>
            <a:off x="3029900" y="1081797"/>
            <a:ext cx="6093373" cy="529064"/>
          </a:xfrm>
          <a:prstGeom prst="rect">
            <a:avLst/>
          </a:prstGeom>
        </p:spPr>
      </p:pic>
      <p:pic>
        <p:nvPicPr>
          <p:cNvPr id="5" name="Marcador de contenido 5" descr="Bocadillo de pensamiento contorno">
            <a:extLst>
              <a:ext uri="{FF2B5EF4-FFF2-40B4-BE49-F238E27FC236}">
                <a16:creationId xmlns:a16="http://schemas.microsoft.com/office/drawing/2014/main" id="{E7D98386-A068-BEDE-91DD-4DCA7792D7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4511" y="1819866"/>
            <a:ext cx="1292475" cy="1292475"/>
          </a:xfrm>
          <a:prstGeom prst="rect">
            <a:avLst/>
          </a:prstGeom>
        </p:spPr>
      </p:pic>
      <p:sp>
        <p:nvSpPr>
          <p:cNvPr id="6" name="Rectángulo 5"/>
          <p:cNvSpPr/>
          <p:nvPr/>
        </p:nvSpPr>
        <p:spPr>
          <a:xfrm>
            <a:off x="277741" y="3112341"/>
            <a:ext cx="3643746" cy="2554545"/>
          </a:xfrm>
          <a:prstGeom prst="rect">
            <a:avLst/>
          </a:prstGeom>
        </p:spPr>
        <p:txBody>
          <a:bodyPr wrap="square">
            <a:spAutoFit/>
          </a:bodyPr>
          <a:lstStyle/>
          <a:p>
            <a:pPr algn="just"/>
            <a:r>
              <a:rPr lang="es-MX" sz="1600" dirty="0"/>
              <a:t>Mediante la vinculación de mano de obra de las comunidades de la zona de influencia de los proyectos y el desarrollo de iniciativas y/o proyectos productivos, se promueve el Derecho al Trabajo en los proyectos a cargo de la Agencia, contribuyendo al cumplimiento del ODS No. 8 </a:t>
            </a:r>
          </a:p>
        </p:txBody>
      </p:sp>
      <p:pic>
        <p:nvPicPr>
          <p:cNvPr id="7" name="Imagen 6">
            <a:extLst>
              <a:ext uri="{FF2B5EF4-FFF2-40B4-BE49-F238E27FC236}">
                <a16:creationId xmlns:a16="http://schemas.microsoft.com/office/drawing/2014/main" id="{2983866F-EC46-DDC5-8266-45CD7A24C36D}"/>
              </a:ext>
            </a:extLst>
          </p:cNvPr>
          <p:cNvPicPr>
            <a:picLocks noChangeAspect="1"/>
          </p:cNvPicPr>
          <p:nvPr/>
        </p:nvPicPr>
        <p:blipFill>
          <a:blip r:embed="rId5"/>
          <a:stretch>
            <a:fillRect/>
          </a:stretch>
        </p:blipFill>
        <p:spPr>
          <a:xfrm>
            <a:off x="4965032" y="1727815"/>
            <a:ext cx="1571792" cy="1491566"/>
          </a:xfrm>
          <a:prstGeom prst="rect">
            <a:avLst/>
          </a:prstGeom>
        </p:spPr>
      </p:pic>
      <p:cxnSp>
        <p:nvCxnSpPr>
          <p:cNvPr id="8" name="Conector angular 7">
            <a:extLst>
              <a:ext uri="{FF2B5EF4-FFF2-40B4-BE49-F238E27FC236}">
                <a16:creationId xmlns:a16="http://schemas.microsoft.com/office/drawing/2014/main" id="{39A8EFD9-2321-9A9F-20CC-012DE04807AF}"/>
              </a:ext>
            </a:extLst>
          </p:cNvPr>
          <p:cNvCxnSpPr>
            <a:cxnSpLocks/>
          </p:cNvCxnSpPr>
          <p:nvPr/>
        </p:nvCxnSpPr>
        <p:spPr>
          <a:xfrm flipV="1">
            <a:off x="6536824" y="1879220"/>
            <a:ext cx="1556807" cy="494832"/>
          </a:xfrm>
          <a:prstGeom prst="bentConnector3">
            <a:avLst/>
          </a:prstGeom>
          <a:ln>
            <a:solidFill>
              <a:srgbClr val="A10F3C"/>
            </a:solidFill>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a:off x="6536824" y="2772873"/>
            <a:ext cx="155680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9B498CA1-73B9-56FC-072A-176E02D78C04}"/>
              </a:ext>
            </a:extLst>
          </p:cNvPr>
          <p:cNvCxnSpPr>
            <a:cxnSpLocks/>
          </p:cNvCxnSpPr>
          <p:nvPr/>
        </p:nvCxnSpPr>
        <p:spPr>
          <a:xfrm>
            <a:off x="5750928" y="3219380"/>
            <a:ext cx="0" cy="770729"/>
          </a:xfrm>
          <a:prstGeom prst="line">
            <a:avLst/>
          </a:prstGeom>
          <a:ln w="9525" cap="flat" cmpd="sng" algn="ctr">
            <a:solidFill>
              <a:srgbClr val="A10F3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Rectángulo 10">
            <a:extLst>
              <a:ext uri="{FF2B5EF4-FFF2-40B4-BE49-F238E27FC236}">
                <a16:creationId xmlns:a16="http://schemas.microsoft.com/office/drawing/2014/main" id="{7836CF8A-790F-6C0F-F29D-C6348DB98B97}"/>
              </a:ext>
            </a:extLst>
          </p:cNvPr>
          <p:cNvSpPr/>
          <p:nvPr/>
        </p:nvSpPr>
        <p:spPr>
          <a:xfrm>
            <a:off x="8108616" y="1551636"/>
            <a:ext cx="2656366" cy="707886"/>
          </a:xfrm>
          <a:prstGeom prst="rect">
            <a:avLst/>
          </a:prstGeom>
          <a:ln>
            <a:solidFill>
              <a:srgbClr val="A10F3C"/>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u="none" strike="noStrike" kern="0" cap="none" spc="0" normalizeH="0" baseline="0" noProof="0" dirty="0">
                <a:ln>
                  <a:noFill/>
                </a:ln>
                <a:solidFill>
                  <a:srgbClr val="010407"/>
                </a:solidFill>
                <a:effectLst/>
                <a:uLnTx/>
                <a:uFillTx/>
                <a:latin typeface="Calibri Light" panose="020F0302020204030204" pitchFamily="34" charset="0"/>
                <a:cs typeface="Calibri Light" panose="020F0302020204030204" pitchFamily="34" charset="0"/>
              </a:rPr>
              <a:t>400 </a:t>
            </a:r>
            <a:r>
              <a:rPr kumimoji="0" lang="es-CO" sz="120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iniciativas y/o proyectos productivos aprox.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Inversión de</a:t>
            </a:r>
            <a:r>
              <a:rPr kumimoji="0" lang="es-CO" sz="110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 </a:t>
            </a:r>
            <a:r>
              <a:rPr kumimoji="0" lang="es-CO" sz="1400" b="1" u="none" strike="noStrike" kern="0" cap="none" spc="0" normalizeH="0" baseline="0" noProof="0" dirty="0">
                <a:ln>
                  <a:noFill/>
                </a:ln>
                <a:solidFill>
                  <a:srgbClr val="010407"/>
                </a:solidFill>
                <a:effectLst/>
                <a:uLnTx/>
                <a:uFillTx/>
                <a:latin typeface="Calibri Light" panose="020F0302020204030204" pitchFamily="34" charset="0"/>
                <a:cs typeface="Calibri Light" panose="020F0302020204030204" pitchFamily="34" charset="0"/>
              </a:rPr>
              <a:t>$</a:t>
            </a:r>
            <a:r>
              <a:rPr lang="es-CO" sz="1400" b="1" kern="0" dirty="0">
                <a:solidFill>
                  <a:srgbClr val="010407"/>
                </a:solidFill>
                <a:latin typeface="Calibri Light" panose="020F0302020204030204" pitchFamily="34" charset="0"/>
                <a:cs typeface="Calibri Light" panose="020F0302020204030204" pitchFamily="34" charset="0"/>
              </a:rPr>
              <a:t> 392.158 </a:t>
            </a:r>
            <a:r>
              <a:rPr kumimoji="0" lang="es-CO" sz="1400" b="1" u="none" strike="noStrike" kern="0" cap="none" spc="0" normalizeH="0" baseline="0" noProof="0" dirty="0">
                <a:ln>
                  <a:noFill/>
                </a:ln>
                <a:solidFill>
                  <a:srgbClr val="010407"/>
                </a:solidFill>
                <a:effectLst/>
                <a:uLnTx/>
                <a:uFillTx/>
                <a:latin typeface="Calibri Light" panose="020F0302020204030204" pitchFamily="34" charset="0"/>
                <a:cs typeface="Calibri Light" panose="020F0302020204030204" pitchFamily="34" charset="0"/>
              </a:rPr>
              <a:t>millones</a:t>
            </a:r>
            <a:endParaRPr kumimoji="0" lang="es-CO" sz="1200" b="1" u="none" strike="noStrike" kern="0" cap="none" spc="0" normalizeH="0" baseline="0" noProof="0" dirty="0">
              <a:ln>
                <a:noFill/>
              </a:ln>
              <a:solidFill>
                <a:srgbClr val="010407"/>
              </a:solidFill>
              <a:effectLst/>
              <a:uLnTx/>
              <a:uFillTx/>
              <a:latin typeface="Calibri Light" panose="020F0302020204030204" pitchFamily="34" charset="0"/>
              <a:cs typeface="Calibri Light" panose="020F0302020204030204" pitchFamily="34" charset="0"/>
            </a:endParaRPr>
          </a:p>
        </p:txBody>
      </p:sp>
      <p:sp>
        <p:nvSpPr>
          <p:cNvPr id="12" name="Rectángulo 11">
            <a:extLst>
              <a:ext uri="{FF2B5EF4-FFF2-40B4-BE49-F238E27FC236}">
                <a16:creationId xmlns:a16="http://schemas.microsoft.com/office/drawing/2014/main" id="{DF32CA0E-05E0-712E-8CB5-8C8D3FF976CE}"/>
              </a:ext>
            </a:extLst>
          </p:cNvPr>
          <p:cNvSpPr/>
          <p:nvPr/>
        </p:nvSpPr>
        <p:spPr>
          <a:xfrm>
            <a:off x="8108616" y="2473598"/>
            <a:ext cx="2656366" cy="461665"/>
          </a:xfrm>
          <a:prstGeom prst="rect">
            <a:avLst/>
          </a:prstGeom>
          <a:ln>
            <a:solidFill>
              <a:srgbClr val="A10F3C"/>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u="none" strike="noStrike" kern="0" cap="none" spc="0" normalizeH="0" baseline="0" noProof="0" dirty="0">
                <a:ln>
                  <a:noFill/>
                </a:ln>
                <a:solidFill>
                  <a:srgbClr val="010407"/>
                </a:solidFill>
                <a:effectLst/>
                <a:uLnTx/>
                <a:uFillTx/>
                <a:latin typeface="Calibri Light" panose="020F0302020204030204" pitchFamily="34" charset="0"/>
                <a:cs typeface="Calibri Light" panose="020F0302020204030204" pitchFamily="34" charset="0"/>
              </a:rPr>
              <a:t>35</a:t>
            </a:r>
            <a:r>
              <a:rPr lang="es-CO" sz="1200" b="1" kern="0" dirty="0">
                <a:solidFill>
                  <a:srgbClr val="010407"/>
                </a:solidFill>
                <a:latin typeface="Calibri Light" panose="020F0302020204030204" pitchFamily="34" charset="0"/>
                <a:cs typeface="Calibri Light" panose="020F0302020204030204" pitchFamily="34" charset="0"/>
              </a:rPr>
              <a:t>.000</a:t>
            </a:r>
            <a:r>
              <a:rPr kumimoji="0" lang="es-CO" sz="1200" u="none" strike="noStrike" kern="0" cap="none" spc="0" normalizeH="0" baseline="0" noProof="0" dirty="0">
                <a:ln>
                  <a:noFill/>
                </a:ln>
                <a:solidFill>
                  <a:srgbClr val="FF0000"/>
                </a:solidFill>
                <a:effectLst/>
                <a:uLnTx/>
                <a:uFillTx/>
                <a:latin typeface="Calibri Light" panose="020F0302020204030204" pitchFamily="34" charset="0"/>
                <a:cs typeface="Calibri Light" panose="020F0302020204030204" pitchFamily="34" charset="0"/>
              </a:rPr>
              <a:t> </a:t>
            </a:r>
            <a:r>
              <a:rPr kumimoji="0" lang="es-CO" sz="1200" u="none" strike="noStrike" kern="0" cap="none" spc="0" normalizeH="0" baseline="0" noProof="0" dirty="0">
                <a:ln>
                  <a:noFill/>
                </a:ln>
                <a:solidFill>
                  <a:srgbClr val="010407"/>
                </a:solidFill>
                <a:effectLst/>
                <a:uLnTx/>
                <a:uFillTx/>
                <a:latin typeface="Calibri Light" panose="020F0302020204030204" pitchFamily="34" charset="0"/>
                <a:cs typeface="Calibri Light" panose="020F0302020204030204" pitchFamily="34" charset="0"/>
              </a:rPr>
              <a:t>empleos </a:t>
            </a:r>
            <a:r>
              <a:rPr kumimoji="0" lang="es-CO" sz="1200" u="none" strike="noStrike" kern="0" cap="none" spc="0" normalizeH="0" baseline="0" noProof="0" dirty="0" err="1">
                <a:ln>
                  <a:noFill/>
                </a:ln>
                <a:solidFill>
                  <a:srgbClr val="010407"/>
                </a:solidFill>
                <a:effectLst/>
                <a:uLnTx/>
                <a:uFillTx/>
                <a:latin typeface="Calibri Light" panose="020F0302020204030204" pitchFamily="34" charset="0"/>
                <a:cs typeface="Calibri Light" panose="020F0302020204030204" pitchFamily="34" charset="0"/>
              </a:rPr>
              <a:t>aprox</a:t>
            </a:r>
            <a:r>
              <a:rPr kumimoji="0" lang="es-CO" sz="120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 en total </a:t>
            </a:r>
            <a:r>
              <a:rPr lang="es-CO" sz="1200" kern="0" dirty="0">
                <a:solidFill>
                  <a:srgbClr val="000000"/>
                </a:solidFill>
                <a:latin typeface="Calibri Light" panose="020F0302020204030204" pitchFamily="34" charset="0"/>
                <a:cs typeface="Calibri Light" panose="020F0302020204030204" pitchFamily="34" charset="0"/>
              </a:rPr>
              <a:t>en el</a:t>
            </a:r>
            <a:r>
              <a:rPr kumimoji="0" lang="es-CO" sz="120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rPr>
              <a:t> modo carretero</a:t>
            </a:r>
          </a:p>
        </p:txBody>
      </p:sp>
      <p:sp>
        <p:nvSpPr>
          <p:cNvPr id="13" name="Google Shape;438;p68">
            <a:extLst>
              <a:ext uri="{FF2B5EF4-FFF2-40B4-BE49-F238E27FC236}">
                <a16:creationId xmlns:a16="http://schemas.microsoft.com/office/drawing/2014/main" id="{D7F1539D-FFB9-BCEA-D5BA-4A7007F80210}"/>
              </a:ext>
            </a:extLst>
          </p:cNvPr>
          <p:cNvSpPr txBox="1"/>
          <p:nvPr/>
        </p:nvSpPr>
        <p:spPr>
          <a:xfrm>
            <a:off x="4155251" y="3990109"/>
            <a:ext cx="3159976" cy="1434440"/>
          </a:xfrm>
          <a:prstGeom prst="rect">
            <a:avLst/>
          </a:prstGeom>
          <a:noFill/>
          <a:ln>
            <a:solidFill>
              <a:srgbClr val="A10F3C"/>
            </a:solidFill>
          </a:ln>
        </p:spPr>
        <p:txBody>
          <a:bodyPr spcFirstLastPara="1" wrap="square" lIns="121900" tIns="121900" rIns="121900" bIns="121900" anchor="t" anchorCtr="0">
            <a:noAutofit/>
          </a:bodyPr>
          <a:lstStyle/>
          <a:p>
            <a:pPr algn="ctr" defTabSz="1219170">
              <a:buClr>
                <a:srgbClr val="000000"/>
              </a:buClr>
            </a:pPr>
            <a:r>
              <a:rPr lang="es-MX" sz="1600" b="1" kern="0" dirty="0">
                <a:solidFill>
                  <a:srgbClr val="000000"/>
                </a:solidFill>
                <a:latin typeface="Calibri Light" panose="020F0302020204030204" pitchFamily="34" charset="0"/>
                <a:cs typeface="Calibri Light" panose="020F0302020204030204" pitchFamily="34" charset="0"/>
                <a:sym typeface="Arial"/>
              </a:rPr>
              <a:t>Meta 8.3</a:t>
            </a:r>
          </a:p>
          <a:p>
            <a:pPr algn="just"/>
            <a:r>
              <a:rPr lang="es-CO" sz="1200" kern="0" dirty="0">
                <a:solidFill>
                  <a:srgbClr val="000000"/>
                </a:solidFill>
                <a:latin typeface="Calibri Light" panose="020F0302020204030204" pitchFamily="34" charset="0"/>
                <a:cs typeface="Calibri Light" panose="020F0302020204030204" pitchFamily="34" charset="0"/>
              </a:rPr>
              <a:t>Promover políticas orientadas al desarrollo que apoyen las actividades productivas, la creación de puestos de trabajo decentes, el emprendimiento, la creatividad y la innovación.</a:t>
            </a:r>
          </a:p>
          <a:p>
            <a:pPr algn="just"/>
            <a:br>
              <a:rPr lang="es-CO" sz="1200" kern="0" dirty="0">
                <a:solidFill>
                  <a:srgbClr val="000000"/>
                </a:solidFill>
                <a:latin typeface="Calibri Light" panose="020F0302020204030204" pitchFamily="34" charset="0"/>
                <a:cs typeface="Calibri Light" panose="020F0302020204030204" pitchFamily="34" charset="0"/>
              </a:rPr>
            </a:br>
            <a:endParaRPr lang="es-MX" sz="1200" kern="0" dirty="0">
              <a:solidFill>
                <a:srgbClr val="000000"/>
              </a:solidFill>
              <a:latin typeface="Calibri Light" panose="020F0302020204030204" pitchFamily="34" charset="0"/>
              <a:cs typeface="Calibri Light" panose="020F0302020204030204" pitchFamily="34" charset="0"/>
              <a:sym typeface="Economica"/>
            </a:endParaRPr>
          </a:p>
        </p:txBody>
      </p:sp>
      <p:pic>
        <p:nvPicPr>
          <p:cNvPr id="14" name="Imagen 13">
            <a:extLst>
              <a:ext uri="{FF2B5EF4-FFF2-40B4-BE49-F238E27FC236}">
                <a16:creationId xmlns:a16="http://schemas.microsoft.com/office/drawing/2014/main" id="{F3DEA84B-DA80-1371-98C4-9C2D50A02E17}"/>
              </a:ext>
            </a:extLst>
          </p:cNvPr>
          <p:cNvPicPr>
            <a:picLocks noChangeAspect="1"/>
          </p:cNvPicPr>
          <p:nvPr/>
        </p:nvPicPr>
        <p:blipFill>
          <a:blip r:embed="rId6"/>
          <a:stretch>
            <a:fillRect/>
          </a:stretch>
        </p:blipFill>
        <p:spPr>
          <a:xfrm>
            <a:off x="8863657" y="3149339"/>
            <a:ext cx="1457980" cy="1132750"/>
          </a:xfrm>
          <a:prstGeom prst="ellipse">
            <a:avLst/>
          </a:prstGeom>
        </p:spPr>
      </p:pic>
      <p:sp>
        <p:nvSpPr>
          <p:cNvPr id="15" name="Proceso alternativo 36">
            <a:extLst>
              <a:ext uri="{FF2B5EF4-FFF2-40B4-BE49-F238E27FC236}">
                <a16:creationId xmlns:a16="http://schemas.microsoft.com/office/drawing/2014/main" id="{446753EB-E413-92ED-BA76-DEC6A3E98050}"/>
              </a:ext>
            </a:extLst>
          </p:cNvPr>
          <p:cNvSpPr/>
          <p:nvPr/>
        </p:nvSpPr>
        <p:spPr>
          <a:xfrm>
            <a:off x="8287954" y="4344780"/>
            <a:ext cx="2609386" cy="1913039"/>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CuadroTexto 15">
            <a:extLst>
              <a:ext uri="{FF2B5EF4-FFF2-40B4-BE49-F238E27FC236}">
                <a16:creationId xmlns:a16="http://schemas.microsoft.com/office/drawing/2014/main" id="{87FCC7DD-02C7-A125-F9FB-47FA6D56827F}"/>
              </a:ext>
            </a:extLst>
          </p:cNvPr>
          <p:cNvSpPr txBox="1"/>
          <p:nvPr/>
        </p:nvSpPr>
        <p:spPr>
          <a:xfrm>
            <a:off x="8572722" y="4344780"/>
            <a:ext cx="2039849" cy="1938992"/>
          </a:xfrm>
          <a:prstGeom prst="rect">
            <a:avLst/>
          </a:prstGeom>
          <a:noFill/>
        </p:spPr>
        <p:txBody>
          <a:bodyPr wrap="square">
            <a:spAutoFit/>
          </a:bodyPr>
          <a:lstStyle/>
          <a:p>
            <a:pPr algn="ctr" defTabSz="1219170">
              <a:buClr>
                <a:srgbClr val="000000"/>
              </a:buClr>
            </a:pPr>
            <a:r>
              <a:rPr lang="es-CO" sz="1500" b="1" kern="0" dirty="0">
                <a:solidFill>
                  <a:srgbClr val="010407"/>
                </a:solidFill>
                <a:latin typeface="Calibri Light" panose="020F0302020204030204" pitchFamily="34" charset="0"/>
                <a:cs typeface="Calibri Light" panose="020F0302020204030204" pitchFamily="34" charset="0"/>
                <a:sym typeface="Arial"/>
              </a:rPr>
              <a:t>ARTÍCULO 23</a:t>
            </a:r>
          </a:p>
          <a:p>
            <a:pPr algn="ctr" defTabSz="1219170">
              <a:buClr>
                <a:srgbClr val="000000"/>
              </a:buClr>
            </a:pPr>
            <a:r>
              <a:rPr lang="es-CO" sz="1500" b="1" kern="0" dirty="0">
                <a:solidFill>
                  <a:srgbClr val="010407"/>
                </a:solidFill>
                <a:latin typeface="Calibri Light" panose="020F0302020204030204" pitchFamily="34" charset="0"/>
                <a:cs typeface="Calibri Light" panose="020F0302020204030204" pitchFamily="34" charset="0"/>
                <a:sym typeface="Arial"/>
              </a:rPr>
              <a:t>DECLARACIÓN UNIVERSAL DD.HH</a:t>
            </a:r>
          </a:p>
          <a:p>
            <a:pPr algn="just" defTabSz="1219170">
              <a:buClr>
                <a:srgbClr val="000000"/>
              </a:buClr>
            </a:pPr>
            <a:r>
              <a:rPr lang="es-CO" sz="1500" kern="0" dirty="0">
                <a:solidFill>
                  <a:srgbClr val="010407"/>
                </a:solidFill>
                <a:latin typeface="Calibri Light" panose="020F0302020204030204" pitchFamily="34" charset="0"/>
                <a:cs typeface="Calibri Light" panose="020F0302020204030204" pitchFamily="34" charset="0"/>
                <a:sym typeface="Arial"/>
              </a:rPr>
              <a:t>Toda persona tiene derecho al trabajo a condiciones equitativas y satisfactorias de trabajo. </a:t>
            </a:r>
          </a:p>
        </p:txBody>
      </p:sp>
    </p:spTree>
    <p:extLst>
      <p:ext uri="{BB962C8B-B14F-4D97-AF65-F5344CB8AC3E}">
        <p14:creationId xmlns:p14="http://schemas.microsoft.com/office/powerpoint/2010/main" val="2160549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64328" y="1274618"/>
            <a:ext cx="8423362" cy="87158"/>
          </a:xfrm>
        </p:spPr>
        <p:txBody>
          <a:bodyPr>
            <a:noAutofit/>
          </a:bodyPr>
          <a:lstStyle/>
          <a:p>
            <a:r>
              <a:rPr lang="es-MX" sz="2400" dirty="0"/>
              <a:t>¿QUÉ TIPOS DE EMPLEO GENERAN LAS CONCESIONES?</a:t>
            </a:r>
            <a:endParaRPr lang="en-US" sz="2400"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0321637" y="105191"/>
            <a:ext cx="1163580" cy="1391099"/>
          </a:xfrm>
          <a:prstGeom prst="rect">
            <a:avLst/>
          </a:prstGeom>
          <a:noFill/>
        </p:spPr>
      </p:pic>
      <p:sp>
        <p:nvSpPr>
          <p:cNvPr id="7" name="Rectángulo 6">
            <a:extLst>
              <a:ext uri="{FF2B5EF4-FFF2-40B4-BE49-F238E27FC236}">
                <a16:creationId xmlns:a16="http://schemas.microsoft.com/office/drawing/2014/main" id="{38CA5227-2C76-A7A4-B30A-6119CEB7F34E}"/>
              </a:ext>
            </a:extLst>
          </p:cNvPr>
          <p:cNvSpPr/>
          <p:nvPr/>
        </p:nvSpPr>
        <p:spPr>
          <a:xfrm>
            <a:off x="0" y="3076375"/>
            <a:ext cx="2078984" cy="518602"/>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s-CO" sz="1600" b="1" kern="0" dirty="0">
                <a:solidFill>
                  <a:srgbClr val="010407"/>
                </a:solidFill>
                <a:latin typeface="Calibri Light" panose="020F0302020204030204" pitchFamily="34" charset="0"/>
                <a:cs typeface="Calibri Light" panose="020F0302020204030204" pitchFamily="34" charset="0"/>
                <a:sym typeface="Arial"/>
              </a:rPr>
              <a:t>TIPO DE EMPLEOS</a:t>
            </a:r>
            <a:endParaRPr lang="es-CO" sz="1300" b="1" kern="0" dirty="0">
              <a:solidFill>
                <a:srgbClr val="010407"/>
              </a:solidFill>
              <a:latin typeface="Calibri Light" panose="020F0302020204030204" pitchFamily="34" charset="0"/>
              <a:cs typeface="Calibri Light" panose="020F0302020204030204" pitchFamily="34" charset="0"/>
              <a:sym typeface="Arial"/>
            </a:endParaRPr>
          </a:p>
        </p:txBody>
      </p:sp>
      <p:sp>
        <p:nvSpPr>
          <p:cNvPr id="8" name="Rectángulo 7">
            <a:extLst>
              <a:ext uri="{FF2B5EF4-FFF2-40B4-BE49-F238E27FC236}">
                <a16:creationId xmlns:a16="http://schemas.microsoft.com/office/drawing/2014/main" id="{39141C2C-678F-A240-BD9C-FED339F00CCE}"/>
              </a:ext>
            </a:extLst>
          </p:cNvPr>
          <p:cNvSpPr/>
          <p:nvPr/>
        </p:nvSpPr>
        <p:spPr>
          <a:xfrm>
            <a:off x="860185" y="3644430"/>
            <a:ext cx="211873" cy="197823"/>
          </a:xfrm>
          <a:prstGeom prst="rect">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0" name="Conector recto 9"/>
          <p:cNvCxnSpPr/>
          <p:nvPr/>
        </p:nvCxnSpPr>
        <p:spPr>
          <a:xfrm>
            <a:off x="1086715" y="3748573"/>
            <a:ext cx="9776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V="1">
            <a:off x="2078984" y="1967345"/>
            <a:ext cx="0" cy="17759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a:off x="2078984" y="3743342"/>
            <a:ext cx="0" cy="1659931"/>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39141C2C-678F-A240-BD9C-FED339F00CCE}"/>
              </a:ext>
            </a:extLst>
          </p:cNvPr>
          <p:cNvSpPr/>
          <p:nvPr/>
        </p:nvSpPr>
        <p:spPr>
          <a:xfrm>
            <a:off x="1958391" y="1788469"/>
            <a:ext cx="211873" cy="197823"/>
          </a:xfrm>
          <a:prstGeom prst="rect">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a:extLst>
              <a:ext uri="{FF2B5EF4-FFF2-40B4-BE49-F238E27FC236}">
                <a16:creationId xmlns:a16="http://schemas.microsoft.com/office/drawing/2014/main" id="{39141C2C-678F-A240-BD9C-FED339F00CCE}"/>
              </a:ext>
            </a:extLst>
          </p:cNvPr>
          <p:cNvSpPr/>
          <p:nvPr/>
        </p:nvSpPr>
        <p:spPr>
          <a:xfrm>
            <a:off x="1973047" y="5403273"/>
            <a:ext cx="211873" cy="197823"/>
          </a:xfrm>
          <a:prstGeom prst="rect">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8" name="Conector recto 17"/>
          <p:cNvCxnSpPr>
            <a:stCxn id="15" idx="3"/>
          </p:cNvCxnSpPr>
          <p:nvPr/>
        </p:nvCxnSpPr>
        <p:spPr>
          <a:xfrm flipV="1">
            <a:off x="2170264" y="1887380"/>
            <a:ext cx="13765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p:cNvCxnSpPr>
            <a:stCxn id="16" idx="3"/>
          </p:cNvCxnSpPr>
          <p:nvPr/>
        </p:nvCxnSpPr>
        <p:spPr>
          <a:xfrm flipV="1">
            <a:off x="2184920" y="5502184"/>
            <a:ext cx="1347989" cy="1"/>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ángulo redondeado 20"/>
          <p:cNvSpPr/>
          <p:nvPr/>
        </p:nvSpPr>
        <p:spPr>
          <a:xfrm>
            <a:off x="3546764" y="1556014"/>
            <a:ext cx="2244436" cy="6627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MANO DE OBRA CALIFICADA</a:t>
            </a:r>
            <a:endParaRPr lang="en-US" dirty="0"/>
          </a:p>
        </p:txBody>
      </p:sp>
      <p:sp>
        <p:nvSpPr>
          <p:cNvPr id="22" name="Rectángulo redondeado 21"/>
          <p:cNvSpPr/>
          <p:nvPr/>
        </p:nvSpPr>
        <p:spPr>
          <a:xfrm>
            <a:off x="3546765" y="5114256"/>
            <a:ext cx="2244436" cy="7462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MANO DE OBRA NO CALIFICADA </a:t>
            </a:r>
            <a:endParaRPr lang="en-US" dirty="0"/>
          </a:p>
        </p:txBody>
      </p:sp>
      <p:cxnSp>
        <p:nvCxnSpPr>
          <p:cNvPr id="27" name="Conector angular 26"/>
          <p:cNvCxnSpPr>
            <a:stCxn id="21" idx="2"/>
            <a:endCxn id="28" idx="1"/>
          </p:cNvCxnSpPr>
          <p:nvPr/>
        </p:nvCxnSpPr>
        <p:spPr>
          <a:xfrm rot="16200000" flipH="1">
            <a:off x="5112260" y="1775467"/>
            <a:ext cx="540461" cy="142701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8" name="Rectángulo redondeado 27"/>
          <p:cNvSpPr/>
          <p:nvPr/>
        </p:nvSpPr>
        <p:spPr>
          <a:xfrm>
            <a:off x="6095999" y="1556014"/>
            <a:ext cx="2660074" cy="24063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914377">
              <a:defRPr/>
            </a:pPr>
            <a:r>
              <a:rPr lang="es-CO" sz="1400" b="1" dirty="0">
                <a:solidFill>
                  <a:schemeClr val="tx1"/>
                </a:solidFill>
                <a:cs typeface="Calibri Light" panose="020F0302020204030204" pitchFamily="34" charset="0"/>
              </a:rPr>
              <a:t>Técnicos, tecnólogos y profesionales: </a:t>
            </a:r>
          </a:p>
          <a:p>
            <a:pPr lvl="0" algn="ctr" defTabSz="914377">
              <a:defRPr/>
            </a:pPr>
            <a:r>
              <a:rPr lang="es-CO" sz="1400" b="1" dirty="0">
                <a:solidFill>
                  <a:schemeClr val="tx1"/>
                </a:solidFill>
                <a:cs typeface="Calibri Light" panose="020F0302020204030204" pitchFamily="34" charset="0"/>
              </a:rPr>
              <a:t>Ingenieros civiles,</a:t>
            </a:r>
          </a:p>
          <a:p>
            <a:pPr lvl="0" algn="ctr" defTabSz="914377">
              <a:defRPr/>
            </a:pPr>
            <a:r>
              <a:rPr lang="es-CO" sz="1400" b="1" dirty="0">
                <a:solidFill>
                  <a:schemeClr val="tx1"/>
                </a:solidFill>
                <a:cs typeface="Calibri Light" panose="020F0302020204030204" pitchFamily="34" charset="0"/>
              </a:rPr>
              <a:t>Arqueólogos,</a:t>
            </a:r>
          </a:p>
          <a:p>
            <a:pPr lvl="0" algn="ctr" defTabSz="914377">
              <a:defRPr/>
            </a:pPr>
            <a:r>
              <a:rPr lang="es-CO" sz="1400" b="1" dirty="0">
                <a:solidFill>
                  <a:schemeClr val="tx1"/>
                </a:solidFill>
                <a:cs typeface="Calibri Light" panose="020F0302020204030204" pitchFamily="34" charset="0"/>
              </a:rPr>
              <a:t>Topógrafos,</a:t>
            </a:r>
          </a:p>
          <a:p>
            <a:pPr lvl="0" algn="ctr" defTabSz="914377">
              <a:defRPr/>
            </a:pPr>
            <a:r>
              <a:rPr lang="es-CO" sz="1400" b="1" dirty="0">
                <a:solidFill>
                  <a:schemeClr val="tx1"/>
                </a:solidFill>
                <a:cs typeface="Calibri Light" panose="020F0302020204030204" pitchFamily="34" charset="0"/>
              </a:rPr>
              <a:t>Profesionales sociales y ambientales,</a:t>
            </a:r>
          </a:p>
          <a:p>
            <a:pPr lvl="0" algn="ctr" defTabSz="914377">
              <a:defRPr/>
            </a:pPr>
            <a:r>
              <a:rPr lang="es-CO" sz="1400" b="1" dirty="0">
                <a:solidFill>
                  <a:schemeClr val="tx1"/>
                </a:solidFill>
                <a:cs typeface="Calibri Light" panose="020F0302020204030204" pitchFamily="34" charset="0"/>
              </a:rPr>
              <a:t>Inspectores SISO</a:t>
            </a:r>
          </a:p>
          <a:p>
            <a:pPr lvl="0" algn="ctr" defTabSz="914377">
              <a:defRPr/>
            </a:pPr>
            <a:r>
              <a:rPr lang="es-CO" sz="1400" b="1" dirty="0">
                <a:solidFill>
                  <a:schemeClr val="tx1"/>
                </a:solidFill>
                <a:cs typeface="Calibri Light" panose="020F0302020204030204" pitchFamily="34" charset="0"/>
              </a:rPr>
              <a:t>Administrativos, abogados, entre otros</a:t>
            </a:r>
            <a:r>
              <a:rPr lang="es-CO" sz="1600" dirty="0">
                <a:solidFill>
                  <a:srgbClr val="073763"/>
                </a:solidFill>
                <a:latin typeface="Calibri Light" panose="020F0302020204030204" pitchFamily="34" charset="0"/>
                <a:cs typeface="Calibri Light" panose="020F0302020204030204" pitchFamily="34" charset="0"/>
              </a:rPr>
              <a:t>. </a:t>
            </a:r>
          </a:p>
        </p:txBody>
      </p:sp>
      <p:cxnSp>
        <p:nvCxnSpPr>
          <p:cNvPr id="34" name="Conector recto 33"/>
          <p:cNvCxnSpPr>
            <a:stCxn id="22" idx="3"/>
          </p:cNvCxnSpPr>
          <p:nvPr/>
        </p:nvCxnSpPr>
        <p:spPr>
          <a:xfrm>
            <a:off x="5791201" y="5487365"/>
            <a:ext cx="304798" cy="14819"/>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ángulo redondeado 34"/>
          <p:cNvSpPr/>
          <p:nvPr/>
        </p:nvSpPr>
        <p:spPr>
          <a:xfrm>
            <a:off x="6095999" y="4156638"/>
            <a:ext cx="2687783" cy="2486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914377">
              <a:defRPr/>
            </a:pPr>
            <a:r>
              <a:rPr lang="es-CO" sz="1200" b="1" dirty="0">
                <a:solidFill>
                  <a:schemeClr val="tx1"/>
                </a:solidFill>
                <a:cs typeface="Calibri Light" panose="020F0302020204030204" pitchFamily="34" charset="0"/>
                <a:sym typeface="Arial" panose="020B0604020202020204" pitchFamily="34" charset="0"/>
              </a:rPr>
              <a:t>Ayudantes de obras y oficiales de construcción</a:t>
            </a:r>
          </a:p>
          <a:p>
            <a:pPr lvl="0" algn="ctr" defTabSz="914377">
              <a:defRPr/>
            </a:pPr>
            <a:r>
              <a:rPr lang="es-CO" sz="1200" b="1" dirty="0">
                <a:solidFill>
                  <a:schemeClr val="tx1"/>
                </a:solidFill>
                <a:cs typeface="Calibri Light" panose="020F0302020204030204" pitchFamily="34" charset="0"/>
                <a:sym typeface="Arial" panose="020B0604020202020204" pitchFamily="34" charset="0"/>
              </a:rPr>
              <a:t>Auxiliares de arqueología</a:t>
            </a:r>
          </a:p>
          <a:p>
            <a:pPr lvl="0" algn="ctr" defTabSz="914377">
              <a:defRPr/>
            </a:pPr>
            <a:r>
              <a:rPr lang="es-CO" sz="1200" b="1" dirty="0">
                <a:solidFill>
                  <a:schemeClr val="tx1"/>
                </a:solidFill>
                <a:cs typeface="Calibri Light" panose="020F0302020204030204" pitchFamily="34" charset="0"/>
                <a:sym typeface="Arial" panose="020B0604020202020204" pitchFamily="34" charset="0"/>
              </a:rPr>
              <a:t>Servicios generales</a:t>
            </a:r>
          </a:p>
          <a:p>
            <a:pPr lvl="0" algn="ctr" defTabSz="914377">
              <a:defRPr/>
            </a:pPr>
            <a:r>
              <a:rPr lang="es-CO" sz="1200" b="1" dirty="0">
                <a:solidFill>
                  <a:schemeClr val="tx1"/>
                </a:solidFill>
                <a:cs typeface="Calibri Light" panose="020F0302020204030204" pitchFamily="34" charset="0"/>
                <a:sym typeface="Arial" panose="020B0604020202020204" pitchFamily="34" charset="0"/>
              </a:rPr>
              <a:t>Conductores </a:t>
            </a:r>
          </a:p>
          <a:p>
            <a:pPr lvl="0" algn="ctr" defTabSz="914377">
              <a:defRPr/>
            </a:pPr>
            <a:r>
              <a:rPr lang="es-CO" sz="1200" b="1" dirty="0">
                <a:solidFill>
                  <a:schemeClr val="tx1"/>
                </a:solidFill>
                <a:cs typeface="Calibri Light" panose="020F0302020204030204" pitchFamily="34" charset="0"/>
                <a:sym typeface="Arial" panose="020B0604020202020204" pitchFamily="34" charset="0"/>
              </a:rPr>
              <a:t>Recaudadores de peajes</a:t>
            </a:r>
          </a:p>
          <a:p>
            <a:pPr lvl="0" algn="ctr" defTabSz="914377">
              <a:defRPr/>
            </a:pPr>
            <a:r>
              <a:rPr lang="es-CO" sz="1200" b="1" dirty="0">
                <a:solidFill>
                  <a:schemeClr val="tx1"/>
                </a:solidFill>
                <a:cs typeface="Calibri Light" panose="020F0302020204030204" pitchFamily="34" charset="0"/>
                <a:sym typeface="Arial" panose="020B0604020202020204" pitchFamily="34" charset="0"/>
              </a:rPr>
              <a:t>Paleteros y vigilantes</a:t>
            </a:r>
          </a:p>
          <a:p>
            <a:pPr lvl="0" algn="ctr" defTabSz="914377">
              <a:defRPr/>
            </a:pPr>
            <a:r>
              <a:rPr lang="es-CO" sz="1200" b="1" dirty="0">
                <a:solidFill>
                  <a:schemeClr val="tx1"/>
                </a:solidFill>
                <a:cs typeface="Calibri Light" panose="020F0302020204030204" pitchFamily="34" charset="0"/>
                <a:sym typeface="Arial" panose="020B0604020202020204" pitchFamily="34" charset="0"/>
              </a:rPr>
              <a:t>Operador de maquinaria, cadeneros, operadores de equipo pesado, perforadores, auxiliares de carro – taller, entre otros</a:t>
            </a:r>
            <a:endParaRPr lang="es-CO" dirty="0">
              <a:solidFill>
                <a:srgbClr val="073763"/>
              </a:solidFill>
              <a:latin typeface="Calibri Light" panose="020F0302020204030204" pitchFamily="34" charset="0"/>
              <a:cs typeface="Calibri Light" panose="020F0302020204030204" pitchFamily="34" charset="0"/>
              <a:sym typeface="Arial" panose="020B0604020202020204" pitchFamily="34" charset="0"/>
            </a:endParaRPr>
          </a:p>
        </p:txBody>
      </p:sp>
      <p:pic>
        <p:nvPicPr>
          <p:cNvPr id="36" name="Imagen 35">
            <a:extLst>
              <a:ext uri="{FF2B5EF4-FFF2-40B4-BE49-F238E27FC236}">
                <a16:creationId xmlns:a16="http://schemas.microsoft.com/office/drawing/2014/main" id="{B05E2488-FCD0-64DA-9425-F2A9832CC5B6}"/>
              </a:ext>
            </a:extLst>
          </p:cNvPr>
          <p:cNvPicPr>
            <a:picLocks noChangeAspect="1"/>
          </p:cNvPicPr>
          <p:nvPr/>
        </p:nvPicPr>
        <p:blipFill>
          <a:blip r:embed="rId3"/>
          <a:stretch>
            <a:fillRect/>
          </a:stretch>
        </p:blipFill>
        <p:spPr>
          <a:xfrm>
            <a:off x="9916626" y="5006791"/>
            <a:ext cx="1466509" cy="1466509"/>
          </a:xfrm>
          <a:prstGeom prst="rect">
            <a:avLst/>
          </a:prstGeom>
        </p:spPr>
      </p:pic>
      <p:pic>
        <p:nvPicPr>
          <p:cNvPr id="37" name="Imagen 36">
            <a:extLst>
              <a:ext uri="{FF2B5EF4-FFF2-40B4-BE49-F238E27FC236}">
                <a16:creationId xmlns:a16="http://schemas.microsoft.com/office/drawing/2014/main" id="{F31B03B3-2A75-2BC0-D298-08861ACD0267}"/>
              </a:ext>
            </a:extLst>
          </p:cNvPr>
          <p:cNvPicPr>
            <a:picLocks noChangeAspect="1"/>
          </p:cNvPicPr>
          <p:nvPr/>
        </p:nvPicPr>
        <p:blipFill>
          <a:blip r:embed="rId4"/>
          <a:stretch>
            <a:fillRect/>
          </a:stretch>
        </p:blipFill>
        <p:spPr>
          <a:xfrm>
            <a:off x="9925155" y="3745381"/>
            <a:ext cx="1457980" cy="1132750"/>
          </a:xfrm>
          <a:prstGeom prst="ellipse">
            <a:avLst/>
          </a:prstGeom>
        </p:spPr>
      </p:pic>
      <p:pic>
        <p:nvPicPr>
          <p:cNvPr id="38" name="Imagen 37">
            <a:extLst>
              <a:ext uri="{FF2B5EF4-FFF2-40B4-BE49-F238E27FC236}">
                <a16:creationId xmlns:a16="http://schemas.microsoft.com/office/drawing/2014/main" id="{4F648ADA-E339-BA69-0DBD-3AAF221F7306}"/>
              </a:ext>
            </a:extLst>
          </p:cNvPr>
          <p:cNvPicPr>
            <a:picLocks noChangeAspect="1"/>
          </p:cNvPicPr>
          <p:nvPr/>
        </p:nvPicPr>
        <p:blipFill rotWithShape="1">
          <a:blip r:embed="rId5"/>
          <a:srcRect t="17353" b="52579"/>
          <a:stretch/>
        </p:blipFill>
        <p:spPr>
          <a:xfrm>
            <a:off x="9096880" y="1853928"/>
            <a:ext cx="2781619" cy="1790502"/>
          </a:xfrm>
          <a:prstGeom prst="flowChartMultidocument">
            <a:avLst/>
          </a:prstGeom>
        </p:spPr>
      </p:pic>
      <p:pic>
        <p:nvPicPr>
          <p:cNvPr id="40" name="Imagen 39">
            <a:extLst>
              <a:ext uri="{FF2B5EF4-FFF2-40B4-BE49-F238E27FC236}">
                <a16:creationId xmlns:a16="http://schemas.microsoft.com/office/drawing/2014/main" id="{953DED91-0510-E95E-F22B-BFB9DB46EE1D}"/>
              </a:ext>
            </a:extLst>
          </p:cNvPr>
          <p:cNvPicPr>
            <a:picLocks noChangeAspect="1"/>
          </p:cNvPicPr>
          <p:nvPr/>
        </p:nvPicPr>
        <p:blipFill rotWithShape="1">
          <a:blip r:embed="rId6"/>
          <a:srcRect t="48850" r="73488"/>
          <a:stretch/>
        </p:blipFill>
        <p:spPr>
          <a:xfrm>
            <a:off x="2651631" y="3033099"/>
            <a:ext cx="2778927" cy="1845032"/>
          </a:xfrm>
          <a:prstGeom prst="flowChartMultidocument">
            <a:avLst/>
          </a:prstGeom>
        </p:spPr>
      </p:pic>
    </p:spTree>
    <p:extLst>
      <p:ext uri="{BB962C8B-B14F-4D97-AF65-F5344CB8AC3E}">
        <p14:creationId xmlns:p14="http://schemas.microsoft.com/office/powerpoint/2010/main" val="2408409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98498" y="954801"/>
            <a:ext cx="8122709" cy="655469"/>
          </a:xfrm>
        </p:spPr>
        <p:txBody>
          <a:bodyPr>
            <a:noAutofit/>
          </a:bodyPr>
          <a:lstStyle/>
          <a:p>
            <a:pPr algn="ctr"/>
            <a:r>
              <a:rPr lang="es-ES" sz="2000" dirty="0"/>
              <a:t>Cumplimientos de los Planes de Gestión Social Contractual, de Manejo Ambiental y el apoyo a los proyectos productivos </a:t>
            </a:r>
            <a:endParaRPr lang="en-US" sz="2000" dirty="0"/>
          </a:p>
        </p:txBody>
      </p:sp>
      <p:sp>
        <p:nvSpPr>
          <p:cNvPr id="4" name="Elipse 3"/>
          <p:cNvSpPr/>
          <p:nvPr/>
        </p:nvSpPr>
        <p:spPr>
          <a:xfrm>
            <a:off x="264188" y="401782"/>
            <a:ext cx="2953987" cy="4418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400" b="1" u="sng" dirty="0">
                <a:ln w="0"/>
                <a:solidFill>
                  <a:schemeClr val="tx1"/>
                </a:solidFill>
                <a:effectLst>
                  <a:outerShdw blurRad="38100" dist="19050" dir="2700000" algn="tl" rotWithShape="0">
                    <a:schemeClr val="dk1">
                      <a:alpha val="40000"/>
                    </a:schemeClr>
                  </a:outerShdw>
                </a:effectLst>
              </a:rPr>
              <a:t>Proyecto </a:t>
            </a:r>
            <a:r>
              <a:rPr lang="es-ES" sz="1400" b="1" u="sng" dirty="0">
                <a:ln w="0"/>
                <a:solidFill>
                  <a:schemeClr val="tx1"/>
                </a:solidFill>
                <a:effectLst>
                  <a:outerShdw blurRad="38100" dist="19050" dir="2700000" algn="tl" rotWithShape="0">
                    <a:schemeClr val="dk1">
                      <a:alpha val="40000"/>
                    </a:schemeClr>
                  </a:outerShdw>
                </a:effectLst>
              </a:rPr>
              <a:t>Santana-Mocoa-Neiva</a:t>
            </a:r>
          </a:p>
          <a:p>
            <a:pPr algn="just"/>
            <a:r>
              <a:rPr lang="es-ES" sz="1200" dirty="0">
                <a:ln w="0"/>
                <a:solidFill>
                  <a:schemeClr val="tx1"/>
                </a:solidFill>
                <a:effectLst>
                  <a:outerShdw blurRad="38100" dist="19050" dir="2700000" algn="tl" rotWithShape="0">
                    <a:schemeClr val="dk1">
                      <a:alpha val="40000"/>
                    </a:schemeClr>
                  </a:outerShdw>
                </a:effectLst>
              </a:rPr>
              <a:t>El día 23 de octubre, de manera anticipada a los tiempos establecidos, entraron en funcionamiento 5 Kilómetros de la nueva variante del municipio de Gigante (tramo entre  Vereda la Honda y quebrada La </a:t>
            </a:r>
            <a:r>
              <a:rPr lang="es-ES" sz="1200" dirty="0" err="1">
                <a:ln w="0"/>
                <a:solidFill>
                  <a:schemeClr val="tx1"/>
                </a:solidFill>
                <a:effectLst>
                  <a:outerShdw blurRad="38100" dist="19050" dir="2700000" algn="tl" rotWithShape="0">
                    <a:schemeClr val="dk1">
                      <a:alpha val="40000"/>
                    </a:schemeClr>
                  </a:outerShdw>
                </a:effectLst>
              </a:rPr>
              <a:t>Guandinosa</a:t>
            </a:r>
            <a:r>
              <a:rPr lang="es-ES" sz="1200" dirty="0">
                <a:ln w="0"/>
                <a:solidFill>
                  <a:schemeClr val="tx1"/>
                </a:solidFill>
                <a:effectLst>
                  <a:outerShdw blurRad="38100" dist="19050" dir="2700000" algn="tl" rotWithShape="0">
                    <a:schemeClr val="dk1">
                      <a:alpha val="40000"/>
                    </a:schemeClr>
                  </a:outerShdw>
                </a:effectLst>
              </a:rPr>
              <a:t>) y 28.9 Kilómetros de rehabilitación del trayecto Gigante-Garzón, correspondientes a la Unidad Funcional 3.</a:t>
            </a:r>
            <a:endParaRPr lang="en-US" sz="1200" dirty="0"/>
          </a:p>
        </p:txBody>
      </p:sp>
      <p:pic>
        <p:nvPicPr>
          <p:cNvPr id="6" name="Imagen 5"/>
          <p:cNvPicPr>
            <a:picLocks noChangeAspect="1"/>
          </p:cNvPicPr>
          <p:nvPr/>
        </p:nvPicPr>
        <p:blipFill>
          <a:blip r:embed="rId2"/>
          <a:stretch>
            <a:fillRect/>
          </a:stretch>
        </p:blipFill>
        <p:spPr>
          <a:xfrm>
            <a:off x="7720149" y="1832066"/>
            <a:ext cx="3401059" cy="2988128"/>
          </a:xfrm>
          <a:prstGeom prst="rect">
            <a:avLst/>
          </a:prstGeom>
        </p:spPr>
      </p:pic>
      <p:pic>
        <p:nvPicPr>
          <p:cNvPr id="7" name="Imagen 6"/>
          <p:cNvPicPr>
            <a:picLocks noChangeAspect="1"/>
          </p:cNvPicPr>
          <p:nvPr/>
        </p:nvPicPr>
        <p:blipFill>
          <a:blip r:embed="rId3"/>
          <a:stretch>
            <a:fillRect/>
          </a:stretch>
        </p:blipFill>
        <p:spPr>
          <a:xfrm>
            <a:off x="3807248" y="2481942"/>
            <a:ext cx="3410555" cy="3991704"/>
          </a:xfrm>
          <a:prstGeom prst="rect">
            <a:avLst/>
          </a:prstGeom>
        </p:spPr>
      </p:pic>
      <p:sp>
        <p:nvSpPr>
          <p:cNvPr id="8" name="Medio marco 7"/>
          <p:cNvSpPr/>
          <p:nvPr/>
        </p:nvSpPr>
        <p:spPr>
          <a:xfrm>
            <a:off x="3500845" y="2227216"/>
            <a:ext cx="953589" cy="509451"/>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Medio marco 8"/>
          <p:cNvSpPr/>
          <p:nvPr/>
        </p:nvSpPr>
        <p:spPr>
          <a:xfrm rot="16200000">
            <a:off x="3722665" y="5996601"/>
            <a:ext cx="509951" cy="953590"/>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Medio marco 9"/>
          <p:cNvSpPr/>
          <p:nvPr/>
        </p:nvSpPr>
        <p:spPr>
          <a:xfrm rot="10800000">
            <a:off x="6638324" y="6218919"/>
            <a:ext cx="862149" cy="509451"/>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Medio marco 10"/>
          <p:cNvSpPr/>
          <p:nvPr/>
        </p:nvSpPr>
        <p:spPr>
          <a:xfrm rot="5400000">
            <a:off x="6761224" y="1997420"/>
            <a:ext cx="509452" cy="969043"/>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Medio marco 11"/>
          <p:cNvSpPr/>
          <p:nvPr/>
        </p:nvSpPr>
        <p:spPr>
          <a:xfrm rot="16200000">
            <a:off x="7459890" y="4515162"/>
            <a:ext cx="520519" cy="529694"/>
          </a:xfrm>
          <a:prstGeom prst="halfFra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Medio marco 12"/>
          <p:cNvSpPr/>
          <p:nvPr/>
        </p:nvSpPr>
        <p:spPr>
          <a:xfrm rot="5400000">
            <a:off x="10755515" y="1648740"/>
            <a:ext cx="655468" cy="482155"/>
          </a:xfrm>
          <a:prstGeom prst="halfFra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adroTexto 13"/>
          <p:cNvSpPr txBox="1"/>
          <p:nvPr/>
        </p:nvSpPr>
        <p:spPr>
          <a:xfrm>
            <a:off x="7720149" y="6211669"/>
            <a:ext cx="4284617" cy="307777"/>
          </a:xfrm>
          <a:prstGeom prst="rect">
            <a:avLst/>
          </a:prstGeom>
          <a:noFill/>
        </p:spPr>
        <p:txBody>
          <a:bodyPr wrap="square" rtlCol="0">
            <a:spAutoFit/>
          </a:bodyPr>
          <a:lstStyle/>
          <a:p>
            <a:r>
              <a:rPr lang="es-MX" sz="1400" dirty="0"/>
              <a:t>Corte de la información: Diciembre 2024</a:t>
            </a:r>
            <a:endParaRPr lang="en-US" sz="1400" dirty="0"/>
          </a:p>
        </p:txBody>
      </p:sp>
      <p:pic>
        <p:nvPicPr>
          <p:cNvPr id="15" name="Imagen 14"/>
          <p:cNvPicPr>
            <a:picLocks noChangeAspect="1"/>
          </p:cNvPicPr>
          <p:nvPr/>
        </p:nvPicPr>
        <p:blipFill>
          <a:blip r:embed="rId4"/>
          <a:stretch>
            <a:fillRect/>
          </a:stretch>
        </p:blipFill>
        <p:spPr>
          <a:xfrm>
            <a:off x="217896" y="4820194"/>
            <a:ext cx="1413801" cy="1413801"/>
          </a:xfrm>
          <a:prstGeom prst="rect">
            <a:avLst/>
          </a:prstGeom>
        </p:spPr>
      </p:pic>
      <p:pic>
        <p:nvPicPr>
          <p:cNvPr id="17" name="Imagen 16">
            <a:extLst>
              <a:ext uri="{FF2B5EF4-FFF2-40B4-BE49-F238E27FC236}">
                <a16:creationId xmlns:a16="http://schemas.microsoft.com/office/drawing/2014/main" id="{F3DEA84B-DA80-1371-98C4-9C2D50A02E17}"/>
              </a:ext>
            </a:extLst>
          </p:cNvPr>
          <p:cNvPicPr>
            <a:picLocks noChangeAspect="1"/>
          </p:cNvPicPr>
          <p:nvPr/>
        </p:nvPicPr>
        <p:blipFill>
          <a:blip r:embed="rId5"/>
          <a:stretch>
            <a:fillRect/>
          </a:stretch>
        </p:blipFill>
        <p:spPr>
          <a:xfrm>
            <a:off x="1806573" y="5101245"/>
            <a:ext cx="1457980" cy="1132750"/>
          </a:xfrm>
          <a:prstGeom prst="ellipse">
            <a:avLst/>
          </a:prstGeom>
        </p:spPr>
      </p:pic>
    </p:spTree>
    <p:extLst>
      <p:ext uri="{BB962C8B-B14F-4D97-AF65-F5344CB8AC3E}">
        <p14:creationId xmlns:p14="http://schemas.microsoft.com/office/powerpoint/2010/main" val="686784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34828" y="1136468"/>
            <a:ext cx="9309644" cy="578304"/>
          </a:xfrm>
        </p:spPr>
        <p:txBody>
          <a:bodyPr>
            <a:normAutofit/>
          </a:bodyPr>
          <a:lstStyle/>
          <a:p>
            <a:pPr algn="ctr"/>
            <a:r>
              <a:rPr lang="es-MX" sz="2800" dirty="0"/>
              <a:t>Infraestructura para las comunidades</a:t>
            </a:r>
            <a:endParaRPr lang="en-US" sz="2800" dirty="0"/>
          </a:p>
        </p:txBody>
      </p:sp>
      <p:sp>
        <p:nvSpPr>
          <p:cNvPr id="3" name="Marcador de texto 2"/>
          <p:cNvSpPr>
            <a:spLocks noGrp="1"/>
          </p:cNvSpPr>
          <p:nvPr>
            <p:ph type="body" idx="1"/>
          </p:nvPr>
        </p:nvSpPr>
        <p:spPr>
          <a:xfrm>
            <a:off x="2490346" y="1861278"/>
            <a:ext cx="7211308" cy="379378"/>
          </a:xfrm>
        </p:spPr>
        <p:txBody>
          <a:bodyPr>
            <a:normAutofit fontScale="92500" lnSpcReduction="10000"/>
          </a:bodyPr>
          <a:lstStyle/>
          <a:p>
            <a:r>
              <a:rPr lang="es-MX" b="1" dirty="0">
                <a:solidFill>
                  <a:schemeClr val="tx1"/>
                </a:solidFill>
              </a:rPr>
              <a:t>Proyecto carretero  Conexión Pacífico 3 </a:t>
            </a:r>
          </a:p>
          <a:p>
            <a:endParaRPr lang="es-MX" b="1" dirty="0">
              <a:solidFill>
                <a:schemeClr val="tx1"/>
              </a:solidFill>
            </a:endParaRPr>
          </a:p>
        </p:txBody>
      </p:sp>
      <p:pic>
        <p:nvPicPr>
          <p:cNvPr id="4" name="Imagen 3"/>
          <p:cNvPicPr>
            <a:picLocks noChangeAspect="1"/>
          </p:cNvPicPr>
          <p:nvPr/>
        </p:nvPicPr>
        <p:blipFill rotWithShape="1">
          <a:blip r:embed="rId2"/>
          <a:srcRect l="59040" t="24978" r="387" b="33654"/>
          <a:stretch/>
        </p:blipFill>
        <p:spPr>
          <a:xfrm>
            <a:off x="5478611" y="2916239"/>
            <a:ext cx="5534988" cy="3187337"/>
          </a:xfrm>
          <a:prstGeom prst="rect">
            <a:avLst/>
          </a:prstGeom>
        </p:spPr>
      </p:pic>
      <p:sp>
        <p:nvSpPr>
          <p:cNvPr id="5" name="Medio marco 4"/>
          <p:cNvSpPr/>
          <p:nvPr/>
        </p:nvSpPr>
        <p:spPr>
          <a:xfrm>
            <a:off x="5478611" y="2813469"/>
            <a:ext cx="511538" cy="401797"/>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Medio marco 5"/>
          <p:cNvSpPr/>
          <p:nvPr/>
        </p:nvSpPr>
        <p:spPr>
          <a:xfrm rot="10800000">
            <a:off x="10830826" y="5933758"/>
            <a:ext cx="365546" cy="339635"/>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adroTexto 6"/>
          <p:cNvSpPr txBox="1"/>
          <p:nvPr/>
        </p:nvSpPr>
        <p:spPr>
          <a:xfrm>
            <a:off x="979714" y="2813469"/>
            <a:ext cx="3879669" cy="2031325"/>
          </a:xfrm>
          <a:prstGeom prst="rect">
            <a:avLst/>
          </a:prstGeom>
          <a:noFill/>
        </p:spPr>
        <p:txBody>
          <a:bodyPr wrap="square" rtlCol="0">
            <a:spAutoFit/>
          </a:bodyPr>
          <a:lstStyle/>
          <a:p>
            <a:pPr algn="just"/>
            <a:r>
              <a:rPr lang="es-MX" dirty="0"/>
              <a:t>Socialización de finalización del puente Peatonal “Calle Larga” en el municipio de Supía (Caldas)  y talleres de seguridad y cultura viales desarrollados a lo largo y ancho del proyecto. </a:t>
            </a:r>
            <a:endParaRPr lang="en-US" dirty="0"/>
          </a:p>
        </p:txBody>
      </p:sp>
      <p:pic>
        <p:nvPicPr>
          <p:cNvPr id="9" name="Imagen 8"/>
          <p:cNvPicPr>
            <a:picLocks noChangeAspect="1"/>
          </p:cNvPicPr>
          <p:nvPr/>
        </p:nvPicPr>
        <p:blipFill>
          <a:blip r:embed="rId3"/>
          <a:stretch>
            <a:fillRect/>
          </a:stretch>
        </p:blipFill>
        <p:spPr>
          <a:xfrm>
            <a:off x="979714" y="4920426"/>
            <a:ext cx="1416509" cy="1416509"/>
          </a:xfrm>
          <a:prstGeom prst="rect">
            <a:avLst/>
          </a:prstGeom>
        </p:spPr>
      </p:pic>
      <p:pic>
        <p:nvPicPr>
          <p:cNvPr id="10" name="Imagen 9"/>
          <p:cNvPicPr>
            <a:picLocks noChangeAspect="1"/>
          </p:cNvPicPr>
          <p:nvPr/>
        </p:nvPicPr>
        <p:blipFill>
          <a:blip r:embed="rId4"/>
          <a:stretch>
            <a:fillRect/>
          </a:stretch>
        </p:blipFill>
        <p:spPr>
          <a:xfrm>
            <a:off x="2691928" y="5061703"/>
            <a:ext cx="1457070" cy="1133954"/>
          </a:xfrm>
          <a:prstGeom prst="rect">
            <a:avLst/>
          </a:prstGeom>
        </p:spPr>
      </p:pic>
      <p:sp>
        <p:nvSpPr>
          <p:cNvPr id="13" name="CuadroTexto 12">
            <a:extLst>
              <a:ext uri="{FF2B5EF4-FFF2-40B4-BE49-F238E27FC236}">
                <a16:creationId xmlns:a16="http://schemas.microsoft.com/office/drawing/2014/main" id="{7179F10F-8AEC-8330-B6E5-6EFC63B824A7}"/>
              </a:ext>
            </a:extLst>
          </p:cNvPr>
          <p:cNvSpPr txBox="1"/>
          <p:nvPr/>
        </p:nvSpPr>
        <p:spPr>
          <a:xfrm>
            <a:off x="7559345" y="6471382"/>
            <a:ext cx="4284617" cy="307777"/>
          </a:xfrm>
          <a:prstGeom prst="rect">
            <a:avLst/>
          </a:prstGeom>
          <a:noFill/>
        </p:spPr>
        <p:txBody>
          <a:bodyPr wrap="square" rtlCol="0">
            <a:spAutoFit/>
          </a:bodyPr>
          <a:lstStyle/>
          <a:p>
            <a:r>
              <a:rPr lang="es-MX" sz="1400" dirty="0"/>
              <a:t>Corte de la información: Diciembre 2024</a:t>
            </a:r>
            <a:endParaRPr lang="en-US" sz="1400" dirty="0"/>
          </a:p>
        </p:txBody>
      </p:sp>
    </p:spTree>
    <p:extLst>
      <p:ext uri="{BB962C8B-B14F-4D97-AF65-F5344CB8AC3E}">
        <p14:creationId xmlns:p14="http://schemas.microsoft.com/office/powerpoint/2010/main" val="796647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529277" y="990131"/>
            <a:ext cx="7120745" cy="687679"/>
          </a:xfrm>
          <a:prstGeom prst="rect">
            <a:avLst/>
          </a:prstGeom>
        </p:spPr>
      </p:pic>
      <p:sp>
        <p:nvSpPr>
          <p:cNvPr id="5" name="Medio marco 4"/>
          <p:cNvSpPr/>
          <p:nvPr/>
        </p:nvSpPr>
        <p:spPr>
          <a:xfrm>
            <a:off x="1939241" y="1584697"/>
            <a:ext cx="1136468" cy="486478"/>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adroTexto 5"/>
          <p:cNvSpPr txBox="1"/>
          <p:nvPr/>
        </p:nvSpPr>
        <p:spPr>
          <a:xfrm>
            <a:off x="2147455" y="1798614"/>
            <a:ext cx="6642197" cy="4247317"/>
          </a:xfrm>
          <a:prstGeom prst="rect">
            <a:avLst/>
          </a:prstGeom>
          <a:noFill/>
        </p:spPr>
        <p:txBody>
          <a:bodyPr wrap="square" rtlCol="0">
            <a:spAutoFit/>
          </a:bodyPr>
          <a:lstStyle/>
          <a:p>
            <a:pPr algn="ctr"/>
            <a:r>
              <a:rPr lang="es-ES" b="1" dirty="0"/>
              <a:t>GIT SOCIAL ANI</a:t>
            </a:r>
            <a:r>
              <a:rPr lang="es-ES" dirty="0"/>
              <a:t>:                                                     GIT Social participó en mesas de trabajo con INVIAS, AEROCIVIL y CORMAGDALENA, con el fin de concertar criterios para la elaboración del Manual de entrega, recibo y reversión del sector transporte, desde el componente social.                                                    </a:t>
            </a:r>
          </a:p>
          <a:p>
            <a:pPr algn="just"/>
            <a:endParaRPr lang="es-ES" dirty="0"/>
          </a:p>
          <a:p>
            <a:pPr algn="ctr"/>
            <a:r>
              <a:rPr lang="es-ES" b="1" dirty="0"/>
              <a:t>Proyecto Portuario Grupo Puerto de Cartagena </a:t>
            </a:r>
          </a:p>
          <a:p>
            <a:pPr algn="ctr"/>
            <a:r>
              <a:rPr lang="es-ES" dirty="0"/>
              <a:t>En armonía con las directrices de Gestión Social de la ANI, se hizo parte de la COP 16, presentando sus evidencias en materia de cumplimiento con los planes de Gestión Social establecidos por la Entidad, de conformidad con los Objetivos de Desarrollo Sostenibles establecidos por las Organización de Naciones Unidas. </a:t>
            </a:r>
            <a:endParaRPr lang="en-US" dirty="0"/>
          </a:p>
        </p:txBody>
      </p:sp>
      <p:sp>
        <p:nvSpPr>
          <p:cNvPr id="7" name="Medio marco 6"/>
          <p:cNvSpPr/>
          <p:nvPr/>
        </p:nvSpPr>
        <p:spPr>
          <a:xfrm rot="10800000">
            <a:off x="8016105" y="5524525"/>
            <a:ext cx="1071154" cy="521406"/>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Imagen 7"/>
          <p:cNvPicPr>
            <a:picLocks noChangeAspect="1"/>
          </p:cNvPicPr>
          <p:nvPr/>
        </p:nvPicPr>
        <p:blipFill>
          <a:blip r:embed="rId3"/>
          <a:stretch>
            <a:fillRect/>
          </a:stretch>
        </p:blipFill>
        <p:spPr>
          <a:xfrm>
            <a:off x="293667" y="2903913"/>
            <a:ext cx="1416509" cy="1416509"/>
          </a:xfrm>
          <a:prstGeom prst="rect">
            <a:avLst/>
          </a:prstGeom>
        </p:spPr>
      </p:pic>
      <p:pic>
        <p:nvPicPr>
          <p:cNvPr id="9" name="Imagen 8"/>
          <p:cNvPicPr>
            <a:picLocks noChangeAspect="1"/>
          </p:cNvPicPr>
          <p:nvPr/>
        </p:nvPicPr>
        <p:blipFill>
          <a:blip r:embed="rId4"/>
          <a:stretch>
            <a:fillRect/>
          </a:stretch>
        </p:blipFill>
        <p:spPr>
          <a:xfrm>
            <a:off x="9664210" y="3186468"/>
            <a:ext cx="1457070" cy="1133954"/>
          </a:xfrm>
          <a:prstGeom prst="rect">
            <a:avLst/>
          </a:prstGeom>
        </p:spPr>
      </p:pic>
      <p:sp>
        <p:nvSpPr>
          <p:cNvPr id="2" name="CuadroTexto 1">
            <a:extLst>
              <a:ext uri="{FF2B5EF4-FFF2-40B4-BE49-F238E27FC236}">
                <a16:creationId xmlns:a16="http://schemas.microsoft.com/office/drawing/2014/main" id="{6FBFA248-ECF7-6556-CFB8-6CC34ED42291}"/>
              </a:ext>
            </a:extLst>
          </p:cNvPr>
          <p:cNvSpPr txBox="1"/>
          <p:nvPr/>
        </p:nvSpPr>
        <p:spPr>
          <a:xfrm>
            <a:off x="7720149" y="6211669"/>
            <a:ext cx="4284617" cy="307777"/>
          </a:xfrm>
          <a:prstGeom prst="rect">
            <a:avLst/>
          </a:prstGeom>
          <a:noFill/>
        </p:spPr>
        <p:txBody>
          <a:bodyPr wrap="square" rtlCol="0">
            <a:spAutoFit/>
          </a:bodyPr>
          <a:lstStyle/>
          <a:p>
            <a:r>
              <a:rPr lang="es-MX" sz="1400" dirty="0"/>
              <a:t>Corte de la información: Diciembre 2024</a:t>
            </a:r>
            <a:endParaRPr lang="en-US" sz="1400" dirty="0"/>
          </a:p>
        </p:txBody>
      </p:sp>
    </p:spTree>
    <p:extLst>
      <p:ext uri="{BB962C8B-B14F-4D97-AF65-F5344CB8AC3E}">
        <p14:creationId xmlns:p14="http://schemas.microsoft.com/office/powerpoint/2010/main" val="1183466289"/>
      </p:ext>
    </p:extLst>
  </p:cSld>
  <p:clrMapOvr>
    <a:masterClrMapping/>
  </p:clrMapOvr>
</p:sld>
</file>

<file path=ppt/theme/theme1.xml><?xml version="1.0" encoding="utf-8"?>
<a:theme xmlns:a="http://schemas.openxmlformats.org/drawingml/2006/main" name="Tema de Office">
  <a:themeElements>
    <a:clrScheme name="mt">
      <a:dk1>
        <a:srgbClr val="262626"/>
      </a:dk1>
      <a:lt1>
        <a:sysClr val="window" lastClr="FFFFFF"/>
      </a:lt1>
      <a:dk2>
        <a:srgbClr val="DC7240"/>
      </a:dk2>
      <a:lt2>
        <a:srgbClr val="E7E6E6"/>
      </a:lt2>
      <a:accent1>
        <a:srgbClr val="DC7240"/>
      </a:accent1>
      <a:accent2>
        <a:srgbClr val="262626"/>
      </a:accent2>
      <a:accent3>
        <a:srgbClr val="E38D67"/>
      </a:accent3>
      <a:accent4>
        <a:srgbClr val="595959"/>
      </a:accent4>
      <a:accent5>
        <a:srgbClr val="EFA725"/>
      </a:accent5>
      <a:accent6>
        <a:srgbClr val="0C0C0C"/>
      </a:accent6>
      <a:hlink>
        <a:srgbClr val="43B1A4"/>
      </a:hlink>
      <a:folHlink>
        <a:srgbClr val="DC724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4381</TotalTime>
  <Words>993</Words>
  <Application>Microsoft Office PowerPoint</Application>
  <PresentationFormat>Panorámica</PresentationFormat>
  <Paragraphs>90</Paragraphs>
  <Slides>14</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14</vt:i4>
      </vt:variant>
    </vt:vector>
  </HeadingPairs>
  <TitlesOfParts>
    <vt:vector size="18" baseType="lpstr">
      <vt:lpstr>Calibri Light</vt:lpstr>
      <vt:lpstr>Arial</vt:lpstr>
      <vt:lpstr>Verdana</vt:lpstr>
      <vt:lpstr>Tema de Office</vt:lpstr>
      <vt:lpstr>Presentación de PowerPoint</vt:lpstr>
      <vt:lpstr>ANI SOCIAL </vt:lpstr>
      <vt:lpstr>Presentación de PowerPoint</vt:lpstr>
      <vt:lpstr> armónicas con la promoción y respeto de los derechos humanos, así como con los Objetivos de Desarrollo Sostenible</vt:lpstr>
      <vt:lpstr>Presentación de PowerPoint</vt:lpstr>
      <vt:lpstr>¿QUÉ TIPOS DE EMPLEO GENERAN LAS CONCESIONES?</vt:lpstr>
      <vt:lpstr>Cumplimientos de los Planes de Gestión Social Contractual, de Manejo Ambiental y el apoyo a los proyectos productivos </vt:lpstr>
      <vt:lpstr>Infraestructura para las comunidades</vt:lpstr>
      <vt:lpstr>Presentación de PowerPoint</vt:lpstr>
      <vt:lpstr>Inclusividad y acciones con enfoque diferencial </vt:lpstr>
      <vt:lpstr>Arqueología preventiva e inversión social  </vt:lpstr>
      <vt:lpstr>Presentación de PowerPoint</vt:lpstr>
      <vt:lpstr>Arqueología y conservación del patrimonio arqueológico</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William Camilo  Baracaldo Godoy</dc:creator>
  <cp:lastModifiedBy>Hector Eduardo Vanegas Gamez</cp:lastModifiedBy>
  <cp:revision>63</cp:revision>
  <dcterms:created xsi:type="dcterms:W3CDTF">2023-05-08T00:34:42Z</dcterms:created>
  <dcterms:modified xsi:type="dcterms:W3CDTF">2025-03-03T18:18:47Z</dcterms:modified>
</cp:coreProperties>
</file>