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duardo Vanegas Gamez" initials="HEVG" lastIdx="5" clrIdx="0">
    <p:extLst>
      <p:ext uri="{19B8F6BF-5375-455C-9EA6-DF929625EA0E}">
        <p15:presenceInfo xmlns:p15="http://schemas.microsoft.com/office/powerpoint/2012/main" userId="Hector Eduardo Vanegas Gam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35" autoAdjust="0"/>
    <p:restoredTop sz="95260" autoAdjust="0"/>
  </p:normalViewPr>
  <p:slideViewPr>
    <p:cSldViewPr snapToGrid="0">
      <p:cViewPr varScale="1">
        <p:scale>
          <a:sx n="111" d="100"/>
          <a:sy n="111" d="100"/>
        </p:scale>
        <p:origin x="16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ctor Eduardo Vanegas Gamez" userId="3883c14c-7bbb-471f-8308-d0464d915319" providerId="ADAL" clId="{724FB9B4-1229-4F23-AC8F-978C9B27068C}"/>
    <pc:docChg chg="custSel delSld modSld">
      <pc:chgData name="Hector Eduardo Vanegas Gamez" userId="3883c14c-7bbb-471f-8308-d0464d915319" providerId="ADAL" clId="{724FB9B4-1229-4F23-AC8F-978C9B27068C}" dt="2022-11-11T15:58:19.974" v="9" actId="47"/>
      <pc:docMkLst>
        <pc:docMk/>
      </pc:docMkLst>
      <pc:sldChg chg="del">
        <pc:chgData name="Hector Eduardo Vanegas Gamez" userId="3883c14c-7bbb-471f-8308-d0464d915319" providerId="ADAL" clId="{724FB9B4-1229-4F23-AC8F-978C9B27068C}" dt="2022-11-11T15:58:19.974" v="9" actId="47"/>
        <pc:sldMkLst>
          <pc:docMk/>
          <pc:sldMk cId="3942955232" sldId="256"/>
        </pc:sldMkLst>
      </pc:sldChg>
      <pc:sldChg chg="del">
        <pc:chgData name="Hector Eduardo Vanegas Gamez" userId="3883c14c-7bbb-471f-8308-d0464d915319" providerId="ADAL" clId="{724FB9B4-1229-4F23-AC8F-978C9B27068C}" dt="2022-11-11T15:58:19.488" v="8" actId="47"/>
        <pc:sldMkLst>
          <pc:docMk/>
          <pc:sldMk cId="2721256956" sldId="261"/>
        </pc:sldMkLst>
      </pc:sldChg>
      <pc:sldChg chg="del">
        <pc:chgData name="Hector Eduardo Vanegas Gamez" userId="3883c14c-7bbb-471f-8308-d0464d915319" providerId="ADAL" clId="{724FB9B4-1229-4F23-AC8F-978C9B27068C}" dt="2022-11-11T15:58:16.054" v="3" actId="47"/>
        <pc:sldMkLst>
          <pc:docMk/>
          <pc:sldMk cId="2210627304" sldId="268"/>
        </pc:sldMkLst>
      </pc:sldChg>
      <pc:sldChg chg="del">
        <pc:chgData name="Hector Eduardo Vanegas Gamez" userId="3883c14c-7bbb-471f-8308-d0464d915319" providerId="ADAL" clId="{724FB9B4-1229-4F23-AC8F-978C9B27068C}" dt="2022-11-11T15:58:18.785" v="7" actId="47"/>
        <pc:sldMkLst>
          <pc:docMk/>
          <pc:sldMk cId="2647875649" sldId="275"/>
        </pc:sldMkLst>
      </pc:sldChg>
      <pc:sldChg chg="delSp mod">
        <pc:chgData name="Hector Eduardo Vanegas Gamez" userId="3883c14c-7bbb-471f-8308-d0464d915319" providerId="ADAL" clId="{724FB9B4-1229-4F23-AC8F-978C9B27068C}" dt="2022-11-11T15:58:13.759" v="2" actId="478"/>
        <pc:sldMkLst>
          <pc:docMk/>
          <pc:sldMk cId="2708746484" sldId="277"/>
        </pc:sldMkLst>
        <pc:spChg chg="del">
          <ac:chgData name="Hector Eduardo Vanegas Gamez" userId="3883c14c-7bbb-471f-8308-d0464d915319" providerId="ADAL" clId="{724FB9B4-1229-4F23-AC8F-978C9B27068C}" dt="2022-11-11T15:58:11.891" v="1" actId="478"/>
          <ac:spMkLst>
            <pc:docMk/>
            <pc:sldMk cId="2708746484" sldId="277"/>
            <ac:spMk id="5" creationId="{14738686-CB92-2B30-2221-6F78EF22E03D}"/>
          </ac:spMkLst>
        </pc:spChg>
        <pc:spChg chg="del">
          <ac:chgData name="Hector Eduardo Vanegas Gamez" userId="3883c14c-7bbb-471f-8308-d0464d915319" providerId="ADAL" clId="{724FB9B4-1229-4F23-AC8F-978C9B27068C}" dt="2022-11-11T15:58:13.759" v="2" actId="478"/>
          <ac:spMkLst>
            <pc:docMk/>
            <pc:sldMk cId="2708746484" sldId="277"/>
            <ac:spMk id="6" creationId="{8F5A4AF2-3206-BFEA-0E98-A8DD90636EEC}"/>
          </ac:spMkLst>
        </pc:spChg>
        <pc:spChg chg="del">
          <ac:chgData name="Hector Eduardo Vanegas Gamez" userId="3883c14c-7bbb-471f-8308-d0464d915319" providerId="ADAL" clId="{724FB9B4-1229-4F23-AC8F-978C9B27068C}" dt="2022-11-11T15:58:08.355" v="0" actId="478"/>
          <ac:spMkLst>
            <pc:docMk/>
            <pc:sldMk cId="2708746484" sldId="277"/>
            <ac:spMk id="7" creationId="{CF4448DF-A382-C98A-54B8-BB73A892C41F}"/>
          </ac:spMkLst>
        </pc:spChg>
      </pc:sldChg>
      <pc:sldChg chg="del">
        <pc:chgData name="Hector Eduardo Vanegas Gamez" userId="3883c14c-7bbb-471f-8308-d0464d915319" providerId="ADAL" clId="{724FB9B4-1229-4F23-AC8F-978C9B27068C}" dt="2022-11-11T15:58:17.210" v="4" actId="47"/>
        <pc:sldMkLst>
          <pc:docMk/>
          <pc:sldMk cId="2953607619" sldId="280"/>
        </pc:sldMkLst>
      </pc:sldChg>
      <pc:sldChg chg="del">
        <pc:chgData name="Hector Eduardo Vanegas Gamez" userId="3883c14c-7bbb-471f-8308-d0464d915319" providerId="ADAL" clId="{724FB9B4-1229-4F23-AC8F-978C9B27068C}" dt="2022-11-11T15:58:17.756" v="5" actId="47"/>
        <pc:sldMkLst>
          <pc:docMk/>
          <pc:sldMk cId="4050949421" sldId="281"/>
        </pc:sldMkLst>
      </pc:sldChg>
      <pc:sldChg chg="del">
        <pc:chgData name="Hector Eduardo Vanegas Gamez" userId="3883c14c-7bbb-471f-8308-d0464d915319" providerId="ADAL" clId="{724FB9B4-1229-4F23-AC8F-978C9B27068C}" dt="2022-11-11T15:58:18.290" v="6" actId="47"/>
        <pc:sldMkLst>
          <pc:docMk/>
          <pc:sldMk cId="2359926360"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AE846-964E-478C-AA63-EEFC5E18E070}" type="datetimeFigureOut">
              <a:rPr lang="es-ES" smtClean="0"/>
              <a:t>16/02/2023</a:t>
            </a:fld>
            <a:endParaRPr lang="es-E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780D4-7A5A-4CDB-B409-ABE533486BFF}" type="slidenum">
              <a:rPr lang="es-ES" smtClean="0"/>
              <a:t>‹Nº›</a:t>
            </a:fld>
            <a:endParaRPr lang="es-ES" dirty="0"/>
          </a:p>
        </p:txBody>
      </p:sp>
    </p:spTree>
    <p:extLst>
      <p:ext uri="{BB962C8B-B14F-4D97-AF65-F5344CB8AC3E}">
        <p14:creationId xmlns:p14="http://schemas.microsoft.com/office/powerpoint/2010/main" val="25370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918E-5EA8-11C4-C897-1475C883D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DCC7D113-4F5D-13A3-8098-ACAD3FCFF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E2F01DF4-FDEB-8A09-0A27-BFD3746F9610}"/>
              </a:ext>
            </a:extLst>
          </p:cNvPr>
          <p:cNvSpPr>
            <a:spLocks noGrp="1"/>
          </p:cNvSpPr>
          <p:nvPr>
            <p:ph type="dt" sz="half" idx="10"/>
          </p:nvPr>
        </p:nvSpPr>
        <p:spPr/>
        <p:txBody>
          <a:bodyPr/>
          <a:lstStyle/>
          <a:p>
            <a:fld id="{EA9BE366-8242-424F-8402-4E0933C83F4A}" type="datetime1">
              <a:rPr lang="es-ES" smtClean="0"/>
              <a:t>16/02/2023</a:t>
            </a:fld>
            <a:endParaRPr lang="es-ES" dirty="0"/>
          </a:p>
        </p:txBody>
      </p:sp>
      <p:sp>
        <p:nvSpPr>
          <p:cNvPr id="5" name="Footer Placeholder 4">
            <a:extLst>
              <a:ext uri="{FF2B5EF4-FFF2-40B4-BE49-F238E27FC236}">
                <a16:creationId xmlns:a16="http://schemas.microsoft.com/office/drawing/2014/main" id="{FC586D3B-61EA-A6BE-8596-6F01BF23D266}"/>
              </a:ext>
            </a:extLst>
          </p:cNvPr>
          <p:cNvSpPr>
            <a:spLocks noGrp="1"/>
          </p:cNvSpPr>
          <p:nvPr>
            <p:ph type="ftr" sz="quarter" idx="11"/>
          </p:nvPr>
        </p:nvSpPr>
        <p:spPr/>
        <p:txBody>
          <a:bodyPr/>
          <a:lstStyle/>
          <a:p>
            <a:endParaRPr lang="es-ES" dirty="0"/>
          </a:p>
        </p:txBody>
      </p:sp>
      <p:sp>
        <p:nvSpPr>
          <p:cNvPr id="6" name="Slide Number Placeholder 5">
            <a:extLst>
              <a:ext uri="{FF2B5EF4-FFF2-40B4-BE49-F238E27FC236}">
                <a16:creationId xmlns:a16="http://schemas.microsoft.com/office/drawing/2014/main" id="{42BEEA45-AF3C-052F-62ED-007A2B2F5979}"/>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39061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D73-0934-A613-222C-CB4A1BF229EC}"/>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6D9DF75B-F28A-4721-ADD0-6FB14AADA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35C5F90-182F-DA47-1830-34274CAA13D5}"/>
              </a:ext>
            </a:extLst>
          </p:cNvPr>
          <p:cNvSpPr>
            <a:spLocks noGrp="1"/>
          </p:cNvSpPr>
          <p:nvPr>
            <p:ph type="dt" sz="half" idx="10"/>
          </p:nvPr>
        </p:nvSpPr>
        <p:spPr/>
        <p:txBody>
          <a:bodyPr/>
          <a:lstStyle/>
          <a:p>
            <a:fld id="{DB088899-B22E-4B58-B331-D91C579DA2AA}" type="datetime1">
              <a:rPr lang="es-ES" smtClean="0"/>
              <a:t>16/02/2023</a:t>
            </a:fld>
            <a:endParaRPr lang="es-ES" dirty="0"/>
          </a:p>
        </p:txBody>
      </p:sp>
      <p:sp>
        <p:nvSpPr>
          <p:cNvPr id="5" name="Footer Placeholder 4">
            <a:extLst>
              <a:ext uri="{FF2B5EF4-FFF2-40B4-BE49-F238E27FC236}">
                <a16:creationId xmlns:a16="http://schemas.microsoft.com/office/drawing/2014/main" id="{29CD1073-E153-9BE8-4DC1-10A7657FA033}"/>
              </a:ext>
            </a:extLst>
          </p:cNvPr>
          <p:cNvSpPr>
            <a:spLocks noGrp="1"/>
          </p:cNvSpPr>
          <p:nvPr>
            <p:ph type="ftr" sz="quarter" idx="11"/>
          </p:nvPr>
        </p:nvSpPr>
        <p:spPr/>
        <p:txBody>
          <a:bodyPr/>
          <a:lstStyle/>
          <a:p>
            <a:endParaRPr lang="es-ES" dirty="0"/>
          </a:p>
        </p:txBody>
      </p:sp>
      <p:sp>
        <p:nvSpPr>
          <p:cNvPr id="6" name="Slide Number Placeholder 5">
            <a:extLst>
              <a:ext uri="{FF2B5EF4-FFF2-40B4-BE49-F238E27FC236}">
                <a16:creationId xmlns:a16="http://schemas.microsoft.com/office/drawing/2014/main" id="{B908EE9C-DC58-18CC-D169-80A7768A4084}"/>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348173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DFC0-DD45-9E9C-AD11-D1AE2871F8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1BE7225-0504-C905-6629-0D9CF412C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2621951-46F7-BF39-C1C7-EC812244BFB6}"/>
              </a:ext>
            </a:extLst>
          </p:cNvPr>
          <p:cNvSpPr>
            <a:spLocks noGrp="1"/>
          </p:cNvSpPr>
          <p:nvPr>
            <p:ph type="dt" sz="half" idx="10"/>
          </p:nvPr>
        </p:nvSpPr>
        <p:spPr/>
        <p:txBody>
          <a:bodyPr/>
          <a:lstStyle/>
          <a:p>
            <a:fld id="{FEF50669-A536-4B75-8F83-A058D2F5EA49}" type="datetime1">
              <a:rPr lang="es-ES" smtClean="0"/>
              <a:t>16/02/2023</a:t>
            </a:fld>
            <a:endParaRPr lang="es-ES" dirty="0"/>
          </a:p>
        </p:txBody>
      </p:sp>
      <p:sp>
        <p:nvSpPr>
          <p:cNvPr id="5" name="Footer Placeholder 4">
            <a:extLst>
              <a:ext uri="{FF2B5EF4-FFF2-40B4-BE49-F238E27FC236}">
                <a16:creationId xmlns:a16="http://schemas.microsoft.com/office/drawing/2014/main" id="{B26C544C-64C8-C0A2-8BEC-CF8013560962}"/>
              </a:ext>
            </a:extLst>
          </p:cNvPr>
          <p:cNvSpPr>
            <a:spLocks noGrp="1"/>
          </p:cNvSpPr>
          <p:nvPr>
            <p:ph type="ftr" sz="quarter" idx="11"/>
          </p:nvPr>
        </p:nvSpPr>
        <p:spPr/>
        <p:txBody>
          <a:bodyPr/>
          <a:lstStyle/>
          <a:p>
            <a:endParaRPr lang="es-ES" dirty="0"/>
          </a:p>
        </p:txBody>
      </p:sp>
      <p:sp>
        <p:nvSpPr>
          <p:cNvPr id="6" name="Slide Number Placeholder 5">
            <a:extLst>
              <a:ext uri="{FF2B5EF4-FFF2-40B4-BE49-F238E27FC236}">
                <a16:creationId xmlns:a16="http://schemas.microsoft.com/office/drawing/2014/main" id="{E5C3AACA-9B28-FB6D-D399-934449FF2E67}"/>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258273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AD4A-7BDB-4389-AF53-0C76E06D8000}"/>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3DD292F8-4223-651D-6A9D-8077391E6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18D7CF-1A15-BD0B-508A-ABD48BD7413D}"/>
              </a:ext>
            </a:extLst>
          </p:cNvPr>
          <p:cNvSpPr>
            <a:spLocks noGrp="1"/>
          </p:cNvSpPr>
          <p:nvPr>
            <p:ph type="dt" sz="half" idx="10"/>
          </p:nvPr>
        </p:nvSpPr>
        <p:spPr/>
        <p:txBody>
          <a:bodyPr/>
          <a:lstStyle/>
          <a:p>
            <a:fld id="{E7A378DE-B9FC-417A-826B-CB1415D5599E}" type="datetime1">
              <a:rPr lang="es-ES" smtClean="0"/>
              <a:t>16/02/2023</a:t>
            </a:fld>
            <a:endParaRPr lang="es-ES" dirty="0"/>
          </a:p>
        </p:txBody>
      </p:sp>
      <p:sp>
        <p:nvSpPr>
          <p:cNvPr id="5" name="Footer Placeholder 4">
            <a:extLst>
              <a:ext uri="{FF2B5EF4-FFF2-40B4-BE49-F238E27FC236}">
                <a16:creationId xmlns:a16="http://schemas.microsoft.com/office/drawing/2014/main" id="{96B553F7-55AA-5FBF-1F82-9F2912779ED5}"/>
              </a:ext>
            </a:extLst>
          </p:cNvPr>
          <p:cNvSpPr>
            <a:spLocks noGrp="1"/>
          </p:cNvSpPr>
          <p:nvPr>
            <p:ph type="ftr" sz="quarter" idx="11"/>
          </p:nvPr>
        </p:nvSpPr>
        <p:spPr/>
        <p:txBody>
          <a:bodyPr/>
          <a:lstStyle/>
          <a:p>
            <a:endParaRPr lang="es-ES" dirty="0"/>
          </a:p>
        </p:txBody>
      </p:sp>
      <p:sp>
        <p:nvSpPr>
          <p:cNvPr id="6" name="Slide Number Placeholder 5">
            <a:extLst>
              <a:ext uri="{FF2B5EF4-FFF2-40B4-BE49-F238E27FC236}">
                <a16:creationId xmlns:a16="http://schemas.microsoft.com/office/drawing/2014/main" id="{9B694942-8707-DAF3-5FD5-8F1246F30FC9}"/>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27948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E320-E04F-D568-69C0-C07757EB8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F7B311-89C3-5860-ED1A-9E2F916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E470-DFB8-565A-411B-4F65ABCE4834}"/>
              </a:ext>
            </a:extLst>
          </p:cNvPr>
          <p:cNvSpPr>
            <a:spLocks noGrp="1"/>
          </p:cNvSpPr>
          <p:nvPr>
            <p:ph type="dt" sz="half" idx="10"/>
          </p:nvPr>
        </p:nvSpPr>
        <p:spPr/>
        <p:txBody>
          <a:bodyPr/>
          <a:lstStyle/>
          <a:p>
            <a:fld id="{A54700EA-6357-4413-A1DF-86543A421A59}" type="datetime1">
              <a:rPr lang="es-ES" smtClean="0"/>
              <a:t>16/02/2023</a:t>
            </a:fld>
            <a:endParaRPr lang="es-ES" dirty="0"/>
          </a:p>
        </p:txBody>
      </p:sp>
      <p:sp>
        <p:nvSpPr>
          <p:cNvPr id="5" name="Footer Placeholder 4">
            <a:extLst>
              <a:ext uri="{FF2B5EF4-FFF2-40B4-BE49-F238E27FC236}">
                <a16:creationId xmlns:a16="http://schemas.microsoft.com/office/drawing/2014/main" id="{DAA4735A-67E8-DB29-7474-95E6046FAFDF}"/>
              </a:ext>
            </a:extLst>
          </p:cNvPr>
          <p:cNvSpPr>
            <a:spLocks noGrp="1"/>
          </p:cNvSpPr>
          <p:nvPr>
            <p:ph type="ftr" sz="quarter" idx="11"/>
          </p:nvPr>
        </p:nvSpPr>
        <p:spPr/>
        <p:txBody>
          <a:bodyPr/>
          <a:lstStyle/>
          <a:p>
            <a:endParaRPr lang="es-ES" dirty="0"/>
          </a:p>
        </p:txBody>
      </p:sp>
      <p:sp>
        <p:nvSpPr>
          <p:cNvPr id="6" name="Slide Number Placeholder 5">
            <a:extLst>
              <a:ext uri="{FF2B5EF4-FFF2-40B4-BE49-F238E27FC236}">
                <a16:creationId xmlns:a16="http://schemas.microsoft.com/office/drawing/2014/main" id="{BE3356ED-E895-B7C0-8DFB-8E9B2003C8EA}"/>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36434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682-70D4-3099-0FB5-1ED3C71A0D68}"/>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702749B-F368-78E8-6B61-23E575A9A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750E2E07-F817-046B-2823-A5B22AFF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016ECE48-3210-5B12-84C3-68AAFE90D739}"/>
              </a:ext>
            </a:extLst>
          </p:cNvPr>
          <p:cNvSpPr>
            <a:spLocks noGrp="1"/>
          </p:cNvSpPr>
          <p:nvPr>
            <p:ph type="dt" sz="half" idx="10"/>
          </p:nvPr>
        </p:nvSpPr>
        <p:spPr/>
        <p:txBody>
          <a:bodyPr/>
          <a:lstStyle/>
          <a:p>
            <a:fld id="{D54354BD-15BF-4A94-B7AB-D412BD50C5E9}" type="datetime1">
              <a:rPr lang="es-ES" smtClean="0"/>
              <a:t>16/02/2023</a:t>
            </a:fld>
            <a:endParaRPr lang="es-ES" dirty="0"/>
          </a:p>
        </p:txBody>
      </p:sp>
      <p:sp>
        <p:nvSpPr>
          <p:cNvPr id="6" name="Footer Placeholder 5">
            <a:extLst>
              <a:ext uri="{FF2B5EF4-FFF2-40B4-BE49-F238E27FC236}">
                <a16:creationId xmlns:a16="http://schemas.microsoft.com/office/drawing/2014/main" id="{2D1B5D58-22CC-2D9A-69D2-9174FFA4F772}"/>
              </a:ext>
            </a:extLst>
          </p:cNvPr>
          <p:cNvSpPr>
            <a:spLocks noGrp="1"/>
          </p:cNvSpPr>
          <p:nvPr>
            <p:ph type="ftr" sz="quarter" idx="11"/>
          </p:nvPr>
        </p:nvSpPr>
        <p:spPr/>
        <p:txBody>
          <a:bodyPr/>
          <a:lstStyle/>
          <a:p>
            <a:endParaRPr lang="es-ES" dirty="0"/>
          </a:p>
        </p:txBody>
      </p:sp>
      <p:sp>
        <p:nvSpPr>
          <p:cNvPr id="7" name="Slide Number Placeholder 6">
            <a:extLst>
              <a:ext uri="{FF2B5EF4-FFF2-40B4-BE49-F238E27FC236}">
                <a16:creationId xmlns:a16="http://schemas.microsoft.com/office/drawing/2014/main" id="{3828F641-FD27-3026-FCB4-F85BC6189DB8}"/>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45276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8AF2-E78B-CAD0-85F4-CBF903F854D4}"/>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B37DBC3F-4789-024D-8915-71F2F7767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92D41-F582-C9CC-0B6A-5486D135A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532A447-1EB1-FA2C-141F-08DEFE325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227C9-68CF-B138-5EA4-C704F8EE5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64AE279-8A4C-4294-5529-2B409C938F88}"/>
              </a:ext>
            </a:extLst>
          </p:cNvPr>
          <p:cNvSpPr>
            <a:spLocks noGrp="1"/>
          </p:cNvSpPr>
          <p:nvPr>
            <p:ph type="dt" sz="half" idx="10"/>
          </p:nvPr>
        </p:nvSpPr>
        <p:spPr/>
        <p:txBody>
          <a:bodyPr/>
          <a:lstStyle/>
          <a:p>
            <a:fld id="{5D35139C-0B16-4290-A6BF-75D3B368A007}" type="datetime1">
              <a:rPr lang="es-ES" smtClean="0"/>
              <a:t>16/02/2023</a:t>
            </a:fld>
            <a:endParaRPr lang="es-ES" dirty="0"/>
          </a:p>
        </p:txBody>
      </p:sp>
      <p:sp>
        <p:nvSpPr>
          <p:cNvPr id="8" name="Footer Placeholder 7">
            <a:extLst>
              <a:ext uri="{FF2B5EF4-FFF2-40B4-BE49-F238E27FC236}">
                <a16:creationId xmlns:a16="http://schemas.microsoft.com/office/drawing/2014/main" id="{4757E941-65C8-717B-A94E-5F269A084B49}"/>
              </a:ext>
            </a:extLst>
          </p:cNvPr>
          <p:cNvSpPr>
            <a:spLocks noGrp="1"/>
          </p:cNvSpPr>
          <p:nvPr>
            <p:ph type="ftr" sz="quarter" idx="11"/>
          </p:nvPr>
        </p:nvSpPr>
        <p:spPr/>
        <p:txBody>
          <a:bodyPr/>
          <a:lstStyle/>
          <a:p>
            <a:endParaRPr lang="es-ES" dirty="0"/>
          </a:p>
        </p:txBody>
      </p:sp>
      <p:sp>
        <p:nvSpPr>
          <p:cNvPr id="9" name="Slide Number Placeholder 8">
            <a:extLst>
              <a:ext uri="{FF2B5EF4-FFF2-40B4-BE49-F238E27FC236}">
                <a16:creationId xmlns:a16="http://schemas.microsoft.com/office/drawing/2014/main" id="{6638D95C-8CBA-AD77-EE50-40E361C3FEEB}"/>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197736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1984-540C-012B-C025-E8CFD48EEB5A}"/>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7ABA8CE3-9C27-C43A-1BA4-39C89E9B7008}"/>
              </a:ext>
            </a:extLst>
          </p:cNvPr>
          <p:cNvSpPr>
            <a:spLocks noGrp="1"/>
          </p:cNvSpPr>
          <p:nvPr>
            <p:ph type="dt" sz="half" idx="10"/>
          </p:nvPr>
        </p:nvSpPr>
        <p:spPr/>
        <p:txBody>
          <a:bodyPr/>
          <a:lstStyle/>
          <a:p>
            <a:fld id="{74C96ACD-FCCB-489C-809D-4B6DB9110F7A}" type="datetime1">
              <a:rPr lang="es-ES" smtClean="0"/>
              <a:t>16/02/2023</a:t>
            </a:fld>
            <a:endParaRPr lang="es-ES" dirty="0"/>
          </a:p>
        </p:txBody>
      </p:sp>
      <p:sp>
        <p:nvSpPr>
          <p:cNvPr id="4" name="Footer Placeholder 3">
            <a:extLst>
              <a:ext uri="{FF2B5EF4-FFF2-40B4-BE49-F238E27FC236}">
                <a16:creationId xmlns:a16="http://schemas.microsoft.com/office/drawing/2014/main" id="{51AAEDDA-0C55-C0D8-0E3D-AC33D0CE4A7F}"/>
              </a:ext>
            </a:extLst>
          </p:cNvPr>
          <p:cNvSpPr>
            <a:spLocks noGrp="1"/>
          </p:cNvSpPr>
          <p:nvPr>
            <p:ph type="ftr" sz="quarter" idx="11"/>
          </p:nvPr>
        </p:nvSpPr>
        <p:spPr/>
        <p:txBody>
          <a:bodyPr/>
          <a:lstStyle/>
          <a:p>
            <a:endParaRPr lang="es-ES" dirty="0"/>
          </a:p>
        </p:txBody>
      </p:sp>
      <p:sp>
        <p:nvSpPr>
          <p:cNvPr id="5" name="Slide Number Placeholder 4">
            <a:extLst>
              <a:ext uri="{FF2B5EF4-FFF2-40B4-BE49-F238E27FC236}">
                <a16:creationId xmlns:a16="http://schemas.microsoft.com/office/drawing/2014/main" id="{C31AEC76-213F-B24C-4AD1-F0E2CEBB07D7}"/>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426293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598-ACFF-8F1D-D1A0-3B3EE7889649}"/>
              </a:ext>
            </a:extLst>
          </p:cNvPr>
          <p:cNvSpPr>
            <a:spLocks noGrp="1"/>
          </p:cNvSpPr>
          <p:nvPr>
            <p:ph type="dt" sz="half" idx="10"/>
          </p:nvPr>
        </p:nvSpPr>
        <p:spPr/>
        <p:txBody>
          <a:bodyPr/>
          <a:lstStyle/>
          <a:p>
            <a:fld id="{4349ED67-27B1-4DDB-B3CA-723172AFD405}" type="datetime1">
              <a:rPr lang="es-ES" smtClean="0"/>
              <a:t>16/02/2023</a:t>
            </a:fld>
            <a:endParaRPr lang="es-ES" dirty="0"/>
          </a:p>
        </p:txBody>
      </p:sp>
      <p:sp>
        <p:nvSpPr>
          <p:cNvPr id="3" name="Footer Placeholder 2">
            <a:extLst>
              <a:ext uri="{FF2B5EF4-FFF2-40B4-BE49-F238E27FC236}">
                <a16:creationId xmlns:a16="http://schemas.microsoft.com/office/drawing/2014/main" id="{20080E01-2B9B-14A9-7191-2D0D0C0F05C6}"/>
              </a:ext>
            </a:extLst>
          </p:cNvPr>
          <p:cNvSpPr>
            <a:spLocks noGrp="1"/>
          </p:cNvSpPr>
          <p:nvPr>
            <p:ph type="ftr" sz="quarter" idx="11"/>
          </p:nvPr>
        </p:nvSpPr>
        <p:spPr/>
        <p:txBody>
          <a:bodyPr/>
          <a:lstStyle/>
          <a:p>
            <a:endParaRPr lang="es-ES" dirty="0"/>
          </a:p>
        </p:txBody>
      </p:sp>
      <p:sp>
        <p:nvSpPr>
          <p:cNvPr id="4" name="Slide Number Placeholder 3">
            <a:extLst>
              <a:ext uri="{FF2B5EF4-FFF2-40B4-BE49-F238E27FC236}">
                <a16:creationId xmlns:a16="http://schemas.microsoft.com/office/drawing/2014/main" id="{62220A80-11F4-D751-5F44-5169FBD07DC9}"/>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357636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3FB-0ED2-F413-A89A-74276290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C89B599-827A-BA69-B1E7-961938B4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C646CEFD-DD19-20A2-7D55-A4E27EE68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50720-8EED-8BCF-ACF4-22ED42BD1414}"/>
              </a:ext>
            </a:extLst>
          </p:cNvPr>
          <p:cNvSpPr>
            <a:spLocks noGrp="1"/>
          </p:cNvSpPr>
          <p:nvPr>
            <p:ph type="dt" sz="half" idx="10"/>
          </p:nvPr>
        </p:nvSpPr>
        <p:spPr/>
        <p:txBody>
          <a:bodyPr/>
          <a:lstStyle/>
          <a:p>
            <a:fld id="{05D0D562-0FD8-4444-A106-EA96D4FB48D1}" type="datetime1">
              <a:rPr lang="es-ES" smtClean="0"/>
              <a:t>16/02/2023</a:t>
            </a:fld>
            <a:endParaRPr lang="es-ES" dirty="0"/>
          </a:p>
        </p:txBody>
      </p:sp>
      <p:sp>
        <p:nvSpPr>
          <p:cNvPr id="6" name="Footer Placeholder 5">
            <a:extLst>
              <a:ext uri="{FF2B5EF4-FFF2-40B4-BE49-F238E27FC236}">
                <a16:creationId xmlns:a16="http://schemas.microsoft.com/office/drawing/2014/main" id="{47D546E4-EB23-10B5-A1ED-327CC620CC35}"/>
              </a:ext>
            </a:extLst>
          </p:cNvPr>
          <p:cNvSpPr>
            <a:spLocks noGrp="1"/>
          </p:cNvSpPr>
          <p:nvPr>
            <p:ph type="ftr" sz="quarter" idx="11"/>
          </p:nvPr>
        </p:nvSpPr>
        <p:spPr/>
        <p:txBody>
          <a:bodyPr/>
          <a:lstStyle/>
          <a:p>
            <a:endParaRPr lang="es-ES" dirty="0"/>
          </a:p>
        </p:txBody>
      </p:sp>
      <p:sp>
        <p:nvSpPr>
          <p:cNvPr id="7" name="Slide Number Placeholder 6">
            <a:extLst>
              <a:ext uri="{FF2B5EF4-FFF2-40B4-BE49-F238E27FC236}">
                <a16:creationId xmlns:a16="http://schemas.microsoft.com/office/drawing/2014/main" id="{44C667B0-269E-5947-BAE8-09EE3B21613F}"/>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285923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6C-DDC3-6763-786F-62E78680B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9ABE62F8-68BA-E86C-DC40-CAAF1A7B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Text Placeholder 3">
            <a:extLst>
              <a:ext uri="{FF2B5EF4-FFF2-40B4-BE49-F238E27FC236}">
                <a16:creationId xmlns:a16="http://schemas.microsoft.com/office/drawing/2014/main" id="{717B6112-3B8C-FF7A-8E01-2691C03E6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EB0AE-73DC-6218-5541-F796ABD2485A}"/>
              </a:ext>
            </a:extLst>
          </p:cNvPr>
          <p:cNvSpPr>
            <a:spLocks noGrp="1"/>
          </p:cNvSpPr>
          <p:nvPr>
            <p:ph type="dt" sz="half" idx="10"/>
          </p:nvPr>
        </p:nvSpPr>
        <p:spPr/>
        <p:txBody>
          <a:bodyPr/>
          <a:lstStyle/>
          <a:p>
            <a:fld id="{DF4A9FFB-8330-4689-BF75-A4A9EC132936}" type="datetime1">
              <a:rPr lang="es-ES" smtClean="0"/>
              <a:t>16/02/2023</a:t>
            </a:fld>
            <a:endParaRPr lang="es-ES" dirty="0"/>
          </a:p>
        </p:txBody>
      </p:sp>
      <p:sp>
        <p:nvSpPr>
          <p:cNvPr id="6" name="Footer Placeholder 5">
            <a:extLst>
              <a:ext uri="{FF2B5EF4-FFF2-40B4-BE49-F238E27FC236}">
                <a16:creationId xmlns:a16="http://schemas.microsoft.com/office/drawing/2014/main" id="{A8156D66-5A7F-5BA8-1AEB-F46603255FA5}"/>
              </a:ext>
            </a:extLst>
          </p:cNvPr>
          <p:cNvSpPr>
            <a:spLocks noGrp="1"/>
          </p:cNvSpPr>
          <p:nvPr>
            <p:ph type="ftr" sz="quarter" idx="11"/>
          </p:nvPr>
        </p:nvSpPr>
        <p:spPr/>
        <p:txBody>
          <a:bodyPr/>
          <a:lstStyle/>
          <a:p>
            <a:endParaRPr lang="es-ES" dirty="0"/>
          </a:p>
        </p:txBody>
      </p:sp>
      <p:sp>
        <p:nvSpPr>
          <p:cNvPr id="7" name="Slide Number Placeholder 6">
            <a:extLst>
              <a:ext uri="{FF2B5EF4-FFF2-40B4-BE49-F238E27FC236}">
                <a16:creationId xmlns:a16="http://schemas.microsoft.com/office/drawing/2014/main" id="{98359BFC-C2C4-5EC2-4BD0-50B8EA963C07}"/>
              </a:ext>
            </a:extLst>
          </p:cNvPr>
          <p:cNvSpPr>
            <a:spLocks noGrp="1"/>
          </p:cNvSpPr>
          <p:nvPr>
            <p:ph type="sldNum" sz="quarter" idx="12"/>
          </p:nvPr>
        </p:nvSpPr>
        <p:spPr/>
        <p:txBody>
          <a:bodyPr/>
          <a:lstStyle/>
          <a:p>
            <a:fld id="{E042A9ED-F10F-4D88-A8B1-084729BD525D}" type="slidenum">
              <a:rPr lang="es-ES" smtClean="0"/>
              <a:t>‹Nº›</a:t>
            </a:fld>
            <a:endParaRPr lang="es-ES" dirty="0"/>
          </a:p>
        </p:txBody>
      </p:sp>
    </p:spTree>
    <p:extLst>
      <p:ext uri="{BB962C8B-B14F-4D97-AF65-F5344CB8AC3E}">
        <p14:creationId xmlns:p14="http://schemas.microsoft.com/office/powerpoint/2010/main" val="20088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C164E-6D6E-5FB2-431F-8186A141A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6CCCB6D4-4186-5D7A-D10F-EE19BC65B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76310E2B-1186-57C7-6C8F-8CEECAC39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C977D-7371-4F5C-A6DE-DCD85D09C5C6}" type="datetime1">
              <a:rPr lang="es-ES" smtClean="0"/>
              <a:t>16/02/2023</a:t>
            </a:fld>
            <a:endParaRPr lang="es-ES" dirty="0"/>
          </a:p>
        </p:txBody>
      </p:sp>
      <p:sp>
        <p:nvSpPr>
          <p:cNvPr id="5" name="Footer Placeholder 4">
            <a:extLst>
              <a:ext uri="{FF2B5EF4-FFF2-40B4-BE49-F238E27FC236}">
                <a16:creationId xmlns:a16="http://schemas.microsoft.com/office/drawing/2014/main" id="{A695695A-E6D8-711B-1284-D6CFF0990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a:extLst>
              <a:ext uri="{FF2B5EF4-FFF2-40B4-BE49-F238E27FC236}">
                <a16:creationId xmlns:a16="http://schemas.microsoft.com/office/drawing/2014/main" id="{389B4D46-5FAE-B51E-47BD-62BC0B04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2A9ED-F10F-4D88-A8B1-084729BD525D}" type="slidenum">
              <a:rPr lang="es-ES" smtClean="0"/>
              <a:t>‹Nº›</a:t>
            </a:fld>
            <a:endParaRPr lang="es-ES" dirty="0"/>
          </a:p>
        </p:txBody>
      </p:sp>
    </p:spTree>
    <p:extLst>
      <p:ext uri="{BB962C8B-B14F-4D97-AF65-F5344CB8AC3E}">
        <p14:creationId xmlns:p14="http://schemas.microsoft.com/office/powerpoint/2010/main" val="215204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ECC58A1-0C77-5EEA-46F8-60F996039BF8}"/>
              </a:ext>
            </a:extLst>
          </p:cNvPr>
          <p:cNvPicPr>
            <a:picLocks noChangeAspect="1"/>
          </p:cNvPicPr>
          <p:nvPr/>
        </p:nvPicPr>
        <p:blipFill>
          <a:blip r:embed="rId2"/>
          <a:stretch>
            <a:fillRect/>
          </a:stretch>
        </p:blipFill>
        <p:spPr>
          <a:xfrm>
            <a:off x="4131137" y="1177516"/>
            <a:ext cx="4168265" cy="1512652"/>
          </a:xfrm>
          <a:prstGeom prst="rect">
            <a:avLst/>
          </a:prstGeom>
        </p:spPr>
      </p:pic>
      <p:sp>
        <p:nvSpPr>
          <p:cNvPr id="17" name="CuadroTexto 16">
            <a:extLst>
              <a:ext uri="{FF2B5EF4-FFF2-40B4-BE49-F238E27FC236}">
                <a16:creationId xmlns:a16="http://schemas.microsoft.com/office/drawing/2014/main" id="{F6FB52EA-FCD5-2138-C0C6-CC026F145912}"/>
              </a:ext>
            </a:extLst>
          </p:cNvPr>
          <p:cNvSpPr txBox="1"/>
          <p:nvPr/>
        </p:nvSpPr>
        <p:spPr>
          <a:xfrm>
            <a:off x="1702675" y="2967335"/>
            <a:ext cx="8529145" cy="1338828"/>
          </a:xfrm>
          <a:prstGeom prst="rect">
            <a:avLst/>
          </a:prstGeom>
          <a:noFill/>
        </p:spPr>
        <p:txBody>
          <a:bodyPr wrap="square">
            <a:spAutoFit/>
          </a:bodyPr>
          <a:lstStyle/>
          <a:p>
            <a:pPr marL="0" marR="0" lvl="0" indent="0" algn="ctr" defTabSz="1219170" rtl="0" eaLnBrk="0" fontAlgn="base" latinLnBrk="0" hangingPunct="0">
              <a:lnSpc>
                <a:spcPct val="90000"/>
              </a:lnSpc>
              <a:spcBef>
                <a:spcPts val="1067"/>
              </a:spcBef>
              <a:spcAft>
                <a:spcPts val="0"/>
              </a:spcAft>
              <a:buClr>
                <a:srgbClr val="0054BC"/>
              </a:buClr>
              <a:buSzPts val="7200"/>
              <a:buFont typeface="Work Sans"/>
              <a:buNone/>
              <a:tabLst/>
              <a:defRPr/>
            </a:pPr>
            <a:r>
              <a:rPr kumimoji="0" lang="es-CO" altLang="es-CO" sz="3000" b="1" i="0" u="none" strike="noStrike" kern="0" cap="none" spc="0" normalizeH="0" baseline="0" noProof="0" dirty="0">
                <a:ln>
                  <a:noFill/>
                </a:ln>
                <a:solidFill>
                  <a:srgbClr val="073763"/>
                </a:solidFill>
                <a:effectLst/>
                <a:uLnTx/>
                <a:uFillTx/>
                <a:latin typeface="Calibri Light" panose="020F0302020204030204" pitchFamily="34" charset="0"/>
                <a:ea typeface="Arial"/>
                <a:cs typeface="Calibri Light" panose="020F0302020204030204" pitchFamily="34" charset="0"/>
              </a:rPr>
              <a:t>Gestión social para la equidad, el respeto y promoción de derechos humanos, objetivos de desarrollo sostenible y participación ciudadana.</a:t>
            </a:r>
          </a:p>
        </p:txBody>
      </p:sp>
      <p:sp>
        <p:nvSpPr>
          <p:cNvPr id="27" name="CuadroTexto 26">
            <a:extLst>
              <a:ext uri="{FF2B5EF4-FFF2-40B4-BE49-F238E27FC236}">
                <a16:creationId xmlns:a16="http://schemas.microsoft.com/office/drawing/2014/main" id="{6241A83B-40B6-00B0-3C2C-14C56CA0096C}"/>
              </a:ext>
            </a:extLst>
          </p:cNvPr>
          <p:cNvSpPr txBox="1"/>
          <p:nvPr/>
        </p:nvSpPr>
        <p:spPr>
          <a:xfrm>
            <a:off x="3049314" y="5077755"/>
            <a:ext cx="6093372" cy="1205458"/>
          </a:xfrm>
          <a:prstGeom prst="rect">
            <a:avLst/>
          </a:prstGeom>
          <a:noFill/>
        </p:spPr>
        <p:txBody>
          <a:bodyPr wrap="square">
            <a:spAutoFit/>
          </a:bodyPr>
          <a:lstStyle/>
          <a:p>
            <a:pPr marL="0" indent="0" algn="ctr" defTabSz="1219170">
              <a:spcBef>
                <a:spcPts val="1067"/>
              </a:spcBef>
              <a:buNone/>
            </a:pPr>
            <a:r>
              <a:rPr lang="es-ES" sz="1800" kern="0" dirty="0">
                <a:solidFill>
                  <a:srgbClr val="073763"/>
                </a:solidFill>
                <a:latin typeface="Calibri Light" panose="020F0302020204030204" pitchFamily="34" charset="0"/>
                <a:cs typeface="Calibri Light" panose="020F0302020204030204" pitchFamily="34" charset="0"/>
              </a:rPr>
              <a:t>Grupo Interno de Trabajo Social</a:t>
            </a:r>
          </a:p>
          <a:p>
            <a:pPr marL="0" indent="0" algn="ctr" defTabSz="1219170">
              <a:spcBef>
                <a:spcPts val="1067"/>
              </a:spcBef>
              <a:buNone/>
            </a:pPr>
            <a:r>
              <a:rPr lang="es-ES" sz="1800" kern="0" dirty="0">
                <a:solidFill>
                  <a:srgbClr val="073763"/>
                </a:solidFill>
                <a:latin typeface="Calibri Light" panose="020F0302020204030204" pitchFamily="34" charset="0"/>
                <a:cs typeface="Calibri Light" panose="020F0302020204030204" pitchFamily="34" charset="0"/>
              </a:rPr>
              <a:t>Vicepresidencia de Planeación, Riesgos y Entorno – VPRE</a:t>
            </a:r>
          </a:p>
          <a:p>
            <a:pPr marL="0" indent="0" algn="ctr" defTabSz="1219170">
              <a:spcBef>
                <a:spcPts val="1067"/>
              </a:spcBef>
              <a:buNone/>
            </a:pPr>
            <a:r>
              <a:rPr lang="es-ES" sz="1800" kern="0" dirty="0">
                <a:solidFill>
                  <a:srgbClr val="073763"/>
                </a:solidFill>
                <a:latin typeface="Calibri Light" panose="020F0302020204030204" pitchFamily="34" charset="0"/>
                <a:cs typeface="Calibri Light" panose="020F0302020204030204" pitchFamily="34" charset="0"/>
              </a:rPr>
              <a:t>Diciembre 2022</a:t>
            </a:r>
            <a:endParaRPr lang="en-US" sz="1800" kern="0" dirty="0">
              <a:solidFill>
                <a:srgbClr val="07376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08746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36A924-1453-3773-7C02-14C0B6790CCE}"/>
              </a:ext>
            </a:extLst>
          </p:cNvPr>
          <p:cNvPicPr>
            <a:picLocks noChangeAspect="1"/>
          </p:cNvPicPr>
          <p:nvPr/>
        </p:nvPicPr>
        <p:blipFill>
          <a:blip r:embed="rId2"/>
          <a:stretch>
            <a:fillRect/>
          </a:stretch>
        </p:blipFill>
        <p:spPr>
          <a:xfrm>
            <a:off x="4349430" y="3499758"/>
            <a:ext cx="1054092" cy="1054092"/>
          </a:xfrm>
          <a:prstGeom prst="rect">
            <a:avLst/>
          </a:prstGeom>
        </p:spPr>
      </p:pic>
      <p:sp>
        <p:nvSpPr>
          <p:cNvPr id="5" name="Rectángulo 4">
            <a:extLst>
              <a:ext uri="{FF2B5EF4-FFF2-40B4-BE49-F238E27FC236}">
                <a16:creationId xmlns:a16="http://schemas.microsoft.com/office/drawing/2014/main" id="{9A174D72-EBB9-0874-1769-32F042C1EB39}"/>
              </a:ext>
            </a:extLst>
          </p:cNvPr>
          <p:cNvSpPr/>
          <p:nvPr/>
        </p:nvSpPr>
        <p:spPr>
          <a:xfrm>
            <a:off x="1467658" y="1656465"/>
            <a:ext cx="6064133" cy="654346"/>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6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Garantizar el </a:t>
            </a:r>
            <a:r>
              <a:rPr kumimoji="0" lang="es-CO"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Derecho a la Vivienda </a:t>
            </a:r>
            <a:r>
              <a:rPr lang="es-CO" b="1" dirty="0">
                <a:solidFill>
                  <a:srgbClr val="010407"/>
                </a:solidFill>
                <a:latin typeface="Calibri Light" panose="020F0302020204030204" pitchFamily="34" charset="0"/>
                <a:cs typeface="Calibri Light" panose="020F0302020204030204" pitchFamily="34" charset="0"/>
              </a:rPr>
              <a:t>D</a:t>
            </a:r>
            <a:r>
              <a:rPr kumimoji="0" lang="es-CO" b="1" u="none" strike="noStrike" kern="1200" cap="none" spc="0" normalizeH="0" baseline="0" noProof="0" dirty="0" err="1">
                <a:ln>
                  <a:noFill/>
                </a:ln>
                <a:solidFill>
                  <a:srgbClr val="010407"/>
                </a:solidFill>
                <a:effectLst/>
                <a:uLnTx/>
                <a:uFillTx/>
                <a:latin typeface="Calibri Light" panose="020F0302020204030204" pitchFamily="34" charset="0"/>
                <a:cs typeface="Calibri Light" panose="020F0302020204030204" pitchFamily="34" charset="0"/>
              </a:rPr>
              <a:t>igna</a:t>
            </a:r>
            <a:r>
              <a:rPr kumimoji="0" lang="es-CO" sz="16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de las unidades sociales ubicadas en las áreas de  terreno requeridas para los proyectos. </a:t>
            </a:r>
          </a:p>
        </p:txBody>
      </p:sp>
      <p:sp>
        <p:nvSpPr>
          <p:cNvPr id="6" name="Rectángulo 5">
            <a:extLst>
              <a:ext uri="{FF2B5EF4-FFF2-40B4-BE49-F238E27FC236}">
                <a16:creationId xmlns:a16="http://schemas.microsoft.com/office/drawing/2014/main" id="{90A54D48-866B-498E-B066-1691872252CE}"/>
              </a:ext>
            </a:extLst>
          </p:cNvPr>
          <p:cNvSpPr/>
          <p:nvPr/>
        </p:nvSpPr>
        <p:spPr>
          <a:xfrm>
            <a:off x="6112185" y="5784637"/>
            <a:ext cx="2866715" cy="26161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7" name="Rectángulo 6">
            <a:extLst>
              <a:ext uri="{FF2B5EF4-FFF2-40B4-BE49-F238E27FC236}">
                <a16:creationId xmlns:a16="http://schemas.microsoft.com/office/drawing/2014/main" id="{4725E23D-BD31-A31F-7FE1-114A412A2501}"/>
              </a:ext>
            </a:extLst>
          </p:cNvPr>
          <p:cNvSpPr/>
          <p:nvPr/>
        </p:nvSpPr>
        <p:spPr>
          <a:xfrm>
            <a:off x="650624" y="3266508"/>
            <a:ext cx="3019896" cy="1107996"/>
          </a:xfrm>
          <a:prstGeom prst="rect">
            <a:avLst/>
          </a:prstGeom>
          <a:ln>
            <a:solidFill>
              <a:srgbClr val="FF1B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20.089</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Unidades Sociales objeto de compensación socioeconómica.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Se han reconocido más de </a:t>
            </a:r>
            <a:r>
              <a:rPr kumimoji="0" lang="es-CO" sz="14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a:t>
            </a:r>
            <a:r>
              <a:rPr lang="es-CO" sz="1400" b="1" dirty="0">
                <a:solidFill>
                  <a:srgbClr val="010407"/>
                </a:solidFill>
                <a:latin typeface="Calibri Light" panose="020F0302020204030204" pitchFamily="34" charset="0"/>
                <a:cs typeface="Calibri Light" panose="020F0302020204030204" pitchFamily="34" charset="0"/>
              </a:rPr>
              <a:t>153.579</a:t>
            </a:r>
            <a:r>
              <a:rPr kumimoji="0" lang="es-CO" sz="1400" b="1" u="none" strike="noStrike" kern="120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rPr>
              <a:t> </a:t>
            </a:r>
            <a:r>
              <a:rPr kumimoji="0" lang="es-CO" sz="14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millones</a:t>
            </a:r>
            <a:endParaRPr kumimoji="0" lang="es-CO" sz="12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8" name="Rectángulo 7">
            <a:extLst>
              <a:ext uri="{FF2B5EF4-FFF2-40B4-BE49-F238E27FC236}">
                <a16:creationId xmlns:a16="http://schemas.microsoft.com/office/drawing/2014/main" id="{BF02E5B2-B9C4-64F0-E7C0-E28EA609ADA4}"/>
              </a:ext>
            </a:extLst>
          </p:cNvPr>
          <p:cNvSpPr/>
          <p:nvPr/>
        </p:nvSpPr>
        <p:spPr>
          <a:xfrm>
            <a:off x="6132566" y="3317705"/>
            <a:ext cx="2427530" cy="1077218"/>
          </a:xfrm>
          <a:prstGeom prst="rect">
            <a:avLst/>
          </a:prstGeom>
          <a:ln>
            <a:solidFill>
              <a:srgbClr val="FF1B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374</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Unidades Sociales reasentadas.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200" dirty="0">
              <a:solidFill>
                <a:srgbClr val="000000"/>
              </a:solidFill>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Con una inversión de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$14.142 </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millones invertidos en planes de reasentamiento.</a:t>
            </a:r>
            <a:endParaRPr kumimoji="0" lang="es-CO" sz="12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cxnSp>
        <p:nvCxnSpPr>
          <p:cNvPr id="9" name="Conector angular 3">
            <a:extLst>
              <a:ext uri="{FF2B5EF4-FFF2-40B4-BE49-F238E27FC236}">
                <a16:creationId xmlns:a16="http://schemas.microsoft.com/office/drawing/2014/main" id="{1F0FE9FF-1060-6979-EA8D-C6D2FFAADF6C}"/>
              </a:ext>
            </a:extLst>
          </p:cNvPr>
          <p:cNvCxnSpPr>
            <a:stCxn id="4" idx="1"/>
          </p:cNvCxnSpPr>
          <p:nvPr/>
        </p:nvCxnSpPr>
        <p:spPr>
          <a:xfrm rot="10800000">
            <a:off x="3698164" y="3820506"/>
            <a:ext cx="651266" cy="206298"/>
          </a:xfrm>
          <a:prstGeom prst="bentConnector3">
            <a:avLst/>
          </a:prstGeom>
          <a:ln>
            <a:solidFill>
              <a:srgbClr val="FF1B1B"/>
            </a:solidFill>
          </a:ln>
        </p:spPr>
        <p:style>
          <a:lnRef idx="1">
            <a:schemeClr val="accent1"/>
          </a:lnRef>
          <a:fillRef idx="0">
            <a:schemeClr val="accent1"/>
          </a:fillRef>
          <a:effectRef idx="0">
            <a:schemeClr val="accent1"/>
          </a:effectRef>
          <a:fontRef idx="minor">
            <a:schemeClr val="tx1"/>
          </a:fontRef>
        </p:style>
      </p:cxnSp>
      <p:cxnSp>
        <p:nvCxnSpPr>
          <p:cNvPr id="10" name="Conector angular 5">
            <a:extLst>
              <a:ext uri="{FF2B5EF4-FFF2-40B4-BE49-F238E27FC236}">
                <a16:creationId xmlns:a16="http://schemas.microsoft.com/office/drawing/2014/main" id="{8BD34EB4-BA18-BDB6-6CB7-0BBB2AC1E4DC}"/>
              </a:ext>
            </a:extLst>
          </p:cNvPr>
          <p:cNvCxnSpPr>
            <a:stCxn id="4" idx="3"/>
          </p:cNvCxnSpPr>
          <p:nvPr/>
        </p:nvCxnSpPr>
        <p:spPr>
          <a:xfrm flipV="1">
            <a:off x="5403522" y="3820506"/>
            <a:ext cx="736966" cy="206298"/>
          </a:xfrm>
          <a:prstGeom prst="bentConnector3">
            <a:avLst/>
          </a:prstGeom>
          <a:ln>
            <a:solidFill>
              <a:srgbClr val="FF1B1B"/>
            </a:solidFill>
          </a:ln>
        </p:spPr>
        <p:style>
          <a:lnRef idx="1">
            <a:schemeClr val="accent1"/>
          </a:lnRef>
          <a:fillRef idx="0">
            <a:schemeClr val="accent1"/>
          </a:fillRef>
          <a:effectRef idx="0">
            <a:schemeClr val="accent1"/>
          </a:effectRef>
          <a:fontRef idx="minor">
            <a:schemeClr val="tx1"/>
          </a:fontRef>
        </p:style>
      </p:cxnSp>
      <p:sp>
        <p:nvSpPr>
          <p:cNvPr id="11" name="Google Shape;438;p68">
            <a:extLst>
              <a:ext uri="{FF2B5EF4-FFF2-40B4-BE49-F238E27FC236}">
                <a16:creationId xmlns:a16="http://schemas.microsoft.com/office/drawing/2014/main" id="{BBE8160D-636B-7486-A563-12D0D653BDCF}"/>
              </a:ext>
            </a:extLst>
          </p:cNvPr>
          <p:cNvSpPr txBox="1"/>
          <p:nvPr/>
        </p:nvSpPr>
        <p:spPr>
          <a:xfrm>
            <a:off x="3290310" y="4875037"/>
            <a:ext cx="3159976" cy="1584698"/>
          </a:xfrm>
          <a:prstGeom prst="rect">
            <a:avLst/>
          </a:prstGeom>
          <a:noFill/>
          <a:ln>
            <a:solidFill>
              <a:srgbClr val="FF0000"/>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1</a:t>
            </a:r>
          </a:p>
          <a:p>
            <a:pPr algn="ctr" defTabSz="1219170">
              <a:buClr>
                <a:srgbClr val="000000"/>
              </a:buClr>
            </a:pPr>
            <a:endParaRPr lang="es-CO" sz="16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Garantizar una movilización significativa de recursos procedentes de diversas fuentes, para poner en práctica programas y políticas encaminadas a poner fin a la pobreza en todas sus dimensiones</a:t>
            </a:r>
            <a:endParaRPr lang="es-MX" sz="13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12" name="Imagen 11">
            <a:extLst>
              <a:ext uri="{FF2B5EF4-FFF2-40B4-BE49-F238E27FC236}">
                <a16:creationId xmlns:a16="http://schemas.microsoft.com/office/drawing/2014/main" id="{985DF5C1-D754-7E70-2D8E-3842090C41BA}"/>
              </a:ext>
            </a:extLst>
          </p:cNvPr>
          <p:cNvPicPr>
            <a:picLocks noChangeAspect="1"/>
          </p:cNvPicPr>
          <p:nvPr/>
        </p:nvPicPr>
        <p:blipFill>
          <a:blip r:embed="rId3"/>
          <a:stretch>
            <a:fillRect/>
          </a:stretch>
        </p:blipFill>
        <p:spPr>
          <a:xfrm>
            <a:off x="9863845" y="2367008"/>
            <a:ext cx="1457980" cy="1132750"/>
          </a:xfrm>
          <a:prstGeom prst="ellipse">
            <a:avLst/>
          </a:prstGeom>
        </p:spPr>
      </p:pic>
      <p:cxnSp>
        <p:nvCxnSpPr>
          <p:cNvPr id="13" name="Conector recto 12">
            <a:extLst>
              <a:ext uri="{FF2B5EF4-FFF2-40B4-BE49-F238E27FC236}">
                <a16:creationId xmlns:a16="http://schemas.microsoft.com/office/drawing/2014/main" id="{3ABF1937-A449-62F0-9062-02EA86E75AE9}"/>
              </a:ext>
            </a:extLst>
          </p:cNvPr>
          <p:cNvCxnSpPr>
            <a:stCxn id="4" idx="2"/>
            <a:endCxn id="11" idx="0"/>
          </p:cNvCxnSpPr>
          <p:nvPr/>
        </p:nvCxnSpPr>
        <p:spPr>
          <a:xfrm flipH="1">
            <a:off x="4870298" y="4553850"/>
            <a:ext cx="6178" cy="32118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Gráfico 13" descr="Bocadillo de pensamiento contorno">
            <a:extLst>
              <a:ext uri="{FF2B5EF4-FFF2-40B4-BE49-F238E27FC236}">
                <a16:creationId xmlns:a16="http://schemas.microsoft.com/office/drawing/2014/main" id="{BF929EB5-5569-3FE4-0F46-1640DABD9CF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3258" y="1644082"/>
            <a:ext cx="914400" cy="914400"/>
          </a:xfrm>
          <a:prstGeom prst="rect">
            <a:avLst/>
          </a:prstGeom>
        </p:spPr>
      </p:pic>
      <p:sp>
        <p:nvSpPr>
          <p:cNvPr id="15" name="Proceso alternativo 6">
            <a:extLst>
              <a:ext uri="{FF2B5EF4-FFF2-40B4-BE49-F238E27FC236}">
                <a16:creationId xmlns:a16="http://schemas.microsoft.com/office/drawing/2014/main" id="{EEB521C9-D8E3-98B1-51F5-C6983FEB68E3}"/>
              </a:ext>
            </a:extLst>
          </p:cNvPr>
          <p:cNvSpPr/>
          <p:nvPr/>
        </p:nvSpPr>
        <p:spPr>
          <a:xfrm>
            <a:off x="9144649" y="3499758"/>
            <a:ext cx="2896371" cy="198290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F430FBFB-0977-14C5-E73E-2EF71DFB38DB}"/>
              </a:ext>
            </a:extLst>
          </p:cNvPr>
          <p:cNvSpPr/>
          <p:nvPr/>
        </p:nvSpPr>
        <p:spPr>
          <a:xfrm>
            <a:off x="0" y="645973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18" name="Rectángulo 17">
            <a:extLst>
              <a:ext uri="{FF2B5EF4-FFF2-40B4-BE49-F238E27FC236}">
                <a16:creationId xmlns:a16="http://schemas.microsoft.com/office/drawing/2014/main" id="{54093FF1-35D4-6968-EF48-7398F1381521}"/>
              </a:ext>
            </a:extLst>
          </p:cNvPr>
          <p:cNvSpPr/>
          <p:nvPr/>
        </p:nvSpPr>
        <p:spPr>
          <a:xfrm>
            <a:off x="9350152" y="3660215"/>
            <a:ext cx="2736613" cy="1661993"/>
          </a:xfrm>
          <a:prstGeom prst="rect">
            <a:avLst/>
          </a:prstGeom>
        </p:spPr>
        <p:txBody>
          <a:bodyPr wrap="square">
            <a:sp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ARTÍCULO 25</a:t>
            </a:r>
          </a:p>
          <a:p>
            <a:pPr algn="ctr" defTabSz="1219170">
              <a:buClr>
                <a:srgbClr val="000000"/>
              </a:buClr>
            </a:pPr>
            <a:endParaRPr lang="es-CO" sz="14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Toda persona tiene derecho a un nivel de vida adecuado que le asegure, así como a su familia, la salud y el bienestar, y en especial la alimentación, el vestido, la vivienda, la asistencia médica y los servicios sociales necesarios.</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sp>
        <p:nvSpPr>
          <p:cNvPr id="19" name="Rectángulo 18">
            <a:extLst>
              <a:ext uri="{FF2B5EF4-FFF2-40B4-BE49-F238E27FC236}">
                <a16:creationId xmlns:a16="http://schemas.microsoft.com/office/drawing/2014/main" id="{554C91FD-603C-33C9-DF09-C6F63A4AD4E3}"/>
              </a:ext>
            </a:extLst>
          </p:cNvPr>
          <p:cNvSpPr/>
          <p:nvPr/>
        </p:nvSpPr>
        <p:spPr>
          <a:xfrm>
            <a:off x="677189" y="770723"/>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132955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descr="Resultado de imagen para ods 17 alianzas para lograr los objetivos">
            <a:extLst>
              <a:ext uri="{FF2B5EF4-FFF2-40B4-BE49-F238E27FC236}">
                <a16:creationId xmlns:a16="http://schemas.microsoft.com/office/drawing/2014/main" id="{C1C4A28C-14F1-0F99-64CE-FB08367F886A}"/>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011" t="5793" r="5011" b="5793"/>
          <a:stretch/>
        </p:blipFill>
        <p:spPr bwMode="auto">
          <a:xfrm>
            <a:off x="4084642" y="3253866"/>
            <a:ext cx="1133744" cy="111404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BC3B7F76-B10C-7778-DD0A-F1C22EAC5A4F}"/>
              </a:ext>
            </a:extLst>
          </p:cNvPr>
          <p:cNvSpPr/>
          <p:nvPr/>
        </p:nvSpPr>
        <p:spPr>
          <a:xfrm>
            <a:off x="5915526" y="3288341"/>
            <a:ext cx="2182688" cy="677108"/>
          </a:xfrm>
          <a:prstGeom prst="rect">
            <a:avLst/>
          </a:prstGeom>
          <a:ln>
            <a:solidFill>
              <a:srgbClr val="0D4677"/>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rPr>
              <a:t>19.300</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rPr>
              <a:t>  Socializaciones con comunidades realizadas en proyectos ANI.</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cxnSp>
        <p:nvCxnSpPr>
          <p:cNvPr id="8" name="Conector angular 3">
            <a:extLst>
              <a:ext uri="{FF2B5EF4-FFF2-40B4-BE49-F238E27FC236}">
                <a16:creationId xmlns:a16="http://schemas.microsoft.com/office/drawing/2014/main" id="{9A1330BE-4165-80C3-21BE-E9208BA95E1E}"/>
              </a:ext>
            </a:extLst>
          </p:cNvPr>
          <p:cNvCxnSpPr>
            <a:stCxn id="6" idx="1"/>
          </p:cNvCxnSpPr>
          <p:nvPr/>
        </p:nvCxnSpPr>
        <p:spPr>
          <a:xfrm rot="10800000">
            <a:off x="3417446" y="3626895"/>
            <a:ext cx="667196" cy="183995"/>
          </a:xfrm>
          <a:prstGeom prst="bentConnector3">
            <a:avLst/>
          </a:prstGeom>
          <a:ln>
            <a:solidFill>
              <a:srgbClr val="0D4677"/>
            </a:solidFill>
          </a:ln>
        </p:spPr>
        <p:style>
          <a:lnRef idx="1">
            <a:schemeClr val="accent1"/>
          </a:lnRef>
          <a:fillRef idx="0">
            <a:schemeClr val="accent1"/>
          </a:fillRef>
          <a:effectRef idx="0">
            <a:schemeClr val="accent1"/>
          </a:effectRef>
          <a:fontRef idx="minor">
            <a:schemeClr val="tx1"/>
          </a:fontRef>
        </p:style>
      </p:cxnSp>
      <p:cxnSp>
        <p:nvCxnSpPr>
          <p:cNvPr id="9" name="Conector angular 5">
            <a:extLst>
              <a:ext uri="{FF2B5EF4-FFF2-40B4-BE49-F238E27FC236}">
                <a16:creationId xmlns:a16="http://schemas.microsoft.com/office/drawing/2014/main" id="{7A9A2830-DE26-244A-AE32-3D8362FCDC30}"/>
              </a:ext>
            </a:extLst>
          </p:cNvPr>
          <p:cNvCxnSpPr>
            <a:stCxn id="6" idx="3"/>
          </p:cNvCxnSpPr>
          <p:nvPr/>
        </p:nvCxnSpPr>
        <p:spPr>
          <a:xfrm flipV="1">
            <a:off x="5218386" y="3626895"/>
            <a:ext cx="697140" cy="183994"/>
          </a:xfrm>
          <a:prstGeom prst="bentConnector3">
            <a:avLst/>
          </a:prstGeom>
          <a:ln>
            <a:solidFill>
              <a:srgbClr val="0D4677"/>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F4025D3A-2062-EEDF-EF55-D5F2554E0F85}"/>
              </a:ext>
            </a:extLst>
          </p:cNvPr>
          <p:cNvSpPr/>
          <p:nvPr/>
        </p:nvSpPr>
        <p:spPr>
          <a:xfrm>
            <a:off x="8906028" y="3414364"/>
            <a:ext cx="2896371" cy="409626"/>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27</a:t>
            </a:r>
          </a:p>
        </p:txBody>
      </p:sp>
      <p:sp>
        <p:nvSpPr>
          <p:cNvPr id="11" name="Rectángulo 10">
            <a:extLst>
              <a:ext uri="{FF2B5EF4-FFF2-40B4-BE49-F238E27FC236}">
                <a16:creationId xmlns:a16="http://schemas.microsoft.com/office/drawing/2014/main" id="{7AB5A89E-2AEE-0E26-94AE-EF7281EC0752}"/>
              </a:ext>
            </a:extLst>
          </p:cNvPr>
          <p:cNvSpPr/>
          <p:nvPr/>
        </p:nvSpPr>
        <p:spPr>
          <a:xfrm>
            <a:off x="8959119" y="4012392"/>
            <a:ext cx="2857404" cy="1015663"/>
          </a:xfrm>
          <a:prstGeom prst="rect">
            <a:avLst/>
          </a:prstGeom>
        </p:spPr>
        <p:txBody>
          <a:bodyPr wrap="square">
            <a:spAutoFit/>
          </a:bodyPr>
          <a:lstStyle/>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Toda persona tiene derecho a tomar parte libremente en la vida cultural de la comunidad, y a participar en el progreso y en los beneficios que de él resulten.</a:t>
            </a:r>
          </a:p>
          <a:p>
            <a:pPr algn="just"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sp>
        <p:nvSpPr>
          <p:cNvPr id="12" name="Google Shape;438;p68">
            <a:extLst>
              <a:ext uri="{FF2B5EF4-FFF2-40B4-BE49-F238E27FC236}">
                <a16:creationId xmlns:a16="http://schemas.microsoft.com/office/drawing/2014/main" id="{8746907E-02D5-F298-C8FF-47F5928F6F13}"/>
              </a:ext>
            </a:extLst>
          </p:cNvPr>
          <p:cNvSpPr txBox="1"/>
          <p:nvPr/>
        </p:nvSpPr>
        <p:spPr>
          <a:xfrm>
            <a:off x="2852670" y="5050644"/>
            <a:ext cx="3306143" cy="1605413"/>
          </a:xfrm>
          <a:prstGeom prst="rect">
            <a:avLst/>
          </a:prstGeom>
          <a:noFill/>
          <a:ln>
            <a:solidFill>
              <a:schemeClr val="tx1"/>
            </a:solid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Meta 17.17</a:t>
            </a:r>
          </a:p>
          <a:p>
            <a:pPr algn="ctr" defTabSz="1219170">
              <a:buClr>
                <a:srgbClr val="000000"/>
              </a:buClr>
            </a:pPr>
            <a:endParaRPr lang="es-CO" sz="14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MX" sz="1200" kern="0" dirty="0">
                <a:solidFill>
                  <a:srgbClr val="000000"/>
                </a:solidFill>
                <a:latin typeface="Calibri Light" panose="020F0302020204030204" pitchFamily="34" charset="0"/>
                <a:cs typeface="Calibri Light" panose="020F0302020204030204" pitchFamily="34" charset="0"/>
              </a:rPr>
              <a:t>Alentar y promover la constitución de alianzas eficaces en las esferas pública, público-privada y de la sociedad civil aprovechando la experiencia y las estrategias de obtención de recursos de las asociaciones.</a:t>
            </a:r>
          </a:p>
          <a:p>
            <a:pPr algn="just" defTabSz="1219170">
              <a:buClr>
                <a:srgbClr val="000000"/>
              </a:buClr>
            </a:pPr>
            <a:r>
              <a:rPr lang="es-MX" sz="1300" kern="0" dirty="0">
                <a:solidFill>
                  <a:srgbClr val="000000"/>
                </a:solidFill>
                <a:latin typeface="Century Gothic" panose="020B0502020202020204" pitchFamily="34" charset="0"/>
                <a:cs typeface="Arial"/>
                <a:sym typeface="Arial"/>
              </a:rPr>
              <a:t>.</a:t>
            </a:r>
            <a:endParaRPr lang="es-MX" sz="1300" kern="0" dirty="0">
              <a:solidFill>
                <a:srgbClr val="000000"/>
              </a:solidFill>
              <a:latin typeface="Century Gothic" panose="020B0502020202020204" pitchFamily="34" charset="0"/>
              <a:cs typeface="Arial"/>
              <a:sym typeface="Economica"/>
            </a:endParaRPr>
          </a:p>
        </p:txBody>
      </p:sp>
      <p:pic>
        <p:nvPicPr>
          <p:cNvPr id="13" name="Imagen 12">
            <a:extLst>
              <a:ext uri="{FF2B5EF4-FFF2-40B4-BE49-F238E27FC236}">
                <a16:creationId xmlns:a16="http://schemas.microsoft.com/office/drawing/2014/main" id="{EA7B0A14-A496-1C66-52EF-97E432FD6972}"/>
              </a:ext>
            </a:extLst>
          </p:cNvPr>
          <p:cNvPicPr>
            <a:picLocks noChangeAspect="1"/>
          </p:cNvPicPr>
          <p:nvPr/>
        </p:nvPicPr>
        <p:blipFill>
          <a:blip r:embed="rId3"/>
          <a:stretch>
            <a:fillRect/>
          </a:stretch>
        </p:blipFill>
        <p:spPr>
          <a:xfrm>
            <a:off x="9678315" y="2022451"/>
            <a:ext cx="1457980" cy="1132750"/>
          </a:xfrm>
          <a:prstGeom prst="ellipse">
            <a:avLst/>
          </a:prstGeom>
        </p:spPr>
      </p:pic>
      <p:sp>
        <p:nvSpPr>
          <p:cNvPr id="14" name="Proceso alternativo 6">
            <a:extLst>
              <a:ext uri="{FF2B5EF4-FFF2-40B4-BE49-F238E27FC236}">
                <a16:creationId xmlns:a16="http://schemas.microsoft.com/office/drawing/2014/main" id="{15F527EC-9CD5-7F7A-FF93-9BDDFBB0DA2A}"/>
              </a:ext>
            </a:extLst>
          </p:cNvPr>
          <p:cNvSpPr/>
          <p:nvPr/>
        </p:nvSpPr>
        <p:spPr>
          <a:xfrm>
            <a:off x="8939636" y="3252925"/>
            <a:ext cx="2896371" cy="1797719"/>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14">
            <a:extLst>
              <a:ext uri="{FF2B5EF4-FFF2-40B4-BE49-F238E27FC236}">
                <a16:creationId xmlns:a16="http://schemas.microsoft.com/office/drawing/2014/main" id="{166149ED-B54B-0DB5-DEB7-128E9B9233DE}"/>
              </a:ext>
            </a:extLst>
          </p:cNvPr>
          <p:cNvCxnSpPr>
            <a:stCxn id="6" idx="2"/>
          </p:cNvCxnSpPr>
          <p:nvPr/>
        </p:nvCxnSpPr>
        <p:spPr>
          <a:xfrm flipH="1">
            <a:off x="4651513" y="4367912"/>
            <a:ext cx="1" cy="6827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áfico 15" descr="Bocadillo de pensamiento contorno">
            <a:extLst>
              <a:ext uri="{FF2B5EF4-FFF2-40B4-BE49-F238E27FC236}">
                <a16:creationId xmlns:a16="http://schemas.microsoft.com/office/drawing/2014/main" id="{44D28DFF-1664-64D1-53F1-8E096A4D1C7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68808" y="1567149"/>
            <a:ext cx="914400" cy="914400"/>
          </a:xfrm>
          <a:prstGeom prst="rect">
            <a:avLst/>
          </a:prstGeom>
        </p:spPr>
      </p:pic>
      <p:sp>
        <p:nvSpPr>
          <p:cNvPr id="28" name="Rectángulo 27">
            <a:extLst>
              <a:ext uri="{FF2B5EF4-FFF2-40B4-BE49-F238E27FC236}">
                <a16:creationId xmlns:a16="http://schemas.microsoft.com/office/drawing/2014/main" id="{FCCF5D23-4FA7-32FE-3F6E-0FB61BD4B987}"/>
              </a:ext>
            </a:extLst>
          </p:cNvPr>
          <p:cNvSpPr/>
          <p:nvPr/>
        </p:nvSpPr>
        <p:spPr>
          <a:xfrm>
            <a:off x="7728" y="660145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29" name="Rectángulo 28">
            <a:extLst>
              <a:ext uri="{FF2B5EF4-FFF2-40B4-BE49-F238E27FC236}">
                <a16:creationId xmlns:a16="http://schemas.microsoft.com/office/drawing/2014/main" id="{32F416B3-C960-0E0A-5F0E-DD4BEA1BD2BA}"/>
              </a:ext>
            </a:extLst>
          </p:cNvPr>
          <p:cNvSpPr/>
          <p:nvPr/>
        </p:nvSpPr>
        <p:spPr>
          <a:xfrm>
            <a:off x="597295" y="3180283"/>
            <a:ext cx="2798402" cy="1077218"/>
          </a:xfrm>
          <a:prstGeom prst="rect">
            <a:avLst/>
          </a:prstGeom>
          <a:ln>
            <a:solidFill>
              <a:srgbClr val="0D4677"/>
            </a:solidFill>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sym typeface="Arial"/>
              </a:rPr>
              <a:t>140</a:t>
            </a:r>
            <a:r>
              <a:rPr kumimoji="0" lang="es-CO" sz="1200" u="none" strike="noStrike" kern="120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sym typeface="Arial"/>
              </a:rPr>
              <a:t>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oficinas fijas y satélites y </a:t>
            </a:r>
            <a:r>
              <a:rPr lang="es-CO" sz="1400" b="1" dirty="0">
                <a:solidFill>
                  <a:srgbClr val="010407"/>
                </a:solidFill>
                <a:latin typeface="Calibri Light" panose="020F0302020204030204" pitchFamily="34" charset="0"/>
                <a:cs typeface="Calibri Light" panose="020F0302020204030204" pitchFamily="34" charset="0"/>
                <a:sym typeface="Arial"/>
              </a:rPr>
              <a:t>279</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oficinas móviles.</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sym typeface="Arial"/>
              </a:rPr>
              <a:t>262.954</a:t>
            </a:r>
            <a:r>
              <a:rPr kumimoji="0" lang="es-CO" sz="1200" u="none" strike="noStrike" kern="120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sym typeface="Arial"/>
              </a:rPr>
              <a:t> usuarios atendidos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en los sistemas de atención. </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p:txBody>
      </p:sp>
      <p:sp>
        <p:nvSpPr>
          <p:cNvPr id="30" name="Rectángulo 29">
            <a:extLst>
              <a:ext uri="{FF2B5EF4-FFF2-40B4-BE49-F238E27FC236}">
                <a16:creationId xmlns:a16="http://schemas.microsoft.com/office/drawing/2014/main" id="{3AFCD292-186D-5349-2142-5704EB597C52}"/>
              </a:ext>
            </a:extLst>
          </p:cNvPr>
          <p:cNvSpPr/>
          <p:nvPr/>
        </p:nvSpPr>
        <p:spPr>
          <a:xfrm>
            <a:off x="1583208" y="1507527"/>
            <a:ext cx="5458688" cy="1331390"/>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Mediante el programa de atención al usuario a través de oficinas fijas, móviles y medios electrónicos y promoviendo la participación comunitaria y el control social se impacta positivamente al respeto y promoción del </a:t>
            </a:r>
            <a:r>
              <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Derecho a la Participación</a:t>
            </a: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y al cumplimiento del </a:t>
            </a:r>
            <a:r>
              <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ODS No. 17 Alianzas para lograr los objetivos.</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1" name="Rectángulo 30">
            <a:extLst>
              <a:ext uri="{FF2B5EF4-FFF2-40B4-BE49-F238E27FC236}">
                <a16:creationId xmlns:a16="http://schemas.microsoft.com/office/drawing/2014/main" id="{5AF54E5F-19B7-F2F3-8ACD-2F57E9B521C2}"/>
              </a:ext>
            </a:extLst>
          </p:cNvPr>
          <p:cNvSpPr/>
          <p:nvPr/>
        </p:nvSpPr>
        <p:spPr>
          <a:xfrm>
            <a:off x="372763" y="677529"/>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375550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F091F03-1128-C984-D5B4-6FABE6E82C4A}"/>
              </a:ext>
            </a:extLst>
          </p:cNvPr>
          <p:cNvSpPr/>
          <p:nvPr/>
        </p:nvSpPr>
        <p:spPr>
          <a:xfrm>
            <a:off x="1285615" y="1090423"/>
            <a:ext cx="9089785"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5D0AF693-D423-9598-B0BF-D164A4F04C98}"/>
              </a:ext>
            </a:extLst>
          </p:cNvPr>
          <p:cNvSpPr/>
          <p:nvPr/>
        </p:nvSpPr>
        <p:spPr>
          <a:xfrm>
            <a:off x="371215" y="3135484"/>
            <a:ext cx="2136044" cy="1508105"/>
          </a:xfrm>
          <a:prstGeom prst="rect">
            <a:avLst/>
          </a:prstGeom>
          <a:ln>
            <a:solidFill>
              <a:srgbClr val="FF9300"/>
            </a:solidFill>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sym typeface="Arial"/>
              </a:rPr>
              <a:t>En proyectos</a:t>
            </a:r>
            <a:r>
              <a:rPr lang="es-CO" sz="1400" dirty="0">
                <a:solidFill>
                  <a:srgbClr val="010407"/>
                </a:solidFill>
                <a:latin typeface="Calibri Light" panose="020F0302020204030204" pitchFamily="34" charset="0"/>
                <a:cs typeface="Calibri Light" panose="020F0302020204030204" pitchFamily="34" charset="0"/>
                <a:sym typeface="Arial"/>
              </a:rPr>
              <a:t> </a:t>
            </a:r>
            <a:r>
              <a:rPr lang="es-CO" sz="1400" b="1" dirty="0">
                <a:solidFill>
                  <a:srgbClr val="010407"/>
                </a:solidFill>
                <a:latin typeface="Calibri Light" panose="020F0302020204030204" pitchFamily="34" charset="0"/>
                <a:cs typeface="Calibri Light" panose="020F0302020204030204" pitchFamily="34" charset="0"/>
                <a:sym typeface="Arial"/>
              </a:rPr>
              <a:t>4G</a:t>
            </a:r>
            <a:r>
              <a:rPr lang="es-CO" sz="1400" dirty="0">
                <a:solidFill>
                  <a:srgbClr val="010407"/>
                </a:solidFill>
                <a:latin typeface="Calibri Light" panose="020F0302020204030204" pitchFamily="34" charset="0"/>
                <a:cs typeface="Calibri Light" panose="020F0302020204030204" pitchFamily="34" charset="0"/>
                <a:sym typeface="Arial"/>
              </a:rPr>
              <a:t> </a:t>
            </a:r>
            <a:r>
              <a:rPr lang="es-CO" sz="1200" dirty="0">
                <a:solidFill>
                  <a:srgbClr val="010407"/>
                </a:solidFill>
                <a:latin typeface="Calibri Light" panose="020F0302020204030204" pitchFamily="34" charset="0"/>
                <a:cs typeface="Calibri Light" panose="020F0302020204030204" pitchFamily="34" charset="0"/>
                <a:sym typeface="Arial"/>
              </a:rPr>
              <a:t>se tiene un total de </a:t>
            </a:r>
            <a:r>
              <a:rPr lang="es-CO" sz="1400" b="1" dirty="0">
                <a:solidFill>
                  <a:srgbClr val="010407"/>
                </a:solidFill>
                <a:latin typeface="Calibri Light" panose="020F0302020204030204" pitchFamily="34" charset="0"/>
                <a:cs typeface="Calibri Light" panose="020F0302020204030204" pitchFamily="34" charset="0"/>
                <a:sym typeface="Arial"/>
              </a:rPr>
              <a:t>446</a:t>
            </a:r>
            <a:r>
              <a:rPr lang="es-CO" sz="1200" dirty="0">
                <a:solidFill>
                  <a:srgbClr val="010407"/>
                </a:solidFill>
                <a:latin typeface="Calibri Light" panose="020F0302020204030204" pitchFamily="34" charset="0"/>
                <a:cs typeface="Calibri Light" panose="020F0302020204030204" pitchFamily="34" charset="0"/>
                <a:sym typeface="Arial"/>
              </a:rPr>
              <a:t> Sitios Arqueológicos</a:t>
            </a: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sym typeface="Arial"/>
              </a:rPr>
              <a:t>En proyectos </a:t>
            </a:r>
            <a:r>
              <a:rPr lang="es-CO" sz="1400" b="1" dirty="0">
                <a:solidFill>
                  <a:srgbClr val="010407"/>
                </a:solidFill>
                <a:latin typeface="Calibri Light" panose="020F0302020204030204" pitchFamily="34" charset="0"/>
                <a:cs typeface="Calibri Light" panose="020F0302020204030204" pitchFamily="34" charset="0"/>
                <a:sym typeface="Arial"/>
              </a:rPr>
              <a:t>3G</a:t>
            </a:r>
            <a:r>
              <a:rPr lang="es-CO" sz="1200" dirty="0">
                <a:solidFill>
                  <a:srgbClr val="010407"/>
                </a:solidFill>
                <a:latin typeface="Calibri Light" panose="020F0302020204030204" pitchFamily="34" charset="0"/>
                <a:cs typeface="Calibri Light" panose="020F0302020204030204" pitchFamily="34" charset="0"/>
                <a:sym typeface="Arial"/>
              </a:rPr>
              <a:t> se tiene un total de </a:t>
            </a:r>
            <a:r>
              <a:rPr lang="es-CO" sz="1400" b="1" dirty="0">
                <a:solidFill>
                  <a:srgbClr val="010407"/>
                </a:solidFill>
                <a:latin typeface="Calibri Light" panose="020F0302020204030204" pitchFamily="34" charset="0"/>
                <a:cs typeface="Calibri Light" panose="020F0302020204030204" pitchFamily="34" charset="0"/>
                <a:sym typeface="Arial"/>
              </a:rPr>
              <a:t>55</a:t>
            </a:r>
            <a:r>
              <a:rPr lang="es-CO" sz="1200" dirty="0">
                <a:solidFill>
                  <a:srgbClr val="010407"/>
                </a:solidFill>
                <a:latin typeface="Calibri Light" panose="020F0302020204030204" pitchFamily="34" charset="0"/>
                <a:cs typeface="Calibri Light" panose="020F0302020204030204" pitchFamily="34" charset="0"/>
                <a:sym typeface="Arial"/>
              </a:rPr>
              <a:t> Sitios Arqueológicos</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 </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p:txBody>
      </p:sp>
      <p:sp>
        <p:nvSpPr>
          <p:cNvPr id="6" name="Rectángulo 5">
            <a:extLst>
              <a:ext uri="{FF2B5EF4-FFF2-40B4-BE49-F238E27FC236}">
                <a16:creationId xmlns:a16="http://schemas.microsoft.com/office/drawing/2014/main" id="{63D22084-36C8-6D8B-F89A-5DC6BD50ADDB}"/>
              </a:ext>
            </a:extLst>
          </p:cNvPr>
          <p:cNvSpPr/>
          <p:nvPr/>
        </p:nvSpPr>
        <p:spPr>
          <a:xfrm>
            <a:off x="5176933" y="2237316"/>
            <a:ext cx="2522579" cy="1138773"/>
          </a:xfrm>
          <a:prstGeom prst="rect">
            <a:avLst/>
          </a:prstGeom>
          <a:ln>
            <a:solidFill>
              <a:srgbClr val="FF93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n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4G</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 un total de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3.123.964</a:t>
            </a:r>
            <a:r>
              <a:rPr lang="es-CO" sz="1200" dirty="0">
                <a:solidFill>
                  <a:srgbClr val="010407"/>
                </a:solidFill>
                <a:latin typeface="Calibri Light" panose="020F0302020204030204" pitchFamily="34" charset="0"/>
                <a:cs typeface="Calibri Light" panose="020F0302020204030204" pitchFamily="34" charset="0"/>
              </a:rPr>
              <a:t> Hallazgos Arqueológicos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rPr>
              <a:t>En </a:t>
            </a:r>
            <a:r>
              <a:rPr lang="es-CO" sz="1400" b="1" dirty="0">
                <a:solidFill>
                  <a:srgbClr val="010407"/>
                </a:solidFill>
                <a:latin typeface="Calibri Light" panose="020F0302020204030204" pitchFamily="34" charset="0"/>
                <a:cs typeface="Calibri Light" panose="020F0302020204030204" pitchFamily="34" charset="0"/>
              </a:rPr>
              <a:t>3G</a:t>
            </a:r>
            <a:r>
              <a:rPr lang="es-CO" sz="1200" dirty="0">
                <a:solidFill>
                  <a:srgbClr val="010407"/>
                </a:solidFill>
                <a:latin typeface="Calibri Light" panose="020F0302020204030204" pitchFamily="34" charset="0"/>
                <a:cs typeface="Calibri Light" panose="020F0302020204030204" pitchFamily="34" charset="0"/>
              </a:rPr>
              <a:t> se tiene un  total de mas de </a:t>
            </a:r>
            <a:r>
              <a:rPr lang="es-CO" sz="1400" b="1" dirty="0">
                <a:solidFill>
                  <a:srgbClr val="010407"/>
                </a:solidFill>
                <a:latin typeface="Calibri Light" panose="020F0302020204030204" pitchFamily="34" charset="0"/>
                <a:cs typeface="Calibri Light" panose="020F0302020204030204" pitchFamily="34" charset="0"/>
              </a:rPr>
              <a:t>7.601.818</a:t>
            </a:r>
            <a:endParaRPr kumimoji="0" lang="en-US" sz="1100" b="1"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sp>
        <p:nvSpPr>
          <p:cNvPr id="7" name="Rectángulo 6">
            <a:extLst>
              <a:ext uri="{FF2B5EF4-FFF2-40B4-BE49-F238E27FC236}">
                <a16:creationId xmlns:a16="http://schemas.microsoft.com/office/drawing/2014/main" id="{9BD0375F-C5F2-F2FF-5AC4-59F980169A7A}"/>
              </a:ext>
            </a:extLst>
          </p:cNvPr>
          <p:cNvSpPr/>
          <p:nvPr/>
        </p:nvSpPr>
        <p:spPr>
          <a:xfrm>
            <a:off x="213737" y="517943"/>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cxnSp>
        <p:nvCxnSpPr>
          <p:cNvPr id="8" name="Conector angular 3">
            <a:extLst>
              <a:ext uri="{FF2B5EF4-FFF2-40B4-BE49-F238E27FC236}">
                <a16:creationId xmlns:a16="http://schemas.microsoft.com/office/drawing/2014/main" id="{148FB12E-9109-A175-4C8E-58F3B4EF8A4F}"/>
              </a:ext>
            </a:extLst>
          </p:cNvPr>
          <p:cNvCxnSpPr/>
          <p:nvPr/>
        </p:nvCxnSpPr>
        <p:spPr>
          <a:xfrm rot="10800000">
            <a:off x="2507259" y="3985199"/>
            <a:ext cx="667196" cy="183995"/>
          </a:xfrm>
          <a:prstGeom prst="bentConnector3">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9" name="Conector angular 5">
            <a:extLst>
              <a:ext uri="{FF2B5EF4-FFF2-40B4-BE49-F238E27FC236}">
                <a16:creationId xmlns:a16="http://schemas.microsoft.com/office/drawing/2014/main" id="{0896DBB6-D430-8120-9350-28EDCC8E4337}"/>
              </a:ext>
            </a:extLst>
          </p:cNvPr>
          <p:cNvCxnSpPr>
            <a:cxnSpLocks/>
            <a:endCxn id="6" idx="1"/>
          </p:cNvCxnSpPr>
          <p:nvPr/>
        </p:nvCxnSpPr>
        <p:spPr>
          <a:xfrm flipV="1">
            <a:off x="4242473" y="2806703"/>
            <a:ext cx="934460" cy="924844"/>
          </a:xfrm>
          <a:prstGeom prst="bentConnector3">
            <a:avLst>
              <a:gd name="adj1" fmla="val 65513"/>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FBFD0FAB-1B60-4D73-E335-0E326523AF16}"/>
              </a:ext>
            </a:extLst>
          </p:cNvPr>
          <p:cNvSpPr/>
          <p:nvPr/>
        </p:nvSpPr>
        <p:spPr>
          <a:xfrm>
            <a:off x="213737" y="6556580"/>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11" name="Google Shape;438;p68">
            <a:extLst>
              <a:ext uri="{FF2B5EF4-FFF2-40B4-BE49-F238E27FC236}">
                <a16:creationId xmlns:a16="http://schemas.microsoft.com/office/drawing/2014/main" id="{A98BB19D-463F-8F6A-C868-CA3A5DECD896}"/>
              </a:ext>
            </a:extLst>
          </p:cNvPr>
          <p:cNvSpPr txBox="1"/>
          <p:nvPr/>
        </p:nvSpPr>
        <p:spPr>
          <a:xfrm>
            <a:off x="2068991" y="5214640"/>
            <a:ext cx="3050078" cy="1259187"/>
          </a:xfrm>
          <a:prstGeom prst="rect">
            <a:avLst/>
          </a:prstGeom>
          <a:noFill/>
          <a:ln>
            <a:solidFill>
              <a:srgbClr val="FF9300"/>
            </a:solid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Meta 11.4</a:t>
            </a:r>
          </a:p>
          <a:p>
            <a:pPr algn="ctr" defTabSz="1219170">
              <a:buClr>
                <a:srgbClr val="000000"/>
              </a:buClr>
            </a:pPr>
            <a:endParaRPr lang="es-MX"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MX" sz="1200" kern="0" dirty="0">
                <a:solidFill>
                  <a:srgbClr val="000000"/>
                </a:solidFill>
                <a:latin typeface="Calibri Light" panose="020F0302020204030204" pitchFamily="34" charset="0"/>
                <a:cs typeface="Calibri Light" panose="020F0302020204030204" pitchFamily="34" charset="0"/>
                <a:sym typeface="Arial"/>
              </a:rPr>
              <a:t>Redoblar los esfuerzos para proteger y salvaguardar el patrimonio cultural y natural del mundo.</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12" name="Imagen 11">
            <a:extLst>
              <a:ext uri="{FF2B5EF4-FFF2-40B4-BE49-F238E27FC236}">
                <a16:creationId xmlns:a16="http://schemas.microsoft.com/office/drawing/2014/main" id="{C9392630-08B3-AA8D-F1B7-592788120F51}"/>
              </a:ext>
            </a:extLst>
          </p:cNvPr>
          <p:cNvPicPr>
            <a:picLocks noChangeAspect="1"/>
          </p:cNvPicPr>
          <p:nvPr/>
        </p:nvPicPr>
        <p:blipFill rotWithShape="1">
          <a:blip r:embed="rId2"/>
          <a:srcRect l="74946" t="59666" r="14194" b="20872"/>
          <a:stretch/>
        </p:blipFill>
        <p:spPr>
          <a:xfrm>
            <a:off x="3174455" y="3322199"/>
            <a:ext cx="1338471" cy="1348566"/>
          </a:xfrm>
          <a:prstGeom prst="rect">
            <a:avLst/>
          </a:prstGeom>
        </p:spPr>
      </p:pic>
      <p:cxnSp>
        <p:nvCxnSpPr>
          <p:cNvPr id="13" name="Conector recto 12">
            <a:extLst>
              <a:ext uri="{FF2B5EF4-FFF2-40B4-BE49-F238E27FC236}">
                <a16:creationId xmlns:a16="http://schemas.microsoft.com/office/drawing/2014/main" id="{DE6A6DCD-718D-3160-5E82-1CE30C3F30A7}"/>
              </a:ext>
            </a:extLst>
          </p:cNvPr>
          <p:cNvCxnSpPr>
            <a:cxnSpLocks/>
            <a:endCxn id="11" idx="0"/>
          </p:cNvCxnSpPr>
          <p:nvPr/>
        </p:nvCxnSpPr>
        <p:spPr>
          <a:xfrm>
            <a:off x="3594030" y="4670765"/>
            <a:ext cx="0" cy="543875"/>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Conector angular 5">
            <a:extLst>
              <a:ext uri="{FF2B5EF4-FFF2-40B4-BE49-F238E27FC236}">
                <a16:creationId xmlns:a16="http://schemas.microsoft.com/office/drawing/2014/main" id="{0F25DF89-35B1-2D6F-08BF-BF463402DC26}"/>
              </a:ext>
            </a:extLst>
          </p:cNvPr>
          <p:cNvCxnSpPr>
            <a:cxnSpLocks/>
          </p:cNvCxnSpPr>
          <p:nvPr/>
        </p:nvCxnSpPr>
        <p:spPr>
          <a:xfrm>
            <a:off x="4517499" y="4166216"/>
            <a:ext cx="659435" cy="149276"/>
          </a:xfrm>
          <a:prstGeom prst="bentConnector3">
            <a:avLst>
              <a:gd name="adj1" fmla="val 55074"/>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353C8F5D-81DD-6344-6765-34F765A72BC1}"/>
              </a:ext>
            </a:extLst>
          </p:cNvPr>
          <p:cNvSpPr/>
          <p:nvPr/>
        </p:nvSpPr>
        <p:spPr>
          <a:xfrm>
            <a:off x="5176933" y="3589646"/>
            <a:ext cx="2669671" cy="1477328"/>
          </a:xfrm>
          <a:prstGeom prst="rect">
            <a:avLst/>
          </a:prstGeom>
          <a:ln>
            <a:solidFill>
              <a:srgbClr val="FF93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4G</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61</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autorizaciones vigentes para el desarrollo de programas de arqueología preventiva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200" dirty="0">
              <a:solidFill>
                <a:srgbClr val="010407"/>
              </a:solidFill>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3G</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1</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autorización vigente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dirty="0">
                <a:solidFill>
                  <a:srgbClr val="010407"/>
                </a:solidFill>
                <a:latin typeface="Calibri Light" panose="020F0302020204030204" pitchFamily="34" charset="0"/>
                <a:cs typeface="Calibri Light" panose="020F0302020204030204" pitchFamily="34" charset="0"/>
              </a:rPr>
              <a:t>En </a:t>
            </a:r>
            <a:r>
              <a:rPr lang="es-MX" sz="1400" b="1" dirty="0">
                <a:solidFill>
                  <a:srgbClr val="010407"/>
                </a:solidFill>
                <a:latin typeface="Calibri Light" panose="020F0302020204030204" pitchFamily="34" charset="0"/>
                <a:cs typeface="Calibri Light" panose="020F0302020204030204" pitchFamily="34" charset="0"/>
              </a:rPr>
              <a:t>1G</a:t>
            </a:r>
            <a:r>
              <a:rPr lang="es-MX" sz="1200" dirty="0">
                <a:solidFill>
                  <a:srgbClr val="010407"/>
                </a:solidFill>
                <a:latin typeface="Calibri Light" panose="020F0302020204030204" pitchFamily="34" charset="0"/>
                <a:cs typeface="Calibri Light" panose="020F0302020204030204" pitchFamily="34" charset="0"/>
              </a:rPr>
              <a:t> se tiene </a:t>
            </a:r>
            <a:r>
              <a:rPr lang="es-MX" sz="1400" b="1" dirty="0">
                <a:solidFill>
                  <a:srgbClr val="010407"/>
                </a:solidFill>
                <a:latin typeface="Calibri Light" panose="020F0302020204030204" pitchFamily="34" charset="0"/>
                <a:cs typeface="Calibri Light" panose="020F0302020204030204" pitchFamily="34" charset="0"/>
              </a:rPr>
              <a:t>2</a:t>
            </a:r>
            <a:r>
              <a:rPr lang="es-MX" sz="1200" dirty="0">
                <a:solidFill>
                  <a:srgbClr val="010407"/>
                </a:solidFill>
                <a:latin typeface="Calibri Light" panose="020F0302020204030204" pitchFamily="34" charset="0"/>
                <a:cs typeface="Calibri Light" panose="020F0302020204030204" pitchFamily="34" charset="0"/>
              </a:rPr>
              <a:t> autorizaciones vigentes</a:t>
            </a:r>
            <a:endParaRPr kumimoji="0" lang="en-US" sz="11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pic>
        <p:nvPicPr>
          <p:cNvPr id="16" name="Imagen 15">
            <a:extLst>
              <a:ext uri="{FF2B5EF4-FFF2-40B4-BE49-F238E27FC236}">
                <a16:creationId xmlns:a16="http://schemas.microsoft.com/office/drawing/2014/main" id="{6CB0FA8C-BF75-C00E-A74C-10A72C833CEC}"/>
              </a:ext>
            </a:extLst>
          </p:cNvPr>
          <p:cNvPicPr>
            <a:picLocks noChangeAspect="1"/>
          </p:cNvPicPr>
          <p:nvPr/>
        </p:nvPicPr>
        <p:blipFill>
          <a:blip r:embed="rId3"/>
          <a:stretch>
            <a:fillRect/>
          </a:stretch>
        </p:blipFill>
        <p:spPr>
          <a:xfrm>
            <a:off x="9653448" y="1804372"/>
            <a:ext cx="1457980" cy="1132750"/>
          </a:xfrm>
          <a:prstGeom prst="ellipse">
            <a:avLst/>
          </a:prstGeom>
        </p:spPr>
      </p:pic>
      <p:sp>
        <p:nvSpPr>
          <p:cNvPr id="17" name="Proceso alternativo 6">
            <a:extLst>
              <a:ext uri="{FF2B5EF4-FFF2-40B4-BE49-F238E27FC236}">
                <a16:creationId xmlns:a16="http://schemas.microsoft.com/office/drawing/2014/main" id="{C48B5FA8-5D0B-5F63-CFB6-9E50AE870DC0}"/>
              </a:ext>
            </a:extLst>
          </p:cNvPr>
          <p:cNvSpPr/>
          <p:nvPr/>
        </p:nvSpPr>
        <p:spPr>
          <a:xfrm>
            <a:off x="8038403" y="2958741"/>
            <a:ext cx="4029076" cy="331664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id="{3F5D6850-9834-B8AF-83A5-2E612B44C085}"/>
              </a:ext>
            </a:extLst>
          </p:cNvPr>
          <p:cNvSpPr/>
          <p:nvPr/>
        </p:nvSpPr>
        <p:spPr>
          <a:xfrm>
            <a:off x="8038404" y="3135484"/>
            <a:ext cx="4029076" cy="2739211"/>
          </a:xfrm>
          <a:prstGeom prst="rect">
            <a:avLst/>
          </a:prstGeom>
        </p:spPr>
        <p:txBody>
          <a:bodyPr wrap="square">
            <a:sp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63</a:t>
            </a: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
            </a:r>
            <a:br>
              <a:rPr lang="es-CO" sz="1200" kern="0" dirty="0">
                <a:solidFill>
                  <a:srgbClr val="000000"/>
                </a:solidFill>
                <a:latin typeface="Calibri Light" panose="020F0302020204030204" pitchFamily="34" charset="0"/>
                <a:cs typeface="Calibri Light" panose="020F0302020204030204" pitchFamily="34" charset="0"/>
                <a:sym typeface="Arial"/>
              </a:rPr>
            </a:br>
            <a:r>
              <a:rPr lang="es-MX" sz="1200" kern="0" dirty="0">
                <a:solidFill>
                  <a:srgbClr val="000000"/>
                </a:solidFill>
                <a:latin typeface="Calibri Light" panose="020F0302020204030204" pitchFamily="34" charset="0"/>
                <a:cs typeface="Calibri Light" panose="020F0302020204030204" pitchFamily="34" charset="0"/>
                <a:sym typeface="Arial"/>
              </a:rPr>
              <a:t>Los bienes de uso público, los parques naturales, las tierras comunales de grupos étnicos, las tierras de resguardo, el patrimonio arqueológico de la Nación y los demás bienes que determine la ley son inalienables, imprescriptibles e inembargables.</a:t>
            </a: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72</a:t>
            </a:r>
            <a:endParaRPr lang="es-CO" sz="12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
            </a:r>
            <a:br>
              <a:rPr lang="es-CO" sz="1200" kern="0" dirty="0">
                <a:solidFill>
                  <a:srgbClr val="000000"/>
                </a:solidFill>
                <a:latin typeface="Calibri Light" panose="020F0302020204030204" pitchFamily="34" charset="0"/>
                <a:cs typeface="Calibri Light" panose="020F0302020204030204" pitchFamily="34" charset="0"/>
                <a:sym typeface="Arial"/>
              </a:rPr>
            </a:br>
            <a:r>
              <a:rPr lang="es-MX" sz="1200" kern="0" dirty="0">
                <a:solidFill>
                  <a:srgbClr val="000000"/>
                </a:solidFill>
                <a:latin typeface="Calibri Light" panose="020F0302020204030204" pitchFamily="34" charset="0"/>
                <a:cs typeface="Calibri Light" panose="020F0302020204030204" pitchFamily="34" charset="0"/>
                <a:sym typeface="Arial"/>
              </a:rPr>
              <a:t>El patrimonio cultural de la Nación está bajo la protección del Estado. El patrimonio arqueológico y otros bienes culturales que conforman la identidad nacional, pertenecen a la Nación y son inalienables, inembargables e imprescriptibles.</a:t>
            </a: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pic>
        <p:nvPicPr>
          <p:cNvPr id="19" name="Gráfico 18" descr="Bocadillo de pensamiento contorno">
            <a:extLst>
              <a:ext uri="{FF2B5EF4-FFF2-40B4-BE49-F238E27FC236}">
                <a16:creationId xmlns:a16="http://schemas.microsoft.com/office/drawing/2014/main" id="{6FA461D5-6D0E-CBEE-A9A3-11D1D3B795F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1215" y="1051217"/>
            <a:ext cx="914400" cy="914400"/>
          </a:xfrm>
          <a:prstGeom prst="rect">
            <a:avLst/>
          </a:prstGeom>
        </p:spPr>
      </p:pic>
    </p:spTree>
    <p:extLst>
      <p:ext uri="{BB962C8B-B14F-4D97-AF65-F5344CB8AC3E}">
        <p14:creationId xmlns:p14="http://schemas.microsoft.com/office/powerpoint/2010/main" val="84981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FC707C-38D9-504E-55D0-99BA960D0924}"/>
              </a:ext>
            </a:extLst>
          </p:cNvPr>
          <p:cNvSpPr/>
          <p:nvPr/>
        </p:nvSpPr>
        <p:spPr>
          <a:xfrm>
            <a:off x="1431389" y="1421726"/>
            <a:ext cx="7796487" cy="1028358"/>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E5F7EDA8-243E-7AC0-1576-C47CA839A63F}"/>
              </a:ext>
            </a:extLst>
          </p:cNvPr>
          <p:cNvSpPr/>
          <p:nvPr/>
        </p:nvSpPr>
        <p:spPr>
          <a:xfrm>
            <a:off x="386015" y="689204"/>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6" name="Rectángulo 5">
            <a:extLst>
              <a:ext uri="{FF2B5EF4-FFF2-40B4-BE49-F238E27FC236}">
                <a16:creationId xmlns:a16="http://schemas.microsoft.com/office/drawing/2014/main" id="{79255446-F24E-4E3A-B4A4-E3ED6A3770CF}"/>
              </a:ext>
            </a:extLst>
          </p:cNvPr>
          <p:cNvSpPr/>
          <p:nvPr/>
        </p:nvSpPr>
        <p:spPr>
          <a:xfrm>
            <a:off x="968317" y="6292422"/>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7" name="Imagen 6">
            <a:extLst>
              <a:ext uri="{FF2B5EF4-FFF2-40B4-BE49-F238E27FC236}">
                <a16:creationId xmlns:a16="http://schemas.microsoft.com/office/drawing/2014/main" id="{E83CBAFC-02CD-0E2C-0AEC-0B049C84BD45}"/>
              </a:ext>
            </a:extLst>
          </p:cNvPr>
          <p:cNvPicPr>
            <a:picLocks noChangeAspect="1"/>
          </p:cNvPicPr>
          <p:nvPr/>
        </p:nvPicPr>
        <p:blipFill rotWithShape="1">
          <a:blip r:embed="rId2"/>
          <a:srcRect l="74946" t="59666" r="14194" b="20872"/>
          <a:stretch/>
        </p:blipFill>
        <p:spPr>
          <a:xfrm>
            <a:off x="10005103" y="3844198"/>
            <a:ext cx="1046218" cy="1054109"/>
          </a:xfrm>
          <a:prstGeom prst="rect">
            <a:avLst/>
          </a:prstGeom>
        </p:spPr>
      </p:pic>
      <p:pic>
        <p:nvPicPr>
          <p:cNvPr id="8" name="Imagen 7">
            <a:extLst>
              <a:ext uri="{FF2B5EF4-FFF2-40B4-BE49-F238E27FC236}">
                <a16:creationId xmlns:a16="http://schemas.microsoft.com/office/drawing/2014/main" id="{44AC6FAB-B748-0812-7501-9AFBA8EC60A5}"/>
              </a:ext>
            </a:extLst>
          </p:cNvPr>
          <p:cNvPicPr>
            <a:picLocks noChangeAspect="1"/>
          </p:cNvPicPr>
          <p:nvPr/>
        </p:nvPicPr>
        <p:blipFill>
          <a:blip r:embed="rId3"/>
          <a:stretch>
            <a:fillRect/>
          </a:stretch>
        </p:blipFill>
        <p:spPr>
          <a:xfrm>
            <a:off x="9799222" y="2135675"/>
            <a:ext cx="1457980" cy="1132750"/>
          </a:xfrm>
          <a:prstGeom prst="ellipse">
            <a:avLst/>
          </a:prstGeom>
        </p:spPr>
      </p:pic>
      <p:pic>
        <p:nvPicPr>
          <p:cNvPr id="9" name="Gráfico 8" descr="Bocadillo de pensamiento contorno">
            <a:extLst>
              <a:ext uri="{FF2B5EF4-FFF2-40B4-BE49-F238E27FC236}">
                <a16:creationId xmlns:a16="http://schemas.microsoft.com/office/drawing/2014/main" id="{F789E402-98A9-555A-5ADF-AF0B0E7DCFA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16989" y="1382520"/>
            <a:ext cx="914400" cy="914400"/>
          </a:xfrm>
          <a:prstGeom prst="rect">
            <a:avLst/>
          </a:prstGeom>
        </p:spPr>
      </p:pic>
      <p:sp>
        <p:nvSpPr>
          <p:cNvPr id="10" name="Rectángulo 9">
            <a:extLst>
              <a:ext uri="{FF2B5EF4-FFF2-40B4-BE49-F238E27FC236}">
                <a16:creationId xmlns:a16="http://schemas.microsoft.com/office/drawing/2014/main" id="{1CF01E8A-37FD-5B40-9C7F-E78B02FDE028}"/>
              </a:ext>
            </a:extLst>
          </p:cNvPr>
          <p:cNvSpPr/>
          <p:nvPr/>
        </p:nvSpPr>
        <p:spPr>
          <a:xfrm>
            <a:off x="1325378" y="2955481"/>
            <a:ext cx="3386254" cy="2831544"/>
          </a:xfrm>
          <a:prstGeom prst="rect">
            <a:avLst/>
          </a:prstGeom>
          <a:ln>
            <a:noFill/>
          </a:ln>
        </p:spPr>
        <p:txBody>
          <a:bodyPr wrap="square">
            <a:spAutoFit/>
          </a:bodyPr>
          <a:lstStyle/>
          <a:p>
            <a:pPr algn="just" defTabSz="685800"/>
            <a:r>
              <a:rPr lang="es-CO" sz="1200" dirty="0">
                <a:solidFill>
                  <a:srgbClr val="010407"/>
                </a:solidFill>
                <a:latin typeface="Calibri Light" panose="020F0302020204030204" pitchFamily="34" charset="0"/>
                <a:cs typeface="Calibri Light" panose="020F0302020204030204" pitchFamily="34" charset="0"/>
              </a:rPr>
              <a:t>Apoyo al </a:t>
            </a:r>
            <a:r>
              <a:rPr lang="es-CO" sz="1400" b="1" u="sng" dirty="0">
                <a:solidFill>
                  <a:srgbClr val="010407"/>
                </a:solidFill>
                <a:latin typeface="Calibri Light" panose="020F0302020204030204" pitchFamily="34" charset="0"/>
                <a:cs typeface="Calibri Light" panose="020F0302020204030204" pitchFamily="34" charset="0"/>
              </a:rPr>
              <a:t>Museo del Oro </a:t>
            </a:r>
            <a:r>
              <a:rPr lang="es-CO" sz="1200" dirty="0">
                <a:solidFill>
                  <a:srgbClr val="010407"/>
                </a:solidFill>
                <a:latin typeface="Calibri Light" panose="020F0302020204030204" pitchFamily="34" charset="0"/>
                <a:cs typeface="Calibri Light" panose="020F0302020204030204" pitchFamily="34" charset="0"/>
              </a:rPr>
              <a:t>en el desarrollo de investigaciones arqueológicas en la región caribe orientadas a respaldar el montaje de la remodelación del Museo del Oro Zenú́ de Cartagena. </a:t>
            </a: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200" dirty="0">
                <a:solidFill>
                  <a:srgbClr val="010407"/>
                </a:solidFill>
                <a:latin typeface="Calibri Light" panose="020F0302020204030204" pitchFamily="34" charset="0"/>
                <a:cs typeface="Calibri Light" panose="020F0302020204030204" pitchFamily="34" charset="0"/>
              </a:rPr>
              <a:t>Se facilitó el acceso a la colección recuperada en el marco del programa de arqueología preventiva de la concesión </a:t>
            </a:r>
            <a:r>
              <a:rPr lang="es-CO" sz="1400" b="1" u="sng" dirty="0">
                <a:solidFill>
                  <a:srgbClr val="010407"/>
                </a:solidFill>
                <a:latin typeface="Calibri Light" panose="020F0302020204030204" pitchFamily="34" charset="0"/>
                <a:cs typeface="Calibri Light" panose="020F0302020204030204" pitchFamily="34" charset="0"/>
              </a:rPr>
              <a:t>Puerta del Hierro – Cruz del Viso</a:t>
            </a:r>
            <a:r>
              <a:rPr lang="es-CO" sz="1200" dirty="0">
                <a:solidFill>
                  <a:srgbClr val="010407"/>
                </a:solidFill>
                <a:latin typeface="Calibri Light" panose="020F0302020204030204" pitchFamily="34" charset="0"/>
                <a:cs typeface="Calibri Light" panose="020F0302020204030204" pitchFamily="34" charset="0"/>
              </a:rPr>
              <a:t> y de </a:t>
            </a:r>
            <a:r>
              <a:rPr lang="es-CO" sz="1400" b="1" u="sng" dirty="0">
                <a:solidFill>
                  <a:srgbClr val="010407"/>
                </a:solidFill>
                <a:latin typeface="Calibri Light" panose="020F0302020204030204" pitchFamily="34" charset="0"/>
                <a:cs typeface="Calibri Light" panose="020F0302020204030204" pitchFamily="34" charset="0"/>
              </a:rPr>
              <a:t>Ruta del Sol 3 (3G). </a:t>
            </a:r>
            <a:endParaRPr lang="es-CO" sz="1200" b="1" u="sng" dirty="0">
              <a:solidFill>
                <a:srgbClr val="010407"/>
              </a:solidFill>
              <a:latin typeface="Calibri Light" panose="020F0302020204030204" pitchFamily="34" charset="0"/>
              <a:cs typeface="Calibri Light" panose="020F0302020204030204" pitchFamily="34" charset="0"/>
            </a:endParaRP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200" dirty="0">
                <a:solidFill>
                  <a:srgbClr val="010407"/>
                </a:solidFill>
                <a:latin typeface="Calibri Light" panose="020F0302020204030204" pitchFamily="34" charset="0"/>
                <a:cs typeface="Calibri Light" panose="020F0302020204030204" pitchFamily="34" charset="0"/>
              </a:rPr>
              <a:t>Se proporcionó información sobre elementos de interés hallados en la concesión </a:t>
            </a:r>
            <a:r>
              <a:rPr lang="es-CO" sz="1400" b="1" u="sng" dirty="0">
                <a:solidFill>
                  <a:srgbClr val="010407"/>
                </a:solidFill>
                <a:latin typeface="Calibri Light" panose="020F0302020204030204" pitchFamily="34" charset="0"/>
                <a:cs typeface="Calibri Light" panose="020F0302020204030204" pitchFamily="34" charset="0"/>
              </a:rPr>
              <a:t>Cartagena - Barranquilla. </a:t>
            </a:r>
            <a:endParaRPr lang="es-CO" sz="1200" b="1" u="sng" dirty="0">
              <a:solidFill>
                <a:srgbClr val="010407"/>
              </a:solidFill>
              <a:latin typeface="Calibri Light" panose="020F0302020204030204" pitchFamily="34" charset="0"/>
              <a:cs typeface="Calibri Light" panose="020F0302020204030204" pitchFamily="34" charset="0"/>
            </a:endParaRPr>
          </a:p>
        </p:txBody>
      </p:sp>
      <p:sp>
        <p:nvSpPr>
          <p:cNvPr id="11" name="Rectángulo 10">
            <a:extLst>
              <a:ext uri="{FF2B5EF4-FFF2-40B4-BE49-F238E27FC236}">
                <a16:creationId xmlns:a16="http://schemas.microsoft.com/office/drawing/2014/main" id="{660E4256-2C15-6A2B-9994-B91EE80A249D}"/>
              </a:ext>
            </a:extLst>
          </p:cNvPr>
          <p:cNvSpPr/>
          <p:nvPr/>
        </p:nvSpPr>
        <p:spPr>
          <a:xfrm>
            <a:off x="5562300" y="3003130"/>
            <a:ext cx="3386254" cy="2462213"/>
          </a:xfrm>
          <a:prstGeom prst="rect">
            <a:avLst/>
          </a:prstGeom>
          <a:ln>
            <a:noFill/>
          </a:ln>
        </p:spPr>
        <p:txBody>
          <a:bodyPr wrap="square">
            <a:spAutoFit/>
          </a:bodyPr>
          <a:lstStyle/>
          <a:p>
            <a:pPr algn="just" defTabSz="685800"/>
            <a:r>
              <a:rPr lang="es-ES" sz="1400" b="1" u="sng" dirty="0">
                <a:solidFill>
                  <a:srgbClr val="010407"/>
                </a:solidFill>
                <a:latin typeface="Calibri Light" panose="020F0302020204030204" pitchFamily="34" charset="0"/>
                <a:cs typeface="Calibri Light" panose="020F0302020204030204" pitchFamily="34" charset="0"/>
              </a:rPr>
              <a:t>2 Salas de exposición arqueológica permanentes: </a:t>
            </a:r>
          </a:p>
          <a:p>
            <a:pPr algn="just" defTabSz="685800"/>
            <a:endParaRPr lang="es-CO" sz="1400" b="1" u="sng" dirty="0">
              <a:solidFill>
                <a:srgbClr val="010407"/>
              </a:solidFill>
              <a:latin typeface="Calibri Light" panose="020F0302020204030204" pitchFamily="34" charset="0"/>
              <a:cs typeface="Calibri Light" panose="020F0302020204030204" pitchFamily="34" charset="0"/>
            </a:endParaRPr>
          </a:p>
          <a:p>
            <a:pPr algn="just" defTabSz="685800"/>
            <a:r>
              <a:rPr lang="es-CO" sz="1400" b="1" u="sng" dirty="0">
                <a:solidFill>
                  <a:srgbClr val="010407"/>
                </a:solidFill>
                <a:latin typeface="Calibri Light" panose="020F0302020204030204" pitchFamily="34" charset="0"/>
                <a:cs typeface="Calibri Light" panose="020F0302020204030204" pitchFamily="34" charset="0"/>
              </a:rPr>
              <a:t>Transversal del </a:t>
            </a:r>
            <a:r>
              <a:rPr lang="es-CO" sz="1400" b="1" u="sng" dirty="0" err="1">
                <a:solidFill>
                  <a:srgbClr val="010407"/>
                </a:solidFill>
                <a:latin typeface="Calibri Light" panose="020F0302020204030204" pitchFamily="34" charset="0"/>
                <a:cs typeface="Calibri Light" panose="020F0302020204030204" pitchFamily="34" charset="0"/>
              </a:rPr>
              <a:t>Sisga</a:t>
            </a:r>
            <a:r>
              <a:rPr lang="es-CO" sz="1200" dirty="0">
                <a:solidFill>
                  <a:srgbClr val="010407"/>
                </a:solidFill>
                <a:latin typeface="Calibri Light" panose="020F0302020204030204" pitchFamily="34" charset="0"/>
                <a:cs typeface="Calibri Light" panose="020F0302020204030204" pitchFamily="34" charset="0"/>
              </a:rPr>
              <a:t>: Sala de exposición arqueológica permanente en la Casa de la cultura de Garagoa. </a:t>
            </a: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400" b="1" u="sng" dirty="0">
                <a:solidFill>
                  <a:srgbClr val="010407"/>
                </a:solidFill>
                <a:latin typeface="Calibri Light" panose="020F0302020204030204" pitchFamily="34" charset="0"/>
                <a:cs typeface="Calibri Light" panose="020F0302020204030204" pitchFamily="34" charset="0"/>
              </a:rPr>
              <a:t>Pacífico 3:</a:t>
            </a:r>
            <a:r>
              <a:rPr lang="es-CO" sz="1200" dirty="0">
                <a:solidFill>
                  <a:srgbClr val="010407"/>
                </a:solidFill>
                <a:latin typeface="Calibri Light" panose="020F0302020204030204" pitchFamily="34" charset="0"/>
                <a:cs typeface="Calibri Light" panose="020F0302020204030204" pitchFamily="34" charset="0"/>
              </a:rPr>
              <a:t> Sala de exposición arqueológica permanente en la Casa de la cultura Belalcázar, Caldas. </a:t>
            </a:r>
          </a:p>
          <a:p>
            <a:pPr algn="just" defTabSz="685800"/>
            <a:r>
              <a:rPr lang="es-ES" sz="1200" dirty="0">
                <a:solidFill>
                  <a:srgbClr val="010407"/>
                </a:solidFill>
                <a:latin typeface="Calibri Light" panose="020F0302020204030204" pitchFamily="34" charset="0"/>
                <a:cs typeface="Calibri Light" panose="020F0302020204030204" pitchFamily="34" charset="0"/>
              </a:rPr>
              <a:t>Exposiciones temporales en el Centro de Museos de la Universidad de Caldas</a:t>
            </a:r>
          </a:p>
        </p:txBody>
      </p:sp>
    </p:spTree>
    <p:extLst>
      <p:ext uri="{BB962C8B-B14F-4D97-AF65-F5344CB8AC3E}">
        <p14:creationId xmlns:p14="http://schemas.microsoft.com/office/powerpoint/2010/main" val="367287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28F2D87-83A6-24E5-476D-EA6BC7E966BA}"/>
              </a:ext>
            </a:extLst>
          </p:cNvPr>
          <p:cNvSpPr/>
          <p:nvPr/>
        </p:nvSpPr>
        <p:spPr>
          <a:xfrm>
            <a:off x="1290523" y="1286475"/>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F5A32DE1-8648-9C52-AE5D-2C8BF078E1F9}"/>
              </a:ext>
            </a:extLst>
          </p:cNvPr>
          <p:cNvSpPr/>
          <p:nvPr/>
        </p:nvSpPr>
        <p:spPr>
          <a:xfrm>
            <a:off x="16403" y="690221"/>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6" name="Rectángulo 5">
            <a:extLst>
              <a:ext uri="{FF2B5EF4-FFF2-40B4-BE49-F238E27FC236}">
                <a16:creationId xmlns:a16="http://schemas.microsoft.com/office/drawing/2014/main" id="{618A22E4-FDC3-64D3-D231-1A8CA6CB76FF}"/>
              </a:ext>
            </a:extLst>
          </p:cNvPr>
          <p:cNvSpPr/>
          <p:nvPr/>
        </p:nvSpPr>
        <p:spPr>
          <a:xfrm>
            <a:off x="251791" y="6459400"/>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7" name="Imagen 6">
            <a:extLst>
              <a:ext uri="{FF2B5EF4-FFF2-40B4-BE49-F238E27FC236}">
                <a16:creationId xmlns:a16="http://schemas.microsoft.com/office/drawing/2014/main" id="{A7D8E769-47AB-127C-81A4-4F7E77C8FA5C}"/>
              </a:ext>
            </a:extLst>
          </p:cNvPr>
          <p:cNvPicPr>
            <a:picLocks noChangeAspect="1"/>
          </p:cNvPicPr>
          <p:nvPr/>
        </p:nvPicPr>
        <p:blipFill>
          <a:blip r:embed="rId2"/>
          <a:stretch>
            <a:fillRect/>
          </a:stretch>
        </p:blipFill>
        <p:spPr>
          <a:xfrm>
            <a:off x="10171852" y="3710293"/>
            <a:ext cx="1457980" cy="1132750"/>
          </a:xfrm>
          <a:prstGeom prst="ellipse">
            <a:avLst/>
          </a:prstGeom>
        </p:spPr>
      </p:pic>
      <p:pic>
        <p:nvPicPr>
          <p:cNvPr id="8" name="Picture 24" descr="Resultado de imagen para ods 17 alianzas para lograr los objetivos">
            <a:extLst>
              <a:ext uri="{FF2B5EF4-FFF2-40B4-BE49-F238E27FC236}">
                <a16:creationId xmlns:a16="http://schemas.microsoft.com/office/drawing/2014/main" id="{CCE3F598-0E88-0472-4C64-097C98999418}"/>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9767098" y="2359384"/>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9" name="Gráfico 8" descr="Bocadillo de pensamiento contorno">
            <a:extLst>
              <a:ext uri="{FF2B5EF4-FFF2-40B4-BE49-F238E27FC236}">
                <a16:creationId xmlns:a16="http://schemas.microsoft.com/office/drawing/2014/main" id="{221791D1-0BA8-F689-E1CC-710E17C5FFF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6123" y="1279316"/>
            <a:ext cx="914400" cy="914400"/>
          </a:xfrm>
          <a:prstGeom prst="rect">
            <a:avLst/>
          </a:prstGeom>
        </p:spPr>
      </p:pic>
      <p:sp>
        <p:nvSpPr>
          <p:cNvPr id="10" name="Llaves 9">
            <a:extLst>
              <a:ext uri="{FF2B5EF4-FFF2-40B4-BE49-F238E27FC236}">
                <a16:creationId xmlns:a16="http://schemas.microsoft.com/office/drawing/2014/main" id="{7AFA1066-14DC-3E7F-0DC7-615E6AA81F6D}"/>
              </a:ext>
            </a:extLst>
          </p:cNvPr>
          <p:cNvSpPr/>
          <p:nvPr/>
        </p:nvSpPr>
        <p:spPr>
          <a:xfrm>
            <a:off x="512056" y="2359385"/>
            <a:ext cx="3767259" cy="150693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CuadroTexto 10">
            <a:extLst>
              <a:ext uri="{FF2B5EF4-FFF2-40B4-BE49-F238E27FC236}">
                <a16:creationId xmlns:a16="http://schemas.microsoft.com/office/drawing/2014/main" id="{C6669512-9D78-8AA1-E236-EBFB5C094AA4}"/>
              </a:ext>
            </a:extLst>
          </p:cNvPr>
          <p:cNvSpPr txBox="1"/>
          <p:nvPr/>
        </p:nvSpPr>
        <p:spPr>
          <a:xfrm>
            <a:off x="1012007" y="2528078"/>
            <a:ext cx="2731308" cy="954107"/>
          </a:xfrm>
          <a:prstGeom prst="rect">
            <a:avLst/>
          </a:prstGeom>
          <a:noFill/>
        </p:spPr>
        <p:txBody>
          <a:bodyPr wrap="square" rtlCol="0">
            <a:spAutoFit/>
          </a:bodyPr>
          <a:lstStyle/>
          <a:p>
            <a:pPr algn="just"/>
            <a:r>
              <a:rPr lang="es-CO" sz="1200" dirty="0">
                <a:solidFill>
                  <a:srgbClr val="010407"/>
                </a:solidFill>
                <a:latin typeface="Calibri Light" panose="020F0302020204030204" pitchFamily="34" charset="0"/>
                <a:cs typeface="Calibri Light" panose="020F0302020204030204" pitchFamily="34" charset="0"/>
              </a:rPr>
              <a:t>En los proyectos</a:t>
            </a:r>
            <a:r>
              <a:rPr lang="es-CO" sz="14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4G</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se tienen </a:t>
            </a:r>
            <a:r>
              <a:rPr lang="es-CO" sz="1400" b="1" dirty="0">
                <a:solidFill>
                  <a:srgbClr val="010407"/>
                </a:solidFill>
                <a:latin typeface="Calibri Light" panose="020F0302020204030204" pitchFamily="34" charset="0"/>
                <a:cs typeface="Calibri Light" panose="020F0302020204030204" pitchFamily="34" charset="0"/>
              </a:rPr>
              <a:t>3</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convenios</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y</a:t>
            </a:r>
            <a:r>
              <a:rPr lang="es-CO" sz="14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3</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alianzas</a:t>
            </a:r>
            <a:endParaRPr lang="es-CO" sz="1400" dirty="0">
              <a:solidFill>
                <a:srgbClr val="010407"/>
              </a:solidFill>
              <a:latin typeface="Calibri Light" panose="020F0302020204030204" pitchFamily="34" charset="0"/>
              <a:cs typeface="Calibri Light" panose="020F0302020204030204" pitchFamily="34" charset="0"/>
            </a:endParaRP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En proyectos </a:t>
            </a:r>
            <a:r>
              <a:rPr lang="es-CO" sz="1400" b="1" dirty="0">
                <a:solidFill>
                  <a:srgbClr val="010407"/>
                </a:solidFill>
                <a:latin typeface="Calibri Light" panose="020F0302020204030204" pitchFamily="34" charset="0"/>
                <a:cs typeface="Calibri Light" panose="020F0302020204030204" pitchFamily="34" charset="0"/>
              </a:rPr>
              <a:t>3G</a:t>
            </a:r>
            <a:r>
              <a:rPr lang="es-CO" sz="1200" dirty="0">
                <a:solidFill>
                  <a:srgbClr val="010407"/>
                </a:solidFill>
                <a:latin typeface="Calibri Light" panose="020F0302020204030204" pitchFamily="34" charset="0"/>
                <a:cs typeface="Calibri Light" panose="020F0302020204030204" pitchFamily="34" charset="0"/>
              </a:rPr>
              <a:t> se tienen </a:t>
            </a:r>
            <a:r>
              <a:rPr lang="es-CO" sz="1400" b="1" dirty="0">
                <a:solidFill>
                  <a:srgbClr val="010407"/>
                </a:solidFill>
                <a:latin typeface="Calibri Light" panose="020F0302020204030204" pitchFamily="34" charset="0"/>
                <a:cs typeface="Calibri Light" panose="020F0302020204030204" pitchFamily="34" charset="0"/>
              </a:rPr>
              <a:t>3</a:t>
            </a:r>
            <a:r>
              <a:rPr lang="es-CO" sz="1200" dirty="0">
                <a:solidFill>
                  <a:srgbClr val="010407"/>
                </a:solidFill>
                <a:latin typeface="Calibri Light" panose="020F0302020204030204" pitchFamily="34" charset="0"/>
                <a:cs typeface="Calibri Light" panose="020F0302020204030204" pitchFamily="34" charset="0"/>
              </a:rPr>
              <a:t> alianzas.</a:t>
            </a:r>
          </a:p>
        </p:txBody>
      </p:sp>
      <p:sp>
        <p:nvSpPr>
          <p:cNvPr id="12" name="Rectángulo 11">
            <a:extLst>
              <a:ext uri="{FF2B5EF4-FFF2-40B4-BE49-F238E27FC236}">
                <a16:creationId xmlns:a16="http://schemas.microsoft.com/office/drawing/2014/main" id="{AF5AC4B1-AC13-65AC-71CB-DAA420B970CD}"/>
              </a:ext>
            </a:extLst>
          </p:cNvPr>
          <p:cNvSpPr/>
          <p:nvPr/>
        </p:nvSpPr>
        <p:spPr>
          <a:xfrm>
            <a:off x="4377929" y="2997522"/>
            <a:ext cx="200722" cy="2306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cxnSp>
        <p:nvCxnSpPr>
          <p:cNvPr id="13" name="Conector recto 12">
            <a:extLst>
              <a:ext uri="{FF2B5EF4-FFF2-40B4-BE49-F238E27FC236}">
                <a16:creationId xmlns:a16="http://schemas.microsoft.com/office/drawing/2014/main" id="{78595E8B-35FF-3E41-86C0-456E58D8DCC2}"/>
              </a:ext>
            </a:extLst>
          </p:cNvPr>
          <p:cNvCxnSpPr>
            <a:cxnSpLocks/>
            <a:stCxn id="12" idx="3"/>
          </p:cNvCxnSpPr>
          <p:nvPr/>
        </p:nvCxnSpPr>
        <p:spPr>
          <a:xfrm>
            <a:off x="4578651" y="3112853"/>
            <a:ext cx="693122" cy="55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Rectángulo 13">
            <a:extLst>
              <a:ext uri="{FF2B5EF4-FFF2-40B4-BE49-F238E27FC236}">
                <a16:creationId xmlns:a16="http://schemas.microsoft.com/office/drawing/2014/main" id="{0987849F-15A7-084D-3456-20499BB3979E}"/>
              </a:ext>
            </a:extLst>
          </p:cNvPr>
          <p:cNvSpPr/>
          <p:nvPr/>
        </p:nvSpPr>
        <p:spPr>
          <a:xfrm>
            <a:off x="5271772" y="2193716"/>
            <a:ext cx="4333207" cy="4109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2DDE6EF6-E995-81F8-7E2C-9457A762E106}"/>
              </a:ext>
            </a:extLst>
          </p:cNvPr>
          <p:cNvSpPr txBox="1"/>
          <p:nvPr/>
        </p:nvSpPr>
        <p:spPr>
          <a:xfrm>
            <a:off x="5289375" y="2193716"/>
            <a:ext cx="4315603" cy="4093428"/>
          </a:xfrm>
          <a:prstGeom prst="rect">
            <a:avLst/>
          </a:prstGeom>
          <a:noFill/>
        </p:spPr>
        <p:txBody>
          <a:bodyPr wrap="square" rtlCol="0">
            <a:spAutoFit/>
          </a:bodyPr>
          <a:lstStyle/>
          <a:p>
            <a:pPr algn="ctr"/>
            <a:r>
              <a:rPr lang="es-CO" sz="1600" u="sng" dirty="0">
                <a:solidFill>
                  <a:srgbClr val="010407"/>
                </a:solidFill>
                <a:latin typeface="Calibri Light" panose="020F0302020204030204" pitchFamily="34" charset="0"/>
                <a:cs typeface="Calibri Light" panose="020F0302020204030204" pitchFamily="34" charset="0"/>
              </a:rPr>
              <a:t>Convenios</a:t>
            </a:r>
            <a:r>
              <a:rPr lang="es-CO" sz="1400" dirty="0">
                <a:solidFill>
                  <a:srgbClr val="010407"/>
                </a:solidFill>
                <a:latin typeface="Calibri Light" panose="020F0302020204030204" pitchFamily="34" charset="0"/>
                <a:cs typeface="Calibri Light" panose="020F0302020204030204" pitchFamily="34" charset="0"/>
              </a:rPr>
              <a:t>: </a:t>
            </a:r>
          </a:p>
          <a:p>
            <a:pPr algn="just"/>
            <a:r>
              <a:rPr lang="es-CO" sz="1400" b="1" dirty="0">
                <a:solidFill>
                  <a:srgbClr val="010407"/>
                </a:solidFill>
                <a:latin typeface="Calibri Light" panose="020F0302020204030204" pitchFamily="34" charset="0"/>
                <a:cs typeface="Calibri Light" panose="020F0302020204030204" pitchFamily="34" charset="0"/>
              </a:rPr>
              <a:t>Pacífico 3 </a:t>
            </a:r>
            <a:r>
              <a:rPr lang="es-CO" sz="1200" dirty="0">
                <a:solidFill>
                  <a:srgbClr val="010407"/>
                </a:solidFill>
                <a:latin typeface="Calibri Light" panose="020F0302020204030204" pitchFamily="34" charset="0"/>
                <a:cs typeface="Calibri Light" panose="020F0302020204030204" pitchFamily="34" charset="0"/>
              </a:rPr>
              <a:t>- Universidad de Caldas - espacios para análisis, tenencia y exposición de materiales arqueológicos (reportan 2 pero debe ser solo 1 y la respuesta del ICANH)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Villavicencio Yopal </a:t>
            </a:r>
            <a:r>
              <a:rPr lang="es-CO" sz="1200" dirty="0">
                <a:solidFill>
                  <a:srgbClr val="010407"/>
                </a:solidFill>
                <a:latin typeface="Calibri Light" panose="020F0302020204030204" pitchFamily="34" charset="0"/>
                <a:cs typeface="Calibri Light" panose="020F0302020204030204" pitchFamily="34" charset="0"/>
              </a:rPr>
              <a:t>- </a:t>
            </a:r>
            <a:r>
              <a:rPr lang="es-CO" sz="1200" dirty="0" err="1">
                <a:solidFill>
                  <a:srgbClr val="010407"/>
                </a:solidFill>
                <a:latin typeface="Calibri Light" panose="020F0302020204030204" pitchFamily="34" charset="0"/>
                <a:cs typeface="Calibri Light" panose="020F0302020204030204" pitchFamily="34" charset="0"/>
              </a:rPr>
              <a:t>Unimeta</a:t>
            </a:r>
            <a:r>
              <a:rPr lang="es-CO" sz="1200" dirty="0">
                <a:solidFill>
                  <a:srgbClr val="010407"/>
                </a:solidFill>
                <a:latin typeface="Calibri Light" panose="020F0302020204030204" pitchFamily="34" charset="0"/>
                <a:cs typeface="Calibri Light" panose="020F0302020204030204" pitchFamily="34" charset="0"/>
              </a:rPr>
              <a:t>: espacios para materiales arqueológicos</a:t>
            </a:r>
            <a:br>
              <a:rPr lang="es-CO" sz="1200" dirty="0">
                <a:solidFill>
                  <a:srgbClr val="010407"/>
                </a:solidFill>
                <a:latin typeface="Calibri Light" panose="020F0302020204030204" pitchFamily="34" charset="0"/>
                <a:cs typeface="Calibri Light" panose="020F0302020204030204" pitchFamily="34" charset="0"/>
              </a:rPr>
            </a:br>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Puerta de Hierro:</a:t>
            </a:r>
            <a:r>
              <a:rPr lang="es-CO" sz="1200" b="1"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Museo Comunitario San Jacinto - Tenencia y exposición de piezas arqueológicas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ctr"/>
            <a:r>
              <a:rPr lang="es-CO" sz="1600" u="sng" dirty="0">
                <a:solidFill>
                  <a:srgbClr val="010407"/>
                </a:solidFill>
                <a:latin typeface="Calibri Light" panose="020F0302020204030204" pitchFamily="34" charset="0"/>
                <a:cs typeface="Calibri Light" panose="020F0302020204030204" pitchFamily="34" charset="0"/>
              </a:rPr>
              <a:t>Alianzas</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Puerta de Hierro: </a:t>
            </a:r>
            <a:r>
              <a:rPr lang="es-CO" sz="1200" dirty="0">
                <a:solidFill>
                  <a:srgbClr val="010407"/>
                </a:solidFill>
                <a:latin typeface="Calibri Light" panose="020F0302020204030204" pitchFamily="34" charset="0"/>
                <a:cs typeface="Calibri Light" panose="020F0302020204030204" pitchFamily="34" charset="0"/>
              </a:rPr>
              <a:t>Universidad Nacional – Análisis y tenencia de restos óseos humanos.</a:t>
            </a:r>
          </a:p>
          <a:p>
            <a:pPr algn="just"/>
            <a:endParaRPr lang="es-CO" sz="1200" b="1"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Girardot Honda Puerto Salgar</a:t>
            </a:r>
            <a:r>
              <a:rPr lang="es-CO" sz="1200" b="1"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Universidad Nacional Análisis y tenencia de restos óseos humanos - NO REPORTADO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POB</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Universidad Nacional: apoyo en limpieza de restos óseos </a:t>
            </a:r>
          </a:p>
        </p:txBody>
      </p:sp>
    </p:spTree>
    <p:extLst>
      <p:ext uri="{BB962C8B-B14F-4D97-AF65-F5344CB8AC3E}">
        <p14:creationId xmlns:p14="http://schemas.microsoft.com/office/powerpoint/2010/main" val="257505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3D44180-8B48-EAD5-6E59-58F1B1FC49C5}"/>
              </a:ext>
            </a:extLst>
          </p:cNvPr>
          <p:cNvSpPr/>
          <p:nvPr/>
        </p:nvSpPr>
        <p:spPr>
          <a:xfrm>
            <a:off x="1688088" y="1485256"/>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C8E69FF5-F316-058E-C6CF-FE47880E71F6}"/>
              </a:ext>
            </a:extLst>
          </p:cNvPr>
          <p:cNvSpPr/>
          <p:nvPr/>
        </p:nvSpPr>
        <p:spPr>
          <a:xfrm>
            <a:off x="413968" y="678869"/>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6" name="Rectángulo 5">
            <a:extLst>
              <a:ext uri="{FF2B5EF4-FFF2-40B4-BE49-F238E27FC236}">
                <a16:creationId xmlns:a16="http://schemas.microsoft.com/office/drawing/2014/main" id="{8A85A88E-AA92-731E-92BC-2B9E3CA34470}"/>
              </a:ext>
            </a:extLst>
          </p:cNvPr>
          <p:cNvSpPr/>
          <p:nvPr/>
        </p:nvSpPr>
        <p:spPr>
          <a:xfrm>
            <a:off x="413968" y="637988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7" name="Imagen 6">
            <a:extLst>
              <a:ext uri="{FF2B5EF4-FFF2-40B4-BE49-F238E27FC236}">
                <a16:creationId xmlns:a16="http://schemas.microsoft.com/office/drawing/2014/main" id="{AD018293-6CFA-5E62-BEEA-3508152571EA}"/>
              </a:ext>
            </a:extLst>
          </p:cNvPr>
          <p:cNvPicPr>
            <a:picLocks noChangeAspect="1"/>
          </p:cNvPicPr>
          <p:nvPr/>
        </p:nvPicPr>
        <p:blipFill>
          <a:blip r:embed="rId2"/>
          <a:stretch>
            <a:fillRect/>
          </a:stretch>
        </p:blipFill>
        <p:spPr>
          <a:xfrm>
            <a:off x="10569417" y="3909074"/>
            <a:ext cx="1457980" cy="1132750"/>
          </a:xfrm>
          <a:prstGeom prst="ellipse">
            <a:avLst/>
          </a:prstGeom>
        </p:spPr>
      </p:pic>
      <p:pic>
        <p:nvPicPr>
          <p:cNvPr id="8" name="Picture 24" descr="Resultado de imagen para ods 17 alianzas para lograr los objetivos">
            <a:extLst>
              <a:ext uri="{FF2B5EF4-FFF2-40B4-BE49-F238E27FC236}">
                <a16:creationId xmlns:a16="http://schemas.microsoft.com/office/drawing/2014/main" id="{2E20E6E1-8289-EF5D-AD54-8D22680D35C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10164663" y="2558165"/>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9" name="Gráfico 8" descr="Bocadillo de pensamiento contorno">
            <a:extLst>
              <a:ext uri="{FF2B5EF4-FFF2-40B4-BE49-F238E27FC236}">
                <a16:creationId xmlns:a16="http://schemas.microsoft.com/office/drawing/2014/main" id="{76CF4E7D-4EE8-C1D5-2475-B7AD75512C4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73688" y="1478097"/>
            <a:ext cx="914400" cy="914400"/>
          </a:xfrm>
          <a:prstGeom prst="rect">
            <a:avLst/>
          </a:prstGeom>
        </p:spPr>
      </p:pic>
      <p:sp>
        <p:nvSpPr>
          <p:cNvPr id="10" name="CuadroTexto 9">
            <a:extLst>
              <a:ext uri="{FF2B5EF4-FFF2-40B4-BE49-F238E27FC236}">
                <a16:creationId xmlns:a16="http://schemas.microsoft.com/office/drawing/2014/main" id="{673E6150-04C4-5AA9-672E-848261320C55}"/>
              </a:ext>
            </a:extLst>
          </p:cNvPr>
          <p:cNvSpPr txBox="1"/>
          <p:nvPr/>
        </p:nvSpPr>
        <p:spPr>
          <a:xfrm>
            <a:off x="2167852" y="2910531"/>
            <a:ext cx="6501161" cy="3016210"/>
          </a:xfrm>
          <a:prstGeom prst="rect">
            <a:avLst/>
          </a:prstGeom>
          <a:noFill/>
        </p:spPr>
        <p:txBody>
          <a:bodyPr wrap="square" rtlCol="0">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EXPOSICIONES ARQUEOLÓGICAS </a:t>
            </a: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Pacífico 3: </a:t>
            </a:r>
            <a:r>
              <a:rPr lang="es-CO" sz="1200" dirty="0">
                <a:solidFill>
                  <a:srgbClr val="010407"/>
                </a:solidFill>
                <a:latin typeface="Calibri Light" panose="020F0302020204030204" pitchFamily="34" charset="0"/>
                <a:cs typeface="Calibri Light" panose="020F0302020204030204" pitchFamily="34" charset="0"/>
              </a:rPr>
              <a:t>Museo de Belalcázar, municipio Belalcázar (desde febrero 2021)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Este municipio recibió́ en custodia 7.400 piezas arqueológicas halladas y rescatadas gracias a la construcción de las obras de mejoramiento y rectificación del corredor entre La Virginia y Asia, la Variante Tesalia -vía nueva que comunicará el sector de Remolinos con el Kilómetro 41, las zonas de depósito de material en los lugares anteriormente mencionados y sectores como La Manuela – Tres Puertas e </a:t>
            </a:r>
            <a:r>
              <a:rPr lang="es-CO" sz="1200" dirty="0" err="1">
                <a:solidFill>
                  <a:srgbClr val="010407"/>
                </a:solidFill>
                <a:latin typeface="Calibri Light" panose="020F0302020204030204" pitchFamily="34" charset="0"/>
                <a:cs typeface="Calibri Light" panose="020F0302020204030204" pitchFamily="34" charset="0"/>
              </a:rPr>
              <a:t>Irra</a:t>
            </a:r>
            <a:r>
              <a:rPr lang="es-CO" sz="1200" dirty="0">
                <a:solidFill>
                  <a:srgbClr val="010407"/>
                </a:solidFill>
                <a:latin typeface="Calibri Light" panose="020F0302020204030204" pitchFamily="34" charset="0"/>
                <a:cs typeface="Calibri Light" panose="020F0302020204030204" pitchFamily="34" charset="0"/>
              </a:rPr>
              <a:t>, todas obras de infraestructura de la Concesión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ES" sz="1200" dirty="0"/>
              <a:t>Exposiciones temporales en el Centro de Museos de la Universidad de Caldas (Solicitud de autorización ICANH de 14 de junio 2022)</a:t>
            </a:r>
            <a:endParaRPr lang="es-CO" sz="1200" dirty="0">
              <a:solidFill>
                <a:srgbClr val="010407"/>
              </a:solidFill>
              <a:latin typeface="Calibri Light" panose="020F0302020204030204" pitchFamily="34" charset="0"/>
              <a:cs typeface="Calibri Light" panose="020F0302020204030204" pitchFamily="34" charset="0"/>
            </a:endParaRP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Perimetral Oriente de Bogotá:</a:t>
            </a:r>
            <a:r>
              <a:rPr lang="es-CO" sz="1200" dirty="0">
                <a:solidFill>
                  <a:srgbClr val="010407"/>
                </a:solidFill>
                <a:latin typeface="Calibri Light" panose="020F0302020204030204" pitchFamily="34" charset="0"/>
                <a:cs typeface="Calibri Light" panose="020F0302020204030204" pitchFamily="34" charset="0"/>
              </a:rPr>
              <a:t> Museo del Oro - Bogotá́</a:t>
            </a:r>
            <a:br>
              <a:rPr lang="es-CO" sz="1200" dirty="0">
                <a:solidFill>
                  <a:srgbClr val="010407"/>
                </a:solidFill>
                <a:latin typeface="Calibri Light" panose="020F0302020204030204" pitchFamily="34" charset="0"/>
                <a:cs typeface="Calibri Light" panose="020F0302020204030204" pitchFamily="34" charset="0"/>
              </a:rPr>
            </a:br>
            <a:r>
              <a:rPr lang="es-CO" sz="1200" dirty="0">
                <a:solidFill>
                  <a:srgbClr val="010407"/>
                </a:solidFill>
                <a:latin typeface="Calibri Light" panose="020F0302020204030204" pitchFamily="34" charset="0"/>
                <a:cs typeface="Calibri Light" panose="020F0302020204030204" pitchFamily="34" charset="0"/>
              </a:rPr>
              <a:t>Desde el 2019. Entregadas piezas orfebres.</a:t>
            </a:r>
          </a:p>
        </p:txBody>
      </p:sp>
      <p:sp>
        <p:nvSpPr>
          <p:cNvPr id="11" name="Llaves 10">
            <a:extLst>
              <a:ext uri="{FF2B5EF4-FFF2-40B4-BE49-F238E27FC236}">
                <a16:creationId xmlns:a16="http://schemas.microsoft.com/office/drawing/2014/main" id="{8AEB3EF1-90FB-AEBF-B857-C7410CB18B0C}"/>
              </a:ext>
            </a:extLst>
          </p:cNvPr>
          <p:cNvSpPr/>
          <p:nvPr/>
        </p:nvSpPr>
        <p:spPr>
          <a:xfrm>
            <a:off x="1749682" y="3138027"/>
            <a:ext cx="7337503" cy="2750299"/>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3462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8FC1BF-498D-98A9-E83B-CF34F892883F}"/>
              </a:ext>
            </a:extLst>
          </p:cNvPr>
          <p:cNvSpPr/>
          <p:nvPr/>
        </p:nvSpPr>
        <p:spPr>
          <a:xfrm>
            <a:off x="1501109" y="1392492"/>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EEBCAA4F-BC64-AEF9-B268-CE9623B5A253}"/>
              </a:ext>
            </a:extLst>
          </p:cNvPr>
          <p:cNvSpPr/>
          <p:nvPr/>
        </p:nvSpPr>
        <p:spPr>
          <a:xfrm>
            <a:off x="226989" y="741910"/>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6" name="Rectángulo 5">
            <a:extLst>
              <a:ext uri="{FF2B5EF4-FFF2-40B4-BE49-F238E27FC236}">
                <a16:creationId xmlns:a16="http://schemas.microsoft.com/office/drawing/2014/main" id="{A91987E6-E72D-6C7A-F143-9754CC5B0DE1}"/>
              </a:ext>
            </a:extLst>
          </p:cNvPr>
          <p:cNvSpPr/>
          <p:nvPr/>
        </p:nvSpPr>
        <p:spPr>
          <a:xfrm>
            <a:off x="311796" y="6220860"/>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7" name="Imagen 6">
            <a:extLst>
              <a:ext uri="{FF2B5EF4-FFF2-40B4-BE49-F238E27FC236}">
                <a16:creationId xmlns:a16="http://schemas.microsoft.com/office/drawing/2014/main" id="{A1C933AC-5EDB-2022-BF6C-FBB1C16C2CC3}"/>
              </a:ext>
            </a:extLst>
          </p:cNvPr>
          <p:cNvPicPr>
            <a:picLocks noChangeAspect="1"/>
          </p:cNvPicPr>
          <p:nvPr/>
        </p:nvPicPr>
        <p:blipFill>
          <a:blip r:embed="rId2"/>
          <a:stretch>
            <a:fillRect/>
          </a:stretch>
        </p:blipFill>
        <p:spPr>
          <a:xfrm>
            <a:off x="10382438" y="3816310"/>
            <a:ext cx="1457980" cy="1132750"/>
          </a:xfrm>
          <a:prstGeom prst="ellipse">
            <a:avLst/>
          </a:prstGeom>
        </p:spPr>
      </p:pic>
      <p:pic>
        <p:nvPicPr>
          <p:cNvPr id="8" name="Picture 24" descr="Resultado de imagen para ods 17 alianzas para lograr los objetivos">
            <a:extLst>
              <a:ext uri="{FF2B5EF4-FFF2-40B4-BE49-F238E27FC236}">
                <a16:creationId xmlns:a16="http://schemas.microsoft.com/office/drawing/2014/main" id="{E3F8FE4D-75D8-780D-3CBE-C2FBD6E776C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9977684" y="2465401"/>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9" name="Gráfico 8" descr="Bocadillo de pensamiento contorno">
            <a:extLst>
              <a:ext uri="{FF2B5EF4-FFF2-40B4-BE49-F238E27FC236}">
                <a16:creationId xmlns:a16="http://schemas.microsoft.com/office/drawing/2014/main" id="{A8FC7768-AF36-6AFE-48B8-D54830B3C10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6709" y="1385333"/>
            <a:ext cx="914400" cy="914400"/>
          </a:xfrm>
          <a:prstGeom prst="rect">
            <a:avLst/>
          </a:prstGeom>
        </p:spPr>
      </p:pic>
      <p:sp>
        <p:nvSpPr>
          <p:cNvPr id="10" name="Llaves 9">
            <a:extLst>
              <a:ext uri="{FF2B5EF4-FFF2-40B4-BE49-F238E27FC236}">
                <a16:creationId xmlns:a16="http://schemas.microsoft.com/office/drawing/2014/main" id="{9CB12653-E755-4BB6-9E55-E856E9F41A22}"/>
              </a:ext>
            </a:extLst>
          </p:cNvPr>
          <p:cNvSpPr/>
          <p:nvPr/>
        </p:nvSpPr>
        <p:spPr>
          <a:xfrm>
            <a:off x="1588689" y="2594689"/>
            <a:ext cx="7337503" cy="307082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Rectángulo 10">
            <a:extLst>
              <a:ext uri="{FF2B5EF4-FFF2-40B4-BE49-F238E27FC236}">
                <a16:creationId xmlns:a16="http://schemas.microsoft.com/office/drawing/2014/main" id="{438C1B92-41CE-D4B7-2E59-728AEB26975A}"/>
              </a:ext>
            </a:extLst>
          </p:cNvPr>
          <p:cNvSpPr/>
          <p:nvPr/>
        </p:nvSpPr>
        <p:spPr>
          <a:xfrm>
            <a:off x="2183454" y="2711874"/>
            <a:ext cx="6096000" cy="2618281"/>
          </a:xfrm>
          <a:prstGeom prst="rect">
            <a:avLst/>
          </a:prstGeom>
        </p:spPr>
        <p:txBody>
          <a:bodyPr>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Contribuciones a distintos museos</a:t>
            </a:r>
          </a:p>
          <a:p>
            <a:pPr algn="ctr"/>
            <a:endParaRPr lang="es-CO" sz="1400" b="1" u="sng" dirty="0">
              <a:solidFill>
                <a:srgbClr val="010407"/>
              </a:solidFill>
              <a:latin typeface="Calibri Light" panose="020F0302020204030204" pitchFamily="34" charset="0"/>
              <a:cs typeface="Calibri Light" panose="020F0302020204030204" pitchFamily="34" charset="0"/>
            </a:endParaRP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del Oro Bogotá́</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Perimetral de Oriente</a:t>
            </a:r>
            <a:r>
              <a:rPr lang="es-CO" sz="1200" dirty="0">
                <a:solidFill>
                  <a:srgbClr val="010407"/>
                </a:solidFill>
                <a:latin typeface="Calibri Light" panose="020F0302020204030204" pitchFamily="34" charset="0"/>
                <a:cs typeface="Calibri Light" panose="020F0302020204030204" pitchFamily="34" charset="0"/>
              </a:rPr>
              <a:t> entregó piezas orfebres.</a:t>
            </a:r>
            <a:br>
              <a:rPr lang="es-CO" sz="1200" dirty="0">
                <a:solidFill>
                  <a:srgbClr val="010407"/>
                </a:solidFill>
                <a:latin typeface="Calibri Light" panose="020F0302020204030204" pitchFamily="34" charset="0"/>
                <a:cs typeface="Calibri Light" panose="020F0302020204030204" pitchFamily="34" charset="0"/>
              </a:rPr>
            </a:br>
            <a:r>
              <a:rPr lang="es-CO" sz="1200" u="sng" dirty="0">
                <a:solidFill>
                  <a:srgbClr val="010407"/>
                </a:solidFill>
                <a:latin typeface="Calibri Light" panose="020F0302020204030204" pitchFamily="34" charset="0"/>
                <a:cs typeface="Calibri Light" panose="020F0302020204030204" pitchFamily="34" charset="0"/>
              </a:rPr>
              <a:t>Museo de la Universidad del Atlántico</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Cartagena - Barranquilla </a:t>
            </a:r>
            <a:r>
              <a:rPr lang="es-CO" sz="1200" dirty="0">
                <a:solidFill>
                  <a:srgbClr val="010407"/>
                </a:solidFill>
                <a:latin typeface="Calibri Light" panose="020F0302020204030204" pitchFamily="34" charset="0"/>
                <a:cs typeface="Calibri Light" panose="020F0302020204030204" pitchFamily="34" charset="0"/>
              </a:rPr>
              <a:t>entregó colección. </a:t>
            </a: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comunitario de San Jacinto</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Puerta del Hierro – Cruz del Viso </a:t>
            </a:r>
            <a:r>
              <a:rPr lang="es-CO" sz="1200" dirty="0">
                <a:solidFill>
                  <a:srgbClr val="010407"/>
                </a:solidFill>
                <a:latin typeface="Calibri Light" panose="020F0302020204030204" pitchFamily="34" charset="0"/>
                <a:cs typeface="Calibri Light" panose="020F0302020204030204" pitchFamily="34" charset="0"/>
              </a:rPr>
              <a:t>en proceso de entrega de piezas arqueológicas. </a:t>
            </a: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de la Universidad de Caldas</a:t>
            </a:r>
            <a:r>
              <a:rPr lang="es-CO" sz="1200" dirty="0">
                <a:solidFill>
                  <a:srgbClr val="010407"/>
                </a:solidFill>
                <a:latin typeface="Calibri Light" panose="020F0302020204030204" pitchFamily="34" charset="0"/>
                <a:cs typeface="Calibri Light" panose="020F0302020204030204" pitchFamily="34" charset="0"/>
              </a:rPr>
              <a:t>: como parte del convenio con la concesión </a:t>
            </a:r>
            <a:r>
              <a:rPr lang="es-CO" sz="1400" b="1" dirty="0">
                <a:solidFill>
                  <a:srgbClr val="010407"/>
                </a:solidFill>
                <a:latin typeface="Calibri Light" panose="020F0302020204030204" pitchFamily="34" charset="0"/>
                <a:cs typeface="Calibri Light" panose="020F0302020204030204" pitchFamily="34" charset="0"/>
              </a:rPr>
              <a:t>Pacífico 3</a:t>
            </a:r>
            <a:r>
              <a:rPr lang="es-CO" sz="1200" dirty="0">
                <a:solidFill>
                  <a:srgbClr val="010407"/>
                </a:solidFill>
                <a:latin typeface="Calibri Light" panose="020F0302020204030204" pitchFamily="34" charset="0"/>
                <a:cs typeface="Calibri Light" panose="020F0302020204030204" pitchFamily="34" charset="0"/>
              </a:rPr>
              <a:t> posiblemente se expondrán algunas de las piezas recuperadas </a:t>
            </a:r>
            <a:r>
              <a:rPr lang="es-ES" sz="1200" dirty="0">
                <a:solidFill>
                  <a:srgbClr val="010407"/>
                </a:solidFill>
                <a:latin typeface="Calibri Light" panose="020F0302020204030204" pitchFamily="34" charset="0"/>
                <a:cs typeface="Calibri Light" panose="020F0302020204030204" pitchFamily="34" charset="0"/>
              </a:rPr>
              <a:t>y la universidad tendrá la tenencia de los materiales arqueológicos. </a:t>
            </a:r>
            <a:r>
              <a:rPr lang="es-CO" sz="1200" dirty="0">
                <a:solidFill>
                  <a:srgbClr val="010407"/>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87345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5DCB02-6ACD-CAE5-2603-71EB0EABE60B}"/>
              </a:ext>
            </a:extLst>
          </p:cNvPr>
          <p:cNvSpPr/>
          <p:nvPr/>
        </p:nvSpPr>
        <p:spPr>
          <a:xfrm>
            <a:off x="1290523" y="1140701"/>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C9CDC8A7-8203-3FBA-6A1B-28CAE3124128}"/>
              </a:ext>
            </a:extLst>
          </p:cNvPr>
          <p:cNvSpPr/>
          <p:nvPr/>
        </p:nvSpPr>
        <p:spPr>
          <a:xfrm>
            <a:off x="16403" y="544447"/>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6" name="Rectángulo 5">
            <a:extLst>
              <a:ext uri="{FF2B5EF4-FFF2-40B4-BE49-F238E27FC236}">
                <a16:creationId xmlns:a16="http://schemas.microsoft.com/office/drawing/2014/main" id="{30F20A22-596F-394F-B10C-A29C26D28A20}"/>
              </a:ext>
            </a:extLst>
          </p:cNvPr>
          <p:cNvSpPr/>
          <p:nvPr/>
        </p:nvSpPr>
        <p:spPr>
          <a:xfrm>
            <a:off x="185530" y="6508508"/>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7" name="Imagen 6">
            <a:extLst>
              <a:ext uri="{FF2B5EF4-FFF2-40B4-BE49-F238E27FC236}">
                <a16:creationId xmlns:a16="http://schemas.microsoft.com/office/drawing/2014/main" id="{FDE95EDB-701D-5603-8769-5DC31DB17DED}"/>
              </a:ext>
            </a:extLst>
          </p:cNvPr>
          <p:cNvPicPr>
            <a:picLocks noChangeAspect="1"/>
          </p:cNvPicPr>
          <p:nvPr/>
        </p:nvPicPr>
        <p:blipFill>
          <a:blip r:embed="rId2"/>
          <a:stretch>
            <a:fillRect/>
          </a:stretch>
        </p:blipFill>
        <p:spPr>
          <a:xfrm>
            <a:off x="10545663" y="2973505"/>
            <a:ext cx="1457980" cy="1132750"/>
          </a:xfrm>
          <a:prstGeom prst="ellipse">
            <a:avLst/>
          </a:prstGeom>
        </p:spPr>
      </p:pic>
      <p:pic>
        <p:nvPicPr>
          <p:cNvPr id="8" name="Picture 24" descr="Resultado de imagen para ods 17 alianzas para lograr los objetivos">
            <a:extLst>
              <a:ext uri="{FF2B5EF4-FFF2-40B4-BE49-F238E27FC236}">
                <a16:creationId xmlns:a16="http://schemas.microsoft.com/office/drawing/2014/main" id="{60D0A1D4-4530-2A47-BD45-16877D4966E2}"/>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10509077" y="1605463"/>
            <a:ext cx="994534" cy="977255"/>
          </a:xfrm>
          <a:prstGeom prst="rect">
            <a:avLst/>
          </a:prstGeom>
          <a:noFill/>
          <a:extLst>
            <a:ext uri="{909E8E84-426E-40DD-AFC4-6F175D3DCCD1}">
              <a14:hiddenFill xmlns:a14="http://schemas.microsoft.com/office/drawing/2010/main">
                <a:solidFill>
                  <a:srgbClr val="FFFFFF"/>
                </a:solidFill>
              </a14:hiddenFill>
            </a:ext>
          </a:extLst>
        </p:spPr>
      </p:pic>
      <p:pic>
        <p:nvPicPr>
          <p:cNvPr id="9" name="Gráfico 8" descr="Bocadillo de pensamiento contorno">
            <a:extLst>
              <a:ext uri="{FF2B5EF4-FFF2-40B4-BE49-F238E27FC236}">
                <a16:creationId xmlns:a16="http://schemas.microsoft.com/office/drawing/2014/main" id="{53B2B9A4-2EFB-7E06-71B9-BB61908190B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6123" y="1133542"/>
            <a:ext cx="914400" cy="914400"/>
          </a:xfrm>
          <a:prstGeom prst="rect">
            <a:avLst/>
          </a:prstGeom>
        </p:spPr>
      </p:pic>
      <p:sp>
        <p:nvSpPr>
          <p:cNvPr id="10" name="Rectángulo 9">
            <a:extLst>
              <a:ext uri="{FF2B5EF4-FFF2-40B4-BE49-F238E27FC236}">
                <a16:creationId xmlns:a16="http://schemas.microsoft.com/office/drawing/2014/main" id="{F5FB40C9-2C58-7854-9F9A-B2705F70E44F}"/>
              </a:ext>
            </a:extLst>
          </p:cNvPr>
          <p:cNvSpPr/>
          <p:nvPr/>
        </p:nvSpPr>
        <p:spPr>
          <a:xfrm>
            <a:off x="512646" y="2146619"/>
            <a:ext cx="4935105" cy="4401205"/>
          </a:xfrm>
          <a:prstGeom prst="rect">
            <a:avLst/>
          </a:prstGeom>
        </p:spPr>
        <p:txBody>
          <a:bodyPr wrap="square">
            <a:spAutoFit/>
          </a:bodyPr>
          <a:lstStyle/>
          <a:p>
            <a:pPr algn="just"/>
            <a:r>
              <a:rPr lang="es-CO" sz="1400" b="1" u="sng" dirty="0">
                <a:solidFill>
                  <a:srgbClr val="010407"/>
                </a:solidFill>
                <a:latin typeface="Calibri Light" panose="020F0302020204030204" pitchFamily="34" charset="0"/>
                <a:cs typeface="Calibri Light" panose="020F0302020204030204" pitchFamily="34" charset="0"/>
              </a:rPr>
              <a:t>Respaldo de Universidades en actividades arqueológicas en algunas de las Concesiones</a:t>
            </a:r>
            <a:r>
              <a:rPr lang="es-CO" sz="1200" dirty="0">
                <a:solidFill>
                  <a:srgbClr val="010407"/>
                </a:solidFill>
                <a:latin typeface="Calibri Light" panose="020F0302020204030204" pitchFamily="34" charset="0"/>
                <a:cs typeface="Calibri Light" panose="020F0302020204030204" pitchFamily="34" charset="0"/>
              </a:rPr>
              <a:t>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los Andes apoya el desarrollo del Programa de Arqueología Preventiva de la Concesión Perimetral de Oriente de Cundinamarca.</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Caldas por medio del convenio con la concesión Pacífico 3 destina espacios para realizar el análisis de los materiales y además desde el equipo de arqueología de la concesión se hacen actividades académicas con los estudiantes de arqueología utilizando los materiales arqueológicos recuperados en el proyecto.</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Nacional sede Bogotá realizó análisis de restos óseos humanos de las concesiones Girardot Honda Puerto Salgar y Puerta de Hierro Cruz del Viso. Adicionalmente, apoyará a Perimetral de Oriente con el análisis de los restos óseos humanos.</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Meta apoya el desarrollo de las actividades de laboratorio por medio de la destinación de espacios exclusivos para la concesión Villavicencio Yopal.</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Atlántico encargada del análisis y tenencia de los materiales arqueológicos de la concesión Cartagena Barranquilla.</a:t>
            </a:r>
            <a:endParaRPr lang="es-CO" sz="1200" dirty="0">
              <a:solidFill>
                <a:srgbClr val="010407"/>
              </a:solidFill>
              <a:effectLst/>
              <a:latin typeface="Calibri Light" panose="020F0302020204030204" pitchFamily="34" charset="0"/>
              <a:cs typeface="Calibri Light" panose="020F0302020204030204" pitchFamily="34" charset="0"/>
            </a:endParaRPr>
          </a:p>
        </p:txBody>
      </p:sp>
      <p:sp>
        <p:nvSpPr>
          <p:cNvPr id="11" name="Rectángulo 10">
            <a:extLst>
              <a:ext uri="{FF2B5EF4-FFF2-40B4-BE49-F238E27FC236}">
                <a16:creationId xmlns:a16="http://schemas.microsoft.com/office/drawing/2014/main" id="{A4360274-829F-3A74-782B-DC84DB8313DD}"/>
              </a:ext>
            </a:extLst>
          </p:cNvPr>
          <p:cNvSpPr/>
          <p:nvPr/>
        </p:nvSpPr>
        <p:spPr>
          <a:xfrm>
            <a:off x="5492569" y="2538190"/>
            <a:ext cx="4935105" cy="3970318"/>
          </a:xfrm>
          <a:prstGeom prst="rect">
            <a:avLst/>
          </a:prstGeom>
        </p:spPr>
        <p:txBody>
          <a:bodyPr wrap="square">
            <a:spAutoFit/>
          </a:bodyPr>
          <a:lstStyle/>
          <a:p>
            <a:pPr algn="just"/>
            <a:endParaRPr lang="es-CO"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Externado de Colombia: apoyo en revisión de procesos de la concesión Ruta del Sol 3. Adicionalmente en proceso de vinculación por medio de convenio con el proyecto Villavicencio Yopal para análisis de materiales arqueológicos.</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Norte: apoyo en el desarrollo de análisis de restos óseos de fauna y malacológicos del proyecto Ruta del Sol 3.</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ICESI: interés en realizar análisis genéticos a restos óseos humanos rescatados en proyectos de la ANI.</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Magdalena: visitas académicas al proyecto Ruta del Sol 3, apoyo con análisis y tenencia de restos óseos humanos, harán réplicas de 4 individuos rescatados y entregarán 1 a la concesión. Además también harán réplica de 1 tumba y enseñarán a arqueólogos encargados del proyecto sobre manejo y conservación de restos óseos. Vinculación de estudiantes tesistas de la línea de investigación forense.</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Antioquia: posiblemente realizará análisis de restos óseos de fauna de parte de la colección de la concesión Ruta del Sol 3.</a:t>
            </a:r>
            <a:endParaRPr lang="es-CO" sz="1200" dirty="0">
              <a:solidFill>
                <a:srgbClr val="010407"/>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762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9458-6C10-AD96-7630-7813699BC461}"/>
              </a:ext>
            </a:extLst>
          </p:cNvPr>
          <p:cNvSpPr/>
          <p:nvPr/>
        </p:nvSpPr>
        <p:spPr>
          <a:xfrm>
            <a:off x="266746" y="743229"/>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ALGUNOS CASOS DE ÉXITO </a:t>
            </a:r>
          </a:p>
        </p:txBody>
      </p:sp>
      <p:sp>
        <p:nvSpPr>
          <p:cNvPr id="5" name="Rectángulo 4">
            <a:extLst>
              <a:ext uri="{FF2B5EF4-FFF2-40B4-BE49-F238E27FC236}">
                <a16:creationId xmlns:a16="http://schemas.microsoft.com/office/drawing/2014/main" id="{530E94B9-A43F-9D80-FA9C-A6996FBD0462}"/>
              </a:ext>
            </a:extLst>
          </p:cNvPr>
          <p:cNvSpPr/>
          <p:nvPr/>
        </p:nvSpPr>
        <p:spPr>
          <a:xfrm>
            <a:off x="267794" y="6432342"/>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6" name="Imagen 5">
            <a:extLst>
              <a:ext uri="{FF2B5EF4-FFF2-40B4-BE49-F238E27FC236}">
                <a16:creationId xmlns:a16="http://schemas.microsoft.com/office/drawing/2014/main" id="{BDAB7F6D-2EF7-F9D8-0132-25944ED2ECD7}"/>
              </a:ext>
            </a:extLst>
          </p:cNvPr>
          <p:cNvPicPr>
            <a:picLocks noChangeAspect="1"/>
          </p:cNvPicPr>
          <p:nvPr/>
        </p:nvPicPr>
        <p:blipFill>
          <a:blip r:embed="rId2"/>
          <a:stretch>
            <a:fillRect/>
          </a:stretch>
        </p:blipFill>
        <p:spPr>
          <a:xfrm>
            <a:off x="1010749" y="1447165"/>
            <a:ext cx="2313067" cy="1083837"/>
          </a:xfrm>
          <a:prstGeom prst="rect">
            <a:avLst/>
          </a:prstGeom>
        </p:spPr>
      </p:pic>
      <p:sp>
        <p:nvSpPr>
          <p:cNvPr id="7" name="Rectángulo 6">
            <a:extLst>
              <a:ext uri="{FF2B5EF4-FFF2-40B4-BE49-F238E27FC236}">
                <a16:creationId xmlns:a16="http://schemas.microsoft.com/office/drawing/2014/main" id="{C3F6D052-83F0-3442-16DF-3029B0E453FB}"/>
              </a:ext>
            </a:extLst>
          </p:cNvPr>
          <p:cNvSpPr/>
          <p:nvPr/>
        </p:nvSpPr>
        <p:spPr>
          <a:xfrm>
            <a:off x="3323816" y="1573584"/>
            <a:ext cx="2785403" cy="830997"/>
          </a:xfrm>
          <a:prstGeom prst="rect">
            <a:avLst/>
          </a:prstGeom>
          <a:noFill/>
          <a:ln>
            <a:solidFill>
              <a:srgbClr val="EB6608"/>
            </a:solidFill>
          </a:ln>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Productivo </a:t>
            </a:r>
            <a:r>
              <a:rPr kumimoji="0" lang="es-CO" sz="1200" b="0" i="0" u="none" strike="noStrike" kern="1200" cap="none" spc="0" normalizeH="0" baseline="0" noProof="0" dirty="0" err="1">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Asocoventol</a:t>
            </a:r>
            <a:endPar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Proyecto Cuarta Generación: </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Cambao</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Manizales </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8" name="Rectángulo 7">
            <a:extLst>
              <a:ext uri="{FF2B5EF4-FFF2-40B4-BE49-F238E27FC236}">
                <a16:creationId xmlns:a16="http://schemas.microsoft.com/office/drawing/2014/main" id="{97D6659E-6C67-D0CE-56F4-716CDB6B0F5B}"/>
              </a:ext>
            </a:extLst>
          </p:cNvPr>
          <p:cNvSpPr/>
          <p:nvPr/>
        </p:nvSpPr>
        <p:spPr>
          <a:xfrm>
            <a:off x="4686397" y="3132854"/>
            <a:ext cx="3234777" cy="830997"/>
          </a:xfrm>
          <a:prstGeom prst="rect">
            <a:avLst/>
          </a:prstGeom>
          <a:noFill/>
          <a:ln>
            <a:solidFill>
              <a:srgbClr val="EB6608"/>
            </a:solid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Asociación el Antojo </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Cuarta Generación</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Perimetral de Oriente</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9" name="Rectángulo 8">
            <a:extLst>
              <a:ext uri="{FF2B5EF4-FFF2-40B4-BE49-F238E27FC236}">
                <a16:creationId xmlns:a16="http://schemas.microsoft.com/office/drawing/2014/main" id="{DDC7D380-F785-2BF0-1D76-68FA0768C822}"/>
              </a:ext>
            </a:extLst>
          </p:cNvPr>
          <p:cNvSpPr/>
          <p:nvPr/>
        </p:nvSpPr>
        <p:spPr>
          <a:xfrm>
            <a:off x="5326599" y="4833863"/>
            <a:ext cx="3008858" cy="1015663"/>
          </a:xfrm>
          <a:prstGeom prst="rect">
            <a:avLst/>
          </a:prstGeom>
          <a:noFill/>
          <a:ln>
            <a:solidFill>
              <a:srgbClr val="EB6608"/>
            </a:solid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MX"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royecto Productivo </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Asoemprendedoras</a:t>
            </a:r>
            <a:endPar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Proyecto Cuarta Generación: Tercer Carril</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10" name="Imagen 9" descr="Imagen que contiene persona, edificio, parado, comida&#10;&#10;Descripción generada automáticamente">
            <a:extLst>
              <a:ext uri="{FF2B5EF4-FFF2-40B4-BE49-F238E27FC236}">
                <a16:creationId xmlns:a16="http://schemas.microsoft.com/office/drawing/2014/main" id="{87A7176B-C3B1-9629-C6DF-D32FA7212D82}"/>
              </a:ext>
            </a:extLst>
          </p:cNvPr>
          <p:cNvPicPr>
            <a:picLocks noChangeAspect="1"/>
          </p:cNvPicPr>
          <p:nvPr/>
        </p:nvPicPr>
        <p:blipFill>
          <a:blip r:embed="rId3"/>
          <a:stretch>
            <a:fillRect/>
          </a:stretch>
        </p:blipFill>
        <p:spPr>
          <a:xfrm>
            <a:off x="7921175" y="2853165"/>
            <a:ext cx="3187738" cy="1424010"/>
          </a:xfrm>
          <a:prstGeom prst="rect">
            <a:avLst/>
          </a:prstGeom>
        </p:spPr>
      </p:pic>
      <p:pic>
        <p:nvPicPr>
          <p:cNvPr id="11" name="Imagen 10" descr="Un grupo de personas alrededor de una mesa&#10;&#10;Descripción generada automáticamente">
            <a:extLst>
              <a:ext uri="{FF2B5EF4-FFF2-40B4-BE49-F238E27FC236}">
                <a16:creationId xmlns:a16="http://schemas.microsoft.com/office/drawing/2014/main" id="{0388D157-46F1-E387-F0FF-D2E8FB4BFBB5}"/>
              </a:ext>
            </a:extLst>
          </p:cNvPr>
          <p:cNvPicPr>
            <a:picLocks noChangeAspect="1"/>
          </p:cNvPicPr>
          <p:nvPr/>
        </p:nvPicPr>
        <p:blipFill>
          <a:blip r:embed="rId4"/>
          <a:stretch>
            <a:fillRect/>
          </a:stretch>
        </p:blipFill>
        <p:spPr>
          <a:xfrm>
            <a:off x="2695620" y="4277175"/>
            <a:ext cx="2630978" cy="1970116"/>
          </a:xfrm>
          <a:prstGeom prst="rect">
            <a:avLst/>
          </a:prstGeom>
        </p:spPr>
      </p:pic>
    </p:spTree>
    <p:extLst>
      <p:ext uri="{BB962C8B-B14F-4D97-AF65-F5344CB8AC3E}">
        <p14:creationId xmlns:p14="http://schemas.microsoft.com/office/powerpoint/2010/main" val="3896420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B4860C3-5A63-80AF-77EA-19F3B2B3C39A}"/>
              </a:ext>
            </a:extLst>
          </p:cNvPr>
          <p:cNvSpPr/>
          <p:nvPr/>
        </p:nvSpPr>
        <p:spPr>
          <a:xfrm>
            <a:off x="226990" y="716725"/>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ALGUNOS CASOS DE ÉXITO </a:t>
            </a:r>
          </a:p>
        </p:txBody>
      </p:sp>
      <p:sp>
        <p:nvSpPr>
          <p:cNvPr id="5" name="Rectángulo 4">
            <a:extLst>
              <a:ext uri="{FF2B5EF4-FFF2-40B4-BE49-F238E27FC236}">
                <a16:creationId xmlns:a16="http://schemas.microsoft.com/office/drawing/2014/main" id="{048E6D6A-3652-B500-2248-2C4AB762B33E}"/>
              </a:ext>
            </a:extLst>
          </p:cNvPr>
          <p:cNvSpPr/>
          <p:nvPr/>
        </p:nvSpPr>
        <p:spPr>
          <a:xfrm>
            <a:off x="369613" y="6430611"/>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6" name="Picture 1" descr="page4image22251968">
            <a:extLst>
              <a:ext uri="{FF2B5EF4-FFF2-40B4-BE49-F238E27FC236}">
                <a16:creationId xmlns:a16="http://schemas.microsoft.com/office/drawing/2014/main" id="{783C09EE-E2A4-D6BB-BD2E-A79A6128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103" y="1765576"/>
            <a:ext cx="3187700" cy="4254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7D7E425D-3FEB-5217-72FD-3AD4C8B483FB}"/>
              </a:ext>
            </a:extLst>
          </p:cNvPr>
          <p:cNvSpPr/>
          <p:nvPr/>
        </p:nvSpPr>
        <p:spPr>
          <a:xfrm>
            <a:off x="5597590" y="2749815"/>
            <a:ext cx="4356410" cy="1661993"/>
          </a:xfrm>
          <a:prstGeom prst="rect">
            <a:avLst/>
          </a:prstGeom>
        </p:spPr>
        <p:txBody>
          <a:bodyPr wrap="square">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Declaratoria de sitio como bien de interés cultural del departamento</a:t>
            </a:r>
          </a:p>
          <a:p>
            <a:pPr algn="ctr"/>
            <a:endParaRPr lang="es-CO" sz="1400" b="1" u="sng"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A través de la gestión del equipo de arqueología de la concesión se logró que los estribos de un puente colgante que se encuentran a orillas del Río Baché, en la UF 2B, fueran declarados Bien de Interés Cultural del Departamento. La construcción y uso de este puente se remonta a comienzos del siglo XX. </a:t>
            </a:r>
            <a:endParaRPr lang="es-CO" sz="1200" dirty="0">
              <a:solidFill>
                <a:srgbClr val="010407"/>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6335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6BA0D911-4D6B-AF20-9D0F-71F9CD0780D5}"/>
              </a:ext>
            </a:extLst>
          </p:cNvPr>
          <p:cNvPicPr>
            <a:picLocks noGrp="1" noChangeAspect="1"/>
          </p:cNvPicPr>
          <p:nvPr>
            <p:ph idx="1"/>
          </p:nvPr>
        </p:nvPicPr>
        <p:blipFill rotWithShape="1">
          <a:blip r:embed="rId2"/>
          <a:srcRect l="8370" t="6355" r="9240" b="15925"/>
          <a:stretch/>
        </p:blipFill>
        <p:spPr>
          <a:xfrm>
            <a:off x="551793" y="1086678"/>
            <a:ext cx="7945821" cy="5090285"/>
          </a:xfrm>
          <a:prstGeom prst="rect">
            <a:avLst/>
          </a:prstGeom>
        </p:spPr>
      </p:pic>
      <p:pic>
        <p:nvPicPr>
          <p:cNvPr id="6" name="Imagen 5">
            <a:extLst>
              <a:ext uri="{FF2B5EF4-FFF2-40B4-BE49-F238E27FC236}">
                <a16:creationId xmlns:a16="http://schemas.microsoft.com/office/drawing/2014/main" id="{1E32768A-C33A-CE4D-FF5C-41EAFEB9D7BB}"/>
              </a:ext>
            </a:extLst>
          </p:cNvPr>
          <p:cNvPicPr>
            <a:picLocks noChangeAspect="1"/>
          </p:cNvPicPr>
          <p:nvPr/>
        </p:nvPicPr>
        <p:blipFill>
          <a:blip r:embed="rId3"/>
          <a:stretch>
            <a:fillRect/>
          </a:stretch>
        </p:blipFill>
        <p:spPr>
          <a:xfrm>
            <a:off x="8972701" y="1289224"/>
            <a:ext cx="1853345" cy="1841152"/>
          </a:xfrm>
          <a:prstGeom prst="rect">
            <a:avLst/>
          </a:prstGeom>
        </p:spPr>
      </p:pic>
      <p:grpSp>
        <p:nvGrpSpPr>
          <p:cNvPr id="7" name="Group 62">
            <a:extLst>
              <a:ext uri="{FF2B5EF4-FFF2-40B4-BE49-F238E27FC236}">
                <a16:creationId xmlns:a16="http://schemas.microsoft.com/office/drawing/2014/main" id="{9E36F3D6-61AD-5925-0465-62853A83D6AF}"/>
              </a:ext>
            </a:extLst>
          </p:cNvPr>
          <p:cNvGrpSpPr>
            <a:grpSpLocks/>
          </p:cNvGrpSpPr>
          <p:nvPr/>
        </p:nvGrpSpPr>
        <p:grpSpPr bwMode="auto">
          <a:xfrm>
            <a:off x="9855290" y="1315936"/>
            <a:ext cx="1941512" cy="1122363"/>
            <a:chOff x="10243750" y="1881543"/>
            <a:chExt cx="1942598" cy="1121279"/>
          </a:xfrm>
        </p:grpSpPr>
        <p:sp>
          <p:nvSpPr>
            <p:cNvPr id="8" name="Freeform 3127">
              <a:extLst>
                <a:ext uri="{FF2B5EF4-FFF2-40B4-BE49-F238E27FC236}">
                  <a16:creationId xmlns:a16="http://schemas.microsoft.com/office/drawing/2014/main" id="{1D4B3890-4CE0-85A5-5BE6-C3864AD2EBAB}"/>
                </a:ext>
              </a:extLst>
            </p:cNvPr>
            <p:cNvSpPr>
              <a:spLocks/>
            </p:cNvSpPr>
            <p:nvPr/>
          </p:nvSpPr>
          <p:spPr bwMode="auto">
            <a:xfrm>
              <a:off x="11229332" y="2039856"/>
              <a:ext cx="678481" cy="626107"/>
            </a:xfrm>
            <a:custGeom>
              <a:avLst/>
              <a:gdLst>
                <a:gd name="T0" fmla="*/ 2147483646 w 570"/>
                <a:gd name="T1" fmla="*/ 0 h 526"/>
                <a:gd name="T2" fmla="*/ 2147483646 w 570"/>
                <a:gd name="T3" fmla="*/ 2147483646 h 526"/>
                <a:gd name="T4" fmla="*/ 2147483646 w 570"/>
                <a:gd name="T5" fmla="*/ 2147483646 h 526"/>
                <a:gd name="T6" fmla="*/ 0 w 570"/>
                <a:gd name="T7" fmla="*/ 2147483646 h 526"/>
                <a:gd name="T8" fmla="*/ 2147483646 w 570"/>
                <a:gd name="T9" fmla="*/ 0 h 526"/>
                <a:gd name="T10" fmla="*/ 0 60000 65536"/>
                <a:gd name="T11" fmla="*/ 0 60000 65536"/>
                <a:gd name="T12" fmla="*/ 0 60000 65536"/>
                <a:gd name="T13" fmla="*/ 0 60000 65536"/>
                <a:gd name="T14" fmla="*/ 0 60000 65536"/>
                <a:gd name="T15" fmla="*/ 0 w 570"/>
                <a:gd name="T16" fmla="*/ 0 h 526"/>
                <a:gd name="T17" fmla="*/ 570 w 570"/>
                <a:gd name="T18" fmla="*/ 526 h 526"/>
              </a:gdLst>
              <a:ahLst/>
              <a:cxnLst>
                <a:cxn ang="T10">
                  <a:pos x="T0" y="T1"/>
                </a:cxn>
                <a:cxn ang="T11">
                  <a:pos x="T2" y="T3"/>
                </a:cxn>
                <a:cxn ang="T12">
                  <a:pos x="T4" y="T5"/>
                </a:cxn>
                <a:cxn ang="T13">
                  <a:pos x="T6" y="T7"/>
                </a:cxn>
                <a:cxn ang="T14">
                  <a:pos x="T8" y="T9"/>
                </a:cxn>
              </a:cxnLst>
              <a:rect l="T15" t="T16" r="T17" b="T18"/>
              <a:pathLst>
                <a:path w="570" h="526">
                  <a:moveTo>
                    <a:pt x="465" y="0"/>
                  </a:moveTo>
                  <a:lnTo>
                    <a:pt x="570" y="407"/>
                  </a:lnTo>
                  <a:lnTo>
                    <a:pt x="105" y="526"/>
                  </a:lnTo>
                  <a:lnTo>
                    <a:pt x="0" y="121"/>
                  </a:lnTo>
                  <a:lnTo>
                    <a:pt x="465" y="0"/>
                  </a:lnTo>
                  <a:close/>
                </a:path>
              </a:pathLst>
            </a:custGeom>
            <a:solidFill>
              <a:srgbClr val="EBC09F"/>
            </a:solidFill>
            <a:ln w="0">
              <a:solidFill>
                <a:srgbClr val="EBC09F"/>
              </a:solidFill>
              <a:round/>
              <a:headEnd/>
              <a:tailEnd/>
            </a:ln>
          </p:spPr>
          <p:txBody>
            <a:bodyPr/>
            <a:lstStyle/>
            <a:p>
              <a:endParaRPr lang="es-ES">
                <a:solidFill>
                  <a:prstClr val="black"/>
                </a:solidFill>
                <a:latin typeface="Calibri" panose="020F0502020204030204"/>
              </a:endParaRPr>
            </a:p>
          </p:txBody>
        </p:sp>
        <p:sp>
          <p:nvSpPr>
            <p:cNvPr id="9" name="Freeform 3128">
              <a:extLst>
                <a:ext uri="{FF2B5EF4-FFF2-40B4-BE49-F238E27FC236}">
                  <a16:creationId xmlns:a16="http://schemas.microsoft.com/office/drawing/2014/main" id="{A77FDE94-A6AD-7014-5BA0-B785CD903264}"/>
                </a:ext>
              </a:extLst>
            </p:cNvPr>
            <p:cNvSpPr>
              <a:spLocks/>
            </p:cNvSpPr>
            <p:nvPr/>
          </p:nvSpPr>
          <p:spPr bwMode="auto">
            <a:xfrm>
              <a:off x="10766299" y="2119606"/>
              <a:ext cx="657055" cy="736807"/>
            </a:xfrm>
            <a:custGeom>
              <a:avLst/>
              <a:gdLst>
                <a:gd name="T0" fmla="*/ 2147483646 w 552"/>
                <a:gd name="T1" fmla="*/ 0 h 619"/>
                <a:gd name="T2" fmla="*/ 2147483646 w 552"/>
                <a:gd name="T3" fmla="*/ 2147483646 h 619"/>
                <a:gd name="T4" fmla="*/ 2147483646 w 552"/>
                <a:gd name="T5" fmla="*/ 2147483646 h 619"/>
                <a:gd name="T6" fmla="*/ 2147483646 w 552"/>
                <a:gd name="T7" fmla="*/ 2147483646 h 619"/>
                <a:gd name="T8" fmla="*/ 2147483646 w 552"/>
                <a:gd name="T9" fmla="*/ 2147483646 h 619"/>
                <a:gd name="T10" fmla="*/ 2147483646 w 552"/>
                <a:gd name="T11" fmla="*/ 2147483646 h 619"/>
                <a:gd name="T12" fmla="*/ 2147483646 w 552"/>
                <a:gd name="T13" fmla="*/ 2147483646 h 619"/>
                <a:gd name="T14" fmla="*/ 2147483646 w 552"/>
                <a:gd name="T15" fmla="*/ 2147483646 h 619"/>
                <a:gd name="T16" fmla="*/ 2147483646 w 552"/>
                <a:gd name="T17" fmla="*/ 2147483646 h 619"/>
                <a:gd name="T18" fmla="*/ 2147483646 w 552"/>
                <a:gd name="T19" fmla="*/ 2147483646 h 619"/>
                <a:gd name="T20" fmla="*/ 2147483646 w 552"/>
                <a:gd name="T21" fmla="*/ 2147483646 h 619"/>
                <a:gd name="T22" fmla="*/ 2147483646 w 552"/>
                <a:gd name="T23" fmla="*/ 2147483646 h 619"/>
                <a:gd name="T24" fmla="*/ 2147483646 w 552"/>
                <a:gd name="T25" fmla="*/ 2147483646 h 619"/>
                <a:gd name="T26" fmla="*/ 2147483646 w 552"/>
                <a:gd name="T27" fmla="*/ 2147483646 h 619"/>
                <a:gd name="T28" fmla="*/ 2147483646 w 552"/>
                <a:gd name="T29" fmla="*/ 2147483646 h 619"/>
                <a:gd name="T30" fmla="*/ 2147483646 w 552"/>
                <a:gd name="T31" fmla="*/ 2147483646 h 619"/>
                <a:gd name="T32" fmla="*/ 2147483646 w 552"/>
                <a:gd name="T33" fmla="*/ 2147483646 h 619"/>
                <a:gd name="T34" fmla="*/ 2147483646 w 552"/>
                <a:gd name="T35" fmla="*/ 2147483646 h 619"/>
                <a:gd name="T36" fmla="*/ 2147483646 w 552"/>
                <a:gd name="T37" fmla="*/ 2147483646 h 619"/>
                <a:gd name="T38" fmla="*/ 2147483646 w 552"/>
                <a:gd name="T39" fmla="*/ 2147483646 h 619"/>
                <a:gd name="T40" fmla="*/ 2147483646 w 552"/>
                <a:gd name="T41" fmla="*/ 2147483646 h 619"/>
                <a:gd name="T42" fmla="*/ 2147483646 w 552"/>
                <a:gd name="T43" fmla="*/ 2147483646 h 619"/>
                <a:gd name="T44" fmla="*/ 2147483646 w 552"/>
                <a:gd name="T45" fmla="*/ 2147483646 h 619"/>
                <a:gd name="T46" fmla="*/ 2147483646 w 552"/>
                <a:gd name="T47" fmla="*/ 2147483646 h 619"/>
                <a:gd name="T48" fmla="*/ 2147483646 w 552"/>
                <a:gd name="T49" fmla="*/ 2147483646 h 619"/>
                <a:gd name="T50" fmla="*/ 0 w 552"/>
                <a:gd name="T51" fmla="*/ 2147483646 h 619"/>
                <a:gd name="T52" fmla="*/ 2147483646 w 552"/>
                <a:gd name="T53" fmla="*/ 2147483646 h 619"/>
                <a:gd name="T54" fmla="*/ 2147483646 w 552"/>
                <a:gd name="T55" fmla="*/ 2147483646 h 619"/>
                <a:gd name="T56" fmla="*/ 2147483646 w 552"/>
                <a:gd name="T57" fmla="*/ 2147483646 h 619"/>
                <a:gd name="T58" fmla="*/ 2147483646 w 552"/>
                <a:gd name="T59" fmla="*/ 2147483646 h 619"/>
                <a:gd name="T60" fmla="*/ 2147483646 w 552"/>
                <a:gd name="T61" fmla="*/ 2147483646 h 619"/>
                <a:gd name="T62" fmla="*/ 2147483646 w 552"/>
                <a:gd name="T63" fmla="*/ 0 h 619"/>
                <a:gd name="T64" fmla="*/ 2147483646 w 552"/>
                <a:gd name="T65" fmla="*/ 0 h 6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619"/>
                <a:gd name="T101" fmla="*/ 552 w 552"/>
                <a:gd name="T102" fmla="*/ 619 h 6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0" name="Freeform 3129">
              <a:extLst>
                <a:ext uri="{FF2B5EF4-FFF2-40B4-BE49-F238E27FC236}">
                  <a16:creationId xmlns:a16="http://schemas.microsoft.com/office/drawing/2014/main" id="{1A436BB5-661E-0585-0CC1-631F7450D05B}"/>
                </a:ext>
              </a:extLst>
            </p:cNvPr>
            <p:cNvSpPr>
              <a:spLocks/>
            </p:cNvSpPr>
            <p:nvPr/>
          </p:nvSpPr>
          <p:spPr bwMode="auto">
            <a:xfrm>
              <a:off x="10335404" y="2686198"/>
              <a:ext cx="752280" cy="316624"/>
            </a:xfrm>
            <a:custGeom>
              <a:avLst/>
              <a:gdLst>
                <a:gd name="T0" fmla="*/ 2147483646 w 632"/>
                <a:gd name="T1" fmla="*/ 0 h 266"/>
                <a:gd name="T2" fmla="*/ 2147483646 w 632"/>
                <a:gd name="T3" fmla="*/ 2147483646 h 266"/>
                <a:gd name="T4" fmla="*/ 2147483646 w 632"/>
                <a:gd name="T5" fmla="*/ 2147483646 h 266"/>
                <a:gd name="T6" fmla="*/ 2147483646 w 632"/>
                <a:gd name="T7" fmla="*/ 2147483646 h 266"/>
                <a:gd name="T8" fmla="*/ 2147483646 w 632"/>
                <a:gd name="T9" fmla="*/ 2147483646 h 266"/>
                <a:gd name="T10" fmla="*/ 2147483646 w 632"/>
                <a:gd name="T11" fmla="*/ 2147483646 h 266"/>
                <a:gd name="T12" fmla="*/ 2147483646 w 632"/>
                <a:gd name="T13" fmla="*/ 2147483646 h 266"/>
                <a:gd name="T14" fmla="*/ 2147483646 w 632"/>
                <a:gd name="T15" fmla="*/ 2147483646 h 266"/>
                <a:gd name="T16" fmla="*/ 2147483646 w 632"/>
                <a:gd name="T17" fmla="*/ 2147483646 h 266"/>
                <a:gd name="T18" fmla="*/ 2147483646 w 632"/>
                <a:gd name="T19" fmla="*/ 2147483646 h 266"/>
                <a:gd name="T20" fmla="*/ 2147483646 w 632"/>
                <a:gd name="T21" fmla="*/ 2147483646 h 266"/>
                <a:gd name="T22" fmla="*/ 2147483646 w 632"/>
                <a:gd name="T23" fmla="*/ 2147483646 h 266"/>
                <a:gd name="T24" fmla="*/ 2147483646 w 632"/>
                <a:gd name="T25" fmla="*/ 2147483646 h 266"/>
                <a:gd name="T26" fmla="*/ 2147483646 w 632"/>
                <a:gd name="T27" fmla="*/ 2147483646 h 266"/>
                <a:gd name="T28" fmla="*/ 2147483646 w 632"/>
                <a:gd name="T29" fmla="*/ 2147483646 h 266"/>
                <a:gd name="T30" fmla="*/ 2147483646 w 632"/>
                <a:gd name="T31" fmla="*/ 2147483646 h 266"/>
                <a:gd name="T32" fmla="*/ 2147483646 w 632"/>
                <a:gd name="T33" fmla="*/ 2147483646 h 266"/>
                <a:gd name="T34" fmla="*/ 2147483646 w 632"/>
                <a:gd name="T35" fmla="*/ 2147483646 h 266"/>
                <a:gd name="T36" fmla="*/ 0 w 632"/>
                <a:gd name="T37" fmla="*/ 2147483646 h 266"/>
                <a:gd name="T38" fmla="*/ 2147483646 w 632"/>
                <a:gd name="T39" fmla="*/ 2147483646 h 266"/>
                <a:gd name="T40" fmla="*/ 2147483646 w 632"/>
                <a:gd name="T41" fmla="*/ 2147483646 h 266"/>
                <a:gd name="T42" fmla="*/ 2147483646 w 632"/>
                <a:gd name="T43" fmla="*/ 2147483646 h 266"/>
                <a:gd name="T44" fmla="*/ 2147483646 w 632"/>
                <a:gd name="T45" fmla="*/ 2147483646 h 266"/>
                <a:gd name="T46" fmla="*/ 2147483646 w 632"/>
                <a:gd name="T47" fmla="*/ 2147483646 h 266"/>
                <a:gd name="T48" fmla="*/ 2147483646 w 632"/>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2"/>
                <a:gd name="T76" fmla="*/ 0 h 266"/>
                <a:gd name="T77" fmla="*/ 632 w 632"/>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1" name="Freeform 3130">
              <a:extLst>
                <a:ext uri="{FF2B5EF4-FFF2-40B4-BE49-F238E27FC236}">
                  <a16:creationId xmlns:a16="http://schemas.microsoft.com/office/drawing/2014/main" id="{373598E4-87D5-22C1-C2EC-D14C216E0363}"/>
                </a:ext>
              </a:extLst>
            </p:cNvPr>
            <p:cNvSpPr>
              <a:spLocks/>
            </p:cNvSpPr>
            <p:nvPr/>
          </p:nvSpPr>
          <p:spPr bwMode="auto">
            <a:xfrm>
              <a:off x="10361591" y="2859984"/>
              <a:ext cx="99987" cy="119032"/>
            </a:xfrm>
            <a:custGeom>
              <a:avLst/>
              <a:gdLst>
                <a:gd name="T0" fmla="*/ 2147483646 w 84"/>
                <a:gd name="T1" fmla="*/ 0 h 100"/>
                <a:gd name="T2" fmla="*/ 2147483646 w 84"/>
                <a:gd name="T3" fmla="*/ 2147483646 h 100"/>
                <a:gd name="T4" fmla="*/ 2147483646 w 84"/>
                <a:gd name="T5" fmla="*/ 2147483646 h 100"/>
                <a:gd name="T6" fmla="*/ 2147483646 w 84"/>
                <a:gd name="T7" fmla="*/ 2147483646 h 100"/>
                <a:gd name="T8" fmla="*/ 2147483646 w 84"/>
                <a:gd name="T9" fmla="*/ 2147483646 h 100"/>
                <a:gd name="T10" fmla="*/ 2147483646 w 84"/>
                <a:gd name="T11" fmla="*/ 2147483646 h 100"/>
                <a:gd name="T12" fmla="*/ 2147483646 w 84"/>
                <a:gd name="T13" fmla="*/ 2147483646 h 100"/>
                <a:gd name="T14" fmla="*/ 2147483646 w 84"/>
                <a:gd name="T15" fmla="*/ 2147483646 h 100"/>
                <a:gd name="T16" fmla="*/ 2147483646 w 84"/>
                <a:gd name="T17" fmla="*/ 2147483646 h 100"/>
                <a:gd name="T18" fmla="*/ 2147483646 w 84"/>
                <a:gd name="T19" fmla="*/ 2147483646 h 100"/>
                <a:gd name="T20" fmla="*/ 2147483646 w 84"/>
                <a:gd name="T21" fmla="*/ 2147483646 h 100"/>
                <a:gd name="T22" fmla="*/ 2147483646 w 84"/>
                <a:gd name="T23" fmla="*/ 2147483646 h 100"/>
                <a:gd name="T24" fmla="*/ 2147483646 w 84"/>
                <a:gd name="T25" fmla="*/ 2147483646 h 100"/>
                <a:gd name="T26" fmla="*/ 2147483646 w 84"/>
                <a:gd name="T27" fmla="*/ 2147483646 h 100"/>
                <a:gd name="T28" fmla="*/ 2147483646 w 84"/>
                <a:gd name="T29" fmla="*/ 2147483646 h 100"/>
                <a:gd name="T30" fmla="*/ 2147483646 w 84"/>
                <a:gd name="T31" fmla="*/ 2147483646 h 100"/>
                <a:gd name="T32" fmla="*/ 2147483646 w 84"/>
                <a:gd name="T33" fmla="*/ 2147483646 h 100"/>
                <a:gd name="T34" fmla="*/ 0 w 84"/>
                <a:gd name="T35" fmla="*/ 2147483646 h 100"/>
                <a:gd name="T36" fmla="*/ 2147483646 w 84"/>
                <a:gd name="T37" fmla="*/ 2147483646 h 100"/>
                <a:gd name="T38" fmla="*/ 2147483646 w 84"/>
                <a:gd name="T39" fmla="*/ 2147483646 h 100"/>
                <a:gd name="T40" fmla="*/ 2147483646 w 84"/>
                <a:gd name="T41" fmla="*/ 2147483646 h 100"/>
                <a:gd name="T42" fmla="*/ 2147483646 w 84"/>
                <a:gd name="T43" fmla="*/ 2147483646 h 100"/>
                <a:gd name="T44" fmla="*/ 2147483646 w 84"/>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0"/>
                <a:gd name="T71" fmla="*/ 84 w 8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2" name="Freeform 3131">
              <a:extLst>
                <a:ext uri="{FF2B5EF4-FFF2-40B4-BE49-F238E27FC236}">
                  <a16:creationId xmlns:a16="http://schemas.microsoft.com/office/drawing/2014/main" id="{72457BB9-959E-ABB0-E2A4-F6671AE2D445}"/>
                </a:ext>
              </a:extLst>
            </p:cNvPr>
            <p:cNvSpPr>
              <a:spLocks/>
            </p:cNvSpPr>
            <p:nvPr/>
          </p:nvSpPr>
          <p:spPr bwMode="auto">
            <a:xfrm>
              <a:off x="10243750" y="2526695"/>
              <a:ext cx="751091" cy="317815"/>
            </a:xfrm>
            <a:custGeom>
              <a:avLst/>
              <a:gdLst>
                <a:gd name="T0" fmla="*/ 2147483646 w 631"/>
                <a:gd name="T1" fmla="*/ 0 h 267"/>
                <a:gd name="T2" fmla="*/ 2147483646 w 631"/>
                <a:gd name="T3" fmla="*/ 2147483646 h 267"/>
                <a:gd name="T4" fmla="*/ 2147483646 w 631"/>
                <a:gd name="T5" fmla="*/ 2147483646 h 267"/>
                <a:gd name="T6" fmla="*/ 2147483646 w 631"/>
                <a:gd name="T7" fmla="*/ 2147483646 h 267"/>
                <a:gd name="T8" fmla="*/ 2147483646 w 631"/>
                <a:gd name="T9" fmla="*/ 2147483646 h 267"/>
                <a:gd name="T10" fmla="*/ 2147483646 w 631"/>
                <a:gd name="T11" fmla="*/ 2147483646 h 267"/>
                <a:gd name="T12" fmla="*/ 2147483646 w 631"/>
                <a:gd name="T13" fmla="*/ 2147483646 h 267"/>
                <a:gd name="T14" fmla="*/ 2147483646 w 631"/>
                <a:gd name="T15" fmla="*/ 2147483646 h 267"/>
                <a:gd name="T16" fmla="*/ 2147483646 w 631"/>
                <a:gd name="T17" fmla="*/ 2147483646 h 267"/>
                <a:gd name="T18" fmla="*/ 2147483646 w 631"/>
                <a:gd name="T19" fmla="*/ 2147483646 h 267"/>
                <a:gd name="T20" fmla="*/ 2147483646 w 631"/>
                <a:gd name="T21" fmla="*/ 2147483646 h 267"/>
                <a:gd name="T22" fmla="*/ 2147483646 w 631"/>
                <a:gd name="T23" fmla="*/ 2147483646 h 267"/>
                <a:gd name="T24" fmla="*/ 2147483646 w 631"/>
                <a:gd name="T25" fmla="*/ 2147483646 h 267"/>
                <a:gd name="T26" fmla="*/ 2147483646 w 631"/>
                <a:gd name="T27" fmla="*/ 2147483646 h 267"/>
                <a:gd name="T28" fmla="*/ 2147483646 w 631"/>
                <a:gd name="T29" fmla="*/ 2147483646 h 267"/>
                <a:gd name="T30" fmla="*/ 2147483646 w 631"/>
                <a:gd name="T31" fmla="*/ 2147483646 h 267"/>
                <a:gd name="T32" fmla="*/ 2147483646 w 631"/>
                <a:gd name="T33" fmla="*/ 2147483646 h 267"/>
                <a:gd name="T34" fmla="*/ 2147483646 w 631"/>
                <a:gd name="T35" fmla="*/ 2147483646 h 267"/>
                <a:gd name="T36" fmla="*/ 0 w 631"/>
                <a:gd name="T37" fmla="*/ 2147483646 h 267"/>
                <a:gd name="T38" fmla="*/ 2147483646 w 631"/>
                <a:gd name="T39" fmla="*/ 2147483646 h 267"/>
                <a:gd name="T40" fmla="*/ 2147483646 w 631"/>
                <a:gd name="T41" fmla="*/ 2147483646 h 267"/>
                <a:gd name="T42" fmla="*/ 2147483646 w 631"/>
                <a:gd name="T43" fmla="*/ 2147483646 h 267"/>
                <a:gd name="T44" fmla="*/ 2147483646 w 631"/>
                <a:gd name="T45" fmla="*/ 2147483646 h 267"/>
                <a:gd name="T46" fmla="*/ 2147483646 w 631"/>
                <a:gd name="T47" fmla="*/ 2147483646 h 267"/>
                <a:gd name="T48" fmla="*/ 2147483646 w 631"/>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1"/>
                <a:gd name="T76" fmla="*/ 0 h 267"/>
                <a:gd name="T77" fmla="*/ 631 w 631"/>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3" name="Freeform 3132">
              <a:extLst>
                <a:ext uri="{FF2B5EF4-FFF2-40B4-BE49-F238E27FC236}">
                  <a16:creationId xmlns:a16="http://schemas.microsoft.com/office/drawing/2014/main" id="{3EDCEBB1-9E04-BA3B-6621-D110F99D28AB}"/>
                </a:ext>
              </a:extLst>
            </p:cNvPr>
            <p:cNvSpPr>
              <a:spLocks/>
            </p:cNvSpPr>
            <p:nvPr/>
          </p:nvSpPr>
          <p:spPr bwMode="auto">
            <a:xfrm>
              <a:off x="10269937" y="2700481"/>
              <a:ext cx="99987" cy="120222"/>
            </a:xfrm>
            <a:custGeom>
              <a:avLst/>
              <a:gdLst>
                <a:gd name="T0" fmla="*/ 2147483646 w 84"/>
                <a:gd name="T1" fmla="*/ 0 h 101"/>
                <a:gd name="T2" fmla="*/ 2147483646 w 84"/>
                <a:gd name="T3" fmla="*/ 2147483646 h 101"/>
                <a:gd name="T4" fmla="*/ 2147483646 w 84"/>
                <a:gd name="T5" fmla="*/ 2147483646 h 101"/>
                <a:gd name="T6" fmla="*/ 2147483646 w 84"/>
                <a:gd name="T7" fmla="*/ 2147483646 h 101"/>
                <a:gd name="T8" fmla="*/ 2147483646 w 84"/>
                <a:gd name="T9" fmla="*/ 2147483646 h 101"/>
                <a:gd name="T10" fmla="*/ 2147483646 w 84"/>
                <a:gd name="T11" fmla="*/ 2147483646 h 101"/>
                <a:gd name="T12" fmla="*/ 2147483646 w 84"/>
                <a:gd name="T13" fmla="*/ 2147483646 h 101"/>
                <a:gd name="T14" fmla="*/ 2147483646 w 84"/>
                <a:gd name="T15" fmla="*/ 2147483646 h 101"/>
                <a:gd name="T16" fmla="*/ 2147483646 w 84"/>
                <a:gd name="T17" fmla="*/ 2147483646 h 101"/>
                <a:gd name="T18" fmla="*/ 2147483646 w 84"/>
                <a:gd name="T19" fmla="*/ 2147483646 h 101"/>
                <a:gd name="T20" fmla="*/ 2147483646 w 84"/>
                <a:gd name="T21" fmla="*/ 2147483646 h 101"/>
                <a:gd name="T22" fmla="*/ 2147483646 w 84"/>
                <a:gd name="T23" fmla="*/ 2147483646 h 101"/>
                <a:gd name="T24" fmla="*/ 2147483646 w 84"/>
                <a:gd name="T25" fmla="*/ 2147483646 h 101"/>
                <a:gd name="T26" fmla="*/ 2147483646 w 84"/>
                <a:gd name="T27" fmla="*/ 2147483646 h 101"/>
                <a:gd name="T28" fmla="*/ 2147483646 w 84"/>
                <a:gd name="T29" fmla="*/ 2147483646 h 101"/>
                <a:gd name="T30" fmla="*/ 2147483646 w 84"/>
                <a:gd name="T31" fmla="*/ 2147483646 h 101"/>
                <a:gd name="T32" fmla="*/ 2147483646 w 84"/>
                <a:gd name="T33" fmla="*/ 2147483646 h 101"/>
                <a:gd name="T34" fmla="*/ 0 w 84"/>
                <a:gd name="T35" fmla="*/ 2147483646 h 101"/>
                <a:gd name="T36" fmla="*/ 2147483646 w 84"/>
                <a:gd name="T37" fmla="*/ 2147483646 h 101"/>
                <a:gd name="T38" fmla="*/ 2147483646 w 84"/>
                <a:gd name="T39" fmla="*/ 2147483646 h 101"/>
                <a:gd name="T40" fmla="*/ 2147483646 w 84"/>
                <a:gd name="T41" fmla="*/ 2147483646 h 101"/>
                <a:gd name="T42" fmla="*/ 2147483646 w 84"/>
                <a:gd name="T43" fmla="*/ 2147483646 h 101"/>
                <a:gd name="T44" fmla="*/ 2147483646 w 84"/>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1"/>
                <a:gd name="T71" fmla="*/ 84 w 84"/>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4" name="Freeform 3133">
              <a:extLst>
                <a:ext uri="{FF2B5EF4-FFF2-40B4-BE49-F238E27FC236}">
                  <a16:creationId xmlns:a16="http://schemas.microsoft.com/office/drawing/2014/main" id="{A4DD7165-130E-2820-CDE4-4E7AC0905543}"/>
                </a:ext>
              </a:extLst>
            </p:cNvPr>
            <p:cNvSpPr>
              <a:spLocks/>
            </p:cNvSpPr>
            <p:nvPr/>
          </p:nvSpPr>
          <p:spPr bwMode="auto">
            <a:xfrm>
              <a:off x="10277079" y="2337435"/>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5" name="Freeform 3134">
              <a:extLst>
                <a:ext uri="{FF2B5EF4-FFF2-40B4-BE49-F238E27FC236}">
                  <a16:creationId xmlns:a16="http://schemas.microsoft.com/office/drawing/2014/main" id="{E454672B-3BF0-D66D-865D-F9880855708A}"/>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0 w 83"/>
                <a:gd name="T35" fmla="*/ 2147483646 h 103"/>
                <a:gd name="T36" fmla="*/ 2147483646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3"/>
                <a:gd name="T71" fmla="*/ 83 w 83"/>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6" name="Freeform 3135">
              <a:extLst>
                <a:ext uri="{FF2B5EF4-FFF2-40B4-BE49-F238E27FC236}">
                  <a16:creationId xmlns:a16="http://schemas.microsoft.com/office/drawing/2014/main" id="{72649750-AE47-7CEE-39BD-EF36665D55A5}"/>
                </a:ext>
              </a:extLst>
            </p:cNvPr>
            <p:cNvSpPr>
              <a:spLocks/>
            </p:cNvSpPr>
            <p:nvPr/>
          </p:nvSpPr>
          <p:spPr bwMode="auto">
            <a:xfrm>
              <a:off x="10337785" y="2139842"/>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7" name="Freeform 3136">
              <a:extLst>
                <a:ext uri="{FF2B5EF4-FFF2-40B4-BE49-F238E27FC236}">
                  <a16:creationId xmlns:a16="http://schemas.microsoft.com/office/drawing/2014/main" id="{5F253B38-C34D-A70B-C790-1B73FA27D937}"/>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0 w 83"/>
                <a:gd name="T35" fmla="*/ 2147483646 h 101"/>
                <a:gd name="T36" fmla="*/ 2147483646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1"/>
                <a:gd name="T71" fmla="*/ 83 w 8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8" name="Freeform 3137">
              <a:extLst>
                <a:ext uri="{FF2B5EF4-FFF2-40B4-BE49-F238E27FC236}">
                  <a16:creationId xmlns:a16="http://schemas.microsoft.com/office/drawing/2014/main" id="{6395FDFB-01F4-3259-DB01-D04177EFE14B}"/>
                </a:ext>
              </a:extLst>
            </p:cNvPr>
            <p:cNvSpPr>
              <a:spLocks/>
            </p:cNvSpPr>
            <p:nvPr/>
          </p:nvSpPr>
          <p:spPr bwMode="auto">
            <a:xfrm>
              <a:off x="11390025" y="1881543"/>
              <a:ext cx="796323" cy="792751"/>
            </a:xfrm>
            <a:custGeom>
              <a:avLst/>
              <a:gdLst>
                <a:gd name="T0" fmla="*/ 2147483646 w 669"/>
                <a:gd name="T1" fmla="*/ 0 h 666"/>
                <a:gd name="T2" fmla="*/ 2147483646 w 669"/>
                <a:gd name="T3" fmla="*/ 2147483646 h 666"/>
                <a:gd name="T4" fmla="*/ 2147483646 w 669"/>
                <a:gd name="T5" fmla="*/ 2147483646 h 666"/>
                <a:gd name="T6" fmla="*/ 2147483646 w 669"/>
                <a:gd name="T7" fmla="*/ 2147483646 h 666"/>
                <a:gd name="T8" fmla="*/ 2147483646 w 669"/>
                <a:gd name="T9" fmla="*/ 2147483646 h 666"/>
                <a:gd name="T10" fmla="*/ 2147483646 w 669"/>
                <a:gd name="T11" fmla="*/ 2147483646 h 666"/>
                <a:gd name="T12" fmla="*/ 0 w 669"/>
                <a:gd name="T13" fmla="*/ 2147483646 h 666"/>
                <a:gd name="T14" fmla="*/ 2147483646 w 669"/>
                <a:gd name="T15" fmla="*/ 0 h 666"/>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66"/>
                <a:gd name="T26" fmla="*/ 669 w 669"/>
                <a:gd name="T27" fmla="*/ 666 h 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round/>
              <a:headEnd/>
              <a:tailEnd/>
            </a:ln>
          </p:spPr>
          <p:txBody>
            <a:bodyPr/>
            <a:lstStyle/>
            <a:p>
              <a:endParaRPr lang="es-ES">
                <a:solidFill>
                  <a:prstClr val="black"/>
                </a:solidFill>
                <a:latin typeface="Calibri" panose="020F0502020204030204"/>
              </a:endParaRPr>
            </a:p>
          </p:txBody>
        </p:sp>
        <p:sp>
          <p:nvSpPr>
            <p:cNvPr id="19" name="Freeform 3138">
              <a:extLst>
                <a:ext uri="{FF2B5EF4-FFF2-40B4-BE49-F238E27FC236}">
                  <a16:creationId xmlns:a16="http://schemas.microsoft.com/office/drawing/2014/main" id="{86EB294C-E1F3-6B9F-EAF5-8A8890A7E725}"/>
                </a:ext>
              </a:extLst>
            </p:cNvPr>
            <p:cNvSpPr>
              <a:spLocks/>
            </p:cNvSpPr>
            <p:nvPr/>
          </p:nvSpPr>
          <p:spPr bwMode="auto">
            <a:xfrm>
              <a:off x="11460254" y="2095800"/>
              <a:ext cx="80942" cy="80942"/>
            </a:xfrm>
            <a:custGeom>
              <a:avLst/>
              <a:gdLst>
                <a:gd name="T0" fmla="*/ 2147483646 w 68"/>
                <a:gd name="T1" fmla="*/ 0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0 w 68"/>
                <a:gd name="T23" fmla="*/ 2147483646 h 68"/>
                <a:gd name="T24" fmla="*/ 0 w 68"/>
                <a:gd name="T25" fmla="*/ 2147483646 h 68"/>
                <a:gd name="T26" fmla="*/ 2147483646 w 68"/>
                <a:gd name="T27" fmla="*/ 2147483646 h 68"/>
                <a:gd name="T28" fmla="*/ 2147483646 w 68"/>
                <a:gd name="T29" fmla="*/ 2147483646 h 68"/>
                <a:gd name="T30" fmla="*/ 2147483646 w 68"/>
                <a:gd name="T31" fmla="*/ 0 h 68"/>
                <a:gd name="T32" fmla="*/ 2147483646 w 6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round/>
              <a:headEnd/>
              <a:tailEnd/>
            </a:ln>
          </p:spPr>
          <p:txBody>
            <a:bodyPr/>
            <a:lstStyle/>
            <a:p>
              <a:endParaRPr lang="es-ES">
                <a:solidFill>
                  <a:prstClr val="black"/>
                </a:solidFill>
                <a:latin typeface="Calibri" panose="020F0502020204030204"/>
              </a:endParaRPr>
            </a:p>
          </p:txBody>
        </p:sp>
        <p:sp>
          <p:nvSpPr>
            <p:cNvPr id="20" name="Freeform 3139">
              <a:extLst>
                <a:ext uri="{FF2B5EF4-FFF2-40B4-BE49-F238E27FC236}">
                  <a16:creationId xmlns:a16="http://schemas.microsoft.com/office/drawing/2014/main" id="{860DCB9D-CB50-F050-E252-25D2FEB14113}"/>
                </a:ext>
              </a:extLst>
            </p:cNvPr>
            <p:cNvSpPr>
              <a:spLocks/>
            </p:cNvSpPr>
            <p:nvPr/>
          </p:nvSpPr>
          <p:spPr bwMode="auto">
            <a:xfrm>
              <a:off x="11474538" y="2110084"/>
              <a:ext cx="51184" cy="53565"/>
            </a:xfrm>
            <a:custGeom>
              <a:avLst/>
              <a:gdLst>
                <a:gd name="T0" fmla="*/ 2147483646 w 43"/>
                <a:gd name="T1" fmla="*/ 0 h 45"/>
                <a:gd name="T2" fmla="*/ 2147483646 w 43"/>
                <a:gd name="T3" fmla="*/ 0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0 w 43"/>
                <a:gd name="T19" fmla="*/ 2147483646 h 45"/>
                <a:gd name="T20" fmla="*/ 0 w 43"/>
                <a:gd name="T21" fmla="*/ 2147483646 h 45"/>
                <a:gd name="T22" fmla="*/ 2147483646 w 43"/>
                <a:gd name="T23" fmla="*/ 2147483646 h 45"/>
                <a:gd name="T24" fmla="*/ 2147483646 w 4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5"/>
                <a:gd name="T41" fmla="*/ 43 w 4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round/>
              <a:headEnd/>
              <a:tailEnd/>
            </a:ln>
          </p:spPr>
          <p:txBody>
            <a:bodyPr/>
            <a:lstStyle/>
            <a:p>
              <a:endParaRPr lang="es-ES">
                <a:solidFill>
                  <a:prstClr val="black"/>
                </a:solidFill>
                <a:latin typeface="Calibri" panose="020F0502020204030204"/>
              </a:endParaRPr>
            </a:p>
          </p:txBody>
        </p:sp>
        <p:sp>
          <p:nvSpPr>
            <p:cNvPr id="21" name="Freeform 3140">
              <a:extLst>
                <a:ext uri="{FF2B5EF4-FFF2-40B4-BE49-F238E27FC236}">
                  <a16:creationId xmlns:a16="http://schemas.microsoft.com/office/drawing/2014/main" id="{ECBF521D-D741-8128-1E19-938451F098E6}"/>
                </a:ext>
              </a:extLst>
            </p:cNvPr>
            <p:cNvSpPr>
              <a:spLocks/>
            </p:cNvSpPr>
            <p:nvPr/>
          </p:nvSpPr>
          <p:spPr bwMode="auto">
            <a:xfrm>
              <a:off x="11260281" y="2138652"/>
              <a:ext cx="144029" cy="36900"/>
            </a:xfrm>
            <a:custGeom>
              <a:avLst/>
              <a:gdLst>
                <a:gd name="T0" fmla="*/ 2147483646 w 121"/>
                <a:gd name="T1" fmla="*/ 0 h 31"/>
                <a:gd name="T2" fmla="*/ 2147483646 w 121"/>
                <a:gd name="T3" fmla="*/ 0 h 31"/>
                <a:gd name="T4" fmla="*/ 0 w 121"/>
                <a:gd name="T5" fmla="*/ 2147483646 h 31"/>
                <a:gd name="T6" fmla="*/ 2147483646 w 121"/>
                <a:gd name="T7" fmla="*/ 0 h 31"/>
                <a:gd name="T8" fmla="*/ 0 60000 65536"/>
                <a:gd name="T9" fmla="*/ 0 60000 65536"/>
                <a:gd name="T10" fmla="*/ 0 60000 65536"/>
                <a:gd name="T11" fmla="*/ 0 60000 65536"/>
                <a:gd name="T12" fmla="*/ 0 w 121"/>
                <a:gd name="T13" fmla="*/ 0 h 31"/>
                <a:gd name="T14" fmla="*/ 121 w 121"/>
                <a:gd name="T15" fmla="*/ 31 h 31"/>
              </a:gdLst>
              <a:ahLst/>
              <a:cxnLst>
                <a:cxn ang="T8">
                  <a:pos x="T0" y="T1"/>
                </a:cxn>
                <a:cxn ang="T9">
                  <a:pos x="T2" y="T3"/>
                </a:cxn>
                <a:cxn ang="T10">
                  <a:pos x="T4" y="T5"/>
                </a:cxn>
                <a:cxn ang="T11">
                  <a:pos x="T6" y="T7"/>
                </a:cxn>
              </a:cxnLst>
              <a:rect l="T12" t="T13" r="T14" b="T15"/>
              <a:pathLst>
                <a:path w="121" h="31">
                  <a:moveTo>
                    <a:pt x="121" y="0"/>
                  </a:moveTo>
                  <a:lnTo>
                    <a:pt x="121" y="0"/>
                  </a:lnTo>
                  <a:lnTo>
                    <a:pt x="0" y="31"/>
                  </a:lnTo>
                  <a:lnTo>
                    <a:pt x="121" y="0"/>
                  </a:lnTo>
                  <a:close/>
                </a:path>
              </a:pathLst>
            </a:custGeom>
            <a:solidFill>
              <a:srgbClr val="F5F5F5"/>
            </a:solidFill>
            <a:ln w="0">
              <a:solidFill>
                <a:srgbClr val="F5F5F5"/>
              </a:solidFill>
              <a:round/>
              <a:headEnd/>
              <a:tailEnd/>
            </a:ln>
          </p:spPr>
          <p:txBody>
            <a:bodyPr/>
            <a:lstStyle/>
            <a:p>
              <a:endParaRPr lang="es-ES">
                <a:solidFill>
                  <a:prstClr val="black"/>
                </a:solidFill>
                <a:latin typeface="Calibri" panose="020F0502020204030204"/>
              </a:endParaRPr>
            </a:p>
          </p:txBody>
        </p:sp>
        <p:sp>
          <p:nvSpPr>
            <p:cNvPr id="22" name="Freeform 3141">
              <a:extLst>
                <a:ext uri="{FF2B5EF4-FFF2-40B4-BE49-F238E27FC236}">
                  <a16:creationId xmlns:a16="http://schemas.microsoft.com/office/drawing/2014/main" id="{ED5B83C8-8DD3-35AB-25A8-FAAAA8C8C68C}"/>
                </a:ext>
              </a:extLst>
            </p:cNvPr>
            <p:cNvSpPr>
              <a:spLocks/>
            </p:cNvSpPr>
            <p:nvPr/>
          </p:nvSpPr>
          <p:spPr bwMode="auto">
            <a:xfrm>
              <a:off x="10330643" y="2370764"/>
              <a:ext cx="463034" cy="126174"/>
            </a:xfrm>
            <a:custGeom>
              <a:avLst/>
              <a:gdLst>
                <a:gd name="T0" fmla="*/ 2147483646 w 389"/>
                <a:gd name="T1" fmla="*/ 0 h 106"/>
                <a:gd name="T2" fmla="*/ 2147483646 w 389"/>
                <a:gd name="T3" fmla="*/ 2147483646 h 106"/>
                <a:gd name="T4" fmla="*/ 0 w 389"/>
                <a:gd name="T5" fmla="*/ 2147483646 h 106"/>
                <a:gd name="T6" fmla="*/ 2147483646 w 389"/>
                <a:gd name="T7" fmla="*/ 2147483646 h 106"/>
                <a:gd name="T8" fmla="*/ 2147483646 w 389"/>
                <a:gd name="T9" fmla="*/ 0 h 106"/>
                <a:gd name="T10" fmla="*/ 0 60000 65536"/>
                <a:gd name="T11" fmla="*/ 0 60000 65536"/>
                <a:gd name="T12" fmla="*/ 0 60000 65536"/>
                <a:gd name="T13" fmla="*/ 0 60000 65536"/>
                <a:gd name="T14" fmla="*/ 0 60000 65536"/>
                <a:gd name="T15" fmla="*/ 0 w 389"/>
                <a:gd name="T16" fmla="*/ 0 h 106"/>
                <a:gd name="T17" fmla="*/ 389 w 389"/>
                <a:gd name="T18" fmla="*/ 106 h 106"/>
              </a:gdLst>
              <a:ahLst/>
              <a:cxnLst>
                <a:cxn ang="T10">
                  <a:pos x="T0" y="T1"/>
                </a:cxn>
                <a:cxn ang="T11">
                  <a:pos x="T2" y="T3"/>
                </a:cxn>
                <a:cxn ang="T12">
                  <a:pos x="T4" y="T5"/>
                </a:cxn>
                <a:cxn ang="T13">
                  <a:pos x="T6" y="T7"/>
                </a:cxn>
                <a:cxn ang="T14">
                  <a:pos x="T8" y="T9"/>
                </a:cxn>
              </a:cxnLst>
              <a:rect l="T15" t="T16" r="T17" b="T18"/>
              <a:pathLst>
                <a:path w="389" h="106">
                  <a:moveTo>
                    <a:pt x="387" y="0"/>
                  </a:moveTo>
                  <a:lnTo>
                    <a:pt x="389" y="5"/>
                  </a:lnTo>
                  <a:lnTo>
                    <a:pt x="0" y="106"/>
                  </a:lnTo>
                  <a:lnTo>
                    <a:pt x="389" y="5"/>
                  </a:lnTo>
                  <a:lnTo>
                    <a:pt x="387" y="0"/>
                  </a:lnTo>
                  <a:close/>
                </a:path>
              </a:pathLst>
            </a:custGeom>
            <a:solidFill>
              <a:srgbClr val="DA994F"/>
            </a:solidFill>
            <a:ln w="0">
              <a:solidFill>
                <a:srgbClr val="DA994F"/>
              </a:solidFill>
              <a:round/>
              <a:headEnd/>
              <a:tailEnd/>
            </a:ln>
          </p:spPr>
          <p:txBody>
            <a:bodyPr/>
            <a:lstStyle/>
            <a:p>
              <a:endParaRPr lang="es-ES">
                <a:solidFill>
                  <a:prstClr val="black"/>
                </a:solidFill>
                <a:latin typeface="Calibri" panose="020F0502020204030204"/>
              </a:endParaRPr>
            </a:p>
          </p:txBody>
        </p:sp>
        <p:sp>
          <p:nvSpPr>
            <p:cNvPr id="23" name="Freeform 3142">
              <a:extLst>
                <a:ext uri="{FF2B5EF4-FFF2-40B4-BE49-F238E27FC236}">
                  <a16:creationId xmlns:a16="http://schemas.microsoft.com/office/drawing/2014/main" id="{845918CF-08CC-BCE4-CBBF-63C4219E223B}"/>
                </a:ext>
              </a:extLst>
            </p:cNvPr>
            <p:cNvSpPr>
              <a:spLocks/>
            </p:cNvSpPr>
            <p:nvPr/>
          </p:nvSpPr>
          <p:spPr bwMode="auto">
            <a:xfrm>
              <a:off x="11260281" y="2138652"/>
              <a:ext cx="322576" cy="254728"/>
            </a:xfrm>
            <a:custGeom>
              <a:avLst/>
              <a:gdLst>
                <a:gd name="T0" fmla="*/ 2147483646 w 271"/>
                <a:gd name="T1" fmla="*/ 0 h 214"/>
                <a:gd name="T2" fmla="*/ 2147483646 w 271"/>
                <a:gd name="T3" fmla="*/ 2147483646 h 214"/>
                <a:gd name="T4" fmla="*/ 2147483646 w 271"/>
                <a:gd name="T5" fmla="*/ 2147483646 h 214"/>
                <a:gd name="T6" fmla="*/ 2147483646 w 271"/>
                <a:gd name="T7" fmla="*/ 2147483646 h 214"/>
                <a:gd name="T8" fmla="*/ 2147483646 w 271"/>
                <a:gd name="T9" fmla="*/ 2147483646 h 214"/>
                <a:gd name="T10" fmla="*/ 2147483646 w 271"/>
                <a:gd name="T11" fmla="*/ 2147483646 h 214"/>
                <a:gd name="T12" fmla="*/ 2147483646 w 271"/>
                <a:gd name="T13" fmla="*/ 2147483646 h 214"/>
                <a:gd name="T14" fmla="*/ 2147483646 w 271"/>
                <a:gd name="T15" fmla="*/ 2147483646 h 214"/>
                <a:gd name="T16" fmla="*/ 2147483646 w 271"/>
                <a:gd name="T17" fmla="*/ 2147483646 h 214"/>
                <a:gd name="T18" fmla="*/ 2147483646 w 271"/>
                <a:gd name="T19" fmla="*/ 2147483646 h 214"/>
                <a:gd name="T20" fmla="*/ 2147483646 w 271"/>
                <a:gd name="T21" fmla="*/ 2147483646 h 214"/>
                <a:gd name="T22" fmla="*/ 0 w 271"/>
                <a:gd name="T23" fmla="*/ 2147483646 h 214"/>
                <a:gd name="T24" fmla="*/ 2147483646 w 271"/>
                <a:gd name="T25" fmla="*/ 0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214"/>
                <a:gd name="T41" fmla="*/ 271 w 271"/>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round/>
              <a:headEnd/>
              <a:tailEnd/>
            </a:ln>
          </p:spPr>
          <p:txBody>
            <a:bodyPr/>
            <a:lstStyle/>
            <a:p>
              <a:endParaRPr lang="es-ES">
                <a:solidFill>
                  <a:prstClr val="black"/>
                </a:solidFill>
                <a:latin typeface="Calibri" panose="020F0502020204030204"/>
              </a:endParaRPr>
            </a:p>
          </p:txBody>
        </p:sp>
        <p:sp>
          <p:nvSpPr>
            <p:cNvPr id="24" name="Freeform 3143">
              <a:extLst>
                <a:ext uri="{FF2B5EF4-FFF2-40B4-BE49-F238E27FC236}">
                  <a16:creationId xmlns:a16="http://schemas.microsoft.com/office/drawing/2014/main" id="{0C80064F-C12B-1B96-BD5C-FC3A9BBDC505}"/>
                </a:ext>
              </a:extLst>
            </p:cNvPr>
            <p:cNvSpPr>
              <a:spLocks/>
            </p:cNvSpPr>
            <p:nvPr/>
          </p:nvSpPr>
          <p:spPr bwMode="auto">
            <a:xfrm>
              <a:off x="10790106" y="2118417"/>
              <a:ext cx="560640" cy="365428"/>
            </a:xfrm>
            <a:custGeom>
              <a:avLst/>
              <a:gdLst>
                <a:gd name="T0" fmla="*/ 2147483646 w 471"/>
                <a:gd name="T1" fmla="*/ 0 h 307"/>
                <a:gd name="T2" fmla="*/ 2147483646 w 471"/>
                <a:gd name="T3" fmla="*/ 2147483646 h 307"/>
                <a:gd name="T4" fmla="*/ 2147483646 w 471"/>
                <a:gd name="T5" fmla="*/ 2147483646 h 307"/>
                <a:gd name="T6" fmla="*/ 2147483646 w 471"/>
                <a:gd name="T7" fmla="*/ 2147483646 h 307"/>
                <a:gd name="T8" fmla="*/ 2147483646 w 471"/>
                <a:gd name="T9" fmla="*/ 2147483646 h 307"/>
                <a:gd name="T10" fmla="*/ 2147483646 w 471"/>
                <a:gd name="T11" fmla="*/ 2147483646 h 307"/>
                <a:gd name="T12" fmla="*/ 2147483646 w 471"/>
                <a:gd name="T13" fmla="*/ 2147483646 h 307"/>
                <a:gd name="T14" fmla="*/ 2147483646 w 471"/>
                <a:gd name="T15" fmla="*/ 2147483646 h 307"/>
                <a:gd name="T16" fmla="*/ 2147483646 w 471"/>
                <a:gd name="T17" fmla="*/ 2147483646 h 307"/>
                <a:gd name="T18" fmla="*/ 2147483646 w 471"/>
                <a:gd name="T19" fmla="*/ 2147483646 h 307"/>
                <a:gd name="T20" fmla="*/ 2147483646 w 471"/>
                <a:gd name="T21" fmla="*/ 2147483646 h 307"/>
                <a:gd name="T22" fmla="*/ 2147483646 w 471"/>
                <a:gd name="T23" fmla="*/ 2147483646 h 307"/>
                <a:gd name="T24" fmla="*/ 2147483646 w 471"/>
                <a:gd name="T25" fmla="*/ 2147483646 h 307"/>
                <a:gd name="T26" fmla="*/ 2147483646 w 471"/>
                <a:gd name="T27" fmla="*/ 2147483646 h 307"/>
                <a:gd name="T28" fmla="*/ 2147483646 w 471"/>
                <a:gd name="T29" fmla="*/ 2147483646 h 307"/>
                <a:gd name="T30" fmla="*/ 2147483646 w 471"/>
                <a:gd name="T31" fmla="*/ 2147483646 h 307"/>
                <a:gd name="T32" fmla="*/ 2147483646 w 471"/>
                <a:gd name="T33" fmla="*/ 2147483646 h 307"/>
                <a:gd name="T34" fmla="*/ 2147483646 w 471"/>
                <a:gd name="T35" fmla="*/ 2147483646 h 307"/>
                <a:gd name="T36" fmla="*/ 2147483646 w 471"/>
                <a:gd name="T37" fmla="*/ 2147483646 h 307"/>
                <a:gd name="T38" fmla="*/ 2147483646 w 471"/>
                <a:gd name="T39" fmla="*/ 2147483646 h 307"/>
                <a:gd name="T40" fmla="*/ 2147483646 w 471"/>
                <a:gd name="T41" fmla="*/ 2147483646 h 307"/>
                <a:gd name="T42" fmla="*/ 2147483646 w 471"/>
                <a:gd name="T43" fmla="*/ 2147483646 h 307"/>
                <a:gd name="T44" fmla="*/ 2147483646 w 471"/>
                <a:gd name="T45" fmla="*/ 2147483646 h 307"/>
                <a:gd name="T46" fmla="*/ 2147483646 w 471"/>
                <a:gd name="T47" fmla="*/ 2147483646 h 307"/>
                <a:gd name="T48" fmla="*/ 2147483646 w 471"/>
                <a:gd name="T49" fmla="*/ 2147483646 h 307"/>
                <a:gd name="T50" fmla="*/ 2147483646 w 471"/>
                <a:gd name="T51" fmla="*/ 2147483646 h 307"/>
                <a:gd name="T52" fmla="*/ 2147483646 w 471"/>
                <a:gd name="T53" fmla="*/ 2147483646 h 307"/>
                <a:gd name="T54" fmla="*/ 0 w 471"/>
                <a:gd name="T55" fmla="*/ 2147483646 h 307"/>
                <a:gd name="T56" fmla="*/ 2147483646 w 471"/>
                <a:gd name="T57" fmla="*/ 2147483646 h 307"/>
                <a:gd name="T58" fmla="*/ 2147483646 w 471"/>
                <a:gd name="T59" fmla="*/ 2147483646 h 307"/>
                <a:gd name="T60" fmla="*/ 2147483646 w 471"/>
                <a:gd name="T61" fmla="*/ 2147483646 h 307"/>
                <a:gd name="T62" fmla="*/ 2147483646 w 471"/>
                <a:gd name="T63" fmla="*/ 2147483646 h 307"/>
                <a:gd name="T64" fmla="*/ 2147483646 w 471"/>
                <a:gd name="T65" fmla="*/ 2147483646 h 307"/>
                <a:gd name="T66" fmla="*/ 2147483646 w 471"/>
                <a:gd name="T67" fmla="*/ 2147483646 h 307"/>
                <a:gd name="T68" fmla="*/ 2147483646 w 471"/>
                <a:gd name="T69" fmla="*/ 2147483646 h 307"/>
                <a:gd name="T70" fmla="*/ 2147483646 w 471"/>
                <a:gd name="T71" fmla="*/ 2147483646 h 307"/>
                <a:gd name="T72" fmla="*/ 2147483646 w 471"/>
                <a:gd name="T73" fmla="*/ 2147483646 h 307"/>
                <a:gd name="T74" fmla="*/ 2147483646 w 471"/>
                <a:gd name="T75" fmla="*/ 2147483646 h 307"/>
                <a:gd name="T76" fmla="*/ 2147483646 w 471"/>
                <a:gd name="T77" fmla="*/ 2147483646 h 307"/>
                <a:gd name="T78" fmla="*/ 2147483646 w 471"/>
                <a:gd name="T79" fmla="*/ 2147483646 h 307"/>
                <a:gd name="T80" fmla="*/ 2147483646 w 471"/>
                <a:gd name="T81" fmla="*/ 2147483646 h 307"/>
                <a:gd name="T82" fmla="*/ 2147483646 w 471"/>
                <a:gd name="T83" fmla="*/ 2147483646 h 307"/>
                <a:gd name="T84" fmla="*/ 2147483646 w 471"/>
                <a:gd name="T85" fmla="*/ 0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1"/>
                <a:gd name="T130" fmla="*/ 0 h 307"/>
                <a:gd name="T131" fmla="*/ 471 w 471"/>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1" h="307">
                  <a:moveTo>
                    <a:pt x="279" y="0"/>
                  </a:moveTo>
                  <a:lnTo>
                    <a:pt x="309" y="2"/>
                  </a:lnTo>
                  <a:lnTo>
                    <a:pt x="335" y="10"/>
                  </a:lnTo>
                  <a:lnTo>
                    <a:pt x="357" y="19"/>
                  </a:lnTo>
                  <a:lnTo>
                    <a:pt x="378" y="32"/>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5" name="Freeform 3144">
              <a:extLst>
                <a:ext uri="{FF2B5EF4-FFF2-40B4-BE49-F238E27FC236}">
                  <a16:creationId xmlns:a16="http://schemas.microsoft.com/office/drawing/2014/main" id="{837D81E1-61B3-19FF-8B18-AD378B99EAD3}"/>
                </a:ext>
              </a:extLst>
            </p:cNvPr>
            <p:cNvSpPr>
              <a:spLocks noEditPoints="1"/>
            </p:cNvSpPr>
            <p:nvPr/>
          </p:nvSpPr>
          <p:spPr bwMode="auto">
            <a:xfrm>
              <a:off x="10277079" y="2337435"/>
              <a:ext cx="753471" cy="316624"/>
            </a:xfrm>
            <a:custGeom>
              <a:avLst/>
              <a:gdLst>
                <a:gd name="T0" fmla="*/ 2147483646 w 633"/>
                <a:gd name="T1" fmla="*/ 2147483646 h 266"/>
                <a:gd name="T2" fmla="*/ 2147483646 w 633"/>
                <a:gd name="T3" fmla="*/ 2147483646 h 266"/>
                <a:gd name="T4" fmla="*/ 2147483646 w 633"/>
                <a:gd name="T5" fmla="*/ 2147483646 h 266"/>
                <a:gd name="T6" fmla="*/ 2147483646 w 633"/>
                <a:gd name="T7" fmla="*/ 2147483646 h 266"/>
                <a:gd name="T8" fmla="*/ 2147483646 w 633"/>
                <a:gd name="T9" fmla="*/ 2147483646 h 266"/>
                <a:gd name="T10" fmla="*/ 2147483646 w 633"/>
                <a:gd name="T11" fmla="*/ 2147483646 h 266"/>
                <a:gd name="T12" fmla="*/ 2147483646 w 633"/>
                <a:gd name="T13" fmla="*/ 2147483646 h 266"/>
                <a:gd name="T14" fmla="*/ 2147483646 w 633"/>
                <a:gd name="T15" fmla="*/ 2147483646 h 266"/>
                <a:gd name="T16" fmla="*/ 2147483646 w 633"/>
                <a:gd name="T17" fmla="*/ 2147483646 h 266"/>
                <a:gd name="T18" fmla="*/ 2147483646 w 633"/>
                <a:gd name="T19" fmla="*/ 2147483646 h 266"/>
                <a:gd name="T20" fmla="*/ 2147483646 w 633"/>
                <a:gd name="T21" fmla="*/ 2147483646 h 266"/>
                <a:gd name="T22" fmla="*/ 2147483646 w 633"/>
                <a:gd name="T23" fmla="*/ 2147483646 h 266"/>
                <a:gd name="T24" fmla="*/ 2147483646 w 633"/>
                <a:gd name="T25" fmla="*/ 2147483646 h 266"/>
                <a:gd name="T26" fmla="*/ 2147483646 w 633"/>
                <a:gd name="T27" fmla="*/ 2147483646 h 266"/>
                <a:gd name="T28" fmla="*/ 2147483646 w 633"/>
                <a:gd name="T29" fmla="*/ 2147483646 h 266"/>
                <a:gd name="T30" fmla="*/ 2147483646 w 633"/>
                <a:gd name="T31" fmla="*/ 2147483646 h 266"/>
                <a:gd name="T32" fmla="*/ 2147483646 w 633"/>
                <a:gd name="T33" fmla="*/ 2147483646 h 266"/>
                <a:gd name="T34" fmla="*/ 2147483646 w 633"/>
                <a:gd name="T35" fmla="*/ 2147483646 h 266"/>
                <a:gd name="T36" fmla="*/ 2147483646 w 633"/>
                <a:gd name="T37" fmla="*/ 2147483646 h 266"/>
                <a:gd name="T38" fmla="*/ 2147483646 w 633"/>
                <a:gd name="T39" fmla="*/ 2147483646 h 266"/>
                <a:gd name="T40" fmla="*/ 2147483646 w 633"/>
                <a:gd name="T41" fmla="*/ 2147483646 h 266"/>
                <a:gd name="T42" fmla="*/ 2147483646 w 633"/>
                <a:gd name="T43" fmla="*/ 2147483646 h 266"/>
                <a:gd name="T44" fmla="*/ 2147483646 w 633"/>
                <a:gd name="T45" fmla="*/ 2147483646 h 266"/>
                <a:gd name="T46" fmla="*/ 2147483646 w 633"/>
                <a:gd name="T47" fmla="*/ 2147483646 h 266"/>
                <a:gd name="T48" fmla="*/ 2147483646 w 633"/>
                <a:gd name="T49" fmla="*/ 2147483646 h 266"/>
                <a:gd name="T50" fmla="*/ 2147483646 w 633"/>
                <a:gd name="T51" fmla="*/ 0 h 266"/>
                <a:gd name="T52" fmla="*/ 2147483646 w 633"/>
                <a:gd name="T53" fmla="*/ 2147483646 h 266"/>
                <a:gd name="T54" fmla="*/ 2147483646 w 633"/>
                <a:gd name="T55" fmla="*/ 2147483646 h 266"/>
                <a:gd name="T56" fmla="*/ 2147483646 w 633"/>
                <a:gd name="T57" fmla="*/ 2147483646 h 266"/>
                <a:gd name="T58" fmla="*/ 2147483646 w 633"/>
                <a:gd name="T59" fmla="*/ 2147483646 h 266"/>
                <a:gd name="T60" fmla="*/ 2147483646 w 633"/>
                <a:gd name="T61" fmla="*/ 2147483646 h 266"/>
                <a:gd name="T62" fmla="*/ 2147483646 w 633"/>
                <a:gd name="T63" fmla="*/ 2147483646 h 266"/>
                <a:gd name="T64" fmla="*/ 2147483646 w 633"/>
                <a:gd name="T65" fmla="*/ 2147483646 h 266"/>
                <a:gd name="T66" fmla="*/ 2147483646 w 633"/>
                <a:gd name="T67" fmla="*/ 2147483646 h 266"/>
                <a:gd name="T68" fmla="*/ 2147483646 w 633"/>
                <a:gd name="T69" fmla="*/ 2147483646 h 266"/>
                <a:gd name="T70" fmla="*/ 2147483646 w 633"/>
                <a:gd name="T71" fmla="*/ 2147483646 h 266"/>
                <a:gd name="T72" fmla="*/ 2147483646 w 633"/>
                <a:gd name="T73" fmla="*/ 2147483646 h 266"/>
                <a:gd name="T74" fmla="*/ 2147483646 w 633"/>
                <a:gd name="T75" fmla="*/ 2147483646 h 266"/>
                <a:gd name="T76" fmla="*/ 2147483646 w 633"/>
                <a:gd name="T77" fmla="*/ 2147483646 h 266"/>
                <a:gd name="T78" fmla="*/ 2147483646 w 633"/>
                <a:gd name="T79" fmla="*/ 2147483646 h 266"/>
                <a:gd name="T80" fmla="*/ 2147483646 w 633"/>
                <a:gd name="T81" fmla="*/ 2147483646 h 266"/>
                <a:gd name="T82" fmla="*/ 2147483646 w 633"/>
                <a:gd name="T83" fmla="*/ 2147483646 h 266"/>
                <a:gd name="T84" fmla="*/ 2147483646 w 633"/>
                <a:gd name="T85" fmla="*/ 2147483646 h 266"/>
                <a:gd name="T86" fmla="*/ 0 w 633"/>
                <a:gd name="T87" fmla="*/ 2147483646 h 266"/>
                <a:gd name="T88" fmla="*/ 0 w 633"/>
                <a:gd name="T89" fmla="*/ 2147483646 h 266"/>
                <a:gd name="T90" fmla="*/ 2147483646 w 633"/>
                <a:gd name="T91" fmla="*/ 2147483646 h 266"/>
                <a:gd name="T92" fmla="*/ 2147483646 w 633"/>
                <a:gd name="T93" fmla="*/ 2147483646 h 266"/>
                <a:gd name="T94" fmla="*/ 2147483646 w 633"/>
                <a:gd name="T95" fmla="*/ 2147483646 h 266"/>
                <a:gd name="T96" fmla="*/ 2147483646 w 633"/>
                <a:gd name="T97" fmla="*/ 2147483646 h 266"/>
                <a:gd name="T98" fmla="*/ 2147483646 w 633"/>
                <a:gd name="T99" fmla="*/ 2147483646 h 266"/>
                <a:gd name="T100" fmla="*/ 2147483646 w 633"/>
                <a:gd name="T101" fmla="*/ 2147483646 h 266"/>
                <a:gd name="T102" fmla="*/ 2147483646 w 633"/>
                <a:gd name="T103" fmla="*/ 0 h 266"/>
                <a:gd name="T104" fmla="*/ 2147483646 w 633"/>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266"/>
                <a:gd name="T161" fmla="*/ 633 w 633"/>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6" name="Freeform 3145">
              <a:extLst>
                <a:ext uri="{FF2B5EF4-FFF2-40B4-BE49-F238E27FC236}">
                  <a16:creationId xmlns:a16="http://schemas.microsoft.com/office/drawing/2014/main" id="{AD533F24-ED4C-BAED-CED8-EB6D0818E0C7}"/>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2147483646 w 83"/>
                <a:gd name="T35" fmla="*/ 2147483646 h 103"/>
                <a:gd name="T36" fmla="*/ 0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2147483646 h 103"/>
                <a:gd name="T46" fmla="*/ 2147483646 w 83"/>
                <a:gd name="T47" fmla="*/ 2147483646 h 103"/>
                <a:gd name="T48" fmla="*/ 2147483646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round/>
              <a:headEnd/>
              <a:tailEnd/>
            </a:ln>
          </p:spPr>
          <p:txBody>
            <a:bodyPr/>
            <a:lstStyle/>
            <a:p>
              <a:endParaRPr lang="es-ES">
                <a:solidFill>
                  <a:prstClr val="black"/>
                </a:solidFill>
                <a:latin typeface="Calibri" panose="020F0502020204030204"/>
              </a:endParaRPr>
            </a:p>
          </p:txBody>
        </p:sp>
        <p:sp>
          <p:nvSpPr>
            <p:cNvPr id="27" name="Freeform 3146">
              <a:extLst>
                <a:ext uri="{FF2B5EF4-FFF2-40B4-BE49-F238E27FC236}">
                  <a16:creationId xmlns:a16="http://schemas.microsoft.com/office/drawing/2014/main" id="{0214AF05-9711-40A4-F2E2-B9FFF69FE637}"/>
                </a:ext>
              </a:extLst>
            </p:cNvPr>
            <p:cNvSpPr>
              <a:spLocks noEditPoints="1"/>
            </p:cNvSpPr>
            <p:nvPr/>
          </p:nvSpPr>
          <p:spPr bwMode="auto">
            <a:xfrm>
              <a:off x="10337785" y="2139842"/>
              <a:ext cx="753471" cy="317815"/>
            </a:xfrm>
            <a:custGeom>
              <a:avLst/>
              <a:gdLst>
                <a:gd name="T0" fmla="*/ 2147483646 w 633"/>
                <a:gd name="T1" fmla="*/ 2147483646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2147483646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2147483646 h 267"/>
                <a:gd name="T50" fmla="*/ 2147483646 w 633"/>
                <a:gd name="T51" fmla="*/ 0 h 267"/>
                <a:gd name="T52" fmla="*/ 2147483646 w 633"/>
                <a:gd name="T53" fmla="*/ 2147483646 h 267"/>
                <a:gd name="T54" fmla="*/ 2147483646 w 633"/>
                <a:gd name="T55" fmla="*/ 2147483646 h 267"/>
                <a:gd name="T56" fmla="*/ 2147483646 w 633"/>
                <a:gd name="T57" fmla="*/ 2147483646 h 267"/>
                <a:gd name="T58" fmla="*/ 2147483646 w 633"/>
                <a:gd name="T59" fmla="*/ 2147483646 h 267"/>
                <a:gd name="T60" fmla="*/ 2147483646 w 633"/>
                <a:gd name="T61" fmla="*/ 2147483646 h 267"/>
                <a:gd name="T62" fmla="*/ 2147483646 w 633"/>
                <a:gd name="T63" fmla="*/ 2147483646 h 267"/>
                <a:gd name="T64" fmla="*/ 2147483646 w 633"/>
                <a:gd name="T65" fmla="*/ 2147483646 h 267"/>
                <a:gd name="T66" fmla="*/ 2147483646 w 633"/>
                <a:gd name="T67" fmla="*/ 2147483646 h 267"/>
                <a:gd name="T68" fmla="*/ 2147483646 w 633"/>
                <a:gd name="T69" fmla="*/ 2147483646 h 267"/>
                <a:gd name="T70" fmla="*/ 2147483646 w 633"/>
                <a:gd name="T71" fmla="*/ 2147483646 h 267"/>
                <a:gd name="T72" fmla="*/ 2147483646 w 633"/>
                <a:gd name="T73" fmla="*/ 2147483646 h 267"/>
                <a:gd name="T74" fmla="*/ 2147483646 w 633"/>
                <a:gd name="T75" fmla="*/ 2147483646 h 267"/>
                <a:gd name="T76" fmla="*/ 2147483646 w 633"/>
                <a:gd name="T77" fmla="*/ 2147483646 h 267"/>
                <a:gd name="T78" fmla="*/ 2147483646 w 633"/>
                <a:gd name="T79" fmla="*/ 2147483646 h 267"/>
                <a:gd name="T80" fmla="*/ 2147483646 w 633"/>
                <a:gd name="T81" fmla="*/ 2147483646 h 267"/>
                <a:gd name="T82" fmla="*/ 2147483646 w 633"/>
                <a:gd name="T83" fmla="*/ 2147483646 h 267"/>
                <a:gd name="T84" fmla="*/ 2147483646 w 633"/>
                <a:gd name="T85" fmla="*/ 2147483646 h 267"/>
                <a:gd name="T86" fmla="*/ 2147483646 w 633"/>
                <a:gd name="T87" fmla="*/ 2147483646 h 267"/>
                <a:gd name="T88" fmla="*/ 2147483646 w 633"/>
                <a:gd name="T89" fmla="*/ 2147483646 h 267"/>
                <a:gd name="T90" fmla="*/ 2147483646 w 633"/>
                <a:gd name="T91" fmla="*/ 2147483646 h 267"/>
                <a:gd name="T92" fmla="*/ 2147483646 w 633"/>
                <a:gd name="T93" fmla="*/ 2147483646 h 267"/>
                <a:gd name="T94" fmla="*/ 2147483646 w 633"/>
                <a:gd name="T95" fmla="*/ 2147483646 h 267"/>
                <a:gd name="T96" fmla="*/ 2147483646 w 633"/>
                <a:gd name="T97" fmla="*/ 2147483646 h 267"/>
                <a:gd name="T98" fmla="*/ 2147483646 w 633"/>
                <a:gd name="T99" fmla="*/ 2147483646 h 267"/>
                <a:gd name="T100" fmla="*/ 0 w 633"/>
                <a:gd name="T101" fmla="*/ 2147483646 h 267"/>
                <a:gd name="T102" fmla="*/ 0 w 633"/>
                <a:gd name="T103" fmla="*/ 2147483646 h 267"/>
                <a:gd name="T104" fmla="*/ 2147483646 w 633"/>
                <a:gd name="T105" fmla="*/ 2147483646 h 267"/>
                <a:gd name="T106" fmla="*/ 2147483646 w 633"/>
                <a:gd name="T107" fmla="*/ 2147483646 h 267"/>
                <a:gd name="T108" fmla="*/ 2147483646 w 633"/>
                <a:gd name="T109" fmla="*/ 2147483646 h 267"/>
                <a:gd name="T110" fmla="*/ 2147483646 w 633"/>
                <a:gd name="T111" fmla="*/ 2147483646 h 267"/>
                <a:gd name="T112" fmla="*/ 2147483646 w 633"/>
                <a:gd name="T113" fmla="*/ 2147483646 h 267"/>
                <a:gd name="T114" fmla="*/ 2147483646 w 633"/>
                <a:gd name="T115" fmla="*/ 0 h 267"/>
                <a:gd name="T116" fmla="*/ 2147483646 w 633"/>
                <a:gd name="T117" fmla="*/ 0 h 267"/>
                <a:gd name="T118" fmla="*/ 2147483646 w 633"/>
                <a:gd name="T119" fmla="*/ 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267"/>
                <a:gd name="T182" fmla="*/ 633 w 633"/>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79" y="264"/>
                  </a:lnTo>
                  <a:lnTo>
                    <a:pt x="78" y="264"/>
                  </a:lnTo>
                  <a:lnTo>
                    <a:pt x="71" y="266"/>
                  </a:lnTo>
                  <a:lnTo>
                    <a:pt x="63" y="267"/>
                  </a:lnTo>
                  <a:lnTo>
                    <a:pt x="45" y="263"/>
                  </a:lnTo>
                  <a:lnTo>
                    <a:pt x="28" y="255"/>
                  </a:lnTo>
                  <a:lnTo>
                    <a:pt x="15" y="241"/>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8" name="Freeform 3147">
              <a:extLst>
                <a:ext uri="{FF2B5EF4-FFF2-40B4-BE49-F238E27FC236}">
                  <a16:creationId xmlns:a16="http://schemas.microsoft.com/office/drawing/2014/main" id="{FA42725D-58CA-181C-2EC4-0457C53BD6EF}"/>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2147483646 w 83"/>
                <a:gd name="T35" fmla="*/ 2147483646 h 101"/>
                <a:gd name="T36" fmla="*/ 0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2147483646 h 101"/>
                <a:gd name="T46" fmla="*/ 2147483646 w 83"/>
                <a:gd name="T47" fmla="*/ 0 h 101"/>
                <a:gd name="T48" fmla="*/ 2147483646 w 83"/>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1"/>
                <a:gd name="T77" fmla="*/ 83 w 83"/>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round/>
              <a:headEnd/>
              <a:tailEnd/>
            </a:ln>
          </p:spPr>
          <p:txBody>
            <a:bodyPr/>
            <a:lstStyle/>
            <a:p>
              <a:endParaRPr lang="es-ES">
                <a:solidFill>
                  <a:prstClr val="black"/>
                </a:solidFill>
                <a:latin typeface="Calibri" panose="020F0502020204030204"/>
              </a:endParaRPr>
            </a:p>
          </p:txBody>
        </p:sp>
        <p:sp>
          <p:nvSpPr>
            <p:cNvPr id="29" name="Freeform 3148">
              <a:extLst>
                <a:ext uri="{FF2B5EF4-FFF2-40B4-BE49-F238E27FC236}">
                  <a16:creationId xmlns:a16="http://schemas.microsoft.com/office/drawing/2014/main" id="{F6081482-2DFA-D8BD-A5AE-6DADA1DE34B5}"/>
                </a:ext>
              </a:extLst>
            </p:cNvPr>
            <p:cNvSpPr>
              <a:spLocks noEditPoints="1"/>
            </p:cNvSpPr>
            <p:nvPr/>
          </p:nvSpPr>
          <p:spPr bwMode="auto">
            <a:xfrm>
              <a:off x="11390025" y="1881543"/>
              <a:ext cx="796323" cy="484460"/>
            </a:xfrm>
            <a:custGeom>
              <a:avLst/>
              <a:gdLst>
                <a:gd name="T0" fmla="*/ 2147483646 w 669"/>
                <a:gd name="T1" fmla="*/ 2147483646 h 407"/>
                <a:gd name="T2" fmla="*/ 2147483646 w 669"/>
                <a:gd name="T3" fmla="*/ 2147483646 h 407"/>
                <a:gd name="T4" fmla="*/ 2147483646 w 669"/>
                <a:gd name="T5" fmla="*/ 2147483646 h 407"/>
                <a:gd name="T6" fmla="*/ 2147483646 w 669"/>
                <a:gd name="T7" fmla="*/ 2147483646 h 407"/>
                <a:gd name="T8" fmla="*/ 2147483646 w 669"/>
                <a:gd name="T9" fmla="*/ 2147483646 h 407"/>
                <a:gd name="T10" fmla="*/ 2147483646 w 669"/>
                <a:gd name="T11" fmla="*/ 2147483646 h 407"/>
                <a:gd name="T12" fmla="*/ 2147483646 w 669"/>
                <a:gd name="T13" fmla="*/ 2147483646 h 407"/>
                <a:gd name="T14" fmla="*/ 2147483646 w 669"/>
                <a:gd name="T15" fmla="*/ 2147483646 h 407"/>
                <a:gd name="T16" fmla="*/ 2147483646 w 669"/>
                <a:gd name="T17" fmla="*/ 2147483646 h 407"/>
                <a:gd name="T18" fmla="*/ 2147483646 w 669"/>
                <a:gd name="T19" fmla="*/ 2147483646 h 407"/>
                <a:gd name="T20" fmla="*/ 2147483646 w 669"/>
                <a:gd name="T21" fmla="*/ 2147483646 h 407"/>
                <a:gd name="T22" fmla="*/ 2147483646 w 669"/>
                <a:gd name="T23" fmla="*/ 2147483646 h 407"/>
                <a:gd name="T24" fmla="*/ 2147483646 w 669"/>
                <a:gd name="T25" fmla="*/ 2147483646 h 407"/>
                <a:gd name="T26" fmla="*/ 2147483646 w 669"/>
                <a:gd name="T27" fmla="*/ 2147483646 h 407"/>
                <a:gd name="T28" fmla="*/ 2147483646 w 669"/>
                <a:gd name="T29" fmla="*/ 2147483646 h 407"/>
                <a:gd name="T30" fmla="*/ 2147483646 w 669"/>
                <a:gd name="T31" fmla="*/ 2147483646 h 407"/>
                <a:gd name="T32" fmla="*/ 2147483646 w 669"/>
                <a:gd name="T33" fmla="*/ 2147483646 h 407"/>
                <a:gd name="T34" fmla="*/ 2147483646 w 669"/>
                <a:gd name="T35" fmla="*/ 0 h 407"/>
                <a:gd name="T36" fmla="*/ 2147483646 w 669"/>
                <a:gd name="T37" fmla="*/ 2147483646 h 407"/>
                <a:gd name="T38" fmla="*/ 2147483646 w 669"/>
                <a:gd name="T39" fmla="*/ 2147483646 h 407"/>
                <a:gd name="T40" fmla="*/ 2147483646 w 669"/>
                <a:gd name="T41" fmla="*/ 2147483646 h 407"/>
                <a:gd name="T42" fmla="*/ 2147483646 w 669"/>
                <a:gd name="T43" fmla="*/ 2147483646 h 407"/>
                <a:gd name="T44" fmla="*/ 2147483646 w 669"/>
                <a:gd name="T45" fmla="*/ 2147483646 h 407"/>
                <a:gd name="T46" fmla="*/ 2147483646 w 669"/>
                <a:gd name="T47" fmla="*/ 2147483646 h 407"/>
                <a:gd name="T48" fmla="*/ 2147483646 w 669"/>
                <a:gd name="T49" fmla="*/ 2147483646 h 407"/>
                <a:gd name="T50" fmla="*/ 2147483646 w 669"/>
                <a:gd name="T51" fmla="*/ 2147483646 h 407"/>
                <a:gd name="T52" fmla="*/ 0 w 669"/>
                <a:gd name="T53" fmla="*/ 2147483646 h 407"/>
                <a:gd name="T54" fmla="*/ 2147483646 w 669"/>
                <a:gd name="T55" fmla="*/ 0 h 4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9"/>
                <a:gd name="T85" fmla="*/ 0 h 407"/>
                <a:gd name="T86" fmla="*/ 669 w 669"/>
                <a:gd name="T87" fmla="*/ 407 h 4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0" y="172"/>
                  </a:lnTo>
                  <a:lnTo>
                    <a:pt x="669" y="0"/>
                  </a:lnTo>
                  <a:close/>
                </a:path>
              </a:pathLst>
            </a:custGeom>
            <a:solidFill>
              <a:srgbClr val="BD996F"/>
            </a:solidFill>
            <a:ln w="0">
              <a:solidFill>
                <a:srgbClr val="BD996F"/>
              </a:solidFill>
              <a:round/>
              <a:headEnd/>
              <a:tailEnd/>
            </a:ln>
          </p:spPr>
          <p:txBody>
            <a:bodyPr/>
            <a:lstStyle/>
            <a:p>
              <a:endParaRPr lang="es-ES">
                <a:solidFill>
                  <a:prstClr val="black"/>
                </a:solidFill>
                <a:latin typeface="Calibri" panose="020F0502020204030204"/>
              </a:endParaRPr>
            </a:p>
          </p:txBody>
        </p:sp>
        <p:sp>
          <p:nvSpPr>
            <p:cNvPr id="30" name="Freeform 3149">
              <a:extLst>
                <a:ext uri="{FF2B5EF4-FFF2-40B4-BE49-F238E27FC236}">
                  <a16:creationId xmlns:a16="http://schemas.microsoft.com/office/drawing/2014/main" id="{AC7C15C8-4DB0-29D3-8C30-2047FA8251B4}"/>
                </a:ext>
              </a:extLst>
            </p:cNvPr>
            <p:cNvSpPr>
              <a:spLocks noEditPoints="1"/>
            </p:cNvSpPr>
            <p:nvPr/>
          </p:nvSpPr>
          <p:spPr bwMode="auto">
            <a:xfrm>
              <a:off x="11460254" y="2095800"/>
              <a:ext cx="80942" cy="80942"/>
            </a:xfrm>
            <a:custGeom>
              <a:avLst/>
              <a:gdLst>
                <a:gd name="T0" fmla="*/ 2147483646 w 68"/>
                <a:gd name="T1" fmla="*/ 2147483646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2147483646 w 68"/>
                <a:gd name="T23" fmla="*/ 2147483646 h 68"/>
                <a:gd name="T24" fmla="*/ 2147483646 w 68"/>
                <a:gd name="T25" fmla="*/ 2147483646 h 68"/>
                <a:gd name="T26" fmla="*/ 2147483646 w 68"/>
                <a:gd name="T27" fmla="*/ 2147483646 h 68"/>
                <a:gd name="T28" fmla="*/ 2147483646 w 68"/>
                <a:gd name="T29" fmla="*/ 2147483646 h 68"/>
                <a:gd name="T30" fmla="*/ 2147483646 w 68"/>
                <a:gd name="T31" fmla="*/ 0 h 68"/>
                <a:gd name="T32" fmla="*/ 2147483646 w 68"/>
                <a:gd name="T33" fmla="*/ 2147483646 h 68"/>
                <a:gd name="T34" fmla="*/ 2147483646 w 68"/>
                <a:gd name="T35" fmla="*/ 2147483646 h 68"/>
                <a:gd name="T36" fmla="*/ 2147483646 w 68"/>
                <a:gd name="T37" fmla="*/ 2147483646 h 68"/>
                <a:gd name="T38" fmla="*/ 2147483646 w 68"/>
                <a:gd name="T39" fmla="*/ 2147483646 h 68"/>
                <a:gd name="T40" fmla="*/ 2147483646 w 68"/>
                <a:gd name="T41" fmla="*/ 2147483646 h 68"/>
                <a:gd name="T42" fmla="*/ 2147483646 w 68"/>
                <a:gd name="T43" fmla="*/ 2147483646 h 68"/>
                <a:gd name="T44" fmla="*/ 2147483646 w 68"/>
                <a:gd name="T45" fmla="*/ 2147483646 h 68"/>
                <a:gd name="T46" fmla="*/ 2147483646 w 68"/>
                <a:gd name="T47" fmla="*/ 2147483646 h 68"/>
                <a:gd name="T48" fmla="*/ 2147483646 w 68"/>
                <a:gd name="T49" fmla="*/ 2147483646 h 68"/>
                <a:gd name="T50" fmla="*/ 2147483646 w 68"/>
                <a:gd name="T51" fmla="*/ 2147483646 h 68"/>
                <a:gd name="T52" fmla="*/ 0 w 68"/>
                <a:gd name="T53" fmla="*/ 2147483646 h 68"/>
                <a:gd name="T54" fmla="*/ 0 w 68"/>
                <a:gd name="T55" fmla="*/ 2147483646 h 68"/>
                <a:gd name="T56" fmla="*/ 2147483646 w 68"/>
                <a:gd name="T57" fmla="*/ 2147483646 h 68"/>
                <a:gd name="T58" fmla="*/ 2147483646 w 68"/>
                <a:gd name="T59" fmla="*/ 2147483646 h 68"/>
                <a:gd name="T60" fmla="*/ 2147483646 w 68"/>
                <a:gd name="T61" fmla="*/ 0 h 68"/>
                <a:gd name="T62" fmla="*/ 2147483646 w 68"/>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8"/>
                <a:gd name="T98" fmla="*/ 68 w 68"/>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round/>
              <a:headEnd/>
              <a:tailEnd/>
            </a:ln>
          </p:spPr>
          <p:txBody>
            <a:bodyPr/>
            <a:lstStyle/>
            <a:p>
              <a:endParaRPr lang="es-ES">
                <a:solidFill>
                  <a:prstClr val="black"/>
                </a:solidFill>
                <a:latin typeface="Calibri" panose="020F0502020204030204"/>
              </a:endParaRPr>
            </a:p>
          </p:txBody>
        </p:sp>
        <p:sp>
          <p:nvSpPr>
            <p:cNvPr id="31" name="Freeform 3150">
              <a:extLst>
                <a:ext uri="{FF2B5EF4-FFF2-40B4-BE49-F238E27FC236}">
                  <a16:creationId xmlns:a16="http://schemas.microsoft.com/office/drawing/2014/main" id="{DA65B415-7F12-35B6-5D3D-26E1F3DDEA10}"/>
                </a:ext>
              </a:extLst>
            </p:cNvPr>
            <p:cNvSpPr>
              <a:spLocks/>
            </p:cNvSpPr>
            <p:nvPr/>
          </p:nvSpPr>
          <p:spPr bwMode="auto">
            <a:xfrm>
              <a:off x="11474538" y="2110084"/>
              <a:ext cx="51184" cy="53565"/>
            </a:xfrm>
            <a:custGeom>
              <a:avLst/>
              <a:gdLst>
                <a:gd name="T0" fmla="*/ 2147483646 w 43"/>
                <a:gd name="T1" fmla="*/ 0 h 45"/>
                <a:gd name="T2" fmla="*/ 2147483646 w 43"/>
                <a:gd name="T3" fmla="*/ 2147483646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2147483646 w 43"/>
                <a:gd name="T19" fmla="*/ 2147483646 h 45"/>
                <a:gd name="T20" fmla="*/ 0 w 43"/>
                <a:gd name="T21" fmla="*/ 2147483646 h 45"/>
                <a:gd name="T22" fmla="*/ 0 w 43"/>
                <a:gd name="T23" fmla="*/ 2147483646 h 45"/>
                <a:gd name="T24" fmla="*/ 2147483646 w 43"/>
                <a:gd name="T25" fmla="*/ 2147483646 h 45"/>
                <a:gd name="T26" fmla="*/ 2147483646 w 43"/>
                <a:gd name="T27" fmla="*/ 0 h 45"/>
                <a:gd name="T28" fmla="*/ 2147483646 w 43"/>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45"/>
                <a:gd name="T47" fmla="*/ 43 w 43"/>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round/>
              <a:headEnd/>
              <a:tailEnd/>
            </a:ln>
          </p:spPr>
          <p:txBody>
            <a:bodyPr/>
            <a:lstStyle/>
            <a:p>
              <a:endParaRPr lang="es-ES">
                <a:solidFill>
                  <a:prstClr val="black"/>
                </a:solidFill>
                <a:latin typeface="Calibri" panose="020F0502020204030204"/>
              </a:endParaRPr>
            </a:p>
          </p:txBody>
        </p:sp>
      </p:grpSp>
      <p:sp>
        <p:nvSpPr>
          <p:cNvPr id="35" name="CuadroTexto 34">
            <a:extLst>
              <a:ext uri="{FF2B5EF4-FFF2-40B4-BE49-F238E27FC236}">
                <a16:creationId xmlns:a16="http://schemas.microsoft.com/office/drawing/2014/main" id="{C3DB1821-E3E6-1FAC-5D13-262C232485A6}"/>
              </a:ext>
            </a:extLst>
          </p:cNvPr>
          <p:cNvSpPr txBox="1"/>
          <p:nvPr/>
        </p:nvSpPr>
        <p:spPr>
          <a:xfrm>
            <a:off x="8722243" y="3303139"/>
            <a:ext cx="3085763" cy="3139321"/>
          </a:xfrm>
          <a:prstGeom prst="rect">
            <a:avLst/>
          </a:prstGeom>
          <a:noFill/>
        </p:spPr>
        <p:txBody>
          <a:bodyPr wrap="square">
            <a:spAutoFit/>
          </a:bodyPr>
          <a:lstStyle/>
          <a:p>
            <a:pPr algn="just"/>
            <a:r>
              <a:rPr lang="es-ES" dirty="0"/>
              <a:t>La ANI, a través de los contratos de concesión de los proyectos, ha definido obligaciones sociales dentro de las cuales se encuentran programas que contienen actividades armónicas con la promoción y respeto de los derechos humanos, así como con los Objetivos de Desarrollo Sostenible.</a:t>
            </a:r>
          </a:p>
        </p:txBody>
      </p:sp>
    </p:spTree>
    <p:extLst>
      <p:ext uri="{BB962C8B-B14F-4D97-AF65-F5344CB8AC3E}">
        <p14:creationId xmlns:p14="http://schemas.microsoft.com/office/powerpoint/2010/main" val="3537131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8C767A8-C353-A951-6BA2-3D75D0124D8F}"/>
              </a:ext>
            </a:extLst>
          </p:cNvPr>
          <p:cNvPicPr>
            <a:picLocks noChangeAspect="1"/>
          </p:cNvPicPr>
          <p:nvPr/>
        </p:nvPicPr>
        <p:blipFill>
          <a:blip r:embed="rId2"/>
          <a:stretch>
            <a:fillRect/>
          </a:stretch>
        </p:blipFill>
        <p:spPr>
          <a:xfrm>
            <a:off x="1162792" y="1452233"/>
            <a:ext cx="9495352" cy="5164378"/>
          </a:xfrm>
          <a:prstGeom prst="rect">
            <a:avLst/>
          </a:prstGeom>
          <a:ln>
            <a:noFill/>
          </a:ln>
          <a:effectLst>
            <a:softEdge rad="112500"/>
          </a:effectLst>
        </p:spPr>
      </p:pic>
      <p:sp>
        <p:nvSpPr>
          <p:cNvPr id="5" name="Rectángulo 4">
            <a:extLst>
              <a:ext uri="{FF2B5EF4-FFF2-40B4-BE49-F238E27FC236}">
                <a16:creationId xmlns:a16="http://schemas.microsoft.com/office/drawing/2014/main" id="{EAADB12F-A423-FE17-753A-41290605F550}"/>
              </a:ext>
            </a:extLst>
          </p:cNvPr>
          <p:cNvSpPr/>
          <p:nvPr/>
        </p:nvSpPr>
        <p:spPr>
          <a:xfrm>
            <a:off x="4038810" y="6503286"/>
            <a:ext cx="3743315" cy="25654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Fuente: @</a:t>
            </a:r>
            <a:r>
              <a:rPr kumimoji="0" lang="es-CO" sz="1067" b="0" i="0" u="none" strike="noStrike" kern="1200" cap="none" spc="0" normalizeH="0" baseline="0" noProof="0" dirty="0" err="1">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ani_colombia</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6" name="Rectángulo 5">
            <a:extLst>
              <a:ext uri="{FF2B5EF4-FFF2-40B4-BE49-F238E27FC236}">
                <a16:creationId xmlns:a16="http://schemas.microsoft.com/office/drawing/2014/main" id="{B2AFC7D3-76B6-C2C9-1494-2D4FFF415E1C}"/>
              </a:ext>
            </a:extLst>
          </p:cNvPr>
          <p:cNvSpPr/>
          <p:nvPr/>
        </p:nvSpPr>
        <p:spPr>
          <a:xfrm>
            <a:off x="-305440" y="968792"/>
            <a:ext cx="12192000" cy="340221"/>
          </a:xfrm>
          <a:prstGeom prst="rect">
            <a:avLst/>
          </a:prstGeom>
          <a:noFill/>
        </p:spPr>
        <p:txBody>
          <a:bodyPr wrap="square">
            <a:spAutoFit/>
          </a:bodyPr>
          <a:lstStyle/>
          <a:p>
            <a:pPr algn="ctr" defTabSz="1219170">
              <a:lnSpc>
                <a:spcPct val="110000"/>
              </a:lnSpc>
              <a:buClr>
                <a:srgbClr val="000000"/>
              </a:buClr>
            </a:pPr>
            <a:r>
              <a:rPr lang="es-CO" sz="1600" b="1" kern="0" dirty="0">
                <a:latin typeface="Century Gothic" panose="020B0502020202020204" pitchFamily="34" charset="0"/>
                <a:cs typeface="Arial"/>
                <a:sym typeface="Arial"/>
              </a:rPr>
              <a:t>La gestión social de la ANI contiene planes, programas y acciones enfocadas al fin de la pobreza</a:t>
            </a:r>
          </a:p>
        </p:txBody>
      </p:sp>
    </p:spTree>
    <p:extLst>
      <p:ext uri="{BB962C8B-B14F-4D97-AF65-F5344CB8AC3E}">
        <p14:creationId xmlns:p14="http://schemas.microsoft.com/office/powerpoint/2010/main" val="1421258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787255E-FBCD-1046-07DC-A98DB99289DE}"/>
              </a:ext>
            </a:extLst>
          </p:cNvPr>
          <p:cNvPicPr>
            <a:picLocks noChangeAspect="1"/>
          </p:cNvPicPr>
          <p:nvPr/>
        </p:nvPicPr>
        <p:blipFill>
          <a:blip r:embed="rId2"/>
          <a:stretch>
            <a:fillRect/>
          </a:stretch>
        </p:blipFill>
        <p:spPr>
          <a:xfrm>
            <a:off x="145775" y="2145681"/>
            <a:ext cx="9223512" cy="2566638"/>
          </a:xfrm>
          <a:prstGeom prst="rect">
            <a:avLst/>
          </a:prstGeom>
        </p:spPr>
      </p:pic>
    </p:spTree>
    <p:extLst>
      <p:ext uri="{BB962C8B-B14F-4D97-AF65-F5344CB8AC3E}">
        <p14:creationId xmlns:p14="http://schemas.microsoft.com/office/powerpoint/2010/main" val="150957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A352A3-CF4E-E2C5-D749-3271820980C0}"/>
              </a:ext>
            </a:extLst>
          </p:cNvPr>
          <p:cNvSpPr>
            <a:spLocks noGrp="1"/>
          </p:cNvSpPr>
          <p:nvPr>
            <p:ph idx="1"/>
          </p:nvPr>
        </p:nvSpPr>
        <p:spPr/>
        <p:txBody>
          <a:bodyPr/>
          <a:lstStyle/>
          <a:p>
            <a:pPr marL="0" indent="0" algn="just">
              <a:buNone/>
            </a:pPr>
            <a:endParaRPr lang="es-ES" dirty="0"/>
          </a:p>
          <a:p>
            <a:pPr marL="0" indent="0" algn="just">
              <a:buNone/>
            </a:pPr>
            <a:endParaRPr lang="es-ES" dirty="0"/>
          </a:p>
          <a:p>
            <a:pPr marL="0" indent="0" algn="just">
              <a:buNone/>
            </a:pPr>
            <a:r>
              <a:rPr lang="es-ES" dirty="0"/>
              <a:t>Ejecutar programas tendientes a prevenir, mitigar y compensar los impactos sobre el medio socioeconómico, generados por la construcción de los proyectos a cargo de la ANI, con el fin de contribuir al desarrollo sostenible y fortalecer las relaciones con las comunidades del área de influencia de los proyectos. </a:t>
            </a:r>
          </a:p>
          <a:p>
            <a:endParaRPr lang="es-CO" dirty="0"/>
          </a:p>
        </p:txBody>
      </p:sp>
      <p:pic>
        <p:nvPicPr>
          <p:cNvPr id="5" name="Imagen 4">
            <a:extLst>
              <a:ext uri="{FF2B5EF4-FFF2-40B4-BE49-F238E27FC236}">
                <a16:creationId xmlns:a16="http://schemas.microsoft.com/office/drawing/2014/main" id="{A662DFA3-A268-968C-086B-97FADBBAB4B3}"/>
              </a:ext>
            </a:extLst>
          </p:cNvPr>
          <p:cNvPicPr>
            <a:picLocks noChangeAspect="1"/>
          </p:cNvPicPr>
          <p:nvPr/>
        </p:nvPicPr>
        <p:blipFill>
          <a:blip r:embed="rId2"/>
          <a:stretch>
            <a:fillRect/>
          </a:stretch>
        </p:blipFill>
        <p:spPr>
          <a:xfrm>
            <a:off x="3392558" y="861391"/>
            <a:ext cx="4965384" cy="1258957"/>
          </a:xfrm>
          <a:prstGeom prst="rect">
            <a:avLst/>
          </a:prstGeom>
        </p:spPr>
      </p:pic>
    </p:spTree>
    <p:extLst>
      <p:ext uri="{BB962C8B-B14F-4D97-AF65-F5344CB8AC3E}">
        <p14:creationId xmlns:p14="http://schemas.microsoft.com/office/powerpoint/2010/main" val="234170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5BCB9B2-B560-A040-2166-23708CC14106}"/>
              </a:ext>
            </a:extLst>
          </p:cNvPr>
          <p:cNvPicPr>
            <a:picLocks noChangeAspect="1"/>
          </p:cNvPicPr>
          <p:nvPr/>
        </p:nvPicPr>
        <p:blipFill>
          <a:blip r:embed="rId2"/>
          <a:stretch>
            <a:fillRect/>
          </a:stretch>
        </p:blipFill>
        <p:spPr>
          <a:xfrm>
            <a:off x="668192" y="731452"/>
            <a:ext cx="6157494" cy="493819"/>
          </a:xfrm>
          <a:prstGeom prst="rect">
            <a:avLst/>
          </a:prstGeom>
        </p:spPr>
      </p:pic>
      <p:pic>
        <p:nvPicPr>
          <p:cNvPr id="6" name="Marcador de contenido 5" descr="Bocadillo de pensamiento contorno">
            <a:extLst>
              <a:ext uri="{FF2B5EF4-FFF2-40B4-BE49-F238E27FC236}">
                <a16:creationId xmlns:a16="http://schemas.microsoft.com/office/drawing/2014/main" id="{40AB2FD2-2B40-FE1F-24B8-0FA5D1798FCB}"/>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210992" y="1464579"/>
            <a:ext cx="914400" cy="914400"/>
          </a:xfrm>
          <a:prstGeom prst="rect">
            <a:avLst/>
          </a:prstGeom>
        </p:spPr>
      </p:pic>
      <p:sp>
        <p:nvSpPr>
          <p:cNvPr id="8" name="CuadroTexto 7">
            <a:extLst>
              <a:ext uri="{FF2B5EF4-FFF2-40B4-BE49-F238E27FC236}">
                <a16:creationId xmlns:a16="http://schemas.microsoft.com/office/drawing/2014/main" id="{0DC0BD99-A9EB-5714-0DD4-97540C63B95B}"/>
              </a:ext>
            </a:extLst>
          </p:cNvPr>
          <p:cNvSpPr txBox="1"/>
          <p:nvPr/>
        </p:nvSpPr>
        <p:spPr>
          <a:xfrm>
            <a:off x="1125392" y="1225271"/>
            <a:ext cx="6093372" cy="1600566"/>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Mediante la </a:t>
            </a:r>
            <a:r>
              <a:rPr lang="es-CO" sz="1800" dirty="0">
                <a:solidFill>
                  <a:srgbClr val="010407"/>
                </a:solidFill>
                <a:latin typeface="Calibri Light" panose="020F0302020204030204" pitchFamily="34" charset="0"/>
                <a:cs typeface="Calibri Light" panose="020F0302020204030204" pitchFamily="34" charset="0"/>
              </a:rPr>
              <a:t>vinculación</a:t>
            </a:r>
            <a:r>
              <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de mano de obra de las comunidades de la zona de influencia de los proyectos y el desarrollo de iniciativas y/o proyectos productivos</a:t>
            </a:r>
            <a:r>
              <a:rPr lang="es-CO" sz="1800" dirty="0">
                <a:solidFill>
                  <a:srgbClr val="010407"/>
                </a:solidFill>
                <a:latin typeface="Calibri Light" panose="020F0302020204030204" pitchFamily="34" charset="0"/>
                <a:cs typeface="Calibri Light" panose="020F0302020204030204" pitchFamily="34" charset="0"/>
              </a:rPr>
              <a:t>, se promueve el </a:t>
            </a:r>
            <a:r>
              <a:rPr lang="es-CO" sz="1800" b="1" dirty="0">
                <a:solidFill>
                  <a:srgbClr val="010407"/>
                </a:solidFill>
                <a:latin typeface="Calibri Light" panose="020F0302020204030204" pitchFamily="34" charset="0"/>
                <a:cs typeface="Calibri Light" panose="020F0302020204030204" pitchFamily="34" charset="0"/>
              </a:rPr>
              <a:t>D</a:t>
            </a:r>
            <a:r>
              <a:rPr lang="es-CO" b="1" dirty="0">
                <a:solidFill>
                  <a:srgbClr val="010407"/>
                </a:solidFill>
                <a:latin typeface="Calibri Light" panose="020F0302020204030204" pitchFamily="34" charset="0"/>
                <a:cs typeface="Calibri Light" panose="020F0302020204030204" pitchFamily="34" charset="0"/>
              </a:rPr>
              <a:t>erecho al Trabajo</a:t>
            </a:r>
            <a:r>
              <a:rPr lang="es-CO" sz="1800" dirty="0">
                <a:solidFill>
                  <a:srgbClr val="010407"/>
                </a:solidFill>
                <a:latin typeface="Calibri Light" panose="020F0302020204030204" pitchFamily="34" charset="0"/>
                <a:cs typeface="Calibri Light" panose="020F0302020204030204" pitchFamily="34" charset="0"/>
              </a:rPr>
              <a:t> en los proyectos a cargo de la Agencia, contribuyendo al cumplimiento del </a:t>
            </a:r>
            <a:r>
              <a:rPr lang="es-CO" b="1" dirty="0">
                <a:solidFill>
                  <a:srgbClr val="010407"/>
                </a:solidFill>
                <a:latin typeface="Calibri Light" panose="020F0302020204030204" pitchFamily="34" charset="0"/>
                <a:cs typeface="Calibri Light" panose="020F0302020204030204" pitchFamily="34" charset="0"/>
              </a:rPr>
              <a:t>ODS No. 8</a:t>
            </a:r>
            <a:r>
              <a:rPr lang="es-CO" sz="1800" dirty="0">
                <a:solidFill>
                  <a:srgbClr val="010407"/>
                </a:solidFill>
                <a:latin typeface="Calibri Light" panose="020F0302020204030204" pitchFamily="34" charset="0"/>
                <a:cs typeface="Calibri Light" panose="020F0302020204030204" pitchFamily="34" charset="0"/>
              </a:rPr>
              <a:t> </a:t>
            </a:r>
            <a:endPar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p:txBody>
      </p:sp>
      <p:pic>
        <p:nvPicPr>
          <p:cNvPr id="9" name="Imagen 8">
            <a:extLst>
              <a:ext uri="{FF2B5EF4-FFF2-40B4-BE49-F238E27FC236}">
                <a16:creationId xmlns:a16="http://schemas.microsoft.com/office/drawing/2014/main" id="{108E0306-9B79-1563-5FA3-8E123DC720A1}"/>
              </a:ext>
            </a:extLst>
          </p:cNvPr>
          <p:cNvPicPr>
            <a:picLocks noChangeAspect="1"/>
          </p:cNvPicPr>
          <p:nvPr/>
        </p:nvPicPr>
        <p:blipFill>
          <a:blip r:embed="rId5"/>
          <a:stretch>
            <a:fillRect/>
          </a:stretch>
        </p:blipFill>
        <p:spPr>
          <a:xfrm>
            <a:off x="497398" y="3749961"/>
            <a:ext cx="1194994" cy="1134000"/>
          </a:xfrm>
          <a:prstGeom prst="rect">
            <a:avLst/>
          </a:prstGeom>
        </p:spPr>
      </p:pic>
      <p:sp>
        <p:nvSpPr>
          <p:cNvPr id="10" name="Rectángulo 9">
            <a:extLst>
              <a:ext uri="{FF2B5EF4-FFF2-40B4-BE49-F238E27FC236}">
                <a16:creationId xmlns:a16="http://schemas.microsoft.com/office/drawing/2014/main" id="{53E118F4-1A8F-02E2-BBED-3CC5F10EC055}"/>
              </a:ext>
            </a:extLst>
          </p:cNvPr>
          <p:cNvSpPr/>
          <p:nvPr/>
        </p:nvSpPr>
        <p:spPr>
          <a:xfrm>
            <a:off x="3156326" y="3813475"/>
            <a:ext cx="2534101" cy="707886"/>
          </a:xfrm>
          <a:prstGeom prst="rect">
            <a:avLst/>
          </a:prstGeom>
          <a:ln>
            <a:solidFill>
              <a:srgbClr val="A10F3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kern="0" dirty="0">
                <a:solidFill>
                  <a:srgbClr val="010407"/>
                </a:solidFill>
                <a:latin typeface="Calibri Light" panose="020F0302020204030204" pitchFamily="34" charset="0"/>
                <a:cs typeface="Calibri Light" panose="020F0302020204030204" pitchFamily="34" charset="0"/>
              </a:rPr>
              <a:t>386</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.821</a:t>
            </a: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empleos generados en </a:t>
            </a:r>
            <a:r>
              <a:rPr kumimoji="0" lang="es-CO" sz="1400" u="sng"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4G</a:t>
            </a:r>
            <a:endParaRPr kumimoji="0" lang="es-CO" sz="1200" u="sng"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kern="0" dirty="0">
                <a:solidFill>
                  <a:srgbClr val="010407"/>
                </a:solidFill>
                <a:latin typeface="Calibri Light" panose="020F0302020204030204" pitchFamily="34" charset="0"/>
                <a:cs typeface="Calibri Light" panose="020F0302020204030204" pitchFamily="34" charset="0"/>
              </a:rPr>
              <a:t>399.402</a:t>
            </a:r>
            <a:r>
              <a:rPr kumimoji="0" lang="es-CO" sz="1200" u="none" strike="noStrike" kern="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rPr>
              <a:t> </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empleos</a:t>
            </a: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en total de todos los modos</a:t>
            </a:r>
          </a:p>
        </p:txBody>
      </p:sp>
      <p:sp>
        <p:nvSpPr>
          <p:cNvPr id="11" name="Rectángulo 10">
            <a:extLst>
              <a:ext uri="{FF2B5EF4-FFF2-40B4-BE49-F238E27FC236}">
                <a16:creationId xmlns:a16="http://schemas.microsoft.com/office/drawing/2014/main" id="{481D91B8-2EE7-0F33-9BAF-B1A074358A52}"/>
              </a:ext>
            </a:extLst>
          </p:cNvPr>
          <p:cNvSpPr/>
          <p:nvPr/>
        </p:nvSpPr>
        <p:spPr>
          <a:xfrm>
            <a:off x="3249199" y="2965713"/>
            <a:ext cx="2348356" cy="707886"/>
          </a:xfrm>
          <a:prstGeom prst="rect">
            <a:avLst/>
          </a:prstGeom>
          <a:ln>
            <a:solidFill>
              <a:srgbClr val="A10F3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kern="0" dirty="0">
                <a:solidFill>
                  <a:srgbClr val="010407"/>
                </a:solidFill>
                <a:latin typeface="Calibri Light" panose="020F0302020204030204" pitchFamily="34" charset="0"/>
                <a:cs typeface="Calibri Light" panose="020F0302020204030204" pitchFamily="34" charset="0"/>
              </a:rPr>
              <a:t>722</a:t>
            </a: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iniciativas y/o proyectos productivos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Inversión de</a:t>
            </a:r>
            <a:r>
              <a:rPr kumimoji="0" lang="es-CO" sz="11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$4.658 millones</a:t>
            </a:r>
            <a:endParaRPr kumimoji="0" lang="es-CO" sz="12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p:txBody>
      </p:sp>
      <p:sp>
        <p:nvSpPr>
          <p:cNvPr id="14" name="Google Shape;438;p68">
            <a:extLst>
              <a:ext uri="{FF2B5EF4-FFF2-40B4-BE49-F238E27FC236}">
                <a16:creationId xmlns:a16="http://schemas.microsoft.com/office/drawing/2014/main" id="{FD7D06C1-7626-B2E8-F930-05CA87A4BC9E}"/>
              </a:ext>
            </a:extLst>
          </p:cNvPr>
          <p:cNvSpPr txBox="1"/>
          <p:nvPr/>
        </p:nvSpPr>
        <p:spPr>
          <a:xfrm>
            <a:off x="2843388" y="4692108"/>
            <a:ext cx="3159976" cy="1434440"/>
          </a:xfrm>
          <a:prstGeom prst="rect">
            <a:avLst/>
          </a:prstGeom>
          <a:noFill/>
          <a:ln>
            <a:solidFill>
              <a:srgbClr val="A10F3C"/>
            </a:solidFill>
          </a:ln>
        </p:spPr>
        <p:txBody>
          <a:bodyPr spcFirstLastPara="1" wrap="square" lIns="121900" tIns="121900" rIns="121900" bIns="121900" anchor="t" anchorCtr="0">
            <a:noAutofit/>
          </a:bodyPr>
          <a:lstStyle/>
          <a:p>
            <a:pPr algn="ctr" defTabSz="1219170">
              <a:buClr>
                <a:srgbClr val="000000"/>
              </a:buClr>
            </a:pPr>
            <a:r>
              <a:rPr lang="es-MX" sz="1600" b="1" kern="0" dirty="0">
                <a:solidFill>
                  <a:srgbClr val="000000"/>
                </a:solidFill>
                <a:latin typeface="Calibri Light" panose="020F0302020204030204" pitchFamily="34" charset="0"/>
                <a:cs typeface="Calibri Light" panose="020F0302020204030204" pitchFamily="34" charset="0"/>
                <a:sym typeface="Arial"/>
              </a:rPr>
              <a:t>Meta 8.3</a:t>
            </a:r>
          </a:p>
          <a:p>
            <a:pPr algn="just"/>
            <a:r>
              <a:rPr lang="es-CO" sz="1200" kern="0" dirty="0">
                <a:solidFill>
                  <a:srgbClr val="000000"/>
                </a:solidFill>
                <a:latin typeface="Calibri Light" panose="020F0302020204030204" pitchFamily="34" charset="0"/>
                <a:cs typeface="Calibri Light" panose="020F0302020204030204" pitchFamily="34" charset="0"/>
              </a:rPr>
              <a:t>Promover políticas orientadas al desarrollo que apoyen las actividades productivas, la creación de puestos de trabajo decentes, el emprendimiento, la creatividad y la innovación.</a:t>
            </a:r>
          </a:p>
          <a:p>
            <a:pPr algn="just"/>
            <a:r>
              <a:rPr lang="es-CO" sz="1200" kern="0" dirty="0">
                <a:solidFill>
                  <a:srgbClr val="000000"/>
                </a:solidFill>
                <a:latin typeface="Calibri Light" panose="020F0302020204030204" pitchFamily="34" charset="0"/>
                <a:cs typeface="Calibri Light" panose="020F0302020204030204" pitchFamily="34" charset="0"/>
              </a:rPr>
              <a:t/>
            </a:r>
            <a:br>
              <a:rPr lang="es-CO" sz="1200" kern="0" dirty="0">
                <a:solidFill>
                  <a:srgbClr val="000000"/>
                </a:solidFill>
                <a:latin typeface="Calibri Light" panose="020F0302020204030204" pitchFamily="34" charset="0"/>
                <a:cs typeface="Calibri Light" panose="020F0302020204030204" pitchFamily="34" charset="0"/>
              </a:rPr>
            </a:b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15" name="Conector angular 7">
            <a:extLst>
              <a:ext uri="{FF2B5EF4-FFF2-40B4-BE49-F238E27FC236}">
                <a16:creationId xmlns:a16="http://schemas.microsoft.com/office/drawing/2014/main" id="{740612B3-1ED4-0812-0998-21DB60DA2A04}"/>
              </a:ext>
            </a:extLst>
          </p:cNvPr>
          <p:cNvCxnSpPr>
            <a:cxnSpLocks/>
          </p:cNvCxnSpPr>
          <p:nvPr/>
        </p:nvCxnSpPr>
        <p:spPr>
          <a:xfrm flipV="1">
            <a:off x="1692392" y="3349514"/>
            <a:ext cx="1556807" cy="494832"/>
          </a:xfrm>
          <a:prstGeom prst="bentConnector3">
            <a:avLst/>
          </a:prstGeom>
          <a:ln>
            <a:solidFill>
              <a:srgbClr val="A10F3C"/>
            </a:solidFill>
          </a:ln>
        </p:spPr>
        <p:style>
          <a:lnRef idx="1">
            <a:schemeClr val="accent1"/>
          </a:lnRef>
          <a:fillRef idx="0">
            <a:schemeClr val="accent1"/>
          </a:fillRef>
          <a:effectRef idx="0">
            <a:schemeClr val="accent1"/>
          </a:effectRef>
          <a:fontRef idx="minor">
            <a:schemeClr val="tx1"/>
          </a:fontRef>
        </p:style>
      </p:cxnSp>
      <p:cxnSp>
        <p:nvCxnSpPr>
          <p:cNvPr id="17" name="Conector angular 5">
            <a:extLst>
              <a:ext uri="{FF2B5EF4-FFF2-40B4-BE49-F238E27FC236}">
                <a16:creationId xmlns:a16="http://schemas.microsoft.com/office/drawing/2014/main" id="{F60BC25A-B69B-7A0A-BB41-1B0DC41A1E58}"/>
              </a:ext>
            </a:extLst>
          </p:cNvPr>
          <p:cNvCxnSpPr>
            <a:cxnSpLocks/>
          </p:cNvCxnSpPr>
          <p:nvPr/>
        </p:nvCxnSpPr>
        <p:spPr>
          <a:xfrm>
            <a:off x="1692392" y="4066064"/>
            <a:ext cx="1463934" cy="301959"/>
          </a:xfrm>
          <a:prstGeom prst="bentConnector3">
            <a:avLst/>
          </a:prstGeom>
          <a:ln>
            <a:solidFill>
              <a:srgbClr val="A10F3C"/>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A05D6E90-7476-79DB-EF41-90037BB935E0}"/>
              </a:ext>
            </a:extLst>
          </p:cNvPr>
          <p:cNvCxnSpPr>
            <a:cxnSpLocks/>
          </p:cNvCxnSpPr>
          <p:nvPr/>
        </p:nvCxnSpPr>
        <p:spPr>
          <a:xfrm>
            <a:off x="1116476" y="4883961"/>
            <a:ext cx="0" cy="525367"/>
          </a:xfrm>
          <a:prstGeom prst="line">
            <a:avLst/>
          </a:prstGeom>
          <a:ln w="9525" cap="flat" cmpd="sng" algn="ctr">
            <a:solidFill>
              <a:srgbClr val="A10F3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ector recto 23">
            <a:extLst>
              <a:ext uri="{FF2B5EF4-FFF2-40B4-BE49-F238E27FC236}">
                <a16:creationId xmlns:a16="http://schemas.microsoft.com/office/drawing/2014/main" id="{9547E5E5-07B8-2570-08C6-5C6CB2A12B25}"/>
              </a:ext>
            </a:extLst>
          </p:cNvPr>
          <p:cNvCxnSpPr>
            <a:cxnSpLocks/>
            <a:endCxn id="14" idx="1"/>
          </p:cNvCxnSpPr>
          <p:nvPr/>
        </p:nvCxnSpPr>
        <p:spPr>
          <a:xfrm>
            <a:off x="1116476" y="5409328"/>
            <a:ext cx="1726912" cy="0"/>
          </a:xfrm>
          <a:prstGeom prst="line">
            <a:avLst/>
          </a:prstGeom>
          <a:ln w="9525" cap="flat" cmpd="sng" algn="ctr">
            <a:solidFill>
              <a:srgbClr val="A10F3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 name="Imagen 25">
            <a:extLst>
              <a:ext uri="{FF2B5EF4-FFF2-40B4-BE49-F238E27FC236}">
                <a16:creationId xmlns:a16="http://schemas.microsoft.com/office/drawing/2014/main" id="{683B2443-357E-5187-EE88-0AA4133C841B}"/>
              </a:ext>
            </a:extLst>
          </p:cNvPr>
          <p:cNvPicPr>
            <a:picLocks noChangeAspect="1"/>
          </p:cNvPicPr>
          <p:nvPr/>
        </p:nvPicPr>
        <p:blipFill>
          <a:blip r:embed="rId6"/>
          <a:stretch>
            <a:fillRect/>
          </a:stretch>
        </p:blipFill>
        <p:spPr>
          <a:xfrm>
            <a:off x="8925057" y="2296250"/>
            <a:ext cx="1457980" cy="1132750"/>
          </a:xfrm>
          <a:prstGeom prst="ellipse">
            <a:avLst/>
          </a:prstGeom>
        </p:spPr>
      </p:pic>
      <p:sp>
        <p:nvSpPr>
          <p:cNvPr id="27" name="Proceso alternativo 36">
            <a:extLst>
              <a:ext uri="{FF2B5EF4-FFF2-40B4-BE49-F238E27FC236}">
                <a16:creationId xmlns:a16="http://schemas.microsoft.com/office/drawing/2014/main" id="{2D5C946E-9120-1F2C-84DC-DEFBAF35DA86}"/>
              </a:ext>
            </a:extLst>
          </p:cNvPr>
          <p:cNvSpPr/>
          <p:nvPr/>
        </p:nvSpPr>
        <p:spPr>
          <a:xfrm>
            <a:off x="8349354" y="3429000"/>
            <a:ext cx="2609386" cy="1913039"/>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7BAA3478-685C-4B83-1D9D-548604F0A49A}"/>
              </a:ext>
            </a:extLst>
          </p:cNvPr>
          <p:cNvSpPr txBox="1"/>
          <p:nvPr/>
        </p:nvSpPr>
        <p:spPr>
          <a:xfrm>
            <a:off x="8662291" y="3531439"/>
            <a:ext cx="2035419" cy="1708160"/>
          </a:xfrm>
          <a:prstGeom prst="rect">
            <a:avLst/>
          </a:prstGeom>
          <a:noFill/>
        </p:spPr>
        <p:txBody>
          <a:bodyPr wrap="square">
            <a:spAutoFit/>
          </a:bodyPr>
          <a:lstStyle/>
          <a:p>
            <a:pPr algn="ctr" defTabSz="1219170">
              <a:buClr>
                <a:srgbClr val="000000"/>
              </a:buClr>
            </a:pPr>
            <a:r>
              <a:rPr lang="es-CO" sz="1500" b="1" kern="0" dirty="0">
                <a:solidFill>
                  <a:srgbClr val="010407"/>
                </a:solidFill>
                <a:latin typeface="Calibri Light" panose="020F0302020204030204" pitchFamily="34" charset="0"/>
                <a:cs typeface="Calibri Light" panose="020F0302020204030204" pitchFamily="34" charset="0"/>
                <a:sym typeface="Arial"/>
              </a:rPr>
              <a:t>ARTÍCULO 23</a:t>
            </a:r>
          </a:p>
          <a:p>
            <a:pPr algn="just" defTabSz="1219170">
              <a:buClr>
                <a:srgbClr val="000000"/>
              </a:buClr>
            </a:pPr>
            <a:endParaRPr lang="es-CO" sz="1500" kern="0" dirty="0">
              <a:solidFill>
                <a:srgbClr val="010407"/>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500" kern="0" dirty="0">
                <a:solidFill>
                  <a:srgbClr val="010407"/>
                </a:solidFill>
                <a:latin typeface="Calibri Light" panose="020F0302020204030204" pitchFamily="34" charset="0"/>
                <a:cs typeface="Calibri Light" panose="020F0302020204030204" pitchFamily="34" charset="0"/>
                <a:sym typeface="Arial"/>
              </a:rPr>
              <a:t>Toda persona tiene derecho al trabajo a condiciones equitativas y satisfactorias de trabajo</a:t>
            </a:r>
            <a:r>
              <a:rPr lang="es-CO" sz="1500" kern="0">
                <a:solidFill>
                  <a:srgbClr val="010407"/>
                </a:solidFill>
                <a:latin typeface="Calibri Light" panose="020F0302020204030204" pitchFamily="34" charset="0"/>
                <a:cs typeface="Calibri Light" panose="020F0302020204030204" pitchFamily="34" charset="0"/>
                <a:sym typeface="Arial"/>
              </a:rPr>
              <a:t>. </a:t>
            </a:r>
            <a:endParaRPr lang="es-CO" sz="1500" kern="0" dirty="0">
              <a:solidFill>
                <a:srgbClr val="010407"/>
              </a:solidFill>
              <a:latin typeface="Calibri Light" panose="020F0302020204030204" pitchFamily="34" charset="0"/>
              <a:cs typeface="Calibri Light" panose="020F0302020204030204" pitchFamily="34" charset="0"/>
              <a:sym typeface="Arial"/>
            </a:endParaRPr>
          </a:p>
        </p:txBody>
      </p:sp>
      <p:sp>
        <p:nvSpPr>
          <p:cNvPr id="37" name="Rectángulo 36">
            <a:extLst>
              <a:ext uri="{FF2B5EF4-FFF2-40B4-BE49-F238E27FC236}">
                <a16:creationId xmlns:a16="http://schemas.microsoft.com/office/drawing/2014/main" id="{079B456F-8151-021C-8A55-45680B4AA766}"/>
              </a:ext>
            </a:extLst>
          </p:cNvPr>
          <p:cNvSpPr/>
          <p:nvPr/>
        </p:nvSpPr>
        <p:spPr>
          <a:xfrm>
            <a:off x="108274" y="6450633"/>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5024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016F0E9-8AE2-C904-3DFC-DD87540330A2}"/>
              </a:ext>
            </a:extLst>
          </p:cNvPr>
          <p:cNvSpPr/>
          <p:nvPr/>
        </p:nvSpPr>
        <p:spPr>
          <a:xfrm>
            <a:off x="467452" y="681037"/>
            <a:ext cx="9658177" cy="471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377" rtl="0" eaLnBrk="1" fontAlgn="base" latinLnBrk="0" hangingPunct="1">
              <a:lnSpc>
                <a:spcPct val="100000"/>
              </a:lnSpc>
              <a:spcBef>
                <a:spcPct val="20000"/>
              </a:spcBef>
              <a:spcAft>
                <a:spcPct val="0"/>
              </a:spcAft>
              <a:buClrTx/>
              <a:buSzTx/>
              <a:buFontTx/>
              <a:buNone/>
              <a:tabLst/>
              <a:defRPr/>
            </a:pPr>
            <a:r>
              <a:rPr kumimoji="0" lang="es-CO" b="1"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APORTES DE LA ANI A LA GENERACIÓN DE EMPLEO y EQUIDAD DE GÉNERO</a:t>
            </a:r>
          </a:p>
        </p:txBody>
      </p:sp>
      <p:pic>
        <p:nvPicPr>
          <p:cNvPr id="5" name="Imagen 4" descr="Icono&#10;&#10;Descripción generada automáticamente con confianza media">
            <a:extLst>
              <a:ext uri="{FF2B5EF4-FFF2-40B4-BE49-F238E27FC236}">
                <a16:creationId xmlns:a16="http://schemas.microsoft.com/office/drawing/2014/main" id="{4083502B-5E0C-8DDA-69DB-EB2ECFF061ED}"/>
              </a:ext>
            </a:extLst>
          </p:cNvPr>
          <p:cNvPicPr>
            <a:picLocks noChangeAspect="1"/>
          </p:cNvPicPr>
          <p:nvPr/>
        </p:nvPicPr>
        <p:blipFill>
          <a:blip r:embed="rId2"/>
          <a:stretch>
            <a:fillRect/>
          </a:stretch>
        </p:blipFill>
        <p:spPr>
          <a:xfrm>
            <a:off x="1268442" y="1169040"/>
            <a:ext cx="1094750" cy="1101152"/>
          </a:xfrm>
          <a:prstGeom prst="rect">
            <a:avLst/>
          </a:prstGeom>
        </p:spPr>
      </p:pic>
      <p:sp>
        <p:nvSpPr>
          <p:cNvPr id="8" name="Rectángulo 7">
            <a:extLst>
              <a:ext uri="{FF2B5EF4-FFF2-40B4-BE49-F238E27FC236}">
                <a16:creationId xmlns:a16="http://schemas.microsoft.com/office/drawing/2014/main" id="{492AF37F-0B62-801D-F5D6-80339524F50B}"/>
              </a:ext>
            </a:extLst>
          </p:cNvPr>
          <p:cNvSpPr/>
          <p:nvPr/>
        </p:nvSpPr>
        <p:spPr>
          <a:xfrm>
            <a:off x="330388" y="2884871"/>
            <a:ext cx="2225136" cy="1292662"/>
          </a:xfrm>
          <a:prstGeom prst="rect">
            <a:avLst/>
          </a:prstGeom>
          <a:ln>
            <a:solidFill>
              <a:srgbClr val="FF0000"/>
            </a:solidFill>
          </a:ln>
        </p:spPr>
        <p:txBody>
          <a:bodyPr wrap="square">
            <a:spAutoFit/>
          </a:bodyPr>
          <a:lstStyle/>
          <a:p>
            <a:pPr lvl="0" algn="just" defTabSz="1219170" eaLnBrk="0" fontAlgn="base" hangingPunct="0">
              <a:spcBef>
                <a:spcPct val="0"/>
              </a:spcBef>
              <a:spcAft>
                <a:spcPct val="0"/>
              </a:spcAft>
              <a:defRPr/>
            </a:pP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Actualmente en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4G</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84,62%</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corresponde a hombres vinculados y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15,68%</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a </a:t>
            </a:r>
            <a:r>
              <a:rPr lang="es-CO" sz="1600" u="sng"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mujeres vinculadas.</a:t>
            </a:r>
            <a:endParaRPr lang="es-CO" sz="1400" u="sng" dirty="0">
              <a:solidFill>
                <a:srgbClr val="010407"/>
              </a:solidFill>
              <a:latin typeface="Calibri Light" panose="020F0302020204030204" pitchFamily="34" charset="0"/>
              <a:cs typeface="Calibri Light" panose="020F0302020204030204" pitchFamily="34" charset="0"/>
              <a:sym typeface="Arial" panose="020B0604020202020204" pitchFamily="34" charset="0"/>
            </a:endParaRPr>
          </a:p>
        </p:txBody>
      </p:sp>
      <p:sp>
        <p:nvSpPr>
          <p:cNvPr id="9" name="Google Shape;438;p68">
            <a:extLst>
              <a:ext uri="{FF2B5EF4-FFF2-40B4-BE49-F238E27FC236}">
                <a16:creationId xmlns:a16="http://schemas.microsoft.com/office/drawing/2014/main" id="{9AEB4D82-6F6D-8A4C-37A8-D2FA6E0DE04C}"/>
              </a:ext>
            </a:extLst>
          </p:cNvPr>
          <p:cNvSpPr txBox="1"/>
          <p:nvPr/>
        </p:nvSpPr>
        <p:spPr>
          <a:xfrm>
            <a:off x="1781893" y="4648778"/>
            <a:ext cx="2225136" cy="1485493"/>
          </a:xfrm>
          <a:prstGeom prst="rect">
            <a:avLst/>
          </a:prstGeom>
          <a:noFill/>
          <a:ln>
            <a:solidFill>
              <a:srgbClr val="FF0000"/>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5.a</a:t>
            </a:r>
          </a:p>
          <a:p>
            <a:pPr algn="ctr"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rPr>
              <a:t>Emprender reformas que otorguen a las mujeres igualdad de derechos a los recursos económicos</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10" name="Conector angular 79">
            <a:extLst>
              <a:ext uri="{FF2B5EF4-FFF2-40B4-BE49-F238E27FC236}">
                <a16:creationId xmlns:a16="http://schemas.microsoft.com/office/drawing/2014/main" id="{1621E71A-9FA0-FC49-2CBF-121083C5B651}"/>
              </a:ext>
            </a:extLst>
          </p:cNvPr>
          <p:cNvCxnSpPr>
            <a:cxnSpLocks/>
          </p:cNvCxnSpPr>
          <p:nvPr/>
        </p:nvCxnSpPr>
        <p:spPr>
          <a:xfrm rot="5400000">
            <a:off x="1512490" y="2310669"/>
            <a:ext cx="606652" cy="541753"/>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F1063CB-D82C-2737-D11E-69523EE0754B}"/>
              </a:ext>
            </a:extLst>
          </p:cNvPr>
          <p:cNvCxnSpPr>
            <a:cxnSpLocks/>
          </p:cNvCxnSpPr>
          <p:nvPr/>
        </p:nvCxnSpPr>
        <p:spPr>
          <a:xfrm flipH="1">
            <a:off x="2329268" y="1719616"/>
            <a:ext cx="69508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recto 11">
            <a:extLst>
              <a:ext uri="{FF2B5EF4-FFF2-40B4-BE49-F238E27FC236}">
                <a16:creationId xmlns:a16="http://schemas.microsoft.com/office/drawing/2014/main" id="{72E3327D-7C66-56A2-5285-4374B496936D}"/>
              </a:ext>
            </a:extLst>
          </p:cNvPr>
          <p:cNvCxnSpPr>
            <a:cxnSpLocks/>
          </p:cNvCxnSpPr>
          <p:nvPr/>
        </p:nvCxnSpPr>
        <p:spPr>
          <a:xfrm>
            <a:off x="3024353" y="1774675"/>
            <a:ext cx="0" cy="287410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3" name="Imagen 12">
            <a:extLst>
              <a:ext uri="{FF2B5EF4-FFF2-40B4-BE49-F238E27FC236}">
                <a16:creationId xmlns:a16="http://schemas.microsoft.com/office/drawing/2014/main" id="{EE015CC9-9684-F99E-4BC4-35C5157DE365}"/>
              </a:ext>
            </a:extLst>
          </p:cNvPr>
          <p:cNvPicPr>
            <a:picLocks noChangeAspect="1"/>
          </p:cNvPicPr>
          <p:nvPr/>
        </p:nvPicPr>
        <p:blipFill>
          <a:blip r:embed="rId3"/>
          <a:stretch>
            <a:fillRect/>
          </a:stretch>
        </p:blipFill>
        <p:spPr>
          <a:xfrm>
            <a:off x="5004943" y="1642643"/>
            <a:ext cx="1457980" cy="1132750"/>
          </a:xfrm>
          <a:prstGeom prst="ellipse">
            <a:avLst/>
          </a:prstGeom>
        </p:spPr>
      </p:pic>
      <p:sp>
        <p:nvSpPr>
          <p:cNvPr id="14" name="Proceso alternativo 75">
            <a:extLst>
              <a:ext uri="{FF2B5EF4-FFF2-40B4-BE49-F238E27FC236}">
                <a16:creationId xmlns:a16="http://schemas.microsoft.com/office/drawing/2014/main" id="{169E8376-AD22-B995-93E0-D9F2417BE7AB}"/>
              </a:ext>
            </a:extLst>
          </p:cNvPr>
          <p:cNvSpPr/>
          <p:nvPr/>
        </p:nvSpPr>
        <p:spPr>
          <a:xfrm>
            <a:off x="4466639" y="2775393"/>
            <a:ext cx="2609386" cy="1913039"/>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E2C1F4A5-7112-05D0-5EC7-40269A1A6187}"/>
              </a:ext>
            </a:extLst>
          </p:cNvPr>
          <p:cNvSpPr/>
          <p:nvPr/>
        </p:nvSpPr>
        <p:spPr>
          <a:xfrm>
            <a:off x="4731840" y="3015117"/>
            <a:ext cx="2078984" cy="150647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10407"/>
                </a:solidFill>
                <a:latin typeface="Calibri Light" panose="020F0302020204030204" pitchFamily="34" charset="0"/>
                <a:cs typeface="Calibri Light" panose="020F0302020204030204" pitchFamily="34" charset="0"/>
                <a:sym typeface="Arial"/>
              </a:rPr>
              <a:t>ARTÍCULO 23</a:t>
            </a:r>
          </a:p>
          <a:p>
            <a:pPr algn="just" defTabSz="1219170">
              <a:buClr>
                <a:srgbClr val="000000"/>
              </a:buClr>
            </a:pPr>
            <a:endParaRPr lang="es-CO" sz="1300" kern="0" dirty="0">
              <a:solidFill>
                <a:srgbClr val="010407"/>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300" kern="0" dirty="0">
                <a:solidFill>
                  <a:srgbClr val="010407"/>
                </a:solidFill>
                <a:latin typeface="Calibri Light" panose="020F0302020204030204" pitchFamily="34" charset="0"/>
                <a:cs typeface="Calibri Light" panose="020F0302020204030204" pitchFamily="34" charset="0"/>
                <a:sym typeface="Arial"/>
              </a:rPr>
              <a:t>Toda persona tiene derecho al trabajo a condiciones equitativas y satisfactorias de trabajo </a:t>
            </a:r>
          </a:p>
        </p:txBody>
      </p:sp>
      <p:pic>
        <p:nvPicPr>
          <p:cNvPr id="16" name="Imagen 15">
            <a:extLst>
              <a:ext uri="{FF2B5EF4-FFF2-40B4-BE49-F238E27FC236}">
                <a16:creationId xmlns:a16="http://schemas.microsoft.com/office/drawing/2014/main" id="{A921EA2F-03A2-FCC2-FC67-DCABAE1A66F9}"/>
              </a:ext>
            </a:extLst>
          </p:cNvPr>
          <p:cNvPicPr>
            <a:picLocks noChangeAspect="1"/>
          </p:cNvPicPr>
          <p:nvPr/>
        </p:nvPicPr>
        <p:blipFill>
          <a:blip r:embed="rId4"/>
          <a:stretch>
            <a:fillRect/>
          </a:stretch>
        </p:blipFill>
        <p:spPr>
          <a:xfrm>
            <a:off x="9167647" y="1136192"/>
            <a:ext cx="1134000" cy="1134000"/>
          </a:xfrm>
          <a:prstGeom prst="rect">
            <a:avLst/>
          </a:prstGeom>
        </p:spPr>
      </p:pic>
      <p:sp>
        <p:nvSpPr>
          <p:cNvPr id="18" name="Rectángulo 17">
            <a:extLst>
              <a:ext uri="{FF2B5EF4-FFF2-40B4-BE49-F238E27FC236}">
                <a16:creationId xmlns:a16="http://schemas.microsoft.com/office/drawing/2014/main" id="{9FD986D0-47C7-BC6D-7AEE-11BFE19BC478}"/>
              </a:ext>
            </a:extLst>
          </p:cNvPr>
          <p:cNvSpPr/>
          <p:nvPr/>
        </p:nvSpPr>
        <p:spPr>
          <a:xfrm>
            <a:off x="8209504" y="2880270"/>
            <a:ext cx="3050285" cy="1859420"/>
          </a:xfrm>
          <a:prstGeom prst="rect">
            <a:avLst/>
          </a:prstGeom>
          <a:ln>
            <a:solidFill>
              <a:srgbClr val="A10F3C"/>
            </a:solidFill>
          </a:ln>
        </p:spPr>
        <p:txBody>
          <a:bodyPr wrap="square">
            <a:spAutoFit/>
          </a:bodyPr>
          <a:lstStyle/>
          <a:p>
            <a:pPr marL="0" marR="0" lvl="0" indent="0" algn="just" defTabSz="1219170" rtl="0" eaLnBrk="0" fontAlgn="base" latinLnBrk="0" hangingPunct="0">
              <a:lnSpc>
                <a:spcPct val="150000"/>
              </a:lnSpc>
              <a:spcBef>
                <a:spcPct val="0"/>
              </a:spcBef>
              <a:spcAft>
                <a:spcPct val="0"/>
              </a:spcAft>
              <a:buClrTx/>
              <a:buSzTx/>
              <a:buFontTx/>
              <a:buNone/>
              <a:tabLst/>
              <a:defRPr/>
            </a:pP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Actualmente en proyectos </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4G</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el </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35,80%</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es Mano de obra calificada y el </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64,59</a:t>
            </a:r>
          </a:p>
          <a:p>
            <a:pPr marL="0" marR="0" lvl="0" indent="0" algn="just" defTabSz="1219170" rtl="0" eaLnBrk="0" fontAlgn="base" latinLnBrk="0" hangingPunct="0">
              <a:lnSpc>
                <a:spcPct val="150000"/>
              </a:lnSpc>
              <a:spcBef>
                <a:spcPct val="0"/>
              </a:spcBef>
              <a:spcAft>
                <a:spcPct val="0"/>
              </a:spcAft>
              <a:buClrTx/>
              <a:buSzTx/>
              <a:buFontTx/>
              <a:buNone/>
              <a:tabLst/>
              <a:defRPr/>
            </a:pP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es </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Mano de obra no calificada.</a:t>
            </a:r>
          </a:p>
          <a:p>
            <a:pPr marL="0" marR="0" lvl="0" indent="0" algn="just" defTabSz="1219170" rtl="0" eaLnBrk="0" fontAlgn="base" latinLnBrk="0" hangingPunct="0">
              <a:lnSpc>
                <a:spcPct val="150000"/>
              </a:lnSpc>
              <a:spcBef>
                <a:spcPct val="0"/>
              </a:spcBef>
              <a:spcAft>
                <a:spcPct val="0"/>
              </a:spcAft>
              <a:buClrTx/>
              <a:buSzTx/>
              <a:buFontTx/>
              <a:buNone/>
              <a:tabLst/>
              <a:defRPr/>
            </a:pPr>
            <a:endPar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endParaRPr>
          </a:p>
        </p:txBody>
      </p:sp>
      <p:cxnSp>
        <p:nvCxnSpPr>
          <p:cNvPr id="19" name="Conector recto 18">
            <a:extLst>
              <a:ext uri="{FF2B5EF4-FFF2-40B4-BE49-F238E27FC236}">
                <a16:creationId xmlns:a16="http://schemas.microsoft.com/office/drawing/2014/main" id="{43C538FF-1F2E-46D4-AED2-AD21BD4E98E8}"/>
              </a:ext>
            </a:extLst>
          </p:cNvPr>
          <p:cNvCxnSpPr>
            <a:cxnSpLocks/>
            <a:endCxn id="18" idx="0"/>
          </p:cNvCxnSpPr>
          <p:nvPr/>
        </p:nvCxnSpPr>
        <p:spPr>
          <a:xfrm>
            <a:off x="9734646" y="2246409"/>
            <a:ext cx="1" cy="633861"/>
          </a:xfrm>
          <a:prstGeom prst="line">
            <a:avLst/>
          </a:prstGeom>
          <a:ln>
            <a:solidFill>
              <a:srgbClr val="A10F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6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33EB1105-6BBF-ACBC-4DDD-8F453B5B0941}"/>
              </a:ext>
            </a:extLst>
          </p:cNvPr>
          <p:cNvPicPr>
            <a:picLocks noChangeAspect="1"/>
          </p:cNvPicPr>
          <p:nvPr/>
        </p:nvPicPr>
        <p:blipFill>
          <a:blip r:embed="rId2"/>
          <a:stretch>
            <a:fillRect/>
          </a:stretch>
        </p:blipFill>
        <p:spPr>
          <a:xfrm>
            <a:off x="8211135" y="2967147"/>
            <a:ext cx="1457980" cy="1132750"/>
          </a:xfrm>
          <a:prstGeom prst="ellipse">
            <a:avLst/>
          </a:prstGeom>
        </p:spPr>
      </p:pic>
      <p:pic>
        <p:nvPicPr>
          <p:cNvPr id="23" name="Imagen 22">
            <a:extLst>
              <a:ext uri="{FF2B5EF4-FFF2-40B4-BE49-F238E27FC236}">
                <a16:creationId xmlns:a16="http://schemas.microsoft.com/office/drawing/2014/main" id="{0FE197BD-1FBB-3ED6-5F41-4D2F0B7F3242}"/>
              </a:ext>
            </a:extLst>
          </p:cNvPr>
          <p:cNvPicPr>
            <a:picLocks noChangeAspect="1"/>
          </p:cNvPicPr>
          <p:nvPr/>
        </p:nvPicPr>
        <p:blipFill>
          <a:blip r:embed="rId3"/>
          <a:stretch>
            <a:fillRect/>
          </a:stretch>
        </p:blipFill>
        <p:spPr>
          <a:xfrm>
            <a:off x="8736132" y="1265665"/>
            <a:ext cx="1134000" cy="1134000"/>
          </a:xfrm>
          <a:prstGeom prst="rect">
            <a:avLst/>
          </a:prstGeom>
        </p:spPr>
      </p:pic>
      <p:cxnSp>
        <p:nvCxnSpPr>
          <p:cNvPr id="24" name="Conector recto 23">
            <a:extLst>
              <a:ext uri="{FF2B5EF4-FFF2-40B4-BE49-F238E27FC236}">
                <a16:creationId xmlns:a16="http://schemas.microsoft.com/office/drawing/2014/main" id="{89A2DA9B-1B11-A461-915A-2DE4872E1F28}"/>
              </a:ext>
            </a:extLst>
          </p:cNvPr>
          <p:cNvCxnSpPr>
            <a:cxnSpLocks/>
          </p:cNvCxnSpPr>
          <p:nvPr/>
        </p:nvCxnSpPr>
        <p:spPr>
          <a:xfrm>
            <a:off x="1386954" y="3219104"/>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ectángulo 24">
            <a:extLst>
              <a:ext uri="{FF2B5EF4-FFF2-40B4-BE49-F238E27FC236}">
                <a16:creationId xmlns:a16="http://schemas.microsoft.com/office/drawing/2014/main" id="{5559872B-4C33-A22F-B3FD-AB811E55DE0E}"/>
              </a:ext>
            </a:extLst>
          </p:cNvPr>
          <p:cNvSpPr/>
          <p:nvPr/>
        </p:nvSpPr>
        <p:spPr>
          <a:xfrm>
            <a:off x="1163930" y="3116030"/>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6" name="Conector recto 25">
            <a:extLst>
              <a:ext uri="{FF2B5EF4-FFF2-40B4-BE49-F238E27FC236}">
                <a16:creationId xmlns:a16="http://schemas.microsoft.com/office/drawing/2014/main" id="{25918252-EA20-5F9C-EF85-AAD0923FEACD}"/>
              </a:ext>
            </a:extLst>
          </p:cNvPr>
          <p:cNvCxnSpPr>
            <a:cxnSpLocks/>
          </p:cNvCxnSpPr>
          <p:nvPr/>
        </p:nvCxnSpPr>
        <p:spPr>
          <a:xfrm>
            <a:off x="2321868" y="1220323"/>
            <a:ext cx="0" cy="4060497"/>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Rectángulo 26">
            <a:extLst>
              <a:ext uri="{FF2B5EF4-FFF2-40B4-BE49-F238E27FC236}">
                <a16:creationId xmlns:a16="http://schemas.microsoft.com/office/drawing/2014/main" id="{4A6C1561-AABA-2533-F98F-E0A50764112E}"/>
              </a:ext>
            </a:extLst>
          </p:cNvPr>
          <p:cNvSpPr/>
          <p:nvPr/>
        </p:nvSpPr>
        <p:spPr>
          <a:xfrm>
            <a:off x="2215931" y="1148762"/>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27">
            <a:extLst>
              <a:ext uri="{FF2B5EF4-FFF2-40B4-BE49-F238E27FC236}">
                <a16:creationId xmlns:a16="http://schemas.microsoft.com/office/drawing/2014/main" id="{0300EC99-1DC5-D40E-B6A0-6B979EAA34C1}"/>
              </a:ext>
            </a:extLst>
          </p:cNvPr>
          <p:cNvSpPr/>
          <p:nvPr/>
        </p:nvSpPr>
        <p:spPr>
          <a:xfrm>
            <a:off x="2215931" y="5129786"/>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9" name="Conector recto 28">
            <a:extLst>
              <a:ext uri="{FF2B5EF4-FFF2-40B4-BE49-F238E27FC236}">
                <a16:creationId xmlns:a16="http://schemas.microsoft.com/office/drawing/2014/main" id="{FC5C04FF-5368-EDEF-6E9A-0DADA815ABE6}"/>
              </a:ext>
            </a:extLst>
          </p:cNvPr>
          <p:cNvCxnSpPr>
            <a:cxnSpLocks/>
          </p:cNvCxnSpPr>
          <p:nvPr/>
        </p:nvCxnSpPr>
        <p:spPr>
          <a:xfrm>
            <a:off x="2427804" y="1247673"/>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Conector recto 29">
            <a:extLst>
              <a:ext uri="{FF2B5EF4-FFF2-40B4-BE49-F238E27FC236}">
                <a16:creationId xmlns:a16="http://schemas.microsoft.com/office/drawing/2014/main" id="{3FEB1322-A9A5-5A9E-3DCF-EC21FF3E40C2}"/>
              </a:ext>
            </a:extLst>
          </p:cNvPr>
          <p:cNvCxnSpPr>
            <a:cxnSpLocks/>
          </p:cNvCxnSpPr>
          <p:nvPr/>
        </p:nvCxnSpPr>
        <p:spPr>
          <a:xfrm>
            <a:off x="2355320" y="5228697"/>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Rectángulo 30">
            <a:extLst>
              <a:ext uri="{FF2B5EF4-FFF2-40B4-BE49-F238E27FC236}">
                <a16:creationId xmlns:a16="http://schemas.microsoft.com/office/drawing/2014/main" id="{6FE65A01-EDB7-56DF-E9D8-23617C77BA18}"/>
              </a:ext>
            </a:extLst>
          </p:cNvPr>
          <p:cNvSpPr/>
          <p:nvPr/>
        </p:nvSpPr>
        <p:spPr>
          <a:xfrm>
            <a:off x="3362718" y="960943"/>
            <a:ext cx="2183641" cy="568712"/>
          </a:xfrm>
          <a:prstGeom prst="rect">
            <a:avLst/>
          </a:prstGeom>
          <a:noFill/>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32" name="Rectángulo 31">
            <a:extLst>
              <a:ext uri="{FF2B5EF4-FFF2-40B4-BE49-F238E27FC236}">
                <a16:creationId xmlns:a16="http://schemas.microsoft.com/office/drawing/2014/main" id="{55420044-96B3-A2EE-9305-3EF67EB7DD7B}"/>
              </a:ext>
            </a:extLst>
          </p:cNvPr>
          <p:cNvSpPr/>
          <p:nvPr/>
        </p:nvSpPr>
        <p:spPr>
          <a:xfrm>
            <a:off x="3301385" y="4928407"/>
            <a:ext cx="2183641" cy="568712"/>
          </a:xfrm>
          <a:prstGeom prst="rect">
            <a:avLst/>
          </a:prstGeom>
          <a:noFill/>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33" name="Rectángulo 32">
            <a:extLst>
              <a:ext uri="{FF2B5EF4-FFF2-40B4-BE49-F238E27FC236}">
                <a16:creationId xmlns:a16="http://schemas.microsoft.com/office/drawing/2014/main" id="{BB4D2E12-EF3E-F295-E698-52811C69CB57}"/>
              </a:ext>
            </a:extLst>
          </p:cNvPr>
          <p:cNvSpPr/>
          <p:nvPr/>
        </p:nvSpPr>
        <p:spPr>
          <a:xfrm>
            <a:off x="3426197" y="889940"/>
            <a:ext cx="2078984" cy="74014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MANO DE OBRA CALIFICADA</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34" name="Rectángulo 33">
            <a:extLst>
              <a:ext uri="{FF2B5EF4-FFF2-40B4-BE49-F238E27FC236}">
                <a16:creationId xmlns:a16="http://schemas.microsoft.com/office/drawing/2014/main" id="{4A91A034-3F3B-F9ED-E432-CB2515583E66}"/>
              </a:ext>
            </a:extLst>
          </p:cNvPr>
          <p:cNvSpPr/>
          <p:nvPr/>
        </p:nvSpPr>
        <p:spPr>
          <a:xfrm>
            <a:off x="3353713" y="4858627"/>
            <a:ext cx="2078984" cy="74014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MANO DE OBRA NO CALIFICADA</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35" name="Rectángulo 34">
            <a:extLst>
              <a:ext uri="{FF2B5EF4-FFF2-40B4-BE49-F238E27FC236}">
                <a16:creationId xmlns:a16="http://schemas.microsoft.com/office/drawing/2014/main" id="{E3A62B9B-7F31-850B-52EA-F278024349FC}"/>
              </a:ext>
            </a:extLst>
          </p:cNvPr>
          <p:cNvSpPr/>
          <p:nvPr/>
        </p:nvSpPr>
        <p:spPr>
          <a:xfrm>
            <a:off x="4393205" y="1683588"/>
            <a:ext cx="3743315" cy="1600438"/>
          </a:xfrm>
          <a:prstGeom prst="rect">
            <a:avLst/>
          </a:prstGeom>
          <a:ln>
            <a:solidFill>
              <a:srgbClr val="FF9300"/>
            </a:solidFill>
          </a:ln>
        </p:spPr>
        <p:txBody>
          <a:bodyPr wrap="square">
            <a:spAutoFit/>
          </a:bodyPr>
          <a:lstStyle/>
          <a:p>
            <a:pPr algn="ctr"/>
            <a:r>
              <a:rPr lang="es-CO" sz="1400" dirty="0">
                <a:latin typeface="Calibri Light" panose="020F0302020204030204" pitchFamily="34" charset="0"/>
                <a:cs typeface="Calibri Light" panose="020F0302020204030204" pitchFamily="34" charset="0"/>
              </a:rPr>
              <a:t>Técnicos, tecnólogos y profesionales: </a:t>
            </a:r>
          </a:p>
          <a:p>
            <a:pPr algn="ctr"/>
            <a:r>
              <a:rPr lang="es-CO" sz="1400" dirty="0">
                <a:latin typeface="Calibri Light" panose="020F0302020204030204" pitchFamily="34" charset="0"/>
                <a:cs typeface="Calibri Light" panose="020F0302020204030204" pitchFamily="34" charset="0"/>
              </a:rPr>
              <a:t>Ingenieros civiles,</a:t>
            </a:r>
          </a:p>
          <a:p>
            <a:pPr algn="ctr"/>
            <a:r>
              <a:rPr lang="es-CO" sz="1400" dirty="0">
                <a:latin typeface="Calibri Light" panose="020F0302020204030204" pitchFamily="34" charset="0"/>
                <a:cs typeface="Calibri Light" panose="020F0302020204030204" pitchFamily="34" charset="0"/>
              </a:rPr>
              <a:t>Arqueólogos,</a:t>
            </a:r>
          </a:p>
          <a:p>
            <a:pPr algn="ctr"/>
            <a:r>
              <a:rPr lang="es-CO" sz="1400" dirty="0">
                <a:latin typeface="Calibri Light" panose="020F0302020204030204" pitchFamily="34" charset="0"/>
                <a:cs typeface="Calibri Light" panose="020F0302020204030204" pitchFamily="34" charset="0"/>
              </a:rPr>
              <a:t>Topógrafos,</a:t>
            </a:r>
          </a:p>
          <a:p>
            <a:pPr algn="ctr"/>
            <a:r>
              <a:rPr lang="es-CO" sz="1400" dirty="0">
                <a:latin typeface="Calibri Light" panose="020F0302020204030204" pitchFamily="34" charset="0"/>
                <a:cs typeface="Calibri Light" panose="020F0302020204030204" pitchFamily="34" charset="0"/>
              </a:rPr>
              <a:t>Profesionales sociales y ambientales,</a:t>
            </a:r>
          </a:p>
          <a:p>
            <a:pPr algn="ctr"/>
            <a:r>
              <a:rPr lang="es-CO" sz="1400" dirty="0">
                <a:latin typeface="Calibri Light" panose="020F0302020204030204" pitchFamily="34" charset="0"/>
                <a:cs typeface="Calibri Light" panose="020F0302020204030204" pitchFamily="34" charset="0"/>
              </a:rPr>
              <a:t>Inspectores SISO</a:t>
            </a:r>
          </a:p>
          <a:p>
            <a:pPr algn="ctr"/>
            <a:r>
              <a:rPr lang="es-CO" sz="1400" dirty="0">
                <a:latin typeface="Calibri Light" panose="020F0302020204030204" pitchFamily="34" charset="0"/>
                <a:cs typeface="Calibri Light" panose="020F0302020204030204" pitchFamily="34" charset="0"/>
              </a:rPr>
              <a:t>Administrativos, entre otros. </a:t>
            </a:r>
          </a:p>
        </p:txBody>
      </p:sp>
      <p:sp>
        <p:nvSpPr>
          <p:cNvPr id="36" name="Rectángulo 35">
            <a:extLst>
              <a:ext uri="{FF2B5EF4-FFF2-40B4-BE49-F238E27FC236}">
                <a16:creationId xmlns:a16="http://schemas.microsoft.com/office/drawing/2014/main" id="{9B0BE027-9EA9-0337-90A2-53643FA6DB33}"/>
              </a:ext>
            </a:extLst>
          </p:cNvPr>
          <p:cNvSpPr/>
          <p:nvPr/>
        </p:nvSpPr>
        <p:spPr>
          <a:xfrm>
            <a:off x="5675355" y="4546985"/>
            <a:ext cx="3597935" cy="2031325"/>
          </a:xfrm>
          <a:prstGeom prst="rect">
            <a:avLst/>
          </a:prstGeom>
          <a:ln>
            <a:solidFill>
              <a:srgbClr val="FF9300"/>
            </a:solidFill>
          </a:ln>
        </p:spPr>
        <p:txBody>
          <a:bodyPr wrap="square">
            <a:spAutoFit/>
          </a:bodyPr>
          <a:lstStyle/>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Ayudantes de obras y oficiales de construcción</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Auxiliares de arqueología</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Servicios generales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Conductores </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Recaudadores de peajes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Paleteros y vigilantes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Operador de maquinaria, cadeneros, operadores de equipo pesado, perforadores, auxiliares de carro – taller, entre otros. </a:t>
            </a:r>
          </a:p>
        </p:txBody>
      </p:sp>
      <p:cxnSp>
        <p:nvCxnSpPr>
          <p:cNvPr id="37" name="Conector recto 36">
            <a:extLst>
              <a:ext uri="{FF2B5EF4-FFF2-40B4-BE49-F238E27FC236}">
                <a16:creationId xmlns:a16="http://schemas.microsoft.com/office/drawing/2014/main" id="{8468FEA0-5739-5698-6F33-BB88445B52EB}"/>
              </a:ext>
            </a:extLst>
          </p:cNvPr>
          <p:cNvCxnSpPr>
            <a:cxnSpLocks/>
          </p:cNvCxnSpPr>
          <p:nvPr/>
        </p:nvCxnSpPr>
        <p:spPr>
          <a:xfrm>
            <a:off x="5546359" y="1220323"/>
            <a:ext cx="718503"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Conector recto 37">
            <a:extLst>
              <a:ext uri="{FF2B5EF4-FFF2-40B4-BE49-F238E27FC236}">
                <a16:creationId xmlns:a16="http://schemas.microsoft.com/office/drawing/2014/main" id="{79EF1AB9-9E7A-EB8E-7022-F4263CBCED0A}"/>
              </a:ext>
            </a:extLst>
          </p:cNvPr>
          <p:cNvCxnSpPr>
            <a:cxnSpLocks/>
            <a:endCxn id="35" idx="0"/>
          </p:cNvCxnSpPr>
          <p:nvPr/>
        </p:nvCxnSpPr>
        <p:spPr>
          <a:xfrm>
            <a:off x="6264863" y="1260010"/>
            <a:ext cx="0" cy="423578"/>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Conector recto 38">
            <a:extLst>
              <a:ext uri="{FF2B5EF4-FFF2-40B4-BE49-F238E27FC236}">
                <a16:creationId xmlns:a16="http://schemas.microsoft.com/office/drawing/2014/main" id="{1A4A9853-5094-E09E-3F74-49FB53559487}"/>
              </a:ext>
            </a:extLst>
          </p:cNvPr>
          <p:cNvCxnSpPr>
            <a:cxnSpLocks/>
          </p:cNvCxnSpPr>
          <p:nvPr/>
        </p:nvCxnSpPr>
        <p:spPr>
          <a:xfrm>
            <a:off x="5485026" y="5262748"/>
            <a:ext cx="190329"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7" name="Imagen 46">
            <a:extLst>
              <a:ext uri="{FF2B5EF4-FFF2-40B4-BE49-F238E27FC236}">
                <a16:creationId xmlns:a16="http://schemas.microsoft.com/office/drawing/2014/main" id="{6BC484C9-0F15-0862-5465-2663F0DEE704}"/>
              </a:ext>
            </a:extLst>
          </p:cNvPr>
          <p:cNvPicPr>
            <a:picLocks noChangeAspect="1"/>
          </p:cNvPicPr>
          <p:nvPr/>
        </p:nvPicPr>
        <p:blipFill rotWithShape="1">
          <a:blip r:embed="rId4"/>
          <a:srcRect t="17353" b="52579"/>
          <a:stretch/>
        </p:blipFill>
        <p:spPr>
          <a:xfrm>
            <a:off x="9855966" y="2508687"/>
            <a:ext cx="1837616" cy="1182856"/>
          </a:xfrm>
          <a:prstGeom prst="flowChartMultidocument">
            <a:avLst/>
          </a:prstGeom>
        </p:spPr>
      </p:pic>
      <p:pic>
        <p:nvPicPr>
          <p:cNvPr id="48" name="Imagen 47">
            <a:extLst>
              <a:ext uri="{FF2B5EF4-FFF2-40B4-BE49-F238E27FC236}">
                <a16:creationId xmlns:a16="http://schemas.microsoft.com/office/drawing/2014/main" id="{3FE06123-8F2E-634B-0C3E-D3B572313D00}"/>
              </a:ext>
            </a:extLst>
          </p:cNvPr>
          <p:cNvPicPr>
            <a:picLocks noChangeAspect="1"/>
          </p:cNvPicPr>
          <p:nvPr/>
        </p:nvPicPr>
        <p:blipFill rotWithShape="1">
          <a:blip r:embed="rId5"/>
          <a:srcRect t="48850" r="73488"/>
          <a:stretch/>
        </p:blipFill>
        <p:spPr>
          <a:xfrm>
            <a:off x="9836680" y="4478887"/>
            <a:ext cx="1960724" cy="1301797"/>
          </a:xfrm>
          <a:prstGeom prst="flowChartMultidocument">
            <a:avLst/>
          </a:prstGeom>
        </p:spPr>
      </p:pic>
      <p:sp>
        <p:nvSpPr>
          <p:cNvPr id="49" name="Rectángulo 48">
            <a:extLst>
              <a:ext uri="{FF2B5EF4-FFF2-40B4-BE49-F238E27FC236}">
                <a16:creationId xmlns:a16="http://schemas.microsoft.com/office/drawing/2014/main" id="{57CDFAB8-2005-A2C3-4936-BAB05CB39860}"/>
              </a:ext>
            </a:extLst>
          </p:cNvPr>
          <p:cNvSpPr/>
          <p:nvPr/>
        </p:nvSpPr>
        <p:spPr>
          <a:xfrm>
            <a:off x="218351" y="2696339"/>
            <a:ext cx="2078984" cy="518602"/>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TIPO DE EMPLEOS</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50" name="Marcador de contenido 1">
            <a:extLst>
              <a:ext uri="{FF2B5EF4-FFF2-40B4-BE49-F238E27FC236}">
                <a16:creationId xmlns:a16="http://schemas.microsoft.com/office/drawing/2014/main" id="{9CC52B35-2B93-9CB2-B3DF-C5C421E47ED5}"/>
              </a:ext>
            </a:extLst>
          </p:cNvPr>
          <p:cNvSpPr txBox="1">
            <a:spLocks/>
          </p:cNvSpPr>
          <p:nvPr/>
        </p:nvSpPr>
        <p:spPr bwMode="auto">
          <a:xfrm>
            <a:off x="160547" y="559606"/>
            <a:ext cx="8465316" cy="518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20000"/>
              </a:spcBef>
              <a:spcAft>
                <a:spcPct val="0"/>
              </a:spcAft>
              <a:buClrTx/>
              <a:buSzTx/>
              <a:buFont typeface="Arial" charset="0"/>
              <a:buNone/>
              <a:tabLst/>
              <a:defRPr/>
            </a:pPr>
            <a:r>
              <a:rPr kumimoji="0" lang="es-CO" sz="18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¿QUÉ TIPO DE EMPLEOS SE ESTÁN GENERANDO EN LAS CONCESIONES?</a:t>
            </a:r>
            <a:endParaRPr kumimoji="0" lang="es-CO" sz="18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endParaRPr>
          </a:p>
        </p:txBody>
      </p:sp>
      <p:sp>
        <p:nvSpPr>
          <p:cNvPr id="51" name="Rectángulo 50">
            <a:extLst>
              <a:ext uri="{FF2B5EF4-FFF2-40B4-BE49-F238E27FC236}">
                <a16:creationId xmlns:a16="http://schemas.microsoft.com/office/drawing/2014/main" id="{CCC63485-B931-86A1-F0E2-F50D189F9594}"/>
              </a:ext>
            </a:extLst>
          </p:cNvPr>
          <p:cNvSpPr/>
          <p:nvPr/>
        </p:nvSpPr>
        <p:spPr>
          <a:xfrm>
            <a:off x="160547" y="6502301"/>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4677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4DF33CE-9C1A-4A0F-2E45-81B180D4DA64}"/>
              </a:ext>
            </a:extLst>
          </p:cNvPr>
          <p:cNvSpPr/>
          <p:nvPr/>
        </p:nvSpPr>
        <p:spPr>
          <a:xfrm>
            <a:off x="837616" y="1642297"/>
            <a:ext cx="4980089" cy="1262835"/>
          </a:xfrm>
          <a:prstGeom prst="rect">
            <a:avLst/>
          </a:prstGeom>
          <a:noFill/>
          <a:ln>
            <a:noFill/>
          </a:ln>
        </p:spPr>
        <p:txBody>
          <a:bodyPr spcFirstLastPara="1" wrap="square" lIns="121900" tIns="121900" rIns="121900" bIns="121900" anchor="t" anchorCtr="0">
            <a:noAutofit/>
          </a:bodyPr>
          <a:lstStyle/>
          <a:p>
            <a:pPr lvl="0" algn="just" defTabSz="914377">
              <a:lnSpc>
                <a:spcPct val="107000"/>
              </a:lnSpc>
              <a:spcAft>
                <a:spcPts val="800"/>
              </a:spcAft>
              <a:defRPr/>
            </a:pPr>
            <a:r>
              <a:rPr lang="es-ES_tradnl" sz="1400" dirty="0">
                <a:solidFill>
                  <a:srgbClr val="010407"/>
                </a:solidFill>
                <a:latin typeface="Calibri Light" panose="020F0302020204030204" pitchFamily="34" charset="0"/>
                <a:ea typeface="Calibri" panose="020F0502020204030204" pitchFamily="34" charset="0"/>
                <a:cs typeface="Calibri Light" panose="020F0302020204030204" pitchFamily="34" charset="0"/>
                <a:sym typeface="Arial" panose="020B0604020202020204" pitchFamily="34" charset="0"/>
              </a:rPr>
              <a:t>Las iniciativas y/o proyectos productivos generan desarrollo, prosperidad y mejoramiento de las condiciones económicas para las comunidades étnicas y no étnicas del área de influencia donde se realizan las obras de infraestructura que conectan al país.</a:t>
            </a:r>
            <a:endParaRPr lang="es-CO" sz="1400" dirty="0">
              <a:solidFill>
                <a:srgbClr val="010407"/>
              </a:solidFill>
              <a:latin typeface="Calibri Light" panose="020F0302020204030204" pitchFamily="34" charset="0"/>
              <a:ea typeface="Calibri" panose="020F0502020204030204" pitchFamily="34" charset="0"/>
              <a:cs typeface="Calibri Light" panose="020F0302020204030204" pitchFamily="34" charset="0"/>
              <a:sym typeface="Arial" panose="020B0604020202020204" pitchFamily="34" charset="0"/>
            </a:endParaRPr>
          </a:p>
        </p:txBody>
      </p:sp>
      <p:pic>
        <p:nvPicPr>
          <p:cNvPr id="9" name="Imagen 8">
            <a:extLst>
              <a:ext uri="{FF2B5EF4-FFF2-40B4-BE49-F238E27FC236}">
                <a16:creationId xmlns:a16="http://schemas.microsoft.com/office/drawing/2014/main" id="{82FABDD3-39D2-3F5F-729C-5200D6E2F3EA}"/>
              </a:ext>
            </a:extLst>
          </p:cNvPr>
          <p:cNvPicPr>
            <a:picLocks noChangeAspect="1"/>
          </p:cNvPicPr>
          <p:nvPr/>
        </p:nvPicPr>
        <p:blipFill>
          <a:blip r:embed="rId2"/>
          <a:stretch>
            <a:fillRect/>
          </a:stretch>
        </p:blipFill>
        <p:spPr>
          <a:xfrm>
            <a:off x="8753828" y="2563356"/>
            <a:ext cx="1457980" cy="1134000"/>
          </a:xfrm>
          <a:prstGeom prst="ellipse">
            <a:avLst/>
          </a:prstGeom>
        </p:spPr>
      </p:pic>
      <p:sp>
        <p:nvSpPr>
          <p:cNvPr id="10" name="Corchetes 9">
            <a:extLst>
              <a:ext uri="{FF2B5EF4-FFF2-40B4-BE49-F238E27FC236}">
                <a16:creationId xmlns:a16="http://schemas.microsoft.com/office/drawing/2014/main" id="{45E4E1FB-6C73-19B9-423E-55C2124A6988}"/>
              </a:ext>
            </a:extLst>
          </p:cNvPr>
          <p:cNvSpPr/>
          <p:nvPr/>
        </p:nvSpPr>
        <p:spPr>
          <a:xfrm>
            <a:off x="417192" y="1561564"/>
            <a:ext cx="5820936" cy="2821258"/>
          </a:xfrm>
          <a:prstGeom prst="bracketPair">
            <a:avLst/>
          </a:prstGeom>
          <a:ln>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Rectángulo 10">
            <a:extLst>
              <a:ext uri="{FF2B5EF4-FFF2-40B4-BE49-F238E27FC236}">
                <a16:creationId xmlns:a16="http://schemas.microsoft.com/office/drawing/2014/main" id="{1E8C4FD7-3354-A184-78C1-29F3A1EF705F}"/>
              </a:ext>
            </a:extLst>
          </p:cNvPr>
          <p:cNvSpPr/>
          <p:nvPr/>
        </p:nvSpPr>
        <p:spPr>
          <a:xfrm>
            <a:off x="837616" y="2972193"/>
            <a:ext cx="5202075" cy="1234633"/>
          </a:xfrm>
          <a:prstGeom prst="rect">
            <a:avLst/>
          </a:prstGeom>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_tradnl"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Desde la ANI, se realiza una Articulación interinstitucional con entidades como el SENA, las Alcaldías Municipales, las Corporaciones Autónomas Regionales y empresas privadas interesadas en la capacitación de la población en procesos de emprendimiento y desarrollo social.   </a:t>
            </a:r>
            <a:endPar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endParaRPr>
          </a:p>
        </p:txBody>
      </p:sp>
      <p:pic>
        <p:nvPicPr>
          <p:cNvPr id="12" name="Imagen 11">
            <a:extLst>
              <a:ext uri="{FF2B5EF4-FFF2-40B4-BE49-F238E27FC236}">
                <a16:creationId xmlns:a16="http://schemas.microsoft.com/office/drawing/2014/main" id="{4E8BEDA8-BA37-2F91-2D5E-BFF479689371}"/>
              </a:ext>
            </a:extLst>
          </p:cNvPr>
          <p:cNvPicPr>
            <a:picLocks noChangeAspect="1"/>
          </p:cNvPicPr>
          <p:nvPr/>
        </p:nvPicPr>
        <p:blipFill>
          <a:blip r:embed="rId3"/>
          <a:stretch>
            <a:fillRect/>
          </a:stretch>
        </p:blipFill>
        <p:spPr>
          <a:xfrm>
            <a:off x="7985985" y="1314445"/>
            <a:ext cx="1134000" cy="1134000"/>
          </a:xfrm>
          <a:prstGeom prst="rect">
            <a:avLst/>
          </a:prstGeom>
        </p:spPr>
      </p:pic>
      <p:pic>
        <p:nvPicPr>
          <p:cNvPr id="13" name="Imagen 12">
            <a:extLst>
              <a:ext uri="{FF2B5EF4-FFF2-40B4-BE49-F238E27FC236}">
                <a16:creationId xmlns:a16="http://schemas.microsoft.com/office/drawing/2014/main" id="{628E1599-0278-5F2F-5000-40BCB3237E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2985" y="4409556"/>
            <a:ext cx="2441686" cy="1594624"/>
          </a:xfrm>
          <a:prstGeom prst="rect">
            <a:avLst/>
          </a:prstGeom>
        </p:spPr>
      </p:pic>
      <p:sp>
        <p:nvSpPr>
          <p:cNvPr id="18" name="Rectángulo 17">
            <a:extLst>
              <a:ext uri="{FF2B5EF4-FFF2-40B4-BE49-F238E27FC236}">
                <a16:creationId xmlns:a16="http://schemas.microsoft.com/office/drawing/2014/main" id="{E9C6E2A8-C359-3B7C-DF69-619BC95C3D4D}"/>
              </a:ext>
            </a:extLst>
          </p:cNvPr>
          <p:cNvSpPr/>
          <p:nvPr/>
        </p:nvSpPr>
        <p:spPr>
          <a:xfrm>
            <a:off x="170808" y="641587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19" name="Marcador de contenido 1">
            <a:extLst>
              <a:ext uri="{FF2B5EF4-FFF2-40B4-BE49-F238E27FC236}">
                <a16:creationId xmlns:a16="http://schemas.microsoft.com/office/drawing/2014/main" id="{959D100E-2744-5EC2-8154-8212A11DA50A}"/>
              </a:ext>
            </a:extLst>
          </p:cNvPr>
          <p:cNvSpPr txBox="1">
            <a:spLocks/>
          </p:cNvSpPr>
          <p:nvPr/>
        </p:nvSpPr>
        <p:spPr bwMode="auto">
          <a:xfrm>
            <a:off x="417192" y="673736"/>
            <a:ext cx="8465316" cy="518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20000"/>
              </a:spcBef>
              <a:spcAft>
                <a:spcPct val="0"/>
              </a:spcAft>
              <a:buClrTx/>
              <a:buSzTx/>
              <a:buFont typeface="Arial" charset="0"/>
              <a:buNone/>
              <a:tabLst/>
              <a:defRPr/>
            </a:pPr>
            <a:r>
              <a:rPr kumimoji="0" lang="es-CO" sz="18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FORTALECIMIENTO DE INICIATIVAS Y/O PROYECTOS PRODUCTIVOS</a:t>
            </a:r>
            <a:endParaRPr kumimoji="0" lang="es-CO" sz="18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217585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086FE47-E67B-9FBB-439A-BD9B637F9EF7}"/>
              </a:ext>
            </a:extLst>
          </p:cNvPr>
          <p:cNvPicPr>
            <a:picLocks noChangeAspect="1"/>
          </p:cNvPicPr>
          <p:nvPr/>
        </p:nvPicPr>
        <p:blipFill>
          <a:blip r:embed="rId2"/>
          <a:stretch>
            <a:fillRect/>
          </a:stretch>
        </p:blipFill>
        <p:spPr>
          <a:xfrm>
            <a:off x="1555223" y="3207594"/>
            <a:ext cx="1054092" cy="1054092"/>
          </a:xfrm>
          <a:prstGeom prst="rect">
            <a:avLst/>
          </a:prstGeom>
        </p:spPr>
      </p:pic>
      <p:sp>
        <p:nvSpPr>
          <p:cNvPr id="5" name="Rectángulo 4">
            <a:extLst>
              <a:ext uri="{FF2B5EF4-FFF2-40B4-BE49-F238E27FC236}">
                <a16:creationId xmlns:a16="http://schemas.microsoft.com/office/drawing/2014/main" id="{64B6A02F-21F0-BE3C-6FF5-DBF61D562A40}"/>
              </a:ext>
            </a:extLst>
          </p:cNvPr>
          <p:cNvSpPr/>
          <p:nvPr/>
        </p:nvSpPr>
        <p:spPr>
          <a:xfrm>
            <a:off x="1617635" y="1296060"/>
            <a:ext cx="5575872" cy="1499000"/>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s-CO" sz="1600" dirty="0">
                <a:solidFill>
                  <a:prstClr val="black"/>
                </a:solidFill>
                <a:latin typeface="Calibri Light" panose="020F0302020204030204" pitchFamily="34" charset="0"/>
                <a:cs typeface="Calibri Light" panose="020F0302020204030204" pitchFamily="34" charset="0"/>
              </a:rPr>
              <a:t>Implementando</a:t>
            </a:r>
            <a:r>
              <a:rPr kumimoji="0" lang="es-CO" sz="16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acciones pedagógicas que contribuyen, entre otras cosas, al uso adecuado de la infraestructura  para la prevención de accidentes, se promueve el </a:t>
            </a:r>
            <a:r>
              <a:rPr kumimoji="0" lang="es-CO"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Derecho a la Vida</a:t>
            </a:r>
            <a:r>
              <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s-CO" sz="16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los proyectos a cargo de la Agencia, así mismo se contribuye al cumplimiento del </a:t>
            </a:r>
            <a:r>
              <a:rPr kumimoji="0" lang="es-CO"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ODS No. 3 Salud y Bienestar</a:t>
            </a:r>
          </a:p>
        </p:txBody>
      </p:sp>
      <p:sp>
        <p:nvSpPr>
          <p:cNvPr id="6" name="Rectángulo 5">
            <a:extLst>
              <a:ext uri="{FF2B5EF4-FFF2-40B4-BE49-F238E27FC236}">
                <a16:creationId xmlns:a16="http://schemas.microsoft.com/office/drawing/2014/main" id="{FD5E9DAE-1B4E-7537-6933-45D87B8B5A0C}"/>
              </a:ext>
            </a:extLst>
          </p:cNvPr>
          <p:cNvSpPr/>
          <p:nvPr/>
        </p:nvSpPr>
        <p:spPr>
          <a:xfrm>
            <a:off x="3236514" y="3057024"/>
            <a:ext cx="3217295" cy="492443"/>
          </a:xfrm>
          <a:prstGeom prst="rect">
            <a:avLst/>
          </a:prstGeom>
          <a:ln>
            <a:solidFill>
              <a:srgbClr val="92D050"/>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Más de</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a:t>
            </a:r>
            <a:r>
              <a:rPr lang="es-CO" sz="1400" b="1" kern="0" dirty="0">
                <a:solidFill>
                  <a:srgbClr val="010407"/>
                </a:solidFill>
                <a:latin typeface="Calibri Light" panose="020F0302020204030204" pitchFamily="34" charset="0"/>
                <a:cs typeface="Calibri Light" panose="020F0302020204030204" pitchFamily="34" charset="0"/>
                <a:sym typeface="Arial"/>
              </a:rPr>
              <a:t>3</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7.988</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Capacitaciones de cultura vial. </a:t>
            </a:r>
          </a:p>
          <a:p>
            <a:pPr lvl="0" algn="ctr" defTabSz="1219170">
              <a:buClr>
                <a:srgbClr val="000000"/>
              </a:buClr>
              <a:defRPr/>
            </a:pPr>
            <a:r>
              <a:rPr lang="es-CO" sz="1200" kern="0" dirty="0">
                <a:solidFill>
                  <a:srgbClr val="010407"/>
                </a:solidFill>
                <a:latin typeface="Calibri Light" panose="020F0302020204030204" pitchFamily="34" charset="0"/>
                <a:cs typeface="Calibri Light" panose="020F0302020204030204" pitchFamily="34" charset="0"/>
                <a:sym typeface="Arial"/>
              </a:rPr>
              <a:t>Con</a:t>
            </a:r>
            <a:r>
              <a:rPr lang="es-CO" sz="1200" b="1" kern="0" dirty="0">
                <a:solidFill>
                  <a:srgbClr val="010407"/>
                </a:solidFill>
                <a:latin typeface="Calibri Light" panose="020F0302020204030204" pitchFamily="34" charset="0"/>
                <a:cs typeface="Calibri Light" panose="020F0302020204030204" pitchFamily="34" charset="0"/>
                <a:sym typeface="Arial"/>
              </a:rPr>
              <a:t> </a:t>
            </a:r>
            <a:r>
              <a:rPr lang="es-CO" sz="1200" kern="0" dirty="0">
                <a:solidFill>
                  <a:srgbClr val="010407"/>
                </a:solidFill>
                <a:latin typeface="Calibri Light" panose="020F0302020204030204" pitchFamily="34" charset="0"/>
                <a:cs typeface="Calibri Light" panose="020F0302020204030204" pitchFamily="34" charset="0"/>
                <a:sym typeface="Arial"/>
              </a:rPr>
              <a:t>mas de </a:t>
            </a:r>
            <a:r>
              <a:rPr lang="es-CO" sz="1200" b="1" kern="0" dirty="0">
                <a:solidFill>
                  <a:srgbClr val="010407"/>
                </a:solidFill>
                <a:latin typeface="Calibri Light" panose="020F0302020204030204" pitchFamily="34" charset="0"/>
                <a:cs typeface="Calibri Light" panose="020F0302020204030204" pitchFamily="34" charset="0"/>
                <a:sym typeface="Arial"/>
              </a:rPr>
              <a:t>1 millón </a:t>
            </a:r>
            <a:r>
              <a:rPr lang="es-CO" sz="1200" kern="0" dirty="0">
                <a:solidFill>
                  <a:srgbClr val="010407"/>
                </a:solidFill>
                <a:latin typeface="Calibri Light" panose="020F0302020204030204" pitchFamily="34" charset="0"/>
                <a:cs typeface="Calibri Light" panose="020F0302020204030204" pitchFamily="34" charset="0"/>
                <a:sym typeface="Arial"/>
              </a:rPr>
              <a:t>de Beneficiarios</a:t>
            </a:r>
            <a:endParaRPr kumimoji="0" lang="en-US"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7" name="Rectángulo 6">
            <a:extLst>
              <a:ext uri="{FF2B5EF4-FFF2-40B4-BE49-F238E27FC236}">
                <a16:creationId xmlns:a16="http://schemas.microsoft.com/office/drawing/2014/main" id="{27999F64-31A7-9842-EE92-CD7A15ED503B}"/>
              </a:ext>
            </a:extLst>
          </p:cNvPr>
          <p:cNvSpPr/>
          <p:nvPr/>
        </p:nvSpPr>
        <p:spPr>
          <a:xfrm>
            <a:off x="3234838" y="3698024"/>
            <a:ext cx="3869453" cy="892552"/>
          </a:xfrm>
          <a:prstGeom prst="rect">
            <a:avLst/>
          </a:prstGeom>
          <a:ln>
            <a:solidFill>
              <a:srgbClr val="92D050"/>
            </a:solidFill>
          </a:ln>
        </p:spPr>
        <p:txBody>
          <a:bodyPr wrap="square">
            <a:spAutoFit/>
          </a:bodyPr>
          <a:lstStyle/>
          <a:p>
            <a:pPr algn="just" defTabSz="1219170">
              <a:buClr>
                <a:srgbClr val="000000"/>
              </a:buClr>
            </a:pPr>
            <a:r>
              <a:rPr lang="es-CO" sz="1400" b="1" kern="0" dirty="0">
                <a:solidFill>
                  <a:srgbClr val="010407"/>
                </a:solidFill>
                <a:latin typeface="Calibri Light" panose="020F0302020204030204" pitchFamily="34" charset="0"/>
                <a:cs typeface="Calibri Light" panose="020F0302020204030204" pitchFamily="34" charset="0"/>
                <a:sym typeface="Arial"/>
              </a:rPr>
              <a:t>68,480</a:t>
            </a:r>
            <a:r>
              <a:rPr lang="es-CO" sz="1200" kern="0" dirty="0">
                <a:solidFill>
                  <a:srgbClr val="000000"/>
                </a:solidFill>
                <a:latin typeface="Calibri Light" panose="020F0302020204030204" pitchFamily="34" charset="0"/>
                <a:cs typeface="Calibri Light" panose="020F0302020204030204" pitchFamily="34" charset="0"/>
                <a:sym typeface="Arial"/>
              </a:rPr>
              <a:t> actividades pedagógicas de formación en temas diferentes a cultura vial y arqueología, en los proyectos de concesión a cargo de la ANI han impactado significativamente a </a:t>
            </a:r>
            <a:r>
              <a:rPr lang="es-CO" sz="1400" b="1" kern="0" dirty="0">
                <a:solidFill>
                  <a:srgbClr val="010407"/>
                </a:solidFill>
                <a:latin typeface="Calibri Light" panose="020F0302020204030204" pitchFamily="34" charset="0"/>
                <a:cs typeface="Calibri Light" panose="020F0302020204030204" pitchFamily="34" charset="0"/>
                <a:sym typeface="Arial"/>
              </a:rPr>
              <a:t>371.501</a:t>
            </a:r>
            <a:r>
              <a:rPr lang="es-CO" sz="1200" kern="0" dirty="0">
                <a:solidFill>
                  <a:srgbClr val="000000"/>
                </a:solidFill>
                <a:latin typeface="Calibri Light" panose="020F0302020204030204" pitchFamily="34" charset="0"/>
                <a:cs typeface="Calibri Light" panose="020F0302020204030204" pitchFamily="34" charset="0"/>
                <a:sym typeface="Arial"/>
              </a:rPr>
              <a:t> personas aproximadamente.</a:t>
            </a:r>
            <a:endParaRPr lang="es-CO" sz="1200" kern="0" dirty="0">
              <a:solidFill>
                <a:srgbClr val="000000"/>
              </a:solidFill>
              <a:latin typeface="Calibri Light" panose="020F0302020204030204" pitchFamily="34" charset="0"/>
              <a:cs typeface="Calibri Light" panose="020F0302020204030204" pitchFamily="34" charset="0"/>
            </a:endParaRPr>
          </a:p>
        </p:txBody>
      </p:sp>
      <p:cxnSp>
        <p:nvCxnSpPr>
          <p:cNvPr id="8" name="Conector angular 6">
            <a:extLst>
              <a:ext uri="{FF2B5EF4-FFF2-40B4-BE49-F238E27FC236}">
                <a16:creationId xmlns:a16="http://schemas.microsoft.com/office/drawing/2014/main" id="{E98E1E76-7AE7-23A8-9268-C5B563117391}"/>
              </a:ext>
            </a:extLst>
          </p:cNvPr>
          <p:cNvCxnSpPr>
            <a:cxnSpLocks/>
          </p:cNvCxnSpPr>
          <p:nvPr/>
        </p:nvCxnSpPr>
        <p:spPr>
          <a:xfrm flipV="1">
            <a:off x="2594723" y="3207234"/>
            <a:ext cx="640115" cy="172436"/>
          </a:xfrm>
          <a:prstGeom prst="bentConnector3">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Conector angular 8">
            <a:extLst>
              <a:ext uri="{FF2B5EF4-FFF2-40B4-BE49-F238E27FC236}">
                <a16:creationId xmlns:a16="http://schemas.microsoft.com/office/drawing/2014/main" id="{C501607D-6FF5-4624-4905-33D9710FDD16}"/>
              </a:ext>
            </a:extLst>
          </p:cNvPr>
          <p:cNvCxnSpPr>
            <a:cxnSpLocks/>
          </p:cNvCxnSpPr>
          <p:nvPr/>
        </p:nvCxnSpPr>
        <p:spPr>
          <a:xfrm flipV="1">
            <a:off x="2594723" y="3937220"/>
            <a:ext cx="643833" cy="221441"/>
          </a:xfrm>
          <a:prstGeom prst="bentConnector3">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10" name="Gráfico 9" descr="Bocadillo de pensamiento contorno">
            <a:extLst>
              <a:ext uri="{FF2B5EF4-FFF2-40B4-BE49-F238E27FC236}">
                <a16:creationId xmlns:a16="http://schemas.microsoft.com/office/drawing/2014/main" id="{17F41913-95F1-EF9B-27A4-DBBAE3AC254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3235" y="1553898"/>
            <a:ext cx="914400" cy="914400"/>
          </a:xfrm>
          <a:prstGeom prst="rect">
            <a:avLst/>
          </a:prstGeom>
        </p:spPr>
      </p:pic>
      <p:sp>
        <p:nvSpPr>
          <p:cNvPr id="11" name="Google Shape;438;p68">
            <a:extLst>
              <a:ext uri="{FF2B5EF4-FFF2-40B4-BE49-F238E27FC236}">
                <a16:creationId xmlns:a16="http://schemas.microsoft.com/office/drawing/2014/main" id="{AEA3D51A-CD0E-0DAE-602E-BA87CCCDE84B}"/>
              </a:ext>
            </a:extLst>
          </p:cNvPr>
          <p:cNvSpPr txBox="1"/>
          <p:nvPr/>
        </p:nvSpPr>
        <p:spPr>
          <a:xfrm>
            <a:off x="966204" y="4959110"/>
            <a:ext cx="3159976" cy="1484823"/>
          </a:xfrm>
          <a:prstGeom prst="rect">
            <a:avLst/>
          </a:prstGeom>
          <a:noFill/>
          <a:ln>
            <a:solidFill>
              <a:srgbClr val="92D050"/>
            </a:solidFill>
          </a:ln>
        </p:spPr>
        <p:txBody>
          <a:bodyPr spcFirstLastPara="1" wrap="square" lIns="121900" tIns="121900" rIns="121900" bIns="121900" anchor="t" anchorCtr="0">
            <a:noAutofit/>
          </a:bodyPr>
          <a:lstStyle/>
          <a:p>
            <a:pPr algn="ctr" defTabSz="1219170">
              <a:buClr>
                <a:srgbClr val="000000"/>
              </a:buClr>
            </a:pPr>
            <a:r>
              <a:rPr lang="es-MX" sz="1600" b="1" kern="0" dirty="0">
                <a:solidFill>
                  <a:srgbClr val="000000"/>
                </a:solidFill>
                <a:latin typeface="Calibri Light" panose="020F0302020204030204" pitchFamily="34" charset="0"/>
                <a:cs typeface="Calibri Light" panose="020F0302020204030204" pitchFamily="34" charset="0"/>
                <a:sym typeface="Arial"/>
              </a:rPr>
              <a:t>Meta 3.6</a:t>
            </a:r>
          </a:p>
          <a:p>
            <a:pPr algn="ctr" defTabSz="1219170">
              <a:buClr>
                <a:srgbClr val="000000"/>
              </a:buClr>
            </a:pPr>
            <a:endParaRPr lang="es-MX" sz="14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r>
              <a:rPr lang="es-MX" sz="1400" kern="0" dirty="0">
                <a:solidFill>
                  <a:srgbClr val="000000"/>
                </a:solidFill>
                <a:latin typeface="Calibri Light" panose="020F0302020204030204" pitchFamily="34" charset="0"/>
                <a:cs typeface="Calibri Light" panose="020F0302020204030204" pitchFamily="34" charset="0"/>
                <a:sym typeface="Arial"/>
              </a:rPr>
              <a:t>Reducir a la mitad el número de muertes y lesiones causadas por accidentes de tráfico en el mundo.</a:t>
            </a:r>
            <a:endParaRPr lang="es-MX" sz="14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12" name="Conector recto 11">
            <a:extLst>
              <a:ext uri="{FF2B5EF4-FFF2-40B4-BE49-F238E27FC236}">
                <a16:creationId xmlns:a16="http://schemas.microsoft.com/office/drawing/2014/main" id="{B8D4007F-1B09-2FF1-DF38-CD71C10D2F42}"/>
              </a:ext>
            </a:extLst>
          </p:cNvPr>
          <p:cNvCxnSpPr>
            <a:cxnSpLocks/>
            <a:stCxn id="4" idx="2"/>
          </p:cNvCxnSpPr>
          <p:nvPr/>
        </p:nvCxnSpPr>
        <p:spPr>
          <a:xfrm>
            <a:off x="2082269" y="4261686"/>
            <a:ext cx="0" cy="697424"/>
          </a:xfrm>
          <a:prstGeom prst="line">
            <a:avLst/>
          </a:prstGeom>
          <a:ln w="9525" cap="flat" cmpd="sng" algn="ctr">
            <a:solidFill>
              <a:srgbClr val="92D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ángulo 12">
            <a:extLst>
              <a:ext uri="{FF2B5EF4-FFF2-40B4-BE49-F238E27FC236}">
                <a16:creationId xmlns:a16="http://schemas.microsoft.com/office/drawing/2014/main" id="{DACD0CE3-4A35-376C-2887-A97C1A837043}"/>
              </a:ext>
            </a:extLst>
          </p:cNvPr>
          <p:cNvSpPr/>
          <p:nvPr/>
        </p:nvSpPr>
        <p:spPr>
          <a:xfrm>
            <a:off x="8641409" y="2976972"/>
            <a:ext cx="2896371" cy="1468482"/>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ARTÍCULO 3</a:t>
            </a:r>
          </a:p>
          <a:p>
            <a:pPr algn="ctr" defTabSz="1219170">
              <a:buClr>
                <a:srgbClr val="000000"/>
              </a:buClr>
            </a:pPr>
            <a:endParaRPr lang="es-CO" sz="14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Todo individuo tiene derecho a la vida, a la libertad y a la seguridad de su persona.</a:t>
            </a:r>
          </a:p>
        </p:txBody>
      </p:sp>
      <p:pic>
        <p:nvPicPr>
          <p:cNvPr id="14" name="Imagen 13">
            <a:extLst>
              <a:ext uri="{FF2B5EF4-FFF2-40B4-BE49-F238E27FC236}">
                <a16:creationId xmlns:a16="http://schemas.microsoft.com/office/drawing/2014/main" id="{319102B1-A771-37B8-98F8-D203E9427580}"/>
              </a:ext>
            </a:extLst>
          </p:cNvPr>
          <p:cNvPicPr>
            <a:picLocks noChangeAspect="1"/>
          </p:cNvPicPr>
          <p:nvPr/>
        </p:nvPicPr>
        <p:blipFill>
          <a:blip r:embed="rId5"/>
          <a:stretch>
            <a:fillRect/>
          </a:stretch>
        </p:blipFill>
        <p:spPr>
          <a:xfrm>
            <a:off x="9360606" y="1765447"/>
            <a:ext cx="1457980" cy="1132750"/>
          </a:xfrm>
          <a:prstGeom prst="ellipse">
            <a:avLst/>
          </a:prstGeom>
        </p:spPr>
      </p:pic>
      <p:sp>
        <p:nvSpPr>
          <p:cNvPr id="15" name="Rectángulo redondeado 11">
            <a:extLst>
              <a:ext uri="{FF2B5EF4-FFF2-40B4-BE49-F238E27FC236}">
                <a16:creationId xmlns:a16="http://schemas.microsoft.com/office/drawing/2014/main" id="{A19726F7-C1F3-19C3-2E94-CD99F611175F}"/>
              </a:ext>
            </a:extLst>
          </p:cNvPr>
          <p:cNvSpPr/>
          <p:nvPr/>
        </p:nvSpPr>
        <p:spPr>
          <a:xfrm>
            <a:off x="8641409" y="2889541"/>
            <a:ext cx="2896371" cy="18051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C8BDC0FF-4DF0-80D2-F7E5-DC67AFD72EA1}"/>
              </a:ext>
            </a:extLst>
          </p:cNvPr>
          <p:cNvSpPr/>
          <p:nvPr/>
        </p:nvSpPr>
        <p:spPr>
          <a:xfrm>
            <a:off x="117821" y="6521200"/>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17" name="Rectángulo 16">
            <a:extLst>
              <a:ext uri="{FF2B5EF4-FFF2-40B4-BE49-F238E27FC236}">
                <a16:creationId xmlns:a16="http://schemas.microsoft.com/office/drawing/2014/main" id="{0C7DD37C-1637-08C1-BFF7-A5CA3F7F1378}"/>
              </a:ext>
            </a:extLst>
          </p:cNvPr>
          <p:cNvSpPr/>
          <p:nvPr/>
        </p:nvSpPr>
        <p:spPr>
          <a:xfrm>
            <a:off x="576544" y="692640"/>
            <a:ext cx="7658054"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294575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ACB97C1-3BB4-D4FE-6109-55CFA2614E7C}"/>
              </a:ext>
            </a:extLst>
          </p:cNvPr>
          <p:cNvSpPr/>
          <p:nvPr/>
        </p:nvSpPr>
        <p:spPr>
          <a:xfrm>
            <a:off x="1313139" y="1007883"/>
            <a:ext cx="5333677" cy="113877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lang="es-CO" sz="1600" dirty="0">
                <a:solidFill>
                  <a:prstClr val="black"/>
                </a:solidFill>
                <a:latin typeface="Calibri Light" panose="020F0302020204030204" pitchFamily="34" charset="0"/>
                <a:cs typeface="Calibri Light" panose="020F0302020204030204" pitchFamily="34" charset="0"/>
              </a:rPr>
              <a:t>Se promueve, respeta y garantiza el </a:t>
            </a:r>
            <a:r>
              <a:rPr lang="es-CO" b="1" dirty="0">
                <a:solidFill>
                  <a:prstClr val="black"/>
                </a:solidFill>
                <a:latin typeface="Calibri Light" panose="020F0302020204030204" pitchFamily="34" charset="0"/>
                <a:cs typeface="Calibri Light" panose="020F0302020204030204" pitchFamily="34" charset="0"/>
              </a:rPr>
              <a:t>Derecho a la Consulta Previa</a:t>
            </a:r>
            <a:r>
              <a:rPr lang="es-CO" sz="1600" dirty="0">
                <a:solidFill>
                  <a:prstClr val="black"/>
                </a:solidFill>
                <a:latin typeface="Calibri Light" panose="020F0302020204030204" pitchFamily="34" charset="0"/>
                <a:cs typeface="Calibri Light" panose="020F0302020204030204" pitchFamily="34" charset="0"/>
              </a:rPr>
              <a:t>, de las comunidades étnicas localizadas en el área de influencia de los proyectos, impactando al cumplimiento del </a:t>
            </a:r>
            <a:r>
              <a:rPr lang="es-CO" sz="1600" b="1" dirty="0">
                <a:solidFill>
                  <a:prstClr val="black"/>
                </a:solidFill>
                <a:latin typeface="Calibri Light" panose="020F0302020204030204" pitchFamily="34" charset="0"/>
                <a:cs typeface="Calibri Light" panose="020F0302020204030204" pitchFamily="34" charset="0"/>
              </a:rPr>
              <a:t>ODS No. 16 Paz, Justicia e Instituciones Sólidas.</a:t>
            </a:r>
            <a:endPar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F93C6BF1-B643-018B-4D3E-409A68148DA4}"/>
              </a:ext>
            </a:extLst>
          </p:cNvPr>
          <p:cNvPicPr>
            <a:picLocks noChangeAspect="1"/>
          </p:cNvPicPr>
          <p:nvPr/>
        </p:nvPicPr>
        <p:blipFill>
          <a:blip r:embed="rId2"/>
          <a:stretch>
            <a:fillRect/>
          </a:stretch>
        </p:blipFill>
        <p:spPr>
          <a:xfrm>
            <a:off x="3979978" y="2885296"/>
            <a:ext cx="1087407" cy="1087407"/>
          </a:xfrm>
          <a:prstGeom prst="rect">
            <a:avLst/>
          </a:prstGeom>
        </p:spPr>
      </p:pic>
      <p:sp>
        <p:nvSpPr>
          <p:cNvPr id="6" name="Rectángulo 5">
            <a:extLst>
              <a:ext uri="{FF2B5EF4-FFF2-40B4-BE49-F238E27FC236}">
                <a16:creationId xmlns:a16="http://schemas.microsoft.com/office/drawing/2014/main" id="{640326EC-E01D-90A4-402C-1E8427024F52}"/>
              </a:ext>
            </a:extLst>
          </p:cNvPr>
          <p:cNvSpPr/>
          <p:nvPr/>
        </p:nvSpPr>
        <p:spPr>
          <a:xfrm>
            <a:off x="547170" y="2421670"/>
            <a:ext cx="2460651" cy="2031325"/>
          </a:xfrm>
          <a:prstGeom prst="rect">
            <a:avLst/>
          </a:prstGeom>
          <a:ln>
            <a:solidFill>
              <a:schemeClr val="tx1"/>
            </a:solidFill>
          </a:ln>
        </p:spPr>
        <p:txBody>
          <a:bodyPr wrap="square">
            <a:spAutoFit/>
          </a:bodyPr>
          <a:lstStyle/>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De los 30 proyectos </a:t>
            </a:r>
            <a:r>
              <a:rPr lang="es-CO" sz="1400" b="1" kern="0" dirty="0">
                <a:solidFill>
                  <a:srgbClr val="000000"/>
                </a:solidFill>
                <a:latin typeface="Calibri Light" panose="020F0302020204030204" pitchFamily="34" charset="0"/>
                <a:cs typeface="Calibri Light" panose="020F0302020204030204" pitchFamily="34" charset="0"/>
                <a:sym typeface="Arial"/>
              </a:rPr>
              <a:t>4G</a:t>
            </a:r>
            <a:r>
              <a:rPr lang="es-CO" sz="1200" kern="0" dirty="0">
                <a:solidFill>
                  <a:srgbClr val="000000"/>
                </a:solidFill>
                <a:latin typeface="Calibri Light" panose="020F0302020204030204" pitchFamily="34" charset="0"/>
                <a:cs typeface="Calibri Light" panose="020F0302020204030204" pitchFamily="34" charset="0"/>
                <a:sym typeface="Arial"/>
              </a:rPr>
              <a:t>, </a:t>
            </a:r>
            <a:r>
              <a:rPr lang="es-CO" sz="1200" kern="0" dirty="0">
                <a:solidFill>
                  <a:srgbClr val="010407"/>
                </a:solidFill>
                <a:latin typeface="Calibri Light" panose="020F0302020204030204" pitchFamily="34" charset="0"/>
                <a:cs typeface="Calibri Light" panose="020F0302020204030204" pitchFamily="34" charset="0"/>
                <a:sym typeface="Arial"/>
              </a:rPr>
              <a:t>10 han requerido </a:t>
            </a:r>
            <a:r>
              <a:rPr lang="es-CO" sz="1400" b="1" kern="0" dirty="0">
                <a:solidFill>
                  <a:srgbClr val="010407"/>
                </a:solidFill>
                <a:latin typeface="Calibri Light" panose="020F0302020204030204" pitchFamily="34" charset="0"/>
                <a:cs typeface="Calibri Light" panose="020F0302020204030204" pitchFamily="34" charset="0"/>
                <a:sym typeface="Arial"/>
              </a:rPr>
              <a:t>39 consultas previas</a:t>
            </a:r>
            <a:r>
              <a:rPr lang="es-CO" sz="1200" kern="0" dirty="0">
                <a:solidFill>
                  <a:srgbClr val="010407"/>
                </a:solidFill>
                <a:latin typeface="Calibri Light" panose="020F0302020204030204" pitchFamily="34" charset="0"/>
                <a:cs typeface="Calibri Light" panose="020F0302020204030204" pitchFamily="34" charset="0"/>
                <a:sym typeface="Arial"/>
              </a:rPr>
              <a:t>. </a:t>
            </a:r>
            <a:r>
              <a:rPr lang="es-CO" sz="1200" kern="0" dirty="0">
                <a:solidFill>
                  <a:srgbClr val="000000"/>
                </a:solidFill>
                <a:latin typeface="Calibri Light" panose="020F0302020204030204" pitchFamily="34" charset="0"/>
                <a:cs typeface="Calibri Light" panose="020F0302020204030204" pitchFamily="34" charset="0"/>
                <a:sym typeface="Arial"/>
              </a:rPr>
              <a:t>Actualmente se tiene un </a:t>
            </a:r>
            <a:r>
              <a:rPr lang="es-CO" sz="1400" b="1" kern="0" dirty="0">
                <a:solidFill>
                  <a:srgbClr val="000000"/>
                </a:solidFill>
                <a:latin typeface="Calibri Light" panose="020F0302020204030204" pitchFamily="34" charset="0"/>
                <a:cs typeface="Calibri Light" panose="020F0302020204030204" pitchFamily="34" charset="0"/>
                <a:sym typeface="Arial"/>
              </a:rPr>
              <a:t>100% de avance. </a:t>
            </a: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Actualmente se vienen adelantando los procesos consultivos para el proyecto </a:t>
            </a:r>
            <a:r>
              <a:rPr lang="es-CO" sz="1400" b="1" kern="0" dirty="0">
                <a:solidFill>
                  <a:srgbClr val="000000"/>
                </a:solidFill>
                <a:latin typeface="Calibri Light" panose="020F0302020204030204" pitchFamily="34" charset="0"/>
                <a:cs typeface="Calibri Light" panose="020F0302020204030204" pitchFamily="34" charset="0"/>
                <a:sym typeface="Arial"/>
              </a:rPr>
              <a:t>Ruta Caribe </a:t>
            </a:r>
            <a:r>
              <a:rPr lang="es-CO" sz="1400" kern="0" dirty="0">
                <a:solidFill>
                  <a:srgbClr val="000000"/>
                </a:solidFill>
                <a:latin typeface="Calibri Light" panose="020F0302020204030204" pitchFamily="34" charset="0"/>
                <a:cs typeface="Calibri Light" panose="020F0302020204030204" pitchFamily="34" charset="0"/>
                <a:sym typeface="Arial"/>
              </a:rPr>
              <a:t>con </a:t>
            </a:r>
            <a:r>
              <a:rPr lang="es-CO" sz="1400" b="1" kern="0" dirty="0">
                <a:solidFill>
                  <a:srgbClr val="000000"/>
                </a:solidFill>
                <a:latin typeface="Calibri Light" panose="020F0302020204030204" pitchFamily="34" charset="0"/>
                <a:cs typeface="Calibri Light" panose="020F0302020204030204" pitchFamily="34" charset="0"/>
                <a:sym typeface="Arial"/>
              </a:rPr>
              <a:t>6</a:t>
            </a:r>
            <a:r>
              <a:rPr lang="es-CO" sz="1400" kern="0" dirty="0">
                <a:solidFill>
                  <a:srgbClr val="000000"/>
                </a:solidFill>
                <a:latin typeface="Calibri Light" panose="020F0302020204030204" pitchFamily="34" charset="0"/>
                <a:cs typeface="Calibri Light" panose="020F0302020204030204" pitchFamily="34" charset="0"/>
                <a:sym typeface="Arial"/>
              </a:rPr>
              <a:t> comunidades étnicas. </a:t>
            </a: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cxnSp>
        <p:nvCxnSpPr>
          <p:cNvPr id="7" name="Conector angular 2">
            <a:extLst>
              <a:ext uri="{FF2B5EF4-FFF2-40B4-BE49-F238E27FC236}">
                <a16:creationId xmlns:a16="http://schemas.microsoft.com/office/drawing/2014/main" id="{B5B49A23-EB29-B247-DD0E-A5B3A19CF176}"/>
              </a:ext>
            </a:extLst>
          </p:cNvPr>
          <p:cNvCxnSpPr>
            <a:stCxn id="5" idx="1"/>
          </p:cNvCxnSpPr>
          <p:nvPr/>
        </p:nvCxnSpPr>
        <p:spPr>
          <a:xfrm rot="10800000">
            <a:off x="2988532" y="3222702"/>
            <a:ext cx="991446" cy="2062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FC7B4008-1001-CAB4-F913-9CF8535BB3F3}"/>
              </a:ext>
            </a:extLst>
          </p:cNvPr>
          <p:cNvSpPr/>
          <p:nvPr/>
        </p:nvSpPr>
        <p:spPr>
          <a:xfrm>
            <a:off x="5969623" y="2315438"/>
            <a:ext cx="2549862" cy="3477875"/>
          </a:xfrm>
          <a:prstGeom prst="rect">
            <a:avLst/>
          </a:prstGeom>
          <a:ln>
            <a:solidFill>
              <a:schemeClr val="tx1"/>
            </a:solidFill>
          </a:ln>
        </p:spPr>
        <p:txBody>
          <a:bodyPr wrap="square">
            <a:spAutoFit/>
          </a:bodyPr>
          <a:lstStyle/>
          <a:p>
            <a:pPr algn="just" defTabSz="1219170">
              <a:buClr>
                <a:srgbClr val="000000"/>
              </a:buClr>
            </a:pPr>
            <a:r>
              <a:rPr lang="es-ES" sz="1200" kern="0" dirty="0">
                <a:solidFill>
                  <a:srgbClr val="000000"/>
                </a:solidFill>
                <a:latin typeface="Calibri Light" panose="020F0302020204030204" pitchFamily="34" charset="0"/>
                <a:cs typeface="Calibri Light" panose="020F0302020204030204" pitchFamily="34" charset="0"/>
                <a:sym typeface="Arial"/>
              </a:rPr>
              <a:t>En proyectos </a:t>
            </a:r>
            <a:r>
              <a:rPr lang="es-ES" sz="1400" b="1" kern="0" dirty="0">
                <a:solidFill>
                  <a:srgbClr val="000000"/>
                </a:solidFill>
                <a:latin typeface="Calibri Light" panose="020F0302020204030204" pitchFamily="34" charset="0"/>
                <a:cs typeface="Calibri Light" panose="020F0302020204030204" pitchFamily="34" charset="0"/>
                <a:sym typeface="Arial"/>
              </a:rPr>
              <a:t>5G</a:t>
            </a:r>
            <a:r>
              <a:rPr lang="es-ES" sz="1200" kern="0" dirty="0">
                <a:solidFill>
                  <a:srgbClr val="000000"/>
                </a:solidFill>
                <a:latin typeface="Calibri Light" panose="020F0302020204030204" pitchFamily="34" charset="0"/>
                <a:cs typeface="Calibri Light" panose="020F0302020204030204" pitchFamily="34" charset="0"/>
                <a:sym typeface="Arial"/>
              </a:rPr>
              <a:t>, se han protocolizado las siguientes consultas: </a:t>
            </a:r>
          </a:p>
          <a:p>
            <a:pPr algn="just" defTabSz="1219170">
              <a:buClr>
                <a:srgbClr val="000000"/>
              </a:buClr>
            </a:pPr>
            <a:endParaRPr lang="es-ES"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ES" sz="1400" b="1" kern="0" dirty="0">
                <a:solidFill>
                  <a:srgbClr val="010407"/>
                </a:solidFill>
                <a:latin typeface="Calibri Light" panose="020F0302020204030204" pitchFamily="34" charset="0"/>
                <a:cs typeface="Calibri Light" panose="020F0302020204030204" pitchFamily="34" charset="0"/>
                <a:sym typeface="Arial"/>
              </a:rPr>
              <a:t>16</a:t>
            </a:r>
            <a:r>
              <a:rPr lang="es-ES" sz="1200" kern="0" dirty="0">
                <a:solidFill>
                  <a:srgbClr val="000000"/>
                </a:solidFill>
                <a:latin typeface="Calibri Light" panose="020F0302020204030204" pitchFamily="34" charset="0"/>
                <a:cs typeface="Calibri Light" panose="020F0302020204030204" pitchFamily="34" charset="0"/>
                <a:sym typeface="Arial"/>
              </a:rPr>
              <a:t> consultas previas con 16 comunidades en el proyecto </a:t>
            </a:r>
            <a:r>
              <a:rPr lang="es-ES" sz="1400" b="1" kern="0" dirty="0">
                <a:solidFill>
                  <a:srgbClr val="010407"/>
                </a:solidFill>
                <a:latin typeface="Calibri Light" panose="020F0302020204030204" pitchFamily="34" charset="0"/>
                <a:cs typeface="Calibri Light" panose="020F0302020204030204" pitchFamily="34" charset="0"/>
                <a:sym typeface="Arial"/>
              </a:rPr>
              <a:t>APP Canal del Dique</a:t>
            </a:r>
            <a:r>
              <a:rPr lang="es-ES" sz="1200" kern="0" dirty="0">
                <a:solidFill>
                  <a:srgbClr val="000000"/>
                </a:solidFill>
                <a:latin typeface="Calibri Light" panose="020F0302020204030204" pitchFamily="34" charset="0"/>
                <a:cs typeface="Calibri Light" panose="020F0302020204030204" pitchFamily="34" charset="0"/>
                <a:sym typeface="Arial"/>
              </a:rPr>
              <a:t>. </a:t>
            </a:r>
          </a:p>
          <a:p>
            <a:pPr algn="just" defTabSz="1219170">
              <a:buClr>
                <a:srgbClr val="000000"/>
              </a:buClr>
            </a:pPr>
            <a:endParaRPr lang="es-ES"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ES" sz="1400" b="1" kern="0" dirty="0">
                <a:solidFill>
                  <a:srgbClr val="000000"/>
                </a:solidFill>
                <a:latin typeface="Calibri Light" panose="020F0302020204030204" pitchFamily="34" charset="0"/>
                <a:cs typeface="Calibri Light" panose="020F0302020204030204" pitchFamily="34" charset="0"/>
                <a:sym typeface="Arial"/>
              </a:rPr>
              <a:t>Proyecto Buga Buenaventura</a:t>
            </a:r>
            <a:r>
              <a:rPr lang="es-ES" sz="1200" kern="0" dirty="0">
                <a:solidFill>
                  <a:srgbClr val="000000"/>
                </a:solidFill>
                <a:latin typeface="Calibri Light" panose="020F0302020204030204" pitchFamily="34" charset="0"/>
                <a:cs typeface="Calibri Light" panose="020F0302020204030204" pitchFamily="34" charset="0"/>
                <a:sym typeface="Arial"/>
              </a:rPr>
              <a:t>: </a:t>
            </a:r>
            <a:r>
              <a:rPr lang="es-ES" sz="1400" b="1" kern="0" dirty="0">
                <a:solidFill>
                  <a:srgbClr val="000000"/>
                </a:solidFill>
                <a:latin typeface="Calibri Light" panose="020F0302020204030204" pitchFamily="34" charset="0"/>
                <a:cs typeface="Calibri Light" panose="020F0302020204030204" pitchFamily="34" charset="0"/>
                <a:sym typeface="Arial"/>
              </a:rPr>
              <a:t>6</a:t>
            </a:r>
            <a:r>
              <a:rPr lang="es-ES" sz="1200" kern="0" dirty="0">
                <a:solidFill>
                  <a:srgbClr val="000000"/>
                </a:solidFill>
                <a:latin typeface="Calibri Light" panose="020F0302020204030204" pitchFamily="34" charset="0"/>
                <a:cs typeface="Calibri Light" panose="020F0302020204030204" pitchFamily="34" charset="0"/>
                <a:sym typeface="Arial"/>
              </a:rPr>
              <a:t> CP Protocolizadas.</a:t>
            </a:r>
          </a:p>
          <a:p>
            <a:pPr algn="just" defTabSz="1219170">
              <a:buClr>
                <a:srgbClr val="000000"/>
              </a:buClr>
            </a:pPr>
            <a:endParaRPr lang="es-ES"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ES" sz="1400" b="1" kern="0" dirty="0">
                <a:solidFill>
                  <a:srgbClr val="000000"/>
                </a:solidFill>
                <a:latin typeface="Calibri Light" panose="020F0302020204030204" pitchFamily="34" charset="0"/>
                <a:cs typeface="Calibri Light" panose="020F0302020204030204" pitchFamily="34" charset="0"/>
                <a:sym typeface="Arial"/>
              </a:rPr>
              <a:t>Proyecto Accesos Cali</a:t>
            </a:r>
            <a:r>
              <a:rPr lang="es-ES" sz="1200" kern="0" dirty="0">
                <a:solidFill>
                  <a:srgbClr val="000000"/>
                </a:solidFill>
                <a:latin typeface="Calibri Light" panose="020F0302020204030204" pitchFamily="34" charset="0"/>
                <a:cs typeface="Calibri Light" panose="020F0302020204030204" pitchFamily="34" charset="0"/>
                <a:sym typeface="Arial"/>
              </a:rPr>
              <a:t>: </a:t>
            </a:r>
            <a:r>
              <a:rPr lang="es-ES" sz="1400" b="1" kern="0" dirty="0">
                <a:solidFill>
                  <a:srgbClr val="000000"/>
                </a:solidFill>
                <a:latin typeface="Calibri Light" panose="020F0302020204030204" pitchFamily="34" charset="0"/>
                <a:cs typeface="Calibri Light" panose="020F0302020204030204" pitchFamily="34" charset="0"/>
                <a:sym typeface="Arial"/>
              </a:rPr>
              <a:t>3</a:t>
            </a:r>
            <a:r>
              <a:rPr lang="es-ES" sz="1200" kern="0" dirty="0">
                <a:solidFill>
                  <a:srgbClr val="000000"/>
                </a:solidFill>
                <a:latin typeface="Calibri Light" panose="020F0302020204030204" pitchFamily="34" charset="0"/>
                <a:cs typeface="Calibri Light" panose="020F0302020204030204" pitchFamily="34" charset="0"/>
                <a:sym typeface="Arial"/>
              </a:rPr>
              <a:t> CP protocolizadas y </a:t>
            </a:r>
            <a:r>
              <a:rPr lang="es-ES" sz="1200" b="1" kern="0" dirty="0">
                <a:solidFill>
                  <a:srgbClr val="000000"/>
                </a:solidFill>
                <a:latin typeface="Calibri Light" panose="020F0302020204030204" pitchFamily="34" charset="0"/>
                <a:cs typeface="Calibri Light" panose="020F0302020204030204" pitchFamily="34" charset="0"/>
                <a:sym typeface="Arial"/>
              </a:rPr>
              <a:t>4</a:t>
            </a:r>
            <a:r>
              <a:rPr lang="es-ES" sz="1200" kern="0" dirty="0">
                <a:solidFill>
                  <a:srgbClr val="000000"/>
                </a:solidFill>
                <a:latin typeface="Calibri Light" panose="020F0302020204030204" pitchFamily="34" charset="0"/>
                <a:cs typeface="Calibri Light" panose="020F0302020204030204" pitchFamily="34" charset="0"/>
                <a:sym typeface="Arial"/>
              </a:rPr>
              <a:t> en proceso consultivo. </a:t>
            </a:r>
          </a:p>
          <a:p>
            <a:pPr algn="just" defTabSz="1219170">
              <a:buClr>
                <a:srgbClr val="000000"/>
              </a:buClr>
            </a:pPr>
            <a:endParaRPr lang="es-ES"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ES" sz="1400" b="1" kern="0" dirty="0">
                <a:solidFill>
                  <a:srgbClr val="000000"/>
                </a:solidFill>
                <a:latin typeface="Calibri Light" panose="020F0302020204030204" pitchFamily="34" charset="0"/>
                <a:cs typeface="Calibri Light" panose="020F0302020204030204" pitchFamily="34" charset="0"/>
                <a:sym typeface="Arial"/>
              </a:rPr>
              <a:t>Ciudadela Aeroportuaria Cartagena</a:t>
            </a:r>
            <a:r>
              <a:rPr lang="es-ES" sz="1200" kern="0" dirty="0">
                <a:solidFill>
                  <a:srgbClr val="000000"/>
                </a:solidFill>
                <a:latin typeface="Calibri Light" panose="020F0302020204030204" pitchFamily="34" charset="0"/>
                <a:cs typeface="Calibri Light" panose="020F0302020204030204" pitchFamily="34" charset="0"/>
                <a:sym typeface="Arial"/>
              </a:rPr>
              <a:t>: </a:t>
            </a:r>
            <a:r>
              <a:rPr lang="es-ES" sz="1400" b="1" kern="0" dirty="0">
                <a:solidFill>
                  <a:srgbClr val="000000"/>
                </a:solidFill>
                <a:latin typeface="Calibri Light" panose="020F0302020204030204" pitchFamily="34" charset="0"/>
                <a:cs typeface="Calibri Light" panose="020F0302020204030204" pitchFamily="34" charset="0"/>
                <a:sym typeface="Arial"/>
              </a:rPr>
              <a:t>2</a:t>
            </a:r>
            <a:r>
              <a:rPr lang="es-ES" sz="1200" kern="0" dirty="0">
                <a:solidFill>
                  <a:srgbClr val="000000"/>
                </a:solidFill>
                <a:latin typeface="Calibri Light" panose="020F0302020204030204" pitchFamily="34" charset="0"/>
                <a:cs typeface="Calibri Light" panose="020F0302020204030204" pitchFamily="34" charset="0"/>
                <a:sym typeface="Arial"/>
              </a:rPr>
              <a:t> CP protocolizadas.</a:t>
            </a:r>
          </a:p>
          <a:p>
            <a:pPr algn="just" defTabSz="1219170">
              <a:buClr>
                <a:srgbClr val="000000"/>
              </a:buClr>
            </a:pPr>
            <a:endParaRPr lang="es-ES" sz="1200" kern="0" dirty="0">
              <a:solidFill>
                <a:srgbClr val="000000"/>
              </a:solidFill>
              <a:latin typeface="Calibri Light" panose="020F0302020204030204" pitchFamily="34" charset="0"/>
              <a:cs typeface="Calibri Light" panose="020F0302020204030204" pitchFamily="34" charset="0"/>
              <a:sym typeface="Arial"/>
            </a:endParaRPr>
          </a:p>
        </p:txBody>
      </p:sp>
      <p:cxnSp>
        <p:nvCxnSpPr>
          <p:cNvPr id="9" name="Conector angular 5">
            <a:extLst>
              <a:ext uri="{FF2B5EF4-FFF2-40B4-BE49-F238E27FC236}">
                <a16:creationId xmlns:a16="http://schemas.microsoft.com/office/drawing/2014/main" id="{E5525B7D-0CDF-82B5-1058-4D4752B1334B}"/>
              </a:ext>
            </a:extLst>
          </p:cNvPr>
          <p:cNvCxnSpPr>
            <a:stCxn id="5" idx="3"/>
          </p:cNvCxnSpPr>
          <p:nvPr/>
        </p:nvCxnSpPr>
        <p:spPr>
          <a:xfrm flipV="1">
            <a:off x="5067385" y="3222702"/>
            <a:ext cx="887371" cy="2062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9ED2F1F8-5D9C-6906-11A7-158FA1E2425D}"/>
              </a:ext>
            </a:extLst>
          </p:cNvPr>
          <p:cNvSpPr/>
          <p:nvPr/>
        </p:nvSpPr>
        <p:spPr>
          <a:xfrm>
            <a:off x="8935847" y="2444336"/>
            <a:ext cx="2896371" cy="1846658"/>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500" b="1" kern="0" dirty="0">
                <a:solidFill>
                  <a:srgbClr val="010407"/>
                </a:solidFill>
                <a:latin typeface="Century Gothic" panose="020B0502020202020204" pitchFamily="34" charset="0"/>
                <a:cs typeface="Arial"/>
                <a:sym typeface="Arial"/>
              </a:rPr>
              <a:t>CONSULTA PREVIA</a:t>
            </a:r>
          </a:p>
          <a:p>
            <a:pPr algn="ctr" defTabSz="1219170">
              <a:buClr>
                <a:srgbClr val="000000"/>
              </a:buClr>
            </a:pPr>
            <a:endParaRPr lang="es-CO" sz="2133" b="1" kern="0" dirty="0">
              <a:solidFill>
                <a:srgbClr val="010407"/>
              </a:solidFill>
              <a:latin typeface="Century Gothic" panose="020B0502020202020204" pitchFamily="34" charset="0"/>
              <a:cs typeface="Arial"/>
              <a:sym typeface="Arial"/>
            </a:endParaRPr>
          </a:p>
        </p:txBody>
      </p:sp>
      <p:sp>
        <p:nvSpPr>
          <p:cNvPr id="11" name="Google Shape;438;p68">
            <a:extLst>
              <a:ext uri="{FF2B5EF4-FFF2-40B4-BE49-F238E27FC236}">
                <a16:creationId xmlns:a16="http://schemas.microsoft.com/office/drawing/2014/main" id="{74E639EC-ADB4-4C50-FB18-12090E6E76CE}"/>
              </a:ext>
            </a:extLst>
          </p:cNvPr>
          <p:cNvSpPr txBox="1"/>
          <p:nvPr/>
        </p:nvSpPr>
        <p:spPr>
          <a:xfrm>
            <a:off x="2446052" y="4516786"/>
            <a:ext cx="3159976" cy="1645432"/>
          </a:xfrm>
          <a:prstGeom prst="rect">
            <a:avLst/>
          </a:prstGeom>
          <a:noFill/>
          <a:ln>
            <a:solidFill>
              <a:schemeClr val="tx1"/>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16.7 </a:t>
            </a:r>
          </a:p>
          <a:p>
            <a:pPr algn="ctr" defTabSz="1219170">
              <a:buClr>
                <a:srgbClr val="000000"/>
              </a:buClr>
            </a:pPr>
            <a:endParaRPr lang="es-CO" sz="16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Garantizar la adopción de decisiones inclusivas, participativas y representativas que respondan a las necesidades a todos los niveles.</a:t>
            </a:r>
          </a:p>
          <a:p>
            <a:pPr algn="ctr" defTabSz="1219170">
              <a:buClr>
                <a:srgbClr val="000000"/>
              </a:buClr>
            </a:pPr>
            <a:endParaRPr lang="es-MX" sz="14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12" name="Imagen 11">
            <a:extLst>
              <a:ext uri="{FF2B5EF4-FFF2-40B4-BE49-F238E27FC236}">
                <a16:creationId xmlns:a16="http://schemas.microsoft.com/office/drawing/2014/main" id="{9A169DCD-4A6A-C43E-3255-5BF9EFD632DC}"/>
              </a:ext>
            </a:extLst>
          </p:cNvPr>
          <p:cNvPicPr>
            <a:picLocks noChangeAspect="1"/>
          </p:cNvPicPr>
          <p:nvPr/>
        </p:nvPicPr>
        <p:blipFill>
          <a:blip r:embed="rId3"/>
          <a:stretch>
            <a:fillRect/>
          </a:stretch>
        </p:blipFill>
        <p:spPr>
          <a:xfrm>
            <a:off x="9745222" y="1323594"/>
            <a:ext cx="1457980" cy="1132750"/>
          </a:xfrm>
          <a:prstGeom prst="ellipse">
            <a:avLst/>
          </a:prstGeom>
        </p:spPr>
      </p:pic>
      <p:cxnSp>
        <p:nvCxnSpPr>
          <p:cNvPr id="13" name="Conector recto 12">
            <a:extLst>
              <a:ext uri="{FF2B5EF4-FFF2-40B4-BE49-F238E27FC236}">
                <a16:creationId xmlns:a16="http://schemas.microsoft.com/office/drawing/2014/main" id="{7A952ADB-B8C7-0567-1EED-1CD94E80D518}"/>
              </a:ext>
            </a:extLst>
          </p:cNvPr>
          <p:cNvCxnSpPr>
            <a:cxnSpLocks/>
          </p:cNvCxnSpPr>
          <p:nvPr/>
        </p:nvCxnSpPr>
        <p:spPr>
          <a:xfrm>
            <a:off x="4408088" y="3972703"/>
            <a:ext cx="0" cy="5440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Rectángulo 13">
            <a:extLst>
              <a:ext uri="{FF2B5EF4-FFF2-40B4-BE49-F238E27FC236}">
                <a16:creationId xmlns:a16="http://schemas.microsoft.com/office/drawing/2014/main" id="{FA2FC02A-BFAF-7634-EEB1-3322A8F4B2A1}"/>
              </a:ext>
            </a:extLst>
          </p:cNvPr>
          <p:cNvSpPr/>
          <p:nvPr/>
        </p:nvSpPr>
        <p:spPr>
          <a:xfrm>
            <a:off x="410823" y="550326"/>
            <a:ext cx="121920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15" name="Rectángulo redondeado 6">
            <a:extLst>
              <a:ext uri="{FF2B5EF4-FFF2-40B4-BE49-F238E27FC236}">
                <a16:creationId xmlns:a16="http://schemas.microsoft.com/office/drawing/2014/main" id="{5D2E0891-653D-D081-FFD7-B45B3AED2804}"/>
              </a:ext>
            </a:extLst>
          </p:cNvPr>
          <p:cNvSpPr/>
          <p:nvPr/>
        </p:nvSpPr>
        <p:spPr>
          <a:xfrm>
            <a:off x="8883918" y="2460401"/>
            <a:ext cx="3148248" cy="1944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CuadroTexto 24">
            <a:extLst>
              <a:ext uri="{FF2B5EF4-FFF2-40B4-BE49-F238E27FC236}">
                <a16:creationId xmlns:a16="http://schemas.microsoft.com/office/drawing/2014/main" id="{595514E4-D494-F415-1A6B-7708A1617CEB}"/>
              </a:ext>
            </a:extLst>
          </p:cNvPr>
          <p:cNvSpPr txBox="1"/>
          <p:nvPr/>
        </p:nvSpPr>
        <p:spPr>
          <a:xfrm>
            <a:off x="9035821" y="2804291"/>
            <a:ext cx="2896371" cy="1600438"/>
          </a:xfrm>
          <a:prstGeom prst="rect">
            <a:avLst/>
          </a:prstGeom>
          <a:noFill/>
        </p:spPr>
        <p:txBody>
          <a:bodyPr wrap="square">
            <a:spAutoFit/>
          </a:bodyPr>
          <a:lstStyle/>
          <a:p>
            <a:pPr algn="just"/>
            <a:r>
              <a:rPr lang="es-ES" sz="1400" dirty="0"/>
              <a:t>Es el derecho fundamental que tienen los grupos étnicos cuando se toman medidas legislativas, administrativas o aquellas relacionadas con el desarrollo de proyectos, obras o actividades en sus territorios.</a:t>
            </a:r>
          </a:p>
        </p:txBody>
      </p:sp>
      <p:sp>
        <p:nvSpPr>
          <p:cNvPr id="27" name="Rectángulo 26">
            <a:extLst>
              <a:ext uri="{FF2B5EF4-FFF2-40B4-BE49-F238E27FC236}">
                <a16:creationId xmlns:a16="http://schemas.microsoft.com/office/drawing/2014/main" id="{4F19363C-FE18-20E3-72C8-E30EE2E7C1F9}"/>
              </a:ext>
            </a:extLst>
          </p:cNvPr>
          <p:cNvSpPr/>
          <p:nvPr/>
        </p:nvSpPr>
        <p:spPr>
          <a:xfrm>
            <a:off x="170808" y="641587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31 de 2022</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87384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627327982EAC5468F32DF6C3420B1AA" ma:contentTypeVersion="16" ma:contentTypeDescription="Crear nuevo documento." ma:contentTypeScope="" ma:versionID="4d005d89fcf9c8aa753ade8133344578">
  <xsd:schema xmlns:xsd="http://www.w3.org/2001/XMLSchema" xmlns:xs="http://www.w3.org/2001/XMLSchema" xmlns:p="http://schemas.microsoft.com/office/2006/metadata/properties" xmlns:ns2="8065b5fd-482f-4e82-81e0-fa392c3a563f" xmlns:ns3="721853b8-d97a-4303-8bf9-1c8c7b1c2bc5" targetNamespace="http://schemas.microsoft.com/office/2006/metadata/properties" ma:root="true" ma:fieldsID="db22d0ec8b3fd5f5cbde1bf812264f64" ns2:_="" ns3:_="">
    <xsd:import namespace="8065b5fd-482f-4e82-81e0-fa392c3a563f"/>
    <xsd:import namespace="721853b8-d97a-4303-8bf9-1c8c7b1c2b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5b5fd-482f-4e82-81e0-fa392c3a5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2e5d509d-97ca-41e2-ae05-ef8d2d2705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1853b8-d97a-4303-8bf9-1c8c7b1c2bc5"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41c50207-204c-4244-8481-d943f02c69e6}" ma:internalName="TaxCatchAll" ma:showField="CatchAllData" ma:web="721853b8-d97a-4303-8bf9-1c8c7b1c2b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21853b8-d97a-4303-8bf9-1c8c7b1c2bc5" xsi:nil="true"/>
    <lcf76f155ced4ddcb4097134ff3c332f xmlns="8065b5fd-482f-4e82-81e0-fa392c3a563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06C6F-6719-4A04-A4B0-BCB67DAC2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65b5fd-482f-4e82-81e0-fa392c3a563f"/>
    <ds:schemaRef ds:uri="721853b8-d97a-4303-8bf9-1c8c7b1c2b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18124-0A8B-43E1-8C21-C06720828570}">
  <ds:schemaRefs>
    <ds:schemaRef ds:uri="8065b5fd-482f-4e82-81e0-fa392c3a563f"/>
    <ds:schemaRef ds:uri="721853b8-d97a-4303-8bf9-1c8c7b1c2bc5"/>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09260DE-7F62-41C6-9A2D-A9B04E536A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1516</TotalTime>
  <Words>2603</Words>
  <Application>Microsoft Office PowerPoint</Application>
  <PresentationFormat>Panorámica</PresentationFormat>
  <Paragraphs>228</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Calibri Light</vt:lpstr>
      <vt:lpstr>Century Gothic</vt:lpstr>
      <vt:lpstr>Economica</vt:lpstr>
      <vt:lpstr>Wingdings</vt:lpstr>
      <vt:lpstr>Work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eduardo cetina pineda</dc:creator>
  <cp:lastModifiedBy>Hector Eduardo Vanegas Gamez</cp:lastModifiedBy>
  <cp:revision>28</cp:revision>
  <dcterms:created xsi:type="dcterms:W3CDTF">2022-08-21T22:49:05Z</dcterms:created>
  <dcterms:modified xsi:type="dcterms:W3CDTF">2023-02-17T01:50:52Z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0x0101009627327982EAC5468F32DF6C3420B1AA</vt:lpwstr>
  </property>
  <property fmtid="{D5CDD505-2E9C-101B-9397-08002B2CF9AE}" pid="3" name="MediaServiceImageTags">
    <vt:lpwstr/>
  </property>
</Properties>
</file>