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37"/>
  </p:notesMasterIdLst>
  <p:handoutMasterIdLst>
    <p:handoutMasterId r:id="rId38"/>
  </p:handoutMasterIdLst>
  <p:sldIdLst>
    <p:sldId id="259" r:id="rId2"/>
    <p:sldId id="264" r:id="rId3"/>
    <p:sldId id="410" r:id="rId4"/>
    <p:sldId id="266" r:id="rId5"/>
    <p:sldId id="411" r:id="rId6"/>
    <p:sldId id="267" r:id="rId7"/>
    <p:sldId id="268" r:id="rId8"/>
    <p:sldId id="412" r:id="rId9"/>
    <p:sldId id="374" r:id="rId10"/>
    <p:sldId id="335" r:id="rId11"/>
    <p:sldId id="413" r:id="rId12"/>
    <p:sldId id="376" r:id="rId13"/>
    <p:sldId id="414" r:id="rId14"/>
    <p:sldId id="378" r:id="rId15"/>
    <p:sldId id="379" r:id="rId16"/>
    <p:sldId id="380" r:id="rId17"/>
    <p:sldId id="382" r:id="rId18"/>
    <p:sldId id="384" r:id="rId19"/>
    <p:sldId id="381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415" r:id="rId30"/>
    <p:sldId id="395" r:id="rId31"/>
    <p:sldId id="418" r:id="rId32"/>
    <p:sldId id="416" r:id="rId33"/>
    <p:sldId id="397" r:id="rId34"/>
    <p:sldId id="417" r:id="rId35"/>
    <p:sldId id="399" r:id="rId36"/>
  </p:sldIdLst>
  <p:sldSz cx="9144000" cy="5143500" type="screen16x9"/>
  <p:notesSz cx="700405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60B"/>
    <a:srgbClr val="9FD179"/>
    <a:srgbClr val="52F895"/>
    <a:srgbClr val="000000"/>
    <a:srgbClr val="069169"/>
    <a:srgbClr val="2D6DF4"/>
    <a:srgbClr val="0054BC"/>
    <a:srgbClr val="DC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CD3A6-B397-4FA3-9845-39BA5822A662}" v="2" dt="2019-08-28T12:39:16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02"/>
    <p:restoredTop sz="96642"/>
  </p:normalViewPr>
  <p:slideViewPr>
    <p:cSldViewPr snapToGrid="0" snapToObjects="1">
      <p:cViewPr varScale="1">
        <p:scale>
          <a:sx n="95" d="100"/>
          <a:sy n="95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garciaherreros\AppData\Local\Microsoft\Windows\INetCache\Content.Outlook\RWIZAP6R\Libro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1060B"/>
                </a:solidFill>
                <a:latin typeface="+mn-lt"/>
                <a:ea typeface="+mn-ea"/>
                <a:cs typeface="+mn-cs"/>
              </a:defRPr>
            </a:pPr>
            <a:r>
              <a:rPr lang="es-CO">
                <a:solidFill>
                  <a:srgbClr val="01060B"/>
                </a:solidFill>
              </a:rPr>
              <a:t>Comportamiento</a:t>
            </a:r>
            <a:r>
              <a:rPr lang="es-CO" baseline="0">
                <a:solidFill>
                  <a:srgbClr val="01060B"/>
                </a:solidFill>
              </a:rPr>
              <a:t> Pasajeros</a:t>
            </a:r>
            <a:endParaRPr lang="es-CO">
              <a:solidFill>
                <a:srgbClr val="01060B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1060B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'ppt gra'!$A$10</c:f>
              <c:strCache>
                <c:ptCount val="1"/>
                <c:pt idx="0">
                  <c:v>Nacional</c:v>
                </c:pt>
              </c:strCache>
            </c:strRef>
          </c:tx>
          <c:spPr>
            <a:solidFill>
              <a:srgbClr val="9FD179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01060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'ppt gra'!$B$9:$P$9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'ppt gra'!$B$10:$P$10</c:f>
              <c:numCache>
                <c:formatCode>0.00</c:formatCode>
                <c:ptCount val="15"/>
                <c:pt idx="0">
                  <c:v>15.318371000000001</c:v>
                </c:pt>
                <c:pt idx="1">
                  <c:v>15.876305</c:v>
                </c:pt>
                <c:pt idx="2">
                  <c:v>17.105125000000001</c:v>
                </c:pt>
                <c:pt idx="3">
                  <c:v>17.902574999999999</c:v>
                </c:pt>
                <c:pt idx="4">
                  <c:v>18.671941</c:v>
                </c:pt>
                <c:pt idx="5">
                  <c:v>21.257663000000001</c:v>
                </c:pt>
                <c:pt idx="6">
                  <c:v>28.324649000000001</c:v>
                </c:pt>
                <c:pt idx="7">
                  <c:v>29.004709999999999</c:v>
                </c:pt>
                <c:pt idx="8">
                  <c:v>33.412644</c:v>
                </c:pt>
                <c:pt idx="9">
                  <c:v>38.354725999999999</c:v>
                </c:pt>
                <c:pt idx="10">
                  <c:v>40.827778000000002</c:v>
                </c:pt>
                <c:pt idx="11">
                  <c:v>44.650697999999998</c:v>
                </c:pt>
                <c:pt idx="12">
                  <c:v>46.844538999999997</c:v>
                </c:pt>
                <c:pt idx="13">
                  <c:v>44.912216999999998</c:v>
                </c:pt>
                <c:pt idx="14">
                  <c:v>46.984802000000002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BA-43E6-9881-4F7E5BCB7602}"/>
            </c:ext>
          </c:extLst>
        </c:ser>
        <c:ser>
          <c:idx val="1"/>
          <c:order val="1"/>
          <c:tx>
            <c:strRef>
              <c:f>'ppt gra'!$A$11</c:f>
              <c:strCache>
                <c:ptCount val="1"/>
                <c:pt idx="0">
                  <c:v>Internacional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'ppt gra'!$B$9:$P$9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'ppt gra'!$B$11:$P$11</c:f>
              <c:numCache>
                <c:formatCode>0.00</c:formatCode>
                <c:ptCount val="15"/>
                <c:pt idx="0">
                  <c:v>3.7189329999999998</c:v>
                </c:pt>
                <c:pt idx="1">
                  <c:v>4.2254310000000004</c:v>
                </c:pt>
                <c:pt idx="2">
                  <c:v>4.9497080000000002</c:v>
                </c:pt>
                <c:pt idx="3">
                  <c:v>5.6253900000000003</c:v>
                </c:pt>
                <c:pt idx="4">
                  <c:v>6.0649600000000001</c:v>
                </c:pt>
                <c:pt idx="5">
                  <c:v>6.1306649999999996</c:v>
                </c:pt>
                <c:pt idx="6">
                  <c:v>6.7479170000000002</c:v>
                </c:pt>
                <c:pt idx="7">
                  <c:v>7.52454</c:v>
                </c:pt>
                <c:pt idx="8">
                  <c:v>8.5266730000000006</c:v>
                </c:pt>
                <c:pt idx="9">
                  <c:v>9.740399</c:v>
                </c:pt>
                <c:pt idx="10">
                  <c:v>10.667160000000001</c:v>
                </c:pt>
                <c:pt idx="11">
                  <c:v>11.772997</c:v>
                </c:pt>
                <c:pt idx="12">
                  <c:v>12.726141999999999</c:v>
                </c:pt>
                <c:pt idx="13">
                  <c:v>14.130789999999999</c:v>
                </c:pt>
                <c:pt idx="14">
                  <c:v>15.149868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BA-43E6-9881-4F7E5BCB7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4138815"/>
        <c:axId val="1174145279"/>
        <c:axId val="0"/>
      </c:bar3DChart>
      <c:catAx>
        <c:axId val="644138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1060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4145279"/>
        <c:crosses val="autoZero"/>
        <c:auto val="1"/>
        <c:lblAlgn val="ctr"/>
        <c:lblOffset val="100"/>
        <c:noMultiLvlLbl val="0"/>
      </c:catAx>
      <c:valAx>
        <c:axId val="1174145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1060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44138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tx2">
                  <a:lumMod val="2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carga!$B$313</c:f>
              <c:strCache>
                <c:ptCount val="1"/>
                <c:pt idx="0">
                  <c:v>BOGOTA - ELDORADO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carga!$C$5:$Q$5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carga!$C$313:$Q$313</c:f>
              <c:numCache>
                <c:formatCode>#,##0</c:formatCode>
                <c:ptCount val="15"/>
                <c:pt idx="0">
                  <c:v>534463</c:v>
                </c:pt>
                <c:pt idx="1">
                  <c:v>561355</c:v>
                </c:pt>
                <c:pt idx="2">
                  <c:v>591041</c:v>
                </c:pt>
                <c:pt idx="3">
                  <c:v>594146</c:v>
                </c:pt>
                <c:pt idx="4">
                  <c:v>578812</c:v>
                </c:pt>
                <c:pt idx="5">
                  <c:v>493952</c:v>
                </c:pt>
                <c:pt idx="6">
                  <c:v>593946</c:v>
                </c:pt>
                <c:pt idx="7">
                  <c:v>618063</c:v>
                </c:pt>
                <c:pt idx="8">
                  <c:v>637153</c:v>
                </c:pt>
                <c:pt idx="9">
                  <c:v>622145</c:v>
                </c:pt>
                <c:pt idx="10">
                  <c:v>640535</c:v>
                </c:pt>
                <c:pt idx="11">
                  <c:v>639518</c:v>
                </c:pt>
                <c:pt idx="12">
                  <c:v>674000</c:v>
                </c:pt>
                <c:pt idx="13">
                  <c:v>699525.63699999999</c:v>
                </c:pt>
                <c:pt idx="14">
                  <c:v>738136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91-40B0-B15D-5144E07BF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10864911"/>
        <c:axId val="719029679"/>
      </c:barChart>
      <c:catAx>
        <c:axId val="81086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19029679"/>
        <c:crosses val="autoZero"/>
        <c:auto val="1"/>
        <c:lblAlgn val="ctr"/>
        <c:lblOffset val="100"/>
        <c:noMultiLvlLbl val="0"/>
      </c:catAx>
      <c:valAx>
        <c:axId val="7190296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810864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/>
              <a:t>Historico - Inversiones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Hoja1!$B$1</c:f>
              <c:strCache>
                <c:ptCount val="1"/>
                <c:pt idx="0">
                  <c:v>Ejecutado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1"/>
              <c:layout>
                <c:manualLayout>
                  <c:x val="7.9722820701367478E-3"/>
                  <c:y val="-6.1165387725947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58-460A-841F-791B7D731430}"/>
                </c:ext>
              </c:extLst>
            </c:dLbl>
            <c:dLbl>
              <c:idx val="2"/>
              <c:layout>
                <c:manualLayout>
                  <c:x val="-5.8462726481264356E-17"/>
                  <c:y val="-4.2345268425656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58-460A-841F-791B7D731430}"/>
                </c:ext>
              </c:extLst>
            </c:dLbl>
            <c:dLbl>
              <c:idx val="4"/>
              <c:layout>
                <c:manualLayout>
                  <c:x val="4.9927816520734455E-2"/>
                  <c:y val="7.761111111111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00-41A9-A297-9D5687A753F4}"/>
                </c:ext>
              </c:extLst>
            </c:dLbl>
            <c:dLbl>
              <c:idx val="5"/>
              <c:layout>
                <c:manualLayout>
                  <c:x val="5.2132153644883487E-2"/>
                  <c:y val="5.9972222222222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58-460A-841F-791B7D731430}"/>
                </c:ext>
              </c:extLst>
            </c:dLbl>
            <c:dLbl>
              <c:idx val="6"/>
              <c:layout>
                <c:manualLayout>
                  <c:x val="4.1666671223389039E-2"/>
                  <c:y val="4.70370370370370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E9-4D95-AAF7-9AEBA0E1F6B6}"/>
                </c:ext>
              </c:extLst>
            </c:dLbl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2013 acum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Hoja1!$B$2:$B$8</c:f>
              <c:numCache>
                <c:formatCode>_-"$"* #,##0_-;\-"$"* #,##0_-;_-"$"* "-"??_-;_-@_-</c:formatCode>
                <c:ptCount val="7"/>
                <c:pt idx="0">
                  <c:v>2039911.454716</c:v>
                </c:pt>
                <c:pt idx="1">
                  <c:v>95637.56</c:v>
                </c:pt>
                <c:pt idx="2">
                  <c:v>454589.66436538892</c:v>
                </c:pt>
                <c:pt idx="3">
                  <c:v>890318.81400444452</c:v>
                </c:pt>
                <c:pt idx="4">
                  <c:v>504362</c:v>
                </c:pt>
                <c:pt idx="5">
                  <c:v>696000</c:v>
                </c:pt>
                <c:pt idx="6">
                  <c:v>196000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58-460A-841F-791B7D731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602929728"/>
        <c:axId val="1627418016"/>
      </c:barChart>
      <c:lineChart>
        <c:grouping val="stacked"/>
        <c:varyColors val="0"/>
        <c:ser>
          <c:idx val="0"/>
          <c:order val="0"/>
          <c:tx>
            <c:strRef>
              <c:f>Hoja1!$D$1</c:f>
              <c:strCache>
                <c:ptCount val="1"/>
                <c:pt idx="0">
                  <c:v>Programado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2.3696685412133902E-2"/>
                  <c:y val="2.7777777777777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58-460A-841F-791B7D731430}"/>
                </c:ext>
              </c:extLst>
            </c:dLbl>
            <c:dLbl>
              <c:idx val="1"/>
              <c:layout>
                <c:manualLayout>
                  <c:x val="2.8436022494560589E-2"/>
                  <c:y val="-8.4875562720133283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58-460A-841F-791B7D731430}"/>
                </c:ext>
              </c:extLst>
            </c:dLbl>
            <c:dLbl>
              <c:idx val="2"/>
              <c:layout>
                <c:manualLayout>
                  <c:x val="2.369668541213393E-2"/>
                  <c:y val="-4.6296296296296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58-460A-841F-791B7D731430}"/>
                </c:ext>
              </c:extLst>
            </c:dLbl>
            <c:dLbl>
              <c:idx val="3"/>
              <c:layout>
                <c:manualLayout>
                  <c:x val="2.211690638465828E-2"/>
                  <c:y val="-2.77777777777778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58-460A-841F-791B7D731430}"/>
                </c:ext>
              </c:extLst>
            </c:dLbl>
            <c:dLbl>
              <c:idx val="4"/>
              <c:layout>
                <c:manualLayout>
                  <c:x val="1.4218011247280324E-2"/>
                  <c:y val="-2.77777777777778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58-460A-841F-791B7D731430}"/>
                </c:ext>
              </c:extLst>
            </c:dLbl>
            <c:dLbl>
              <c:idx val="5"/>
              <c:layout>
                <c:manualLayout>
                  <c:x val="0"/>
                  <c:y val="-7.05754473760938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58-460A-841F-791B7D731430}"/>
                </c:ext>
              </c:extLst>
            </c:dLbl>
            <c:dLbl>
              <c:idx val="6"/>
              <c:layout>
                <c:manualLayout>
                  <c:x val="-3.1944447937931955E-2"/>
                  <c:y val="-7.99629629629629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E9-4D95-AAF7-9AEBA0E1F6B6}"/>
                </c:ext>
              </c:extLst>
            </c:dLbl>
            <c:numFmt formatCode="_(&quot;$&quot;* #,##0_);_(&quot;$&quot;* \(#,##0\);_(&quot;$&quot;* &quot;-&quot;_);_(@_)" sourceLinked="0"/>
            <c:spPr>
              <a:noFill/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Hoja1!$C$2:$C$8</c:f>
              <c:strCache>
                <c:ptCount val="7"/>
                <c:pt idx="0">
                  <c:v>2013 acum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Hoja1!$D$2:$D$8</c:f>
              <c:numCache>
                <c:formatCode>_-"$"* #,##0_-;\-"$"* #,##0_-;_-"$"* "-"??_-;_-@_-</c:formatCode>
                <c:ptCount val="7"/>
                <c:pt idx="0">
                  <c:v>2039911.454716</c:v>
                </c:pt>
                <c:pt idx="1">
                  <c:v>100000</c:v>
                </c:pt>
                <c:pt idx="2">
                  <c:v>450000</c:v>
                </c:pt>
                <c:pt idx="3">
                  <c:v>500000</c:v>
                </c:pt>
                <c:pt idx="4">
                  <c:v>500000</c:v>
                </c:pt>
                <c:pt idx="5">
                  <c:v>554732</c:v>
                </c:pt>
                <c:pt idx="6">
                  <c:v>260000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058-460A-841F-791B7D731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2929728"/>
        <c:axId val="1627418016"/>
      </c:lineChart>
      <c:valAx>
        <c:axId val="162741801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602929728"/>
        <c:crosses val="autoZero"/>
        <c:crossBetween val="between"/>
      </c:valAx>
      <c:catAx>
        <c:axId val="160292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627418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89DAB7-8E8F-4F05-91C5-B801FDE0ACFA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3E7C79BF-424D-4177-B94E-382367113110}">
      <dgm:prSet phldrT="[Texto]" custT="1"/>
      <dgm:spPr>
        <a:ln>
          <a:solidFill>
            <a:srgbClr val="023F78"/>
          </a:solidFill>
        </a:ln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Cerca de </a:t>
          </a: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24.000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m</a:t>
          </a:r>
          <a:r>
            <a:rPr lang="es-CO" sz="1000" b="0" i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² de áreas comerciales</a:t>
          </a:r>
          <a:endParaRPr lang="es-ES" sz="1000" b="0" i="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E26F131-5DBE-4F9D-B893-570F87CDCA87}" type="parTrans" cxnId="{1FC8DC79-0893-41C1-9195-018B1428DFEE}">
      <dgm:prSet/>
      <dgm:spPr/>
      <dgm:t>
        <a:bodyPr/>
        <a:lstStyle/>
        <a:p>
          <a:endParaRPr lang="es-ES" sz="1400"/>
        </a:p>
      </dgm:t>
    </dgm:pt>
    <dgm:pt modelId="{4B349AC7-EDA8-4A5D-9671-5C460787CA30}" type="sibTrans" cxnId="{1FC8DC79-0893-41C1-9195-018B1428DFEE}">
      <dgm:prSet/>
      <dgm:spPr/>
      <dgm:t>
        <a:bodyPr/>
        <a:lstStyle/>
        <a:p>
          <a:endParaRPr lang="es-ES" sz="1400"/>
        </a:p>
      </dgm:t>
    </dgm:pt>
    <dgm:pt modelId="{4C4BB852-A86F-41CE-8DA6-9BDDA0D8F197}">
      <dgm:prSet phldrT="[Texto]" custT="1"/>
      <dgm:spPr>
        <a:ln>
          <a:solidFill>
            <a:srgbClr val="023F78"/>
          </a:solidFill>
        </a:ln>
      </dgm:spPr>
      <dgm:t>
        <a:bodyPr/>
        <a:lstStyle/>
        <a:p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1.669</a:t>
          </a:r>
          <a:r>
            <a:rPr lang="es-ES" sz="1000" b="1" i="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cupos para parqueaderos</a:t>
          </a:r>
        </a:p>
      </dgm:t>
    </dgm:pt>
    <dgm:pt modelId="{12012C59-7A22-46FC-AC3D-CFEC205D43CD}" type="parTrans" cxnId="{A07A1983-BB23-47E5-A187-E5A5D565C8CE}">
      <dgm:prSet/>
      <dgm:spPr/>
      <dgm:t>
        <a:bodyPr/>
        <a:lstStyle/>
        <a:p>
          <a:endParaRPr lang="es-ES" sz="1400"/>
        </a:p>
      </dgm:t>
    </dgm:pt>
    <dgm:pt modelId="{89831F0A-BDCA-4647-936E-B65D53C4782F}" type="sibTrans" cxnId="{A07A1983-BB23-47E5-A187-E5A5D565C8CE}">
      <dgm:prSet/>
      <dgm:spPr/>
      <dgm:t>
        <a:bodyPr/>
        <a:lstStyle/>
        <a:p>
          <a:endParaRPr lang="es-ES" sz="1400"/>
        </a:p>
      </dgm:t>
    </dgm:pt>
    <dgm:pt modelId="{45EA5CAB-37C3-4B5F-BB09-57565E39A746}">
      <dgm:prSet phldrT="[Texto]" custT="1"/>
      <dgm:spPr>
        <a:ln>
          <a:solidFill>
            <a:srgbClr val="023F78"/>
          </a:solidFill>
        </a:ln>
      </dgm:spPr>
      <dgm:t>
        <a:bodyPr/>
        <a:lstStyle/>
        <a:p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Procesa cerca del </a:t>
          </a:r>
          <a:r>
            <a:rPr lang="es-ES" sz="1000" b="1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70%</a:t>
          </a:r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la carga aérea de todo el país con más de </a:t>
          </a:r>
          <a:r>
            <a:rPr lang="es-ES" sz="1000" b="1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670.000</a:t>
          </a:r>
          <a:r>
            <a:rPr lang="es-ES" sz="1000" b="0" i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TM </a:t>
          </a:r>
        </a:p>
      </dgm:t>
    </dgm:pt>
    <dgm:pt modelId="{F6B21F01-E871-4730-B2EC-1B2163C7DA61}" type="parTrans" cxnId="{2904EEFE-8784-4819-ADDF-5FEAC3619344}">
      <dgm:prSet/>
      <dgm:spPr/>
      <dgm:t>
        <a:bodyPr/>
        <a:lstStyle/>
        <a:p>
          <a:endParaRPr lang="es-ES" sz="1400"/>
        </a:p>
      </dgm:t>
    </dgm:pt>
    <dgm:pt modelId="{E0BFC8C5-1D16-4BF5-8F06-0A68A997622A}" type="sibTrans" cxnId="{2904EEFE-8784-4819-ADDF-5FEAC3619344}">
      <dgm:prSet/>
      <dgm:spPr/>
      <dgm:t>
        <a:bodyPr/>
        <a:lstStyle/>
        <a:p>
          <a:endParaRPr lang="es-ES" sz="1400"/>
        </a:p>
      </dgm:t>
    </dgm:pt>
    <dgm:pt modelId="{7998AE51-D412-4784-BBDC-F9DF3004CF61}">
      <dgm:prSet phldrT="[Texto]" custT="1"/>
      <dgm:spPr>
        <a:ln>
          <a:solidFill>
            <a:srgbClr val="023F78"/>
          </a:solidFill>
        </a:ln>
      </dgm:spPr>
      <dgm:t>
        <a:bodyPr/>
        <a:lstStyle/>
        <a:p>
          <a:r>
            <a:rPr lang="es-ES" sz="1000" b="1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47</a:t>
          </a:r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destinos nacionales y</a:t>
          </a:r>
          <a:r>
            <a:rPr lang="es-ES" sz="1000" b="0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000" b="1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49</a:t>
          </a:r>
          <a:r>
            <a:rPr lang="es-ES" sz="1000" b="0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destinos internacionales</a:t>
          </a:r>
        </a:p>
      </dgm:t>
    </dgm:pt>
    <dgm:pt modelId="{69828F3A-84E3-446C-A187-822AAA6365B0}" type="parTrans" cxnId="{D7FCDD51-9462-477B-86CE-D3B07B9573A3}">
      <dgm:prSet/>
      <dgm:spPr/>
      <dgm:t>
        <a:bodyPr/>
        <a:lstStyle/>
        <a:p>
          <a:endParaRPr lang="es-ES" sz="1400"/>
        </a:p>
      </dgm:t>
    </dgm:pt>
    <dgm:pt modelId="{2B691859-FD40-4F0D-9E3F-4F84E4E95940}" type="sibTrans" cxnId="{D7FCDD51-9462-477B-86CE-D3B07B9573A3}">
      <dgm:prSet/>
      <dgm:spPr/>
      <dgm:t>
        <a:bodyPr/>
        <a:lstStyle/>
        <a:p>
          <a:endParaRPr lang="es-ES" sz="1400"/>
        </a:p>
      </dgm:t>
    </dgm:pt>
    <dgm:pt modelId="{C697B460-EA36-4C96-8C8B-D9E4B3A6253B}">
      <dgm:prSet custT="1"/>
      <dgm:spPr>
        <a:ln>
          <a:solidFill>
            <a:srgbClr val="023F78"/>
          </a:solidFill>
        </a:ln>
      </dgm:spPr>
      <dgm:t>
        <a:bodyPr/>
        <a:lstStyle/>
        <a:p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1.069</a:t>
          </a:r>
          <a:r>
            <a:rPr lang="es-ES" sz="1000" b="1" i="0" kern="120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cámaras de seguridad</a:t>
          </a:r>
        </a:p>
      </dgm:t>
    </dgm:pt>
    <dgm:pt modelId="{9A0B1BC5-AD05-4266-B552-3DC4C28C600A}" type="parTrans" cxnId="{F4E47195-C0B5-4D89-97C2-A8F4045A8C10}">
      <dgm:prSet/>
      <dgm:spPr/>
      <dgm:t>
        <a:bodyPr/>
        <a:lstStyle/>
        <a:p>
          <a:endParaRPr lang="es-ES" sz="1400"/>
        </a:p>
      </dgm:t>
    </dgm:pt>
    <dgm:pt modelId="{D3A2DD4D-4D66-48F2-8EA2-C81853839DFE}" type="sibTrans" cxnId="{F4E47195-C0B5-4D89-97C2-A8F4045A8C10}">
      <dgm:prSet/>
      <dgm:spPr/>
      <dgm:t>
        <a:bodyPr/>
        <a:lstStyle/>
        <a:p>
          <a:endParaRPr lang="es-ES" sz="1400"/>
        </a:p>
      </dgm:t>
    </dgm:pt>
    <dgm:pt modelId="{CC771709-B778-4DDB-87DB-577582D7E8A6}">
      <dgm:prSet custT="1"/>
      <dgm:spPr>
        <a:ln>
          <a:solidFill>
            <a:srgbClr val="023F78"/>
          </a:solidFill>
        </a:ln>
      </dgm:spPr>
      <dgm:t>
        <a:bodyPr/>
        <a:lstStyle/>
        <a:p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Más de </a:t>
          </a:r>
          <a:r>
            <a:rPr lang="es-ES" sz="1000" b="1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es-ES" sz="1000" b="0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marcas comerciales</a:t>
          </a:r>
        </a:p>
      </dgm:t>
    </dgm:pt>
    <dgm:pt modelId="{A671039C-9BFB-4F13-B37A-EDC2861BF987}" type="parTrans" cxnId="{0983B889-1AC8-4568-BC6C-A8BDA710C9AC}">
      <dgm:prSet/>
      <dgm:spPr/>
      <dgm:t>
        <a:bodyPr/>
        <a:lstStyle/>
        <a:p>
          <a:endParaRPr lang="es-ES" sz="1400"/>
        </a:p>
      </dgm:t>
    </dgm:pt>
    <dgm:pt modelId="{E1905322-F147-41F7-ADAA-FE0BED8D6651}" type="sibTrans" cxnId="{0983B889-1AC8-4568-BC6C-A8BDA710C9AC}">
      <dgm:prSet/>
      <dgm:spPr/>
      <dgm:t>
        <a:bodyPr/>
        <a:lstStyle/>
        <a:p>
          <a:endParaRPr lang="es-ES" sz="1400"/>
        </a:p>
      </dgm:t>
    </dgm:pt>
    <dgm:pt modelId="{BAF7C8D3-6482-4942-8920-99B8067501EE}">
      <dgm:prSet custT="1"/>
      <dgm:spPr>
        <a:ln>
          <a:solidFill>
            <a:srgbClr val="023F78"/>
          </a:solidFill>
        </a:ln>
      </dgm:spPr>
      <dgm:t>
        <a:bodyPr/>
        <a:lstStyle/>
        <a:p>
          <a:r>
            <a:rPr lang="es-ES" sz="10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salas VIP</a:t>
          </a:r>
        </a:p>
      </dgm:t>
    </dgm:pt>
    <dgm:pt modelId="{54507142-EA12-4E42-8D7E-6557012388C5}" type="parTrans" cxnId="{AD56903D-CA7B-4863-90BD-D3F9CAEB6CC8}">
      <dgm:prSet/>
      <dgm:spPr/>
      <dgm:t>
        <a:bodyPr/>
        <a:lstStyle/>
        <a:p>
          <a:endParaRPr lang="es-ES" sz="1400"/>
        </a:p>
      </dgm:t>
    </dgm:pt>
    <dgm:pt modelId="{7920CC43-97A0-422F-B5AB-C681E7265470}" type="sibTrans" cxnId="{AD56903D-CA7B-4863-90BD-D3F9CAEB6CC8}">
      <dgm:prSet/>
      <dgm:spPr/>
      <dgm:t>
        <a:bodyPr/>
        <a:lstStyle/>
        <a:p>
          <a:endParaRPr lang="es-ES" sz="1400"/>
        </a:p>
      </dgm:t>
    </dgm:pt>
    <dgm:pt modelId="{2E1D20E6-1EF8-49F8-A8E8-308CC317F5C5}">
      <dgm:prSet custT="1"/>
      <dgm:spPr>
        <a:ln>
          <a:solidFill>
            <a:srgbClr val="023F78"/>
          </a:solidFill>
        </a:ln>
      </dgm:spPr>
      <dgm:t>
        <a:bodyPr/>
        <a:lstStyle/>
        <a:p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Reconocido como </a:t>
          </a:r>
          <a:r>
            <a:rPr lang="es-ES" sz="1000" b="0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el </a:t>
          </a:r>
          <a:r>
            <a:rPr lang="es-ES" sz="1000" b="1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mejor aeropuerto de Suramérica </a:t>
          </a:r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 2016 y 2017, según Skytrax</a:t>
          </a:r>
        </a:p>
      </dgm:t>
    </dgm:pt>
    <dgm:pt modelId="{4459E81A-4AB3-4B0A-8A6C-8B52CCB330F8}" type="parTrans" cxnId="{A17A6E05-BF65-4098-BD6E-97B18D1A94D1}">
      <dgm:prSet/>
      <dgm:spPr/>
      <dgm:t>
        <a:bodyPr/>
        <a:lstStyle/>
        <a:p>
          <a:endParaRPr lang="es-ES" sz="1400"/>
        </a:p>
      </dgm:t>
    </dgm:pt>
    <dgm:pt modelId="{FCB7DBD2-8F14-4A96-86A4-EF3C2209FA72}" type="sibTrans" cxnId="{A17A6E05-BF65-4098-BD6E-97B18D1A94D1}">
      <dgm:prSet/>
      <dgm:spPr/>
      <dgm:t>
        <a:bodyPr/>
        <a:lstStyle/>
        <a:p>
          <a:endParaRPr lang="es-ES" sz="1400"/>
        </a:p>
      </dgm:t>
    </dgm:pt>
    <dgm:pt modelId="{925E9BCB-9DB0-4B00-8C35-5A2B6AC3A367}">
      <dgm:prSet custT="1"/>
      <dgm:spPr>
        <a:ln>
          <a:solidFill>
            <a:srgbClr val="023F78"/>
          </a:solidFill>
        </a:ln>
      </dgm:spPr>
      <dgm:t>
        <a:bodyPr/>
        <a:lstStyle/>
        <a:p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Cerda de </a:t>
          </a:r>
          <a:r>
            <a:rPr lang="es-ES" sz="1000" b="1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25.000</a:t>
          </a:r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personas conforman la comunidad aeroportuaria</a:t>
          </a:r>
        </a:p>
      </dgm:t>
    </dgm:pt>
    <dgm:pt modelId="{8EF4E6FD-DE28-468F-96A3-A9C6926513A2}" type="parTrans" cxnId="{7F95098B-A07C-415D-AA1E-EA48A279E882}">
      <dgm:prSet/>
      <dgm:spPr/>
      <dgm:t>
        <a:bodyPr/>
        <a:lstStyle/>
        <a:p>
          <a:endParaRPr lang="es-ES" sz="1400"/>
        </a:p>
      </dgm:t>
    </dgm:pt>
    <dgm:pt modelId="{E9829DAD-8764-4819-9F08-CB511B868BDF}" type="sibTrans" cxnId="{7F95098B-A07C-415D-AA1E-EA48A279E882}">
      <dgm:prSet/>
      <dgm:spPr/>
      <dgm:t>
        <a:bodyPr/>
        <a:lstStyle/>
        <a:p>
          <a:endParaRPr lang="es-ES" sz="1400"/>
        </a:p>
      </dgm:t>
    </dgm:pt>
    <dgm:pt modelId="{4B211663-948D-409D-B41D-756611193C49}">
      <dgm:prSet custT="1"/>
      <dgm:spPr>
        <a:ln>
          <a:solidFill>
            <a:srgbClr val="023F78"/>
          </a:solidFill>
        </a:ln>
      </dgm:spPr>
      <dgm:t>
        <a:bodyPr/>
        <a:lstStyle/>
        <a:p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Alrededor de </a:t>
          </a:r>
          <a:r>
            <a:rPr lang="es-ES" sz="1000" b="1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100.000</a:t>
          </a:r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pasajeros por día transitan por el aeropuerto</a:t>
          </a:r>
        </a:p>
      </dgm:t>
    </dgm:pt>
    <dgm:pt modelId="{95D1F81C-D41D-4D57-8A0F-441D34412F35}" type="parTrans" cxnId="{EAF7A0F6-3242-4669-896D-00FC4C04DDE4}">
      <dgm:prSet/>
      <dgm:spPr/>
      <dgm:t>
        <a:bodyPr/>
        <a:lstStyle/>
        <a:p>
          <a:endParaRPr lang="es-ES" sz="1400"/>
        </a:p>
      </dgm:t>
    </dgm:pt>
    <dgm:pt modelId="{76FA3F76-5571-49EF-95A7-05828A657349}" type="sibTrans" cxnId="{EAF7A0F6-3242-4669-896D-00FC4C04DDE4}">
      <dgm:prSet/>
      <dgm:spPr/>
      <dgm:t>
        <a:bodyPr/>
        <a:lstStyle/>
        <a:p>
          <a:endParaRPr lang="es-ES" sz="1400"/>
        </a:p>
      </dgm:t>
    </dgm:pt>
    <dgm:pt modelId="{D2F57823-009A-440B-8A14-A30630BC3935}">
      <dgm:prSet custT="1"/>
      <dgm:spPr>
        <a:ln>
          <a:solidFill>
            <a:srgbClr val="023F78"/>
          </a:solidFill>
        </a:ln>
      </dgm:spPr>
      <dgm:t>
        <a:bodyPr/>
        <a:lstStyle/>
        <a:p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Cerca de </a:t>
          </a:r>
          <a:r>
            <a:rPr lang="es-ES" sz="1000" b="1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800</a:t>
          </a:r>
          <a:r>
            <a:rPr lang="es-ES" sz="1000" b="1" i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operaciones realizadas por día</a:t>
          </a:r>
        </a:p>
      </dgm:t>
    </dgm:pt>
    <dgm:pt modelId="{DCD72B74-09DB-4157-B48B-A065DEEEF8DD}" type="parTrans" cxnId="{482858D1-1730-4E95-9B82-D0D5C68ACF6B}">
      <dgm:prSet/>
      <dgm:spPr/>
      <dgm:t>
        <a:bodyPr/>
        <a:lstStyle/>
        <a:p>
          <a:endParaRPr lang="es-ES" sz="1400"/>
        </a:p>
      </dgm:t>
    </dgm:pt>
    <dgm:pt modelId="{5F1B175F-0E75-467C-AB46-CF2C9A50CE11}" type="sibTrans" cxnId="{482858D1-1730-4E95-9B82-D0D5C68ACF6B}">
      <dgm:prSet/>
      <dgm:spPr/>
      <dgm:t>
        <a:bodyPr/>
        <a:lstStyle/>
        <a:p>
          <a:endParaRPr lang="es-ES" sz="1400"/>
        </a:p>
      </dgm:t>
    </dgm:pt>
    <dgm:pt modelId="{3B931489-3E87-4900-8FF4-EFA5D49CA458}">
      <dgm:prSet custT="1"/>
      <dgm:spPr>
        <a:ln>
          <a:solidFill>
            <a:srgbClr val="023F78"/>
          </a:solidFill>
        </a:ln>
      </dgm:spPr>
      <dgm:t>
        <a:bodyPr/>
        <a:lstStyle/>
        <a:p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Capacidad para </a:t>
          </a:r>
          <a:r>
            <a:rPr lang="es-ES" sz="1000" b="1" i="0" dirty="0">
              <a:solidFill>
                <a:srgbClr val="023F78"/>
              </a:solidFill>
              <a:latin typeface="Arial" panose="020B0604020202020204" pitchFamily="34" charset="0"/>
              <a:cs typeface="Arial" panose="020B0604020202020204" pitchFamily="34" charset="0"/>
            </a:rPr>
            <a:t>40</a:t>
          </a:r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millones de pasajeros</a:t>
          </a:r>
        </a:p>
      </dgm:t>
    </dgm:pt>
    <dgm:pt modelId="{7234EFD7-F7D4-4022-889B-A4C037FF5D40}" type="parTrans" cxnId="{B5767A61-E935-44AA-ACE9-E3CC7A11A6C3}">
      <dgm:prSet/>
      <dgm:spPr/>
      <dgm:t>
        <a:bodyPr/>
        <a:lstStyle/>
        <a:p>
          <a:endParaRPr lang="es-ES" sz="1400"/>
        </a:p>
      </dgm:t>
    </dgm:pt>
    <dgm:pt modelId="{05D150CE-55BE-462F-8A4D-6BE0770BE3B2}" type="sibTrans" cxnId="{B5767A61-E935-44AA-ACE9-E3CC7A11A6C3}">
      <dgm:prSet/>
      <dgm:spPr/>
      <dgm:t>
        <a:bodyPr/>
        <a:lstStyle/>
        <a:p>
          <a:endParaRPr lang="es-ES" sz="1400"/>
        </a:p>
      </dgm:t>
    </dgm:pt>
    <dgm:pt modelId="{0C9D8A1B-8E9B-4F71-A39B-D2DF60886147}">
      <dgm:prSet custT="1"/>
      <dgm:spPr>
        <a:ln>
          <a:solidFill>
            <a:srgbClr val="023F78"/>
          </a:solidFill>
        </a:ln>
      </dgm:spPr>
      <dgm:t>
        <a:bodyPr/>
        <a:lstStyle/>
        <a:p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Capacidad para movilizar </a:t>
          </a:r>
          <a:r>
            <a:rPr lang="es-ES" sz="1000" b="1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7.200</a:t>
          </a:r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maletas por hora</a:t>
          </a:r>
        </a:p>
      </dgm:t>
    </dgm:pt>
    <dgm:pt modelId="{AF834C61-BCED-4652-8DB4-75279CF94202}" type="parTrans" cxnId="{8A351E47-33EA-450F-B76F-0B5F27C978B2}">
      <dgm:prSet/>
      <dgm:spPr/>
      <dgm:t>
        <a:bodyPr/>
        <a:lstStyle/>
        <a:p>
          <a:endParaRPr lang="es-ES" sz="1400"/>
        </a:p>
      </dgm:t>
    </dgm:pt>
    <dgm:pt modelId="{917A3BC6-4AA9-4DBE-937E-FB26B198171D}" type="sibTrans" cxnId="{8A351E47-33EA-450F-B76F-0B5F27C978B2}">
      <dgm:prSet/>
      <dgm:spPr/>
      <dgm:t>
        <a:bodyPr/>
        <a:lstStyle/>
        <a:p>
          <a:endParaRPr lang="es-ES" sz="1400"/>
        </a:p>
      </dgm:t>
    </dgm:pt>
    <dgm:pt modelId="{7B10C7AF-EAAE-4BB3-A12F-F680F6C7BA70}">
      <dgm:prSet custT="1"/>
      <dgm:spPr>
        <a:ln>
          <a:solidFill>
            <a:srgbClr val="023F78"/>
          </a:solidFill>
        </a:ln>
      </dgm:spPr>
      <dgm:t>
        <a:bodyPr/>
        <a:lstStyle/>
        <a:p>
          <a:r>
            <a:rPr lang="es-ES" sz="1000" b="1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90</a:t>
          </a:r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posiciones de parqueo para aviones de pasajeros</a:t>
          </a:r>
        </a:p>
      </dgm:t>
    </dgm:pt>
    <dgm:pt modelId="{C792933F-B696-406C-8568-E0DCEE49138A}" type="parTrans" cxnId="{40176345-BE6C-4790-B4F5-6B3FAF61C230}">
      <dgm:prSet/>
      <dgm:spPr/>
      <dgm:t>
        <a:bodyPr/>
        <a:lstStyle/>
        <a:p>
          <a:endParaRPr lang="es-ES" sz="1400"/>
        </a:p>
      </dgm:t>
    </dgm:pt>
    <dgm:pt modelId="{9E01F132-036E-400F-9754-311C81FA3433}" type="sibTrans" cxnId="{40176345-BE6C-4790-B4F5-6B3FAF61C230}">
      <dgm:prSet/>
      <dgm:spPr/>
      <dgm:t>
        <a:bodyPr/>
        <a:lstStyle/>
        <a:p>
          <a:endParaRPr lang="es-ES" sz="1400"/>
        </a:p>
      </dgm:t>
    </dgm:pt>
    <dgm:pt modelId="{C14F7138-156C-4729-A718-DB568DC3B1D9}">
      <dgm:prSet custT="1"/>
      <dgm:spPr>
        <a:ln>
          <a:solidFill>
            <a:srgbClr val="023F78"/>
          </a:solidFill>
        </a:ln>
      </dgm:spPr>
      <dgm:t>
        <a:bodyPr/>
        <a:lstStyle/>
        <a:p>
          <a:r>
            <a:rPr lang="es-ES" sz="1000" b="1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152</a:t>
          </a:r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mostradores de check-in</a:t>
          </a:r>
        </a:p>
        <a:p>
          <a:r>
            <a:rPr lang="es-ES" sz="1000" b="1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50</a:t>
          </a:r>
          <a:r>
            <a:rPr lang="es-ES" sz="1000" b="0" i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módulos de auto check-in</a:t>
          </a:r>
        </a:p>
      </dgm:t>
    </dgm:pt>
    <dgm:pt modelId="{FD2181B5-EF6A-4CF9-AD0E-922E0F81AFB8}" type="parTrans" cxnId="{5308A542-7467-44FF-AD56-EA15F137725A}">
      <dgm:prSet/>
      <dgm:spPr/>
      <dgm:t>
        <a:bodyPr/>
        <a:lstStyle/>
        <a:p>
          <a:endParaRPr lang="es-ES" sz="1400"/>
        </a:p>
      </dgm:t>
    </dgm:pt>
    <dgm:pt modelId="{BA15A229-8081-4B5C-90C7-1A321426C4A4}" type="sibTrans" cxnId="{5308A542-7467-44FF-AD56-EA15F137725A}">
      <dgm:prSet/>
      <dgm:spPr/>
      <dgm:t>
        <a:bodyPr/>
        <a:lstStyle/>
        <a:p>
          <a:endParaRPr lang="es-ES" sz="1400"/>
        </a:p>
      </dgm:t>
    </dgm:pt>
    <dgm:pt modelId="{5AD87597-49F9-461D-91F6-8BDC4073C020}">
      <dgm:prSet custT="1"/>
      <dgm:spPr>
        <a:ln>
          <a:solidFill>
            <a:srgbClr val="023F78"/>
          </a:solidFill>
        </a:ln>
      </dgm:spPr>
      <dgm:t>
        <a:bodyPr/>
        <a:lstStyle/>
        <a:p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Primer aeropuerto de Colombia acreditado en </a:t>
          </a:r>
          <a:r>
            <a:rPr lang="es-ES" sz="1000" b="1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2017</a:t>
          </a:r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con la huella de carbono Nivel Mapping</a:t>
          </a:r>
        </a:p>
      </dgm:t>
    </dgm:pt>
    <dgm:pt modelId="{2EF34933-6D85-49E1-AA64-F4F8AA579E2C}" type="parTrans" cxnId="{B7B0006F-2BAD-46FF-9ADB-5F60F138C77D}">
      <dgm:prSet/>
      <dgm:spPr/>
      <dgm:t>
        <a:bodyPr/>
        <a:lstStyle/>
        <a:p>
          <a:endParaRPr lang="es-ES" sz="1400"/>
        </a:p>
      </dgm:t>
    </dgm:pt>
    <dgm:pt modelId="{FB2CC551-97BC-479B-9F09-A45CC336F8F1}" type="sibTrans" cxnId="{B7B0006F-2BAD-46FF-9ADB-5F60F138C77D}">
      <dgm:prSet/>
      <dgm:spPr/>
      <dgm:t>
        <a:bodyPr/>
        <a:lstStyle/>
        <a:p>
          <a:endParaRPr lang="es-ES" sz="1400"/>
        </a:p>
      </dgm:t>
    </dgm:pt>
    <dgm:pt modelId="{0CCB4B36-F6A6-4409-AEB9-353720E0642A}">
      <dgm:prSet custT="1"/>
      <dgm:spPr>
        <a:ln>
          <a:solidFill>
            <a:srgbClr val="023F78"/>
          </a:solidFill>
        </a:ln>
      </dgm:spPr>
      <dgm:t>
        <a:bodyPr/>
        <a:lstStyle/>
        <a:p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Más del </a:t>
          </a:r>
          <a:r>
            <a:rPr lang="es-ES" sz="1000" b="1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50%</a:t>
          </a:r>
          <a:r>
            <a:rPr lang="es-ES" sz="1000" b="0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los residuos del aeropuerto son aprovechados</a:t>
          </a:r>
        </a:p>
      </dgm:t>
    </dgm:pt>
    <dgm:pt modelId="{5835F3E6-56FE-49CF-91F0-7B1322E3A417}" type="parTrans" cxnId="{4BB1D0D1-52CB-4284-98EE-EF73F2573BF1}">
      <dgm:prSet/>
      <dgm:spPr/>
      <dgm:t>
        <a:bodyPr/>
        <a:lstStyle/>
        <a:p>
          <a:endParaRPr lang="es-ES" sz="1400"/>
        </a:p>
      </dgm:t>
    </dgm:pt>
    <dgm:pt modelId="{099C0932-B2E3-4B16-9612-BAA7F3814C97}" type="sibTrans" cxnId="{4BB1D0D1-52CB-4284-98EE-EF73F2573BF1}">
      <dgm:prSet/>
      <dgm:spPr/>
      <dgm:t>
        <a:bodyPr/>
        <a:lstStyle/>
        <a:p>
          <a:endParaRPr lang="es-ES" sz="1400"/>
        </a:p>
      </dgm:t>
    </dgm:pt>
    <dgm:pt modelId="{2EFFEEA2-E11B-4258-A9F9-83268E52461A}">
      <dgm:prSet custT="1"/>
      <dgm:spPr>
        <a:ln>
          <a:solidFill>
            <a:srgbClr val="023F78"/>
          </a:solidFill>
        </a:ln>
      </dgm:spPr>
      <dgm:t>
        <a:bodyPr/>
        <a:lstStyle/>
        <a:p>
          <a:r>
            <a:rPr lang="es-CO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 la ampliación de la terminal se completan </a:t>
          </a:r>
          <a:r>
            <a:rPr lang="es-CO" sz="1000" b="1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223.700 m</a:t>
          </a:r>
          <a:r>
            <a:rPr lang="es-CO" sz="1000" b="1" i="0" dirty="0">
              <a:solidFill>
                <a:srgbClr val="EC670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²</a:t>
          </a:r>
          <a:r>
            <a:rPr lang="es-CO" sz="1000" b="0" i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equivalentes a cerca de 35 canchas de futbol</a:t>
          </a:r>
        </a:p>
      </dgm:t>
    </dgm:pt>
    <dgm:pt modelId="{CFC2CFFB-2ADE-4BB0-B008-78A1C41661F5}" type="parTrans" cxnId="{ED23ACE1-AD88-4F4A-B8CA-B418FE1EDCA0}">
      <dgm:prSet/>
      <dgm:spPr/>
      <dgm:t>
        <a:bodyPr/>
        <a:lstStyle/>
        <a:p>
          <a:endParaRPr lang="es-ES" sz="1400"/>
        </a:p>
      </dgm:t>
    </dgm:pt>
    <dgm:pt modelId="{47977BBD-E831-4CF0-BAE5-9E02A0F6540A}" type="sibTrans" cxnId="{ED23ACE1-AD88-4F4A-B8CA-B418FE1EDCA0}">
      <dgm:prSet/>
      <dgm:spPr/>
      <dgm:t>
        <a:bodyPr/>
        <a:lstStyle/>
        <a:p>
          <a:endParaRPr lang="es-ES" sz="1400"/>
        </a:p>
      </dgm:t>
    </dgm:pt>
    <dgm:pt modelId="{A45A3F84-73FC-45DB-A3A6-8DCEED2B3CB5}">
      <dgm:prSet custT="1"/>
      <dgm:spPr>
        <a:ln>
          <a:solidFill>
            <a:srgbClr val="023F78"/>
          </a:solidFill>
        </a:ln>
      </dgm:spPr>
      <dgm:t>
        <a:bodyPr/>
        <a:lstStyle/>
        <a:p>
          <a:r>
            <a:rPr lang="es-CO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Más de </a:t>
          </a:r>
          <a:r>
            <a:rPr lang="es-CO" sz="1000" b="1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25.000</a:t>
          </a:r>
          <a:r>
            <a:rPr lang="es-CO" sz="1000" b="0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 m³ </a:t>
          </a:r>
          <a:r>
            <a:rPr lang="es-CO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aguas lluvias tratadas al año </a:t>
          </a:r>
        </a:p>
      </dgm:t>
    </dgm:pt>
    <dgm:pt modelId="{B994B816-514E-4ABC-860B-336C359524CD}" type="parTrans" cxnId="{7549C5DB-042E-4F22-92AA-D1178501364B}">
      <dgm:prSet/>
      <dgm:spPr/>
      <dgm:t>
        <a:bodyPr/>
        <a:lstStyle/>
        <a:p>
          <a:endParaRPr lang="es-ES" sz="1400"/>
        </a:p>
      </dgm:t>
    </dgm:pt>
    <dgm:pt modelId="{9AF017C6-4791-4C8D-AE72-4EDFFB7C1940}" type="sibTrans" cxnId="{7549C5DB-042E-4F22-92AA-D1178501364B}">
      <dgm:prSet/>
      <dgm:spPr/>
      <dgm:t>
        <a:bodyPr/>
        <a:lstStyle/>
        <a:p>
          <a:endParaRPr lang="es-ES" sz="1400"/>
        </a:p>
      </dgm:t>
    </dgm:pt>
    <dgm:pt modelId="{885157DE-84ED-4457-A7E3-A9D8E15A8970}">
      <dgm:prSet phldrT="[Texto]" custT="1"/>
      <dgm:spPr>
        <a:ln>
          <a:solidFill>
            <a:srgbClr val="023F78"/>
          </a:solidFill>
        </a:ln>
      </dgm:spPr>
      <dgm:t>
        <a:bodyPr/>
        <a:lstStyle/>
        <a:p>
          <a:r>
            <a:rPr lang="es-ES" sz="1000" kern="1200" dirty="0">
              <a:latin typeface="Arial" panose="020B0604020202020204" pitchFamily="34" charset="0"/>
              <a:cs typeface="Arial" panose="020B0604020202020204" pitchFamily="34" charset="0"/>
            </a:rPr>
            <a:t>El Dorado promueve </a:t>
          </a:r>
          <a:r>
            <a:rPr lang="es-ES" sz="100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l</a:t>
          </a: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 conectividad del país</a:t>
          </a:r>
          <a:r>
            <a:rPr lang="es-ES" sz="100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000" kern="1200" dirty="0">
              <a:latin typeface="Arial" panose="020B0604020202020204" pitchFamily="34" charset="0"/>
              <a:cs typeface="Arial" panose="020B0604020202020204" pitchFamily="34" charset="0"/>
            </a:rPr>
            <a:t>y es el tercer aeropuerto de mayor tráfico de pasajeros de Latinoamérica. </a:t>
          </a:r>
          <a:endParaRPr lang="es-ES" sz="1000" b="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9F44B3-C226-4215-AFFD-A1616D51193B}" type="sibTrans" cxnId="{CE94A111-9E0E-46B6-81D7-16390493A55A}">
      <dgm:prSet/>
      <dgm:spPr/>
      <dgm:t>
        <a:bodyPr/>
        <a:lstStyle/>
        <a:p>
          <a:endParaRPr lang="es-ES" sz="1400"/>
        </a:p>
      </dgm:t>
    </dgm:pt>
    <dgm:pt modelId="{74A8AB94-C867-4FA6-AF7E-4B95C6002EB1}" type="parTrans" cxnId="{CE94A111-9E0E-46B6-81D7-16390493A55A}">
      <dgm:prSet/>
      <dgm:spPr/>
      <dgm:t>
        <a:bodyPr/>
        <a:lstStyle/>
        <a:p>
          <a:endParaRPr lang="es-ES" sz="1400"/>
        </a:p>
      </dgm:t>
    </dgm:pt>
    <dgm:pt modelId="{A4CC1D87-A3F7-4EFC-8F5A-34F881F8825C}">
      <dgm:prSet phldrT="[Texto]" custT="1"/>
      <dgm:spPr>
        <a:ln>
          <a:solidFill>
            <a:srgbClr val="023F78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s-ES" sz="1000" kern="1200" dirty="0">
              <a:latin typeface="Arial" panose="020B0604020202020204" pitchFamily="34" charset="0"/>
              <a:cs typeface="Arial" panose="020B0604020202020204" pitchFamily="34" charset="0"/>
            </a:rPr>
            <a:t>Es el </a:t>
          </a: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primer aeropuerto </a:t>
          </a:r>
          <a:r>
            <a:rPr lang="es-ES" sz="1000" kern="1200" dirty="0">
              <a:latin typeface="Arial" panose="020B0604020202020204" pitchFamily="34" charset="0"/>
              <a:cs typeface="Arial" panose="020B0604020202020204" pitchFamily="34" charset="0"/>
            </a:rPr>
            <a:t>en volumen de carga en Latinoamérica.</a:t>
          </a:r>
          <a:endParaRPr lang="es-ES" sz="1000" b="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D395A5-D51D-4297-AF39-84BC01C4AD09}" type="parTrans" cxnId="{1E4A025C-5BEB-4E62-AEC1-AC419297E6B3}">
      <dgm:prSet/>
      <dgm:spPr/>
      <dgm:t>
        <a:bodyPr/>
        <a:lstStyle/>
        <a:p>
          <a:endParaRPr lang="es-ES" sz="1400"/>
        </a:p>
      </dgm:t>
    </dgm:pt>
    <dgm:pt modelId="{8298EEF9-820F-436A-94B4-57187EF86D4E}" type="sibTrans" cxnId="{1E4A025C-5BEB-4E62-AEC1-AC419297E6B3}">
      <dgm:prSet/>
      <dgm:spPr/>
      <dgm:t>
        <a:bodyPr/>
        <a:lstStyle/>
        <a:p>
          <a:endParaRPr lang="es-ES" sz="1400"/>
        </a:p>
      </dgm:t>
    </dgm:pt>
    <dgm:pt modelId="{0ECCED39-4858-4DE7-93C2-0BD44EA7EE69}">
      <dgm:prSet phldrT="[Texto]" custT="1"/>
      <dgm:spPr>
        <a:ln>
          <a:solidFill>
            <a:srgbClr val="023F78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s-ES" sz="1000" kern="1200" dirty="0">
              <a:latin typeface="Arial" panose="020B0604020202020204" pitchFamily="34" charset="0"/>
              <a:cs typeface="Arial" panose="020B0604020202020204" pitchFamily="34" charset="0"/>
            </a:rPr>
            <a:t>El </a:t>
          </a: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Dorado sigue ampliándose </a:t>
          </a:r>
          <a:r>
            <a:rPr lang="es-ES" sz="1000" kern="1200" dirty="0">
              <a:latin typeface="Arial" panose="020B0604020202020204" pitchFamily="34" charset="0"/>
              <a:cs typeface="Arial" panose="020B0604020202020204" pitchFamily="34" charset="0"/>
            </a:rPr>
            <a:t>para satisfacer la creciente demanda</a:t>
          </a:r>
          <a:endParaRPr lang="es-ES" sz="1000" b="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F2E437-8A9E-4372-B149-F8DB29F0E68E}" type="parTrans" cxnId="{7C32977D-ECA7-41D9-955F-3711D3E04664}">
      <dgm:prSet/>
      <dgm:spPr/>
      <dgm:t>
        <a:bodyPr/>
        <a:lstStyle/>
        <a:p>
          <a:endParaRPr lang="es-ES" sz="1400"/>
        </a:p>
      </dgm:t>
    </dgm:pt>
    <dgm:pt modelId="{58C0EB03-D133-4063-81A6-667571C3F8E8}" type="sibTrans" cxnId="{7C32977D-ECA7-41D9-955F-3711D3E04664}">
      <dgm:prSet/>
      <dgm:spPr/>
      <dgm:t>
        <a:bodyPr/>
        <a:lstStyle/>
        <a:p>
          <a:endParaRPr lang="es-ES" sz="1400"/>
        </a:p>
      </dgm:t>
    </dgm:pt>
    <dgm:pt modelId="{86579624-3CB7-4B0A-9765-39EFF775F9D0}">
      <dgm:prSet phldrT="[Texto]" custT="1"/>
      <dgm:spPr>
        <a:ln>
          <a:solidFill>
            <a:srgbClr val="023F78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Más de </a:t>
          </a:r>
          <a:r>
            <a:rPr lang="es-ES" sz="1000" b="1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50</a:t>
          </a:r>
          <a:r>
            <a:rPr lang="es-ES" sz="1000" b="0" i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ascensores y</a:t>
          </a:r>
          <a:r>
            <a:rPr lang="es-ES" sz="1000" b="0" i="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000" b="1" i="0" dirty="0">
              <a:solidFill>
                <a:srgbClr val="023F78"/>
              </a:solidFill>
              <a:latin typeface="Arial" panose="020B0604020202020204" pitchFamily="34" charset="0"/>
              <a:cs typeface="Arial" panose="020B0604020202020204" pitchFamily="34" charset="0"/>
            </a:rPr>
            <a:t>20</a:t>
          </a:r>
          <a:r>
            <a:rPr lang="es-ES" sz="1000" b="0" i="0" dirty="0">
              <a:solidFill>
                <a:srgbClr val="023F7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escaleras eléctricas</a:t>
          </a:r>
        </a:p>
      </dgm:t>
    </dgm:pt>
    <dgm:pt modelId="{DCAE63B0-E33D-42F8-BCB0-F565508FB52C}" type="parTrans" cxnId="{DFB5C235-BD1A-418C-B29A-D9E48CBFF064}">
      <dgm:prSet/>
      <dgm:spPr/>
      <dgm:t>
        <a:bodyPr/>
        <a:lstStyle/>
        <a:p>
          <a:endParaRPr lang="es-ES" sz="1400"/>
        </a:p>
      </dgm:t>
    </dgm:pt>
    <dgm:pt modelId="{3C48A7A1-F34B-4351-A239-E9AED24A464A}" type="sibTrans" cxnId="{DFB5C235-BD1A-418C-B29A-D9E48CBFF064}">
      <dgm:prSet/>
      <dgm:spPr/>
      <dgm:t>
        <a:bodyPr/>
        <a:lstStyle/>
        <a:p>
          <a:endParaRPr lang="es-ES" sz="1400"/>
        </a:p>
      </dgm:t>
    </dgm:pt>
    <dgm:pt modelId="{50DCB38E-A481-47D2-9CBF-FC7ACFED6ED7}">
      <dgm:prSet custT="1"/>
      <dgm:spPr>
        <a:ln>
          <a:solidFill>
            <a:srgbClr val="023F78"/>
          </a:solidFill>
        </a:ln>
      </dgm:spPr>
      <dgm:t>
        <a:bodyPr/>
        <a:lstStyle/>
        <a:p>
          <a:pPr>
            <a:buNone/>
          </a:pPr>
          <a:r>
            <a:rPr lang="es-CO" sz="1000" kern="1200" dirty="0">
              <a:latin typeface="Arial" panose="020B0604020202020204" pitchFamily="34" charset="0"/>
              <a:cs typeface="Arial" panose="020B0604020202020204" pitchFamily="34" charset="0"/>
            </a:rPr>
            <a:t>En cuanto a movilidad, el Aeropuerto está integrado con el </a:t>
          </a:r>
          <a:r>
            <a:rPr lang="es-CO" sz="1000" b="1" i="0" kern="1200" dirty="0">
              <a:solidFill>
                <a:srgbClr val="EC670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Portal de Transmilenio</a:t>
          </a:r>
          <a:r>
            <a:rPr lang="es-CO" sz="100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1000" kern="1200" dirty="0">
              <a:latin typeface="Arial" panose="020B0604020202020204" pitchFamily="34" charset="0"/>
              <a:cs typeface="Arial" panose="020B0604020202020204" pitchFamily="34" charset="0"/>
            </a:rPr>
            <a:t>a través de buses híbridos y el SITP</a:t>
          </a:r>
          <a:endParaRPr lang="es-ES" sz="1000" b="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6C6935-F71F-4AF1-A3C2-3660CFF4F5EB}" type="parTrans" cxnId="{3E86A2BE-A5A7-49AD-81B8-E3C2DC12DEEB}">
      <dgm:prSet/>
      <dgm:spPr/>
      <dgm:t>
        <a:bodyPr/>
        <a:lstStyle/>
        <a:p>
          <a:endParaRPr lang="es-ES" sz="1400"/>
        </a:p>
      </dgm:t>
    </dgm:pt>
    <dgm:pt modelId="{7E98E5C6-57E1-4A84-9D34-84DEF2996946}" type="sibTrans" cxnId="{3E86A2BE-A5A7-49AD-81B8-E3C2DC12DEEB}">
      <dgm:prSet/>
      <dgm:spPr/>
      <dgm:t>
        <a:bodyPr/>
        <a:lstStyle/>
        <a:p>
          <a:endParaRPr lang="es-ES" sz="1400"/>
        </a:p>
      </dgm:t>
    </dgm:pt>
    <dgm:pt modelId="{444D3BC9-EA86-47B6-8A95-1D68D42666C4}" type="pres">
      <dgm:prSet presAssocID="{4589DAB7-8E8F-4F05-91C5-B801FDE0ACFA}" presName="diagram" presStyleCnt="0">
        <dgm:presLayoutVars>
          <dgm:dir/>
          <dgm:resizeHandles val="exact"/>
        </dgm:presLayoutVars>
      </dgm:prSet>
      <dgm:spPr/>
    </dgm:pt>
    <dgm:pt modelId="{C4F376B0-63C4-4FA3-BD9F-056D593A23EA}" type="pres">
      <dgm:prSet presAssocID="{885157DE-84ED-4457-A7E3-A9D8E15A8970}" presName="node" presStyleLbl="node1" presStyleIdx="0" presStyleCnt="24">
        <dgm:presLayoutVars>
          <dgm:bulletEnabled val="1"/>
        </dgm:presLayoutVars>
      </dgm:prSet>
      <dgm:spPr/>
    </dgm:pt>
    <dgm:pt modelId="{FC6AA0CB-1A5F-46F9-952D-FD7ADC1D08B0}" type="pres">
      <dgm:prSet presAssocID="{7F9F44B3-C226-4215-AFFD-A1616D51193B}" presName="sibTrans" presStyleCnt="0"/>
      <dgm:spPr/>
    </dgm:pt>
    <dgm:pt modelId="{FB2F73B8-08C6-4F95-B262-4401935275E6}" type="pres">
      <dgm:prSet presAssocID="{A4CC1D87-A3F7-4EFC-8F5A-34F881F8825C}" presName="node" presStyleLbl="node1" presStyleIdx="1" presStyleCnt="24">
        <dgm:presLayoutVars>
          <dgm:bulletEnabled val="1"/>
        </dgm:presLayoutVars>
      </dgm:prSet>
      <dgm:spPr/>
    </dgm:pt>
    <dgm:pt modelId="{832EE985-51EF-4195-A44B-CACCFC796473}" type="pres">
      <dgm:prSet presAssocID="{8298EEF9-820F-436A-94B4-57187EF86D4E}" presName="sibTrans" presStyleCnt="0"/>
      <dgm:spPr/>
    </dgm:pt>
    <dgm:pt modelId="{CD86BA4F-3BC7-4E94-9468-5D2D6065ABA5}" type="pres">
      <dgm:prSet presAssocID="{0ECCED39-4858-4DE7-93C2-0BD44EA7EE69}" presName="node" presStyleLbl="node1" presStyleIdx="2" presStyleCnt="24">
        <dgm:presLayoutVars>
          <dgm:bulletEnabled val="1"/>
        </dgm:presLayoutVars>
      </dgm:prSet>
      <dgm:spPr/>
    </dgm:pt>
    <dgm:pt modelId="{E1A8A1CD-2C1D-4A4E-9857-9CC6B91D83E8}" type="pres">
      <dgm:prSet presAssocID="{58C0EB03-D133-4063-81A6-667571C3F8E8}" presName="sibTrans" presStyleCnt="0"/>
      <dgm:spPr/>
    </dgm:pt>
    <dgm:pt modelId="{8BDFADD2-93DD-42FB-9386-7AA41FF15D5D}" type="pres">
      <dgm:prSet presAssocID="{86579624-3CB7-4B0A-9765-39EFF775F9D0}" presName="node" presStyleLbl="node1" presStyleIdx="3" presStyleCnt="24">
        <dgm:presLayoutVars>
          <dgm:bulletEnabled val="1"/>
        </dgm:presLayoutVars>
      </dgm:prSet>
      <dgm:spPr/>
    </dgm:pt>
    <dgm:pt modelId="{0D69E5E3-ECF9-4D07-9A91-C39A8EAB40E0}" type="pres">
      <dgm:prSet presAssocID="{3C48A7A1-F34B-4351-A239-E9AED24A464A}" presName="sibTrans" presStyleCnt="0"/>
      <dgm:spPr/>
    </dgm:pt>
    <dgm:pt modelId="{E15202A7-0FFB-48A4-B1B9-C7C619F9EE58}" type="pres">
      <dgm:prSet presAssocID="{3E7C79BF-424D-4177-B94E-382367113110}" presName="node" presStyleLbl="node1" presStyleIdx="4" presStyleCnt="24">
        <dgm:presLayoutVars>
          <dgm:bulletEnabled val="1"/>
        </dgm:presLayoutVars>
      </dgm:prSet>
      <dgm:spPr/>
    </dgm:pt>
    <dgm:pt modelId="{359AB694-1D62-4C51-AF1E-FFC726B6A1CD}" type="pres">
      <dgm:prSet presAssocID="{4B349AC7-EDA8-4A5D-9671-5C460787CA30}" presName="sibTrans" presStyleCnt="0"/>
      <dgm:spPr/>
    </dgm:pt>
    <dgm:pt modelId="{5FCFEE51-A636-4C8E-B67E-E4C099D584E1}" type="pres">
      <dgm:prSet presAssocID="{4C4BB852-A86F-41CE-8DA6-9BDDA0D8F197}" presName="node" presStyleLbl="node1" presStyleIdx="5" presStyleCnt="24">
        <dgm:presLayoutVars>
          <dgm:bulletEnabled val="1"/>
        </dgm:presLayoutVars>
      </dgm:prSet>
      <dgm:spPr/>
    </dgm:pt>
    <dgm:pt modelId="{91D18B64-0E10-43CA-B517-0BDB4A0CD08F}" type="pres">
      <dgm:prSet presAssocID="{89831F0A-BDCA-4647-936E-B65D53C4782F}" presName="sibTrans" presStyleCnt="0"/>
      <dgm:spPr/>
    </dgm:pt>
    <dgm:pt modelId="{7B8AF3C3-93DD-4EC0-AFEA-FA59AC7EEBC1}" type="pres">
      <dgm:prSet presAssocID="{C697B460-EA36-4C96-8C8B-D9E4B3A6253B}" presName="node" presStyleLbl="node1" presStyleIdx="6" presStyleCnt="24" custLinFactNeighborX="6">
        <dgm:presLayoutVars>
          <dgm:bulletEnabled val="1"/>
        </dgm:presLayoutVars>
      </dgm:prSet>
      <dgm:spPr/>
    </dgm:pt>
    <dgm:pt modelId="{D53D3891-62C4-4AAE-8641-CBA28502BB99}" type="pres">
      <dgm:prSet presAssocID="{D3A2DD4D-4D66-48F2-8EA2-C81853839DFE}" presName="sibTrans" presStyleCnt="0"/>
      <dgm:spPr/>
    </dgm:pt>
    <dgm:pt modelId="{2FF5AD7A-48BA-4FF4-8CA3-A452226BCF4D}" type="pres">
      <dgm:prSet presAssocID="{CC771709-B778-4DDB-87DB-577582D7E8A6}" presName="node" presStyleLbl="node1" presStyleIdx="7" presStyleCnt="24">
        <dgm:presLayoutVars>
          <dgm:bulletEnabled val="1"/>
        </dgm:presLayoutVars>
      </dgm:prSet>
      <dgm:spPr/>
    </dgm:pt>
    <dgm:pt modelId="{D4350D1F-FF27-47E3-B900-0F3986D9827F}" type="pres">
      <dgm:prSet presAssocID="{E1905322-F147-41F7-ADAA-FE0BED8D6651}" presName="sibTrans" presStyleCnt="0"/>
      <dgm:spPr/>
    </dgm:pt>
    <dgm:pt modelId="{BB171AD4-6731-4BE6-88B5-7CE25B6DDB76}" type="pres">
      <dgm:prSet presAssocID="{BAF7C8D3-6482-4942-8920-99B8067501EE}" presName="node" presStyleLbl="node1" presStyleIdx="8" presStyleCnt="24">
        <dgm:presLayoutVars>
          <dgm:bulletEnabled val="1"/>
        </dgm:presLayoutVars>
      </dgm:prSet>
      <dgm:spPr/>
    </dgm:pt>
    <dgm:pt modelId="{5694F108-ABEA-4CF2-8235-C356E3C24E74}" type="pres">
      <dgm:prSet presAssocID="{7920CC43-97A0-422F-B5AB-C681E7265470}" presName="sibTrans" presStyleCnt="0"/>
      <dgm:spPr/>
    </dgm:pt>
    <dgm:pt modelId="{FB9389D7-EE8B-447F-9AF8-97EB04FDC2D2}" type="pres">
      <dgm:prSet presAssocID="{2E1D20E6-1EF8-49F8-A8E8-308CC317F5C5}" presName="node" presStyleLbl="node1" presStyleIdx="9" presStyleCnt="24" custLinFactNeighborX="882">
        <dgm:presLayoutVars>
          <dgm:bulletEnabled val="1"/>
        </dgm:presLayoutVars>
      </dgm:prSet>
      <dgm:spPr/>
    </dgm:pt>
    <dgm:pt modelId="{A91B6F84-1548-4FF2-9E9B-30664B4C0151}" type="pres">
      <dgm:prSet presAssocID="{FCB7DBD2-8F14-4A96-86A4-EF3C2209FA72}" presName="sibTrans" presStyleCnt="0"/>
      <dgm:spPr/>
    </dgm:pt>
    <dgm:pt modelId="{6846EDDB-BB29-44C2-B258-AEA45D973E95}" type="pres">
      <dgm:prSet presAssocID="{2EFFEEA2-E11B-4258-A9F9-83268E52461A}" presName="node" presStyleLbl="node1" presStyleIdx="10" presStyleCnt="24">
        <dgm:presLayoutVars>
          <dgm:bulletEnabled val="1"/>
        </dgm:presLayoutVars>
      </dgm:prSet>
      <dgm:spPr/>
    </dgm:pt>
    <dgm:pt modelId="{EC844B8B-1664-4428-AB99-78C0AE551234}" type="pres">
      <dgm:prSet presAssocID="{47977BBD-E831-4CF0-BAE5-9E02A0F6540A}" presName="sibTrans" presStyleCnt="0"/>
      <dgm:spPr/>
    </dgm:pt>
    <dgm:pt modelId="{610A5EB5-D8F2-4BE7-92F6-99E2BC998BE5}" type="pres">
      <dgm:prSet presAssocID="{925E9BCB-9DB0-4B00-8C35-5A2B6AC3A367}" presName="node" presStyleLbl="node1" presStyleIdx="11" presStyleCnt="24">
        <dgm:presLayoutVars>
          <dgm:bulletEnabled val="1"/>
        </dgm:presLayoutVars>
      </dgm:prSet>
      <dgm:spPr/>
    </dgm:pt>
    <dgm:pt modelId="{0D65769A-D6A7-43D4-88BF-D012B0DD30D1}" type="pres">
      <dgm:prSet presAssocID="{E9829DAD-8764-4819-9F08-CB511B868BDF}" presName="sibTrans" presStyleCnt="0"/>
      <dgm:spPr/>
    </dgm:pt>
    <dgm:pt modelId="{22A53257-D718-48BC-ABF9-D283FFD16C18}" type="pres">
      <dgm:prSet presAssocID="{4B211663-948D-409D-B41D-756611193C49}" presName="node" presStyleLbl="node1" presStyleIdx="12" presStyleCnt="24">
        <dgm:presLayoutVars>
          <dgm:bulletEnabled val="1"/>
        </dgm:presLayoutVars>
      </dgm:prSet>
      <dgm:spPr/>
    </dgm:pt>
    <dgm:pt modelId="{34662272-AAD7-4729-A8C8-731F5835E90C}" type="pres">
      <dgm:prSet presAssocID="{76FA3F76-5571-49EF-95A7-05828A657349}" presName="sibTrans" presStyleCnt="0"/>
      <dgm:spPr/>
    </dgm:pt>
    <dgm:pt modelId="{E10F1998-4158-4D17-8168-67DC43B0CFF5}" type="pres">
      <dgm:prSet presAssocID="{D2F57823-009A-440B-8A14-A30630BC3935}" presName="node" presStyleLbl="node1" presStyleIdx="13" presStyleCnt="24">
        <dgm:presLayoutVars>
          <dgm:bulletEnabled val="1"/>
        </dgm:presLayoutVars>
      </dgm:prSet>
      <dgm:spPr/>
    </dgm:pt>
    <dgm:pt modelId="{8B00C5CB-B04D-4B72-8B44-8D8E1834B6BA}" type="pres">
      <dgm:prSet presAssocID="{5F1B175F-0E75-467C-AB46-CF2C9A50CE11}" presName="sibTrans" presStyleCnt="0"/>
      <dgm:spPr/>
    </dgm:pt>
    <dgm:pt modelId="{216F6CCC-0815-49A0-BFD4-8EEC6D674AD3}" type="pres">
      <dgm:prSet presAssocID="{3B931489-3E87-4900-8FF4-EFA5D49CA458}" presName="node" presStyleLbl="node1" presStyleIdx="14" presStyleCnt="24" custLinFactNeighborX="882">
        <dgm:presLayoutVars>
          <dgm:bulletEnabled val="1"/>
        </dgm:presLayoutVars>
      </dgm:prSet>
      <dgm:spPr/>
    </dgm:pt>
    <dgm:pt modelId="{DB2665F5-012F-4429-9B72-0D208C8D74F2}" type="pres">
      <dgm:prSet presAssocID="{05D150CE-55BE-462F-8A4D-6BE0770BE3B2}" presName="sibTrans" presStyleCnt="0"/>
      <dgm:spPr/>
    </dgm:pt>
    <dgm:pt modelId="{AC0FD241-8A6C-49A3-8E38-68C7026120D5}" type="pres">
      <dgm:prSet presAssocID="{0C9D8A1B-8E9B-4F71-A39B-D2DF60886147}" presName="node" presStyleLbl="node1" presStyleIdx="15" presStyleCnt="24">
        <dgm:presLayoutVars>
          <dgm:bulletEnabled val="1"/>
        </dgm:presLayoutVars>
      </dgm:prSet>
      <dgm:spPr/>
    </dgm:pt>
    <dgm:pt modelId="{E67C6980-BCB0-4965-8888-C0C993C52EE8}" type="pres">
      <dgm:prSet presAssocID="{917A3BC6-4AA9-4DBE-937E-FB26B198171D}" presName="sibTrans" presStyleCnt="0"/>
      <dgm:spPr/>
    </dgm:pt>
    <dgm:pt modelId="{5D277B86-7CD7-4BDC-98A5-E6362B915726}" type="pres">
      <dgm:prSet presAssocID="{45EA5CAB-37C3-4B5F-BB09-57565E39A746}" presName="node" presStyleLbl="node1" presStyleIdx="16" presStyleCnt="24">
        <dgm:presLayoutVars>
          <dgm:bulletEnabled val="1"/>
        </dgm:presLayoutVars>
      </dgm:prSet>
      <dgm:spPr/>
    </dgm:pt>
    <dgm:pt modelId="{E4E595DE-969E-49B5-939B-084C8D6072DA}" type="pres">
      <dgm:prSet presAssocID="{E0BFC8C5-1D16-4BF5-8F06-0A68A997622A}" presName="sibTrans" presStyleCnt="0"/>
      <dgm:spPr/>
    </dgm:pt>
    <dgm:pt modelId="{DADB6BFA-EC7B-4393-87A0-067A06C62F08}" type="pres">
      <dgm:prSet presAssocID="{7998AE51-D412-4784-BBDC-F9DF3004CF61}" presName="node" presStyleLbl="node1" presStyleIdx="17" presStyleCnt="24" custScaleX="99949" custLinFactNeighborX="-723">
        <dgm:presLayoutVars>
          <dgm:bulletEnabled val="1"/>
        </dgm:presLayoutVars>
      </dgm:prSet>
      <dgm:spPr/>
    </dgm:pt>
    <dgm:pt modelId="{A1BED55C-B074-49BD-AF6D-DF547EA69787}" type="pres">
      <dgm:prSet presAssocID="{2B691859-FD40-4F0D-9E3F-4F84E4E95940}" presName="sibTrans" presStyleCnt="0"/>
      <dgm:spPr/>
    </dgm:pt>
    <dgm:pt modelId="{511A4676-80B1-4AA2-BD05-6CA0F0CCCA74}" type="pres">
      <dgm:prSet presAssocID="{7B10C7AF-EAAE-4BB3-A12F-F680F6C7BA70}" presName="node" presStyleLbl="node1" presStyleIdx="18" presStyleCnt="24" custLinFactNeighborX="882">
        <dgm:presLayoutVars>
          <dgm:bulletEnabled val="1"/>
        </dgm:presLayoutVars>
      </dgm:prSet>
      <dgm:spPr/>
    </dgm:pt>
    <dgm:pt modelId="{682167F4-2856-499A-9FC9-5D5761EEF366}" type="pres">
      <dgm:prSet presAssocID="{9E01F132-036E-400F-9754-311C81FA3433}" presName="sibTrans" presStyleCnt="0"/>
      <dgm:spPr/>
    </dgm:pt>
    <dgm:pt modelId="{FA999616-F66E-4393-86B8-72B75FD26D1C}" type="pres">
      <dgm:prSet presAssocID="{C14F7138-156C-4729-A718-DB568DC3B1D9}" presName="node" presStyleLbl="node1" presStyleIdx="19" presStyleCnt="24" custLinFactNeighborX="1764">
        <dgm:presLayoutVars>
          <dgm:bulletEnabled val="1"/>
        </dgm:presLayoutVars>
      </dgm:prSet>
      <dgm:spPr/>
    </dgm:pt>
    <dgm:pt modelId="{5EECF2DA-A5BC-4CE5-BA4A-463899E52FAD}" type="pres">
      <dgm:prSet presAssocID="{BA15A229-8081-4B5C-90C7-1A321426C4A4}" presName="sibTrans" presStyleCnt="0"/>
      <dgm:spPr/>
    </dgm:pt>
    <dgm:pt modelId="{6D594F60-9D0D-4D35-A06C-1C81385161DD}" type="pres">
      <dgm:prSet presAssocID="{5AD87597-49F9-461D-91F6-8BDC4073C020}" presName="node" presStyleLbl="node1" presStyleIdx="20" presStyleCnt="24">
        <dgm:presLayoutVars>
          <dgm:bulletEnabled val="1"/>
        </dgm:presLayoutVars>
      </dgm:prSet>
      <dgm:spPr/>
    </dgm:pt>
    <dgm:pt modelId="{5F68B319-2E39-4E5A-ADF2-17B367B636C1}" type="pres">
      <dgm:prSet presAssocID="{FB2CC551-97BC-479B-9F09-A45CC336F8F1}" presName="sibTrans" presStyleCnt="0"/>
      <dgm:spPr/>
    </dgm:pt>
    <dgm:pt modelId="{9335E88F-1B27-4BFF-A2B3-80D9A568AD23}" type="pres">
      <dgm:prSet presAssocID="{A45A3F84-73FC-45DB-A3A6-8DCEED2B3CB5}" presName="node" presStyleLbl="node1" presStyleIdx="21" presStyleCnt="24">
        <dgm:presLayoutVars>
          <dgm:bulletEnabled val="1"/>
        </dgm:presLayoutVars>
      </dgm:prSet>
      <dgm:spPr/>
    </dgm:pt>
    <dgm:pt modelId="{73288431-B317-478F-B3AD-6DA66414174C}" type="pres">
      <dgm:prSet presAssocID="{9AF017C6-4791-4C8D-AE72-4EDFFB7C1940}" presName="sibTrans" presStyleCnt="0"/>
      <dgm:spPr/>
    </dgm:pt>
    <dgm:pt modelId="{2BCC254A-A339-4AEA-8FC3-3F73650652A5}" type="pres">
      <dgm:prSet presAssocID="{0CCB4B36-F6A6-4409-AEB9-353720E0642A}" presName="node" presStyleLbl="node1" presStyleIdx="22" presStyleCnt="24">
        <dgm:presLayoutVars>
          <dgm:bulletEnabled val="1"/>
        </dgm:presLayoutVars>
      </dgm:prSet>
      <dgm:spPr/>
    </dgm:pt>
    <dgm:pt modelId="{B04DEDFD-45D7-49C8-BE30-6F6EFF0525FF}" type="pres">
      <dgm:prSet presAssocID="{099C0932-B2E3-4B16-9612-BAA7F3814C97}" presName="sibTrans" presStyleCnt="0"/>
      <dgm:spPr/>
    </dgm:pt>
    <dgm:pt modelId="{555C8119-DDC3-42DD-A71E-3984293ECCAB}" type="pres">
      <dgm:prSet presAssocID="{50DCB38E-A481-47D2-9CBF-FC7ACFED6ED7}" presName="node" presStyleLbl="node1" presStyleIdx="23" presStyleCnt="24">
        <dgm:presLayoutVars>
          <dgm:bulletEnabled val="1"/>
        </dgm:presLayoutVars>
      </dgm:prSet>
      <dgm:spPr/>
    </dgm:pt>
  </dgm:ptLst>
  <dgm:cxnLst>
    <dgm:cxn modelId="{55B2D301-6211-41FA-B469-AECA442DF194}" type="presOf" srcId="{4589DAB7-8E8F-4F05-91C5-B801FDE0ACFA}" destId="{444D3BC9-EA86-47B6-8A95-1D68D42666C4}" srcOrd="0" destOrd="0" presId="urn:microsoft.com/office/officeart/2005/8/layout/default"/>
    <dgm:cxn modelId="{A17A6E05-BF65-4098-BD6E-97B18D1A94D1}" srcId="{4589DAB7-8E8F-4F05-91C5-B801FDE0ACFA}" destId="{2E1D20E6-1EF8-49F8-A8E8-308CC317F5C5}" srcOrd="9" destOrd="0" parTransId="{4459E81A-4AB3-4B0A-8A6C-8B52CCB330F8}" sibTransId="{FCB7DBD2-8F14-4A96-86A4-EF3C2209FA72}"/>
    <dgm:cxn modelId="{99BDA00A-3494-4626-96E5-B039D63C53A3}" type="presOf" srcId="{3E7C79BF-424D-4177-B94E-382367113110}" destId="{E15202A7-0FFB-48A4-B1B9-C7C619F9EE58}" srcOrd="0" destOrd="0" presId="urn:microsoft.com/office/officeart/2005/8/layout/default"/>
    <dgm:cxn modelId="{CE94A111-9E0E-46B6-81D7-16390493A55A}" srcId="{4589DAB7-8E8F-4F05-91C5-B801FDE0ACFA}" destId="{885157DE-84ED-4457-A7E3-A9D8E15A8970}" srcOrd="0" destOrd="0" parTransId="{74A8AB94-C867-4FA6-AF7E-4B95C6002EB1}" sibTransId="{7F9F44B3-C226-4215-AFFD-A1616D51193B}"/>
    <dgm:cxn modelId="{E7DEC72C-3722-4574-BB4A-5B3570299465}" type="presOf" srcId="{CC771709-B778-4DDB-87DB-577582D7E8A6}" destId="{2FF5AD7A-48BA-4FF4-8CA3-A452226BCF4D}" srcOrd="0" destOrd="0" presId="urn:microsoft.com/office/officeart/2005/8/layout/default"/>
    <dgm:cxn modelId="{725DFD2C-F9DA-49D9-BCDA-C2CB14BE928F}" type="presOf" srcId="{3B931489-3E87-4900-8FF4-EFA5D49CA458}" destId="{216F6CCC-0815-49A0-BFD4-8EEC6D674AD3}" srcOrd="0" destOrd="0" presId="urn:microsoft.com/office/officeart/2005/8/layout/default"/>
    <dgm:cxn modelId="{3018AC34-8F87-4D07-BF2C-439C038DA9B0}" type="presOf" srcId="{D2F57823-009A-440B-8A14-A30630BC3935}" destId="{E10F1998-4158-4D17-8168-67DC43B0CFF5}" srcOrd="0" destOrd="0" presId="urn:microsoft.com/office/officeart/2005/8/layout/default"/>
    <dgm:cxn modelId="{DFB5C235-BD1A-418C-B29A-D9E48CBFF064}" srcId="{4589DAB7-8E8F-4F05-91C5-B801FDE0ACFA}" destId="{86579624-3CB7-4B0A-9765-39EFF775F9D0}" srcOrd="3" destOrd="0" parTransId="{DCAE63B0-E33D-42F8-BCB0-F565508FB52C}" sibTransId="{3C48A7A1-F34B-4351-A239-E9AED24A464A}"/>
    <dgm:cxn modelId="{015F8A3B-52D8-4C56-9C31-9C2A225BE3B1}" type="presOf" srcId="{C697B460-EA36-4C96-8C8B-D9E4B3A6253B}" destId="{7B8AF3C3-93DD-4EC0-AFEA-FA59AC7EEBC1}" srcOrd="0" destOrd="0" presId="urn:microsoft.com/office/officeart/2005/8/layout/default"/>
    <dgm:cxn modelId="{86F10B3D-462B-4A32-A21E-BC9A6440313E}" type="presOf" srcId="{50DCB38E-A481-47D2-9CBF-FC7ACFED6ED7}" destId="{555C8119-DDC3-42DD-A71E-3984293ECCAB}" srcOrd="0" destOrd="0" presId="urn:microsoft.com/office/officeart/2005/8/layout/default"/>
    <dgm:cxn modelId="{AD56903D-CA7B-4863-90BD-D3F9CAEB6CC8}" srcId="{4589DAB7-8E8F-4F05-91C5-B801FDE0ACFA}" destId="{BAF7C8D3-6482-4942-8920-99B8067501EE}" srcOrd="8" destOrd="0" parTransId="{54507142-EA12-4E42-8D7E-6557012388C5}" sibTransId="{7920CC43-97A0-422F-B5AB-C681E7265470}"/>
    <dgm:cxn modelId="{1E4A025C-5BEB-4E62-AEC1-AC419297E6B3}" srcId="{4589DAB7-8E8F-4F05-91C5-B801FDE0ACFA}" destId="{A4CC1D87-A3F7-4EFC-8F5A-34F881F8825C}" srcOrd="1" destOrd="0" parTransId="{95D395A5-D51D-4297-AF39-84BC01C4AD09}" sibTransId="{8298EEF9-820F-436A-94B4-57187EF86D4E}"/>
    <dgm:cxn modelId="{A7C9155D-1F0F-46B9-A3AC-FD5CDA76F762}" type="presOf" srcId="{45EA5CAB-37C3-4B5F-BB09-57565E39A746}" destId="{5D277B86-7CD7-4BDC-98A5-E6362B915726}" srcOrd="0" destOrd="0" presId="urn:microsoft.com/office/officeart/2005/8/layout/default"/>
    <dgm:cxn modelId="{222B7261-6AEB-4657-98D8-7CC85B0348C4}" type="presOf" srcId="{925E9BCB-9DB0-4B00-8C35-5A2B6AC3A367}" destId="{610A5EB5-D8F2-4BE7-92F6-99E2BC998BE5}" srcOrd="0" destOrd="0" presId="urn:microsoft.com/office/officeart/2005/8/layout/default"/>
    <dgm:cxn modelId="{B5767A61-E935-44AA-ACE9-E3CC7A11A6C3}" srcId="{4589DAB7-8E8F-4F05-91C5-B801FDE0ACFA}" destId="{3B931489-3E87-4900-8FF4-EFA5D49CA458}" srcOrd="14" destOrd="0" parTransId="{7234EFD7-F7D4-4022-889B-A4C037FF5D40}" sibTransId="{05D150CE-55BE-462F-8A4D-6BE0770BE3B2}"/>
    <dgm:cxn modelId="{5308A542-7467-44FF-AD56-EA15F137725A}" srcId="{4589DAB7-8E8F-4F05-91C5-B801FDE0ACFA}" destId="{C14F7138-156C-4729-A718-DB568DC3B1D9}" srcOrd="19" destOrd="0" parTransId="{FD2181B5-EF6A-4CF9-AD0E-922E0F81AFB8}" sibTransId="{BA15A229-8081-4B5C-90C7-1A321426C4A4}"/>
    <dgm:cxn modelId="{40176345-BE6C-4790-B4F5-6B3FAF61C230}" srcId="{4589DAB7-8E8F-4F05-91C5-B801FDE0ACFA}" destId="{7B10C7AF-EAAE-4BB3-A12F-F680F6C7BA70}" srcOrd="18" destOrd="0" parTransId="{C792933F-B696-406C-8568-E0DCEE49138A}" sibTransId="{9E01F132-036E-400F-9754-311C81FA3433}"/>
    <dgm:cxn modelId="{8A351E47-33EA-450F-B76F-0B5F27C978B2}" srcId="{4589DAB7-8E8F-4F05-91C5-B801FDE0ACFA}" destId="{0C9D8A1B-8E9B-4F71-A39B-D2DF60886147}" srcOrd="15" destOrd="0" parTransId="{AF834C61-BCED-4652-8DB4-75279CF94202}" sibTransId="{917A3BC6-4AA9-4DBE-937E-FB26B198171D}"/>
    <dgm:cxn modelId="{7AA0DE4B-85AF-4BB9-AE66-276BD1D7FF26}" type="presOf" srcId="{A45A3F84-73FC-45DB-A3A6-8DCEED2B3CB5}" destId="{9335E88F-1B27-4BFF-A2B3-80D9A568AD23}" srcOrd="0" destOrd="0" presId="urn:microsoft.com/office/officeart/2005/8/layout/default"/>
    <dgm:cxn modelId="{E6F3886E-282E-4F3D-9883-FE958EA29843}" type="presOf" srcId="{7B10C7AF-EAAE-4BB3-A12F-F680F6C7BA70}" destId="{511A4676-80B1-4AA2-BD05-6CA0F0CCCA74}" srcOrd="0" destOrd="0" presId="urn:microsoft.com/office/officeart/2005/8/layout/default"/>
    <dgm:cxn modelId="{B7B0006F-2BAD-46FF-9ADB-5F60F138C77D}" srcId="{4589DAB7-8E8F-4F05-91C5-B801FDE0ACFA}" destId="{5AD87597-49F9-461D-91F6-8BDC4073C020}" srcOrd="20" destOrd="0" parTransId="{2EF34933-6D85-49E1-AA64-F4F8AA579E2C}" sibTransId="{FB2CC551-97BC-479B-9F09-A45CC336F8F1}"/>
    <dgm:cxn modelId="{D7FCDD51-9462-477B-86CE-D3B07B9573A3}" srcId="{4589DAB7-8E8F-4F05-91C5-B801FDE0ACFA}" destId="{7998AE51-D412-4784-BBDC-F9DF3004CF61}" srcOrd="17" destOrd="0" parTransId="{69828F3A-84E3-446C-A187-822AAA6365B0}" sibTransId="{2B691859-FD40-4F0D-9E3F-4F84E4E95940}"/>
    <dgm:cxn modelId="{BF87C974-F103-41F7-9B82-BB4A38229F76}" type="presOf" srcId="{0CCB4B36-F6A6-4409-AEB9-353720E0642A}" destId="{2BCC254A-A339-4AEA-8FC3-3F73650652A5}" srcOrd="0" destOrd="0" presId="urn:microsoft.com/office/officeart/2005/8/layout/default"/>
    <dgm:cxn modelId="{1FC8DC79-0893-41C1-9195-018B1428DFEE}" srcId="{4589DAB7-8E8F-4F05-91C5-B801FDE0ACFA}" destId="{3E7C79BF-424D-4177-B94E-382367113110}" srcOrd="4" destOrd="0" parTransId="{BE26F131-5DBE-4F9D-B893-570F87CDCA87}" sibTransId="{4B349AC7-EDA8-4A5D-9671-5C460787CA30}"/>
    <dgm:cxn modelId="{7C32977D-ECA7-41D9-955F-3711D3E04664}" srcId="{4589DAB7-8E8F-4F05-91C5-B801FDE0ACFA}" destId="{0ECCED39-4858-4DE7-93C2-0BD44EA7EE69}" srcOrd="2" destOrd="0" parTransId="{8EF2E437-8A9E-4372-B149-F8DB29F0E68E}" sibTransId="{58C0EB03-D133-4063-81A6-667571C3F8E8}"/>
    <dgm:cxn modelId="{803FA97E-EAB8-49E9-B9FB-2E4648D875C6}" type="presOf" srcId="{4B211663-948D-409D-B41D-756611193C49}" destId="{22A53257-D718-48BC-ABF9-D283FFD16C18}" srcOrd="0" destOrd="0" presId="urn:microsoft.com/office/officeart/2005/8/layout/default"/>
    <dgm:cxn modelId="{8F21DC7E-4625-46B6-A039-D6030522A4C8}" type="presOf" srcId="{7998AE51-D412-4784-BBDC-F9DF3004CF61}" destId="{DADB6BFA-EC7B-4393-87A0-067A06C62F08}" srcOrd="0" destOrd="0" presId="urn:microsoft.com/office/officeart/2005/8/layout/default"/>
    <dgm:cxn modelId="{A07A1983-BB23-47E5-A187-E5A5D565C8CE}" srcId="{4589DAB7-8E8F-4F05-91C5-B801FDE0ACFA}" destId="{4C4BB852-A86F-41CE-8DA6-9BDDA0D8F197}" srcOrd="5" destOrd="0" parTransId="{12012C59-7A22-46FC-AC3D-CFEC205D43CD}" sibTransId="{89831F0A-BDCA-4647-936E-B65D53C4782F}"/>
    <dgm:cxn modelId="{0983B889-1AC8-4568-BC6C-A8BDA710C9AC}" srcId="{4589DAB7-8E8F-4F05-91C5-B801FDE0ACFA}" destId="{CC771709-B778-4DDB-87DB-577582D7E8A6}" srcOrd="7" destOrd="0" parTransId="{A671039C-9BFB-4F13-B37A-EDC2861BF987}" sibTransId="{E1905322-F147-41F7-ADAA-FE0BED8D6651}"/>
    <dgm:cxn modelId="{7F95098B-A07C-415D-AA1E-EA48A279E882}" srcId="{4589DAB7-8E8F-4F05-91C5-B801FDE0ACFA}" destId="{925E9BCB-9DB0-4B00-8C35-5A2B6AC3A367}" srcOrd="11" destOrd="0" parTransId="{8EF4E6FD-DE28-468F-96A3-A9C6926513A2}" sibTransId="{E9829DAD-8764-4819-9F08-CB511B868BDF}"/>
    <dgm:cxn modelId="{8961EF94-628A-4068-86EB-A85FD2724760}" type="presOf" srcId="{86579624-3CB7-4B0A-9765-39EFF775F9D0}" destId="{8BDFADD2-93DD-42FB-9386-7AA41FF15D5D}" srcOrd="0" destOrd="0" presId="urn:microsoft.com/office/officeart/2005/8/layout/default"/>
    <dgm:cxn modelId="{F4E47195-C0B5-4D89-97C2-A8F4045A8C10}" srcId="{4589DAB7-8E8F-4F05-91C5-B801FDE0ACFA}" destId="{C697B460-EA36-4C96-8C8B-D9E4B3A6253B}" srcOrd="6" destOrd="0" parTransId="{9A0B1BC5-AD05-4266-B552-3DC4C28C600A}" sibTransId="{D3A2DD4D-4D66-48F2-8EA2-C81853839DFE}"/>
    <dgm:cxn modelId="{CE0965A1-6EDA-4D34-84CB-EBB415D73E3E}" type="presOf" srcId="{BAF7C8D3-6482-4942-8920-99B8067501EE}" destId="{BB171AD4-6731-4BE6-88B5-7CE25B6DDB76}" srcOrd="0" destOrd="0" presId="urn:microsoft.com/office/officeart/2005/8/layout/default"/>
    <dgm:cxn modelId="{7FF25AB8-3C1C-490B-8AE9-7BBA5EBA51A4}" type="presOf" srcId="{A4CC1D87-A3F7-4EFC-8F5A-34F881F8825C}" destId="{FB2F73B8-08C6-4F95-B262-4401935275E6}" srcOrd="0" destOrd="0" presId="urn:microsoft.com/office/officeart/2005/8/layout/default"/>
    <dgm:cxn modelId="{934421BA-330F-4970-B8D4-D3B8A569093F}" type="presOf" srcId="{0C9D8A1B-8E9B-4F71-A39B-D2DF60886147}" destId="{AC0FD241-8A6C-49A3-8E38-68C7026120D5}" srcOrd="0" destOrd="0" presId="urn:microsoft.com/office/officeart/2005/8/layout/default"/>
    <dgm:cxn modelId="{D94223BE-841A-4CA7-8B6F-EBC6182B27AB}" type="presOf" srcId="{0ECCED39-4858-4DE7-93C2-0BD44EA7EE69}" destId="{CD86BA4F-3BC7-4E94-9468-5D2D6065ABA5}" srcOrd="0" destOrd="0" presId="urn:microsoft.com/office/officeart/2005/8/layout/default"/>
    <dgm:cxn modelId="{3E86A2BE-A5A7-49AD-81B8-E3C2DC12DEEB}" srcId="{4589DAB7-8E8F-4F05-91C5-B801FDE0ACFA}" destId="{50DCB38E-A481-47D2-9CBF-FC7ACFED6ED7}" srcOrd="23" destOrd="0" parTransId="{056C6935-F71F-4AF1-A3C2-3660CFF4F5EB}" sibTransId="{7E98E5C6-57E1-4A84-9D34-84DEF2996946}"/>
    <dgm:cxn modelId="{482858D1-1730-4E95-9B82-D0D5C68ACF6B}" srcId="{4589DAB7-8E8F-4F05-91C5-B801FDE0ACFA}" destId="{D2F57823-009A-440B-8A14-A30630BC3935}" srcOrd="13" destOrd="0" parTransId="{DCD72B74-09DB-4157-B48B-A065DEEEF8DD}" sibTransId="{5F1B175F-0E75-467C-AB46-CF2C9A50CE11}"/>
    <dgm:cxn modelId="{4BB1D0D1-52CB-4284-98EE-EF73F2573BF1}" srcId="{4589DAB7-8E8F-4F05-91C5-B801FDE0ACFA}" destId="{0CCB4B36-F6A6-4409-AEB9-353720E0642A}" srcOrd="22" destOrd="0" parTransId="{5835F3E6-56FE-49CF-91F0-7B1322E3A417}" sibTransId="{099C0932-B2E3-4B16-9612-BAA7F3814C97}"/>
    <dgm:cxn modelId="{0EE8B0D4-1A48-461A-9423-EE00EFD49BF7}" type="presOf" srcId="{885157DE-84ED-4457-A7E3-A9D8E15A8970}" destId="{C4F376B0-63C4-4FA3-BD9F-056D593A23EA}" srcOrd="0" destOrd="0" presId="urn:microsoft.com/office/officeart/2005/8/layout/default"/>
    <dgm:cxn modelId="{890578D8-FDBF-4E1E-AF8B-FF58C7F94F26}" type="presOf" srcId="{2E1D20E6-1EF8-49F8-A8E8-308CC317F5C5}" destId="{FB9389D7-EE8B-447F-9AF8-97EB04FDC2D2}" srcOrd="0" destOrd="0" presId="urn:microsoft.com/office/officeart/2005/8/layout/default"/>
    <dgm:cxn modelId="{6CA96BDB-FD70-4B48-BCD0-1FD151CFC1A6}" type="presOf" srcId="{2EFFEEA2-E11B-4258-A9F9-83268E52461A}" destId="{6846EDDB-BB29-44C2-B258-AEA45D973E95}" srcOrd="0" destOrd="0" presId="urn:microsoft.com/office/officeart/2005/8/layout/default"/>
    <dgm:cxn modelId="{7549C5DB-042E-4F22-92AA-D1178501364B}" srcId="{4589DAB7-8E8F-4F05-91C5-B801FDE0ACFA}" destId="{A45A3F84-73FC-45DB-A3A6-8DCEED2B3CB5}" srcOrd="21" destOrd="0" parTransId="{B994B816-514E-4ABC-860B-336C359524CD}" sibTransId="{9AF017C6-4791-4C8D-AE72-4EDFFB7C1940}"/>
    <dgm:cxn modelId="{ED23ACE1-AD88-4F4A-B8CA-B418FE1EDCA0}" srcId="{4589DAB7-8E8F-4F05-91C5-B801FDE0ACFA}" destId="{2EFFEEA2-E11B-4258-A9F9-83268E52461A}" srcOrd="10" destOrd="0" parTransId="{CFC2CFFB-2ADE-4BB0-B008-78A1C41661F5}" sibTransId="{47977BBD-E831-4CF0-BAE5-9E02A0F6540A}"/>
    <dgm:cxn modelId="{FB0EEFF1-5D46-49F1-9602-3A86A05E2684}" type="presOf" srcId="{5AD87597-49F9-461D-91F6-8BDC4073C020}" destId="{6D594F60-9D0D-4D35-A06C-1C81385161DD}" srcOrd="0" destOrd="0" presId="urn:microsoft.com/office/officeart/2005/8/layout/default"/>
    <dgm:cxn modelId="{180FDDF5-71FF-4C9D-A658-9C5B7B93E463}" type="presOf" srcId="{C14F7138-156C-4729-A718-DB568DC3B1D9}" destId="{FA999616-F66E-4393-86B8-72B75FD26D1C}" srcOrd="0" destOrd="0" presId="urn:microsoft.com/office/officeart/2005/8/layout/default"/>
    <dgm:cxn modelId="{EAF7A0F6-3242-4669-896D-00FC4C04DDE4}" srcId="{4589DAB7-8E8F-4F05-91C5-B801FDE0ACFA}" destId="{4B211663-948D-409D-B41D-756611193C49}" srcOrd="12" destOrd="0" parTransId="{95D1F81C-D41D-4D57-8A0F-441D34412F35}" sibTransId="{76FA3F76-5571-49EF-95A7-05828A657349}"/>
    <dgm:cxn modelId="{34B5D1FB-097A-44F4-BE68-6B550A80C12B}" type="presOf" srcId="{4C4BB852-A86F-41CE-8DA6-9BDDA0D8F197}" destId="{5FCFEE51-A636-4C8E-B67E-E4C099D584E1}" srcOrd="0" destOrd="0" presId="urn:microsoft.com/office/officeart/2005/8/layout/default"/>
    <dgm:cxn modelId="{2904EEFE-8784-4819-ADDF-5FEAC3619344}" srcId="{4589DAB7-8E8F-4F05-91C5-B801FDE0ACFA}" destId="{45EA5CAB-37C3-4B5F-BB09-57565E39A746}" srcOrd="16" destOrd="0" parTransId="{F6B21F01-E871-4730-B2EC-1B2163C7DA61}" sibTransId="{E0BFC8C5-1D16-4BF5-8F06-0A68A997622A}"/>
    <dgm:cxn modelId="{54A3FDEA-B975-446B-AFA3-039EF87AFF64}" type="presParOf" srcId="{444D3BC9-EA86-47B6-8A95-1D68D42666C4}" destId="{C4F376B0-63C4-4FA3-BD9F-056D593A23EA}" srcOrd="0" destOrd="0" presId="urn:microsoft.com/office/officeart/2005/8/layout/default"/>
    <dgm:cxn modelId="{DE586F68-982D-4C16-BA0B-8F63919205E5}" type="presParOf" srcId="{444D3BC9-EA86-47B6-8A95-1D68D42666C4}" destId="{FC6AA0CB-1A5F-46F9-952D-FD7ADC1D08B0}" srcOrd="1" destOrd="0" presId="urn:microsoft.com/office/officeart/2005/8/layout/default"/>
    <dgm:cxn modelId="{FAA0A290-129D-42CF-B1EF-4924F0915D0C}" type="presParOf" srcId="{444D3BC9-EA86-47B6-8A95-1D68D42666C4}" destId="{FB2F73B8-08C6-4F95-B262-4401935275E6}" srcOrd="2" destOrd="0" presId="urn:microsoft.com/office/officeart/2005/8/layout/default"/>
    <dgm:cxn modelId="{9620083A-EC74-423B-BE16-57D4529FE0C2}" type="presParOf" srcId="{444D3BC9-EA86-47B6-8A95-1D68D42666C4}" destId="{832EE985-51EF-4195-A44B-CACCFC796473}" srcOrd="3" destOrd="0" presId="urn:microsoft.com/office/officeart/2005/8/layout/default"/>
    <dgm:cxn modelId="{FD9E5380-33CB-4E38-9691-FF5993D341EF}" type="presParOf" srcId="{444D3BC9-EA86-47B6-8A95-1D68D42666C4}" destId="{CD86BA4F-3BC7-4E94-9468-5D2D6065ABA5}" srcOrd="4" destOrd="0" presId="urn:microsoft.com/office/officeart/2005/8/layout/default"/>
    <dgm:cxn modelId="{8823A2CB-D4A1-4C01-940D-EA400BA50E4E}" type="presParOf" srcId="{444D3BC9-EA86-47B6-8A95-1D68D42666C4}" destId="{E1A8A1CD-2C1D-4A4E-9857-9CC6B91D83E8}" srcOrd="5" destOrd="0" presId="urn:microsoft.com/office/officeart/2005/8/layout/default"/>
    <dgm:cxn modelId="{20D64B27-3387-42E9-BE00-1219B2DC85EB}" type="presParOf" srcId="{444D3BC9-EA86-47B6-8A95-1D68D42666C4}" destId="{8BDFADD2-93DD-42FB-9386-7AA41FF15D5D}" srcOrd="6" destOrd="0" presId="urn:microsoft.com/office/officeart/2005/8/layout/default"/>
    <dgm:cxn modelId="{2AE12F37-F329-42A9-AEFC-9A0C0000C27B}" type="presParOf" srcId="{444D3BC9-EA86-47B6-8A95-1D68D42666C4}" destId="{0D69E5E3-ECF9-4D07-9A91-C39A8EAB40E0}" srcOrd="7" destOrd="0" presId="urn:microsoft.com/office/officeart/2005/8/layout/default"/>
    <dgm:cxn modelId="{F41621D7-4C37-4607-BBC9-6F03EC7FB2AD}" type="presParOf" srcId="{444D3BC9-EA86-47B6-8A95-1D68D42666C4}" destId="{E15202A7-0FFB-48A4-B1B9-C7C619F9EE58}" srcOrd="8" destOrd="0" presId="urn:microsoft.com/office/officeart/2005/8/layout/default"/>
    <dgm:cxn modelId="{054DCAC1-0727-432B-BC6D-0F66A03843D1}" type="presParOf" srcId="{444D3BC9-EA86-47B6-8A95-1D68D42666C4}" destId="{359AB694-1D62-4C51-AF1E-FFC726B6A1CD}" srcOrd="9" destOrd="0" presId="urn:microsoft.com/office/officeart/2005/8/layout/default"/>
    <dgm:cxn modelId="{676098A4-A673-4BA7-8056-323873C9551A}" type="presParOf" srcId="{444D3BC9-EA86-47B6-8A95-1D68D42666C4}" destId="{5FCFEE51-A636-4C8E-B67E-E4C099D584E1}" srcOrd="10" destOrd="0" presId="urn:microsoft.com/office/officeart/2005/8/layout/default"/>
    <dgm:cxn modelId="{E653D33C-2C3D-4ACA-A407-66A0F5CA97A3}" type="presParOf" srcId="{444D3BC9-EA86-47B6-8A95-1D68D42666C4}" destId="{91D18B64-0E10-43CA-B517-0BDB4A0CD08F}" srcOrd="11" destOrd="0" presId="urn:microsoft.com/office/officeart/2005/8/layout/default"/>
    <dgm:cxn modelId="{D8F12AA4-7AE6-4CF0-A333-402C6EB61B1C}" type="presParOf" srcId="{444D3BC9-EA86-47B6-8A95-1D68D42666C4}" destId="{7B8AF3C3-93DD-4EC0-AFEA-FA59AC7EEBC1}" srcOrd="12" destOrd="0" presId="urn:microsoft.com/office/officeart/2005/8/layout/default"/>
    <dgm:cxn modelId="{7EF75CA8-62E2-417C-AB1C-300B7DA02C16}" type="presParOf" srcId="{444D3BC9-EA86-47B6-8A95-1D68D42666C4}" destId="{D53D3891-62C4-4AAE-8641-CBA28502BB99}" srcOrd="13" destOrd="0" presId="urn:microsoft.com/office/officeart/2005/8/layout/default"/>
    <dgm:cxn modelId="{6046AB2A-0108-4E91-9762-5957CB33C26B}" type="presParOf" srcId="{444D3BC9-EA86-47B6-8A95-1D68D42666C4}" destId="{2FF5AD7A-48BA-4FF4-8CA3-A452226BCF4D}" srcOrd="14" destOrd="0" presId="urn:microsoft.com/office/officeart/2005/8/layout/default"/>
    <dgm:cxn modelId="{B4AADBFB-324F-4370-9F7F-9E4EBB4F9AF0}" type="presParOf" srcId="{444D3BC9-EA86-47B6-8A95-1D68D42666C4}" destId="{D4350D1F-FF27-47E3-B900-0F3986D9827F}" srcOrd="15" destOrd="0" presId="urn:microsoft.com/office/officeart/2005/8/layout/default"/>
    <dgm:cxn modelId="{8C0A16CB-4F5B-4374-933F-02B05FC99E96}" type="presParOf" srcId="{444D3BC9-EA86-47B6-8A95-1D68D42666C4}" destId="{BB171AD4-6731-4BE6-88B5-7CE25B6DDB76}" srcOrd="16" destOrd="0" presId="urn:microsoft.com/office/officeart/2005/8/layout/default"/>
    <dgm:cxn modelId="{6617C041-3629-4631-900F-03A7D2F85945}" type="presParOf" srcId="{444D3BC9-EA86-47B6-8A95-1D68D42666C4}" destId="{5694F108-ABEA-4CF2-8235-C356E3C24E74}" srcOrd="17" destOrd="0" presId="urn:microsoft.com/office/officeart/2005/8/layout/default"/>
    <dgm:cxn modelId="{92DCD1EA-C484-44B3-9DF5-66018D78FAA2}" type="presParOf" srcId="{444D3BC9-EA86-47B6-8A95-1D68D42666C4}" destId="{FB9389D7-EE8B-447F-9AF8-97EB04FDC2D2}" srcOrd="18" destOrd="0" presId="urn:microsoft.com/office/officeart/2005/8/layout/default"/>
    <dgm:cxn modelId="{762E1825-31D6-4A8F-8EA0-E8818A1C558B}" type="presParOf" srcId="{444D3BC9-EA86-47B6-8A95-1D68D42666C4}" destId="{A91B6F84-1548-4FF2-9E9B-30664B4C0151}" srcOrd="19" destOrd="0" presId="urn:microsoft.com/office/officeart/2005/8/layout/default"/>
    <dgm:cxn modelId="{39787070-37B4-4D2E-A11B-8704789E0753}" type="presParOf" srcId="{444D3BC9-EA86-47B6-8A95-1D68D42666C4}" destId="{6846EDDB-BB29-44C2-B258-AEA45D973E95}" srcOrd="20" destOrd="0" presId="urn:microsoft.com/office/officeart/2005/8/layout/default"/>
    <dgm:cxn modelId="{67D4F426-B3F5-4C81-BD82-76F04844FAF1}" type="presParOf" srcId="{444D3BC9-EA86-47B6-8A95-1D68D42666C4}" destId="{EC844B8B-1664-4428-AB99-78C0AE551234}" srcOrd="21" destOrd="0" presId="urn:microsoft.com/office/officeart/2005/8/layout/default"/>
    <dgm:cxn modelId="{08425DB3-134F-4C9A-81AC-58868D6CD802}" type="presParOf" srcId="{444D3BC9-EA86-47B6-8A95-1D68D42666C4}" destId="{610A5EB5-D8F2-4BE7-92F6-99E2BC998BE5}" srcOrd="22" destOrd="0" presId="urn:microsoft.com/office/officeart/2005/8/layout/default"/>
    <dgm:cxn modelId="{F413C22C-A6AB-42A4-9FEE-3EF3198BFF23}" type="presParOf" srcId="{444D3BC9-EA86-47B6-8A95-1D68D42666C4}" destId="{0D65769A-D6A7-43D4-88BF-D012B0DD30D1}" srcOrd="23" destOrd="0" presId="urn:microsoft.com/office/officeart/2005/8/layout/default"/>
    <dgm:cxn modelId="{7DF93F1C-ABBD-4E25-8D24-0AB737617C12}" type="presParOf" srcId="{444D3BC9-EA86-47B6-8A95-1D68D42666C4}" destId="{22A53257-D718-48BC-ABF9-D283FFD16C18}" srcOrd="24" destOrd="0" presId="urn:microsoft.com/office/officeart/2005/8/layout/default"/>
    <dgm:cxn modelId="{9329E39A-5629-49AB-91D4-0B962E5C4DBE}" type="presParOf" srcId="{444D3BC9-EA86-47B6-8A95-1D68D42666C4}" destId="{34662272-AAD7-4729-A8C8-731F5835E90C}" srcOrd="25" destOrd="0" presId="urn:microsoft.com/office/officeart/2005/8/layout/default"/>
    <dgm:cxn modelId="{2011D722-8DBB-4B14-BCDC-E965BC96ABB4}" type="presParOf" srcId="{444D3BC9-EA86-47B6-8A95-1D68D42666C4}" destId="{E10F1998-4158-4D17-8168-67DC43B0CFF5}" srcOrd="26" destOrd="0" presId="urn:microsoft.com/office/officeart/2005/8/layout/default"/>
    <dgm:cxn modelId="{5CCE7AE5-EF4B-4D06-835F-16C504D65DC8}" type="presParOf" srcId="{444D3BC9-EA86-47B6-8A95-1D68D42666C4}" destId="{8B00C5CB-B04D-4B72-8B44-8D8E1834B6BA}" srcOrd="27" destOrd="0" presId="urn:microsoft.com/office/officeart/2005/8/layout/default"/>
    <dgm:cxn modelId="{D18ADB1A-BCE8-483C-A8EA-D9F6F7CB3A72}" type="presParOf" srcId="{444D3BC9-EA86-47B6-8A95-1D68D42666C4}" destId="{216F6CCC-0815-49A0-BFD4-8EEC6D674AD3}" srcOrd="28" destOrd="0" presId="urn:microsoft.com/office/officeart/2005/8/layout/default"/>
    <dgm:cxn modelId="{094D7CF2-23DA-4C97-B1B1-552AB8065050}" type="presParOf" srcId="{444D3BC9-EA86-47B6-8A95-1D68D42666C4}" destId="{DB2665F5-012F-4429-9B72-0D208C8D74F2}" srcOrd="29" destOrd="0" presId="urn:microsoft.com/office/officeart/2005/8/layout/default"/>
    <dgm:cxn modelId="{7A3DA9CA-2650-4DD1-8B2F-8C0360305CA8}" type="presParOf" srcId="{444D3BC9-EA86-47B6-8A95-1D68D42666C4}" destId="{AC0FD241-8A6C-49A3-8E38-68C7026120D5}" srcOrd="30" destOrd="0" presId="urn:microsoft.com/office/officeart/2005/8/layout/default"/>
    <dgm:cxn modelId="{F0955A80-769F-4E67-BA3A-C69AAB91A7F0}" type="presParOf" srcId="{444D3BC9-EA86-47B6-8A95-1D68D42666C4}" destId="{E67C6980-BCB0-4965-8888-C0C993C52EE8}" srcOrd="31" destOrd="0" presId="urn:microsoft.com/office/officeart/2005/8/layout/default"/>
    <dgm:cxn modelId="{E0EFA06D-D615-4C46-8395-B083B1844956}" type="presParOf" srcId="{444D3BC9-EA86-47B6-8A95-1D68D42666C4}" destId="{5D277B86-7CD7-4BDC-98A5-E6362B915726}" srcOrd="32" destOrd="0" presId="urn:microsoft.com/office/officeart/2005/8/layout/default"/>
    <dgm:cxn modelId="{E192921D-E5DC-41D7-991D-2D97AEDB5A12}" type="presParOf" srcId="{444D3BC9-EA86-47B6-8A95-1D68D42666C4}" destId="{E4E595DE-969E-49B5-939B-084C8D6072DA}" srcOrd="33" destOrd="0" presId="urn:microsoft.com/office/officeart/2005/8/layout/default"/>
    <dgm:cxn modelId="{2DAE8F77-F632-4A4C-B311-0F244FB1A1BD}" type="presParOf" srcId="{444D3BC9-EA86-47B6-8A95-1D68D42666C4}" destId="{DADB6BFA-EC7B-4393-87A0-067A06C62F08}" srcOrd="34" destOrd="0" presId="urn:microsoft.com/office/officeart/2005/8/layout/default"/>
    <dgm:cxn modelId="{2AE35110-0886-4A0E-BD94-0212734B6EB8}" type="presParOf" srcId="{444D3BC9-EA86-47B6-8A95-1D68D42666C4}" destId="{A1BED55C-B074-49BD-AF6D-DF547EA69787}" srcOrd="35" destOrd="0" presId="urn:microsoft.com/office/officeart/2005/8/layout/default"/>
    <dgm:cxn modelId="{4C875A49-C0E7-4865-BC42-B1050BC4C44F}" type="presParOf" srcId="{444D3BC9-EA86-47B6-8A95-1D68D42666C4}" destId="{511A4676-80B1-4AA2-BD05-6CA0F0CCCA74}" srcOrd="36" destOrd="0" presId="urn:microsoft.com/office/officeart/2005/8/layout/default"/>
    <dgm:cxn modelId="{C4FFE648-873F-4D9A-97F3-5C62792E0B65}" type="presParOf" srcId="{444D3BC9-EA86-47B6-8A95-1D68D42666C4}" destId="{682167F4-2856-499A-9FC9-5D5761EEF366}" srcOrd="37" destOrd="0" presId="urn:microsoft.com/office/officeart/2005/8/layout/default"/>
    <dgm:cxn modelId="{A1D5DA21-4FC4-4FE8-A289-45664F16127D}" type="presParOf" srcId="{444D3BC9-EA86-47B6-8A95-1D68D42666C4}" destId="{FA999616-F66E-4393-86B8-72B75FD26D1C}" srcOrd="38" destOrd="0" presId="urn:microsoft.com/office/officeart/2005/8/layout/default"/>
    <dgm:cxn modelId="{9FBB6889-53C2-4ED9-ABBC-833FCB489B50}" type="presParOf" srcId="{444D3BC9-EA86-47B6-8A95-1D68D42666C4}" destId="{5EECF2DA-A5BC-4CE5-BA4A-463899E52FAD}" srcOrd="39" destOrd="0" presId="urn:microsoft.com/office/officeart/2005/8/layout/default"/>
    <dgm:cxn modelId="{733F9B44-42D4-4ACB-8872-29F829199E47}" type="presParOf" srcId="{444D3BC9-EA86-47B6-8A95-1D68D42666C4}" destId="{6D594F60-9D0D-4D35-A06C-1C81385161DD}" srcOrd="40" destOrd="0" presId="urn:microsoft.com/office/officeart/2005/8/layout/default"/>
    <dgm:cxn modelId="{47F89E28-E838-48C0-BCC9-F6DB2422BF82}" type="presParOf" srcId="{444D3BC9-EA86-47B6-8A95-1D68D42666C4}" destId="{5F68B319-2E39-4E5A-ADF2-17B367B636C1}" srcOrd="41" destOrd="0" presId="urn:microsoft.com/office/officeart/2005/8/layout/default"/>
    <dgm:cxn modelId="{3DDD4FBF-2E3F-4DB3-9AD9-D85FBB4E1295}" type="presParOf" srcId="{444D3BC9-EA86-47B6-8A95-1D68D42666C4}" destId="{9335E88F-1B27-4BFF-A2B3-80D9A568AD23}" srcOrd="42" destOrd="0" presId="urn:microsoft.com/office/officeart/2005/8/layout/default"/>
    <dgm:cxn modelId="{304CF1F7-AA60-4A4A-9CC6-B55A3F099815}" type="presParOf" srcId="{444D3BC9-EA86-47B6-8A95-1D68D42666C4}" destId="{73288431-B317-478F-B3AD-6DA66414174C}" srcOrd="43" destOrd="0" presId="urn:microsoft.com/office/officeart/2005/8/layout/default"/>
    <dgm:cxn modelId="{1E7942E3-0D04-41BE-9CC7-B5067AC4F619}" type="presParOf" srcId="{444D3BC9-EA86-47B6-8A95-1D68D42666C4}" destId="{2BCC254A-A339-4AEA-8FC3-3F73650652A5}" srcOrd="44" destOrd="0" presId="urn:microsoft.com/office/officeart/2005/8/layout/default"/>
    <dgm:cxn modelId="{3694C85F-D9C0-4C3B-8DD3-FA6ADDF0E9CD}" type="presParOf" srcId="{444D3BC9-EA86-47B6-8A95-1D68D42666C4}" destId="{B04DEDFD-45D7-49C8-BE30-6F6EFF0525FF}" srcOrd="45" destOrd="0" presId="urn:microsoft.com/office/officeart/2005/8/layout/default"/>
    <dgm:cxn modelId="{B5AED92F-3D4D-4D33-8F15-F5A846767D02}" type="presParOf" srcId="{444D3BC9-EA86-47B6-8A95-1D68D42666C4}" destId="{555C8119-DDC3-42DD-A71E-3984293ECCAB}" srcOrd="4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9127AA-8B24-45FF-B0CE-88C84A5BE7E8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676B516A-AE25-4881-8230-CE9B06A54782}">
      <dgm:prSet phldrT="[Texto]" custT="1"/>
      <dgm:spPr/>
      <dgm:t>
        <a:bodyPr/>
        <a:lstStyle/>
        <a:p>
          <a:r>
            <a:rPr lang="es-ES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Bandas de equipaje: 4 incluida la </a:t>
          </a:r>
          <a:r>
            <a:rPr lang="es-ES" sz="900" b="0" dirty="0" err="1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Check</a:t>
          </a:r>
          <a:r>
            <a:rPr lang="es-ES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 In</a:t>
          </a:r>
        </a:p>
      </dgm:t>
    </dgm:pt>
    <dgm:pt modelId="{8390FE9B-6CD9-48CD-9241-A611117D73AF}" type="parTrans" cxnId="{311D10A4-C0DD-4539-AD89-5130BF60BCD2}">
      <dgm:prSet/>
      <dgm:spPr/>
      <dgm:t>
        <a:bodyPr/>
        <a:lstStyle/>
        <a:p>
          <a:endParaRPr lang="es-ES" sz="800" b="1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11DC4F05-CB8A-4FBA-9228-1D063DE36BCC}" type="sibTrans" cxnId="{311D10A4-C0DD-4539-AD89-5130BF60BCD2}">
      <dgm:prSet/>
      <dgm:spPr/>
      <dgm:t>
        <a:bodyPr/>
        <a:lstStyle/>
        <a:p>
          <a:endParaRPr lang="es-ES" sz="800" b="1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A0684F79-891D-48E3-8DCC-7476BC0342EC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ES" sz="8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Pista: 3001 x 45 </a:t>
          </a:r>
        </a:p>
        <a:p>
          <a:r>
            <a:rPr lang="es-ES" sz="8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Indicador de Lugar : SKBQ</a:t>
          </a:r>
        </a:p>
        <a:p>
          <a:r>
            <a:rPr lang="es-ES" sz="8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Clave de Referencia: 4E </a:t>
          </a:r>
        </a:p>
        <a:p>
          <a:r>
            <a:rPr lang="es-ES" sz="8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ILS CAT I ( pista 05) </a:t>
          </a:r>
        </a:p>
        <a:p>
          <a:r>
            <a:rPr lang="es-ES" sz="8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SEI Categoría : 7                   </a:t>
          </a:r>
        </a:p>
      </dgm:t>
    </dgm:pt>
    <dgm:pt modelId="{0ECDF913-A607-485E-BEE6-C5E2192E8597}" type="parTrans" cxnId="{DF67E235-F4B8-4AEC-8AC1-4BE09DF6E077}">
      <dgm:prSet/>
      <dgm:spPr/>
      <dgm:t>
        <a:bodyPr/>
        <a:lstStyle/>
        <a:p>
          <a:endParaRPr lang="es-ES" sz="800" b="1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6A21EE62-90E0-4592-8517-A1AD6FA13AFB}" type="sibTrans" cxnId="{DF67E235-F4B8-4AEC-8AC1-4BE09DF6E077}">
      <dgm:prSet/>
      <dgm:spPr/>
      <dgm:t>
        <a:bodyPr/>
        <a:lstStyle/>
        <a:p>
          <a:endParaRPr lang="es-ES" sz="800" b="1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24F94A83-C988-4ADF-BDE2-02A1F6FF8AC5}">
      <dgm:prSet phldrT="[Texto]" custT="1"/>
      <dgm:spPr/>
      <dgm:t>
        <a:bodyPr/>
        <a:lstStyle/>
        <a:p>
          <a:r>
            <a:rPr lang="es-ES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Terminal: </a:t>
          </a:r>
        </a:p>
        <a:p>
          <a:r>
            <a:rPr lang="es-ES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Inicial: 17.780  m</a:t>
          </a:r>
          <a:r>
            <a:rPr lang="es-ES" sz="900" b="0" baseline="300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2</a:t>
          </a:r>
          <a:endParaRPr lang="es-ES" sz="900" b="0" dirty="0">
            <a:solidFill>
              <a:srgbClr val="010203"/>
            </a:solidFill>
            <a:latin typeface="Work Sans"/>
            <a:cs typeface="Calibri" panose="020F0502020204030204" pitchFamily="34" charset="0"/>
          </a:endParaRPr>
        </a:p>
        <a:p>
          <a:r>
            <a:rPr lang="es-ES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Actual: 23.280  m</a:t>
          </a:r>
          <a:r>
            <a:rPr lang="es-ES" sz="900" b="0" baseline="300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2</a:t>
          </a:r>
          <a:endParaRPr lang="es-ES" sz="900" b="0" dirty="0">
            <a:solidFill>
              <a:srgbClr val="010203"/>
            </a:solidFill>
            <a:latin typeface="Work Sans"/>
            <a:cs typeface="Calibri" panose="020F0502020204030204" pitchFamily="34" charset="0"/>
          </a:endParaRPr>
        </a:p>
      </dgm:t>
    </dgm:pt>
    <dgm:pt modelId="{7AF7FBEC-13D2-4DA3-B91D-58FFC3B4D34B}" type="sibTrans" cxnId="{06AAA4F6-ED39-4A28-8DA0-CCCB2BC2A0FE}">
      <dgm:prSet/>
      <dgm:spPr/>
      <dgm:t>
        <a:bodyPr/>
        <a:lstStyle/>
        <a:p>
          <a:endParaRPr lang="es-ES" sz="800" b="1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3C51E796-9500-4CD3-8D88-A661BAEC9532}" type="parTrans" cxnId="{06AAA4F6-ED39-4A28-8DA0-CCCB2BC2A0FE}">
      <dgm:prSet/>
      <dgm:spPr/>
      <dgm:t>
        <a:bodyPr/>
        <a:lstStyle/>
        <a:p>
          <a:endParaRPr lang="es-ES" sz="800" b="1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B2C562B3-BBB7-4AEB-AA59-27456FA87214}">
      <dgm:prSet phldrT="[Texto]" custT="1"/>
      <dgm:spPr/>
      <dgm:t>
        <a:bodyPr/>
        <a:lstStyle/>
        <a:p>
          <a:r>
            <a:rPr lang="es-ES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Posiciones </a:t>
          </a:r>
          <a:r>
            <a:rPr lang="es-CO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Plataforma Comercial : 21</a:t>
          </a:r>
        </a:p>
        <a:p>
          <a:r>
            <a:rPr lang="es-CO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Posiciones Plataforma carga : 4</a:t>
          </a:r>
          <a:endParaRPr lang="es-ES" sz="900" b="0" dirty="0">
            <a:solidFill>
              <a:srgbClr val="010203"/>
            </a:solidFill>
            <a:latin typeface="Work Sans"/>
            <a:cs typeface="Calibri" panose="020F0502020204030204" pitchFamily="34" charset="0"/>
          </a:endParaRPr>
        </a:p>
      </dgm:t>
    </dgm:pt>
    <dgm:pt modelId="{0F070261-600B-4DB0-BAE4-260CDD29A98E}" type="sibTrans" cxnId="{4DC2B3F5-196A-4C5C-B697-EC772938B2F6}">
      <dgm:prSet/>
      <dgm:spPr/>
      <dgm:t>
        <a:bodyPr/>
        <a:lstStyle/>
        <a:p>
          <a:endParaRPr lang="es-ES" sz="800" b="1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B822105A-D349-42D1-B6DE-858D81152362}" type="parTrans" cxnId="{4DC2B3F5-196A-4C5C-B697-EC772938B2F6}">
      <dgm:prSet/>
      <dgm:spPr/>
      <dgm:t>
        <a:bodyPr/>
        <a:lstStyle/>
        <a:p>
          <a:endParaRPr lang="es-ES" sz="800" b="1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49CE7ABA-8012-42A9-AAC8-7C0F9C79B938}">
      <dgm:prSet phldrT="[Texto]" custT="1"/>
      <dgm:spPr/>
      <dgm:t>
        <a:bodyPr/>
        <a:lstStyle/>
        <a:p>
          <a:r>
            <a:rPr lang="es-ES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Ocupación espacios comerciales : </a:t>
          </a:r>
        </a:p>
        <a:p>
          <a:r>
            <a:rPr lang="es-ES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57.615 m</a:t>
          </a:r>
          <a:r>
            <a:rPr lang="es-ES" sz="900" b="0" baseline="300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2</a:t>
          </a:r>
          <a:endParaRPr lang="es-ES" sz="900" b="0" dirty="0">
            <a:solidFill>
              <a:srgbClr val="010203"/>
            </a:solidFill>
            <a:latin typeface="Work Sans"/>
            <a:cs typeface="Calibri" panose="020F0502020204030204" pitchFamily="34" charset="0"/>
          </a:endParaRPr>
        </a:p>
      </dgm:t>
    </dgm:pt>
    <dgm:pt modelId="{BD5FD63F-FBE6-4C0C-B644-948C8137BCEE}" type="sibTrans" cxnId="{BFCBFD65-731E-456F-9057-A79FD1BD4429}">
      <dgm:prSet/>
      <dgm:spPr/>
      <dgm:t>
        <a:bodyPr/>
        <a:lstStyle/>
        <a:p>
          <a:endParaRPr lang="es-ES" sz="800" b="1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C31BD505-052F-440F-91C0-6F2E9FDA938E}" type="parTrans" cxnId="{BFCBFD65-731E-456F-9057-A79FD1BD4429}">
      <dgm:prSet/>
      <dgm:spPr/>
      <dgm:t>
        <a:bodyPr/>
        <a:lstStyle/>
        <a:p>
          <a:endParaRPr lang="es-ES" sz="800" b="1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E94C9003-A9FF-41C0-8F12-38D4FEB00E95}">
      <dgm:prSet phldrT="[Texto]" custT="1"/>
      <dgm:spPr/>
      <dgm:t>
        <a:bodyPr/>
        <a:lstStyle/>
        <a:p>
          <a:r>
            <a:rPr lang="es-CO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  Se proyectan:</a:t>
          </a:r>
        </a:p>
        <a:p>
          <a:r>
            <a:rPr lang="es-CO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352 Plazas parqueadero Publico.</a:t>
          </a:r>
        </a:p>
        <a:p>
          <a:r>
            <a:rPr lang="es-CO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209  plazas parqueadero empleados.</a:t>
          </a:r>
        </a:p>
      </dgm:t>
    </dgm:pt>
    <dgm:pt modelId="{E5AF6230-A1B0-410D-BEB7-3DC71CF8EF2B}" type="sibTrans" cxnId="{443B79F5-9B27-462E-957B-FEB89DEBA956}">
      <dgm:prSet/>
      <dgm:spPr/>
      <dgm:t>
        <a:bodyPr/>
        <a:lstStyle/>
        <a:p>
          <a:endParaRPr lang="es-ES" sz="800" b="1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4FEC9676-39A4-4151-A277-9A6797AD5C31}" type="parTrans" cxnId="{443B79F5-9B27-462E-957B-FEB89DEBA956}">
      <dgm:prSet/>
      <dgm:spPr/>
      <dgm:t>
        <a:bodyPr/>
        <a:lstStyle/>
        <a:p>
          <a:endParaRPr lang="es-ES" sz="800" b="1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E6E556DB-FA67-46DF-8A26-C266C1B5314F}">
      <dgm:prSet phldrT="[Texto]" custT="1"/>
      <dgm:spPr/>
      <dgm:t>
        <a:bodyPr/>
        <a:lstStyle/>
        <a:p>
          <a:r>
            <a:rPr lang="es-ES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Cámaras: 59                               Filtros de Seguridad: 5        Guardas de Seguridad: 121         </a:t>
          </a:r>
        </a:p>
      </dgm:t>
    </dgm:pt>
    <dgm:pt modelId="{2A7D596C-8D7C-4EDC-8A0B-3358CD4A37A2}" type="sibTrans" cxnId="{2ED52842-16FF-4EF5-BF59-938151F00B66}">
      <dgm:prSet/>
      <dgm:spPr/>
      <dgm:t>
        <a:bodyPr/>
        <a:lstStyle/>
        <a:p>
          <a:endParaRPr lang="es-ES" sz="800" b="1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EFA0B6F3-8FFF-4960-A189-2755C7BA9E56}" type="parTrans" cxnId="{2ED52842-16FF-4EF5-BF59-938151F00B66}">
      <dgm:prSet/>
      <dgm:spPr/>
      <dgm:t>
        <a:bodyPr/>
        <a:lstStyle/>
        <a:p>
          <a:endParaRPr lang="es-ES" sz="800" b="1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8DB60295-F17E-41E3-BC4D-13DAFD1BCDE4}">
      <dgm:prSet phldrT="[Texto]" custT="1"/>
      <dgm:spPr/>
      <dgm:t>
        <a:bodyPr/>
        <a:lstStyle/>
        <a:p>
          <a:r>
            <a:rPr lang="es-ES" sz="900" b="0" dirty="0">
              <a:solidFill>
                <a:srgbClr val="000000"/>
              </a:solidFill>
              <a:latin typeface="Work Sans"/>
            </a:rPr>
            <a:t>Población aeroportuaria: 2341 </a:t>
          </a:r>
          <a:endParaRPr lang="es-ES" sz="900" b="0" dirty="0">
            <a:solidFill>
              <a:srgbClr val="010203"/>
            </a:solidFill>
            <a:latin typeface="Work Sans"/>
            <a:cs typeface="Calibri" panose="020F0502020204030204" pitchFamily="34" charset="0"/>
          </a:endParaRPr>
        </a:p>
      </dgm:t>
    </dgm:pt>
    <dgm:pt modelId="{89DAC98A-B5D4-4B0A-A636-E6341E4848F0}" type="sibTrans" cxnId="{7A8BA3A6-E6E5-48EB-A18D-72F7C85DAFC9}">
      <dgm:prSet/>
      <dgm:spPr/>
      <dgm:t>
        <a:bodyPr/>
        <a:lstStyle/>
        <a:p>
          <a:endParaRPr lang="es-ES" sz="800" b="1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78898619-04A9-4666-93C1-FBEE9E119FDF}" type="parTrans" cxnId="{7A8BA3A6-E6E5-48EB-A18D-72F7C85DAFC9}">
      <dgm:prSet/>
      <dgm:spPr/>
      <dgm:t>
        <a:bodyPr/>
        <a:lstStyle/>
        <a:p>
          <a:endParaRPr lang="es-ES" sz="800" b="1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C6299829-D2B9-4E2A-80CE-8C50173A5A0E}">
      <dgm:prSet phldrT="[Texto]" custT="1"/>
      <dgm:spPr/>
      <dgm:t>
        <a:bodyPr/>
        <a:lstStyle/>
        <a:p>
          <a:pPr algn="ctr"/>
          <a:r>
            <a:rPr lang="es-ES" sz="900" b="0" dirty="0">
              <a:solidFill>
                <a:srgbClr val="000000"/>
              </a:solidFill>
              <a:latin typeface="Work Sans"/>
            </a:rPr>
            <a:t>Operaciones mes de mayo 2019: </a:t>
          </a:r>
        </a:p>
        <a:p>
          <a:pPr algn="ctr"/>
          <a:r>
            <a:rPr lang="es-ES" sz="900" b="0" dirty="0">
              <a:solidFill>
                <a:srgbClr val="000000"/>
              </a:solidFill>
              <a:latin typeface="Work Sans"/>
            </a:rPr>
            <a:t>4.271</a:t>
          </a:r>
          <a:endParaRPr lang="es-ES" sz="900" b="0" dirty="0">
            <a:solidFill>
              <a:srgbClr val="010203"/>
            </a:solidFill>
            <a:latin typeface="Work Sans"/>
            <a:cs typeface="Calibri" panose="020F0502020204030204" pitchFamily="34" charset="0"/>
          </a:endParaRPr>
        </a:p>
      </dgm:t>
    </dgm:pt>
    <dgm:pt modelId="{5E432D66-F704-4141-8BFF-00B2FD0CDE2A}" type="sibTrans" cxnId="{FF6E711E-6162-43BD-95AF-D9030FDFE02E}">
      <dgm:prSet/>
      <dgm:spPr/>
      <dgm:t>
        <a:bodyPr/>
        <a:lstStyle/>
        <a:p>
          <a:endParaRPr lang="es-ES" sz="800" b="1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825DD64A-4CC4-4BDD-AA4C-D231CBC561F1}" type="parTrans" cxnId="{FF6E711E-6162-43BD-95AF-D9030FDFE02E}">
      <dgm:prSet/>
      <dgm:spPr/>
      <dgm:t>
        <a:bodyPr/>
        <a:lstStyle/>
        <a:p>
          <a:endParaRPr lang="es-ES" sz="800" b="1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9BBFFF3B-70AF-46B5-8A89-07035079B6EC}">
      <dgm:prSet phldrT="[Texto]" custT="1"/>
      <dgm:spPr/>
      <dgm:t>
        <a:bodyPr/>
        <a:lstStyle/>
        <a:p>
          <a:r>
            <a:rPr lang="es-ES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Mostradores de facturación: 58</a:t>
          </a:r>
        </a:p>
        <a:p>
          <a:r>
            <a:rPr lang="es-ES" sz="900" b="0" dirty="0" err="1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Autochekin</a:t>
          </a:r>
          <a:r>
            <a:rPr lang="es-ES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: 7</a:t>
          </a:r>
        </a:p>
      </dgm:t>
    </dgm:pt>
    <dgm:pt modelId="{2A5AC790-70C8-46D0-8481-9BBABBA75F46}" type="sibTrans" cxnId="{F89476D0-386B-469C-B0EB-EC09E662901B}">
      <dgm:prSet/>
      <dgm:spPr/>
      <dgm:t>
        <a:bodyPr/>
        <a:lstStyle/>
        <a:p>
          <a:endParaRPr lang="es-ES" sz="800" b="1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512D201C-5094-4A87-AF70-9512328A6E21}" type="parTrans" cxnId="{F89476D0-386B-469C-B0EB-EC09E662901B}">
      <dgm:prSet/>
      <dgm:spPr/>
      <dgm:t>
        <a:bodyPr/>
        <a:lstStyle/>
        <a:p>
          <a:endParaRPr lang="es-ES" sz="800" b="1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2BE6CC0D-2704-453C-AAC7-D663F1B85390}">
      <dgm:prSet phldrT="[Texto]" custT="1"/>
      <dgm:spPr/>
      <dgm:t>
        <a:bodyPr/>
        <a:lstStyle/>
        <a:p>
          <a:r>
            <a:rPr lang="es-ES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Salas VIP: </a:t>
          </a:r>
        </a:p>
        <a:p>
          <a:r>
            <a:rPr lang="es-ES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2</a:t>
          </a:r>
        </a:p>
      </dgm:t>
    </dgm:pt>
    <dgm:pt modelId="{39D52A08-76AE-46F5-8456-F24F4D6530DA}" type="parTrans" cxnId="{5396C9BE-1FE8-4371-9261-F31B43ECCCE6}">
      <dgm:prSet/>
      <dgm:spPr/>
      <dgm:t>
        <a:bodyPr/>
        <a:lstStyle/>
        <a:p>
          <a:endParaRPr lang="es-ES" sz="800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DC20D202-2FB2-4D81-A76C-0FB98C51211A}" type="sibTrans" cxnId="{5396C9BE-1FE8-4371-9261-F31B43ECCCE6}">
      <dgm:prSet/>
      <dgm:spPr/>
      <dgm:t>
        <a:bodyPr/>
        <a:lstStyle/>
        <a:p>
          <a:endParaRPr lang="es-ES" sz="800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3B273D3C-21DF-4B72-9250-D4039059A104}">
      <dgm:prSet phldrT="[Texto]" custT="1"/>
      <dgm:spPr/>
      <dgm:t>
        <a:bodyPr/>
        <a:lstStyle/>
        <a:p>
          <a:r>
            <a:rPr lang="es-ES" sz="8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Puentes de abordaje Proyecto : 9</a:t>
          </a:r>
        </a:p>
        <a:p>
          <a:r>
            <a:rPr lang="es-CO" sz="800" b="0" dirty="0">
              <a:solidFill>
                <a:srgbClr val="010203"/>
              </a:solidFill>
              <a:latin typeface="Work Sans"/>
              <a:cs typeface="Arial" panose="020B0604020202020204" pitchFamily="34" charset="0"/>
            </a:rPr>
            <a:t>(5 en Muelle Nacional, 3 en Internacional, y 1 puente para Swing Gate)</a:t>
          </a:r>
          <a:endParaRPr lang="es-ES" sz="800" b="0" dirty="0">
            <a:solidFill>
              <a:srgbClr val="010203"/>
            </a:solidFill>
            <a:latin typeface="Work Sans"/>
            <a:cs typeface="Calibri" panose="020F0502020204030204" pitchFamily="34" charset="0"/>
          </a:endParaRPr>
        </a:p>
      </dgm:t>
    </dgm:pt>
    <dgm:pt modelId="{2BEAEACE-9835-4E02-BEFD-C665BE68B968}" type="parTrans" cxnId="{85B7F653-730E-4D8C-B3B0-6A927BFE2006}">
      <dgm:prSet/>
      <dgm:spPr/>
      <dgm:t>
        <a:bodyPr/>
        <a:lstStyle/>
        <a:p>
          <a:endParaRPr lang="es-ES" sz="800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D9FB5652-7149-42B9-84D0-8212DC889564}" type="sibTrans" cxnId="{85B7F653-730E-4D8C-B3B0-6A927BFE2006}">
      <dgm:prSet/>
      <dgm:spPr/>
      <dgm:t>
        <a:bodyPr/>
        <a:lstStyle/>
        <a:p>
          <a:endParaRPr lang="es-ES" sz="800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D450E2D3-59DD-47F3-9F5B-8C0FEFC16786}">
      <dgm:prSet phldrT="[Texto]" custT="1"/>
      <dgm:spPr/>
      <dgm:t>
        <a:bodyPr/>
        <a:lstStyle/>
        <a:p>
          <a:r>
            <a:rPr lang="es-ES" sz="900" b="0" dirty="0">
              <a:solidFill>
                <a:srgbClr val="000000"/>
              </a:solidFill>
              <a:latin typeface="Work Sans"/>
            </a:rPr>
            <a:t>222.896  pasajeros movilizados mayo  2019</a:t>
          </a:r>
          <a:endParaRPr lang="es-ES" sz="900" b="0" dirty="0">
            <a:solidFill>
              <a:srgbClr val="010203"/>
            </a:solidFill>
            <a:latin typeface="Work Sans"/>
            <a:cs typeface="Calibri" panose="020F0502020204030204" pitchFamily="34" charset="0"/>
          </a:endParaRPr>
        </a:p>
      </dgm:t>
    </dgm:pt>
    <dgm:pt modelId="{D2C13553-27B8-4473-B6F1-29C17560DDDA}" type="parTrans" cxnId="{E78238F1-B14B-43D2-A1D0-7FE324996F1C}">
      <dgm:prSet/>
      <dgm:spPr/>
      <dgm:t>
        <a:bodyPr/>
        <a:lstStyle/>
        <a:p>
          <a:endParaRPr lang="es-ES" sz="800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4C90DE94-3F46-417C-ACF7-1C80EA5B8197}" type="sibTrans" cxnId="{E78238F1-B14B-43D2-A1D0-7FE324996F1C}">
      <dgm:prSet/>
      <dgm:spPr/>
      <dgm:t>
        <a:bodyPr/>
        <a:lstStyle/>
        <a:p>
          <a:endParaRPr lang="es-ES" sz="800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597008AF-4CE3-4EB7-B971-BC0913A808A7}">
      <dgm:prSet phldrT="[Texto]" custT="1"/>
      <dgm:spPr/>
      <dgm:t>
        <a:bodyPr/>
        <a:lstStyle/>
        <a:p>
          <a:r>
            <a:rPr lang="es-ES" sz="900" b="0" dirty="0">
              <a:solidFill>
                <a:srgbClr val="000000"/>
              </a:solidFill>
              <a:latin typeface="Work Sans"/>
            </a:rPr>
            <a:t>Ascensores en operación :</a:t>
          </a:r>
        </a:p>
        <a:p>
          <a:r>
            <a:rPr lang="es-ES" sz="900" b="0" dirty="0">
              <a:solidFill>
                <a:srgbClr val="000000"/>
              </a:solidFill>
              <a:latin typeface="Work Sans"/>
            </a:rPr>
            <a:t> 3 </a:t>
          </a:r>
          <a:endParaRPr lang="es-ES" sz="900" b="0" dirty="0">
            <a:solidFill>
              <a:srgbClr val="010203"/>
            </a:solidFill>
            <a:latin typeface="Work Sans"/>
            <a:cs typeface="Calibri" panose="020F0502020204030204" pitchFamily="34" charset="0"/>
          </a:endParaRPr>
        </a:p>
      </dgm:t>
    </dgm:pt>
    <dgm:pt modelId="{D9C6B0AC-D9D9-4F11-9B13-C01AF45C334E}" type="parTrans" cxnId="{69030B54-08EC-4B68-B34C-DF3114E0007A}">
      <dgm:prSet/>
      <dgm:spPr/>
      <dgm:t>
        <a:bodyPr/>
        <a:lstStyle/>
        <a:p>
          <a:endParaRPr lang="es-ES" sz="800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F7D58641-6B3F-47E4-93FA-871FFDCAC81C}" type="sibTrans" cxnId="{69030B54-08EC-4B68-B34C-DF3114E0007A}">
      <dgm:prSet/>
      <dgm:spPr/>
      <dgm:t>
        <a:bodyPr/>
        <a:lstStyle/>
        <a:p>
          <a:endParaRPr lang="es-ES" sz="800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CAC4C66B-951C-4FEF-BC34-32287B77C0CB}">
      <dgm:prSet phldrT="[Texto]" custT="1"/>
      <dgm:spPr/>
      <dgm:t>
        <a:bodyPr/>
        <a:lstStyle/>
        <a:p>
          <a:r>
            <a:rPr lang="es-ES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Plataforma:</a:t>
          </a:r>
        </a:p>
        <a:p>
          <a:r>
            <a:rPr lang="es-ES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Inicial: 160.200 m</a:t>
          </a:r>
          <a:r>
            <a:rPr lang="es-ES" sz="900" b="0" baseline="300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2</a:t>
          </a:r>
          <a:endParaRPr lang="es-ES" sz="900" b="0" dirty="0">
            <a:solidFill>
              <a:srgbClr val="010203"/>
            </a:solidFill>
            <a:latin typeface="Work Sans"/>
            <a:cs typeface="Calibri" panose="020F0502020204030204" pitchFamily="34" charset="0"/>
          </a:endParaRPr>
        </a:p>
        <a:p>
          <a:r>
            <a:rPr lang="es-ES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Actual: 257.000 m</a:t>
          </a:r>
          <a:r>
            <a:rPr lang="es-ES" sz="900" b="0" baseline="300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2</a:t>
          </a:r>
          <a:endParaRPr lang="es-ES" sz="900" b="0" dirty="0">
            <a:solidFill>
              <a:srgbClr val="010203"/>
            </a:solidFill>
            <a:latin typeface="Work Sans"/>
            <a:cs typeface="Calibri" panose="020F0502020204030204" pitchFamily="34" charset="0"/>
          </a:endParaRPr>
        </a:p>
      </dgm:t>
    </dgm:pt>
    <dgm:pt modelId="{30967B87-2CB1-4AA4-89C8-B25D7BE9B84F}" type="sibTrans" cxnId="{DD50A727-8E58-4007-9208-F1AF6A07E090}">
      <dgm:prSet/>
      <dgm:spPr/>
      <dgm:t>
        <a:bodyPr/>
        <a:lstStyle/>
        <a:p>
          <a:endParaRPr lang="es-ES" sz="800" b="1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0400360F-246A-46F6-A8E6-B35EA7572CDF}" type="parTrans" cxnId="{DD50A727-8E58-4007-9208-F1AF6A07E090}">
      <dgm:prSet/>
      <dgm:spPr/>
      <dgm:t>
        <a:bodyPr/>
        <a:lstStyle/>
        <a:p>
          <a:endParaRPr lang="es-ES" sz="800" b="1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CD2D72D3-E4F0-45E0-B954-C42BA79AC9AC}">
      <dgm:prSet custT="1"/>
      <dgm:spPr/>
      <dgm:t>
        <a:bodyPr/>
        <a:lstStyle/>
        <a:p>
          <a:r>
            <a:rPr lang="es-CO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Área inicial aeropuerto : 317 Ha.</a:t>
          </a:r>
        </a:p>
        <a:p>
          <a:r>
            <a:rPr lang="es-CO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Área actual: 317,47 Ha.</a:t>
          </a:r>
        </a:p>
      </dgm:t>
    </dgm:pt>
    <dgm:pt modelId="{D2ECD5E7-4615-4B7B-9E71-2F53A9361DFE}" type="parTrans" cxnId="{08AA4F98-2F17-4FEF-9CBA-3FD17CB77EFB}">
      <dgm:prSet/>
      <dgm:spPr/>
      <dgm:t>
        <a:bodyPr/>
        <a:lstStyle/>
        <a:p>
          <a:endParaRPr lang="es-CO" sz="800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C9889A8A-DDFE-42D0-BE12-A2460D8C167D}" type="sibTrans" cxnId="{08AA4F98-2F17-4FEF-9CBA-3FD17CB77EFB}">
      <dgm:prSet/>
      <dgm:spPr/>
      <dgm:t>
        <a:bodyPr/>
        <a:lstStyle/>
        <a:p>
          <a:endParaRPr lang="es-CO" sz="800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BF0F7659-28D6-421C-B460-90AB3DBEBB4E}">
      <dgm:prSet custT="1"/>
      <dgm:spPr/>
      <dgm:t>
        <a:bodyPr/>
        <a:lstStyle/>
        <a:p>
          <a:r>
            <a:rPr lang="es-CO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Destinos nacionales: 7</a:t>
          </a:r>
        </a:p>
        <a:p>
          <a:r>
            <a:rPr lang="es-CO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Destinos Internacionales: 2 </a:t>
          </a:r>
        </a:p>
      </dgm:t>
    </dgm:pt>
    <dgm:pt modelId="{A8455F3C-9A41-4589-AB24-A2C8EC3137B3}" type="parTrans" cxnId="{FAA17867-08CC-4E02-A2E9-D5E1FC13F65F}">
      <dgm:prSet/>
      <dgm:spPr/>
      <dgm:t>
        <a:bodyPr/>
        <a:lstStyle/>
        <a:p>
          <a:endParaRPr lang="es-MX" sz="800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0D87065B-407C-4111-BE11-20ADD12E2BA4}" type="sibTrans" cxnId="{FAA17867-08CC-4E02-A2E9-D5E1FC13F65F}">
      <dgm:prSet/>
      <dgm:spPr/>
      <dgm:t>
        <a:bodyPr/>
        <a:lstStyle/>
        <a:p>
          <a:endParaRPr lang="es-MX" sz="800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5A9F5B00-9255-40E6-9715-3314044F15B9}">
      <dgm:prSet custT="1"/>
      <dgm:spPr/>
      <dgm:t>
        <a:bodyPr/>
        <a:lstStyle/>
        <a:p>
          <a:r>
            <a:rPr lang="es-CO" sz="900" b="0" dirty="0">
              <a:solidFill>
                <a:schemeClr val="tx1">
                  <a:lumMod val="50000"/>
                </a:schemeClr>
              </a:solidFill>
              <a:latin typeface="Work Sans"/>
            </a:rPr>
            <a:t>Carga movilizada mes mayo 2019: 1.512 ton</a:t>
          </a:r>
          <a:r>
            <a:rPr lang="es-CO" sz="900" b="0" dirty="0">
              <a:latin typeface="Work Sans"/>
            </a:rPr>
            <a:t>.</a:t>
          </a:r>
          <a:endParaRPr lang="es-CO" sz="900" b="0" dirty="0">
            <a:solidFill>
              <a:srgbClr val="010203"/>
            </a:solidFill>
            <a:latin typeface="Work Sans"/>
            <a:cs typeface="Calibri" panose="020F0502020204030204" pitchFamily="34" charset="0"/>
          </a:endParaRPr>
        </a:p>
      </dgm:t>
    </dgm:pt>
    <dgm:pt modelId="{5D8FD518-99AE-4062-94F8-18745BD52538}" type="parTrans" cxnId="{60DD1F78-11FF-4CA6-9E07-5FFB9BE21B19}">
      <dgm:prSet/>
      <dgm:spPr/>
      <dgm:t>
        <a:bodyPr/>
        <a:lstStyle/>
        <a:p>
          <a:endParaRPr lang="es-MX" sz="800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73050B2D-ABA2-4FAD-9B92-E72A83DE97E3}" type="sibTrans" cxnId="{60DD1F78-11FF-4CA6-9E07-5FFB9BE21B19}">
      <dgm:prSet/>
      <dgm:spPr/>
      <dgm:t>
        <a:bodyPr/>
        <a:lstStyle/>
        <a:p>
          <a:endParaRPr lang="es-MX" sz="800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332C9482-03E8-4170-B9FC-2C43B8FE6C45}">
      <dgm:prSet custT="1"/>
      <dgm:spPr/>
      <dgm:t>
        <a:bodyPr/>
        <a:lstStyle/>
        <a:p>
          <a:r>
            <a:rPr lang="es-CO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FIDS:12</a:t>
          </a:r>
        </a:p>
        <a:p>
          <a:r>
            <a:rPr lang="es-CO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BIDS:3</a:t>
          </a:r>
        </a:p>
      </dgm:t>
    </dgm:pt>
    <dgm:pt modelId="{DFB6E9D3-3C68-4C40-B324-E791994EAFFA}" type="parTrans" cxnId="{B3DE1B7F-BA48-4947-9BA5-25C1EF2ADF6D}">
      <dgm:prSet/>
      <dgm:spPr/>
      <dgm:t>
        <a:bodyPr/>
        <a:lstStyle/>
        <a:p>
          <a:endParaRPr lang="es-MX" sz="800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D27B934B-A075-4A8C-A846-C3A48D6FD48D}" type="sibTrans" cxnId="{B3DE1B7F-BA48-4947-9BA5-25C1EF2ADF6D}">
      <dgm:prSet/>
      <dgm:spPr/>
      <dgm:t>
        <a:bodyPr/>
        <a:lstStyle/>
        <a:p>
          <a:endParaRPr lang="es-MX" sz="800">
            <a:solidFill>
              <a:srgbClr val="010203"/>
            </a:solidFill>
            <a:latin typeface="+mn-lt"/>
            <a:cs typeface="Calibri" panose="020F0502020204030204" pitchFamily="34" charset="0"/>
          </a:endParaRPr>
        </a:p>
      </dgm:t>
    </dgm:pt>
    <dgm:pt modelId="{F49A67BB-8552-4DB5-B742-1F817B25ACF8}">
      <dgm:prSet phldrT="[Texto]" custT="1"/>
      <dgm:spPr/>
      <dgm:t>
        <a:bodyPr/>
        <a:lstStyle/>
        <a:p>
          <a:r>
            <a:rPr lang="es-ES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Salas nacional:7</a:t>
          </a:r>
        </a:p>
      </dgm:t>
    </dgm:pt>
    <dgm:pt modelId="{DB5738D4-97B3-4DAF-9A3B-FD309DF7A05D}" type="parTrans" cxnId="{2B7F630F-25A6-468C-B7C1-D3F58F61BA84}">
      <dgm:prSet/>
      <dgm:spPr/>
      <dgm:t>
        <a:bodyPr/>
        <a:lstStyle/>
        <a:p>
          <a:endParaRPr lang="es-CO">
            <a:solidFill>
              <a:srgbClr val="010203"/>
            </a:solidFill>
          </a:endParaRPr>
        </a:p>
      </dgm:t>
    </dgm:pt>
    <dgm:pt modelId="{6D63D3CD-A737-404E-AA3B-353F82525E7A}" type="sibTrans" cxnId="{2B7F630F-25A6-468C-B7C1-D3F58F61BA84}">
      <dgm:prSet/>
      <dgm:spPr/>
      <dgm:t>
        <a:bodyPr/>
        <a:lstStyle/>
        <a:p>
          <a:endParaRPr lang="es-CO">
            <a:solidFill>
              <a:srgbClr val="010203"/>
            </a:solidFill>
          </a:endParaRPr>
        </a:p>
      </dgm:t>
    </dgm:pt>
    <dgm:pt modelId="{E273E781-547F-43C0-A9AD-846143FB10FC}">
      <dgm:prSet phldrT="[Texto]" custT="1"/>
      <dgm:spPr/>
      <dgm:t>
        <a:bodyPr/>
        <a:lstStyle/>
        <a:p>
          <a:r>
            <a:rPr lang="es-ES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Salas internacional: 5</a:t>
          </a:r>
        </a:p>
      </dgm:t>
    </dgm:pt>
    <dgm:pt modelId="{7081560B-1668-48DE-979B-000AE53003AB}" type="parTrans" cxnId="{80B9626F-8BBF-473C-94D2-4DD7D60AEA88}">
      <dgm:prSet/>
      <dgm:spPr/>
      <dgm:t>
        <a:bodyPr/>
        <a:lstStyle/>
        <a:p>
          <a:endParaRPr lang="es-CO">
            <a:solidFill>
              <a:srgbClr val="010203"/>
            </a:solidFill>
          </a:endParaRPr>
        </a:p>
      </dgm:t>
    </dgm:pt>
    <dgm:pt modelId="{275E9565-5C64-4849-8D7A-D98698FD70B2}" type="sibTrans" cxnId="{80B9626F-8BBF-473C-94D2-4DD7D60AEA88}">
      <dgm:prSet/>
      <dgm:spPr/>
      <dgm:t>
        <a:bodyPr/>
        <a:lstStyle/>
        <a:p>
          <a:endParaRPr lang="es-CO">
            <a:solidFill>
              <a:srgbClr val="010203"/>
            </a:solidFill>
          </a:endParaRPr>
        </a:p>
      </dgm:t>
    </dgm:pt>
    <dgm:pt modelId="{FAAC462D-77A1-4471-8E7E-658E6917E594}">
      <dgm:prSet phldrT="[Texto]" custT="1"/>
      <dgm:spPr/>
      <dgm:t>
        <a:bodyPr/>
        <a:lstStyle/>
        <a:p>
          <a:r>
            <a:rPr lang="es-ES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Sala dual:1</a:t>
          </a:r>
        </a:p>
      </dgm:t>
    </dgm:pt>
    <dgm:pt modelId="{9E516553-FEEF-445F-B5E5-6865692046D5}" type="parTrans" cxnId="{08EC5C73-AFAB-4691-AA42-1AA4D42D5534}">
      <dgm:prSet/>
      <dgm:spPr/>
      <dgm:t>
        <a:bodyPr/>
        <a:lstStyle/>
        <a:p>
          <a:endParaRPr lang="es-CO">
            <a:solidFill>
              <a:srgbClr val="010203"/>
            </a:solidFill>
          </a:endParaRPr>
        </a:p>
      </dgm:t>
    </dgm:pt>
    <dgm:pt modelId="{8818DAAB-808D-40F8-92AC-0ED9731EC2F9}" type="sibTrans" cxnId="{08EC5C73-AFAB-4691-AA42-1AA4D42D5534}">
      <dgm:prSet/>
      <dgm:spPr/>
      <dgm:t>
        <a:bodyPr/>
        <a:lstStyle/>
        <a:p>
          <a:endParaRPr lang="es-CO">
            <a:solidFill>
              <a:srgbClr val="010203"/>
            </a:solidFill>
          </a:endParaRPr>
        </a:p>
      </dgm:t>
    </dgm:pt>
    <dgm:pt modelId="{8CBF8BA4-2928-4664-BFA9-CC74EDEB337C}">
      <dgm:prSet phldrT="[Texto]" custT="1"/>
      <dgm:spPr/>
      <dgm:t>
        <a:bodyPr/>
        <a:lstStyle/>
        <a:p>
          <a:r>
            <a:rPr lang="es-ES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Escaleras eléctricas :</a:t>
          </a:r>
        </a:p>
        <a:p>
          <a:r>
            <a:rPr lang="es-ES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1 pasa 4</a:t>
          </a:r>
        </a:p>
      </dgm:t>
    </dgm:pt>
    <dgm:pt modelId="{7632021D-2072-482D-92E7-5939A7A9D84C}" type="parTrans" cxnId="{6F4E2374-1362-4168-9EBF-1CBDE5563C6A}">
      <dgm:prSet/>
      <dgm:spPr/>
      <dgm:t>
        <a:bodyPr/>
        <a:lstStyle/>
        <a:p>
          <a:endParaRPr lang="es-CO"/>
        </a:p>
      </dgm:t>
    </dgm:pt>
    <dgm:pt modelId="{EEC2E631-B0C8-4DCA-AF6F-0D7B0E89E217}" type="sibTrans" cxnId="{6F4E2374-1362-4168-9EBF-1CBDE5563C6A}">
      <dgm:prSet/>
      <dgm:spPr/>
      <dgm:t>
        <a:bodyPr/>
        <a:lstStyle/>
        <a:p>
          <a:endParaRPr lang="es-CO"/>
        </a:p>
      </dgm:t>
    </dgm:pt>
    <dgm:pt modelId="{FF99948B-1716-4447-9978-95E55B69839B}">
      <dgm:prSet phldrT="[Texto]" custT="1"/>
      <dgm:spPr/>
      <dgm:t>
        <a:bodyPr/>
        <a:lstStyle/>
        <a:p>
          <a:r>
            <a:rPr lang="es-ES" sz="900" b="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BHS:1200 maletas / hora</a:t>
          </a:r>
        </a:p>
      </dgm:t>
    </dgm:pt>
    <dgm:pt modelId="{164F44C1-7F3F-4229-B05D-BCD7CC874AE2}" type="parTrans" cxnId="{01EBBDF0-E546-4E5A-85FE-E39949C52226}">
      <dgm:prSet/>
      <dgm:spPr/>
      <dgm:t>
        <a:bodyPr/>
        <a:lstStyle/>
        <a:p>
          <a:endParaRPr lang="es-CO"/>
        </a:p>
      </dgm:t>
    </dgm:pt>
    <dgm:pt modelId="{719FE9D1-97FB-4383-9CA3-751B8470EDB5}" type="sibTrans" cxnId="{01EBBDF0-E546-4E5A-85FE-E39949C52226}">
      <dgm:prSet/>
      <dgm:spPr/>
      <dgm:t>
        <a:bodyPr/>
        <a:lstStyle/>
        <a:p>
          <a:endParaRPr lang="es-CO"/>
        </a:p>
      </dgm:t>
    </dgm:pt>
    <dgm:pt modelId="{81B241B3-BEBC-4992-8A2F-AAA5861161A9}" type="pres">
      <dgm:prSet presAssocID="{889127AA-8B24-45FF-B0CE-88C84A5BE7E8}" presName="diagram" presStyleCnt="0">
        <dgm:presLayoutVars>
          <dgm:dir/>
          <dgm:resizeHandles val="exact"/>
        </dgm:presLayoutVars>
      </dgm:prSet>
      <dgm:spPr/>
    </dgm:pt>
    <dgm:pt modelId="{E473E510-C6E3-4098-85F9-6C2BD801DD25}" type="pres">
      <dgm:prSet presAssocID="{A0684F79-891D-48E3-8DCC-7476BC0342EC}" presName="node" presStyleLbl="node1" presStyleIdx="0" presStyleCnt="24">
        <dgm:presLayoutVars>
          <dgm:bulletEnabled val="1"/>
        </dgm:presLayoutVars>
      </dgm:prSet>
      <dgm:spPr/>
    </dgm:pt>
    <dgm:pt modelId="{F6954896-E1E0-41E7-9A51-7BFF9F94A75D}" type="pres">
      <dgm:prSet presAssocID="{6A21EE62-90E0-4592-8517-A1AD6FA13AFB}" presName="sibTrans" presStyleCnt="0"/>
      <dgm:spPr/>
    </dgm:pt>
    <dgm:pt modelId="{91536274-DA8D-423B-B2C2-5423079C9D4E}" type="pres">
      <dgm:prSet presAssocID="{CAC4C66B-951C-4FEF-BC34-32287B77C0CB}" presName="node" presStyleLbl="node1" presStyleIdx="1" presStyleCnt="24">
        <dgm:presLayoutVars>
          <dgm:bulletEnabled val="1"/>
        </dgm:presLayoutVars>
      </dgm:prSet>
      <dgm:spPr/>
    </dgm:pt>
    <dgm:pt modelId="{F5927F71-6D0C-4416-BA4F-A93D66D4F22B}" type="pres">
      <dgm:prSet presAssocID="{30967B87-2CB1-4AA4-89C8-B25D7BE9B84F}" presName="sibTrans" presStyleCnt="0"/>
      <dgm:spPr/>
    </dgm:pt>
    <dgm:pt modelId="{4DB9B1CC-14A9-479A-A808-475A2BC5D5FB}" type="pres">
      <dgm:prSet presAssocID="{24F94A83-C988-4ADF-BDE2-02A1F6FF8AC5}" presName="node" presStyleLbl="node1" presStyleIdx="2" presStyleCnt="24">
        <dgm:presLayoutVars>
          <dgm:bulletEnabled val="1"/>
        </dgm:presLayoutVars>
      </dgm:prSet>
      <dgm:spPr/>
    </dgm:pt>
    <dgm:pt modelId="{A0F372B3-50F5-4E00-8E78-241FADE87825}" type="pres">
      <dgm:prSet presAssocID="{7AF7FBEC-13D2-4DA3-B91D-58FFC3B4D34B}" presName="sibTrans" presStyleCnt="0"/>
      <dgm:spPr/>
    </dgm:pt>
    <dgm:pt modelId="{2258B894-C092-41F4-A4BE-C28485AC40EB}" type="pres">
      <dgm:prSet presAssocID="{D450E2D3-59DD-47F3-9F5B-8C0FEFC16786}" presName="node" presStyleLbl="node1" presStyleIdx="3" presStyleCnt="24" custScaleY="100201">
        <dgm:presLayoutVars>
          <dgm:bulletEnabled val="1"/>
        </dgm:presLayoutVars>
      </dgm:prSet>
      <dgm:spPr/>
    </dgm:pt>
    <dgm:pt modelId="{0735A60E-61CD-4601-B990-7225B8F2297B}" type="pres">
      <dgm:prSet presAssocID="{4C90DE94-3F46-417C-ACF7-1C80EA5B8197}" presName="sibTrans" presStyleCnt="0"/>
      <dgm:spPr/>
    </dgm:pt>
    <dgm:pt modelId="{C27CB8D1-35D4-4C26-B324-F91D84D371C7}" type="pres">
      <dgm:prSet presAssocID="{5A9F5B00-9255-40E6-9715-3314044F15B9}" presName="node" presStyleLbl="node1" presStyleIdx="4" presStyleCnt="24">
        <dgm:presLayoutVars>
          <dgm:bulletEnabled val="1"/>
        </dgm:presLayoutVars>
      </dgm:prSet>
      <dgm:spPr/>
    </dgm:pt>
    <dgm:pt modelId="{3DF3F93F-B794-4EE6-95C9-97A0DE22070A}" type="pres">
      <dgm:prSet presAssocID="{73050B2D-ABA2-4FAD-9B92-E72A83DE97E3}" presName="sibTrans" presStyleCnt="0"/>
      <dgm:spPr/>
    </dgm:pt>
    <dgm:pt modelId="{185FEE25-8F6E-41D4-83F1-DEAADF76BBD2}" type="pres">
      <dgm:prSet presAssocID="{BF0F7659-28D6-421C-B460-90AB3DBEBB4E}" presName="node" presStyleLbl="node1" presStyleIdx="5" presStyleCnt="24" custLinFactNeighborX="-185">
        <dgm:presLayoutVars>
          <dgm:bulletEnabled val="1"/>
        </dgm:presLayoutVars>
      </dgm:prSet>
      <dgm:spPr/>
    </dgm:pt>
    <dgm:pt modelId="{523A2B40-C713-4AE9-949F-686E8EC9FF37}" type="pres">
      <dgm:prSet presAssocID="{0D87065B-407C-4111-BE11-20ADD12E2BA4}" presName="sibTrans" presStyleCnt="0"/>
      <dgm:spPr/>
    </dgm:pt>
    <dgm:pt modelId="{7D907454-2F89-4778-A29C-B38718DE8A9A}" type="pres">
      <dgm:prSet presAssocID="{CD2D72D3-E4F0-45E0-B954-C42BA79AC9AC}" presName="node" presStyleLbl="node1" presStyleIdx="6" presStyleCnt="24" custScaleY="100068">
        <dgm:presLayoutVars>
          <dgm:bulletEnabled val="1"/>
        </dgm:presLayoutVars>
      </dgm:prSet>
      <dgm:spPr/>
    </dgm:pt>
    <dgm:pt modelId="{EA691E41-9662-4490-9D01-DA5AE66DC3AB}" type="pres">
      <dgm:prSet presAssocID="{C9889A8A-DDFE-42D0-BE12-A2460D8C167D}" presName="sibTrans" presStyleCnt="0"/>
      <dgm:spPr/>
    </dgm:pt>
    <dgm:pt modelId="{E1864340-8A44-4A6C-B844-5D790C836BCE}" type="pres">
      <dgm:prSet presAssocID="{597008AF-4CE3-4EB7-B971-BC0913A808A7}" presName="node" presStyleLbl="node1" presStyleIdx="7" presStyleCnt="24" custScaleY="100068">
        <dgm:presLayoutVars>
          <dgm:bulletEnabled val="1"/>
        </dgm:presLayoutVars>
      </dgm:prSet>
      <dgm:spPr/>
    </dgm:pt>
    <dgm:pt modelId="{BB37EE68-27B4-4491-BFB2-85B0CE9E0F16}" type="pres">
      <dgm:prSet presAssocID="{F7D58641-6B3F-47E4-93FA-871FFDCAC81C}" presName="sibTrans" presStyleCnt="0"/>
      <dgm:spPr/>
    </dgm:pt>
    <dgm:pt modelId="{0BAF08BB-195F-47ED-BF35-61DACB2709EE}" type="pres">
      <dgm:prSet presAssocID="{8CBF8BA4-2928-4664-BFA9-CC74EDEB337C}" presName="node" presStyleLbl="node1" presStyleIdx="8" presStyleCnt="24">
        <dgm:presLayoutVars>
          <dgm:bulletEnabled val="1"/>
        </dgm:presLayoutVars>
      </dgm:prSet>
      <dgm:spPr/>
    </dgm:pt>
    <dgm:pt modelId="{252461A2-4092-4776-B546-A5F7E452705C}" type="pres">
      <dgm:prSet presAssocID="{EEC2E631-B0C8-4DCA-AF6F-0D7B0E89E217}" presName="sibTrans" presStyleCnt="0"/>
      <dgm:spPr/>
    </dgm:pt>
    <dgm:pt modelId="{D9F6B1C6-E96C-4111-868F-A6376E12813E}" type="pres">
      <dgm:prSet presAssocID="{3B273D3C-21DF-4B72-9250-D4039059A104}" presName="node" presStyleLbl="node1" presStyleIdx="9" presStyleCnt="24">
        <dgm:presLayoutVars>
          <dgm:bulletEnabled val="1"/>
        </dgm:presLayoutVars>
      </dgm:prSet>
      <dgm:spPr/>
    </dgm:pt>
    <dgm:pt modelId="{B12D3572-481E-48C0-8AA3-7FB23B3E1F09}" type="pres">
      <dgm:prSet presAssocID="{D9FB5652-7149-42B9-84D0-8212DC889564}" presName="sibTrans" presStyleCnt="0"/>
      <dgm:spPr/>
    </dgm:pt>
    <dgm:pt modelId="{205A2C57-A5DA-42C4-9CE8-2432DFFE8FCB}" type="pres">
      <dgm:prSet presAssocID="{B2C562B3-BBB7-4AEB-AA59-27456FA87214}" presName="node" presStyleLbl="node1" presStyleIdx="10" presStyleCnt="24">
        <dgm:presLayoutVars>
          <dgm:bulletEnabled val="1"/>
        </dgm:presLayoutVars>
      </dgm:prSet>
      <dgm:spPr/>
    </dgm:pt>
    <dgm:pt modelId="{04E68879-9495-4088-9EC2-5D3973BB7856}" type="pres">
      <dgm:prSet presAssocID="{0F070261-600B-4DB0-BAE4-260CDD29A98E}" presName="sibTrans" presStyleCnt="0"/>
      <dgm:spPr/>
    </dgm:pt>
    <dgm:pt modelId="{6AC00316-784D-4AAB-BE6A-E72D78FE0933}" type="pres">
      <dgm:prSet presAssocID="{49CE7ABA-8012-42A9-AAC8-7C0F9C79B938}" presName="node" presStyleLbl="node1" presStyleIdx="11" presStyleCnt="24">
        <dgm:presLayoutVars>
          <dgm:bulletEnabled val="1"/>
        </dgm:presLayoutVars>
      </dgm:prSet>
      <dgm:spPr/>
    </dgm:pt>
    <dgm:pt modelId="{8B671959-C157-47D5-97D6-CE6809EF90B5}" type="pres">
      <dgm:prSet presAssocID="{BD5FD63F-FBE6-4C0C-B644-948C8137BCEE}" presName="sibTrans" presStyleCnt="0"/>
      <dgm:spPr/>
    </dgm:pt>
    <dgm:pt modelId="{B0812473-4A8F-4872-A0BA-A8156D494451}" type="pres">
      <dgm:prSet presAssocID="{FF99948B-1716-4447-9978-95E55B69839B}" presName="node" presStyleLbl="node1" presStyleIdx="12" presStyleCnt="24">
        <dgm:presLayoutVars>
          <dgm:bulletEnabled val="1"/>
        </dgm:presLayoutVars>
      </dgm:prSet>
      <dgm:spPr/>
    </dgm:pt>
    <dgm:pt modelId="{7EED6AE6-A777-4B37-A9B0-712266E2C4F1}" type="pres">
      <dgm:prSet presAssocID="{719FE9D1-97FB-4383-9CA3-751B8470EDB5}" presName="sibTrans" presStyleCnt="0"/>
      <dgm:spPr/>
    </dgm:pt>
    <dgm:pt modelId="{0BAB138F-88DF-4CBE-9AE5-A9AC9C9FBAC6}" type="pres">
      <dgm:prSet presAssocID="{E94C9003-A9FF-41C0-8F12-38D4FEB00E95}" presName="node" presStyleLbl="node1" presStyleIdx="13" presStyleCnt="24">
        <dgm:presLayoutVars>
          <dgm:bulletEnabled val="1"/>
        </dgm:presLayoutVars>
      </dgm:prSet>
      <dgm:spPr/>
    </dgm:pt>
    <dgm:pt modelId="{E5E44797-4F79-4CA0-8C3D-A9928B80EBAD}" type="pres">
      <dgm:prSet presAssocID="{E5AF6230-A1B0-410D-BEB7-3DC71CF8EF2B}" presName="sibTrans" presStyleCnt="0"/>
      <dgm:spPr/>
    </dgm:pt>
    <dgm:pt modelId="{677A3378-28BE-4B0B-ACED-A2C60732E0F6}" type="pres">
      <dgm:prSet presAssocID="{E6E556DB-FA67-46DF-8A26-C266C1B5314F}" presName="node" presStyleLbl="node1" presStyleIdx="14" presStyleCnt="24">
        <dgm:presLayoutVars>
          <dgm:bulletEnabled val="1"/>
        </dgm:presLayoutVars>
      </dgm:prSet>
      <dgm:spPr/>
    </dgm:pt>
    <dgm:pt modelId="{97B4EDC4-7390-476F-BDDE-25BFBBADDDB6}" type="pres">
      <dgm:prSet presAssocID="{2A7D596C-8D7C-4EDC-8A0B-3358CD4A37A2}" presName="sibTrans" presStyleCnt="0"/>
      <dgm:spPr/>
    </dgm:pt>
    <dgm:pt modelId="{DB20D949-AAB7-4081-AC27-7B2E73EE8611}" type="pres">
      <dgm:prSet presAssocID="{8DB60295-F17E-41E3-BC4D-13DAFD1BCDE4}" presName="node" presStyleLbl="node1" presStyleIdx="15" presStyleCnt="24">
        <dgm:presLayoutVars>
          <dgm:bulletEnabled val="1"/>
        </dgm:presLayoutVars>
      </dgm:prSet>
      <dgm:spPr/>
    </dgm:pt>
    <dgm:pt modelId="{4098B1E6-FB3A-4EDB-B7A9-4B56C4E959D3}" type="pres">
      <dgm:prSet presAssocID="{89DAC98A-B5D4-4B0A-A636-E6341E4848F0}" presName="sibTrans" presStyleCnt="0"/>
      <dgm:spPr/>
    </dgm:pt>
    <dgm:pt modelId="{6EE6281D-D80E-4C62-BFF8-4C97A036EBB5}" type="pres">
      <dgm:prSet presAssocID="{C6299829-D2B9-4E2A-80CE-8C50173A5A0E}" presName="node" presStyleLbl="node1" presStyleIdx="16" presStyleCnt="24">
        <dgm:presLayoutVars>
          <dgm:bulletEnabled val="1"/>
        </dgm:presLayoutVars>
      </dgm:prSet>
      <dgm:spPr/>
    </dgm:pt>
    <dgm:pt modelId="{7590F1DB-378E-4A29-A686-CF80970B9E95}" type="pres">
      <dgm:prSet presAssocID="{5E432D66-F704-4141-8BFF-00B2FD0CDE2A}" presName="sibTrans" presStyleCnt="0"/>
      <dgm:spPr/>
    </dgm:pt>
    <dgm:pt modelId="{F29C26A8-E48E-4684-887F-1023E5C83A53}" type="pres">
      <dgm:prSet presAssocID="{332C9482-03E8-4170-B9FC-2C43B8FE6C45}" presName="node" presStyleLbl="node1" presStyleIdx="17" presStyleCnt="24">
        <dgm:presLayoutVars>
          <dgm:bulletEnabled val="1"/>
        </dgm:presLayoutVars>
      </dgm:prSet>
      <dgm:spPr/>
    </dgm:pt>
    <dgm:pt modelId="{5DCF8DE5-26A8-4DB2-A400-543CB5AF5BEB}" type="pres">
      <dgm:prSet presAssocID="{D27B934B-A075-4A8C-A846-C3A48D6FD48D}" presName="sibTrans" presStyleCnt="0"/>
      <dgm:spPr/>
    </dgm:pt>
    <dgm:pt modelId="{72544AF8-770C-40D8-B694-AD309764277E}" type="pres">
      <dgm:prSet presAssocID="{9BBFFF3B-70AF-46B5-8A89-07035079B6EC}" presName="node" presStyleLbl="node1" presStyleIdx="18" presStyleCnt="24">
        <dgm:presLayoutVars>
          <dgm:bulletEnabled val="1"/>
        </dgm:presLayoutVars>
      </dgm:prSet>
      <dgm:spPr/>
    </dgm:pt>
    <dgm:pt modelId="{4A28AE3B-ADA9-4395-935D-38CFAAE4F6B3}" type="pres">
      <dgm:prSet presAssocID="{2A5AC790-70C8-46D0-8481-9BBABBA75F46}" presName="sibTrans" presStyleCnt="0"/>
      <dgm:spPr/>
    </dgm:pt>
    <dgm:pt modelId="{28C2DC78-C2E3-46B7-A0EF-1F4E9CC0E388}" type="pres">
      <dgm:prSet presAssocID="{676B516A-AE25-4881-8230-CE9B06A54782}" presName="node" presStyleLbl="node1" presStyleIdx="19" presStyleCnt="24">
        <dgm:presLayoutVars>
          <dgm:bulletEnabled val="1"/>
        </dgm:presLayoutVars>
      </dgm:prSet>
      <dgm:spPr/>
    </dgm:pt>
    <dgm:pt modelId="{27D19D94-AF86-44AF-B5CA-96864EADCC34}" type="pres">
      <dgm:prSet presAssocID="{11DC4F05-CB8A-4FBA-9228-1D063DE36BCC}" presName="sibTrans" presStyleCnt="0"/>
      <dgm:spPr/>
    </dgm:pt>
    <dgm:pt modelId="{DB5184AD-CB1A-4B51-AE72-491147A0B650}" type="pres">
      <dgm:prSet presAssocID="{2BE6CC0D-2704-453C-AAC7-D663F1B85390}" presName="node" presStyleLbl="node1" presStyleIdx="20" presStyleCnt="24">
        <dgm:presLayoutVars>
          <dgm:bulletEnabled val="1"/>
        </dgm:presLayoutVars>
      </dgm:prSet>
      <dgm:spPr/>
    </dgm:pt>
    <dgm:pt modelId="{F50307E4-171F-4706-B5FE-F2FD60454558}" type="pres">
      <dgm:prSet presAssocID="{DC20D202-2FB2-4D81-A76C-0FB98C51211A}" presName="sibTrans" presStyleCnt="0"/>
      <dgm:spPr/>
    </dgm:pt>
    <dgm:pt modelId="{219680EC-3C76-45EA-B4AC-DD4980E0211C}" type="pres">
      <dgm:prSet presAssocID="{F49A67BB-8552-4DB5-B742-1F817B25ACF8}" presName="node" presStyleLbl="node1" presStyleIdx="21" presStyleCnt="24">
        <dgm:presLayoutVars>
          <dgm:bulletEnabled val="1"/>
        </dgm:presLayoutVars>
      </dgm:prSet>
      <dgm:spPr/>
    </dgm:pt>
    <dgm:pt modelId="{F53F06BB-E0E4-4960-B82A-6144DBE8E9FD}" type="pres">
      <dgm:prSet presAssocID="{6D63D3CD-A737-404E-AA3B-353F82525E7A}" presName="sibTrans" presStyleCnt="0"/>
      <dgm:spPr/>
    </dgm:pt>
    <dgm:pt modelId="{6A4D4FE8-F1F8-4DDB-9AC9-B8A83926EDEE}" type="pres">
      <dgm:prSet presAssocID="{E273E781-547F-43C0-A9AD-846143FB10FC}" presName="node" presStyleLbl="node1" presStyleIdx="22" presStyleCnt="24">
        <dgm:presLayoutVars>
          <dgm:bulletEnabled val="1"/>
        </dgm:presLayoutVars>
      </dgm:prSet>
      <dgm:spPr/>
    </dgm:pt>
    <dgm:pt modelId="{FE9C3460-B90E-4EE7-8382-911917EAF716}" type="pres">
      <dgm:prSet presAssocID="{275E9565-5C64-4849-8D7A-D98698FD70B2}" presName="sibTrans" presStyleCnt="0"/>
      <dgm:spPr/>
    </dgm:pt>
    <dgm:pt modelId="{50F3BC06-717E-4A50-8AD5-634C919816E3}" type="pres">
      <dgm:prSet presAssocID="{FAAC462D-77A1-4471-8E7E-658E6917E594}" presName="node" presStyleLbl="node1" presStyleIdx="23" presStyleCnt="24">
        <dgm:presLayoutVars>
          <dgm:bulletEnabled val="1"/>
        </dgm:presLayoutVars>
      </dgm:prSet>
      <dgm:spPr/>
    </dgm:pt>
  </dgm:ptLst>
  <dgm:cxnLst>
    <dgm:cxn modelId="{DB1CC501-E38E-4F00-96B2-BADFD12EB688}" type="presOf" srcId="{FAAC462D-77A1-4471-8E7E-658E6917E594}" destId="{50F3BC06-717E-4A50-8AD5-634C919816E3}" srcOrd="0" destOrd="0" presId="urn:microsoft.com/office/officeart/2005/8/layout/default"/>
    <dgm:cxn modelId="{D94ED502-4CD0-4CEB-9DCD-0E3619FEF6DE}" type="presOf" srcId="{B2C562B3-BBB7-4AEB-AA59-27456FA87214}" destId="{205A2C57-A5DA-42C4-9CE8-2432DFFE8FCB}" srcOrd="0" destOrd="0" presId="urn:microsoft.com/office/officeart/2005/8/layout/default"/>
    <dgm:cxn modelId="{2B7F630F-25A6-468C-B7C1-D3F58F61BA84}" srcId="{889127AA-8B24-45FF-B0CE-88C84A5BE7E8}" destId="{F49A67BB-8552-4DB5-B742-1F817B25ACF8}" srcOrd="21" destOrd="0" parTransId="{DB5738D4-97B3-4DAF-9A3B-FD309DF7A05D}" sibTransId="{6D63D3CD-A737-404E-AA3B-353F82525E7A}"/>
    <dgm:cxn modelId="{2C533712-1AFC-487E-AFAD-04341FA58619}" type="presOf" srcId="{3B273D3C-21DF-4B72-9250-D4039059A104}" destId="{D9F6B1C6-E96C-4111-868F-A6376E12813E}" srcOrd="0" destOrd="0" presId="urn:microsoft.com/office/officeart/2005/8/layout/default"/>
    <dgm:cxn modelId="{E2D1F012-4386-4BE7-B1D5-9300ACB92E37}" type="presOf" srcId="{E273E781-547F-43C0-A9AD-846143FB10FC}" destId="{6A4D4FE8-F1F8-4DDB-9AC9-B8A83926EDEE}" srcOrd="0" destOrd="0" presId="urn:microsoft.com/office/officeart/2005/8/layout/default"/>
    <dgm:cxn modelId="{FF6E711E-6162-43BD-95AF-D9030FDFE02E}" srcId="{889127AA-8B24-45FF-B0CE-88C84A5BE7E8}" destId="{C6299829-D2B9-4E2A-80CE-8C50173A5A0E}" srcOrd="16" destOrd="0" parTransId="{825DD64A-4CC4-4BDD-AA4C-D231CBC561F1}" sibTransId="{5E432D66-F704-4141-8BFF-00B2FD0CDE2A}"/>
    <dgm:cxn modelId="{BF2DCF22-2096-4F9C-9298-8D2623D84766}" type="presOf" srcId="{A0684F79-891D-48E3-8DCC-7476BC0342EC}" destId="{E473E510-C6E3-4098-85F9-6C2BD801DD25}" srcOrd="0" destOrd="0" presId="urn:microsoft.com/office/officeart/2005/8/layout/default"/>
    <dgm:cxn modelId="{DD50A727-8E58-4007-9208-F1AF6A07E090}" srcId="{889127AA-8B24-45FF-B0CE-88C84A5BE7E8}" destId="{CAC4C66B-951C-4FEF-BC34-32287B77C0CB}" srcOrd="1" destOrd="0" parTransId="{0400360F-246A-46F6-A8E6-B35EA7572CDF}" sibTransId="{30967B87-2CB1-4AA4-89C8-B25D7BE9B84F}"/>
    <dgm:cxn modelId="{DF67E235-F4B8-4AEC-8AC1-4BE09DF6E077}" srcId="{889127AA-8B24-45FF-B0CE-88C84A5BE7E8}" destId="{A0684F79-891D-48E3-8DCC-7476BC0342EC}" srcOrd="0" destOrd="0" parTransId="{0ECDF913-A607-485E-BEE6-C5E2192E8597}" sibTransId="{6A21EE62-90E0-4592-8517-A1AD6FA13AFB}"/>
    <dgm:cxn modelId="{864B853F-72DF-4848-90F5-6FB7758F1390}" type="presOf" srcId="{BF0F7659-28D6-421C-B460-90AB3DBEBB4E}" destId="{185FEE25-8F6E-41D4-83F1-DEAADF76BBD2}" srcOrd="0" destOrd="0" presId="urn:microsoft.com/office/officeart/2005/8/layout/default"/>
    <dgm:cxn modelId="{2ED52842-16FF-4EF5-BF59-938151F00B66}" srcId="{889127AA-8B24-45FF-B0CE-88C84A5BE7E8}" destId="{E6E556DB-FA67-46DF-8A26-C266C1B5314F}" srcOrd="14" destOrd="0" parTransId="{EFA0B6F3-8FFF-4960-A189-2755C7BA9E56}" sibTransId="{2A7D596C-8D7C-4EDC-8A0B-3358CD4A37A2}"/>
    <dgm:cxn modelId="{BFCBFD65-731E-456F-9057-A79FD1BD4429}" srcId="{889127AA-8B24-45FF-B0CE-88C84A5BE7E8}" destId="{49CE7ABA-8012-42A9-AAC8-7C0F9C79B938}" srcOrd="11" destOrd="0" parTransId="{C31BD505-052F-440F-91C0-6F2E9FDA938E}" sibTransId="{BD5FD63F-FBE6-4C0C-B644-948C8137BCEE}"/>
    <dgm:cxn modelId="{FAA17867-08CC-4E02-A2E9-D5E1FC13F65F}" srcId="{889127AA-8B24-45FF-B0CE-88C84A5BE7E8}" destId="{BF0F7659-28D6-421C-B460-90AB3DBEBB4E}" srcOrd="5" destOrd="0" parTransId="{A8455F3C-9A41-4589-AB24-A2C8EC3137B3}" sibTransId="{0D87065B-407C-4111-BE11-20ADD12E2BA4}"/>
    <dgm:cxn modelId="{4F6AF24A-5198-47CF-95DD-62CEC7417F26}" type="presOf" srcId="{49CE7ABA-8012-42A9-AAC8-7C0F9C79B938}" destId="{6AC00316-784D-4AAB-BE6A-E72D78FE0933}" srcOrd="0" destOrd="0" presId="urn:microsoft.com/office/officeart/2005/8/layout/default"/>
    <dgm:cxn modelId="{80B9626F-8BBF-473C-94D2-4DD7D60AEA88}" srcId="{889127AA-8B24-45FF-B0CE-88C84A5BE7E8}" destId="{E273E781-547F-43C0-A9AD-846143FB10FC}" srcOrd="22" destOrd="0" parTransId="{7081560B-1668-48DE-979B-000AE53003AB}" sibTransId="{275E9565-5C64-4849-8D7A-D98698FD70B2}"/>
    <dgm:cxn modelId="{3FD0AC50-BC1F-4862-A422-98F1C74BECB7}" type="presOf" srcId="{2BE6CC0D-2704-453C-AAC7-D663F1B85390}" destId="{DB5184AD-CB1A-4B51-AE72-491147A0B650}" srcOrd="0" destOrd="0" presId="urn:microsoft.com/office/officeart/2005/8/layout/default"/>
    <dgm:cxn modelId="{08EC5C73-AFAB-4691-AA42-1AA4D42D5534}" srcId="{889127AA-8B24-45FF-B0CE-88C84A5BE7E8}" destId="{FAAC462D-77A1-4471-8E7E-658E6917E594}" srcOrd="23" destOrd="0" parTransId="{9E516553-FEEF-445F-B5E5-6865692046D5}" sibTransId="{8818DAAB-808D-40F8-92AC-0ED9731EC2F9}"/>
    <dgm:cxn modelId="{85B7F653-730E-4D8C-B3B0-6A927BFE2006}" srcId="{889127AA-8B24-45FF-B0CE-88C84A5BE7E8}" destId="{3B273D3C-21DF-4B72-9250-D4039059A104}" srcOrd="9" destOrd="0" parTransId="{2BEAEACE-9835-4E02-BEFD-C665BE68B968}" sibTransId="{D9FB5652-7149-42B9-84D0-8212DC889564}"/>
    <dgm:cxn modelId="{69030B54-08EC-4B68-B34C-DF3114E0007A}" srcId="{889127AA-8B24-45FF-B0CE-88C84A5BE7E8}" destId="{597008AF-4CE3-4EB7-B971-BC0913A808A7}" srcOrd="7" destOrd="0" parTransId="{D9C6B0AC-D9D9-4F11-9B13-C01AF45C334E}" sibTransId="{F7D58641-6B3F-47E4-93FA-871FFDCAC81C}"/>
    <dgm:cxn modelId="{6F4E2374-1362-4168-9EBF-1CBDE5563C6A}" srcId="{889127AA-8B24-45FF-B0CE-88C84A5BE7E8}" destId="{8CBF8BA4-2928-4664-BFA9-CC74EDEB337C}" srcOrd="8" destOrd="0" parTransId="{7632021D-2072-482D-92E7-5939A7A9D84C}" sibTransId="{EEC2E631-B0C8-4DCA-AF6F-0D7B0E89E217}"/>
    <dgm:cxn modelId="{60DD1F78-11FF-4CA6-9E07-5FFB9BE21B19}" srcId="{889127AA-8B24-45FF-B0CE-88C84A5BE7E8}" destId="{5A9F5B00-9255-40E6-9715-3314044F15B9}" srcOrd="4" destOrd="0" parTransId="{5D8FD518-99AE-4062-94F8-18745BD52538}" sibTransId="{73050B2D-ABA2-4FAD-9B92-E72A83DE97E3}"/>
    <dgm:cxn modelId="{7C94587A-779E-45B8-88E9-B45E8F448AC2}" type="presOf" srcId="{676B516A-AE25-4881-8230-CE9B06A54782}" destId="{28C2DC78-C2E3-46B7-A0EF-1F4E9CC0E388}" srcOrd="0" destOrd="0" presId="urn:microsoft.com/office/officeart/2005/8/layout/default"/>
    <dgm:cxn modelId="{B3DE1B7F-BA48-4947-9BA5-25C1EF2ADF6D}" srcId="{889127AA-8B24-45FF-B0CE-88C84A5BE7E8}" destId="{332C9482-03E8-4170-B9FC-2C43B8FE6C45}" srcOrd="17" destOrd="0" parTransId="{DFB6E9D3-3C68-4C40-B324-E791994EAFFA}" sibTransId="{D27B934B-A075-4A8C-A846-C3A48D6FD48D}"/>
    <dgm:cxn modelId="{072A788E-6971-4794-803F-2AE3E2328108}" type="presOf" srcId="{CAC4C66B-951C-4FEF-BC34-32287B77C0CB}" destId="{91536274-DA8D-423B-B2C2-5423079C9D4E}" srcOrd="0" destOrd="0" presId="urn:microsoft.com/office/officeart/2005/8/layout/default"/>
    <dgm:cxn modelId="{66605593-93AF-4F06-AB3B-2330747537B1}" type="presOf" srcId="{8DB60295-F17E-41E3-BC4D-13DAFD1BCDE4}" destId="{DB20D949-AAB7-4081-AC27-7B2E73EE8611}" srcOrd="0" destOrd="0" presId="urn:microsoft.com/office/officeart/2005/8/layout/default"/>
    <dgm:cxn modelId="{08AA4F98-2F17-4FEF-9CBA-3FD17CB77EFB}" srcId="{889127AA-8B24-45FF-B0CE-88C84A5BE7E8}" destId="{CD2D72D3-E4F0-45E0-B954-C42BA79AC9AC}" srcOrd="6" destOrd="0" parTransId="{D2ECD5E7-4615-4B7B-9E71-2F53A9361DFE}" sibTransId="{C9889A8A-DDFE-42D0-BE12-A2460D8C167D}"/>
    <dgm:cxn modelId="{D867FDA3-43EE-4CA8-8D6D-B6D932AEA4F1}" type="presOf" srcId="{CD2D72D3-E4F0-45E0-B954-C42BA79AC9AC}" destId="{7D907454-2F89-4778-A29C-B38718DE8A9A}" srcOrd="0" destOrd="0" presId="urn:microsoft.com/office/officeart/2005/8/layout/default"/>
    <dgm:cxn modelId="{311D10A4-C0DD-4539-AD89-5130BF60BCD2}" srcId="{889127AA-8B24-45FF-B0CE-88C84A5BE7E8}" destId="{676B516A-AE25-4881-8230-CE9B06A54782}" srcOrd="19" destOrd="0" parTransId="{8390FE9B-6CD9-48CD-9241-A611117D73AF}" sibTransId="{11DC4F05-CB8A-4FBA-9228-1D063DE36BCC}"/>
    <dgm:cxn modelId="{7A8BA3A6-E6E5-48EB-A18D-72F7C85DAFC9}" srcId="{889127AA-8B24-45FF-B0CE-88C84A5BE7E8}" destId="{8DB60295-F17E-41E3-BC4D-13DAFD1BCDE4}" srcOrd="15" destOrd="0" parTransId="{78898619-04A9-4666-93C1-FBEE9E119FDF}" sibTransId="{89DAC98A-B5D4-4B0A-A636-E6341E4848F0}"/>
    <dgm:cxn modelId="{AE7D46A7-32CC-4BF0-A728-D0CBEB2EFDEA}" type="presOf" srcId="{889127AA-8B24-45FF-B0CE-88C84A5BE7E8}" destId="{81B241B3-BEBC-4992-8A2F-AAA5861161A9}" srcOrd="0" destOrd="0" presId="urn:microsoft.com/office/officeart/2005/8/layout/default"/>
    <dgm:cxn modelId="{ED43C3AC-1626-4257-9BA2-A9374368B940}" type="presOf" srcId="{597008AF-4CE3-4EB7-B971-BC0913A808A7}" destId="{E1864340-8A44-4A6C-B844-5D790C836BCE}" srcOrd="0" destOrd="0" presId="urn:microsoft.com/office/officeart/2005/8/layout/default"/>
    <dgm:cxn modelId="{64E3BBB1-FCE2-413C-B653-5EA814702A2D}" type="presOf" srcId="{8CBF8BA4-2928-4664-BFA9-CC74EDEB337C}" destId="{0BAF08BB-195F-47ED-BF35-61DACB2709EE}" srcOrd="0" destOrd="0" presId="urn:microsoft.com/office/officeart/2005/8/layout/default"/>
    <dgm:cxn modelId="{F1AE0AB6-5587-429F-9A9E-D0DADB5D2B40}" type="presOf" srcId="{9BBFFF3B-70AF-46B5-8A89-07035079B6EC}" destId="{72544AF8-770C-40D8-B694-AD309764277E}" srcOrd="0" destOrd="0" presId="urn:microsoft.com/office/officeart/2005/8/layout/default"/>
    <dgm:cxn modelId="{F71036B6-7481-46F4-A4BE-983440FD7371}" type="presOf" srcId="{24F94A83-C988-4ADF-BDE2-02A1F6FF8AC5}" destId="{4DB9B1CC-14A9-479A-A808-475A2BC5D5FB}" srcOrd="0" destOrd="0" presId="urn:microsoft.com/office/officeart/2005/8/layout/default"/>
    <dgm:cxn modelId="{5396C9BE-1FE8-4371-9261-F31B43ECCCE6}" srcId="{889127AA-8B24-45FF-B0CE-88C84A5BE7E8}" destId="{2BE6CC0D-2704-453C-AAC7-D663F1B85390}" srcOrd="20" destOrd="0" parTransId="{39D52A08-76AE-46F5-8456-F24F4D6530DA}" sibTransId="{DC20D202-2FB2-4D81-A76C-0FB98C51211A}"/>
    <dgm:cxn modelId="{F88017C6-0D66-4749-AB55-BDC7FB468815}" type="presOf" srcId="{E6E556DB-FA67-46DF-8A26-C266C1B5314F}" destId="{677A3378-28BE-4B0B-ACED-A2C60732E0F6}" srcOrd="0" destOrd="0" presId="urn:microsoft.com/office/officeart/2005/8/layout/default"/>
    <dgm:cxn modelId="{783247C9-B9E2-4FE8-A4CF-52E6FADC88F6}" type="presOf" srcId="{5A9F5B00-9255-40E6-9715-3314044F15B9}" destId="{C27CB8D1-35D4-4C26-B324-F91D84D371C7}" srcOrd="0" destOrd="0" presId="urn:microsoft.com/office/officeart/2005/8/layout/default"/>
    <dgm:cxn modelId="{F89476D0-386B-469C-B0EB-EC09E662901B}" srcId="{889127AA-8B24-45FF-B0CE-88C84A5BE7E8}" destId="{9BBFFF3B-70AF-46B5-8A89-07035079B6EC}" srcOrd="18" destOrd="0" parTransId="{512D201C-5094-4A87-AF70-9512328A6E21}" sibTransId="{2A5AC790-70C8-46D0-8481-9BBABBA75F46}"/>
    <dgm:cxn modelId="{40E277E0-70D6-4500-AE94-997CC7B0E582}" type="presOf" srcId="{D450E2D3-59DD-47F3-9F5B-8C0FEFC16786}" destId="{2258B894-C092-41F4-A4BE-C28485AC40EB}" srcOrd="0" destOrd="0" presId="urn:microsoft.com/office/officeart/2005/8/layout/default"/>
    <dgm:cxn modelId="{64389FF0-26EC-4C36-9E88-29DDDFAA2176}" type="presOf" srcId="{332C9482-03E8-4170-B9FC-2C43B8FE6C45}" destId="{F29C26A8-E48E-4684-887F-1023E5C83A53}" srcOrd="0" destOrd="0" presId="urn:microsoft.com/office/officeart/2005/8/layout/default"/>
    <dgm:cxn modelId="{01EBBDF0-E546-4E5A-85FE-E39949C52226}" srcId="{889127AA-8B24-45FF-B0CE-88C84A5BE7E8}" destId="{FF99948B-1716-4447-9978-95E55B69839B}" srcOrd="12" destOrd="0" parTransId="{164F44C1-7F3F-4229-B05D-BCD7CC874AE2}" sibTransId="{719FE9D1-97FB-4383-9CA3-751B8470EDB5}"/>
    <dgm:cxn modelId="{E78238F1-B14B-43D2-A1D0-7FE324996F1C}" srcId="{889127AA-8B24-45FF-B0CE-88C84A5BE7E8}" destId="{D450E2D3-59DD-47F3-9F5B-8C0FEFC16786}" srcOrd="3" destOrd="0" parTransId="{D2C13553-27B8-4473-B6F1-29C17560DDDA}" sibTransId="{4C90DE94-3F46-417C-ACF7-1C80EA5B8197}"/>
    <dgm:cxn modelId="{443B79F5-9B27-462E-957B-FEB89DEBA956}" srcId="{889127AA-8B24-45FF-B0CE-88C84A5BE7E8}" destId="{E94C9003-A9FF-41C0-8F12-38D4FEB00E95}" srcOrd="13" destOrd="0" parTransId="{4FEC9676-39A4-4151-A277-9A6797AD5C31}" sibTransId="{E5AF6230-A1B0-410D-BEB7-3DC71CF8EF2B}"/>
    <dgm:cxn modelId="{4DC2B3F5-196A-4C5C-B697-EC772938B2F6}" srcId="{889127AA-8B24-45FF-B0CE-88C84A5BE7E8}" destId="{B2C562B3-BBB7-4AEB-AA59-27456FA87214}" srcOrd="10" destOrd="0" parTransId="{B822105A-D349-42D1-B6DE-858D81152362}" sibTransId="{0F070261-600B-4DB0-BAE4-260CDD29A98E}"/>
    <dgm:cxn modelId="{06AAA4F6-ED39-4A28-8DA0-CCCB2BC2A0FE}" srcId="{889127AA-8B24-45FF-B0CE-88C84A5BE7E8}" destId="{24F94A83-C988-4ADF-BDE2-02A1F6FF8AC5}" srcOrd="2" destOrd="0" parTransId="{3C51E796-9500-4CD3-8D88-A661BAEC9532}" sibTransId="{7AF7FBEC-13D2-4DA3-B91D-58FFC3B4D34B}"/>
    <dgm:cxn modelId="{25556FF7-03ED-4936-B8F6-362CCC1F59E0}" type="presOf" srcId="{C6299829-D2B9-4E2A-80CE-8C50173A5A0E}" destId="{6EE6281D-D80E-4C62-BFF8-4C97A036EBB5}" srcOrd="0" destOrd="0" presId="urn:microsoft.com/office/officeart/2005/8/layout/default"/>
    <dgm:cxn modelId="{2CA384F8-AB67-490B-B0C0-023400B9D190}" type="presOf" srcId="{FF99948B-1716-4447-9978-95E55B69839B}" destId="{B0812473-4A8F-4872-A0BA-A8156D494451}" srcOrd="0" destOrd="0" presId="urn:microsoft.com/office/officeart/2005/8/layout/default"/>
    <dgm:cxn modelId="{9DF350FD-8E62-4FD2-9E6F-AF317DC86FBD}" type="presOf" srcId="{F49A67BB-8552-4DB5-B742-1F817B25ACF8}" destId="{219680EC-3C76-45EA-B4AC-DD4980E0211C}" srcOrd="0" destOrd="0" presId="urn:microsoft.com/office/officeart/2005/8/layout/default"/>
    <dgm:cxn modelId="{7F2747FF-5725-4979-8F5E-5C254BE48615}" type="presOf" srcId="{E94C9003-A9FF-41C0-8F12-38D4FEB00E95}" destId="{0BAB138F-88DF-4CBE-9AE5-A9AC9C9FBAC6}" srcOrd="0" destOrd="0" presId="urn:microsoft.com/office/officeart/2005/8/layout/default"/>
    <dgm:cxn modelId="{456A1E37-9528-43B5-B9AA-03ACC9B6FA1E}" type="presParOf" srcId="{81B241B3-BEBC-4992-8A2F-AAA5861161A9}" destId="{E473E510-C6E3-4098-85F9-6C2BD801DD25}" srcOrd="0" destOrd="0" presId="urn:microsoft.com/office/officeart/2005/8/layout/default"/>
    <dgm:cxn modelId="{B615B261-2134-43D3-A24A-A5FCA9599B3D}" type="presParOf" srcId="{81B241B3-BEBC-4992-8A2F-AAA5861161A9}" destId="{F6954896-E1E0-41E7-9A51-7BFF9F94A75D}" srcOrd="1" destOrd="0" presId="urn:microsoft.com/office/officeart/2005/8/layout/default"/>
    <dgm:cxn modelId="{F861C219-0AAC-4C25-A7D9-67130282A0B8}" type="presParOf" srcId="{81B241B3-BEBC-4992-8A2F-AAA5861161A9}" destId="{91536274-DA8D-423B-B2C2-5423079C9D4E}" srcOrd="2" destOrd="0" presId="urn:microsoft.com/office/officeart/2005/8/layout/default"/>
    <dgm:cxn modelId="{7711ABC0-19D7-40B7-8C18-9DBE33A59A5C}" type="presParOf" srcId="{81B241B3-BEBC-4992-8A2F-AAA5861161A9}" destId="{F5927F71-6D0C-4416-BA4F-A93D66D4F22B}" srcOrd="3" destOrd="0" presId="urn:microsoft.com/office/officeart/2005/8/layout/default"/>
    <dgm:cxn modelId="{11B02C8F-9BE9-498E-8883-657921CF7D92}" type="presParOf" srcId="{81B241B3-BEBC-4992-8A2F-AAA5861161A9}" destId="{4DB9B1CC-14A9-479A-A808-475A2BC5D5FB}" srcOrd="4" destOrd="0" presId="urn:microsoft.com/office/officeart/2005/8/layout/default"/>
    <dgm:cxn modelId="{F9654FDE-D056-4E0E-BC90-0996815DB516}" type="presParOf" srcId="{81B241B3-BEBC-4992-8A2F-AAA5861161A9}" destId="{A0F372B3-50F5-4E00-8E78-241FADE87825}" srcOrd="5" destOrd="0" presId="urn:microsoft.com/office/officeart/2005/8/layout/default"/>
    <dgm:cxn modelId="{D9E2FCDF-C208-445B-8F2C-8960C8348A25}" type="presParOf" srcId="{81B241B3-BEBC-4992-8A2F-AAA5861161A9}" destId="{2258B894-C092-41F4-A4BE-C28485AC40EB}" srcOrd="6" destOrd="0" presId="urn:microsoft.com/office/officeart/2005/8/layout/default"/>
    <dgm:cxn modelId="{58EDBB57-0E40-41DA-9F75-5A8D5C8119EE}" type="presParOf" srcId="{81B241B3-BEBC-4992-8A2F-AAA5861161A9}" destId="{0735A60E-61CD-4601-B990-7225B8F2297B}" srcOrd="7" destOrd="0" presId="urn:microsoft.com/office/officeart/2005/8/layout/default"/>
    <dgm:cxn modelId="{1FFECC9F-1490-4BC1-A1E6-B7DD4522308B}" type="presParOf" srcId="{81B241B3-BEBC-4992-8A2F-AAA5861161A9}" destId="{C27CB8D1-35D4-4C26-B324-F91D84D371C7}" srcOrd="8" destOrd="0" presId="urn:microsoft.com/office/officeart/2005/8/layout/default"/>
    <dgm:cxn modelId="{D46DFF10-0ACF-4373-9D9A-C7BB5E58ADD1}" type="presParOf" srcId="{81B241B3-BEBC-4992-8A2F-AAA5861161A9}" destId="{3DF3F93F-B794-4EE6-95C9-97A0DE22070A}" srcOrd="9" destOrd="0" presId="urn:microsoft.com/office/officeart/2005/8/layout/default"/>
    <dgm:cxn modelId="{23A604AB-7C00-489E-A78B-94AE27125D60}" type="presParOf" srcId="{81B241B3-BEBC-4992-8A2F-AAA5861161A9}" destId="{185FEE25-8F6E-41D4-83F1-DEAADF76BBD2}" srcOrd="10" destOrd="0" presId="urn:microsoft.com/office/officeart/2005/8/layout/default"/>
    <dgm:cxn modelId="{395A350F-63B7-4D17-97ED-AEB08E03E18F}" type="presParOf" srcId="{81B241B3-BEBC-4992-8A2F-AAA5861161A9}" destId="{523A2B40-C713-4AE9-949F-686E8EC9FF37}" srcOrd="11" destOrd="0" presId="urn:microsoft.com/office/officeart/2005/8/layout/default"/>
    <dgm:cxn modelId="{D5402699-E084-4EB3-8138-8D470591A3FD}" type="presParOf" srcId="{81B241B3-BEBC-4992-8A2F-AAA5861161A9}" destId="{7D907454-2F89-4778-A29C-B38718DE8A9A}" srcOrd="12" destOrd="0" presId="urn:microsoft.com/office/officeart/2005/8/layout/default"/>
    <dgm:cxn modelId="{165E4A25-EBE5-46FD-8B29-F9FF71BE9B9B}" type="presParOf" srcId="{81B241B3-BEBC-4992-8A2F-AAA5861161A9}" destId="{EA691E41-9662-4490-9D01-DA5AE66DC3AB}" srcOrd="13" destOrd="0" presId="urn:microsoft.com/office/officeart/2005/8/layout/default"/>
    <dgm:cxn modelId="{17E1B593-9EF4-4C18-88BF-8F69FE5C1DF3}" type="presParOf" srcId="{81B241B3-BEBC-4992-8A2F-AAA5861161A9}" destId="{E1864340-8A44-4A6C-B844-5D790C836BCE}" srcOrd="14" destOrd="0" presId="urn:microsoft.com/office/officeart/2005/8/layout/default"/>
    <dgm:cxn modelId="{1CF06580-B254-4577-A13A-E82D44515CBD}" type="presParOf" srcId="{81B241B3-BEBC-4992-8A2F-AAA5861161A9}" destId="{BB37EE68-27B4-4491-BFB2-85B0CE9E0F16}" srcOrd="15" destOrd="0" presId="urn:microsoft.com/office/officeart/2005/8/layout/default"/>
    <dgm:cxn modelId="{4F62DF06-694A-4E5D-ABDE-95F77C6D601C}" type="presParOf" srcId="{81B241B3-BEBC-4992-8A2F-AAA5861161A9}" destId="{0BAF08BB-195F-47ED-BF35-61DACB2709EE}" srcOrd="16" destOrd="0" presId="urn:microsoft.com/office/officeart/2005/8/layout/default"/>
    <dgm:cxn modelId="{C5A6C4EE-CD47-4B7E-8CD1-FFEB7C31C255}" type="presParOf" srcId="{81B241B3-BEBC-4992-8A2F-AAA5861161A9}" destId="{252461A2-4092-4776-B546-A5F7E452705C}" srcOrd="17" destOrd="0" presId="urn:microsoft.com/office/officeart/2005/8/layout/default"/>
    <dgm:cxn modelId="{09F1B69C-425D-4741-9DF8-DE0EE0648902}" type="presParOf" srcId="{81B241B3-BEBC-4992-8A2F-AAA5861161A9}" destId="{D9F6B1C6-E96C-4111-868F-A6376E12813E}" srcOrd="18" destOrd="0" presId="urn:microsoft.com/office/officeart/2005/8/layout/default"/>
    <dgm:cxn modelId="{43BCD1C4-E477-41DE-82DD-DD8C37583C5A}" type="presParOf" srcId="{81B241B3-BEBC-4992-8A2F-AAA5861161A9}" destId="{B12D3572-481E-48C0-8AA3-7FB23B3E1F09}" srcOrd="19" destOrd="0" presId="urn:microsoft.com/office/officeart/2005/8/layout/default"/>
    <dgm:cxn modelId="{E0185F35-D1F6-4553-B077-6249D8287220}" type="presParOf" srcId="{81B241B3-BEBC-4992-8A2F-AAA5861161A9}" destId="{205A2C57-A5DA-42C4-9CE8-2432DFFE8FCB}" srcOrd="20" destOrd="0" presId="urn:microsoft.com/office/officeart/2005/8/layout/default"/>
    <dgm:cxn modelId="{199C5111-103F-47D8-8F6A-D5E3756DE778}" type="presParOf" srcId="{81B241B3-BEBC-4992-8A2F-AAA5861161A9}" destId="{04E68879-9495-4088-9EC2-5D3973BB7856}" srcOrd="21" destOrd="0" presId="urn:microsoft.com/office/officeart/2005/8/layout/default"/>
    <dgm:cxn modelId="{A2E67995-7F64-482F-ACB0-56E0F677E79D}" type="presParOf" srcId="{81B241B3-BEBC-4992-8A2F-AAA5861161A9}" destId="{6AC00316-784D-4AAB-BE6A-E72D78FE0933}" srcOrd="22" destOrd="0" presId="urn:microsoft.com/office/officeart/2005/8/layout/default"/>
    <dgm:cxn modelId="{1D855717-0A95-4F57-9DF1-11F75AB8C9EB}" type="presParOf" srcId="{81B241B3-BEBC-4992-8A2F-AAA5861161A9}" destId="{8B671959-C157-47D5-97D6-CE6809EF90B5}" srcOrd="23" destOrd="0" presId="urn:microsoft.com/office/officeart/2005/8/layout/default"/>
    <dgm:cxn modelId="{E59F9A24-2E0A-4DA3-A56A-226A4D4BF201}" type="presParOf" srcId="{81B241B3-BEBC-4992-8A2F-AAA5861161A9}" destId="{B0812473-4A8F-4872-A0BA-A8156D494451}" srcOrd="24" destOrd="0" presId="urn:microsoft.com/office/officeart/2005/8/layout/default"/>
    <dgm:cxn modelId="{33B896FA-AE84-49E0-AEAE-02FD0DB4D526}" type="presParOf" srcId="{81B241B3-BEBC-4992-8A2F-AAA5861161A9}" destId="{7EED6AE6-A777-4B37-A9B0-712266E2C4F1}" srcOrd="25" destOrd="0" presId="urn:microsoft.com/office/officeart/2005/8/layout/default"/>
    <dgm:cxn modelId="{BC41D945-1390-4A5A-BCE7-B201E62D6B21}" type="presParOf" srcId="{81B241B3-BEBC-4992-8A2F-AAA5861161A9}" destId="{0BAB138F-88DF-4CBE-9AE5-A9AC9C9FBAC6}" srcOrd="26" destOrd="0" presId="urn:microsoft.com/office/officeart/2005/8/layout/default"/>
    <dgm:cxn modelId="{52825D19-2404-4D46-B01D-9C6E4A956D4E}" type="presParOf" srcId="{81B241B3-BEBC-4992-8A2F-AAA5861161A9}" destId="{E5E44797-4F79-4CA0-8C3D-A9928B80EBAD}" srcOrd="27" destOrd="0" presId="urn:microsoft.com/office/officeart/2005/8/layout/default"/>
    <dgm:cxn modelId="{FB8B370C-7C5C-439F-B923-6C395E98C40E}" type="presParOf" srcId="{81B241B3-BEBC-4992-8A2F-AAA5861161A9}" destId="{677A3378-28BE-4B0B-ACED-A2C60732E0F6}" srcOrd="28" destOrd="0" presId="urn:microsoft.com/office/officeart/2005/8/layout/default"/>
    <dgm:cxn modelId="{3872873D-308B-4412-B211-75CC0FD23D63}" type="presParOf" srcId="{81B241B3-BEBC-4992-8A2F-AAA5861161A9}" destId="{97B4EDC4-7390-476F-BDDE-25BFBBADDDB6}" srcOrd="29" destOrd="0" presId="urn:microsoft.com/office/officeart/2005/8/layout/default"/>
    <dgm:cxn modelId="{F8046CA2-2A07-4E7B-8D9D-0A07272B0644}" type="presParOf" srcId="{81B241B3-BEBC-4992-8A2F-AAA5861161A9}" destId="{DB20D949-AAB7-4081-AC27-7B2E73EE8611}" srcOrd="30" destOrd="0" presId="urn:microsoft.com/office/officeart/2005/8/layout/default"/>
    <dgm:cxn modelId="{65ACA58D-1C2A-44E0-A787-10FE14121D97}" type="presParOf" srcId="{81B241B3-BEBC-4992-8A2F-AAA5861161A9}" destId="{4098B1E6-FB3A-4EDB-B7A9-4B56C4E959D3}" srcOrd="31" destOrd="0" presId="urn:microsoft.com/office/officeart/2005/8/layout/default"/>
    <dgm:cxn modelId="{98966AF9-2238-45C3-9A63-7DD5682B6C33}" type="presParOf" srcId="{81B241B3-BEBC-4992-8A2F-AAA5861161A9}" destId="{6EE6281D-D80E-4C62-BFF8-4C97A036EBB5}" srcOrd="32" destOrd="0" presId="urn:microsoft.com/office/officeart/2005/8/layout/default"/>
    <dgm:cxn modelId="{2ABEE3F1-801E-4969-889C-CE28C26D13EA}" type="presParOf" srcId="{81B241B3-BEBC-4992-8A2F-AAA5861161A9}" destId="{7590F1DB-378E-4A29-A686-CF80970B9E95}" srcOrd="33" destOrd="0" presId="urn:microsoft.com/office/officeart/2005/8/layout/default"/>
    <dgm:cxn modelId="{9CD5B8C9-AE19-4E08-8293-35F3C13DED0D}" type="presParOf" srcId="{81B241B3-BEBC-4992-8A2F-AAA5861161A9}" destId="{F29C26A8-E48E-4684-887F-1023E5C83A53}" srcOrd="34" destOrd="0" presId="urn:microsoft.com/office/officeart/2005/8/layout/default"/>
    <dgm:cxn modelId="{CC28C8D0-F5D3-492A-BD1A-48BD56F6726C}" type="presParOf" srcId="{81B241B3-BEBC-4992-8A2F-AAA5861161A9}" destId="{5DCF8DE5-26A8-4DB2-A400-543CB5AF5BEB}" srcOrd="35" destOrd="0" presId="urn:microsoft.com/office/officeart/2005/8/layout/default"/>
    <dgm:cxn modelId="{47E2E663-5517-48E3-92D3-042D86FAEBE5}" type="presParOf" srcId="{81B241B3-BEBC-4992-8A2F-AAA5861161A9}" destId="{72544AF8-770C-40D8-B694-AD309764277E}" srcOrd="36" destOrd="0" presId="urn:microsoft.com/office/officeart/2005/8/layout/default"/>
    <dgm:cxn modelId="{A59436BD-E2ED-481D-B919-F6972E775D5A}" type="presParOf" srcId="{81B241B3-BEBC-4992-8A2F-AAA5861161A9}" destId="{4A28AE3B-ADA9-4395-935D-38CFAAE4F6B3}" srcOrd="37" destOrd="0" presId="urn:microsoft.com/office/officeart/2005/8/layout/default"/>
    <dgm:cxn modelId="{F9FCCD2F-D8DC-4A18-BD5C-76C2A2B21176}" type="presParOf" srcId="{81B241B3-BEBC-4992-8A2F-AAA5861161A9}" destId="{28C2DC78-C2E3-46B7-A0EF-1F4E9CC0E388}" srcOrd="38" destOrd="0" presId="urn:microsoft.com/office/officeart/2005/8/layout/default"/>
    <dgm:cxn modelId="{1C73030E-DE2D-4312-B348-3442B9EBB12C}" type="presParOf" srcId="{81B241B3-BEBC-4992-8A2F-AAA5861161A9}" destId="{27D19D94-AF86-44AF-B5CA-96864EADCC34}" srcOrd="39" destOrd="0" presId="urn:microsoft.com/office/officeart/2005/8/layout/default"/>
    <dgm:cxn modelId="{0335B87C-0965-4977-BEF9-CB53D6BB5EEE}" type="presParOf" srcId="{81B241B3-BEBC-4992-8A2F-AAA5861161A9}" destId="{DB5184AD-CB1A-4B51-AE72-491147A0B650}" srcOrd="40" destOrd="0" presId="urn:microsoft.com/office/officeart/2005/8/layout/default"/>
    <dgm:cxn modelId="{3FDCB880-D65C-40CE-95FB-2C86965F6408}" type="presParOf" srcId="{81B241B3-BEBC-4992-8A2F-AAA5861161A9}" destId="{F50307E4-171F-4706-B5FE-F2FD60454558}" srcOrd="41" destOrd="0" presId="urn:microsoft.com/office/officeart/2005/8/layout/default"/>
    <dgm:cxn modelId="{FCD4632E-B01C-4B85-9AD0-B2091F10BF49}" type="presParOf" srcId="{81B241B3-BEBC-4992-8A2F-AAA5861161A9}" destId="{219680EC-3C76-45EA-B4AC-DD4980E0211C}" srcOrd="42" destOrd="0" presId="urn:microsoft.com/office/officeart/2005/8/layout/default"/>
    <dgm:cxn modelId="{09DCB63A-5070-4AC1-92D1-AC38CD884DFF}" type="presParOf" srcId="{81B241B3-BEBC-4992-8A2F-AAA5861161A9}" destId="{F53F06BB-E0E4-4960-B82A-6144DBE8E9FD}" srcOrd="43" destOrd="0" presId="urn:microsoft.com/office/officeart/2005/8/layout/default"/>
    <dgm:cxn modelId="{4D3FF23E-EBC3-4086-B4EF-ED4E8B12FCCA}" type="presParOf" srcId="{81B241B3-BEBC-4992-8A2F-AAA5861161A9}" destId="{6A4D4FE8-F1F8-4DDB-9AC9-B8A83926EDEE}" srcOrd="44" destOrd="0" presId="urn:microsoft.com/office/officeart/2005/8/layout/default"/>
    <dgm:cxn modelId="{A4B3758A-3C06-4B7A-93C0-9D57D8B056FB}" type="presParOf" srcId="{81B241B3-BEBC-4992-8A2F-AAA5861161A9}" destId="{FE9C3460-B90E-4EE7-8382-911917EAF716}" srcOrd="45" destOrd="0" presId="urn:microsoft.com/office/officeart/2005/8/layout/default"/>
    <dgm:cxn modelId="{F23BB499-CCF5-4C4F-98CE-747C438EF007}" type="presParOf" srcId="{81B241B3-BEBC-4992-8A2F-AAA5861161A9}" destId="{50F3BC06-717E-4A50-8AD5-634C919816E3}" srcOrd="46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376B0-63C4-4FA3-BD9F-056D593A23EA}">
      <dsp:nvSpPr>
        <dsp:cNvPr id="0" name=""/>
        <dsp:cNvSpPr/>
      </dsp:nvSpPr>
      <dsp:spPr>
        <a:xfrm>
          <a:off x="1116" y="216044"/>
          <a:ext cx="1406425" cy="843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3F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latin typeface="Arial" panose="020B0604020202020204" pitchFamily="34" charset="0"/>
              <a:cs typeface="Arial" panose="020B0604020202020204" pitchFamily="34" charset="0"/>
            </a:rPr>
            <a:t>El Dorado promueve </a:t>
          </a:r>
          <a:r>
            <a:rPr lang="es-ES" sz="100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l</a:t>
          </a: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 conectividad del país</a:t>
          </a:r>
          <a:r>
            <a:rPr lang="es-ES" sz="100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000" kern="1200" dirty="0">
              <a:latin typeface="Arial" panose="020B0604020202020204" pitchFamily="34" charset="0"/>
              <a:cs typeface="Arial" panose="020B0604020202020204" pitchFamily="34" charset="0"/>
            </a:rPr>
            <a:t>y es el tercer aeropuerto de mayor tráfico de pasajeros de Latinoamérica. </a:t>
          </a:r>
          <a:endParaRPr lang="es-ES" sz="1000" b="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6" y="216044"/>
        <a:ext cx="1406425" cy="843855"/>
      </dsp:txXfrm>
    </dsp:sp>
    <dsp:sp modelId="{FB2F73B8-08C6-4F95-B262-4401935275E6}">
      <dsp:nvSpPr>
        <dsp:cNvPr id="0" name=""/>
        <dsp:cNvSpPr/>
      </dsp:nvSpPr>
      <dsp:spPr>
        <a:xfrm>
          <a:off x="1548184" y="216044"/>
          <a:ext cx="1406425" cy="843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3F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000" kern="1200" dirty="0">
              <a:latin typeface="Arial" panose="020B0604020202020204" pitchFamily="34" charset="0"/>
              <a:cs typeface="Arial" panose="020B0604020202020204" pitchFamily="34" charset="0"/>
            </a:rPr>
            <a:t>Es el </a:t>
          </a: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primer aeropuerto </a:t>
          </a:r>
          <a:r>
            <a:rPr lang="es-ES" sz="1000" kern="1200" dirty="0">
              <a:latin typeface="Arial" panose="020B0604020202020204" pitchFamily="34" charset="0"/>
              <a:cs typeface="Arial" panose="020B0604020202020204" pitchFamily="34" charset="0"/>
            </a:rPr>
            <a:t>en volumen de carga en Latinoamérica.</a:t>
          </a:r>
          <a:endParaRPr lang="es-ES" sz="1000" b="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8184" y="216044"/>
        <a:ext cx="1406425" cy="843855"/>
      </dsp:txXfrm>
    </dsp:sp>
    <dsp:sp modelId="{CD86BA4F-3BC7-4E94-9468-5D2D6065ABA5}">
      <dsp:nvSpPr>
        <dsp:cNvPr id="0" name=""/>
        <dsp:cNvSpPr/>
      </dsp:nvSpPr>
      <dsp:spPr>
        <a:xfrm>
          <a:off x="3095252" y="216044"/>
          <a:ext cx="1406425" cy="843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3F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000" kern="1200" dirty="0">
              <a:latin typeface="Arial" panose="020B0604020202020204" pitchFamily="34" charset="0"/>
              <a:cs typeface="Arial" panose="020B0604020202020204" pitchFamily="34" charset="0"/>
            </a:rPr>
            <a:t>El </a:t>
          </a: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Dorado sigue ampliándose </a:t>
          </a:r>
          <a:r>
            <a:rPr lang="es-ES" sz="1000" kern="1200" dirty="0">
              <a:latin typeface="Arial" panose="020B0604020202020204" pitchFamily="34" charset="0"/>
              <a:cs typeface="Arial" panose="020B0604020202020204" pitchFamily="34" charset="0"/>
            </a:rPr>
            <a:t>para satisfacer la creciente demanda</a:t>
          </a:r>
          <a:endParaRPr lang="es-ES" sz="1000" b="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95252" y="216044"/>
        <a:ext cx="1406425" cy="843855"/>
      </dsp:txXfrm>
    </dsp:sp>
    <dsp:sp modelId="{8BDFADD2-93DD-42FB-9386-7AA41FF15D5D}">
      <dsp:nvSpPr>
        <dsp:cNvPr id="0" name=""/>
        <dsp:cNvSpPr/>
      </dsp:nvSpPr>
      <dsp:spPr>
        <a:xfrm>
          <a:off x="4642320" y="216044"/>
          <a:ext cx="1406425" cy="843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3F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Más de </a:t>
          </a: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50</a:t>
          </a:r>
          <a:r>
            <a:rPr lang="es-ES" sz="1000" b="0" i="0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ascensores y</a:t>
          </a:r>
          <a:r>
            <a:rPr lang="es-ES" sz="1000" b="0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000" b="1" i="0" kern="1200" dirty="0">
              <a:solidFill>
                <a:srgbClr val="023F78"/>
              </a:solidFill>
              <a:latin typeface="Arial" panose="020B0604020202020204" pitchFamily="34" charset="0"/>
              <a:cs typeface="Arial" panose="020B0604020202020204" pitchFamily="34" charset="0"/>
            </a:rPr>
            <a:t>20</a:t>
          </a:r>
          <a:r>
            <a:rPr lang="es-ES" sz="1000" b="0" i="0" kern="1200" dirty="0">
              <a:solidFill>
                <a:srgbClr val="023F7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escaleras eléctricas</a:t>
          </a:r>
        </a:p>
      </dsp:txBody>
      <dsp:txXfrm>
        <a:off x="4642320" y="216044"/>
        <a:ext cx="1406425" cy="843855"/>
      </dsp:txXfrm>
    </dsp:sp>
    <dsp:sp modelId="{E15202A7-0FFB-48A4-B1B9-C7C619F9EE58}">
      <dsp:nvSpPr>
        <dsp:cNvPr id="0" name=""/>
        <dsp:cNvSpPr/>
      </dsp:nvSpPr>
      <dsp:spPr>
        <a:xfrm>
          <a:off x="6189388" y="216044"/>
          <a:ext cx="1406425" cy="843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3F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Cerca de </a:t>
          </a: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24.000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m</a:t>
          </a:r>
          <a:r>
            <a:rPr lang="es-CO" sz="1000" b="0" i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² de áreas comerciales</a:t>
          </a:r>
          <a:endParaRPr lang="es-ES" sz="1000" b="0" i="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189388" y="216044"/>
        <a:ext cx="1406425" cy="843855"/>
      </dsp:txXfrm>
    </dsp:sp>
    <dsp:sp modelId="{5FCFEE51-A636-4C8E-B67E-E4C099D584E1}">
      <dsp:nvSpPr>
        <dsp:cNvPr id="0" name=""/>
        <dsp:cNvSpPr/>
      </dsp:nvSpPr>
      <dsp:spPr>
        <a:xfrm>
          <a:off x="7736457" y="216044"/>
          <a:ext cx="1406425" cy="843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3F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1.669</a:t>
          </a:r>
          <a:r>
            <a:rPr lang="es-ES" sz="1000" b="1" i="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cupos para parqueaderos</a:t>
          </a:r>
        </a:p>
      </dsp:txBody>
      <dsp:txXfrm>
        <a:off x="7736457" y="216044"/>
        <a:ext cx="1406425" cy="843855"/>
      </dsp:txXfrm>
    </dsp:sp>
    <dsp:sp modelId="{7B8AF3C3-93DD-4EC0-AFEA-FA59AC7EEBC1}">
      <dsp:nvSpPr>
        <dsp:cNvPr id="0" name=""/>
        <dsp:cNvSpPr/>
      </dsp:nvSpPr>
      <dsp:spPr>
        <a:xfrm>
          <a:off x="1200" y="1200542"/>
          <a:ext cx="1406425" cy="843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3F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1.069</a:t>
          </a:r>
          <a:r>
            <a:rPr lang="es-ES" sz="1000" b="1" i="0" kern="120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cámaras de seguridad</a:t>
          </a:r>
        </a:p>
      </dsp:txBody>
      <dsp:txXfrm>
        <a:off x="1200" y="1200542"/>
        <a:ext cx="1406425" cy="843855"/>
      </dsp:txXfrm>
    </dsp:sp>
    <dsp:sp modelId="{2FF5AD7A-48BA-4FF4-8CA3-A452226BCF4D}">
      <dsp:nvSpPr>
        <dsp:cNvPr id="0" name=""/>
        <dsp:cNvSpPr/>
      </dsp:nvSpPr>
      <dsp:spPr>
        <a:xfrm>
          <a:off x="1548184" y="1200542"/>
          <a:ext cx="1406425" cy="843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3F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Más de </a:t>
          </a: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es-ES" sz="1000" b="0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marcas comerciales</a:t>
          </a:r>
        </a:p>
      </dsp:txBody>
      <dsp:txXfrm>
        <a:off x="1548184" y="1200542"/>
        <a:ext cx="1406425" cy="843855"/>
      </dsp:txXfrm>
    </dsp:sp>
    <dsp:sp modelId="{BB171AD4-6731-4BE6-88B5-7CE25B6DDB76}">
      <dsp:nvSpPr>
        <dsp:cNvPr id="0" name=""/>
        <dsp:cNvSpPr/>
      </dsp:nvSpPr>
      <dsp:spPr>
        <a:xfrm>
          <a:off x="3095252" y="1200542"/>
          <a:ext cx="1406425" cy="843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3F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salas VIP</a:t>
          </a:r>
        </a:p>
      </dsp:txBody>
      <dsp:txXfrm>
        <a:off x="3095252" y="1200542"/>
        <a:ext cx="1406425" cy="843855"/>
      </dsp:txXfrm>
    </dsp:sp>
    <dsp:sp modelId="{FB9389D7-EE8B-447F-9AF8-97EB04FDC2D2}">
      <dsp:nvSpPr>
        <dsp:cNvPr id="0" name=""/>
        <dsp:cNvSpPr/>
      </dsp:nvSpPr>
      <dsp:spPr>
        <a:xfrm>
          <a:off x="4654725" y="1200542"/>
          <a:ext cx="1406425" cy="843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3F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Reconocido como </a:t>
          </a:r>
          <a:r>
            <a:rPr lang="es-ES" sz="1000" b="0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el </a:t>
          </a: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mejor aeropuerto de Suramérica 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 2016 y 2017, según Skytrax</a:t>
          </a:r>
        </a:p>
      </dsp:txBody>
      <dsp:txXfrm>
        <a:off x="4654725" y="1200542"/>
        <a:ext cx="1406425" cy="843855"/>
      </dsp:txXfrm>
    </dsp:sp>
    <dsp:sp modelId="{6846EDDB-BB29-44C2-B258-AEA45D973E95}">
      <dsp:nvSpPr>
        <dsp:cNvPr id="0" name=""/>
        <dsp:cNvSpPr/>
      </dsp:nvSpPr>
      <dsp:spPr>
        <a:xfrm>
          <a:off x="6189388" y="1200542"/>
          <a:ext cx="1406425" cy="843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3F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 la ampliación de la terminal se completan </a:t>
          </a:r>
          <a:r>
            <a:rPr lang="es-CO" sz="1000" b="1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223.700 m</a:t>
          </a:r>
          <a:r>
            <a:rPr lang="es-CO" sz="1000" b="1" i="0" kern="1200" dirty="0">
              <a:solidFill>
                <a:srgbClr val="EC670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²</a:t>
          </a:r>
          <a:r>
            <a:rPr lang="es-CO" sz="1000" b="0" i="0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equivalentes a cerca de 35 canchas de futbol</a:t>
          </a:r>
        </a:p>
      </dsp:txBody>
      <dsp:txXfrm>
        <a:off x="6189388" y="1200542"/>
        <a:ext cx="1406425" cy="843855"/>
      </dsp:txXfrm>
    </dsp:sp>
    <dsp:sp modelId="{610A5EB5-D8F2-4BE7-92F6-99E2BC998BE5}">
      <dsp:nvSpPr>
        <dsp:cNvPr id="0" name=""/>
        <dsp:cNvSpPr/>
      </dsp:nvSpPr>
      <dsp:spPr>
        <a:xfrm>
          <a:off x="7736457" y="1200542"/>
          <a:ext cx="1406425" cy="843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3F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Cerda de </a:t>
          </a: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25.000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personas conforman la comunidad aeroportuaria</a:t>
          </a:r>
        </a:p>
      </dsp:txBody>
      <dsp:txXfrm>
        <a:off x="7736457" y="1200542"/>
        <a:ext cx="1406425" cy="843855"/>
      </dsp:txXfrm>
    </dsp:sp>
    <dsp:sp modelId="{22A53257-D718-48BC-ABF9-D283FFD16C18}">
      <dsp:nvSpPr>
        <dsp:cNvPr id="0" name=""/>
        <dsp:cNvSpPr/>
      </dsp:nvSpPr>
      <dsp:spPr>
        <a:xfrm>
          <a:off x="1474" y="2185040"/>
          <a:ext cx="1406425" cy="843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3F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Alrededor de </a:t>
          </a: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100.000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pasajeros por día transitan por el aeropuerto</a:t>
          </a:r>
        </a:p>
      </dsp:txBody>
      <dsp:txXfrm>
        <a:off x="1474" y="2185040"/>
        <a:ext cx="1406425" cy="843855"/>
      </dsp:txXfrm>
    </dsp:sp>
    <dsp:sp modelId="{E10F1998-4158-4D17-8168-67DC43B0CFF5}">
      <dsp:nvSpPr>
        <dsp:cNvPr id="0" name=""/>
        <dsp:cNvSpPr/>
      </dsp:nvSpPr>
      <dsp:spPr>
        <a:xfrm>
          <a:off x="1548543" y="2185040"/>
          <a:ext cx="1406425" cy="843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3F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Cerca de </a:t>
          </a: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800</a:t>
          </a:r>
          <a:r>
            <a:rPr lang="es-ES" sz="1000" b="1" i="0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operaciones realizadas por día</a:t>
          </a:r>
        </a:p>
      </dsp:txBody>
      <dsp:txXfrm>
        <a:off x="1548543" y="2185040"/>
        <a:ext cx="1406425" cy="843855"/>
      </dsp:txXfrm>
    </dsp:sp>
    <dsp:sp modelId="{216F6CCC-0815-49A0-BFD4-8EEC6D674AD3}">
      <dsp:nvSpPr>
        <dsp:cNvPr id="0" name=""/>
        <dsp:cNvSpPr/>
      </dsp:nvSpPr>
      <dsp:spPr>
        <a:xfrm>
          <a:off x="3108015" y="2185040"/>
          <a:ext cx="1406425" cy="843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3F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Capacidad para </a:t>
          </a:r>
          <a:r>
            <a:rPr lang="es-ES" sz="1000" b="1" i="0" kern="1200" dirty="0">
              <a:solidFill>
                <a:srgbClr val="023F78"/>
              </a:solidFill>
              <a:latin typeface="Arial" panose="020B0604020202020204" pitchFamily="34" charset="0"/>
              <a:cs typeface="Arial" panose="020B0604020202020204" pitchFamily="34" charset="0"/>
            </a:rPr>
            <a:t>40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millones de pasajeros</a:t>
          </a:r>
        </a:p>
      </dsp:txBody>
      <dsp:txXfrm>
        <a:off x="3108015" y="2185040"/>
        <a:ext cx="1406425" cy="843855"/>
      </dsp:txXfrm>
    </dsp:sp>
    <dsp:sp modelId="{AC0FD241-8A6C-49A3-8E38-68C7026120D5}">
      <dsp:nvSpPr>
        <dsp:cNvPr id="0" name=""/>
        <dsp:cNvSpPr/>
      </dsp:nvSpPr>
      <dsp:spPr>
        <a:xfrm>
          <a:off x="4642679" y="2185040"/>
          <a:ext cx="1406425" cy="843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3F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Capacidad para movilizar </a:t>
          </a: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7.200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maletas por hora</a:t>
          </a:r>
        </a:p>
      </dsp:txBody>
      <dsp:txXfrm>
        <a:off x="4642679" y="2185040"/>
        <a:ext cx="1406425" cy="843855"/>
      </dsp:txXfrm>
    </dsp:sp>
    <dsp:sp modelId="{5D277B86-7CD7-4BDC-98A5-E6362B915726}">
      <dsp:nvSpPr>
        <dsp:cNvPr id="0" name=""/>
        <dsp:cNvSpPr/>
      </dsp:nvSpPr>
      <dsp:spPr>
        <a:xfrm>
          <a:off x="6189747" y="2185040"/>
          <a:ext cx="1406425" cy="843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3F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Procesa cerca del </a:t>
          </a: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70%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la carga aérea de todo el país con más de </a:t>
          </a: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670.000</a:t>
          </a:r>
          <a:r>
            <a:rPr lang="es-ES" sz="1000" b="0" i="0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TM </a:t>
          </a:r>
        </a:p>
      </dsp:txBody>
      <dsp:txXfrm>
        <a:off x="6189747" y="2185040"/>
        <a:ext cx="1406425" cy="843855"/>
      </dsp:txXfrm>
    </dsp:sp>
    <dsp:sp modelId="{DADB6BFA-EC7B-4393-87A0-067A06C62F08}">
      <dsp:nvSpPr>
        <dsp:cNvPr id="0" name=""/>
        <dsp:cNvSpPr/>
      </dsp:nvSpPr>
      <dsp:spPr>
        <a:xfrm>
          <a:off x="7726647" y="2185040"/>
          <a:ext cx="1405708" cy="843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3F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47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destinos nacionales y</a:t>
          </a:r>
          <a:r>
            <a:rPr lang="es-ES" sz="1000" b="0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49</a:t>
          </a:r>
          <a:r>
            <a:rPr lang="es-ES" sz="1000" b="0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destinos internacionales</a:t>
          </a:r>
        </a:p>
      </dsp:txBody>
      <dsp:txXfrm>
        <a:off x="7726647" y="2185040"/>
        <a:ext cx="1405708" cy="843855"/>
      </dsp:txXfrm>
    </dsp:sp>
    <dsp:sp modelId="{511A4676-80B1-4AA2-BD05-6CA0F0CCCA74}">
      <dsp:nvSpPr>
        <dsp:cNvPr id="0" name=""/>
        <dsp:cNvSpPr/>
      </dsp:nvSpPr>
      <dsp:spPr>
        <a:xfrm>
          <a:off x="13520" y="3169538"/>
          <a:ext cx="1406425" cy="843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3F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90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posiciones de parqueo para aviones de pasajeros</a:t>
          </a:r>
        </a:p>
      </dsp:txBody>
      <dsp:txXfrm>
        <a:off x="13520" y="3169538"/>
        <a:ext cx="1406425" cy="843855"/>
      </dsp:txXfrm>
    </dsp:sp>
    <dsp:sp modelId="{FA999616-F66E-4393-86B8-72B75FD26D1C}">
      <dsp:nvSpPr>
        <dsp:cNvPr id="0" name=""/>
        <dsp:cNvSpPr/>
      </dsp:nvSpPr>
      <dsp:spPr>
        <a:xfrm>
          <a:off x="1572993" y="3169538"/>
          <a:ext cx="1406425" cy="843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3F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152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mostradores de check-in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50</a:t>
          </a:r>
          <a:r>
            <a:rPr lang="es-ES" sz="1000" b="0" i="0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módulos de auto check-in</a:t>
          </a:r>
        </a:p>
      </dsp:txBody>
      <dsp:txXfrm>
        <a:off x="1572993" y="3169538"/>
        <a:ext cx="1406425" cy="843855"/>
      </dsp:txXfrm>
    </dsp:sp>
    <dsp:sp modelId="{6D594F60-9D0D-4D35-A06C-1C81385161DD}">
      <dsp:nvSpPr>
        <dsp:cNvPr id="0" name=""/>
        <dsp:cNvSpPr/>
      </dsp:nvSpPr>
      <dsp:spPr>
        <a:xfrm>
          <a:off x="3095252" y="3169538"/>
          <a:ext cx="1406425" cy="843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3F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Primer aeropuerto de Colombia acreditado en </a:t>
          </a: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2017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con la huella de carbono Nivel Mapping</a:t>
          </a:r>
        </a:p>
      </dsp:txBody>
      <dsp:txXfrm>
        <a:off x="3095252" y="3169538"/>
        <a:ext cx="1406425" cy="843855"/>
      </dsp:txXfrm>
    </dsp:sp>
    <dsp:sp modelId="{9335E88F-1B27-4BFF-A2B3-80D9A568AD23}">
      <dsp:nvSpPr>
        <dsp:cNvPr id="0" name=""/>
        <dsp:cNvSpPr/>
      </dsp:nvSpPr>
      <dsp:spPr>
        <a:xfrm>
          <a:off x="4642320" y="3169538"/>
          <a:ext cx="1406425" cy="843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3F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Más de </a:t>
          </a:r>
          <a:r>
            <a:rPr lang="es-CO" sz="1000" b="1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25.000</a:t>
          </a:r>
          <a:r>
            <a:rPr lang="es-CO" sz="1000" b="0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 m³ </a:t>
          </a:r>
          <a:r>
            <a:rPr lang="es-CO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aguas lluvias tratadas al año </a:t>
          </a:r>
        </a:p>
      </dsp:txBody>
      <dsp:txXfrm>
        <a:off x="4642320" y="3169538"/>
        <a:ext cx="1406425" cy="843855"/>
      </dsp:txXfrm>
    </dsp:sp>
    <dsp:sp modelId="{2BCC254A-A339-4AEA-8FC3-3F73650652A5}">
      <dsp:nvSpPr>
        <dsp:cNvPr id="0" name=""/>
        <dsp:cNvSpPr/>
      </dsp:nvSpPr>
      <dsp:spPr>
        <a:xfrm>
          <a:off x="6189388" y="3169538"/>
          <a:ext cx="1406425" cy="843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3F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Más del </a:t>
          </a:r>
          <a:r>
            <a:rPr lang="es-ES" sz="1000" b="1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50%</a:t>
          </a:r>
          <a:r>
            <a:rPr lang="es-ES" sz="1000" b="0" i="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los residuos del aeropuerto son aprovechados</a:t>
          </a:r>
        </a:p>
      </dsp:txBody>
      <dsp:txXfrm>
        <a:off x="6189388" y="3169538"/>
        <a:ext cx="1406425" cy="843855"/>
      </dsp:txXfrm>
    </dsp:sp>
    <dsp:sp modelId="{555C8119-DDC3-42DD-A71E-3984293ECCAB}">
      <dsp:nvSpPr>
        <dsp:cNvPr id="0" name=""/>
        <dsp:cNvSpPr/>
      </dsp:nvSpPr>
      <dsp:spPr>
        <a:xfrm>
          <a:off x="7736457" y="3169538"/>
          <a:ext cx="1406425" cy="843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3F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>
              <a:latin typeface="Arial" panose="020B0604020202020204" pitchFamily="34" charset="0"/>
              <a:cs typeface="Arial" panose="020B0604020202020204" pitchFamily="34" charset="0"/>
            </a:rPr>
            <a:t>En cuanto a movilidad, el Aeropuerto está integrado con el </a:t>
          </a:r>
          <a:r>
            <a:rPr lang="es-CO" sz="1000" b="1" i="0" kern="1200" dirty="0">
              <a:solidFill>
                <a:srgbClr val="EC670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Portal de Transmilenio</a:t>
          </a:r>
          <a:r>
            <a:rPr lang="es-CO" sz="1000" kern="1200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1000" kern="1200" dirty="0">
              <a:latin typeface="Arial" panose="020B0604020202020204" pitchFamily="34" charset="0"/>
              <a:cs typeface="Arial" panose="020B0604020202020204" pitchFamily="34" charset="0"/>
            </a:rPr>
            <a:t>a través de buses híbridos y el SITP</a:t>
          </a:r>
          <a:endParaRPr lang="es-ES" sz="1000" b="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36457" y="3169538"/>
        <a:ext cx="1406425" cy="843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3E510-C6E3-4098-85F9-6C2BD801DD25}">
      <dsp:nvSpPr>
        <dsp:cNvPr id="0" name=""/>
        <dsp:cNvSpPr/>
      </dsp:nvSpPr>
      <dsp:spPr>
        <a:xfrm>
          <a:off x="73669" y="1350"/>
          <a:ext cx="1384101" cy="83046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Pista: 3001 x 45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Indicador de Lugar : SKBQ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Clave de Referencia: 4E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ILS CAT I ( pista 05)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SEI Categoría : 7                   </a:t>
          </a:r>
        </a:p>
      </dsp:txBody>
      <dsp:txXfrm>
        <a:off x="73669" y="1350"/>
        <a:ext cx="1384101" cy="830460"/>
      </dsp:txXfrm>
    </dsp:sp>
    <dsp:sp modelId="{91536274-DA8D-423B-B2C2-5423079C9D4E}">
      <dsp:nvSpPr>
        <dsp:cNvPr id="0" name=""/>
        <dsp:cNvSpPr/>
      </dsp:nvSpPr>
      <dsp:spPr>
        <a:xfrm>
          <a:off x="1596181" y="1350"/>
          <a:ext cx="1384101" cy="830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Plataforma: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Inicial: 160.200 m</a:t>
          </a:r>
          <a:r>
            <a:rPr lang="es-ES" sz="900" b="0" kern="1200" baseline="300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2</a:t>
          </a:r>
          <a:endParaRPr lang="es-ES" sz="900" b="0" kern="1200" dirty="0">
            <a:solidFill>
              <a:srgbClr val="010203"/>
            </a:solidFill>
            <a:latin typeface="Work Sans"/>
            <a:cs typeface="Calibri" panose="020F0502020204030204" pitchFamily="34" charset="0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Actual: 257.000 m</a:t>
          </a:r>
          <a:r>
            <a:rPr lang="es-ES" sz="900" b="0" kern="1200" baseline="300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2</a:t>
          </a:r>
          <a:endParaRPr lang="es-ES" sz="900" b="0" kern="1200" dirty="0">
            <a:solidFill>
              <a:srgbClr val="010203"/>
            </a:solidFill>
            <a:latin typeface="Work Sans"/>
            <a:cs typeface="Calibri" panose="020F0502020204030204" pitchFamily="34" charset="0"/>
          </a:endParaRPr>
        </a:p>
      </dsp:txBody>
      <dsp:txXfrm>
        <a:off x="1596181" y="1350"/>
        <a:ext cx="1384101" cy="830460"/>
      </dsp:txXfrm>
    </dsp:sp>
    <dsp:sp modelId="{4DB9B1CC-14A9-479A-A808-475A2BC5D5FB}">
      <dsp:nvSpPr>
        <dsp:cNvPr id="0" name=""/>
        <dsp:cNvSpPr/>
      </dsp:nvSpPr>
      <dsp:spPr>
        <a:xfrm>
          <a:off x="3118693" y="1350"/>
          <a:ext cx="1384101" cy="830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Terminal: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Inicial: 17.780  m</a:t>
          </a:r>
          <a:r>
            <a:rPr lang="es-ES" sz="900" b="0" kern="1200" baseline="300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2</a:t>
          </a:r>
          <a:endParaRPr lang="es-ES" sz="900" b="0" kern="1200" dirty="0">
            <a:solidFill>
              <a:srgbClr val="010203"/>
            </a:solidFill>
            <a:latin typeface="Work Sans"/>
            <a:cs typeface="Calibri" panose="020F0502020204030204" pitchFamily="34" charset="0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Actual: 23.280  m</a:t>
          </a:r>
          <a:r>
            <a:rPr lang="es-ES" sz="900" b="0" kern="1200" baseline="300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2</a:t>
          </a:r>
          <a:endParaRPr lang="es-ES" sz="900" b="0" kern="1200" dirty="0">
            <a:solidFill>
              <a:srgbClr val="010203"/>
            </a:solidFill>
            <a:latin typeface="Work Sans"/>
            <a:cs typeface="Calibri" panose="020F0502020204030204" pitchFamily="34" charset="0"/>
          </a:endParaRPr>
        </a:p>
      </dsp:txBody>
      <dsp:txXfrm>
        <a:off x="3118693" y="1350"/>
        <a:ext cx="1384101" cy="830460"/>
      </dsp:txXfrm>
    </dsp:sp>
    <dsp:sp modelId="{2258B894-C092-41F4-A4BE-C28485AC40EB}">
      <dsp:nvSpPr>
        <dsp:cNvPr id="0" name=""/>
        <dsp:cNvSpPr/>
      </dsp:nvSpPr>
      <dsp:spPr>
        <a:xfrm>
          <a:off x="4641205" y="515"/>
          <a:ext cx="1384101" cy="8321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00000"/>
              </a:solidFill>
              <a:latin typeface="Work Sans"/>
            </a:rPr>
            <a:t>222.896  pasajeros movilizados mayo  2019</a:t>
          </a:r>
          <a:endParaRPr lang="es-ES" sz="900" b="0" kern="1200" dirty="0">
            <a:solidFill>
              <a:srgbClr val="010203"/>
            </a:solidFill>
            <a:latin typeface="Work Sans"/>
            <a:cs typeface="Calibri" panose="020F0502020204030204" pitchFamily="34" charset="0"/>
          </a:endParaRPr>
        </a:p>
      </dsp:txBody>
      <dsp:txXfrm>
        <a:off x="4641205" y="515"/>
        <a:ext cx="1384101" cy="832130"/>
      </dsp:txXfrm>
    </dsp:sp>
    <dsp:sp modelId="{C27CB8D1-35D4-4C26-B324-F91D84D371C7}">
      <dsp:nvSpPr>
        <dsp:cNvPr id="0" name=""/>
        <dsp:cNvSpPr/>
      </dsp:nvSpPr>
      <dsp:spPr>
        <a:xfrm>
          <a:off x="6163716" y="1350"/>
          <a:ext cx="1384101" cy="830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kern="1200" dirty="0">
              <a:solidFill>
                <a:schemeClr val="tx1">
                  <a:lumMod val="50000"/>
                </a:schemeClr>
              </a:solidFill>
              <a:latin typeface="Work Sans"/>
            </a:rPr>
            <a:t>Carga movilizada mes mayo 2019: 1.512 ton</a:t>
          </a:r>
          <a:r>
            <a:rPr lang="es-CO" sz="900" b="0" kern="1200" dirty="0">
              <a:latin typeface="Work Sans"/>
            </a:rPr>
            <a:t>.</a:t>
          </a:r>
          <a:endParaRPr lang="es-CO" sz="900" b="0" kern="1200" dirty="0">
            <a:solidFill>
              <a:srgbClr val="010203"/>
            </a:solidFill>
            <a:latin typeface="Work Sans"/>
            <a:cs typeface="Calibri" panose="020F0502020204030204" pitchFamily="34" charset="0"/>
          </a:endParaRPr>
        </a:p>
      </dsp:txBody>
      <dsp:txXfrm>
        <a:off x="6163716" y="1350"/>
        <a:ext cx="1384101" cy="830460"/>
      </dsp:txXfrm>
    </dsp:sp>
    <dsp:sp modelId="{185FEE25-8F6E-41D4-83F1-DEAADF76BBD2}">
      <dsp:nvSpPr>
        <dsp:cNvPr id="0" name=""/>
        <dsp:cNvSpPr/>
      </dsp:nvSpPr>
      <dsp:spPr>
        <a:xfrm>
          <a:off x="7683667" y="1350"/>
          <a:ext cx="1384101" cy="830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Destinos nacionales: 7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Destinos Internacionales: 2 </a:t>
          </a:r>
        </a:p>
      </dsp:txBody>
      <dsp:txXfrm>
        <a:off x="7683667" y="1350"/>
        <a:ext cx="1384101" cy="830460"/>
      </dsp:txXfrm>
    </dsp:sp>
    <dsp:sp modelId="{7D907454-2F89-4778-A29C-B38718DE8A9A}">
      <dsp:nvSpPr>
        <dsp:cNvPr id="0" name=""/>
        <dsp:cNvSpPr/>
      </dsp:nvSpPr>
      <dsp:spPr>
        <a:xfrm>
          <a:off x="73669" y="971055"/>
          <a:ext cx="1384101" cy="831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Área inicial aeropuerto : 317 Ha.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Área actual: 317,47 Ha.</a:t>
          </a:r>
        </a:p>
      </dsp:txBody>
      <dsp:txXfrm>
        <a:off x="73669" y="971055"/>
        <a:ext cx="1384101" cy="831025"/>
      </dsp:txXfrm>
    </dsp:sp>
    <dsp:sp modelId="{E1864340-8A44-4A6C-B844-5D790C836BCE}">
      <dsp:nvSpPr>
        <dsp:cNvPr id="0" name=""/>
        <dsp:cNvSpPr/>
      </dsp:nvSpPr>
      <dsp:spPr>
        <a:xfrm>
          <a:off x="1596181" y="971055"/>
          <a:ext cx="1384101" cy="831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00000"/>
              </a:solidFill>
              <a:latin typeface="Work Sans"/>
            </a:rPr>
            <a:t>Ascensores en operación 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00000"/>
              </a:solidFill>
              <a:latin typeface="Work Sans"/>
            </a:rPr>
            <a:t> 3 </a:t>
          </a:r>
          <a:endParaRPr lang="es-ES" sz="900" b="0" kern="1200" dirty="0">
            <a:solidFill>
              <a:srgbClr val="010203"/>
            </a:solidFill>
            <a:latin typeface="Work Sans"/>
            <a:cs typeface="Calibri" panose="020F0502020204030204" pitchFamily="34" charset="0"/>
          </a:endParaRPr>
        </a:p>
      </dsp:txBody>
      <dsp:txXfrm>
        <a:off x="1596181" y="971055"/>
        <a:ext cx="1384101" cy="831025"/>
      </dsp:txXfrm>
    </dsp:sp>
    <dsp:sp modelId="{0BAF08BB-195F-47ED-BF35-61DACB2709EE}">
      <dsp:nvSpPr>
        <dsp:cNvPr id="0" name=""/>
        <dsp:cNvSpPr/>
      </dsp:nvSpPr>
      <dsp:spPr>
        <a:xfrm>
          <a:off x="3118693" y="971338"/>
          <a:ext cx="1384101" cy="830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Escaleras eléctricas 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1 pasa 4</a:t>
          </a:r>
        </a:p>
      </dsp:txBody>
      <dsp:txXfrm>
        <a:off x="3118693" y="971338"/>
        <a:ext cx="1384101" cy="830460"/>
      </dsp:txXfrm>
    </dsp:sp>
    <dsp:sp modelId="{D9F6B1C6-E96C-4111-868F-A6376E12813E}">
      <dsp:nvSpPr>
        <dsp:cNvPr id="0" name=""/>
        <dsp:cNvSpPr/>
      </dsp:nvSpPr>
      <dsp:spPr>
        <a:xfrm>
          <a:off x="4641205" y="971338"/>
          <a:ext cx="1384101" cy="830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Puentes de abordaje Proyecto : 9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>
              <a:solidFill>
                <a:srgbClr val="010203"/>
              </a:solidFill>
              <a:latin typeface="Work Sans"/>
              <a:cs typeface="Arial" panose="020B0604020202020204" pitchFamily="34" charset="0"/>
            </a:rPr>
            <a:t>(5 en Muelle Nacional, 3 en Internacional, y 1 puente para Swing Gate)</a:t>
          </a:r>
          <a:endParaRPr lang="es-ES" sz="800" b="0" kern="1200" dirty="0">
            <a:solidFill>
              <a:srgbClr val="010203"/>
            </a:solidFill>
            <a:latin typeface="Work Sans"/>
            <a:cs typeface="Calibri" panose="020F0502020204030204" pitchFamily="34" charset="0"/>
          </a:endParaRPr>
        </a:p>
      </dsp:txBody>
      <dsp:txXfrm>
        <a:off x="4641205" y="971338"/>
        <a:ext cx="1384101" cy="830460"/>
      </dsp:txXfrm>
    </dsp:sp>
    <dsp:sp modelId="{205A2C57-A5DA-42C4-9CE8-2432DFFE8FCB}">
      <dsp:nvSpPr>
        <dsp:cNvPr id="0" name=""/>
        <dsp:cNvSpPr/>
      </dsp:nvSpPr>
      <dsp:spPr>
        <a:xfrm>
          <a:off x="6163716" y="971338"/>
          <a:ext cx="1384101" cy="830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Posiciones </a:t>
          </a:r>
          <a:r>
            <a:rPr lang="es-CO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Plataforma Comercial : 21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Posiciones Plataforma carga : 4</a:t>
          </a:r>
          <a:endParaRPr lang="es-ES" sz="900" b="0" kern="1200" dirty="0">
            <a:solidFill>
              <a:srgbClr val="010203"/>
            </a:solidFill>
            <a:latin typeface="Work Sans"/>
            <a:cs typeface="Calibri" panose="020F0502020204030204" pitchFamily="34" charset="0"/>
          </a:endParaRPr>
        </a:p>
      </dsp:txBody>
      <dsp:txXfrm>
        <a:off x="6163716" y="971338"/>
        <a:ext cx="1384101" cy="830460"/>
      </dsp:txXfrm>
    </dsp:sp>
    <dsp:sp modelId="{6AC00316-784D-4AAB-BE6A-E72D78FE0933}">
      <dsp:nvSpPr>
        <dsp:cNvPr id="0" name=""/>
        <dsp:cNvSpPr/>
      </dsp:nvSpPr>
      <dsp:spPr>
        <a:xfrm>
          <a:off x="7686228" y="971338"/>
          <a:ext cx="1384101" cy="830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Ocupación espacios comerciales 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57.615 m</a:t>
          </a:r>
          <a:r>
            <a:rPr lang="es-ES" sz="900" b="0" kern="1200" baseline="300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2</a:t>
          </a:r>
          <a:endParaRPr lang="es-ES" sz="900" b="0" kern="1200" dirty="0">
            <a:solidFill>
              <a:srgbClr val="010203"/>
            </a:solidFill>
            <a:latin typeface="Work Sans"/>
            <a:cs typeface="Calibri" panose="020F0502020204030204" pitchFamily="34" charset="0"/>
          </a:endParaRPr>
        </a:p>
      </dsp:txBody>
      <dsp:txXfrm>
        <a:off x="7686228" y="971338"/>
        <a:ext cx="1384101" cy="830460"/>
      </dsp:txXfrm>
    </dsp:sp>
    <dsp:sp modelId="{B0812473-4A8F-4872-A0BA-A8156D494451}">
      <dsp:nvSpPr>
        <dsp:cNvPr id="0" name=""/>
        <dsp:cNvSpPr/>
      </dsp:nvSpPr>
      <dsp:spPr>
        <a:xfrm>
          <a:off x="73669" y="1940491"/>
          <a:ext cx="1384101" cy="830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BHS:1200 maletas / hora</a:t>
          </a:r>
        </a:p>
      </dsp:txBody>
      <dsp:txXfrm>
        <a:off x="73669" y="1940491"/>
        <a:ext cx="1384101" cy="830460"/>
      </dsp:txXfrm>
    </dsp:sp>
    <dsp:sp modelId="{0BAB138F-88DF-4CBE-9AE5-A9AC9C9FBAC6}">
      <dsp:nvSpPr>
        <dsp:cNvPr id="0" name=""/>
        <dsp:cNvSpPr/>
      </dsp:nvSpPr>
      <dsp:spPr>
        <a:xfrm>
          <a:off x="1596181" y="1940491"/>
          <a:ext cx="1384101" cy="830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  Se proyectan: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352 Plazas parqueadero Publico.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209  plazas parqueadero empleados.</a:t>
          </a:r>
        </a:p>
      </dsp:txBody>
      <dsp:txXfrm>
        <a:off x="1596181" y="1940491"/>
        <a:ext cx="1384101" cy="830460"/>
      </dsp:txXfrm>
    </dsp:sp>
    <dsp:sp modelId="{677A3378-28BE-4B0B-ACED-A2C60732E0F6}">
      <dsp:nvSpPr>
        <dsp:cNvPr id="0" name=""/>
        <dsp:cNvSpPr/>
      </dsp:nvSpPr>
      <dsp:spPr>
        <a:xfrm>
          <a:off x="3118693" y="1940491"/>
          <a:ext cx="1384101" cy="830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Cámaras: 59                               Filtros de Seguridad: 5        Guardas de Seguridad: 121         </a:t>
          </a:r>
        </a:p>
      </dsp:txBody>
      <dsp:txXfrm>
        <a:off x="3118693" y="1940491"/>
        <a:ext cx="1384101" cy="830460"/>
      </dsp:txXfrm>
    </dsp:sp>
    <dsp:sp modelId="{DB20D949-AAB7-4081-AC27-7B2E73EE8611}">
      <dsp:nvSpPr>
        <dsp:cNvPr id="0" name=""/>
        <dsp:cNvSpPr/>
      </dsp:nvSpPr>
      <dsp:spPr>
        <a:xfrm>
          <a:off x="4641205" y="1940491"/>
          <a:ext cx="1384101" cy="830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00000"/>
              </a:solidFill>
              <a:latin typeface="Work Sans"/>
            </a:rPr>
            <a:t>Población aeroportuaria: 2341 </a:t>
          </a:r>
          <a:endParaRPr lang="es-ES" sz="900" b="0" kern="1200" dirty="0">
            <a:solidFill>
              <a:srgbClr val="010203"/>
            </a:solidFill>
            <a:latin typeface="Work Sans"/>
            <a:cs typeface="Calibri" panose="020F0502020204030204" pitchFamily="34" charset="0"/>
          </a:endParaRPr>
        </a:p>
      </dsp:txBody>
      <dsp:txXfrm>
        <a:off x="4641205" y="1940491"/>
        <a:ext cx="1384101" cy="830460"/>
      </dsp:txXfrm>
    </dsp:sp>
    <dsp:sp modelId="{6EE6281D-D80E-4C62-BFF8-4C97A036EBB5}">
      <dsp:nvSpPr>
        <dsp:cNvPr id="0" name=""/>
        <dsp:cNvSpPr/>
      </dsp:nvSpPr>
      <dsp:spPr>
        <a:xfrm>
          <a:off x="6163716" y="1940491"/>
          <a:ext cx="1384101" cy="830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00000"/>
              </a:solidFill>
              <a:latin typeface="Work Sans"/>
            </a:rPr>
            <a:t>Operaciones mes de mayo 2019: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00000"/>
              </a:solidFill>
              <a:latin typeface="Work Sans"/>
            </a:rPr>
            <a:t>4.271</a:t>
          </a:r>
          <a:endParaRPr lang="es-ES" sz="900" b="0" kern="1200" dirty="0">
            <a:solidFill>
              <a:srgbClr val="010203"/>
            </a:solidFill>
            <a:latin typeface="Work Sans"/>
            <a:cs typeface="Calibri" panose="020F0502020204030204" pitchFamily="34" charset="0"/>
          </a:endParaRPr>
        </a:p>
      </dsp:txBody>
      <dsp:txXfrm>
        <a:off x="6163716" y="1940491"/>
        <a:ext cx="1384101" cy="830460"/>
      </dsp:txXfrm>
    </dsp:sp>
    <dsp:sp modelId="{F29C26A8-E48E-4684-887F-1023E5C83A53}">
      <dsp:nvSpPr>
        <dsp:cNvPr id="0" name=""/>
        <dsp:cNvSpPr/>
      </dsp:nvSpPr>
      <dsp:spPr>
        <a:xfrm>
          <a:off x="7686228" y="1940491"/>
          <a:ext cx="1384101" cy="830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FIDS:12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BIDS:3</a:t>
          </a:r>
        </a:p>
      </dsp:txBody>
      <dsp:txXfrm>
        <a:off x="7686228" y="1940491"/>
        <a:ext cx="1384101" cy="830460"/>
      </dsp:txXfrm>
    </dsp:sp>
    <dsp:sp modelId="{72544AF8-770C-40D8-B694-AD309764277E}">
      <dsp:nvSpPr>
        <dsp:cNvPr id="0" name=""/>
        <dsp:cNvSpPr/>
      </dsp:nvSpPr>
      <dsp:spPr>
        <a:xfrm>
          <a:off x="73669" y="2909362"/>
          <a:ext cx="1384101" cy="830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Mostradores de facturación: 58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 err="1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Autochekin</a:t>
          </a:r>
          <a:r>
            <a:rPr lang="es-ES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: 7</a:t>
          </a:r>
        </a:p>
      </dsp:txBody>
      <dsp:txXfrm>
        <a:off x="73669" y="2909362"/>
        <a:ext cx="1384101" cy="830460"/>
      </dsp:txXfrm>
    </dsp:sp>
    <dsp:sp modelId="{28C2DC78-C2E3-46B7-A0EF-1F4E9CC0E388}">
      <dsp:nvSpPr>
        <dsp:cNvPr id="0" name=""/>
        <dsp:cNvSpPr/>
      </dsp:nvSpPr>
      <dsp:spPr>
        <a:xfrm>
          <a:off x="1596181" y="2909362"/>
          <a:ext cx="1384101" cy="830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Bandas de equipaje: 4 incluida la </a:t>
          </a:r>
          <a:r>
            <a:rPr lang="es-ES" sz="900" b="0" kern="1200" dirty="0" err="1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Check</a:t>
          </a:r>
          <a:r>
            <a:rPr lang="es-ES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 In</a:t>
          </a:r>
        </a:p>
      </dsp:txBody>
      <dsp:txXfrm>
        <a:off x="1596181" y="2909362"/>
        <a:ext cx="1384101" cy="830460"/>
      </dsp:txXfrm>
    </dsp:sp>
    <dsp:sp modelId="{DB5184AD-CB1A-4B51-AE72-491147A0B650}">
      <dsp:nvSpPr>
        <dsp:cNvPr id="0" name=""/>
        <dsp:cNvSpPr/>
      </dsp:nvSpPr>
      <dsp:spPr>
        <a:xfrm>
          <a:off x="3118693" y="2909362"/>
          <a:ext cx="1384101" cy="830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Salas VIP: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2</a:t>
          </a:r>
        </a:p>
      </dsp:txBody>
      <dsp:txXfrm>
        <a:off x="3118693" y="2909362"/>
        <a:ext cx="1384101" cy="830460"/>
      </dsp:txXfrm>
    </dsp:sp>
    <dsp:sp modelId="{219680EC-3C76-45EA-B4AC-DD4980E0211C}">
      <dsp:nvSpPr>
        <dsp:cNvPr id="0" name=""/>
        <dsp:cNvSpPr/>
      </dsp:nvSpPr>
      <dsp:spPr>
        <a:xfrm>
          <a:off x="4641205" y="2909362"/>
          <a:ext cx="1384101" cy="830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Salas nacional:7</a:t>
          </a:r>
        </a:p>
      </dsp:txBody>
      <dsp:txXfrm>
        <a:off x="4641205" y="2909362"/>
        <a:ext cx="1384101" cy="830460"/>
      </dsp:txXfrm>
    </dsp:sp>
    <dsp:sp modelId="{6A4D4FE8-F1F8-4DDB-9AC9-B8A83926EDEE}">
      <dsp:nvSpPr>
        <dsp:cNvPr id="0" name=""/>
        <dsp:cNvSpPr/>
      </dsp:nvSpPr>
      <dsp:spPr>
        <a:xfrm>
          <a:off x="6163716" y="2909362"/>
          <a:ext cx="1384101" cy="830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Salas internacional: 5</a:t>
          </a:r>
        </a:p>
      </dsp:txBody>
      <dsp:txXfrm>
        <a:off x="6163716" y="2909362"/>
        <a:ext cx="1384101" cy="830460"/>
      </dsp:txXfrm>
    </dsp:sp>
    <dsp:sp modelId="{50F3BC06-717E-4A50-8AD5-634C919816E3}">
      <dsp:nvSpPr>
        <dsp:cNvPr id="0" name=""/>
        <dsp:cNvSpPr/>
      </dsp:nvSpPr>
      <dsp:spPr>
        <a:xfrm>
          <a:off x="7686228" y="2909362"/>
          <a:ext cx="1384101" cy="830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>
              <a:solidFill>
                <a:srgbClr val="010203"/>
              </a:solidFill>
              <a:latin typeface="Work Sans"/>
              <a:cs typeface="Calibri" panose="020F0502020204030204" pitchFamily="34" charset="0"/>
            </a:rPr>
            <a:t>Sala dual:1</a:t>
          </a:r>
        </a:p>
      </dsp:txBody>
      <dsp:txXfrm>
        <a:off x="7686228" y="2909362"/>
        <a:ext cx="1384101" cy="830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5088" cy="466434"/>
          </a:xfrm>
          <a:prstGeom prst="rect">
            <a:avLst/>
          </a:prstGeom>
        </p:spPr>
        <p:txBody>
          <a:bodyPr vert="horz" lIns="93133" tIns="46567" rIns="93133" bIns="46567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67341" y="1"/>
            <a:ext cx="3035088" cy="466434"/>
          </a:xfrm>
          <a:prstGeom prst="rect">
            <a:avLst/>
          </a:prstGeom>
        </p:spPr>
        <p:txBody>
          <a:bodyPr vert="horz" lIns="93133" tIns="46567" rIns="93133" bIns="46567" rtlCol="0"/>
          <a:lstStyle>
            <a:lvl1pPr algn="r">
              <a:defRPr sz="1300"/>
            </a:lvl1pPr>
          </a:lstStyle>
          <a:p>
            <a:fld id="{1912686D-009B-4755-BF3C-B1645D0A938E}" type="datetimeFigureOut">
              <a:rPr lang="es-ES" smtClean="0"/>
              <a:t>28/08/2019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5088" cy="466433"/>
          </a:xfrm>
          <a:prstGeom prst="rect">
            <a:avLst/>
          </a:prstGeom>
        </p:spPr>
        <p:txBody>
          <a:bodyPr vert="horz" lIns="93133" tIns="46567" rIns="93133" bIns="46567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67341" y="8829967"/>
            <a:ext cx="3035088" cy="466433"/>
          </a:xfrm>
          <a:prstGeom prst="rect">
            <a:avLst/>
          </a:prstGeom>
        </p:spPr>
        <p:txBody>
          <a:bodyPr vert="horz" lIns="93133" tIns="46567" rIns="93133" bIns="46567" rtlCol="0" anchor="b"/>
          <a:lstStyle>
            <a:lvl1pPr algn="r">
              <a:defRPr sz="1300"/>
            </a:lvl1pPr>
          </a:lstStyle>
          <a:p>
            <a:fld id="{1CDAE71F-6302-4695-A732-5DA60A1BF9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41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17" tIns="93117" rIns="93117" bIns="93117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170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5ef59f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5ef59f35_0_42:notes"/>
          <p:cNvSpPr txBox="1">
            <a:spLocks noGrp="1"/>
          </p:cNvSpPr>
          <p:nvPr>
            <p:ph type="body" idx="1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spcFirstLastPara="1" wrap="square" lIns="93117" tIns="93117" rIns="93117" bIns="9311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262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spcFirstLastPara="1" wrap="square" lIns="93117" tIns="93117" rIns="93117" bIns="9311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3128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spcFirstLastPara="1" wrap="square" lIns="93117" tIns="93117" rIns="93117" bIns="9311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3969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spcFirstLastPara="1" wrap="square" lIns="93117" tIns="93117" rIns="93117" bIns="9311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627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spcFirstLastPara="1" wrap="square" lIns="93117" tIns="93117" rIns="93117" bIns="9311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733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spcFirstLastPara="1" wrap="square" lIns="93117" tIns="93117" rIns="93117" bIns="9311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365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spcFirstLastPara="1" wrap="square" lIns="93117" tIns="93117" rIns="93117" bIns="9311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675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spcFirstLastPara="1" wrap="square" lIns="93117" tIns="93117" rIns="93117" bIns="9311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770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spcFirstLastPara="1" wrap="square" lIns="93117" tIns="93117" rIns="93117" bIns="9311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829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spcFirstLastPara="1" wrap="square" lIns="93117" tIns="93117" rIns="93117" bIns="9311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617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spcFirstLastPara="1" wrap="square" lIns="93117" tIns="93117" rIns="93117" bIns="9311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7405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spcFirstLastPara="1" wrap="square" lIns="93117" tIns="93117" rIns="93117" bIns="9311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8859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spcFirstLastPara="1" wrap="square" lIns="93117" tIns="93117" rIns="93117" bIns="9311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289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 preserve="1" userDrawn="1">
  <p:cSld name="1_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31;p5"/>
          <p:cNvSpPr txBox="1"/>
          <p:nvPr userDrawn="1"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3213694" y="0"/>
            <a:ext cx="59352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892" y="346605"/>
            <a:ext cx="2616953" cy="746654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EBB03E-157E-1743-86F1-8874FFB41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1004" y="1439863"/>
            <a:ext cx="5149596" cy="1349375"/>
          </a:xfrm>
        </p:spPr>
        <p:txBody>
          <a:bodyPr/>
          <a:lstStyle>
            <a:lvl1pPr marL="95250" indent="0" algn="r">
              <a:buNone/>
              <a:defRPr sz="3000">
                <a:solidFill>
                  <a:srgbClr val="0054BC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66" y="3771884"/>
            <a:ext cx="3904083" cy="7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1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Contenid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67469" y="620206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768725" y="1888923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/>
          <p:nvPr/>
        </p:nvSpPr>
        <p:spPr>
          <a:xfrm>
            <a:off x="8273320" y="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768286" y="1440531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3768725" y="2327959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3768725" y="2809186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3123123" y="1507211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6366376" y="1888923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3123122" y="197687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3123849" y="2412201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3123849" y="289464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6365937" y="1445373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6366376" y="2332801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6365489" y="281402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5720774" y="1512053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5720773" y="198171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5721500" y="2417043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5721500" y="2899489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768286" y="2287388"/>
            <a:ext cx="4540639" cy="17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1100">
                <a:solidFill>
                  <a:srgbClr val="0066CD"/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9pPr>
          </a:lstStyle>
          <a:p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768725" y="1467063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70" name="Google Shape;70;p9"/>
          <p:cNvSpPr txBox="1"/>
          <p:nvPr/>
        </p:nvSpPr>
        <p:spPr>
          <a:xfrm>
            <a:off x="8267914" y="39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bg>
      <p:bgPr>
        <a:solidFill>
          <a:srgbClr val="DCEAFB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6336126" y="2114592"/>
            <a:ext cx="23520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Work Sans Light"/>
              <a:buNone/>
              <a:defRPr sz="100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 dirty="0"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-1" y="943597"/>
            <a:ext cx="5314401" cy="355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/>
          <p:nvPr/>
        </p:nvSpPr>
        <p:spPr>
          <a:xfrm>
            <a:off x="8273320" y="62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336126" y="1302359"/>
            <a:ext cx="2351999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8299683" y="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28/08/2019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314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55" r:id="rId3"/>
    <p:sldLayoutId id="2147483656" r:id="rId4"/>
    <p:sldLayoutId id="2147483660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9E0C39-8742-B14F-9B09-71798CFEC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Gerencia de Proyectos Aeroportuarios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B2AB01-4854-450B-8490-3A1C42FB721B}"/>
              </a:ext>
            </a:extLst>
          </p:cNvPr>
          <p:cNvSpPr txBox="1"/>
          <p:nvPr/>
        </p:nvSpPr>
        <p:spPr>
          <a:xfrm>
            <a:off x="266247" y="4297100"/>
            <a:ext cx="2985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Toneladas por año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431D8E6-A3C5-4F03-B409-434303B0B1E3}"/>
              </a:ext>
            </a:extLst>
          </p:cNvPr>
          <p:cNvSpPr txBox="1">
            <a:spLocks/>
          </p:cNvSpPr>
          <p:nvPr/>
        </p:nvSpPr>
        <p:spPr>
          <a:xfrm>
            <a:off x="266247" y="186825"/>
            <a:ext cx="5276741" cy="5921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2100" b="1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Evolución carga</a:t>
            </a:r>
          </a:p>
          <a:p>
            <a:pPr>
              <a:lnSpc>
                <a:spcPct val="80000"/>
              </a:lnSpc>
            </a:pPr>
            <a:r>
              <a:rPr lang="es-ES" sz="2100" b="1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2010-2018 (Aeropuerto El Dorado)</a:t>
            </a:r>
          </a:p>
        </p:txBody>
      </p:sp>
      <p:sp>
        <p:nvSpPr>
          <p:cNvPr id="8" name="Marcador de número de diapositiva 11">
            <a:extLst>
              <a:ext uri="{FF2B5EF4-FFF2-40B4-BE49-F238E27FC236}">
                <a16:creationId xmlns:a16="http://schemas.microsoft.com/office/drawing/2014/main" id="{4DA9F7FB-7B99-4A46-A35F-99DE7F1A20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600950" y="4867275"/>
            <a:ext cx="1543050" cy="274638"/>
          </a:xfrm>
        </p:spPr>
        <p:txBody>
          <a:bodyPr/>
          <a:lstStyle/>
          <a:p>
            <a:fld id="{2D740AB0-3E1D-7149-BD84-D59D7CDC2BA9}" type="slidenum">
              <a:rPr lang="es-ES_tradnl" smtClean="0"/>
              <a:t>10</a:t>
            </a:fld>
            <a:endParaRPr lang="es-ES_tradnl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5AC5967-2D26-4BD4-B28C-732D895AC1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970600"/>
              </p:ext>
            </p:extLst>
          </p:nvPr>
        </p:nvGraphicFramePr>
        <p:xfrm>
          <a:off x="1" y="894229"/>
          <a:ext cx="9144000" cy="335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8042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6A7E781-D1BD-49E9-BAAB-0812C937E8A9}"/>
              </a:ext>
            </a:extLst>
          </p:cNvPr>
          <p:cNvSpPr/>
          <p:nvPr/>
        </p:nvSpPr>
        <p:spPr>
          <a:xfrm>
            <a:off x="2341803" y="2902861"/>
            <a:ext cx="3523230" cy="467646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67469" y="544794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/>
              <a:t>Contenido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2703067" y="1931041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Concesiones aeroportuarias a cargo de la ANI</a:t>
            </a:r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2"/>
          </p:nvPr>
        </p:nvSpPr>
        <p:spPr>
          <a:xfrm>
            <a:off x="2702628" y="1482649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Balance General</a:t>
            </a:r>
            <a:endParaRPr sz="1200"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3"/>
          </p:nvPr>
        </p:nvSpPr>
        <p:spPr>
          <a:xfrm>
            <a:off x="2703067" y="2370077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Evolución tráfico de pasajeros - carga </a:t>
            </a: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4"/>
          </p:nvPr>
        </p:nvSpPr>
        <p:spPr>
          <a:xfrm>
            <a:off x="2703067" y="2851304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Evolución de las inversiones</a:t>
            </a: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5"/>
          </p:nvPr>
        </p:nvSpPr>
        <p:spPr>
          <a:xfrm>
            <a:off x="1998109" y="1549329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01.</a:t>
            </a:r>
            <a:endParaRPr sz="1200"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6"/>
          </p:nvPr>
        </p:nvSpPr>
        <p:spPr>
          <a:xfrm>
            <a:off x="5989886" y="1931041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Principales obras en curso </a:t>
            </a:r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7"/>
          </p:nvPr>
        </p:nvSpPr>
        <p:spPr>
          <a:xfrm>
            <a:off x="1998108" y="2018994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02.</a:t>
            </a:r>
            <a:endParaRPr sz="1200"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8"/>
          </p:nvPr>
        </p:nvSpPr>
        <p:spPr>
          <a:xfrm>
            <a:off x="1998835" y="2454319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03.</a:t>
            </a:r>
            <a:endParaRPr sz="1200"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9"/>
          </p:nvPr>
        </p:nvSpPr>
        <p:spPr>
          <a:xfrm>
            <a:off x="1998835" y="2936765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04.</a:t>
            </a:r>
            <a:endParaRPr sz="1200"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3"/>
          </p:nvPr>
        </p:nvSpPr>
        <p:spPr>
          <a:xfrm>
            <a:off x="5989447" y="1487491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Principales hitos 2014-2018</a:t>
            </a:r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4"/>
          </p:nvPr>
        </p:nvSpPr>
        <p:spPr>
          <a:xfrm>
            <a:off x="5989886" y="2374919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Proyección de Inversiones (2019/2022)</a:t>
            </a:r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5"/>
          </p:nvPr>
        </p:nvSpPr>
        <p:spPr>
          <a:xfrm>
            <a:off x="5988999" y="2856146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Retos</a:t>
            </a:r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6"/>
          </p:nvPr>
        </p:nvSpPr>
        <p:spPr>
          <a:xfrm>
            <a:off x="5359159" y="1554171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05.</a:t>
            </a:r>
            <a:endParaRPr sz="1200" dirty="0"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7"/>
          </p:nvPr>
        </p:nvSpPr>
        <p:spPr>
          <a:xfrm>
            <a:off x="5359158" y="2023836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06.</a:t>
            </a:r>
            <a:endParaRPr sz="1200" dirty="0"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8"/>
          </p:nvPr>
        </p:nvSpPr>
        <p:spPr>
          <a:xfrm>
            <a:off x="5359885" y="2459161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07.</a:t>
            </a:r>
            <a:endParaRPr sz="1200" dirty="0"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9"/>
          </p:nvPr>
        </p:nvSpPr>
        <p:spPr>
          <a:xfrm>
            <a:off x="5359885" y="2941607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08.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071101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2101" y="131791"/>
            <a:ext cx="5006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defRPr/>
            </a:pPr>
            <a:r>
              <a:rPr lang="es-CO" sz="15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Evolución Inversiones</a:t>
            </a:r>
          </a:p>
          <a:p>
            <a:pPr marL="257175" indent="-257175" defTabSz="685800">
              <a:defRPr/>
            </a:pPr>
            <a:r>
              <a:rPr lang="es-CO" sz="1500" b="1" dirty="0">
                <a:solidFill>
                  <a:srgbClr val="EC6707"/>
                </a:solidFill>
                <a:latin typeface="Arial" charset="0"/>
                <a:ea typeface="Arial" charset="0"/>
                <a:cs typeface="Arial" charset="0"/>
              </a:rPr>
              <a:t>2014-2019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6E8C949-A349-4411-BBB6-77CF40E767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8384"/>
              </p:ext>
            </p:extLst>
          </p:nvPr>
        </p:nvGraphicFramePr>
        <p:xfrm>
          <a:off x="0" y="912947"/>
          <a:ext cx="9143999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9F804FA0-2593-4B50-962E-FE81C83378D2}"/>
              </a:ext>
            </a:extLst>
          </p:cNvPr>
          <p:cNvSpPr/>
          <p:nvPr/>
        </p:nvSpPr>
        <p:spPr>
          <a:xfrm>
            <a:off x="1332000" y="3609788"/>
            <a:ext cx="26846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Pesos constantes de cada año</a:t>
            </a:r>
            <a:endParaRPr lang="es-E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1F324B8-E77E-4758-9E74-3883F32E88D7}"/>
              </a:ext>
            </a:extLst>
          </p:cNvPr>
          <p:cNvSpPr/>
          <p:nvPr/>
        </p:nvSpPr>
        <p:spPr>
          <a:xfrm>
            <a:off x="0" y="3942012"/>
            <a:ext cx="914399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Se han ejecutado obras en 16 aeropuertos del país más segunda pista del El Dorado, por un valor de $4,4 billones, (pesos constantes 2018) en nuevas edificaciones, modernización terminales, ampliación y repavimentación de pistas, ampliación muelles, entre otras obras importantes para modernizar las principales terminales áreas del país.</a:t>
            </a:r>
          </a:p>
        </p:txBody>
      </p:sp>
    </p:spTree>
    <p:extLst>
      <p:ext uri="{BB962C8B-B14F-4D97-AF65-F5344CB8AC3E}">
        <p14:creationId xmlns:p14="http://schemas.microsoft.com/office/powerpoint/2010/main" val="366014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6A7E781-D1BD-49E9-BAAB-0812C937E8A9}"/>
              </a:ext>
            </a:extLst>
          </p:cNvPr>
          <p:cNvSpPr/>
          <p:nvPr/>
        </p:nvSpPr>
        <p:spPr>
          <a:xfrm>
            <a:off x="5783215" y="1494048"/>
            <a:ext cx="3360785" cy="467646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67469" y="544794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/>
              <a:t>Contenido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2703067" y="1931041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Concesiones aeroportuarias a cargo de la ANI</a:t>
            </a:r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2"/>
          </p:nvPr>
        </p:nvSpPr>
        <p:spPr>
          <a:xfrm>
            <a:off x="2702628" y="1482649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Balance General</a:t>
            </a:r>
            <a:endParaRPr sz="1200"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3"/>
          </p:nvPr>
        </p:nvSpPr>
        <p:spPr>
          <a:xfrm>
            <a:off x="2703067" y="2370077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Evolución tráfico de pasajeros - carga </a:t>
            </a: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4"/>
          </p:nvPr>
        </p:nvSpPr>
        <p:spPr>
          <a:xfrm>
            <a:off x="2703067" y="2851304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Evolución de las inversiones</a:t>
            </a: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5"/>
          </p:nvPr>
        </p:nvSpPr>
        <p:spPr>
          <a:xfrm>
            <a:off x="1998109" y="1549329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01.</a:t>
            </a:r>
            <a:endParaRPr sz="1200"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6"/>
          </p:nvPr>
        </p:nvSpPr>
        <p:spPr>
          <a:xfrm>
            <a:off x="5989886" y="1931041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Principales obras en curso </a:t>
            </a:r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7"/>
          </p:nvPr>
        </p:nvSpPr>
        <p:spPr>
          <a:xfrm>
            <a:off x="1998108" y="2018994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02.</a:t>
            </a:r>
            <a:endParaRPr sz="1200"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8"/>
          </p:nvPr>
        </p:nvSpPr>
        <p:spPr>
          <a:xfrm>
            <a:off x="1998835" y="2454319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03.</a:t>
            </a:r>
            <a:endParaRPr sz="1200"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9"/>
          </p:nvPr>
        </p:nvSpPr>
        <p:spPr>
          <a:xfrm>
            <a:off x="1998835" y="2936765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04.</a:t>
            </a:r>
            <a:endParaRPr sz="1200"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3"/>
          </p:nvPr>
        </p:nvSpPr>
        <p:spPr>
          <a:xfrm>
            <a:off x="5989447" y="1487491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Principales hitos 2014-2018</a:t>
            </a:r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4"/>
          </p:nvPr>
        </p:nvSpPr>
        <p:spPr>
          <a:xfrm>
            <a:off x="5989886" y="2374919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Proyección de Inversiones (2019/2022)</a:t>
            </a:r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5"/>
          </p:nvPr>
        </p:nvSpPr>
        <p:spPr>
          <a:xfrm>
            <a:off x="5988999" y="2856146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Retos</a:t>
            </a:r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6"/>
          </p:nvPr>
        </p:nvSpPr>
        <p:spPr>
          <a:xfrm>
            <a:off x="5359159" y="1554171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05.</a:t>
            </a:r>
            <a:endParaRPr sz="1200" dirty="0"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7"/>
          </p:nvPr>
        </p:nvSpPr>
        <p:spPr>
          <a:xfrm>
            <a:off x="5359158" y="2023836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06.</a:t>
            </a:r>
            <a:endParaRPr sz="1200" dirty="0"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8"/>
          </p:nvPr>
        </p:nvSpPr>
        <p:spPr>
          <a:xfrm>
            <a:off x="5359885" y="2459161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07.</a:t>
            </a:r>
            <a:endParaRPr sz="1200" dirty="0"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9"/>
          </p:nvPr>
        </p:nvSpPr>
        <p:spPr>
          <a:xfrm>
            <a:off x="5359885" y="2941607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08.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49759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2101" y="219201"/>
            <a:ext cx="50068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defRPr/>
            </a:pPr>
            <a:r>
              <a:rPr lang="es-CO" sz="15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Logros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76D385-5B3A-453F-A337-8D9401982823}"/>
              </a:ext>
            </a:extLst>
          </p:cNvPr>
          <p:cNvSpPr/>
          <p:nvPr/>
        </p:nvSpPr>
        <p:spPr>
          <a:xfrm>
            <a:off x="476752" y="1002778"/>
            <a:ext cx="7883477" cy="3575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450"/>
              </a:spcBef>
              <a:spcAft>
                <a:spcPts val="450"/>
              </a:spcAft>
              <a:buClr>
                <a:srgbClr val="01060B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25000"/>
                  </a:schemeClr>
                </a:solidFill>
                <a:latin typeface="Work Sans"/>
                <a:cs typeface="Arial" panose="020B0604020202020204" pitchFamily="34" charset="0"/>
              </a:rPr>
              <a:t>Incrementamos la capacidad instalada para el transporte aéreo de pasajeros, nacionales e internacionales. </a:t>
            </a:r>
          </a:p>
          <a:p>
            <a:pPr marL="285750" indent="-285750" algn="just">
              <a:spcBef>
                <a:spcPts val="450"/>
              </a:spcBef>
              <a:spcAft>
                <a:spcPts val="450"/>
              </a:spcAft>
              <a:buClr>
                <a:srgbClr val="01060B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25000"/>
                  </a:schemeClr>
                </a:solidFill>
                <a:latin typeface="Work Sans"/>
                <a:cs typeface="Arial" panose="020B0604020202020204" pitchFamily="34" charset="0"/>
              </a:rPr>
              <a:t>Mejoramos los niveles de servicio con la implementación de los diferentes subsistemas operativos y de procesamiento de pasajeros, de acuerdo con los crecimientos esperados y estándares internacionales.</a:t>
            </a:r>
          </a:p>
          <a:p>
            <a:pPr marL="285750" indent="-285750" algn="just">
              <a:spcBef>
                <a:spcPts val="450"/>
              </a:spcBef>
              <a:spcAft>
                <a:spcPts val="450"/>
              </a:spcAft>
              <a:buClr>
                <a:srgbClr val="01060B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25000"/>
                  </a:schemeClr>
                </a:solidFill>
                <a:latin typeface="Work Sans"/>
                <a:cs typeface="Arial" panose="020B0604020202020204" pitchFamily="34" charset="0"/>
              </a:rPr>
              <a:t>Contribuimos al desarrollo de la seguridad operacional de los aeropuertos concesionados.</a:t>
            </a:r>
          </a:p>
          <a:p>
            <a:pPr marL="285750" indent="-285750" algn="just">
              <a:spcBef>
                <a:spcPts val="450"/>
              </a:spcBef>
              <a:spcAft>
                <a:spcPts val="450"/>
              </a:spcAft>
              <a:buClr>
                <a:srgbClr val="01060B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25000"/>
                  </a:schemeClr>
                </a:solidFill>
                <a:latin typeface="Work Sans"/>
                <a:cs typeface="Arial" panose="020B0604020202020204" pitchFamily="34" charset="0"/>
              </a:rPr>
              <a:t>Generamos altos índices de conectividad, movilidad y competitividad nacional e internacional.</a:t>
            </a:r>
          </a:p>
          <a:p>
            <a:pPr marL="285750" indent="-285750" algn="just">
              <a:spcBef>
                <a:spcPts val="450"/>
              </a:spcBef>
              <a:spcAft>
                <a:spcPts val="450"/>
              </a:spcAft>
              <a:buClr>
                <a:srgbClr val="01060B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25000"/>
                  </a:schemeClr>
                </a:solidFill>
                <a:latin typeface="Work Sans"/>
                <a:cs typeface="Arial" panose="020B0604020202020204" pitchFamily="34" charset="0"/>
              </a:rPr>
              <a:t>Modernizamos y ampliamos la infraestructura y equipamiento aeroportuario para la prestación de un mejor servicio.</a:t>
            </a:r>
          </a:p>
          <a:p>
            <a:pPr marL="285750" indent="-285750" algn="just">
              <a:spcBef>
                <a:spcPts val="450"/>
              </a:spcBef>
              <a:spcAft>
                <a:spcPts val="450"/>
              </a:spcAft>
              <a:buClr>
                <a:srgbClr val="01060B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25000"/>
                  </a:schemeClr>
                </a:solidFill>
                <a:latin typeface="Work Sans"/>
                <a:cs typeface="Arial" panose="020B0604020202020204" pitchFamily="34" charset="0"/>
              </a:rPr>
              <a:t>Mejoramos el confort de los pasajeros y usuarios de los aeropuertos.</a:t>
            </a:r>
          </a:p>
          <a:p>
            <a:pPr marL="285750" indent="-285750" algn="just">
              <a:spcBef>
                <a:spcPts val="450"/>
              </a:spcBef>
              <a:spcAft>
                <a:spcPts val="450"/>
              </a:spcAft>
              <a:buClr>
                <a:srgbClr val="01060B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25000"/>
                  </a:schemeClr>
                </a:solidFill>
                <a:latin typeface="Work Sans"/>
                <a:cs typeface="Arial" panose="020B0604020202020204" pitchFamily="34" charset="0"/>
              </a:rPr>
              <a:t>Aseguramos el cumplimiento de los fines buscados por el Estado.</a:t>
            </a:r>
          </a:p>
          <a:p>
            <a:pPr marL="285750" indent="-285750" algn="just">
              <a:spcBef>
                <a:spcPts val="450"/>
              </a:spcBef>
              <a:spcAft>
                <a:spcPts val="450"/>
              </a:spcAft>
              <a:buClr>
                <a:srgbClr val="01060B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25000"/>
                  </a:schemeClr>
                </a:solidFill>
                <a:latin typeface="Work Sans"/>
                <a:cs typeface="Arial" panose="020B0604020202020204" pitchFamily="34" charset="0"/>
              </a:rPr>
              <a:t>Certificación OACI Aeropuertos de Rafael Núñez de Cartagena y Alfonso Bonilla de Palmira.</a:t>
            </a:r>
          </a:p>
        </p:txBody>
      </p:sp>
    </p:spTree>
    <p:extLst>
      <p:ext uri="{BB962C8B-B14F-4D97-AF65-F5344CB8AC3E}">
        <p14:creationId xmlns:p14="http://schemas.microsoft.com/office/powerpoint/2010/main" val="191582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2101" y="131791"/>
            <a:ext cx="5006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defRPr/>
            </a:pPr>
            <a:r>
              <a:rPr lang="es-CO" sz="15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Principales Hitos</a:t>
            </a:r>
          </a:p>
          <a:p>
            <a:pPr marL="257175" indent="-257175" defTabSz="685800">
              <a:defRPr/>
            </a:pPr>
            <a:r>
              <a:rPr lang="es-CO" sz="1500" b="1" dirty="0">
                <a:solidFill>
                  <a:srgbClr val="EC6707"/>
                </a:solidFill>
                <a:latin typeface="Arial" charset="0"/>
                <a:ea typeface="Arial" charset="0"/>
                <a:cs typeface="Arial" charset="0"/>
              </a:rPr>
              <a:t>Aeropuerto EL DORADO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E9116EF-D08B-4F4B-BF76-61D3848CEFEA}"/>
              </a:ext>
            </a:extLst>
          </p:cNvPr>
          <p:cNvSpPr/>
          <p:nvPr/>
        </p:nvSpPr>
        <p:spPr>
          <a:xfrm>
            <a:off x="6780977" y="2225762"/>
            <a:ext cx="14003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s-CO" dirty="0">
                <a:latin typeface="Arial Black" panose="020B0A04020102020204" pitchFamily="34" charset="0"/>
                <a:cs typeface="Arial" panose="020B0604020202020204" pitchFamily="34" charset="0"/>
              </a:rPr>
              <a:t>$2 billones*</a:t>
            </a:r>
          </a:p>
          <a:p>
            <a:pPr algn="ctr" fontAlgn="ctr"/>
            <a:r>
              <a:rPr lang="es-CO" sz="700" dirty="0">
                <a:latin typeface="Arial Black" panose="020B0A04020102020204" pitchFamily="34" charset="0"/>
                <a:cs typeface="Arial" panose="020B0604020202020204" pitchFamily="34" charset="0"/>
              </a:rPr>
              <a:t>                  *$2018</a:t>
            </a:r>
            <a:endParaRPr lang="es-ES" sz="7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54B5EA1-B39A-4823-A573-47877DC8FF3F}"/>
              </a:ext>
            </a:extLst>
          </p:cNvPr>
          <p:cNvSpPr/>
          <p:nvPr/>
        </p:nvSpPr>
        <p:spPr>
          <a:xfrm>
            <a:off x="838492" y="3458843"/>
            <a:ext cx="6547046" cy="1615827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 algn="just" fontAlgn="ctr">
              <a:buClr>
                <a:srgbClr val="023F78"/>
              </a:buClr>
              <a:buFont typeface="Courier New" panose="02070309020205020404" pitchFamily="49" charset="0"/>
              <a:buChar char="o"/>
              <a:defRPr/>
            </a:pP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Franjas nivelación de pista.  </a:t>
            </a:r>
          </a:p>
          <a:p>
            <a:pPr marL="214313" indent="-214313" algn="just" fontAlgn="ctr">
              <a:buClr>
                <a:srgbClr val="023F78"/>
              </a:buClr>
              <a:buFont typeface="Courier New" panose="02070309020205020404" pitchFamily="49" charset="0"/>
              <a:buChar char="o"/>
              <a:defRPr/>
            </a:pP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Demolición antiguo aeropuerto.</a:t>
            </a:r>
          </a:p>
          <a:p>
            <a:pPr marL="214313" indent="-214313" algn="just" fontAlgn="ctr">
              <a:buClr>
                <a:srgbClr val="023F78"/>
              </a:buClr>
              <a:buFont typeface="Courier New" panose="02070309020205020404" pitchFamily="49" charset="0"/>
              <a:buChar char="o"/>
              <a:defRPr/>
            </a:pP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Construcción Nueva Terminal (Año 2014).</a:t>
            </a:r>
          </a:p>
          <a:p>
            <a:pPr marL="214313" indent="-214313" algn="just" fontAlgn="ctr">
              <a:buClr>
                <a:srgbClr val="023F78"/>
              </a:buClr>
              <a:buFont typeface="Courier New" panose="02070309020205020404" pitchFamily="49" charset="0"/>
              <a:buChar char="o"/>
              <a:defRPr/>
            </a:pP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Construcción de Plataforma (Año 2014).</a:t>
            </a:r>
          </a:p>
          <a:p>
            <a:pPr marL="214313" indent="-214313" algn="just" fontAlgn="ctr">
              <a:buClr>
                <a:srgbClr val="023F78"/>
              </a:buClr>
              <a:buFont typeface="Courier New" panose="02070309020205020404" pitchFamily="49" charset="0"/>
              <a:buChar char="o"/>
              <a:defRPr/>
            </a:pP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Construcción de plataforma e instalación de (6) puentes de abordaje (Año 2017).</a:t>
            </a:r>
          </a:p>
          <a:p>
            <a:pPr marL="214313" indent="-214313" algn="just" fontAlgn="ctr">
              <a:buClr>
                <a:srgbClr val="023F78"/>
              </a:buClr>
              <a:buFont typeface="Courier New" panose="02070309020205020404" pitchFamily="49" charset="0"/>
              <a:buChar char="o"/>
              <a:defRPr/>
            </a:pP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Ampliación Muelle Internacional (Año 2017).</a:t>
            </a:r>
          </a:p>
          <a:p>
            <a:pPr marL="214313" indent="-214313" algn="just" fontAlgn="ctr">
              <a:buClr>
                <a:srgbClr val="023F78"/>
              </a:buClr>
              <a:buFont typeface="Courier New" panose="02070309020205020404" pitchFamily="49" charset="0"/>
              <a:buChar char="o"/>
              <a:defRPr/>
            </a:pP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Ampliación Muelle Nacional (Año 2017).</a:t>
            </a:r>
          </a:p>
          <a:p>
            <a:pPr marL="214313" indent="-214313" algn="just" fontAlgn="ctr">
              <a:buClr>
                <a:srgbClr val="023F78"/>
              </a:buClr>
              <a:buFont typeface="Courier New" panose="02070309020205020404" pitchFamily="49" charset="0"/>
              <a:buChar char="o"/>
              <a:defRPr/>
            </a:pP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Obras en Pista Norte: Nivelación Franjas Pista Norte – </a:t>
            </a:r>
            <a:r>
              <a:rPr lang="es-CO" sz="1100" dirty="0" err="1">
                <a:latin typeface="Arial" panose="020B0604020202020204" pitchFamily="34" charset="0"/>
                <a:cs typeface="Arial" panose="020B0604020202020204" pitchFamily="34" charset="0"/>
              </a:rPr>
              <a:t>Resas</a:t>
            </a: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 - Superficies de Protección </a:t>
            </a:r>
            <a:r>
              <a:rPr lang="es-CO" sz="1100" dirty="0" err="1">
                <a:latin typeface="Arial" panose="020B0604020202020204" pitchFamily="34" charset="0"/>
                <a:cs typeface="Arial" panose="020B0604020202020204" pitchFamily="34" charset="0"/>
              </a:rPr>
              <a:t>Antierosión</a:t>
            </a: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 por Chorro de Turbina - Expansión de Bahías de Espera.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7E1DC7C-1649-40BF-8712-D7EEFFAFDF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05" y="652995"/>
            <a:ext cx="4268700" cy="2496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dondear rectángulo de esquina diagonal 11">
            <a:extLst>
              <a:ext uri="{FF2B5EF4-FFF2-40B4-BE49-F238E27FC236}">
                <a16:creationId xmlns:a16="http://schemas.microsoft.com/office/drawing/2014/main" id="{16BFD9F7-5143-4469-91B1-78B8FBD8A748}"/>
              </a:ext>
            </a:extLst>
          </p:cNvPr>
          <p:cNvSpPr/>
          <p:nvPr/>
        </p:nvSpPr>
        <p:spPr>
          <a:xfrm>
            <a:off x="5470157" y="1867972"/>
            <a:ext cx="2576946" cy="290015"/>
          </a:xfrm>
          <a:prstGeom prst="round2DiagRect">
            <a:avLst/>
          </a:prstGeom>
          <a:solidFill>
            <a:srgbClr val="024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 b="1" dirty="0">
                <a:solidFill>
                  <a:schemeClr val="bg1"/>
                </a:solidFill>
                <a:latin typeface="Arial Black" panose="020B0A04020102020204" pitchFamily="34" charset="0"/>
                <a:ea typeface="Arial" charset="0"/>
                <a:cs typeface="Arial" panose="020B0604020202020204" pitchFamily="34" charset="0"/>
              </a:rPr>
              <a:t>Inversiones Acumuladas:</a:t>
            </a:r>
          </a:p>
        </p:txBody>
      </p:sp>
      <p:sp>
        <p:nvSpPr>
          <p:cNvPr id="13" name="Redondear rectángulo de esquina diagonal 11">
            <a:extLst>
              <a:ext uri="{FF2B5EF4-FFF2-40B4-BE49-F238E27FC236}">
                <a16:creationId xmlns:a16="http://schemas.microsoft.com/office/drawing/2014/main" id="{F58632B7-EEDA-41BC-8DF9-AA5F9D7207E1}"/>
              </a:ext>
            </a:extLst>
          </p:cNvPr>
          <p:cNvSpPr/>
          <p:nvPr/>
        </p:nvSpPr>
        <p:spPr>
          <a:xfrm>
            <a:off x="838491" y="3149367"/>
            <a:ext cx="2415193" cy="290015"/>
          </a:xfrm>
          <a:prstGeom prst="round2DiagRect">
            <a:avLst/>
          </a:prstGeom>
          <a:solidFill>
            <a:srgbClr val="EC6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05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Descripción obras:</a:t>
            </a:r>
          </a:p>
        </p:txBody>
      </p:sp>
    </p:spTree>
    <p:extLst>
      <p:ext uri="{BB962C8B-B14F-4D97-AF65-F5344CB8AC3E}">
        <p14:creationId xmlns:p14="http://schemas.microsoft.com/office/powerpoint/2010/main" val="836048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2101" y="131791"/>
            <a:ext cx="5006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defRPr/>
            </a:pPr>
            <a:r>
              <a:rPr lang="es-CO" sz="15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Principales Hitos</a:t>
            </a:r>
          </a:p>
          <a:p>
            <a:pPr marL="257175" indent="-257175" defTabSz="685800">
              <a:defRPr/>
            </a:pPr>
            <a:r>
              <a:rPr lang="es-CO" sz="1500" b="1" dirty="0">
                <a:solidFill>
                  <a:srgbClr val="EC6707"/>
                </a:solidFill>
                <a:latin typeface="Arial" charset="0"/>
                <a:ea typeface="Arial" charset="0"/>
                <a:cs typeface="Arial" charset="0"/>
              </a:rPr>
              <a:t>Aeropuerto EL DORADO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BDA3B10-FA1C-4381-BE27-D08292D71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144" y="743727"/>
            <a:ext cx="3328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024077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Bold Condensed"/>
              </a:rPr>
              <a:t>EVOLUCIÓN</a:t>
            </a:r>
            <a:r>
              <a:rPr lang="es-ES" sz="12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 Bold Condensed"/>
              </a:rPr>
              <a:t> </a:t>
            </a:r>
            <a:r>
              <a:rPr lang="es-ES" sz="1200" b="1" dirty="0">
                <a:solidFill>
                  <a:srgbClr val="024077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Bold Condensed"/>
              </a:rPr>
              <a:t>AEROPUERTO</a:t>
            </a:r>
          </a:p>
          <a:p>
            <a:pPr algn="ctr"/>
            <a:r>
              <a:rPr lang="es-ES" sz="1200" b="1" dirty="0">
                <a:solidFill>
                  <a:srgbClr val="EC670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 Bold Condensed"/>
              </a:rPr>
              <a:t>Nueva Terminal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78775F1-6532-449D-B3C6-E811E2FF5D7D}"/>
              </a:ext>
            </a:extLst>
          </p:cNvPr>
          <p:cNvGraphicFramePr>
            <a:graphicFrameLocks noGrp="1"/>
          </p:cNvGraphicFramePr>
          <p:nvPr/>
        </p:nvGraphicFramePr>
        <p:xfrm>
          <a:off x="1519941" y="1246910"/>
          <a:ext cx="6116837" cy="254042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120837">
                  <a:extLst>
                    <a:ext uri="{9D8B030D-6E8A-4147-A177-3AD203B41FA5}">
                      <a16:colId xmlns:a16="http://schemas.microsoft.com/office/drawing/2014/main" val="2703236907"/>
                    </a:ext>
                  </a:extLst>
                </a:gridCol>
                <a:gridCol w="999000">
                  <a:extLst>
                    <a:ext uri="{9D8B030D-6E8A-4147-A177-3AD203B41FA5}">
                      <a16:colId xmlns:a16="http://schemas.microsoft.com/office/drawing/2014/main" val="3535402325"/>
                    </a:ext>
                  </a:extLst>
                </a:gridCol>
                <a:gridCol w="999000">
                  <a:extLst>
                    <a:ext uri="{9D8B030D-6E8A-4147-A177-3AD203B41FA5}">
                      <a16:colId xmlns:a16="http://schemas.microsoft.com/office/drawing/2014/main" val="2647144017"/>
                    </a:ext>
                  </a:extLst>
                </a:gridCol>
                <a:gridCol w="999000">
                  <a:extLst>
                    <a:ext uri="{9D8B030D-6E8A-4147-A177-3AD203B41FA5}">
                      <a16:colId xmlns:a16="http://schemas.microsoft.com/office/drawing/2014/main" val="1143764790"/>
                    </a:ext>
                  </a:extLst>
                </a:gridCol>
                <a:gridCol w="999000">
                  <a:extLst>
                    <a:ext uri="{9D8B030D-6E8A-4147-A177-3AD203B41FA5}">
                      <a16:colId xmlns:a16="http://schemas.microsoft.com/office/drawing/2014/main" val="4278220230"/>
                    </a:ext>
                  </a:extLst>
                </a:gridCol>
              </a:tblGrid>
              <a:tr h="16537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023F7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Terminal </a:t>
                      </a:r>
                      <a:b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Pasajeros 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023F7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Plataforma</a:t>
                      </a:r>
                      <a:b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Parqueo 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023F7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Posiciones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023F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784">
                <a:tc vMerge="1">
                  <a:txBody>
                    <a:bodyPr/>
                    <a:lstStyle/>
                    <a:p>
                      <a:pPr algn="l" fontAlgn="b"/>
                      <a:endParaRPr lang="es-CO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Contacto 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023F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Remotas 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023F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Antiguo Terminal 2006 (Demolido)</a:t>
                      </a:r>
                      <a:endParaRPr lang="es-CO" sz="9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55.000 m²</a:t>
                      </a:r>
                      <a:endParaRPr lang="es-CO" sz="9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80.000 m²</a:t>
                      </a:r>
                      <a:endParaRPr lang="es-CO" sz="9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CO" sz="9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CO" sz="9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36">
                <a:tc grid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NUEVA</a:t>
                      </a:r>
                      <a:r>
                        <a:rPr lang="es-CO" sz="11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TERMINAL</a:t>
                      </a:r>
                      <a:endParaRPr lang="es-CO" sz="11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023F7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Nuevo Terminal del 2007 a 2017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173.000 m²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320.000 m²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8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Obras Ampliación Muelle Norte</a:t>
                      </a:r>
                      <a:endParaRPr lang="es-CO" sz="9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18.710 </a:t>
                      </a:r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m²</a:t>
                      </a:r>
                      <a:endParaRPr lang="es-CO" sz="9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10.385 </a:t>
                      </a:r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m²</a:t>
                      </a:r>
                      <a:endParaRPr lang="es-CO" sz="9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9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s-CO" sz="9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423007"/>
                  </a:ext>
                </a:extLst>
              </a:tr>
              <a:tr h="2623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Obras Ampliación Muelle Sur</a:t>
                      </a:r>
                      <a:endParaRPr lang="es-CO" sz="9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32.550 </a:t>
                      </a:r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m²</a:t>
                      </a:r>
                      <a:endParaRPr lang="es-CO" sz="9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14.080 </a:t>
                      </a:r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m²</a:t>
                      </a:r>
                      <a:endParaRPr lang="es-CO" sz="9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9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9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873101"/>
                  </a:ext>
                </a:extLst>
              </a:tr>
              <a:tr h="30703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 2018</a:t>
                      </a:r>
                      <a:endParaRPr lang="es-CO" sz="11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EC67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224.260m²</a:t>
                      </a:r>
                      <a:endParaRPr lang="es-CO" sz="11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EC670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344.465m²</a:t>
                      </a:r>
                      <a:endParaRPr lang="es-CO" sz="11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EC670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s-CO" sz="11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EC670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CO" sz="11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EC67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432310"/>
                  </a:ext>
                </a:extLst>
              </a:tr>
              <a:tr h="3725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INCREMENTO 2018 respecto año 2006</a:t>
                      </a:r>
                      <a:endParaRPr lang="es-CO" sz="9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308%</a:t>
                      </a:r>
                      <a:endParaRPr lang="es-CO" sz="9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330%</a:t>
                      </a:r>
                      <a:endParaRPr lang="es-CO" sz="9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es-CO" sz="9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s-CO" sz="9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69321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664FC9C-555B-4222-91AC-DB6D86C181FC}"/>
              </a:ext>
            </a:extLst>
          </p:cNvPr>
          <p:cNvGraphicFramePr>
            <a:graphicFrameLocks noGrp="1"/>
          </p:cNvGraphicFramePr>
          <p:nvPr/>
        </p:nvGraphicFramePr>
        <p:xfrm>
          <a:off x="1519941" y="3907709"/>
          <a:ext cx="6116838" cy="9420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11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4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Pasajeros Movilizados</a:t>
                      </a:r>
                    </a:p>
                  </a:txBody>
                  <a:tcPr marL="51435" marR="51435" marT="25718" marB="25718" anchor="ctr">
                    <a:solidFill>
                      <a:srgbClr val="023F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</a:p>
                  </a:txBody>
                  <a:tcPr marL="51435" marR="51435" marT="25718" marB="25718" anchor="ctr">
                    <a:solidFill>
                      <a:srgbClr val="023F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Internacional</a:t>
                      </a:r>
                    </a:p>
                  </a:txBody>
                  <a:tcPr marL="51435" marR="51435" marT="25718" marB="25718" anchor="ctr">
                    <a:solidFill>
                      <a:srgbClr val="023F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51435" marR="51435" marT="25718" marB="25718" anchor="ctr">
                    <a:solidFill>
                      <a:srgbClr val="023F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s-CO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51435" marR="51435" marT="25718" marB="2571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22.327.328</a:t>
                      </a:r>
                    </a:p>
                  </a:txBody>
                  <a:tcPr marL="51435" marR="51435" marT="25718" marB="2571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10.054.699</a:t>
                      </a:r>
                    </a:p>
                  </a:txBody>
                  <a:tcPr marL="51435" marR="51435" marT="25718" marB="2571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32.382.027</a:t>
                      </a:r>
                    </a:p>
                  </a:txBody>
                  <a:tcPr marL="51435" marR="51435" marT="25718" marB="25718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s-CO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51435" marR="51435" marT="25718" marB="2571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21.287.617</a:t>
                      </a:r>
                    </a:p>
                  </a:txBody>
                  <a:tcPr marL="51435" marR="51435" marT="25718" marB="2571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9.754.224</a:t>
                      </a:r>
                    </a:p>
                  </a:txBody>
                  <a:tcPr marL="51435" marR="51435" marT="25718" marB="2571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31.041.841</a:t>
                      </a:r>
                    </a:p>
                  </a:txBody>
                  <a:tcPr marL="51435" marR="51435" marT="25718" marB="25718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algn="ctr"/>
                      <a:r>
                        <a:rPr lang="es-CO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51435" marR="51435" marT="25718" marB="2571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20.560.188</a:t>
                      </a:r>
                    </a:p>
                  </a:txBody>
                  <a:tcPr marL="51435" marR="51435" marT="25718" marB="2571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10.804.860</a:t>
                      </a:r>
                    </a:p>
                  </a:txBody>
                  <a:tcPr marL="51435" marR="51435" marT="25718" marB="2571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31.365.048</a:t>
                      </a:r>
                    </a:p>
                  </a:txBody>
                  <a:tcPr marL="51435" marR="51435" marT="25718" marB="25718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339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2101" y="131791"/>
            <a:ext cx="5006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Tx/>
              <a:defRPr/>
            </a:pPr>
            <a:r>
              <a:rPr lang="es-CO" sz="1500" b="1" kern="1200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Principales Hitos</a:t>
            </a:r>
          </a:p>
          <a:p>
            <a:pPr marL="257175" indent="-257175" defTabSz="685800">
              <a:buClrTx/>
              <a:defRPr/>
            </a:pPr>
            <a:r>
              <a:rPr lang="es-CO" sz="1500" b="1" kern="1200" dirty="0">
                <a:solidFill>
                  <a:srgbClr val="EC6707"/>
                </a:solidFill>
                <a:latin typeface="Arial" charset="0"/>
                <a:ea typeface="Arial" charset="0"/>
                <a:cs typeface="Arial" charset="0"/>
              </a:rPr>
              <a:t>Aeropuerto EL DORADO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E2E249D-61D6-4B24-8409-937D785B90BE}"/>
              </a:ext>
            </a:extLst>
          </p:cNvPr>
          <p:cNvGraphicFramePr>
            <a:graphicFrameLocks noGrp="1"/>
          </p:cNvGraphicFramePr>
          <p:nvPr/>
        </p:nvGraphicFramePr>
        <p:xfrm>
          <a:off x="1266954" y="4025413"/>
          <a:ext cx="6578482" cy="1127866"/>
        </p:xfrm>
        <a:graphic>
          <a:graphicData uri="http://schemas.openxmlformats.org/drawingml/2006/table">
            <a:tbl>
              <a:tblPr firstRow="1" bandRow="1"/>
              <a:tblGrid>
                <a:gridCol w="480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1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7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07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07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07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07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07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076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8553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Internacional 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7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Ampliación Internacional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F7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Nacional 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7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Ampliación Nacional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Swing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70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TPA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F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NTC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70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CON</a:t>
                      </a:r>
                    </a:p>
                  </a:txBody>
                  <a:tcPr marL="5404" marR="5404" marT="540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F7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REM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F7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F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4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70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70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70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70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70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70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9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70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POR</a:t>
                      </a:r>
                      <a:r>
                        <a:rPr lang="es-MX" sz="8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AMPLIACION  (EXISTIAN 7)</a:t>
                      </a:r>
                      <a:endParaRPr lang="es-MX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70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70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70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70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70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5404" marR="5404" marT="5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F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B5DFF5FD-CA26-4246-8826-E2ACB325A7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288" y="1020543"/>
            <a:ext cx="6672317" cy="2964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0F6D33F-BBF0-4328-98D2-FC8CF4754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151" y="662705"/>
            <a:ext cx="389659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342900">
              <a:buClrTx/>
              <a:defRPr/>
            </a:pPr>
            <a:r>
              <a:rPr lang="es-ES" sz="1050" b="1" kern="1200" dirty="0">
                <a:solidFill>
                  <a:srgbClr val="0240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Bold Condensed"/>
              </a:rPr>
              <a:t>EVOLUCIÓN</a:t>
            </a:r>
            <a:r>
              <a:rPr lang="es-ES" sz="1050" b="1" kern="1200" dirty="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Bold Condensed"/>
              </a:rPr>
              <a:t> </a:t>
            </a:r>
            <a:r>
              <a:rPr lang="es-ES" sz="1050" b="1" kern="1200" dirty="0">
                <a:solidFill>
                  <a:srgbClr val="0240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Bold Condensed"/>
              </a:rPr>
              <a:t>AEROPUERTO</a:t>
            </a:r>
            <a:r>
              <a:rPr lang="es-ES" sz="1050" b="1" kern="1200" dirty="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Bold Condensed"/>
              </a:rPr>
              <a:t> </a:t>
            </a:r>
            <a:r>
              <a:rPr lang="es-ES" sz="1050" b="1" kern="1200" dirty="0">
                <a:solidFill>
                  <a:srgbClr val="EC670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Bold Condensed"/>
              </a:rPr>
              <a:t>Nueva Terminal </a:t>
            </a:r>
          </a:p>
        </p:txBody>
      </p:sp>
    </p:spTree>
    <p:extLst>
      <p:ext uri="{BB962C8B-B14F-4D97-AF65-F5344CB8AC3E}">
        <p14:creationId xmlns:p14="http://schemas.microsoft.com/office/powerpoint/2010/main" val="1867276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2101" y="131791"/>
            <a:ext cx="5006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Tx/>
              <a:defRPr/>
            </a:pPr>
            <a:r>
              <a:rPr lang="es-CO" sz="1500" b="1" kern="1200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Principales Hitos</a:t>
            </a:r>
          </a:p>
          <a:p>
            <a:pPr marL="257175" indent="-257175" defTabSz="685800">
              <a:buClrTx/>
              <a:defRPr/>
            </a:pPr>
            <a:r>
              <a:rPr lang="es-CO" sz="1500" b="1" kern="1200" dirty="0">
                <a:solidFill>
                  <a:srgbClr val="EC6707"/>
                </a:solidFill>
                <a:latin typeface="Arial" charset="0"/>
                <a:ea typeface="Arial" charset="0"/>
                <a:cs typeface="Arial" charset="0"/>
              </a:rPr>
              <a:t>Aeropuerto EL DORADO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0F6D33F-BBF0-4328-98D2-FC8CF4754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151" y="662705"/>
            <a:ext cx="389659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1050" b="1" dirty="0">
                <a:solidFill>
                  <a:srgbClr val="EC6707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Bold Condensed"/>
              </a:rPr>
              <a:t>EN CIFRAS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96FE121-B249-4E7E-A07F-4BBAADBD1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088343"/>
              </p:ext>
            </p:extLst>
          </p:nvPr>
        </p:nvGraphicFramePr>
        <p:xfrm>
          <a:off x="1" y="817324"/>
          <a:ext cx="9143999" cy="4229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8822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C66AAA2E-289C-40D3-9AB3-283FE94003F2}"/>
              </a:ext>
            </a:extLst>
          </p:cNvPr>
          <p:cNvSpPr/>
          <p:nvPr/>
        </p:nvSpPr>
        <p:spPr>
          <a:xfrm>
            <a:off x="877166" y="771946"/>
            <a:ext cx="4273540" cy="24835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ESPACIO PARA FOTO</a:t>
            </a:r>
          </a:p>
          <a:p>
            <a:pPr algn="ctr"/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No cambiar el tamaño, ni moverlo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02101" y="131791"/>
            <a:ext cx="5006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defRPr/>
            </a:pPr>
            <a:r>
              <a:rPr lang="es-CO" sz="15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Principales Hitos</a:t>
            </a:r>
          </a:p>
          <a:p>
            <a:pPr marL="257175" indent="-257175" defTabSz="685800">
              <a:defRPr/>
            </a:pPr>
            <a:r>
              <a:rPr lang="es-CO" sz="1500" b="1" dirty="0">
                <a:solidFill>
                  <a:srgbClr val="EC6707"/>
                </a:solidFill>
                <a:latin typeface="Arial" charset="0"/>
                <a:ea typeface="Arial" charset="0"/>
                <a:cs typeface="Arial" charset="0"/>
              </a:rPr>
              <a:t>Aeropuerto Alfonso Bonilla Aragón (Cali)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4AF7555-7CD5-481E-925B-CBD77EF2FD83}"/>
              </a:ext>
            </a:extLst>
          </p:cNvPr>
          <p:cNvSpPr/>
          <p:nvPr/>
        </p:nvSpPr>
        <p:spPr>
          <a:xfrm>
            <a:off x="838492" y="3792898"/>
            <a:ext cx="3964620" cy="1061829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 algn="just" fontAlgn="ctr">
              <a:buClr>
                <a:srgbClr val="023F78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Edificio Terminal zona norte y torre de control.</a:t>
            </a:r>
          </a:p>
          <a:p>
            <a:pPr marL="214313" indent="-214313" algn="just" fontAlgn="ctr">
              <a:buClr>
                <a:srgbClr val="023F78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Edificio Terminal zona central y zona sur.</a:t>
            </a:r>
          </a:p>
          <a:p>
            <a:pPr marL="214313" indent="-214313" algn="just" fontAlgn="ctr">
              <a:buClr>
                <a:srgbClr val="023F78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Construcción de Áreas de Seguridad - RESA NORTE.</a:t>
            </a:r>
          </a:p>
          <a:p>
            <a:pPr marL="214313" indent="-214313" algn="just" fontAlgn="ctr">
              <a:buClr>
                <a:srgbClr val="023F78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Ampliación Franja de pista.</a:t>
            </a:r>
          </a:p>
          <a:p>
            <a:pPr marL="214313" indent="-214313" algn="just" fontAlgn="ctr">
              <a:buClr>
                <a:srgbClr val="023F78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Cerramientos Franja.</a:t>
            </a:r>
          </a:p>
          <a:p>
            <a:pPr marL="214313" indent="-214313" algn="just" fontAlgn="ctr">
              <a:buClr>
                <a:srgbClr val="023F78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Repavimentación Pista.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02A642-40D9-455C-9384-CCB8317A46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72" y="794729"/>
            <a:ext cx="4267651" cy="2480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dondear rectángulo de esquina diagonal 11">
            <a:extLst>
              <a:ext uri="{FF2B5EF4-FFF2-40B4-BE49-F238E27FC236}">
                <a16:creationId xmlns:a16="http://schemas.microsoft.com/office/drawing/2014/main" id="{65CEBB24-1197-4294-8B5B-09E914A63DE8}"/>
              </a:ext>
            </a:extLst>
          </p:cNvPr>
          <p:cNvSpPr/>
          <p:nvPr/>
        </p:nvSpPr>
        <p:spPr>
          <a:xfrm>
            <a:off x="838491" y="3419263"/>
            <a:ext cx="2415193" cy="290015"/>
          </a:xfrm>
          <a:prstGeom prst="round2DiagRect">
            <a:avLst/>
          </a:prstGeom>
          <a:solidFill>
            <a:srgbClr val="EC6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s-ES_tradnl" sz="1350" b="1" kern="1200" dirty="0">
                <a:solidFill>
                  <a:prstClr val="whit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Descripción obras: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6F9F6F8-0F85-47C7-B5FE-6263C1222649}"/>
              </a:ext>
            </a:extLst>
          </p:cNvPr>
          <p:cNvSpPr/>
          <p:nvPr/>
        </p:nvSpPr>
        <p:spPr>
          <a:xfrm>
            <a:off x="6457950" y="2256936"/>
            <a:ext cx="18040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s-CO" sz="1200" dirty="0">
                <a:latin typeface="Arial Black" panose="020B0A04020102020204" pitchFamily="34" charset="0"/>
                <a:cs typeface="Arial" panose="020B0604020202020204" pitchFamily="34" charset="0"/>
              </a:rPr>
              <a:t>$235.000 Millones*</a:t>
            </a:r>
            <a:r>
              <a:rPr lang="es-CO" sz="600" dirty="0">
                <a:latin typeface="Arial Black" panose="020B0A04020102020204" pitchFamily="34" charset="0"/>
                <a:cs typeface="Arial" panose="020B0604020202020204" pitchFamily="34" charset="0"/>
              </a:rPr>
              <a:t>                  			       *$2018</a:t>
            </a:r>
            <a:endParaRPr lang="es-ES" sz="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dondear rectángulo de esquina diagonal 11">
            <a:extLst>
              <a:ext uri="{FF2B5EF4-FFF2-40B4-BE49-F238E27FC236}">
                <a16:creationId xmlns:a16="http://schemas.microsoft.com/office/drawing/2014/main" id="{3D4B380E-EFF4-4627-8CD9-4712DBF96AE9}"/>
              </a:ext>
            </a:extLst>
          </p:cNvPr>
          <p:cNvSpPr/>
          <p:nvPr/>
        </p:nvSpPr>
        <p:spPr>
          <a:xfrm>
            <a:off x="5470157" y="1899146"/>
            <a:ext cx="2576946" cy="290015"/>
          </a:xfrm>
          <a:prstGeom prst="round2DiagRect">
            <a:avLst/>
          </a:prstGeom>
          <a:solidFill>
            <a:srgbClr val="024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 b="1" dirty="0">
                <a:solidFill>
                  <a:schemeClr val="bg1"/>
                </a:solidFill>
                <a:latin typeface="Arial Black" panose="020B0A04020102020204" pitchFamily="34" charset="0"/>
                <a:ea typeface="Arial" charset="0"/>
                <a:cs typeface="Arial" panose="020B0604020202020204" pitchFamily="34" charset="0"/>
              </a:rPr>
              <a:t>Inversiones Acumuladas:</a:t>
            </a:r>
          </a:p>
        </p:txBody>
      </p:sp>
    </p:spTree>
    <p:extLst>
      <p:ext uri="{BB962C8B-B14F-4D97-AF65-F5344CB8AC3E}">
        <p14:creationId xmlns:p14="http://schemas.microsoft.com/office/powerpoint/2010/main" val="368575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67469" y="544794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/>
              <a:t>Contenido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2703067" y="1931041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Concesiones aeroportuarias a cargo de la ANI</a:t>
            </a:r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2"/>
          </p:nvPr>
        </p:nvSpPr>
        <p:spPr>
          <a:xfrm>
            <a:off x="2702628" y="1482649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Balance General</a:t>
            </a:r>
            <a:endParaRPr sz="1200"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3"/>
          </p:nvPr>
        </p:nvSpPr>
        <p:spPr>
          <a:xfrm>
            <a:off x="2703067" y="2370077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Evolución tráfico de pasajeros - carga </a:t>
            </a: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4"/>
          </p:nvPr>
        </p:nvSpPr>
        <p:spPr>
          <a:xfrm>
            <a:off x="2703067" y="2851304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Evolución de las inversiones</a:t>
            </a: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5"/>
          </p:nvPr>
        </p:nvSpPr>
        <p:spPr>
          <a:xfrm>
            <a:off x="1998109" y="1549329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01.</a:t>
            </a:r>
            <a:endParaRPr sz="1200"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6"/>
          </p:nvPr>
        </p:nvSpPr>
        <p:spPr>
          <a:xfrm>
            <a:off x="5989886" y="1931041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Principales obras en curso </a:t>
            </a:r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7"/>
          </p:nvPr>
        </p:nvSpPr>
        <p:spPr>
          <a:xfrm>
            <a:off x="1998108" y="2018994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02.</a:t>
            </a:r>
            <a:endParaRPr sz="1200"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8"/>
          </p:nvPr>
        </p:nvSpPr>
        <p:spPr>
          <a:xfrm>
            <a:off x="1998835" y="2454319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03.</a:t>
            </a:r>
            <a:endParaRPr sz="1200"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9"/>
          </p:nvPr>
        </p:nvSpPr>
        <p:spPr>
          <a:xfrm>
            <a:off x="1998835" y="2936765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04.</a:t>
            </a:r>
            <a:endParaRPr sz="1200"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3"/>
          </p:nvPr>
        </p:nvSpPr>
        <p:spPr>
          <a:xfrm>
            <a:off x="5989447" y="1487491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Principales hitos 2014-2018</a:t>
            </a:r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4"/>
          </p:nvPr>
        </p:nvSpPr>
        <p:spPr>
          <a:xfrm>
            <a:off x="5989886" y="2374919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Proyección de Inversiones (2019/2022)</a:t>
            </a:r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5"/>
          </p:nvPr>
        </p:nvSpPr>
        <p:spPr>
          <a:xfrm>
            <a:off x="5988999" y="2856146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Retos</a:t>
            </a:r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6"/>
          </p:nvPr>
        </p:nvSpPr>
        <p:spPr>
          <a:xfrm>
            <a:off x="5359159" y="1554171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05.</a:t>
            </a:r>
            <a:endParaRPr sz="1200" dirty="0"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7"/>
          </p:nvPr>
        </p:nvSpPr>
        <p:spPr>
          <a:xfrm>
            <a:off x="5359158" y="2023836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06.</a:t>
            </a:r>
            <a:endParaRPr sz="1200" dirty="0"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8"/>
          </p:nvPr>
        </p:nvSpPr>
        <p:spPr>
          <a:xfrm>
            <a:off x="5359885" y="2459161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07.</a:t>
            </a:r>
            <a:endParaRPr sz="1200" dirty="0"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9"/>
          </p:nvPr>
        </p:nvSpPr>
        <p:spPr>
          <a:xfrm>
            <a:off x="5359885" y="2941607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08.</a:t>
            </a:r>
            <a:endParaRPr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2101" y="131791"/>
            <a:ext cx="5006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defRPr/>
            </a:pPr>
            <a:r>
              <a:rPr lang="es-CO" sz="15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Principales Hitos</a:t>
            </a:r>
          </a:p>
          <a:p>
            <a:pPr marL="257175" indent="-257175" defTabSz="685800">
              <a:defRPr/>
            </a:pPr>
            <a:r>
              <a:rPr lang="es-CO" sz="1500" b="1" dirty="0">
                <a:solidFill>
                  <a:srgbClr val="EC6707"/>
                </a:solidFill>
                <a:latin typeface="Arial" charset="0"/>
                <a:ea typeface="Arial" charset="0"/>
                <a:cs typeface="Arial" charset="0"/>
              </a:rPr>
              <a:t>Aeropuerto El Caraño (Quibdó)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405D69C-AFEE-4D9E-A6D4-266562D0B663}"/>
              </a:ext>
            </a:extLst>
          </p:cNvPr>
          <p:cNvSpPr/>
          <p:nvPr/>
        </p:nvSpPr>
        <p:spPr>
          <a:xfrm>
            <a:off x="838492" y="3792898"/>
            <a:ext cx="4631665" cy="577081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Ampliación Terminal de Pasajeros y construcción Centro de servicios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Repavimentación y Ampliación de Pista y Plataforma</a:t>
            </a:r>
          </a:p>
          <a:p>
            <a:pPr algn="just" defTabSz="342900" fontAlgn="ctr">
              <a:buClr>
                <a:srgbClr val="023F78"/>
              </a:buClr>
              <a:defRPr/>
            </a:pPr>
            <a:endParaRPr lang="es-CO" sz="105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dondear rectángulo de esquina diagonal 11">
            <a:extLst>
              <a:ext uri="{FF2B5EF4-FFF2-40B4-BE49-F238E27FC236}">
                <a16:creationId xmlns:a16="http://schemas.microsoft.com/office/drawing/2014/main" id="{D53BA339-2FB8-4694-9BE0-64D74B3BE8FB}"/>
              </a:ext>
            </a:extLst>
          </p:cNvPr>
          <p:cNvSpPr/>
          <p:nvPr/>
        </p:nvSpPr>
        <p:spPr>
          <a:xfrm>
            <a:off x="838491" y="3419263"/>
            <a:ext cx="2415193" cy="290015"/>
          </a:xfrm>
          <a:prstGeom prst="round2DiagRect">
            <a:avLst/>
          </a:prstGeom>
          <a:solidFill>
            <a:srgbClr val="EC6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s-ES_tradnl" sz="1350" b="1" kern="1200" dirty="0">
                <a:solidFill>
                  <a:prstClr val="whit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Descripción obras: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5460BB5-A7E5-40A9-8A66-F818BBB2A7A6}"/>
              </a:ext>
            </a:extLst>
          </p:cNvPr>
          <p:cNvSpPr/>
          <p:nvPr/>
        </p:nvSpPr>
        <p:spPr>
          <a:xfrm>
            <a:off x="6457950" y="2256936"/>
            <a:ext cx="18040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1200" dirty="0">
                <a:latin typeface="Arial Black" panose="020B0A04020102020204" pitchFamily="34" charset="0"/>
                <a:cs typeface="Arial" panose="020B0604020202020204" pitchFamily="34" charset="0"/>
              </a:rPr>
              <a:t>$190.000 </a:t>
            </a:r>
            <a:r>
              <a:rPr lang="es-CO" sz="120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Millones*</a:t>
            </a:r>
            <a:r>
              <a:rPr lang="es-CO" sz="60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                 			       *$2018</a:t>
            </a:r>
            <a:endParaRPr lang="es-ES" sz="600" kern="1200" dirty="0">
              <a:solidFill>
                <a:prstClr val="black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dondear rectángulo de esquina diagonal 11">
            <a:extLst>
              <a:ext uri="{FF2B5EF4-FFF2-40B4-BE49-F238E27FC236}">
                <a16:creationId xmlns:a16="http://schemas.microsoft.com/office/drawing/2014/main" id="{EA3AB94A-6097-40DC-B9A8-52465904F487}"/>
              </a:ext>
            </a:extLst>
          </p:cNvPr>
          <p:cNvSpPr/>
          <p:nvPr/>
        </p:nvSpPr>
        <p:spPr>
          <a:xfrm>
            <a:off x="5470157" y="1899146"/>
            <a:ext cx="2576946" cy="290015"/>
          </a:xfrm>
          <a:prstGeom prst="round2DiagRect">
            <a:avLst/>
          </a:prstGeom>
          <a:solidFill>
            <a:srgbClr val="024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s-ES_tradnl" sz="1350" b="1" kern="1200" dirty="0">
                <a:solidFill>
                  <a:prstClr val="white"/>
                </a:solidFill>
                <a:latin typeface="Arial Black" panose="020B0A04020102020204" pitchFamily="34" charset="0"/>
                <a:ea typeface="Arial" charset="0"/>
                <a:cs typeface="Arial" panose="020B0604020202020204" pitchFamily="34" charset="0"/>
              </a:rPr>
              <a:t>Inversiones Acumuladas: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C82C1B2-F6E7-426D-85EA-2406629FAE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005" y="801568"/>
            <a:ext cx="4268700" cy="250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5704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2101" y="131791"/>
            <a:ext cx="5006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defRPr/>
            </a:pPr>
            <a:r>
              <a:rPr lang="es-CO" sz="15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Principales Hitos</a:t>
            </a:r>
          </a:p>
          <a:p>
            <a:pPr marL="257175" indent="-257175" defTabSz="685800">
              <a:defRPr/>
            </a:pPr>
            <a:r>
              <a:rPr lang="es-CO" sz="1500" b="1" dirty="0">
                <a:solidFill>
                  <a:srgbClr val="EC6707"/>
                </a:solidFill>
                <a:latin typeface="Arial" charset="0"/>
                <a:ea typeface="Arial" charset="0"/>
                <a:cs typeface="Arial" charset="0"/>
              </a:rPr>
              <a:t>Aeropuerto Alfonso López (Valledupar)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809EFBC-A757-47CB-9C08-76581068FD4E}"/>
              </a:ext>
            </a:extLst>
          </p:cNvPr>
          <p:cNvSpPr/>
          <p:nvPr/>
        </p:nvSpPr>
        <p:spPr>
          <a:xfrm>
            <a:off x="838492" y="3792898"/>
            <a:ext cx="4370411" cy="900246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Obras de modernización Obras de ampliación y climatización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Modernización en (3616 m²)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Climatización áreas públicas (907 m²).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Ampliación sala de abordaje (228 m²).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Ampliación zona entrega equipaje (289 m²)</a:t>
            </a:r>
          </a:p>
        </p:txBody>
      </p:sp>
      <p:sp>
        <p:nvSpPr>
          <p:cNvPr id="4" name="Redondear rectángulo de esquina diagonal 11">
            <a:extLst>
              <a:ext uri="{FF2B5EF4-FFF2-40B4-BE49-F238E27FC236}">
                <a16:creationId xmlns:a16="http://schemas.microsoft.com/office/drawing/2014/main" id="{6B44C8A1-B4F3-4D86-B70A-4D497B3A9464}"/>
              </a:ext>
            </a:extLst>
          </p:cNvPr>
          <p:cNvSpPr/>
          <p:nvPr/>
        </p:nvSpPr>
        <p:spPr>
          <a:xfrm>
            <a:off x="838491" y="3419263"/>
            <a:ext cx="2415193" cy="290015"/>
          </a:xfrm>
          <a:prstGeom prst="round2DiagRect">
            <a:avLst/>
          </a:prstGeom>
          <a:solidFill>
            <a:srgbClr val="EC6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s-ES_tradnl" sz="1350" b="1" kern="1200" dirty="0">
                <a:solidFill>
                  <a:prstClr val="whit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Descripción obras: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26EB1F6-2678-4476-91A2-A90B958D4953}"/>
              </a:ext>
            </a:extLst>
          </p:cNvPr>
          <p:cNvSpPr/>
          <p:nvPr/>
        </p:nvSpPr>
        <p:spPr>
          <a:xfrm>
            <a:off x="6457950" y="2256936"/>
            <a:ext cx="18040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1200" dirty="0">
                <a:latin typeface="Arial Black" panose="020B0A04020102020204" pitchFamily="34" charset="0"/>
                <a:cs typeface="Arial" panose="020B0604020202020204" pitchFamily="34" charset="0"/>
              </a:rPr>
              <a:t>$27,000 </a:t>
            </a:r>
            <a:r>
              <a:rPr lang="es-CO" sz="120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Millones*</a:t>
            </a:r>
            <a:r>
              <a:rPr lang="es-CO" sz="60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                 	 		   *$2018</a:t>
            </a:r>
            <a:endParaRPr lang="es-ES" sz="600" kern="1200" dirty="0">
              <a:solidFill>
                <a:prstClr val="black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dondear rectángulo de esquina diagonal 11">
            <a:extLst>
              <a:ext uri="{FF2B5EF4-FFF2-40B4-BE49-F238E27FC236}">
                <a16:creationId xmlns:a16="http://schemas.microsoft.com/office/drawing/2014/main" id="{1C6A9B9A-642A-4E70-B16A-43A4411A1CB3}"/>
              </a:ext>
            </a:extLst>
          </p:cNvPr>
          <p:cNvSpPr/>
          <p:nvPr/>
        </p:nvSpPr>
        <p:spPr>
          <a:xfrm>
            <a:off x="5470157" y="1899146"/>
            <a:ext cx="2576946" cy="290015"/>
          </a:xfrm>
          <a:prstGeom prst="round2DiagRect">
            <a:avLst/>
          </a:prstGeom>
          <a:solidFill>
            <a:srgbClr val="024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s-ES_tradnl" sz="1350" b="1" kern="1200" dirty="0">
                <a:solidFill>
                  <a:prstClr val="white"/>
                </a:solidFill>
                <a:latin typeface="Arial Black" panose="020B0A04020102020204" pitchFamily="34" charset="0"/>
                <a:ea typeface="Arial" charset="0"/>
                <a:cs typeface="Arial" panose="020B0604020202020204" pitchFamily="34" charset="0"/>
              </a:rPr>
              <a:t>Inversiones Acumuladas: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66BF8FF-EC73-4F05-8995-AD3B22F171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166" y="793752"/>
            <a:ext cx="4268700" cy="2496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7534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2101" y="131791"/>
            <a:ext cx="5006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defRPr/>
            </a:pPr>
            <a:r>
              <a:rPr lang="es-CO" sz="15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Principales Hitos</a:t>
            </a:r>
          </a:p>
          <a:p>
            <a:pPr marL="257175" indent="-257175" defTabSz="685800">
              <a:defRPr/>
            </a:pPr>
            <a:r>
              <a:rPr lang="es-CO" sz="1500" b="1" dirty="0">
                <a:solidFill>
                  <a:srgbClr val="EC6707"/>
                </a:solidFill>
                <a:latin typeface="Arial" charset="0"/>
                <a:ea typeface="Arial" charset="0"/>
                <a:cs typeface="Arial" charset="0"/>
              </a:rPr>
              <a:t>Aeropuerto Los Garzones (Montería)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4E8088F-C0B7-4DCA-AF78-6595712832E9}"/>
              </a:ext>
            </a:extLst>
          </p:cNvPr>
          <p:cNvSpPr/>
          <p:nvPr/>
        </p:nvSpPr>
        <p:spPr>
          <a:xfrm>
            <a:off x="838492" y="3792898"/>
            <a:ext cx="4631665" cy="577081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 algn="just" fontAlgn="ctr">
              <a:buClr>
                <a:srgbClr val="023F78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Repavimentación pista de aterrizaje  e Instalación sistema ALS</a:t>
            </a:r>
          </a:p>
          <a:p>
            <a:pPr marL="214313" indent="-214313" algn="just" fontAlgn="ctr">
              <a:buClr>
                <a:srgbClr val="023F78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Ampliación Edificio Terminal de Pasajeros</a:t>
            </a:r>
          </a:p>
          <a:p>
            <a:pPr marL="214313" indent="-214313" algn="just" defTabSz="342900" fontAlgn="ctr">
              <a:buClr>
                <a:srgbClr val="023F78"/>
              </a:buClr>
              <a:buFont typeface="Courier New" panose="02070309020205020404" pitchFamily="49" charset="0"/>
              <a:buChar char="o"/>
              <a:defRPr/>
            </a:pPr>
            <a:endParaRPr lang="es-CO" sz="105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dondear rectángulo de esquina diagonal 11">
            <a:extLst>
              <a:ext uri="{FF2B5EF4-FFF2-40B4-BE49-F238E27FC236}">
                <a16:creationId xmlns:a16="http://schemas.microsoft.com/office/drawing/2014/main" id="{32C6E7D2-9846-45E5-8FAE-76A5E089AD24}"/>
              </a:ext>
            </a:extLst>
          </p:cNvPr>
          <p:cNvSpPr/>
          <p:nvPr/>
        </p:nvSpPr>
        <p:spPr>
          <a:xfrm>
            <a:off x="838491" y="3419263"/>
            <a:ext cx="2415193" cy="290015"/>
          </a:xfrm>
          <a:prstGeom prst="round2DiagRect">
            <a:avLst/>
          </a:prstGeom>
          <a:solidFill>
            <a:srgbClr val="EC6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s-ES_tradnl" sz="1350" b="1" kern="1200" dirty="0">
                <a:solidFill>
                  <a:prstClr val="whit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Descripción obras: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3B5469C-3912-4516-91C6-EF35DCCC51BD}"/>
              </a:ext>
            </a:extLst>
          </p:cNvPr>
          <p:cNvSpPr/>
          <p:nvPr/>
        </p:nvSpPr>
        <p:spPr>
          <a:xfrm>
            <a:off x="6457950" y="2256936"/>
            <a:ext cx="18040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1200" dirty="0">
                <a:latin typeface="Arial Black" panose="020B0A04020102020204" pitchFamily="34" charset="0"/>
                <a:cs typeface="Arial" panose="020B0604020202020204" pitchFamily="34" charset="0"/>
              </a:rPr>
              <a:t>$136.000 </a:t>
            </a:r>
            <a:r>
              <a:rPr lang="es-CO" sz="120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Millones*</a:t>
            </a:r>
            <a:r>
              <a:rPr lang="es-CO" sz="60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                 			       *$2018</a:t>
            </a:r>
            <a:endParaRPr lang="es-ES" sz="600" kern="1200" dirty="0">
              <a:solidFill>
                <a:prstClr val="black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dondear rectángulo de esquina diagonal 11">
            <a:extLst>
              <a:ext uri="{FF2B5EF4-FFF2-40B4-BE49-F238E27FC236}">
                <a16:creationId xmlns:a16="http://schemas.microsoft.com/office/drawing/2014/main" id="{FE588F4C-8287-4F5F-AE50-2AF1437D14E7}"/>
              </a:ext>
            </a:extLst>
          </p:cNvPr>
          <p:cNvSpPr/>
          <p:nvPr/>
        </p:nvSpPr>
        <p:spPr>
          <a:xfrm>
            <a:off x="5470157" y="1899146"/>
            <a:ext cx="2576946" cy="290015"/>
          </a:xfrm>
          <a:prstGeom prst="round2DiagRect">
            <a:avLst/>
          </a:prstGeom>
          <a:solidFill>
            <a:srgbClr val="024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s-ES_tradnl" sz="1350" b="1" kern="1200" dirty="0">
                <a:solidFill>
                  <a:prstClr val="white"/>
                </a:solidFill>
                <a:latin typeface="Arial Black" panose="020B0A04020102020204" pitchFamily="34" charset="0"/>
                <a:ea typeface="Arial" charset="0"/>
                <a:cs typeface="Arial" panose="020B0604020202020204" pitchFamily="34" charset="0"/>
              </a:rPr>
              <a:t>Inversiones Acumuladas:</a:t>
            </a:r>
          </a:p>
        </p:txBody>
      </p:sp>
      <p:pic>
        <p:nvPicPr>
          <p:cNvPr id="8" name="Picture 2" descr="http://www.aeropuertomonteria.co/public/assets/images/original/portadamtr1_488641.jpg">
            <a:extLst>
              <a:ext uri="{FF2B5EF4-FFF2-40B4-BE49-F238E27FC236}">
                <a16:creationId xmlns:a16="http://schemas.microsoft.com/office/drawing/2014/main" id="{163FD3A4-2E61-4BEB-867A-3AAC9691A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006" y="782392"/>
            <a:ext cx="4346986" cy="2473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1713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2101" y="131791"/>
            <a:ext cx="5006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defRPr/>
            </a:pPr>
            <a:r>
              <a:rPr lang="es-CO" sz="15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Principales Hitos</a:t>
            </a:r>
          </a:p>
          <a:p>
            <a:pPr marL="257175" indent="-257175" defTabSz="685800">
              <a:defRPr/>
            </a:pPr>
            <a:r>
              <a:rPr lang="es-CO" sz="1500" b="1" dirty="0">
                <a:solidFill>
                  <a:srgbClr val="EC6707"/>
                </a:solidFill>
                <a:latin typeface="Arial" charset="0"/>
                <a:ea typeface="Arial" charset="0"/>
                <a:cs typeface="Arial" charset="0"/>
              </a:rPr>
              <a:t>Aeropuerto Olaya Herrera (Medellín)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A166735-BBA4-4430-B784-FE41EA88B5BC}"/>
              </a:ext>
            </a:extLst>
          </p:cNvPr>
          <p:cNvSpPr/>
          <p:nvPr/>
        </p:nvSpPr>
        <p:spPr>
          <a:xfrm>
            <a:off x="838492" y="3792898"/>
            <a:ext cx="4808682" cy="415498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Construcción nueva torre de control, edificio parqueadero, Terminal VIP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Repavimentación pista de aterrizaje</a:t>
            </a:r>
            <a:endParaRPr lang="es-CO" sz="105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dondear rectángulo de esquina diagonal 11">
            <a:extLst>
              <a:ext uri="{FF2B5EF4-FFF2-40B4-BE49-F238E27FC236}">
                <a16:creationId xmlns:a16="http://schemas.microsoft.com/office/drawing/2014/main" id="{1309C8DA-AED4-4578-B2D4-BEDDD23E8022}"/>
              </a:ext>
            </a:extLst>
          </p:cNvPr>
          <p:cNvSpPr/>
          <p:nvPr/>
        </p:nvSpPr>
        <p:spPr>
          <a:xfrm>
            <a:off x="838491" y="3419263"/>
            <a:ext cx="2415193" cy="290015"/>
          </a:xfrm>
          <a:prstGeom prst="round2DiagRect">
            <a:avLst/>
          </a:prstGeom>
          <a:solidFill>
            <a:srgbClr val="EC6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s-ES_tradnl" sz="1350" b="1" kern="1200" dirty="0">
                <a:solidFill>
                  <a:prstClr val="whit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Descripción obras: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A34E589-5F6E-43FB-8955-1BE0581416CE}"/>
              </a:ext>
            </a:extLst>
          </p:cNvPr>
          <p:cNvSpPr/>
          <p:nvPr/>
        </p:nvSpPr>
        <p:spPr>
          <a:xfrm>
            <a:off x="6457950" y="2256936"/>
            <a:ext cx="18040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1200" dirty="0">
                <a:latin typeface="Arial Black" panose="020B0A04020102020204" pitchFamily="34" charset="0"/>
                <a:cs typeface="Arial" panose="020B0604020202020204" pitchFamily="34" charset="0"/>
              </a:rPr>
              <a:t>$22.000 </a:t>
            </a:r>
            <a:r>
              <a:rPr lang="es-CO" sz="120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Millones*</a:t>
            </a:r>
            <a:r>
              <a:rPr lang="es-CO" sz="60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                 			   *$2018</a:t>
            </a:r>
            <a:endParaRPr lang="es-ES" sz="600" kern="1200" dirty="0">
              <a:solidFill>
                <a:prstClr val="black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dondear rectángulo de esquina diagonal 11">
            <a:extLst>
              <a:ext uri="{FF2B5EF4-FFF2-40B4-BE49-F238E27FC236}">
                <a16:creationId xmlns:a16="http://schemas.microsoft.com/office/drawing/2014/main" id="{0B12E130-2C64-472E-8DC0-2320B17EA6A6}"/>
              </a:ext>
            </a:extLst>
          </p:cNvPr>
          <p:cNvSpPr/>
          <p:nvPr/>
        </p:nvSpPr>
        <p:spPr>
          <a:xfrm>
            <a:off x="5470157" y="1899146"/>
            <a:ext cx="2576946" cy="290015"/>
          </a:xfrm>
          <a:prstGeom prst="round2DiagRect">
            <a:avLst/>
          </a:prstGeom>
          <a:solidFill>
            <a:srgbClr val="024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s-ES_tradnl" sz="1350" b="1" kern="1200" dirty="0">
                <a:solidFill>
                  <a:prstClr val="white"/>
                </a:solidFill>
                <a:latin typeface="Arial Black" panose="020B0A04020102020204" pitchFamily="34" charset="0"/>
                <a:ea typeface="Arial" charset="0"/>
                <a:cs typeface="Arial" panose="020B0604020202020204" pitchFamily="34" charset="0"/>
              </a:rPr>
              <a:t>Inversiones Acumuladas:</a:t>
            </a:r>
          </a:p>
        </p:txBody>
      </p:sp>
      <p:pic>
        <p:nvPicPr>
          <p:cNvPr id="8" name="Picture 2" descr="http://www.aeropuertomedellin.co/public/assets/images/original/_STF5737_504982.jpg">
            <a:extLst>
              <a:ext uri="{FF2B5EF4-FFF2-40B4-BE49-F238E27FC236}">
                <a16:creationId xmlns:a16="http://schemas.microsoft.com/office/drawing/2014/main" id="{38FEF523-37C4-49D8-8227-583BC3C4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055" y="783017"/>
            <a:ext cx="4267651" cy="2482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9933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2101" y="131791"/>
            <a:ext cx="5006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defRPr/>
            </a:pPr>
            <a:r>
              <a:rPr lang="es-CO" sz="15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Principales Hitos</a:t>
            </a:r>
          </a:p>
          <a:p>
            <a:pPr marL="257175" indent="-257175" defTabSz="685800">
              <a:defRPr/>
            </a:pPr>
            <a:r>
              <a:rPr lang="es-CO" sz="1500" b="1" dirty="0">
                <a:solidFill>
                  <a:srgbClr val="EC6707"/>
                </a:solidFill>
                <a:latin typeface="Arial" charset="0"/>
                <a:ea typeface="Arial" charset="0"/>
                <a:cs typeface="Arial" charset="0"/>
              </a:rPr>
              <a:t>Aeropuerto Rafael Núñez (Cartagena)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18D3DD5-6587-49C5-AB24-BF7994C4D9A3}"/>
              </a:ext>
            </a:extLst>
          </p:cNvPr>
          <p:cNvSpPr/>
          <p:nvPr/>
        </p:nvSpPr>
        <p:spPr>
          <a:xfrm>
            <a:off x="838492" y="3792898"/>
            <a:ext cx="4370411" cy="1061829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Repavimentación y Mantenimiento Pista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Infraestructura ECO Servicio FBO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Sala VIP Internacional (Voluntaria)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Edifício SEI 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Franjas de Pista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pt-BR" sz="1050" dirty="0" err="1">
                <a:latin typeface="Arial" panose="020B0604020202020204" pitchFamily="34" charset="0"/>
                <a:cs typeface="Arial" panose="020B0604020202020204" pitchFamily="34" charset="0"/>
              </a:rPr>
              <a:t>Nuevas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 bodegas </a:t>
            </a:r>
            <a:r>
              <a:rPr lang="pt-BR" sz="1050" dirty="0" err="1">
                <a:latin typeface="Arial" panose="020B0604020202020204" pitchFamily="34" charset="0"/>
                <a:cs typeface="Arial" panose="020B0604020202020204" pitchFamily="34" charset="0"/>
              </a:rPr>
              <a:t>handling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 y centro de </a:t>
            </a:r>
            <a:r>
              <a:rPr lang="pt-BR" sz="1050" dirty="0" err="1">
                <a:latin typeface="Arial" panose="020B0604020202020204" pitchFamily="34" charset="0"/>
                <a:cs typeface="Arial" panose="020B0604020202020204" pitchFamily="34" charset="0"/>
              </a:rPr>
              <a:t>acopio</a:t>
            </a: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dondear rectángulo de esquina diagonal 11">
            <a:extLst>
              <a:ext uri="{FF2B5EF4-FFF2-40B4-BE49-F238E27FC236}">
                <a16:creationId xmlns:a16="http://schemas.microsoft.com/office/drawing/2014/main" id="{3856FE54-957D-4BC4-8A7A-5FF6C0D7C399}"/>
              </a:ext>
            </a:extLst>
          </p:cNvPr>
          <p:cNvSpPr/>
          <p:nvPr/>
        </p:nvSpPr>
        <p:spPr>
          <a:xfrm>
            <a:off x="838491" y="3419263"/>
            <a:ext cx="2415193" cy="290015"/>
          </a:xfrm>
          <a:prstGeom prst="round2DiagRect">
            <a:avLst/>
          </a:prstGeom>
          <a:solidFill>
            <a:srgbClr val="EC6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s-ES_tradnl" sz="1350" b="1" kern="1200" dirty="0">
                <a:solidFill>
                  <a:prstClr val="whit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Descripción obras: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BCDE2F2-91A4-48D1-8FB2-521603F0FE48}"/>
              </a:ext>
            </a:extLst>
          </p:cNvPr>
          <p:cNvSpPr/>
          <p:nvPr/>
        </p:nvSpPr>
        <p:spPr>
          <a:xfrm>
            <a:off x="6457950" y="2256936"/>
            <a:ext cx="18040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1200" dirty="0">
                <a:latin typeface="Arial Black" panose="020B0A04020102020204" pitchFamily="34" charset="0"/>
                <a:cs typeface="Arial" panose="020B0604020202020204" pitchFamily="34" charset="0"/>
              </a:rPr>
              <a:t>$103.000 </a:t>
            </a:r>
            <a:r>
              <a:rPr lang="es-CO" sz="120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Millones*</a:t>
            </a:r>
            <a:r>
              <a:rPr lang="es-CO" sz="60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                 			       *$2018</a:t>
            </a:r>
            <a:endParaRPr lang="es-ES" sz="600" kern="1200" dirty="0">
              <a:solidFill>
                <a:prstClr val="black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dondear rectángulo de esquina diagonal 11">
            <a:extLst>
              <a:ext uri="{FF2B5EF4-FFF2-40B4-BE49-F238E27FC236}">
                <a16:creationId xmlns:a16="http://schemas.microsoft.com/office/drawing/2014/main" id="{A3458532-834E-44D7-BDD5-1E10C1CB83B7}"/>
              </a:ext>
            </a:extLst>
          </p:cNvPr>
          <p:cNvSpPr/>
          <p:nvPr/>
        </p:nvSpPr>
        <p:spPr>
          <a:xfrm>
            <a:off x="5470157" y="1899146"/>
            <a:ext cx="2576946" cy="290015"/>
          </a:xfrm>
          <a:prstGeom prst="round2DiagRect">
            <a:avLst/>
          </a:prstGeom>
          <a:solidFill>
            <a:srgbClr val="024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s-ES_tradnl" sz="1350" b="1" kern="1200" dirty="0">
                <a:solidFill>
                  <a:prstClr val="white"/>
                </a:solidFill>
                <a:latin typeface="Arial Black" panose="020B0A04020102020204" pitchFamily="34" charset="0"/>
                <a:ea typeface="Arial" charset="0"/>
                <a:cs typeface="Arial" panose="020B0604020202020204" pitchFamily="34" charset="0"/>
              </a:rPr>
              <a:t>Inversiones Acumuladas: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65EE8CA-E0D5-4FE5-AC6E-99D136F69A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05" y="792536"/>
            <a:ext cx="4268700" cy="2503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3175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2101" y="131791"/>
            <a:ext cx="5006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defRPr/>
            </a:pPr>
            <a:r>
              <a:rPr lang="es-CO" sz="15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Principales Hitos</a:t>
            </a:r>
          </a:p>
          <a:p>
            <a:pPr marL="257175" indent="-257175" defTabSz="685800">
              <a:defRPr/>
            </a:pPr>
            <a:r>
              <a:rPr lang="es-CO" sz="1500" b="1" dirty="0">
                <a:solidFill>
                  <a:srgbClr val="EC6707"/>
                </a:solidFill>
                <a:latin typeface="Arial" charset="0"/>
                <a:ea typeface="Arial" charset="0"/>
                <a:cs typeface="Arial" charset="0"/>
              </a:rPr>
              <a:t>Aeropuerto José María Córdova (Rionegro)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D9ABB33-745C-4D6E-AEA2-D521DAF2F46B}"/>
              </a:ext>
            </a:extLst>
          </p:cNvPr>
          <p:cNvSpPr/>
          <p:nvPr/>
        </p:nvSpPr>
        <p:spPr>
          <a:xfrm>
            <a:off x="838492" y="3792898"/>
            <a:ext cx="5150326" cy="1223412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Adecuación del edificio terminal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Escaleras eléctricas para pasajeros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Ampliación Terminal de Pasajeros Muelle Nacional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Sistema de información de Vuelos FIDS y Equipajes BIDS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Calle de salida rápida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Ampliación Plataforma en asfalto (Terminal de pasajeros Nacional)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Ampliación Plataforma en concreto (Terminal de pasajeros Nacional)</a:t>
            </a:r>
            <a:endParaRPr lang="es-CO" sz="105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dondear rectángulo de esquina diagonal 11">
            <a:extLst>
              <a:ext uri="{FF2B5EF4-FFF2-40B4-BE49-F238E27FC236}">
                <a16:creationId xmlns:a16="http://schemas.microsoft.com/office/drawing/2014/main" id="{89DF07F2-E2E3-48F3-B0CF-C948BA334DEB}"/>
              </a:ext>
            </a:extLst>
          </p:cNvPr>
          <p:cNvSpPr/>
          <p:nvPr/>
        </p:nvSpPr>
        <p:spPr>
          <a:xfrm>
            <a:off x="838491" y="3419263"/>
            <a:ext cx="2415193" cy="290015"/>
          </a:xfrm>
          <a:prstGeom prst="round2DiagRect">
            <a:avLst/>
          </a:prstGeom>
          <a:solidFill>
            <a:srgbClr val="EC6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s-ES_tradnl" sz="1350" b="1" kern="1200" dirty="0">
                <a:solidFill>
                  <a:prstClr val="whit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Descripción obras: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35DE9F6-614A-4CD1-89E0-F73676EB59F6}"/>
              </a:ext>
            </a:extLst>
          </p:cNvPr>
          <p:cNvSpPr/>
          <p:nvPr/>
        </p:nvSpPr>
        <p:spPr>
          <a:xfrm>
            <a:off x="6457950" y="2256936"/>
            <a:ext cx="18040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1200" dirty="0">
                <a:latin typeface="Arial Black" panose="020B0A04020102020204" pitchFamily="34" charset="0"/>
                <a:cs typeface="Arial" panose="020B0604020202020204" pitchFamily="34" charset="0"/>
              </a:rPr>
              <a:t>$350.600 </a:t>
            </a:r>
            <a:r>
              <a:rPr lang="es-CO" sz="120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Millones*</a:t>
            </a:r>
            <a:r>
              <a:rPr lang="es-CO" sz="60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                 			       *$2018</a:t>
            </a:r>
            <a:endParaRPr lang="es-ES" sz="600" kern="1200" dirty="0">
              <a:solidFill>
                <a:prstClr val="black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dondear rectángulo de esquina diagonal 11">
            <a:extLst>
              <a:ext uri="{FF2B5EF4-FFF2-40B4-BE49-F238E27FC236}">
                <a16:creationId xmlns:a16="http://schemas.microsoft.com/office/drawing/2014/main" id="{AF6ABC50-4D4A-4DF8-8D41-A20B02E415AB}"/>
              </a:ext>
            </a:extLst>
          </p:cNvPr>
          <p:cNvSpPr/>
          <p:nvPr/>
        </p:nvSpPr>
        <p:spPr>
          <a:xfrm>
            <a:off x="5470157" y="1899146"/>
            <a:ext cx="2576946" cy="290015"/>
          </a:xfrm>
          <a:prstGeom prst="round2DiagRect">
            <a:avLst/>
          </a:prstGeom>
          <a:solidFill>
            <a:srgbClr val="024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s-ES_tradnl" sz="1350" b="1" kern="1200" dirty="0">
                <a:solidFill>
                  <a:prstClr val="white"/>
                </a:solidFill>
                <a:latin typeface="Arial Black" panose="020B0A04020102020204" pitchFamily="34" charset="0"/>
                <a:ea typeface="Arial" charset="0"/>
                <a:cs typeface="Arial" panose="020B0604020202020204" pitchFamily="34" charset="0"/>
              </a:rPr>
              <a:t>Inversiones Acumuladas: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B42A214-5BE6-4010-9EB0-D21C967208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97" y="800894"/>
            <a:ext cx="4268700" cy="2496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9725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2101" y="131791"/>
            <a:ext cx="5006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defRPr/>
            </a:pPr>
            <a:r>
              <a:rPr lang="es-CO" sz="15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Principales Hitos</a:t>
            </a:r>
          </a:p>
          <a:p>
            <a:pPr marL="257175" indent="-257175" defTabSz="685800">
              <a:defRPr/>
            </a:pPr>
            <a:r>
              <a:rPr lang="es-CO" sz="1500" b="1" dirty="0">
                <a:solidFill>
                  <a:srgbClr val="EC6707"/>
                </a:solidFill>
                <a:latin typeface="Arial" charset="0"/>
                <a:ea typeface="Arial" charset="0"/>
                <a:cs typeface="Arial" charset="0"/>
              </a:rPr>
              <a:t>Aeropuerto Palonegro (Bucaramanga)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BC0106B-9676-4B18-ACF8-A83800C57579}"/>
              </a:ext>
            </a:extLst>
          </p:cNvPr>
          <p:cNvSpPr/>
          <p:nvPr/>
        </p:nvSpPr>
        <p:spPr>
          <a:xfrm>
            <a:off x="838492" y="3792898"/>
            <a:ext cx="4370411" cy="900246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Obras de Modernización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Modernización en (16.133 m²)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Sala de Abordaje Nacional  (1324) m² 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Sala de Abordaje Internacional  (378) m² 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Sala de Entrega de Equipaje  (861) m²</a:t>
            </a:r>
          </a:p>
        </p:txBody>
      </p:sp>
      <p:sp>
        <p:nvSpPr>
          <p:cNvPr id="4" name="Redondear rectángulo de esquina diagonal 11">
            <a:extLst>
              <a:ext uri="{FF2B5EF4-FFF2-40B4-BE49-F238E27FC236}">
                <a16:creationId xmlns:a16="http://schemas.microsoft.com/office/drawing/2014/main" id="{C1742956-D833-4178-AC26-180C7380961A}"/>
              </a:ext>
            </a:extLst>
          </p:cNvPr>
          <p:cNvSpPr/>
          <p:nvPr/>
        </p:nvSpPr>
        <p:spPr>
          <a:xfrm>
            <a:off x="838491" y="3419263"/>
            <a:ext cx="2415193" cy="290015"/>
          </a:xfrm>
          <a:prstGeom prst="round2DiagRect">
            <a:avLst/>
          </a:prstGeom>
          <a:solidFill>
            <a:srgbClr val="EC6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s-ES_tradnl" sz="1350" b="1" kern="1200" dirty="0">
                <a:solidFill>
                  <a:prstClr val="whit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Descripción obras: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7BAE230-6761-4E58-B806-801F6B193425}"/>
              </a:ext>
            </a:extLst>
          </p:cNvPr>
          <p:cNvSpPr/>
          <p:nvPr/>
        </p:nvSpPr>
        <p:spPr>
          <a:xfrm>
            <a:off x="6457950" y="2256936"/>
            <a:ext cx="1804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1200" dirty="0">
                <a:latin typeface="Arial Black" panose="020B0A04020102020204" pitchFamily="34" charset="0"/>
                <a:cs typeface="Arial" panose="020B0604020202020204" pitchFamily="34" charset="0"/>
              </a:rPr>
              <a:t>$83.000 </a:t>
            </a:r>
            <a:r>
              <a:rPr lang="es-CO" sz="120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Millones*</a:t>
            </a:r>
            <a:r>
              <a:rPr lang="es-CO" sz="60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                 			</a:t>
            </a:r>
            <a:r>
              <a:rPr lang="es-CO" sz="80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  *$2018</a:t>
            </a:r>
            <a:endParaRPr lang="es-ES" sz="600" kern="1200" dirty="0">
              <a:solidFill>
                <a:prstClr val="black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dondear rectángulo de esquina diagonal 11">
            <a:extLst>
              <a:ext uri="{FF2B5EF4-FFF2-40B4-BE49-F238E27FC236}">
                <a16:creationId xmlns:a16="http://schemas.microsoft.com/office/drawing/2014/main" id="{44F2075B-6351-411F-A2A5-2AA02FF262DB}"/>
              </a:ext>
            </a:extLst>
          </p:cNvPr>
          <p:cNvSpPr/>
          <p:nvPr/>
        </p:nvSpPr>
        <p:spPr>
          <a:xfrm>
            <a:off x="5470157" y="1899146"/>
            <a:ext cx="2576946" cy="290015"/>
          </a:xfrm>
          <a:prstGeom prst="round2DiagRect">
            <a:avLst/>
          </a:prstGeom>
          <a:solidFill>
            <a:srgbClr val="024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s-ES_tradnl" sz="1350" b="1" kern="1200" dirty="0">
                <a:solidFill>
                  <a:prstClr val="white"/>
                </a:solidFill>
                <a:latin typeface="Arial Black" panose="020B0A04020102020204" pitchFamily="34" charset="0"/>
                <a:ea typeface="Arial" charset="0"/>
                <a:cs typeface="Arial" panose="020B0604020202020204" pitchFamily="34" charset="0"/>
              </a:rPr>
              <a:t>Inversiones Acumuladas: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B4CA65-45C4-4465-A62B-43C2C63036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16" y="797425"/>
            <a:ext cx="4268700" cy="2432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7218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2101" y="131791"/>
            <a:ext cx="5006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defRPr/>
            </a:pPr>
            <a:r>
              <a:rPr lang="es-CO" sz="15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Principales Hitos</a:t>
            </a:r>
          </a:p>
          <a:p>
            <a:pPr marL="257175" indent="-257175" defTabSz="685800">
              <a:defRPr/>
            </a:pPr>
            <a:r>
              <a:rPr lang="es-CO" sz="1500" b="1" dirty="0">
                <a:solidFill>
                  <a:srgbClr val="EC6707"/>
                </a:solidFill>
                <a:latin typeface="Arial" charset="0"/>
                <a:ea typeface="Arial" charset="0"/>
                <a:cs typeface="Arial" charset="0"/>
              </a:rPr>
              <a:t>Aeropuerto Simón Bolívar (Santa Marta)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C8A0F78-68E5-4436-887D-4AD5E5C4F5C0}"/>
              </a:ext>
            </a:extLst>
          </p:cNvPr>
          <p:cNvSpPr/>
          <p:nvPr/>
        </p:nvSpPr>
        <p:spPr>
          <a:xfrm>
            <a:off x="838492" y="3834463"/>
            <a:ext cx="4370411" cy="1061829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Nuevo Aeropuerto Simón Bolívar: Terminal: 15.413,54 m². 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Parqueadero subterráneo: 5.742 m²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Ampliación plataforma: 30.702,56 m²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5 posiciones de contacto con (5 puentes nuevos), 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5 bandas de equipaje nuevas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Climatización total de la terminal.</a:t>
            </a:r>
          </a:p>
        </p:txBody>
      </p:sp>
      <p:sp>
        <p:nvSpPr>
          <p:cNvPr id="4" name="Redondear rectángulo de esquina diagonal 11">
            <a:extLst>
              <a:ext uri="{FF2B5EF4-FFF2-40B4-BE49-F238E27FC236}">
                <a16:creationId xmlns:a16="http://schemas.microsoft.com/office/drawing/2014/main" id="{09A73096-59FD-41C8-9A14-8895398FD10F}"/>
              </a:ext>
            </a:extLst>
          </p:cNvPr>
          <p:cNvSpPr/>
          <p:nvPr/>
        </p:nvSpPr>
        <p:spPr>
          <a:xfrm>
            <a:off x="838491" y="3460828"/>
            <a:ext cx="2415193" cy="290015"/>
          </a:xfrm>
          <a:prstGeom prst="round2DiagRect">
            <a:avLst/>
          </a:prstGeom>
          <a:solidFill>
            <a:srgbClr val="EC6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s-ES_tradnl" sz="1350" b="1" kern="1200" dirty="0">
                <a:solidFill>
                  <a:prstClr val="whit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Descripción obras: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17BF5E1-EB28-4BD3-9BC1-8D23D20A2F7F}"/>
              </a:ext>
            </a:extLst>
          </p:cNvPr>
          <p:cNvSpPr/>
          <p:nvPr/>
        </p:nvSpPr>
        <p:spPr>
          <a:xfrm>
            <a:off x="6457950" y="2256936"/>
            <a:ext cx="18040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1200" dirty="0">
                <a:latin typeface="Arial Black" panose="020B0A04020102020204" pitchFamily="34" charset="0"/>
                <a:cs typeface="Arial" panose="020B0604020202020204" pitchFamily="34" charset="0"/>
              </a:rPr>
              <a:t>$145,000 </a:t>
            </a:r>
            <a:r>
              <a:rPr lang="es-CO" sz="120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Millones*</a:t>
            </a:r>
            <a:r>
              <a:rPr lang="es-CO" sz="60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                 			       *$2018</a:t>
            </a:r>
            <a:endParaRPr lang="es-ES" sz="600" kern="1200" dirty="0">
              <a:solidFill>
                <a:prstClr val="black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dondear rectángulo de esquina diagonal 11">
            <a:extLst>
              <a:ext uri="{FF2B5EF4-FFF2-40B4-BE49-F238E27FC236}">
                <a16:creationId xmlns:a16="http://schemas.microsoft.com/office/drawing/2014/main" id="{4A3E44F1-F079-4E5B-9D99-DECBF87E8EA0}"/>
              </a:ext>
            </a:extLst>
          </p:cNvPr>
          <p:cNvSpPr/>
          <p:nvPr/>
        </p:nvSpPr>
        <p:spPr>
          <a:xfrm>
            <a:off x="5470157" y="1899146"/>
            <a:ext cx="2576946" cy="290015"/>
          </a:xfrm>
          <a:prstGeom prst="round2DiagRect">
            <a:avLst/>
          </a:prstGeom>
          <a:solidFill>
            <a:srgbClr val="024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s-ES_tradnl" sz="1350" b="1" kern="1200" dirty="0">
                <a:solidFill>
                  <a:prstClr val="white"/>
                </a:solidFill>
                <a:latin typeface="Arial Black" panose="020B0A04020102020204" pitchFamily="34" charset="0"/>
                <a:ea typeface="Arial" charset="0"/>
                <a:cs typeface="Arial" panose="020B0604020202020204" pitchFamily="34" charset="0"/>
              </a:rPr>
              <a:t>Inversiones Acumuladas: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ADC11BD-9911-41C8-9FC0-1F63D8E87F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005" y="775030"/>
            <a:ext cx="4268700" cy="2602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9387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2101" y="131791"/>
            <a:ext cx="5006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defRPr/>
            </a:pPr>
            <a:r>
              <a:rPr lang="es-CO" sz="15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Principales Hitos</a:t>
            </a:r>
          </a:p>
          <a:p>
            <a:pPr marL="257175" indent="-257175" defTabSz="685800">
              <a:defRPr/>
            </a:pPr>
            <a:r>
              <a:rPr lang="es-CO" sz="1500" b="1" dirty="0">
                <a:solidFill>
                  <a:srgbClr val="EC6707"/>
                </a:solidFill>
                <a:latin typeface="Arial" charset="0"/>
                <a:ea typeface="Arial" charset="0"/>
                <a:cs typeface="Arial" charset="0"/>
              </a:rPr>
              <a:t>Aeropuerto Camilo Daza (Cúcuta)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C8E90C6-3235-4617-92EE-0BDC6BB2639B}"/>
              </a:ext>
            </a:extLst>
          </p:cNvPr>
          <p:cNvSpPr/>
          <p:nvPr/>
        </p:nvSpPr>
        <p:spPr>
          <a:xfrm>
            <a:off x="838492" y="3930327"/>
            <a:ext cx="7304666" cy="1223412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Obras para la “Adecuación y expansión física y operativa” 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</a:pP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Obras de ampliación </a:t>
            </a: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de Terminal en 3,945m2 m² (Salida Internacional y Nacional)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(1) nuevo puente de abordaje, área de </a:t>
            </a:r>
            <a:r>
              <a:rPr lang="es-CO" sz="1050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Mejoramiento en las áreas de recibo de equipaje para un total de 13,760 m²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Construcción de 2 edificios para Aerocivil Dependencias Administrativo 218m² - Soporte técnico 167 m² e instalaciones de telecomunicaciones incluyendo la torre.  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Plataforma total 46,900 m²</a:t>
            </a:r>
          </a:p>
        </p:txBody>
      </p:sp>
      <p:sp>
        <p:nvSpPr>
          <p:cNvPr id="4" name="Redondear rectángulo de esquina diagonal 11">
            <a:extLst>
              <a:ext uri="{FF2B5EF4-FFF2-40B4-BE49-F238E27FC236}">
                <a16:creationId xmlns:a16="http://schemas.microsoft.com/office/drawing/2014/main" id="{35551344-182B-42BE-B12C-5A6FBE30BD40}"/>
              </a:ext>
            </a:extLst>
          </p:cNvPr>
          <p:cNvSpPr/>
          <p:nvPr/>
        </p:nvSpPr>
        <p:spPr>
          <a:xfrm>
            <a:off x="838491" y="3567083"/>
            <a:ext cx="2415193" cy="290015"/>
          </a:xfrm>
          <a:prstGeom prst="round2DiagRect">
            <a:avLst/>
          </a:prstGeom>
          <a:solidFill>
            <a:srgbClr val="EC6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s-ES_tradnl" sz="1350" b="1" kern="1200" dirty="0">
                <a:solidFill>
                  <a:prstClr val="whit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Descripción obras: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FA87B5F-8994-4542-B347-7A01C532B49B}"/>
              </a:ext>
            </a:extLst>
          </p:cNvPr>
          <p:cNvSpPr/>
          <p:nvPr/>
        </p:nvSpPr>
        <p:spPr>
          <a:xfrm>
            <a:off x="6457950" y="2404756"/>
            <a:ext cx="18040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1200" dirty="0">
                <a:latin typeface="Arial Black" panose="020B0A04020102020204" pitchFamily="34" charset="0"/>
                <a:cs typeface="Arial" panose="020B0604020202020204" pitchFamily="34" charset="0"/>
              </a:rPr>
              <a:t>$79.000 </a:t>
            </a:r>
            <a:r>
              <a:rPr lang="es-CO" sz="120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Millones*</a:t>
            </a:r>
            <a:r>
              <a:rPr lang="es-CO" sz="60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                 			     $2018</a:t>
            </a:r>
            <a:endParaRPr lang="es-ES" sz="600" kern="1200" dirty="0">
              <a:solidFill>
                <a:prstClr val="black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dondear rectángulo de esquina diagonal 11">
            <a:extLst>
              <a:ext uri="{FF2B5EF4-FFF2-40B4-BE49-F238E27FC236}">
                <a16:creationId xmlns:a16="http://schemas.microsoft.com/office/drawing/2014/main" id="{03311A91-3CA9-44DB-88A9-D2396423FAD2}"/>
              </a:ext>
            </a:extLst>
          </p:cNvPr>
          <p:cNvSpPr/>
          <p:nvPr/>
        </p:nvSpPr>
        <p:spPr>
          <a:xfrm>
            <a:off x="5470157" y="2046967"/>
            <a:ext cx="2576946" cy="290015"/>
          </a:xfrm>
          <a:prstGeom prst="round2DiagRect">
            <a:avLst/>
          </a:prstGeom>
          <a:solidFill>
            <a:srgbClr val="024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s-ES_tradnl" sz="1350" b="1" kern="1200" dirty="0">
                <a:solidFill>
                  <a:prstClr val="white"/>
                </a:solidFill>
                <a:latin typeface="Arial Black" panose="020B0A04020102020204" pitchFamily="34" charset="0"/>
                <a:ea typeface="Arial" charset="0"/>
                <a:cs typeface="Arial" panose="020B0604020202020204" pitchFamily="34" charset="0"/>
              </a:rPr>
              <a:t>Inversiones Acumuladas: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4CF62C9-D13F-4AA2-958B-F5BA4A7BC4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01" y="916620"/>
            <a:ext cx="5091384" cy="2446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43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6A7E781-D1BD-49E9-BAAB-0812C937E8A9}"/>
              </a:ext>
            </a:extLst>
          </p:cNvPr>
          <p:cNvSpPr/>
          <p:nvPr/>
        </p:nvSpPr>
        <p:spPr>
          <a:xfrm>
            <a:off x="5783215" y="1963832"/>
            <a:ext cx="3360785" cy="467646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67469" y="544794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/>
              <a:t>Contenido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2703067" y="1931041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Concesiones aeroportuarias a cargo de la ANI</a:t>
            </a:r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2"/>
          </p:nvPr>
        </p:nvSpPr>
        <p:spPr>
          <a:xfrm>
            <a:off x="2702628" y="1482649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Balance General</a:t>
            </a:r>
            <a:endParaRPr sz="1200"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3"/>
          </p:nvPr>
        </p:nvSpPr>
        <p:spPr>
          <a:xfrm>
            <a:off x="2703067" y="2370077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Evolución tráfico de pasajeros - carga </a:t>
            </a: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4"/>
          </p:nvPr>
        </p:nvSpPr>
        <p:spPr>
          <a:xfrm>
            <a:off x="2703067" y="2851304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Evolución de las inversiones</a:t>
            </a: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5"/>
          </p:nvPr>
        </p:nvSpPr>
        <p:spPr>
          <a:xfrm>
            <a:off x="1998109" y="1549329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01.</a:t>
            </a:r>
            <a:endParaRPr sz="1200"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6"/>
          </p:nvPr>
        </p:nvSpPr>
        <p:spPr>
          <a:xfrm>
            <a:off x="5989886" y="1931041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Principales obras en curso </a:t>
            </a:r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7"/>
          </p:nvPr>
        </p:nvSpPr>
        <p:spPr>
          <a:xfrm>
            <a:off x="1998108" y="2018994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02.</a:t>
            </a:r>
            <a:endParaRPr sz="1200"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8"/>
          </p:nvPr>
        </p:nvSpPr>
        <p:spPr>
          <a:xfrm>
            <a:off x="1998835" y="2454319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03.</a:t>
            </a:r>
            <a:endParaRPr sz="1200"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9"/>
          </p:nvPr>
        </p:nvSpPr>
        <p:spPr>
          <a:xfrm>
            <a:off x="1998835" y="2936765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04.</a:t>
            </a:r>
            <a:endParaRPr sz="1200"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3"/>
          </p:nvPr>
        </p:nvSpPr>
        <p:spPr>
          <a:xfrm>
            <a:off x="5989447" y="1487491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Principales hitos 2014-2018</a:t>
            </a:r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4"/>
          </p:nvPr>
        </p:nvSpPr>
        <p:spPr>
          <a:xfrm>
            <a:off x="5989886" y="2374919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Proyección de Inversiones (2019/2022)</a:t>
            </a:r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5"/>
          </p:nvPr>
        </p:nvSpPr>
        <p:spPr>
          <a:xfrm>
            <a:off x="5988999" y="2856146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Retos</a:t>
            </a:r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6"/>
          </p:nvPr>
        </p:nvSpPr>
        <p:spPr>
          <a:xfrm>
            <a:off x="5359159" y="1554171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05.</a:t>
            </a:r>
            <a:endParaRPr sz="1200" dirty="0"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7"/>
          </p:nvPr>
        </p:nvSpPr>
        <p:spPr>
          <a:xfrm>
            <a:off x="5359158" y="2023836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06.</a:t>
            </a:r>
            <a:endParaRPr sz="1200" dirty="0"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8"/>
          </p:nvPr>
        </p:nvSpPr>
        <p:spPr>
          <a:xfrm>
            <a:off x="5359885" y="2459161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07.</a:t>
            </a:r>
            <a:endParaRPr sz="1200" dirty="0"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9"/>
          </p:nvPr>
        </p:nvSpPr>
        <p:spPr>
          <a:xfrm>
            <a:off x="5359885" y="2941607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08.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62527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6A7E781-D1BD-49E9-BAAB-0812C937E8A9}"/>
              </a:ext>
            </a:extLst>
          </p:cNvPr>
          <p:cNvSpPr/>
          <p:nvPr/>
        </p:nvSpPr>
        <p:spPr>
          <a:xfrm>
            <a:off x="2306972" y="1482650"/>
            <a:ext cx="3523230" cy="467646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67469" y="544794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/>
              <a:t>Contenido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2703067" y="1931041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Concesiones aeroportuarias a cargo de la ANI</a:t>
            </a:r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2"/>
          </p:nvPr>
        </p:nvSpPr>
        <p:spPr>
          <a:xfrm>
            <a:off x="2702628" y="1482649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Balance General</a:t>
            </a:r>
            <a:endParaRPr sz="1200"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3"/>
          </p:nvPr>
        </p:nvSpPr>
        <p:spPr>
          <a:xfrm>
            <a:off x="2703067" y="2370077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Evolución tráfico de pasajeros - carga </a:t>
            </a: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4"/>
          </p:nvPr>
        </p:nvSpPr>
        <p:spPr>
          <a:xfrm>
            <a:off x="2703067" y="2851304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Evolución de las inversiones</a:t>
            </a: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5"/>
          </p:nvPr>
        </p:nvSpPr>
        <p:spPr>
          <a:xfrm>
            <a:off x="1998109" y="1549329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01.</a:t>
            </a:r>
            <a:endParaRPr sz="1200"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6"/>
          </p:nvPr>
        </p:nvSpPr>
        <p:spPr>
          <a:xfrm>
            <a:off x="5989886" y="1931041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Principales obras en curso </a:t>
            </a:r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7"/>
          </p:nvPr>
        </p:nvSpPr>
        <p:spPr>
          <a:xfrm>
            <a:off x="1998108" y="2018994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02.</a:t>
            </a:r>
            <a:endParaRPr sz="1200"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8"/>
          </p:nvPr>
        </p:nvSpPr>
        <p:spPr>
          <a:xfrm>
            <a:off x="1998835" y="2454319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03.</a:t>
            </a:r>
            <a:endParaRPr sz="1200"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9"/>
          </p:nvPr>
        </p:nvSpPr>
        <p:spPr>
          <a:xfrm>
            <a:off x="1998835" y="2936765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04.</a:t>
            </a:r>
            <a:endParaRPr sz="1200"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3"/>
          </p:nvPr>
        </p:nvSpPr>
        <p:spPr>
          <a:xfrm>
            <a:off x="5989447" y="1487491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Principales hitos 2014-2018</a:t>
            </a:r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4"/>
          </p:nvPr>
        </p:nvSpPr>
        <p:spPr>
          <a:xfrm>
            <a:off x="5989886" y="2374919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Proyección de Inversiones (2019/2022)</a:t>
            </a:r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5"/>
          </p:nvPr>
        </p:nvSpPr>
        <p:spPr>
          <a:xfrm>
            <a:off x="5988999" y="2856146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Retos</a:t>
            </a:r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6"/>
          </p:nvPr>
        </p:nvSpPr>
        <p:spPr>
          <a:xfrm>
            <a:off x="5359159" y="1554171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05.</a:t>
            </a:r>
            <a:endParaRPr sz="1200" dirty="0"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7"/>
          </p:nvPr>
        </p:nvSpPr>
        <p:spPr>
          <a:xfrm>
            <a:off x="5359158" y="2023836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06.</a:t>
            </a:r>
            <a:endParaRPr sz="1200" dirty="0"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8"/>
          </p:nvPr>
        </p:nvSpPr>
        <p:spPr>
          <a:xfrm>
            <a:off x="5359885" y="2459161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07.</a:t>
            </a:r>
            <a:endParaRPr sz="1200" dirty="0"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9"/>
          </p:nvPr>
        </p:nvSpPr>
        <p:spPr>
          <a:xfrm>
            <a:off x="5359885" y="2941607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08.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687212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2101" y="131791"/>
            <a:ext cx="50068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defRPr/>
            </a:pPr>
            <a:r>
              <a:rPr lang="es-CO" sz="15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Principales Obras</a:t>
            </a:r>
          </a:p>
          <a:p>
            <a:pPr marL="257175" indent="-257175" defTabSz="685800">
              <a:defRPr/>
            </a:pPr>
            <a:r>
              <a:rPr lang="es-CO" sz="1500" b="1" dirty="0">
                <a:solidFill>
                  <a:srgbClr val="EC6707"/>
                </a:solidFill>
                <a:latin typeface="Arial" charset="0"/>
                <a:ea typeface="Arial" charset="0"/>
                <a:cs typeface="Arial" charset="0"/>
              </a:rPr>
              <a:t>En Curso</a:t>
            </a:r>
          </a:p>
          <a:p>
            <a:pPr marL="257175" indent="-257175" defTabSz="685800">
              <a:defRPr/>
            </a:pPr>
            <a:r>
              <a:rPr lang="es-CO" sz="1500" b="1" dirty="0">
                <a:solidFill>
                  <a:srgbClr val="EC6707"/>
                </a:solidFill>
                <a:latin typeface="Arial" charset="0"/>
                <a:ea typeface="Arial" charset="0"/>
                <a:cs typeface="Arial" charset="0"/>
              </a:rPr>
              <a:t>Aeropuerto Ernesto Cortissoz (Barranquilla)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AAEBDB-A81D-4800-8FC6-420DA2C00F4E}"/>
              </a:ext>
            </a:extLst>
          </p:cNvPr>
          <p:cNvSpPr/>
          <p:nvPr/>
        </p:nvSpPr>
        <p:spPr>
          <a:xfrm>
            <a:off x="838492" y="3909545"/>
            <a:ext cx="5619458" cy="1223412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Modernización y Ampliación Instalación de 9 puentes de abordaje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Remodelación terminal: 15.000 m2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Ampliación zona internacional: 5.425 m2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Zona abastecimiento combustible: 5.000 m2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Repavimentación de la pista y calles de rodaje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Nuevo terminal de carga: 6.200 m2 - Nuevo terminal de aviación corporativa: 600 m2</a:t>
            </a:r>
          </a:p>
          <a:p>
            <a:pPr marL="214313" indent="-214313" algn="just" fontAlgn="ctr">
              <a:buClr>
                <a:srgbClr val="082E65"/>
              </a:buClr>
              <a:buFont typeface="Courier New" panose="02070309020205020404" pitchFamily="49" charset="0"/>
              <a:buChar char="o"/>
              <a:defRPr/>
            </a:pPr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Edificio mantenimiento aeronaves: 5.625 m2</a:t>
            </a:r>
          </a:p>
        </p:txBody>
      </p:sp>
      <p:sp>
        <p:nvSpPr>
          <p:cNvPr id="4" name="Redondear rectángulo de esquina diagonal 11">
            <a:extLst>
              <a:ext uri="{FF2B5EF4-FFF2-40B4-BE49-F238E27FC236}">
                <a16:creationId xmlns:a16="http://schemas.microsoft.com/office/drawing/2014/main" id="{7F72BF4F-487B-41ED-93DF-7C9EC5B0F3E9}"/>
              </a:ext>
            </a:extLst>
          </p:cNvPr>
          <p:cNvSpPr/>
          <p:nvPr/>
        </p:nvSpPr>
        <p:spPr>
          <a:xfrm>
            <a:off x="838491" y="3535910"/>
            <a:ext cx="2415193" cy="290015"/>
          </a:xfrm>
          <a:prstGeom prst="round2DiagRect">
            <a:avLst/>
          </a:prstGeom>
          <a:solidFill>
            <a:srgbClr val="EC6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s-ES_tradnl" sz="1350" b="1" kern="1200" dirty="0">
                <a:solidFill>
                  <a:prstClr val="whit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Descripción obras: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D7C85E5-305E-4458-83F9-1FCC5922CC4A}"/>
              </a:ext>
            </a:extLst>
          </p:cNvPr>
          <p:cNvSpPr/>
          <p:nvPr/>
        </p:nvSpPr>
        <p:spPr>
          <a:xfrm>
            <a:off x="6457950" y="2394366"/>
            <a:ext cx="1804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1200" dirty="0">
                <a:latin typeface="Arial Black" panose="020B0A04020102020204" pitchFamily="34" charset="0"/>
                <a:cs typeface="Arial" panose="020B0604020202020204" pitchFamily="34" charset="0"/>
              </a:rPr>
              <a:t>$300.000 </a:t>
            </a:r>
            <a:r>
              <a:rPr lang="es-CO" sz="120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Millones*</a:t>
            </a:r>
            <a:r>
              <a:rPr lang="es-CO" sz="60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                 			</a:t>
            </a:r>
            <a:r>
              <a:rPr lang="es-CO" sz="80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      *$2018</a:t>
            </a:r>
            <a:endParaRPr lang="es-ES" sz="600" kern="1200" dirty="0">
              <a:solidFill>
                <a:prstClr val="black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dondear rectángulo de esquina diagonal 11">
            <a:extLst>
              <a:ext uri="{FF2B5EF4-FFF2-40B4-BE49-F238E27FC236}">
                <a16:creationId xmlns:a16="http://schemas.microsoft.com/office/drawing/2014/main" id="{EA4B8D19-6D86-446B-8B02-3639FEBD658B}"/>
              </a:ext>
            </a:extLst>
          </p:cNvPr>
          <p:cNvSpPr/>
          <p:nvPr/>
        </p:nvSpPr>
        <p:spPr>
          <a:xfrm>
            <a:off x="5470157" y="2036576"/>
            <a:ext cx="2576946" cy="290015"/>
          </a:xfrm>
          <a:prstGeom prst="round2DiagRect">
            <a:avLst/>
          </a:prstGeom>
          <a:solidFill>
            <a:srgbClr val="024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s-ES_tradnl" sz="1350" b="1" kern="1200" dirty="0">
                <a:solidFill>
                  <a:prstClr val="white"/>
                </a:solidFill>
                <a:latin typeface="Arial Black" panose="020B0A04020102020204" pitchFamily="34" charset="0"/>
                <a:ea typeface="Arial" charset="0"/>
                <a:cs typeface="Arial" panose="020B0604020202020204" pitchFamily="34" charset="0"/>
              </a:rPr>
              <a:t>Inversiones Acumuladas:</a:t>
            </a:r>
          </a:p>
        </p:txBody>
      </p:sp>
      <p:pic>
        <p:nvPicPr>
          <p:cNvPr id="9" name="Picture 2" descr="Imagen que contiene cielo, exterior, carretera, edificio&#10;&#10;Descripción generada con confianza muy alta">
            <a:extLst>
              <a:ext uri="{FF2B5EF4-FFF2-40B4-BE49-F238E27FC236}">
                <a16:creationId xmlns:a16="http://schemas.microsoft.com/office/drawing/2014/main" id="{A112363A-0734-421F-A10E-C20AAA2705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133" y="897771"/>
            <a:ext cx="5116448" cy="2567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2279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E3AE10-60D8-4DE1-9703-EAD093488AF3}"/>
              </a:ext>
            </a:extLst>
          </p:cNvPr>
          <p:cNvSpPr txBox="1"/>
          <p:nvPr/>
        </p:nvSpPr>
        <p:spPr>
          <a:xfrm>
            <a:off x="230764" y="172067"/>
            <a:ext cx="642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defRPr/>
            </a:pPr>
            <a:r>
              <a:rPr lang="es-CO" sz="20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Aeropuerto Ernesto Cortissoz – En cifras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D75AD8-0178-4FDB-900A-4E0D6053ACBB}"/>
              </a:ext>
            </a:extLst>
          </p:cNvPr>
          <p:cNvSpPr txBox="1"/>
          <p:nvPr/>
        </p:nvSpPr>
        <p:spPr>
          <a:xfrm>
            <a:off x="623997" y="4566419"/>
            <a:ext cx="63696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05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El aeropuerto Ernesto Cortissoz continua modernizándose para satisfacer la creciente demanda y  poder consolidarse como el mejor aeropuerto de Colombia  y convertirse en un referente de éxito para el mundo.</a:t>
            </a:r>
            <a:endParaRPr lang="es-MX" sz="1050" dirty="0">
              <a:latin typeface="+mn-lt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90BD459-DA77-4074-A4DC-494658FF4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664888"/>
              </p:ext>
            </p:extLst>
          </p:nvPr>
        </p:nvGraphicFramePr>
        <p:xfrm>
          <a:off x="0" y="710508"/>
          <a:ext cx="9144000" cy="3740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5595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6A7E781-D1BD-49E9-BAAB-0812C937E8A9}"/>
              </a:ext>
            </a:extLst>
          </p:cNvPr>
          <p:cNvSpPr/>
          <p:nvPr/>
        </p:nvSpPr>
        <p:spPr>
          <a:xfrm>
            <a:off x="5783215" y="2407260"/>
            <a:ext cx="3360785" cy="467646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67469" y="544794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/>
              <a:t>Contenido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2703067" y="1931041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Concesiones aeroportuarias a cargo de la ANI</a:t>
            </a:r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2"/>
          </p:nvPr>
        </p:nvSpPr>
        <p:spPr>
          <a:xfrm>
            <a:off x="2702628" y="1482649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Balance General</a:t>
            </a:r>
            <a:endParaRPr sz="1200"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3"/>
          </p:nvPr>
        </p:nvSpPr>
        <p:spPr>
          <a:xfrm>
            <a:off x="2703067" y="2370077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Evolución tráfico de pasajeros - carga </a:t>
            </a: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4"/>
          </p:nvPr>
        </p:nvSpPr>
        <p:spPr>
          <a:xfrm>
            <a:off x="2703067" y="2851304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Evolución de las inversiones</a:t>
            </a: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5"/>
          </p:nvPr>
        </p:nvSpPr>
        <p:spPr>
          <a:xfrm>
            <a:off x="1998109" y="1549329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01.</a:t>
            </a:r>
            <a:endParaRPr sz="1200"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6"/>
          </p:nvPr>
        </p:nvSpPr>
        <p:spPr>
          <a:xfrm>
            <a:off x="5989886" y="1931041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Principales obras en curso </a:t>
            </a:r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7"/>
          </p:nvPr>
        </p:nvSpPr>
        <p:spPr>
          <a:xfrm>
            <a:off x="1998108" y="2018994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02.</a:t>
            </a:r>
            <a:endParaRPr sz="1200"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8"/>
          </p:nvPr>
        </p:nvSpPr>
        <p:spPr>
          <a:xfrm>
            <a:off x="1998835" y="2454319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03.</a:t>
            </a:r>
            <a:endParaRPr sz="1200"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9"/>
          </p:nvPr>
        </p:nvSpPr>
        <p:spPr>
          <a:xfrm>
            <a:off x="1998835" y="2936765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04.</a:t>
            </a:r>
            <a:endParaRPr sz="1200"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3"/>
          </p:nvPr>
        </p:nvSpPr>
        <p:spPr>
          <a:xfrm>
            <a:off x="5989447" y="1487491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Principales hitos 2014-2018</a:t>
            </a:r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4"/>
          </p:nvPr>
        </p:nvSpPr>
        <p:spPr>
          <a:xfrm>
            <a:off x="5989886" y="2374919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Proyección de Inversiones (2019/2022)</a:t>
            </a:r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5"/>
          </p:nvPr>
        </p:nvSpPr>
        <p:spPr>
          <a:xfrm>
            <a:off x="5988999" y="2856146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Retos</a:t>
            </a:r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6"/>
          </p:nvPr>
        </p:nvSpPr>
        <p:spPr>
          <a:xfrm>
            <a:off x="5359159" y="1554171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05.</a:t>
            </a:r>
            <a:endParaRPr sz="1200" dirty="0"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7"/>
          </p:nvPr>
        </p:nvSpPr>
        <p:spPr>
          <a:xfrm>
            <a:off x="5359158" y="2023836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06.</a:t>
            </a:r>
            <a:endParaRPr sz="1200" dirty="0"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8"/>
          </p:nvPr>
        </p:nvSpPr>
        <p:spPr>
          <a:xfrm>
            <a:off x="5359885" y="2459161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07.</a:t>
            </a:r>
            <a:endParaRPr sz="1200" dirty="0"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9"/>
          </p:nvPr>
        </p:nvSpPr>
        <p:spPr>
          <a:xfrm>
            <a:off x="5359885" y="2941607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08.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571397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2101" y="131791"/>
            <a:ext cx="62049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defRPr/>
            </a:pPr>
            <a:r>
              <a:rPr lang="es-CO" sz="1500" b="1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Proyección de Inversiones (capex y opex) – Cuatrenio 2019/2022</a:t>
            </a:r>
            <a:endParaRPr lang="es-CO" sz="1500" b="1" dirty="0">
              <a:solidFill>
                <a:srgbClr val="EC670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0997F6-257A-4D8F-868B-7DFA3CAFB0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135" y="753626"/>
            <a:ext cx="6656507" cy="3798277"/>
          </a:xfrm>
          <a:prstGeom prst="rect">
            <a:avLst/>
          </a:prstGeom>
        </p:spPr>
      </p:pic>
      <p:sp>
        <p:nvSpPr>
          <p:cNvPr id="4" name="Diagrama de flujo: conector 3">
            <a:extLst>
              <a:ext uri="{FF2B5EF4-FFF2-40B4-BE49-F238E27FC236}">
                <a16:creationId xmlns:a16="http://schemas.microsoft.com/office/drawing/2014/main" id="{55338900-D759-4164-BBA8-F5BA3686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68" y="1445429"/>
            <a:ext cx="1920607" cy="1976197"/>
          </a:xfrm>
          <a:prstGeom prst="flowChartConnector">
            <a:avLst/>
          </a:prstGeom>
          <a:ln>
            <a:solidFill>
              <a:srgbClr val="FF99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Inversión de $4,0 Billones </a:t>
            </a:r>
          </a:p>
        </p:txBody>
      </p:sp>
    </p:spTree>
    <p:extLst>
      <p:ext uri="{BB962C8B-B14F-4D97-AF65-F5344CB8AC3E}">
        <p14:creationId xmlns:p14="http://schemas.microsoft.com/office/powerpoint/2010/main" val="3054177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6A7E781-D1BD-49E9-BAAB-0812C937E8A9}"/>
              </a:ext>
            </a:extLst>
          </p:cNvPr>
          <p:cNvSpPr/>
          <p:nvPr/>
        </p:nvSpPr>
        <p:spPr>
          <a:xfrm>
            <a:off x="5783215" y="2884800"/>
            <a:ext cx="3360785" cy="467646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67469" y="544794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/>
              <a:t>Contenido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2703067" y="1931041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Concesiones aeroportuarias a cargo de la ANI</a:t>
            </a:r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2"/>
          </p:nvPr>
        </p:nvSpPr>
        <p:spPr>
          <a:xfrm>
            <a:off x="2702628" y="1482649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Balance General</a:t>
            </a:r>
            <a:endParaRPr sz="1200"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3"/>
          </p:nvPr>
        </p:nvSpPr>
        <p:spPr>
          <a:xfrm>
            <a:off x="2703067" y="2370077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Evolución tráfico de pasajeros - carga </a:t>
            </a: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4"/>
          </p:nvPr>
        </p:nvSpPr>
        <p:spPr>
          <a:xfrm>
            <a:off x="2703067" y="2851304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Evolución de las inversiones</a:t>
            </a: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5"/>
          </p:nvPr>
        </p:nvSpPr>
        <p:spPr>
          <a:xfrm>
            <a:off x="1998109" y="1549329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01.</a:t>
            </a:r>
            <a:endParaRPr sz="1200"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6"/>
          </p:nvPr>
        </p:nvSpPr>
        <p:spPr>
          <a:xfrm>
            <a:off x="5989886" y="1931041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Principales obras en curso </a:t>
            </a:r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7"/>
          </p:nvPr>
        </p:nvSpPr>
        <p:spPr>
          <a:xfrm>
            <a:off x="1998108" y="2018994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02.</a:t>
            </a:r>
            <a:endParaRPr sz="1200"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8"/>
          </p:nvPr>
        </p:nvSpPr>
        <p:spPr>
          <a:xfrm>
            <a:off x="1998835" y="2454319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03.</a:t>
            </a:r>
            <a:endParaRPr sz="1200"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9"/>
          </p:nvPr>
        </p:nvSpPr>
        <p:spPr>
          <a:xfrm>
            <a:off x="1998835" y="2936765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04.</a:t>
            </a:r>
            <a:endParaRPr sz="1200"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3"/>
          </p:nvPr>
        </p:nvSpPr>
        <p:spPr>
          <a:xfrm>
            <a:off x="5989447" y="1487491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Principales hitos 2014-2018</a:t>
            </a:r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4"/>
          </p:nvPr>
        </p:nvSpPr>
        <p:spPr>
          <a:xfrm>
            <a:off x="5989886" y="2374919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Proyección de Inversiones (2019/2022)</a:t>
            </a:r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5"/>
          </p:nvPr>
        </p:nvSpPr>
        <p:spPr>
          <a:xfrm>
            <a:off x="5988999" y="2856146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Retos</a:t>
            </a:r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6"/>
          </p:nvPr>
        </p:nvSpPr>
        <p:spPr>
          <a:xfrm>
            <a:off x="5359159" y="1554171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05.</a:t>
            </a:r>
            <a:endParaRPr sz="1200" dirty="0"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7"/>
          </p:nvPr>
        </p:nvSpPr>
        <p:spPr>
          <a:xfrm>
            <a:off x="5359158" y="2023836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06.</a:t>
            </a:r>
            <a:endParaRPr sz="1200" dirty="0"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8"/>
          </p:nvPr>
        </p:nvSpPr>
        <p:spPr>
          <a:xfrm>
            <a:off x="5359885" y="2459161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07.</a:t>
            </a:r>
            <a:endParaRPr sz="1200" dirty="0"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9"/>
          </p:nvPr>
        </p:nvSpPr>
        <p:spPr>
          <a:xfrm>
            <a:off x="5359885" y="2941607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08.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735286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2101" y="219201"/>
            <a:ext cx="50068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defRPr/>
            </a:pPr>
            <a:r>
              <a:rPr lang="es-CO" sz="15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Retos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D810779-4496-4A1A-8AEE-DDAA0593171D}"/>
              </a:ext>
            </a:extLst>
          </p:cNvPr>
          <p:cNvSpPr/>
          <p:nvPr/>
        </p:nvSpPr>
        <p:spPr>
          <a:xfrm>
            <a:off x="567187" y="649838"/>
            <a:ext cx="7484627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  <a:buClr>
                <a:schemeClr val="tx1">
                  <a:lumMod val="50000"/>
                </a:schemeClr>
              </a:buClr>
              <a:buSzPct val="120000"/>
            </a:pPr>
            <a:r>
              <a:rPr lang="es-ES" b="1" dirty="0">
                <a:solidFill>
                  <a:srgbClr val="01060B"/>
                </a:solidFill>
                <a:latin typeface="Work Sans"/>
                <a:cs typeface="Arial" panose="020B0604020202020204" pitchFamily="34" charset="0"/>
              </a:rPr>
              <a:t>A corto plazo: </a:t>
            </a:r>
          </a:p>
          <a:p>
            <a:pPr marL="285750" indent="-285750" algn="just">
              <a:spcBef>
                <a:spcPts val="450"/>
              </a:spcBef>
              <a:spcAft>
                <a:spcPts val="450"/>
              </a:spcAft>
              <a:buClr>
                <a:schemeClr val="tx1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060B"/>
                </a:solidFill>
                <a:latin typeface="Work Sans"/>
                <a:cs typeface="Arial" panose="020B0604020202020204" pitchFamily="34" charset="0"/>
              </a:rPr>
              <a:t>Para el año 2019 terminar la primera ola de modernización de los 16 aeropuertos concesionados.</a:t>
            </a:r>
          </a:p>
          <a:p>
            <a:pPr marL="171450" indent="-171450" algn="just">
              <a:spcBef>
                <a:spcPts val="450"/>
              </a:spcBef>
              <a:spcAft>
                <a:spcPts val="450"/>
              </a:spcAft>
              <a:buClr>
                <a:schemeClr val="tx1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500" dirty="0">
              <a:solidFill>
                <a:srgbClr val="01060B"/>
              </a:solidFill>
              <a:latin typeface="Work Sans"/>
              <a:cs typeface="Arial" panose="020B0604020202020204" pitchFamily="34" charset="0"/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  <a:buClr>
                <a:schemeClr val="tx1">
                  <a:lumMod val="50000"/>
                </a:schemeClr>
              </a:buClr>
              <a:buSzPct val="120000"/>
            </a:pPr>
            <a:r>
              <a:rPr lang="es-ES" b="1" dirty="0">
                <a:solidFill>
                  <a:srgbClr val="01060B"/>
                </a:solidFill>
                <a:latin typeface="Work Sans"/>
                <a:cs typeface="Arial" panose="020B0604020202020204" pitchFamily="34" charset="0"/>
              </a:rPr>
              <a:t>A mediano plazo: </a:t>
            </a:r>
          </a:p>
          <a:p>
            <a:pPr marL="285750" indent="-285750" algn="just">
              <a:spcBef>
                <a:spcPts val="450"/>
              </a:spcBef>
              <a:spcAft>
                <a:spcPts val="450"/>
              </a:spcAft>
              <a:buClr>
                <a:schemeClr val="tx1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060B"/>
                </a:solidFill>
                <a:latin typeface="Work Sans"/>
                <a:cs typeface="Arial" panose="020B0604020202020204" pitchFamily="34" charset="0"/>
              </a:rPr>
              <a:t>Mantener los niveles de servicio exigidos, en cada uno de los aeropuertos a cargo de la Agencia.</a:t>
            </a:r>
          </a:p>
          <a:p>
            <a:pPr marL="285750" indent="-285750" algn="just">
              <a:spcBef>
                <a:spcPts val="450"/>
              </a:spcBef>
              <a:spcAft>
                <a:spcPts val="450"/>
              </a:spcAft>
              <a:buClr>
                <a:schemeClr val="tx1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060B"/>
                </a:solidFill>
                <a:latin typeface="Work Sans"/>
                <a:cs typeface="Arial" panose="020B0604020202020204" pitchFamily="34" charset="0"/>
              </a:rPr>
              <a:t>Iniciar la segunda ola de construcción y modernización de las nuevas APP, para satisfacer la creciente demanda del transporte aéreo.</a:t>
            </a:r>
          </a:p>
          <a:p>
            <a:pPr marL="285750" indent="-285750" algn="just">
              <a:spcBef>
                <a:spcPts val="450"/>
              </a:spcBef>
              <a:spcAft>
                <a:spcPts val="450"/>
              </a:spcAft>
              <a:buClr>
                <a:schemeClr val="tx1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060B"/>
                </a:solidFill>
                <a:latin typeface="Work Sans"/>
                <a:cs typeface="Arial" panose="020B0604020202020204" pitchFamily="34" charset="0"/>
              </a:rPr>
              <a:t>Apoyar la certificación de los aeropuertos internacionales que se encuentran concesionados.</a:t>
            </a:r>
          </a:p>
          <a:p>
            <a:pPr marL="285750" indent="-285750" algn="just">
              <a:spcBef>
                <a:spcPts val="450"/>
              </a:spcBef>
              <a:spcAft>
                <a:spcPts val="450"/>
              </a:spcAft>
              <a:buClr>
                <a:schemeClr val="tx1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060B"/>
                </a:solidFill>
                <a:latin typeface="Work Sans"/>
                <a:cs typeface="Arial" panose="020B0604020202020204" pitchFamily="34" charset="0"/>
              </a:rPr>
              <a:t>Contar con Planes Maestros actualizados en cada uno de los aeropuertos a cargo de la Agencia.</a:t>
            </a:r>
          </a:p>
          <a:p>
            <a:pPr marL="171450" indent="-171450" algn="just">
              <a:spcBef>
                <a:spcPts val="450"/>
              </a:spcBef>
              <a:spcAft>
                <a:spcPts val="450"/>
              </a:spcAft>
              <a:buClr>
                <a:schemeClr val="tx1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endParaRPr lang="es-ES" sz="500" dirty="0">
              <a:solidFill>
                <a:srgbClr val="01060B"/>
              </a:solidFill>
              <a:latin typeface="Work Sans"/>
              <a:cs typeface="Arial" panose="020B0604020202020204" pitchFamily="34" charset="0"/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  <a:buClr>
                <a:schemeClr val="tx1">
                  <a:lumMod val="50000"/>
                </a:schemeClr>
              </a:buClr>
              <a:buSzPct val="120000"/>
            </a:pPr>
            <a:r>
              <a:rPr lang="es-ES" b="1" dirty="0">
                <a:solidFill>
                  <a:srgbClr val="01060B"/>
                </a:solidFill>
                <a:latin typeface="Work Sans"/>
                <a:cs typeface="Arial" panose="020B0604020202020204" pitchFamily="34" charset="0"/>
              </a:rPr>
              <a:t>A largo plazo: </a:t>
            </a:r>
          </a:p>
          <a:p>
            <a:pPr marL="285750" indent="-285750" algn="just">
              <a:spcBef>
                <a:spcPts val="450"/>
              </a:spcBef>
              <a:spcAft>
                <a:spcPts val="450"/>
              </a:spcAft>
              <a:buClr>
                <a:schemeClr val="tx1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060B"/>
                </a:solidFill>
                <a:latin typeface="Work Sans"/>
                <a:cs typeface="Arial" panose="020B0604020202020204" pitchFamily="34" charset="0"/>
              </a:rPr>
              <a:t>Contar con una red de aeropuertos concesionados para </a:t>
            </a:r>
            <a:r>
              <a:rPr lang="es-CO" dirty="0">
                <a:solidFill>
                  <a:srgbClr val="01060B"/>
                </a:solidFill>
                <a:latin typeface="Work Sans"/>
                <a:cs typeface="Arial" panose="020B0604020202020204" pitchFamily="34" charset="0"/>
              </a:rPr>
              <a:t>facilitar la conectividad y promover el transporte intermodal en pro de la competitividad del </a:t>
            </a:r>
            <a:r>
              <a:rPr lang="es-ES" dirty="0">
                <a:solidFill>
                  <a:srgbClr val="01060B"/>
                </a:solidFill>
                <a:latin typeface="Work Sans"/>
                <a:cs typeface="Arial" panose="020B0604020202020204" pitchFamily="34" charset="0"/>
              </a:rPr>
              <a:t>país.</a:t>
            </a:r>
          </a:p>
        </p:txBody>
      </p:sp>
    </p:spTree>
    <p:extLst>
      <p:ext uri="{BB962C8B-B14F-4D97-AF65-F5344CB8AC3E}">
        <p14:creationId xmlns:p14="http://schemas.microsoft.com/office/powerpoint/2010/main" val="113982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D659F1C6-1B71-48C6-B962-07AE871C269C}"/>
              </a:ext>
            </a:extLst>
          </p:cNvPr>
          <p:cNvSpPr/>
          <p:nvPr/>
        </p:nvSpPr>
        <p:spPr>
          <a:xfrm>
            <a:off x="0" y="231684"/>
            <a:ext cx="457200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El siglo XXI impuso nuevos retos; es la era de la conectividad, que a la par de la información, estableció los nuevos parámetros evolutivos de la infraestructura. Y, si de temas de conectividad y velocidad se trata, el transporte aéreo es el referente.</a:t>
            </a:r>
          </a:p>
          <a:p>
            <a:pPr algn="just"/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Ahora que el tiempo es uno de los activos más costosos, el mejoramiento de los aeródromos es la herramienta básica para la movilidad de pasajeros y mercancías de forma más eficiente y su modernización es, de hecho, la primera vitrina del país en cuanto a su potencial de competitividad se refiere.</a:t>
            </a:r>
          </a:p>
          <a:p>
            <a:pPr algn="just"/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Entendiendo la dimensión de tan prioritaria y enorme responsabilidad, mediante el Decreto 4164 de 2011, le fue encomendada a la ANI, la misión de estructurar, celebrar y administrar las concesiones aeroportuarias como medio eficaz para avanzar en el propósito de consolidar a Colombia como País pionero y jugador de primer orden en el contexto latinoamericano con estándares de calidad aplicados en los países más desarrollados.</a:t>
            </a:r>
          </a:p>
          <a:p>
            <a:pPr algn="just"/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En este proceso desde el año 2013 se gestionaron 7 contratos de concesión para 16 aeropuertos; (1 se encuentra en proceso de liquidación - CODAD), que han movilizado cerca de 63 millones de pasajeros y se cuantifican 620 mil operaciones en el año 2018.</a:t>
            </a:r>
          </a:p>
          <a:p>
            <a:pPr algn="just"/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La demanda por este modo de transporte ha venido mostrando un dinamismo importante, con una tasa anual de crecimiento superior al 8% desde el año 2011, a lo que hemos respondido con inversión en obras por un monto mayor a $2,5 billones entre 2014 y 2018. Ello permitió la demolición y edificación de 2 nuevos terminales, la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1CB4843-21D2-4033-9063-F0D25EC55C1B}"/>
              </a:ext>
            </a:extLst>
          </p:cNvPr>
          <p:cNvSpPr txBox="1"/>
          <p:nvPr/>
        </p:nvSpPr>
        <p:spPr>
          <a:xfrm>
            <a:off x="0" y="0"/>
            <a:ext cx="667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defRPr/>
            </a:pPr>
            <a:r>
              <a:rPr lang="es-CO" sz="18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Balance General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D86CB5-72ED-48D4-B595-749C70CAB20F}"/>
              </a:ext>
            </a:extLst>
          </p:cNvPr>
          <p:cNvSpPr/>
          <p:nvPr/>
        </p:nvSpPr>
        <p:spPr>
          <a:xfrm>
            <a:off x="4559991" y="506977"/>
            <a:ext cx="457307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construcción de  modernos edificios, la repavimentación de pistas y calles de rodaje, la ampliación de estructuras lado tierra y lado aire, la disponibilidad de sistemas de ayuda modernos para el aterrizaje, y la creación de zonas comerciales y áreas de servicio confortables y climatizadas, entre muchas otras.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40838FB-3E0D-448F-98C8-A7539FEE2DFA}"/>
              </a:ext>
            </a:extLst>
          </p:cNvPr>
          <p:cNvSpPr/>
          <p:nvPr/>
        </p:nvSpPr>
        <p:spPr>
          <a:xfrm>
            <a:off x="4572000" y="2952566"/>
            <a:ext cx="4470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A su vez, los logros no se han hecho esperar, incrementamos la capacidad instalada, mejoramos los niveles de servicio a estándares internacionales, aumentamos la seguridad operacional y la conectividad, lo que se refleja por ejemplo en la obtención de la certificación OACI a los aeropuertos Rafael Nuñez de Cartagena, Alfonso Bonilla de Palmira, Camilo Daza de Cúcuta y Palonegro de Bucaramanga. Los resultados han sido fruto de la conformación de equipos técnicos para el seguimiento de los contratos, la selección de firmas de interventoría con estándares de experiencia y calidad específicas en este campo, la coordinación con otras entidades del gobierno nacional y la socialización y acompañamiento a las comunidades y fuerzas vivas en cada región.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8FDD2ED-F382-4A20-8A32-3BF821D058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5" r="7742"/>
          <a:stretch/>
        </p:blipFill>
        <p:spPr>
          <a:xfrm>
            <a:off x="4650658" y="1529861"/>
            <a:ext cx="4391742" cy="13068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6A7E781-D1BD-49E9-BAAB-0812C937E8A9}"/>
              </a:ext>
            </a:extLst>
          </p:cNvPr>
          <p:cNvSpPr/>
          <p:nvPr/>
        </p:nvSpPr>
        <p:spPr>
          <a:xfrm>
            <a:off x="2306972" y="1969212"/>
            <a:ext cx="3523230" cy="467646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67469" y="544794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dirty="0"/>
              <a:t>Contenido</a:t>
            </a:r>
            <a:endParaRPr dirty="0"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2703067" y="1931041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Concesiones aeroportuarias a cargo de la ANI</a:t>
            </a:r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2"/>
          </p:nvPr>
        </p:nvSpPr>
        <p:spPr>
          <a:xfrm>
            <a:off x="2702628" y="1482649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Balance General</a:t>
            </a:r>
            <a:endParaRPr sz="1200"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3"/>
          </p:nvPr>
        </p:nvSpPr>
        <p:spPr>
          <a:xfrm>
            <a:off x="2703067" y="2370077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Evolución tráfico de pasajeros - carga </a:t>
            </a: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4"/>
          </p:nvPr>
        </p:nvSpPr>
        <p:spPr>
          <a:xfrm>
            <a:off x="2703067" y="2851304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Evolución de las inversiones</a:t>
            </a: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5"/>
          </p:nvPr>
        </p:nvSpPr>
        <p:spPr>
          <a:xfrm>
            <a:off x="1998109" y="1549329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01.</a:t>
            </a:r>
            <a:endParaRPr sz="1200"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6"/>
          </p:nvPr>
        </p:nvSpPr>
        <p:spPr>
          <a:xfrm>
            <a:off x="5989886" y="1931041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Principales obras en curso </a:t>
            </a:r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7"/>
          </p:nvPr>
        </p:nvSpPr>
        <p:spPr>
          <a:xfrm>
            <a:off x="1998108" y="2018994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02.</a:t>
            </a:r>
            <a:endParaRPr sz="1200"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8"/>
          </p:nvPr>
        </p:nvSpPr>
        <p:spPr>
          <a:xfrm>
            <a:off x="1998835" y="2454319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03.</a:t>
            </a:r>
            <a:endParaRPr sz="1200"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9"/>
          </p:nvPr>
        </p:nvSpPr>
        <p:spPr>
          <a:xfrm>
            <a:off x="1998835" y="2936765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04.</a:t>
            </a:r>
            <a:endParaRPr sz="1200"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3"/>
          </p:nvPr>
        </p:nvSpPr>
        <p:spPr>
          <a:xfrm>
            <a:off x="5989447" y="1487491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Principales hitos 2014-2018</a:t>
            </a:r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4"/>
          </p:nvPr>
        </p:nvSpPr>
        <p:spPr>
          <a:xfrm>
            <a:off x="5989886" y="2374919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Proyección de Inversiones (2019/2022)</a:t>
            </a:r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5"/>
          </p:nvPr>
        </p:nvSpPr>
        <p:spPr>
          <a:xfrm>
            <a:off x="5988999" y="2856146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Retos</a:t>
            </a:r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6"/>
          </p:nvPr>
        </p:nvSpPr>
        <p:spPr>
          <a:xfrm>
            <a:off x="5359159" y="1554171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05.</a:t>
            </a:r>
            <a:endParaRPr sz="1200" dirty="0"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7"/>
          </p:nvPr>
        </p:nvSpPr>
        <p:spPr>
          <a:xfrm>
            <a:off x="5359158" y="2023836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06.</a:t>
            </a:r>
            <a:endParaRPr sz="1200" dirty="0"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8"/>
          </p:nvPr>
        </p:nvSpPr>
        <p:spPr>
          <a:xfrm>
            <a:off x="5359885" y="2459161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07.</a:t>
            </a:r>
            <a:endParaRPr sz="1200" dirty="0"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9"/>
          </p:nvPr>
        </p:nvSpPr>
        <p:spPr>
          <a:xfrm>
            <a:off x="5359885" y="2941607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08.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55796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image001">
            <a:extLst>
              <a:ext uri="{FF2B5EF4-FFF2-40B4-BE49-F238E27FC236}">
                <a16:creationId xmlns:a16="http://schemas.microsoft.com/office/drawing/2014/main" id="{6A195AA0-CD34-4B43-87BF-DA7222365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5792" y="601042"/>
            <a:ext cx="2141208" cy="2917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45419F1-4B2B-4C69-93F9-A3F9E6E6B72F}"/>
              </a:ext>
            </a:extLst>
          </p:cNvPr>
          <p:cNvSpPr txBox="1"/>
          <p:nvPr/>
        </p:nvSpPr>
        <p:spPr>
          <a:xfrm>
            <a:off x="9010" y="610905"/>
            <a:ext cx="6741467" cy="282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0" algn="l"/>
              </a:tabLst>
              <a:defRPr/>
            </a:pPr>
            <a:endParaRPr lang="es-CO" b="1" dirty="0"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0" algn="l"/>
              </a:tabLst>
              <a:defRPr/>
            </a:pPr>
            <a:r>
              <a:rPr lang="es-CO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Segunda pista El Dorado </a:t>
            </a:r>
            <a:r>
              <a:rPr lang="es-CO" dirty="0">
                <a:latin typeface="Arial" charset="0"/>
                <a:ea typeface="Arial" charset="0"/>
                <a:cs typeface="Arial" charset="0"/>
              </a:rPr>
              <a:t>(1995 – 20 años)</a:t>
            </a:r>
          </a:p>
          <a:p>
            <a:pPr marL="285750" marR="0" lvl="0" indent="-28575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0" algn="l"/>
              </a:tabLst>
              <a:defRPr/>
            </a:pPr>
            <a:r>
              <a:rPr lang="es-CO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Cartagena</a:t>
            </a:r>
            <a:r>
              <a:rPr lang="es-CO" dirty="0">
                <a:latin typeface="Arial" charset="0"/>
                <a:ea typeface="Arial" charset="0"/>
                <a:cs typeface="Arial" charset="0"/>
              </a:rPr>
              <a:t> (1996 – 15 años). </a:t>
            </a:r>
          </a:p>
          <a:p>
            <a:pPr marL="285750" marR="0" lvl="0" indent="-28575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0" algn="l"/>
              </a:tabLst>
              <a:defRPr/>
            </a:pPr>
            <a:r>
              <a:rPr lang="es-CO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Barranquilla</a:t>
            </a:r>
            <a:r>
              <a:rPr lang="es-CO" dirty="0">
                <a:latin typeface="Arial" charset="0"/>
                <a:ea typeface="Arial" charset="0"/>
                <a:cs typeface="Arial" charset="0"/>
              </a:rPr>
              <a:t> (1997 – 15 años). (2015 – 20 años)</a:t>
            </a:r>
          </a:p>
          <a:p>
            <a:pPr marL="285750" marR="0" lvl="0" indent="-28575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0" algn="l"/>
              </a:tabLst>
              <a:defRPr/>
            </a:pPr>
            <a:r>
              <a:rPr lang="es-CO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Cali</a:t>
            </a:r>
            <a:r>
              <a:rPr lang="es-CO" dirty="0">
                <a:latin typeface="Arial" charset="0"/>
                <a:ea typeface="Arial" charset="0"/>
                <a:cs typeface="Arial" charset="0"/>
              </a:rPr>
              <a:t> (2000 – 20 años)</a:t>
            </a:r>
          </a:p>
          <a:p>
            <a:pPr marL="285750" marR="0" lvl="0" indent="-28575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0" algn="l"/>
              </a:tabLst>
              <a:defRPr/>
            </a:pPr>
            <a:r>
              <a:rPr lang="es-CO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El Dorado </a:t>
            </a:r>
            <a:r>
              <a:rPr lang="es-CO" dirty="0">
                <a:latin typeface="Arial" charset="0"/>
                <a:ea typeface="Arial" charset="0"/>
                <a:cs typeface="Arial" charset="0"/>
              </a:rPr>
              <a:t>(2006 – 20 años)</a:t>
            </a:r>
          </a:p>
          <a:p>
            <a:pPr marL="285750" marR="0" lvl="0" indent="-28575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0" algn="l"/>
              </a:tabLst>
              <a:defRPr/>
            </a:pPr>
            <a:r>
              <a:rPr lang="es-CO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San Andrés y Providencia </a:t>
            </a:r>
            <a:r>
              <a:rPr lang="es-CO" dirty="0">
                <a:latin typeface="Arial" charset="0"/>
                <a:ea typeface="Arial" charset="0"/>
                <a:cs typeface="Arial" charset="0"/>
              </a:rPr>
              <a:t>(2007 – 15 años) Terminación anticipada (2013)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D2DB9F8-7C30-4741-8ED0-5AB9D0973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354254"/>
              </p:ext>
            </p:extLst>
          </p:nvPr>
        </p:nvGraphicFramePr>
        <p:xfrm>
          <a:off x="3954238" y="591721"/>
          <a:ext cx="2796239" cy="1215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{8EC20E35-A176-4012-BC5E-935CFFF8708E}</a:tableStyleId>
              </a:tblPr>
              <a:tblGrid>
                <a:gridCol w="2317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40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latin typeface="Work Sans"/>
                          <a:cs typeface="Aharoni" panose="02010803020104030203" pitchFamily="2" charset="-79"/>
                        </a:rPr>
                        <a:t>Tipo de Aeropuerto</a:t>
                      </a:r>
                      <a:endParaRPr lang="es-ES_tradnl" sz="1200" b="1" i="0" dirty="0">
                        <a:latin typeface="Work Sans"/>
                        <a:ea typeface="Arial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latin typeface="Work Sans"/>
                          <a:cs typeface="Aharoni" panose="02010803020104030203" pitchFamily="2" charset="-79"/>
                        </a:rPr>
                        <a:t>No</a:t>
                      </a:r>
                      <a:endParaRPr lang="es-ES_tradnl" sz="1200" b="1" i="0" dirty="0">
                        <a:latin typeface="Work Sans"/>
                        <a:ea typeface="Arial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54">
                <a:tc>
                  <a:txBody>
                    <a:bodyPr/>
                    <a:lstStyle/>
                    <a:p>
                      <a:pPr algn="l"/>
                      <a:r>
                        <a:rPr lang="es-ES_tradnl" sz="1200" dirty="0">
                          <a:latin typeface="Work Sans"/>
                          <a:cs typeface="Aharoni" panose="02010803020104030203" pitchFamily="2" charset="-79"/>
                        </a:rPr>
                        <a:t>Aeropuertos Concesionados</a:t>
                      </a:r>
                      <a:endParaRPr lang="es-ES_tradnl" sz="1200" b="0" i="0" dirty="0">
                        <a:latin typeface="Work Sans"/>
                        <a:ea typeface="Arial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latin typeface="Work Sans"/>
                          <a:cs typeface="Aharoni" panose="02010803020104030203" pitchFamily="2" charset="-79"/>
                        </a:rPr>
                        <a:t>16</a:t>
                      </a:r>
                      <a:endParaRPr lang="es-ES_tradnl" sz="1400" b="1" i="0" dirty="0">
                        <a:latin typeface="Work Sans"/>
                        <a:ea typeface="Arial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s-ES_tradnl" sz="1200" dirty="0">
                          <a:latin typeface="Work Sans"/>
                          <a:cs typeface="Aharoni" panose="02010803020104030203" pitchFamily="2" charset="-79"/>
                        </a:rPr>
                        <a:t>Aeropuertos No Concesionados</a:t>
                      </a:r>
                      <a:endParaRPr lang="es-ES_tradnl" sz="1200" b="0" i="0" dirty="0">
                        <a:latin typeface="Work Sans"/>
                        <a:ea typeface="Arial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latin typeface="Work Sans"/>
                          <a:cs typeface="Aharoni" panose="02010803020104030203" pitchFamily="2" charset="-79"/>
                        </a:rPr>
                        <a:t>58</a:t>
                      </a:r>
                      <a:endParaRPr lang="es-ES_tradnl" sz="1400" b="1" i="0" dirty="0">
                        <a:latin typeface="Work Sans"/>
                        <a:ea typeface="Arial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153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latin typeface="Work Sans"/>
                          <a:cs typeface="Aharoni" panose="02010803020104030203" pitchFamily="2" charset="-79"/>
                        </a:rPr>
                        <a:t>Total</a:t>
                      </a:r>
                      <a:endParaRPr lang="es-ES_tradnl" sz="1200" b="1" i="0" dirty="0">
                        <a:latin typeface="Work Sans"/>
                        <a:ea typeface="Arial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latin typeface="Work Sans"/>
                          <a:cs typeface="Aharoni" panose="02010803020104030203" pitchFamily="2" charset="-79"/>
                        </a:rPr>
                        <a:t>74</a:t>
                      </a:r>
                      <a:endParaRPr lang="es-ES_tradnl" sz="1400" b="1" i="0" dirty="0">
                        <a:latin typeface="Work Sans"/>
                        <a:ea typeface="Arial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14F8C37-B0D7-454F-868E-E7EEAB571639}"/>
              </a:ext>
            </a:extLst>
          </p:cNvPr>
          <p:cNvSpPr txBox="1"/>
          <p:nvPr/>
        </p:nvSpPr>
        <p:spPr>
          <a:xfrm>
            <a:off x="9010" y="3495022"/>
            <a:ext cx="43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0" algn="l"/>
              </a:tabLst>
              <a:defRPr/>
            </a:pPr>
            <a:r>
              <a:rPr lang="es-CO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Concesión Grupo de aeropuertos Centro Norte </a:t>
            </a:r>
            <a:r>
              <a:rPr lang="es-CO" b="1" dirty="0">
                <a:latin typeface="Arial" charset="0"/>
                <a:ea typeface="Arial" charset="0"/>
                <a:cs typeface="Arial" charset="0"/>
              </a:rPr>
              <a:t>(2008 - 2033):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EC8DEE-7D3E-415B-AC12-F2E2ED8487C7}"/>
              </a:ext>
            </a:extLst>
          </p:cNvPr>
          <p:cNvSpPr txBox="1"/>
          <p:nvPr/>
        </p:nvSpPr>
        <p:spPr>
          <a:xfrm>
            <a:off x="4185196" y="3505372"/>
            <a:ext cx="43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0" algn="l"/>
              </a:tabLst>
              <a:defRPr/>
            </a:pPr>
            <a:r>
              <a:rPr lang="es-CO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Concesión Grupo de Aeropuertos Nororiente </a:t>
            </a:r>
            <a:r>
              <a:rPr lang="es-CO" b="1" dirty="0">
                <a:latin typeface="Arial" charset="0"/>
                <a:ea typeface="Arial" charset="0"/>
                <a:cs typeface="Arial" charset="0"/>
              </a:rPr>
              <a:t>(2010 - 2034):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883899C-E0B0-498E-9DEB-366881AADB0D}"/>
              </a:ext>
            </a:extLst>
          </p:cNvPr>
          <p:cNvSpPr/>
          <p:nvPr/>
        </p:nvSpPr>
        <p:spPr>
          <a:xfrm>
            <a:off x="301846" y="3958637"/>
            <a:ext cx="3371546" cy="60016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O" sz="1100" b="1" dirty="0">
                <a:latin typeface="Arial" charset="0"/>
                <a:ea typeface="Arial" charset="0"/>
                <a:cs typeface="Arial" charset="0"/>
              </a:rPr>
              <a:t>Medellín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O" sz="1100" b="1" dirty="0">
                <a:latin typeface="Arial" charset="0"/>
                <a:ea typeface="Arial" charset="0"/>
                <a:cs typeface="Arial" charset="0"/>
              </a:rPr>
              <a:t>Rionegro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O" sz="1100" b="1" dirty="0">
                <a:latin typeface="Arial" charset="0"/>
                <a:ea typeface="Arial" charset="0"/>
                <a:cs typeface="Arial" charset="0"/>
              </a:rPr>
              <a:t>Quibdó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O" sz="1100" b="1" dirty="0">
                <a:latin typeface="Arial" charset="0"/>
                <a:ea typeface="Arial" charset="0"/>
                <a:cs typeface="Arial" charset="0"/>
              </a:rPr>
              <a:t>Carepa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O" sz="1100" b="1" dirty="0">
                <a:latin typeface="Arial" charset="0"/>
                <a:ea typeface="Arial" charset="0"/>
                <a:cs typeface="Arial" charset="0"/>
              </a:rPr>
              <a:t>Montería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O" sz="1100" b="1" dirty="0">
                <a:latin typeface="Arial" charset="0"/>
                <a:ea typeface="Arial" charset="0"/>
                <a:cs typeface="Arial" charset="0"/>
              </a:rPr>
              <a:t>Corozal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BBA56B7-712B-4F17-806C-32348F7EB410}"/>
              </a:ext>
            </a:extLst>
          </p:cNvPr>
          <p:cNvSpPr/>
          <p:nvPr/>
        </p:nvSpPr>
        <p:spPr>
          <a:xfrm>
            <a:off x="4441066" y="3987994"/>
            <a:ext cx="3371546" cy="60016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O" sz="1100" b="1" dirty="0">
                <a:latin typeface="Arial" charset="0"/>
                <a:ea typeface="Arial" charset="0"/>
                <a:cs typeface="Arial" charset="0"/>
              </a:rPr>
              <a:t>Santa Marta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O" sz="1100" b="1" dirty="0">
                <a:latin typeface="Arial" charset="0"/>
                <a:ea typeface="Arial" charset="0"/>
                <a:cs typeface="Arial" charset="0"/>
              </a:rPr>
              <a:t>Cúcuta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O" sz="1100" b="1" dirty="0">
                <a:latin typeface="Arial" charset="0"/>
                <a:ea typeface="Arial" charset="0"/>
                <a:cs typeface="Arial" charset="0"/>
              </a:rPr>
              <a:t>Valledupar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O" sz="1100" b="1" dirty="0">
                <a:latin typeface="Arial" charset="0"/>
                <a:ea typeface="Arial" charset="0"/>
                <a:cs typeface="Arial" charset="0"/>
              </a:rPr>
              <a:t>Barrancabermeja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O" sz="1100" b="1" dirty="0">
                <a:latin typeface="Arial" charset="0"/>
                <a:ea typeface="Arial" charset="0"/>
                <a:cs typeface="Arial" charset="0"/>
              </a:rPr>
              <a:t>Riohacha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O" sz="1100" b="1" dirty="0">
                <a:latin typeface="Arial" charset="0"/>
                <a:ea typeface="Arial" charset="0"/>
                <a:cs typeface="Arial" charset="0"/>
              </a:rPr>
              <a:t>Bucaramanga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1894D9B-3F48-4003-A388-1067F856F09C}"/>
              </a:ext>
            </a:extLst>
          </p:cNvPr>
          <p:cNvSpPr/>
          <p:nvPr/>
        </p:nvSpPr>
        <p:spPr>
          <a:xfrm>
            <a:off x="158972" y="23625"/>
            <a:ext cx="46057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buClrTx/>
              <a:tabLst>
                <a:tab pos="0" algn="l"/>
              </a:tabLst>
              <a:defRPr/>
            </a:pPr>
            <a:r>
              <a:rPr lang="es-CO" sz="3000" dirty="0">
                <a:solidFill>
                  <a:srgbClr val="0054BC"/>
                </a:solidFill>
                <a:latin typeface="Work Sans Light"/>
                <a:sym typeface="Work Sans Light"/>
              </a:rPr>
              <a:t>Aeropuertos</a:t>
            </a:r>
            <a:r>
              <a:rPr lang="es-CO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CO" sz="3000" dirty="0">
                <a:solidFill>
                  <a:srgbClr val="0054BC"/>
                </a:solidFill>
                <a:latin typeface="Work Sans Light"/>
              </a:rPr>
              <a:t>Concesionados</a:t>
            </a:r>
            <a:endParaRPr lang="es-CO" b="1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D09AEC4-65D3-401C-BD6A-AB8F5ABA2274}"/>
              </a:ext>
            </a:extLst>
          </p:cNvPr>
          <p:cNvSpPr txBox="1"/>
          <p:nvPr/>
        </p:nvSpPr>
        <p:spPr>
          <a:xfrm>
            <a:off x="269468" y="292268"/>
            <a:ext cx="667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defRPr/>
            </a:pPr>
            <a:r>
              <a:rPr lang="es-CO" sz="20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Aeropuertos Concesionados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34A4E98A-65BD-49C7-8601-FEAC5C4BB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482887"/>
              </p:ext>
            </p:extLst>
          </p:nvPr>
        </p:nvGraphicFramePr>
        <p:xfrm>
          <a:off x="1074395" y="761088"/>
          <a:ext cx="3874898" cy="4090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449">
                  <a:extLst>
                    <a:ext uri="{9D8B030D-6E8A-4147-A177-3AD203B41FA5}">
                      <a16:colId xmlns:a16="http://schemas.microsoft.com/office/drawing/2014/main" val="441362110"/>
                    </a:ext>
                  </a:extLst>
                </a:gridCol>
                <a:gridCol w="1937449">
                  <a:extLst>
                    <a:ext uri="{9D8B030D-6E8A-4147-A177-3AD203B41FA5}">
                      <a16:colId xmlns:a16="http://schemas.microsoft.com/office/drawing/2014/main" val="1200518333"/>
                    </a:ext>
                  </a:extLst>
                </a:gridCol>
              </a:tblGrid>
              <a:tr h="3010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Aeropuerto</a:t>
                      </a:r>
                      <a:endParaRPr lang="es-CO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23F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Ciudad</a:t>
                      </a:r>
                      <a:endParaRPr lang="es-CO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23F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482473"/>
                  </a:ext>
                </a:extLst>
              </a:tr>
              <a:tr h="1987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Dorado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Bogotá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92815"/>
                  </a:ext>
                </a:extLst>
              </a:tr>
              <a:tr h="1987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Dorado - Pista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Bogotá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568054"/>
                  </a:ext>
                </a:extLst>
              </a:tr>
              <a:tr h="1987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Rafael Nuñez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Cartagena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956042"/>
                  </a:ext>
                </a:extLst>
              </a:tr>
              <a:tr h="1987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Alfonso Bonilla Aragón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926393"/>
                  </a:ext>
                </a:extLst>
              </a:tr>
              <a:tr h="1987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José María Córdova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Rionegro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767612"/>
                  </a:ext>
                </a:extLst>
              </a:tr>
              <a:tr h="1987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Olaya Herrera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Medellín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443051"/>
                  </a:ext>
                </a:extLst>
              </a:tr>
              <a:tr h="1987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Antonio Roldan Betancourt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Carepa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69263"/>
                  </a:ext>
                </a:extLst>
              </a:tr>
              <a:tr h="1987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Garzones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Montería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136420"/>
                  </a:ext>
                </a:extLst>
              </a:tr>
              <a:tr h="1987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Brujas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Corozal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994357"/>
                  </a:ext>
                </a:extLst>
              </a:tr>
              <a:tr h="1987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Caraño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Quibdó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875039"/>
                  </a:ext>
                </a:extLst>
              </a:tr>
              <a:tr h="1987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Alfonso Lopez Pumarejo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Valledupar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16896"/>
                  </a:ext>
                </a:extLst>
              </a:tr>
              <a:tr h="1987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Simón Bolívar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Marta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01740"/>
                  </a:ext>
                </a:extLst>
              </a:tr>
              <a:tr h="1987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Palonegro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Bucaramanga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569753"/>
                  </a:ext>
                </a:extLst>
              </a:tr>
              <a:tr h="1987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Almirante Padilla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Riohacha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024390"/>
                  </a:ext>
                </a:extLst>
              </a:tr>
              <a:tr h="1987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Camilo Daza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Cúcuta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203689"/>
                  </a:ext>
                </a:extLst>
              </a:tr>
              <a:tr h="1987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Yariguíes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Barrancabermeja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898276"/>
                  </a:ext>
                </a:extLst>
              </a:tr>
              <a:tr h="1987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Ernesto Cortissoz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Barranquilla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697422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7511AF28-D82A-402D-B5EC-E65FEC01A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386" y="761088"/>
            <a:ext cx="299085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6A7E781-D1BD-49E9-BAAB-0812C937E8A9}"/>
              </a:ext>
            </a:extLst>
          </p:cNvPr>
          <p:cNvSpPr/>
          <p:nvPr/>
        </p:nvSpPr>
        <p:spPr>
          <a:xfrm>
            <a:off x="2306972" y="2388662"/>
            <a:ext cx="3523230" cy="467646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67469" y="544794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/>
              <a:t>Contenido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2703067" y="1931041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Concesiones aeroportuarias a cargo de la ANI</a:t>
            </a:r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2"/>
          </p:nvPr>
        </p:nvSpPr>
        <p:spPr>
          <a:xfrm>
            <a:off x="2702628" y="1482649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Balance General</a:t>
            </a:r>
            <a:endParaRPr sz="1200"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3"/>
          </p:nvPr>
        </p:nvSpPr>
        <p:spPr>
          <a:xfrm>
            <a:off x="2703067" y="2370077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Evolución tráfico de pasajeros - carga </a:t>
            </a: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4"/>
          </p:nvPr>
        </p:nvSpPr>
        <p:spPr>
          <a:xfrm>
            <a:off x="2703067" y="2851304"/>
            <a:ext cx="326488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Evolución de las inversiones</a:t>
            </a: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5"/>
          </p:nvPr>
        </p:nvSpPr>
        <p:spPr>
          <a:xfrm>
            <a:off x="1998109" y="1549329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01.</a:t>
            </a:r>
            <a:endParaRPr sz="1200"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6"/>
          </p:nvPr>
        </p:nvSpPr>
        <p:spPr>
          <a:xfrm>
            <a:off x="5989886" y="1931041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Principales obras en curso </a:t>
            </a:r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7"/>
          </p:nvPr>
        </p:nvSpPr>
        <p:spPr>
          <a:xfrm>
            <a:off x="1998108" y="2018994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02.</a:t>
            </a:r>
            <a:endParaRPr sz="1200"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8"/>
          </p:nvPr>
        </p:nvSpPr>
        <p:spPr>
          <a:xfrm>
            <a:off x="1998835" y="2454319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03.</a:t>
            </a:r>
            <a:endParaRPr sz="1200"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9"/>
          </p:nvPr>
        </p:nvSpPr>
        <p:spPr>
          <a:xfrm>
            <a:off x="1998835" y="2936765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/>
              <a:t>04.</a:t>
            </a:r>
            <a:endParaRPr sz="1200"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3"/>
          </p:nvPr>
        </p:nvSpPr>
        <p:spPr>
          <a:xfrm>
            <a:off x="5989447" y="1487491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Principales hitos 2014-2018</a:t>
            </a:r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4"/>
          </p:nvPr>
        </p:nvSpPr>
        <p:spPr>
          <a:xfrm>
            <a:off x="5989886" y="2374919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Proyección de Inversiones (2019/2022)</a:t>
            </a:r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5"/>
          </p:nvPr>
        </p:nvSpPr>
        <p:spPr>
          <a:xfrm>
            <a:off x="5988999" y="2856146"/>
            <a:ext cx="352323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sz="1200" dirty="0"/>
              <a:t>Retos</a:t>
            </a:r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6"/>
          </p:nvPr>
        </p:nvSpPr>
        <p:spPr>
          <a:xfrm>
            <a:off x="5359159" y="1554171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05.</a:t>
            </a:r>
            <a:endParaRPr sz="1200" dirty="0"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7"/>
          </p:nvPr>
        </p:nvSpPr>
        <p:spPr>
          <a:xfrm>
            <a:off x="5359158" y="2023836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06.</a:t>
            </a:r>
            <a:endParaRPr sz="1200" dirty="0"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8"/>
          </p:nvPr>
        </p:nvSpPr>
        <p:spPr>
          <a:xfrm>
            <a:off x="5359885" y="2459161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07.</a:t>
            </a:r>
            <a:endParaRPr sz="1200" dirty="0"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9"/>
          </p:nvPr>
        </p:nvSpPr>
        <p:spPr>
          <a:xfrm>
            <a:off x="5359885" y="2941607"/>
            <a:ext cx="848115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/>
              <a:t>08.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427032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2101" y="131791"/>
            <a:ext cx="5006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defRPr/>
            </a:pPr>
            <a:r>
              <a:rPr lang="es-CO" sz="15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Evolución tráfico de pasajeros </a:t>
            </a:r>
          </a:p>
          <a:p>
            <a:pPr marL="257175" indent="-257175" defTabSz="685800">
              <a:defRPr/>
            </a:pPr>
            <a:r>
              <a:rPr lang="es-CO" sz="1500" b="1" dirty="0">
                <a:solidFill>
                  <a:srgbClr val="EC6707"/>
                </a:solidFill>
                <a:latin typeface="Arial" charset="0"/>
                <a:ea typeface="Arial" charset="0"/>
                <a:cs typeface="Arial" charset="0"/>
              </a:rPr>
              <a:t>2010-2018</a:t>
            </a:r>
            <a:r>
              <a:rPr lang="es-CO" sz="15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 (aeropuertos concesionados)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2048C26-0AC6-4677-AC75-F139D89EB16A}"/>
              </a:ext>
            </a:extLst>
          </p:cNvPr>
          <p:cNvSpPr txBox="1"/>
          <p:nvPr/>
        </p:nvSpPr>
        <p:spPr>
          <a:xfrm>
            <a:off x="683288" y="4665461"/>
            <a:ext cx="2985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Millones de pasajeros por año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401E865-FA2E-4A15-B449-1A722327A6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712000"/>
              </p:ext>
            </p:extLst>
          </p:nvPr>
        </p:nvGraphicFramePr>
        <p:xfrm>
          <a:off x="-88490" y="963103"/>
          <a:ext cx="9232490" cy="3825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8216257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2815</Words>
  <Application>Microsoft Office PowerPoint</Application>
  <PresentationFormat>Presentación en pantalla (16:9)</PresentationFormat>
  <Paragraphs>564</Paragraphs>
  <Slides>35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Courier New</vt:lpstr>
      <vt:lpstr>Wingdings</vt:lpstr>
      <vt:lpstr>Work Sans</vt:lpstr>
      <vt:lpstr>Work Sans Light</vt:lpstr>
      <vt:lpstr>Work Sans SemiBold</vt:lpstr>
      <vt:lpstr>Presidencia de Colomba</vt:lpstr>
      <vt:lpstr>Presentación de PowerPoint</vt:lpstr>
      <vt:lpstr>Contenido</vt:lpstr>
      <vt:lpstr>Contenido</vt:lpstr>
      <vt:lpstr>Presentación de PowerPoint</vt:lpstr>
      <vt:lpstr>Contenido</vt:lpstr>
      <vt:lpstr>Presentación de PowerPoint</vt:lpstr>
      <vt:lpstr>Presentación de PowerPoint</vt:lpstr>
      <vt:lpstr>Contenido</vt:lpstr>
      <vt:lpstr>Presentación de PowerPoint</vt:lpstr>
      <vt:lpstr>Presentación de PowerPoint</vt:lpstr>
      <vt:lpstr>Contenido</vt:lpstr>
      <vt:lpstr>Presentación de PowerPoint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Contenido</vt:lpstr>
      <vt:lpstr>Presentación de PowerPoint</vt:lpstr>
      <vt:lpstr>Presentación de PowerPoint</vt:lpstr>
      <vt:lpstr>Contenido</vt:lpstr>
      <vt:lpstr>Presentación de PowerPoint</vt:lpstr>
      <vt:lpstr>Contenido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Edgardo Garciaherreros Barrera</dc:creator>
  <cp:lastModifiedBy>Elkin Mauricio Escobar Sarmiento</cp:lastModifiedBy>
  <cp:revision>30</cp:revision>
  <cp:lastPrinted>2019-06-27T12:03:40Z</cp:lastPrinted>
  <dcterms:modified xsi:type="dcterms:W3CDTF">2019-08-28T14:56:11Z</dcterms:modified>
</cp:coreProperties>
</file>