
<file path=[Content_Types].xml><?xml version="1.0" encoding="utf-8"?>
<Types xmlns="http://schemas.openxmlformats.org/package/2006/content-types">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33"/>
  </p:notesMasterIdLst>
  <p:handoutMasterIdLst>
    <p:handoutMasterId r:id="rId34"/>
  </p:handoutMasterIdLst>
  <p:sldIdLst>
    <p:sldId id="333" r:id="rId2"/>
    <p:sldId id="256" r:id="rId3"/>
    <p:sldId id="267" r:id="rId4"/>
    <p:sldId id="323" r:id="rId5"/>
    <p:sldId id="305" r:id="rId6"/>
    <p:sldId id="291" r:id="rId7"/>
    <p:sldId id="306" r:id="rId8"/>
    <p:sldId id="310" r:id="rId9"/>
    <p:sldId id="322" r:id="rId10"/>
    <p:sldId id="317" r:id="rId11"/>
    <p:sldId id="318" r:id="rId12"/>
    <p:sldId id="319" r:id="rId13"/>
    <p:sldId id="259" r:id="rId14"/>
    <p:sldId id="324" r:id="rId15"/>
    <p:sldId id="293" r:id="rId16"/>
    <p:sldId id="311" r:id="rId17"/>
    <p:sldId id="312" r:id="rId18"/>
    <p:sldId id="309" r:id="rId19"/>
    <p:sldId id="292" r:id="rId20"/>
    <p:sldId id="325" r:id="rId21"/>
    <p:sldId id="326" r:id="rId22"/>
    <p:sldId id="268" r:id="rId23"/>
    <p:sldId id="327" r:id="rId24"/>
    <p:sldId id="328" r:id="rId25"/>
    <p:sldId id="329" r:id="rId26"/>
    <p:sldId id="315" r:id="rId27"/>
    <p:sldId id="330" r:id="rId28"/>
    <p:sldId id="331" r:id="rId29"/>
    <p:sldId id="316" r:id="rId30"/>
    <p:sldId id="332" r:id="rId31"/>
    <p:sldId id="313"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Enrique Roa Cardozo" initials="LERC" lastIdx="1" clrIdx="0">
    <p:extLst>
      <p:ext uri="{19B8F6BF-5375-455C-9EA6-DF929625EA0E}">
        <p15:presenceInfo xmlns:p15="http://schemas.microsoft.com/office/powerpoint/2012/main" userId="S-1-5-21-3051965652-3127979759-413745243-2618" providerId="AD"/>
      </p:ext>
    </p:extLst>
  </p:cmAuthor>
  <p:cmAuthor id="2" name="Carolina Morera Barragan" initials="CB" lastIdx="3" clrIdx="1">
    <p:extLst>
      <p:ext uri="{19B8F6BF-5375-455C-9EA6-DF929625EA0E}">
        <p15:presenceInfo xmlns:p15="http://schemas.microsoft.com/office/powerpoint/2012/main" userId="S::cmorera@ani.gov.co::ee339f97-18c5-426f-8ad1-4b46c0a120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F4"/>
    <a:srgbClr val="0054BC"/>
    <a:srgbClr val="FF9933"/>
    <a:srgbClr val="CC6600"/>
    <a:srgbClr val="000000"/>
    <a:srgbClr val="B7CFFF"/>
    <a:srgbClr val="069169"/>
    <a:srgbClr val="DCE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ANI\Escritorio\07.%20Historico%20toneladas%20transportadas%2031%20de%20julio%202019%20WC.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ANI\Escritorio\07.%20Historico%20toneladas%20transportadas%2031%20de%20julio%202019%20W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a:pPr>
            <a:r>
              <a:rPr lang="es-CO" sz="1400" b="1"/>
              <a:t>Avance corredor Bogotá - Belencito </a:t>
            </a:r>
          </a:p>
        </c:rich>
      </c:tx>
      <c:overlay val="0"/>
      <c:spPr>
        <a:noFill/>
        <a:ln w="25400">
          <a:noFill/>
        </a:ln>
      </c:spPr>
    </c:title>
    <c:autoTitleDeleted val="0"/>
    <c:plotArea>
      <c:layout>
        <c:manualLayout>
          <c:layoutTarget val="inner"/>
          <c:xMode val="edge"/>
          <c:yMode val="edge"/>
          <c:x val="0.43636000133695052"/>
          <c:y val="0.10178168500335438"/>
          <c:w val="0.50493632003144606"/>
          <c:h val="0.75246274801191415"/>
        </c:manualLayout>
      </c:layout>
      <c:barChart>
        <c:barDir val="bar"/>
        <c:grouping val="clustered"/>
        <c:varyColors val="0"/>
        <c:ser>
          <c:idx val="0"/>
          <c:order val="0"/>
          <c:tx>
            <c:strRef>
              <c:f>'Bogotá - Belencito'!$C$241</c:f>
              <c:strCache>
                <c:ptCount val="1"/>
                <c:pt idx="0">
                  <c:v>Presupuesto Contractual</c:v>
                </c:pt>
              </c:strCache>
            </c:strRef>
          </c:tx>
          <c:spPr>
            <a:solidFill>
              <a:schemeClr val="accent5">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'Bogotá - Belencito'!$B$242:$B$253</c:f>
              <c:strCache>
                <c:ptCount val="12"/>
                <c:pt idx="0">
                  <c:v> I - INTERVENCIÓN A PUNTOS CRÍTICOS </c:v>
                </c:pt>
                <c:pt idx="1">
                  <c:v> II - MANTENIMIENTO Y CONSERVACIÓN DEL CORREDOR </c:v>
                </c:pt>
                <c:pt idx="2">
                  <c:v> III - ADMINISTRACIÓN CONSERVACIÓN Y MANTENIMIENTO DEL MATERIAL RODANTE </c:v>
                </c:pt>
                <c:pt idx="3">
                  <c:v> IV - ATENCIÓN DE EMERGENCIAS </c:v>
                </c:pt>
                <c:pt idx="4">
                  <c:v> V - SEÑALIZACIÓN </c:v>
                </c:pt>
                <c:pt idx="5">
                  <c:v> VI - OBRAS COMPLEMENTARIAS  </c:v>
                </c:pt>
                <c:pt idx="6">
                  <c:v> VII - GASTOS DE ADMINISTRACIÓN </c:v>
                </c:pt>
                <c:pt idx="7">
                  <c:v> VIII - CONTROL DE TRÁFICO </c:v>
                </c:pt>
                <c:pt idx="8">
                  <c:v> IX - VIGILANCIA </c:v>
                </c:pt>
                <c:pt idx="9">
                  <c:v> X - PROGRAMAS Y ACTIVIDADES SOCIO-AMBIENTALES </c:v>
                </c:pt>
                <c:pt idx="10">
                  <c:v> XI - RUBRO ESTUDIOS Y DISEÑOS PUNTOS CRÍTICOS O ESTUDIOS COMPLEMENTARIOS </c:v>
                </c:pt>
                <c:pt idx="11">
                  <c:v> XII - PÓLIZAS </c:v>
                </c:pt>
              </c:strCache>
            </c:strRef>
          </c:cat>
          <c:val>
            <c:numRef>
              <c:f>'Bogotá - Belencito'!$C$242:$C$253</c:f>
              <c:numCache>
                <c:formatCode>_(* #,##0.00_);_(* \(#,##0.00\);_(* "-"??_);_(@_)</c:formatCode>
                <c:ptCount val="12"/>
                <c:pt idx="0">
                  <c:v>14231</c:v>
                </c:pt>
                <c:pt idx="1">
                  <c:v>33029.670021999998</c:v>
                </c:pt>
                <c:pt idx="2">
                  <c:v>1344.434383</c:v>
                </c:pt>
                <c:pt idx="3">
                  <c:v>9581.0303810000005</c:v>
                </c:pt>
                <c:pt idx="4">
                  <c:v>445.94070599999998</c:v>
                </c:pt>
                <c:pt idx="5">
                  <c:v>15600.016084000001</c:v>
                </c:pt>
                <c:pt idx="6">
                  <c:v>17487.085852</c:v>
                </c:pt>
                <c:pt idx="7">
                  <c:v>12622.429995</c:v>
                </c:pt>
                <c:pt idx="8">
                  <c:v>4987.077456</c:v>
                </c:pt>
                <c:pt idx="9">
                  <c:v>3874.4463569999998</c:v>
                </c:pt>
                <c:pt idx="10">
                  <c:v>2308.1570000000002</c:v>
                </c:pt>
                <c:pt idx="11">
                  <c:v>1817.7172029999999</c:v>
                </c:pt>
              </c:numCache>
            </c:numRef>
          </c:val>
          <c:extLst>
            <c:ext xmlns:c16="http://schemas.microsoft.com/office/drawing/2014/chart" uri="{C3380CC4-5D6E-409C-BE32-E72D297353CC}">
              <c16:uniqueId val="{00000000-FF65-4A28-9A67-F1DEFED2187A}"/>
            </c:ext>
          </c:extLst>
        </c:ser>
        <c:ser>
          <c:idx val="1"/>
          <c:order val="1"/>
          <c:tx>
            <c:strRef>
              <c:f>'Bogotá - Belencito'!$D$241</c:f>
              <c:strCache>
                <c:ptCount val="1"/>
                <c:pt idx="0">
                  <c:v>Ejecutado </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dLbl>
              <c:idx val="0"/>
              <c:layout>
                <c:manualLayout>
                  <c:x val="-1.4344840728309612E-16"/>
                  <c:y val="-6.4767219219443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65-4A28-9A67-F1DEFED2187A}"/>
                </c:ext>
              </c:extLst>
            </c:dLbl>
            <c:dLbl>
              <c:idx val="1"/>
              <c:layout>
                <c:manualLayout>
                  <c:x val="1.9561372419726469E-3"/>
                  <c:y val="-9.71508288291642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65-4A28-9A67-F1DEFED2187A}"/>
                </c:ext>
              </c:extLst>
            </c:dLbl>
            <c:dLbl>
              <c:idx val="2"/>
              <c:layout>
                <c:manualLayout>
                  <c:x val="0"/>
                  <c:y val="-6.476721921944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65-4A28-9A67-F1DEFED2187A}"/>
                </c:ext>
              </c:extLst>
            </c:dLbl>
            <c:dLbl>
              <c:idx val="3"/>
              <c:layout>
                <c:manualLayout>
                  <c:x val="0"/>
                  <c:y val="-9.71508288291642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65-4A28-9A67-F1DEFED2187A}"/>
                </c:ext>
              </c:extLst>
            </c:dLbl>
            <c:dLbl>
              <c:idx val="4"/>
              <c:layout>
                <c:manualLayout>
                  <c:x val="0"/>
                  <c:y val="-6.476721921944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65-4A28-9A67-F1DEFED2187A}"/>
                </c:ext>
              </c:extLst>
            </c:dLbl>
            <c:dLbl>
              <c:idx val="5"/>
              <c:layout>
                <c:manualLayout>
                  <c:x val="0"/>
                  <c:y val="-6.476721921944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65-4A28-9A67-F1DEFED2187A}"/>
                </c:ext>
              </c:extLst>
            </c:dLbl>
            <c:dLbl>
              <c:idx val="6"/>
              <c:layout>
                <c:manualLayout>
                  <c:x val="-7.1724203641548061E-17"/>
                  <c:y val="-6.476721921944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65-4A28-9A67-F1DEFED2187A}"/>
                </c:ext>
              </c:extLst>
            </c:dLbl>
            <c:dLbl>
              <c:idx val="7"/>
              <c:layout>
                <c:manualLayout>
                  <c:x val="-7.1724203641548061E-17"/>
                  <c:y val="-6.476721921944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65-4A28-9A67-F1DEFED2187A}"/>
                </c:ext>
              </c:extLst>
            </c:dLbl>
            <c:dLbl>
              <c:idx val="8"/>
              <c:layout>
                <c:manualLayout>
                  <c:x val="-7.1724203641548061E-17"/>
                  <c:y val="-6.476721921944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65-4A28-9A67-F1DEFED2187A}"/>
                </c:ext>
              </c:extLst>
            </c:dLbl>
            <c:dLbl>
              <c:idx val="9"/>
              <c:layout>
                <c:manualLayout>
                  <c:x val="0"/>
                  <c:y val="-6.47672192194431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65-4A28-9A67-F1DEFED2187A}"/>
                </c:ext>
              </c:extLst>
            </c:dLbl>
            <c:dLbl>
              <c:idx val="10"/>
              <c:layout>
                <c:manualLayout>
                  <c:x val="0"/>
                  <c:y val="-6.476721921944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65-4A28-9A67-F1DEFED2187A}"/>
                </c:ext>
              </c:extLst>
            </c:dLbl>
            <c:dLbl>
              <c:idx val="11"/>
              <c:layout>
                <c:manualLayout>
                  <c:x val="0"/>
                  <c:y val="-6.47672192194426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65-4A28-9A67-F1DEFED2187A}"/>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'Bogotá - Belencito'!$B$242:$B$253</c:f>
              <c:strCache>
                <c:ptCount val="12"/>
                <c:pt idx="0">
                  <c:v> I - INTERVENCIÓN A PUNTOS CRÍTICOS </c:v>
                </c:pt>
                <c:pt idx="1">
                  <c:v> II - MANTENIMIENTO Y CONSERVACIÓN DEL CORREDOR </c:v>
                </c:pt>
                <c:pt idx="2">
                  <c:v> III - ADMINISTRACIÓN CONSERVACIÓN Y MANTENIMIENTO DEL MATERIAL RODANTE </c:v>
                </c:pt>
                <c:pt idx="3">
                  <c:v> IV - ATENCIÓN DE EMERGENCIAS </c:v>
                </c:pt>
                <c:pt idx="4">
                  <c:v> V - SEÑALIZACIÓN </c:v>
                </c:pt>
                <c:pt idx="5">
                  <c:v> VI - OBRAS COMPLEMENTARIAS  </c:v>
                </c:pt>
                <c:pt idx="6">
                  <c:v> VII - GASTOS DE ADMINISTRACIÓN </c:v>
                </c:pt>
                <c:pt idx="7">
                  <c:v> VIII - CONTROL DE TRÁFICO </c:v>
                </c:pt>
                <c:pt idx="8">
                  <c:v> IX - VIGILANCIA </c:v>
                </c:pt>
                <c:pt idx="9">
                  <c:v> X - PROGRAMAS Y ACTIVIDADES SOCIO-AMBIENTALES </c:v>
                </c:pt>
                <c:pt idx="10">
                  <c:v> XI - RUBRO ESTUDIOS Y DISEÑOS PUNTOS CRÍTICOS O ESTUDIOS COMPLEMENTARIOS </c:v>
                </c:pt>
                <c:pt idx="11">
                  <c:v> XII - PÓLIZAS </c:v>
                </c:pt>
              </c:strCache>
            </c:strRef>
          </c:cat>
          <c:val>
            <c:numRef>
              <c:f>'Bogotá - Belencito'!$D$242:$D$253</c:f>
              <c:numCache>
                <c:formatCode>_(* #,##0.00_);_(* \(#,##0.00\);_(* "-"??_);_(@_)</c:formatCode>
                <c:ptCount val="12"/>
                <c:pt idx="0">
                  <c:v>14231</c:v>
                </c:pt>
                <c:pt idx="1">
                  <c:v>32327.12753562487</c:v>
                </c:pt>
                <c:pt idx="2">
                  <c:v>1044.41119443963</c:v>
                </c:pt>
                <c:pt idx="3">
                  <c:v>9496.5253756530674</c:v>
                </c:pt>
                <c:pt idx="4">
                  <c:v>445.94070611199999</c:v>
                </c:pt>
                <c:pt idx="5">
                  <c:v>14118.636246307859</c:v>
                </c:pt>
                <c:pt idx="6">
                  <c:v>16595.827713456885</c:v>
                </c:pt>
                <c:pt idx="7">
                  <c:v>12106.447207036697</c:v>
                </c:pt>
                <c:pt idx="8">
                  <c:v>4788.0409467519985</c:v>
                </c:pt>
                <c:pt idx="9">
                  <c:v>3582.1917960133915</c:v>
                </c:pt>
                <c:pt idx="10">
                  <c:v>2078.5026450304213</c:v>
                </c:pt>
                <c:pt idx="11">
                  <c:v>1817.717205500001</c:v>
                </c:pt>
              </c:numCache>
            </c:numRef>
          </c:val>
          <c:extLst>
            <c:ext xmlns:c16="http://schemas.microsoft.com/office/drawing/2014/chart" uri="{C3380CC4-5D6E-409C-BE32-E72D297353CC}">
              <c16:uniqueId val="{0000000D-FF65-4A28-9A67-F1DEFED2187A}"/>
            </c:ext>
          </c:extLst>
        </c:ser>
        <c:dLbls>
          <c:showLegendKey val="0"/>
          <c:showVal val="0"/>
          <c:showCatName val="0"/>
          <c:showSerName val="0"/>
          <c:showPercent val="0"/>
          <c:showBubbleSize val="0"/>
        </c:dLbls>
        <c:gapWidth val="182"/>
        <c:axId val="219343872"/>
        <c:axId val="312093504"/>
      </c:barChart>
      <c:catAx>
        <c:axId val="21934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s-CO"/>
          </a:p>
        </c:txPr>
        <c:crossAx val="312093504"/>
        <c:crosses val="autoZero"/>
        <c:auto val="1"/>
        <c:lblAlgn val="ctr"/>
        <c:lblOffset val="100"/>
        <c:noMultiLvlLbl val="0"/>
      </c:catAx>
      <c:valAx>
        <c:axId val="312093504"/>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ln w="6350">
            <a:noFill/>
          </a:ln>
        </c:spPr>
        <c:txPr>
          <a:bodyPr rot="0" vert="horz"/>
          <a:lstStyle/>
          <a:p>
            <a:pPr>
              <a:defRPr/>
            </a:pPr>
            <a:endParaRPr lang="es-CO"/>
          </a:p>
        </c:txPr>
        <c:crossAx val="219343872"/>
        <c:crosses val="autoZero"/>
        <c:crossBetween val="between"/>
      </c:valAx>
      <c:spPr>
        <a:noFill/>
        <a:ln w="25400">
          <a:noFill/>
        </a:ln>
      </c:spPr>
    </c:plotArea>
    <c:legend>
      <c:legendPos val="b"/>
      <c:overlay val="0"/>
      <c:spPr>
        <a:noFill/>
        <a:ln w="25400">
          <a:noFill/>
        </a:ln>
      </c:spPr>
    </c:legend>
    <c:plotVisOnly val="1"/>
    <c:dispBlanksAs val="gap"/>
    <c:showDLblsOverMax val="0"/>
  </c:chart>
  <c:spPr>
    <a:solidFill>
      <a:srgbClr val="3C78D8">
        <a:lumMod val="20000"/>
        <a:lumOff val="80000"/>
      </a:srgbClr>
    </a:solidFill>
    <a:ln w="12700" cap="flat" cmpd="sng" algn="ctr">
      <a:solidFill>
        <a:schemeClr val="bg1">
          <a:lumMod val="50000"/>
        </a:schemeClr>
      </a:solidFill>
      <a:prstDash val="solid"/>
      <a:miter lim="800000"/>
    </a:ln>
    <a:effectLst/>
    <a:scene3d>
      <a:camera prst="orthographicFront"/>
      <a:lightRig rig="threePt" dir="t"/>
    </a:scene3d>
    <a:sp3d prstMaterial="matte">
      <a:bevelT w="63500" h="63500" prst="artDeco"/>
      <a:contourClr>
        <a:srgbClr val="000000"/>
      </a:contourClr>
    </a:sp3d>
  </c:spPr>
  <c:txPr>
    <a:bodyPr/>
    <a:lstStyle/>
    <a:p>
      <a:pPr>
        <a:defRPr lang="es-CO" sz="1000" b="0" i="0" u="none" strike="noStrike" kern="1200" baseline="0">
          <a:solidFill>
            <a:srgbClr val="000000"/>
          </a:solidFill>
          <a:latin typeface="Work sans"/>
          <a:ea typeface="Calibri"/>
          <a:cs typeface="Calibri"/>
        </a:defRPr>
      </a:pPr>
      <a:endParaRPr lang="es-C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a:pPr>
            <a:r>
              <a:rPr lang="es-CO" sz="1400" b="1"/>
              <a:t>Avance corredor Dorada - Chiriguaná</a:t>
            </a:r>
          </a:p>
        </c:rich>
      </c:tx>
      <c:overlay val="0"/>
      <c:spPr>
        <a:noFill/>
        <a:ln w="25400">
          <a:noFill/>
        </a:ln>
      </c:spPr>
    </c:title>
    <c:autoTitleDeleted val="0"/>
    <c:plotArea>
      <c:layout>
        <c:manualLayout>
          <c:layoutTarget val="inner"/>
          <c:xMode val="edge"/>
          <c:yMode val="edge"/>
          <c:x val="0.43636000133695052"/>
          <c:y val="0.10178168500335438"/>
          <c:w val="0.50493632003144606"/>
          <c:h val="0.75246274801191415"/>
        </c:manualLayout>
      </c:layout>
      <c:barChart>
        <c:barDir val="bar"/>
        <c:grouping val="clustered"/>
        <c:varyColors val="0"/>
        <c:ser>
          <c:idx val="0"/>
          <c:order val="0"/>
          <c:tx>
            <c:strRef>
              <c:f>'Dorada - Chiriguaná'!$C$227</c:f>
              <c:strCache>
                <c:ptCount val="1"/>
                <c:pt idx="0">
                  <c:v>Presupuesto Contractual</c:v>
                </c:pt>
              </c:strCache>
            </c:strRef>
          </c:tx>
          <c:spPr>
            <a:solidFill>
              <a:schemeClr val="accent5">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dLbl>
              <c:idx val="0"/>
              <c:layout>
                <c:manualLayout>
                  <c:x val="0"/>
                  <c:y val="9.720530909374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D8-4195-8DD9-76326F45345D}"/>
                </c:ext>
              </c:extLst>
            </c:dLbl>
            <c:dLbl>
              <c:idx val="1"/>
              <c:layout>
                <c:manualLayout>
                  <c:x val="0"/>
                  <c:y val="9.720530909374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D8-4195-8DD9-76326F45345D}"/>
                </c:ext>
              </c:extLst>
            </c:dLbl>
            <c:dLbl>
              <c:idx val="2"/>
              <c:layout>
                <c:manualLayout>
                  <c:x val="0"/>
                  <c:y val="6.4803539395830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D8-4195-8DD9-76326F45345D}"/>
                </c:ext>
              </c:extLst>
            </c:dLbl>
            <c:dLbl>
              <c:idx val="3"/>
              <c:layout>
                <c:manualLayout>
                  <c:x val="5.8062135428782089E-17"/>
                  <c:y val="9.720530909374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D8-4195-8DD9-76326F45345D}"/>
                </c:ext>
              </c:extLst>
            </c:dLbl>
            <c:dLbl>
              <c:idx val="4"/>
              <c:layout>
                <c:manualLayout>
                  <c:x val="0"/>
                  <c:y val="9.720530909374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D8-4195-8DD9-76326F45345D}"/>
                </c:ext>
              </c:extLst>
            </c:dLbl>
            <c:dLbl>
              <c:idx val="5"/>
              <c:layout>
                <c:manualLayout>
                  <c:x val="1.5835310772960838E-3"/>
                  <c:y val="9.720530909374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D8-4195-8DD9-76326F45345D}"/>
                </c:ext>
              </c:extLst>
            </c:dLbl>
            <c:dLbl>
              <c:idx val="6"/>
              <c:layout>
                <c:manualLayout>
                  <c:x val="0"/>
                  <c:y val="9.7205309093747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D8-4195-8DD9-76326F45345D}"/>
                </c:ext>
              </c:extLst>
            </c:dLbl>
            <c:dLbl>
              <c:idx val="7"/>
              <c:layout>
                <c:manualLayout>
                  <c:x val="0"/>
                  <c:y val="6.48035393958320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D8-4195-8DD9-76326F45345D}"/>
                </c:ext>
              </c:extLst>
            </c:dLbl>
            <c:dLbl>
              <c:idx val="8"/>
              <c:layout>
                <c:manualLayout>
                  <c:x val="0"/>
                  <c:y val="9.720530909374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D8-4195-8DD9-76326F45345D}"/>
                </c:ext>
              </c:extLst>
            </c:dLbl>
            <c:dLbl>
              <c:idx val="9"/>
              <c:layout>
                <c:manualLayout>
                  <c:x val="5.8062135428782089E-17"/>
                  <c:y val="9.72053090937477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D8-4195-8DD9-76326F45345D}"/>
                </c:ext>
              </c:extLst>
            </c:dLbl>
            <c:dLbl>
              <c:idx val="10"/>
              <c:layout>
                <c:manualLayout>
                  <c:x val="5.8062135428782089E-17"/>
                  <c:y val="9.720530909374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D8-4195-8DD9-76326F45345D}"/>
                </c:ext>
              </c:extLst>
            </c:dLbl>
            <c:dLbl>
              <c:idx val="11"/>
              <c:layout>
                <c:manualLayout>
                  <c:x val="0"/>
                  <c:y val="6.4803539395832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D8-4195-8DD9-76326F45345D}"/>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'Dorada - Chiriguaná'!$B$228:$B$239</c:f>
              <c:strCache>
                <c:ptCount val="12"/>
                <c:pt idx="0">
                  <c:v> I - INTERVENCIÓN A PUNTOS CRÍTICOS </c:v>
                </c:pt>
                <c:pt idx="1">
                  <c:v> II - MANTENIMIENTO Y CONSERVACIÓN DEL CORREDOR </c:v>
                </c:pt>
                <c:pt idx="2">
                  <c:v> III - ADMINISTRACIÓN CONSERVACIÓN Y MANTENIMIENTO DEL MATERIAL RODANTE </c:v>
                </c:pt>
                <c:pt idx="3">
                  <c:v> IV - SEÑALIZACIÓN </c:v>
                </c:pt>
                <c:pt idx="4">
                  <c:v> V - ATENCIÓN DE EMERGENCIAS </c:v>
                </c:pt>
                <c:pt idx="5">
                  <c:v> VI - OBRAS COMPLEMENTARIAS  </c:v>
                </c:pt>
                <c:pt idx="6">
                  <c:v> VII - GASTOS DE ADMINISTRACIÓN </c:v>
                </c:pt>
                <c:pt idx="7">
                  <c:v> VIII - CONTROL DE TRÁFICO </c:v>
                </c:pt>
                <c:pt idx="8">
                  <c:v> IX - VIGILANCIA </c:v>
                </c:pt>
                <c:pt idx="9">
                  <c:v> X - PROGRAMAS Y ACTIVIDADES SOCIO-AMBIENTALES </c:v>
                </c:pt>
                <c:pt idx="10">
                  <c:v> XI - RUBRO ESTUDIOS Y DISEÑOS PUNTOS CRÍTICOS O ESTUDIOS COMPLEMENTARIOS </c:v>
                </c:pt>
                <c:pt idx="11">
                  <c:v> XII - PÓLIZAS </c:v>
                </c:pt>
              </c:strCache>
            </c:strRef>
          </c:cat>
          <c:val>
            <c:numRef>
              <c:f>'Dorada - Chiriguaná'!$C$228:$C$239</c:f>
              <c:numCache>
                <c:formatCode>_(* #,##0.00_);_(* \(#,##0.00\);_(* "-"??_);_(@_)</c:formatCode>
                <c:ptCount val="12"/>
                <c:pt idx="0">
                  <c:v>15176.22</c:v>
                </c:pt>
                <c:pt idx="1">
                  <c:v>33174.743216000003</c:v>
                </c:pt>
                <c:pt idx="2">
                  <c:v>6123.9660899999999</c:v>
                </c:pt>
                <c:pt idx="3">
                  <c:v>56.254655999999997</c:v>
                </c:pt>
                <c:pt idx="4">
                  <c:v>7020.4809160000004</c:v>
                </c:pt>
                <c:pt idx="5">
                  <c:v>20605.410875000001</c:v>
                </c:pt>
                <c:pt idx="6">
                  <c:v>18991.944943999999</c:v>
                </c:pt>
                <c:pt idx="7">
                  <c:v>4843.2066169999998</c:v>
                </c:pt>
                <c:pt idx="8">
                  <c:v>3541.1162909999998</c:v>
                </c:pt>
                <c:pt idx="9">
                  <c:v>4004.0278170000001</c:v>
                </c:pt>
                <c:pt idx="10">
                  <c:v>2120.5147550000002</c:v>
                </c:pt>
                <c:pt idx="11">
                  <c:v>7699.5608689999999</c:v>
                </c:pt>
              </c:numCache>
            </c:numRef>
          </c:val>
          <c:extLst>
            <c:ext xmlns:c16="http://schemas.microsoft.com/office/drawing/2014/chart" uri="{C3380CC4-5D6E-409C-BE32-E72D297353CC}">
              <c16:uniqueId val="{0000000C-4BD8-4195-8DD9-76326F45345D}"/>
            </c:ext>
          </c:extLst>
        </c:ser>
        <c:ser>
          <c:idx val="1"/>
          <c:order val="1"/>
          <c:tx>
            <c:strRef>
              <c:f>'Dorada - Chiriguaná'!$D$227</c:f>
              <c:strCache>
                <c:ptCount val="1"/>
                <c:pt idx="0">
                  <c:v>Ejecutado </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dLbl>
              <c:idx val="11"/>
              <c:layout>
                <c:manualLayout>
                  <c:x val="-1.4344840728309612E-16"/>
                  <c:y val="-6.4767219219443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D8-4195-8DD9-76326F45345D}"/>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'Dorada - Chiriguaná'!$B$228:$B$239</c:f>
              <c:strCache>
                <c:ptCount val="12"/>
                <c:pt idx="0">
                  <c:v> I - INTERVENCIÓN A PUNTOS CRÍTICOS </c:v>
                </c:pt>
                <c:pt idx="1">
                  <c:v> II - MANTENIMIENTO Y CONSERVACIÓN DEL CORREDOR </c:v>
                </c:pt>
                <c:pt idx="2">
                  <c:v> III - ADMINISTRACIÓN CONSERVACIÓN Y MANTENIMIENTO DEL MATERIAL RODANTE </c:v>
                </c:pt>
                <c:pt idx="3">
                  <c:v> IV - SEÑALIZACIÓN </c:v>
                </c:pt>
                <c:pt idx="4">
                  <c:v> V - ATENCIÓN DE EMERGENCIAS </c:v>
                </c:pt>
                <c:pt idx="5">
                  <c:v> VI - OBRAS COMPLEMENTARIAS  </c:v>
                </c:pt>
                <c:pt idx="6">
                  <c:v> VII - GASTOS DE ADMINISTRACIÓN </c:v>
                </c:pt>
                <c:pt idx="7">
                  <c:v> VIII - CONTROL DE TRÁFICO </c:v>
                </c:pt>
                <c:pt idx="8">
                  <c:v> IX - VIGILANCIA </c:v>
                </c:pt>
                <c:pt idx="9">
                  <c:v> X - PROGRAMAS Y ACTIVIDADES SOCIO-AMBIENTALES </c:v>
                </c:pt>
                <c:pt idx="10">
                  <c:v> XI - RUBRO ESTUDIOS Y DISEÑOS PUNTOS CRÍTICOS O ESTUDIOS COMPLEMENTARIOS </c:v>
                </c:pt>
                <c:pt idx="11">
                  <c:v> XII - PÓLIZAS </c:v>
                </c:pt>
              </c:strCache>
            </c:strRef>
          </c:cat>
          <c:val>
            <c:numRef>
              <c:f>'Dorada - Chiriguaná'!$D$228:$D$239</c:f>
              <c:numCache>
                <c:formatCode>_(* #,##0.00_);_(* \(#,##0.00\);_(* "-"??_);_(@_)</c:formatCode>
                <c:ptCount val="12"/>
                <c:pt idx="0">
                  <c:v>15176.22</c:v>
                </c:pt>
                <c:pt idx="1">
                  <c:v>31794.178071567123</c:v>
                </c:pt>
                <c:pt idx="2">
                  <c:v>4682.2945289999998</c:v>
                </c:pt>
                <c:pt idx="3">
                  <c:v>56.254655621999994</c:v>
                </c:pt>
                <c:pt idx="4">
                  <c:v>6878.9388454820755</c:v>
                </c:pt>
                <c:pt idx="5">
                  <c:v>19014.057101611757</c:v>
                </c:pt>
                <c:pt idx="6">
                  <c:v>18035.963249112385</c:v>
                </c:pt>
                <c:pt idx="7">
                  <c:v>4652.5881307500003</c:v>
                </c:pt>
                <c:pt idx="8">
                  <c:v>3432.6089739970012</c:v>
                </c:pt>
                <c:pt idx="9">
                  <c:v>3620.8706996928199</c:v>
                </c:pt>
                <c:pt idx="10">
                  <c:v>2120.5147543483995</c:v>
                </c:pt>
                <c:pt idx="11">
                  <c:v>7699.5608694200109</c:v>
                </c:pt>
              </c:numCache>
            </c:numRef>
          </c:val>
          <c:extLst>
            <c:ext xmlns:c16="http://schemas.microsoft.com/office/drawing/2014/chart" uri="{C3380CC4-5D6E-409C-BE32-E72D297353CC}">
              <c16:uniqueId val="{0000000E-4BD8-4195-8DD9-76326F45345D}"/>
            </c:ext>
          </c:extLst>
        </c:ser>
        <c:dLbls>
          <c:showLegendKey val="0"/>
          <c:showVal val="0"/>
          <c:showCatName val="0"/>
          <c:showSerName val="0"/>
          <c:showPercent val="0"/>
          <c:showBubbleSize val="0"/>
        </c:dLbls>
        <c:gapWidth val="182"/>
        <c:axId val="318731776"/>
        <c:axId val="312572096"/>
      </c:barChart>
      <c:catAx>
        <c:axId val="31873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s-CO"/>
          </a:p>
        </c:txPr>
        <c:crossAx val="312572096"/>
        <c:crosses val="autoZero"/>
        <c:auto val="1"/>
        <c:lblAlgn val="ctr"/>
        <c:lblOffset val="100"/>
        <c:noMultiLvlLbl val="0"/>
      </c:catAx>
      <c:valAx>
        <c:axId val="312572096"/>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ln w="6350">
            <a:noFill/>
          </a:ln>
        </c:spPr>
        <c:txPr>
          <a:bodyPr rot="0" vert="horz"/>
          <a:lstStyle/>
          <a:p>
            <a:pPr>
              <a:defRPr/>
            </a:pPr>
            <a:endParaRPr lang="es-CO"/>
          </a:p>
        </c:txPr>
        <c:crossAx val="318731776"/>
        <c:crosses val="autoZero"/>
        <c:crossBetween val="between"/>
      </c:valAx>
      <c:spPr>
        <a:noFill/>
        <a:ln w="25400">
          <a:noFill/>
        </a:ln>
      </c:spPr>
    </c:plotArea>
    <c:legend>
      <c:legendPos val="b"/>
      <c:overlay val="0"/>
      <c:spPr>
        <a:noFill/>
        <a:ln w="25400">
          <a:noFill/>
        </a:ln>
      </c:spPr>
    </c:legend>
    <c:plotVisOnly val="1"/>
    <c:dispBlanksAs val="gap"/>
    <c:showDLblsOverMax val="0"/>
  </c:chart>
  <c:spPr>
    <a:solidFill>
      <a:srgbClr val="3C78D8">
        <a:lumMod val="20000"/>
        <a:lumOff val="80000"/>
      </a:srgbClr>
    </a:solidFill>
    <a:ln w="12700" cap="flat" cmpd="sng" algn="ctr">
      <a:solidFill>
        <a:schemeClr val="bg1">
          <a:lumMod val="50000"/>
        </a:schemeClr>
      </a:solidFill>
      <a:prstDash val="solid"/>
      <a:miter lim="800000"/>
    </a:ln>
    <a:effectLst/>
    <a:scene3d>
      <a:camera prst="orthographicFront"/>
      <a:lightRig rig="glow" dir="t">
        <a:rot lat="0" lon="0" rev="4800000"/>
      </a:lightRig>
    </a:scene3d>
    <a:sp3d prstMaterial="matte">
      <a:bevelT w="127000" h="63500"/>
    </a:sp3d>
  </c:spPr>
  <c:txPr>
    <a:bodyPr/>
    <a:lstStyle/>
    <a:p>
      <a:pPr>
        <a:defRPr lang="es-CO" sz="1000" b="0" i="0" u="none" strike="noStrike" kern="1200" baseline="0">
          <a:solidFill>
            <a:srgbClr val="000000"/>
          </a:solidFill>
          <a:latin typeface="Work sans"/>
          <a:ea typeface="Calibri"/>
          <a:cs typeface="Calibri"/>
        </a:defRPr>
      </a:pPr>
      <a:endParaRPr lang="es-C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Hoja1!$E$4</c:f>
              <c:strCache>
                <c:ptCount val="1"/>
                <c:pt idx="0">
                  <c:v>Proyectado (km)</c:v>
                </c:pt>
              </c:strCache>
            </c:strRef>
          </c:tx>
          <c:spPr>
            <a:solidFill>
              <a:schemeClr val="accent2"/>
            </a:solidFill>
            <a:ln>
              <a:noFill/>
            </a:ln>
            <a:effectLst/>
          </c:spPr>
          <c:invertIfNegative val="0"/>
          <c:cat>
            <c:strRef>
              <c:f>Hoja1!$D$5:$D$8</c:f>
              <c:strCache>
                <c:ptCount val="4"/>
                <c:pt idx="0">
                  <c:v>Periodo 1</c:v>
                </c:pt>
                <c:pt idx="1">
                  <c:v>Periodo 2</c:v>
                </c:pt>
                <c:pt idx="2">
                  <c:v>Periodo 3</c:v>
                </c:pt>
                <c:pt idx="3">
                  <c:v>Periodo 4</c:v>
                </c:pt>
              </c:strCache>
            </c:strRef>
          </c:cat>
          <c:val>
            <c:numRef>
              <c:f>Hoja1!$E$5:$E$8</c:f>
              <c:numCache>
                <c:formatCode>General</c:formatCode>
                <c:ptCount val="4"/>
                <c:pt idx="0">
                  <c:v>120</c:v>
                </c:pt>
                <c:pt idx="1">
                  <c:v>120</c:v>
                </c:pt>
                <c:pt idx="2">
                  <c:v>120</c:v>
                </c:pt>
                <c:pt idx="3">
                  <c:v>138</c:v>
                </c:pt>
              </c:numCache>
            </c:numRef>
          </c:val>
          <c:extLst>
            <c:ext xmlns:c16="http://schemas.microsoft.com/office/drawing/2014/chart" uri="{C3380CC4-5D6E-409C-BE32-E72D297353CC}">
              <c16:uniqueId val="{00000000-F580-4012-A2BF-1176EB706B1E}"/>
            </c:ext>
          </c:extLst>
        </c:ser>
        <c:ser>
          <c:idx val="1"/>
          <c:order val="1"/>
          <c:tx>
            <c:strRef>
              <c:f>Hoja1!$F$4</c:f>
              <c:strCache>
                <c:ptCount val="1"/>
                <c:pt idx="0">
                  <c:v>Ejecutado (km)</c:v>
                </c:pt>
              </c:strCache>
            </c:strRef>
          </c:tx>
          <c:spPr>
            <a:solidFill>
              <a:schemeClr val="accent4"/>
            </a:solidFill>
            <a:ln>
              <a:noFill/>
            </a:ln>
            <a:effectLst/>
          </c:spPr>
          <c:invertIfNegative val="0"/>
          <c:cat>
            <c:strRef>
              <c:f>Hoja1!$D$5:$D$8</c:f>
              <c:strCache>
                <c:ptCount val="4"/>
                <c:pt idx="0">
                  <c:v>Periodo 1</c:v>
                </c:pt>
                <c:pt idx="1">
                  <c:v>Periodo 2</c:v>
                </c:pt>
                <c:pt idx="2">
                  <c:v>Periodo 3</c:v>
                </c:pt>
                <c:pt idx="3">
                  <c:v>Periodo 4</c:v>
                </c:pt>
              </c:strCache>
            </c:strRef>
          </c:cat>
          <c:val>
            <c:numRef>
              <c:f>Hoja1!$F$5:$F$8</c:f>
              <c:numCache>
                <c:formatCode>General</c:formatCode>
                <c:ptCount val="4"/>
                <c:pt idx="0">
                  <c:v>120</c:v>
                </c:pt>
                <c:pt idx="1">
                  <c:v>120</c:v>
                </c:pt>
                <c:pt idx="2">
                  <c:v>120</c:v>
                </c:pt>
                <c:pt idx="3">
                  <c:v>71</c:v>
                </c:pt>
              </c:numCache>
            </c:numRef>
          </c:val>
          <c:extLst>
            <c:ext xmlns:c16="http://schemas.microsoft.com/office/drawing/2014/chart" uri="{C3380CC4-5D6E-409C-BE32-E72D297353CC}">
              <c16:uniqueId val="{00000001-F580-4012-A2BF-1176EB706B1E}"/>
            </c:ext>
          </c:extLst>
        </c:ser>
        <c:dLbls>
          <c:showLegendKey val="0"/>
          <c:showVal val="0"/>
          <c:showCatName val="0"/>
          <c:showSerName val="0"/>
          <c:showPercent val="0"/>
          <c:showBubbleSize val="0"/>
        </c:dLbls>
        <c:gapWidth val="182"/>
        <c:axId val="375284272"/>
        <c:axId val="375293456"/>
      </c:barChart>
      <c:catAx>
        <c:axId val="375284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5293456"/>
        <c:crosses val="autoZero"/>
        <c:auto val="1"/>
        <c:lblAlgn val="ctr"/>
        <c:lblOffset val="100"/>
        <c:noMultiLvlLbl val="0"/>
      </c:catAx>
      <c:valAx>
        <c:axId val="375293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528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0530743673839"/>
          <c:y val="0"/>
          <c:w val="0.75821073182988696"/>
          <c:h val="0.85967686080587458"/>
        </c:manualLayout>
      </c:layout>
      <c:barChart>
        <c:barDir val="bar"/>
        <c:grouping val="clustered"/>
        <c:varyColors val="0"/>
        <c:ser>
          <c:idx val="0"/>
          <c:order val="0"/>
          <c:tx>
            <c:strRef>
              <c:f>Hoja1!$B$1</c:f>
              <c:strCache>
                <c:ptCount val="1"/>
                <c:pt idx="0">
                  <c:v>% Programado</c:v>
                </c:pt>
              </c:strCache>
            </c:strRef>
          </c:tx>
          <c:spPr>
            <a:solidFill>
              <a:srgbClr val="6D98FF">
                <a:lumMod val="75000"/>
              </a:srgbClr>
            </a:solidFill>
            <a:ln>
              <a:noFill/>
            </a:ln>
            <a:effectLst/>
          </c:spPr>
          <c:invertIfNegative val="0"/>
          <c:dLbls>
            <c:dLbl>
              <c:idx val="0"/>
              <c:layout>
                <c:manualLayout>
                  <c:x val="-7.16209570815644E-3"/>
                  <c:y val="-1.8710141957284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A7-402B-BE22-310EDD19FF70}"/>
                </c:ext>
              </c:extLst>
            </c:dLbl>
            <c:dLbl>
              <c:idx val="1"/>
              <c:layout>
                <c:manualLayout>
                  <c:x val="-2.2031012062993934E-4"/>
                  <c:y val="3.15258621790663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A7-402B-BE22-310EDD19FF70}"/>
                </c:ext>
              </c:extLst>
            </c:dLbl>
            <c:dLbl>
              <c:idx val="2"/>
              <c:layout>
                <c:manualLayout>
                  <c:x val="-5.0312306423371672E-3"/>
                  <c:y val="3.152698598290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A7-402B-BE22-310EDD19FF70}"/>
                </c:ext>
              </c:extLst>
            </c:dLbl>
            <c:dLbl>
              <c:idx val="3"/>
              <c:layout>
                <c:manualLayout>
                  <c:x val="-1.19368261802607E-2"/>
                  <c:y val="-4.67753548932112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A7-402B-BE22-310EDD19FF70}"/>
                </c:ext>
              </c:extLst>
            </c:dLbl>
            <c:dLbl>
              <c:idx val="4"/>
              <c:layout>
                <c:manualLayout>
                  <c:x val="-7.16209570815644E-3"/>
                  <c:y val="2.5514124679692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A7-402B-BE22-310EDD19FF70}"/>
                </c:ext>
              </c:extLst>
            </c:dLbl>
            <c:dLbl>
              <c:idx val="5"/>
              <c:layout>
                <c:manualLayout>
                  <c:x val="1.2784840178202084E-2"/>
                  <c:y val="5.0131032917285333E-3"/>
                </c:manualLayout>
              </c:layout>
              <c:showLegendKey val="0"/>
              <c:showVal val="1"/>
              <c:showCatName val="0"/>
              <c:showSerName val="0"/>
              <c:showPercent val="0"/>
              <c:showBubbleSize val="0"/>
              <c:extLst>
                <c:ext xmlns:c15="http://schemas.microsoft.com/office/drawing/2012/chart" uri="{CE6537A1-D6FC-4f65-9D91-7224C49458BB}">
                  <c15:layout>
                    <c:manualLayout>
                      <c:w val="7.6473464188617377E-2"/>
                      <c:h val="5.0081237843802404E-2"/>
                    </c:manualLayout>
                  </c15:layout>
                </c:ext>
                <c:ext xmlns:c16="http://schemas.microsoft.com/office/drawing/2014/chart" uri="{C3380CC4-5D6E-409C-BE32-E72D297353CC}">
                  <c16:uniqueId val="{0000000D-35A7-402B-BE22-310EDD19FF70}"/>
                </c:ext>
              </c:extLst>
            </c:dLbl>
            <c:dLbl>
              <c:idx val="6"/>
              <c:layout>
                <c:manualLayout>
                  <c:x val="-1.9605572609792304E-17"/>
                  <c:y val="3.342085914239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5A7-402B-BE22-310EDD19FF70}"/>
                </c:ext>
              </c:extLst>
            </c:dLbl>
            <c:spPr>
              <a:noFill/>
              <a:ln>
                <a:noFill/>
              </a:ln>
              <a:effectLst/>
            </c:spPr>
            <c:txPr>
              <a:bodyPr rot="0" vert="horz"/>
              <a:lstStyle/>
              <a:p>
                <a:pPr>
                  <a:defRPr sz="10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Segunda Línea</c:v>
                </c:pt>
                <c:pt idx="1">
                  <c:v>Primera Línea</c:v>
                </c:pt>
              </c:strCache>
            </c:strRef>
          </c:cat>
          <c:val>
            <c:numRef>
              <c:f>Hoja1!$B$2:$B$3</c:f>
              <c:numCache>
                <c:formatCode>0.0%</c:formatCode>
                <c:ptCount val="2"/>
                <c:pt idx="0">
                  <c:v>0.86599999999999999</c:v>
                </c:pt>
                <c:pt idx="1">
                  <c:v>1</c:v>
                </c:pt>
              </c:numCache>
            </c:numRef>
          </c:val>
          <c:extLst>
            <c:ext xmlns:c16="http://schemas.microsoft.com/office/drawing/2014/chart" uri="{C3380CC4-5D6E-409C-BE32-E72D297353CC}">
              <c16:uniqueId val="{00000005-35A7-402B-BE22-310EDD19FF70}"/>
            </c:ext>
          </c:extLst>
        </c:ser>
        <c:ser>
          <c:idx val="1"/>
          <c:order val="1"/>
          <c:tx>
            <c:strRef>
              <c:f>Hoja1!$C$1</c:f>
              <c:strCache>
                <c:ptCount val="1"/>
                <c:pt idx="0">
                  <c:v>% Ejecutado</c:v>
                </c:pt>
              </c:strCache>
            </c:strRef>
          </c:tx>
          <c:spPr>
            <a:solidFill>
              <a:srgbClr val="92D050"/>
            </a:solidFill>
            <a:ln>
              <a:noFill/>
            </a:ln>
            <a:effectLst/>
          </c:spPr>
          <c:invertIfNegative val="0"/>
          <c:dPt>
            <c:idx val="7"/>
            <c:invertIfNegative val="0"/>
            <c:bubble3D val="0"/>
            <c:spPr>
              <a:solidFill>
                <a:srgbClr val="92D050"/>
              </a:solidFill>
              <a:ln w="15875">
                <a:solidFill>
                  <a:srgbClr val="92D050"/>
                </a:solidFill>
              </a:ln>
              <a:effectLst/>
            </c:spPr>
            <c:extLst>
              <c:ext xmlns:c16="http://schemas.microsoft.com/office/drawing/2014/chart" uri="{C3380CC4-5D6E-409C-BE32-E72D297353CC}">
                <c16:uniqueId val="{0000000B-35A7-402B-BE22-310EDD19FF70}"/>
              </c:ext>
            </c:extLst>
          </c:dPt>
          <c:dLbls>
            <c:dLbl>
              <c:idx val="0"/>
              <c:layout>
                <c:manualLayout>
                  <c:x val="1.8902139065784568E-3"/>
                  <c:y val="-9.04601078123623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A7-402B-BE22-310EDD19FF70}"/>
                </c:ext>
              </c:extLst>
            </c:dLbl>
            <c:dLbl>
              <c:idx val="1"/>
              <c:layout>
                <c:manualLayout>
                  <c:x val="-1.3211226664258102E-4"/>
                  <c:y val="-6.8389728275572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A7-402B-BE22-310EDD19FF70}"/>
                </c:ext>
              </c:extLst>
            </c:dLbl>
            <c:dLbl>
              <c:idx val="2"/>
              <c:layout>
                <c:manualLayout>
                  <c:x val="0"/>
                  <c:y val="-6.30539719658080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5A7-402B-BE22-310EDD19FF70}"/>
                </c:ext>
              </c:extLst>
            </c:dLbl>
            <c:dLbl>
              <c:idx val="3"/>
              <c:layout>
                <c:manualLayout>
                  <c:x val="-7.162095708156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A7-402B-BE22-310EDD19FF70}"/>
                </c:ext>
              </c:extLst>
            </c:dLbl>
            <c:dLbl>
              <c:idx val="4"/>
              <c:layout>
                <c:manualLayout>
                  <c:x val="-4.2352319593568482E-3"/>
                  <c:y val="-7.6892458920219207E-3"/>
                </c:manualLayout>
              </c:layout>
              <c:showLegendKey val="0"/>
              <c:showVal val="1"/>
              <c:showCatName val="0"/>
              <c:showSerName val="0"/>
              <c:showPercent val="0"/>
              <c:showBubbleSize val="0"/>
              <c:extLst>
                <c:ext xmlns:c15="http://schemas.microsoft.com/office/drawing/2012/chart" uri="{CE6537A1-D6FC-4f65-9D91-7224C49458BB}">
                  <c15:layout>
                    <c:manualLayout>
                      <c:w val="6.3043155717985688E-2"/>
                      <c:h val="5.3905214232970219E-2"/>
                    </c:manualLayout>
                  </c15:layout>
                </c:ext>
                <c:ext xmlns:c16="http://schemas.microsoft.com/office/drawing/2014/chart" uri="{C3380CC4-5D6E-409C-BE32-E72D297353CC}">
                  <c16:uniqueId val="{00000009-35A7-402B-BE22-310EDD19FF70}"/>
                </c:ext>
              </c:extLst>
            </c:dLbl>
            <c:dLbl>
              <c:idx val="5"/>
              <c:layout>
                <c:manualLayout>
                  <c:x val="9.8027863048961518E-18"/>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A7-402B-BE22-310EDD19FF70}"/>
                </c:ext>
              </c:extLst>
            </c:dLbl>
            <c:dLbl>
              <c:idx val="6"/>
              <c:layout>
                <c:manualLayout>
                  <c:x val="-1.9605572609792304E-17"/>
                  <c:y val="-6.6841718284788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A7-402B-BE22-310EDD19FF70}"/>
                </c:ext>
              </c:extLst>
            </c:dLbl>
            <c:dLbl>
              <c:idx val="7"/>
              <c:layout>
                <c:manualLayout>
                  <c:x val="-1.057268145952874E-3"/>
                  <c:y val="-6.873751798217362E-3"/>
                </c:manualLayout>
              </c:layout>
              <c:showLegendKey val="0"/>
              <c:showVal val="1"/>
              <c:showCatName val="0"/>
              <c:showSerName val="0"/>
              <c:showPercent val="0"/>
              <c:showBubbleSize val="0"/>
              <c:extLst>
                <c:ext xmlns:c15="http://schemas.microsoft.com/office/drawing/2012/chart" uri="{CE6537A1-D6FC-4f65-9D91-7224C49458BB}">
                  <c15:layout>
                    <c:manualLayout>
                      <c:w val="7.9607098587087741E-2"/>
                      <c:h val="4.4090614019082507E-2"/>
                    </c:manualLayout>
                  </c15:layout>
                </c:ext>
                <c:ext xmlns:c16="http://schemas.microsoft.com/office/drawing/2014/chart" uri="{C3380CC4-5D6E-409C-BE32-E72D297353CC}">
                  <c16:uniqueId val="{0000000B-35A7-402B-BE22-310EDD19FF70}"/>
                </c:ext>
              </c:extLst>
            </c:dLbl>
            <c:spPr>
              <a:noFill/>
              <a:ln>
                <a:noFill/>
              </a:ln>
              <a:effectLst/>
            </c:spPr>
            <c:txPr>
              <a:bodyPr rot="0" vert="horz"/>
              <a:lstStyle/>
              <a:p>
                <a:pPr>
                  <a:defRPr sz="10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Segunda Línea</c:v>
                </c:pt>
                <c:pt idx="1">
                  <c:v>Primera Línea</c:v>
                </c:pt>
              </c:strCache>
            </c:strRef>
          </c:cat>
          <c:val>
            <c:numRef>
              <c:f>Hoja1!$C$2:$C$3</c:f>
              <c:numCache>
                <c:formatCode>0.0%</c:formatCode>
                <c:ptCount val="2"/>
                <c:pt idx="0">
                  <c:v>0.86599999999999999</c:v>
                </c:pt>
                <c:pt idx="1">
                  <c:v>1</c:v>
                </c:pt>
              </c:numCache>
            </c:numRef>
          </c:val>
          <c:extLst>
            <c:ext xmlns:c16="http://schemas.microsoft.com/office/drawing/2014/chart" uri="{C3380CC4-5D6E-409C-BE32-E72D297353CC}">
              <c16:uniqueId val="{0000000A-35A7-402B-BE22-310EDD19FF70}"/>
            </c:ext>
          </c:extLst>
        </c:ser>
        <c:dLbls>
          <c:showLegendKey val="0"/>
          <c:showVal val="0"/>
          <c:showCatName val="0"/>
          <c:showSerName val="0"/>
          <c:showPercent val="0"/>
          <c:showBubbleSize val="0"/>
        </c:dLbls>
        <c:gapWidth val="219"/>
        <c:axId val="172906144"/>
        <c:axId val="172906704"/>
      </c:barChart>
      <c:catAx>
        <c:axId val="172906144"/>
        <c:scaling>
          <c:orientation val="minMax"/>
        </c:scaling>
        <c:delete val="0"/>
        <c:axPos val="l"/>
        <c:numFmt formatCode="General" sourceLinked="1"/>
        <c:majorTickMark val="none"/>
        <c:minorTickMark val="none"/>
        <c:tickLblPos val="nextTo"/>
        <c:spPr>
          <a:noFill/>
          <a:ln w="22225" cap="flat" cmpd="sng" algn="ctr">
            <a:solidFill>
              <a:srgbClr val="073763">
                <a:lumMod val="15000"/>
                <a:lumOff val="85000"/>
              </a:srgbClr>
            </a:solidFill>
            <a:round/>
          </a:ln>
          <a:effectLst/>
        </c:spPr>
        <c:txPr>
          <a:bodyPr rot="-60000000" vert="horz"/>
          <a:lstStyle/>
          <a:p>
            <a:pPr algn="ctr">
              <a:defRPr sz="1000"/>
            </a:pPr>
            <a:endParaRPr lang="es-CO"/>
          </a:p>
        </c:txPr>
        <c:crossAx val="172906704"/>
        <c:crosses val="autoZero"/>
        <c:auto val="1"/>
        <c:lblAlgn val="ctr"/>
        <c:lblOffset val="100"/>
        <c:noMultiLvlLbl val="0"/>
      </c:catAx>
      <c:valAx>
        <c:axId val="172906704"/>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sz="800"/>
            </a:pPr>
            <a:endParaRPr lang="es-CO"/>
          </a:p>
        </c:txPr>
        <c:crossAx val="172906144"/>
        <c:crossesAt val="1"/>
        <c:crossBetween val="between"/>
        <c:majorUnit val="0.2"/>
        <c:minorUnit val="0.1"/>
      </c:valAx>
      <c:spPr>
        <a:noFill/>
        <a:ln>
          <a:noFill/>
        </a:ln>
        <a:effectLst/>
      </c:spPr>
    </c:plotArea>
    <c:legend>
      <c:legendPos val="b"/>
      <c:layout>
        <c:manualLayout>
          <c:xMode val="edge"/>
          <c:yMode val="edge"/>
          <c:x val="0.17217758145234735"/>
          <c:y val="0.90261314029881135"/>
          <c:w val="0.33602318859254399"/>
          <c:h val="5.7009975684501758E-2"/>
        </c:manualLayout>
      </c:layout>
      <c:overlay val="0"/>
    </c:legend>
    <c:plotVisOnly val="1"/>
    <c:dispBlanksAs val="gap"/>
    <c:showDLblsOverMax val="0"/>
  </c:chart>
  <c:spPr>
    <a:noFill/>
    <a:ln>
      <a:noFill/>
    </a:ln>
    <a:effectLst/>
  </c:spPr>
  <c:txPr>
    <a:bodyPr/>
    <a:lstStyle/>
    <a:p>
      <a:pPr algn="ctr">
        <a:defRPr lang="es-CO" sz="1000" b="0" i="0" u="none" strike="noStrike" kern="1200" baseline="0">
          <a:solidFill>
            <a:srgbClr val="000000"/>
          </a:solidFill>
          <a:latin typeface="Work Sans"/>
          <a:ea typeface="Calibri"/>
          <a:cs typeface="Calibri"/>
        </a:defRPr>
      </a:pPr>
      <a:endParaRPr lang="es-C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333333"/>
                </a:solidFill>
                <a:latin typeface="Calibri"/>
                <a:ea typeface="Calibri"/>
                <a:cs typeface="Calibri"/>
              </a:defRPr>
            </a:pPr>
            <a:r>
              <a:rPr lang="es-ES" sz="800"/>
              <a:t>Histórico de carga últimos años Red Férrea del Atlántico</a:t>
            </a:r>
          </a:p>
        </c:rich>
      </c:tx>
      <c:layout>
        <c:manualLayout>
          <c:xMode val="edge"/>
          <c:yMode val="edge"/>
          <c:x val="0.13216102956029493"/>
          <c:y val="1.6171494239701018E-2"/>
        </c:manualLayout>
      </c:layout>
      <c:overlay val="0"/>
      <c:spPr>
        <a:noFill/>
        <a:ln w="25400">
          <a:noFill/>
        </a:ln>
      </c:spPr>
    </c:title>
    <c:autoTitleDeleted val="0"/>
    <c:plotArea>
      <c:layout>
        <c:manualLayout>
          <c:layoutTarget val="inner"/>
          <c:xMode val="edge"/>
          <c:yMode val="edge"/>
          <c:x val="4.9867165506036051E-2"/>
          <c:y val="0.14102976836588615"/>
          <c:w val="0.89445092623401745"/>
          <c:h val="0.74402626924572268"/>
        </c:manualLayout>
      </c:layout>
      <c:barChart>
        <c:barDir val="bar"/>
        <c:grouping val="clustered"/>
        <c:varyColors val="0"/>
        <c:ser>
          <c:idx val="0"/>
          <c:order val="0"/>
          <c:spPr>
            <a:solidFill>
              <a:srgbClr val="0070C0"/>
            </a:solidFill>
            <a:ln>
              <a:noFill/>
            </a:ln>
            <a:effectLst/>
            <a:scene3d>
              <a:camera prst="orthographicFront"/>
              <a:lightRig rig="threePt" dir="t"/>
            </a:scene3d>
            <a:sp3d prstMaterial="matte">
              <a:bevelT w="50800" h="50800"/>
            </a:sp3d>
          </c:spPr>
          <c:invertIfNegative val="0"/>
          <c:dPt>
            <c:idx val="8"/>
            <c:invertIfNegative val="0"/>
            <c:bubble3D val="0"/>
            <c:spPr>
              <a:solidFill>
                <a:srgbClr val="92D050"/>
              </a:solidFill>
              <a:ln>
                <a:noFill/>
              </a:ln>
              <a:effectLst/>
              <a:scene3d>
                <a:camera prst="orthographicFront"/>
                <a:lightRig rig="threePt" dir="t"/>
              </a:scene3d>
              <a:sp3d prstMaterial="matte">
                <a:bevelT w="50800" h="50800"/>
              </a:sp3d>
            </c:spPr>
            <c:extLst>
              <c:ext xmlns:c16="http://schemas.microsoft.com/office/drawing/2014/chart" uri="{C3380CC4-5D6E-409C-BE32-E72D297353CC}">
                <c16:uniqueId val="{00000001-6A43-4607-A87E-C460B99486B0}"/>
              </c:ext>
            </c:extLst>
          </c:dPt>
          <c:dPt>
            <c:idx val="15"/>
            <c:invertIfNegative val="0"/>
            <c:bubble3D val="0"/>
            <c:spPr>
              <a:solidFill>
                <a:srgbClr val="0070C0"/>
              </a:solidFill>
              <a:ln>
                <a:solidFill>
                  <a:schemeClr val="accent1"/>
                </a:solidFill>
              </a:ln>
              <a:effectLst/>
              <a:scene3d>
                <a:camera prst="orthographicFront"/>
                <a:lightRig rig="threePt" dir="t"/>
              </a:scene3d>
              <a:sp3d prstMaterial="matte">
                <a:bevelT w="50800" h="50800"/>
              </a:sp3d>
            </c:spPr>
            <c:extLst>
              <c:ext xmlns:c16="http://schemas.microsoft.com/office/drawing/2014/chart" uri="{C3380CC4-5D6E-409C-BE32-E72D297353CC}">
                <c16:uniqueId val="{00000003-6A43-4607-A87E-C460B99486B0}"/>
              </c:ext>
            </c:extLst>
          </c:dPt>
          <c:dPt>
            <c:idx val="16"/>
            <c:invertIfNegative val="0"/>
            <c:bubble3D val="0"/>
            <c:spPr>
              <a:solidFill>
                <a:srgbClr val="0070C0"/>
              </a:solidFill>
              <a:ln>
                <a:noFill/>
              </a:ln>
              <a:effectLst/>
              <a:scene3d>
                <a:camera prst="orthographicFront"/>
                <a:lightRig rig="threePt" dir="t"/>
              </a:scene3d>
              <a:sp3d prstMaterial="matte">
                <a:bevelT w="50800" h="50800"/>
              </a:sp3d>
            </c:spPr>
            <c:extLst>
              <c:ext xmlns:c16="http://schemas.microsoft.com/office/drawing/2014/chart" uri="{C3380CC4-5D6E-409C-BE32-E72D297353CC}">
                <c16:uniqueId val="{00000005-6A43-4607-A87E-C460B99486B0}"/>
              </c:ext>
            </c:extLst>
          </c:dPt>
          <c:dPt>
            <c:idx val="17"/>
            <c:invertIfNegative val="0"/>
            <c:bubble3D val="0"/>
            <c:spPr>
              <a:solidFill>
                <a:schemeClr val="accent1"/>
              </a:solidFill>
              <a:ln>
                <a:solidFill>
                  <a:schemeClr val="tx2"/>
                </a:solidFill>
              </a:ln>
              <a:effectLst/>
              <a:scene3d>
                <a:camera prst="orthographicFront"/>
                <a:lightRig rig="threePt" dir="t"/>
              </a:scene3d>
              <a:sp3d prstMaterial="matte">
                <a:bevelT w="50800" h="50800"/>
              </a:sp3d>
            </c:spPr>
            <c:extLst>
              <c:ext xmlns:c16="http://schemas.microsoft.com/office/drawing/2014/chart" uri="{C3380CC4-5D6E-409C-BE32-E72D297353CC}">
                <c16:uniqueId val="{00000007-6A43-4607-A87E-C460B99486B0}"/>
              </c:ext>
            </c:extLst>
          </c:dPt>
          <c:dPt>
            <c:idx val="18"/>
            <c:invertIfNegative val="0"/>
            <c:bubble3D val="0"/>
            <c:spPr>
              <a:solidFill>
                <a:schemeClr val="accent3">
                  <a:lumMod val="60000"/>
                  <a:lumOff val="40000"/>
                </a:schemeClr>
              </a:solidFill>
              <a:ln>
                <a:noFill/>
              </a:ln>
              <a:effectLst/>
              <a:scene3d>
                <a:camera prst="orthographicFront"/>
                <a:lightRig rig="threePt" dir="t"/>
              </a:scene3d>
              <a:sp3d prstMaterial="matte">
                <a:bevelT w="50800" h="50800"/>
              </a:sp3d>
            </c:spPr>
            <c:extLst>
              <c:ext xmlns:c16="http://schemas.microsoft.com/office/drawing/2014/chart" uri="{C3380CC4-5D6E-409C-BE32-E72D297353CC}">
                <c16:uniqueId val="{00000009-6A43-4607-A87E-C460B99486B0}"/>
              </c:ext>
            </c:extLst>
          </c:dPt>
          <c:dLbls>
            <c:dLbl>
              <c:idx val="0"/>
              <c:layout>
                <c:manualLayout>
                  <c:x val="0"/>
                  <c:y val="-7.9720989092662148E-3"/>
                </c:manualLayout>
              </c:layout>
              <c:spPr>
                <a:noFill/>
                <a:ln w="25400">
                  <a:noFill/>
                </a:ln>
              </c:spPr>
              <c:txPr>
                <a:bodyPr/>
                <a:lstStyle/>
                <a:p>
                  <a:pPr>
                    <a:defRPr sz="700" b="0" i="0" u="none" strike="noStrike" baseline="0">
                      <a:solidFill>
                        <a:srgbClr val="333333"/>
                      </a:solidFill>
                      <a:latin typeface="Calibri"/>
                      <a:ea typeface="Calibri"/>
                      <a:cs typeface="Calibri"/>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A43-4607-A87E-C460B99486B0}"/>
                </c:ext>
              </c:extLst>
            </c:dLbl>
            <c:dLbl>
              <c:idx val="2"/>
              <c:layout>
                <c:manualLayout>
                  <c:x val="-7.5899831346988925E-3"/>
                  <c:y val="-7.8584548582925073E-3"/>
                </c:manualLayout>
              </c:layout>
              <c:spPr>
                <a:noFill/>
                <a:ln w="25400">
                  <a:noFill/>
                </a:ln>
              </c:spPr>
              <c:txPr>
                <a:bodyPr/>
                <a:lstStyle/>
                <a:p>
                  <a:pPr>
                    <a:defRPr sz="700" b="0" i="0" u="none" strike="noStrike" baseline="0">
                      <a:solidFill>
                        <a:srgbClr val="333333"/>
                      </a:solidFill>
                      <a:latin typeface="Calibri"/>
                      <a:ea typeface="Calibri"/>
                      <a:cs typeface="Calibri"/>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A43-4607-A87E-C460B99486B0}"/>
                </c:ext>
              </c:extLst>
            </c:dLbl>
            <c:dLbl>
              <c:idx val="6"/>
              <c:layout>
                <c:manualLayout>
                  <c:x val="-7.1474158080112246E-17"/>
                  <c:y val="-2.3916296727798571E-2"/>
                </c:manualLayout>
              </c:layout>
              <c:spPr>
                <a:noFill/>
                <a:ln w="25400">
                  <a:noFill/>
                </a:ln>
              </c:spPr>
              <c:txPr>
                <a:bodyPr/>
                <a:lstStyle/>
                <a:p>
                  <a:pPr>
                    <a:defRPr sz="700" b="0" i="0" u="none" strike="noStrike" baseline="0">
                      <a:solidFill>
                        <a:srgbClr val="333333"/>
                      </a:solidFill>
                      <a:latin typeface="Calibri"/>
                      <a:ea typeface="Calibri"/>
                      <a:cs typeface="Calibri"/>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A43-4607-A87E-C460B99486B0}"/>
                </c:ext>
              </c:extLst>
            </c:dLbl>
            <c:dLbl>
              <c:idx val="7"/>
              <c:layout>
                <c:manualLayout>
                  <c:x val="0"/>
                  <c:y val="-2.3916296727798648E-2"/>
                </c:manualLayout>
              </c:layout>
              <c:spPr>
                <a:noFill/>
                <a:ln w="25400">
                  <a:noFill/>
                </a:ln>
              </c:spPr>
              <c:txPr>
                <a:bodyPr/>
                <a:lstStyle/>
                <a:p>
                  <a:pPr>
                    <a:defRPr sz="700" b="0" i="0" u="none" strike="noStrike" baseline="0">
                      <a:solidFill>
                        <a:srgbClr val="333333"/>
                      </a:solidFill>
                      <a:latin typeface="Calibri"/>
                      <a:ea typeface="Calibri"/>
                      <a:cs typeface="Calibri"/>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A43-4607-A87E-C460B99486B0}"/>
                </c:ext>
              </c:extLst>
            </c:dLbl>
            <c:dLbl>
              <c:idx val="8"/>
              <c:tx>
                <c:rich>
                  <a:bodyPr/>
                  <a:lstStyle/>
                  <a:p>
                    <a:r>
                      <a:rPr lang="en-US"/>
                      <a:t>31,0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43-4607-A87E-C460B99486B0}"/>
                </c:ext>
              </c:extLst>
            </c:dLbl>
            <c:dLbl>
              <c:idx val="9"/>
              <c:layout>
                <c:manualLayout>
                  <c:x val="-1.9493177387914945E-3"/>
                  <c:y val="-1.594419781853243E-2"/>
                </c:manualLayout>
              </c:layout>
              <c:spPr>
                <a:noFill/>
                <a:ln w="25400">
                  <a:noFill/>
                </a:ln>
              </c:spPr>
              <c:txPr>
                <a:bodyPr/>
                <a:lstStyle/>
                <a:p>
                  <a:pPr>
                    <a:defRPr sz="700" b="0" i="0" u="none" strike="noStrike" baseline="0">
                      <a:solidFill>
                        <a:srgbClr val="333333"/>
                      </a:solidFill>
                      <a:latin typeface="Calibri"/>
                      <a:ea typeface="Calibri"/>
                      <a:cs typeface="Calibri"/>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A43-4607-A87E-C460B99486B0}"/>
                </c:ext>
              </c:extLst>
            </c:dLbl>
            <c:spPr>
              <a:noFill/>
              <a:ln w="25400">
                <a:noFill/>
              </a:ln>
            </c:spPr>
            <c:txPr>
              <a:bodyPr wrap="square" lIns="38100" tIns="19050" rIns="38100" bIns="19050" anchor="ctr">
                <a:spAutoFit/>
              </a:bodyPr>
              <a:lstStyle/>
              <a:p>
                <a:pPr>
                  <a:defRPr sz="700" b="0" i="0" u="none" strike="noStrike" baseline="0">
                    <a:solidFill>
                      <a:srgbClr val="333333"/>
                    </a:solidFill>
                    <a:latin typeface="Calibri"/>
                    <a:ea typeface="Calibri"/>
                    <a:cs typeface="Calibri"/>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'Ingresos mes'!$F$43:$F$51</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'Ingresos mes'!$G$43:$G$51</c:f>
              <c:numCache>
                <c:formatCode>_ * #,##0.0_ ;_ * \-#,##0.0_ ;_ * "-"??_ ;_ @_ </c:formatCode>
                <c:ptCount val="9"/>
                <c:pt idx="0">
                  <c:v>39439383.549999997</c:v>
                </c:pt>
                <c:pt idx="1">
                  <c:v>42181447.449999996</c:v>
                </c:pt>
                <c:pt idx="2">
                  <c:v>43646043.359999999</c:v>
                </c:pt>
                <c:pt idx="3">
                  <c:v>42733273.519999996</c:v>
                </c:pt>
                <c:pt idx="4">
                  <c:v>47705646.569999993</c:v>
                </c:pt>
                <c:pt idx="5">
                  <c:v>54656829.509999998</c:v>
                </c:pt>
                <c:pt idx="6">
                  <c:v>50418737.380000003</c:v>
                </c:pt>
                <c:pt idx="7">
                  <c:v>47532517.789999999</c:v>
                </c:pt>
                <c:pt idx="8">
                  <c:v>28733617.760000002</c:v>
                </c:pt>
              </c:numCache>
            </c:numRef>
          </c:val>
          <c:extLst>
            <c:ext xmlns:c16="http://schemas.microsoft.com/office/drawing/2014/chart" uri="{C3380CC4-5D6E-409C-BE32-E72D297353CC}">
              <c16:uniqueId val="{0000000F-6A43-4607-A87E-C460B99486B0}"/>
            </c:ext>
          </c:extLst>
        </c:ser>
        <c:dLbls>
          <c:showLegendKey val="0"/>
          <c:showVal val="0"/>
          <c:showCatName val="0"/>
          <c:showSerName val="0"/>
          <c:showPercent val="0"/>
          <c:showBubbleSize val="0"/>
        </c:dLbls>
        <c:gapWidth val="150"/>
        <c:axId val="149879952"/>
        <c:axId val="1"/>
      </c:barChart>
      <c:catAx>
        <c:axId val="149879952"/>
        <c:scaling>
          <c:orientation val="minMax"/>
        </c:scaling>
        <c:delete val="0"/>
        <c:axPos val="l"/>
        <c:numFmt formatCode="General" sourceLinked="1"/>
        <c:majorTickMark val="none"/>
        <c:minorTickMark val="none"/>
        <c:tickLblPos val="nextTo"/>
        <c:spPr>
          <a:ln w="9525">
            <a:noFill/>
          </a:ln>
        </c:spPr>
        <c:txPr>
          <a:bodyPr rot="0" vert="horz"/>
          <a:lstStyle/>
          <a:p>
            <a:pPr>
              <a:defRPr sz="700" b="0" i="0" u="none" strike="noStrike" baseline="0">
                <a:solidFill>
                  <a:srgbClr val="333333"/>
                </a:solidFill>
                <a:latin typeface="Calibri"/>
                <a:ea typeface="Calibri"/>
                <a:cs typeface="Calibri"/>
              </a:defRPr>
            </a:pPr>
            <a:endParaRPr lang="es-CO"/>
          </a:p>
        </c:txPr>
        <c:crossAx val="1"/>
        <c:crossesAt val="0"/>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_ * #,##0.0_ ;_ * \-#,##0.0_ ;_ * &quot;-&quot;??_ ;_ @_ " sourceLinked="1"/>
        <c:majorTickMark val="none"/>
        <c:minorTickMark val="none"/>
        <c:tickLblPos val="nextTo"/>
        <c:spPr>
          <a:ln w="9525">
            <a:noFill/>
          </a:ln>
        </c:spPr>
        <c:txPr>
          <a:bodyPr rot="0" vert="horz"/>
          <a:lstStyle/>
          <a:p>
            <a:pPr>
              <a:defRPr sz="700" b="0" i="0" u="none" strike="noStrike" baseline="0">
                <a:solidFill>
                  <a:srgbClr val="333333"/>
                </a:solidFill>
                <a:latin typeface="Calibri"/>
                <a:ea typeface="Calibri"/>
                <a:cs typeface="Calibri"/>
              </a:defRPr>
            </a:pPr>
            <a:endParaRPr lang="es-CO"/>
          </a:p>
        </c:txPr>
        <c:crossAx val="149879952"/>
        <c:crosses val="autoZero"/>
        <c:crossBetween val="between"/>
        <c:dispUnits>
          <c:builtInUnit val="millions"/>
          <c:dispUnitsLbl>
            <c:layout>
              <c:manualLayout>
                <c:xMode val="edge"/>
                <c:yMode val="edge"/>
                <c:x val="0.91193707127053925"/>
                <c:y val="0.20008473605067495"/>
              </c:manualLayout>
            </c:layout>
            <c:tx>
              <c:rich>
                <a:bodyPr rot="-5400000" vert="horz"/>
                <a:lstStyle/>
                <a:p>
                  <a:pPr algn="ctr">
                    <a:defRPr sz="900" b="0" i="0" u="none" strike="noStrike" baseline="0">
                      <a:solidFill>
                        <a:srgbClr val="333333"/>
                      </a:solidFill>
                      <a:latin typeface="Calibri"/>
                      <a:ea typeface="Calibri"/>
                      <a:cs typeface="Calibri"/>
                    </a:defRPr>
                  </a:pPr>
                  <a:r>
                    <a:rPr lang="es-ES" sz="900"/>
                    <a:t>Millones de Toneladas</a:t>
                  </a:r>
                </a:p>
              </c:rich>
            </c:tx>
            <c:spPr>
              <a:noFill/>
              <a:ln w="25400">
                <a:noFill/>
              </a:ln>
            </c:spPr>
          </c:dispUnitsLbl>
        </c:dispUnits>
      </c:valAx>
      <c:spPr>
        <a:noFill/>
        <a:ln w="25400">
          <a:noFill/>
        </a:ln>
      </c:spPr>
    </c:plotArea>
    <c:plotVisOnly val="1"/>
    <c:dispBlanksAs val="gap"/>
    <c:showDLblsOverMax val="0"/>
  </c:chart>
  <c:spPr>
    <a:noFill/>
    <a:ln w="9525" cap="flat" cmpd="sng" algn="ctr">
      <a:solidFill>
        <a:sysClr val="windowText" lastClr="000000"/>
      </a:solidFill>
      <a:round/>
    </a:ln>
    <a:effectLst/>
    <a:scene3d>
      <a:camera prst="orthographicFront"/>
      <a:lightRig rig="threePt" dir="t"/>
    </a:scene3d>
    <a:sp3d>
      <a:bevelT w="0" h="0"/>
    </a:sp3d>
  </c:spPr>
  <c:txPr>
    <a:bodyPr/>
    <a:lstStyle/>
    <a:p>
      <a:pPr>
        <a:defRPr sz="1000" b="0" i="0" u="none" strike="noStrike" baseline="0">
          <a:solidFill>
            <a:srgbClr val="000000"/>
          </a:solidFill>
          <a:latin typeface="Calibri"/>
          <a:ea typeface="Calibri"/>
          <a:cs typeface="Calibri"/>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333333"/>
                </a:solidFill>
                <a:latin typeface="Calibri"/>
                <a:ea typeface="Calibri"/>
                <a:cs typeface="Calibri"/>
              </a:defRPr>
            </a:pPr>
            <a:r>
              <a:rPr lang="es-ES"/>
              <a:t>PROYECCIÓN DE CARGA ACUMULADA PROYECTADA V.S. EJECUTADA AÑO 2019</a:t>
            </a:r>
          </a:p>
        </c:rich>
      </c:tx>
      <c:layout>
        <c:manualLayout>
          <c:xMode val="edge"/>
          <c:yMode val="edge"/>
          <c:x val="0.16332293008828441"/>
          <c:y val="2.1909000505371611E-2"/>
        </c:manualLayout>
      </c:layout>
      <c:overlay val="0"/>
      <c:spPr>
        <a:noFill/>
        <a:ln w="25400">
          <a:noFill/>
        </a:ln>
      </c:spPr>
    </c:title>
    <c:autoTitleDeleted val="0"/>
    <c:plotArea>
      <c:layout/>
      <c:lineChart>
        <c:grouping val="standard"/>
        <c:varyColors val="0"/>
        <c:ser>
          <c:idx val="0"/>
          <c:order val="0"/>
          <c:tx>
            <c:strRef>
              <c:f>'Graficas y proyecciones'!$M$21</c:f>
              <c:strCache>
                <c:ptCount val="1"/>
                <c:pt idx="0">
                  <c:v>PROYECTADO-ACUM</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Ref>
              <c:f>'Graficas y proyecciones'!$L$22:$L$33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'Graficas y proyecciones'!$M$22:$M$33</c:f>
              <c:numCache>
                <c:formatCode>#,##0</c:formatCode>
                <c:ptCount val="12"/>
                <c:pt idx="0">
                  <c:v>3500000</c:v>
                </c:pt>
                <c:pt idx="1">
                  <c:v>7300000</c:v>
                </c:pt>
                <c:pt idx="2">
                  <c:v>11300000</c:v>
                </c:pt>
                <c:pt idx="3">
                  <c:v>15300000</c:v>
                </c:pt>
                <c:pt idx="4">
                  <c:v>19300000</c:v>
                </c:pt>
                <c:pt idx="5">
                  <c:v>23300000</c:v>
                </c:pt>
                <c:pt idx="6">
                  <c:v>27300000</c:v>
                </c:pt>
                <c:pt idx="7">
                  <c:v>31300000</c:v>
                </c:pt>
                <c:pt idx="8">
                  <c:v>35300000</c:v>
                </c:pt>
                <c:pt idx="9">
                  <c:v>39300000</c:v>
                </c:pt>
                <c:pt idx="10">
                  <c:v>43300000</c:v>
                </c:pt>
                <c:pt idx="11">
                  <c:v>47500000</c:v>
                </c:pt>
              </c:numCache>
            </c:numRef>
          </c:val>
          <c:smooth val="0"/>
          <c:extLst>
            <c:ext xmlns:c16="http://schemas.microsoft.com/office/drawing/2014/chart" uri="{C3380CC4-5D6E-409C-BE32-E72D297353CC}">
              <c16:uniqueId val="{00000000-6EAD-49B7-8878-6326931BBC10}"/>
            </c:ext>
          </c:extLst>
        </c:ser>
        <c:ser>
          <c:idx val="1"/>
          <c:order val="1"/>
          <c:tx>
            <c:strRef>
              <c:f>'Graficas y proyecciones'!$N$21</c:f>
              <c:strCache>
                <c:ptCount val="1"/>
                <c:pt idx="0">
                  <c:v>EJECUTADO-ACUM</c:v>
                </c:pt>
              </c:strCache>
            </c:strRef>
          </c:tx>
          <c:spPr>
            <a:ln w="28575" cap="rnd">
              <a:solidFill>
                <a:srgbClr val="F68426"/>
              </a:solidFill>
              <a:round/>
            </a:ln>
            <a:effectLst/>
          </c:spPr>
          <c:marker>
            <c:symbol val="circle"/>
            <c:size val="5"/>
            <c:spPr>
              <a:solidFill>
                <a:schemeClr val="accent2"/>
              </a:solidFill>
              <a:ln w="9525">
                <a:solidFill>
                  <a:schemeClr val="accent6">
                    <a:lumMod val="75000"/>
                  </a:schemeClr>
                </a:solidFill>
              </a:ln>
              <a:effectLst/>
            </c:spPr>
          </c:marker>
          <c:cat>
            <c:strRef>
              <c:f>'Graficas y proyecciones'!$L$22:$L$33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'Graficas y proyecciones'!$N$22:$N$28</c:f>
              <c:numCache>
                <c:formatCode>#,##0</c:formatCode>
                <c:ptCount val="7"/>
                <c:pt idx="0">
                  <c:v>3586371.24</c:v>
                </c:pt>
                <c:pt idx="1">
                  <c:v>7559120.0700000003</c:v>
                </c:pt>
                <c:pt idx="2">
                  <c:v>12191710.98</c:v>
                </c:pt>
                <c:pt idx="3">
                  <c:v>16126363.199999999</c:v>
                </c:pt>
                <c:pt idx="4">
                  <c:v>19861416.359999999</c:v>
                </c:pt>
                <c:pt idx="5">
                  <c:v>24460511.550000001</c:v>
                </c:pt>
                <c:pt idx="6">
                  <c:v>28733617.760000002</c:v>
                </c:pt>
              </c:numCache>
            </c:numRef>
          </c:val>
          <c:smooth val="0"/>
          <c:extLst>
            <c:ext xmlns:c16="http://schemas.microsoft.com/office/drawing/2014/chart" uri="{C3380CC4-5D6E-409C-BE32-E72D297353CC}">
              <c16:uniqueId val="{00000001-6EAD-49B7-8878-6326931BBC10}"/>
            </c:ext>
          </c:extLst>
        </c:ser>
        <c:dLbls>
          <c:showLegendKey val="0"/>
          <c:showVal val="0"/>
          <c:showCatName val="0"/>
          <c:showSerName val="0"/>
          <c:showPercent val="0"/>
          <c:showBubbleSize val="0"/>
        </c:dLbls>
        <c:marker val="1"/>
        <c:smooth val="0"/>
        <c:axId val="146030640"/>
        <c:axId val="1"/>
      </c:lineChart>
      <c:catAx>
        <c:axId val="14603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800" b="0" i="0" u="none" strike="noStrike" baseline="0">
                <a:solidFill>
                  <a:srgbClr val="333333"/>
                </a:solidFill>
                <a:latin typeface="Calibri"/>
                <a:ea typeface="Calibri"/>
                <a:cs typeface="Calibri"/>
              </a:defRPr>
            </a:pPr>
            <a:endParaRPr lang="es-CO"/>
          </a:p>
        </c:txPr>
        <c:crossAx val="1"/>
        <c:crosses val="autoZero"/>
        <c:auto val="1"/>
        <c:lblAlgn val="ctr"/>
        <c:lblOffset val="100"/>
        <c:noMultiLvlLbl val="0"/>
      </c:catAx>
      <c:valAx>
        <c:axId val="1"/>
        <c:scaling>
          <c:orientation val="minMax"/>
          <c:max val="600000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ln w="9525">
            <a:noFill/>
          </a:ln>
        </c:spPr>
        <c:txPr>
          <a:bodyPr rot="0" vert="horz"/>
          <a:lstStyle/>
          <a:p>
            <a:pPr>
              <a:defRPr sz="800" b="0" i="0" u="none" strike="noStrike" baseline="0">
                <a:solidFill>
                  <a:srgbClr val="333333"/>
                </a:solidFill>
                <a:latin typeface="Calibri"/>
                <a:ea typeface="Calibri"/>
                <a:cs typeface="Calibri"/>
              </a:defRPr>
            </a:pPr>
            <a:endParaRPr lang="es-CO"/>
          </a:p>
        </c:txPr>
        <c:crossAx val="146030640"/>
        <c:crosses val="autoZero"/>
        <c:crossBetween val="between"/>
        <c:dispUnits>
          <c:builtInUnit val="millions"/>
          <c:dispUnitsLbl>
            <c:layout>
              <c:manualLayout>
                <c:xMode val="edge"/>
                <c:yMode val="edge"/>
                <c:x val="1.7063554555680541E-2"/>
                <c:y val="0.27355322962678447"/>
              </c:manualLayout>
            </c:layout>
            <c:tx>
              <c:rich>
                <a:bodyPr rot="-5400000" vert="horz"/>
                <a:lstStyle/>
                <a:p>
                  <a:pPr algn="ctr">
                    <a:defRPr sz="900" b="0" i="0" u="none" strike="noStrike" baseline="0">
                      <a:solidFill>
                        <a:srgbClr val="333333"/>
                      </a:solidFill>
                      <a:latin typeface="Calibri"/>
                      <a:ea typeface="Calibri"/>
                      <a:cs typeface="Calibri"/>
                    </a:defRPr>
                  </a:pPr>
                  <a:r>
                    <a:rPr lang="es-ES" sz="900"/>
                    <a:t>Millones Toneladas</a:t>
                  </a:r>
                </a:p>
              </c:rich>
            </c:tx>
            <c:spPr>
              <a:noFill/>
              <a:ln w="25400">
                <a:noFill/>
              </a:ln>
            </c:spPr>
          </c:dispUnitsLbl>
        </c:dispUnits>
      </c:valAx>
      <c:spPr>
        <a:noFill/>
        <a:ln w="25400">
          <a:noFill/>
        </a:ln>
      </c:spPr>
    </c:plotArea>
    <c:legend>
      <c:legendPos val="b"/>
      <c:overlay val="0"/>
      <c:spPr>
        <a:noFill/>
        <a:ln w="25400">
          <a:noFill/>
        </a:ln>
      </c:spPr>
      <c:txPr>
        <a:bodyPr/>
        <a:lstStyle/>
        <a:p>
          <a:pPr>
            <a:defRPr sz="800" b="0" i="0" u="none" strike="noStrike" baseline="0">
              <a:solidFill>
                <a:srgbClr val="333333"/>
              </a:solidFill>
              <a:latin typeface="Calibri"/>
              <a:ea typeface="Calibri"/>
              <a:cs typeface="Calibri"/>
            </a:defRPr>
          </a:pPr>
          <a:endParaRPr lang="es-CO"/>
        </a:p>
      </c:txPr>
    </c:legend>
    <c:plotVisOnly val="1"/>
    <c:dispBlanksAs val="gap"/>
    <c:showDLblsOverMax val="0"/>
  </c:chart>
  <c:spPr>
    <a:noFill/>
    <a:ln w="9525" cap="flat" cmpd="sng" algn="ctr">
      <a:solidFill>
        <a:srgbClr val="002060"/>
      </a:solidFill>
      <a:round/>
    </a:ln>
    <a:effectLst/>
  </c:spPr>
  <c:txPr>
    <a:bodyPr/>
    <a:lstStyle/>
    <a:p>
      <a:pPr>
        <a:defRPr sz="1000" b="0" i="0" u="none" strike="noStrike" baseline="0">
          <a:solidFill>
            <a:srgbClr val="000000"/>
          </a:solidFill>
          <a:latin typeface="Calibri"/>
          <a:ea typeface="Calibri"/>
          <a:cs typeface="Calibri"/>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2686D-009B-4755-BF3C-B1645D0A938E}" type="datetimeFigureOut">
              <a:rPr lang="es-ES" smtClean="0"/>
              <a:t>02/09/2019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DAE71F-6302-4695-A732-5DA60A1BF971}" type="slidenum">
              <a:rPr lang="es-ES" smtClean="0"/>
              <a:t>‹Nº›</a:t>
            </a:fld>
            <a:endParaRPr lang="es-ES"/>
          </a:p>
        </p:txBody>
      </p:sp>
    </p:spTree>
    <p:extLst>
      <p:ext uri="{BB962C8B-B14F-4D97-AF65-F5344CB8AC3E}">
        <p14:creationId xmlns:p14="http://schemas.microsoft.com/office/powerpoint/2010/main" val="86641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78417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26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a:t>En construcción, inicio queda establecido, con la audiencia de notificación.</a:t>
            </a:r>
            <a:endParaRPr lang="es-CO"/>
          </a:p>
        </p:txBody>
      </p:sp>
    </p:spTree>
    <p:extLst>
      <p:ext uri="{BB962C8B-B14F-4D97-AF65-F5344CB8AC3E}">
        <p14:creationId xmlns:p14="http://schemas.microsoft.com/office/powerpoint/2010/main" val="56686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40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262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1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460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86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700405" y="4415790"/>
            <a:ext cx="5603240" cy="4183380"/>
          </a:xfrm>
          <a:prstGeom prst="rect">
            <a:avLst/>
          </a:prstGeom>
        </p:spPr>
        <p:txBody>
          <a:bodyPr spcFirstLastPara="1" wrap="square" lIns="93126" tIns="93126" rIns="93126" bIns="93126" anchor="t" anchorCtr="0">
            <a:noAutofit/>
          </a:bodyPr>
          <a:lstStyle/>
          <a:p>
            <a:pPr marL="0" indent="0">
              <a:buNone/>
            </a:pPr>
            <a:endParaRPr/>
          </a:p>
        </p:txBody>
      </p:sp>
      <p:sp>
        <p:nvSpPr>
          <p:cNvPr id="206" name="Google Shape;206;p9:notes"/>
          <p:cNvSpPr>
            <a:spLocks noGrp="1" noRot="1" noChangeAspect="1"/>
          </p:cNvSpPr>
          <p:nvPr>
            <p:ph type="sldImg" idx="2"/>
          </p:nvPr>
        </p:nvSpPr>
        <p:spPr>
          <a:xfrm>
            <a:off x="403225"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1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40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700405" y="4415790"/>
            <a:ext cx="5603240" cy="4183380"/>
          </a:xfrm>
          <a:prstGeom prst="rect">
            <a:avLst/>
          </a:prstGeom>
        </p:spPr>
        <p:txBody>
          <a:bodyPr spcFirstLastPara="1" wrap="square" lIns="93126" tIns="93126" rIns="93126" bIns="93126" anchor="t" anchorCtr="0">
            <a:noAutofit/>
          </a:bodyPr>
          <a:lstStyle/>
          <a:p>
            <a:pPr marL="0" indent="0">
              <a:buNone/>
            </a:pPr>
            <a:endParaRPr/>
          </a:p>
        </p:txBody>
      </p:sp>
      <p:sp>
        <p:nvSpPr>
          <p:cNvPr id="206" name="Google Shape;206;p9:notes"/>
          <p:cNvSpPr>
            <a:spLocks noGrp="1" noRot="1" noChangeAspect="1"/>
          </p:cNvSpPr>
          <p:nvPr>
            <p:ph type="sldImg" idx="2"/>
          </p:nvPr>
        </p:nvSpPr>
        <p:spPr>
          <a:xfrm>
            <a:off x="403225"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1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700405" y="4415790"/>
            <a:ext cx="5603240" cy="4183380"/>
          </a:xfrm>
          <a:prstGeom prst="rect">
            <a:avLst/>
          </a:prstGeom>
        </p:spPr>
        <p:txBody>
          <a:bodyPr spcFirstLastPara="1" wrap="square" lIns="93126" tIns="93126" rIns="93126" bIns="93126" anchor="t" anchorCtr="0">
            <a:noAutofit/>
          </a:bodyPr>
          <a:lstStyle/>
          <a:p>
            <a:pPr marL="0" indent="0">
              <a:buNone/>
            </a:pPr>
            <a:endParaRPr/>
          </a:p>
        </p:txBody>
      </p:sp>
      <p:sp>
        <p:nvSpPr>
          <p:cNvPr id="212" name="Google Shape;212;p10:notes"/>
          <p:cNvSpPr>
            <a:spLocks noGrp="1" noRot="1" noChangeAspect="1"/>
          </p:cNvSpPr>
          <p:nvPr>
            <p:ph type="sldImg" idx="2"/>
          </p:nvPr>
        </p:nvSpPr>
        <p:spPr>
          <a:xfrm>
            <a:off x="403225"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40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26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1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386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a:t>En construcción, inicio queda establecido, con la audiencia de notificación.</a:t>
            </a:r>
            <a:endParaRPr lang="es-CO"/>
          </a:p>
        </p:txBody>
      </p:sp>
    </p:spTree>
    <p:extLst>
      <p:ext uri="{BB962C8B-B14F-4D97-AF65-F5344CB8AC3E}">
        <p14:creationId xmlns:p14="http://schemas.microsoft.com/office/powerpoint/2010/main" val="3645676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1_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32" name="Google Shape;32;p5"/>
          <p:cNvSpPr/>
          <p:nvPr/>
        </p:nvSpPr>
        <p:spPr>
          <a:xfrm>
            <a:off x="3213694" y="0"/>
            <a:ext cx="5935223"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5"/>
          <p:cNvSpPr txBox="1"/>
          <p:nvPr/>
        </p:nvSpPr>
        <p:spPr>
          <a:xfrm>
            <a:off x="1098468" y="4856142"/>
            <a:ext cx="42930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93892" y="346605"/>
            <a:ext cx="2616953" cy="746654"/>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3461004" y="1439863"/>
            <a:ext cx="5149596" cy="1349375"/>
          </a:xfrm>
        </p:spPr>
        <p:txBody>
          <a:bodyPr/>
          <a:lstStyle>
            <a:lvl1pPr marL="95250" indent="0" algn="r">
              <a:buNone/>
              <a:defRPr sz="3000">
                <a:solidFill>
                  <a:srgbClr val="0054BC"/>
                </a:solidFill>
              </a:defRPr>
            </a:lvl1pPr>
          </a:lstStyle>
          <a:p>
            <a:r>
              <a:rPr lang="es-ES"/>
              <a:t>Editar los estilos de texto del patrón</a:t>
            </a:r>
            <a:endParaRPr lang="es-CO"/>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366" y="3771884"/>
            <a:ext cx="3904083" cy="732016"/>
          </a:xfrm>
          <a:prstGeom prst="rect">
            <a:avLst/>
          </a:prstGeom>
        </p:spPr>
      </p:pic>
    </p:spTree>
    <p:extLst>
      <p:ext uri="{BB962C8B-B14F-4D97-AF65-F5344CB8AC3E}">
        <p14:creationId xmlns:p14="http://schemas.microsoft.com/office/powerpoint/2010/main" val="238511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287388"/>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467063"/>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0" name="Google Shape;70;p9"/>
          <p:cNvSpPr txBox="1"/>
          <p:nvPr/>
        </p:nvSpPr>
        <p:spPr>
          <a:xfrm>
            <a:off x="8267914" y="39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‹Nº›</a:t>
            </a:fld>
            <a:endParaRPr sz="700" b="0" i="0" u="none" strike="noStrike" cap="none">
              <a:solidFill>
                <a:srgbClr val="0066CD"/>
              </a:solidFill>
              <a:latin typeface="Work Sans"/>
              <a:ea typeface="Work Sans"/>
              <a:cs typeface="Work Sans"/>
              <a:sym typeface="Work Sans"/>
            </a:endParaRPr>
          </a:p>
        </p:txBody>
      </p:sp>
      <p:pic>
        <p:nvPicPr>
          <p:cNvPr id="10" name="Imagen 9">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7" name="Imagen 6">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6336126" y="2114592"/>
            <a:ext cx="2352000" cy="20496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74" name="Google Shape;74;p10"/>
          <p:cNvSpPr txBox="1"/>
          <p:nvPr/>
        </p:nvSpPr>
        <p:spPr>
          <a:xfrm>
            <a:off x="8273320" y="6238"/>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75" name="Google Shape;75;p10"/>
          <p:cNvSpPr txBox="1">
            <a:spLocks noGrp="1"/>
          </p:cNvSpPr>
          <p:nvPr>
            <p:ph type="title"/>
          </p:nvPr>
        </p:nvSpPr>
        <p:spPr>
          <a:xfrm>
            <a:off x="6336126" y="1302359"/>
            <a:ext cx="2351999"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pic>
        <p:nvPicPr>
          <p:cNvPr id="11" name="Imagen 10">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8" name="Imagen 7">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
        <p:nvSpPr>
          <p:cNvPr id="95" name="Google Shape;95;p14"/>
          <p:cNvSpPr txBox="1"/>
          <p:nvPr/>
        </p:nvSpPr>
        <p:spPr>
          <a:xfrm>
            <a:off x="8299683"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‹Nº›</a:t>
            </a:fld>
            <a:endParaRPr sz="700" b="0" i="0" u="none" strike="noStrike" cap="none">
              <a:solidFill>
                <a:srgbClr val="0066CD"/>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5" name="Imagen 4">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bg>
      <p:bgPr>
        <a:solidFill>
          <a:srgbClr val="DCEBFB"/>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497026" y="995328"/>
            <a:ext cx="1853423" cy="953898"/>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SzPts val="1100"/>
              <a:buFont typeface="Work Sans Light"/>
              <a:buNone/>
              <a:defRPr sz="7200" b="1">
                <a:solidFill>
                  <a:srgbClr val="0054BC"/>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42" name="Google Shape;42;p7"/>
          <p:cNvSpPr txBox="1">
            <a:spLocks noGrp="1"/>
          </p:cNvSpPr>
          <p:nvPr>
            <p:ph type="title" hasCustomPrompt="1"/>
          </p:nvPr>
        </p:nvSpPr>
        <p:spPr>
          <a:xfrm>
            <a:off x="3768725" y="1714364"/>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r>
              <a:rPr lang="es-ES"/>
              <a:t> </a:t>
            </a:r>
            <a:endParaRPr/>
          </a:p>
        </p:txBody>
      </p:sp>
      <p:sp>
        <p:nvSpPr>
          <p:cNvPr id="43" name="Google Shape;43;p7"/>
          <p:cNvSpPr txBox="1">
            <a:spLocks noGrp="1"/>
          </p:cNvSpPr>
          <p:nvPr>
            <p:ph type="body" idx="2"/>
          </p:nvPr>
        </p:nvSpPr>
        <p:spPr>
          <a:xfrm>
            <a:off x="3761125" y="2526597"/>
            <a:ext cx="4752600" cy="1336492"/>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100"/>
              <a:buFont typeface="Work Sans Light"/>
              <a:buNone/>
              <a:defRPr sz="1500">
                <a:solidFill>
                  <a:srgbClr val="0054BC"/>
                </a:solidFill>
                <a:latin typeface="Work Sans"/>
                <a:ea typeface="Work Sans"/>
                <a:cs typeface="Work Sans"/>
                <a:sym typeface="Work Sans"/>
              </a:defRPr>
            </a:lvl1pPr>
            <a:lvl2pPr marL="914400" lvl="1"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9pPr>
          </a:lstStyle>
          <a:p>
            <a:endParaRPr/>
          </a:p>
        </p:txBody>
      </p:sp>
      <p:sp>
        <p:nvSpPr>
          <p:cNvPr id="45" name="Google Shape;45;p7"/>
          <p:cNvSpPr txBox="1"/>
          <p:nvPr/>
        </p:nvSpPr>
        <p:spPr>
          <a:xfrm>
            <a:off x="8332725" y="6238"/>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pic>
        <p:nvPicPr>
          <p:cNvPr id="11" name="Imagen 10">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8" name="Imagen 7">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extLst>
      <p:ext uri="{BB962C8B-B14F-4D97-AF65-F5344CB8AC3E}">
        <p14:creationId xmlns:p14="http://schemas.microsoft.com/office/powerpoint/2010/main" val="2465024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3" r:id="rId1"/>
    <p:sldLayoutId id="2147483655" r:id="rId2"/>
    <p:sldLayoutId id="2147483656" r:id="rId3"/>
    <p:sldLayoutId id="2147483660"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7/06/relationships/model3d" Target="../media/model3d1.glb"/><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17/06/relationships/model3d" Target="../media/model3d2.glb"/><Relationship Id="rId11" Type="http://schemas.openxmlformats.org/officeDocument/2006/relationships/hyperlink" Target="https://svgsilh.com/de/image/1425312.html" TargetMode="External"/><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9.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7/06/relationships/model3d" Target="../media/model3d3.glb"/><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17/06/relationships/model3d" Target="../media/model3d4.glb"/><Relationship Id="rId5" Type="http://schemas.openxmlformats.org/officeDocument/2006/relationships/image" Target="../media/image13.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Marcador de texto 2">
            <a:extLst>
              <a:ext uri="{FF2B5EF4-FFF2-40B4-BE49-F238E27FC236}">
                <a16:creationId xmlns:a16="http://schemas.microsoft.com/office/drawing/2014/main" id="{6C9E0C39-8742-B14F-9B09-71798CFEC522}"/>
              </a:ext>
            </a:extLst>
          </p:cNvPr>
          <p:cNvSpPr>
            <a:spLocks noGrp="1"/>
          </p:cNvSpPr>
          <p:nvPr>
            <p:ph type="body" sz="quarter" idx="10"/>
          </p:nvPr>
        </p:nvSpPr>
        <p:spPr>
          <a:xfrm>
            <a:off x="3142573" y="1694322"/>
            <a:ext cx="6202017" cy="2410238"/>
          </a:xfrm>
        </p:spPr>
        <p:txBody>
          <a:bodyPr/>
          <a:lstStyle/>
          <a:p>
            <a:pPr algn="ctr"/>
            <a:r>
              <a:rPr lang="es-CO" dirty="0"/>
              <a:t>AVANCES PROYECTOS </a:t>
            </a:r>
          </a:p>
          <a:p>
            <a:pPr algn="ctr"/>
            <a:r>
              <a:rPr lang="es-CO" dirty="0"/>
              <a:t>DEL MODO FÉRREO</a:t>
            </a:r>
          </a:p>
          <a:p>
            <a:pPr algn="ctr"/>
            <a:r>
              <a:rPr lang="es-CO" sz="1600" dirty="0"/>
              <a:t>Agosto 2018 – Agosto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8AFA99-93C6-4F20-853E-ACD590E68952}"/>
              </a:ext>
            </a:extLst>
          </p:cNvPr>
          <p:cNvSpPr>
            <a:spLocks noGrp="1"/>
          </p:cNvSpPr>
          <p:nvPr>
            <p:ph type="title"/>
          </p:nvPr>
        </p:nvSpPr>
        <p:spPr>
          <a:xfrm>
            <a:off x="264300" y="70063"/>
            <a:ext cx="4307700" cy="640198"/>
          </a:xfrm>
        </p:spPr>
        <p:txBody>
          <a:bodyPr/>
          <a:lstStyle/>
          <a:p>
            <a:r>
              <a:rPr lang="es-CO">
                <a:solidFill>
                  <a:srgbClr val="0066CD"/>
                </a:solidFill>
              </a:rPr>
              <a:t>Temas de Gestión</a:t>
            </a:r>
          </a:p>
        </p:txBody>
      </p:sp>
      <p:graphicFrame>
        <p:nvGraphicFramePr>
          <p:cNvPr id="4" name="Tabla 3">
            <a:extLst>
              <a:ext uri="{FF2B5EF4-FFF2-40B4-BE49-F238E27FC236}">
                <a16:creationId xmlns:a16="http://schemas.microsoft.com/office/drawing/2014/main" id="{F53D556D-8237-4F7A-8969-29F9EA4B6B52}"/>
              </a:ext>
            </a:extLst>
          </p:cNvPr>
          <p:cNvGraphicFramePr>
            <a:graphicFrameLocks noGrp="1"/>
          </p:cNvGraphicFramePr>
          <p:nvPr>
            <p:extLst>
              <p:ext uri="{D42A27DB-BD31-4B8C-83A1-F6EECF244321}">
                <p14:modId xmlns:p14="http://schemas.microsoft.com/office/powerpoint/2010/main" val="2571903989"/>
              </p:ext>
            </p:extLst>
          </p:nvPr>
        </p:nvGraphicFramePr>
        <p:xfrm>
          <a:off x="398657" y="862047"/>
          <a:ext cx="8556158" cy="3386022"/>
        </p:xfrm>
        <a:graphic>
          <a:graphicData uri="http://schemas.openxmlformats.org/drawingml/2006/table">
            <a:tbl>
              <a:tblPr firstRow="1" bandRow="1">
                <a:tableStyleId>{93296810-A885-4BE3-A3E7-6D5BEEA58F35}</a:tableStyleId>
              </a:tblPr>
              <a:tblGrid>
                <a:gridCol w="1106052">
                  <a:extLst>
                    <a:ext uri="{9D8B030D-6E8A-4147-A177-3AD203B41FA5}">
                      <a16:colId xmlns:a16="http://schemas.microsoft.com/office/drawing/2014/main" val="451203888"/>
                    </a:ext>
                  </a:extLst>
                </a:gridCol>
                <a:gridCol w="3206187">
                  <a:extLst>
                    <a:ext uri="{9D8B030D-6E8A-4147-A177-3AD203B41FA5}">
                      <a16:colId xmlns:a16="http://schemas.microsoft.com/office/drawing/2014/main" val="2250085155"/>
                    </a:ext>
                  </a:extLst>
                </a:gridCol>
                <a:gridCol w="2279451">
                  <a:extLst>
                    <a:ext uri="{9D8B030D-6E8A-4147-A177-3AD203B41FA5}">
                      <a16:colId xmlns:a16="http://schemas.microsoft.com/office/drawing/2014/main" val="3980953213"/>
                    </a:ext>
                  </a:extLst>
                </a:gridCol>
                <a:gridCol w="1964468">
                  <a:extLst>
                    <a:ext uri="{9D8B030D-6E8A-4147-A177-3AD203B41FA5}">
                      <a16:colId xmlns:a16="http://schemas.microsoft.com/office/drawing/2014/main" val="3533805513"/>
                    </a:ext>
                  </a:extLst>
                </a:gridCol>
              </a:tblGrid>
              <a:tr h="396647">
                <a:tc>
                  <a:txBody>
                    <a:bodyPr/>
                    <a:lstStyle/>
                    <a:p>
                      <a:pPr algn="ctr"/>
                      <a:r>
                        <a:rPr lang="es-CO" sz="1200" u="none" strike="noStrike" cap="none" dirty="0">
                          <a:latin typeface="Work Sans"/>
                          <a:sym typeface="Work Sans"/>
                        </a:rPr>
                        <a:t>Área</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Descripción</a:t>
                      </a:r>
                      <a:r>
                        <a:rPr lang="es-CO" sz="1200" u="none" strike="noStrike" cap="none" dirty="0">
                          <a:latin typeface="Work Sans"/>
                        </a:rPr>
                        <a:t> </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Responsable</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Trazabilidad</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extLst>
                  <a:ext uri="{0D108BD9-81ED-4DB2-BD59-A6C34878D82A}">
                    <a16:rowId xmlns:a16="http://schemas.microsoft.com/office/drawing/2014/main" val="1509691849"/>
                  </a:ext>
                </a:extLst>
              </a:tr>
              <a:tr h="417706">
                <a:tc>
                  <a:txBody>
                    <a:bodyPr/>
                    <a:lstStyle/>
                    <a:p>
                      <a:pPr algn="ctr"/>
                      <a:r>
                        <a:rPr lang="es-CO" sz="1050" b="0" i="0" u="none" strike="noStrike" cap="none" dirty="0">
                          <a:solidFill>
                            <a:srgbClr val="0066CD"/>
                          </a:solidFill>
                          <a:latin typeface="Work Sans"/>
                          <a:ea typeface="+mn-ea"/>
                          <a:cs typeface="Arial"/>
                          <a:sym typeface="Work Sans"/>
                        </a:rPr>
                        <a:t>VEJECUTIVA</a:t>
                      </a:r>
                    </a:p>
                  </a:txBody>
                  <a:tcPr anchor="ctr"/>
                </a:tc>
                <a:tc>
                  <a:txBody>
                    <a:bodyPr/>
                    <a:lstStyle/>
                    <a:p>
                      <a:pPr algn="just"/>
                      <a:r>
                        <a:rPr lang="es-CO" sz="1050" b="0" i="0" u="none" strike="noStrike" cap="none" dirty="0">
                          <a:solidFill>
                            <a:srgbClr val="0066CD"/>
                          </a:solidFill>
                          <a:latin typeface="Work Sans"/>
                          <a:ea typeface="+mn-ea"/>
                          <a:cs typeface="Arial"/>
                          <a:sym typeface="Work Sans"/>
                        </a:rPr>
                        <a:t>Rehabilitación del ramal que conecta con el Puerto de </a:t>
                      </a:r>
                      <a:r>
                        <a:rPr lang="es-CO" sz="1050" b="0" i="0" u="none" strike="noStrike" cap="none" dirty="0" err="1">
                          <a:solidFill>
                            <a:srgbClr val="0066CD"/>
                          </a:solidFill>
                          <a:latin typeface="Work Sans"/>
                          <a:ea typeface="+mn-ea"/>
                          <a:cs typeface="Arial"/>
                          <a:sym typeface="Work Sans"/>
                        </a:rPr>
                        <a:t>Capulco</a:t>
                      </a:r>
                      <a:r>
                        <a:rPr lang="es-CO" sz="1050" b="0" i="0" u="none" strike="noStrike" cap="none" dirty="0">
                          <a:solidFill>
                            <a:srgbClr val="0066CD"/>
                          </a:solidFill>
                          <a:latin typeface="Work Sans"/>
                          <a:ea typeface="+mn-ea"/>
                          <a:cs typeface="Arial"/>
                        </a:rPr>
                        <a:t>.</a:t>
                      </a:r>
                      <a:endParaRPr lang="es-CO" sz="1050" b="0" i="0" u="none" strike="noStrike" cap="none" dirty="0">
                        <a:solidFill>
                          <a:srgbClr val="0066CD"/>
                        </a:solidFill>
                        <a:latin typeface="Work Sans"/>
                        <a:ea typeface="+mn-ea"/>
                        <a:cs typeface="Arial"/>
                        <a:sym typeface="Work Sans"/>
                      </a:endParaRPr>
                    </a:p>
                  </a:txBody>
                  <a:tcPr anchor="ctr"/>
                </a:tc>
                <a:tc>
                  <a:txBody>
                    <a:bodyPr/>
                    <a:lstStyle/>
                    <a:p>
                      <a:pPr marR="0" algn="ctr" rtl="0">
                        <a:lnSpc>
                          <a:spcPct val="100000"/>
                        </a:lnSpc>
                        <a:spcBef>
                          <a:spcPts val="0"/>
                        </a:spcBef>
                        <a:spcAft>
                          <a:spcPts val="0"/>
                        </a:spcAft>
                        <a:buClr>
                          <a:srgbClr val="000000"/>
                        </a:buClr>
                        <a:buFont typeface="Arial"/>
                      </a:pPr>
                      <a:r>
                        <a:rPr lang="es-CO" sz="1050" b="0" i="0" u="none" strike="noStrike" cap="none" dirty="0">
                          <a:solidFill>
                            <a:srgbClr val="0066CD"/>
                          </a:solidFill>
                          <a:latin typeface="Work Sans"/>
                          <a:ea typeface="+mn-ea"/>
                          <a:cs typeface="Arial"/>
                          <a:sym typeface="Work Sans"/>
                        </a:rPr>
                        <a:t>VEJ</a:t>
                      </a:r>
                      <a:endParaRPr lang="es-ES" b="0" dirty="0">
                        <a:cs typeface="Arial"/>
                        <a:sym typeface="Work Sans"/>
                      </a:endParaRPr>
                    </a:p>
                  </a:txBody>
                  <a:tcPr anchor="ctr"/>
                </a:tc>
                <a:tc>
                  <a:txBody>
                    <a:bodyPr/>
                    <a:lstStyle/>
                    <a:p>
                      <a:pPr algn="ctr"/>
                      <a:r>
                        <a:rPr lang="es-CO" sz="1050" b="0" i="0" u="none" strike="noStrike" cap="none" dirty="0">
                          <a:solidFill>
                            <a:srgbClr val="0066CD"/>
                          </a:solidFill>
                          <a:latin typeface="Work Sans"/>
                          <a:ea typeface="+mn-ea"/>
                          <a:cs typeface="Arial"/>
                          <a:sym typeface="Work Sans"/>
                        </a:rPr>
                        <a:t>Tramo operando</a:t>
                      </a:r>
                      <a:endParaRPr lang="es-ES" b="0" dirty="0">
                        <a:cs typeface="Arial"/>
                        <a:sym typeface="Work Sans"/>
                      </a:endParaRPr>
                    </a:p>
                  </a:txBody>
                  <a:tcPr anchor="ctr"/>
                </a:tc>
                <a:extLst>
                  <a:ext uri="{0D108BD9-81ED-4DB2-BD59-A6C34878D82A}">
                    <a16:rowId xmlns:a16="http://schemas.microsoft.com/office/drawing/2014/main" val="3376339047"/>
                  </a:ext>
                </a:extLst>
              </a:tr>
              <a:tr h="426913">
                <a:tc>
                  <a:txBody>
                    <a:bodyPr/>
                    <a:lstStyle/>
                    <a:p>
                      <a:pPr algn="ctr"/>
                      <a:r>
                        <a:rPr lang="es-CO" sz="1050" b="0" i="0" u="none" strike="noStrike" cap="none" dirty="0">
                          <a:solidFill>
                            <a:srgbClr val="0066CD"/>
                          </a:solidFill>
                          <a:latin typeface="Work Sans"/>
                          <a:ea typeface="+mn-ea"/>
                          <a:cs typeface="Arial"/>
                          <a:sym typeface="Arial"/>
                        </a:rPr>
                        <a:t>VEJECUTIVA</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050" b="0" i="0" u="none" strike="noStrike" cap="none" dirty="0">
                          <a:solidFill>
                            <a:srgbClr val="0066CD"/>
                          </a:solidFill>
                          <a:latin typeface="Work Sans"/>
                          <a:ea typeface="+mn-ea"/>
                          <a:cs typeface="Arial"/>
                          <a:sym typeface="Arial"/>
                        </a:rPr>
                        <a:t>Consolidar nuevas operaciones de carga comercial</a:t>
                      </a:r>
                      <a:r>
                        <a:rPr lang="es-CO" sz="1050" b="0" i="0" u="none" strike="noStrike" cap="none" dirty="0">
                          <a:solidFill>
                            <a:srgbClr val="0066CD"/>
                          </a:solidFill>
                          <a:latin typeface="Work Sans"/>
                          <a:ea typeface="+mn-ea"/>
                          <a:cs typeface="Arial"/>
                        </a:rPr>
                        <a:t>.</a:t>
                      </a:r>
                      <a:endParaRPr lang="es-CO" sz="1050" b="0" i="0" u="none" strike="noStrike" cap="none" dirty="0">
                        <a:solidFill>
                          <a:srgbClr val="0066CD"/>
                        </a:solidFill>
                        <a:latin typeface="Work Sans"/>
                        <a:ea typeface="+mn-ea"/>
                        <a:cs typeface="Arial"/>
                        <a:sym typeface="Arial"/>
                      </a:endParaRPr>
                    </a:p>
                  </a:txBody>
                  <a:tcPr anchor="ctr"/>
                </a:tc>
                <a:tc>
                  <a:txBody>
                    <a:bodyPr/>
                    <a:lstStyle/>
                    <a:p>
                      <a:pPr algn="ctr"/>
                      <a:r>
                        <a:rPr lang="es-CO" sz="1000" b="0" i="0" u="none" strike="noStrike" cap="none" dirty="0">
                          <a:solidFill>
                            <a:srgbClr val="0066CD"/>
                          </a:solidFill>
                          <a:latin typeface="Work Sans"/>
                          <a:ea typeface="+mn-ea"/>
                          <a:cs typeface="Arial"/>
                        </a:rPr>
                        <a:t>VEJECUTIVA-CONSORCIO</a:t>
                      </a:r>
                      <a:r>
                        <a:rPr lang="es-CO" sz="1000" b="0" i="0" u="none" strike="noStrike" cap="none" dirty="0">
                          <a:solidFill>
                            <a:srgbClr val="0066CD"/>
                          </a:solidFill>
                          <a:latin typeface="Work Sans"/>
                          <a:ea typeface="+mn-ea"/>
                          <a:cs typeface="Arial"/>
                          <a:sym typeface="Arial"/>
                        </a:rPr>
                        <a:t> IBINES</a:t>
                      </a:r>
                    </a:p>
                  </a:txBody>
                  <a:tcPr anchor="ctr"/>
                </a:tc>
                <a:tc>
                  <a:txBody>
                    <a:bodyPr/>
                    <a:lstStyle/>
                    <a:p>
                      <a:pPr marR="0" algn="ctr" rtl="0">
                        <a:lnSpc>
                          <a:spcPct val="100000"/>
                        </a:lnSpc>
                        <a:spcBef>
                          <a:spcPts val="0"/>
                        </a:spcBef>
                        <a:spcAft>
                          <a:spcPts val="0"/>
                        </a:spcAft>
                        <a:buClr>
                          <a:srgbClr val="000000"/>
                        </a:buClr>
                        <a:buFont typeface="Arial"/>
                      </a:pPr>
                      <a:r>
                        <a:rPr lang="es-CO" sz="1050" b="0" i="0" u="none" strike="noStrike" cap="none" dirty="0">
                          <a:solidFill>
                            <a:srgbClr val="0066CD"/>
                          </a:solidFill>
                          <a:latin typeface="Work Sans"/>
                          <a:ea typeface="+mn-ea"/>
                          <a:cs typeface="Arial"/>
                          <a:sym typeface="Arial"/>
                        </a:rPr>
                        <a:t>En proceso con generadores de carga</a:t>
                      </a:r>
                    </a:p>
                  </a:txBody>
                  <a:tcPr anchor="ctr"/>
                </a:tc>
                <a:extLst>
                  <a:ext uri="{0D108BD9-81ED-4DB2-BD59-A6C34878D82A}">
                    <a16:rowId xmlns:a16="http://schemas.microsoft.com/office/drawing/2014/main" val="4123882062"/>
                  </a:ext>
                </a:extLst>
              </a:tr>
              <a:tr h="70661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50" b="0" i="0" u="none" strike="noStrike" cap="none" dirty="0">
                          <a:solidFill>
                            <a:srgbClr val="0066CD"/>
                          </a:solidFill>
                          <a:latin typeface="Work Sans"/>
                          <a:ea typeface="+mn-ea"/>
                          <a:cs typeface="Arial"/>
                          <a:sym typeface="Arial"/>
                        </a:rPr>
                        <a:t>VEJECUTIVA</a:t>
                      </a:r>
                    </a:p>
                  </a:txBody>
                  <a:tcPr anchor="ctr"/>
                </a:tc>
                <a:tc>
                  <a:txBody>
                    <a:bodyPr/>
                    <a:lstStyle/>
                    <a:p>
                      <a:pPr marL="0" marR="0" lvl="0" indent="0" algn="just" rtl="0" eaLnBrk="1" fontAlgn="auto" latinLnBrk="0" hangingPunct="1">
                        <a:lnSpc>
                          <a:spcPct val="100000"/>
                        </a:lnSpc>
                        <a:spcBef>
                          <a:spcPts val="0"/>
                        </a:spcBef>
                        <a:spcAft>
                          <a:spcPts val="0"/>
                        </a:spcAft>
                        <a:buFontTx/>
                        <a:buNone/>
                      </a:pPr>
                      <a:r>
                        <a:rPr lang="es-MX" sz="1050" b="0" i="0" u="none" strike="noStrike" cap="none" dirty="0">
                          <a:solidFill>
                            <a:srgbClr val="0066CD"/>
                          </a:solidFill>
                          <a:latin typeface="Work Sans"/>
                          <a:ea typeface="+mn-ea"/>
                          <a:cs typeface="Arial"/>
                          <a:sym typeface="Arial"/>
                        </a:rPr>
                        <a:t>Movilización de </a:t>
                      </a:r>
                      <a:r>
                        <a:rPr lang="es-MX" sz="1050" b="0" i="0" u="none" strike="noStrike" cap="none" dirty="0">
                          <a:solidFill>
                            <a:srgbClr val="0066CD"/>
                          </a:solidFill>
                          <a:latin typeface="Work Sans"/>
                          <a:ea typeface="+mn-ea"/>
                          <a:cs typeface="Arial"/>
                        </a:rPr>
                        <a:t>5.165</a:t>
                      </a:r>
                      <a:r>
                        <a:rPr lang="es-MX" sz="1050" b="0" i="0" u="none" strike="noStrike" cap="none" dirty="0">
                          <a:solidFill>
                            <a:srgbClr val="0066CD"/>
                          </a:solidFill>
                          <a:latin typeface="Work Sans"/>
                          <a:ea typeface="+mn-ea"/>
                          <a:cs typeface="Arial"/>
                          <a:sym typeface="Arial"/>
                        </a:rPr>
                        <a:t> pasajeros en el mes de </a:t>
                      </a:r>
                      <a:r>
                        <a:rPr lang="es-MX" sz="1050" b="0" i="0" u="none" strike="noStrike" cap="none" dirty="0">
                          <a:solidFill>
                            <a:srgbClr val="0066CD"/>
                          </a:solidFill>
                          <a:latin typeface="Work Sans"/>
                          <a:ea typeface="+mn-ea"/>
                          <a:cs typeface="Arial"/>
                        </a:rPr>
                        <a:t>julio </a:t>
                      </a:r>
                      <a:r>
                        <a:rPr lang="es-MX" sz="1050" b="0" i="0" u="none" strike="noStrike" cap="none" dirty="0">
                          <a:solidFill>
                            <a:srgbClr val="0066CD"/>
                          </a:solidFill>
                          <a:latin typeface="Work Sans"/>
                          <a:ea typeface="+mn-ea"/>
                          <a:cs typeface="Arial"/>
                          <a:sym typeface="Arial"/>
                        </a:rPr>
                        <a:t>de 2019 (Tramo Puerto Berrio- San Rafel de Lebrija)</a:t>
                      </a:r>
                      <a:endParaRPr lang="es-CO" sz="1000" b="0" i="0" u="none" strike="noStrike" cap="none" dirty="0">
                        <a:solidFill>
                          <a:srgbClr val="0066CD"/>
                        </a:solidFill>
                        <a:latin typeface="Work Sans"/>
                        <a:ea typeface="+mn-ea"/>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b="0" i="0" u="none" strike="noStrike" cap="none" dirty="0">
                          <a:solidFill>
                            <a:srgbClr val="0066CD"/>
                          </a:solidFill>
                          <a:latin typeface="Work Sans"/>
                          <a:ea typeface="+mn-ea"/>
                          <a:cs typeface="Arial"/>
                          <a:sym typeface="Arial"/>
                        </a:rPr>
                        <a:t>VEJECUTIVA-CONSORCIO IBINES</a:t>
                      </a:r>
                      <a:endParaRPr lang="es-ES" b="0" dirty="0">
                        <a:cs typeface="Arial"/>
                        <a:sym typeface="Arial"/>
                      </a:endParaRPr>
                    </a:p>
                  </a:txBody>
                  <a:tcPr anchor="ctr"/>
                </a:tc>
                <a:tc>
                  <a:txBody>
                    <a:bodyPr/>
                    <a:lstStyle/>
                    <a:p>
                      <a:pPr algn="ctr"/>
                      <a:r>
                        <a:rPr lang="es-CO" sz="1050" b="0" i="0" u="none" strike="noStrike" cap="none" dirty="0">
                          <a:solidFill>
                            <a:srgbClr val="0066CD"/>
                          </a:solidFill>
                          <a:latin typeface="Work Sans"/>
                          <a:ea typeface="+mn-ea"/>
                          <a:cs typeface="Arial"/>
                          <a:sym typeface="Arial"/>
                        </a:rPr>
                        <a:t>En desarrollo</a:t>
                      </a:r>
                    </a:p>
                  </a:txBody>
                  <a:tcPr anchor="ctr"/>
                </a:tc>
                <a:extLst>
                  <a:ext uri="{0D108BD9-81ED-4DB2-BD59-A6C34878D82A}">
                    <a16:rowId xmlns:a16="http://schemas.microsoft.com/office/drawing/2014/main" val="3791895129"/>
                  </a:ext>
                </a:extLst>
              </a:tr>
              <a:tr h="706618">
                <a:tc>
                  <a:txBody>
                    <a:bodyPr/>
                    <a:lstStyle/>
                    <a:p>
                      <a:pPr marL="0" marR="0" lvl="0" indent="0" algn="ctr" defTabSz="914400" rtl="0">
                        <a:lnSpc>
                          <a:spcPct val="100000"/>
                        </a:lnSpc>
                        <a:spcBef>
                          <a:spcPts val="0"/>
                        </a:spcBef>
                        <a:spcAft>
                          <a:spcPts val="0"/>
                        </a:spcAft>
                        <a:buClr>
                          <a:srgbClr val="000000"/>
                        </a:buClr>
                        <a:buSzTx/>
                        <a:buFont typeface="Arial"/>
                        <a:buNone/>
                        <a:tabLst/>
                        <a:defRPr/>
                      </a:pPr>
                      <a:r>
                        <a:rPr lang="es-CO" sz="1050" b="0" i="0" u="none" strike="noStrike" cap="none" dirty="0">
                          <a:solidFill>
                            <a:srgbClr val="0066CD"/>
                          </a:solidFill>
                          <a:latin typeface="Work Sans"/>
                          <a:ea typeface="+mn-ea"/>
                          <a:cs typeface="Arial"/>
                        </a:rPr>
                        <a:t>VEJECUTIVA</a:t>
                      </a:r>
                      <a:endParaRPr lang="es-ES" dirty="0">
                        <a:ea typeface="+mn-ea"/>
                        <a:cs typeface="Arial"/>
                        <a:sym typeface="Arial"/>
                      </a:endParaRPr>
                    </a:p>
                  </a:txBody>
                  <a:tcPr anchor="ctr"/>
                </a:tc>
                <a:tc>
                  <a:txBody>
                    <a:bodyPr/>
                    <a:lstStyle/>
                    <a:p>
                      <a:pPr marL="0" marR="0" lvl="0" indent="0" algn="just" rtl="0">
                        <a:lnSpc>
                          <a:spcPct val="100000"/>
                        </a:lnSpc>
                        <a:spcBef>
                          <a:spcPts val="0"/>
                        </a:spcBef>
                        <a:spcAft>
                          <a:spcPts val="0"/>
                        </a:spcAft>
                        <a:buFontTx/>
                        <a:buNone/>
                      </a:pPr>
                      <a:r>
                        <a:rPr lang="es-MX" sz="1050" b="0" i="0" u="none" strike="noStrike" cap="none" dirty="0">
                          <a:solidFill>
                            <a:srgbClr val="0066CD"/>
                          </a:solidFill>
                          <a:latin typeface="Work Sans"/>
                          <a:ea typeface="+mn-ea"/>
                          <a:cs typeface="Arial"/>
                        </a:rPr>
                        <a:t>Movilización de 1.919 Ton en el mes de julio de 2019 de Alambrón y varillas, 305 Ton en productos Postobón y Café, 1288 Ton Palanquilla de acero y 280 Ton escaleras.</a:t>
                      </a:r>
                      <a:endParaRPr lang="es-MX" sz="1050" b="0" i="0" u="none" strike="noStrike" cap="none" dirty="0">
                        <a:solidFill>
                          <a:srgbClr val="0066CD"/>
                        </a:solidFill>
                        <a:latin typeface="Work Sans"/>
                        <a:ea typeface="+mn-ea"/>
                        <a:cs typeface="Arial"/>
                        <a:sym typeface="Arial"/>
                      </a:endParaRPr>
                    </a:p>
                  </a:txBody>
                  <a:tcPr anchor="ctr"/>
                </a:tc>
                <a:tc>
                  <a:txBody>
                    <a:bodyPr/>
                    <a:lstStyle/>
                    <a:p>
                      <a:pPr marL="0" marR="0" lvl="0" indent="0" algn="ctr" rtl="0">
                        <a:lnSpc>
                          <a:spcPct val="100000"/>
                        </a:lnSpc>
                        <a:spcBef>
                          <a:spcPts val="0"/>
                        </a:spcBef>
                        <a:spcAft>
                          <a:spcPts val="0"/>
                        </a:spcAft>
                        <a:buFont typeface="Arial"/>
                        <a:buNone/>
                      </a:pPr>
                      <a:endParaRPr lang="es-CO" sz="1000" b="0" i="0" u="none" strike="noStrike" cap="none">
                        <a:solidFill>
                          <a:srgbClr val="0066CD"/>
                        </a:solidFill>
                        <a:latin typeface="Work Sans"/>
                        <a:ea typeface="+mn-ea"/>
                        <a:cs typeface="Arial"/>
                      </a:endParaRPr>
                    </a:p>
                    <a:p>
                      <a:pPr marL="0" marR="0" lvl="0" indent="0" algn="ctr" rtl="0">
                        <a:lnSpc>
                          <a:spcPct val="100000"/>
                        </a:lnSpc>
                        <a:spcBef>
                          <a:spcPts val="0"/>
                        </a:spcBef>
                        <a:spcAft>
                          <a:spcPts val="0"/>
                        </a:spcAft>
                        <a:buFont typeface="Arial"/>
                        <a:buNone/>
                      </a:pPr>
                      <a:r>
                        <a:rPr lang="es-CO" sz="1000" b="0" i="0" u="none" strike="noStrike" cap="none" dirty="0">
                          <a:solidFill>
                            <a:srgbClr val="0066CD"/>
                          </a:solidFill>
                          <a:latin typeface="Work Sans"/>
                          <a:ea typeface="+mn-ea"/>
                          <a:cs typeface="Arial"/>
                        </a:rPr>
                        <a:t>VEJECUTIVA-CONSORCIO IBINES</a:t>
                      </a:r>
                      <a:endParaRPr lang="es-CO" dirty="0">
                        <a:ea typeface="+mn-ea"/>
                        <a:cs typeface="Arial"/>
                      </a:endParaRPr>
                    </a:p>
                    <a:p>
                      <a:pPr lvl="0" algn="ctr">
                        <a:buNone/>
                      </a:pPr>
                      <a:endParaRPr lang="es-CO" sz="1000" b="0" i="0" u="none" strike="noStrike" cap="none">
                        <a:solidFill>
                          <a:srgbClr val="0066CD"/>
                        </a:solidFill>
                        <a:latin typeface="Work Sans"/>
                        <a:ea typeface="+mn-ea"/>
                        <a:cs typeface="Arial"/>
                        <a:sym typeface="Arial"/>
                      </a:endParaRPr>
                    </a:p>
                  </a:txBody>
                  <a:tcPr anchor="ctr"/>
                </a:tc>
                <a:tc>
                  <a:txBody>
                    <a:bodyPr/>
                    <a:lstStyle/>
                    <a:p>
                      <a:pPr lvl="0" algn="ctr">
                        <a:buNone/>
                      </a:pPr>
                      <a:r>
                        <a:rPr lang="es-CO" sz="1050" b="0" i="0" u="none" strike="noStrike" cap="none" dirty="0">
                          <a:solidFill>
                            <a:srgbClr val="0066CD"/>
                          </a:solidFill>
                          <a:latin typeface="Work Sans"/>
                          <a:ea typeface="+mn-ea"/>
                          <a:cs typeface="Arial"/>
                        </a:rPr>
                        <a:t>En desarrollo</a:t>
                      </a:r>
                      <a:endParaRPr lang="es-CO" sz="1050" b="0" i="0" u="none" strike="noStrike" cap="none" dirty="0">
                        <a:solidFill>
                          <a:srgbClr val="0066CD"/>
                        </a:solidFill>
                        <a:latin typeface="Work Sans"/>
                        <a:ea typeface="+mn-ea"/>
                        <a:cs typeface="Arial"/>
                        <a:sym typeface="Arial"/>
                      </a:endParaRPr>
                    </a:p>
                  </a:txBody>
                  <a:tcPr anchor="ctr"/>
                </a:tc>
                <a:extLst>
                  <a:ext uri="{0D108BD9-81ED-4DB2-BD59-A6C34878D82A}">
                    <a16:rowId xmlns:a16="http://schemas.microsoft.com/office/drawing/2014/main" val="4090383802"/>
                  </a:ext>
                </a:extLst>
              </a:tr>
              <a:tr h="706618">
                <a:tc>
                  <a:txBody>
                    <a:bodyPr/>
                    <a:lstStyle/>
                    <a:p>
                      <a:pPr marL="0" lvl="0" indent="0" algn="ctr" defTabSz="914400">
                        <a:lnSpc>
                          <a:spcPct val="100000"/>
                        </a:lnSpc>
                        <a:spcBef>
                          <a:spcPts val="0"/>
                        </a:spcBef>
                        <a:spcAft>
                          <a:spcPts val="0"/>
                        </a:spcAft>
                        <a:buClr>
                          <a:srgbClr val="000000"/>
                        </a:buClr>
                        <a:buSzTx/>
                        <a:buNone/>
                        <a:tabLst/>
                        <a:defRPr/>
                      </a:pPr>
                      <a:r>
                        <a:rPr lang="es-CO" sz="1050" b="0" i="0" u="none" strike="noStrike" cap="none" noProof="0" dirty="0">
                          <a:solidFill>
                            <a:srgbClr val="0066CD"/>
                          </a:solidFill>
                          <a:latin typeface="Work Sans"/>
                        </a:rPr>
                        <a:t>VEJECUTIVA</a:t>
                      </a:r>
                      <a:endParaRPr lang="es-ES" b="0" dirty="0">
                        <a:sym typeface="Arial"/>
                      </a:endParaRPr>
                    </a:p>
                  </a:txBody>
                  <a:tcPr anchor="ctr"/>
                </a:tc>
                <a:tc>
                  <a:txBody>
                    <a:bodyPr/>
                    <a:lstStyle/>
                    <a:p>
                      <a:pPr marL="0" lvl="0" indent="0" algn="just">
                        <a:lnSpc>
                          <a:spcPct val="100000"/>
                        </a:lnSpc>
                        <a:spcBef>
                          <a:spcPts val="0"/>
                        </a:spcBef>
                        <a:spcAft>
                          <a:spcPts val="0"/>
                        </a:spcAft>
                        <a:buNone/>
                      </a:pPr>
                      <a:r>
                        <a:rPr lang="es-MX" sz="1050" b="0" i="0" u="none" strike="noStrike" cap="none" dirty="0">
                          <a:solidFill>
                            <a:srgbClr val="0066CD"/>
                          </a:solidFill>
                          <a:latin typeface="Work Sans"/>
                          <a:ea typeface="+mn-ea"/>
                          <a:cs typeface="Arial"/>
                        </a:rPr>
                        <a:t>Habilitación Bodega </a:t>
                      </a:r>
                      <a:r>
                        <a:rPr lang="es-MX" sz="1050" b="0" i="0" u="none" strike="noStrike" cap="none" dirty="0" err="1">
                          <a:solidFill>
                            <a:srgbClr val="0066CD"/>
                          </a:solidFill>
                          <a:latin typeface="Work Sans"/>
                          <a:ea typeface="+mn-ea"/>
                          <a:cs typeface="Arial"/>
                        </a:rPr>
                        <a:t>Idema</a:t>
                      </a:r>
                      <a:r>
                        <a:rPr lang="es-MX" sz="1050" b="0" i="0" u="none" strike="noStrike" cap="none" dirty="0">
                          <a:solidFill>
                            <a:srgbClr val="0066CD"/>
                          </a:solidFill>
                          <a:latin typeface="Work Sans"/>
                          <a:ea typeface="+mn-ea"/>
                          <a:cs typeface="Arial"/>
                        </a:rPr>
                        <a:t> La Dorada</a:t>
                      </a:r>
                      <a:endParaRPr lang="es-MX" sz="1050" b="0" i="0" u="none" strike="noStrike" cap="none" dirty="0">
                        <a:solidFill>
                          <a:srgbClr val="0066CD"/>
                        </a:solidFill>
                        <a:latin typeface="Work Sans"/>
                        <a:ea typeface="+mn-ea"/>
                        <a:cs typeface="Arial"/>
                        <a:sym typeface="Arial"/>
                      </a:endParaRPr>
                    </a:p>
                  </a:txBody>
                  <a:tcPr anchor="ctr"/>
                </a:tc>
                <a:tc>
                  <a:txBody>
                    <a:bodyPr/>
                    <a:lstStyle/>
                    <a:p>
                      <a:pPr marL="0" lvl="0" indent="0" algn="ctr">
                        <a:lnSpc>
                          <a:spcPct val="100000"/>
                        </a:lnSpc>
                        <a:spcBef>
                          <a:spcPts val="0"/>
                        </a:spcBef>
                        <a:spcAft>
                          <a:spcPts val="0"/>
                        </a:spcAft>
                        <a:buNone/>
                      </a:pPr>
                      <a:r>
                        <a:rPr lang="es-CO" sz="1000" b="0" i="0" u="none" strike="noStrike" cap="none" noProof="0" dirty="0">
                          <a:solidFill>
                            <a:srgbClr val="0066CD"/>
                          </a:solidFill>
                          <a:latin typeface="Work Sans"/>
                        </a:rPr>
                        <a:t>VEJECUTIVA-CONSORCIO IBINES</a:t>
                      </a:r>
                      <a:endParaRPr lang="es-ES" b="0" dirty="0">
                        <a:sym typeface="Arial"/>
                      </a:endParaRPr>
                    </a:p>
                  </a:txBody>
                  <a:tcPr anchor="ctr"/>
                </a:tc>
                <a:tc>
                  <a:txBody>
                    <a:bodyPr/>
                    <a:lstStyle/>
                    <a:p>
                      <a:pPr lvl="0" algn="ctr">
                        <a:buNone/>
                      </a:pPr>
                      <a:r>
                        <a:rPr lang="es-CO" sz="1050" b="0" i="0" u="none" strike="noStrike" cap="none" dirty="0">
                          <a:solidFill>
                            <a:srgbClr val="0066CD"/>
                          </a:solidFill>
                          <a:latin typeface="Work Sans"/>
                          <a:ea typeface="+mn-ea"/>
                          <a:cs typeface="Arial"/>
                        </a:rPr>
                        <a:t>Bodega en operación</a:t>
                      </a:r>
                      <a:endParaRPr lang="es-CO" sz="1050" b="0" i="0" u="none" strike="noStrike" cap="none" dirty="0">
                        <a:solidFill>
                          <a:srgbClr val="0066CD"/>
                        </a:solidFill>
                        <a:latin typeface="Work Sans"/>
                        <a:ea typeface="+mn-ea"/>
                        <a:cs typeface="Arial"/>
                        <a:sym typeface="Arial"/>
                      </a:endParaRPr>
                    </a:p>
                  </a:txBody>
                  <a:tcPr anchor="ctr"/>
                </a:tc>
                <a:extLst>
                  <a:ext uri="{0D108BD9-81ED-4DB2-BD59-A6C34878D82A}">
                    <a16:rowId xmlns:a16="http://schemas.microsoft.com/office/drawing/2014/main" val="3643815391"/>
                  </a:ext>
                </a:extLst>
              </a:tr>
            </a:tbl>
          </a:graphicData>
        </a:graphic>
      </p:graphicFrame>
    </p:spTree>
    <p:extLst>
      <p:ext uri="{BB962C8B-B14F-4D97-AF65-F5344CB8AC3E}">
        <p14:creationId xmlns:p14="http://schemas.microsoft.com/office/powerpoint/2010/main" val="277777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5F3F3949-DBA2-4EA3-8CFE-E652D0AE9C97}"/>
              </a:ext>
            </a:extLst>
          </p:cNvPr>
          <p:cNvSpPr>
            <a:spLocks noGrp="1"/>
          </p:cNvSpPr>
          <p:nvPr>
            <p:ph type="title"/>
          </p:nvPr>
        </p:nvSpPr>
        <p:spPr>
          <a:xfrm>
            <a:off x="264300" y="70063"/>
            <a:ext cx="4307700" cy="640198"/>
          </a:xfrm>
        </p:spPr>
        <p:txBody>
          <a:bodyPr/>
          <a:lstStyle/>
          <a:p>
            <a:r>
              <a:rPr lang="es-CO">
                <a:solidFill>
                  <a:srgbClr val="0066CD"/>
                </a:solidFill>
              </a:rPr>
              <a:t>Metas 2019</a:t>
            </a:r>
          </a:p>
        </p:txBody>
      </p:sp>
      <p:graphicFrame>
        <p:nvGraphicFramePr>
          <p:cNvPr id="3" name="Tabla 2">
            <a:extLst>
              <a:ext uri="{FF2B5EF4-FFF2-40B4-BE49-F238E27FC236}">
                <a16:creationId xmlns:a16="http://schemas.microsoft.com/office/drawing/2014/main" id="{BAA8DDF9-D002-419B-9742-2B2EF1B6DB0D}"/>
              </a:ext>
            </a:extLst>
          </p:cNvPr>
          <p:cNvGraphicFramePr>
            <a:graphicFrameLocks noGrp="1"/>
          </p:cNvGraphicFramePr>
          <p:nvPr>
            <p:extLst>
              <p:ext uri="{D42A27DB-BD31-4B8C-83A1-F6EECF244321}">
                <p14:modId xmlns:p14="http://schemas.microsoft.com/office/powerpoint/2010/main" val="3601265515"/>
              </p:ext>
            </p:extLst>
          </p:nvPr>
        </p:nvGraphicFramePr>
        <p:xfrm>
          <a:off x="1507825" y="1269784"/>
          <a:ext cx="6096000" cy="1483360"/>
        </p:xfrm>
        <a:graphic>
          <a:graphicData uri="http://schemas.openxmlformats.org/drawingml/2006/table">
            <a:tbl>
              <a:tblPr firstRow="1" bandRow="1">
                <a:tableStyleId>{93296810-A885-4BE3-A3E7-6D5BEEA58F35}</a:tableStyleId>
              </a:tblPr>
              <a:tblGrid>
                <a:gridCol w="457200">
                  <a:extLst>
                    <a:ext uri="{9D8B030D-6E8A-4147-A177-3AD203B41FA5}">
                      <a16:colId xmlns:a16="http://schemas.microsoft.com/office/drawing/2014/main" val="2145953440"/>
                    </a:ext>
                  </a:extLst>
                </a:gridCol>
                <a:gridCol w="5638800">
                  <a:extLst>
                    <a:ext uri="{9D8B030D-6E8A-4147-A177-3AD203B41FA5}">
                      <a16:colId xmlns:a16="http://schemas.microsoft.com/office/drawing/2014/main" val="2429894738"/>
                    </a:ext>
                  </a:extLst>
                </a:gridCol>
              </a:tblGrid>
              <a:tr h="370840">
                <a:tc gridSpan="2">
                  <a:txBody>
                    <a:bodyPr/>
                    <a:lstStyle/>
                    <a:p>
                      <a:r>
                        <a:rPr lang="es-CO">
                          <a:latin typeface="Work Sans"/>
                        </a:rPr>
                        <a:t>METAS 2019</a:t>
                      </a:r>
                    </a:p>
                  </a:txBody>
                  <a:tcPr/>
                </a:tc>
                <a:tc hMerge="1">
                  <a:txBody>
                    <a:bodyPr/>
                    <a:lstStyle/>
                    <a:p>
                      <a:endParaRPr lang="es-CO"/>
                    </a:p>
                  </a:txBody>
                  <a:tcPr/>
                </a:tc>
                <a:extLst>
                  <a:ext uri="{0D108BD9-81ED-4DB2-BD59-A6C34878D82A}">
                    <a16:rowId xmlns:a16="http://schemas.microsoft.com/office/drawing/2014/main" val="536987127"/>
                  </a:ext>
                </a:extLst>
              </a:tr>
              <a:tr h="370840">
                <a:tc>
                  <a:txBody>
                    <a:bodyPr/>
                    <a:lstStyle/>
                    <a:p>
                      <a:r>
                        <a:rPr lang="es-CO">
                          <a:latin typeface="Work Sans"/>
                        </a:rPr>
                        <a:t>1</a:t>
                      </a:r>
                    </a:p>
                  </a:txBody>
                  <a:tcPr/>
                </a:tc>
                <a:tc>
                  <a:txBody>
                    <a:bodyPr/>
                    <a:lstStyle/>
                    <a:p>
                      <a:r>
                        <a:rPr lang="es-CO">
                          <a:latin typeface="Work Sans"/>
                        </a:rPr>
                        <a:t>Consolidación de nuevas operaciones comerciales</a:t>
                      </a:r>
                    </a:p>
                  </a:txBody>
                  <a:tcPr/>
                </a:tc>
                <a:extLst>
                  <a:ext uri="{0D108BD9-81ED-4DB2-BD59-A6C34878D82A}">
                    <a16:rowId xmlns:a16="http://schemas.microsoft.com/office/drawing/2014/main" val="2616967099"/>
                  </a:ext>
                </a:extLst>
              </a:tr>
              <a:tr h="370840">
                <a:tc>
                  <a:txBody>
                    <a:bodyPr/>
                    <a:lstStyle/>
                    <a:p>
                      <a:r>
                        <a:rPr lang="es-CO">
                          <a:latin typeface="Work Sans"/>
                        </a:rPr>
                        <a:t>2</a:t>
                      </a:r>
                    </a:p>
                  </a:txBody>
                  <a:tcPr/>
                </a:tc>
                <a:tc>
                  <a:txBody>
                    <a:bodyPr/>
                    <a:lstStyle/>
                    <a:p>
                      <a:r>
                        <a:rPr lang="es-CO">
                          <a:latin typeface="Work Sans"/>
                        </a:rPr>
                        <a:t>Garantizar continuidad en la operación férrea</a:t>
                      </a:r>
                    </a:p>
                  </a:txBody>
                  <a:tcPr/>
                </a:tc>
                <a:extLst>
                  <a:ext uri="{0D108BD9-81ED-4DB2-BD59-A6C34878D82A}">
                    <a16:rowId xmlns:a16="http://schemas.microsoft.com/office/drawing/2014/main" val="3280314774"/>
                  </a:ext>
                </a:extLst>
              </a:tr>
              <a:tr h="370840">
                <a:tc>
                  <a:txBody>
                    <a:bodyPr/>
                    <a:lstStyle/>
                    <a:p>
                      <a:r>
                        <a:rPr lang="es-CO">
                          <a:latin typeface="Work Sans"/>
                        </a:rPr>
                        <a:t>3</a:t>
                      </a:r>
                    </a:p>
                  </a:txBody>
                  <a:tcPr/>
                </a:tc>
                <a:tc>
                  <a:txBody>
                    <a:bodyPr/>
                    <a:lstStyle/>
                    <a:p>
                      <a:r>
                        <a:rPr lang="es-CO">
                          <a:latin typeface="Work Sans"/>
                        </a:rPr>
                        <a:t>Inicio proceso liquidatario contrato actual</a:t>
                      </a:r>
                    </a:p>
                  </a:txBody>
                  <a:tcPr/>
                </a:tc>
                <a:extLst>
                  <a:ext uri="{0D108BD9-81ED-4DB2-BD59-A6C34878D82A}">
                    <a16:rowId xmlns:a16="http://schemas.microsoft.com/office/drawing/2014/main" val="4093939219"/>
                  </a:ext>
                </a:extLst>
              </a:tr>
            </a:tbl>
          </a:graphicData>
        </a:graphic>
      </p:graphicFrame>
    </p:spTree>
    <p:extLst>
      <p:ext uri="{BB962C8B-B14F-4D97-AF65-F5344CB8AC3E}">
        <p14:creationId xmlns:p14="http://schemas.microsoft.com/office/powerpoint/2010/main" val="6893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28"/>
          <p:cNvSpPr>
            <a:spLocks noGrp="1"/>
          </p:cNvSpPr>
          <p:nvPr>
            <p:ph type="pic" idx="2"/>
          </p:nvPr>
        </p:nvSpPr>
        <p:spPr>
          <a:xfrm>
            <a:off x="3149599" y="927100"/>
            <a:ext cx="3873501" cy="2672446"/>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lang="es-CO"/>
          </a:p>
          <a:p>
            <a:pPr marL="0" lvl="0" indent="0" algn="l" rtl="0">
              <a:spcBef>
                <a:spcPts val="800"/>
              </a:spcBef>
              <a:spcAft>
                <a:spcPts val="0"/>
              </a:spcAft>
              <a:buNone/>
            </a:pPr>
            <a:endParaRPr/>
          </a:p>
        </p:txBody>
      </p:sp>
      <p:sp>
        <p:nvSpPr>
          <p:cNvPr id="216" name="Google Shape;216;p28"/>
          <p:cNvSpPr txBox="1">
            <a:spLocks noGrp="1"/>
          </p:cNvSpPr>
          <p:nvPr>
            <p:ph type="title"/>
          </p:nvPr>
        </p:nvSpPr>
        <p:spPr>
          <a:xfrm>
            <a:off x="206373" y="131403"/>
            <a:ext cx="4365627"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a:t>Registro Fotográfico</a:t>
            </a:r>
            <a:endParaRPr/>
          </a:p>
        </p:txBody>
      </p:sp>
      <p:sp>
        <p:nvSpPr>
          <p:cNvPr id="7" name="Google Shape;216;p28">
            <a:extLst>
              <a:ext uri="{FF2B5EF4-FFF2-40B4-BE49-F238E27FC236}">
                <a16:creationId xmlns:a16="http://schemas.microsoft.com/office/drawing/2014/main" id="{EA2AA1BA-91EB-4738-9C57-BF3F7FFB4438}"/>
              </a:ext>
            </a:extLst>
          </p:cNvPr>
          <p:cNvSpPr txBox="1">
            <a:spLocks/>
          </p:cNvSpPr>
          <p:nvPr/>
        </p:nvSpPr>
        <p:spPr>
          <a:xfrm>
            <a:off x="2290354" y="3775850"/>
            <a:ext cx="5295624" cy="6438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r>
              <a:rPr lang="es-CO" sz="1800" b="1"/>
              <a:t>Operaciones consolidadas Dorada-Chiriguaná</a:t>
            </a:r>
          </a:p>
        </p:txBody>
      </p:sp>
      <p:pic>
        <p:nvPicPr>
          <p:cNvPr id="4" name="Imagen 3">
            <a:extLst>
              <a:ext uri="{FF2B5EF4-FFF2-40B4-BE49-F238E27FC236}">
                <a16:creationId xmlns:a16="http://schemas.microsoft.com/office/drawing/2014/main" id="{D7552021-4AAF-441E-83D0-60E440B5304F}"/>
              </a:ext>
            </a:extLst>
          </p:cNvPr>
          <p:cNvPicPr>
            <a:picLocks noChangeAspect="1"/>
          </p:cNvPicPr>
          <p:nvPr/>
        </p:nvPicPr>
        <p:blipFill>
          <a:blip r:embed="rId3"/>
          <a:stretch>
            <a:fillRect/>
          </a:stretch>
        </p:blipFill>
        <p:spPr>
          <a:xfrm>
            <a:off x="4840191" y="1020636"/>
            <a:ext cx="4062649" cy="2549438"/>
          </a:xfrm>
          <a:prstGeom prst="rect">
            <a:avLst/>
          </a:prstGeom>
        </p:spPr>
      </p:pic>
      <p:pic>
        <p:nvPicPr>
          <p:cNvPr id="5" name="Imagen 4">
            <a:extLst>
              <a:ext uri="{FF2B5EF4-FFF2-40B4-BE49-F238E27FC236}">
                <a16:creationId xmlns:a16="http://schemas.microsoft.com/office/drawing/2014/main" id="{6B3DD33E-28F6-468F-88E6-94E18E4F5BAE}"/>
              </a:ext>
            </a:extLst>
          </p:cNvPr>
          <p:cNvPicPr>
            <a:picLocks noChangeAspect="1"/>
          </p:cNvPicPr>
          <p:nvPr/>
        </p:nvPicPr>
        <p:blipFill>
          <a:blip r:embed="rId4"/>
          <a:stretch>
            <a:fillRect/>
          </a:stretch>
        </p:blipFill>
        <p:spPr>
          <a:xfrm>
            <a:off x="268191" y="1020636"/>
            <a:ext cx="4035619" cy="25789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Marcador de texto 2">
            <a:extLst>
              <a:ext uri="{FF2B5EF4-FFF2-40B4-BE49-F238E27FC236}">
                <a16:creationId xmlns:a16="http://schemas.microsoft.com/office/drawing/2014/main" id="{6C9E0C39-8742-B14F-9B09-71798CFEC522}"/>
              </a:ext>
            </a:extLst>
          </p:cNvPr>
          <p:cNvSpPr>
            <a:spLocks noGrp="1"/>
          </p:cNvSpPr>
          <p:nvPr>
            <p:ph type="body" sz="quarter" idx="10"/>
          </p:nvPr>
        </p:nvSpPr>
        <p:spPr>
          <a:xfrm>
            <a:off x="3101009" y="2082249"/>
            <a:ext cx="6202017" cy="2410238"/>
          </a:xfrm>
        </p:spPr>
        <p:txBody>
          <a:bodyPr/>
          <a:lstStyle/>
          <a:p>
            <a:pPr algn="ctr"/>
            <a:r>
              <a:rPr lang="es-CO"/>
              <a:t>RED FÉRREA DEL PACÍFICO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7"/>
          <p:cNvSpPr txBox="1">
            <a:spLocks noGrp="1"/>
          </p:cNvSpPr>
          <p:nvPr>
            <p:ph type="title"/>
          </p:nvPr>
        </p:nvSpPr>
        <p:spPr>
          <a:xfrm>
            <a:off x="16407" y="1999"/>
            <a:ext cx="7356663" cy="640198"/>
          </a:xfrm>
          <a:prstGeom prst="rect">
            <a:avLst/>
          </a:prstGeom>
          <a:noFill/>
          <a:ln>
            <a:noFill/>
          </a:ln>
        </p:spPr>
        <p:txBody>
          <a:bodyPr spcFirstLastPara="1" wrap="square" lIns="68575" tIns="34275" rIns="68575" bIns="34275" anchor="ctr" anchorCtr="0">
            <a:noAutofit/>
          </a:bodyPr>
          <a:lstStyle/>
          <a:p>
            <a:pPr lvl="0"/>
            <a:r>
              <a:rPr lang="es-CO" sz="2400"/>
              <a:t>RED FÉRREA DEL PACÍFICO</a:t>
            </a:r>
            <a:endParaRPr sz="2400"/>
          </a:p>
        </p:txBody>
      </p:sp>
      <p:graphicFrame>
        <p:nvGraphicFramePr>
          <p:cNvPr id="4" name="Tabla 3">
            <a:extLst>
              <a:ext uri="{FF2B5EF4-FFF2-40B4-BE49-F238E27FC236}">
                <a16:creationId xmlns:a16="http://schemas.microsoft.com/office/drawing/2014/main" id="{1C83910D-10F3-4C30-972D-3F6A27E06C7A}"/>
              </a:ext>
            </a:extLst>
          </p:cNvPr>
          <p:cNvGraphicFramePr>
            <a:graphicFrameLocks noGrp="1"/>
          </p:cNvGraphicFramePr>
          <p:nvPr>
            <p:extLst/>
          </p:nvPr>
        </p:nvGraphicFramePr>
        <p:xfrm>
          <a:off x="294240" y="558760"/>
          <a:ext cx="4306650" cy="1865263"/>
        </p:xfrm>
        <a:graphic>
          <a:graphicData uri="http://schemas.openxmlformats.org/drawingml/2006/table">
            <a:tbl>
              <a:tblPr firstRow="1" bandRow="1">
                <a:tableStyleId>{93296810-A885-4BE3-A3E7-6D5BEEA58F35}</a:tableStyleId>
              </a:tblPr>
              <a:tblGrid>
                <a:gridCol w="2470583">
                  <a:extLst>
                    <a:ext uri="{9D8B030D-6E8A-4147-A177-3AD203B41FA5}">
                      <a16:colId xmlns:a16="http://schemas.microsoft.com/office/drawing/2014/main" val="20000"/>
                    </a:ext>
                  </a:extLst>
                </a:gridCol>
                <a:gridCol w="1836067">
                  <a:extLst>
                    <a:ext uri="{9D8B030D-6E8A-4147-A177-3AD203B41FA5}">
                      <a16:colId xmlns:a16="http://schemas.microsoft.com/office/drawing/2014/main" val="20001"/>
                    </a:ext>
                  </a:extLst>
                </a:gridCol>
              </a:tblGrid>
              <a:tr h="243351">
                <a:tc gridSpan="2">
                  <a:txBody>
                    <a:bodyPr/>
                    <a:lstStyle/>
                    <a:p>
                      <a:pPr algn="ctr"/>
                      <a:r>
                        <a:rPr lang="es-ES_tradnl" sz="1100" u="none" strike="noStrike" kern="1200" cap="none">
                          <a:latin typeface="Work Sans"/>
                          <a:sym typeface="Arial"/>
                        </a:rPr>
                        <a:t>INFORMACIÓN GENERAL</a:t>
                      </a:r>
                      <a:endParaRPr lang="es-ES_tradnl" sz="110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tc>
                <a:tc hMerge="1">
                  <a:txBody>
                    <a:bodyPr/>
                    <a:lstStyle/>
                    <a:p>
                      <a:endParaRPr lang="es-ES_tradnl"/>
                    </a:p>
                  </a:txBody>
                  <a:tcPr/>
                </a:tc>
                <a:extLst>
                  <a:ext uri="{0D108BD9-81ED-4DB2-BD59-A6C34878D82A}">
                    <a16:rowId xmlns:a16="http://schemas.microsoft.com/office/drawing/2014/main" val="10000"/>
                  </a:ext>
                </a:extLst>
              </a:tr>
              <a:tr h="385428">
                <a:tc>
                  <a:txBody>
                    <a:bodyPr/>
                    <a:lstStyle/>
                    <a:p>
                      <a:pPr marL="0" algn="l" defTabSz="914400" rtl="0" eaLnBrk="1" latinLnBrk="0" hangingPunct="1"/>
                      <a:r>
                        <a:rPr lang="es-ES" sz="1050" u="none" strike="noStrike" kern="1200" cap="none">
                          <a:latin typeface="Work Sans"/>
                          <a:sym typeface="Arial"/>
                        </a:rPr>
                        <a:t>Valor del proyecto                              (Pesos Diciembre de 2018)</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algn="ctr" fontAlgn="b"/>
                      <a:r>
                        <a:rPr lang="es-MX" sz="1050" b="0" i="0" u="none" strike="noStrike" kern="1200" cap="none">
                          <a:solidFill>
                            <a:schemeClr val="dk1"/>
                          </a:solidFill>
                          <a:latin typeface="Work Sans"/>
                          <a:ea typeface="+mn-ea"/>
                          <a:cs typeface="+mn-cs"/>
                          <a:sym typeface="Arial"/>
                        </a:rPr>
                        <a:t>I</a:t>
                      </a:r>
                      <a:r>
                        <a:rPr lang="es-CO" sz="1050" b="0" i="0" u="none" strike="noStrike" kern="1200" cap="none">
                          <a:solidFill>
                            <a:schemeClr val="dk1"/>
                          </a:solidFill>
                          <a:latin typeface="Work Sans"/>
                          <a:ea typeface="+mn-ea"/>
                          <a:cs typeface="+mn-cs"/>
                          <a:sym typeface="Arial"/>
                        </a:rPr>
                        <a:t>determinado</a:t>
                      </a:r>
                    </a:p>
                  </a:txBody>
                  <a:tcPr marL="0" marR="0" marT="0" marB="0" anchor="ctr"/>
                </a:tc>
                <a:extLst>
                  <a:ext uri="{0D108BD9-81ED-4DB2-BD59-A6C34878D82A}">
                    <a16:rowId xmlns:a16="http://schemas.microsoft.com/office/drawing/2014/main" val="10001"/>
                  </a:ext>
                </a:extLst>
              </a:tr>
              <a:tr h="228004">
                <a:tc>
                  <a:txBody>
                    <a:bodyPr/>
                    <a:lstStyle/>
                    <a:p>
                      <a:pPr marL="0" algn="l" defTabSz="914400" rtl="0" eaLnBrk="1" latinLnBrk="0" hangingPunct="1"/>
                      <a:r>
                        <a:rPr lang="es-CO" sz="1050" u="none" strike="noStrike" kern="1200" cap="none">
                          <a:latin typeface="Work Sans"/>
                          <a:sym typeface="Arial"/>
                        </a:rPr>
                        <a:t>Fecha de </a:t>
                      </a:r>
                      <a:r>
                        <a:rPr lang="es-CO" sz="1050" u="none" strike="noStrike" kern="1200" cap="none">
                          <a:latin typeface="Work Sans"/>
                          <a:sym typeface="Work Sans"/>
                        </a:rPr>
                        <a:t>Firma de Contrato</a:t>
                      </a:r>
                      <a:endParaRPr lang="es-CO" sz="1050" b="0" i="0" u="none" strike="noStrike" kern="1200" cap="none">
                        <a:solidFill>
                          <a:srgbClr val="0054BC"/>
                        </a:solidFill>
                        <a:latin typeface="Work Sans"/>
                        <a:ea typeface="+mn-ea"/>
                        <a:cs typeface="Arial" panose="020B0604020202020204" pitchFamily="34" charset="0"/>
                        <a:sym typeface="Work Sans"/>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MX" sz="1050" b="0" i="0" u="none" strike="noStrike" kern="1200" cap="none" noProof="0">
                          <a:solidFill>
                            <a:schemeClr val="dk1"/>
                          </a:solidFill>
                          <a:latin typeface="Work Sans"/>
                          <a:ea typeface="+mn-ea"/>
                          <a:cs typeface="+mn-cs"/>
                          <a:sym typeface="Arial"/>
                        </a:rPr>
                        <a:t>18/12/1998</a:t>
                      </a:r>
                      <a:endParaRPr lang="es-CO" sz="1050" b="0" i="0" u="none" strike="noStrike" kern="1200" cap="none" noProof="0">
                        <a:solidFill>
                          <a:schemeClr val="dk1"/>
                        </a:solidFill>
                        <a:latin typeface="Work Sans"/>
                        <a:ea typeface="+mn-ea"/>
                        <a:cs typeface="+mn-cs"/>
                        <a:sym typeface="Arial"/>
                      </a:endParaRPr>
                    </a:p>
                  </a:txBody>
                  <a:tcPr marL="0" marR="0" marT="0" marB="0" anchor="ctr"/>
                </a:tc>
                <a:extLst>
                  <a:ext uri="{0D108BD9-81ED-4DB2-BD59-A6C34878D82A}">
                    <a16:rowId xmlns:a16="http://schemas.microsoft.com/office/drawing/2014/main" val="10002"/>
                  </a:ext>
                </a:extLst>
              </a:tr>
              <a:tr h="211016">
                <a:tc>
                  <a:txBody>
                    <a:bodyPr/>
                    <a:lstStyle/>
                    <a:p>
                      <a:pPr marL="0" algn="l" defTabSz="914400" rtl="0" eaLnBrk="1" latinLnBrk="0" hangingPunct="1"/>
                      <a:r>
                        <a:rPr lang="es-CO" sz="1050" u="none" strike="noStrike" kern="1200" cap="none">
                          <a:latin typeface="Work Sans"/>
                          <a:sym typeface="Arial"/>
                        </a:rPr>
                        <a:t>Acta de Inicio Fase de Pre construcción</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a:solidFill>
                            <a:schemeClr val="dk1"/>
                          </a:solidFill>
                          <a:latin typeface="Work Sans"/>
                          <a:ea typeface="+mn-ea"/>
                          <a:cs typeface="+mn-cs"/>
                          <a:sym typeface="Arial"/>
                        </a:rPr>
                        <a:t>14/03/2000</a:t>
                      </a:r>
                    </a:p>
                  </a:txBody>
                  <a:tcPr marL="0" marR="0" marT="0" marB="0" anchor="ctr"/>
                </a:tc>
                <a:extLst>
                  <a:ext uri="{0D108BD9-81ED-4DB2-BD59-A6C34878D82A}">
                    <a16:rowId xmlns:a16="http://schemas.microsoft.com/office/drawing/2014/main" val="10003"/>
                  </a:ext>
                </a:extLst>
              </a:tr>
              <a:tr h="215849">
                <a:tc>
                  <a:txBody>
                    <a:bodyPr/>
                    <a:lstStyle/>
                    <a:p>
                      <a:pPr marL="0" algn="l" defTabSz="914400" rtl="0" eaLnBrk="1" latinLnBrk="0" hangingPunct="1"/>
                      <a:r>
                        <a:rPr lang="es-CO" sz="1050" u="none" strike="noStrike" kern="1200" cap="none">
                          <a:latin typeface="Work Sans"/>
                          <a:sym typeface="Arial"/>
                        </a:rPr>
                        <a:t>Acta de Inicio Fase de Construcción</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a:solidFill>
                            <a:schemeClr val="dk1"/>
                          </a:solidFill>
                          <a:latin typeface="Work Sans"/>
                          <a:ea typeface="+mn-ea"/>
                          <a:cs typeface="+mn-cs"/>
                          <a:sym typeface="Arial"/>
                        </a:rPr>
                        <a:t>19/07/2000</a:t>
                      </a:r>
                    </a:p>
                  </a:txBody>
                  <a:tcPr marL="0" marR="0" marT="0" marB="0" anchor="ctr"/>
                </a:tc>
                <a:extLst>
                  <a:ext uri="{0D108BD9-81ED-4DB2-BD59-A6C34878D82A}">
                    <a16:rowId xmlns:a16="http://schemas.microsoft.com/office/drawing/2014/main" val="10004"/>
                  </a:ext>
                </a:extLst>
              </a:tr>
              <a:tr h="184013">
                <a:tc>
                  <a:txBody>
                    <a:bodyPr/>
                    <a:lstStyle/>
                    <a:p>
                      <a:pPr marL="0" algn="l" defTabSz="914400" rtl="0" eaLnBrk="1" latinLnBrk="0" hangingPunct="1"/>
                      <a:r>
                        <a:rPr lang="es-CO" sz="1050" u="none" strike="noStrike" kern="1200" cap="none">
                          <a:latin typeface="Work Sans"/>
                          <a:sym typeface="Arial"/>
                        </a:rPr>
                        <a:t>Duración Fase de Construcción</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MX" sz="1050" b="0" i="0" u="none" strike="noStrike" kern="1200" cap="none" noProof="0">
                          <a:solidFill>
                            <a:schemeClr val="dk1"/>
                          </a:solidFill>
                          <a:latin typeface="Work Sans"/>
                          <a:ea typeface="+mn-ea"/>
                          <a:cs typeface="+mn-cs"/>
                          <a:sym typeface="Arial"/>
                        </a:rPr>
                        <a:t>5</a:t>
                      </a:r>
                      <a:r>
                        <a:rPr lang="es-CO" sz="1050" b="0" i="0" u="none" strike="noStrike" kern="1200" cap="none" noProof="0">
                          <a:solidFill>
                            <a:schemeClr val="dk1"/>
                          </a:solidFill>
                          <a:latin typeface="Work Sans"/>
                          <a:ea typeface="+mn-ea"/>
                          <a:cs typeface="+mn-cs"/>
                          <a:sym typeface="Arial"/>
                        </a:rPr>
                        <a:t> años + 2 años</a:t>
                      </a:r>
                    </a:p>
                  </a:txBody>
                  <a:tcPr marL="0" marR="0" marT="0" marB="0" anchor="ctr"/>
                </a:tc>
                <a:extLst>
                  <a:ext uri="{0D108BD9-81ED-4DB2-BD59-A6C34878D82A}">
                    <a16:rowId xmlns:a16="http://schemas.microsoft.com/office/drawing/2014/main" val="10005"/>
                  </a:ext>
                </a:extLst>
              </a:tr>
              <a:tr h="217611">
                <a:tc>
                  <a:txBody>
                    <a:bodyPr/>
                    <a:lstStyle/>
                    <a:p>
                      <a:pPr marL="0" algn="l" defTabSz="914400" rtl="0" eaLnBrk="1" latinLnBrk="0" hangingPunct="1"/>
                      <a:r>
                        <a:rPr lang="es-CO" sz="1050" u="none" strike="noStrike" kern="1200" cap="none">
                          <a:latin typeface="Work Sans"/>
                          <a:sym typeface="Arial"/>
                        </a:rPr>
                        <a:t>Fase actual del Proyecto</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a:solidFill>
                            <a:schemeClr val="dk1"/>
                          </a:solidFill>
                          <a:latin typeface="Work Sans"/>
                          <a:ea typeface="+mn-ea"/>
                          <a:cs typeface="+mn-cs"/>
                          <a:sym typeface="Arial"/>
                        </a:rPr>
                        <a:t>operación / Construcción</a:t>
                      </a:r>
                    </a:p>
                  </a:txBody>
                  <a:tcPr marL="0" marR="0" marT="0" marB="0" anchor="ctr"/>
                </a:tc>
                <a:extLst>
                  <a:ext uri="{0D108BD9-81ED-4DB2-BD59-A6C34878D82A}">
                    <a16:rowId xmlns:a16="http://schemas.microsoft.com/office/drawing/2014/main" val="10006"/>
                  </a:ext>
                </a:extLst>
              </a:tr>
            </a:tbl>
          </a:graphicData>
        </a:graphic>
      </p:graphicFrame>
      <p:graphicFrame>
        <p:nvGraphicFramePr>
          <p:cNvPr id="6" name="Tabla 5">
            <a:extLst>
              <a:ext uri="{FF2B5EF4-FFF2-40B4-BE49-F238E27FC236}">
                <a16:creationId xmlns:a16="http://schemas.microsoft.com/office/drawing/2014/main" id="{A73930AD-F30A-486A-BD35-357511D858AD}"/>
              </a:ext>
            </a:extLst>
          </p:cNvPr>
          <p:cNvGraphicFramePr>
            <a:graphicFrameLocks noGrp="1"/>
          </p:cNvGraphicFramePr>
          <p:nvPr>
            <p:extLst/>
          </p:nvPr>
        </p:nvGraphicFramePr>
        <p:xfrm>
          <a:off x="4731683" y="874968"/>
          <a:ext cx="4225569" cy="1611712"/>
        </p:xfrm>
        <a:graphic>
          <a:graphicData uri="http://schemas.openxmlformats.org/drawingml/2006/table">
            <a:tbl>
              <a:tblPr firstRow="1" bandRow="1">
                <a:tableStyleId>{93296810-A885-4BE3-A3E7-6D5BEEA58F35}</a:tableStyleId>
              </a:tblPr>
              <a:tblGrid>
                <a:gridCol w="2678701">
                  <a:extLst>
                    <a:ext uri="{9D8B030D-6E8A-4147-A177-3AD203B41FA5}">
                      <a16:colId xmlns:a16="http://schemas.microsoft.com/office/drawing/2014/main" val="252545760"/>
                    </a:ext>
                  </a:extLst>
                </a:gridCol>
                <a:gridCol w="1546868">
                  <a:extLst>
                    <a:ext uri="{9D8B030D-6E8A-4147-A177-3AD203B41FA5}">
                      <a16:colId xmlns:a16="http://schemas.microsoft.com/office/drawing/2014/main" val="704734461"/>
                    </a:ext>
                  </a:extLst>
                </a:gridCol>
              </a:tblGrid>
              <a:tr h="243835">
                <a:tc gridSpan="2">
                  <a:txBody>
                    <a:bodyPr/>
                    <a:lstStyle/>
                    <a:p>
                      <a:pPr algn="ctr">
                        <a:defRPr/>
                      </a:pPr>
                      <a:r>
                        <a:rPr lang="es-CO" sz="1050" u="none" strike="noStrike" kern="1200" cap="none">
                          <a:latin typeface="Work Sans"/>
                          <a:sym typeface="Arial"/>
                        </a:rPr>
                        <a:t>CONCESIONARIO - CONTRATO 09-CONP-98 DEL 1998</a:t>
                      </a:r>
                      <a:endParaRPr lang="es-CO" sz="1050" b="1" i="0" u="none" strike="noStrike" kern="1200" cap="none">
                        <a:solidFill>
                          <a:srgbClr val="0054BC"/>
                        </a:solidFill>
                        <a:latin typeface="Work Sans"/>
                        <a:ea typeface="+mn-ea"/>
                        <a:cs typeface="Arial" panose="020B0604020202020204" pitchFamily="34" charset="0"/>
                        <a:sym typeface="Arial"/>
                      </a:endParaRPr>
                    </a:p>
                  </a:txBody>
                  <a:tcPr/>
                </a:tc>
                <a:tc hMerge="1">
                  <a:txBody>
                    <a:bodyPr/>
                    <a:lstStyle/>
                    <a:p>
                      <a:endParaRPr lang="es-ES_tradnl"/>
                    </a:p>
                  </a:txBody>
                  <a:tcPr/>
                </a:tc>
                <a:extLst>
                  <a:ext uri="{0D108BD9-81ED-4DB2-BD59-A6C34878D82A}">
                    <a16:rowId xmlns:a16="http://schemas.microsoft.com/office/drawing/2014/main" val="3591599479"/>
                  </a:ext>
                </a:extLst>
              </a:tr>
              <a:tr h="263680">
                <a:tc gridSpan="2">
                  <a:txBody>
                    <a:bodyPr/>
                    <a:lstStyle/>
                    <a:p>
                      <a:pPr algn="ctr" fontAlgn="ctr"/>
                      <a:r>
                        <a:rPr lang="es-CO" sz="1050" u="none" strike="noStrike" kern="1200" cap="none">
                          <a:latin typeface="Work Sans"/>
                        </a:rPr>
                        <a:t>FERROCARRIL DEL PACIFICO SAS</a:t>
                      </a:r>
                      <a:endParaRPr lang="es-CO" sz="1050" u="none" strike="noStrike" kern="1200" cap="none">
                        <a:latin typeface="Work Sans"/>
                        <a:sym typeface="Arial"/>
                      </a:endParaRPr>
                    </a:p>
                  </a:txBody>
                  <a:tcPr marL="63304" marR="63304" marT="31653" marB="31653" anchor="ctr"/>
                </a:tc>
                <a:tc hMerge="1">
                  <a:txBody>
                    <a:bodyPr/>
                    <a:lstStyle/>
                    <a:p>
                      <a:pPr algn="ctr" rtl="0" fontAlgn="ctr"/>
                      <a:endParaRPr lang="es-MX" sz="1600" b="1" i="0" u="none" strike="noStrike">
                        <a:solidFill>
                          <a:schemeClr val="bg1"/>
                        </a:solidFill>
                        <a:effectLst/>
                        <a:latin typeface="Arial" charset="0"/>
                        <a:ea typeface="Arial" charset="0"/>
                        <a:cs typeface="Arial" charset="0"/>
                      </a:endParaRPr>
                    </a:p>
                  </a:txBody>
                  <a:tcPr marL="6594" marR="6594" marT="6594" marB="0" anchor="ctr">
                    <a:solidFill>
                      <a:srgbClr val="EC6707"/>
                    </a:solidFill>
                  </a:tcPr>
                </a:tc>
                <a:extLst>
                  <a:ext uri="{0D108BD9-81ED-4DB2-BD59-A6C34878D82A}">
                    <a16:rowId xmlns:a16="http://schemas.microsoft.com/office/drawing/2014/main" val="1929175019"/>
                  </a:ext>
                </a:extLst>
              </a:tr>
              <a:tr h="266129">
                <a:tc>
                  <a:txBody>
                    <a:bodyPr/>
                    <a:lstStyle/>
                    <a:p>
                      <a:pPr marL="0" lvl="0" algn="ctr" rtl="0">
                        <a:buNone/>
                      </a:pPr>
                      <a:r>
                        <a:rPr lang="es-ES" sz="1050" u="none" strike="noStrike" kern="1200" cap="none">
                          <a:latin typeface="Work Sans"/>
                          <a:sym typeface="Arial"/>
                        </a:rPr>
                        <a:t>ACCCIONISTAS</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a:txBody>
                    <a:bodyPr/>
                    <a:lstStyle/>
                    <a:p>
                      <a:pPr algn="ctr" rtl="0"/>
                      <a:r>
                        <a:rPr lang="es-MX" sz="1050" u="none" strike="noStrike" kern="1200" cap="none">
                          <a:latin typeface="Work Sans"/>
                          <a:sym typeface="Arial"/>
                        </a:rPr>
                        <a:t>% DE PARTICIPACIÓN</a:t>
                      </a:r>
                      <a:endParaRPr lang="es-ES" sz="1050" b="1" i="0" u="none" strike="noStrike" kern="1200" cap="none">
                        <a:solidFill>
                          <a:srgbClr val="0054BC"/>
                        </a:solidFill>
                        <a:latin typeface="Work Sans"/>
                        <a:ea typeface="+mn-ea"/>
                        <a:cs typeface="Arial" panose="020B0604020202020204" pitchFamily="34" charset="0"/>
                        <a:sym typeface="Arial"/>
                      </a:endParaRPr>
                    </a:p>
                  </a:txBody>
                  <a:tcPr marL="6594" marR="6594" marT="6594" marB="0" anchor="ctr"/>
                </a:tc>
                <a:extLst>
                  <a:ext uri="{0D108BD9-81ED-4DB2-BD59-A6C34878D82A}">
                    <a16:rowId xmlns:a16="http://schemas.microsoft.com/office/drawing/2014/main" val="1199886992"/>
                  </a:ext>
                </a:extLst>
              </a:tr>
              <a:tr h="252719">
                <a:tc>
                  <a:txBody>
                    <a:bodyPr/>
                    <a:lstStyle/>
                    <a:p>
                      <a:pPr marL="92075" indent="0" algn="l"/>
                      <a:r>
                        <a:rPr lang="es-CO" sz="1050" b="0" i="0" u="none" strike="noStrike" kern="1200" cap="none">
                          <a:solidFill>
                            <a:schemeClr val="dk1"/>
                          </a:solidFill>
                          <a:latin typeface="Work Sans"/>
                          <a:ea typeface="+mn-ea"/>
                          <a:cs typeface="+mn-cs"/>
                        </a:rPr>
                        <a:t>Ferrocarril</a:t>
                      </a:r>
                      <a:r>
                        <a:rPr lang="es-CO" sz="1050" b="0" i="0" u="none" strike="noStrike" kern="1200" cap="none">
                          <a:solidFill>
                            <a:schemeClr val="dk1"/>
                          </a:solidFill>
                          <a:latin typeface="Work Sans"/>
                          <a:ea typeface="+mn-ea"/>
                          <a:cs typeface="+mn-cs"/>
                          <a:sym typeface="Arial"/>
                        </a:rPr>
                        <a:t> de Colombia</a:t>
                      </a:r>
                    </a:p>
                  </a:txBody>
                  <a:tcPr marL="0" marR="0" marT="0" marB="0" anchor="ctr"/>
                </a:tc>
                <a:tc>
                  <a:txBody>
                    <a:bodyPr/>
                    <a:lstStyle/>
                    <a:p>
                      <a:pPr algn="ctr" fontAlgn="ctr"/>
                      <a:r>
                        <a:rPr lang="es-CO" sz="1050" u="none" strike="noStrike" kern="1200" cap="none">
                          <a:latin typeface="Work Sans"/>
                          <a:sym typeface="Arial"/>
                        </a:rPr>
                        <a:t>99,66 %</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0" marR="0" marT="0" marB="0" anchor="ctr"/>
                </a:tc>
                <a:extLst>
                  <a:ext uri="{0D108BD9-81ED-4DB2-BD59-A6C34878D82A}">
                    <a16:rowId xmlns:a16="http://schemas.microsoft.com/office/drawing/2014/main" val="3119111482"/>
                  </a:ext>
                </a:extLst>
              </a:tr>
              <a:tr h="252719">
                <a:tc>
                  <a:txBody>
                    <a:bodyPr/>
                    <a:lstStyle/>
                    <a:p>
                      <a:pPr marL="92075" indent="0" algn="l"/>
                      <a:r>
                        <a:rPr lang="en-US" sz="1050" b="0" i="0" u="none" strike="noStrike" kern="1200" cap="none">
                          <a:solidFill>
                            <a:schemeClr val="dk1"/>
                          </a:solidFill>
                          <a:latin typeface="Work Sans"/>
                          <a:ea typeface="+mn-ea"/>
                          <a:cs typeface="+mn-cs"/>
                          <a:sym typeface="Arial"/>
                        </a:rPr>
                        <a:t>OPP</a:t>
                      </a:r>
                      <a:r>
                        <a:rPr lang="es-ES" sz="1050" b="0" i="0" u="none" strike="noStrike" kern="1200" cap="none">
                          <a:solidFill>
                            <a:schemeClr val="dk1"/>
                          </a:solidFill>
                          <a:latin typeface="Work Sans"/>
                          <a:ea typeface="+mn-ea"/>
                          <a:cs typeface="+mn-cs"/>
                          <a:sym typeface="Arial"/>
                        </a:rPr>
                        <a:t> Graneles</a:t>
                      </a:r>
                    </a:p>
                  </a:txBody>
                  <a:tcPr marL="0" marR="0" marT="0" marB="0" anchor="ctr"/>
                </a:tc>
                <a:tc>
                  <a:txBody>
                    <a:bodyPr/>
                    <a:lstStyle/>
                    <a:p>
                      <a:pPr algn="ctr" fontAlgn="ctr"/>
                      <a:r>
                        <a:rPr lang="es-CO" sz="1050" u="none" strike="noStrike" kern="1200" cap="none">
                          <a:latin typeface="Work Sans"/>
                          <a:sym typeface="Arial"/>
                        </a:rPr>
                        <a:t>0,06 %</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0" marR="0" marT="0" marB="0" anchor="ctr"/>
                </a:tc>
                <a:extLst>
                  <a:ext uri="{0D108BD9-81ED-4DB2-BD59-A6C34878D82A}">
                    <a16:rowId xmlns:a16="http://schemas.microsoft.com/office/drawing/2014/main" val="1166286493"/>
                  </a:ext>
                </a:extLst>
              </a:tr>
              <a:tr h="325005">
                <a:tc>
                  <a:txBody>
                    <a:bodyPr/>
                    <a:lstStyle/>
                    <a:p>
                      <a:pPr marL="92075" indent="0" algn="l"/>
                      <a:r>
                        <a:rPr lang="es-CO" sz="1050" b="0" i="0" u="none" strike="noStrike" kern="1200" cap="none" err="1">
                          <a:solidFill>
                            <a:schemeClr val="dk1"/>
                          </a:solidFill>
                          <a:latin typeface="Work Sans"/>
                          <a:ea typeface="+mn-ea"/>
                          <a:cs typeface="+mn-cs"/>
                          <a:sym typeface="Arial"/>
                        </a:rPr>
                        <a:t>Imecol</a:t>
                      </a:r>
                      <a:r>
                        <a:rPr lang="es-CO" sz="1050" b="0" i="0" u="none" strike="noStrike" kern="1200" cap="none">
                          <a:solidFill>
                            <a:schemeClr val="dk1"/>
                          </a:solidFill>
                          <a:latin typeface="Work Sans"/>
                          <a:ea typeface="+mn-ea"/>
                          <a:cs typeface="+mn-cs"/>
                          <a:sym typeface="Arial"/>
                        </a:rPr>
                        <a:t>, F&amp;G Trading, G&amp;G SA, Otros</a:t>
                      </a:r>
                      <a:endParaRPr lang="es-ES" sz="1050" b="0" i="0" u="none" strike="noStrike" kern="1200" cap="none">
                        <a:solidFill>
                          <a:schemeClr val="dk1"/>
                        </a:solidFill>
                        <a:latin typeface="Work Sans"/>
                        <a:ea typeface="+mn-ea"/>
                        <a:cs typeface="+mn-cs"/>
                        <a:sym typeface="Arial"/>
                      </a:endParaRPr>
                    </a:p>
                  </a:txBody>
                  <a:tcPr marL="0" marR="0" marT="0" marB="0" anchor="ctr"/>
                </a:tc>
                <a:tc>
                  <a:txBody>
                    <a:bodyPr/>
                    <a:lstStyle/>
                    <a:p>
                      <a:pPr algn="ctr" fontAlgn="ctr"/>
                      <a:r>
                        <a:rPr lang="es-CO" sz="1050" u="none" strike="noStrike" kern="1200" cap="none">
                          <a:latin typeface="Work Sans"/>
                          <a:sym typeface="Arial"/>
                        </a:rPr>
                        <a:t>0,28 %</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0" marR="0" marT="0" marB="0" anchor="ctr"/>
                </a:tc>
                <a:extLst>
                  <a:ext uri="{0D108BD9-81ED-4DB2-BD59-A6C34878D82A}">
                    <a16:rowId xmlns:a16="http://schemas.microsoft.com/office/drawing/2014/main" val="659503078"/>
                  </a:ext>
                </a:extLst>
              </a:tr>
            </a:tbl>
          </a:graphicData>
        </a:graphic>
      </p:graphicFrame>
      <p:graphicFrame>
        <p:nvGraphicFramePr>
          <p:cNvPr id="7" name="Tabla 6">
            <a:extLst>
              <a:ext uri="{FF2B5EF4-FFF2-40B4-BE49-F238E27FC236}">
                <a16:creationId xmlns:a16="http://schemas.microsoft.com/office/drawing/2014/main" id="{259C7E5C-D5BC-4494-A5E0-39E5BD81A1D7}"/>
              </a:ext>
            </a:extLst>
          </p:cNvPr>
          <p:cNvGraphicFramePr>
            <a:graphicFrameLocks noGrp="1"/>
          </p:cNvGraphicFramePr>
          <p:nvPr>
            <p:extLst/>
          </p:nvPr>
        </p:nvGraphicFramePr>
        <p:xfrm>
          <a:off x="4723279" y="2664268"/>
          <a:ext cx="4225569" cy="1248194"/>
        </p:xfrm>
        <a:graphic>
          <a:graphicData uri="http://schemas.openxmlformats.org/drawingml/2006/table">
            <a:tbl>
              <a:tblPr firstRow="1" bandRow="1">
                <a:tableStyleId>{93296810-A885-4BE3-A3E7-6D5BEEA58F35}</a:tableStyleId>
              </a:tblPr>
              <a:tblGrid>
                <a:gridCol w="2558814">
                  <a:extLst>
                    <a:ext uri="{9D8B030D-6E8A-4147-A177-3AD203B41FA5}">
                      <a16:colId xmlns:a16="http://schemas.microsoft.com/office/drawing/2014/main" val="20000"/>
                    </a:ext>
                  </a:extLst>
                </a:gridCol>
                <a:gridCol w="1666755">
                  <a:extLst>
                    <a:ext uri="{9D8B030D-6E8A-4147-A177-3AD203B41FA5}">
                      <a16:colId xmlns:a16="http://schemas.microsoft.com/office/drawing/2014/main" val="20001"/>
                    </a:ext>
                  </a:extLst>
                </a:gridCol>
              </a:tblGrid>
              <a:tr h="270314">
                <a:tc gridSpan="2">
                  <a:txBody>
                    <a:bodyPr/>
                    <a:lstStyle/>
                    <a:p>
                      <a:pPr algn="ctr"/>
                      <a:r>
                        <a:rPr lang="es-CO" sz="1050" u="none" strike="noStrike" kern="1200" cap="none">
                          <a:latin typeface="Work Sans"/>
                          <a:sym typeface="Arial"/>
                        </a:rPr>
                        <a:t> INTERVENTORÍA – CONTRATO </a:t>
                      </a:r>
                      <a:r>
                        <a:rPr lang="es-CO" sz="1050" u="none" strike="noStrike" kern="1200" cap="none">
                          <a:latin typeface="Work Sans"/>
                        </a:rPr>
                        <a:t>181 </a:t>
                      </a:r>
                      <a:r>
                        <a:rPr lang="es-CO" sz="1050" u="none" strike="noStrike" kern="1200" cap="none">
                          <a:latin typeface="Work Sans"/>
                          <a:sym typeface="Arial"/>
                        </a:rPr>
                        <a:t>DEL </a:t>
                      </a:r>
                      <a:r>
                        <a:rPr lang="es-CO" sz="1050" u="none" strike="noStrike" kern="1200" cap="none">
                          <a:latin typeface="Work Sans"/>
                        </a:rPr>
                        <a:t>2016</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tc>
                <a:tc hMerge="1">
                  <a:txBody>
                    <a:bodyPr/>
                    <a:lstStyle/>
                    <a:p>
                      <a:endParaRPr lang="es-ES_tradnl"/>
                    </a:p>
                  </a:txBody>
                  <a:tcPr/>
                </a:tc>
                <a:extLst>
                  <a:ext uri="{0D108BD9-81ED-4DB2-BD59-A6C34878D82A}">
                    <a16:rowId xmlns:a16="http://schemas.microsoft.com/office/drawing/2014/main" val="10000"/>
                  </a:ext>
                </a:extLst>
              </a:tr>
              <a:tr h="225686">
                <a:tc gridSpan="2">
                  <a:txBody>
                    <a:bodyPr/>
                    <a:lstStyle/>
                    <a:p>
                      <a:pPr algn="ctr" fontAlgn="ctr"/>
                      <a:r>
                        <a:rPr lang="es-CO" sz="1050" u="none" strike="noStrike" kern="1200" cap="none">
                          <a:latin typeface="Work Sans"/>
                        </a:rPr>
                        <a:t>CONSORCIO TRENES DEL PACÍFICO</a:t>
                      </a:r>
                      <a:endParaRPr lang="es-CO" sz="1050" u="none" strike="noStrike" kern="1200" cap="none">
                        <a:latin typeface="Work Sans"/>
                        <a:sym typeface="Arial"/>
                      </a:endParaRPr>
                    </a:p>
                  </a:txBody>
                  <a:tcPr marL="47478" marR="47478" marT="23740" marB="23740" anchor="ctr"/>
                </a:tc>
                <a:tc hMerge="1">
                  <a:txBody>
                    <a:bodyPr/>
                    <a:lstStyle/>
                    <a:p>
                      <a:pPr algn="ctr" rtl="0" fontAlgn="ctr"/>
                      <a:endParaRPr lang="es-MX" sz="1600" b="1" i="0" u="none" strike="noStrike">
                        <a:solidFill>
                          <a:schemeClr val="bg1"/>
                        </a:solidFill>
                        <a:effectLst/>
                        <a:latin typeface="Arial" charset="0"/>
                        <a:ea typeface="Arial" charset="0"/>
                        <a:cs typeface="Arial" charset="0"/>
                      </a:endParaRPr>
                    </a:p>
                  </a:txBody>
                  <a:tcPr marL="6594" marR="6594" marT="6594" marB="0" anchor="ctr">
                    <a:solidFill>
                      <a:srgbClr val="EC6707"/>
                    </a:solidFill>
                  </a:tcPr>
                </a:tc>
                <a:extLst>
                  <a:ext uri="{0D108BD9-81ED-4DB2-BD59-A6C34878D82A}">
                    <a16:rowId xmlns:a16="http://schemas.microsoft.com/office/drawing/2014/main" val="10001"/>
                  </a:ext>
                </a:extLst>
              </a:tr>
              <a:tr h="272134">
                <a:tc>
                  <a:txBody>
                    <a:bodyPr/>
                    <a:lstStyle/>
                    <a:p>
                      <a:pPr marL="0" lvl="0" algn="ctr" rtl="0">
                        <a:buNone/>
                      </a:pPr>
                      <a:r>
                        <a:rPr lang="es-ES" sz="1050" u="none" strike="noStrike" kern="1200" cap="none">
                          <a:latin typeface="Work Sans"/>
                          <a:sym typeface="Arial"/>
                        </a:rPr>
                        <a:t>ACCCIONISTAS</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a:txBody>
                    <a:bodyPr/>
                    <a:lstStyle/>
                    <a:p>
                      <a:pPr algn="ctr" rtl="0"/>
                      <a:r>
                        <a:rPr lang="es-MX" sz="1050" u="none" strike="noStrike" kern="1200" cap="none">
                          <a:latin typeface="Work Sans"/>
                          <a:sym typeface="Arial"/>
                        </a:rPr>
                        <a:t>% DE PARTICIPACIÓN</a:t>
                      </a:r>
                      <a:endParaRPr lang="es-ES" sz="1050" b="1" i="0" u="none" strike="noStrike" kern="1200" cap="none">
                        <a:solidFill>
                          <a:srgbClr val="0054BC"/>
                        </a:solidFill>
                        <a:latin typeface="Work Sans"/>
                        <a:ea typeface="+mn-ea"/>
                        <a:cs typeface="Arial" panose="020B0604020202020204" pitchFamily="34" charset="0"/>
                        <a:sym typeface="Arial"/>
                      </a:endParaRPr>
                    </a:p>
                  </a:txBody>
                  <a:tcPr marL="6594" marR="6594" marT="6594" marB="0" anchor="ctr"/>
                </a:tc>
                <a:extLst>
                  <a:ext uri="{0D108BD9-81ED-4DB2-BD59-A6C34878D82A}">
                    <a16:rowId xmlns:a16="http://schemas.microsoft.com/office/drawing/2014/main" val="10002"/>
                  </a:ext>
                </a:extLst>
              </a:tr>
              <a:tr h="160020">
                <a:tc>
                  <a:txBody>
                    <a:bodyPr/>
                    <a:lstStyle/>
                    <a:p>
                      <a:pPr marL="92075" indent="0" algn="l"/>
                      <a:r>
                        <a:rPr lang="es-MX" sz="1050" b="0" i="0" u="none" strike="noStrike" kern="1200" cap="none" err="1">
                          <a:solidFill>
                            <a:schemeClr val="dk1"/>
                          </a:solidFill>
                          <a:latin typeface="Work Sans"/>
                          <a:ea typeface="+mn-ea"/>
                          <a:cs typeface="+mn-cs"/>
                          <a:sym typeface="Arial"/>
                        </a:rPr>
                        <a:t>Gymprosa</a:t>
                      </a:r>
                      <a:r>
                        <a:rPr lang="es-MX" sz="1050" b="0" i="0" u="none" strike="noStrike" kern="1200" cap="none">
                          <a:solidFill>
                            <a:schemeClr val="dk1"/>
                          </a:solidFill>
                          <a:latin typeface="Work Sans"/>
                          <a:ea typeface="+mn-ea"/>
                          <a:cs typeface="+mn-cs"/>
                          <a:sym typeface="Arial"/>
                        </a:rPr>
                        <a:t> Colombia SAS</a:t>
                      </a:r>
                      <a:endParaRPr lang="es-CO" sz="1050" b="0" i="0" u="none" strike="noStrike" kern="1200" cap="none">
                        <a:solidFill>
                          <a:schemeClr val="dk1"/>
                        </a:solidFill>
                        <a:latin typeface="Work Sans"/>
                        <a:ea typeface="+mn-ea"/>
                        <a:cs typeface="+mn-cs"/>
                        <a:sym typeface="Arial"/>
                      </a:endParaRPr>
                    </a:p>
                  </a:txBody>
                  <a:tcPr marL="0" marR="0" marT="0" marB="0" anchor="ctr"/>
                </a:tc>
                <a:tc>
                  <a:txBody>
                    <a:bodyPr/>
                    <a:lstStyle/>
                    <a:p>
                      <a:pPr algn="ctr" fontAlgn="ctr"/>
                      <a:r>
                        <a:rPr lang="es-CO" sz="1050" u="none" strike="noStrike" kern="1200" cap="none">
                          <a:latin typeface="Work Sans"/>
                          <a:sym typeface="Arial"/>
                        </a:rPr>
                        <a:t>39 %</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0" marR="0" marT="0" marB="0" anchor="ctr"/>
                </a:tc>
                <a:extLst>
                  <a:ext uri="{0D108BD9-81ED-4DB2-BD59-A6C34878D82A}">
                    <a16:rowId xmlns:a16="http://schemas.microsoft.com/office/drawing/2014/main" val="10003"/>
                  </a:ext>
                </a:extLst>
              </a:tr>
              <a:tr h="160020">
                <a:tc>
                  <a:txBody>
                    <a:bodyPr/>
                    <a:lstStyle/>
                    <a:p>
                      <a:pPr marL="92075" indent="0" algn="l"/>
                      <a:r>
                        <a:rPr lang="es-MX" sz="1050" b="0" i="0" u="none" strike="noStrike" kern="1200" cap="none">
                          <a:solidFill>
                            <a:schemeClr val="dk1"/>
                          </a:solidFill>
                          <a:latin typeface="Work Sans"/>
                          <a:ea typeface="+mn-ea"/>
                          <a:cs typeface="+mn-cs"/>
                          <a:sym typeface="Arial"/>
                        </a:rPr>
                        <a:t>G.I.C SAS</a:t>
                      </a:r>
                      <a:endParaRPr lang="es-CO" sz="1050" b="0" i="0" u="none" strike="noStrike" kern="1200" cap="none">
                        <a:solidFill>
                          <a:schemeClr val="dk1"/>
                        </a:solidFill>
                        <a:latin typeface="Work Sans"/>
                        <a:ea typeface="+mn-ea"/>
                        <a:cs typeface="+mn-cs"/>
                        <a:sym typeface="Arial"/>
                      </a:endParaRPr>
                    </a:p>
                  </a:txBody>
                  <a:tcPr marL="0" marR="0" marT="0" marB="0" anchor="ctr"/>
                </a:tc>
                <a:tc>
                  <a:txBody>
                    <a:bodyPr/>
                    <a:lstStyle/>
                    <a:p>
                      <a:pPr algn="ctr" fontAlgn="ctr"/>
                      <a:r>
                        <a:rPr lang="es-CO" sz="1050" u="none" strike="noStrike" kern="1200" cap="none">
                          <a:latin typeface="Work Sans"/>
                          <a:sym typeface="Arial"/>
                        </a:rPr>
                        <a:t>51 %</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0" marR="0" marT="0" marB="0" anchor="ctr"/>
                </a:tc>
                <a:extLst>
                  <a:ext uri="{0D108BD9-81ED-4DB2-BD59-A6C34878D82A}">
                    <a16:rowId xmlns:a16="http://schemas.microsoft.com/office/drawing/2014/main" val="10004"/>
                  </a:ext>
                </a:extLst>
              </a:tr>
              <a:tr h="160020">
                <a:tc>
                  <a:txBody>
                    <a:bodyPr/>
                    <a:lstStyle/>
                    <a:p>
                      <a:pPr marL="92075" indent="0" algn="l"/>
                      <a:r>
                        <a:rPr lang="es-MX" sz="1050" b="0" i="0" u="none" strike="noStrike" kern="1200" cap="none" err="1">
                          <a:solidFill>
                            <a:schemeClr val="dk1"/>
                          </a:solidFill>
                          <a:latin typeface="Work Sans"/>
                          <a:ea typeface="+mn-ea"/>
                          <a:cs typeface="+mn-cs"/>
                          <a:sym typeface="Arial"/>
                        </a:rPr>
                        <a:t>Carinsa</a:t>
                      </a:r>
                      <a:r>
                        <a:rPr lang="es-MX" sz="1050" b="0" i="0" u="none" strike="noStrike" kern="1200" cap="none">
                          <a:solidFill>
                            <a:schemeClr val="dk1"/>
                          </a:solidFill>
                          <a:latin typeface="Work Sans"/>
                          <a:ea typeface="+mn-ea"/>
                          <a:cs typeface="+mn-cs"/>
                          <a:sym typeface="Arial"/>
                        </a:rPr>
                        <a:t> SAS</a:t>
                      </a:r>
                      <a:endParaRPr lang="es-CO" sz="1050" b="0" i="0" u="none" strike="noStrike" kern="1200" cap="none">
                        <a:solidFill>
                          <a:schemeClr val="dk1"/>
                        </a:solidFill>
                        <a:latin typeface="Work Sans"/>
                        <a:ea typeface="+mn-ea"/>
                        <a:cs typeface="+mn-cs"/>
                        <a:sym typeface="Arial"/>
                      </a:endParaRPr>
                    </a:p>
                  </a:txBody>
                  <a:tcPr marL="0" marR="0" marT="0" marB="0" anchor="ctr"/>
                </a:tc>
                <a:tc>
                  <a:txBody>
                    <a:bodyPr/>
                    <a:lstStyle/>
                    <a:p>
                      <a:pPr algn="ctr" fontAlgn="ctr"/>
                      <a:r>
                        <a:rPr lang="es-MX" sz="1050" b="0" i="0" u="none" strike="noStrike" kern="1200" cap="none">
                          <a:solidFill>
                            <a:schemeClr val="dk1"/>
                          </a:solidFill>
                          <a:latin typeface="Work Sans"/>
                          <a:ea typeface="+mn-ea"/>
                          <a:cs typeface="+mn-cs"/>
                          <a:sym typeface="Arial"/>
                        </a:rPr>
                        <a:t>10%</a:t>
                      </a:r>
                      <a:endParaRPr lang="es-CO" sz="1050" b="0" i="0" u="none" strike="noStrike" kern="1200" cap="none">
                        <a:solidFill>
                          <a:schemeClr val="dk1"/>
                        </a:solidFill>
                        <a:latin typeface="Work Sans"/>
                        <a:ea typeface="+mn-ea"/>
                        <a:cs typeface="+mn-cs"/>
                        <a:sym typeface="Arial"/>
                      </a:endParaRPr>
                    </a:p>
                  </a:txBody>
                  <a:tcPr marL="0" marR="0" marT="0" marB="0" anchor="ctr"/>
                </a:tc>
                <a:extLst>
                  <a:ext uri="{0D108BD9-81ED-4DB2-BD59-A6C34878D82A}">
                    <a16:rowId xmlns:a16="http://schemas.microsoft.com/office/drawing/2014/main" val="1844867055"/>
                  </a:ext>
                </a:extLst>
              </a:tr>
            </a:tbl>
          </a:graphicData>
        </a:graphic>
      </p:graphicFrame>
      <p:graphicFrame>
        <p:nvGraphicFramePr>
          <p:cNvPr id="2" name="Tabla 1">
            <a:extLst>
              <a:ext uri="{FF2B5EF4-FFF2-40B4-BE49-F238E27FC236}">
                <a16:creationId xmlns:a16="http://schemas.microsoft.com/office/drawing/2014/main" id="{199BB705-AED9-48C6-988D-46747DED8951}"/>
              </a:ext>
            </a:extLst>
          </p:cNvPr>
          <p:cNvGraphicFramePr>
            <a:graphicFrameLocks noGrp="1"/>
          </p:cNvGraphicFramePr>
          <p:nvPr>
            <p:extLst/>
          </p:nvPr>
        </p:nvGraphicFramePr>
        <p:xfrm>
          <a:off x="253017" y="2366856"/>
          <a:ext cx="4344696" cy="2760345"/>
        </p:xfrm>
        <a:graphic>
          <a:graphicData uri="http://schemas.openxmlformats.org/drawingml/2006/table">
            <a:tbl>
              <a:tblPr firstRow="1" bandRow="1">
                <a:tableStyleId>{93296810-A885-4BE3-A3E7-6D5BEEA58F35}</a:tableStyleId>
              </a:tblPr>
              <a:tblGrid>
                <a:gridCol w="3664323">
                  <a:extLst>
                    <a:ext uri="{9D8B030D-6E8A-4147-A177-3AD203B41FA5}">
                      <a16:colId xmlns:a16="http://schemas.microsoft.com/office/drawing/2014/main" val="3883530100"/>
                    </a:ext>
                  </a:extLst>
                </a:gridCol>
                <a:gridCol w="680373">
                  <a:extLst>
                    <a:ext uri="{9D8B030D-6E8A-4147-A177-3AD203B41FA5}">
                      <a16:colId xmlns:a16="http://schemas.microsoft.com/office/drawing/2014/main" val="2363178148"/>
                    </a:ext>
                  </a:extLst>
                </a:gridCol>
              </a:tblGrid>
              <a:tr h="239395">
                <a:tc gridSpan="2">
                  <a:txBody>
                    <a:bodyPr/>
                    <a:lstStyle/>
                    <a:p>
                      <a:pPr algn="ctr">
                        <a:lnSpc>
                          <a:spcPct val="107000"/>
                        </a:lnSpc>
                        <a:spcAft>
                          <a:spcPts val="800"/>
                        </a:spcAft>
                      </a:pPr>
                      <a:r>
                        <a:rPr lang="es-ES_tradnl" sz="1100">
                          <a:effectLst/>
                          <a:latin typeface="Work Sans"/>
                        </a:rPr>
                        <a:t>ALCANCE</a:t>
                      </a:r>
                      <a:endParaRPr lang="es-CO" sz="1100">
                        <a:effectLst/>
                        <a:latin typeface="Work Sans"/>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s-CO"/>
                    </a:p>
                  </a:txBody>
                  <a:tcPr/>
                </a:tc>
                <a:extLst>
                  <a:ext uri="{0D108BD9-81ED-4DB2-BD59-A6C34878D82A}">
                    <a16:rowId xmlns:a16="http://schemas.microsoft.com/office/drawing/2014/main" val="232133774"/>
                  </a:ext>
                </a:extLst>
              </a:tr>
              <a:tr h="200660">
                <a:tc>
                  <a:txBody>
                    <a:bodyPr/>
                    <a:lstStyle/>
                    <a:p>
                      <a:pPr>
                        <a:lnSpc>
                          <a:spcPct val="107000"/>
                        </a:lnSpc>
                        <a:spcAft>
                          <a:spcPts val="800"/>
                        </a:spcAft>
                      </a:pPr>
                      <a:r>
                        <a:rPr lang="es-ES" sz="1050">
                          <a:effectLst/>
                          <a:latin typeface="Work Sans"/>
                        </a:rPr>
                        <a:t>Longitud de Proyecto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4</a:t>
                      </a:r>
                      <a:r>
                        <a:rPr lang="es-CO" sz="1050">
                          <a:effectLst/>
                          <a:latin typeface="Work Sans"/>
                          <a:ea typeface="Calibri" panose="020F0502020204030204" pitchFamily="34" charset="0"/>
                          <a:cs typeface="Times New Roman" panose="02020603050405020304" pitchFamily="18" charset="0"/>
                        </a:rPr>
                        <a:t>98</a:t>
                      </a:r>
                    </a:p>
                  </a:txBody>
                  <a:tcPr marL="5080" marR="5080" marT="5080" marB="0" anchor="ctr"/>
                </a:tc>
                <a:extLst>
                  <a:ext uri="{0D108BD9-81ED-4DB2-BD59-A6C34878D82A}">
                    <a16:rowId xmlns:a16="http://schemas.microsoft.com/office/drawing/2014/main" val="537670202"/>
                  </a:ext>
                </a:extLst>
              </a:tr>
              <a:tr h="200660">
                <a:tc>
                  <a:txBody>
                    <a:bodyPr/>
                    <a:lstStyle/>
                    <a:p>
                      <a:pPr>
                        <a:lnSpc>
                          <a:spcPct val="107000"/>
                        </a:lnSpc>
                        <a:spcAft>
                          <a:spcPts val="800"/>
                        </a:spcAft>
                      </a:pPr>
                      <a:r>
                        <a:rPr lang="es-ES" sz="1050">
                          <a:effectLst/>
                          <a:latin typeface="Work Sans"/>
                        </a:rPr>
                        <a:t>Construcción Túnel (Und)</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0</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506105623"/>
                  </a:ext>
                </a:extLst>
              </a:tr>
              <a:tr h="200660">
                <a:tc>
                  <a:txBody>
                    <a:bodyPr/>
                    <a:lstStyle/>
                    <a:p>
                      <a:pPr>
                        <a:lnSpc>
                          <a:spcPct val="107000"/>
                        </a:lnSpc>
                        <a:spcAft>
                          <a:spcPts val="800"/>
                        </a:spcAft>
                      </a:pPr>
                      <a:r>
                        <a:rPr lang="es-ES" sz="1050">
                          <a:effectLst/>
                          <a:latin typeface="Work Sans"/>
                        </a:rPr>
                        <a:t>Construcción Puente (Und)</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4</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3926187080"/>
                  </a:ext>
                </a:extLst>
              </a:tr>
              <a:tr h="200660">
                <a:tc>
                  <a:txBody>
                    <a:bodyPr/>
                    <a:lstStyle/>
                    <a:p>
                      <a:pPr>
                        <a:lnSpc>
                          <a:spcPct val="107000"/>
                        </a:lnSpc>
                        <a:spcAft>
                          <a:spcPts val="800"/>
                        </a:spcAft>
                      </a:pPr>
                      <a:r>
                        <a:rPr lang="es-ES" sz="1050">
                          <a:effectLst/>
                          <a:latin typeface="Work Sans"/>
                        </a:rPr>
                        <a:t>Mejoramiento Puente (Und)</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1</a:t>
                      </a:r>
                      <a:r>
                        <a:rPr lang="es-CO" sz="1050">
                          <a:effectLst/>
                          <a:latin typeface="Work Sans"/>
                          <a:ea typeface="Calibri" panose="020F0502020204030204" pitchFamily="34" charset="0"/>
                          <a:cs typeface="Times New Roman" panose="02020603050405020304" pitchFamily="18" charset="0"/>
                        </a:rPr>
                        <a:t>17</a:t>
                      </a:r>
                    </a:p>
                  </a:txBody>
                  <a:tcPr marL="5080" marR="5080" marT="5080" marB="0" anchor="ctr"/>
                </a:tc>
                <a:extLst>
                  <a:ext uri="{0D108BD9-81ED-4DB2-BD59-A6C34878D82A}">
                    <a16:rowId xmlns:a16="http://schemas.microsoft.com/office/drawing/2014/main" val="937794777"/>
                  </a:ext>
                </a:extLst>
              </a:tr>
              <a:tr h="200660">
                <a:tc>
                  <a:txBody>
                    <a:bodyPr/>
                    <a:lstStyle/>
                    <a:p>
                      <a:pPr>
                        <a:lnSpc>
                          <a:spcPct val="107000"/>
                        </a:lnSpc>
                        <a:spcAft>
                          <a:spcPts val="800"/>
                        </a:spcAft>
                      </a:pPr>
                      <a:r>
                        <a:rPr lang="es-ES" sz="1050">
                          <a:effectLst/>
                          <a:latin typeface="Work Sans"/>
                        </a:rPr>
                        <a:t>Construcción Puentes Peatonales (Und)</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0</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48072920"/>
                  </a:ext>
                </a:extLst>
              </a:tr>
              <a:tr h="200660">
                <a:tc>
                  <a:txBody>
                    <a:bodyPr/>
                    <a:lstStyle/>
                    <a:p>
                      <a:pPr>
                        <a:lnSpc>
                          <a:spcPct val="107000"/>
                        </a:lnSpc>
                        <a:spcAft>
                          <a:spcPts val="800"/>
                        </a:spcAft>
                      </a:pPr>
                      <a:r>
                        <a:rPr lang="es-ES" sz="1050">
                          <a:effectLst/>
                          <a:latin typeface="Work Sans"/>
                        </a:rPr>
                        <a:t>Construcción Tercer Carril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N/A</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1131797645"/>
                  </a:ext>
                </a:extLst>
              </a:tr>
              <a:tr h="200660">
                <a:tc>
                  <a:txBody>
                    <a:bodyPr/>
                    <a:lstStyle/>
                    <a:p>
                      <a:pPr>
                        <a:lnSpc>
                          <a:spcPct val="107000"/>
                        </a:lnSpc>
                        <a:spcAft>
                          <a:spcPts val="800"/>
                        </a:spcAft>
                      </a:pPr>
                      <a:r>
                        <a:rPr lang="es-ES" sz="1050">
                          <a:effectLst/>
                          <a:latin typeface="Work Sans"/>
                        </a:rPr>
                        <a:t>Construcción Segunda Línea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6,2 </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1218089076"/>
                  </a:ext>
                </a:extLst>
              </a:tr>
              <a:tr h="200660">
                <a:tc>
                  <a:txBody>
                    <a:bodyPr/>
                    <a:lstStyle/>
                    <a:p>
                      <a:pPr>
                        <a:lnSpc>
                          <a:spcPct val="107000"/>
                        </a:lnSpc>
                        <a:spcAft>
                          <a:spcPts val="800"/>
                        </a:spcAft>
                      </a:pPr>
                      <a:r>
                        <a:rPr lang="es-ES" sz="1050">
                          <a:effectLst/>
                          <a:latin typeface="Work Sans"/>
                        </a:rPr>
                        <a:t>Construcción Línea Sencilla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19,7</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3017048707"/>
                  </a:ext>
                </a:extLst>
              </a:tr>
              <a:tr h="200660">
                <a:tc>
                  <a:txBody>
                    <a:bodyPr/>
                    <a:lstStyle/>
                    <a:p>
                      <a:pPr>
                        <a:lnSpc>
                          <a:spcPct val="107000"/>
                        </a:lnSpc>
                        <a:spcAft>
                          <a:spcPts val="800"/>
                        </a:spcAft>
                      </a:pPr>
                      <a:r>
                        <a:rPr lang="es-ES" sz="1050">
                          <a:effectLst/>
                          <a:latin typeface="Work Sans"/>
                        </a:rPr>
                        <a:t>Rehabilitación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4</a:t>
                      </a:r>
                      <a:r>
                        <a:rPr lang="es-CO" sz="1050">
                          <a:effectLst/>
                          <a:latin typeface="Work Sans"/>
                          <a:ea typeface="Calibri" panose="020F0502020204030204" pitchFamily="34" charset="0"/>
                          <a:cs typeface="Times New Roman" panose="02020603050405020304" pitchFamily="18" charset="0"/>
                        </a:rPr>
                        <a:t>78,3</a:t>
                      </a:r>
                    </a:p>
                  </a:txBody>
                  <a:tcPr marL="5080" marR="5080" marT="5080" marB="0" anchor="ctr"/>
                </a:tc>
                <a:extLst>
                  <a:ext uri="{0D108BD9-81ED-4DB2-BD59-A6C34878D82A}">
                    <a16:rowId xmlns:a16="http://schemas.microsoft.com/office/drawing/2014/main" val="1397371801"/>
                  </a:ext>
                </a:extLst>
              </a:tr>
              <a:tr h="200660">
                <a:tc>
                  <a:txBody>
                    <a:bodyPr/>
                    <a:lstStyle/>
                    <a:p>
                      <a:pPr>
                        <a:lnSpc>
                          <a:spcPct val="107000"/>
                        </a:lnSpc>
                        <a:spcAft>
                          <a:spcPts val="800"/>
                        </a:spcAft>
                      </a:pPr>
                      <a:r>
                        <a:rPr lang="es-ES" sz="1050">
                          <a:effectLst/>
                          <a:latin typeface="Work Sans"/>
                        </a:rPr>
                        <a:t>Operación y mantenimiento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3</a:t>
                      </a:r>
                      <a:r>
                        <a:rPr lang="es-CO" sz="1050">
                          <a:effectLst/>
                          <a:latin typeface="Work Sans"/>
                          <a:ea typeface="Calibri" panose="020F0502020204030204" pitchFamily="34" charset="0"/>
                          <a:cs typeface="Times New Roman" panose="02020603050405020304" pitchFamily="18" charset="0"/>
                        </a:rPr>
                        <a:t>80</a:t>
                      </a:r>
                    </a:p>
                  </a:txBody>
                  <a:tcPr marL="5080" marR="5080" marT="5080" marB="0" anchor="ctr"/>
                </a:tc>
                <a:extLst>
                  <a:ext uri="{0D108BD9-81ED-4DB2-BD59-A6C34878D82A}">
                    <a16:rowId xmlns:a16="http://schemas.microsoft.com/office/drawing/2014/main" val="1812299752"/>
                  </a:ext>
                </a:extLst>
              </a:tr>
              <a:tr h="200660">
                <a:tc>
                  <a:txBody>
                    <a:bodyPr/>
                    <a:lstStyle/>
                    <a:p>
                      <a:pPr>
                        <a:lnSpc>
                          <a:spcPct val="107000"/>
                        </a:lnSpc>
                        <a:spcAft>
                          <a:spcPts val="800"/>
                        </a:spcAft>
                      </a:pPr>
                      <a:r>
                        <a:rPr lang="es-ES" sz="1050">
                          <a:effectLst/>
                          <a:latin typeface="Work Sans"/>
                        </a:rPr>
                        <a:t>Operación y mantenimiento recibido de otro proyecto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MX" sz="1050">
                          <a:effectLst/>
                          <a:latin typeface="Work Sans"/>
                          <a:ea typeface="Calibri" panose="020F0502020204030204" pitchFamily="34" charset="0"/>
                          <a:cs typeface="Times New Roman" panose="02020603050405020304" pitchFamily="18" charset="0"/>
                        </a:rPr>
                        <a:t>0</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13248496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3" name="Imagen 2">
            <a:extLst>
              <a:ext uri="{FF2B5EF4-FFF2-40B4-BE49-F238E27FC236}">
                <a16:creationId xmlns:a16="http://schemas.microsoft.com/office/drawing/2014/main" id="{1F78CEBF-5C6C-482B-88A2-44A299154180}"/>
              </a:ext>
            </a:extLst>
          </p:cNvPr>
          <p:cNvPicPr>
            <a:picLocks noChangeAspect="1"/>
          </p:cNvPicPr>
          <p:nvPr/>
        </p:nvPicPr>
        <p:blipFill rotWithShape="1">
          <a:blip r:embed="rId3"/>
          <a:srcRect l="38980" t="2254" r="15911" b="13519"/>
          <a:stretch/>
        </p:blipFill>
        <p:spPr>
          <a:xfrm>
            <a:off x="141941" y="708220"/>
            <a:ext cx="4124842" cy="4332176"/>
          </a:xfrm>
          <a:prstGeom prst="rect">
            <a:avLst/>
          </a:prstGeom>
        </p:spPr>
      </p:pic>
      <p:sp>
        <p:nvSpPr>
          <p:cNvPr id="209" name="Google Shape;209;p27"/>
          <p:cNvSpPr txBox="1">
            <a:spLocks noGrp="1"/>
          </p:cNvSpPr>
          <p:nvPr>
            <p:ph type="title"/>
          </p:nvPr>
        </p:nvSpPr>
        <p:spPr>
          <a:xfrm>
            <a:off x="141941" y="115960"/>
            <a:ext cx="7356663" cy="640198"/>
          </a:xfrm>
          <a:prstGeom prst="rect">
            <a:avLst/>
          </a:prstGeom>
          <a:noFill/>
          <a:ln>
            <a:noFill/>
          </a:ln>
        </p:spPr>
        <p:txBody>
          <a:bodyPr spcFirstLastPara="1" wrap="square" lIns="68575" tIns="34275" rIns="68575" bIns="34275" anchor="ctr" anchorCtr="0">
            <a:noAutofit/>
          </a:bodyPr>
          <a:lstStyle/>
          <a:p>
            <a:pPr lvl="0"/>
            <a:r>
              <a:rPr lang="es-CO" sz="2400"/>
              <a:t>MAPA Red Férrea del Pacífico</a:t>
            </a:r>
            <a:endParaRPr sz="2400"/>
          </a:p>
        </p:txBody>
      </p:sp>
      <p:sp>
        <p:nvSpPr>
          <p:cNvPr id="5" name="CuadroTexto 4">
            <a:extLst>
              <a:ext uri="{FF2B5EF4-FFF2-40B4-BE49-F238E27FC236}">
                <a16:creationId xmlns:a16="http://schemas.microsoft.com/office/drawing/2014/main" id="{9F6AB3B3-AFA9-4820-ACFB-805305C9EBA3}"/>
              </a:ext>
            </a:extLst>
          </p:cNvPr>
          <p:cNvSpPr txBox="1"/>
          <p:nvPr/>
        </p:nvSpPr>
        <p:spPr>
          <a:xfrm>
            <a:off x="148887" y="3575071"/>
            <a:ext cx="983912" cy="23083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a:defRPr sz="1000" b="1"/>
            </a:lvl1pPr>
          </a:lstStyle>
          <a:p>
            <a:r>
              <a:rPr lang="es-MX" sz="900"/>
              <a:t>Buenaventura</a:t>
            </a:r>
            <a:endParaRPr lang="es-CO" sz="900"/>
          </a:p>
        </p:txBody>
      </p:sp>
      <p:sp>
        <p:nvSpPr>
          <p:cNvPr id="7" name="CuadroTexto 6">
            <a:extLst>
              <a:ext uri="{FF2B5EF4-FFF2-40B4-BE49-F238E27FC236}">
                <a16:creationId xmlns:a16="http://schemas.microsoft.com/office/drawing/2014/main" id="{8119C781-D9FA-4274-AAD5-520D3C7D1B4D}"/>
              </a:ext>
            </a:extLst>
          </p:cNvPr>
          <p:cNvSpPr txBox="1"/>
          <p:nvPr/>
        </p:nvSpPr>
        <p:spPr>
          <a:xfrm>
            <a:off x="3371040" y="757484"/>
            <a:ext cx="636362" cy="215444"/>
          </a:xfrm>
          <a:prstGeom prst="rect">
            <a:avLst/>
          </a:prstGeom>
          <a:solidFill>
            <a:schemeClr val="bg1">
              <a:lumMod val="95000"/>
            </a:schemeClr>
          </a:solidFill>
        </p:spPr>
        <p:txBody>
          <a:bodyPr wrap="square" rtlCol="0">
            <a:spAutoFit/>
          </a:bodyPr>
          <a:lstStyle/>
          <a:p>
            <a:pPr algn="r"/>
            <a:r>
              <a:rPr lang="es-MX" sz="800"/>
              <a:t>La Felisa</a:t>
            </a:r>
            <a:endParaRPr lang="es-CO" sz="800"/>
          </a:p>
        </p:txBody>
      </p:sp>
      <p:sp>
        <p:nvSpPr>
          <p:cNvPr id="8" name="CuadroTexto 7">
            <a:extLst>
              <a:ext uri="{FF2B5EF4-FFF2-40B4-BE49-F238E27FC236}">
                <a16:creationId xmlns:a16="http://schemas.microsoft.com/office/drawing/2014/main" id="{8168C37F-6084-4DBD-8817-2A55BF52D3B7}"/>
              </a:ext>
            </a:extLst>
          </p:cNvPr>
          <p:cNvSpPr txBox="1"/>
          <p:nvPr/>
        </p:nvSpPr>
        <p:spPr>
          <a:xfrm>
            <a:off x="2597959" y="2920276"/>
            <a:ext cx="541112" cy="215444"/>
          </a:xfrm>
          <a:prstGeom prst="rect">
            <a:avLst/>
          </a:prstGeom>
          <a:solidFill>
            <a:schemeClr val="bg1">
              <a:lumMod val="95000"/>
            </a:schemeClr>
          </a:solidFill>
        </p:spPr>
        <p:txBody>
          <a:bodyPr wrap="square" rtlCol="0">
            <a:spAutoFit/>
          </a:bodyPr>
          <a:lstStyle/>
          <a:p>
            <a:r>
              <a:rPr lang="es-MX" sz="800"/>
              <a:t>Zarzal</a:t>
            </a:r>
            <a:endParaRPr lang="es-CO" sz="800"/>
          </a:p>
        </p:txBody>
      </p:sp>
      <p:sp>
        <p:nvSpPr>
          <p:cNvPr id="9" name="CuadroTexto 8">
            <a:extLst>
              <a:ext uri="{FF2B5EF4-FFF2-40B4-BE49-F238E27FC236}">
                <a16:creationId xmlns:a16="http://schemas.microsoft.com/office/drawing/2014/main" id="{C15156A9-B151-4C49-80B4-B7B99D5E0B61}"/>
              </a:ext>
            </a:extLst>
          </p:cNvPr>
          <p:cNvSpPr txBox="1"/>
          <p:nvPr/>
        </p:nvSpPr>
        <p:spPr>
          <a:xfrm>
            <a:off x="3139071" y="2456636"/>
            <a:ext cx="736374" cy="215444"/>
          </a:xfrm>
          <a:prstGeom prst="rect">
            <a:avLst/>
          </a:prstGeom>
          <a:solidFill>
            <a:schemeClr val="bg1">
              <a:lumMod val="95000"/>
            </a:schemeClr>
          </a:solidFill>
        </p:spPr>
        <p:txBody>
          <a:bodyPr wrap="square" rtlCol="0">
            <a:spAutoFit/>
          </a:bodyPr>
          <a:lstStyle/>
          <a:p>
            <a:r>
              <a:rPr lang="es-MX" sz="800"/>
              <a:t>La Tebaida</a:t>
            </a:r>
            <a:endParaRPr lang="es-CO" sz="800"/>
          </a:p>
        </p:txBody>
      </p:sp>
      <p:sp>
        <p:nvSpPr>
          <p:cNvPr id="10" name="CuadroTexto 9">
            <a:extLst>
              <a:ext uri="{FF2B5EF4-FFF2-40B4-BE49-F238E27FC236}">
                <a16:creationId xmlns:a16="http://schemas.microsoft.com/office/drawing/2014/main" id="{B9358E45-5DA8-4000-B52B-42C6FA931A16}"/>
              </a:ext>
            </a:extLst>
          </p:cNvPr>
          <p:cNvSpPr txBox="1"/>
          <p:nvPr/>
        </p:nvSpPr>
        <p:spPr>
          <a:xfrm>
            <a:off x="2350981" y="665658"/>
            <a:ext cx="1295400" cy="338554"/>
          </a:xfrm>
          <a:prstGeom prst="rect">
            <a:avLst/>
          </a:prstGeom>
          <a:solidFill>
            <a:schemeClr val="bg1">
              <a:lumMod val="95000"/>
            </a:schemeClr>
          </a:solidFill>
        </p:spPr>
        <p:txBody>
          <a:bodyPr wrap="square" rtlCol="0">
            <a:spAutoFit/>
          </a:bodyPr>
          <a:lstStyle>
            <a:defPPr marR="0" lvl="0" algn="l" rtl="0">
              <a:lnSpc>
                <a:spcPct val="100000"/>
              </a:lnSpc>
              <a:spcBef>
                <a:spcPts val="0"/>
              </a:spcBef>
              <a:spcAft>
                <a:spcPts val="0"/>
              </a:spcAft>
            </a:defPPr>
            <a:lvl1pPr>
              <a:defRPr sz="800"/>
            </a:lvl1pPr>
          </a:lstStyle>
          <a:p>
            <a:r>
              <a:rPr lang="es-MX"/>
              <a:t>Terminal de transferencia de carga</a:t>
            </a:r>
            <a:endParaRPr lang="es-CO"/>
          </a:p>
        </p:txBody>
      </p:sp>
      <p:grpSp>
        <p:nvGrpSpPr>
          <p:cNvPr id="2" name="Grupo 1">
            <a:extLst>
              <a:ext uri="{FF2B5EF4-FFF2-40B4-BE49-F238E27FC236}">
                <a16:creationId xmlns:a16="http://schemas.microsoft.com/office/drawing/2014/main" id="{602A9C0F-98BE-42D7-95E1-2B138713766D}"/>
              </a:ext>
            </a:extLst>
          </p:cNvPr>
          <p:cNvGrpSpPr/>
          <p:nvPr/>
        </p:nvGrpSpPr>
        <p:grpSpPr>
          <a:xfrm>
            <a:off x="149812" y="1608677"/>
            <a:ext cx="2679293" cy="663750"/>
            <a:chOff x="149812" y="1608677"/>
            <a:chExt cx="2679293" cy="663750"/>
          </a:xfrm>
        </p:grpSpPr>
        <p:grpSp>
          <p:nvGrpSpPr>
            <p:cNvPr id="11" name="Grupo 10">
              <a:extLst>
                <a:ext uri="{FF2B5EF4-FFF2-40B4-BE49-F238E27FC236}">
                  <a16:creationId xmlns:a16="http://schemas.microsoft.com/office/drawing/2014/main" id="{BA74ACBE-C19C-49CC-B577-4712CC869C23}"/>
                </a:ext>
              </a:extLst>
            </p:cNvPr>
            <p:cNvGrpSpPr/>
            <p:nvPr/>
          </p:nvGrpSpPr>
          <p:grpSpPr>
            <a:xfrm>
              <a:off x="149812" y="1608677"/>
              <a:ext cx="2394408" cy="663750"/>
              <a:chOff x="5071621" y="486320"/>
              <a:chExt cx="2394408" cy="663750"/>
            </a:xfrm>
          </p:grpSpPr>
          <p:sp>
            <p:nvSpPr>
              <p:cNvPr id="12" name="Rectángulo 11">
                <a:extLst>
                  <a:ext uri="{FF2B5EF4-FFF2-40B4-BE49-F238E27FC236}">
                    <a16:creationId xmlns:a16="http://schemas.microsoft.com/office/drawing/2014/main" id="{C469CF5A-544F-4F2B-84B2-8993DAB5D82C}"/>
                  </a:ext>
                </a:extLst>
              </p:cNvPr>
              <p:cNvSpPr/>
              <p:nvPr/>
            </p:nvSpPr>
            <p:spPr>
              <a:xfrm>
                <a:off x="5071621" y="486320"/>
                <a:ext cx="2394408" cy="663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12">
                <a:extLst>
                  <a:ext uri="{FF2B5EF4-FFF2-40B4-BE49-F238E27FC236}">
                    <a16:creationId xmlns:a16="http://schemas.microsoft.com/office/drawing/2014/main" id="{484EF5C2-2FBD-4329-96A4-475198572981}"/>
                  </a:ext>
                </a:extLst>
              </p:cNvPr>
              <p:cNvCxnSpPr/>
              <p:nvPr/>
            </p:nvCxnSpPr>
            <p:spPr>
              <a:xfrm>
                <a:off x="5162550" y="655597"/>
                <a:ext cx="352425" cy="0"/>
              </a:xfrm>
              <a:prstGeom prst="line">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a:extLst>
                  <a:ext uri="{FF2B5EF4-FFF2-40B4-BE49-F238E27FC236}">
                    <a16:creationId xmlns:a16="http://schemas.microsoft.com/office/drawing/2014/main" id="{8C199903-9C2C-4F6D-82D5-70E2EBF7F4D1}"/>
                  </a:ext>
                </a:extLst>
              </p:cNvPr>
              <p:cNvCxnSpPr/>
              <p:nvPr/>
            </p:nvCxnSpPr>
            <p:spPr>
              <a:xfrm>
                <a:off x="5162550" y="807997"/>
                <a:ext cx="352425"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cto 14">
                <a:extLst>
                  <a:ext uri="{FF2B5EF4-FFF2-40B4-BE49-F238E27FC236}">
                    <a16:creationId xmlns:a16="http://schemas.microsoft.com/office/drawing/2014/main" id="{E5A0E1CA-8105-4457-868B-953E7D9F77CC}"/>
                  </a:ext>
                </a:extLst>
              </p:cNvPr>
              <p:cNvCxnSpPr/>
              <p:nvPr/>
            </p:nvCxnSpPr>
            <p:spPr>
              <a:xfrm>
                <a:off x="5162550" y="958769"/>
                <a:ext cx="352425" cy="0"/>
              </a:xfrm>
              <a:prstGeom prst="line">
                <a:avLst/>
              </a:prstGeom>
              <a:noFill/>
              <a:ln>
                <a:solidFill>
                  <a:srgbClr val="069169"/>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CuadroTexto 15">
              <a:extLst>
                <a:ext uri="{FF2B5EF4-FFF2-40B4-BE49-F238E27FC236}">
                  <a16:creationId xmlns:a16="http://schemas.microsoft.com/office/drawing/2014/main" id="{54B85D20-63E0-46C5-9FF2-143178368166}"/>
                </a:ext>
              </a:extLst>
            </p:cNvPr>
            <p:cNvSpPr txBox="1"/>
            <p:nvPr/>
          </p:nvSpPr>
          <p:spPr>
            <a:xfrm>
              <a:off x="582041" y="1654843"/>
              <a:ext cx="2247064" cy="246221"/>
            </a:xfrm>
            <a:prstGeom prst="rect">
              <a:avLst/>
            </a:prstGeom>
            <a:noFill/>
          </p:spPr>
          <p:txBody>
            <a:bodyPr wrap="square" rtlCol="0">
              <a:spAutoFit/>
            </a:bodyPr>
            <a:lstStyle/>
            <a:p>
              <a:r>
                <a:rPr lang="es-MX" sz="1000"/>
                <a:t>Ferrocarril del Pacífico SAS </a:t>
              </a:r>
              <a:endParaRPr lang="es-CO" sz="1000"/>
            </a:p>
          </p:txBody>
        </p:sp>
        <p:sp>
          <p:nvSpPr>
            <p:cNvPr id="17" name="CuadroTexto 16">
              <a:extLst>
                <a:ext uri="{FF2B5EF4-FFF2-40B4-BE49-F238E27FC236}">
                  <a16:creationId xmlns:a16="http://schemas.microsoft.com/office/drawing/2014/main" id="{499E62CE-3B8C-4DAB-8337-5369961BF281}"/>
                </a:ext>
              </a:extLst>
            </p:cNvPr>
            <p:cNvSpPr txBox="1"/>
            <p:nvPr/>
          </p:nvSpPr>
          <p:spPr>
            <a:xfrm>
              <a:off x="564885" y="1806791"/>
              <a:ext cx="2247064" cy="246221"/>
            </a:xfrm>
            <a:prstGeom prst="rect">
              <a:avLst/>
            </a:prstGeom>
            <a:noFill/>
          </p:spPr>
          <p:txBody>
            <a:bodyPr wrap="square" rtlCol="0">
              <a:spAutoFit/>
            </a:bodyPr>
            <a:lstStyle/>
            <a:p>
              <a:r>
                <a:rPr lang="es-MX" sz="1000"/>
                <a:t>Tren de Occidente Conciliación</a:t>
              </a:r>
              <a:endParaRPr lang="es-CO" sz="1000"/>
            </a:p>
          </p:txBody>
        </p:sp>
        <p:sp>
          <p:nvSpPr>
            <p:cNvPr id="18" name="CuadroTexto 17">
              <a:extLst>
                <a:ext uri="{FF2B5EF4-FFF2-40B4-BE49-F238E27FC236}">
                  <a16:creationId xmlns:a16="http://schemas.microsoft.com/office/drawing/2014/main" id="{FFFD5C71-AED6-4E08-8C9A-F8690F03867C}"/>
                </a:ext>
              </a:extLst>
            </p:cNvPr>
            <p:cNvSpPr txBox="1"/>
            <p:nvPr/>
          </p:nvSpPr>
          <p:spPr>
            <a:xfrm>
              <a:off x="573463" y="1954789"/>
              <a:ext cx="2247064" cy="246221"/>
            </a:xfrm>
            <a:prstGeom prst="rect">
              <a:avLst/>
            </a:prstGeom>
            <a:noFill/>
          </p:spPr>
          <p:txBody>
            <a:bodyPr wrap="square" rtlCol="0">
              <a:spAutoFit/>
            </a:bodyPr>
            <a:lstStyle/>
            <a:p>
              <a:r>
                <a:rPr lang="es-MX" sz="1000"/>
                <a:t>Tren de Occidente</a:t>
              </a:r>
              <a:endParaRPr lang="es-CO" sz="1000"/>
            </a:p>
          </p:txBody>
        </p:sp>
      </p:grpSp>
      <p:sp>
        <p:nvSpPr>
          <p:cNvPr id="19" name="Elipse 18">
            <a:extLst>
              <a:ext uri="{FF2B5EF4-FFF2-40B4-BE49-F238E27FC236}">
                <a16:creationId xmlns:a16="http://schemas.microsoft.com/office/drawing/2014/main" id="{2708E9C2-7367-4683-A629-64FDC65E121F}"/>
              </a:ext>
            </a:extLst>
          </p:cNvPr>
          <p:cNvSpPr/>
          <p:nvPr/>
        </p:nvSpPr>
        <p:spPr>
          <a:xfrm>
            <a:off x="3280464" y="969462"/>
            <a:ext cx="144000" cy="144000"/>
          </a:xfrm>
          <a:prstGeom prst="ellipse">
            <a:avLst/>
          </a:prstGeom>
          <a:solidFill>
            <a:srgbClr val="FF66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Grupo 19">
            <a:extLst>
              <a:ext uri="{FF2B5EF4-FFF2-40B4-BE49-F238E27FC236}">
                <a16:creationId xmlns:a16="http://schemas.microsoft.com/office/drawing/2014/main" id="{3EAD4E58-2A14-42E6-B7CC-A383CC2DF121}"/>
              </a:ext>
            </a:extLst>
          </p:cNvPr>
          <p:cNvGrpSpPr/>
          <p:nvPr/>
        </p:nvGrpSpPr>
        <p:grpSpPr>
          <a:xfrm>
            <a:off x="15126" y="718035"/>
            <a:ext cx="924513" cy="635170"/>
            <a:chOff x="5038474" y="3704065"/>
            <a:chExt cx="1432753" cy="830997"/>
          </a:xfrm>
        </p:grpSpPr>
        <p:sp>
          <p:nvSpPr>
            <p:cNvPr id="21" name="Rectángulo 20">
              <a:extLst>
                <a:ext uri="{FF2B5EF4-FFF2-40B4-BE49-F238E27FC236}">
                  <a16:creationId xmlns:a16="http://schemas.microsoft.com/office/drawing/2014/main" id="{513FD5A1-4EAF-40AA-8A44-BB2795606FF5}"/>
                </a:ext>
              </a:extLst>
            </p:cNvPr>
            <p:cNvSpPr/>
            <p:nvPr/>
          </p:nvSpPr>
          <p:spPr>
            <a:xfrm>
              <a:off x="5245768" y="3704065"/>
              <a:ext cx="1082843" cy="83099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22" name="Picture 2" descr="Resultado de imagen para ani logo">
              <a:extLst>
                <a:ext uri="{FF2B5EF4-FFF2-40B4-BE49-F238E27FC236}">
                  <a16:creationId xmlns:a16="http://schemas.microsoft.com/office/drawing/2014/main" id="{71D04850-94DB-4F07-ADEC-A7EED1D822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8474" y="3704065"/>
              <a:ext cx="1432753" cy="83099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3" name="Conector recto de flecha 22">
            <a:extLst>
              <a:ext uri="{FF2B5EF4-FFF2-40B4-BE49-F238E27FC236}">
                <a16:creationId xmlns:a16="http://schemas.microsoft.com/office/drawing/2014/main" id="{EAF0A464-83C1-486F-9B5A-890830EF5D42}"/>
              </a:ext>
            </a:extLst>
          </p:cNvPr>
          <p:cNvCxnSpPr>
            <a:cxnSpLocks/>
          </p:cNvCxnSpPr>
          <p:nvPr/>
        </p:nvCxnSpPr>
        <p:spPr>
          <a:xfrm>
            <a:off x="1018103" y="4854397"/>
            <a:ext cx="2725528" cy="0"/>
          </a:xfrm>
          <a:prstGeom prst="straightConnector1">
            <a:avLst/>
          </a:prstGeom>
          <a:ln w="3175">
            <a:solidFill>
              <a:srgbClr val="FF0000"/>
            </a:solidFill>
            <a:prstDash val="dash"/>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3B948492-FFA8-4EF4-AF6E-A43FE2707628}"/>
              </a:ext>
            </a:extLst>
          </p:cNvPr>
          <p:cNvCxnSpPr>
            <a:cxnSpLocks/>
          </p:cNvCxnSpPr>
          <p:nvPr/>
        </p:nvCxnSpPr>
        <p:spPr>
          <a:xfrm>
            <a:off x="3327258" y="2672080"/>
            <a:ext cx="416373" cy="0"/>
          </a:xfrm>
          <a:prstGeom prst="straightConnector1">
            <a:avLst/>
          </a:prstGeom>
          <a:ln w="63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5" name="Conector recto 24">
            <a:extLst>
              <a:ext uri="{FF2B5EF4-FFF2-40B4-BE49-F238E27FC236}">
                <a16:creationId xmlns:a16="http://schemas.microsoft.com/office/drawing/2014/main" id="{A4BE5A7B-840E-470A-A052-069A1E0DA5EE}"/>
              </a:ext>
            </a:extLst>
          </p:cNvPr>
          <p:cNvCxnSpPr>
            <a:cxnSpLocks/>
          </p:cNvCxnSpPr>
          <p:nvPr/>
        </p:nvCxnSpPr>
        <p:spPr>
          <a:xfrm>
            <a:off x="3743631" y="2672080"/>
            <a:ext cx="0" cy="2182317"/>
          </a:xfrm>
          <a:prstGeom prst="line">
            <a:avLst/>
          </a:prstGeom>
          <a:ln w="31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7BEBEE1D-EE0D-46A9-87A6-CF6A64C340C6}"/>
              </a:ext>
            </a:extLst>
          </p:cNvPr>
          <p:cNvCxnSpPr>
            <a:cxnSpLocks/>
          </p:cNvCxnSpPr>
          <p:nvPr/>
        </p:nvCxnSpPr>
        <p:spPr>
          <a:xfrm>
            <a:off x="3139071" y="1964065"/>
            <a:ext cx="620187" cy="0"/>
          </a:xfrm>
          <a:prstGeom prst="straightConnector1">
            <a:avLst/>
          </a:prstGeom>
          <a:ln w="63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7" name="Conector recto 26">
            <a:extLst>
              <a:ext uri="{FF2B5EF4-FFF2-40B4-BE49-F238E27FC236}">
                <a16:creationId xmlns:a16="http://schemas.microsoft.com/office/drawing/2014/main" id="{31D12260-BC2B-46C8-B67D-99F31DB4D36B}"/>
              </a:ext>
            </a:extLst>
          </p:cNvPr>
          <p:cNvCxnSpPr>
            <a:cxnSpLocks/>
          </p:cNvCxnSpPr>
          <p:nvPr/>
        </p:nvCxnSpPr>
        <p:spPr>
          <a:xfrm>
            <a:off x="3743631" y="1954789"/>
            <a:ext cx="0" cy="717291"/>
          </a:xfrm>
          <a:prstGeom prst="line">
            <a:avLst/>
          </a:prstGeom>
          <a:ln w="3175">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28" name="Rectángulo 27">
            <a:extLst>
              <a:ext uri="{FF2B5EF4-FFF2-40B4-BE49-F238E27FC236}">
                <a16:creationId xmlns:a16="http://schemas.microsoft.com/office/drawing/2014/main" id="{6877A3B2-0637-4657-8F15-AB09F47D1897}"/>
              </a:ext>
            </a:extLst>
          </p:cNvPr>
          <p:cNvSpPr/>
          <p:nvPr/>
        </p:nvSpPr>
        <p:spPr>
          <a:xfrm rot="16200000">
            <a:off x="3037232" y="3481276"/>
            <a:ext cx="1864613" cy="246221"/>
          </a:xfrm>
          <a:prstGeom prst="rect">
            <a:avLst/>
          </a:prstGeom>
          <a:solidFill>
            <a:schemeClr val="accent1"/>
          </a:solidFill>
        </p:spPr>
        <p:txBody>
          <a:bodyPr wrap="square" rtlCol="0">
            <a:spAutoFit/>
          </a:bodyPr>
          <a:lstStyle/>
          <a:p>
            <a:r>
              <a:rPr lang="es-MX" sz="1000" b="1"/>
              <a:t>Ferrocarril del Pacífico SAS</a:t>
            </a:r>
          </a:p>
        </p:txBody>
      </p:sp>
      <p:cxnSp>
        <p:nvCxnSpPr>
          <p:cNvPr id="29" name="Conector recto de flecha 28">
            <a:extLst>
              <a:ext uri="{FF2B5EF4-FFF2-40B4-BE49-F238E27FC236}">
                <a16:creationId xmlns:a16="http://schemas.microsoft.com/office/drawing/2014/main" id="{6FA53CE8-0260-410C-883F-54C24D232F56}"/>
              </a:ext>
            </a:extLst>
          </p:cNvPr>
          <p:cNvCxnSpPr>
            <a:cxnSpLocks/>
          </p:cNvCxnSpPr>
          <p:nvPr/>
        </p:nvCxnSpPr>
        <p:spPr>
          <a:xfrm>
            <a:off x="3455637" y="1035620"/>
            <a:ext cx="288000" cy="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F413AE0C-8224-4639-9EB8-4E22C6E704CA}"/>
              </a:ext>
            </a:extLst>
          </p:cNvPr>
          <p:cNvCxnSpPr>
            <a:cxnSpLocks/>
          </p:cNvCxnSpPr>
          <p:nvPr/>
        </p:nvCxnSpPr>
        <p:spPr>
          <a:xfrm>
            <a:off x="3734326" y="1030756"/>
            <a:ext cx="0" cy="93600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1" name="Rectángulo 30">
            <a:extLst>
              <a:ext uri="{FF2B5EF4-FFF2-40B4-BE49-F238E27FC236}">
                <a16:creationId xmlns:a16="http://schemas.microsoft.com/office/drawing/2014/main" id="{F11BE29B-D139-45F4-8251-036B753C264B}"/>
              </a:ext>
            </a:extLst>
          </p:cNvPr>
          <p:cNvSpPr/>
          <p:nvPr/>
        </p:nvSpPr>
        <p:spPr>
          <a:xfrm rot="16200000">
            <a:off x="3220582" y="1130622"/>
            <a:ext cx="1511952" cy="230832"/>
          </a:xfrm>
          <a:prstGeom prst="rect">
            <a:avLst/>
          </a:prstGeom>
          <a:solidFill>
            <a:schemeClr val="accent1"/>
          </a:solidFill>
        </p:spPr>
        <p:txBody>
          <a:bodyPr wrap="square" rtlCol="0">
            <a:spAutoFit/>
          </a:bodyPr>
          <a:lstStyle/>
          <a:p>
            <a:r>
              <a:rPr lang="es-MX" sz="900" b="1"/>
              <a:t>Tren de Occidente SA</a:t>
            </a:r>
          </a:p>
        </p:txBody>
      </p:sp>
      <p:graphicFrame>
        <p:nvGraphicFramePr>
          <p:cNvPr id="32" name="Tabla 31">
            <a:extLst>
              <a:ext uri="{FF2B5EF4-FFF2-40B4-BE49-F238E27FC236}">
                <a16:creationId xmlns:a16="http://schemas.microsoft.com/office/drawing/2014/main" id="{CBA3C1AB-5240-4F0A-8137-5606CA373BCB}"/>
              </a:ext>
            </a:extLst>
          </p:cNvPr>
          <p:cNvGraphicFramePr>
            <a:graphicFrameLocks noGrp="1"/>
          </p:cNvGraphicFramePr>
          <p:nvPr>
            <p:extLst/>
          </p:nvPr>
        </p:nvGraphicFramePr>
        <p:xfrm>
          <a:off x="4778139" y="893126"/>
          <a:ext cx="3617716" cy="1159886"/>
        </p:xfrm>
        <a:graphic>
          <a:graphicData uri="http://schemas.openxmlformats.org/drawingml/2006/table">
            <a:tbl>
              <a:tblPr firstRow="1" bandRow="1">
                <a:tableStyleId>{69CF1AB2-1976-4502-BF36-3FF5EA218861}</a:tableStyleId>
              </a:tblPr>
              <a:tblGrid>
                <a:gridCol w="1058035">
                  <a:extLst>
                    <a:ext uri="{9D8B030D-6E8A-4147-A177-3AD203B41FA5}">
                      <a16:colId xmlns:a16="http://schemas.microsoft.com/office/drawing/2014/main" val="433324180"/>
                    </a:ext>
                  </a:extLst>
                </a:gridCol>
                <a:gridCol w="964340">
                  <a:extLst>
                    <a:ext uri="{9D8B030D-6E8A-4147-A177-3AD203B41FA5}">
                      <a16:colId xmlns:a16="http://schemas.microsoft.com/office/drawing/2014/main" val="1894253216"/>
                    </a:ext>
                  </a:extLst>
                </a:gridCol>
                <a:gridCol w="753525">
                  <a:extLst>
                    <a:ext uri="{9D8B030D-6E8A-4147-A177-3AD203B41FA5}">
                      <a16:colId xmlns:a16="http://schemas.microsoft.com/office/drawing/2014/main" val="1631107893"/>
                    </a:ext>
                  </a:extLst>
                </a:gridCol>
                <a:gridCol w="841816">
                  <a:extLst>
                    <a:ext uri="{9D8B030D-6E8A-4147-A177-3AD203B41FA5}">
                      <a16:colId xmlns:a16="http://schemas.microsoft.com/office/drawing/2014/main" val="3364551081"/>
                    </a:ext>
                  </a:extLst>
                </a:gridCol>
              </a:tblGrid>
              <a:tr h="230999">
                <a:tc>
                  <a:txBody>
                    <a:bodyPr/>
                    <a:lstStyle/>
                    <a:p>
                      <a:pPr algn="ctr"/>
                      <a:r>
                        <a:rPr lang="es-MX" sz="800">
                          <a:solidFill>
                            <a:schemeClr val="accent2">
                              <a:lumMod val="10000"/>
                            </a:schemeClr>
                          </a:solidFill>
                        </a:rPr>
                        <a:t>SECTOR</a:t>
                      </a:r>
                      <a:endParaRPr lang="es-CO" sz="800">
                        <a:solidFill>
                          <a:schemeClr val="accent2">
                            <a:lumMod val="10000"/>
                          </a:schemeClr>
                        </a:solidFill>
                      </a:endParaRPr>
                    </a:p>
                  </a:txBody>
                  <a:tcPr/>
                </a:tc>
                <a:tc>
                  <a:txBody>
                    <a:bodyPr/>
                    <a:lstStyle/>
                    <a:p>
                      <a:pPr algn="ctr"/>
                      <a:r>
                        <a:rPr lang="es-MX" sz="800">
                          <a:solidFill>
                            <a:schemeClr val="accent2">
                              <a:lumMod val="10000"/>
                            </a:schemeClr>
                          </a:solidFill>
                        </a:rPr>
                        <a:t>ORIGEN </a:t>
                      </a:r>
                      <a:endParaRPr lang="es-CO" sz="800">
                        <a:solidFill>
                          <a:schemeClr val="accent2">
                            <a:lumMod val="10000"/>
                          </a:schemeClr>
                        </a:solidFill>
                      </a:endParaRPr>
                    </a:p>
                  </a:txBody>
                  <a:tcPr/>
                </a:tc>
                <a:tc>
                  <a:txBody>
                    <a:bodyPr/>
                    <a:lstStyle/>
                    <a:p>
                      <a:pPr algn="ctr"/>
                      <a:r>
                        <a:rPr lang="es-MX" sz="800">
                          <a:solidFill>
                            <a:schemeClr val="accent2">
                              <a:lumMod val="10000"/>
                            </a:schemeClr>
                          </a:solidFill>
                        </a:rPr>
                        <a:t>DESTINO</a:t>
                      </a:r>
                      <a:endParaRPr lang="es-CO" sz="800">
                        <a:solidFill>
                          <a:schemeClr val="accent2">
                            <a:lumMod val="10000"/>
                          </a:schemeClr>
                        </a:solidFill>
                      </a:endParaRPr>
                    </a:p>
                  </a:txBody>
                  <a:tcPr/>
                </a:tc>
                <a:tc>
                  <a:txBody>
                    <a:bodyPr/>
                    <a:lstStyle/>
                    <a:p>
                      <a:pPr algn="ctr"/>
                      <a:r>
                        <a:rPr lang="es-MX" sz="800">
                          <a:solidFill>
                            <a:schemeClr val="accent2">
                              <a:lumMod val="10000"/>
                            </a:schemeClr>
                          </a:solidFill>
                        </a:rPr>
                        <a:t>LONGITUD</a:t>
                      </a:r>
                      <a:endParaRPr lang="es-CO" sz="800">
                        <a:solidFill>
                          <a:schemeClr val="accent2">
                            <a:lumMod val="10000"/>
                          </a:schemeClr>
                        </a:solidFill>
                      </a:endParaRPr>
                    </a:p>
                  </a:txBody>
                  <a:tcPr/>
                </a:tc>
                <a:extLst>
                  <a:ext uri="{0D108BD9-81ED-4DB2-BD59-A6C34878D82A}">
                    <a16:rowId xmlns:a16="http://schemas.microsoft.com/office/drawing/2014/main" val="1965625583"/>
                  </a:ext>
                </a:extLst>
              </a:tr>
              <a:tr h="235890">
                <a:tc>
                  <a:txBody>
                    <a:bodyPr/>
                    <a:lstStyle/>
                    <a:p>
                      <a:r>
                        <a:rPr lang="es-MX" sz="800">
                          <a:solidFill>
                            <a:schemeClr val="accent2">
                              <a:lumMod val="10000"/>
                            </a:schemeClr>
                          </a:solidFill>
                        </a:rPr>
                        <a:t>Tramo montaña</a:t>
                      </a:r>
                      <a:endParaRPr lang="es-CO" sz="800">
                        <a:solidFill>
                          <a:schemeClr val="accent2">
                            <a:lumMod val="10000"/>
                          </a:schemeClr>
                        </a:solidFill>
                      </a:endParaRPr>
                    </a:p>
                  </a:txBody>
                  <a:tcPr/>
                </a:tc>
                <a:tc>
                  <a:txBody>
                    <a:bodyPr/>
                    <a:lstStyle/>
                    <a:p>
                      <a:r>
                        <a:rPr lang="es-MX" sz="800">
                          <a:solidFill>
                            <a:schemeClr val="accent2">
                              <a:lumMod val="10000"/>
                            </a:schemeClr>
                          </a:solidFill>
                        </a:rPr>
                        <a:t>Buenaventura</a:t>
                      </a:r>
                      <a:endParaRPr lang="es-CO" sz="800">
                        <a:solidFill>
                          <a:schemeClr val="accent2">
                            <a:lumMod val="10000"/>
                          </a:schemeClr>
                        </a:solidFill>
                      </a:endParaRPr>
                    </a:p>
                  </a:txBody>
                  <a:tcPr/>
                </a:tc>
                <a:tc>
                  <a:txBody>
                    <a:bodyPr/>
                    <a:lstStyle/>
                    <a:p>
                      <a:r>
                        <a:rPr lang="es-MX" sz="800">
                          <a:solidFill>
                            <a:schemeClr val="accent2">
                              <a:lumMod val="10000"/>
                            </a:schemeClr>
                          </a:solidFill>
                        </a:rPr>
                        <a:t>Yumbo</a:t>
                      </a:r>
                      <a:endParaRPr lang="es-CO" sz="800">
                        <a:solidFill>
                          <a:schemeClr val="accent2">
                            <a:lumMod val="10000"/>
                          </a:schemeClr>
                        </a:solidFill>
                      </a:endParaRPr>
                    </a:p>
                  </a:txBody>
                  <a:tcPr/>
                </a:tc>
                <a:tc>
                  <a:txBody>
                    <a:bodyPr/>
                    <a:lstStyle/>
                    <a:p>
                      <a:r>
                        <a:rPr lang="es-MX" sz="800">
                          <a:solidFill>
                            <a:schemeClr val="accent2">
                              <a:lumMod val="10000"/>
                            </a:schemeClr>
                          </a:solidFill>
                        </a:rPr>
                        <a:t>155 km</a:t>
                      </a:r>
                      <a:endParaRPr lang="es-CO" sz="800">
                        <a:solidFill>
                          <a:schemeClr val="accent2">
                            <a:lumMod val="10000"/>
                          </a:schemeClr>
                        </a:solidFill>
                      </a:endParaRPr>
                    </a:p>
                  </a:txBody>
                  <a:tcPr/>
                </a:tc>
                <a:extLst>
                  <a:ext uri="{0D108BD9-81ED-4DB2-BD59-A6C34878D82A}">
                    <a16:rowId xmlns:a16="http://schemas.microsoft.com/office/drawing/2014/main" val="663298427"/>
                  </a:ext>
                </a:extLst>
              </a:tr>
              <a:tr h="230999">
                <a:tc>
                  <a:txBody>
                    <a:bodyPr/>
                    <a:lstStyle/>
                    <a:p>
                      <a:r>
                        <a:rPr lang="es-MX" sz="800">
                          <a:solidFill>
                            <a:schemeClr val="accent2">
                              <a:lumMod val="10000"/>
                            </a:schemeClr>
                          </a:solidFill>
                        </a:rPr>
                        <a:t>Tramo Plano</a:t>
                      </a:r>
                      <a:endParaRPr lang="es-CO" sz="800">
                        <a:solidFill>
                          <a:schemeClr val="accent2">
                            <a:lumMod val="10000"/>
                          </a:schemeClr>
                        </a:solidFill>
                      </a:endParaRPr>
                    </a:p>
                  </a:txBody>
                  <a:tcPr/>
                </a:tc>
                <a:tc>
                  <a:txBody>
                    <a:bodyPr/>
                    <a:lstStyle/>
                    <a:p>
                      <a:r>
                        <a:rPr lang="es-MX" sz="800">
                          <a:solidFill>
                            <a:schemeClr val="accent2">
                              <a:lumMod val="10000"/>
                            </a:schemeClr>
                          </a:solidFill>
                        </a:rPr>
                        <a:t>Yumbo</a:t>
                      </a:r>
                      <a:endParaRPr lang="es-CO" sz="800">
                        <a:solidFill>
                          <a:schemeClr val="accent2">
                            <a:lumMod val="10000"/>
                          </a:schemeClr>
                        </a:solidFill>
                      </a:endParaRPr>
                    </a:p>
                  </a:txBody>
                  <a:tcPr/>
                </a:tc>
                <a:tc>
                  <a:txBody>
                    <a:bodyPr/>
                    <a:lstStyle/>
                    <a:p>
                      <a:r>
                        <a:rPr lang="es-MX" sz="800">
                          <a:solidFill>
                            <a:schemeClr val="accent2">
                              <a:lumMod val="10000"/>
                            </a:schemeClr>
                          </a:solidFill>
                        </a:rPr>
                        <a:t>Zaragoza</a:t>
                      </a:r>
                      <a:endParaRPr lang="es-CO" sz="800">
                        <a:solidFill>
                          <a:schemeClr val="accent2">
                            <a:lumMod val="10000"/>
                          </a:schemeClr>
                        </a:solidFill>
                      </a:endParaRPr>
                    </a:p>
                  </a:txBody>
                  <a:tcPr/>
                </a:tc>
                <a:tc>
                  <a:txBody>
                    <a:bodyPr/>
                    <a:lstStyle/>
                    <a:p>
                      <a:r>
                        <a:rPr lang="es-MX" sz="800">
                          <a:solidFill>
                            <a:schemeClr val="accent2">
                              <a:lumMod val="10000"/>
                            </a:schemeClr>
                          </a:solidFill>
                        </a:rPr>
                        <a:t>182 km</a:t>
                      </a:r>
                      <a:endParaRPr lang="es-CO" sz="800">
                        <a:solidFill>
                          <a:schemeClr val="accent2">
                            <a:lumMod val="10000"/>
                          </a:schemeClr>
                        </a:solidFill>
                      </a:endParaRPr>
                    </a:p>
                  </a:txBody>
                  <a:tcPr/>
                </a:tc>
                <a:extLst>
                  <a:ext uri="{0D108BD9-81ED-4DB2-BD59-A6C34878D82A}">
                    <a16:rowId xmlns:a16="http://schemas.microsoft.com/office/drawing/2014/main" val="198807738"/>
                  </a:ext>
                </a:extLst>
              </a:tr>
              <a:tr h="230999">
                <a:tc>
                  <a:txBody>
                    <a:bodyPr/>
                    <a:lstStyle/>
                    <a:p>
                      <a:endParaRPr lang="es-CO" sz="800">
                        <a:solidFill>
                          <a:schemeClr val="accent2">
                            <a:lumMod val="10000"/>
                          </a:schemeClr>
                        </a:solidFill>
                      </a:endParaRPr>
                    </a:p>
                  </a:txBody>
                  <a:tcPr/>
                </a:tc>
                <a:tc>
                  <a:txBody>
                    <a:bodyPr/>
                    <a:lstStyle/>
                    <a:p>
                      <a:r>
                        <a:rPr lang="es-MX" sz="800">
                          <a:solidFill>
                            <a:schemeClr val="accent2">
                              <a:lumMod val="10000"/>
                            </a:schemeClr>
                          </a:solidFill>
                        </a:rPr>
                        <a:t>Zarzal</a:t>
                      </a:r>
                      <a:endParaRPr lang="es-CO" sz="800">
                        <a:solidFill>
                          <a:schemeClr val="accent2">
                            <a:lumMod val="10000"/>
                          </a:schemeClr>
                        </a:solidFill>
                      </a:endParaRPr>
                    </a:p>
                  </a:txBody>
                  <a:tcPr/>
                </a:tc>
                <a:tc>
                  <a:txBody>
                    <a:bodyPr/>
                    <a:lstStyle/>
                    <a:p>
                      <a:r>
                        <a:rPr lang="es-MX" sz="800">
                          <a:solidFill>
                            <a:schemeClr val="accent2">
                              <a:lumMod val="10000"/>
                            </a:schemeClr>
                          </a:solidFill>
                        </a:rPr>
                        <a:t>Tebaida</a:t>
                      </a:r>
                      <a:endParaRPr lang="es-CO" sz="800">
                        <a:solidFill>
                          <a:schemeClr val="accent2">
                            <a:lumMod val="10000"/>
                          </a:schemeClr>
                        </a:solidFill>
                      </a:endParaRPr>
                    </a:p>
                  </a:txBody>
                  <a:tcPr/>
                </a:tc>
                <a:tc>
                  <a:txBody>
                    <a:bodyPr/>
                    <a:lstStyle/>
                    <a:p>
                      <a:r>
                        <a:rPr lang="es-MX" sz="800">
                          <a:solidFill>
                            <a:schemeClr val="accent2">
                              <a:lumMod val="10000"/>
                            </a:schemeClr>
                          </a:solidFill>
                        </a:rPr>
                        <a:t>43 km</a:t>
                      </a:r>
                      <a:endParaRPr lang="es-CO" sz="800">
                        <a:solidFill>
                          <a:schemeClr val="accent2">
                            <a:lumMod val="10000"/>
                          </a:schemeClr>
                        </a:solidFill>
                      </a:endParaRPr>
                    </a:p>
                  </a:txBody>
                  <a:tcPr/>
                </a:tc>
                <a:extLst>
                  <a:ext uri="{0D108BD9-81ED-4DB2-BD59-A6C34878D82A}">
                    <a16:rowId xmlns:a16="http://schemas.microsoft.com/office/drawing/2014/main" val="2602340470"/>
                  </a:ext>
                </a:extLst>
              </a:tr>
              <a:tr h="230999">
                <a:tc>
                  <a:txBody>
                    <a:bodyPr/>
                    <a:lstStyle/>
                    <a:p>
                      <a:r>
                        <a:rPr lang="es-MX" sz="800">
                          <a:solidFill>
                            <a:schemeClr val="accent2">
                              <a:lumMod val="10000"/>
                            </a:schemeClr>
                          </a:solidFill>
                        </a:rPr>
                        <a:t>Plano (TDO)</a:t>
                      </a:r>
                      <a:endParaRPr lang="es-CO" sz="800">
                        <a:solidFill>
                          <a:schemeClr val="accent2">
                            <a:lumMod val="10000"/>
                          </a:schemeClr>
                        </a:solidFill>
                      </a:endParaRPr>
                    </a:p>
                  </a:txBody>
                  <a:tcPr/>
                </a:tc>
                <a:tc>
                  <a:txBody>
                    <a:bodyPr/>
                    <a:lstStyle/>
                    <a:p>
                      <a:r>
                        <a:rPr lang="es-MX" sz="800">
                          <a:solidFill>
                            <a:schemeClr val="accent2">
                              <a:lumMod val="10000"/>
                            </a:schemeClr>
                          </a:solidFill>
                        </a:rPr>
                        <a:t>Zaragoza</a:t>
                      </a:r>
                      <a:endParaRPr lang="es-CO" sz="800">
                        <a:solidFill>
                          <a:schemeClr val="accent2">
                            <a:lumMod val="10000"/>
                          </a:schemeClr>
                        </a:solidFill>
                      </a:endParaRPr>
                    </a:p>
                  </a:txBody>
                  <a:tcPr/>
                </a:tc>
                <a:tc>
                  <a:txBody>
                    <a:bodyPr/>
                    <a:lstStyle/>
                    <a:p>
                      <a:r>
                        <a:rPr lang="es-MX" sz="800">
                          <a:solidFill>
                            <a:schemeClr val="accent2">
                              <a:lumMod val="10000"/>
                            </a:schemeClr>
                          </a:solidFill>
                        </a:rPr>
                        <a:t>La Felisa</a:t>
                      </a:r>
                      <a:endParaRPr lang="es-CO" sz="800">
                        <a:solidFill>
                          <a:schemeClr val="accent2">
                            <a:lumMod val="10000"/>
                          </a:schemeClr>
                        </a:solidFill>
                      </a:endParaRPr>
                    </a:p>
                  </a:txBody>
                  <a:tcPr/>
                </a:tc>
                <a:tc>
                  <a:txBody>
                    <a:bodyPr/>
                    <a:lstStyle/>
                    <a:p>
                      <a:r>
                        <a:rPr lang="es-MX" sz="800">
                          <a:solidFill>
                            <a:schemeClr val="accent2">
                              <a:lumMod val="10000"/>
                            </a:schemeClr>
                          </a:solidFill>
                        </a:rPr>
                        <a:t>118 km</a:t>
                      </a:r>
                      <a:endParaRPr lang="es-CO" sz="800">
                        <a:solidFill>
                          <a:schemeClr val="accent2">
                            <a:lumMod val="10000"/>
                          </a:schemeClr>
                        </a:solidFill>
                      </a:endParaRPr>
                    </a:p>
                  </a:txBody>
                  <a:tcPr/>
                </a:tc>
                <a:extLst>
                  <a:ext uri="{0D108BD9-81ED-4DB2-BD59-A6C34878D82A}">
                    <a16:rowId xmlns:a16="http://schemas.microsoft.com/office/drawing/2014/main" val="4183947340"/>
                  </a:ext>
                </a:extLst>
              </a:tr>
            </a:tbl>
          </a:graphicData>
        </a:graphic>
      </p:graphicFrame>
      <p:sp>
        <p:nvSpPr>
          <p:cNvPr id="33" name="Rectángulo 32">
            <a:extLst>
              <a:ext uri="{FF2B5EF4-FFF2-40B4-BE49-F238E27FC236}">
                <a16:creationId xmlns:a16="http://schemas.microsoft.com/office/drawing/2014/main" id="{A796EB20-05AC-490E-BF98-5EA1B6B8A7B4}"/>
              </a:ext>
            </a:extLst>
          </p:cNvPr>
          <p:cNvSpPr/>
          <p:nvPr/>
        </p:nvSpPr>
        <p:spPr>
          <a:xfrm>
            <a:off x="4454970" y="2324481"/>
            <a:ext cx="4613525" cy="1938992"/>
          </a:xfrm>
          <a:prstGeom prst="rect">
            <a:avLst/>
          </a:prstGeom>
        </p:spPr>
        <p:txBody>
          <a:bodyPr wrap="square" anchor="t">
            <a:spAutoFit/>
          </a:bodyPr>
          <a:lstStyle/>
          <a:p>
            <a:pPr algn="just"/>
            <a:r>
              <a:rPr lang="es-MX" sz="1200">
                <a:solidFill>
                  <a:schemeClr val="accent3">
                    <a:lumMod val="50000"/>
                  </a:schemeClr>
                </a:solidFill>
              </a:rPr>
              <a:t>Tras la cesión del contrato de Concesión, regulada por el Otrosí No. 15 de julio de 2008; Coexisten en el contrato dos empresas así:</a:t>
            </a:r>
          </a:p>
          <a:p>
            <a:pPr algn="just"/>
            <a:endParaRPr lang="es-MX" sz="1200">
              <a:solidFill>
                <a:schemeClr val="accent3">
                  <a:lumMod val="50000"/>
                </a:schemeClr>
              </a:solidFill>
            </a:endParaRPr>
          </a:p>
          <a:p>
            <a:pPr algn="just"/>
            <a:r>
              <a:rPr lang="es-MX" sz="1200" b="1">
                <a:solidFill>
                  <a:schemeClr val="accent3">
                    <a:lumMod val="50000"/>
                  </a:schemeClr>
                </a:solidFill>
              </a:rPr>
              <a:t>Ferrocarril del Pacífico SAS</a:t>
            </a:r>
            <a:r>
              <a:rPr lang="es-MX" sz="1200">
                <a:solidFill>
                  <a:schemeClr val="accent3">
                    <a:lumMod val="50000"/>
                  </a:schemeClr>
                </a:solidFill>
              </a:rPr>
              <a:t>: Encargada de la operación, explotación, conservación y mantenimiento del tramo Buenaventura – Zaragoza y el ramal Zarzal – Tebaida. (380km)</a:t>
            </a:r>
          </a:p>
          <a:p>
            <a:pPr algn="just"/>
            <a:r>
              <a:rPr lang="es-MX" sz="1200" b="1">
                <a:solidFill>
                  <a:schemeClr val="accent3">
                    <a:lumMod val="50000"/>
                  </a:schemeClr>
                </a:solidFill>
              </a:rPr>
              <a:t>Tren de Occidente SA</a:t>
            </a:r>
            <a:r>
              <a:rPr lang="es-MX" sz="1200">
                <a:solidFill>
                  <a:schemeClr val="accent3">
                    <a:lumMod val="50000"/>
                  </a:schemeClr>
                </a:solidFill>
              </a:rPr>
              <a:t>: Encargado de las obras entre el km 337 y el km 367 – Actividades de vigilancia en el tramo Zaragoza – La Felisa (118km). </a:t>
            </a:r>
          </a:p>
        </p:txBody>
      </p:sp>
      <p:cxnSp>
        <p:nvCxnSpPr>
          <p:cNvPr id="35" name="Conector recto de flecha 34">
            <a:extLst>
              <a:ext uri="{FF2B5EF4-FFF2-40B4-BE49-F238E27FC236}">
                <a16:creationId xmlns:a16="http://schemas.microsoft.com/office/drawing/2014/main" id="{CDB7E93E-CA39-4F72-88BF-3B64E0ACC43C}"/>
              </a:ext>
            </a:extLst>
          </p:cNvPr>
          <p:cNvCxnSpPr>
            <a:cxnSpLocks/>
          </p:cNvCxnSpPr>
          <p:nvPr/>
        </p:nvCxnSpPr>
        <p:spPr>
          <a:xfrm>
            <a:off x="1018103" y="3907196"/>
            <a:ext cx="0" cy="947201"/>
          </a:xfrm>
          <a:prstGeom prst="straightConnector1">
            <a:avLst/>
          </a:prstGeom>
          <a:ln w="63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CuadroTexto 5">
            <a:extLst>
              <a:ext uri="{FF2B5EF4-FFF2-40B4-BE49-F238E27FC236}">
                <a16:creationId xmlns:a16="http://schemas.microsoft.com/office/drawing/2014/main" id="{EBC82138-342C-407F-865F-199A264D6649}"/>
              </a:ext>
            </a:extLst>
          </p:cNvPr>
          <p:cNvSpPr txBox="1"/>
          <p:nvPr/>
        </p:nvSpPr>
        <p:spPr>
          <a:xfrm>
            <a:off x="1630823" y="4781319"/>
            <a:ext cx="417287" cy="246221"/>
          </a:xfrm>
          <a:prstGeom prst="rect">
            <a:avLst/>
          </a:prstGeom>
          <a:solidFill>
            <a:schemeClr val="accent1"/>
          </a:solidFill>
        </p:spPr>
        <p:txBody>
          <a:bodyPr wrap="square" rtlCol="0">
            <a:spAutoFit/>
          </a:bodyPr>
          <a:lstStyle/>
          <a:p>
            <a:r>
              <a:rPr lang="es-MX" sz="1000" b="1"/>
              <a:t>Cali</a:t>
            </a:r>
            <a:endParaRPr lang="es-CO" sz="1000" b="1"/>
          </a:p>
        </p:txBody>
      </p:sp>
      <p:sp>
        <p:nvSpPr>
          <p:cNvPr id="42" name="Rectángulo 41">
            <a:extLst>
              <a:ext uri="{FF2B5EF4-FFF2-40B4-BE49-F238E27FC236}">
                <a16:creationId xmlns:a16="http://schemas.microsoft.com/office/drawing/2014/main" id="{A8CBA458-F54F-4357-8CA8-F60582FEC38C}"/>
              </a:ext>
            </a:extLst>
          </p:cNvPr>
          <p:cNvSpPr/>
          <p:nvPr/>
        </p:nvSpPr>
        <p:spPr>
          <a:xfrm>
            <a:off x="2947031" y="1033048"/>
            <a:ext cx="770139" cy="930061"/>
          </a:xfrm>
          <a:custGeom>
            <a:avLst/>
            <a:gdLst>
              <a:gd name="connsiteX0" fmla="*/ 0 w 905221"/>
              <a:gd name="connsiteY0" fmla="*/ 0 h 930061"/>
              <a:gd name="connsiteX1" fmla="*/ 905221 w 905221"/>
              <a:gd name="connsiteY1" fmla="*/ 0 h 930061"/>
              <a:gd name="connsiteX2" fmla="*/ 905221 w 905221"/>
              <a:gd name="connsiteY2" fmla="*/ 930061 h 930061"/>
              <a:gd name="connsiteX3" fmla="*/ 0 w 905221"/>
              <a:gd name="connsiteY3" fmla="*/ 930061 h 930061"/>
              <a:gd name="connsiteX4" fmla="*/ 0 w 905221"/>
              <a:gd name="connsiteY4" fmla="*/ 0 h 930061"/>
              <a:gd name="connsiteX0" fmla="*/ 280555 w 905221"/>
              <a:gd name="connsiteY0" fmla="*/ 72736 h 930061"/>
              <a:gd name="connsiteX1" fmla="*/ 905221 w 905221"/>
              <a:gd name="connsiteY1" fmla="*/ 0 h 930061"/>
              <a:gd name="connsiteX2" fmla="*/ 905221 w 905221"/>
              <a:gd name="connsiteY2" fmla="*/ 930061 h 930061"/>
              <a:gd name="connsiteX3" fmla="*/ 0 w 905221"/>
              <a:gd name="connsiteY3" fmla="*/ 930061 h 930061"/>
              <a:gd name="connsiteX4" fmla="*/ 280555 w 905221"/>
              <a:gd name="connsiteY4" fmla="*/ 72736 h 930061"/>
              <a:gd name="connsiteX0" fmla="*/ 145473 w 770139"/>
              <a:gd name="connsiteY0" fmla="*/ 72736 h 930061"/>
              <a:gd name="connsiteX1" fmla="*/ 770139 w 770139"/>
              <a:gd name="connsiteY1" fmla="*/ 0 h 930061"/>
              <a:gd name="connsiteX2" fmla="*/ 770139 w 770139"/>
              <a:gd name="connsiteY2" fmla="*/ 930061 h 930061"/>
              <a:gd name="connsiteX3" fmla="*/ 0 w 770139"/>
              <a:gd name="connsiteY3" fmla="*/ 930061 h 930061"/>
              <a:gd name="connsiteX4" fmla="*/ 145473 w 770139"/>
              <a:gd name="connsiteY4" fmla="*/ 72736 h 930061"/>
              <a:gd name="connsiteX0" fmla="*/ 301336 w 770139"/>
              <a:gd name="connsiteY0" fmla="*/ 290945 h 930061"/>
              <a:gd name="connsiteX1" fmla="*/ 770139 w 770139"/>
              <a:gd name="connsiteY1" fmla="*/ 0 h 930061"/>
              <a:gd name="connsiteX2" fmla="*/ 770139 w 770139"/>
              <a:gd name="connsiteY2" fmla="*/ 930061 h 930061"/>
              <a:gd name="connsiteX3" fmla="*/ 0 w 770139"/>
              <a:gd name="connsiteY3" fmla="*/ 930061 h 930061"/>
              <a:gd name="connsiteX4" fmla="*/ 301336 w 770139"/>
              <a:gd name="connsiteY4" fmla="*/ 290945 h 9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139" h="930061">
                <a:moveTo>
                  <a:pt x="301336" y="290945"/>
                </a:moveTo>
                <a:lnTo>
                  <a:pt x="770139" y="0"/>
                </a:lnTo>
                <a:lnTo>
                  <a:pt x="770139" y="930061"/>
                </a:lnTo>
                <a:lnTo>
                  <a:pt x="0" y="930061"/>
                </a:lnTo>
                <a:lnTo>
                  <a:pt x="301336" y="290945"/>
                </a:lnTo>
                <a:close/>
              </a:path>
            </a:pathLst>
          </a:cu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5620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m3d="http://schemas.microsoft.com/office/drawing/2017/model3d">
        <mc:Choice Requires="am3d">
          <p:graphicFrame>
            <p:nvGraphicFramePr>
              <p:cNvPr id="37" name="Modelo 3D 36" descr="Elipsoide de color gris claro">
                <a:extLst>
                  <a:ext uri="{FF2B5EF4-FFF2-40B4-BE49-F238E27FC236}">
                    <a16:creationId xmlns:a16="http://schemas.microsoft.com/office/drawing/2014/main" id="{E07FA517-3BF2-489A-A239-0097132C3977}"/>
                  </a:ext>
                </a:extLst>
              </p:cNvPr>
              <p:cNvGraphicFramePr>
                <a:graphicFrameLocks noChangeAspect="1"/>
              </p:cNvGraphicFramePr>
              <p:nvPr>
                <p:extLst/>
              </p:nvPr>
            </p:nvGraphicFramePr>
            <p:xfrm>
              <a:off x="2732039" y="1256166"/>
              <a:ext cx="3388481" cy="3388481"/>
            </p:xfrm>
            <a:graphic>
              <a:graphicData uri="http://schemas.microsoft.com/office/drawing/2017/model3d">
                <am3d:model3d r:embed="rId3">
                  <am3d:spPr>
                    <a:xfrm>
                      <a:off x="0" y="0"/>
                      <a:ext cx="3388481" cy="3388481"/>
                    </a:xfrm>
                    <a:prstGeom prst="rect">
                      <a:avLst/>
                    </a:prstGeom>
                  </am3d:spPr>
                  <am3d:camera>
                    <am3d:pos x="0" y="0" z="70713994"/>
                    <am3d:up dx="0" dy="36000000" dz="0"/>
                    <am3d:lookAt x="0" y="0" z="0"/>
                    <am3d:perspective fov="2700000"/>
                  </am3d:camera>
                  <am3d:trans>
                    <am3d:meterPerModelUnit n="6438416" d="1000000"/>
                    <am3d:preTrans dx="0" dy="-9181623" dz="0"/>
                    <am3d:scale>
                      <am3d:sx n="1000000" d="1000000"/>
                      <am3d:sy n="1000000" d="1000000"/>
                      <am3d:sz n="1000000" d="1000000"/>
                    </am3d:scale>
                    <am3d:rot ax="16200000"/>
                    <am3d:postTrans dx="0" dy="0" dz="0"/>
                  </am3d:trans>
                  <am3d:raster rName="Office3DRenderer" rVer="16.0.8326">
                    <am3d:blip r:embed="rId4"/>
                  </am3d:raster>
                  <am3d:objViewport viewportSz="53492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37" name="Modelo 3D 36" descr="Elipsoide de color gris claro">
                <a:extLst>
                  <a:ext uri="{FF2B5EF4-FFF2-40B4-BE49-F238E27FC236}">
                    <a16:creationId xmlns:a16="http://schemas.microsoft.com/office/drawing/2014/main" id="{E07FA517-3BF2-489A-A239-0097132C3977}"/>
                  </a:ext>
                </a:extLst>
              </p:cNvPr>
              <p:cNvPicPr>
                <a:picLocks noGrp="1" noRot="1" noChangeAspect="1" noMove="1" noResize="1" noEditPoints="1" noAdjustHandles="1" noChangeArrowheads="1" noChangeShapeType="1" noCrop="1"/>
              </p:cNvPicPr>
              <p:nvPr/>
            </p:nvPicPr>
            <p:blipFill>
              <a:blip r:embed="rId5"/>
              <a:stretch>
                <a:fillRect/>
              </a:stretch>
            </p:blipFill>
            <p:spPr>
              <a:xfrm>
                <a:off x="2732039" y="1256166"/>
                <a:ext cx="3388481" cy="3388481"/>
              </a:xfrm>
              <a:prstGeom prst="rect">
                <a:avLst/>
              </a:prstGeom>
            </p:spPr>
          </p:pic>
        </mc:Fallback>
      </mc:AlternateContent>
      <p:sp>
        <p:nvSpPr>
          <p:cNvPr id="15" name="Google Shape;209;p27">
            <a:extLst>
              <a:ext uri="{FF2B5EF4-FFF2-40B4-BE49-F238E27FC236}">
                <a16:creationId xmlns:a16="http://schemas.microsoft.com/office/drawing/2014/main" id="{0EB04683-FBE0-4280-B946-3AF81358B444}"/>
              </a:ext>
            </a:extLst>
          </p:cNvPr>
          <p:cNvSpPr txBox="1">
            <a:spLocks/>
          </p:cNvSpPr>
          <p:nvPr/>
        </p:nvSpPr>
        <p:spPr>
          <a:xfrm>
            <a:off x="350007" y="63158"/>
            <a:ext cx="8141980" cy="640198"/>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a:t>Línea de Tiempo Proceso de Caducidad 2019 – 2020</a:t>
            </a:r>
          </a:p>
        </p:txBody>
      </p:sp>
      <p:sp>
        <p:nvSpPr>
          <p:cNvPr id="21" name="CuadroTexto 20">
            <a:extLst>
              <a:ext uri="{FF2B5EF4-FFF2-40B4-BE49-F238E27FC236}">
                <a16:creationId xmlns:a16="http://schemas.microsoft.com/office/drawing/2014/main" id="{F0DCEDC5-D0FF-4B6A-9949-9A6B2E066F9A}"/>
              </a:ext>
            </a:extLst>
          </p:cNvPr>
          <p:cNvSpPr txBox="1"/>
          <p:nvPr/>
        </p:nvSpPr>
        <p:spPr>
          <a:xfrm>
            <a:off x="5515881" y="1201762"/>
            <a:ext cx="1439818" cy="400110"/>
          </a:xfrm>
          <a:prstGeom prst="rect">
            <a:avLst/>
          </a:prstGeom>
          <a:noFill/>
        </p:spPr>
        <p:txBody>
          <a:bodyPr wrap="none" rtlCol="0">
            <a:spAutoFit/>
          </a:bodyPr>
          <a:lstStyle/>
          <a:p>
            <a:pPr algn="ctr"/>
            <a:r>
              <a:rPr lang="es-MX" sz="1000" dirty="0"/>
              <a:t>Audiencia Notificación</a:t>
            </a:r>
          </a:p>
          <a:p>
            <a:pPr algn="ctr"/>
            <a:r>
              <a:rPr lang="es-MX" sz="1000" dirty="0"/>
              <a:t>12/08/2019</a:t>
            </a:r>
            <a:endParaRPr lang="es-CO" sz="1000" dirty="0"/>
          </a:p>
        </p:txBody>
      </p:sp>
      <p:sp>
        <p:nvSpPr>
          <p:cNvPr id="23" name="CuadroTexto 22">
            <a:extLst>
              <a:ext uri="{FF2B5EF4-FFF2-40B4-BE49-F238E27FC236}">
                <a16:creationId xmlns:a16="http://schemas.microsoft.com/office/drawing/2014/main" id="{3CEADFCB-E188-42E6-A6B2-B81FE42E4227}"/>
              </a:ext>
            </a:extLst>
          </p:cNvPr>
          <p:cNvSpPr txBox="1"/>
          <p:nvPr/>
        </p:nvSpPr>
        <p:spPr>
          <a:xfrm>
            <a:off x="5967953" y="2032217"/>
            <a:ext cx="1564852" cy="400110"/>
          </a:xfrm>
          <a:prstGeom prst="rect">
            <a:avLst/>
          </a:prstGeom>
          <a:noFill/>
        </p:spPr>
        <p:txBody>
          <a:bodyPr wrap="none" rtlCol="0">
            <a:spAutoFit/>
          </a:bodyPr>
          <a:lstStyle/>
          <a:p>
            <a:r>
              <a:rPr lang="es-MX" sz="1000"/>
              <a:t>Reanudación Audiencia </a:t>
            </a:r>
          </a:p>
          <a:p>
            <a:r>
              <a:rPr lang="es-MX" sz="1000"/>
              <a:t>20/08/2019</a:t>
            </a:r>
            <a:endParaRPr lang="es-CO" sz="1000"/>
          </a:p>
        </p:txBody>
      </p:sp>
      <p:sp>
        <p:nvSpPr>
          <p:cNvPr id="24" name="Flecha: a la derecha 23">
            <a:extLst>
              <a:ext uri="{FF2B5EF4-FFF2-40B4-BE49-F238E27FC236}">
                <a16:creationId xmlns:a16="http://schemas.microsoft.com/office/drawing/2014/main" id="{A124F5E9-27A3-478E-ADDA-F7748FE79C6C}"/>
              </a:ext>
            </a:extLst>
          </p:cNvPr>
          <p:cNvSpPr/>
          <p:nvPr/>
        </p:nvSpPr>
        <p:spPr>
          <a:xfrm>
            <a:off x="4436895" y="2819247"/>
            <a:ext cx="1620000" cy="3093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5" name="CuadroTexto 24">
            <a:extLst>
              <a:ext uri="{FF2B5EF4-FFF2-40B4-BE49-F238E27FC236}">
                <a16:creationId xmlns:a16="http://schemas.microsoft.com/office/drawing/2014/main" id="{A3B60144-289C-4F90-9971-55FB0DA8BD33}"/>
              </a:ext>
            </a:extLst>
          </p:cNvPr>
          <p:cNvSpPr txBox="1"/>
          <p:nvPr/>
        </p:nvSpPr>
        <p:spPr>
          <a:xfrm>
            <a:off x="6056895" y="2735637"/>
            <a:ext cx="1564852" cy="400110"/>
          </a:xfrm>
          <a:prstGeom prst="rect">
            <a:avLst/>
          </a:prstGeom>
          <a:noFill/>
        </p:spPr>
        <p:txBody>
          <a:bodyPr wrap="none" rtlCol="0">
            <a:spAutoFit/>
          </a:bodyPr>
          <a:lstStyle/>
          <a:p>
            <a:r>
              <a:rPr lang="es-MX" sz="1000"/>
              <a:t>Reanudación Audiencia </a:t>
            </a:r>
          </a:p>
          <a:p>
            <a:r>
              <a:rPr lang="es-MX" sz="1000"/>
              <a:t>26/08/2019</a:t>
            </a:r>
            <a:endParaRPr lang="es-CO" sz="1000"/>
          </a:p>
        </p:txBody>
      </p:sp>
      <p:sp>
        <p:nvSpPr>
          <p:cNvPr id="28" name="Flecha: a la derecha 27">
            <a:extLst>
              <a:ext uri="{FF2B5EF4-FFF2-40B4-BE49-F238E27FC236}">
                <a16:creationId xmlns:a16="http://schemas.microsoft.com/office/drawing/2014/main" id="{F63F32A7-E2A2-43B4-8DFA-6A0F7D27DC0F}"/>
              </a:ext>
            </a:extLst>
          </p:cNvPr>
          <p:cNvSpPr/>
          <p:nvPr/>
        </p:nvSpPr>
        <p:spPr>
          <a:xfrm rot="23880000">
            <a:off x="4228694" y="3302587"/>
            <a:ext cx="1620000" cy="3093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9" name="CuadroTexto 28">
            <a:extLst>
              <a:ext uri="{FF2B5EF4-FFF2-40B4-BE49-F238E27FC236}">
                <a16:creationId xmlns:a16="http://schemas.microsoft.com/office/drawing/2014/main" id="{F5694956-FF42-4584-9392-69E591AD0E75}"/>
              </a:ext>
            </a:extLst>
          </p:cNvPr>
          <p:cNvSpPr txBox="1"/>
          <p:nvPr/>
        </p:nvSpPr>
        <p:spPr>
          <a:xfrm>
            <a:off x="5759686" y="3803743"/>
            <a:ext cx="934871" cy="400110"/>
          </a:xfrm>
          <a:prstGeom prst="rect">
            <a:avLst/>
          </a:prstGeom>
          <a:noFill/>
        </p:spPr>
        <p:txBody>
          <a:bodyPr wrap="none" rtlCol="0">
            <a:spAutoFit/>
          </a:bodyPr>
          <a:lstStyle/>
          <a:p>
            <a:r>
              <a:rPr lang="es-MX" sz="1000"/>
              <a:t>Fallo 1ª Vista</a:t>
            </a:r>
          </a:p>
          <a:p>
            <a:r>
              <a:rPr lang="es-MX" sz="1000"/>
              <a:t>5/11/2019</a:t>
            </a:r>
            <a:endParaRPr lang="es-CO" sz="1000"/>
          </a:p>
        </p:txBody>
      </p:sp>
      <p:sp>
        <p:nvSpPr>
          <p:cNvPr id="30" name="Flecha: a la derecha 29">
            <a:extLst>
              <a:ext uri="{FF2B5EF4-FFF2-40B4-BE49-F238E27FC236}">
                <a16:creationId xmlns:a16="http://schemas.microsoft.com/office/drawing/2014/main" id="{E45B9F5E-18CF-4C4B-9C8C-7876E3FAFBEE}"/>
              </a:ext>
            </a:extLst>
          </p:cNvPr>
          <p:cNvSpPr/>
          <p:nvPr/>
        </p:nvSpPr>
        <p:spPr>
          <a:xfrm rot="25920000">
            <a:off x="3840118" y="3536911"/>
            <a:ext cx="1620000" cy="3093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31" name="CuadroTexto 30">
            <a:extLst>
              <a:ext uri="{FF2B5EF4-FFF2-40B4-BE49-F238E27FC236}">
                <a16:creationId xmlns:a16="http://schemas.microsoft.com/office/drawing/2014/main" id="{C1A132EE-06B4-4F31-8761-8ABDCDA3557B}"/>
              </a:ext>
            </a:extLst>
          </p:cNvPr>
          <p:cNvSpPr txBox="1"/>
          <p:nvPr/>
        </p:nvSpPr>
        <p:spPr>
          <a:xfrm>
            <a:off x="4772482" y="4580650"/>
            <a:ext cx="2098651" cy="400110"/>
          </a:xfrm>
          <a:prstGeom prst="rect">
            <a:avLst/>
          </a:prstGeom>
          <a:noFill/>
        </p:spPr>
        <p:txBody>
          <a:bodyPr wrap="none" rtlCol="0">
            <a:spAutoFit/>
          </a:bodyPr>
          <a:lstStyle/>
          <a:p>
            <a:r>
              <a:rPr lang="es-MX" sz="1000"/>
              <a:t>Sustentación Recurso Reposición</a:t>
            </a:r>
          </a:p>
          <a:p>
            <a:r>
              <a:rPr lang="es-MX" sz="1000"/>
              <a:t>25/11/2019</a:t>
            </a:r>
            <a:endParaRPr lang="es-CO" sz="1000"/>
          </a:p>
        </p:txBody>
      </p:sp>
      <p:sp>
        <p:nvSpPr>
          <p:cNvPr id="32" name="Flecha: a la derecha 31">
            <a:extLst>
              <a:ext uri="{FF2B5EF4-FFF2-40B4-BE49-F238E27FC236}">
                <a16:creationId xmlns:a16="http://schemas.microsoft.com/office/drawing/2014/main" id="{A09022B2-DF53-4184-941C-DE436F39DD26}"/>
              </a:ext>
            </a:extLst>
          </p:cNvPr>
          <p:cNvSpPr/>
          <p:nvPr/>
        </p:nvSpPr>
        <p:spPr>
          <a:xfrm rot="6540000">
            <a:off x="3368111" y="3522100"/>
            <a:ext cx="1620000" cy="3093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33" name="CuadroTexto 32">
            <a:extLst>
              <a:ext uri="{FF2B5EF4-FFF2-40B4-BE49-F238E27FC236}">
                <a16:creationId xmlns:a16="http://schemas.microsoft.com/office/drawing/2014/main" id="{583111E2-F7AB-4FF3-8643-10A27C96A82A}"/>
              </a:ext>
            </a:extLst>
          </p:cNvPr>
          <p:cNvSpPr txBox="1"/>
          <p:nvPr/>
        </p:nvSpPr>
        <p:spPr>
          <a:xfrm>
            <a:off x="2360421" y="4495910"/>
            <a:ext cx="1638590" cy="400110"/>
          </a:xfrm>
          <a:prstGeom prst="rect">
            <a:avLst/>
          </a:prstGeom>
          <a:noFill/>
        </p:spPr>
        <p:txBody>
          <a:bodyPr wrap="none" rtlCol="0">
            <a:spAutoFit/>
          </a:bodyPr>
          <a:lstStyle/>
          <a:p>
            <a:pPr algn="r"/>
            <a:r>
              <a:rPr lang="es-MX" sz="1000"/>
              <a:t>Decreta Practica Pruebas</a:t>
            </a:r>
          </a:p>
          <a:p>
            <a:pPr algn="r"/>
            <a:r>
              <a:rPr lang="es-MX" sz="1000"/>
              <a:t>01/12/2019</a:t>
            </a:r>
            <a:endParaRPr lang="es-CO" sz="1000"/>
          </a:p>
        </p:txBody>
      </p:sp>
      <p:sp>
        <p:nvSpPr>
          <p:cNvPr id="34" name="Flecha: a la derecha 33">
            <a:extLst>
              <a:ext uri="{FF2B5EF4-FFF2-40B4-BE49-F238E27FC236}">
                <a16:creationId xmlns:a16="http://schemas.microsoft.com/office/drawing/2014/main" id="{A0D17EEE-3D40-4BD9-9363-2E98F477D6E9}"/>
              </a:ext>
            </a:extLst>
          </p:cNvPr>
          <p:cNvSpPr/>
          <p:nvPr/>
        </p:nvSpPr>
        <p:spPr>
          <a:xfrm rot="9180000">
            <a:off x="2893447" y="3171793"/>
            <a:ext cx="1620000" cy="3093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35" name="CuadroTexto 34">
            <a:extLst>
              <a:ext uri="{FF2B5EF4-FFF2-40B4-BE49-F238E27FC236}">
                <a16:creationId xmlns:a16="http://schemas.microsoft.com/office/drawing/2014/main" id="{5517C546-4F1F-4A83-80AB-2880017AD151}"/>
              </a:ext>
            </a:extLst>
          </p:cNvPr>
          <p:cNvSpPr txBox="1"/>
          <p:nvPr/>
        </p:nvSpPr>
        <p:spPr>
          <a:xfrm>
            <a:off x="1441744" y="3495519"/>
            <a:ext cx="1491114" cy="400110"/>
          </a:xfrm>
          <a:prstGeom prst="rect">
            <a:avLst/>
          </a:prstGeom>
          <a:noFill/>
        </p:spPr>
        <p:txBody>
          <a:bodyPr wrap="none" rtlCol="0">
            <a:spAutoFit/>
          </a:bodyPr>
          <a:lstStyle/>
          <a:p>
            <a:pPr algn="r"/>
            <a:r>
              <a:rPr lang="es-MX" sz="1000"/>
              <a:t>Fallo Resuelve recurso</a:t>
            </a:r>
          </a:p>
          <a:p>
            <a:pPr algn="r"/>
            <a:r>
              <a:rPr lang="es-MX" sz="1000"/>
              <a:t>08/02/2020</a:t>
            </a:r>
            <a:endParaRPr lang="es-CO" sz="1000"/>
          </a:p>
        </p:txBody>
      </p:sp>
      <p:sp>
        <p:nvSpPr>
          <p:cNvPr id="39" name="CuadroTexto 38">
            <a:extLst>
              <a:ext uri="{FF2B5EF4-FFF2-40B4-BE49-F238E27FC236}">
                <a16:creationId xmlns:a16="http://schemas.microsoft.com/office/drawing/2014/main" id="{347DB72B-DB8F-44FB-9A77-041848F926B4}"/>
              </a:ext>
            </a:extLst>
          </p:cNvPr>
          <p:cNvSpPr txBox="1"/>
          <p:nvPr/>
        </p:nvSpPr>
        <p:spPr>
          <a:xfrm>
            <a:off x="3696776" y="806907"/>
            <a:ext cx="1435008" cy="430887"/>
          </a:xfrm>
          <a:prstGeom prst="rect">
            <a:avLst/>
          </a:prstGeom>
          <a:noFill/>
        </p:spPr>
        <p:txBody>
          <a:bodyPr wrap="none" rtlCol="0">
            <a:spAutoFit/>
          </a:bodyPr>
          <a:lstStyle/>
          <a:p>
            <a:pPr algn="ctr"/>
            <a:r>
              <a:rPr lang="es-MX" sz="1050" dirty="0"/>
              <a:t>Solicitud Caducidad</a:t>
            </a:r>
          </a:p>
          <a:p>
            <a:pPr algn="ctr"/>
            <a:r>
              <a:rPr lang="es-MX" sz="1050" dirty="0"/>
              <a:t>20/06/2019</a:t>
            </a:r>
            <a:endParaRPr lang="es-CO" sz="1050" dirty="0"/>
          </a:p>
        </p:txBody>
      </p:sp>
      <p:sp>
        <p:nvSpPr>
          <p:cNvPr id="40" name="Círculo parcial 39">
            <a:extLst>
              <a:ext uri="{FF2B5EF4-FFF2-40B4-BE49-F238E27FC236}">
                <a16:creationId xmlns:a16="http://schemas.microsoft.com/office/drawing/2014/main" id="{1190211D-7653-4332-B416-833806BEA7AF}"/>
              </a:ext>
            </a:extLst>
          </p:cNvPr>
          <p:cNvSpPr/>
          <p:nvPr/>
        </p:nvSpPr>
        <p:spPr>
          <a:xfrm flipV="1">
            <a:off x="3048128" y="1365990"/>
            <a:ext cx="2856200" cy="2943980"/>
          </a:xfrm>
          <a:prstGeom prst="pie">
            <a:avLst>
              <a:gd name="adj1" fmla="val 1341510"/>
              <a:gd name="adj2" fmla="val 5375699"/>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9" name="Flecha: a la derecha 18">
            <a:extLst>
              <a:ext uri="{FF2B5EF4-FFF2-40B4-BE49-F238E27FC236}">
                <a16:creationId xmlns:a16="http://schemas.microsoft.com/office/drawing/2014/main" id="{6F5FA51A-A903-4D2D-A353-C510AF8B9257}"/>
              </a:ext>
            </a:extLst>
          </p:cNvPr>
          <p:cNvSpPr/>
          <p:nvPr/>
        </p:nvSpPr>
        <p:spPr>
          <a:xfrm rot="16200000">
            <a:off x="3604280" y="1961150"/>
            <a:ext cx="1620000" cy="309354"/>
          </a:xfrm>
          <a:prstGeom prst="right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38" name="Flecha: a la derecha 37">
            <a:extLst>
              <a:ext uri="{FF2B5EF4-FFF2-40B4-BE49-F238E27FC236}">
                <a16:creationId xmlns:a16="http://schemas.microsoft.com/office/drawing/2014/main" id="{46B3C054-1328-4188-AE03-98BFD3B8147B}"/>
              </a:ext>
            </a:extLst>
          </p:cNvPr>
          <p:cNvSpPr/>
          <p:nvPr/>
        </p:nvSpPr>
        <p:spPr>
          <a:xfrm rot="18118014">
            <a:off x="4088837" y="2120193"/>
            <a:ext cx="1620000" cy="309354"/>
          </a:xfrm>
          <a:prstGeom prst="right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2" name="Flecha: a la derecha 21">
            <a:extLst>
              <a:ext uri="{FF2B5EF4-FFF2-40B4-BE49-F238E27FC236}">
                <a16:creationId xmlns:a16="http://schemas.microsoft.com/office/drawing/2014/main" id="{A4682F9A-C2C6-4373-AE91-DAAD32EA48D2}"/>
              </a:ext>
            </a:extLst>
          </p:cNvPr>
          <p:cNvSpPr/>
          <p:nvPr/>
        </p:nvSpPr>
        <p:spPr>
          <a:xfrm rot="20089352">
            <a:off x="4359104" y="2427939"/>
            <a:ext cx="1620000" cy="30935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mc:AlternateContent xmlns:mc="http://schemas.openxmlformats.org/markup-compatibility/2006" xmlns:am3d="http://schemas.microsoft.com/office/drawing/2017/model3d">
        <mc:Choice Requires="am3d">
          <p:graphicFrame>
            <p:nvGraphicFramePr>
              <p:cNvPr id="36" name="Modelo 3D 35" descr="Hemisferio">
                <a:extLst>
                  <a:ext uri="{FF2B5EF4-FFF2-40B4-BE49-F238E27FC236}">
                    <a16:creationId xmlns:a16="http://schemas.microsoft.com/office/drawing/2014/main" id="{1DEF784B-A376-4BD1-A1DC-36E615AEC8AE}"/>
                  </a:ext>
                </a:extLst>
              </p:cNvPr>
              <p:cNvGraphicFramePr>
                <a:graphicFrameLocks noChangeAspect="1"/>
              </p:cNvGraphicFramePr>
              <p:nvPr>
                <p:extLst/>
              </p:nvPr>
            </p:nvGraphicFramePr>
            <p:xfrm>
              <a:off x="4057280" y="2492036"/>
              <a:ext cx="714000" cy="741285"/>
            </p:xfrm>
            <a:graphic>
              <a:graphicData uri="http://schemas.microsoft.com/office/drawing/2017/model3d">
                <am3d:model3d r:embed="rId6">
                  <am3d:spPr>
                    <a:xfrm>
                      <a:off x="0" y="0"/>
                      <a:ext cx="714000" cy="741285"/>
                    </a:xfrm>
                    <a:prstGeom prst="rect">
                      <a:avLst/>
                    </a:prstGeom>
                  </am3d:spPr>
                  <am3d:camera>
                    <am3d:pos x="0" y="0" z="70522459"/>
                    <am3d:up dx="0" dy="36000000" dz="0"/>
                    <am3d:lookAt x="0" y="0" z="0"/>
                    <am3d:perspective fov="2700000"/>
                  </am3d:camera>
                  <am3d:trans>
                    <am3d:meterPerModelUnit n="6553073" d="1000000"/>
                    <am3d:preTrans dx="9" dy="-8999683" dz="-344461"/>
                    <am3d:scale>
                      <am3d:sx n="1000000" d="1000000"/>
                      <am3d:sy n="1000000" d="1000000"/>
                      <am3d:sz n="1000000" d="1000000"/>
                    </am3d:scale>
                    <am3d:rot ax="4299417" ay="-19609" az="-59135"/>
                    <am3d:postTrans dx="0" dy="0" dz="0"/>
                  </am3d:trans>
                  <am3d:raster rName="Office3DRenderer" rVer="16.0.8326">
                    <am3d:blip r:embed="rId7"/>
                  </am3d:raster>
                  <am3d:objViewport viewportSz="111384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36" name="Modelo 3D 35" descr="Hemisferio">
                <a:extLst>
                  <a:ext uri="{FF2B5EF4-FFF2-40B4-BE49-F238E27FC236}">
                    <a16:creationId xmlns:a16="http://schemas.microsoft.com/office/drawing/2014/main" id="{1DEF784B-A376-4BD1-A1DC-36E615AEC8AE}"/>
                  </a:ext>
                </a:extLst>
              </p:cNvPr>
              <p:cNvPicPr>
                <a:picLocks noGrp="1" noRot="1" noChangeAspect="1" noMove="1" noResize="1" noEditPoints="1" noAdjustHandles="1" noChangeArrowheads="1" noChangeShapeType="1" noCrop="1"/>
              </p:cNvPicPr>
              <p:nvPr/>
            </p:nvPicPr>
            <p:blipFill>
              <a:blip r:embed="rId8"/>
              <a:stretch>
                <a:fillRect/>
              </a:stretch>
            </p:blipFill>
            <p:spPr>
              <a:xfrm>
                <a:off x="4057280" y="2492036"/>
                <a:ext cx="714000" cy="741285"/>
              </a:xfrm>
              <a:prstGeom prst="rect">
                <a:avLst/>
              </a:prstGeom>
            </p:spPr>
          </p:pic>
        </mc:Fallback>
      </mc:AlternateContent>
      <p:pic>
        <p:nvPicPr>
          <p:cNvPr id="3" name="Gráfico 2">
            <a:extLst>
              <a:ext uri="{FF2B5EF4-FFF2-40B4-BE49-F238E27FC236}">
                <a16:creationId xmlns:a16="http://schemas.microsoft.com/office/drawing/2014/main" id="{BDF202A7-62BD-4CBA-A029-B91610C59174}"/>
              </a:ext>
            </a:extLst>
          </p:cNvPr>
          <p:cNvPicPr>
            <a:picLocks noChangeAspect="1"/>
          </p:cNvPicPr>
          <p:nvPr/>
        </p:nvPicPr>
        <p: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tretch>
            <a:fillRect/>
          </a:stretch>
        </p:blipFill>
        <p:spPr>
          <a:xfrm>
            <a:off x="3298580" y="772504"/>
            <a:ext cx="486355" cy="463847"/>
          </a:xfrm>
          <a:prstGeom prst="rect">
            <a:avLst/>
          </a:prstGeom>
        </p:spPr>
      </p:pic>
      <p:pic>
        <p:nvPicPr>
          <p:cNvPr id="26" name="Gráfico 25">
            <a:extLst>
              <a:ext uri="{FF2B5EF4-FFF2-40B4-BE49-F238E27FC236}">
                <a16:creationId xmlns:a16="http://schemas.microsoft.com/office/drawing/2014/main" id="{74EE43AD-88F3-45E3-87A4-BD48A1E8EB51}"/>
              </a:ext>
            </a:extLst>
          </p:cNvPr>
          <p:cNvPicPr>
            <a:picLocks noChangeAspect="1"/>
          </p:cNvPicPr>
          <p:nvPr/>
        </p:nvPicPr>
        <p: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tretch>
            <a:fillRect/>
          </a:stretch>
        </p:blipFill>
        <p:spPr>
          <a:xfrm>
            <a:off x="5154144" y="1080527"/>
            <a:ext cx="486355" cy="463847"/>
          </a:xfrm>
          <a:prstGeom prst="rect">
            <a:avLst/>
          </a:prstGeom>
        </p:spPr>
      </p:pic>
    </p:spTree>
    <p:extLst>
      <p:ext uri="{BB962C8B-B14F-4D97-AF65-F5344CB8AC3E}">
        <p14:creationId xmlns:p14="http://schemas.microsoft.com/office/powerpoint/2010/main" val="402426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09;p27">
            <a:extLst>
              <a:ext uri="{FF2B5EF4-FFF2-40B4-BE49-F238E27FC236}">
                <a16:creationId xmlns:a16="http://schemas.microsoft.com/office/drawing/2014/main" id="{0EB04683-FBE0-4280-B946-3AF81358B444}"/>
              </a:ext>
            </a:extLst>
          </p:cNvPr>
          <p:cNvSpPr txBox="1">
            <a:spLocks/>
          </p:cNvSpPr>
          <p:nvPr/>
        </p:nvSpPr>
        <p:spPr>
          <a:xfrm>
            <a:off x="98337" y="0"/>
            <a:ext cx="8141980" cy="640198"/>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a:t>Línea de Tiempo reversión y Liquidación / si procede</a:t>
            </a:r>
          </a:p>
        </p:txBody>
      </p:sp>
      <mc:AlternateContent xmlns:mc="http://schemas.openxmlformats.org/markup-compatibility/2006" xmlns:am3d="http://schemas.microsoft.com/office/drawing/2017/model3d">
        <mc:Choice Requires="am3d">
          <p:graphicFrame>
            <p:nvGraphicFramePr>
              <p:cNvPr id="3" name="Modelo 3D 2" descr="Flecha curvada">
                <a:extLst>
                  <a:ext uri="{FF2B5EF4-FFF2-40B4-BE49-F238E27FC236}">
                    <a16:creationId xmlns:a16="http://schemas.microsoft.com/office/drawing/2014/main" id="{12E207D9-A45A-4A0D-87E0-00C203EB4B70}"/>
                  </a:ext>
                </a:extLst>
              </p:cNvPr>
              <p:cNvGraphicFramePr>
                <a:graphicFrameLocks noChangeAspect="1"/>
              </p:cNvGraphicFramePr>
              <p:nvPr>
                <p:extLst/>
              </p:nvPr>
            </p:nvGraphicFramePr>
            <p:xfrm>
              <a:off x="1182313" y="1092708"/>
              <a:ext cx="2169369" cy="1579454"/>
            </p:xfrm>
            <a:graphic>
              <a:graphicData uri="http://schemas.microsoft.com/office/drawing/2017/model3d">
                <am3d:model3d r:embed="rId3">
                  <am3d:spPr>
                    <a:xfrm>
                      <a:off x="0" y="0"/>
                      <a:ext cx="2169369" cy="1579454"/>
                    </a:xfrm>
                    <a:prstGeom prst="rect">
                      <a:avLst/>
                    </a:prstGeom>
                  </am3d:spPr>
                  <am3d:camera>
                    <am3d:pos x="0" y="0" z="62785479"/>
                    <am3d:up dx="0" dy="36000000" dz="0"/>
                    <am3d:lookAt x="0" y="0" z="0"/>
                    <am3d:perspective fov="2700000"/>
                  </am3d:camera>
                  <am3d:trans>
                    <am3d:meterPerModelUnit n="2549559" d="1000000"/>
                    <am3d:preTrans dx="0" dy="-11195411" dz="26001"/>
                    <am3d:scale>
                      <am3d:sx n="1000000" d="1000000"/>
                      <am3d:sy n="1000000" d="1000000"/>
                      <am3d:sz n="1000000" d="1000000"/>
                    </am3d:scale>
                    <am3d:rot ax="702132" ay="-715005" az="-146940"/>
                    <am3d:postTrans dx="0" dy="0" dz="0"/>
                  </am3d:trans>
                  <am3d:raster rName="Office3DRenderer" rVer="16.0.8326">
                    <am3d:blip r:embed="rId4"/>
                  </am3d:raster>
                  <am3d:objViewport viewportSz="29495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3" name="Modelo 3D 2" descr="Flecha curvada">
                <a:extLst>
                  <a:ext uri="{FF2B5EF4-FFF2-40B4-BE49-F238E27FC236}">
                    <a16:creationId xmlns:a16="http://schemas.microsoft.com/office/drawing/2014/main" id="{12E207D9-A45A-4A0D-87E0-00C203EB4B70}"/>
                  </a:ext>
                </a:extLst>
              </p:cNvPr>
              <p:cNvPicPr>
                <a:picLocks noGrp="1" noRot="1" noChangeAspect="1" noMove="1" noResize="1" noEditPoints="1" noAdjustHandles="1" noChangeArrowheads="1" noChangeShapeType="1" noCrop="1"/>
              </p:cNvPicPr>
              <p:nvPr/>
            </p:nvPicPr>
            <p:blipFill>
              <a:blip r:embed="rId5"/>
              <a:stretch>
                <a:fillRect/>
              </a:stretch>
            </p:blipFill>
            <p:spPr>
              <a:xfrm>
                <a:off x="1182313" y="1092708"/>
                <a:ext cx="2169369" cy="1579454"/>
              </a:xfrm>
              <a:prstGeom prst="rect">
                <a:avLst/>
              </a:prstGeom>
            </p:spPr>
          </p:pic>
        </mc:Fallback>
      </mc:AlternateContent>
      <mc:AlternateContent xmlns:mc="http://schemas.openxmlformats.org/markup-compatibility/2006" xmlns:am3d="http://schemas.microsoft.com/office/drawing/2017/model3d">
        <mc:Choice Requires="am3d">
          <p:graphicFrame>
            <p:nvGraphicFramePr>
              <p:cNvPr id="5" name="Modelo 3D 4" descr="Flecha roja y gruesa curvada">
                <a:extLst>
                  <a:ext uri="{FF2B5EF4-FFF2-40B4-BE49-F238E27FC236}">
                    <a16:creationId xmlns:a16="http://schemas.microsoft.com/office/drawing/2014/main" id="{537CD532-3E1D-4262-A30F-EC88662DEF46}"/>
                  </a:ext>
                </a:extLst>
              </p:cNvPr>
              <p:cNvGraphicFramePr>
                <a:graphicFrameLocks noChangeAspect="1"/>
              </p:cNvGraphicFramePr>
              <p:nvPr>
                <p:extLst/>
              </p:nvPr>
            </p:nvGraphicFramePr>
            <p:xfrm>
              <a:off x="2921307" y="1963034"/>
              <a:ext cx="3839392" cy="2686349"/>
            </p:xfrm>
            <a:graphic>
              <a:graphicData uri="http://schemas.microsoft.com/office/drawing/2017/model3d">
                <am3d:model3d r:embed="rId6">
                  <am3d:spPr>
                    <a:xfrm>
                      <a:off x="0" y="0"/>
                      <a:ext cx="3839392" cy="2686349"/>
                    </a:xfrm>
                    <a:prstGeom prst="rect">
                      <a:avLst/>
                    </a:prstGeom>
                  </am3d:spPr>
                  <am3d:camera>
                    <am3d:pos x="0" y="0" z="63210469"/>
                    <am3d:up dx="0" dy="36000000" dz="0"/>
                    <am3d:lookAt x="0" y="0" z="0"/>
                    <am3d:perspective fov="2700000"/>
                  </am3d:camera>
                  <am3d:trans>
                    <am3d:meterPerModelUnit n="2483504" d="1000000"/>
                    <am3d:preTrans dx="-899407" dy="-11281883" dz="-5598506"/>
                    <am3d:scale>
                      <am3d:sx n="1000000" d="1000000"/>
                      <am3d:sy n="1000000" d="1000000"/>
                      <am3d:sz n="1000000" d="1000000"/>
                    </am3d:scale>
                    <am3d:rot ax="565918" ay="-461029" az="-76355"/>
                    <am3d:postTrans dx="0" dy="0" dz="0"/>
                  </am3d:trans>
                  <am3d:raster rName="Office3DRenderer" rVer="16.0.8326">
                    <am3d:blip r:embed="rId7"/>
                  </am3d:raster>
                  <am3d:objViewport viewportSz="52671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5" name="Modelo 3D 4" descr="Flecha roja y gruesa curvada">
                <a:extLst>
                  <a:ext uri="{FF2B5EF4-FFF2-40B4-BE49-F238E27FC236}">
                    <a16:creationId xmlns:a16="http://schemas.microsoft.com/office/drawing/2014/main" id="{537CD532-3E1D-4262-A30F-EC88662DEF46}"/>
                  </a:ext>
                </a:extLst>
              </p:cNvPr>
              <p:cNvPicPr>
                <a:picLocks noGrp="1" noRot="1" noChangeAspect="1" noMove="1" noResize="1" noEditPoints="1" noAdjustHandles="1" noChangeArrowheads="1" noChangeShapeType="1" noCrop="1"/>
              </p:cNvPicPr>
              <p:nvPr/>
            </p:nvPicPr>
            <p:blipFill>
              <a:blip r:embed="rId8"/>
              <a:stretch>
                <a:fillRect/>
              </a:stretch>
            </p:blipFill>
            <p:spPr>
              <a:xfrm>
                <a:off x="2921307" y="1963034"/>
                <a:ext cx="3839392" cy="2686349"/>
              </a:xfrm>
              <a:prstGeom prst="rect">
                <a:avLst/>
              </a:prstGeom>
            </p:spPr>
          </p:pic>
        </mc:Fallback>
      </mc:AlternateContent>
      <p:sp>
        <p:nvSpPr>
          <p:cNvPr id="6" name="CuadroTexto 5">
            <a:extLst>
              <a:ext uri="{FF2B5EF4-FFF2-40B4-BE49-F238E27FC236}">
                <a16:creationId xmlns:a16="http://schemas.microsoft.com/office/drawing/2014/main" id="{7201C151-37D1-4E57-A05E-359D16D69D6A}"/>
              </a:ext>
            </a:extLst>
          </p:cNvPr>
          <p:cNvSpPr txBox="1"/>
          <p:nvPr/>
        </p:nvSpPr>
        <p:spPr>
          <a:xfrm>
            <a:off x="1363136" y="1647755"/>
            <a:ext cx="990977" cy="469359"/>
          </a:xfrm>
          <a:prstGeom prst="rect">
            <a:avLst/>
          </a:prstGeom>
          <a:noFill/>
        </p:spPr>
        <p:txBody>
          <a:bodyPr wrap="none" rtlCol="0">
            <a:spAutoFit/>
          </a:bodyPr>
          <a:lstStyle/>
          <a:p>
            <a:r>
              <a:rPr lang="es-MX" dirty="0"/>
              <a:t>Reversión</a:t>
            </a:r>
          </a:p>
          <a:p>
            <a:pPr algn="ctr"/>
            <a:r>
              <a:rPr lang="es-MX" sz="1050" dirty="0"/>
              <a:t>3 meses</a:t>
            </a:r>
            <a:endParaRPr lang="es-CO" sz="1050" dirty="0"/>
          </a:p>
        </p:txBody>
      </p:sp>
      <p:sp>
        <p:nvSpPr>
          <p:cNvPr id="12" name="CuadroTexto 11">
            <a:extLst>
              <a:ext uri="{FF2B5EF4-FFF2-40B4-BE49-F238E27FC236}">
                <a16:creationId xmlns:a16="http://schemas.microsoft.com/office/drawing/2014/main" id="{1A60CF83-784C-493B-A332-817DD7BD210A}"/>
              </a:ext>
            </a:extLst>
          </p:cNvPr>
          <p:cNvSpPr txBox="1"/>
          <p:nvPr/>
        </p:nvSpPr>
        <p:spPr>
          <a:xfrm>
            <a:off x="3873427" y="3161003"/>
            <a:ext cx="1090363" cy="469359"/>
          </a:xfrm>
          <a:prstGeom prst="rect">
            <a:avLst/>
          </a:prstGeom>
          <a:noFill/>
        </p:spPr>
        <p:txBody>
          <a:bodyPr wrap="none" rtlCol="0">
            <a:spAutoFit/>
          </a:bodyPr>
          <a:lstStyle/>
          <a:p>
            <a:pPr algn="ctr"/>
            <a:r>
              <a:rPr lang="es-MX" dirty="0"/>
              <a:t>Liquidación</a:t>
            </a:r>
          </a:p>
          <a:p>
            <a:pPr algn="ctr"/>
            <a:r>
              <a:rPr lang="es-MX" sz="1050" dirty="0"/>
              <a:t>6 meses </a:t>
            </a:r>
            <a:r>
              <a:rPr lang="es-MX" sz="1050" dirty="0" err="1"/>
              <a:t>max</a:t>
            </a:r>
            <a:endParaRPr lang="es-CO" dirty="0"/>
          </a:p>
        </p:txBody>
      </p:sp>
      <p:sp>
        <p:nvSpPr>
          <p:cNvPr id="9" name="CuadroTexto 8">
            <a:extLst>
              <a:ext uri="{FF2B5EF4-FFF2-40B4-BE49-F238E27FC236}">
                <a16:creationId xmlns:a16="http://schemas.microsoft.com/office/drawing/2014/main" id="{BBFB7745-6010-4863-B8CE-428FC4A3848E}"/>
              </a:ext>
            </a:extLst>
          </p:cNvPr>
          <p:cNvSpPr txBox="1"/>
          <p:nvPr/>
        </p:nvSpPr>
        <p:spPr>
          <a:xfrm>
            <a:off x="333306" y="1040006"/>
            <a:ext cx="889987" cy="261610"/>
          </a:xfrm>
          <a:prstGeom prst="borderCallout1">
            <a:avLst>
              <a:gd name="adj1" fmla="val 63561"/>
              <a:gd name="adj2" fmla="val 106265"/>
              <a:gd name="adj3" fmla="val 112500"/>
              <a:gd name="adj4" fmla="val 136857"/>
            </a:avLst>
          </a:prstGeom>
        </p:spPr>
        <p:style>
          <a:lnRef idx="2">
            <a:schemeClr val="dk1"/>
          </a:lnRef>
          <a:fillRef idx="1">
            <a:schemeClr val="lt1"/>
          </a:fillRef>
          <a:effectRef idx="0">
            <a:schemeClr val="dk1"/>
          </a:effectRef>
          <a:fontRef idx="minor">
            <a:schemeClr val="dk1"/>
          </a:fontRef>
        </p:style>
        <p:txBody>
          <a:bodyPr wrap="none" rtlCol="0">
            <a:spAutoFit/>
          </a:bodyPr>
          <a:lstStyle>
            <a:defPPr marR="0" lvl="0" algn="l" rtl="0">
              <a:lnSpc>
                <a:spcPct val="100000"/>
              </a:lnSpc>
              <a:spcBef>
                <a:spcPts val="0"/>
              </a:spcBef>
              <a:spcAft>
                <a:spcPts val="0"/>
              </a:spcAft>
            </a:defPPr>
            <a:lvl1pPr>
              <a:defRPr sz="11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dirty="0"/>
              <a:t>08/02/2020</a:t>
            </a:r>
            <a:endParaRPr lang="es-CO" dirty="0"/>
          </a:p>
        </p:txBody>
      </p:sp>
      <p:sp>
        <p:nvSpPr>
          <p:cNvPr id="16" name="CuadroTexto 15">
            <a:extLst>
              <a:ext uri="{FF2B5EF4-FFF2-40B4-BE49-F238E27FC236}">
                <a16:creationId xmlns:a16="http://schemas.microsoft.com/office/drawing/2014/main" id="{C71E8A0F-F019-4A17-A907-1429A10283B3}"/>
              </a:ext>
            </a:extLst>
          </p:cNvPr>
          <p:cNvSpPr txBox="1"/>
          <p:nvPr/>
        </p:nvSpPr>
        <p:spPr>
          <a:xfrm>
            <a:off x="4283817" y="1751629"/>
            <a:ext cx="889987" cy="261610"/>
          </a:xfrm>
          <a:prstGeom prst="borderCallout1">
            <a:avLst>
              <a:gd name="adj1" fmla="val 18750"/>
              <a:gd name="adj2" fmla="val -8333"/>
              <a:gd name="adj3" fmla="val 273821"/>
              <a:gd name="adj4" fmla="val -91022"/>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MX" sz="1100" dirty="0"/>
              <a:t>08/05/2020</a:t>
            </a:r>
            <a:endParaRPr lang="es-CO" sz="1100" dirty="0"/>
          </a:p>
        </p:txBody>
      </p:sp>
      <p:sp>
        <p:nvSpPr>
          <p:cNvPr id="19" name="CuadroTexto 18">
            <a:extLst>
              <a:ext uri="{FF2B5EF4-FFF2-40B4-BE49-F238E27FC236}">
                <a16:creationId xmlns:a16="http://schemas.microsoft.com/office/drawing/2014/main" id="{BF512FF1-B409-4274-9E74-934259BDE63D}"/>
              </a:ext>
            </a:extLst>
          </p:cNvPr>
          <p:cNvSpPr txBox="1"/>
          <p:nvPr/>
        </p:nvSpPr>
        <p:spPr>
          <a:xfrm>
            <a:off x="7584322" y="3915295"/>
            <a:ext cx="889987" cy="261610"/>
          </a:xfrm>
          <a:prstGeom prst="borderCallout1">
            <a:avLst>
              <a:gd name="adj1" fmla="val 18750"/>
              <a:gd name="adj2" fmla="val -8333"/>
              <a:gd name="adj3" fmla="val 273821"/>
              <a:gd name="adj4" fmla="val -91022"/>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MX" sz="1100" dirty="0"/>
              <a:t>08/11/2020</a:t>
            </a:r>
            <a:endParaRPr lang="es-CO" sz="1100" dirty="0"/>
          </a:p>
        </p:txBody>
      </p:sp>
    </p:spTree>
    <p:extLst>
      <p:ext uri="{BB962C8B-B14F-4D97-AF65-F5344CB8AC3E}">
        <p14:creationId xmlns:p14="http://schemas.microsoft.com/office/powerpoint/2010/main" val="52864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echa: a la derecha 55">
            <a:extLst>
              <a:ext uri="{FF2B5EF4-FFF2-40B4-BE49-F238E27FC236}">
                <a16:creationId xmlns:a16="http://schemas.microsoft.com/office/drawing/2014/main" id="{69811FE9-6659-464C-B0E2-5D882486990A}"/>
              </a:ext>
            </a:extLst>
          </p:cNvPr>
          <p:cNvSpPr/>
          <p:nvPr/>
        </p:nvSpPr>
        <p:spPr>
          <a:xfrm rot="10800000">
            <a:off x="805757" y="3139341"/>
            <a:ext cx="6252611" cy="396000"/>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000">
              <a:solidFill>
                <a:schemeClr val="bg1"/>
              </a:solidFill>
              <a:latin typeface="Work Sans Light"/>
            </a:endParaRPr>
          </a:p>
        </p:txBody>
      </p:sp>
      <p:sp>
        <p:nvSpPr>
          <p:cNvPr id="57" name="Flecha: doblada 56">
            <a:extLst>
              <a:ext uri="{FF2B5EF4-FFF2-40B4-BE49-F238E27FC236}">
                <a16:creationId xmlns:a16="http://schemas.microsoft.com/office/drawing/2014/main" id="{038658C9-B8AE-411B-BA77-FEAAC225B469}"/>
              </a:ext>
            </a:extLst>
          </p:cNvPr>
          <p:cNvSpPr/>
          <p:nvPr/>
        </p:nvSpPr>
        <p:spPr>
          <a:xfrm rot="5400000">
            <a:off x="6298275" y="-245673"/>
            <a:ext cx="864000" cy="4726635"/>
          </a:xfrm>
          <a:prstGeom prst="ben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000">
              <a:solidFill>
                <a:schemeClr val="bg1"/>
              </a:solidFill>
              <a:latin typeface="Work Sans Light"/>
            </a:endParaRPr>
          </a:p>
        </p:txBody>
      </p:sp>
      <p:sp>
        <p:nvSpPr>
          <p:cNvPr id="58" name="Rectángulo: esquinas redondeadas 57">
            <a:extLst>
              <a:ext uri="{FF2B5EF4-FFF2-40B4-BE49-F238E27FC236}">
                <a16:creationId xmlns:a16="http://schemas.microsoft.com/office/drawing/2014/main" id="{39FEB42B-ECB4-4498-B2D3-D2B4EEBC86E3}"/>
              </a:ext>
            </a:extLst>
          </p:cNvPr>
          <p:cNvSpPr/>
          <p:nvPr/>
        </p:nvSpPr>
        <p:spPr>
          <a:xfrm>
            <a:off x="4380712" y="1677008"/>
            <a:ext cx="725620" cy="21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2008</a:t>
            </a:r>
            <a:endParaRPr lang="es-ES" sz="1000" b="1">
              <a:solidFill>
                <a:schemeClr val="bg1"/>
              </a:solidFill>
              <a:latin typeface="Work Sans Light"/>
            </a:endParaRPr>
          </a:p>
        </p:txBody>
      </p:sp>
      <p:sp>
        <p:nvSpPr>
          <p:cNvPr id="59" name="Flecha: a la derecha 58">
            <a:extLst>
              <a:ext uri="{FF2B5EF4-FFF2-40B4-BE49-F238E27FC236}">
                <a16:creationId xmlns:a16="http://schemas.microsoft.com/office/drawing/2014/main" id="{D8B1C6BC-D3CC-4479-B2E1-853BC41259F9}"/>
              </a:ext>
            </a:extLst>
          </p:cNvPr>
          <p:cNvSpPr/>
          <p:nvPr/>
        </p:nvSpPr>
        <p:spPr>
          <a:xfrm>
            <a:off x="91133" y="1549565"/>
            <a:ext cx="4275824" cy="468000"/>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000">
              <a:solidFill>
                <a:schemeClr val="bg1"/>
              </a:solidFill>
              <a:latin typeface="Work Sans Light"/>
            </a:endParaRPr>
          </a:p>
        </p:txBody>
      </p:sp>
      <p:sp>
        <p:nvSpPr>
          <p:cNvPr id="60" name="Rectángulo 59">
            <a:extLst>
              <a:ext uri="{FF2B5EF4-FFF2-40B4-BE49-F238E27FC236}">
                <a16:creationId xmlns:a16="http://schemas.microsoft.com/office/drawing/2014/main" id="{6FD180E4-35C6-4288-B79A-894C057CD020}"/>
              </a:ext>
            </a:extLst>
          </p:cNvPr>
          <p:cNvSpPr/>
          <p:nvPr/>
        </p:nvSpPr>
        <p:spPr>
          <a:xfrm rot="5400000">
            <a:off x="200936" y="844911"/>
            <a:ext cx="597587" cy="821415"/>
          </a:xfrm>
          <a:prstGeom prst="rect">
            <a:avLst/>
          </a:prstGeom>
          <a:ln/>
        </p:spPr>
        <p:style>
          <a:lnRef idx="2">
            <a:schemeClr val="dk1"/>
          </a:lnRef>
          <a:fillRef idx="1">
            <a:schemeClr val="lt1"/>
          </a:fillRef>
          <a:effectRef idx="0">
            <a:schemeClr val="dk1"/>
          </a:effectRef>
          <a:fontRef idx="minor">
            <a:schemeClr val="dk1"/>
          </a:fontRef>
        </p:style>
        <p:txBody>
          <a:bodyPr vert="vert270" rtlCol="0" anchor="ctr"/>
          <a:lstStyle/>
          <a:p>
            <a:pPr algn="ctr"/>
            <a:r>
              <a:rPr lang="es-CO" sz="1000" b="1">
                <a:solidFill>
                  <a:sysClr val="windowText" lastClr="000000"/>
                </a:solidFill>
                <a:latin typeface="Work Sans Light"/>
              </a:rPr>
              <a:t> 18/12/1998 </a:t>
            </a:r>
          </a:p>
          <a:p>
            <a:pPr algn="ctr"/>
            <a:r>
              <a:rPr lang="es-CO" sz="1000">
                <a:solidFill>
                  <a:sysClr val="windowText" lastClr="000000"/>
                </a:solidFill>
                <a:latin typeface="Work Sans Light"/>
              </a:rPr>
              <a:t>Suscripción del contrato</a:t>
            </a:r>
            <a:endParaRPr lang="es-ES" sz="1000">
              <a:solidFill>
                <a:sysClr val="windowText" lastClr="000000"/>
              </a:solidFill>
              <a:latin typeface="Work Sans Light"/>
            </a:endParaRPr>
          </a:p>
        </p:txBody>
      </p:sp>
      <p:sp>
        <p:nvSpPr>
          <p:cNvPr id="61" name="Rectángulo 60">
            <a:extLst>
              <a:ext uri="{FF2B5EF4-FFF2-40B4-BE49-F238E27FC236}">
                <a16:creationId xmlns:a16="http://schemas.microsoft.com/office/drawing/2014/main" id="{0C0BD5F2-1CFD-4EFB-9687-49F97BD908E9}"/>
              </a:ext>
            </a:extLst>
          </p:cNvPr>
          <p:cNvSpPr/>
          <p:nvPr/>
        </p:nvSpPr>
        <p:spPr>
          <a:xfrm rot="5400000">
            <a:off x="1056346" y="854118"/>
            <a:ext cx="588387" cy="792552"/>
          </a:xfrm>
          <a:prstGeom prst="rect">
            <a:avLst/>
          </a:prstGeom>
          <a:ln/>
        </p:spPr>
        <p:style>
          <a:lnRef idx="2">
            <a:schemeClr val="dk1"/>
          </a:lnRef>
          <a:fillRef idx="1">
            <a:schemeClr val="lt1"/>
          </a:fillRef>
          <a:effectRef idx="0">
            <a:schemeClr val="dk1"/>
          </a:effectRef>
          <a:fontRef idx="minor">
            <a:schemeClr val="dk1"/>
          </a:fontRef>
        </p:style>
        <p:txBody>
          <a:bodyPr vert="vert270" rtlCol="0" anchor="ctr"/>
          <a:lstStyle/>
          <a:p>
            <a:pPr algn="ctr"/>
            <a:r>
              <a:rPr lang="es-CO" sz="1000" b="1">
                <a:solidFill>
                  <a:sysClr val="windowText" lastClr="000000"/>
                </a:solidFill>
                <a:latin typeface="Work Sans Light"/>
              </a:rPr>
              <a:t>14/03/2000</a:t>
            </a:r>
          </a:p>
          <a:p>
            <a:pPr algn="ctr"/>
            <a:r>
              <a:rPr lang="es-CO" sz="1000">
                <a:solidFill>
                  <a:sysClr val="windowText" lastClr="000000"/>
                </a:solidFill>
                <a:latin typeface="Work Sans Light"/>
              </a:rPr>
              <a:t>Inicio plazo de concesión</a:t>
            </a:r>
            <a:endParaRPr lang="es-ES" sz="1000">
              <a:solidFill>
                <a:sysClr val="windowText" lastClr="000000"/>
              </a:solidFill>
              <a:latin typeface="Work Sans Light"/>
            </a:endParaRPr>
          </a:p>
        </p:txBody>
      </p:sp>
      <p:sp>
        <p:nvSpPr>
          <p:cNvPr id="63" name="Rectángulo 62">
            <a:extLst>
              <a:ext uri="{FF2B5EF4-FFF2-40B4-BE49-F238E27FC236}">
                <a16:creationId xmlns:a16="http://schemas.microsoft.com/office/drawing/2014/main" id="{E2618D8C-D639-4321-A340-997009BF0487}"/>
              </a:ext>
            </a:extLst>
          </p:cNvPr>
          <p:cNvSpPr/>
          <p:nvPr/>
        </p:nvSpPr>
        <p:spPr>
          <a:xfrm rot="5400000">
            <a:off x="1926377" y="853908"/>
            <a:ext cx="588391" cy="792553"/>
          </a:xfrm>
          <a:prstGeom prst="rect">
            <a:avLst/>
          </a:prstGeom>
          <a:ln/>
        </p:spPr>
        <p:style>
          <a:lnRef idx="2">
            <a:schemeClr val="dk1"/>
          </a:lnRef>
          <a:fillRef idx="1">
            <a:schemeClr val="lt1"/>
          </a:fillRef>
          <a:effectRef idx="0">
            <a:schemeClr val="dk1"/>
          </a:effectRef>
          <a:fontRef idx="minor">
            <a:schemeClr val="dk1"/>
          </a:fontRef>
        </p:style>
        <p:txBody>
          <a:bodyPr vert="vert270" rtlCol="0" anchor="ctr"/>
          <a:lstStyle/>
          <a:p>
            <a:pPr algn="ctr"/>
            <a:r>
              <a:rPr lang="es-CO" sz="1000" b="1">
                <a:solidFill>
                  <a:sysClr val="windowText" lastClr="000000"/>
                </a:solidFill>
                <a:latin typeface="Work Sans Light"/>
              </a:rPr>
              <a:t>31/07/2002</a:t>
            </a:r>
          </a:p>
          <a:p>
            <a:pPr algn="ctr"/>
            <a:r>
              <a:rPr lang="es-CO" sz="1000">
                <a:solidFill>
                  <a:sysClr val="windowText" lastClr="000000"/>
                </a:solidFill>
                <a:latin typeface="Work Sans Light"/>
              </a:rPr>
              <a:t>Contrato de Transacción</a:t>
            </a:r>
            <a:endParaRPr lang="es-ES" sz="1000">
              <a:solidFill>
                <a:sysClr val="windowText" lastClr="000000"/>
              </a:solidFill>
              <a:latin typeface="Work Sans Light"/>
            </a:endParaRPr>
          </a:p>
        </p:txBody>
      </p:sp>
      <p:sp>
        <p:nvSpPr>
          <p:cNvPr id="64" name="CuadroTexto 63">
            <a:extLst>
              <a:ext uri="{FF2B5EF4-FFF2-40B4-BE49-F238E27FC236}">
                <a16:creationId xmlns:a16="http://schemas.microsoft.com/office/drawing/2014/main" id="{5E55F6B5-AEF2-4900-AB22-FF33AF8A38B8}"/>
              </a:ext>
            </a:extLst>
          </p:cNvPr>
          <p:cNvSpPr txBox="1"/>
          <p:nvPr/>
        </p:nvSpPr>
        <p:spPr>
          <a:xfrm>
            <a:off x="5980093" y="962569"/>
            <a:ext cx="1340739"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algn="ctr">
              <a:defRPr sz="1000" b="1">
                <a:solidFill>
                  <a:sysClr val="windowText" lastClr="000000"/>
                </a:solidFill>
                <a:latin typeface="Work Sans Ligh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a:t>22/11/2012</a:t>
            </a:r>
          </a:p>
          <a:p>
            <a:r>
              <a:rPr lang="es-CO"/>
              <a:t>Terminación plazo Plan de Obras TDO</a:t>
            </a:r>
            <a:endParaRPr lang="es-ES"/>
          </a:p>
        </p:txBody>
      </p:sp>
      <p:sp>
        <p:nvSpPr>
          <p:cNvPr id="67" name="Rectángulo 66">
            <a:extLst>
              <a:ext uri="{FF2B5EF4-FFF2-40B4-BE49-F238E27FC236}">
                <a16:creationId xmlns:a16="http://schemas.microsoft.com/office/drawing/2014/main" id="{42CC5E2B-82C8-4B42-BF44-CF6E160D50AB}"/>
              </a:ext>
            </a:extLst>
          </p:cNvPr>
          <p:cNvSpPr/>
          <p:nvPr/>
        </p:nvSpPr>
        <p:spPr>
          <a:xfrm>
            <a:off x="135258" y="1669592"/>
            <a:ext cx="710421" cy="216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1998</a:t>
            </a:r>
            <a:endParaRPr lang="es-ES" sz="1000" b="1">
              <a:solidFill>
                <a:schemeClr val="bg1"/>
              </a:solidFill>
              <a:latin typeface="Work Sans Light"/>
            </a:endParaRPr>
          </a:p>
        </p:txBody>
      </p:sp>
      <p:sp>
        <p:nvSpPr>
          <p:cNvPr id="68" name="Rectángulo 67">
            <a:extLst>
              <a:ext uri="{FF2B5EF4-FFF2-40B4-BE49-F238E27FC236}">
                <a16:creationId xmlns:a16="http://schemas.microsoft.com/office/drawing/2014/main" id="{FA4804D5-9CF7-4201-BFAC-425277DB0061}"/>
              </a:ext>
            </a:extLst>
          </p:cNvPr>
          <p:cNvSpPr/>
          <p:nvPr/>
        </p:nvSpPr>
        <p:spPr>
          <a:xfrm>
            <a:off x="963178" y="1658465"/>
            <a:ext cx="709200" cy="216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2000</a:t>
            </a:r>
            <a:endParaRPr lang="es-ES" sz="1000" b="1">
              <a:solidFill>
                <a:schemeClr val="bg1"/>
              </a:solidFill>
              <a:latin typeface="Work Sans Light"/>
            </a:endParaRPr>
          </a:p>
        </p:txBody>
      </p:sp>
      <p:sp>
        <p:nvSpPr>
          <p:cNvPr id="70" name="Rectángulo 69">
            <a:extLst>
              <a:ext uri="{FF2B5EF4-FFF2-40B4-BE49-F238E27FC236}">
                <a16:creationId xmlns:a16="http://schemas.microsoft.com/office/drawing/2014/main" id="{1A316482-6082-483C-9BD6-5FE4793C4C43}"/>
              </a:ext>
            </a:extLst>
          </p:cNvPr>
          <p:cNvSpPr/>
          <p:nvPr/>
        </p:nvSpPr>
        <p:spPr>
          <a:xfrm>
            <a:off x="1826628" y="1655484"/>
            <a:ext cx="709200" cy="216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2002</a:t>
            </a:r>
            <a:endParaRPr lang="es-ES" sz="1000" b="1">
              <a:solidFill>
                <a:schemeClr val="bg1"/>
              </a:solidFill>
              <a:latin typeface="Work Sans Light"/>
            </a:endParaRPr>
          </a:p>
        </p:txBody>
      </p:sp>
      <p:sp>
        <p:nvSpPr>
          <p:cNvPr id="72" name="Rectángulo 71">
            <a:extLst>
              <a:ext uri="{FF2B5EF4-FFF2-40B4-BE49-F238E27FC236}">
                <a16:creationId xmlns:a16="http://schemas.microsoft.com/office/drawing/2014/main" id="{88A1FC7D-BA71-438A-AB8F-73478BC04E42}"/>
              </a:ext>
            </a:extLst>
          </p:cNvPr>
          <p:cNvSpPr/>
          <p:nvPr/>
        </p:nvSpPr>
        <p:spPr>
          <a:xfrm>
            <a:off x="5976867" y="3222037"/>
            <a:ext cx="709200" cy="216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2014</a:t>
            </a:r>
            <a:endParaRPr lang="es-ES" sz="1000" b="1">
              <a:solidFill>
                <a:schemeClr val="bg1"/>
              </a:solidFill>
              <a:latin typeface="Work Sans Light"/>
            </a:endParaRPr>
          </a:p>
        </p:txBody>
      </p:sp>
      <p:sp>
        <p:nvSpPr>
          <p:cNvPr id="78" name="Rectángulo 77">
            <a:extLst>
              <a:ext uri="{FF2B5EF4-FFF2-40B4-BE49-F238E27FC236}">
                <a16:creationId xmlns:a16="http://schemas.microsoft.com/office/drawing/2014/main" id="{3CF741F7-1E13-4257-B25F-F0C2507002C5}"/>
              </a:ext>
            </a:extLst>
          </p:cNvPr>
          <p:cNvSpPr/>
          <p:nvPr/>
        </p:nvSpPr>
        <p:spPr>
          <a:xfrm>
            <a:off x="3533676" y="3200866"/>
            <a:ext cx="709200" cy="25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2018</a:t>
            </a:r>
            <a:endParaRPr lang="es-ES" sz="1000" b="1">
              <a:solidFill>
                <a:schemeClr val="bg1"/>
              </a:solidFill>
              <a:latin typeface="Work Sans Light"/>
            </a:endParaRPr>
          </a:p>
        </p:txBody>
      </p:sp>
      <p:sp>
        <p:nvSpPr>
          <p:cNvPr id="79" name="Rectángulo 78">
            <a:extLst>
              <a:ext uri="{FF2B5EF4-FFF2-40B4-BE49-F238E27FC236}">
                <a16:creationId xmlns:a16="http://schemas.microsoft.com/office/drawing/2014/main" id="{232C1FF8-28D9-46B2-A15D-B93D31C69FEA}"/>
              </a:ext>
            </a:extLst>
          </p:cNvPr>
          <p:cNvSpPr/>
          <p:nvPr/>
        </p:nvSpPr>
        <p:spPr>
          <a:xfrm>
            <a:off x="2774232" y="4838458"/>
            <a:ext cx="709200" cy="25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2020</a:t>
            </a:r>
            <a:endParaRPr lang="es-ES" sz="1000" b="1">
              <a:solidFill>
                <a:schemeClr val="bg1"/>
              </a:solidFill>
              <a:latin typeface="Work Sans Light"/>
            </a:endParaRPr>
          </a:p>
        </p:txBody>
      </p:sp>
      <p:sp>
        <p:nvSpPr>
          <p:cNvPr id="80" name="Rectángulo 79">
            <a:extLst>
              <a:ext uri="{FF2B5EF4-FFF2-40B4-BE49-F238E27FC236}">
                <a16:creationId xmlns:a16="http://schemas.microsoft.com/office/drawing/2014/main" id="{49B8E404-A29D-4A5B-94E7-D79F1C5E987D}"/>
              </a:ext>
            </a:extLst>
          </p:cNvPr>
          <p:cNvSpPr/>
          <p:nvPr/>
        </p:nvSpPr>
        <p:spPr>
          <a:xfrm>
            <a:off x="6124032" y="1677513"/>
            <a:ext cx="709200" cy="216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2012</a:t>
            </a:r>
            <a:endParaRPr lang="es-ES" sz="1000" b="1">
              <a:solidFill>
                <a:schemeClr val="bg1"/>
              </a:solidFill>
              <a:latin typeface="Work Sans Light"/>
            </a:endParaRPr>
          </a:p>
        </p:txBody>
      </p:sp>
      <p:sp>
        <p:nvSpPr>
          <p:cNvPr id="83" name="CuadroTexto 82">
            <a:extLst>
              <a:ext uri="{FF2B5EF4-FFF2-40B4-BE49-F238E27FC236}">
                <a16:creationId xmlns:a16="http://schemas.microsoft.com/office/drawing/2014/main" id="{B66A7C9A-EA34-4AF0-9FE4-3B3D1C0D9688}"/>
              </a:ext>
            </a:extLst>
          </p:cNvPr>
          <p:cNvSpPr txBox="1"/>
          <p:nvPr/>
        </p:nvSpPr>
        <p:spPr>
          <a:xfrm>
            <a:off x="3955249" y="958566"/>
            <a:ext cx="1010151" cy="576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b="1">
                <a:solidFill>
                  <a:sysClr val="windowText" lastClr="000000"/>
                </a:solidFill>
                <a:latin typeface="Work Sans Light"/>
              </a:rPr>
              <a:t>02/04/2008</a:t>
            </a:r>
          </a:p>
          <a:p>
            <a:pPr algn="ctr"/>
            <a:r>
              <a:rPr lang="es-CO" sz="1000">
                <a:solidFill>
                  <a:sysClr val="windowText" lastClr="000000"/>
                </a:solidFill>
                <a:latin typeface="Work Sans Light"/>
              </a:rPr>
              <a:t>Cesión TDO a FDO</a:t>
            </a:r>
            <a:endParaRPr lang="es-ES" sz="1000">
              <a:solidFill>
                <a:sysClr val="windowText" lastClr="000000"/>
              </a:solidFill>
              <a:latin typeface="Work Sans Light"/>
            </a:endParaRPr>
          </a:p>
        </p:txBody>
      </p:sp>
      <p:sp>
        <p:nvSpPr>
          <p:cNvPr id="84" name="Flecha: doblada 83">
            <a:extLst>
              <a:ext uri="{FF2B5EF4-FFF2-40B4-BE49-F238E27FC236}">
                <a16:creationId xmlns:a16="http://schemas.microsoft.com/office/drawing/2014/main" id="{B8CAB24E-68D0-4EEE-8220-C2FCF73EF677}"/>
              </a:ext>
            </a:extLst>
          </p:cNvPr>
          <p:cNvSpPr/>
          <p:nvPr/>
        </p:nvSpPr>
        <p:spPr>
          <a:xfrm rot="10800000">
            <a:off x="7041592" y="2573377"/>
            <a:ext cx="1937682" cy="884202"/>
          </a:xfrm>
          <a:prstGeom prst="bentArrow">
            <a:avLst>
              <a:gd name="adj1" fmla="val 25000"/>
              <a:gd name="adj2" fmla="val 15652"/>
              <a:gd name="adj3" fmla="val 27244"/>
              <a:gd name="adj4" fmla="val 1122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000">
              <a:solidFill>
                <a:schemeClr val="bg1"/>
              </a:solidFill>
              <a:latin typeface="Work Sans Light"/>
            </a:endParaRPr>
          </a:p>
        </p:txBody>
      </p:sp>
      <p:sp>
        <p:nvSpPr>
          <p:cNvPr id="86" name="CuadroTexto 85">
            <a:extLst>
              <a:ext uri="{FF2B5EF4-FFF2-40B4-BE49-F238E27FC236}">
                <a16:creationId xmlns:a16="http://schemas.microsoft.com/office/drawing/2014/main" id="{94C32DF2-1925-482C-B00F-DEF63F2CF570}"/>
              </a:ext>
            </a:extLst>
          </p:cNvPr>
          <p:cNvSpPr txBox="1"/>
          <p:nvPr/>
        </p:nvSpPr>
        <p:spPr>
          <a:xfrm>
            <a:off x="1984737" y="2049965"/>
            <a:ext cx="3894650" cy="288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lgn="ctr">
              <a:defRPr sz="1000" b="1">
                <a:solidFill>
                  <a:sysClr val="windowText" lastClr="000000"/>
                </a:solidFill>
                <a:latin typeface="Work Sans Ligh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a:t>Tren de Occidente - TDO</a:t>
            </a:r>
            <a:endParaRPr lang="es-ES"/>
          </a:p>
        </p:txBody>
      </p:sp>
      <p:sp>
        <p:nvSpPr>
          <p:cNvPr id="97" name="CuadroTexto 96">
            <a:extLst>
              <a:ext uri="{FF2B5EF4-FFF2-40B4-BE49-F238E27FC236}">
                <a16:creationId xmlns:a16="http://schemas.microsoft.com/office/drawing/2014/main" id="{62990986-EE9C-4EF7-80D5-0B8D97F36DCA}"/>
              </a:ext>
            </a:extLst>
          </p:cNvPr>
          <p:cNvSpPr txBox="1"/>
          <p:nvPr/>
        </p:nvSpPr>
        <p:spPr>
          <a:xfrm>
            <a:off x="2508845" y="2601682"/>
            <a:ext cx="1260000" cy="540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lgn="ctr">
              <a:defRPr sz="1000" b="1">
                <a:solidFill>
                  <a:sysClr val="windowText" lastClr="000000"/>
                </a:solidFill>
                <a:latin typeface="Work Sans Ligh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a:t>04/04/2018</a:t>
            </a:r>
          </a:p>
          <a:p>
            <a:r>
              <a:rPr lang="es-ES"/>
              <a:t>Aprobación TDO</a:t>
            </a:r>
          </a:p>
          <a:p>
            <a:r>
              <a:rPr lang="es-ES"/>
              <a:t>Trib Adm.</a:t>
            </a:r>
          </a:p>
        </p:txBody>
      </p:sp>
      <p:sp>
        <p:nvSpPr>
          <p:cNvPr id="96" name="CuadroTexto 95">
            <a:extLst>
              <a:ext uri="{FF2B5EF4-FFF2-40B4-BE49-F238E27FC236}">
                <a16:creationId xmlns:a16="http://schemas.microsoft.com/office/drawing/2014/main" id="{138ACD54-BBEA-4004-AB95-4C9B61E99368}"/>
              </a:ext>
            </a:extLst>
          </p:cNvPr>
          <p:cNvSpPr txBox="1"/>
          <p:nvPr/>
        </p:nvSpPr>
        <p:spPr>
          <a:xfrm>
            <a:off x="4007758" y="2601515"/>
            <a:ext cx="1224000" cy="540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lgn="ctr">
              <a:defRPr sz="1000" b="1">
                <a:solidFill>
                  <a:sysClr val="windowText" lastClr="000000"/>
                </a:solidFill>
                <a:latin typeface="Work Sans Ligh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a:t>20/02/2018</a:t>
            </a:r>
          </a:p>
          <a:p>
            <a:r>
              <a:rPr lang="es-ES"/>
              <a:t>Presentación TDO</a:t>
            </a:r>
          </a:p>
          <a:p>
            <a:r>
              <a:rPr lang="es-ES"/>
              <a:t>Trib Adm.</a:t>
            </a:r>
          </a:p>
        </p:txBody>
      </p:sp>
      <p:sp>
        <p:nvSpPr>
          <p:cNvPr id="40" name="Google Shape;209;p27">
            <a:extLst>
              <a:ext uri="{FF2B5EF4-FFF2-40B4-BE49-F238E27FC236}">
                <a16:creationId xmlns:a16="http://schemas.microsoft.com/office/drawing/2014/main" id="{40267106-97B5-46FF-8666-CF87BDD1AFEC}"/>
              </a:ext>
            </a:extLst>
          </p:cNvPr>
          <p:cNvSpPr txBox="1">
            <a:spLocks/>
          </p:cNvSpPr>
          <p:nvPr/>
        </p:nvSpPr>
        <p:spPr>
          <a:xfrm>
            <a:off x="91133" y="38844"/>
            <a:ext cx="8141980" cy="640198"/>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000" dirty="0"/>
              <a:t>Línea de Tiempo Contrato de Concesión – TDO</a:t>
            </a:r>
          </a:p>
        </p:txBody>
      </p:sp>
      <p:sp>
        <p:nvSpPr>
          <p:cNvPr id="42" name="CuadroTexto 41">
            <a:extLst>
              <a:ext uri="{FF2B5EF4-FFF2-40B4-BE49-F238E27FC236}">
                <a16:creationId xmlns:a16="http://schemas.microsoft.com/office/drawing/2014/main" id="{C842412F-B392-4EE9-AD98-7072B769FBBE}"/>
              </a:ext>
            </a:extLst>
          </p:cNvPr>
          <p:cNvSpPr txBox="1"/>
          <p:nvPr/>
        </p:nvSpPr>
        <p:spPr>
          <a:xfrm>
            <a:off x="7297281" y="2599341"/>
            <a:ext cx="1332000" cy="540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lgn="ctr">
              <a:defRPr sz="1000" b="1">
                <a:solidFill>
                  <a:sysClr val="windowText" lastClr="000000"/>
                </a:solidFill>
                <a:latin typeface="Work Sans Ligh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a:t>13/03/2013</a:t>
            </a:r>
          </a:p>
          <a:p>
            <a:r>
              <a:rPr lang="es-CO"/>
              <a:t>Inicia Proceso Sancionatorio</a:t>
            </a:r>
            <a:endParaRPr lang="es-ES"/>
          </a:p>
        </p:txBody>
      </p:sp>
      <p:sp>
        <p:nvSpPr>
          <p:cNvPr id="43" name="CuadroTexto 42">
            <a:extLst>
              <a:ext uri="{FF2B5EF4-FFF2-40B4-BE49-F238E27FC236}">
                <a16:creationId xmlns:a16="http://schemas.microsoft.com/office/drawing/2014/main" id="{89DCB8BE-069B-4F92-970A-27C00FCCAC10}"/>
              </a:ext>
            </a:extLst>
          </p:cNvPr>
          <p:cNvSpPr txBox="1"/>
          <p:nvPr/>
        </p:nvSpPr>
        <p:spPr>
          <a:xfrm>
            <a:off x="5504650" y="2601515"/>
            <a:ext cx="1512000" cy="540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lgn="ctr">
              <a:defRPr sz="1000" b="1">
                <a:solidFill>
                  <a:sysClr val="windowText" lastClr="000000"/>
                </a:solidFill>
                <a:latin typeface="Work Sans Ligh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a:t>21/11/2014</a:t>
            </a:r>
          </a:p>
          <a:p>
            <a:r>
              <a:rPr lang="es-CO"/>
              <a:t>Res 1578 de 2014</a:t>
            </a:r>
          </a:p>
          <a:p>
            <a:r>
              <a:rPr lang="es-CO"/>
              <a:t>Incumplimiento Parcial</a:t>
            </a:r>
            <a:endParaRPr lang="es-ES"/>
          </a:p>
        </p:txBody>
      </p:sp>
      <p:sp>
        <p:nvSpPr>
          <p:cNvPr id="45" name="Flecha: a la derecha 44">
            <a:extLst>
              <a:ext uri="{FF2B5EF4-FFF2-40B4-BE49-F238E27FC236}">
                <a16:creationId xmlns:a16="http://schemas.microsoft.com/office/drawing/2014/main" id="{B54D7887-8E6B-4E85-A57A-853E5BD7E5F3}"/>
              </a:ext>
            </a:extLst>
          </p:cNvPr>
          <p:cNvSpPr/>
          <p:nvPr/>
        </p:nvSpPr>
        <p:spPr>
          <a:xfrm rot="10800000" flipH="1" flipV="1">
            <a:off x="903328" y="4343810"/>
            <a:ext cx="2346868" cy="396000"/>
          </a:xfrm>
          <a:prstGeom prst="right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000">
              <a:solidFill>
                <a:schemeClr val="bg1"/>
              </a:solidFill>
              <a:latin typeface="Work Sans Light"/>
            </a:endParaRPr>
          </a:p>
        </p:txBody>
      </p:sp>
      <p:sp>
        <p:nvSpPr>
          <p:cNvPr id="47" name="Flecha: doblada 46">
            <a:extLst>
              <a:ext uri="{FF2B5EF4-FFF2-40B4-BE49-F238E27FC236}">
                <a16:creationId xmlns:a16="http://schemas.microsoft.com/office/drawing/2014/main" id="{403EC717-152C-4D6F-B4AB-905B4EBE3808}"/>
              </a:ext>
            </a:extLst>
          </p:cNvPr>
          <p:cNvSpPr/>
          <p:nvPr/>
        </p:nvSpPr>
        <p:spPr>
          <a:xfrm rot="16200000" flipH="1">
            <a:off x="83906" y="3250732"/>
            <a:ext cx="720000" cy="720000"/>
          </a:xfrm>
          <a:prstGeom prst="ben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000">
              <a:solidFill>
                <a:schemeClr val="bg1"/>
              </a:solidFill>
              <a:latin typeface="Work Sans Light"/>
            </a:endParaRPr>
          </a:p>
        </p:txBody>
      </p:sp>
      <p:sp>
        <p:nvSpPr>
          <p:cNvPr id="48" name="Flecha: doblada 47">
            <a:extLst>
              <a:ext uri="{FF2B5EF4-FFF2-40B4-BE49-F238E27FC236}">
                <a16:creationId xmlns:a16="http://schemas.microsoft.com/office/drawing/2014/main" id="{1701CB12-7BCE-46E4-AB17-212EA1B1FA7F}"/>
              </a:ext>
            </a:extLst>
          </p:cNvPr>
          <p:cNvSpPr/>
          <p:nvPr/>
        </p:nvSpPr>
        <p:spPr>
          <a:xfrm rot="10800000" flipH="1">
            <a:off x="177887" y="3989050"/>
            <a:ext cx="720000" cy="756000"/>
          </a:xfrm>
          <a:prstGeom prst="ben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000">
              <a:solidFill>
                <a:schemeClr val="bg1"/>
              </a:solidFill>
              <a:latin typeface="Work Sans Light"/>
            </a:endParaRPr>
          </a:p>
        </p:txBody>
      </p:sp>
      <p:sp>
        <p:nvSpPr>
          <p:cNvPr id="49" name="Flecha: a la derecha 48">
            <a:extLst>
              <a:ext uri="{FF2B5EF4-FFF2-40B4-BE49-F238E27FC236}">
                <a16:creationId xmlns:a16="http://schemas.microsoft.com/office/drawing/2014/main" id="{93951A3A-914E-42B4-9334-000A05F09037}"/>
              </a:ext>
            </a:extLst>
          </p:cNvPr>
          <p:cNvSpPr/>
          <p:nvPr/>
        </p:nvSpPr>
        <p:spPr>
          <a:xfrm rot="10800000" flipH="1" flipV="1">
            <a:off x="3286407" y="4361705"/>
            <a:ext cx="1577097" cy="396000"/>
          </a:xfrm>
          <a:prstGeom prst="rightArrow">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1000">
              <a:solidFill>
                <a:schemeClr val="bg1"/>
              </a:solidFill>
              <a:latin typeface="Work Sans Light"/>
            </a:endParaRPr>
          </a:p>
        </p:txBody>
      </p:sp>
      <p:sp>
        <p:nvSpPr>
          <p:cNvPr id="51" name="Rectángulo 50">
            <a:extLst>
              <a:ext uri="{FF2B5EF4-FFF2-40B4-BE49-F238E27FC236}">
                <a16:creationId xmlns:a16="http://schemas.microsoft.com/office/drawing/2014/main" id="{30861DEF-BB96-4771-8BB0-5D694719AA90}"/>
              </a:ext>
            </a:extLst>
          </p:cNvPr>
          <p:cNvSpPr/>
          <p:nvPr/>
        </p:nvSpPr>
        <p:spPr>
          <a:xfrm>
            <a:off x="4366957" y="4808421"/>
            <a:ext cx="709200" cy="25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2021</a:t>
            </a:r>
            <a:endParaRPr lang="es-ES" sz="1000" b="1">
              <a:solidFill>
                <a:schemeClr val="bg1"/>
              </a:solidFill>
              <a:latin typeface="Work Sans Light"/>
            </a:endParaRPr>
          </a:p>
        </p:txBody>
      </p:sp>
      <p:sp>
        <p:nvSpPr>
          <p:cNvPr id="52" name="CuadroTexto 51">
            <a:extLst>
              <a:ext uri="{FF2B5EF4-FFF2-40B4-BE49-F238E27FC236}">
                <a16:creationId xmlns:a16="http://schemas.microsoft.com/office/drawing/2014/main" id="{8A7E9CF2-50B5-4E61-A96D-24D353C078BD}"/>
              </a:ext>
            </a:extLst>
          </p:cNvPr>
          <p:cNvSpPr txBox="1"/>
          <p:nvPr/>
        </p:nvSpPr>
        <p:spPr>
          <a:xfrm>
            <a:off x="2643778" y="3687760"/>
            <a:ext cx="1080000" cy="607608"/>
          </a:xfrm>
          <a:prstGeom prst="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defRPr>
                <a:solidFill>
                  <a:schemeClr val="bg1"/>
                </a:solidFill>
                <a:latin typeface="Work Sans Light"/>
              </a:defRPr>
            </a:lvl1pPr>
          </a:lstStyle>
          <a:p>
            <a:r>
              <a:rPr lang="es-ES" sz="900"/>
              <a:t>03/04/2020</a:t>
            </a:r>
          </a:p>
          <a:p>
            <a:r>
              <a:rPr lang="es-ES" sz="900"/>
              <a:t>Fin plazo ordinario</a:t>
            </a:r>
          </a:p>
        </p:txBody>
      </p:sp>
      <p:sp>
        <p:nvSpPr>
          <p:cNvPr id="53" name="CuadroTexto 52">
            <a:extLst>
              <a:ext uri="{FF2B5EF4-FFF2-40B4-BE49-F238E27FC236}">
                <a16:creationId xmlns:a16="http://schemas.microsoft.com/office/drawing/2014/main" id="{99388952-F93A-418D-AACE-D6A30438DE6D}"/>
              </a:ext>
            </a:extLst>
          </p:cNvPr>
          <p:cNvSpPr txBox="1"/>
          <p:nvPr/>
        </p:nvSpPr>
        <p:spPr>
          <a:xfrm>
            <a:off x="4215303" y="3713885"/>
            <a:ext cx="1080000" cy="596048"/>
          </a:xfrm>
          <a:prstGeom prst="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defRPr>
                <a:solidFill>
                  <a:schemeClr val="bg1"/>
                </a:solidFill>
                <a:latin typeface="Work Sans Light"/>
              </a:defRPr>
            </a:lvl1pPr>
          </a:lstStyle>
          <a:p>
            <a:r>
              <a:rPr lang="es-ES" sz="900"/>
              <a:t>03/04/2021</a:t>
            </a:r>
          </a:p>
          <a:p>
            <a:r>
              <a:rPr lang="es-ES" sz="900"/>
              <a:t>Fin plazo extraordinario*</a:t>
            </a:r>
          </a:p>
        </p:txBody>
      </p:sp>
      <p:sp>
        <p:nvSpPr>
          <p:cNvPr id="2" name="CuadroTexto 1">
            <a:extLst>
              <a:ext uri="{FF2B5EF4-FFF2-40B4-BE49-F238E27FC236}">
                <a16:creationId xmlns:a16="http://schemas.microsoft.com/office/drawing/2014/main" id="{F539C9E7-C3C9-4BEE-9D3A-1EF28ECB9B54}"/>
              </a:ext>
            </a:extLst>
          </p:cNvPr>
          <p:cNvSpPr txBox="1"/>
          <p:nvPr/>
        </p:nvSpPr>
        <p:spPr>
          <a:xfrm>
            <a:off x="7206318" y="4835723"/>
            <a:ext cx="1937682" cy="307777"/>
          </a:xfrm>
          <a:prstGeom prst="rect">
            <a:avLst/>
          </a:prstGeom>
          <a:noFill/>
        </p:spPr>
        <p:txBody>
          <a:bodyPr wrap="square" rtlCol="0">
            <a:spAutoFit/>
          </a:bodyPr>
          <a:lstStyle/>
          <a:p>
            <a:pPr algn="just"/>
            <a:r>
              <a:rPr lang="es-MX" sz="700" dirty="0"/>
              <a:t>*En caso de no contar con la hacienda la Holanda antes del 3 de diciembre de 2019</a:t>
            </a:r>
            <a:endParaRPr lang="es-CO" sz="700" dirty="0"/>
          </a:p>
        </p:txBody>
      </p:sp>
      <p:sp>
        <p:nvSpPr>
          <p:cNvPr id="33" name="Rectángulo 32">
            <a:extLst>
              <a:ext uri="{FF2B5EF4-FFF2-40B4-BE49-F238E27FC236}">
                <a16:creationId xmlns:a16="http://schemas.microsoft.com/office/drawing/2014/main" id="{EA97D83F-9CF4-4915-8259-1A64CBD60A16}"/>
              </a:ext>
            </a:extLst>
          </p:cNvPr>
          <p:cNvSpPr/>
          <p:nvPr/>
        </p:nvSpPr>
        <p:spPr>
          <a:xfrm>
            <a:off x="7650993" y="3200866"/>
            <a:ext cx="709200" cy="216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2013</a:t>
            </a:r>
            <a:endParaRPr lang="es-ES" sz="1000" b="1">
              <a:solidFill>
                <a:schemeClr val="bg1"/>
              </a:solidFill>
              <a:latin typeface="Work Sans Light"/>
            </a:endParaRPr>
          </a:p>
        </p:txBody>
      </p:sp>
      <p:sp>
        <p:nvSpPr>
          <p:cNvPr id="34" name="Rectángulo 33">
            <a:extLst>
              <a:ext uri="{FF2B5EF4-FFF2-40B4-BE49-F238E27FC236}">
                <a16:creationId xmlns:a16="http://schemas.microsoft.com/office/drawing/2014/main" id="{9B38AEB0-516C-4D10-B6AA-72C8E5ECDE68}"/>
              </a:ext>
            </a:extLst>
          </p:cNvPr>
          <p:cNvSpPr/>
          <p:nvPr/>
        </p:nvSpPr>
        <p:spPr>
          <a:xfrm>
            <a:off x="1369242" y="3195703"/>
            <a:ext cx="709200" cy="25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O" sz="1000" b="1">
                <a:solidFill>
                  <a:schemeClr val="bg1"/>
                </a:solidFill>
                <a:latin typeface="Work Sans Light"/>
              </a:rPr>
              <a:t>2019</a:t>
            </a:r>
            <a:endParaRPr lang="es-ES" sz="1000" b="1">
              <a:solidFill>
                <a:schemeClr val="bg1"/>
              </a:solidFill>
              <a:latin typeface="Work Sans Light"/>
            </a:endParaRPr>
          </a:p>
        </p:txBody>
      </p:sp>
      <p:sp>
        <p:nvSpPr>
          <p:cNvPr id="35" name="CuadroTexto 34">
            <a:extLst>
              <a:ext uri="{FF2B5EF4-FFF2-40B4-BE49-F238E27FC236}">
                <a16:creationId xmlns:a16="http://schemas.microsoft.com/office/drawing/2014/main" id="{3AB55E82-C777-4908-9809-4B5B0FA2483B}"/>
              </a:ext>
            </a:extLst>
          </p:cNvPr>
          <p:cNvSpPr txBox="1"/>
          <p:nvPr/>
        </p:nvSpPr>
        <p:spPr>
          <a:xfrm>
            <a:off x="1093842" y="2607261"/>
            <a:ext cx="1260000" cy="540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RPr/>
            </a:defPPr>
            <a:lvl1pPr algn="ctr">
              <a:defRPr sz="1000" b="1">
                <a:solidFill>
                  <a:sysClr val="windowText" lastClr="000000"/>
                </a:solidFill>
                <a:latin typeface="Work Sans Ligh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dirty="0"/>
              <a:t>18/03/2019</a:t>
            </a:r>
          </a:p>
          <a:p>
            <a:r>
              <a:rPr lang="es-ES" dirty="0"/>
              <a:t>Admiten Demanda </a:t>
            </a:r>
            <a:r>
              <a:rPr lang="es-ES" dirty="0" err="1"/>
              <a:t>Expro</a:t>
            </a:r>
            <a:r>
              <a:rPr lang="es-ES" dirty="0"/>
              <a:t> La Holanda</a:t>
            </a:r>
          </a:p>
        </p:txBody>
      </p:sp>
      <p:sp>
        <p:nvSpPr>
          <p:cNvPr id="36" name="CuadroTexto 35">
            <a:extLst>
              <a:ext uri="{FF2B5EF4-FFF2-40B4-BE49-F238E27FC236}">
                <a16:creationId xmlns:a16="http://schemas.microsoft.com/office/drawing/2014/main" id="{850E3FDE-0CBD-42F2-A83D-0B1FB8DC0427}"/>
              </a:ext>
            </a:extLst>
          </p:cNvPr>
          <p:cNvSpPr txBox="1"/>
          <p:nvPr/>
        </p:nvSpPr>
        <p:spPr>
          <a:xfrm>
            <a:off x="665431" y="3713885"/>
            <a:ext cx="1260000" cy="605704"/>
          </a:xfrm>
          <a:prstGeom prst="rect">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algn="ctr">
              <a:defRPr>
                <a:solidFill>
                  <a:schemeClr val="bg1"/>
                </a:solidFill>
                <a:latin typeface="Work Sans Light"/>
              </a:defRPr>
            </a:lvl1pPr>
          </a:lstStyle>
          <a:p>
            <a:r>
              <a:rPr lang="es-CO" sz="1000" dirty="0"/>
              <a:t>13/08/2019</a:t>
            </a:r>
          </a:p>
          <a:p>
            <a:r>
              <a:rPr lang="es-ES" sz="1000" dirty="0"/>
              <a:t>Entrega </a:t>
            </a:r>
            <a:r>
              <a:rPr lang="es-ES" sz="1000" dirty="0" err="1"/>
              <a:t>Hda</a:t>
            </a:r>
            <a:r>
              <a:rPr lang="es-ES" sz="1000" dirty="0"/>
              <a:t> La Holanda</a:t>
            </a:r>
          </a:p>
        </p:txBody>
      </p:sp>
    </p:spTree>
    <p:extLst>
      <p:ext uri="{BB962C8B-B14F-4D97-AF65-F5344CB8AC3E}">
        <p14:creationId xmlns:p14="http://schemas.microsoft.com/office/powerpoint/2010/main" val="174544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6F17ADE-579C-4256-8F40-5EC991896EFF}"/>
              </a:ext>
            </a:extLst>
          </p:cNvPr>
          <p:cNvSpPr>
            <a:spLocks noGrp="1"/>
          </p:cNvSpPr>
          <p:nvPr>
            <p:ph type="title"/>
          </p:nvPr>
        </p:nvSpPr>
        <p:spPr>
          <a:xfrm>
            <a:off x="178903" y="155098"/>
            <a:ext cx="6321287" cy="640198"/>
          </a:xfrm>
        </p:spPr>
        <p:txBody>
          <a:bodyPr/>
          <a:lstStyle/>
          <a:p>
            <a:r>
              <a:rPr lang="es-CO"/>
              <a:t>Avance por Periodos Rehabilitación</a:t>
            </a:r>
          </a:p>
        </p:txBody>
      </p:sp>
      <p:graphicFrame>
        <p:nvGraphicFramePr>
          <p:cNvPr id="5" name="Tabla 4">
            <a:extLst>
              <a:ext uri="{FF2B5EF4-FFF2-40B4-BE49-F238E27FC236}">
                <a16:creationId xmlns:a16="http://schemas.microsoft.com/office/drawing/2014/main" id="{9C326C0E-52EA-4780-B82A-B2ADC5839B64}"/>
              </a:ext>
            </a:extLst>
          </p:cNvPr>
          <p:cNvGraphicFramePr>
            <a:graphicFrameLocks noGrp="1"/>
          </p:cNvGraphicFramePr>
          <p:nvPr>
            <p:extLst/>
          </p:nvPr>
        </p:nvGraphicFramePr>
        <p:xfrm>
          <a:off x="5070071" y="1022082"/>
          <a:ext cx="3777269" cy="2385356"/>
        </p:xfrm>
        <a:graphic>
          <a:graphicData uri="http://schemas.openxmlformats.org/drawingml/2006/table">
            <a:tbl>
              <a:tblPr firstRow="1" bandRow="1">
                <a:tableStyleId>{93296810-A885-4BE3-A3E7-6D5BEEA58F35}</a:tableStyleId>
              </a:tblPr>
              <a:tblGrid>
                <a:gridCol w="412771">
                  <a:extLst>
                    <a:ext uri="{9D8B030D-6E8A-4147-A177-3AD203B41FA5}">
                      <a16:colId xmlns:a16="http://schemas.microsoft.com/office/drawing/2014/main" val="3374532376"/>
                    </a:ext>
                  </a:extLst>
                </a:gridCol>
                <a:gridCol w="1756851">
                  <a:extLst>
                    <a:ext uri="{9D8B030D-6E8A-4147-A177-3AD203B41FA5}">
                      <a16:colId xmlns:a16="http://schemas.microsoft.com/office/drawing/2014/main" val="20000"/>
                    </a:ext>
                  </a:extLst>
                </a:gridCol>
                <a:gridCol w="815023">
                  <a:extLst>
                    <a:ext uri="{9D8B030D-6E8A-4147-A177-3AD203B41FA5}">
                      <a16:colId xmlns:a16="http://schemas.microsoft.com/office/drawing/2014/main" val="20001"/>
                    </a:ext>
                  </a:extLst>
                </a:gridCol>
                <a:gridCol w="792624">
                  <a:extLst>
                    <a:ext uri="{9D8B030D-6E8A-4147-A177-3AD203B41FA5}">
                      <a16:colId xmlns:a16="http://schemas.microsoft.com/office/drawing/2014/main" val="3077400938"/>
                    </a:ext>
                  </a:extLst>
                </a:gridCol>
              </a:tblGrid>
              <a:tr h="233465">
                <a:tc>
                  <a:txBody>
                    <a:bodyPr/>
                    <a:lstStyle/>
                    <a:p>
                      <a:pPr algn="ctr"/>
                      <a:endParaRPr lang="es-ES_tradnl"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gridSpan="3">
                  <a:txBody>
                    <a:bodyPr/>
                    <a:lstStyle/>
                    <a:p>
                      <a:pPr algn="ctr"/>
                      <a:r>
                        <a:rPr lang="es-ES_tradnl" sz="1050" u="none" strike="noStrike" kern="1200" cap="none">
                          <a:latin typeface="Work Sans"/>
                          <a:sym typeface="Arial"/>
                        </a:rPr>
                        <a:t>FECHAS PLAN DE OBRAS</a:t>
                      </a:r>
                      <a:endParaRPr lang="es-ES_tradnl"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hMerge="1">
                  <a:txBody>
                    <a:bodyPr/>
                    <a:lstStyle/>
                    <a:p>
                      <a:endParaRPr lang="es-ES_tradnl"/>
                    </a:p>
                  </a:txBody>
                  <a:tcPr/>
                </a:tc>
                <a:tc hMerge="1">
                  <a:txBody>
                    <a:bodyPr/>
                    <a:lstStyle/>
                    <a:p>
                      <a:endParaRPr lang="es-CO"/>
                    </a:p>
                  </a:txBody>
                  <a:tcPr/>
                </a:tc>
                <a:extLst>
                  <a:ext uri="{0D108BD9-81ED-4DB2-BD59-A6C34878D82A}">
                    <a16:rowId xmlns:a16="http://schemas.microsoft.com/office/drawing/2014/main" val="10000"/>
                  </a:ext>
                </a:extLst>
              </a:tr>
              <a:tr h="233465">
                <a:tc rowSpan="2">
                  <a:txBody>
                    <a:bodyPr/>
                    <a:lstStyle/>
                    <a:p>
                      <a:pPr algn="ctr"/>
                      <a:r>
                        <a:rPr lang="es-ES_tradnl" sz="1050" b="1" u="none" strike="noStrike" kern="1200" cap="none">
                          <a:latin typeface="Work Sans"/>
                          <a:sym typeface="Arial"/>
                        </a:rPr>
                        <a:t>Periodo</a:t>
                      </a:r>
                      <a:endParaRPr lang="es-ES_tradnl"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1050" b="1" u="none" strike="noStrike" kern="1200" cap="none">
                          <a:latin typeface="Work Sans"/>
                          <a:sym typeface="Arial"/>
                        </a:rPr>
                        <a:t>Nombre</a:t>
                      </a:r>
                      <a:endParaRPr lang="es-ES_tradnl"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gridSpan="2">
                  <a:txBody>
                    <a:bodyPr/>
                    <a:lstStyle/>
                    <a:p>
                      <a:pPr algn="ctr"/>
                      <a:r>
                        <a:rPr lang="es-ES_tradnl" sz="1050" u="none" strike="noStrike" kern="1200" cap="none">
                          <a:latin typeface="Work Sans"/>
                          <a:sym typeface="Arial"/>
                        </a:rPr>
                        <a:t>Fechas</a:t>
                      </a:r>
                      <a:endParaRPr lang="es-ES_tradnl"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hMerge="1">
                  <a:txBody>
                    <a:bodyPr/>
                    <a:lstStyle/>
                    <a:p>
                      <a:endParaRPr lang="es-CO"/>
                    </a:p>
                  </a:txBody>
                  <a:tcPr/>
                </a:tc>
                <a:extLst>
                  <a:ext uri="{0D108BD9-81ED-4DB2-BD59-A6C34878D82A}">
                    <a16:rowId xmlns:a16="http://schemas.microsoft.com/office/drawing/2014/main" val="10001"/>
                  </a:ext>
                </a:extLst>
              </a:tr>
              <a:tr h="0">
                <a:tc vMerge="1">
                  <a:txBody>
                    <a:bodyPr/>
                    <a:lstStyle/>
                    <a:p>
                      <a:endParaRPr lang="es-CO"/>
                    </a:p>
                  </a:txBody>
                  <a:tcPr/>
                </a:tc>
                <a:tc vMerge="1">
                  <a:txBody>
                    <a:bodyPr/>
                    <a:lstStyle/>
                    <a:p>
                      <a:pPr algn="ctr"/>
                      <a:endParaRPr lang="es-ES_tradnl" b="0" i="0">
                        <a:latin typeface="Arial" charset="0"/>
                        <a:ea typeface="Arial" charset="0"/>
                        <a:cs typeface="Arial" charset="0"/>
                      </a:endParaRPr>
                    </a:p>
                  </a:txBody>
                  <a:tcPr anchor="ctr"/>
                </a:tc>
                <a:tc>
                  <a:txBody>
                    <a:bodyPr/>
                    <a:lstStyle/>
                    <a:p>
                      <a:pPr algn="ctr"/>
                      <a:r>
                        <a:rPr lang="es-ES_tradnl" sz="1050" b="1" u="none" strike="noStrike" kern="1200" cap="none">
                          <a:latin typeface="Work Sans"/>
                          <a:sym typeface="Arial"/>
                        </a:rPr>
                        <a:t>Inicio</a:t>
                      </a:r>
                      <a:endParaRPr lang="es-ES_tradnl"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a:txBody>
                    <a:bodyPr/>
                    <a:lstStyle/>
                    <a:p>
                      <a:pPr algn="ctr"/>
                      <a:r>
                        <a:rPr lang="es-ES_tradnl" sz="1050" b="1" u="none" strike="noStrike" kern="1200" cap="none">
                          <a:latin typeface="Work Sans"/>
                          <a:sym typeface="Arial"/>
                        </a:rPr>
                        <a:t>Fin</a:t>
                      </a:r>
                      <a:endParaRPr lang="es-ES_tradnl"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extLst>
                  <a:ext uri="{0D108BD9-81ED-4DB2-BD59-A6C34878D82A}">
                    <a16:rowId xmlns:a16="http://schemas.microsoft.com/office/drawing/2014/main" val="10002"/>
                  </a:ext>
                </a:extLst>
              </a:tr>
              <a:tr h="244904">
                <a:tc>
                  <a:txBody>
                    <a:bodyPr/>
                    <a:lstStyle/>
                    <a:p>
                      <a:pPr algn="ctr"/>
                      <a:r>
                        <a:rPr lang="es-ES_tradnl" sz="1050" u="none" strike="noStrike" kern="1200" cap="none">
                          <a:latin typeface="Work Sans"/>
                          <a:sym typeface="Arial"/>
                        </a:rPr>
                        <a:t>1</a:t>
                      </a:r>
                      <a:endParaRPr lang="es-ES_tradnl" sz="1050" b="0"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a:txBody>
                    <a:bodyPr/>
                    <a:lstStyle/>
                    <a:p>
                      <a:pPr algn="l"/>
                      <a:r>
                        <a:rPr lang="es-ES_tradnl" sz="1050" b="0" i="0" u="none" strike="noStrike" kern="1200" cap="none">
                          <a:solidFill>
                            <a:schemeClr val="dk1"/>
                          </a:solidFill>
                          <a:latin typeface="Work Sans"/>
                          <a:ea typeface="+mn-ea"/>
                          <a:cs typeface="+mn-cs"/>
                          <a:sym typeface="Arial"/>
                        </a:rPr>
                        <a:t>Yumbo - Andalucía</a:t>
                      </a:r>
                    </a:p>
                  </a:txBody>
                  <a:tcPr marL="68580" marR="68580" marT="34290" marB="34290" anchor="ctr"/>
                </a:tc>
                <a:tc>
                  <a:txBody>
                    <a:bodyPr/>
                    <a:lstStyle/>
                    <a:p>
                      <a:pPr algn="ctr"/>
                      <a:r>
                        <a:rPr lang="es-ES_tradnl" sz="900" b="0" i="0" u="none" strike="noStrike" kern="1200" cap="none">
                          <a:solidFill>
                            <a:schemeClr val="dk1"/>
                          </a:solidFill>
                          <a:latin typeface="Work Sans"/>
                          <a:ea typeface="+mn-ea"/>
                          <a:cs typeface="+mn-cs"/>
                          <a:sym typeface="Arial"/>
                        </a:rPr>
                        <a:t>19/07/2000</a:t>
                      </a:r>
                    </a:p>
                  </a:txBody>
                  <a:tcPr marL="68580" marR="68580" marT="34290" marB="34290" anchor="ctr"/>
                </a:tc>
                <a:tc>
                  <a:txBody>
                    <a:bodyPr/>
                    <a:lstStyle/>
                    <a:p>
                      <a:pPr algn="ctr"/>
                      <a:r>
                        <a:rPr lang="es-ES_tradnl" sz="900" b="0" i="0" u="none" strike="noStrike" kern="1200" cap="none">
                          <a:solidFill>
                            <a:schemeClr val="dk1"/>
                          </a:solidFill>
                          <a:latin typeface="Work Sans"/>
                          <a:ea typeface="+mn-ea"/>
                          <a:cs typeface="+mn-cs"/>
                          <a:sym typeface="Arial"/>
                        </a:rPr>
                        <a:t>26/04/2002</a:t>
                      </a:r>
                    </a:p>
                  </a:txBody>
                  <a:tcPr marL="68580" marR="68580" marT="34290" marB="34290" anchor="ctr"/>
                </a:tc>
                <a:extLst>
                  <a:ext uri="{0D108BD9-81ED-4DB2-BD59-A6C34878D82A}">
                    <a16:rowId xmlns:a16="http://schemas.microsoft.com/office/drawing/2014/main" val="10003"/>
                  </a:ext>
                </a:extLst>
              </a:tr>
              <a:tr h="143274">
                <a:tc>
                  <a:txBody>
                    <a:bodyPr/>
                    <a:lstStyle/>
                    <a:p>
                      <a:pPr algn="ctr"/>
                      <a:r>
                        <a:rPr lang="es-ES_tradnl" sz="1050" u="none" strike="noStrike" kern="1200" cap="none">
                          <a:latin typeface="Work Sans"/>
                          <a:sym typeface="Arial"/>
                        </a:rPr>
                        <a:t>2</a:t>
                      </a:r>
                      <a:endParaRPr lang="es-ES_tradnl" sz="1050" b="0"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_tradnl" sz="1050" u="none" strike="noStrike" kern="1200" cap="none">
                          <a:latin typeface="Work Sans"/>
                          <a:sym typeface="Arial"/>
                        </a:rPr>
                        <a:t>Buenaventura – Córdoba; Cisneros - Yumbo</a:t>
                      </a:r>
                      <a:endParaRPr lang="es-ES_tradnl" sz="1050" b="0"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a:txBody>
                    <a:bodyPr/>
                    <a:lstStyle/>
                    <a:p>
                      <a:pPr algn="ctr"/>
                      <a:r>
                        <a:rPr lang="es-ES_tradnl" sz="900" b="0" i="0" u="none" strike="noStrike" kern="1200" cap="none">
                          <a:solidFill>
                            <a:schemeClr val="dk1"/>
                          </a:solidFill>
                          <a:latin typeface="Work Sans"/>
                          <a:ea typeface="+mn-ea"/>
                          <a:cs typeface="+mn-cs"/>
                          <a:sym typeface="Arial"/>
                        </a:rPr>
                        <a:t>13/11/2001</a:t>
                      </a:r>
                    </a:p>
                  </a:txBody>
                  <a:tcPr marL="68580" marR="68580" marT="34290" marB="34290" anchor="ctr"/>
                </a:tc>
                <a:tc>
                  <a:txBody>
                    <a:bodyPr/>
                    <a:lstStyle/>
                    <a:p>
                      <a:pPr algn="ctr"/>
                      <a:r>
                        <a:rPr lang="es-ES_tradnl" sz="900" b="0" i="0" u="none" strike="noStrike" kern="1200" cap="none">
                          <a:solidFill>
                            <a:schemeClr val="dk1"/>
                          </a:solidFill>
                          <a:latin typeface="Work Sans"/>
                          <a:ea typeface="+mn-ea"/>
                          <a:cs typeface="+mn-cs"/>
                          <a:sym typeface="Arial"/>
                        </a:rPr>
                        <a:t>21/02/2003</a:t>
                      </a:r>
                    </a:p>
                  </a:txBody>
                  <a:tcPr marL="68580" marR="68580" marT="34290" marB="34290" anchor="ctr"/>
                </a:tc>
                <a:extLst>
                  <a:ext uri="{0D108BD9-81ED-4DB2-BD59-A6C34878D82A}">
                    <a16:rowId xmlns:a16="http://schemas.microsoft.com/office/drawing/2014/main" val="10004"/>
                  </a:ext>
                </a:extLst>
              </a:tr>
              <a:tr h="310135">
                <a:tc>
                  <a:txBody>
                    <a:bodyPr/>
                    <a:lstStyle/>
                    <a:p>
                      <a:pPr algn="ctr"/>
                      <a:r>
                        <a:rPr lang="es-ES_tradnl" sz="1050" u="none" strike="noStrike" kern="1200" cap="none">
                          <a:latin typeface="Work Sans"/>
                          <a:sym typeface="Arial"/>
                        </a:rPr>
                        <a:t>3</a:t>
                      </a:r>
                      <a:endParaRPr lang="es-ES_tradnl" sz="1050" b="0"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a:txBody>
                    <a:bodyPr/>
                    <a:lstStyle/>
                    <a:p>
                      <a:pPr algn="l"/>
                      <a:r>
                        <a:rPr lang="es-ES_tradnl" sz="1050" u="none" strike="noStrike" kern="1200" cap="none">
                          <a:latin typeface="Work Sans"/>
                          <a:sym typeface="Arial"/>
                        </a:rPr>
                        <a:t>Córdoba – Cisneros; Andalucía Cartago</a:t>
                      </a:r>
                      <a:endParaRPr lang="es-ES_tradnl" sz="1050" b="0"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a:txBody>
                    <a:bodyPr/>
                    <a:lstStyle/>
                    <a:p>
                      <a:pPr algn="ctr"/>
                      <a:r>
                        <a:rPr lang="es-ES_tradnl" sz="900" b="0" i="0" u="none" strike="noStrike" kern="1200" cap="none">
                          <a:solidFill>
                            <a:schemeClr val="dk1"/>
                          </a:solidFill>
                          <a:latin typeface="Work Sans"/>
                          <a:ea typeface="+mn-ea"/>
                          <a:cs typeface="+mn-cs"/>
                          <a:sym typeface="Arial"/>
                        </a:rPr>
                        <a:t>14/02/2002</a:t>
                      </a:r>
                    </a:p>
                  </a:txBody>
                  <a:tcPr marL="68580" marR="68580" marT="34290" marB="34290" anchor="ctr"/>
                </a:tc>
                <a:tc>
                  <a:txBody>
                    <a:bodyPr/>
                    <a:lstStyle/>
                    <a:p>
                      <a:pPr algn="ctr"/>
                      <a:r>
                        <a:rPr lang="es-ES_tradnl" sz="900" b="0" i="0" u="none" strike="noStrike" kern="1200" cap="none">
                          <a:solidFill>
                            <a:schemeClr val="dk1"/>
                          </a:solidFill>
                          <a:latin typeface="Work Sans"/>
                          <a:ea typeface="+mn-ea"/>
                          <a:cs typeface="+mn-cs"/>
                          <a:sym typeface="Arial"/>
                        </a:rPr>
                        <a:t>22/12/2003</a:t>
                      </a:r>
                    </a:p>
                  </a:txBody>
                  <a:tcPr marL="68580" marR="68580" marT="34290" marB="34290" anchor="ctr"/>
                </a:tc>
                <a:extLst>
                  <a:ext uri="{0D108BD9-81ED-4DB2-BD59-A6C34878D82A}">
                    <a16:rowId xmlns:a16="http://schemas.microsoft.com/office/drawing/2014/main" val="10005"/>
                  </a:ext>
                </a:extLst>
              </a:tr>
              <a:tr h="409666">
                <a:tc>
                  <a:txBody>
                    <a:bodyPr/>
                    <a:lstStyle/>
                    <a:p>
                      <a:pPr algn="ctr"/>
                      <a:r>
                        <a:rPr lang="es-ES_tradnl" sz="1050" u="none" strike="noStrike" kern="1200" cap="none">
                          <a:latin typeface="Work Sans"/>
                          <a:sym typeface="Arial"/>
                        </a:rPr>
                        <a:t>4</a:t>
                      </a:r>
                      <a:endParaRPr lang="es-ES_tradnl" sz="1050" b="0"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a:txBody>
                    <a:bodyPr/>
                    <a:lstStyle/>
                    <a:p>
                      <a:pPr algn="l"/>
                      <a:r>
                        <a:rPr lang="es-ES_tradnl" sz="1050" u="none" strike="noStrike" kern="1200" cap="none">
                          <a:latin typeface="Work Sans"/>
                          <a:sym typeface="Arial"/>
                        </a:rPr>
                        <a:t>Cartago – La Felisa; km306 – La Tebaida</a:t>
                      </a:r>
                      <a:endParaRPr lang="es-ES_tradnl" sz="1050" b="0"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tc>
                  <a:txBody>
                    <a:bodyPr/>
                    <a:lstStyle/>
                    <a:p>
                      <a:pPr algn="ctr"/>
                      <a:r>
                        <a:rPr lang="es-ES_tradnl" sz="900" b="0" i="0" u="none" strike="noStrike" kern="1200" cap="none">
                          <a:solidFill>
                            <a:schemeClr val="dk1"/>
                          </a:solidFill>
                          <a:latin typeface="Work Sans"/>
                          <a:ea typeface="+mn-ea"/>
                          <a:cs typeface="+mn-cs"/>
                          <a:sym typeface="Arial"/>
                        </a:rPr>
                        <a:t>18/07/2002</a:t>
                      </a:r>
                    </a:p>
                    <a:p>
                      <a:pPr algn="ctr"/>
                      <a:r>
                        <a:rPr lang="es-ES_tradnl" sz="900" b="0" i="0" u="none" strike="noStrike" kern="1200" cap="none">
                          <a:solidFill>
                            <a:schemeClr val="dk1"/>
                          </a:solidFill>
                          <a:latin typeface="Work Sans"/>
                          <a:ea typeface="+mn-ea"/>
                          <a:cs typeface="+mn-cs"/>
                          <a:sym typeface="Arial"/>
                        </a:rPr>
                        <a:t>04/04/2018</a:t>
                      </a:r>
                    </a:p>
                  </a:txBody>
                  <a:tcPr marL="68580" marR="68580" marT="34290" marB="34290" anchor="ctr"/>
                </a:tc>
                <a:tc>
                  <a:txBody>
                    <a:bodyPr/>
                    <a:lstStyle/>
                    <a:p>
                      <a:pPr algn="ctr"/>
                      <a:r>
                        <a:rPr lang="es-ES_tradnl" sz="900" b="0" i="0" u="none" strike="noStrike" kern="1200" cap="none">
                          <a:solidFill>
                            <a:schemeClr val="dk1"/>
                          </a:solidFill>
                          <a:latin typeface="Work Sans"/>
                          <a:ea typeface="+mn-ea"/>
                          <a:cs typeface="+mn-cs"/>
                          <a:sym typeface="Arial"/>
                        </a:rPr>
                        <a:t>04/04/2020</a:t>
                      </a:r>
                    </a:p>
                  </a:txBody>
                  <a:tcPr marL="68580" marR="68580" marT="34290" marB="34290" anchor="ctr"/>
                </a:tc>
                <a:extLst>
                  <a:ext uri="{0D108BD9-81ED-4DB2-BD59-A6C34878D82A}">
                    <a16:rowId xmlns:a16="http://schemas.microsoft.com/office/drawing/2014/main" val="3651180889"/>
                  </a:ext>
                </a:extLst>
              </a:tr>
            </a:tbl>
          </a:graphicData>
        </a:graphic>
      </p:graphicFrame>
      <p:sp>
        <p:nvSpPr>
          <p:cNvPr id="6" name="CuadroTexto 5">
            <a:extLst>
              <a:ext uri="{FF2B5EF4-FFF2-40B4-BE49-F238E27FC236}">
                <a16:creationId xmlns:a16="http://schemas.microsoft.com/office/drawing/2014/main" id="{AB1303EE-0A09-4E24-BD79-E1730CAC7F14}"/>
              </a:ext>
            </a:extLst>
          </p:cNvPr>
          <p:cNvSpPr txBox="1"/>
          <p:nvPr/>
        </p:nvSpPr>
        <p:spPr>
          <a:xfrm>
            <a:off x="4492184" y="4692945"/>
            <a:ext cx="3079750" cy="246221"/>
          </a:xfrm>
          <a:prstGeom prst="rect">
            <a:avLst/>
          </a:prstGeom>
          <a:noFill/>
        </p:spPr>
        <p:style>
          <a:lnRef idx="2">
            <a:schemeClr val="accent2"/>
          </a:lnRef>
          <a:fillRef idx="1">
            <a:schemeClr val="lt1"/>
          </a:fillRef>
          <a:effectRef idx="0">
            <a:schemeClr val="accent2"/>
          </a:effectRef>
          <a:fontRef idx="minor">
            <a:schemeClr val="dk1"/>
          </a:fontRef>
        </p:style>
        <p:txBody>
          <a:bodyPr wrap="square" anchor="t">
            <a:spAutoFit/>
          </a:bodyPr>
          <a:lstStyle>
            <a:defPPr marR="0" lvl="0" algn="l" rtl="0">
              <a:lnSpc>
                <a:spcPct val="100000"/>
              </a:lnSpc>
              <a:spcBef>
                <a:spcPts val="0"/>
              </a:spcBef>
              <a:spcAft>
                <a:spcPts val="0"/>
              </a:spcAft>
            </a:defPPr>
            <a:lvl1pPr algn="ctr">
              <a:defRPr sz="1050" b="1" kern="1200">
                <a:solidFill>
                  <a:srgbClr val="0054BC"/>
                </a:solidFill>
                <a:latin typeface="Work Sans"/>
                <a:ea typeface="+mn-ea"/>
                <a:cs typeface="Arial" panose="020B060402020202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CO" sz="1000">
                <a:cs typeface="Arial"/>
              </a:rPr>
              <a:t>* Información actualizada a 15 – julio de 2109</a:t>
            </a:r>
          </a:p>
        </p:txBody>
      </p:sp>
      <p:sp>
        <p:nvSpPr>
          <p:cNvPr id="7" name="Rectángulo 6">
            <a:extLst>
              <a:ext uri="{FF2B5EF4-FFF2-40B4-BE49-F238E27FC236}">
                <a16:creationId xmlns:a16="http://schemas.microsoft.com/office/drawing/2014/main" id="{52B628F6-0643-48A6-9FA3-791BD31CA69B}"/>
              </a:ext>
            </a:extLst>
          </p:cNvPr>
          <p:cNvSpPr/>
          <p:nvPr/>
        </p:nvSpPr>
        <p:spPr>
          <a:xfrm>
            <a:off x="80785" y="4445914"/>
            <a:ext cx="4019550" cy="58477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r>
              <a:rPr lang="es-CO" sz="1050" b="1" kern="1200">
                <a:solidFill>
                  <a:srgbClr val="0054BC"/>
                </a:solidFill>
                <a:latin typeface="Work Sans"/>
                <a:cs typeface="Arial" panose="020B0604020202020204" pitchFamily="34" charset="0"/>
              </a:rPr>
              <a:t>TOTAL*</a:t>
            </a:r>
            <a:r>
              <a:rPr lang="es-CO" sz="1050" kern="1200">
                <a:solidFill>
                  <a:srgbClr val="0054BC"/>
                </a:solidFill>
                <a:latin typeface="Work Sans"/>
                <a:cs typeface="Arial" panose="020B0604020202020204" pitchFamily="34" charset="0"/>
              </a:rPr>
              <a:t> 	AVANCE PROYECTADO	100</a:t>
            </a:r>
            <a:r>
              <a:rPr lang="es-CO" sz="1050" b="1" kern="1200">
                <a:solidFill>
                  <a:srgbClr val="0054BC"/>
                </a:solidFill>
                <a:latin typeface="Work Sans"/>
                <a:cs typeface="Arial" panose="020B0604020202020204" pitchFamily="34" charset="0"/>
              </a:rPr>
              <a:t>%	</a:t>
            </a:r>
          </a:p>
          <a:p>
            <a:r>
              <a:rPr lang="es-CO" sz="1050" b="1" kern="1200">
                <a:solidFill>
                  <a:srgbClr val="0054BC"/>
                </a:solidFill>
                <a:latin typeface="Work Sans"/>
                <a:cs typeface="Arial" panose="020B0604020202020204" pitchFamily="34" charset="0"/>
              </a:rPr>
              <a:t>	</a:t>
            </a:r>
            <a:r>
              <a:rPr lang="es-CO" sz="1050" kern="1200">
                <a:solidFill>
                  <a:srgbClr val="0054BC"/>
                </a:solidFill>
                <a:latin typeface="Work Sans"/>
                <a:cs typeface="Arial" panose="020B0604020202020204" pitchFamily="34" charset="0"/>
              </a:rPr>
              <a:t>AVANCE EJECUTADO</a:t>
            </a:r>
            <a:r>
              <a:rPr lang="es-CO" sz="1050" b="1" kern="1200">
                <a:solidFill>
                  <a:srgbClr val="0054BC"/>
                </a:solidFill>
                <a:latin typeface="Work Sans"/>
                <a:cs typeface="Arial" panose="020B0604020202020204" pitchFamily="34" charset="0"/>
              </a:rPr>
              <a:t>	</a:t>
            </a:r>
            <a:r>
              <a:rPr lang="es-CO" sz="1050" kern="1200">
                <a:solidFill>
                  <a:srgbClr val="0054BC"/>
                </a:solidFill>
                <a:latin typeface="Work Sans"/>
                <a:cs typeface="Arial" panose="020B0604020202020204" pitchFamily="34" charset="0"/>
              </a:rPr>
              <a:t>91%</a:t>
            </a:r>
          </a:p>
          <a:p>
            <a:r>
              <a:rPr lang="es-CO" sz="1050" kern="1200">
                <a:solidFill>
                  <a:srgbClr val="0054BC"/>
                </a:solidFill>
                <a:latin typeface="Work Sans"/>
                <a:cs typeface="Arial" panose="020B0604020202020204" pitchFamily="34" charset="0"/>
              </a:rPr>
              <a:t>	TIEMPO TRANSCURRIDO	63%</a:t>
            </a:r>
            <a:r>
              <a:rPr lang="es-CO" sz="1100" b="1">
                <a:solidFill>
                  <a:srgbClr val="000000"/>
                </a:solidFill>
                <a:latin typeface="Work Sans"/>
              </a:rPr>
              <a:t>	</a:t>
            </a:r>
          </a:p>
        </p:txBody>
      </p:sp>
      <p:graphicFrame>
        <p:nvGraphicFramePr>
          <p:cNvPr id="11" name="Gráfico 10">
            <a:extLst>
              <a:ext uri="{FF2B5EF4-FFF2-40B4-BE49-F238E27FC236}">
                <a16:creationId xmlns:a16="http://schemas.microsoft.com/office/drawing/2014/main" id="{5C3783D9-4DEA-4FB7-A1A8-CE072C84DF7D}"/>
              </a:ext>
            </a:extLst>
          </p:cNvPr>
          <p:cNvGraphicFramePr>
            <a:graphicFrameLocks/>
          </p:cNvGraphicFramePr>
          <p:nvPr>
            <p:extLst/>
          </p:nvPr>
        </p:nvGraphicFramePr>
        <p:xfrm>
          <a:off x="307571" y="120015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659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70A0DAF-9B29-47A6-BD82-497716B43D33}"/>
              </a:ext>
            </a:extLst>
          </p:cNvPr>
          <p:cNvSpPr>
            <a:spLocks noGrp="1"/>
          </p:cNvSpPr>
          <p:nvPr>
            <p:ph type="body" sz="quarter" idx="10"/>
          </p:nvPr>
        </p:nvSpPr>
        <p:spPr>
          <a:xfrm>
            <a:off x="3585010" y="1845406"/>
            <a:ext cx="5504592" cy="1823827"/>
          </a:xfrm>
        </p:spPr>
        <p:txBody>
          <a:bodyPr/>
          <a:lstStyle/>
          <a:p>
            <a:pPr algn="ctr"/>
            <a:r>
              <a:rPr lang="es-ES"/>
              <a:t>Contrato de Obra Férreo Bogotá - Belencito y Dorada - Chiriguaná</a:t>
            </a:r>
          </a:p>
        </p:txBody>
      </p:sp>
    </p:spTree>
    <p:extLst>
      <p:ext uri="{BB962C8B-B14F-4D97-AF65-F5344CB8AC3E}">
        <p14:creationId xmlns:p14="http://schemas.microsoft.com/office/powerpoint/2010/main" val="1854791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8AFA99-93C6-4F20-853E-ACD590E68952}"/>
              </a:ext>
            </a:extLst>
          </p:cNvPr>
          <p:cNvSpPr>
            <a:spLocks noGrp="1"/>
          </p:cNvSpPr>
          <p:nvPr>
            <p:ph type="title"/>
          </p:nvPr>
        </p:nvSpPr>
        <p:spPr>
          <a:xfrm>
            <a:off x="293921" y="283423"/>
            <a:ext cx="4307700" cy="640198"/>
          </a:xfrm>
        </p:spPr>
        <p:txBody>
          <a:bodyPr/>
          <a:lstStyle/>
          <a:p>
            <a:r>
              <a:rPr lang="es-CO" sz="2000"/>
              <a:t>Temas de Gestión</a:t>
            </a:r>
          </a:p>
        </p:txBody>
      </p:sp>
      <p:graphicFrame>
        <p:nvGraphicFramePr>
          <p:cNvPr id="4" name="Tabla 3">
            <a:extLst>
              <a:ext uri="{FF2B5EF4-FFF2-40B4-BE49-F238E27FC236}">
                <a16:creationId xmlns:a16="http://schemas.microsoft.com/office/drawing/2014/main" id="{F53D556D-8237-4F7A-8969-29F9EA4B6B52}"/>
              </a:ext>
            </a:extLst>
          </p:cNvPr>
          <p:cNvGraphicFramePr>
            <a:graphicFrameLocks noGrp="1"/>
          </p:cNvGraphicFramePr>
          <p:nvPr>
            <p:extLst/>
          </p:nvPr>
        </p:nvGraphicFramePr>
        <p:xfrm>
          <a:off x="302992" y="1259376"/>
          <a:ext cx="8556157" cy="2682647"/>
        </p:xfrm>
        <a:graphic>
          <a:graphicData uri="http://schemas.openxmlformats.org/drawingml/2006/table">
            <a:tbl>
              <a:tblPr firstRow="1" bandRow="1">
                <a:tableStyleId>{93296810-A885-4BE3-A3E7-6D5BEEA58F35}</a:tableStyleId>
              </a:tblPr>
              <a:tblGrid>
                <a:gridCol w="1106052">
                  <a:extLst>
                    <a:ext uri="{9D8B030D-6E8A-4147-A177-3AD203B41FA5}">
                      <a16:colId xmlns:a16="http://schemas.microsoft.com/office/drawing/2014/main" val="451203888"/>
                    </a:ext>
                  </a:extLst>
                </a:gridCol>
                <a:gridCol w="3206187">
                  <a:extLst>
                    <a:ext uri="{9D8B030D-6E8A-4147-A177-3AD203B41FA5}">
                      <a16:colId xmlns:a16="http://schemas.microsoft.com/office/drawing/2014/main" val="2250085155"/>
                    </a:ext>
                  </a:extLst>
                </a:gridCol>
                <a:gridCol w="1188357">
                  <a:extLst>
                    <a:ext uri="{9D8B030D-6E8A-4147-A177-3AD203B41FA5}">
                      <a16:colId xmlns:a16="http://schemas.microsoft.com/office/drawing/2014/main" val="3980953213"/>
                    </a:ext>
                  </a:extLst>
                </a:gridCol>
                <a:gridCol w="3055561">
                  <a:extLst>
                    <a:ext uri="{9D8B030D-6E8A-4147-A177-3AD203B41FA5}">
                      <a16:colId xmlns:a16="http://schemas.microsoft.com/office/drawing/2014/main" val="3533805513"/>
                    </a:ext>
                  </a:extLst>
                </a:gridCol>
              </a:tblGrid>
              <a:tr h="396647">
                <a:tc>
                  <a:txBody>
                    <a:bodyPr/>
                    <a:lstStyle/>
                    <a:p>
                      <a:pPr algn="ctr"/>
                      <a:r>
                        <a:rPr lang="es-CO" sz="1200" u="none" strike="noStrike" cap="none">
                          <a:latin typeface="Work Sans"/>
                          <a:sym typeface="Work Sans"/>
                        </a:rPr>
                        <a:t>Área</a:t>
                      </a:r>
                      <a:endParaRPr lang="es-CO" sz="1200" b="1" i="0" u="none" strike="noStrike" cap="none">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a:latin typeface="Work Sans"/>
                          <a:sym typeface="Work Sans"/>
                        </a:rPr>
                        <a:t>Descripción</a:t>
                      </a:r>
                      <a:r>
                        <a:rPr lang="es-CO" sz="1200" u="none" strike="noStrike" cap="none">
                          <a:latin typeface="Work Sans"/>
                        </a:rPr>
                        <a:t> </a:t>
                      </a:r>
                      <a:endParaRPr lang="es-CO" sz="1200" b="1" i="0" u="none" strike="noStrike" cap="none">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a:latin typeface="Work Sans"/>
                          <a:sym typeface="Work Sans"/>
                        </a:rPr>
                        <a:t>Responsable</a:t>
                      </a:r>
                      <a:endParaRPr lang="es-CO" sz="1200" b="1" i="0" u="none" strike="noStrike" cap="none">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a:latin typeface="Work Sans"/>
                          <a:sym typeface="Work Sans"/>
                        </a:rPr>
                        <a:t>Trazabilidad</a:t>
                      </a:r>
                      <a:endParaRPr lang="es-CO" sz="1200" b="1" i="0" u="none" strike="noStrike" cap="none">
                        <a:solidFill>
                          <a:srgbClr val="0066CD"/>
                        </a:solidFill>
                        <a:latin typeface="Work Sans"/>
                        <a:ea typeface="+mn-ea"/>
                        <a:cs typeface="Arial" panose="020B0604020202020204" pitchFamily="34" charset="0"/>
                        <a:sym typeface="Work Sans"/>
                      </a:endParaRPr>
                    </a:p>
                  </a:txBody>
                  <a:tcPr anchor="ctr"/>
                </a:tc>
                <a:extLst>
                  <a:ext uri="{0D108BD9-81ED-4DB2-BD59-A6C34878D82A}">
                    <a16:rowId xmlns:a16="http://schemas.microsoft.com/office/drawing/2014/main" val="1509691849"/>
                  </a:ext>
                </a:extLst>
              </a:tr>
              <a:tr h="417706">
                <a:tc>
                  <a:txBody>
                    <a:bodyPr/>
                    <a:lstStyle/>
                    <a:p>
                      <a:pPr algn="ctr"/>
                      <a:r>
                        <a:rPr lang="es-MX" sz="1200" b="0" i="0" u="none" strike="noStrike" cap="none">
                          <a:solidFill>
                            <a:schemeClr val="dk1"/>
                          </a:solidFill>
                          <a:latin typeface="Work Sans"/>
                          <a:ea typeface="+mn-ea"/>
                          <a:cs typeface="+mn-cs"/>
                        </a:rPr>
                        <a:t>VJ</a:t>
                      </a:r>
                      <a:endParaRPr lang="es-MX" sz="1200" b="0" i="0" u="none" strike="noStrike" cap="none">
                        <a:solidFill>
                          <a:schemeClr val="dk1"/>
                        </a:solidFill>
                        <a:latin typeface="Work Sans"/>
                        <a:ea typeface="+mn-ea"/>
                        <a:cs typeface="+mn-cs"/>
                        <a:sym typeface="Work Sans"/>
                      </a:endParaRPr>
                    </a:p>
                  </a:txBody>
                  <a:tcPr anchor="ctr"/>
                </a:tc>
                <a:tc>
                  <a:txBody>
                    <a:bodyPr/>
                    <a:lstStyle/>
                    <a:p>
                      <a:r>
                        <a:rPr lang="es-MX" sz="1200" b="0" i="0" u="none" strike="noStrike" cap="none">
                          <a:solidFill>
                            <a:schemeClr val="dk1"/>
                          </a:solidFill>
                          <a:latin typeface="Work Sans"/>
                          <a:ea typeface="+mn-ea"/>
                          <a:cs typeface="+mn-cs"/>
                        </a:rPr>
                        <a:t>Elaboración Acto Administrativo de terminación del Contrato de Concesión.</a:t>
                      </a:r>
                      <a:endParaRPr lang="es-MX" sz="1200" b="0" i="0" u="none" strike="noStrike" cap="none">
                        <a:solidFill>
                          <a:schemeClr val="dk1"/>
                        </a:solidFill>
                        <a:latin typeface="Work Sans"/>
                        <a:ea typeface="+mn-ea"/>
                        <a:cs typeface="+mn-cs"/>
                        <a:sym typeface="Work Sans"/>
                      </a:endParaRPr>
                    </a:p>
                  </a:txBody>
                  <a:tcPr anchor="ctr"/>
                </a:tc>
                <a:tc>
                  <a:txBody>
                    <a:bodyPr/>
                    <a:lstStyle/>
                    <a:p>
                      <a:pPr algn="ctr"/>
                      <a:r>
                        <a:rPr lang="es-MX" sz="1200" b="0" i="0" u="none" strike="noStrike" cap="none">
                          <a:solidFill>
                            <a:schemeClr val="dk1"/>
                          </a:solidFill>
                          <a:latin typeface="Work Sans"/>
                          <a:ea typeface="+mn-ea"/>
                          <a:cs typeface="+mn-cs"/>
                        </a:rPr>
                        <a:t>VJ</a:t>
                      </a:r>
                      <a:endParaRPr lang="es-MX" sz="1200" b="0" i="0" u="none" strike="noStrike" cap="none">
                        <a:solidFill>
                          <a:schemeClr val="dk1"/>
                        </a:solidFill>
                        <a:latin typeface="Work Sans"/>
                        <a:ea typeface="+mn-ea"/>
                        <a:cs typeface="+mn-cs"/>
                        <a:sym typeface="Work Sans"/>
                      </a:endParaRPr>
                    </a:p>
                  </a:txBody>
                  <a:tcPr anchor="ctr"/>
                </a:tc>
                <a:tc>
                  <a:txBody>
                    <a:bodyPr/>
                    <a:lstStyle/>
                    <a:p>
                      <a:pPr algn="just"/>
                      <a:r>
                        <a:rPr lang="es-MX" sz="1200" b="0" i="0" u="none" strike="noStrike" cap="none">
                          <a:solidFill>
                            <a:schemeClr val="dk1"/>
                          </a:solidFill>
                          <a:latin typeface="Work Sans"/>
                          <a:ea typeface="+mn-ea"/>
                          <a:cs typeface="+mn-cs"/>
                        </a:rPr>
                        <a:t>Se envió Memorando al Vicepresidente Jurídico el día 3/04/2019 (Sin Respuesta)</a:t>
                      </a:r>
                      <a:endParaRPr lang="es-MX" sz="1200" b="0" i="0" u="none" strike="noStrike" cap="none">
                        <a:solidFill>
                          <a:schemeClr val="dk1"/>
                        </a:solidFill>
                        <a:latin typeface="Work Sans"/>
                        <a:ea typeface="+mn-ea"/>
                        <a:cs typeface="+mn-cs"/>
                        <a:sym typeface="Work Sans"/>
                      </a:endParaRPr>
                    </a:p>
                  </a:txBody>
                  <a:tcPr anchor="ctr"/>
                </a:tc>
                <a:extLst>
                  <a:ext uri="{0D108BD9-81ED-4DB2-BD59-A6C34878D82A}">
                    <a16:rowId xmlns:a16="http://schemas.microsoft.com/office/drawing/2014/main" val="3376339047"/>
                  </a:ext>
                </a:extLst>
              </a:tr>
              <a:tr h="426913">
                <a:tc>
                  <a:txBody>
                    <a:bodyPr/>
                    <a:lstStyle/>
                    <a:p>
                      <a:pPr algn="ctr"/>
                      <a:r>
                        <a:rPr lang="es-MX" sz="1200" b="0" i="0" u="none" strike="noStrike" cap="none">
                          <a:solidFill>
                            <a:schemeClr val="dk1"/>
                          </a:solidFill>
                          <a:latin typeface="Work Sans"/>
                          <a:ea typeface="+mn-ea"/>
                          <a:cs typeface="+mn-cs"/>
                          <a:sym typeface="Arial"/>
                        </a:rPr>
                        <a:t>VEJ</a:t>
                      </a:r>
                      <a:endParaRPr lang="es-CO" sz="1200" b="0" i="0" u="none" strike="noStrike" cap="none">
                        <a:solidFill>
                          <a:schemeClr val="dk1"/>
                        </a:solidFill>
                        <a:latin typeface="Work Sans"/>
                        <a:ea typeface="+mn-ea"/>
                        <a:cs typeface="+mn-cs"/>
                        <a:sym typeface="Arial"/>
                      </a:endParaRPr>
                    </a:p>
                  </a:txBody>
                  <a:tcPr anchor="ctr"/>
                </a:tc>
                <a:tc>
                  <a:txBody>
                    <a:bodyPr/>
                    <a:lstStyle/>
                    <a:p>
                      <a:pPr marL="0" marR="0" lvl="0" indent="0" algn="just" rtl="0" eaLnBrk="1" fontAlgn="auto" latinLnBrk="0" hangingPunct="1">
                        <a:lnSpc>
                          <a:spcPct val="100000"/>
                        </a:lnSpc>
                        <a:spcBef>
                          <a:spcPts val="0"/>
                        </a:spcBef>
                        <a:spcAft>
                          <a:spcPts val="0"/>
                        </a:spcAft>
                        <a:buFontTx/>
                        <a:buNone/>
                      </a:pPr>
                      <a:r>
                        <a:rPr lang="es-MX" sz="1200" b="0" i="0" u="none" strike="noStrike" cap="none">
                          <a:solidFill>
                            <a:schemeClr val="dk1"/>
                          </a:solidFill>
                          <a:latin typeface="Work Sans"/>
                          <a:ea typeface="+mn-ea"/>
                          <a:cs typeface="+mn-cs"/>
                        </a:rPr>
                        <a:t>Tasación Perjuicios. Nueva tasación de perjuicios solicitada a la Interventoría, para valores diferentes a la cláusula 116 de indemnización..</a:t>
                      </a:r>
                      <a:endParaRPr lang="es-MX" sz="1200" b="0" i="0" u="none" strike="noStrike" cap="none">
                        <a:solidFill>
                          <a:schemeClr val="dk1"/>
                        </a:solidFill>
                        <a:latin typeface="Work Sans"/>
                        <a:ea typeface="+mn-ea"/>
                        <a:cs typeface="+mn-cs"/>
                        <a:sym typeface="Arial"/>
                      </a:endParaRPr>
                    </a:p>
                  </a:txBody>
                  <a:tcPr anchor="ctr"/>
                </a:tc>
                <a:tc>
                  <a:txBody>
                    <a:bodyPr/>
                    <a:lstStyle/>
                    <a:p>
                      <a:pPr algn="ctr"/>
                      <a:r>
                        <a:rPr lang="es-MX" sz="1200" b="0" i="0" u="none" strike="noStrike" cap="none">
                          <a:solidFill>
                            <a:schemeClr val="dk1"/>
                          </a:solidFill>
                          <a:latin typeface="Work Sans"/>
                          <a:ea typeface="+mn-ea"/>
                          <a:cs typeface="+mn-cs"/>
                        </a:rPr>
                        <a:t>VEJ</a:t>
                      </a:r>
                      <a:endParaRPr lang="es-MX" sz="1200" b="0" i="0" u="none" strike="noStrike" cap="none">
                        <a:solidFill>
                          <a:schemeClr val="dk1"/>
                        </a:solidFill>
                        <a:latin typeface="Work Sans"/>
                        <a:ea typeface="+mn-ea"/>
                        <a:cs typeface="+mn-cs"/>
                        <a:sym typeface="Arial"/>
                      </a:endParaRPr>
                    </a:p>
                  </a:txBody>
                  <a:tcPr anchor="ctr"/>
                </a:tc>
                <a:tc>
                  <a:txBody>
                    <a:bodyPr/>
                    <a:lstStyle/>
                    <a:p>
                      <a:pPr algn="just"/>
                      <a:r>
                        <a:rPr lang="es-MX" sz="1200" b="0" i="0" u="none" strike="noStrike" cap="none">
                          <a:solidFill>
                            <a:schemeClr val="dk1"/>
                          </a:solidFill>
                          <a:latin typeface="Work Sans"/>
                          <a:ea typeface="+mn-ea"/>
                          <a:cs typeface="+mn-cs"/>
                        </a:rPr>
                        <a:t>Se envió nuevamente oficio al interventor. Se espera respuesta.</a:t>
                      </a:r>
                      <a:endParaRPr lang="es-MX" sz="1200" b="0" i="0" u="none" strike="noStrike" cap="none">
                        <a:solidFill>
                          <a:schemeClr val="dk1"/>
                        </a:solidFill>
                        <a:latin typeface="Work Sans"/>
                        <a:ea typeface="+mn-ea"/>
                        <a:cs typeface="+mn-cs"/>
                        <a:sym typeface="Arial"/>
                      </a:endParaRPr>
                    </a:p>
                  </a:txBody>
                  <a:tcPr anchor="ctr"/>
                </a:tc>
                <a:extLst>
                  <a:ext uri="{0D108BD9-81ED-4DB2-BD59-A6C34878D82A}">
                    <a16:rowId xmlns:a16="http://schemas.microsoft.com/office/drawing/2014/main" val="4123882062"/>
                  </a:ext>
                </a:extLst>
              </a:tr>
              <a:tr h="426913">
                <a:tc>
                  <a:txBody>
                    <a:bodyPr/>
                    <a:lstStyle/>
                    <a:p>
                      <a:pPr lvl="0" algn="ctr">
                        <a:buNone/>
                      </a:pPr>
                      <a:r>
                        <a:rPr lang="es-MX" sz="1200" b="0" i="0" u="none" strike="noStrike" cap="none">
                          <a:solidFill>
                            <a:schemeClr val="dk1"/>
                          </a:solidFill>
                          <a:latin typeface="Work Sans"/>
                          <a:ea typeface="+mn-ea"/>
                          <a:cs typeface="+mn-cs"/>
                        </a:rPr>
                        <a:t>VJ - VEJ</a:t>
                      </a:r>
                      <a:endParaRPr lang="es-MX" sz="1200" b="0" i="0" u="none" strike="noStrike" cap="none">
                        <a:solidFill>
                          <a:schemeClr val="dk1"/>
                        </a:solidFill>
                        <a:latin typeface="Work Sans"/>
                        <a:ea typeface="+mn-ea"/>
                        <a:cs typeface="+mn-cs"/>
                        <a:sym typeface="Arial"/>
                      </a:endParaRPr>
                    </a:p>
                  </a:txBody>
                  <a:tcPr anchor="ctr"/>
                </a:tc>
                <a:tc>
                  <a:txBody>
                    <a:bodyPr/>
                    <a:lstStyle/>
                    <a:p>
                      <a:pPr marL="0" lvl="0" indent="0" algn="just">
                        <a:lnSpc>
                          <a:spcPct val="100000"/>
                        </a:lnSpc>
                        <a:spcBef>
                          <a:spcPts val="0"/>
                        </a:spcBef>
                        <a:spcAft>
                          <a:spcPts val="0"/>
                        </a:spcAft>
                        <a:buNone/>
                      </a:pPr>
                      <a:r>
                        <a:rPr lang="es-MX" sz="1200" b="0" i="0" u="none" strike="noStrike" cap="none">
                          <a:solidFill>
                            <a:schemeClr val="dk1"/>
                          </a:solidFill>
                          <a:latin typeface="Work Sans"/>
                          <a:ea typeface="+mn-ea"/>
                          <a:cs typeface="+mn-cs"/>
                        </a:rPr>
                        <a:t>Concesionario NO pago costas y gastos del Tribunal de Arbitramento. Tribunal declaro extinta la cláusula compromisoria por esas pretensiones.</a:t>
                      </a:r>
                      <a:endParaRPr lang="es-MX" sz="1200" b="0" i="0" u="none" strike="noStrike" cap="none">
                        <a:solidFill>
                          <a:schemeClr val="dk1"/>
                        </a:solidFill>
                        <a:latin typeface="Work Sans"/>
                        <a:ea typeface="+mn-ea"/>
                        <a:cs typeface="+mn-cs"/>
                        <a:sym typeface="Arial"/>
                      </a:endParaRPr>
                    </a:p>
                  </a:txBody>
                  <a:tcPr anchor="ctr"/>
                </a:tc>
                <a:tc>
                  <a:txBody>
                    <a:bodyPr/>
                    <a:lstStyle/>
                    <a:p>
                      <a:pPr lvl="0" algn="ctr">
                        <a:buNone/>
                      </a:pPr>
                      <a:r>
                        <a:rPr lang="es-MX" sz="1200" b="0" i="0" u="none" strike="noStrike" cap="none">
                          <a:solidFill>
                            <a:schemeClr val="dk1"/>
                          </a:solidFill>
                          <a:latin typeface="Work Sans"/>
                          <a:ea typeface="+mn-ea"/>
                          <a:cs typeface="+mn-cs"/>
                        </a:rPr>
                        <a:t>VJ</a:t>
                      </a:r>
                      <a:endParaRPr lang="es-MX" sz="1200" b="0" i="0" u="none" strike="noStrike" cap="none">
                        <a:solidFill>
                          <a:schemeClr val="dk1"/>
                        </a:solidFill>
                        <a:latin typeface="Work Sans"/>
                        <a:ea typeface="+mn-ea"/>
                        <a:cs typeface="+mn-cs"/>
                        <a:sym typeface="Arial"/>
                      </a:endParaRPr>
                    </a:p>
                  </a:txBody>
                  <a:tcPr anchor="ctr"/>
                </a:tc>
                <a:tc>
                  <a:txBody>
                    <a:bodyPr/>
                    <a:lstStyle/>
                    <a:p>
                      <a:pPr lvl="0" algn="just">
                        <a:buNone/>
                      </a:pPr>
                      <a:r>
                        <a:rPr lang="es-MX" sz="1200" b="0" i="0" u="none" strike="noStrike" cap="none">
                          <a:solidFill>
                            <a:schemeClr val="dk1"/>
                          </a:solidFill>
                          <a:latin typeface="Work Sans"/>
                          <a:ea typeface="+mn-ea"/>
                          <a:cs typeface="+mn-cs"/>
                        </a:rPr>
                        <a:t>Se informó esta situación a la VEJ, de cara al proceso de Terminación Anticipada.</a:t>
                      </a:r>
                      <a:endParaRPr lang="es-MX" sz="1200" b="0" i="0" u="none" strike="noStrike" cap="none">
                        <a:solidFill>
                          <a:schemeClr val="dk1"/>
                        </a:solidFill>
                        <a:latin typeface="Work Sans"/>
                        <a:ea typeface="+mn-ea"/>
                        <a:cs typeface="+mn-cs"/>
                        <a:sym typeface="Arial"/>
                      </a:endParaRPr>
                    </a:p>
                  </a:txBody>
                  <a:tcPr anchor="ctr"/>
                </a:tc>
                <a:extLst>
                  <a:ext uri="{0D108BD9-81ED-4DB2-BD59-A6C34878D82A}">
                    <a16:rowId xmlns:a16="http://schemas.microsoft.com/office/drawing/2014/main" val="2474015301"/>
                  </a:ext>
                </a:extLst>
              </a:tr>
            </a:tbl>
          </a:graphicData>
        </a:graphic>
      </p:graphicFrame>
    </p:spTree>
    <p:extLst>
      <p:ext uri="{BB962C8B-B14F-4D97-AF65-F5344CB8AC3E}">
        <p14:creationId xmlns:p14="http://schemas.microsoft.com/office/powerpoint/2010/main" val="66050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5F3F3949-DBA2-4EA3-8CFE-E652D0AE9C97}"/>
              </a:ext>
            </a:extLst>
          </p:cNvPr>
          <p:cNvSpPr>
            <a:spLocks noGrp="1"/>
          </p:cNvSpPr>
          <p:nvPr>
            <p:ph type="title"/>
          </p:nvPr>
        </p:nvSpPr>
        <p:spPr>
          <a:xfrm>
            <a:off x="492900" y="298663"/>
            <a:ext cx="2821800" cy="640198"/>
          </a:xfrm>
        </p:spPr>
        <p:txBody>
          <a:bodyPr/>
          <a:lstStyle/>
          <a:p>
            <a:r>
              <a:rPr lang="es-CO" sz="2000"/>
              <a:t>Metas 2019</a:t>
            </a:r>
          </a:p>
        </p:txBody>
      </p:sp>
      <p:graphicFrame>
        <p:nvGraphicFramePr>
          <p:cNvPr id="3" name="Tabla 2">
            <a:extLst>
              <a:ext uri="{FF2B5EF4-FFF2-40B4-BE49-F238E27FC236}">
                <a16:creationId xmlns:a16="http://schemas.microsoft.com/office/drawing/2014/main" id="{BAA8DDF9-D002-419B-9742-2B2EF1B6DB0D}"/>
              </a:ext>
            </a:extLst>
          </p:cNvPr>
          <p:cNvGraphicFramePr>
            <a:graphicFrameLocks noGrp="1"/>
          </p:cNvGraphicFramePr>
          <p:nvPr>
            <p:extLst/>
          </p:nvPr>
        </p:nvGraphicFramePr>
        <p:xfrm>
          <a:off x="492900" y="1288341"/>
          <a:ext cx="8144538" cy="2473960"/>
        </p:xfrm>
        <a:graphic>
          <a:graphicData uri="http://schemas.openxmlformats.org/drawingml/2006/table">
            <a:tbl>
              <a:tblPr firstRow="1" bandRow="1">
                <a:tableStyleId>{93296810-A885-4BE3-A3E7-6D5BEEA58F35}</a:tableStyleId>
              </a:tblPr>
              <a:tblGrid>
                <a:gridCol w="610841">
                  <a:extLst>
                    <a:ext uri="{9D8B030D-6E8A-4147-A177-3AD203B41FA5}">
                      <a16:colId xmlns:a16="http://schemas.microsoft.com/office/drawing/2014/main" val="2145953440"/>
                    </a:ext>
                  </a:extLst>
                </a:gridCol>
                <a:gridCol w="7533697">
                  <a:extLst>
                    <a:ext uri="{9D8B030D-6E8A-4147-A177-3AD203B41FA5}">
                      <a16:colId xmlns:a16="http://schemas.microsoft.com/office/drawing/2014/main" val="2429894738"/>
                    </a:ext>
                  </a:extLst>
                </a:gridCol>
              </a:tblGrid>
              <a:tr h="370840">
                <a:tc gridSpan="2">
                  <a:txBody>
                    <a:bodyPr/>
                    <a:lstStyle/>
                    <a:p>
                      <a:r>
                        <a:rPr lang="es-CO" sz="1200">
                          <a:latin typeface="Work Sans"/>
                        </a:rPr>
                        <a:t>METAS 2019</a:t>
                      </a:r>
                    </a:p>
                  </a:txBody>
                  <a:tcPr/>
                </a:tc>
                <a:tc hMerge="1">
                  <a:txBody>
                    <a:bodyPr/>
                    <a:lstStyle/>
                    <a:p>
                      <a:endParaRPr lang="es-CO"/>
                    </a:p>
                  </a:txBody>
                  <a:tcPr/>
                </a:tc>
                <a:extLst>
                  <a:ext uri="{0D108BD9-81ED-4DB2-BD59-A6C34878D82A}">
                    <a16:rowId xmlns:a16="http://schemas.microsoft.com/office/drawing/2014/main" val="536987127"/>
                  </a:ext>
                </a:extLst>
              </a:tr>
              <a:tr h="370840">
                <a:tc>
                  <a:txBody>
                    <a:bodyPr/>
                    <a:lstStyle/>
                    <a:p>
                      <a:pPr algn="ctr"/>
                      <a:r>
                        <a:rPr lang="es-CO" sz="1200">
                          <a:latin typeface="Work Sans"/>
                        </a:rPr>
                        <a:t>1</a:t>
                      </a:r>
                    </a:p>
                  </a:txBody>
                  <a:tcPr/>
                </a:tc>
                <a:tc>
                  <a:txBody>
                    <a:bodyPr/>
                    <a:lstStyle/>
                    <a:p>
                      <a:pPr algn="just"/>
                      <a:r>
                        <a:rPr lang="es-MX" sz="1200" b="1">
                          <a:latin typeface="Work Sans"/>
                        </a:rPr>
                        <a:t>FDP</a:t>
                      </a:r>
                      <a:r>
                        <a:rPr lang="es-MX" sz="1200">
                          <a:latin typeface="Work Sans"/>
                        </a:rPr>
                        <a:t>: Si procede la terminación anticipada del contrato de concesión por causa imputable a Ferrocarril del Pacífico, el componente jurídico debe proceder a elaborar el acto administrativo de terminación del contrato de concesión e iniciar la reversión y liquidación del mismo. Conforme lo indica la resolución 0822 de 2018 y la resolución 1284 de 2018.</a:t>
                      </a:r>
                      <a:endParaRPr lang="es-CO" sz="1200">
                        <a:latin typeface="Work Sans"/>
                      </a:endParaRPr>
                    </a:p>
                  </a:txBody>
                  <a:tcPr/>
                </a:tc>
                <a:extLst>
                  <a:ext uri="{0D108BD9-81ED-4DB2-BD59-A6C34878D82A}">
                    <a16:rowId xmlns:a16="http://schemas.microsoft.com/office/drawing/2014/main" val="2616967099"/>
                  </a:ext>
                </a:extLst>
              </a:tr>
              <a:tr h="370840">
                <a:tc>
                  <a:txBody>
                    <a:bodyPr/>
                    <a:lstStyle/>
                    <a:p>
                      <a:pPr algn="ctr"/>
                      <a:r>
                        <a:rPr lang="es-MX" sz="1200">
                          <a:latin typeface="Work Sans"/>
                        </a:rPr>
                        <a:t>2</a:t>
                      </a:r>
                      <a:endParaRPr lang="es-CO" sz="1200">
                        <a:latin typeface="Work Sans"/>
                      </a:endParaRPr>
                    </a:p>
                  </a:txBody>
                  <a:tcPr/>
                </a:tc>
                <a:tc>
                  <a:txBody>
                    <a:bodyPr/>
                    <a:lstStyle/>
                    <a:p>
                      <a:pPr lvl="2" algn="just"/>
                      <a:r>
                        <a:rPr lang="es-MX" sz="1200" b="1">
                          <a:latin typeface="Work Sans"/>
                        </a:rPr>
                        <a:t>FDP</a:t>
                      </a:r>
                      <a:r>
                        <a:rPr lang="es-MX" sz="1200">
                          <a:latin typeface="Work Sans"/>
                        </a:rPr>
                        <a:t>: Se solicito el inicio de proceso de caducidad del contrato de Concesión 09-CONP-98, el día 20 de junio de 2019. </a:t>
                      </a:r>
                      <a:endParaRPr lang="es-CO" sz="1200">
                        <a:latin typeface="Work Sans"/>
                      </a:endParaRPr>
                    </a:p>
                  </a:txBody>
                  <a:tcPr/>
                </a:tc>
                <a:extLst>
                  <a:ext uri="{0D108BD9-81ED-4DB2-BD59-A6C34878D82A}">
                    <a16:rowId xmlns:a16="http://schemas.microsoft.com/office/drawing/2014/main" val="630404501"/>
                  </a:ext>
                </a:extLst>
              </a:tr>
              <a:tr h="370840">
                <a:tc>
                  <a:txBody>
                    <a:bodyPr/>
                    <a:lstStyle/>
                    <a:p>
                      <a:pPr algn="ctr"/>
                      <a:r>
                        <a:rPr lang="es-CO" sz="1200">
                          <a:latin typeface="Work Sans"/>
                        </a:rPr>
                        <a:t>2</a:t>
                      </a:r>
                    </a:p>
                  </a:txBody>
                  <a:tcPr/>
                </a:tc>
                <a:tc>
                  <a:txBody>
                    <a:bodyPr/>
                    <a:lstStyle/>
                    <a:p>
                      <a:pPr algn="just"/>
                      <a:r>
                        <a:rPr lang="es-MX" sz="1200" b="1">
                          <a:latin typeface="Work Sans"/>
                        </a:rPr>
                        <a:t>TDO</a:t>
                      </a:r>
                      <a:r>
                        <a:rPr lang="es-MX" sz="1200">
                          <a:latin typeface="Work Sans"/>
                        </a:rPr>
                        <a:t>: Construcción de la Variante  Férrea de Caimalito (3,3km).</a:t>
                      </a:r>
                    </a:p>
                    <a:p>
                      <a:pPr lvl="2" algn="just"/>
                      <a:r>
                        <a:rPr lang="es-MX" sz="1200">
                          <a:latin typeface="Work Sans"/>
                        </a:rPr>
                        <a:t>Construcción parcial tramo entre Variantes (10,6km).</a:t>
                      </a:r>
                    </a:p>
                    <a:p>
                      <a:pPr lvl="2" algn="just"/>
                      <a:r>
                        <a:rPr lang="es-MX" sz="1200">
                          <a:latin typeface="Work Sans"/>
                        </a:rPr>
                        <a:t>Diseños puente la vieja (Long 80m)</a:t>
                      </a:r>
                    </a:p>
                    <a:p>
                      <a:pPr lvl="2" algn="just"/>
                      <a:r>
                        <a:rPr lang="es-MX" sz="1200">
                          <a:latin typeface="Work Sans"/>
                        </a:rPr>
                        <a:t>Diseños Viaducto humedales: (Long </a:t>
                      </a:r>
                      <a:r>
                        <a:rPr lang="es-MX" sz="1200" err="1">
                          <a:latin typeface="Work Sans"/>
                        </a:rPr>
                        <a:t>aprox</a:t>
                      </a:r>
                      <a:r>
                        <a:rPr lang="es-MX" sz="1200">
                          <a:latin typeface="Work Sans"/>
                        </a:rPr>
                        <a:t> 400m)</a:t>
                      </a:r>
                      <a:endParaRPr lang="es-CO" sz="1200">
                        <a:latin typeface="Work Sans"/>
                      </a:endParaRPr>
                    </a:p>
                  </a:txBody>
                  <a:tcPr/>
                </a:tc>
                <a:extLst>
                  <a:ext uri="{0D108BD9-81ED-4DB2-BD59-A6C34878D82A}">
                    <a16:rowId xmlns:a16="http://schemas.microsoft.com/office/drawing/2014/main" val="3280314774"/>
                  </a:ext>
                </a:extLst>
              </a:tr>
            </a:tbl>
          </a:graphicData>
        </a:graphic>
      </p:graphicFrame>
    </p:spTree>
    <p:extLst>
      <p:ext uri="{BB962C8B-B14F-4D97-AF65-F5344CB8AC3E}">
        <p14:creationId xmlns:p14="http://schemas.microsoft.com/office/powerpoint/2010/main" val="20193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5" name="Google Shape;216;p28">
            <a:extLst>
              <a:ext uri="{FF2B5EF4-FFF2-40B4-BE49-F238E27FC236}">
                <a16:creationId xmlns:a16="http://schemas.microsoft.com/office/drawing/2014/main" id="{7DCCDE1D-D515-4FF3-BA65-7D3499D5273E}"/>
              </a:ext>
            </a:extLst>
          </p:cNvPr>
          <p:cNvSpPr txBox="1">
            <a:spLocks/>
          </p:cNvSpPr>
          <p:nvPr/>
        </p:nvSpPr>
        <p:spPr>
          <a:xfrm>
            <a:off x="151713" y="-78409"/>
            <a:ext cx="7707343" cy="6438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r>
              <a:rPr lang="es-CO" sz="2000"/>
              <a:t>Registro Fotográfico – Tramo Tren de Occidente</a:t>
            </a:r>
          </a:p>
        </p:txBody>
      </p:sp>
      <p:pic>
        <p:nvPicPr>
          <p:cNvPr id="13" name="Imagen 12">
            <a:extLst>
              <a:ext uri="{FF2B5EF4-FFF2-40B4-BE49-F238E27FC236}">
                <a16:creationId xmlns:a16="http://schemas.microsoft.com/office/drawing/2014/main" id="{AB74709E-2594-4745-A393-0C9BD1025A60}"/>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0" y="3268576"/>
            <a:ext cx="3203096" cy="1874924"/>
          </a:xfrm>
          <a:prstGeom prst="rect">
            <a:avLst/>
          </a:prstGeom>
          <a:noFill/>
          <a:ln>
            <a:noFill/>
          </a:ln>
        </p:spPr>
      </p:pic>
      <p:pic>
        <p:nvPicPr>
          <p:cNvPr id="17" name="Imagen 16">
            <a:extLst>
              <a:ext uri="{FF2B5EF4-FFF2-40B4-BE49-F238E27FC236}">
                <a16:creationId xmlns:a16="http://schemas.microsoft.com/office/drawing/2014/main" id="{A1C063A3-4490-4885-AC80-5E13178D564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904" y="3268577"/>
            <a:ext cx="3203096" cy="1874923"/>
          </a:xfrm>
          <a:prstGeom prst="rect">
            <a:avLst/>
          </a:prstGeom>
          <a:noFill/>
          <a:ln>
            <a:noFill/>
          </a:ln>
        </p:spPr>
      </p:pic>
      <p:sp>
        <p:nvSpPr>
          <p:cNvPr id="3" name="Rectángulo 2">
            <a:extLst>
              <a:ext uri="{FF2B5EF4-FFF2-40B4-BE49-F238E27FC236}">
                <a16:creationId xmlns:a16="http://schemas.microsoft.com/office/drawing/2014/main" id="{5E810A70-82EB-4341-9088-BC81DB4D6879}"/>
              </a:ext>
            </a:extLst>
          </p:cNvPr>
          <p:cNvSpPr/>
          <p:nvPr/>
        </p:nvSpPr>
        <p:spPr>
          <a:xfrm>
            <a:off x="5860473" y="2853078"/>
            <a:ext cx="2286000" cy="415498"/>
          </a:xfrm>
          <a:prstGeom prst="rect">
            <a:avLst/>
          </a:prstGeom>
        </p:spPr>
        <p:txBody>
          <a:bodyPr wrap="square">
            <a:spAutoFit/>
          </a:bodyPr>
          <a:lstStyle/>
          <a:p>
            <a:r>
              <a:rPr lang="es-MX" sz="1000"/>
              <a:t>Instalación de </a:t>
            </a:r>
            <a:r>
              <a:rPr lang="es-MX" sz="1000" err="1"/>
              <a:t>polisombra</a:t>
            </a:r>
            <a:r>
              <a:rPr lang="es-MX" sz="1000"/>
              <a:t> zona de acopio de elementos de vía</a:t>
            </a:r>
            <a:endParaRPr lang="es-CO" sz="1000"/>
          </a:p>
        </p:txBody>
      </p:sp>
      <p:sp>
        <p:nvSpPr>
          <p:cNvPr id="4" name="Rectángulo 3">
            <a:extLst>
              <a:ext uri="{FF2B5EF4-FFF2-40B4-BE49-F238E27FC236}">
                <a16:creationId xmlns:a16="http://schemas.microsoft.com/office/drawing/2014/main" id="{4438142F-3763-4464-BAA0-C0D4FA496A94}"/>
              </a:ext>
            </a:extLst>
          </p:cNvPr>
          <p:cNvSpPr/>
          <p:nvPr/>
        </p:nvSpPr>
        <p:spPr>
          <a:xfrm>
            <a:off x="-40215" y="2835637"/>
            <a:ext cx="3203096" cy="400110"/>
          </a:xfrm>
          <a:prstGeom prst="rect">
            <a:avLst/>
          </a:prstGeom>
        </p:spPr>
        <p:txBody>
          <a:bodyPr wrap="square">
            <a:spAutoFit/>
          </a:bodyPr>
          <a:lstStyle/>
          <a:p>
            <a:r>
              <a:rPr lang="es-MX" sz="1000"/>
              <a:t>Adecuación de vía alterna para ingreso de volquetas en sector de Puerto Caldas</a:t>
            </a:r>
            <a:endParaRPr lang="es-CO" sz="1000"/>
          </a:p>
        </p:txBody>
      </p:sp>
      <p:pic>
        <p:nvPicPr>
          <p:cNvPr id="20" name="Imagen 19">
            <a:extLst>
              <a:ext uri="{FF2B5EF4-FFF2-40B4-BE49-F238E27FC236}">
                <a16:creationId xmlns:a16="http://schemas.microsoft.com/office/drawing/2014/main" id="{C1F7564E-81C5-4083-87F6-6C9D1C6B18F2}"/>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1" y="457468"/>
            <a:ext cx="3203095" cy="1708389"/>
          </a:xfrm>
          <a:prstGeom prst="rect">
            <a:avLst/>
          </a:prstGeom>
          <a:noFill/>
          <a:ln>
            <a:noFill/>
          </a:ln>
        </p:spPr>
      </p:pic>
      <p:sp>
        <p:nvSpPr>
          <p:cNvPr id="5" name="Rectángulo 4">
            <a:extLst>
              <a:ext uri="{FF2B5EF4-FFF2-40B4-BE49-F238E27FC236}">
                <a16:creationId xmlns:a16="http://schemas.microsoft.com/office/drawing/2014/main" id="{142D67AF-F3E2-44C1-92B8-7CC9348E0A33}"/>
              </a:ext>
            </a:extLst>
          </p:cNvPr>
          <p:cNvSpPr/>
          <p:nvPr/>
        </p:nvSpPr>
        <p:spPr>
          <a:xfrm>
            <a:off x="-40215" y="2209748"/>
            <a:ext cx="3203095" cy="400110"/>
          </a:xfrm>
          <a:prstGeom prst="rect">
            <a:avLst/>
          </a:prstGeom>
        </p:spPr>
        <p:txBody>
          <a:bodyPr wrap="square">
            <a:spAutoFit/>
          </a:bodyPr>
          <a:lstStyle/>
          <a:p>
            <a:r>
              <a:rPr lang="es-MX" sz="1000"/>
              <a:t>Adecuación de vía alterna para ingreso de volquetas en sector de Puerto Caldas</a:t>
            </a:r>
            <a:endParaRPr lang="es-CO" sz="1000"/>
          </a:p>
        </p:txBody>
      </p:sp>
      <p:pic>
        <p:nvPicPr>
          <p:cNvPr id="24" name="Imagen 23">
            <a:extLst>
              <a:ext uri="{FF2B5EF4-FFF2-40B4-BE49-F238E27FC236}">
                <a16:creationId xmlns:a16="http://schemas.microsoft.com/office/drawing/2014/main" id="{B7AA8592-386F-4937-9E71-C8A528BDF059}"/>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5940904" y="457468"/>
            <a:ext cx="3203095" cy="1708389"/>
          </a:xfrm>
          <a:prstGeom prst="rect">
            <a:avLst/>
          </a:prstGeom>
          <a:noFill/>
          <a:ln>
            <a:noFill/>
          </a:ln>
        </p:spPr>
      </p:pic>
      <p:sp>
        <p:nvSpPr>
          <p:cNvPr id="6" name="Rectángulo 5">
            <a:extLst>
              <a:ext uri="{FF2B5EF4-FFF2-40B4-BE49-F238E27FC236}">
                <a16:creationId xmlns:a16="http://schemas.microsoft.com/office/drawing/2014/main" id="{FEC1C309-646E-43D3-9993-B32D9F37EB48}"/>
              </a:ext>
            </a:extLst>
          </p:cNvPr>
          <p:cNvSpPr/>
          <p:nvPr/>
        </p:nvSpPr>
        <p:spPr>
          <a:xfrm>
            <a:off x="5940904" y="2263246"/>
            <a:ext cx="2690160" cy="246221"/>
          </a:xfrm>
          <a:prstGeom prst="rect">
            <a:avLst/>
          </a:prstGeom>
        </p:spPr>
        <p:txBody>
          <a:bodyPr wrap="none">
            <a:spAutoFit/>
          </a:bodyPr>
          <a:lstStyle/>
          <a:p>
            <a:r>
              <a:rPr lang="es-CO" sz="1000"/>
              <a:t>Inicio de arme provisional variante Caimalito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 name="Marcador de texto 2">
            <a:extLst>
              <a:ext uri="{FF2B5EF4-FFF2-40B4-BE49-F238E27FC236}">
                <a16:creationId xmlns:a16="http://schemas.microsoft.com/office/drawing/2014/main" id="{20BCFD23-8760-4F79-8B68-8806901FB125}"/>
              </a:ext>
            </a:extLst>
          </p:cNvPr>
          <p:cNvSpPr txBox="1">
            <a:spLocks/>
          </p:cNvSpPr>
          <p:nvPr/>
        </p:nvSpPr>
        <p:spPr>
          <a:xfrm>
            <a:off x="3226603" y="2026728"/>
            <a:ext cx="5364982" cy="1349375"/>
          </a:xfrm>
          <a:prstGeom prst="rect">
            <a:avLst/>
          </a:prstGeom>
          <a:no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L="95250" marR="0" lvl="0" indent="0" algn="r" rtl="0">
              <a:lnSpc>
                <a:spcPct val="90000"/>
              </a:lnSpc>
              <a:spcBef>
                <a:spcPts val="800"/>
              </a:spcBef>
              <a:spcAft>
                <a:spcPts val="0"/>
              </a:spcAft>
              <a:buClr>
                <a:srgbClr val="0054BC"/>
              </a:buClr>
              <a:buSzPts val="2100"/>
              <a:buFont typeface="Arial"/>
              <a:buNone/>
              <a:defRPr sz="30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r>
              <a:rPr lang="es-CO"/>
              <a:t>Proyecto Red Férrea del Atlántico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7"/>
          <p:cNvSpPr txBox="1">
            <a:spLocks noGrp="1"/>
          </p:cNvSpPr>
          <p:nvPr>
            <p:ph type="title"/>
          </p:nvPr>
        </p:nvSpPr>
        <p:spPr>
          <a:xfrm>
            <a:off x="16407" y="1999"/>
            <a:ext cx="7356663" cy="640198"/>
          </a:xfrm>
          <a:prstGeom prst="rect">
            <a:avLst/>
          </a:prstGeom>
          <a:noFill/>
          <a:ln>
            <a:noFill/>
          </a:ln>
        </p:spPr>
        <p:txBody>
          <a:bodyPr spcFirstLastPara="1" wrap="square" lIns="68575" tIns="34275" rIns="68575" bIns="34275" anchor="ctr" anchorCtr="0">
            <a:noAutofit/>
          </a:bodyPr>
          <a:lstStyle/>
          <a:p>
            <a:pPr lvl="0"/>
            <a:r>
              <a:rPr lang="es-CO" sz="2400"/>
              <a:t>RED FÉRREA DEL ATLÁNTICO</a:t>
            </a:r>
            <a:endParaRPr sz="2400"/>
          </a:p>
        </p:txBody>
      </p:sp>
      <p:graphicFrame>
        <p:nvGraphicFramePr>
          <p:cNvPr id="4" name="Tabla 3">
            <a:extLst>
              <a:ext uri="{FF2B5EF4-FFF2-40B4-BE49-F238E27FC236}">
                <a16:creationId xmlns:a16="http://schemas.microsoft.com/office/drawing/2014/main" id="{1C83910D-10F3-4C30-972D-3F6A27E06C7A}"/>
              </a:ext>
            </a:extLst>
          </p:cNvPr>
          <p:cNvGraphicFramePr>
            <a:graphicFrameLocks noGrp="1"/>
          </p:cNvGraphicFramePr>
          <p:nvPr>
            <p:extLst/>
          </p:nvPr>
        </p:nvGraphicFramePr>
        <p:xfrm>
          <a:off x="294240" y="558760"/>
          <a:ext cx="3953670" cy="1822450"/>
        </p:xfrm>
        <a:graphic>
          <a:graphicData uri="http://schemas.openxmlformats.org/drawingml/2006/table">
            <a:tbl>
              <a:tblPr firstRow="1" bandRow="1">
                <a:tableStyleId>{93296810-A885-4BE3-A3E7-6D5BEEA58F35}</a:tableStyleId>
              </a:tblPr>
              <a:tblGrid>
                <a:gridCol w="2268090">
                  <a:extLst>
                    <a:ext uri="{9D8B030D-6E8A-4147-A177-3AD203B41FA5}">
                      <a16:colId xmlns:a16="http://schemas.microsoft.com/office/drawing/2014/main" val="20000"/>
                    </a:ext>
                  </a:extLst>
                </a:gridCol>
                <a:gridCol w="1685580">
                  <a:extLst>
                    <a:ext uri="{9D8B030D-6E8A-4147-A177-3AD203B41FA5}">
                      <a16:colId xmlns:a16="http://schemas.microsoft.com/office/drawing/2014/main" val="20001"/>
                    </a:ext>
                  </a:extLst>
                </a:gridCol>
              </a:tblGrid>
              <a:tr h="243351">
                <a:tc gridSpan="2">
                  <a:txBody>
                    <a:bodyPr/>
                    <a:lstStyle/>
                    <a:p>
                      <a:pPr algn="ctr"/>
                      <a:r>
                        <a:rPr lang="es-ES_tradnl" sz="1100" u="none" strike="noStrike" kern="1200" cap="none">
                          <a:latin typeface="Work Sans"/>
                          <a:sym typeface="Arial"/>
                        </a:rPr>
                        <a:t>INFORMACIÓN GENERAL</a:t>
                      </a:r>
                      <a:endParaRPr lang="es-ES_tradnl" sz="110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tc>
                <a:tc hMerge="1">
                  <a:txBody>
                    <a:bodyPr/>
                    <a:lstStyle/>
                    <a:p>
                      <a:endParaRPr lang="es-ES_tradnl"/>
                    </a:p>
                  </a:txBody>
                  <a:tcPr/>
                </a:tc>
                <a:extLst>
                  <a:ext uri="{0D108BD9-81ED-4DB2-BD59-A6C34878D82A}">
                    <a16:rowId xmlns:a16="http://schemas.microsoft.com/office/drawing/2014/main" val="10000"/>
                  </a:ext>
                </a:extLst>
              </a:tr>
              <a:tr h="292499">
                <a:tc>
                  <a:txBody>
                    <a:bodyPr/>
                    <a:lstStyle/>
                    <a:p>
                      <a:pPr marL="0" algn="l" rtl="0"/>
                      <a:r>
                        <a:rPr lang="es-ES" sz="1050" b="0" i="0" u="none" strike="noStrike" kern="1200" cap="none">
                          <a:solidFill>
                            <a:schemeClr val="dk1"/>
                          </a:solidFill>
                          <a:latin typeface="Work Sans"/>
                          <a:ea typeface="+mn-ea"/>
                          <a:cs typeface="+mn-cs"/>
                          <a:sym typeface="Arial"/>
                        </a:rPr>
                        <a:t>Valor del proyecto</a:t>
                      </a:r>
                      <a:endParaRPr lang="es-CO" sz="1050" b="0" i="0" u="none" strike="noStrike" kern="1200" cap="none">
                        <a:solidFill>
                          <a:schemeClr val="dk1"/>
                        </a:solidFill>
                        <a:latin typeface="Work Sans"/>
                        <a:ea typeface="+mn-ea"/>
                        <a:cs typeface="+mn-cs"/>
                        <a:sym typeface="Arial"/>
                      </a:endParaRPr>
                    </a:p>
                  </a:txBody>
                  <a:tcPr marL="47478" marR="47478" marT="23740" marB="23740" anchor="ctr"/>
                </a:tc>
                <a:tc>
                  <a:txBody>
                    <a:bodyPr/>
                    <a:lstStyle/>
                    <a:p>
                      <a:pPr algn="ctr" fontAlgn="b"/>
                      <a:r>
                        <a:rPr lang="es-CO" sz="1050" b="0" i="0" u="none" strike="noStrike" kern="1200" cap="none">
                          <a:solidFill>
                            <a:schemeClr val="dk1"/>
                          </a:solidFill>
                          <a:latin typeface="Work Sans"/>
                          <a:ea typeface="+mn-ea"/>
                          <a:cs typeface="+mn-cs"/>
                          <a:sym typeface="Arial"/>
                        </a:rPr>
                        <a:t>Indeterminado</a:t>
                      </a:r>
                      <a:r>
                        <a:rPr lang="es-CO" sz="1050" b="0" i="0" u="none" strike="noStrike" kern="1200" cap="none">
                          <a:solidFill>
                            <a:schemeClr val="dk1"/>
                          </a:solidFill>
                          <a:latin typeface="Work Sans"/>
                          <a:ea typeface="+mn-ea"/>
                          <a:cs typeface="+mn-cs"/>
                        </a:rPr>
                        <a:t>***</a:t>
                      </a:r>
                      <a:endParaRPr lang="es-CO" sz="1050" b="0" i="0" u="none" strike="noStrike" kern="1200" cap="none">
                        <a:solidFill>
                          <a:schemeClr val="dk1"/>
                        </a:solidFill>
                        <a:latin typeface="Work Sans"/>
                        <a:ea typeface="+mn-ea"/>
                        <a:cs typeface="+mn-cs"/>
                        <a:sym typeface="Arial"/>
                      </a:endParaRPr>
                    </a:p>
                  </a:txBody>
                  <a:tcPr marL="0" marR="0" marT="0" marB="0" anchor="ctr"/>
                </a:tc>
                <a:extLst>
                  <a:ext uri="{0D108BD9-81ED-4DB2-BD59-A6C34878D82A}">
                    <a16:rowId xmlns:a16="http://schemas.microsoft.com/office/drawing/2014/main" val="10001"/>
                  </a:ext>
                </a:extLst>
              </a:tr>
              <a:tr h="228004">
                <a:tc>
                  <a:txBody>
                    <a:bodyPr/>
                    <a:lstStyle/>
                    <a:p>
                      <a:pPr marL="0" algn="l" defTabSz="914400" rtl="0" eaLnBrk="1" latinLnBrk="0" hangingPunct="1"/>
                      <a:r>
                        <a:rPr lang="es-CO" sz="1050" b="0" i="0" u="none" strike="noStrike" kern="1200" cap="none">
                          <a:solidFill>
                            <a:schemeClr val="dk1"/>
                          </a:solidFill>
                          <a:latin typeface="Work Sans"/>
                          <a:ea typeface="+mn-ea"/>
                          <a:cs typeface="+mn-cs"/>
                          <a:sym typeface="Arial"/>
                        </a:rPr>
                        <a:t>Fecha de </a:t>
                      </a:r>
                      <a:r>
                        <a:rPr lang="es-CO" sz="1050" b="0" i="0" u="none" strike="noStrike" kern="1200" cap="none">
                          <a:solidFill>
                            <a:schemeClr val="dk1"/>
                          </a:solidFill>
                          <a:latin typeface="Work Sans"/>
                          <a:ea typeface="+mn-ea"/>
                          <a:cs typeface="+mn-cs"/>
                          <a:sym typeface="Work Sans"/>
                        </a:rPr>
                        <a:t>Firma de Contrato</a:t>
                      </a: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a:solidFill>
                            <a:schemeClr val="dk1"/>
                          </a:solidFill>
                          <a:latin typeface="Work Sans"/>
                          <a:ea typeface="+mn-ea"/>
                          <a:cs typeface="+mn-cs"/>
                          <a:sym typeface="Arial"/>
                        </a:rPr>
                        <a:t>09/09/1999</a:t>
                      </a:r>
                    </a:p>
                  </a:txBody>
                  <a:tcPr marL="0" marR="0" marT="0" marB="0" anchor="ctr"/>
                </a:tc>
                <a:extLst>
                  <a:ext uri="{0D108BD9-81ED-4DB2-BD59-A6C34878D82A}">
                    <a16:rowId xmlns:a16="http://schemas.microsoft.com/office/drawing/2014/main" val="10002"/>
                  </a:ext>
                </a:extLst>
              </a:tr>
              <a:tr h="211016">
                <a:tc>
                  <a:txBody>
                    <a:bodyPr/>
                    <a:lstStyle/>
                    <a:p>
                      <a:pPr marL="0" algn="l" defTabSz="914400" rtl="0" eaLnBrk="1" latinLnBrk="0" hangingPunct="1"/>
                      <a:r>
                        <a:rPr lang="es-CO" sz="1050" b="0" i="0" u="none" strike="noStrike" kern="1200" cap="none">
                          <a:solidFill>
                            <a:schemeClr val="dk1"/>
                          </a:solidFill>
                          <a:latin typeface="Work Sans"/>
                          <a:ea typeface="+mn-ea"/>
                          <a:cs typeface="+mn-cs"/>
                          <a:sym typeface="Arial"/>
                        </a:rPr>
                        <a:t>Acta de Inicio de obra</a:t>
                      </a: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a:solidFill>
                            <a:schemeClr val="dk1"/>
                          </a:solidFill>
                          <a:latin typeface="Work Sans"/>
                          <a:ea typeface="+mn-ea"/>
                          <a:cs typeface="+mn-cs"/>
                          <a:sym typeface="Arial"/>
                        </a:rPr>
                        <a:t>03/03/2000</a:t>
                      </a:r>
                    </a:p>
                  </a:txBody>
                  <a:tcPr marL="0" marR="0" marT="0" marB="0" anchor="ctr"/>
                </a:tc>
                <a:extLst>
                  <a:ext uri="{0D108BD9-81ED-4DB2-BD59-A6C34878D82A}">
                    <a16:rowId xmlns:a16="http://schemas.microsoft.com/office/drawing/2014/main" val="10003"/>
                  </a:ext>
                </a:extLst>
              </a:tr>
              <a:tr h="215849">
                <a:tc>
                  <a:txBody>
                    <a:bodyPr/>
                    <a:lstStyle/>
                    <a:p>
                      <a:pPr marL="0" algn="l" defTabSz="914400" rtl="0" eaLnBrk="1" latinLnBrk="0" hangingPunct="1"/>
                      <a:r>
                        <a:rPr lang="es-CO" sz="1050" b="0" i="0" u="none" strike="noStrike" kern="1200" cap="none">
                          <a:solidFill>
                            <a:schemeClr val="dk1"/>
                          </a:solidFill>
                          <a:latin typeface="Work Sans"/>
                          <a:ea typeface="+mn-ea"/>
                          <a:cs typeface="+mn-cs"/>
                          <a:sym typeface="Arial"/>
                        </a:rPr>
                        <a:t>Fecha de finalización del Contrato</a:t>
                      </a: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a:solidFill>
                            <a:schemeClr val="dk1"/>
                          </a:solidFill>
                          <a:latin typeface="Work Sans"/>
                          <a:ea typeface="+mn-ea"/>
                          <a:cs typeface="+mn-cs"/>
                          <a:sym typeface="Arial"/>
                        </a:rPr>
                        <a:t>02/03/2030</a:t>
                      </a:r>
                    </a:p>
                  </a:txBody>
                  <a:tcPr marL="0" marR="0" marT="0" marB="0" anchor="ctr"/>
                </a:tc>
                <a:extLst>
                  <a:ext uri="{0D108BD9-81ED-4DB2-BD59-A6C34878D82A}">
                    <a16:rowId xmlns:a16="http://schemas.microsoft.com/office/drawing/2014/main" val="10004"/>
                  </a:ext>
                </a:extLst>
              </a:tr>
              <a:tr h="217611">
                <a:tc>
                  <a:txBody>
                    <a:bodyPr/>
                    <a:lstStyle/>
                    <a:p>
                      <a:pPr marL="0" algn="l" defTabSz="914400" rtl="0" eaLnBrk="1" latinLnBrk="0" hangingPunct="1"/>
                      <a:r>
                        <a:rPr lang="es-CO" sz="1050" b="0" i="0" u="none" strike="noStrike" kern="1200" cap="none">
                          <a:solidFill>
                            <a:schemeClr val="dk1"/>
                          </a:solidFill>
                          <a:latin typeface="Work Sans"/>
                          <a:ea typeface="+mn-ea"/>
                          <a:cs typeface="+mn-cs"/>
                          <a:sym typeface="Arial"/>
                        </a:rPr>
                        <a:t>Fase actual del Proyecto</a:t>
                      </a: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a:solidFill>
                            <a:schemeClr val="dk1"/>
                          </a:solidFill>
                          <a:latin typeface="Work Sans"/>
                          <a:ea typeface="+mn-ea"/>
                          <a:cs typeface="+mn-cs"/>
                          <a:sym typeface="Arial"/>
                        </a:rPr>
                        <a:t>Operación de primera línea y construcción de segunda línea</a:t>
                      </a:r>
                    </a:p>
                  </a:txBody>
                  <a:tcPr marL="0" marR="0" marT="0" marB="0" anchor="ctr"/>
                </a:tc>
                <a:extLst>
                  <a:ext uri="{0D108BD9-81ED-4DB2-BD59-A6C34878D82A}">
                    <a16:rowId xmlns:a16="http://schemas.microsoft.com/office/drawing/2014/main" val="10006"/>
                  </a:ext>
                </a:extLst>
              </a:tr>
            </a:tbl>
          </a:graphicData>
        </a:graphic>
      </p:graphicFrame>
      <p:graphicFrame>
        <p:nvGraphicFramePr>
          <p:cNvPr id="6" name="Tabla 5">
            <a:extLst>
              <a:ext uri="{FF2B5EF4-FFF2-40B4-BE49-F238E27FC236}">
                <a16:creationId xmlns:a16="http://schemas.microsoft.com/office/drawing/2014/main" id="{A73930AD-F30A-486A-BD35-357511D858AD}"/>
              </a:ext>
            </a:extLst>
          </p:cNvPr>
          <p:cNvGraphicFramePr>
            <a:graphicFrameLocks noGrp="1"/>
          </p:cNvGraphicFramePr>
          <p:nvPr>
            <p:extLst/>
          </p:nvPr>
        </p:nvGraphicFramePr>
        <p:xfrm>
          <a:off x="4420720" y="568807"/>
          <a:ext cx="4225569" cy="2646888"/>
        </p:xfrm>
        <a:graphic>
          <a:graphicData uri="http://schemas.openxmlformats.org/drawingml/2006/table">
            <a:tbl>
              <a:tblPr firstRow="1" bandRow="1">
                <a:tableStyleId>{93296810-A885-4BE3-A3E7-6D5BEEA58F35}</a:tableStyleId>
              </a:tblPr>
              <a:tblGrid>
                <a:gridCol w="2678701">
                  <a:extLst>
                    <a:ext uri="{9D8B030D-6E8A-4147-A177-3AD203B41FA5}">
                      <a16:colId xmlns:a16="http://schemas.microsoft.com/office/drawing/2014/main" val="252545760"/>
                    </a:ext>
                  </a:extLst>
                </a:gridCol>
                <a:gridCol w="1546868">
                  <a:extLst>
                    <a:ext uri="{9D8B030D-6E8A-4147-A177-3AD203B41FA5}">
                      <a16:colId xmlns:a16="http://schemas.microsoft.com/office/drawing/2014/main" val="704734461"/>
                    </a:ext>
                  </a:extLst>
                </a:gridCol>
              </a:tblGrid>
              <a:tr h="244120">
                <a:tc gridSpan="2">
                  <a:txBody>
                    <a:bodyPr/>
                    <a:lstStyle/>
                    <a:p>
                      <a:pPr algn="ctr">
                        <a:defRPr/>
                      </a:pPr>
                      <a:r>
                        <a:rPr lang="es-CO" sz="1050" u="none" strike="noStrike" kern="1200" cap="none">
                          <a:latin typeface="Work Sans"/>
                          <a:sym typeface="Arial"/>
                        </a:rPr>
                        <a:t>CONCESIONARIO - CONTRATO O-ATLA-00-99 de 1999</a:t>
                      </a:r>
                      <a:endParaRPr lang="es-CO" sz="1050" b="1" i="0" u="none" strike="noStrike" kern="1200" cap="none">
                        <a:solidFill>
                          <a:srgbClr val="0054BC"/>
                        </a:solidFill>
                        <a:latin typeface="Work Sans"/>
                        <a:ea typeface="+mn-ea"/>
                        <a:cs typeface="Arial" panose="020B0604020202020204" pitchFamily="34" charset="0"/>
                        <a:sym typeface="Arial"/>
                      </a:endParaRPr>
                    </a:p>
                  </a:txBody>
                  <a:tcPr/>
                </a:tc>
                <a:tc hMerge="1">
                  <a:txBody>
                    <a:bodyPr/>
                    <a:lstStyle/>
                    <a:p>
                      <a:endParaRPr lang="es-ES_tradnl"/>
                    </a:p>
                  </a:txBody>
                  <a:tcPr/>
                </a:tc>
                <a:extLst>
                  <a:ext uri="{0D108BD9-81ED-4DB2-BD59-A6C34878D82A}">
                    <a16:rowId xmlns:a16="http://schemas.microsoft.com/office/drawing/2014/main" val="3591599479"/>
                  </a:ext>
                </a:extLst>
              </a:tr>
              <a:tr h="225579">
                <a:tc gridSpan="2">
                  <a:txBody>
                    <a:bodyPr/>
                    <a:lstStyle/>
                    <a:p>
                      <a:pPr algn="ctr" fontAlgn="ctr"/>
                      <a:r>
                        <a:rPr lang="es-CO" sz="1050" b="1" i="0" u="none" strike="noStrike" kern="1200" cap="none">
                          <a:solidFill>
                            <a:srgbClr val="0054BC"/>
                          </a:solidFill>
                          <a:latin typeface="Work Sans"/>
                          <a:ea typeface="+mn-ea"/>
                          <a:cs typeface="Arial" panose="020B0604020202020204" pitchFamily="34" charset="0"/>
                          <a:sym typeface="Arial"/>
                        </a:rPr>
                        <a:t>FERROCARRILES DEL NORTE DE COLOMBIA – FENOCO S.A.</a:t>
                      </a:r>
                    </a:p>
                  </a:txBody>
                  <a:tcPr marL="63304" marR="63304" marT="31653" marB="31653" anchor="ctr"/>
                </a:tc>
                <a:tc hMerge="1">
                  <a:txBody>
                    <a:bodyPr/>
                    <a:lstStyle/>
                    <a:p>
                      <a:pPr algn="ctr" rtl="0" fontAlgn="ctr"/>
                      <a:endParaRPr lang="es-MX" sz="1600" b="1" i="0" u="none" strike="noStrike">
                        <a:solidFill>
                          <a:schemeClr val="bg1"/>
                        </a:solidFill>
                        <a:effectLst/>
                        <a:latin typeface="Arial" charset="0"/>
                        <a:ea typeface="Arial" charset="0"/>
                        <a:cs typeface="Arial" charset="0"/>
                      </a:endParaRPr>
                    </a:p>
                  </a:txBody>
                  <a:tcPr marL="6594" marR="6594" marT="6594" marB="0" anchor="ctr">
                    <a:solidFill>
                      <a:srgbClr val="EC6707"/>
                    </a:solidFill>
                  </a:tcPr>
                </a:tc>
                <a:extLst>
                  <a:ext uri="{0D108BD9-81ED-4DB2-BD59-A6C34878D82A}">
                    <a16:rowId xmlns:a16="http://schemas.microsoft.com/office/drawing/2014/main" val="1929175019"/>
                  </a:ext>
                </a:extLst>
              </a:tr>
              <a:tr h="227675">
                <a:tc>
                  <a:txBody>
                    <a:bodyPr/>
                    <a:lstStyle/>
                    <a:p>
                      <a:pPr marL="0" lvl="0" algn="ctr" rtl="0">
                        <a:buNone/>
                      </a:pPr>
                      <a:r>
                        <a:rPr lang="es-ES" sz="1050" u="none" strike="noStrike" kern="1200" cap="none">
                          <a:latin typeface="Work Sans"/>
                          <a:sym typeface="Arial"/>
                        </a:rPr>
                        <a:t>ACCCIONISTAS</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a:txBody>
                    <a:bodyPr/>
                    <a:lstStyle/>
                    <a:p>
                      <a:pPr algn="ctr" rtl="0"/>
                      <a:r>
                        <a:rPr lang="es-MX" sz="1050" u="none" strike="noStrike" kern="1200" cap="none">
                          <a:latin typeface="Work Sans"/>
                          <a:sym typeface="Arial"/>
                        </a:rPr>
                        <a:t>% DE PARTICIPACIÓN</a:t>
                      </a:r>
                      <a:endParaRPr lang="es-ES" sz="1050" b="1" i="0" u="none" strike="noStrike" kern="1200" cap="none">
                        <a:solidFill>
                          <a:srgbClr val="0054BC"/>
                        </a:solidFill>
                        <a:latin typeface="Work Sans"/>
                        <a:ea typeface="+mn-ea"/>
                        <a:cs typeface="Arial" panose="020B0604020202020204" pitchFamily="34" charset="0"/>
                        <a:sym typeface="Arial"/>
                      </a:endParaRPr>
                    </a:p>
                  </a:txBody>
                  <a:tcPr marL="6594" marR="6594" marT="6594" marB="0" anchor="ctr"/>
                </a:tc>
                <a:extLst>
                  <a:ext uri="{0D108BD9-81ED-4DB2-BD59-A6C34878D82A}">
                    <a16:rowId xmlns:a16="http://schemas.microsoft.com/office/drawing/2014/main" val="1199886992"/>
                  </a:ext>
                </a:extLst>
              </a:tr>
              <a:tr h="216203">
                <a:tc>
                  <a:txBody>
                    <a:bodyPr/>
                    <a:lstStyle/>
                    <a:p>
                      <a:pPr marL="0" marR="0" algn="ctr" defTabSz="914400" rtl="0" eaLnBrk="1" latinLnBrk="0" hangingPunct="1">
                        <a:lnSpc>
                          <a:spcPct val="100000"/>
                        </a:lnSpc>
                        <a:spcBef>
                          <a:spcPts val="0"/>
                        </a:spcBef>
                        <a:spcAft>
                          <a:spcPts val="0"/>
                        </a:spcAft>
                        <a:buClr>
                          <a:srgbClr val="000000"/>
                        </a:buClr>
                        <a:buFont typeface="Arial"/>
                      </a:pPr>
                      <a:r>
                        <a:rPr lang="es-CO" sz="1050" b="0" i="0" u="none" strike="noStrike" cap="none">
                          <a:solidFill>
                            <a:schemeClr val="dk1"/>
                          </a:solidFill>
                          <a:effectLst/>
                          <a:latin typeface="Work Sans"/>
                          <a:ea typeface="+mn-ea"/>
                          <a:cs typeface="+mn-cs"/>
                          <a:sym typeface="Arial"/>
                        </a:rPr>
                        <a:t>Drummond Coal </a:t>
                      </a:r>
                      <a:r>
                        <a:rPr lang="es-CO" sz="1050" b="0" i="0" u="none" strike="noStrike" cap="none" err="1">
                          <a:solidFill>
                            <a:schemeClr val="dk1"/>
                          </a:solidFill>
                          <a:effectLst/>
                          <a:latin typeface="Work Sans"/>
                          <a:ea typeface="+mn-ea"/>
                          <a:cs typeface="+mn-cs"/>
                          <a:sym typeface="Arial"/>
                        </a:rPr>
                        <a:t>Mining</a:t>
                      </a:r>
                      <a:r>
                        <a:rPr lang="es-CO" sz="1050" b="0" i="0" u="none" strike="noStrike" cap="none">
                          <a:solidFill>
                            <a:schemeClr val="dk1"/>
                          </a:solidFill>
                          <a:effectLst/>
                          <a:latin typeface="Work Sans"/>
                          <a:ea typeface="+mn-ea"/>
                          <a:cs typeface="+mn-cs"/>
                          <a:sym typeface="Arial"/>
                        </a:rPr>
                        <a:t> LLC</a:t>
                      </a:r>
                    </a:p>
                  </a:txBody>
                  <a:tcPr marL="63304" marR="63304" marT="31653" marB="31653" anchor="ct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MX" sz="1050" b="0" i="0" u="none" strike="noStrike" cap="none">
                          <a:solidFill>
                            <a:schemeClr val="dk1"/>
                          </a:solidFill>
                          <a:effectLst/>
                          <a:latin typeface="Work Sans"/>
                          <a:ea typeface="+mn-ea"/>
                          <a:cs typeface="+mn-cs"/>
                          <a:sym typeface="Arial"/>
                        </a:rPr>
                        <a:t>41%</a:t>
                      </a:r>
                    </a:p>
                  </a:txBody>
                  <a:tcPr marL="0" marR="0" marT="0" marB="0" anchor="ctr"/>
                </a:tc>
                <a:extLst>
                  <a:ext uri="{0D108BD9-81ED-4DB2-BD59-A6C34878D82A}">
                    <a16:rowId xmlns:a16="http://schemas.microsoft.com/office/drawing/2014/main" val="3119111482"/>
                  </a:ext>
                </a:extLst>
              </a:tr>
              <a:tr h="216203">
                <a:tc>
                  <a:txBody>
                    <a:bodyPr/>
                    <a:lstStyle/>
                    <a:p>
                      <a:pPr marL="0" marR="0" algn="ctr" defTabSz="914400" rtl="0" eaLnBrk="1" latinLnBrk="0" hangingPunct="1">
                        <a:lnSpc>
                          <a:spcPct val="100000"/>
                        </a:lnSpc>
                        <a:spcBef>
                          <a:spcPts val="0"/>
                        </a:spcBef>
                        <a:spcAft>
                          <a:spcPts val="0"/>
                        </a:spcAft>
                        <a:buClr>
                          <a:srgbClr val="000000"/>
                        </a:buClr>
                        <a:buFont typeface="Arial"/>
                      </a:pPr>
                      <a:r>
                        <a:rPr lang="es-CO" sz="1050" b="0" i="0" u="none" strike="noStrike" cap="none">
                          <a:solidFill>
                            <a:schemeClr val="dk1"/>
                          </a:solidFill>
                          <a:effectLst/>
                          <a:latin typeface="Work Sans"/>
                          <a:ea typeface="+mn-ea"/>
                          <a:cs typeface="+mn-cs"/>
                          <a:sym typeface="Arial"/>
                        </a:rPr>
                        <a:t>CI Prodeco S.A.</a:t>
                      </a:r>
                    </a:p>
                  </a:txBody>
                  <a:tcPr marL="63304" marR="63304" marT="31653" marB="31653" anchor="ct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MX" sz="1050" b="0" i="0" u="none" strike="noStrike" cap="none">
                          <a:solidFill>
                            <a:schemeClr val="dk1"/>
                          </a:solidFill>
                          <a:effectLst/>
                          <a:latin typeface="Work Sans"/>
                          <a:ea typeface="+mn-ea"/>
                          <a:cs typeface="+mn-cs"/>
                          <a:sym typeface="Arial"/>
                        </a:rPr>
                        <a:t>24%</a:t>
                      </a:r>
                    </a:p>
                  </a:txBody>
                  <a:tcPr marL="0" marR="0" marT="0" marB="0" anchor="ctr"/>
                </a:tc>
                <a:extLst>
                  <a:ext uri="{0D108BD9-81ED-4DB2-BD59-A6C34878D82A}">
                    <a16:rowId xmlns:a16="http://schemas.microsoft.com/office/drawing/2014/main" val="1166286493"/>
                  </a:ext>
                </a:extLst>
              </a:tr>
              <a:tr h="278044">
                <a:tc>
                  <a:txBody>
                    <a:bodyPr/>
                    <a:lstStyle/>
                    <a:p>
                      <a:pPr marL="0" marR="0" algn="ctr" defTabSz="914400" rtl="0" eaLnBrk="1" latinLnBrk="0" hangingPunct="1">
                        <a:lnSpc>
                          <a:spcPct val="100000"/>
                        </a:lnSpc>
                        <a:spcBef>
                          <a:spcPts val="0"/>
                        </a:spcBef>
                        <a:spcAft>
                          <a:spcPts val="0"/>
                        </a:spcAft>
                        <a:buClr>
                          <a:srgbClr val="000000"/>
                        </a:buClr>
                        <a:buFont typeface="Arial"/>
                      </a:pPr>
                      <a:r>
                        <a:rPr lang="es-CO" sz="1050" b="0" i="0" u="none" strike="noStrike" cap="none">
                          <a:solidFill>
                            <a:schemeClr val="dk1"/>
                          </a:solidFill>
                          <a:effectLst/>
                          <a:latin typeface="Work Sans"/>
                          <a:ea typeface="+mn-ea"/>
                          <a:cs typeface="+mn-cs"/>
                          <a:sym typeface="Arial"/>
                        </a:rPr>
                        <a:t>Carbones de La Jagua S.A.</a:t>
                      </a:r>
                    </a:p>
                  </a:txBody>
                  <a:tcPr marL="63304" marR="63304" marT="31653" marB="31653" anchor="ct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MX" sz="1050" b="0" i="0" u="none" strike="noStrike" cap="none">
                          <a:solidFill>
                            <a:schemeClr val="dk1"/>
                          </a:solidFill>
                          <a:effectLst/>
                          <a:latin typeface="Work Sans"/>
                          <a:ea typeface="+mn-ea"/>
                          <a:cs typeface="+mn-cs"/>
                          <a:sym typeface="Arial"/>
                        </a:rPr>
                        <a:t>12%</a:t>
                      </a:r>
                    </a:p>
                  </a:txBody>
                  <a:tcPr marL="0" marR="0" marT="0" marB="0" anchor="ctr"/>
                </a:tc>
                <a:extLst>
                  <a:ext uri="{0D108BD9-81ED-4DB2-BD59-A6C34878D82A}">
                    <a16:rowId xmlns:a16="http://schemas.microsoft.com/office/drawing/2014/main" val="659503078"/>
                  </a:ext>
                </a:extLst>
              </a:tr>
              <a:tr h="278044">
                <a:tc>
                  <a:txBody>
                    <a:bodyPr/>
                    <a:lstStyle/>
                    <a:p>
                      <a:pPr marL="0" marR="0" algn="ctr" defTabSz="914400" rtl="0" eaLnBrk="1" latinLnBrk="0" hangingPunct="1">
                        <a:lnSpc>
                          <a:spcPct val="100000"/>
                        </a:lnSpc>
                        <a:spcBef>
                          <a:spcPts val="0"/>
                        </a:spcBef>
                        <a:spcAft>
                          <a:spcPts val="0"/>
                        </a:spcAft>
                        <a:buClr>
                          <a:srgbClr val="000000"/>
                        </a:buClr>
                        <a:buFont typeface="Arial"/>
                      </a:pPr>
                      <a:r>
                        <a:rPr lang="es-CO" sz="1050" b="0" i="0" u="none" strike="noStrike" cap="none">
                          <a:solidFill>
                            <a:schemeClr val="dk1"/>
                          </a:solidFill>
                          <a:effectLst/>
                          <a:latin typeface="Work Sans"/>
                          <a:ea typeface="+mn-ea"/>
                          <a:cs typeface="+mn-cs"/>
                          <a:sym typeface="Arial"/>
                        </a:rPr>
                        <a:t>Colombia Natural </a:t>
                      </a:r>
                      <a:r>
                        <a:rPr lang="es-CO" sz="1050" b="0" i="0" u="none" strike="noStrike" cap="none" err="1">
                          <a:solidFill>
                            <a:schemeClr val="dk1"/>
                          </a:solidFill>
                          <a:effectLst/>
                          <a:latin typeface="Work Sans"/>
                          <a:ea typeface="+mn-ea"/>
                          <a:cs typeface="+mn-cs"/>
                          <a:sym typeface="Arial"/>
                        </a:rPr>
                        <a:t>Resources</a:t>
                      </a:r>
                      <a:r>
                        <a:rPr lang="es-CO" sz="1050" b="0" i="0" u="none" strike="noStrike" cap="none">
                          <a:solidFill>
                            <a:schemeClr val="dk1"/>
                          </a:solidFill>
                          <a:effectLst/>
                          <a:latin typeface="Work Sans"/>
                          <a:ea typeface="+mn-ea"/>
                          <a:cs typeface="+mn-cs"/>
                          <a:sym typeface="Arial"/>
                        </a:rPr>
                        <a:t> I  S.A.S (CNR)</a:t>
                      </a:r>
                    </a:p>
                  </a:txBody>
                  <a:tcPr marL="63304" marR="63304" marT="31653" marB="31653" anchor="ct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MX" sz="1050" b="0" i="0" u="none" strike="noStrike" cap="none">
                          <a:solidFill>
                            <a:schemeClr val="dk1"/>
                          </a:solidFill>
                          <a:effectLst/>
                          <a:latin typeface="Work Sans"/>
                          <a:ea typeface="+mn-ea"/>
                          <a:cs typeface="+mn-cs"/>
                          <a:sym typeface="Arial"/>
                        </a:rPr>
                        <a:t>8%</a:t>
                      </a:r>
                    </a:p>
                  </a:txBody>
                  <a:tcPr marL="0" marR="0" marT="0" marB="0" anchor="ctr"/>
                </a:tc>
                <a:extLst>
                  <a:ext uri="{0D108BD9-81ED-4DB2-BD59-A6C34878D82A}">
                    <a16:rowId xmlns:a16="http://schemas.microsoft.com/office/drawing/2014/main" val="1404368799"/>
                  </a:ext>
                </a:extLst>
              </a:tr>
              <a:tr h="278044">
                <a:tc>
                  <a:txBody>
                    <a:bodyPr/>
                    <a:lstStyle/>
                    <a:p>
                      <a:pPr marL="0" marR="0" algn="ctr" defTabSz="914400" rtl="0" eaLnBrk="1" latinLnBrk="0" hangingPunct="1">
                        <a:lnSpc>
                          <a:spcPct val="100000"/>
                        </a:lnSpc>
                        <a:spcBef>
                          <a:spcPts val="0"/>
                        </a:spcBef>
                        <a:spcAft>
                          <a:spcPts val="0"/>
                        </a:spcAft>
                        <a:buClr>
                          <a:srgbClr val="000000"/>
                        </a:buClr>
                        <a:buFont typeface="Arial"/>
                      </a:pPr>
                      <a:r>
                        <a:rPr lang="es-CO" sz="1050" b="0" i="0" u="none" strike="noStrike" cap="none">
                          <a:solidFill>
                            <a:schemeClr val="dk1"/>
                          </a:solidFill>
                          <a:effectLst/>
                          <a:latin typeface="Work Sans"/>
                          <a:ea typeface="+mn-ea"/>
                          <a:cs typeface="+mn-cs"/>
                          <a:sym typeface="Arial"/>
                        </a:rPr>
                        <a:t>CNR </a:t>
                      </a:r>
                      <a:r>
                        <a:rPr lang="es-CO" sz="1050" b="0" i="0" u="none" strike="noStrike" cap="none" err="1">
                          <a:solidFill>
                            <a:schemeClr val="dk1"/>
                          </a:solidFill>
                          <a:effectLst/>
                          <a:latin typeface="Work Sans"/>
                          <a:ea typeface="+mn-ea"/>
                          <a:cs typeface="+mn-cs"/>
                          <a:sym typeface="Arial"/>
                        </a:rPr>
                        <a:t>Transport</a:t>
                      </a:r>
                      <a:r>
                        <a:rPr lang="es-CO" sz="1050" b="0" i="0" u="none" strike="noStrike" cap="none">
                          <a:solidFill>
                            <a:schemeClr val="dk1"/>
                          </a:solidFill>
                          <a:effectLst/>
                          <a:latin typeface="Work Sans"/>
                          <a:ea typeface="+mn-ea"/>
                          <a:cs typeface="+mn-cs"/>
                          <a:sym typeface="Arial"/>
                        </a:rPr>
                        <a:t> S.A.S.</a:t>
                      </a:r>
                    </a:p>
                  </a:txBody>
                  <a:tcPr marL="63304" marR="63304" marT="31653" marB="31653" anchor="ct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MX" sz="1050" b="0" i="0" u="none" strike="noStrike" cap="none">
                          <a:solidFill>
                            <a:schemeClr val="dk1"/>
                          </a:solidFill>
                          <a:effectLst/>
                          <a:latin typeface="Work Sans"/>
                          <a:ea typeface="+mn-ea"/>
                          <a:cs typeface="+mn-cs"/>
                          <a:sym typeface="Arial"/>
                        </a:rPr>
                        <a:t>8%</a:t>
                      </a:r>
                    </a:p>
                  </a:txBody>
                  <a:tcPr marL="0" marR="0" marT="0" marB="0" anchor="ctr"/>
                </a:tc>
                <a:extLst>
                  <a:ext uri="{0D108BD9-81ED-4DB2-BD59-A6C34878D82A}">
                    <a16:rowId xmlns:a16="http://schemas.microsoft.com/office/drawing/2014/main" val="3703424093"/>
                  </a:ext>
                </a:extLst>
              </a:tr>
              <a:tr h="278044">
                <a:tc>
                  <a:txBody>
                    <a:bodyPr/>
                    <a:lstStyle/>
                    <a:p>
                      <a:pPr marL="0" marR="0" algn="ctr" defTabSz="914400" rtl="0" eaLnBrk="1" latinLnBrk="0" hangingPunct="1">
                        <a:lnSpc>
                          <a:spcPct val="100000"/>
                        </a:lnSpc>
                        <a:spcBef>
                          <a:spcPts val="0"/>
                        </a:spcBef>
                        <a:spcAft>
                          <a:spcPts val="0"/>
                        </a:spcAft>
                        <a:buClr>
                          <a:srgbClr val="000000"/>
                        </a:buClr>
                        <a:buFont typeface="Arial"/>
                      </a:pPr>
                      <a:r>
                        <a:rPr lang="es-CO" sz="1050" b="0" i="0" u="none" strike="noStrike" cap="none">
                          <a:solidFill>
                            <a:schemeClr val="dk1"/>
                          </a:solidFill>
                          <a:effectLst/>
                          <a:latin typeface="Work Sans"/>
                          <a:ea typeface="+mn-ea"/>
                          <a:cs typeface="+mn-cs"/>
                          <a:sym typeface="Arial"/>
                        </a:rPr>
                        <a:t>Consorcio Minero Unido S.A.</a:t>
                      </a:r>
                    </a:p>
                  </a:txBody>
                  <a:tcPr marL="63304" marR="63304" marT="31653" marB="31653" anchor="ct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MX" sz="1050" b="0" i="0" u="none" strike="noStrike" cap="none">
                          <a:solidFill>
                            <a:schemeClr val="dk1"/>
                          </a:solidFill>
                          <a:effectLst/>
                          <a:latin typeface="Work Sans"/>
                          <a:ea typeface="+mn-ea"/>
                          <a:cs typeface="+mn-cs"/>
                          <a:sym typeface="Arial"/>
                        </a:rPr>
                        <a:t>4%</a:t>
                      </a:r>
                    </a:p>
                  </a:txBody>
                  <a:tcPr marL="0" marR="0" marT="0" marB="0" anchor="ctr"/>
                </a:tc>
                <a:extLst>
                  <a:ext uri="{0D108BD9-81ED-4DB2-BD59-A6C34878D82A}">
                    <a16:rowId xmlns:a16="http://schemas.microsoft.com/office/drawing/2014/main" val="280078398"/>
                  </a:ext>
                </a:extLst>
              </a:tr>
              <a:tr h="278044">
                <a:tc>
                  <a:txBody>
                    <a:bodyPr/>
                    <a:lstStyle/>
                    <a:p>
                      <a:pPr marL="0" marR="0" algn="ctr" defTabSz="914400" rtl="0" eaLnBrk="1" latinLnBrk="0" hangingPunct="1">
                        <a:lnSpc>
                          <a:spcPct val="100000"/>
                        </a:lnSpc>
                        <a:spcBef>
                          <a:spcPts val="0"/>
                        </a:spcBef>
                        <a:spcAft>
                          <a:spcPts val="0"/>
                        </a:spcAft>
                        <a:buClr>
                          <a:srgbClr val="000000"/>
                        </a:buClr>
                        <a:buFont typeface="Arial"/>
                      </a:pPr>
                      <a:r>
                        <a:rPr lang="es-CO" sz="1050" b="0" i="0" u="none" strike="noStrike" cap="none" dirty="0">
                          <a:solidFill>
                            <a:schemeClr val="dk1"/>
                          </a:solidFill>
                          <a:effectLst/>
                          <a:latin typeface="Work Sans"/>
                          <a:ea typeface="+mn-ea"/>
                          <a:cs typeface="+mn-cs"/>
                          <a:sym typeface="Arial"/>
                        </a:rPr>
                        <a:t>Port &amp; Train S.A.S.</a:t>
                      </a:r>
                    </a:p>
                  </a:txBody>
                  <a:tcPr marL="63304" marR="63304" marT="31653" marB="31653" anchor="ctr"/>
                </a:tc>
                <a:tc>
                  <a:txBody>
                    <a:bodyPr/>
                    <a:lstStyle/>
                    <a:p>
                      <a:pPr marL="0" marR="0" algn="ctr" defTabSz="914400" rtl="0" eaLnBrk="1" fontAlgn="ctr" latinLnBrk="0" hangingPunct="1">
                        <a:lnSpc>
                          <a:spcPct val="100000"/>
                        </a:lnSpc>
                        <a:spcBef>
                          <a:spcPts val="0"/>
                        </a:spcBef>
                        <a:spcAft>
                          <a:spcPts val="0"/>
                        </a:spcAft>
                        <a:buClr>
                          <a:srgbClr val="000000"/>
                        </a:buClr>
                        <a:buFont typeface="Arial"/>
                      </a:pPr>
                      <a:r>
                        <a:rPr lang="es-MX" sz="1050" b="0" i="0" u="none" strike="noStrike" cap="none" dirty="0">
                          <a:solidFill>
                            <a:schemeClr val="dk1"/>
                          </a:solidFill>
                          <a:effectLst/>
                          <a:latin typeface="Work Sans"/>
                          <a:ea typeface="+mn-ea"/>
                          <a:cs typeface="+mn-cs"/>
                          <a:sym typeface="Arial"/>
                        </a:rPr>
                        <a:t>2%</a:t>
                      </a:r>
                    </a:p>
                  </a:txBody>
                  <a:tcPr marL="0" marR="0" marT="0" marB="0" anchor="ctr"/>
                </a:tc>
                <a:extLst>
                  <a:ext uri="{0D108BD9-81ED-4DB2-BD59-A6C34878D82A}">
                    <a16:rowId xmlns:a16="http://schemas.microsoft.com/office/drawing/2014/main" val="3045643982"/>
                  </a:ext>
                </a:extLst>
              </a:tr>
            </a:tbl>
          </a:graphicData>
        </a:graphic>
      </p:graphicFrame>
      <p:graphicFrame>
        <p:nvGraphicFramePr>
          <p:cNvPr id="7" name="Tabla 6">
            <a:extLst>
              <a:ext uri="{FF2B5EF4-FFF2-40B4-BE49-F238E27FC236}">
                <a16:creationId xmlns:a16="http://schemas.microsoft.com/office/drawing/2014/main" id="{259C7E5C-D5BC-4494-A5E0-39E5BD81A1D7}"/>
              </a:ext>
            </a:extLst>
          </p:cNvPr>
          <p:cNvGraphicFramePr>
            <a:graphicFrameLocks noGrp="1"/>
          </p:cNvGraphicFramePr>
          <p:nvPr/>
        </p:nvGraphicFramePr>
        <p:xfrm>
          <a:off x="4420720" y="3206073"/>
          <a:ext cx="4225569" cy="1297097"/>
        </p:xfrm>
        <a:graphic>
          <a:graphicData uri="http://schemas.openxmlformats.org/drawingml/2006/table">
            <a:tbl>
              <a:tblPr firstRow="1" bandRow="1">
                <a:tableStyleId>{93296810-A885-4BE3-A3E7-6D5BEEA58F35}</a:tableStyleId>
              </a:tblPr>
              <a:tblGrid>
                <a:gridCol w="2558814">
                  <a:extLst>
                    <a:ext uri="{9D8B030D-6E8A-4147-A177-3AD203B41FA5}">
                      <a16:colId xmlns:a16="http://schemas.microsoft.com/office/drawing/2014/main" val="20000"/>
                    </a:ext>
                  </a:extLst>
                </a:gridCol>
                <a:gridCol w="1666755">
                  <a:extLst>
                    <a:ext uri="{9D8B030D-6E8A-4147-A177-3AD203B41FA5}">
                      <a16:colId xmlns:a16="http://schemas.microsoft.com/office/drawing/2014/main" val="20001"/>
                    </a:ext>
                  </a:extLst>
                </a:gridCol>
              </a:tblGrid>
              <a:tr h="217797">
                <a:tc gridSpan="2">
                  <a:txBody>
                    <a:bodyPr/>
                    <a:lstStyle/>
                    <a:p>
                      <a:pPr algn="ctr">
                        <a:defRPr/>
                      </a:pPr>
                      <a:r>
                        <a:rPr lang="es-CO" sz="1050" u="none" strike="noStrike" kern="1200" cap="none">
                          <a:latin typeface="Work Sans"/>
                          <a:sym typeface="Arial"/>
                        </a:rPr>
                        <a:t> INTERVENTORÍA – CONTRATO 236 de 2016</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tc>
                <a:tc hMerge="1">
                  <a:txBody>
                    <a:bodyPr/>
                    <a:lstStyle/>
                    <a:p>
                      <a:endParaRPr lang="es-ES_tradnl"/>
                    </a:p>
                  </a:txBody>
                  <a:tcPr/>
                </a:tc>
                <a:extLst>
                  <a:ext uri="{0D108BD9-81ED-4DB2-BD59-A6C34878D82A}">
                    <a16:rowId xmlns:a16="http://schemas.microsoft.com/office/drawing/2014/main" val="10000"/>
                  </a:ext>
                </a:extLst>
              </a:tr>
              <a:tr h="197694">
                <a:tc gridSpan="2">
                  <a:txBody>
                    <a:bodyPr/>
                    <a:lstStyle/>
                    <a:p>
                      <a:pPr algn="ctr" fontAlgn="ctr"/>
                      <a:r>
                        <a:rPr lang="es-CO" sz="1050" u="none" strike="noStrike" kern="1200" cap="none">
                          <a:latin typeface="Work Sans"/>
                          <a:sym typeface="Arial"/>
                        </a:rPr>
                        <a:t>CONSORCIO INTERVENTORÍA VÍA FÉRREA DEL NORTE DE COLOMBIA</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47478" marR="47478" marT="23740" marB="23740" anchor="ctr"/>
                </a:tc>
                <a:tc hMerge="1">
                  <a:txBody>
                    <a:bodyPr/>
                    <a:lstStyle/>
                    <a:p>
                      <a:pPr algn="ctr" rtl="0" fontAlgn="ctr"/>
                      <a:endParaRPr lang="es-MX" sz="1600" b="1" i="0" u="none" strike="noStrike">
                        <a:solidFill>
                          <a:schemeClr val="bg1"/>
                        </a:solidFill>
                        <a:effectLst/>
                        <a:latin typeface="Arial" charset="0"/>
                        <a:ea typeface="Arial" charset="0"/>
                        <a:cs typeface="Arial" charset="0"/>
                      </a:endParaRPr>
                    </a:p>
                  </a:txBody>
                  <a:tcPr marL="6594" marR="6594" marT="6594" marB="0" anchor="ctr">
                    <a:solidFill>
                      <a:srgbClr val="EC6707"/>
                    </a:solidFill>
                  </a:tcPr>
                </a:tc>
                <a:extLst>
                  <a:ext uri="{0D108BD9-81ED-4DB2-BD59-A6C34878D82A}">
                    <a16:rowId xmlns:a16="http://schemas.microsoft.com/office/drawing/2014/main" val="10001"/>
                  </a:ext>
                </a:extLst>
              </a:tr>
              <a:tr h="212772">
                <a:tc>
                  <a:txBody>
                    <a:bodyPr/>
                    <a:lstStyle/>
                    <a:p>
                      <a:pPr marL="0" lvl="0" algn="ctr" rtl="0">
                        <a:buNone/>
                      </a:pPr>
                      <a:r>
                        <a:rPr lang="es-ES" sz="1050" u="none" strike="noStrike" kern="1200" cap="none">
                          <a:latin typeface="Work Sans"/>
                          <a:sym typeface="Arial"/>
                        </a:rPr>
                        <a:t>ACCCIONISTAS</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a:txBody>
                    <a:bodyPr/>
                    <a:lstStyle/>
                    <a:p>
                      <a:pPr algn="ctr" rtl="0"/>
                      <a:r>
                        <a:rPr lang="es-MX" sz="1050" u="none" strike="noStrike" kern="1200" cap="none">
                          <a:latin typeface="Work Sans"/>
                          <a:sym typeface="Arial"/>
                        </a:rPr>
                        <a:t>% DE PARTICIPACIÓN</a:t>
                      </a:r>
                      <a:endParaRPr lang="es-ES" sz="1050" b="1" i="0" u="none" strike="noStrike" kern="1200" cap="none">
                        <a:solidFill>
                          <a:srgbClr val="0054BC"/>
                        </a:solidFill>
                        <a:latin typeface="Work Sans"/>
                        <a:ea typeface="+mn-ea"/>
                        <a:cs typeface="Arial" panose="020B0604020202020204" pitchFamily="34" charset="0"/>
                        <a:sym typeface="Arial"/>
                      </a:endParaRPr>
                    </a:p>
                  </a:txBody>
                  <a:tcPr marL="6594" marR="6594" marT="6594" marB="0" anchor="ctr"/>
                </a:tc>
                <a:extLst>
                  <a:ext uri="{0D108BD9-81ED-4DB2-BD59-A6C34878D82A}">
                    <a16:rowId xmlns:a16="http://schemas.microsoft.com/office/drawing/2014/main" val="10002"/>
                  </a:ext>
                </a:extLst>
              </a:tr>
              <a:tr h="254325">
                <a:tc>
                  <a:txBody>
                    <a:bodyPr/>
                    <a:lstStyle/>
                    <a:p>
                      <a:pPr marL="0" algn="ctr" defTabSz="914400" rtl="0" eaLnBrk="1" latinLnBrk="0" hangingPunct="1"/>
                      <a:r>
                        <a:rPr lang="es-CO" sz="1050" b="0" i="0" u="none" strike="noStrike" cap="none">
                          <a:solidFill>
                            <a:schemeClr val="dk1"/>
                          </a:solidFill>
                          <a:effectLst/>
                          <a:latin typeface="Work Sans"/>
                          <a:ea typeface="+mn-ea"/>
                          <a:cs typeface="+mn-cs"/>
                          <a:sym typeface="Arial"/>
                        </a:rPr>
                        <a:t>HMV Consultoría S.A.S.</a:t>
                      </a:r>
                    </a:p>
                  </a:txBody>
                  <a:tcPr marL="63304" marR="63304" marT="31653" marB="31653" anchor="ctr"/>
                </a:tc>
                <a:tc>
                  <a:txBody>
                    <a:bodyPr/>
                    <a:lstStyle/>
                    <a:p>
                      <a:pPr algn="ctr" rtl="0" fontAlgn="ctr"/>
                      <a:r>
                        <a:rPr lang="es-MX" sz="1050" b="0" i="0" u="none" strike="noStrike" cap="none">
                          <a:solidFill>
                            <a:schemeClr val="dk1"/>
                          </a:solidFill>
                          <a:effectLst/>
                          <a:latin typeface="Work Sans"/>
                          <a:ea typeface="+mn-ea"/>
                          <a:cs typeface="+mn-cs"/>
                          <a:sym typeface="Arial"/>
                        </a:rPr>
                        <a:t>51%</a:t>
                      </a:r>
                    </a:p>
                  </a:txBody>
                  <a:tcPr marL="0" marR="0" marT="0" marB="0" anchor="ctr"/>
                </a:tc>
                <a:extLst>
                  <a:ext uri="{0D108BD9-81ED-4DB2-BD59-A6C34878D82A}">
                    <a16:rowId xmlns:a16="http://schemas.microsoft.com/office/drawing/2014/main" val="10003"/>
                  </a:ext>
                </a:extLst>
              </a:tr>
              <a:tr h="140677">
                <a:tc>
                  <a:txBody>
                    <a:bodyPr/>
                    <a:lstStyle/>
                    <a:p>
                      <a:pPr marL="0" algn="ctr" defTabSz="914400" rtl="0" eaLnBrk="1" latinLnBrk="0" hangingPunct="1"/>
                      <a:r>
                        <a:rPr lang="es-CO" sz="1050" b="0" i="0" u="none" strike="noStrike" cap="none">
                          <a:solidFill>
                            <a:schemeClr val="dk1"/>
                          </a:solidFill>
                          <a:effectLst/>
                          <a:latin typeface="Work Sans"/>
                          <a:ea typeface="+mn-ea"/>
                          <a:cs typeface="+mn-cs"/>
                          <a:sym typeface="Arial"/>
                        </a:rPr>
                        <a:t>AECOM TECHNICAL SERVICES INC.</a:t>
                      </a:r>
                    </a:p>
                  </a:txBody>
                  <a:tcPr marL="63304" marR="63304" marT="31653" marB="31653" anchor="ctr"/>
                </a:tc>
                <a:tc>
                  <a:txBody>
                    <a:bodyPr/>
                    <a:lstStyle/>
                    <a:p>
                      <a:pPr algn="ctr" rtl="0" fontAlgn="ctr"/>
                      <a:r>
                        <a:rPr lang="es-MX" sz="1050" b="0" i="0" u="none" strike="noStrike" cap="none">
                          <a:solidFill>
                            <a:schemeClr val="dk1"/>
                          </a:solidFill>
                          <a:effectLst/>
                          <a:latin typeface="Work Sans"/>
                          <a:ea typeface="+mn-ea"/>
                          <a:cs typeface="+mn-cs"/>
                          <a:sym typeface="Arial"/>
                        </a:rPr>
                        <a:t>49%</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2" name="Tabla 1">
            <a:extLst>
              <a:ext uri="{FF2B5EF4-FFF2-40B4-BE49-F238E27FC236}">
                <a16:creationId xmlns:a16="http://schemas.microsoft.com/office/drawing/2014/main" id="{199BB705-AED9-48C6-988D-46747DED8951}"/>
              </a:ext>
            </a:extLst>
          </p:cNvPr>
          <p:cNvGraphicFramePr>
            <a:graphicFrameLocks noGrp="1"/>
          </p:cNvGraphicFramePr>
          <p:nvPr>
            <p:extLst/>
          </p:nvPr>
        </p:nvGraphicFramePr>
        <p:xfrm>
          <a:off x="298210" y="2466076"/>
          <a:ext cx="3949700" cy="1521079"/>
        </p:xfrm>
        <a:graphic>
          <a:graphicData uri="http://schemas.openxmlformats.org/drawingml/2006/table">
            <a:tbl>
              <a:tblPr firstRow="1" bandRow="1">
                <a:tableStyleId>{93296810-A885-4BE3-A3E7-6D5BEEA58F35}</a:tableStyleId>
              </a:tblPr>
              <a:tblGrid>
                <a:gridCol w="3165475">
                  <a:extLst>
                    <a:ext uri="{9D8B030D-6E8A-4147-A177-3AD203B41FA5}">
                      <a16:colId xmlns:a16="http://schemas.microsoft.com/office/drawing/2014/main" val="3883530100"/>
                    </a:ext>
                  </a:extLst>
                </a:gridCol>
                <a:gridCol w="784225">
                  <a:extLst>
                    <a:ext uri="{9D8B030D-6E8A-4147-A177-3AD203B41FA5}">
                      <a16:colId xmlns:a16="http://schemas.microsoft.com/office/drawing/2014/main" val="2363178148"/>
                    </a:ext>
                  </a:extLst>
                </a:gridCol>
              </a:tblGrid>
              <a:tr h="239395">
                <a:tc gridSpan="2">
                  <a:txBody>
                    <a:bodyPr/>
                    <a:lstStyle/>
                    <a:p>
                      <a:pPr algn="ctr">
                        <a:lnSpc>
                          <a:spcPct val="107000"/>
                        </a:lnSpc>
                        <a:spcAft>
                          <a:spcPts val="800"/>
                        </a:spcAft>
                      </a:pPr>
                      <a:r>
                        <a:rPr lang="es-ES_tradnl" sz="1100">
                          <a:effectLst/>
                          <a:latin typeface="Work Sans"/>
                        </a:rPr>
                        <a:t>ALCANCE</a:t>
                      </a:r>
                      <a:endParaRPr lang="es-CO" sz="1100">
                        <a:effectLst/>
                        <a:latin typeface="Work Sans"/>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s-CO"/>
                    </a:p>
                  </a:txBody>
                  <a:tcPr/>
                </a:tc>
                <a:extLst>
                  <a:ext uri="{0D108BD9-81ED-4DB2-BD59-A6C34878D82A}">
                    <a16:rowId xmlns:a16="http://schemas.microsoft.com/office/drawing/2014/main" val="232133774"/>
                  </a:ext>
                </a:extLst>
              </a:tr>
              <a:tr h="200660">
                <a:tc>
                  <a:txBody>
                    <a:bodyPr/>
                    <a:lstStyle/>
                    <a:p>
                      <a:pPr>
                        <a:lnSpc>
                          <a:spcPct val="107000"/>
                        </a:lnSpc>
                        <a:spcAft>
                          <a:spcPts val="800"/>
                        </a:spcAft>
                      </a:pPr>
                      <a:r>
                        <a:rPr lang="es-ES" sz="1050">
                          <a:effectLst/>
                          <a:latin typeface="Work Sans"/>
                        </a:rPr>
                        <a:t>Longitud de Proyecto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245</a:t>
                      </a:r>
                    </a:p>
                  </a:txBody>
                  <a:tcPr marL="5080" marR="5080" marT="5080" marB="0" anchor="ctr"/>
                </a:tc>
                <a:extLst>
                  <a:ext uri="{0D108BD9-81ED-4DB2-BD59-A6C34878D82A}">
                    <a16:rowId xmlns:a16="http://schemas.microsoft.com/office/drawing/2014/main" val="537670202"/>
                  </a:ext>
                </a:extLst>
              </a:tr>
              <a:tr h="200660">
                <a:tc>
                  <a:txBody>
                    <a:bodyPr/>
                    <a:lstStyle/>
                    <a:p>
                      <a:pP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Longitud en operación actual (Km)</a:t>
                      </a:r>
                    </a:p>
                  </a:txBody>
                  <a:tcPr marL="47625" marR="47625" marT="26035" marB="26035" anchor="ctr"/>
                </a:tc>
                <a:tc>
                  <a:txBody>
                    <a:bodyPr/>
                    <a:lstStyle/>
                    <a:p>
                      <a:pP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191.1</a:t>
                      </a:r>
                    </a:p>
                  </a:txBody>
                  <a:tcPr marL="5080" marR="5080" marT="5080" marB="0" anchor="ctr"/>
                </a:tc>
                <a:extLst>
                  <a:ext uri="{0D108BD9-81ED-4DB2-BD59-A6C34878D82A}">
                    <a16:rowId xmlns:a16="http://schemas.microsoft.com/office/drawing/2014/main" val="506105623"/>
                  </a:ext>
                </a:extLst>
              </a:tr>
              <a:tr h="200660">
                <a:tc>
                  <a:txBody>
                    <a:bodyPr/>
                    <a:lstStyle/>
                    <a:p>
                      <a:pPr>
                        <a:lnSpc>
                          <a:spcPct val="107000"/>
                        </a:lnSpc>
                        <a:spcAft>
                          <a:spcPts val="800"/>
                        </a:spcAft>
                      </a:pPr>
                      <a:r>
                        <a:rPr lang="es-ES" sz="1050" dirty="0">
                          <a:effectLst/>
                          <a:latin typeface="Work Sans"/>
                        </a:rPr>
                        <a:t>Construcción Puente (</a:t>
                      </a:r>
                      <a:r>
                        <a:rPr lang="es-ES" sz="1050" dirty="0" err="1">
                          <a:effectLst/>
                          <a:latin typeface="Work Sans"/>
                        </a:rPr>
                        <a:t>Und</a:t>
                      </a:r>
                      <a:r>
                        <a:rPr lang="es-ES" sz="1050" dirty="0">
                          <a:effectLst/>
                          <a:latin typeface="Work Sans"/>
                        </a:rPr>
                        <a:t>)</a:t>
                      </a:r>
                      <a:endParaRPr lang="es-CO" sz="1050" dirty="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CO" sz="1050" dirty="0">
                          <a:effectLst/>
                          <a:latin typeface="Work Sans"/>
                          <a:ea typeface="Calibri" panose="020F0502020204030204" pitchFamily="34" charset="0"/>
                          <a:cs typeface="Times New Roman" panose="02020603050405020304" pitchFamily="18" charset="0"/>
                        </a:rPr>
                        <a:t>1</a:t>
                      </a:r>
                    </a:p>
                  </a:txBody>
                  <a:tcPr marL="5080" marR="5080" marT="5080" marB="0" anchor="ctr"/>
                </a:tc>
                <a:extLst>
                  <a:ext uri="{0D108BD9-81ED-4DB2-BD59-A6C34878D82A}">
                    <a16:rowId xmlns:a16="http://schemas.microsoft.com/office/drawing/2014/main" val="3926187080"/>
                  </a:ext>
                </a:extLst>
              </a:tr>
              <a:tr h="200660">
                <a:tc>
                  <a:txBody>
                    <a:bodyPr/>
                    <a:lstStyle/>
                    <a:p>
                      <a:pPr>
                        <a:lnSpc>
                          <a:spcPct val="107000"/>
                        </a:lnSpc>
                        <a:spcAft>
                          <a:spcPts val="800"/>
                        </a:spcAft>
                      </a:pPr>
                      <a:r>
                        <a:rPr lang="es-ES" sz="1050" dirty="0">
                          <a:effectLst/>
                          <a:latin typeface="Work Sans"/>
                        </a:rPr>
                        <a:t>Mejoramiento Puente (</a:t>
                      </a:r>
                      <a:r>
                        <a:rPr lang="es-ES" sz="1050" dirty="0" err="1">
                          <a:effectLst/>
                          <a:latin typeface="Work Sans"/>
                        </a:rPr>
                        <a:t>Und</a:t>
                      </a:r>
                      <a:r>
                        <a:rPr lang="es-ES" sz="1050" dirty="0">
                          <a:effectLst/>
                          <a:latin typeface="Work Sans"/>
                        </a:rPr>
                        <a:t>)</a:t>
                      </a:r>
                      <a:endParaRPr lang="es-CO" sz="1050" dirty="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CO" sz="1050" dirty="0">
                          <a:effectLst/>
                          <a:latin typeface="Work Sans"/>
                          <a:ea typeface="Calibri" panose="020F0502020204030204" pitchFamily="34" charset="0"/>
                          <a:cs typeface="Times New Roman" panose="02020603050405020304" pitchFamily="18" charset="0"/>
                        </a:rPr>
                        <a:t>81</a:t>
                      </a:r>
                    </a:p>
                  </a:txBody>
                  <a:tcPr marL="5080" marR="5080" marT="5080" marB="0" anchor="ctr"/>
                </a:tc>
                <a:extLst>
                  <a:ext uri="{0D108BD9-81ED-4DB2-BD59-A6C34878D82A}">
                    <a16:rowId xmlns:a16="http://schemas.microsoft.com/office/drawing/2014/main" val="937794777"/>
                  </a:ext>
                </a:extLst>
              </a:tr>
              <a:tr h="200660">
                <a:tc>
                  <a:txBody>
                    <a:bodyPr/>
                    <a:lstStyle/>
                    <a:p>
                      <a:pPr>
                        <a:lnSpc>
                          <a:spcPct val="107000"/>
                        </a:lnSpc>
                        <a:spcAft>
                          <a:spcPts val="800"/>
                        </a:spcAft>
                      </a:pPr>
                      <a:r>
                        <a:rPr lang="es-ES" sz="1050" dirty="0">
                          <a:effectLst/>
                          <a:latin typeface="Work Sans"/>
                        </a:rPr>
                        <a:t>Construcción Segunda Línea (km)</a:t>
                      </a:r>
                      <a:endParaRPr lang="es-CO" sz="1050" dirty="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CO" sz="1050">
                          <a:effectLst/>
                          <a:latin typeface="Work Sans"/>
                        </a:rPr>
                        <a:t>191.1</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1218089076"/>
                  </a:ext>
                </a:extLst>
              </a:tr>
              <a:tr h="200660">
                <a:tc>
                  <a:txBody>
                    <a:bodyPr/>
                    <a:lstStyle/>
                    <a:p>
                      <a:pPr>
                        <a:lnSpc>
                          <a:spcPct val="107000"/>
                        </a:lnSpc>
                        <a:spcAft>
                          <a:spcPts val="800"/>
                        </a:spcAft>
                      </a:pPr>
                      <a:r>
                        <a:rPr lang="es-ES" sz="1050">
                          <a:effectLst/>
                          <a:latin typeface="Work Sans"/>
                        </a:rPr>
                        <a:t>Operación y mantenimiento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nSpc>
                          <a:spcPct val="107000"/>
                        </a:lnSpc>
                        <a:spcAft>
                          <a:spcPts val="800"/>
                        </a:spcAft>
                      </a:pPr>
                      <a:r>
                        <a:rPr lang="es-CO" sz="1050" dirty="0">
                          <a:effectLst/>
                          <a:latin typeface="Work Sans"/>
                          <a:ea typeface="Calibri" panose="020F0502020204030204" pitchFamily="34" charset="0"/>
                          <a:cs typeface="Times New Roman" panose="02020603050405020304" pitchFamily="18" charset="0"/>
                        </a:rPr>
                        <a:t>246</a:t>
                      </a:r>
                    </a:p>
                  </a:txBody>
                  <a:tcPr marL="5080" marR="5080" marT="5080" marB="0" anchor="ctr"/>
                </a:tc>
                <a:extLst>
                  <a:ext uri="{0D108BD9-81ED-4DB2-BD59-A6C34878D82A}">
                    <a16:rowId xmlns:a16="http://schemas.microsoft.com/office/drawing/2014/main" val="1812299752"/>
                  </a:ext>
                </a:extLst>
              </a:tr>
            </a:tbl>
          </a:graphicData>
        </a:graphic>
      </p:graphicFrame>
      <p:sp>
        <p:nvSpPr>
          <p:cNvPr id="3" name="CuadroTexto 2">
            <a:extLst>
              <a:ext uri="{FF2B5EF4-FFF2-40B4-BE49-F238E27FC236}">
                <a16:creationId xmlns:a16="http://schemas.microsoft.com/office/drawing/2014/main" id="{A2F15B1D-8EDA-4556-AE65-724C53A55F2B}"/>
              </a:ext>
            </a:extLst>
          </p:cNvPr>
          <p:cNvSpPr txBox="1"/>
          <p:nvPr/>
        </p:nvSpPr>
        <p:spPr>
          <a:xfrm>
            <a:off x="204127" y="4664272"/>
            <a:ext cx="2994434" cy="253916"/>
          </a:xfrm>
          <a:prstGeom prst="rect">
            <a:avLst/>
          </a:prstGeom>
          <a:noFill/>
          <a:ln>
            <a:noFill/>
          </a:ln>
        </p:spPr>
        <p:txBody>
          <a:bodyPr wrap="square" rtlCol="0" anchor="t">
            <a:spAutoFit/>
          </a:bodyPr>
          <a:lstStyle/>
          <a:p>
            <a:r>
              <a:rPr lang="es-CO" sz="1050">
                <a:solidFill>
                  <a:schemeClr val="tx1"/>
                </a:solidFill>
                <a:latin typeface="Work Sans"/>
              </a:rPr>
              <a:t>*** Cláusula 149 del Contrato O-ATLA-00-99</a:t>
            </a:r>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6F17ADE-579C-4256-8F40-5EC991896EFF}"/>
              </a:ext>
            </a:extLst>
          </p:cNvPr>
          <p:cNvSpPr>
            <a:spLocks noGrp="1"/>
          </p:cNvSpPr>
          <p:nvPr>
            <p:ph type="title"/>
          </p:nvPr>
        </p:nvSpPr>
        <p:spPr>
          <a:xfrm>
            <a:off x="178903" y="155098"/>
            <a:ext cx="6321287" cy="640198"/>
          </a:xfrm>
        </p:spPr>
        <p:txBody>
          <a:bodyPr/>
          <a:lstStyle/>
          <a:p>
            <a:r>
              <a:rPr lang="es-CO"/>
              <a:t>Avance de obra</a:t>
            </a:r>
          </a:p>
        </p:txBody>
      </p:sp>
      <p:graphicFrame>
        <p:nvGraphicFramePr>
          <p:cNvPr id="5" name="Tabla 4">
            <a:extLst>
              <a:ext uri="{FF2B5EF4-FFF2-40B4-BE49-F238E27FC236}">
                <a16:creationId xmlns:a16="http://schemas.microsoft.com/office/drawing/2014/main" id="{9C326C0E-52EA-4780-B82A-B2ADC5839B64}"/>
              </a:ext>
            </a:extLst>
          </p:cNvPr>
          <p:cNvGraphicFramePr>
            <a:graphicFrameLocks noGrp="1"/>
          </p:cNvGraphicFramePr>
          <p:nvPr>
            <p:extLst/>
          </p:nvPr>
        </p:nvGraphicFramePr>
        <p:xfrm>
          <a:off x="5473376" y="2044898"/>
          <a:ext cx="3571641" cy="945905"/>
        </p:xfrm>
        <a:graphic>
          <a:graphicData uri="http://schemas.openxmlformats.org/drawingml/2006/table">
            <a:tbl>
              <a:tblPr firstRow="1" bandRow="1">
                <a:tableStyleId>{93296810-A885-4BE3-A3E7-6D5BEEA58F35}</a:tableStyleId>
              </a:tblPr>
              <a:tblGrid>
                <a:gridCol w="3571641">
                  <a:extLst>
                    <a:ext uri="{9D8B030D-6E8A-4147-A177-3AD203B41FA5}">
                      <a16:colId xmlns:a16="http://schemas.microsoft.com/office/drawing/2014/main" val="20000"/>
                    </a:ext>
                  </a:extLst>
                </a:gridCol>
              </a:tblGrid>
              <a:tr h="207324">
                <a:tc>
                  <a:txBody>
                    <a:bodyPr/>
                    <a:lstStyle/>
                    <a:p>
                      <a:pPr algn="ctr"/>
                      <a:r>
                        <a:rPr lang="es-ES_tradnl" sz="1050" u="none" strike="noStrike" kern="1200" cap="none">
                          <a:latin typeface="Work Sans"/>
                          <a:sym typeface="Arial"/>
                        </a:rPr>
                        <a:t>FECHAS PLAN DE OBRAS</a:t>
                      </a:r>
                      <a:endParaRPr lang="es-ES_tradnl" sz="1050" b="1" i="0" u="none" strike="noStrike" kern="1200" cap="none">
                        <a:solidFill>
                          <a:srgbClr val="0054BC"/>
                        </a:solidFill>
                        <a:latin typeface="Work Sans"/>
                        <a:ea typeface="+mn-ea"/>
                        <a:cs typeface="Arial" panose="020B0604020202020204" pitchFamily="34" charset="0"/>
                        <a:sym typeface="Arial"/>
                      </a:endParaRPr>
                    </a:p>
                  </a:txBody>
                  <a:tcPr marL="68580" marR="68580" marT="34290" marB="34290" anchor="ctr"/>
                </a:tc>
                <a:extLst>
                  <a:ext uri="{0D108BD9-81ED-4DB2-BD59-A6C34878D82A}">
                    <a16:rowId xmlns:a16="http://schemas.microsoft.com/office/drawing/2014/main" val="10000"/>
                  </a:ext>
                </a:extLst>
              </a:tr>
              <a:tr h="71730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1050" b="0" i="0" u="none" strike="noStrike" kern="1200" cap="none" dirty="0">
                          <a:solidFill>
                            <a:srgbClr val="0054BC"/>
                          </a:solidFill>
                          <a:latin typeface="Work Sans"/>
                          <a:ea typeface="+mn-ea"/>
                          <a:cs typeface="Arial" panose="020B0604020202020204" pitchFamily="34" charset="0"/>
                          <a:sym typeface="Arial"/>
                        </a:rPr>
                        <a:t>La continuidad de las obras está sujeta a los reasentamientos que deben realizarse en Bosconia, Fundación y Zona Bananera. Estos reasentamientos están a cargo de la Agencia.</a:t>
                      </a:r>
                    </a:p>
                  </a:txBody>
                  <a:tcPr marL="68580" marR="68580" marT="34290" marB="34290" anchor="ctr"/>
                </a:tc>
                <a:extLst>
                  <a:ext uri="{0D108BD9-81ED-4DB2-BD59-A6C34878D82A}">
                    <a16:rowId xmlns:a16="http://schemas.microsoft.com/office/drawing/2014/main" val="10001"/>
                  </a:ext>
                </a:extLst>
              </a:tr>
            </a:tbl>
          </a:graphicData>
        </a:graphic>
      </p:graphicFrame>
      <p:sp>
        <p:nvSpPr>
          <p:cNvPr id="6" name="CuadroTexto 5">
            <a:extLst>
              <a:ext uri="{FF2B5EF4-FFF2-40B4-BE49-F238E27FC236}">
                <a16:creationId xmlns:a16="http://schemas.microsoft.com/office/drawing/2014/main" id="{AB1303EE-0A09-4E24-BD79-E1730CAC7F14}"/>
              </a:ext>
            </a:extLst>
          </p:cNvPr>
          <p:cNvSpPr txBox="1"/>
          <p:nvPr/>
        </p:nvSpPr>
        <p:spPr>
          <a:xfrm>
            <a:off x="4474041" y="4879073"/>
            <a:ext cx="3313858" cy="246221"/>
          </a:xfrm>
          <a:prstGeom prst="rect">
            <a:avLst/>
          </a:prstGeom>
          <a:noFill/>
        </p:spPr>
        <p:style>
          <a:lnRef idx="2">
            <a:schemeClr val="accent2"/>
          </a:lnRef>
          <a:fillRef idx="1">
            <a:schemeClr val="lt1"/>
          </a:fillRef>
          <a:effectRef idx="0">
            <a:schemeClr val="accent2"/>
          </a:effectRef>
          <a:fontRef idx="minor">
            <a:schemeClr val="dk1"/>
          </a:fontRef>
        </p:style>
        <p:txBody>
          <a:bodyPr wrap="square" anchor="t">
            <a:spAutoFit/>
          </a:bodyPr>
          <a:lstStyle>
            <a:defPPr marR="0" lvl="0" algn="l" rtl="0">
              <a:lnSpc>
                <a:spcPct val="100000"/>
              </a:lnSpc>
              <a:spcBef>
                <a:spcPts val="0"/>
              </a:spcBef>
              <a:spcAft>
                <a:spcPts val="0"/>
              </a:spcAft>
            </a:defPPr>
            <a:lvl1pPr algn="ctr">
              <a:defRPr sz="1050" b="1" kern="1200">
                <a:solidFill>
                  <a:srgbClr val="0054BC"/>
                </a:solidFill>
                <a:latin typeface="Work Sans"/>
                <a:ea typeface="+mn-ea"/>
                <a:cs typeface="Arial" panose="020B060402020202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CO" sz="1000" dirty="0">
                <a:cs typeface="Arial"/>
              </a:rPr>
              <a:t>* Información actualizada a 15 DE MAYO DE 2109</a:t>
            </a:r>
          </a:p>
        </p:txBody>
      </p:sp>
      <p:sp>
        <p:nvSpPr>
          <p:cNvPr id="7" name="Rectángulo 6">
            <a:extLst>
              <a:ext uri="{FF2B5EF4-FFF2-40B4-BE49-F238E27FC236}">
                <a16:creationId xmlns:a16="http://schemas.microsoft.com/office/drawing/2014/main" id="{52B628F6-0643-48A6-9FA3-791BD31CA69B}"/>
              </a:ext>
            </a:extLst>
          </p:cNvPr>
          <p:cNvSpPr/>
          <p:nvPr/>
        </p:nvSpPr>
        <p:spPr>
          <a:xfrm>
            <a:off x="393059" y="4665247"/>
            <a:ext cx="4019550" cy="430887"/>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1050" b="1" kern="1200">
                <a:solidFill>
                  <a:srgbClr val="0054BC"/>
                </a:solidFill>
                <a:latin typeface="Work Sans"/>
                <a:cs typeface="Arial" panose="020B0604020202020204" pitchFamily="34" charset="0"/>
              </a:rPr>
              <a:t>TOTAL*</a:t>
            </a:r>
            <a:r>
              <a:rPr lang="es-CO" sz="1050" kern="1200">
                <a:solidFill>
                  <a:srgbClr val="0054BC"/>
                </a:solidFill>
                <a:latin typeface="Work Sans"/>
                <a:cs typeface="Arial" panose="020B0604020202020204" pitchFamily="34" charset="0"/>
              </a:rPr>
              <a:t> 	AVANCE PROYECTADO	</a:t>
            </a:r>
            <a:r>
              <a:rPr lang="es-CO" sz="1050" b="1" kern="1200">
                <a:solidFill>
                  <a:srgbClr val="0054BC"/>
                </a:solidFill>
                <a:latin typeface="Work Sans"/>
                <a:cs typeface="Arial" panose="020B0604020202020204" pitchFamily="34" charset="0"/>
              </a:rPr>
              <a:t>93.3%	</a:t>
            </a:r>
          </a:p>
          <a:p>
            <a:pPr algn="ctr"/>
            <a:r>
              <a:rPr lang="es-CO" sz="1050" b="1" kern="1200">
                <a:solidFill>
                  <a:srgbClr val="0054BC"/>
                </a:solidFill>
                <a:latin typeface="Work Sans"/>
                <a:cs typeface="Arial" panose="020B0604020202020204" pitchFamily="34" charset="0"/>
              </a:rPr>
              <a:t>	</a:t>
            </a:r>
            <a:r>
              <a:rPr lang="es-CO" sz="1050" kern="1200">
                <a:solidFill>
                  <a:srgbClr val="0054BC"/>
                </a:solidFill>
                <a:latin typeface="Work Sans"/>
                <a:cs typeface="Arial" panose="020B0604020202020204" pitchFamily="34" charset="0"/>
              </a:rPr>
              <a:t>AVANCE EJECUTADO</a:t>
            </a:r>
            <a:r>
              <a:rPr lang="es-CO" sz="1050" b="1" kern="1200">
                <a:solidFill>
                  <a:srgbClr val="0054BC"/>
                </a:solidFill>
                <a:latin typeface="Work Sans"/>
                <a:cs typeface="Arial" panose="020B0604020202020204" pitchFamily="34" charset="0"/>
              </a:rPr>
              <a:t>	93.3%</a:t>
            </a:r>
            <a:r>
              <a:rPr lang="es-CO" sz="1100" b="1">
                <a:solidFill>
                  <a:srgbClr val="000000"/>
                </a:solidFill>
                <a:latin typeface="Work Sans"/>
              </a:rPr>
              <a:t>	</a:t>
            </a:r>
          </a:p>
        </p:txBody>
      </p:sp>
      <p:graphicFrame>
        <p:nvGraphicFramePr>
          <p:cNvPr id="8" name="Gráfico 7">
            <a:extLst>
              <a:ext uri="{FF2B5EF4-FFF2-40B4-BE49-F238E27FC236}">
                <a16:creationId xmlns:a16="http://schemas.microsoft.com/office/drawing/2014/main" id="{7C4A5756-4DD9-46F1-A4E8-B147FA9BAFD2}"/>
              </a:ext>
            </a:extLst>
          </p:cNvPr>
          <p:cNvGraphicFramePr>
            <a:graphicFrameLocks/>
          </p:cNvGraphicFramePr>
          <p:nvPr/>
        </p:nvGraphicFramePr>
        <p:xfrm>
          <a:off x="53743" y="795296"/>
          <a:ext cx="5419633" cy="3445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315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F0E7261-7440-428F-A707-7D2BBF2FFFD5}"/>
              </a:ext>
            </a:extLst>
          </p:cNvPr>
          <p:cNvGraphicFramePr>
            <a:graphicFrameLocks noGrp="1"/>
          </p:cNvGraphicFramePr>
          <p:nvPr>
            <p:extLst/>
          </p:nvPr>
        </p:nvGraphicFramePr>
        <p:xfrm>
          <a:off x="184559" y="827815"/>
          <a:ext cx="8680768" cy="519522"/>
        </p:xfrm>
        <a:graphic>
          <a:graphicData uri="http://schemas.openxmlformats.org/drawingml/2006/table">
            <a:tbl>
              <a:tblPr>
                <a:tableStyleId>{5C22544A-7EE6-4342-B048-85BDC9FD1C3A}</a:tableStyleId>
              </a:tblPr>
              <a:tblGrid>
                <a:gridCol w="8680768">
                  <a:extLst>
                    <a:ext uri="{9D8B030D-6E8A-4147-A177-3AD203B41FA5}">
                      <a16:colId xmlns:a16="http://schemas.microsoft.com/office/drawing/2014/main" val="20000"/>
                    </a:ext>
                  </a:extLst>
                </a:gridCol>
              </a:tblGrid>
              <a:tr h="519522">
                <a:tc>
                  <a:txBody>
                    <a:bodyPr/>
                    <a:lstStyle/>
                    <a:p>
                      <a:pPr lvl="0" algn="just">
                        <a:lnSpc>
                          <a:spcPct val="100000"/>
                        </a:lnSpc>
                        <a:spcBef>
                          <a:spcPts val="0"/>
                        </a:spcBef>
                        <a:spcAft>
                          <a:spcPts val="0"/>
                        </a:spcAft>
                        <a:buNone/>
                      </a:pPr>
                      <a:r>
                        <a:rPr lang="es-CO" sz="1000" b="0" i="0" u="none" strike="noStrike" noProof="0" dirty="0">
                          <a:solidFill>
                            <a:srgbClr val="073763"/>
                          </a:solidFill>
                          <a:effectLst/>
                          <a:latin typeface="+mn-lt"/>
                        </a:rPr>
                        <a:t>Teniendo en cuenta la tendencia de la carga transportada, la Agencia estima una meta de 47.500.000 de toneladas a movilizar para el año 2019. De acuerdo con lo anterior, a agosto 15</a:t>
                      </a:r>
                      <a:r>
                        <a:rPr lang="es-CO" sz="1000" b="0" i="0" u="none" strike="noStrike" noProof="0" dirty="0">
                          <a:solidFill>
                            <a:srgbClr val="073763"/>
                          </a:solidFill>
                          <a:latin typeface="+mn-lt"/>
                        </a:rPr>
                        <a:t> </a:t>
                      </a:r>
                      <a:r>
                        <a:rPr lang="es-CO" sz="1000" b="0" i="0" u="none" strike="noStrike" noProof="0" dirty="0">
                          <a:solidFill>
                            <a:srgbClr val="073763"/>
                          </a:solidFill>
                          <a:effectLst/>
                          <a:latin typeface="+mn-lt"/>
                        </a:rPr>
                        <a:t>se han movilizado 30.966.320 toneladas, equivalentes al </a:t>
                      </a:r>
                      <a:r>
                        <a:rPr lang="es-CO" sz="1000" b="0" i="0" u="none" strike="noStrike" noProof="0" dirty="0">
                          <a:solidFill>
                            <a:srgbClr val="073763"/>
                          </a:solidFill>
                          <a:latin typeface="+mn-lt"/>
                        </a:rPr>
                        <a:t>65,2</a:t>
                      </a:r>
                      <a:r>
                        <a:rPr lang="es-CO" sz="1000" b="0" i="0" u="none" strike="noStrike" noProof="0" dirty="0">
                          <a:solidFill>
                            <a:srgbClr val="073763"/>
                          </a:solidFill>
                          <a:effectLst/>
                          <a:latin typeface="+mn-lt"/>
                        </a:rPr>
                        <a:t>% de la expectativa de carga de la Agencia para el año 2019.</a:t>
                      </a:r>
                      <a:endParaRPr lang="es-ES" sz="1000" b="0" i="0" u="none" strike="noStrike" noProof="0" dirty="0">
                        <a:solidFill>
                          <a:srgbClr val="073763"/>
                        </a:solidFill>
                        <a:latin typeface="+mn-lt"/>
                      </a:endParaRPr>
                    </a:p>
                  </a:txBody>
                  <a:tcPr marL="67151" marR="67151" marT="0" marB="0">
                    <a:noFill/>
                  </a:tcPr>
                </a:tc>
                <a:extLst>
                  <a:ext uri="{0D108BD9-81ED-4DB2-BD59-A6C34878D82A}">
                    <a16:rowId xmlns:a16="http://schemas.microsoft.com/office/drawing/2014/main" val="10000"/>
                  </a:ext>
                </a:extLst>
              </a:tr>
            </a:tbl>
          </a:graphicData>
        </a:graphic>
      </p:graphicFrame>
      <p:sp>
        <p:nvSpPr>
          <p:cNvPr id="4" name="Rectángulo 3">
            <a:extLst>
              <a:ext uri="{FF2B5EF4-FFF2-40B4-BE49-F238E27FC236}">
                <a16:creationId xmlns:a16="http://schemas.microsoft.com/office/drawing/2014/main" id="{6A131189-7547-421C-B3BB-4E1276DC0DE3}"/>
              </a:ext>
            </a:extLst>
          </p:cNvPr>
          <p:cNvSpPr/>
          <p:nvPr/>
        </p:nvSpPr>
        <p:spPr>
          <a:xfrm>
            <a:off x="100591" y="471991"/>
            <a:ext cx="3692036" cy="307777"/>
          </a:xfrm>
          <a:prstGeom prst="rect">
            <a:avLst/>
          </a:prstGeom>
        </p:spPr>
        <p:txBody>
          <a:bodyPr wrap="none" anchor="t">
            <a:spAutoFit/>
          </a:bodyPr>
          <a:lstStyle/>
          <a:p>
            <a:r>
              <a:rPr lang="es-CO" b="1" dirty="0">
                <a:ea typeface="MS Mincho"/>
              </a:rPr>
              <a:t> Carga Movilizada a 15 de agosto de 2019</a:t>
            </a:r>
            <a:endParaRPr lang="es-ES" sz="1200" dirty="0">
              <a:ea typeface="MS Mincho"/>
            </a:endParaRPr>
          </a:p>
        </p:txBody>
      </p:sp>
      <p:graphicFrame>
        <p:nvGraphicFramePr>
          <p:cNvPr id="18" name="Tabla 17">
            <a:extLst>
              <a:ext uri="{FF2B5EF4-FFF2-40B4-BE49-F238E27FC236}">
                <a16:creationId xmlns:a16="http://schemas.microsoft.com/office/drawing/2014/main" id="{72F9B07A-6539-482D-A5C8-2B9C5AE8749A}"/>
              </a:ext>
            </a:extLst>
          </p:cNvPr>
          <p:cNvGraphicFramePr>
            <a:graphicFrameLocks noGrp="1"/>
          </p:cNvGraphicFramePr>
          <p:nvPr>
            <p:extLst/>
          </p:nvPr>
        </p:nvGraphicFramePr>
        <p:xfrm>
          <a:off x="3626577" y="3651792"/>
          <a:ext cx="3587977" cy="1327785"/>
        </p:xfrm>
        <a:graphic>
          <a:graphicData uri="http://schemas.openxmlformats.org/drawingml/2006/table">
            <a:tbl>
              <a:tblPr/>
              <a:tblGrid>
                <a:gridCol w="1115484">
                  <a:extLst>
                    <a:ext uri="{9D8B030D-6E8A-4147-A177-3AD203B41FA5}">
                      <a16:colId xmlns:a16="http://schemas.microsoft.com/office/drawing/2014/main" val="281708058"/>
                    </a:ext>
                  </a:extLst>
                </a:gridCol>
                <a:gridCol w="861574">
                  <a:extLst>
                    <a:ext uri="{9D8B030D-6E8A-4147-A177-3AD203B41FA5}">
                      <a16:colId xmlns:a16="http://schemas.microsoft.com/office/drawing/2014/main" val="1822409440"/>
                    </a:ext>
                  </a:extLst>
                </a:gridCol>
                <a:gridCol w="915269">
                  <a:extLst>
                    <a:ext uri="{9D8B030D-6E8A-4147-A177-3AD203B41FA5}">
                      <a16:colId xmlns:a16="http://schemas.microsoft.com/office/drawing/2014/main" val="25169824"/>
                    </a:ext>
                  </a:extLst>
                </a:gridCol>
                <a:gridCol w="695650">
                  <a:extLst>
                    <a:ext uri="{9D8B030D-6E8A-4147-A177-3AD203B41FA5}">
                      <a16:colId xmlns:a16="http://schemas.microsoft.com/office/drawing/2014/main" val="2837986090"/>
                    </a:ext>
                  </a:extLst>
                </a:gridCol>
              </a:tblGrid>
              <a:tr h="356126">
                <a:tc rowSpan="2">
                  <a:txBody>
                    <a:bodyPr/>
                    <a:lstStyle/>
                    <a:p>
                      <a:pPr algn="ctr" rtl="0" fontAlgn="ctr"/>
                      <a:r>
                        <a:rPr lang="es-CO" sz="800" b="1" i="0" u="none" strike="noStrike" dirty="0">
                          <a:solidFill>
                            <a:srgbClr val="FFFFFF"/>
                          </a:solidFill>
                          <a:effectLst/>
                          <a:latin typeface="Arial"/>
                        </a:rPr>
                        <a:t>Avance de Movilización Carga año 2019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a:txBody>
                    <a:bodyPr/>
                    <a:lstStyle/>
                    <a:p>
                      <a:pPr algn="ctr" rtl="0" fontAlgn="ctr"/>
                      <a:r>
                        <a:rPr lang="es-CO" sz="800" b="1" i="0" u="none" strike="noStrike" noProof="0" dirty="0">
                          <a:solidFill>
                            <a:srgbClr val="FFFFFF"/>
                          </a:solidFill>
                          <a:effectLst/>
                          <a:latin typeface="Arial" panose="020B0604020202020204" pitchFamily="34" charset="0"/>
                        </a:rPr>
                        <a:t>Proyectado a </a:t>
                      </a:r>
                      <a:r>
                        <a:rPr lang="es-ES" sz="800" b="1" i="0" u="none" strike="noStrike" noProof="0" dirty="0">
                          <a:solidFill>
                            <a:srgbClr val="FFFFFF"/>
                          </a:solidFill>
                          <a:effectLst/>
                          <a:latin typeface="Arial" panose="020B0604020202020204" pitchFamily="34" charset="0"/>
                        </a:rPr>
                        <a:t>julio </a:t>
                      </a:r>
                      <a:r>
                        <a:rPr lang="en-US" sz="800" b="1" i="0" u="none" strike="noStrike" dirty="0">
                          <a:solidFill>
                            <a:srgbClr val="FFFFFF"/>
                          </a:solidFill>
                          <a:effectLst/>
                          <a:latin typeface="Arial" panose="020B0604020202020204" pitchFamily="34" charset="0"/>
                        </a:rPr>
                        <a:t>de 2019 (Ton)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a:txBody>
                    <a:bodyPr/>
                    <a:lstStyle/>
                    <a:p>
                      <a:pPr algn="ctr" rtl="0" fontAlgn="ctr"/>
                      <a:r>
                        <a:rPr lang="es-CO" sz="800" b="1" i="0" u="none" strike="noStrike" dirty="0">
                          <a:solidFill>
                            <a:srgbClr val="FFFFFF"/>
                          </a:solidFill>
                          <a:effectLst/>
                          <a:latin typeface="Arial"/>
                        </a:rPr>
                        <a:t>Ejecutado a julio de 2019 (Ton)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a:txBody>
                    <a:bodyPr/>
                    <a:lstStyle/>
                    <a:p>
                      <a:pPr algn="ctr" rtl="0"/>
                      <a:r>
                        <a:rPr lang="en-US" sz="800" b="1" i="0" u="none" strike="noStrike" dirty="0">
                          <a:solidFill>
                            <a:srgbClr val="FFFFFF"/>
                          </a:solidFill>
                          <a:effectLst/>
                          <a:latin typeface="Arial"/>
                        </a:rPr>
                        <a:t>% de </a:t>
                      </a:r>
                      <a:r>
                        <a:rPr lang="es-CO" sz="800" b="1" i="0" u="none" strike="noStrike" noProof="0" dirty="0">
                          <a:solidFill>
                            <a:srgbClr val="FFFFFF"/>
                          </a:solidFill>
                          <a:effectLst/>
                          <a:latin typeface="Arial"/>
                        </a:rPr>
                        <a:t>avance</a:t>
                      </a:r>
                      <a:r>
                        <a:rPr lang="en-US" sz="800" b="1" i="0" u="none" strike="noStrike" dirty="0">
                          <a:solidFill>
                            <a:srgbClr val="FFFFFF"/>
                          </a:solidFill>
                          <a:latin typeface="Arial"/>
                        </a:rPr>
                        <a:t> </a:t>
                      </a:r>
                      <a:r>
                        <a:rPr lang="es-CO" sz="800" b="1" i="0" u="none" strike="noStrike" noProof="0" dirty="0">
                          <a:solidFill>
                            <a:srgbClr val="FFFFFF"/>
                          </a:solidFill>
                          <a:latin typeface="Arial"/>
                        </a:rPr>
                        <a:t>año</a:t>
                      </a:r>
                      <a:r>
                        <a:rPr lang="en-US" sz="800" b="1" i="0" u="none" strike="noStrike" dirty="0">
                          <a:solidFill>
                            <a:srgbClr val="FFFFFF"/>
                          </a:solidFill>
                          <a:latin typeface="Arial"/>
                        </a:rPr>
                        <a:t> 2019</a:t>
                      </a:r>
                      <a:endParaRPr lang="en-US" sz="800" b="1" i="0" u="none" strike="noStrike" dirty="0">
                        <a:solidFill>
                          <a:srgbClr val="FFFFFF"/>
                        </a:solidFill>
                        <a:effectLst/>
                        <a:latin typeface="Arial"/>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extLst>
                  <a:ext uri="{0D108BD9-81ED-4DB2-BD59-A6C34878D82A}">
                    <a16:rowId xmlns:a16="http://schemas.microsoft.com/office/drawing/2014/main" val="1570992106"/>
                  </a:ext>
                </a:extLst>
              </a:tr>
              <a:tr h="139197">
                <a:tc vMerge="1">
                  <a:txBody>
                    <a:bodyPr/>
                    <a:lstStyle/>
                    <a:p>
                      <a:endParaRPr lang="en-US"/>
                    </a:p>
                  </a:txBody>
                  <a:tcPr/>
                </a:tc>
                <a:tc>
                  <a:txBody>
                    <a:bodyPr/>
                    <a:lstStyle/>
                    <a:p>
                      <a:pPr algn="ctr" rtl="0" fontAlgn="ctr"/>
                      <a:r>
                        <a:rPr lang="en-US" sz="900" b="0" i="0" u="none" strike="noStrike" dirty="0">
                          <a:solidFill>
                            <a:srgbClr val="031B31"/>
                          </a:solidFill>
                          <a:effectLst/>
                          <a:latin typeface="Arial"/>
                        </a:rPr>
                        <a:t>29.235.484</a:t>
                      </a:r>
                      <a:endParaRPr lang="en-US" sz="900" b="0" i="0" u="none" strike="noStrike" dirty="0">
                        <a:solidFill>
                          <a:srgbClr val="031B31"/>
                        </a:solidFill>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900" b="0" i="0" u="none" strike="noStrike" dirty="0">
                          <a:solidFill>
                            <a:srgbClr val="031B31"/>
                          </a:solidFill>
                          <a:latin typeface="+mn-lt"/>
                        </a:rPr>
                        <a:t>30.966.320</a:t>
                      </a:r>
                      <a:endParaRPr lang="es-ES"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lvl="0" algn="ctr">
                        <a:buNone/>
                      </a:pPr>
                      <a:r>
                        <a:rPr lang="en-US" sz="900" b="0" i="0" u="none" strike="noStrike" dirty="0">
                          <a:solidFill>
                            <a:srgbClr val="031B31"/>
                          </a:solidFill>
                          <a:latin typeface="Arial"/>
                        </a:rPr>
                        <a:t>65.19%</a:t>
                      </a:r>
                      <a:endParaRPr lang="es-ES"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33070628"/>
                  </a:ext>
                </a:extLst>
              </a:tr>
              <a:tr h="269354">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Arial"/>
                      </a:endParaRP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Arial"/>
                      </a:endParaRP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a:endParaRP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05790244"/>
                  </a:ext>
                </a:extLst>
              </a:tr>
              <a:tr h="356126">
                <a:tc rowSpan="2">
                  <a:txBody>
                    <a:bodyPr/>
                    <a:lstStyle/>
                    <a:p>
                      <a:pPr algn="ctr" rtl="0"/>
                      <a:r>
                        <a:rPr lang="es-CO" sz="800" b="1" i="0" u="none" strike="noStrike" dirty="0">
                          <a:solidFill>
                            <a:srgbClr val="FFFFFF"/>
                          </a:solidFill>
                          <a:effectLst/>
                          <a:latin typeface="Arial"/>
                        </a:rPr>
                        <a:t>Cumplimiento en la Movilización de Carga</a:t>
                      </a:r>
                      <a:r>
                        <a:rPr lang="es-CO" sz="800" b="1" i="0" u="none" strike="noStrike" dirty="0">
                          <a:solidFill>
                            <a:srgbClr val="FFFFFF"/>
                          </a:solidFill>
                          <a:latin typeface="Arial"/>
                        </a:rPr>
                        <a:t> </a:t>
                      </a:r>
                      <a:r>
                        <a:rPr lang="es-CO" sz="800" b="1" i="0" u="none" strike="noStrike" dirty="0">
                          <a:solidFill>
                            <a:srgbClr val="FFFFFF"/>
                          </a:solidFill>
                          <a:effectLst/>
                          <a:latin typeface="Arial"/>
                        </a:rPr>
                        <a:t>julio de 2019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a:txBody>
                    <a:bodyPr/>
                    <a:lstStyle/>
                    <a:p>
                      <a:pPr algn="ctr" rtl="0"/>
                      <a:r>
                        <a:rPr lang="es-CO" sz="800" b="1" i="0" u="none" strike="noStrike" dirty="0">
                          <a:solidFill>
                            <a:srgbClr val="FFFFFF"/>
                          </a:solidFill>
                          <a:effectLst/>
                          <a:latin typeface="Arial"/>
                        </a:rPr>
                        <a:t>Proyectado </a:t>
                      </a:r>
                      <a:r>
                        <a:rPr lang="es-ES" sz="800" b="1" i="0" u="none" strike="noStrike" dirty="0">
                          <a:solidFill>
                            <a:srgbClr val="FFFFFF"/>
                          </a:solidFill>
                          <a:effectLst/>
                          <a:latin typeface="Arial"/>
                        </a:rPr>
                        <a:t>agosto 15 </a:t>
                      </a:r>
                      <a:r>
                        <a:rPr lang="es-CO" sz="800" b="1" i="0" u="none" strike="noStrike" dirty="0">
                          <a:solidFill>
                            <a:srgbClr val="FFFFFF"/>
                          </a:solidFill>
                          <a:effectLst/>
                          <a:latin typeface="Arial"/>
                        </a:rPr>
                        <a:t>de 2019 (Ton)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a:txBody>
                    <a:bodyPr/>
                    <a:lstStyle/>
                    <a:p>
                      <a:pPr algn="ctr" rtl="0" fontAlgn="ctr"/>
                      <a:r>
                        <a:rPr lang="es-CO" sz="800" b="1" i="0" u="none" strike="noStrike" dirty="0">
                          <a:solidFill>
                            <a:srgbClr val="FFFFFF"/>
                          </a:solidFill>
                          <a:effectLst/>
                          <a:latin typeface="Arial"/>
                        </a:rPr>
                        <a:t>Ejecutado a julio de 2019 (Ton)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a:txBody>
                    <a:bodyPr/>
                    <a:lstStyle/>
                    <a:p>
                      <a:pPr algn="ctr" rtl="0" fontAlgn="ctr"/>
                      <a:r>
                        <a:rPr lang="en-US" sz="800" b="1" i="0" u="none" strike="noStrike" dirty="0">
                          <a:solidFill>
                            <a:srgbClr val="FFFFFF"/>
                          </a:solidFill>
                          <a:effectLst/>
                          <a:latin typeface="Arial"/>
                        </a:rPr>
                        <a:t>% de </a:t>
                      </a:r>
                      <a:r>
                        <a:rPr lang="es-CO" sz="800" b="1" i="0" u="none" strike="noStrike" noProof="0" dirty="0">
                          <a:solidFill>
                            <a:srgbClr val="FFFFFF"/>
                          </a:solidFill>
                          <a:effectLst/>
                          <a:latin typeface="Arial"/>
                        </a:rPr>
                        <a:t>cumplimiento del mes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extLst>
                  <a:ext uri="{0D108BD9-81ED-4DB2-BD59-A6C34878D82A}">
                    <a16:rowId xmlns:a16="http://schemas.microsoft.com/office/drawing/2014/main" val="3384668323"/>
                  </a:ext>
                </a:extLst>
              </a:tr>
              <a:tr h="139197">
                <a:tc vMerge="1">
                  <a:txBody>
                    <a:bodyPr/>
                    <a:lstStyle/>
                    <a:p>
                      <a:endParaRPr lang="en-US"/>
                    </a:p>
                  </a:txBody>
                  <a:tcPr/>
                </a:tc>
                <a:tc>
                  <a:txBody>
                    <a:bodyPr/>
                    <a:lstStyle/>
                    <a:p>
                      <a:pPr lvl="0" algn="ctr">
                        <a:lnSpc>
                          <a:spcPct val="100000"/>
                        </a:lnSpc>
                        <a:spcBef>
                          <a:spcPts val="0"/>
                        </a:spcBef>
                        <a:spcAft>
                          <a:spcPts val="0"/>
                        </a:spcAft>
                        <a:buNone/>
                      </a:pPr>
                      <a:r>
                        <a:rPr lang="en-US" sz="900" b="0" i="0" u="none" strike="noStrike" cap="none" noProof="0" dirty="0">
                          <a:solidFill>
                            <a:srgbClr val="031B31"/>
                          </a:solidFill>
                          <a:latin typeface="Arial"/>
                          <a:ea typeface="+mn-ea"/>
                          <a:cs typeface="+mn-cs"/>
                        </a:rPr>
                        <a:t>1.935.484</a:t>
                      </a:r>
                      <a:endParaRPr lang="es-ES" dirty="0">
                        <a:sym typeface="Arial"/>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lvl="0" algn="ctr">
                        <a:buNone/>
                      </a:pPr>
                      <a:r>
                        <a:rPr lang="en-US" sz="900" b="0" i="0" u="none" strike="noStrike" dirty="0">
                          <a:solidFill>
                            <a:srgbClr val="031B31"/>
                          </a:solidFill>
                          <a:latin typeface="Arial"/>
                        </a:rPr>
                        <a:t>2.232.702</a:t>
                      </a:r>
                      <a:endParaRPr lang="es-ES"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lvl="0" algn="ctr" fontAlgn="ctr">
                        <a:buNone/>
                      </a:pPr>
                      <a:r>
                        <a:rPr lang="en-US" sz="900" b="0" i="0" u="none" strike="noStrike" dirty="0">
                          <a:solidFill>
                            <a:srgbClr val="031B31"/>
                          </a:solidFill>
                          <a:latin typeface="Arial"/>
                        </a:rPr>
                        <a:t>55.82%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50146922"/>
                  </a:ext>
                </a:extLst>
              </a:tr>
            </a:tbl>
          </a:graphicData>
        </a:graphic>
      </p:graphicFrame>
      <p:sp>
        <p:nvSpPr>
          <p:cNvPr id="9" name="Título 1">
            <a:extLst>
              <a:ext uri="{FF2B5EF4-FFF2-40B4-BE49-F238E27FC236}">
                <a16:creationId xmlns:a16="http://schemas.microsoft.com/office/drawing/2014/main" id="{B9D8C346-9E1B-43F1-B117-E1AC9A75E708}"/>
              </a:ext>
            </a:extLst>
          </p:cNvPr>
          <p:cNvSpPr txBox="1">
            <a:spLocks/>
          </p:cNvSpPr>
          <p:nvPr/>
        </p:nvSpPr>
        <p:spPr>
          <a:xfrm>
            <a:off x="184559" y="153507"/>
            <a:ext cx="3262548" cy="412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s-ES" sz="3000">
                <a:solidFill>
                  <a:schemeClr val="tx2">
                    <a:lumMod val="50000"/>
                  </a:schemeClr>
                </a:solidFill>
                <a:latin typeface="Work Sans Light"/>
                <a:ea typeface="Arial" charset="0"/>
                <a:cs typeface="Arial" charset="0"/>
              </a:rPr>
              <a:t>Avance de Carga</a:t>
            </a:r>
            <a:endParaRPr lang="es-ES" sz="3000">
              <a:solidFill>
                <a:srgbClr val="FF6600"/>
              </a:solidFill>
              <a:latin typeface="Work Sans Light"/>
              <a:ea typeface="Arial" charset="0"/>
              <a:cs typeface="Arial" charset="0"/>
            </a:endParaRPr>
          </a:p>
        </p:txBody>
      </p:sp>
      <p:graphicFrame>
        <p:nvGraphicFramePr>
          <p:cNvPr id="5" name="Tabla 4">
            <a:extLst>
              <a:ext uri="{FF2B5EF4-FFF2-40B4-BE49-F238E27FC236}">
                <a16:creationId xmlns:a16="http://schemas.microsoft.com/office/drawing/2014/main" id="{2388DD2F-4A3F-4A40-812C-0926E2CBF409}"/>
              </a:ext>
            </a:extLst>
          </p:cNvPr>
          <p:cNvGraphicFramePr>
            <a:graphicFrameLocks noGrp="1"/>
          </p:cNvGraphicFramePr>
          <p:nvPr>
            <p:extLst/>
          </p:nvPr>
        </p:nvGraphicFramePr>
        <p:xfrm>
          <a:off x="704331" y="1400300"/>
          <a:ext cx="2091120" cy="1727719"/>
        </p:xfrm>
        <a:graphic>
          <a:graphicData uri="http://schemas.openxmlformats.org/drawingml/2006/table">
            <a:tbl>
              <a:tblPr/>
              <a:tblGrid>
                <a:gridCol w="640546">
                  <a:extLst>
                    <a:ext uri="{9D8B030D-6E8A-4147-A177-3AD203B41FA5}">
                      <a16:colId xmlns:a16="http://schemas.microsoft.com/office/drawing/2014/main" val="3436569278"/>
                    </a:ext>
                  </a:extLst>
                </a:gridCol>
                <a:gridCol w="801739">
                  <a:extLst>
                    <a:ext uri="{9D8B030D-6E8A-4147-A177-3AD203B41FA5}">
                      <a16:colId xmlns:a16="http://schemas.microsoft.com/office/drawing/2014/main" val="3224026534"/>
                    </a:ext>
                  </a:extLst>
                </a:gridCol>
                <a:gridCol w="648835">
                  <a:extLst>
                    <a:ext uri="{9D8B030D-6E8A-4147-A177-3AD203B41FA5}">
                      <a16:colId xmlns:a16="http://schemas.microsoft.com/office/drawing/2014/main" val="1143534835"/>
                    </a:ext>
                  </a:extLst>
                </a:gridCol>
              </a:tblGrid>
              <a:tr h="120988">
                <a:tc gridSpan="3">
                  <a:txBody>
                    <a:bodyPr/>
                    <a:lstStyle/>
                    <a:p>
                      <a:pPr algn="ctr" fontAlgn="b"/>
                      <a:r>
                        <a:rPr lang="es-ES" sz="800" b="1" i="0" u="none" strike="noStrike" dirty="0">
                          <a:solidFill>
                            <a:srgbClr val="FFFFFF"/>
                          </a:solidFill>
                          <a:effectLst/>
                          <a:latin typeface="Calibri"/>
                          <a:cs typeface="Calibri"/>
                        </a:rPr>
                        <a:t>PROYECCIONES DE CARGA</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13405743"/>
                  </a:ext>
                </a:extLst>
              </a:tr>
              <a:tr h="142759">
                <a:tc>
                  <a:txBody>
                    <a:bodyPr/>
                    <a:lstStyle/>
                    <a:p>
                      <a:pPr algn="ctr" fontAlgn="b"/>
                      <a:r>
                        <a:rPr lang="es-ES" sz="800" b="1" i="0" u="none" strike="noStrike" dirty="0">
                          <a:solidFill>
                            <a:srgbClr val="FFFFFF"/>
                          </a:solidFill>
                          <a:effectLst/>
                          <a:latin typeface="Calibri"/>
                          <a:cs typeface="Calibri"/>
                        </a:rPr>
                        <a:t>MES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a:txBody>
                    <a:bodyPr/>
                    <a:lstStyle/>
                    <a:p>
                      <a:pPr algn="ctr" fontAlgn="b"/>
                      <a:r>
                        <a:rPr lang="es-ES" sz="800" b="1" i="0" u="none" strike="noStrike" dirty="0">
                          <a:solidFill>
                            <a:srgbClr val="FFFFFF"/>
                          </a:solidFill>
                          <a:effectLst/>
                          <a:latin typeface="Calibri"/>
                          <a:cs typeface="Calibri"/>
                        </a:rPr>
                        <a:t>PROYECTADO</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tc>
                  <a:txBody>
                    <a:bodyPr/>
                    <a:lstStyle/>
                    <a:p>
                      <a:pPr algn="ctr" fontAlgn="b"/>
                      <a:r>
                        <a:rPr lang="es-ES" sz="800" b="1" i="0" u="none" strike="noStrike" dirty="0">
                          <a:solidFill>
                            <a:srgbClr val="FFFFFF"/>
                          </a:solidFill>
                          <a:effectLst/>
                          <a:latin typeface="Calibri"/>
                          <a:cs typeface="Calibri"/>
                        </a:rPr>
                        <a:t>EJECUTADO</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244062"/>
                    </a:solidFill>
                  </a:tcPr>
                </a:tc>
                <a:extLst>
                  <a:ext uri="{0D108BD9-81ED-4DB2-BD59-A6C34878D82A}">
                    <a16:rowId xmlns:a16="http://schemas.microsoft.com/office/drawing/2014/main" val="838824284"/>
                  </a:ext>
                </a:extLst>
              </a:tr>
              <a:tr h="104002">
                <a:tc>
                  <a:txBody>
                    <a:bodyPr/>
                    <a:lstStyle/>
                    <a:p>
                      <a:pPr algn="l" fontAlgn="b"/>
                      <a:r>
                        <a:rPr lang="es-ES" sz="800" b="0" i="0" u="none" strike="noStrike" dirty="0">
                          <a:solidFill>
                            <a:srgbClr val="000000"/>
                          </a:solidFill>
                          <a:effectLst/>
                          <a:latin typeface="Calibri"/>
                          <a:cs typeface="Calibri"/>
                        </a:rPr>
                        <a:t>Enero</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3.500.000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3.586.371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703025790"/>
                  </a:ext>
                </a:extLst>
              </a:tr>
              <a:tr h="104002">
                <a:tc>
                  <a:txBody>
                    <a:bodyPr/>
                    <a:lstStyle/>
                    <a:p>
                      <a:pPr algn="l" fontAlgn="b"/>
                      <a:r>
                        <a:rPr lang="es-ES" sz="800" b="0" i="0" u="none" strike="noStrike" dirty="0">
                          <a:solidFill>
                            <a:srgbClr val="000000"/>
                          </a:solidFill>
                          <a:effectLst/>
                          <a:latin typeface="Calibri"/>
                          <a:cs typeface="Calibri"/>
                        </a:rPr>
                        <a:t>Febrero</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3.800.000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latin typeface="Calibri"/>
                          <a:cs typeface="Calibri"/>
                        </a:rPr>
                        <a:t>3.942.749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645981208"/>
                  </a:ext>
                </a:extLst>
              </a:tr>
              <a:tr h="104002">
                <a:tc>
                  <a:txBody>
                    <a:bodyPr/>
                    <a:lstStyle/>
                    <a:p>
                      <a:pPr algn="l" fontAlgn="b"/>
                      <a:r>
                        <a:rPr lang="es-ES" sz="800" b="0" i="0" u="none" strike="noStrike" dirty="0">
                          <a:solidFill>
                            <a:srgbClr val="000000"/>
                          </a:solidFill>
                          <a:effectLst/>
                          <a:latin typeface="Calibri"/>
                          <a:cs typeface="Calibri"/>
                        </a:rPr>
                        <a:t>Marzo</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 4.632.591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436072805"/>
                  </a:ext>
                </a:extLst>
              </a:tr>
              <a:tr h="104002">
                <a:tc>
                  <a:txBody>
                    <a:bodyPr/>
                    <a:lstStyle/>
                    <a:p>
                      <a:pPr algn="l" fontAlgn="b"/>
                      <a:r>
                        <a:rPr lang="es-ES" sz="800" b="0" i="0" u="none" strike="noStrike" dirty="0">
                          <a:solidFill>
                            <a:srgbClr val="000000"/>
                          </a:solidFill>
                          <a:effectLst/>
                          <a:latin typeface="Calibri"/>
                          <a:cs typeface="Calibri"/>
                        </a:rPr>
                        <a:t>Abril</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3.934.652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27561781"/>
                  </a:ext>
                </a:extLst>
              </a:tr>
              <a:tr h="104002">
                <a:tc>
                  <a:txBody>
                    <a:bodyPr/>
                    <a:lstStyle/>
                    <a:p>
                      <a:pPr algn="l" fontAlgn="b"/>
                      <a:r>
                        <a:rPr lang="es-ES" sz="800" b="0" i="0" u="none" strike="noStrike" dirty="0">
                          <a:solidFill>
                            <a:srgbClr val="000000"/>
                          </a:solidFill>
                          <a:effectLst/>
                          <a:latin typeface="Calibri"/>
                          <a:cs typeface="Calibri"/>
                        </a:rPr>
                        <a:t>Mayo</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3.735.053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727144139"/>
                  </a:ext>
                </a:extLst>
              </a:tr>
              <a:tr h="104002">
                <a:tc>
                  <a:txBody>
                    <a:bodyPr/>
                    <a:lstStyle/>
                    <a:p>
                      <a:pPr algn="l" fontAlgn="b"/>
                      <a:r>
                        <a:rPr lang="es-ES" sz="800" b="0" i="0" u="none" strike="noStrike" dirty="0">
                          <a:solidFill>
                            <a:srgbClr val="000000"/>
                          </a:solidFill>
                          <a:effectLst/>
                          <a:latin typeface="Calibri"/>
                          <a:cs typeface="Calibri"/>
                        </a:rPr>
                        <a:t>Junio</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4.599.095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886563796"/>
                  </a:ext>
                </a:extLst>
              </a:tr>
              <a:tr h="104002">
                <a:tc>
                  <a:txBody>
                    <a:bodyPr/>
                    <a:lstStyle/>
                    <a:p>
                      <a:pPr algn="l" fontAlgn="b"/>
                      <a:r>
                        <a:rPr lang="es-ES" sz="800" b="0" i="0" u="none" strike="noStrike" dirty="0">
                          <a:solidFill>
                            <a:srgbClr val="000000"/>
                          </a:solidFill>
                          <a:effectLst/>
                          <a:latin typeface="Calibri"/>
                          <a:cs typeface="Calibri"/>
                        </a:rPr>
                        <a:t>Julio</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4.273.106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967004344"/>
                  </a:ext>
                </a:extLst>
              </a:tr>
              <a:tr h="104002">
                <a:tc>
                  <a:txBody>
                    <a:bodyPr/>
                    <a:lstStyle/>
                    <a:p>
                      <a:pPr algn="l" fontAlgn="b"/>
                      <a:r>
                        <a:rPr lang="es-ES" sz="800" b="0" i="0" u="none" strike="noStrike" dirty="0">
                          <a:solidFill>
                            <a:srgbClr val="000000"/>
                          </a:solidFill>
                          <a:effectLst/>
                          <a:latin typeface="Calibri"/>
                          <a:cs typeface="Calibri"/>
                        </a:rPr>
                        <a:t>Agosto</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2.232.702*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25630236"/>
                  </a:ext>
                </a:extLst>
              </a:tr>
              <a:tr h="104002">
                <a:tc>
                  <a:txBody>
                    <a:bodyPr/>
                    <a:lstStyle/>
                    <a:p>
                      <a:pPr algn="l" fontAlgn="b"/>
                      <a:r>
                        <a:rPr lang="es-ES" sz="800" b="0" i="0" u="none" strike="noStrike" dirty="0">
                          <a:solidFill>
                            <a:srgbClr val="000000"/>
                          </a:solidFill>
                          <a:effectLst/>
                          <a:latin typeface="Calibri"/>
                          <a:cs typeface="Calibri"/>
                        </a:rPr>
                        <a:t>Septiembre</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endParaRPr lang="es-ES" sz="800" b="0" i="0" u="none" strike="noStrike">
                        <a:solidFill>
                          <a:srgbClr val="000000"/>
                        </a:solidFill>
                        <a:effectLst/>
                        <a:latin typeface="Calibri"/>
                        <a:cs typeface="Calibri"/>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952598582"/>
                  </a:ext>
                </a:extLst>
              </a:tr>
              <a:tr h="104002">
                <a:tc>
                  <a:txBody>
                    <a:bodyPr/>
                    <a:lstStyle/>
                    <a:p>
                      <a:pPr algn="l" fontAlgn="b"/>
                      <a:r>
                        <a:rPr lang="es-ES" sz="800" b="0" i="0" u="none" strike="noStrike" dirty="0">
                          <a:solidFill>
                            <a:srgbClr val="000000"/>
                          </a:solidFill>
                          <a:effectLst/>
                          <a:latin typeface="Calibri"/>
                          <a:cs typeface="Calibri"/>
                        </a:rPr>
                        <a:t>Octubre</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endParaRPr lang="es-ES" sz="800" b="0" i="0" u="none" strike="noStrike">
                        <a:solidFill>
                          <a:srgbClr val="000000"/>
                        </a:solidFill>
                        <a:effectLst/>
                        <a:latin typeface="Calibri"/>
                        <a:cs typeface="Calibri"/>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274965010"/>
                  </a:ext>
                </a:extLst>
              </a:tr>
              <a:tr h="104002">
                <a:tc>
                  <a:txBody>
                    <a:bodyPr/>
                    <a:lstStyle/>
                    <a:p>
                      <a:pPr algn="l" fontAlgn="b"/>
                      <a:r>
                        <a:rPr lang="es-ES" sz="800" b="0" i="0" u="none" strike="noStrike" dirty="0">
                          <a:solidFill>
                            <a:srgbClr val="000000"/>
                          </a:solidFill>
                          <a:effectLst/>
                          <a:latin typeface="Calibri"/>
                          <a:cs typeface="Calibri"/>
                        </a:rPr>
                        <a:t>Noviembre</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4.000.000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endParaRPr lang="es-ES" sz="800" b="0" i="0" u="none" strike="noStrike">
                        <a:solidFill>
                          <a:srgbClr val="000000"/>
                        </a:solidFill>
                        <a:effectLst/>
                        <a:latin typeface="Calibri"/>
                        <a:cs typeface="Calibri"/>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467167583"/>
                  </a:ext>
                </a:extLst>
              </a:tr>
              <a:tr h="104002">
                <a:tc>
                  <a:txBody>
                    <a:bodyPr/>
                    <a:lstStyle/>
                    <a:p>
                      <a:pPr algn="l" fontAlgn="b"/>
                      <a:r>
                        <a:rPr lang="es-ES" sz="800" b="0" i="0" u="none" strike="noStrike" dirty="0">
                          <a:solidFill>
                            <a:srgbClr val="000000"/>
                          </a:solidFill>
                          <a:effectLst/>
                          <a:latin typeface="Calibri"/>
                          <a:cs typeface="Calibri"/>
                        </a:rPr>
                        <a:t>Diciembre</a:t>
                      </a:r>
                    </a:p>
                  </a:txBody>
                  <a:tcPr marL="11430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a:cs typeface="Calibri"/>
                        </a:rPr>
                        <a:t>4.200.000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Calibri" panose="020F0502020204030204" pitchFamily="34" charset="0"/>
                          <a:cs typeface="Calibri" panose="020F050202020403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570192085"/>
                  </a:ext>
                </a:extLst>
              </a:tr>
            </a:tbl>
          </a:graphicData>
        </a:graphic>
      </p:graphicFrame>
      <p:graphicFrame>
        <p:nvGraphicFramePr>
          <p:cNvPr id="10" name="Gráfico 9">
            <a:extLst>
              <a:ext uri="{FF2B5EF4-FFF2-40B4-BE49-F238E27FC236}">
                <a16:creationId xmlns:a16="http://schemas.microsoft.com/office/drawing/2014/main" id="{0C2C87FA-31BA-4EDD-96B6-3C4DB86BC5D4}"/>
              </a:ext>
            </a:extLst>
          </p:cNvPr>
          <p:cNvGraphicFramePr>
            <a:graphicFrameLocks/>
          </p:cNvGraphicFramePr>
          <p:nvPr>
            <p:extLst/>
          </p:nvPr>
        </p:nvGraphicFramePr>
        <p:xfrm>
          <a:off x="100591" y="3310275"/>
          <a:ext cx="3346516" cy="1727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41A3C768-0B9E-4512-8781-DD7A05B93813}"/>
              </a:ext>
            </a:extLst>
          </p:cNvPr>
          <p:cNvGraphicFramePr>
            <a:graphicFrameLocks/>
          </p:cNvGraphicFramePr>
          <p:nvPr>
            <p:extLst/>
          </p:nvPr>
        </p:nvGraphicFramePr>
        <p:xfrm>
          <a:off x="3626577" y="1412426"/>
          <a:ext cx="4813092" cy="2030496"/>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a:extLst>
              <a:ext uri="{FF2B5EF4-FFF2-40B4-BE49-F238E27FC236}">
                <a16:creationId xmlns:a16="http://schemas.microsoft.com/office/drawing/2014/main" id="{513EEC7C-C6BA-467D-ACC9-2D708696DA86}"/>
              </a:ext>
            </a:extLst>
          </p:cNvPr>
          <p:cNvSpPr txBox="1"/>
          <p:nvPr/>
        </p:nvSpPr>
        <p:spPr>
          <a:xfrm>
            <a:off x="641639" y="3122469"/>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700" dirty="0"/>
              <a:t>* Carga transportada con corte a 15 de agosto de 2019</a:t>
            </a:r>
          </a:p>
        </p:txBody>
      </p:sp>
    </p:spTree>
    <p:extLst>
      <p:ext uri="{BB962C8B-B14F-4D97-AF65-F5344CB8AC3E}">
        <p14:creationId xmlns:p14="http://schemas.microsoft.com/office/powerpoint/2010/main" val="270131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8AFA99-93C6-4F20-853E-ACD590E68952}"/>
              </a:ext>
            </a:extLst>
          </p:cNvPr>
          <p:cNvSpPr>
            <a:spLocks noGrp="1"/>
          </p:cNvSpPr>
          <p:nvPr>
            <p:ph type="title"/>
          </p:nvPr>
        </p:nvSpPr>
        <p:spPr>
          <a:xfrm>
            <a:off x="264300" y="70063"/>
            <a:ext cx="4307700" cy="640198"/>
          </a:xfrm>
        </p:spPr>
        <p:txBody>
          <a:bodyPr/>
          <a:lstStyle/>
          <a:p>
            <a:r>
              <a:rPr lang="es-CO"/>
              <a:t>Problemáticas</a:t>
            </a:r>
          </a:p>
        </p:txBody>
      </p:sp>
      <p:graphicFrame>
        <p:nvGraphicFramePr>
          <p:cNvPr id="4" name="Tabla 3">
            <a:extLst>
              <a:ext uri="{FF2B5EF4-FFF2-40B4-BE49-F238E27FC236}">
                <a16:creationId xmlns:a16="http://schemas.microsoft.com/office/drawing/2014/main" id="{F53D556D-8237-4F7A-8969-29F9EA4B6B52}"/>
              </a:ext>
            </a:extLst>
          </p:cNvPr>
          <p:cNvGraphicFramePr>
            <a:graphicFrameLocks noGrp="1"/>
          </p:cNvGraphicFramePr>
          <p:nvPr>
            <p:extLst/>
          </p:nvPr>
        </p:nvGraphicFramePr>
        <p:xfrm>
          <a:off x="264300" y="710261"/>
          <a:ext cx="8556158" cy="3658007"/>
        </p:xfrm>
        <a:graphic>
          <a:graphicData uri="http://schemas.openxmlformats.org/drawingml/2006/table">
            <a:tbl>
              <a:tblPr firstRow="1" bandRow="1">
                <a:tableStyleId>{93296810-A885-4BE3-A3E7-6D5BEEA58F35}</a:tableStyleId>
              </a:tblPr>
              <a:tblGrid>
                <a:gridCol w="859306">
                  <a:extLst>
                    <a:ext uri="{9D8B030D-6E8A-4147-A177-3AD203B41FA5}">
                      <a16:colId xmlns:a16="http://schemas.microsoft.com/office/drawing/2014/main" val="451203888"/>
                    </a:ext>
                  </a:extLst>
                </a:gridCol>
                <a:gridCol w="1758890">
                  <a:extLst>
                    <a:ext uri="{9D8B030D-6E8A-4147-A177-3AD203B41FA5}">
                      <a16:colId xmlns:a16="http://schemas.microsoft.com/office/drawing/2014/main" val="2250085155"/>
                    </a:ext>
                  </a:extLst>
                </a:gridCol>
                <a:gridCol w="4368685">
                  <a:extLst>
                    <a:ext uri="{9D8B030D-6E8A-4147-A177-3AD203B41FA5}">
                      <a16:colId xmlns:a16="http://schemas.microsoft.com/office/drawing/2014/main" val="3980953213"/>
                    </a:ext>
                  </a:extLst>
                </a:gridCol>
                <a:gridCol w="1569277">
                  <a:extLst>
                    <a:ext uri="{9D8B030D-6E8A-4147-A177-3AD203B41FA5}">
                      <a16:colId xmlns:a16="http://schemas.microsoft.com/office/drawing/2014/main" val="3533805513"/>
                    </a:ext>
                  </a:extLst>
                </a:gridCol>
              </a:tblGrid>
              <a:tr h="396647">
                <a:tc>
                  <a:txBody>
                    <a:bodyPr/>
                    <a:lstStyle/>
                    <a:p>
                      <a:pPr algn="ctr"/>
                      <a:r>
                        <a:rPr lang="es-CO" sz="1200" u="none" strike="noStrike" cap="none" dirty="0">
                          <a:latin typeface="Work Sans"/>
                          <a:sym typeface="Work Sans"/>
                        </a:rPr>
                        <a:t>Área</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Descripción</a:t>
                      </a:r>
                      <a:r>
                        <a:rPr lang="es-CO" sz="1200" u="none" strike="noStrike" cap="none" dirty="0">
                          <a:latin typeface="Work Sans"/>
                        </a:rPr>
                        <a:t> </a:t>
                      </a:r>
                      <a:endParaRPr lang="es-CO" sz="1200" b="1" i="0" u="none" strike="noStrike" cap="none">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Acciones</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Afectación</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extLst>
                  <a:ext uri="{0D108BD9-81ED-4DB2-BD59-A6C34878D82A}">
                    <a16:rowId xmlns:a16="http://schemas.microsoft.com/office/drawing/2014/main" val="1509691849"/>
                  </a:ext>
                </a:extLst>
              </a:tr>
              <a:tr h="417706">
                <a:tc>
                  <a:txBody>
                    <a:bodyPr/>
                    <a:lstStyle/>
                    <a:p>
                      <a:pPr algn="ctr"/>
                      <a:r>
                        <a:rPr lang="es-CO" sz="1050" b="1" i="0" u="none" strike="noStrike" cap="none" dirty="0">
                          <a:solidFill>
                            <a:srgbClr val="0066CD"/>
                          </a:solidFill>
                          <a:latin typeface="Work Sans"/>
                          <a:ea typeface="+mn-ea"/>
                          <a:cs typeface="Arial" panose="020B0604020202020204" pitchFamily="34" charset="0"/>
                          <a:sym typeface="Arial"/>
                        </a:rPr>
                        <a:t>Técnica</a:t>
                      </a:r>
                    </a:p>
                    <a:p>
                      <a:pPr algn="ctr"/>
                      <a:r>
                        <a:rPr lang="es-CO" sz="1050" b="1" i="0" u="none" strike="noStrike" cap="none" dirty="0">
                          <a:solidFill>
                            <a:srgbClr val="0066CD"/>
                          </a:solidFill>
                          <a:latin typeface="Work Sans"/>
                          <a:ea typeface="+mn-ea"/>
                          <a:cs typeface="Arial" panose="020B0604020202020204" pitchFamily="34" charset="0"/>
                          <a:sym typeface="Arial"/>
                        </a:rPr>
                        <a:t>Predial</a:t>
                      </a:r>
                    </a:p>
                    <a:p>
                      <a:pPr algn="ctr"/>
                      <a:r>
                        <a:rPr lang="es-CO" sz="1050" b="1" i="0" u="none" strike="noStrike" cap="none" dirty="0">
                          <a:solidFill>
                            <a:srgbClr val="0066CD"/>
                          </a:solidFill>
                          <a:latin typeface="Work Sans"/>
                          <a:ea typeface="+mn-ea"/>
                          <a:cs typeface="Arial" panose="020B0604020202020204" pitchFamily="34" charset="0"/>
                          <a:sym typeface="Work Sans"/>
                        </a:rPr>
                        <a:t>Social</a:t>
                      </a:r>
                    </a:p>
                  </a:txBody>
                  <a:tcPr anchor="ctr"/>
                </a:tc>
                <a:tc>
                  <a:txBody>
                    <a:bodyPr/>
                    <a:lstStyle/>
                    <a:p>
                      <a:pPr algn="just"/>
                      <a:r>
                        <a:rPr lang="es-CO" sz="1000" b="1" i="0" u="none" strike="noStrike" cap="none" dirty="0">
                          <a:solidFill>
                            <a:srgbClr val="0066CD"/>
                          </a:solidFill>
                          <a:latin typeface="Work Sans"/>
                          <a:ea typeface="+mn-ea"/>
                          <a:cs typeface="Arial" panose="020B0604020202020204" pitchFamily="34" charset="0"/>
                          <a:sym typeface="Arial"/>
                        </a:rPr>
                        <a:t>Impedimento para continuar con la construcción de la Segunda línea:</a:t>
                      </a:r>
                      <a:r>
                        <a:rPr lang="es-CO" sz="1000" b="0" i="0" u="none" strike="noStrike" cap="none" dirty="0">
                          <a:solidFill>
                            <a:srgbClr val="0066CD"/>
                          </a:solidFill>
                          <a:latin typeface="Work Sans"/>
                          <a:ea typeface="+mn-ea"/>
                          <a:cs typeface="Arial" panose="020B0604020202020204" pitchFamily="34" charset="0"/>
                          <a:sym typeface="Arial"/>
                        </a:rPr>
                        <a:t> Actualmente están pendientes por construir 25,42 Km de segunda línea, que no han podido ejecutarse por la presencia de ocupantes irregulares dentro del corredor férreo necesario para la realización de los trabajos.</a:t>
                      </a:r>
                    </a:p>
                  </a:txBody>
                  <a:tcPr anchor="ctr"/>
                </a:tc>
                <a:tc>
                  <a:txBody>
                    <a:bodyPr/>
                    <a:lstStyle/>
                    <a:p>
                      <a:pPr marL="0" marR="0" lvl="0" indent="0" algn="just" rtl="0" eaLnBrk="1" fontAlgn="auto" latinLnBrk="0" hangingPunct="1">
                        <a:lnSpc>
                          <a:spcPct val="100000"/>
                        </a:lnSpc>
                        <a:spcBef>
                          <a:spcPts val="0"/>
                        </a:spcBef>
                        <a:spcAft>
                          <a:spcPts val="0"/>
                        </a:spcAft>
                        <a:buFont typeface="Arial"/>
                        <a:buNone/>
                      </a:pPr>
                      <a:r>
                        <a:rPr lang="es-CO" sz="800" b="0" i="0" u="none" strike="noStrike" cap="none" dirty="0">
                          <a:solidFill>
                            <a:srgbClr val="0066CD"/>
                          </a:solidFill>
                          <a:latin typeface="Work Sans"/>
                          <a:ea typeface="+mn-ea"/>
                          <a:cs typeface="Arial"/>
                          <a:sym typeface="Work Sans"/>
                        </a:rPr>
                        <a:t>Con el fin de reasentar a estos ocupantes irregulares, a través de los recursos de la fiducia Itaú se han realizado los estudios de formulación para todos los sectores a intervenir y se han implementado los reasentamientos de los sectores de Loma Colorada (Bosconia), Algarrobo y Lleras (Algarrobo), y en los corregimientos de Varela, </a:t>
                      </a:r>
                      <a:r>
                        <a:rPr lang="es-CO" sz="800" b="0" i="0" u="none" strike="noStrike" cap="none" dirty="0" err="1">
                          <a:solidFill>
                            <a:srgbClr val="0066CD"/>
                          </a:solidFill>
                          <a:latin typeface="Work Sans"/>
                          <a:ea typeface="+mn-ea"/>
                          <a:cs typeface="Arial"/>
                          <a:sym typeface="Work Sans"/>
                        </a:rPr>
                        <a:t>Guamachito</a:t>
                      </a:r>
                      <a:r>
                        <a:rPr lang="es-CO" sz="800" b="0" i="0" u="none" strike="noStrike" cap="none" dirty="0">
                          <a:solidFill>
                            <a:srgbClr val="0066CD"/>
                          </a:solidFill>
                          <a:latin typeface="Work Sans"/>
                          <a:ea typeface="+mn-ea"/>
                          <a:cs typeface="Arial"/>
                          <a:sym typeface="Work Sans"/>
                        </a:rPr>
                        <a:t> y Río Frío (Zona Bananera).</a:t>
                      </a:r>
                      <a:r>
                        <a:rPr lang="es-CO" sz="800" b="0" i="0" u="none" strike="noStrike" cap="none" dirty="0">
                          <a:solidFill>
                            <a:srgbClr val="0066CD"/>
                          </a:solidFill>
                          <a:latin typeface="Work Sans"/>
                          <a:ea typeface="+mn-ea"/>
                          <a:cs typeface="Arial"/>
                        </a:rPr>
                        <a:t> </a:t>
                      </a:r>
                      <a:endParaRPr lang="es-CO" sz="800" b="0" i="0" u="none" strike="noStrike" cap="none" dirty="0">
                        <a:solidFill>
                          <a:srgbClr val="0066CD"/>
                        </a:solidFill>
                        <a:latin typeface="Work Sans"/>
                        <a:ea typeface="+mn-ea"/>
                        <a:cs typeface="Arial"/>
                        <a:sym typeface="Work Sans"/>
                      </a:endParaRPr>
                    </a:p>
                    <a:p>
                      <a:pPr marL="0" marR="0" lvl="0" indent="0" algn="just">
                        <a:lnSpc>
                          <a:spcPct val="100000"/>
                        </a:lnSpc>
                        <a:spcBef>
                          <a:spcPts val="0"/>
                        </a:spcBef>
                        <a:spcAft>
                          <a:spcPts val="0"/>
                        </a:spcAft>
                        <a:buFont typeface="Arial"/>
                        <a:buNone/>
                      </a:pPr>
                      <a:endParaRPr lang="es-CO" sz="800" b="0" i="0" u="none" strike="noStrike" cap="none" dirty="0">
                        <a:solidFill>
                          <a:srgbClr val="0066CD"/>
                        </a:solidFill>
                        <a:latin typeface="Work Sans"/>
                        <a:ea typeface="+mn-ea"/>
                        <a:cs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CO" sz="800" b="0" i="0" u="none" strike="noStrike" cap="none" dirty="0">
                          <a:solidFill>
                            <a:srgbClr val="0066CD"/>
                          </a:solidFill>
                          <a:latin typeface="Work Sans"/>
                          <a:ea typeface="+mn-ea"/>
                          <a:cs typeface="Arial"/>
                          <a:sym typeface="Work Sans"/>
                        </a:rPr>
                        <a:t>Respecto a los reasentamientos pendientes en Bosconia, Fundación y Zona Bananera (</a:t>
                      </a:r>
                      <a:r>
                        <a:rPr lang="es-CO" sz="800" b="0" i="0" u="none" strike="noStrike" cap="none" dirty="0" err="1">
                          <a:solidFill>
                            <a:srgbClr val="0066CD"/>
                          </a:solidFill>
                          <a:latin typeface="Work Sans"/>
                          <a:ea typeface="+mn-ea"/>
                          <a:cs typeface="Arial"/>
                          <a:sym typeface="Work Sans"/>
                        </a:rPr>
                        <a:t>Orihueca</a:t>
                      </a:r>
                      <a:r>
                        <a:rPr lang="es-CO" sz="800" b="0" i="0" u="none" strike="noStrike" cap="none" dirty="0">
                          <a:solidFill>
                            <a:srgbClr val="0066CD"/>
                          </a:solidFill>
                          <a:latin typeface="Work Sans"/>
                          <a:ea typeface="+mn-ea"/>
                          <a:cs typeface="Arial"/>
                          <a:sym typeface="Work Sans"/>
                        </a:rPr>
                        <a:t>, </a:t>
                      </a:r>
                      <a:r>
                        <a:rPr lang="es-CO" sz="800" b="0" i="0" u="none" strike="noStrike" cap="none" dirty="0" err="1">
                          <a:solidFill>
                            <a:srgbClr val="0066CD"/>
                          </a:solidFill>
                          <a:latin typeface="Work Sans"/>
                          <a:ea typeface="+mn-ea"/>
                          <a:cs typeface="Arial"/>
                          <a:sym typeface="Work Sans"/>
                        </a:rPr>
                        <a:t>Guacamayal</a:t>
                      </a:r>
                      <a:r>
                        <a:rPr lang="es-CO" sz="800" b="0" i="0" u="none" strike="noStrike" cap="none" dirty="0">
                          <a:solidFill>
                            <a:srgbClr val="0066CD"/>
                          </a:solidFill>
                          <a:latin typeface="Work Sans"/>
                          <a:ea typeface="+mn-ea"/>
                          <a:cs typeface="Arial"/>
                          <a:sym typeface="Work Sans"/>
                        </a:rPr>
                        <a:t> y </a:t>
                      </a:r>
                      <a:r>
                        <a:rPr lang="es-CO" sz="800" b="0" i="0" u="none" strike="noStrike" cap="none" dirty="0" err="1">
                          <a:solidFill>
                            <a:srgbClr val="0066CD"/>
                          </a:solidFill>
                          <a:latin typeface="Work Sans"/>
                          <a:ea typeface="+mn-ea"/>
                          <a:cs typeface="Arial"/>
                          <a:sym typeface="Work Sans"/>
                        </a:rPr>
                        <a:t>Tucurinca</a:t>
                      </a:r>
                      <a:r>
                        <a:rPr lang="es-CO" sz="800" b="0" i="0" u="none" strike="noStrike" cap="none" dirty="0">
                          <a:solidFill>
                            <a:srgbClr val="0066CD"/>
                          </a:solidFill>
                          <a:latin typeface="Work Sans"/>
                          <a:ea typeface="+mn-ea"/>
                          <a:cs typeface="Arial"/>
                          <a:sym typeface="Work Sans"/>
                        </a:rPr>
                        <a:t>), y en cumplimiento del plan de acción definido, se revisaron las escrituras remitidas por el INVIAS concluyendo que sobre el corredor férreo concesionado se tiene solamente posesión; con este insumo el área jurídico predial de la Agencia revisa las estrategias de saneamiento inmobiliario de los sectores a reasentar,</a:t>
                      </a:r>
                      <a:r>
                        <a:rPr lang="es-CO" sz="800" b="0" i="0" u="none" strike="noStrike" cap="none" dirty="0">
                          <a:solidFill>
                            <a:srgbClr val="0066CD"/>
                          </a:solidFill>
                          <a:latin typeface="Work Sans"/>
                          <a:ea typeface="+mn-ea"/>
                          <a:cs typeface="Arial"/>
                          <a:sym typeface="Arial"/>
                        </a:rPr>
                        <a:t> para facilitar al concesionario la continuidad de la construcción.</a:t>
                      </a:r>
                    </a:p>
                    <a:p>
                      <a:pPr marL="0" marR="0" lvl="0" indent="0" algn="just">
                        <a:lnSpc>
                          <a:spcPct val="100000"/>
                        </a:lnSpc>
                        <a:spcBef>
                          <a:spcPts val="0"/>
                        </a:spcBef>
                        <a:spcAft>
                          <a:spcPts val="0"/>
                        </a:spcAft>
                        <a:buFont typeface="Arial"/>
                        <a:buNone/>
                      </a:pPr>
                      <a:endParaRPr lang="es-CO" sz="800" b="0" i="0" u="none" strike="noStrike" cap="none" dirty="0">
                        <a:solidFill>
                          <a:srgbClr val="0066CD"/>
                        </a:solidFill>
                        <a:latin typeface="Work Sans"/>
                        <a:ea typeface="+mn-ea"/>
                        <a:cs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CO" sz="800" b="0" i="0" u="none" strike="noStrike" cap="none" dirty="0">
                          <a:solidFill>
                            <a:srgbClr val="0066CD"/>
                          </a:solidFill>
                          <a:latin typeface="Work Sans"/>
                          <a:ea typeface="+mn-ea"/>
                          <a:cs typeface="Arial"/>
                          <a:sym typeface="Arial"/>
                        </a:rPr>
                        <a:t>Con el fin de atender los compromisos de la reunión del 9 de mayo con la comunidad de Bosconia (Evaluar costos de variante vs adquisición predial y reasentamientos), se realizó una visita por parte del área predial a Bosconia con el fin de evaluar preliminarmente el costo de los predios. Se socializó la información el día 14 de junio con la comunidad de Bosconia y se adquirieron nuevos compromisos.</a:t>
                      </a:r>
                    </a:p>
                    <a:p>
                      <a:pPr marL="0" marR="0" lvl="0" indent="0" algn="just">
                        <a:lnSpc>
                          <a:spcPct val="100000"/>
                        </a:lnSpc>
                        <a:spcBef>
                          <a:spcPts val="0"/>
                        </a:spcBef>
                        <a:spcAft>
                          <a:spcPts val="0"/>
                        </a:spcAft>
                        <a:buFont typeface="Arial"/>
                        <a:buNone/>
                      </a:pPr>
                      <a:endParaRPr lang="es-CO" sz="800" b="0" i="0" u="none" strike="noStrike" cap="none" dirty="0">
                        <a:solidFill>
                          <a:srgbClr val="0066CD"/>
                        </a:solidFill>
                        <a:latin typeface="Work Sans"/>
                        <a:ea typeface="+mn-ea"/>
                        <a:cs typeface="Arial"/>
                      </a:endParaRPr>
                    </a:p>
                    <a:p>
                      <a:pPr marL="0" marR="0" lvl="0" indent="0" algn="just">
                        <a:lnSpc>
                          <a:spcPct val="100000"/>
                        </a:lnSpc>
                        <a:spcBef>
                          <a:spcPts val="0"/>
                        </a:spcBef>
                        <a:spcAft>
                          <a:spcPts val="0"/>
                        </a:spcAft>
                        <a:buNone/>
                      </a:pPr>
                      <a:r>
                        <a:rPr lang="es-CO" sz="800" b="0" i="0" u="none" strike="noStrike" cap="none" noProof="0" dirty="0">
                          <a:solidFill>
                            <a:srgbClr val="0066CD"/>
                          </a:solidFill>
                          <a:latin typeface="Work Sans"/>
                          <a:ea typeface="+mn-ea"/>
                          <a:cs typeface="Arial"/>
                          <a:sym typeface="Arial"/>
                        </a:rPr>
                        <a:t>Se avanza en la elaboración de términos de referencia preliminares, para la posible contratación de la gestión predial (hasta avalúos) para cada uno de los sectores pendientes de reasentamientos (Bosconia, Fundación y Zona Bananera). Se revisa la situación presupuestal de los próximos años para establecer la viabilidad de financiación de los Reasentamientos. </a:t>
                      </a:r>
                      <a:endParaRPr lang="es-CO" sz="800" b="0" i="0" u="none" strike="noStrike" cap="none" dirty="0">
                        <a:solidFill>
                          <a:srgbClr val="0066CD"/>
                        </a:solidFill>
                        <a:latin typeface="Work Sans"/>
                        <a:ea typeface="+mn-ea"/>
                        <a:cs typeface="Arial"/>
                        <a:sym typeface="Arial"/>
                      </a:endParaRPr>
                    </a:p>
                  </a:txBody>
                  <a:tcPr/>
                </a:tc>
                <a:tc>
                  <a:txBody>
                    <a:bodyPr/>
                    <a:lstStyle/>
                    <a:p>
                      <a:pPr algn="ctr"/>
                      <a:r>
                        <a:rPr lang="es-CO" sz="1000" b="0" i="0" u="none" strike="noStrike" cap="none" dirty="0">
                          <a:solidFill>
                            <a:srgbClr val="0066CD"/>
                          </a:solidFill>
                          <a:latin typeface="Work Sans"/>
                          <a:ea typeface="+mn-ea"/>
                          <a:cs typeface="Arial" panose="020B0604020202020204" pitchFamily="34" charset="0"/>
                          <a:sym typeface="Work Sans"/>
                        </a:rPr>
                        <a:t>Imposibilidad de continuar con la  construcción de la segunda línea Férrea.</a:t>
                      </a:r>
                    </a:p>
                  </a:txBody>
                  <a:tcPr anchor="ctr"/>
                </a:tc>
                <a:extLst>
                  <a:ext uri="{0D108BD9-81ED-4DB2-BD59-A6C34878D82A}">
                    <a16:rowId xmlns:a16="http://schemas.microsoft.com/office/drawing/2014/main" val="3376339047"/>
                  </a:ext>
                </a:extLst>
              </a:tr>
            </a:tbl>
          </a:graphicData>
        </a:graphic>
      </p:graphicFrame>
    </p:spTree>
    <p:extLst>
      <p:ext uri="{BB962C8B-B14F-4D97-AF65-F5344CB8AC3E}">
        <p14:creationId xmlns:p14="http://schemas.microsoft.com/office/powerpoint/2010/main" val="3199376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8AFA99-93C6-4F20-853E-ACD590E68952}"/>
              </a:ext>
            </a:extLst>
          </p:cNvPr>
          <p:cNvSpPr>
            <a:spLocks noGrp="1"/>
          </p:cNvSpPr>
          <p:nvPr>
            <p:ph type="title"/>
          </p:nvPr>
        </p:nvSpPr>
        <p:spPr>
          <a:xfrm>
            <a:off x="264300" y="70063"/>
            <a:ext cx="4307700" cy="640198"/>
          </a:xfrm>
        </p:spPr>
        <p:txBody>
          <a:bodyPr/>
          <a:lstStyle/>
          <a:p>
            <a:r>
              <a:rPr lang="es-CO"/>
              <a:t>Temas de Gestión</a:t>
            </a:r>
          </a:p>
        </p:txBody>
      </p:sp>
      <p:graphicFrame>
        <p:nvGraphicFramePr>
          <p:cNvPr id="4" name="Tabla 3">
            <a:extLst>
              <a:ext uri="{FF2B5EF4-FFF2-40B4-BE49-F238E27FC236}">
                <a16:creationId xmlns:a16="http://schemas.microsoft.com/office/drawing/2014/main" id="{F53D556D-8237-4F7A-8969-29F9EA4B6B52}"/>
              </a:ext>
            </a:extLst>
          </p:cNvPr>
          <p:cNvGraphicFramePr>
            <a:graphicFrameLocks noGrp="1"/>
          </p:cNvGraphicFramePr>
          <p:nvPr>
            <p:extLst/>
          </p:nvPr>
        </p:nvGraphicFramePr>
        <p:xfrm>
          <a:off x="287426" y="667492"/>
          <a:ext cx="8556155" cy="3078887"/>
        </p:xfrm>
        <a:graphic>
          <a:graphicData uri="http://schemas.openxmlformats.org/drawingml/2006/table">
            <a:tbl>
              <a:tblPr firstRow="1" bandRow="1">
                <a:tableStyleId>{93296810-A885-4BE3-A3E7-6D5BEEA58F35}</a:tableStyleId>
              </a:tblPr>
              <a:tblGrid>
                <a:gridCol w="883227">
                  <a:extLst>
                    <a:ext uri="{9D8B030D-6E8A-4147-A177-3AD203B41FA5}">
                      <a16:colId xmlns:a16="http://schemas.microsoft.com/office/drawing/2014/main" val="451203888"/>
                    </a:ext>
                  </a:extLst>
                </a:gridCol>
                <a:gridCol w="2827523">
                  <a:extLst>
                    <a:ext uri="{9D8B030D-6E8A-4147-A177-3AD203B41FA5}">
                      <a16:colId xmlns:a16="http://schemas.microsoft.com/office/drawing/2014/main" val="2250085155"/>
                    </a:ext>
                  </a:extLst>
                </a:gridCol>
                <a:gridCol w="1268145">
                  <a:extLst>
                    <a:ext uri="{9D8B030D-6E8A-4147-A177-3AD203B41FA5}">
                      <a16:colId xmlns:a16="http://schemas.microsoft.com/office/drawing/2014/main" val="3980953213"/>
                    </a:ext>
                  </a:extLst>
                </a:gridCol>
                <a:gridCol w="3577260">
                  <a:extLst>
                    <a:ext uri="{9D8B030D-6E8A-4147-A177-3AD203B41FA5}">
                      <a16:colId xmlns:a16="http://schemas.microsoft.com/office/drawing/2014/main" val="3533805513"/>
                    </a:ext>
                  </a:extLst>
                </a:gridCol>
              </a:tblGrid>
              <a:tr h="396647">
                <a:tc>
                  <a:txBody>
                    <a:bodyPr/>
                    <a:lstStyle/>
                    <a:p>
                      <a:pPr algn="ctr"/>
                      <a:r>
                        <a:rPr lang="es-CO" sz="1200" u="none" strike="noStrike" cap="none" dirty="0">
                          <a:latin typeface="Work Sans"/>
                          <a:sym typeface="Work Sans"/>
                        </a:rPr>
                        <a:t>Área</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Descripción </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Responsable</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Trazabilidad</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extLst>
                  <a:ext uri="{0D108BD9-81ED-4DB2-BD59-A6C34878D82A}">
                    <a16:rowId xmlns:a16="http://schemas.microsoft.com/office/drawing/2014/main" val="1509691849"/>
                  </a:ext>
                </a:extLst>
              </a:tr>
              <a:tr h="417706">
                <a:tc>
                  <a:txBody>
                    <a:bodyPr/>
                    <a:lstStyle/>
                    <a:p>
                      <a:pPr algn="ctr"/>
                      <a:r>
                        <a:rPr lang="es-CO" sz="1050" b="1" i="0" u="none" strike="noStrike" cap="none" dirty="0">
                          <a:solidFill>
                            <a:srgbClr val="0066CD"/>
                          </a:solidFill>
                          <a:latin typeface="Work Sans"/>
                          <a:ea typeface="+mn-ea"/>
                          <a:cs typeface="Arial"/>
                          <a:sym typeface="Work Sans"/>
                        </a:rPr>
                        <a:t>Técnica Financiera</a:t>
                      </a:r>
                    </a:p>
                    <a:p>
                      <a:pPr algn="ctr"/>
                      <a:r>
                        <a:rPr lang="es-CO" sz="1050" b="1" i="0" u="none" strike="noStrike" cap="none" dirty="0">
                          <a:solidFill>
                            <a:srgbClr val="0066CD"/>
                          </a:solidFill>
                          <a:latin typeface="Work Sans"/>
                          <a:ea typeface="+mn-ea"/>
                          <a:cs typeface="Arial"/>
                          <a:sym typeface="Work Sans"/>
                        </a:rPr>
                        <a:t>Jurídica</a:t>
                      </a:r>
                    </a:p>
                  </a:txBody>
                  <a:tcPr anchor="ctr"/>
                </a:tc>
                <a:tc>
                  <a:txBody>
                    <a:bodyPr/>
                    <a:lstStyle/>
                    <a:p>
                      <a:pPr algn="just"/>
                      <a:r>
                        <a:rPr lang="es-CO" sz="1000" b="1" i="0" u="sng" strike="noStrike" cap="none" dirty="0">
                          <a:solidFill>
                            <a:srgbClr val="0066CD"/>
                          </a:solidFill>
                          <a:latin typeface="Work Sans"/>
                          <a:ea typeface="+mn-ea"/>
                          <a:cs typeface="Arial" panose="020B0604020202020204" pitchFamily="34" charset="0"/>
                          <a:sym typeface="Work Sans"/>
                        </a:rPr>
                        <a:t>Derecho de ingreso</a:t>
                      </a:r>
                      <a:r>
                        <a:rPr lang="es-CO" sz="1000" b="0" i="0" u="none" strike="noStrike" cap="none" dirty="0">
                          <a:solidFill>
                            <a:srgbClr val="0066CD"/>
                          </a:solidFill>
                          <a:latin typeface="Work Sans"/>
                          <a:ea typeface="+mn-ea"/>
                          <a:cs typeface="Arial" panose="020B0604020202020204" pitchFamily="34" charset="0"/>
                          <a:sym typeface="Work Sans"/>
                        </a:rPr>
                        <a:t>: Se revisa contractualmente si Fenoco tiene la facultad de cobrar este concepto a los nuevos operadores interesados en ingresar al corredor férreo.</a:t>
                      </a:r>
                    </a:p>
                  </a:txBody>
                  <a:tcPr anchor="ctr"/>
                </a:tc>
                <a:tc>
                  <a:txBody>
                    <a:bodyPr/>
                    <a:lstStyle/>
                    <a:p>
                      <a:pPr algn="l"/>
                      <a:r>
                        <a:rPr lang="es-CO" sz="1000" b="0" i="0" u="none" strike="noStrike" cap="none" dirty="0">
                          <a:solidFill>
                            <a:srgbClr val="0066CD"/>
                          </a:solidFill>
                          <a:latin typeface="Work Sans"/>
                          <a:ea typeface="+mn-ea"/>
                          <a:cs typeface="Arial"/>
                          <a:sym typeface="Work Sans"/>
                        </a:rPr>
                        <a:t>Área Técnica, Financiera y Jurídica de la Agencia en conjunto con el Concesionario.</a:t>
                      </a:r>
                    </a:p>
                  </a:txBody>
                  <a:tcPr/>
                </a:tc>
                <a:tc>
                  <a:txBody>
                    <a:bodyPr/>
                    <a:lstStyle/>
                    <a:p>
                      <a:pPr algn="just"/>
                      <a:r>
                        <a:rPr lang="es-CO" sz="1000" b="0" i="0" u="none" strike="noStrike" cap="none" dirty="0">
                          <a:solidFill>
                            <a:srgbClr val="0066CD"/>
                          </a:solidFill>
                          <a:latin typeface="Work Sans"/>
                          <a:ea typeface="+mn-ea"/>
                          <a:cs typeface="Arial" panose="020B0604020202020204" pitchFamily="34" charset="0"/>
                          <a:sym typeface="Work Sans"/>
                        </a:rPr>
                        <a:t>Se han venido realizando mesas de trabajo en conjunto con el concesionario desde el año 2018 en las cuales se pretende llegar a un acuerdo para la suscripción de otrosí aclaratorio.</a:t>
                      </a:r>
                    </a:p>
                    <a:p>
                      <a:pPr algn="just"/>
                      <a:r>
                        <a:rPr lang="es-CO" sz="1000" b="0" i="0" u="none" strike="noStrike" cap="none" dirty="0">
                          <a:solidFill>
                            <a:srgbClr val="0066CD"/>
                          </a:solidFill>
                          <a:latin typeface="Work Sans"/>
                          <a:ea typeface="+mn-ea"/>
                          <a:cs typeface="Arial"/>
                          <a:sym typeface="Arial"/>
                        </a:rPr>
                        <a:t>En el mes de julio la Vicepresidencia Jurídica emitió concepto sobre el Derecho de Ingreso, indicando que este cobro es contractual</a:t>
                      </a:r>
                      <a:r>
                        <a:rPr lang="es-CO" sz="1000" b="0" i="0" u="none" strike="noStrike" cap="none" dirty="0">
                          <a:solidFill>
                            <a:srgbClr val="0066CD"/>
                          </a:solidFill>
                          <a:latin typeface="Work Sans"/>
                          <a:ea typeface="+mn-ea"/>
                          <a:cs typeface="Arial"/>
                        </a:rPr>
                        <a:t>,</a:t>
                      </a:r>
                      <a:r>
                        <a:rPr lang="es-CO" sz="1000" b="0" i="0" u="none" strike="noStrike" cap="none" dirty="0">
                          <a:solidFill>
                            <a:srgbClr val="0066CD"/>
                          </a:solidFill>
                          <a:latin typeface="Work Sans"/>
                          <a:ea typeface="+mn-ea"/>
                          <a:cs typeface="Arial"/>
                          <a:sym typeface="Arial"/>
                        </a:rPr>
                        <a:t> pero que no se tiene fijado un valor en el clausulado, adicionalmente informan sobre la posibilidad de negociar dicho valor con el concesionario.</a:t>
                      </a:r>
                    </a:p>
                    <a:p>
                      <a:pPr lvl="0" algn="just">
                        <a:buNone/>
                      </a:pPr>
                      <a:r>
                        <a:rPr lang="es-CO" sz="1000" b="0" i="0" u="none" strike="noStrike" cap="none" noProof="0" dirty="0">
                          <a:solidFill>
                            <a:srgbClr val="0066CD"/>
                          </a:solidFill>
                          <a:latin typeface="Work Sans"/>
                          <a:ea typeface="+mn-ea"/>
                          <a:cs typeface="Arial"/>
                          <a:sym typeface="Arial"/>
                        </a:rPr>
                        <a:t>El 14/08/2019, se realizó reunión del Equipo de Supervisión con la Gerencia Financiera donde se acordaron los términos de la propuesta preliminar de valor de DI y el 15/08/2019, se llevó a cabo la primera mesa de trabajo con </a:t>
                      </a:r>
                      <a:r>
                        <a:rPr lang="es-CO" sz="1000" b="0" i="0" u="none" strike="noStrike" cap="none" noProof="0" dirty="0" err="1">
                          <a:solidFill>
                            <a:srgbClr val="0066CD"/>
                          </a:solidFill>
                          <a:latin typeface="Work Sans"/>
                          <a:ea typeface="+mn-ea"/>
                          <a:cs typeface="Arial"/>
                          <a:sym typeface="Arial"/>
                        </a:rPr>
                        <a:t>Fenoco</a:t>
                      </a:r>
                      <a:r>
                        <a:rPr lang="es-CO" sz="1000" b="0" i="0" u="none" strike="noStrike" cap="none" noProof="0" dirty="0">
                          <a:solidFill>
                            <a:srgbClr val="0066CD"/>
                          </a:solidFill>
                          <a:latin typeface="Work Sans"/>
                          <a:ea typeface="+mn-ea"/>
                          <a:cs typeface="Arial"/>
                          <a:sym typeface="Arial"/>
                        </a:rPr>
                        <a:t>, donde se socializó la propuesta. Se programó siguiente mesa de trabajo en dos (2) semanas.</a:t>
                      </a:r>
                      <a:endParaRPr lang="es-CO" sz="1000" b="0" i="0" u="none" strike="noStrike" cap="none" dirty="0">
                        <a:solidFill>
                          <a:srgbClr val="0066CD"/>
                        </a:solidFill>
                        <a:latin typeface="Work Sans"/>
                        <a:ea typeface="+mn-ea"/>
                        <a:cs typeface="Arial"/>
                        <a:sym typeface="Arial"/>
                      </a:endParaRPr>
                    </a:p>
                  </a:txBody>
                  <a:tcPr anchor="ctr"/>
                </a:tc>
                <a:extLst>
                  <a:ext uri="{0D108BD9-81ED-4DB2-BD59-A6C34878D82A}">
                    <a16:rowId xmlns:a16="http://schemas.microsoft.com/office/drawing/2014/main" val="3376339047"/>
                  </a:ext>
                </a:extLst>
              </a:tr>
            </a:tbl>
          </a:graphicData>
        </a:graphic>
      </p:graphicFrame>
    </p:spTree>
    <p:extLst>
      <p:ext uri="{BB962C8B-B14F-4D97-AF65-F5344CB8AC3E}">
        <p14:creationId xmlns:p14="http://schemas.microsoft.com/office/powerpoint/2010/main" val="1396891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8AFA99-93C6-4F20-853E-ACD590E68952}"/>
              </a:ext>
            </a:extLst>
          </p:cNvPr>
          <p:cNvSpPr>
            <a:spLocks noGrp="1"/>
          </p:cNvSpPr>
          <p:nvPr>
            <p:ph type="title"/>
          </p:nvPr>
        </p:nvSpPr>
        <p:spPr>
          <a:xfrm>
            <a:off x="264300" y="70063"/>
            <a:ext cx="4307700" cy="640198"/>
          </a:xfrm>
        </p:spPr>
        <p:txBody>
          <a:bodyPr/>
          <a:lstStyle/>
          <a:p>
            <a:r>
              <a:rPr lang="es-CO"/>
              <a:t>Temas de Gestión</a:t>
            </a:r>
          </a:p>
        </p:txBody>
      </p:sp>
      <p:graphicFrame>
        <p:nvGraphicFramePr>
          <p:cNvPr id="4" name="Tabla 3">
            <a:extLst>
              <a:ext uri="{FF2B5EF4-FFF2-40B4-BE49-F238E27FC236}">
                <a16:creationId xmlns:a16="http://schemas.microsoft.com/office/drawing/2014/main" id="{F53D556D-8237-4F7A-8969-29F9EA4B6B52}"/>
              </a:ext>
            </a:extLst>
          </p:cNvPr>
          <p:cNvGraphicFramePr>
            <a:graphicFrameLocks noGrp="1"/>
          </p:cNvGraphicFramePr>
          <p:nvPr>
            <p:extLst/>
          </p:nvPr>
        </p:nvGraphicFramePr>
        <p:xfrm>
          <a:off x="287426" y="667492"/>
          <a:ext cx="8556158" cy="2774087"/>
        </p:xfrm>
        <a:graphic>
          <a:graphicData uri="http://schemas.openxmlformats.org/drawingml/2006/table">
            <a:tbl>
              <a:tblPr firstRow="1" bandRow="1">
                <a:tableStyleId>{93296810-A885-4BE3-A3E7-6D5BEEA58F35}</a:tableStyleId>
              </a:tblPr>
              <a:tblGrid>
                <a:gridCol w="760643">
                  <a:extLst>
                    <a:ext uri="{9D8B030D-6E8A-4147-A177-3AD203B41FA5}">
                      <a16:colId xmlns:a16="http://schemas.microsoft.com/office/drawing/2014/main" val="451203888"/>
                    </a:ext>
                  </a:extLst>
                </a:gridCol>
                <a:gridCol w="2950108">
                  <a:extLst>
                    <a:ext uri="{9D8B030D-6E8A-4147-A177-3AD203B41FA5}">
                      <a16:colId xmlns:a16="http://schemas.microsoft.com/office/drawing/2014/main" val="2250085155"/>
                    </a:ext>
                  </a:extLst>
                </a:gridCol>
                <a:gridCol w="1268146">
                  <a:extLst>
                    <a:ext uri="{9D8B030D-6E8A-4147-A177-3AD203B41FA5}">
                      <a16:colId xmlns:a16="http://schemas.microsoft.com/office/drawing/2014/main" val="3980953213"/>
                    </a:ext>
                  </a:extLst>
                </a:gridCol>
                <a:gridCol w="3577261">
                  <a:extLst>
                    <a:ext uri="{9D8B030D-6E8A-4147-A177-3AD203B41FA5}">
                      <a16:colId xmlns:a16="http://schemas.microsoft.com/office/drawing/2014/main" val="3533805513"/>
                    </a:ext>
                  </a:extLst>
                </a:gridCol>
              </a:tblGrid>
              <a:tr h="396647">
                <a:tc>
                  <a:txBody>
                    <a:bodyPr/>
                    <a:lstStyle/>
                    <a:p>
                      <a:pPr algn="ctr"/>
                      <a:r>
                        <a:rPr lang="es-CO" sz="1200" u="none" strike="noStrike" cap="none" dirty="0">
                          <a:latin typeface="Work Sans"/>
                          <a:sym typeface="Work Sans"/>
                        </a:rPr>
                        <a:t>Área</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Descripción </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Responsable</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Trazabilidad</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extLst>
                  <a:ext uri="{0D108BD9-81ED-4DB2-BD59-A6C34878D82A}">
                    <a16:rowId xmlns:a16="http://schemas.microsoft.com/office/drawing/2014/main" val="1509691849"/>
                  </a:ext>
                </a:extLst>
              </a:tr>
              <a:tr h="426913">
                <a:tc>
                  <a:txBody>
                    <a:bodyPr/>
                    <a:lstStyle/>
                    <a:p>
                      <a:pPr algn="ctr"/>
                      <a:r>
                        <a:rPr lang="es-CO" sz="1050" b="1" i="0" u="none" strike="noStrike" cap="none" dirty="0">
                          <a:solidFill>
                            <a:srgbClr val="0066CD"/>
                          </a:solidFill>
                          <a:latin typeface="Work Sans"/>
                          <a:ea typeface="+mn-ea"/>
                          <a:cs typeface="Arial"/>
                          <a:sym typeface="Arial"/>
                        </a:rPr>
                        <a:t>Técnica</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000" b="1" i="0" u="sng" strike="noStrike" cap="none" dirty="0">
                          <a:solidFill>
                            <a:srgbClr val="0066CD"/>
                          </a:solidFill>
                          <a:latin typeface="Work Sans"/>
                          <a:ea typeface="+mn-ea"/>
                          <a:cs typeface="Arial" panose="020B0604020202020204" pitchFamily="34" charset="0"/>
                          <a:sym typeface="Arial"/>
                        </a:rPr>
                        <a:t>Variante de Aracataca</a:t>
                      </a:r>
                      <a:r>
                        <a:rPr lang="es-CO" sz="1000" b="0" i="0" u="none" strike="noStrike" cap="none" dirty="0">
                          <a:solidFill>
                            <a:srgbClr val="0066CD"/>
                          </a:solidFill>
                          <a:latin typeface="Work Sans"/>
                          <a:ea typeface="+mn-ea"/>
                          <a:cs typeface="Arial" panose="020B0604020202020204" pitchFamily="34" charset="0"/>
                          <a:sym typeface="Arial"/>
                        </a:rPr>
                        <a:t>: El Auto 2552 de MAVDT (2008) estableció como alternativa la construcción de una variante férrea en su paso por el municipio de Aracataca.</a:t>
                      </a:r>
                    </a:p>
                  </a:txBody>
                  <a:tcPr anchor="ctr"/>
                </a:tc>
                <a:tc>
                  <a:txBody>
                    <a:bodyPr/>
                    <a:lstStyle/>
                    <a:p>
                      <a:pPr algn="just"/>
                      <a:r>
                        <a:rPr lang="es-CO" sz="1000" b="0" i="0" u="none" strike="noStrike" cap="none" dirty="0">
                          <a:solidFill>
                            <a:srgbClr val="0066CD"/>
                          </a:solidFill>
                          <a:latin typeface="Work Sans"/>
                          <a:ea typeface="+mn-ea"/>
                          <a:cs typeface="Arial" panose="020B0604020202020204" pitchFamily="34" charset="0"/>
                          <a:sym typeface="Arial"/>
                        </a:rPr>
                        <a:t>Área Técnica de la Agencia</a:t>
                      </a:r>
                    </a:p>
                  </a:txBody>
                  <a:tcPr anchor="ctr"/>
                </a:tc>
                <a:tc>
                  <a:txBody>
                    <a:bodyPr/>
                    <a:lstStyle/>
                    <a:p>
                      <a:pPr algn="just"/>
                      <a:r>
                        <a:rPr lang="es-ES" sz="1000" b="0" i="0" u="none" strike="noStrike" cap="none" dirty="0">
                          <a:solidFill>
                            <a:srgbClr val="0066CD"/>
                          </a:solidFill>
                          <a:latin typeface="Work Sans"/>
                          <a:ea typeface="+mn-ea"/>
                          <a:cs typeface="Arial" panose="020B0604020202020204" pitchFamily="34" charset="0"/>
                          <a:sym typeface="Arial"/>
                        </a:rPr>
                        <a:t>El día 27 de marzo de 2019, el Vicepresidente Ejecutivo socializó a las autoridades del municipio de Aracataca el Plan de Acción previsto para la construcción de la variante.</a:t>
                      </a:r>
                    </a:p>
                    <a:p>
                      <a:pPr algn="just"/>
                      <a:r>
                        <a:rPr lang="es-CO" sz="1000" b="0" i="0" u="none" strike="noStrike" cap="none" dirty="0">
                          <a:solidFill>
                            <a:srgbClr val="0066CD"/>
                          </a:solidFill>
                          <a:latin typeface="Work Sans"/>
                          <a:ea typeface="+mn-ea"/>
                          <a:cs typeface="Arial" panose="020B0604020202020204" pitchFamily="34" charset="0"/>
                          <a:sym typeface="Arial"/>
                        </a:rPr>
                        <a:t>ANLA emitió concepto sobre la necesidad de presentar un nuevo DAA para la variante. Interventoría conceptúa sobre la obligación del concesionario sobre la elaboración de Estudios Técnicos, trámite de licencias y construcción. Se solicita concepto a la VJ.</a:t>
                      </a:r>
                    </a:p>
                    <a:p>
                      <a:pPr lvl="0" algn="just">
                        <a:buNone/>
                      </a:pPr>
                      <a:r>
                        <a:rPr lang="es-CO" sz="1000" b="0" i="0" u="none" strike="noStrike" cap="none" noProof="0" dirty="0">
                          <a:solidFill>
                            <a:srgbClr val="0066CD"/>
                          </a:solidFill>
                          <a:latin typeface="Work Sans"/>
                          <a:ea typeface="+mn-ea"/>
                          <a:cs typeface="Arial" panose="020B0604020202020204" pitchFamily="34" charset="0"/>
                          <a:sym typeface="Arial"/>
                        </a:rPr>
                        <a:t>Se remitió al Concesionario el concepto del Interventor y de la VJ, donde se indica que la realización de los estudios técnicos, de impacto ambiental y la construcción, son una obligación del Concesionario.</a:t>
                      </a:r>
                      <a:endParaRPr lang="es-CO" sz="1000" b="0" i="0" u="none" strike="noStrike" cap="none" dirty="0">
                        <a:solidFill>
                          <a:srgbClr val="0066CD"/>
                        </a:solidFill>
                        <a:latin typeface="Work Sans"/>
                        <a:ea typeface="+mn-ea"/>
                        <a:cs typeface="Arial" panose="020B0604020202020204" pitchFamily="34" charset="0"/>
                        <a:sym typeface="Arial"/>
                      </a:endParaRPr>
                    </a:p>
                  </a:txBody>
                  <a:tcPr anchor="ctr"/>
                </a:tc>
                <a:extLst>
                  <a:ext uri="{0D108BD9-81ED-4DB2-BD59-A6C34878D82A}">
                    <a16:rowId xmlns:a16="http://schemas.microsoft.com/office/drawing/2014/main" val="4123882062"/>
                  </a:ext>
                </a:extLst>
              </a:tr>
            </a:tbl>
          </a:graphicData>
        </a:graphic>
      </p:graphicFrame>
    </p:spTree>
    <p:extLst>
      <p:ext uri="{BB962C8B-B14F-4D97-AF65-F5344CB8AC3E}">
        <p14:creationId xmlns:p14="http://schemas.microsoft.com/office/powerpoint/2010/main" val="124002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7"/>
          <p:cNvSpPr txBox="1">
            <a:spLocks noGrp="1"/>
          </p:cNvSpPr>
          <p:nvPr>
            <p:ph type="title"/>
          </p:nvPr>
        </p:nvSpPr>
        <p:spPr>
          <a:xfrm>
            <a:off x="16407" y="1999"/>
            <a:ext cx="7864277" cy="640198"/>
          </a:xfrm>
          <a:prstGeom prst="rect">
            <a:avLst/>
          </a:prstGeom>
          <a:noFill/>
          <a:ln>
            <a:noFill/>
          </a:ln>
        </p:spPr>
        <p:txBody>
          <a:bodyPr spcFirstLastPara="1" wrap="square" lIns="68575" tIns="34275" rIns="68575" bIns="34275" anchor="ctr" anchorCtr="0">
            <a:noAutofit/>
          </a:bodyPr>
          <a:lstStyle/>
          <a:p>
            <a:pPr lvl="0"/>
            <a:r>
              <a:rPr lang="es-CO" sz="2400"/>
              <a:t>Contrato de Obra Férreo Bogotá-Belencito</a:t>
            </a:r>
            <a:endParaRPr sz="2400"/>
          </a:p>
        </p:txBody>
      </p:sp>
      <p:graphicFrame>
        <p:nvGraphicFramePr>
          <p:cNvPr id="4" name="Tabla 3">
            <a:extLst>
              <a:ext uri="{FF2B5EF4-FFF2-40B4-BE49-F238E27FC236}">
                <a16:creationId xmlns:a16="http://schemas.microsoft.com/office/drawing/2014/main" id="{1C83910D-10F3-4C30-972D-3F6A27E06C7A}"/>
              </a:ext>
            </a:extLst>
          </p:cNvPr>
          <p:cNvGraphicFramePr>
            <a:graphicFrameLocks noGrp="1"/>
          </p:cNvGraphicFramePr>
          <p:nvPr>
            <p:extLst>
              <p:ext uri="{D42A27DB-BD31-4B8C-83A1-F6EECF244321}">
                <p14:modId xmlns:p14="http://schemas.microsoft.com/office/powerpoint/2010/main" val="3768832986"/>
              </p:ext>
            </p:extLst>
          </p:nvPr>
        </p:nvGraphicFramePr>
        <p:xfrm>
          <a:off x="16407" y="666998"/>
          <a:ext cx="3953671" cy="2557743"/>
        </p:xfrm>
        <a:graphic>
          <a:graphicData uri="http://schemas.openxmlformats.org/drawingml/2006/table">
            <a:tbl>
              <a:tblPr firstRow="1" bandRow="1">
                <a:tableStyleId>{93296810-A885-4BE3-A3E7-6D5BEEA58F35}</a:tableStyleId>
              </a:tblPr>
              <a:tblGrid>
                <a:gridCol w="2699121">
                  <a:extLst>
                    <a:ext uri="{9D8B030D-6E8A-4147-A177-3AD203B41FA5}">
                      <a16:colId xmlns:a16="http://schemas.microsoft.com/office/drawing/2014/main" val="20000"/>
                    </a:ext>
                  </a:extLst>
                </a:gridCol>
                <a:gridCol w="1254550">
                  <a:extLst>
                    <a:ext uri="{9D8B030D-6E8A-4147-A177-3AD203B41FA5}">
                      <a16:colId xmlns:a16="http://schemas.microsoft.com/office/drawing/2014/main" val="20001"/>
                    </a:ext>
                  </a:extLst>
                </a:gridCol>
              </a:tblGrid>
              <a:tr h="204668">
                <a:tc gridSpan="2">
                  <a:txBody>
                    <a:bodyPr/>
                    <a:lstStyle/>
                    <a:p>
                      <a:pPr algn="ctr"/>
                      <a:r>
                        <a:rPr lang="es-ES_tradnl" sz="1100" u="none" strike="noStrike" kern="1200" cap="none" dirty="0">
                          <a:latin typeface="Work Sans"/>
                          <a:sym typeface="Arial"/>
                        </a:rPr>
                        <a:t>INFORMACIÓN GENERAL</a:t>
                      </a:r>
                      <a:endParaRPr lang="es-ES_tradnl" sz="1100" b="1" i="0" u="none" strike="noStrike" kern="1200" cap="none" dirty="0">
                        <a:solidFill>
                          <a:srgbClr val="0054BC"/>
                        </a:solidFill>
                        <a:latin typeface="Work Sans"/>
                        <a:ea typeface="+mn-ea"/>
                        <a:cs typeface="Arial" panose="020B0604020202020204" pitchFamily="34" charset="0"/>
                        <a:sym typeface="Arial"/>
                      </a:endParaRPr>
                    </a:p>
                  </a:txBody>
                  <a:tcPr marL="68580" marR="68580" marT="34290" marB="34290"/>
                </a:tc>
                <a:tc hMerge="1">
                  <a:txBody>
                    <a:bodyPr/>
                    <a:lstStyle/>
                    <a:p>
                      <a:endParaRPr lang="es-ES_tradnl"/>
                    </a:p>
                  </a:txBody>
                  <a:tcPr/>
                </a:tc>
                <a:extLst>
                  <a:ext uri="{0D108BD9-81ED-4DB2-BD59-A6C34878D82A}">
                    <a16:rowId xmlns:a16="http://schemas.microsoft.com/office/drawing/2014/main" val="10000"/>
                  </a:ext>
                </a:extLst>
              </a:tr>
              <a:tr h="318430">
                <a:tc>
                  <a:txBody>
                    <a:bodyPr/>
                    <a:lstStyle/>
                    <a:p>
                      <a:pPr marL="0" algn="l" rtl="0" eaLnBrk="1" latinLnBrk="0" hangingPunct="1"/>
                      <a:r>
                        <a:rPr lang="es-ES" sz="1050" u="none" strike="noStrike" kern="1200" cap="none" dirty="0">
                          <a:latin typeface="Work Sans"/>
                          <a:sym typeface="Arial"/>
                        </a:rPr>
                        <a:t>Valor del proyecto cifra en miles de millones (Pesos Diciembre de 2018)</a:t>
                      </a:r>
                      <a:r>
                        <a:rPr lang="es-ES" sz="1050" u="none" strike="noStrike" kern="1200" cap="none" dirty="0">
                          <a:latin typeface="Work Sans"/>
                        </a:rPr>
                        <a:t> </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algn="ctr" fontAlgn="b"/>
                      <a:r>
                        <a:rPr lang="es-CO" sz="1050" b="0" i="0" u="none" strike="noStrike" kern="1200" cap="none" dirty="0">
                          <a:solidFill>
                            <a:schemeClr val="dk1"/>
                          </a:solidFill>
                          <a:latin typeface="Work Sans"/>
                          <a:ea typeface="+mn-ea"/>
                          <a:cs typeface="+mn-cs"/>
                          <a:sym typeface="Arial"/>
                        </a:rPr>
                        <a:t>$ 240.7</a:t>
                      </a:r>
                    </a:p>
                  </a:txBody>
                  <a:tcPr marL="0" marR="0" marT="0" marB="0" anchor="ctr"/>
                </a:tc>
                <a:extLst>
                  <a:ext uri="{0D108BD9-81ED-4DB2-BD59-A6C34878D82A}">
                    <a16:rowId xmlns:a16="http://schemas.microsoft.com/office/drawing/2014/main" val="10001"/>
                  </a:ext>
                </a:extLst>
              </a:tr>
              <a:tr h="490595">
                <a:tc>
                  <a:txBody>
                    <a:bodyPr/>
                    <a:lstStyle/>
                    <a:p>
                      <a:pPr marL="0" algn="l" rtl="0" eaLnBrk="1" latinLnBrk="0" hangingPunct="1"/>
                      <a:r>
                        <a:rPr lang="es-CO" sz="1050" b="0" i="0" kern="1200" dirty="0">
                          <a:solidFill>
                            <a:schemeClr val="dk1"/>
                          </a:solidFill>
                          <a:latin typeface="Work Sans"/>
                          <a:ea typeface="Arial" charset="0"/>
                          <a:cs typeface="Arial"/>
                        </a:rPr>
                        <a:t>Valor</a:t>
                      </a:r>
                      <a:r>
                        <a:rPr lang="es-CO" sz="1050" b="0" i="0" kern="1200" baseline="0" dirty="0">
                          <a:solidFill>
                            <a:schemeClr val="dk1"/>
                          </a:solidFill>
                          <a:latin typeface="Work Sans"/>
                          <a:ea typeface="Arial" charset="0"/>
                          <a:cs typeface="Arial"/>
                        </a:rPr>
                        <a:t> Proyecto – Bogotá – Belencito cifra en miles de millones</a:t>
                      </a:r>
                      <a:r>
                        <a:rPr lang="es-ES" sz="1050" u="none" strike="noStrike" kern="1200" cap="none" dirty="0">
                          <a:latin typeface="Work Sans"/>
                          <a:sym typeface="Arial"/>
                        </a:rPr>
                        <a:t>(Pesos Diciembre de 2018)</a:t>
                      </a:r>
                      <a:r>
                        <a:rPr lang="es-ES" sz="1050" u="none" strike="noStrike" kern="1200" cap="none" dirty="0">
                          <a:latin typeface="Work Sans"/>
                        </a:rPr>
                        <a:t> </a:t>
                      </a:r>
                      <a:endParaRPr lang="es-CO" sz="1050" b="0" i="0" kern="1200">
                        <a:solidFill>
                          <a:schemeClr val="dk1"/>
                        </a:solidFill>
                        <a:latin typeface="Work Sans"/>
                        <a:ea typeface="Arial" charset="0"/>
                        <a:cs typeface="Arial" charset="0"/>
                      </a:endParaRPr>
                    </a:p>
                  </a:txBody>
                  <a:tcPr marL="63304" marR="63304" marT="31653" marB="31653" anchor="ctr"/>
                </a:tc>
                <a:tc>
                  <a:txBody>
                    <a:bodyPr/>
                    <a:lstStyle/>
                    <a:p>
                      <a:pPr marL="0" algn="ctr" rtl="0" eaLnBrk="1" fontAlgn="ctr" latinLnBrk="0" hangingPunct="1"/>
                      <a:r>
                        <a:rPr lang="es-CO" sz="1050" b="0" i="0" u="none" strike="noStrike" kern="1200" dirty="0">
                          <a:solidFill>
                            <a:schemeClr val="tx1"/>
                          </a:solidFill>
                          <a:effectLst/>
                          <a:latin typeface="Work Sans"/>
                          <a:cs typeface="Arial"/>
                        </a:rPr>
                        <a:t> $ 117.3</a:t>
                      </a:r>
                      <a:endParaRPr lang="es-CO" sz="1050" b="0" i="0" u="none" strike="noStrike" kern="1200" dirty="0">
                        <a:solidFill>
                          <a:schemeClr val="tx1"/>
                        </a:solidFill>
                        <a:effectLst/>
                        <a:latin typeface="Work Sans"/>
                        <a:cs typeface="Arial" charset="0"/>
                      </a:endParaRPr>
                    </a:p>
                  </a:txBody>
                  <a:tcPr marL="9525" marR="9525" marT="9525" marB="0" anchor="ctr"/>
                </a:tc>
                <a:extLst>
                  <a:ext uri="{0D108BD9-81ED-4DB2-BD59-A6C34878D82A}">
                    <a16:rowId xmlns:a16="http://schemas.microsoft.com/office/drawing/2014/main" val="3585630742"/>
                  </a:ext>
                </a:extLst>
              </a:tr>
              <a:tr h="290497">
                <a:tc>
                  <a:txBody>
                    <a:bodyPr/>
                    <a:lstStyle/>
                    <a:p>
                      <a:pPr marL="0" algn="l" defTabSz="914400" rtl="0" eaLnBrk="1" latinLnBrk="0" hangingPunct="1"/>
                      <a:r>
                        <a:rPr lang="es-CO" sz="1050" u="none" strike="noStrike" kern="1200" cap="none" dirty="0">
                          <a:latin typeface="Work Sans"/>
                          <a:sym typeface="Arial"/>
                        </a:rPr>
                        <a:t>Fecha de </a:t>
                      </a:r>
                      <a:r>
                        <a:rPr lang="es-CO" sz="1050" u="none" strike="noStrike" kern="1200" cap="none" dirty="0">
                          <a:latin typeface="Work Sans"/>
                          <a:sym typeface="Work Sans"/>
                        </a:rPr>
                        <a:t>Firma de Contrato</a:t>
                      </a: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dirty="0">
                          <a:solidFill>
                            <a:schemeClr val="tx1"/>
                          </a:solidFill>
                          <a:effectLst/>
                          <a:latin typeface="Work Sans"/>
                          <a:ea typeface="+mn-ea"/>
                          <a:cs typeface="Arial"/>
                          <a:sym typeface="Arial"/>
                        </a:rPr>
                        <a:t>25 de Mayo de 2017</a:t>
                      </a:r>
                    </a:p>
                  </a:txBody>
                  <a:tcPr marL="0" marR="0" marT="0" marB="0" anchor="ctr"/>
                </a:tc>
                <a:extLst>
                  <a:ext uri="{0D108BD9-81ED-4DB2-BD59-A6C34878D82A}">
                    <a16:rowId xmlns:a16="http://schemas.microsoft.com/office/drawing/2014/main" val="10002"/>
                  </a:ext>
                </a:extLst>
              </a:tr>
              <a:tr h="290497">
                <a:tc>
                  <a:txBody>
                    <a:bodyPr/>
                    <a:lstStyle/>
                    <a:p>
                      <a:pPr marL="0" algn="l" defTabSz="914400" rtl="0" eaLnBrk="1" latinLnBrk="0" hangingPunct="1"/>
                      <a:r>
                        <a:rPr lang="es-CO" sz="1050" u="none" strike="noStrike" kern="1200" cap="none" dirty="0">
                          <a:latin typeface="Work Sans"/>
                          <a:sym typeface="Arial"/>
                        </a:rPr>
                        <a:t>Acta de Inicio</a:t>
                      </a:r>
                      <a:endParaRPr lang="es-CO" sz="1050" b="0" i="0" u="none" strike="noStrike" kern="1200" cap="none" dirty="0">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dirty="0">
                          <a:solidFill>
                            <a:schemeClr val="tx1"/>
                          </a:solidFill>
                          <a:effectLst/>
                          <a:latin typeface="Work Sans"/>
                          <a:ea typeface="+mn-ea"/>
                          <a:cs typeface="Arial"/>
                          <a:sym typeface="Arial"/>
                        </a:rPr>
                        <a:t>15 de Junio de 2017</a:t>
                      </a:r>
                    </a:p>
                  </a:txBody>
                  <a:tcPr marL="0" marR="0" marT="0" marB="0" anchor="ctr"/>
                </a:tc>
                <a:extLst>
                  <a:ext uri="{0D108BD9-81ED-4DB2-BD59-A6C34878D82A}">
                    <a16:rowId xmlns:a16="http://schemas.microsoft.com/office/drawing/2014/main" val="10003"/>
                  </a:ext>
                </a:extLst>
              </a:tr>
              <a:tr h="290497">
                <a:tc>
                  <a:txBody>
                    <a:bodyPr/>
                    <a:lstStyle/>
                    <a:p>
                      <a:pPr marL="0" algn="l" defTabSz="914400" rtl="0" eaLnBrk="1" latinLnBrk="0" hangingPunct="1"/>
                      <a:r>
                        <a:rPr lang="es-CO" sz="1050" b="0" i="0" u="none" strike="noStrike" kern="1200" cap="none" dirty="0">
                          <a:solidFill>
                            <a:schemeClr val="dk1"/>
                          </a:solidFill>
                          <a:latin typeface="Work Sans"/>
                          <a:ea typeface="+mn-ea"/>
                          <a:cs typeface="+mn-cs"/>
                          <a:sym typeface="Arial"/>
                        </a:rPr>
                        <a:t>Fecha Terminación Contrato</a:t>
                      </a: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dirty="0">
                          <a:solidFill>
                            <a:schemeClr val="tx1"/>
                          </a:solidFill>
                          <a:effectLst/>
                          <a:latin typeface="Work Sans"/>
                          <a:ea typeface="+mn-ea"/>
                          <a:cs typeface="Arial"/>
                          <a:sym typeface="Arial"/>
                        </a:rPr>
                        <a:t>31 de Julio de 2019</a:t>
                      </a:r>
                    </a:p>
                  </a:txBody>
                  <a:tcPr marL="0" marR="0" marT="0" marB="0" anchor="ctr"/>
                </a:tc>
                <a:extLst>
                  <a:ext uri="{0D108BD9-81ED-4DB2-BD59-A6C34878D82A}">
                    <a16:rowId xmlns:a16="http://schemas.microsoft.com/office/drawing/2014/main" val="10005"/>
                  </a:ext>
                </a:extLst>
              </a:tr>
              <a:tr h="435745">
                <a:tc>
                  <a:txBody>
                    <a:bodyPr/>
                    <a:lstStyle/>
                    <a:p>
                      <a:pPr marL="0" algn="l" defTabSz="914400" rtl="0" eaLnBrk="1" latinLnBrk="0" hangingPunct="1"/>
                      <a:r>
                        <a:rPr lang="es-CO" sz="1050" u="none" strike="noStrike" kern="1200" cap="none" dirty="0">
                          <a:latin typeface="Work Sans"/>
                          <a:sym typeface="Arial"/>
                        </a:rPr>
                        <a:t>Fase actual del Proyecto</a:t>
                      </a:r>
                      <a:endParaRPr lang="es-CO" sz="1050" b="0" i="0" u="none" strike="noStrike" kern="1200" cap="none" dirty="0">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dirty="0">
                          <a:solidFill>
                            <a:schemeClr val="tx1"/>
                          </a:solidFill>
                          <a:effectLst/>
                          <a:latin typeface="Work Sans"/>
                          <a:ea typeface="+mn-ea"/>
                          <a:cs typeface="Arial"/>
                          <a:sym typeface="Arial"/>
                        </a:rPr>
                        <a:t>Administración, Operación y mantenimiento</a:t>
                      </a:r>
                    </a:p>
                  </a:txBody>
                  <a:tcPr marL="0" marR="0" marT="0" marB="0" anchor="ctr"/>
                </a:tc>
                <a:extLst>
                  <a:ext uri="{0D108BD9-81ED-4DB2-BD59-A6C34878D82A}">
                    <a16:rowId xmlns:a16="http://schemas.microsoft.com/office/drawing/2014/main" val="10006"/>
                  </a:ext>
                </a:extLst>
              </a:tr>
            </a:tbl>
          </a:graphicData>
        </a:graphic>
      </p:graphicFrame>
      <p:graphicFrame>
        <p:nvGraphicFramePr>
          <p:cNvPr id="6" name="Tabla 5">
            <a:extLst>
              <a:ext uri="{FF2B5EF4-FFF2-40B4-BE49-F238E27FC236}">
                <a16:creationId xmlns:a16="http://schemas.microsoft.com/office/drawing/2014/main" id="{A73930AD-F30A-486A-BD35-357511D858AD}"/>
              </a:ext>
            </a:extLst>
          </p:cNvPr>
          <p:cNvGraphicFramePr>
            <a:graphicFrameLocks noGrp="1"/>
          </p:cNvGraphicFramePr>
          <p:nvPr>
            <p:extLst>
              <p:ext uri="{D42A27DB-BD31-4B8C-83A1-F6EECF244321}">
                <p14:modId xmlns:p14="http://schemas.microsoft.com/office/powerpoint/2010/main" val="1543078445"/>
              </p:ext>
            </p:extLst>
          </p:nvPr>
        </p:nvGraphicFramePr>
        <p:xfrm>
          <a:off x="4420720" y="642197"/>
          <a:ext cx="4225569" cy="1938487"/>
        </p:xfrm>
        <a:graphic>
          <a:graphicData uri="http://schemas.openxmlformats.org/drawingml/2006/table">
            <a:tbl>
              <a:tblPr firstRow="1" bandRow="1">
                <a:tableStyleId>{93296810-A885-4BE3-A3E7-6D5BEEA58F35}</a:tableStyleId>
              </a:tblPr>
              <a:tblGrid>
                <a:gridCol w="2678701">
                  <a:extLst>
                    <a:ext uri="{9D8B030D-6E8A-4147-A177-3AD203B41FA5}">
                      <a16:colId xmlns:a16="http://schemas.microsoft.com/office/drawing/2014/main" val="252545760"/>
                    </a:ext>
                  </a:extLst>
                </a:gridCol>
                <a:gridCol w="1546868">
                  <a:extLst>
                    <a:ext uri="{9D8B030D-6E8A-4147-A177-3AD203B41FA5}">
                      <a16:colId xmlns:a16="http://schemas.microsoft.com/office/drawing/2014/main" val="704734461"/>
                    </a:ext>
                  </a:extLst>
                </a:gridCol>
              </a:tblGrid>
              <a:tr h="243835">
                <a:tc gridSpan="2">
                  <a:txBody>
                    <a:bodyPr/>
                    <a:lstStyle/>
                    <a:p>
                      <a:pPr algn="ctr">
                        <a:defRPr/>
                      </a:pPr>
                      <a:r>
                        <a:rPr lang="es-CO" sz="1050" u="none" strike="noStrike" kern="1200" cap="none">
                          <a:latin typeface="Work Sans"/>
                          <a:sym typeface="Arial"/>
                        </a:rPr>
                        <a:t>CONTRATISTA DE OBRA - </a:t>
                      </a:r>
                      <a:r>
                        <a:rPr lang="es-CO" sz="1050" b="1" i="0" u="none" strike="noStrike" kern="1200" cap="none">
                          <a:solidFill>
                            <a:schemeClr val="lt1"/>
                          </a:solidFill>
                          <a:latin typeface="Work Sans"/>
                          <a:ea typeface="+mn-ea"/>
                          <a:cs typeface="+mn-cs"/>
                          <a:sym typeface="Arial"/>
                        </a:rPr>
                        <a:t>CONTRATO 313 DE 2017</a:t>
                      </a:r>
                    </a:p>
                  </a:txBody>
                  <a:tcPr/>
                </a:tc>
                <a:tc hMerge="1">
                  <a:txBody>
                    <a:bodyPr/>
                    <a:lstStyle/>
                    <a:p>
                      <a:endParaRPr lang="es-ES_tradnl"/>
                    </a:p>
                  </a:txBody>
                  <a:tcPr/>
                </a:tc>
                <a:extLst>
                  <a:ext uri="{0D108BD9-81ED-4DB2-BD59-A6C34878D82A}">
                    <a16:rowId xmlns:a16="http://schemas.microsoft.com/office/drawing/2014/main" val="3591599479"/>
                  </a:ext>
                </a:extLst>
              </a:tr>
              <a:tr h="263680">
                <a:tc gridSpan="2">
                  <a:txBody>
                    <a:bodyPr/>
                    <a:lstStyle/>
                    <a:p>
                      <a:pPr algn="ctr" fontAlgn="ctr"/>
                      <a:r>
                        <a:rPr lang="es-CO" sz="1050" u="none" strike="noStrike" kern="1200" cap="none">
                          <a:latin typeface="Work Sans"/>
                          <a:sym typeface="Arial"/>
                        </a:rPr>
                        <a:t>CONSORCIO IBINES FÉRREO</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hMerge="1">
                  <a:txBody>
                    <a:bodyPr/>
                    <a:lstStyle/>
                    <a:p>
                      <a:pPr algn="ctr" rtl="0" fontAlgn="ctr"/>
                      <a:endParaRPr lang="es-MX" sz="1600" b="1" i="0" u="none" strike="noStrike">
                        <a:solidFill>
                          <a:schemeClr val="bg1"/>
                        </a:solidFill>
                        <a:effectLst/>
                        <a:latin typeface="Arial" charset="0"/>
                        <a:ea typeface="Arial" charset="0"/>
                        <a:cs typeface="Arial" charset="0"/>
                      </a:endParaRPr>
                    </a:p>
                  </a:txBody>
                  <a:tcPr marL="6594" marR="6594" marT="6594" marB="0" anchor="ctr">
                    <a:solidFill>
                      <a:srgbClr val="EC6707"/>
                    </a:solidFill>
                  </a:tcPr>
                </a:tc>
                <a:extLst>
                  <a:ext uri="{0D108BD9-81ED-4DB2-BD59-A6C34878D82A}">
                    <a16:rowId xmlns:a16="http://schemas.microsoft.com/office/drawing/2014/main" val="1929175019"/>
                  </a:ext>
                </a:extLst>
              </a:tr>
              <a:tr h="266129">
                <a:tc>
                  <a:txBody>
                    <a:bodyPr/>
                    <a:lstStyle/>
                    <a:p>
                      <a:pPr marL="0" lvl="0" algn="ctr" rtl="0">
                        <a:buNone/>
                      </a:pPr>
                      <a:r>
                        <a:rPr lang="es-ES" sz="1050" u="none" strike="noStrike" kern="1200" cap="none">
                          <a:latin typeface="Work Sans"/>
                        </a:rPr>
                        <a:t>ACCIONISTAS</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a:txBody>
                    <a:bodyPr/>
                    <a:lstStyle/>
                    <a:p>
                      <a:pPr algn="ctr" rtl="0"/>
                      <a:r>
                        <a:rPr lang="es-MX" sz="1050" u="none" strike="noStrike" kern="1200" cap="none">
                          <a:latin typeface="Work Sans"/>
                          <a:sym typeface="Arial"/>
                        </a:rPr>
                        <a:t>% DE PARTICIPACIÓN</a:t>
                      </a:r>
                      <a:endParaRPr lang="es-ES" sz="1050" b="1" i="0" u="none" strike="noStrike" kern="1200" cap="none">
                        <a:solidFill>
                          <a:srgbClr val="0054BC"/>
                        </a:solidFill>
                        <a:latin typeface="Work Sans"/>
                        <a:ea typeface="+mn-ea"/>
                        <a:cs typeface="Arial" panose="020B0604020202020204" pitchFamily="34" charset="0"/>
                        <a:sym typeface="Arial"/>
                      </a:endParaRPr>
                    </a:p>
                  </a:txBody>
                  <a:tcPr marL="6594" marR="6594" marT="6594" marB="0" anchor="ctr"/>
                </a:tc>
                <a:extLst>
                  <a:ext uri="{0D108BD9-81ED-4DB2-BD59-A6C34878D82A}">
                    <a16:rowId xmlns:a16="http://schemas.microsoft.com/office/drawing/2014/main" val="1199886992"/>
                  </a:ext>
                </a:extLst>
              </a:tr>
              <a:tr h="252719">
                <a:tc>
                  <a:txBody>
                    <a:bodyPr/>
                    <a:lstStyle/>
                    <a:p>
                      <a:pPr marL="0" lvl="0" algn="l" defTabSz="914400" rtl="0" eaLnBrk="1" fontAlgn="ctr" latinLnBrk="0" hangingPunct="1"/>
                      <a:r>
                        <a:rPr lang="es-CO" sz="1050" u="none" strike="noStrike" kern="1200">
                          <a:effectLst/>
                          <a:latin typeface="Work Sans"/>
                        </a:rPr>
                        <a:t>IBEROVIAS EMPRESA CONSTRUCTORA S.A.</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tc>
                  <a:txBody>
                    <a:bodyPr/>
                    <a:lstStyle/>
                    <a:p>
                      <a:pPr marL="0" lvl="0" algn="ctr" defTabSz="914400" rtl="0" eaLnBrk="1" fontAlgn="ctr" latinLnBrk="0" hangingPunct="1"/>
                      <a:r>
                        <a:rPr lang="es-CO" sz="1050" u="none" strike="noStrike" kern="1200">
                          <a:effectLst/>
                          <a:latin typeface="Work Sans"/>
                        </a:rPr>
                        <a:t>40 %</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extLst>
                  <a:ext uri="{0D108BD9-81ED-4DB2-BD59-A6C34878D82A}">
                    <a16:rowId xmlns:a16="http://schemas.microsoft.com/office/drawing/2014/main" val="3119111482"/>
                  </a:ext>
                </a:extLst>
              </a:tr>
              <a:tr h="252719">
                <a:tc>
                  <a:txBody>
                    <a:bodyPr/>
                    <a:lstStyle/>
                    <a:p>
                      <a:pPr marL="0" lvl="0" algn="l" defTabSz="914400" rtl="0" eaLnBrk="1" fontAlgn="ctr" latinLnBrk="0" hangingPunct="1"/>
                      <a:r>
                        <a:rPr lang="es-CO" sz="1050" u="none" strike="noStrike" kern="1200">
                          <a:effectLst/>
                          <a:latin typeface="Work Sans"/>
                        </a:rPr>
                        <a:t>INFRAESTRUCTURA NACIONAL LTDA</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tc>
                  <a:txBody>
                    <a:bodyPr/>
                    <a:lstStyle/>
                    <a:p>
                      <a:pPr marL="0" lvl="0" algn="ctr" defTabSz="914400" rtl="0" eaLnBrk="1" fontAlgn="ctr" latinLnBrk="0" hangingPunct="1"/>
                      <a:r>
                        <a:rPr lang="es-CO" sz="1050" u="none" strike="noStrike" kern="1200">
                          <a:effectLst/>
                          <a:latin typeface="Work Sans"/>
                        </a:rPr>
                        <a:t>25%</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extLst>
                  <a:ext uri="{0D108BD9-81ED-4DB2-BD59-A6C34878D82A}">
                    <a16:rowId xmlns:a16="http://schemas.microsoft.com/office/drawing/2014/main" val="1866416681"/>
                  </a:ext>
                </a:extLst>
              </a:tr>
              <a:tr h="252719">
                <a:tc>
                  <a:txBody>
                    <a:bodyPr/>
                    <a:lstStyle/>
                    <a:p>
                      <a:pPr marL="0" lvl="1" algn="l" defTabSz="914400" rtl="0" eaLnBrk="1" fontAlgn="ctr" latinLnBrk="0" hangingPunct="1"/>
                      <a:r>
                        <a:rPr lang="pt-BR" sz="1050" u="none" strike="noStrike" kern="1200">
                          <a:effectLst/>
                          <a:latin typeface="Work Sans"/>
                        </a:rPr>
                        <a:t>INGERAL COMPAÑIA SAS</a:t>
                      </a:r>
                      <a:endParaRPr lang="pt-BR" sz="1050" u="none" strike="noStrike" kern="1200">
                        <a:solidFill>
                          <a:schemeClr val="accent6">
                            <a:lumMod val="50000"/>
                          </a:schemeClr>
                        </a:solidFill>
                        <a:effectLst/>
                        <a:latin typeface="Work Sans"/>
                        <a:ea typeface="+mn-ea"/>
                        <a:cs typeface="+mn-cs"/>
                      </a:endParaRPr>
                    </a:p>
                  </a:txBody>
                  <a:tcPr marL="6735" marR="6735" marT="6735" marB="0" anchor="ctr"/>
                </a:tc>
                <a:tc>
                  <a:txBody>
                    <a:bodyPr/>
                    <a:lstStyle/>
                    <a:p>
                      <a:pPr marL="0" algn="ctr" defTabSz="914400" rtl="0" eaLnBrk="1" fontAlgn="ctr" latinLnBrk="0" hangingPunct="1"/>
                      <a:r>
                        <a:rPr lang="es-CO" sz="1050" u="none" strike="noStrike" kern="1200">
                          <a:effectLst/>
                          <a:latin typeface="Work Sans"/>
                        </a:rPr>
                        <a:t>25 %</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extLst>
                  <a:ext uri="{0D108BD9-81ED-4DB2-BD59-A6C34878D82A}">
                    <a16:rowId xmlns:a16="http://schemas.microsoft.com/office/drawing/2014/main" val="1166286493"/>
                  </a:ext>
                </a:extLst>
              </a:tr>
              <a:tr h="325005">
                <a:tc>
                  <a:txBody>
                    <a:bodyPr/>
                    <a:lstStyle/>
                    <a:p>
                      <a:pPr marL="0" lvl="1" algn="l" defTabSz="914400" rtl="0" eaLnBrk="1" fontAlgn="ctr" latinLnBrk="0" hangingPunct="1"/>
                      <a:r>
                        <a:rPr lang="es-CO" sz="1050" u="none" strike="noStrike" kern="1200">
                          <a:effectLst/>
                          <a:latin typeface="Work Sans"/>
                        </a:rPr>
                        <a:t>ESPINA Y DELFÍN COLOMBIA</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tc>
                  <a:txBody>
                    <a:bodyPr/>
                    <a:lstStyle/>
                    <a:p>
                      <a:pPr marL="0" algn="ctr" defTabSz="914400" rtl="0" eaLnBrk="1" fontAlgn="ctr" latinLnBrk="0" hangingPunct="1"/>
                      <a:r>
                        <a:rPr lang="es-CO" sz="1050" u="none" strike="noStrike" kern="1200">
                          <a:effectLst/>
                          <a:latin typeface="Work Sans"/>
                        </a:rPr>
                        <a:t>10 %</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extLst>
                  <a:ext uri="{0D108BD9-81ED-4DB2-BD59-A6C34878D82A}">
                    <a16:rowId xmlns:a16="http://schemas.microsoft.com/office/drawing/2014/main" val="659503078"/>
                  </a:ext>
                </a:extLst>
              </a:tr>
            </a:tbl>
          </a:graphicData>
        </a:graphic>
      </p:graphicFrame>
      <p:graphicFrame>
        <p:nvGraphicFramePr>
          <p:cNvPr id="7" name="Tabla 6">
            <a:extLst>
              <a:ext uri="{FF2B5EF4-FFF2-40B4-BE49-F238E27FC236}">
                <a16:creationId xmlns:a16="http://schemas.microsoft.com/office/drawing/2014/main" id="{259C7E5C-D5BC-4494-A5E0-39E5BD81A1D7}"/>
              </a:ext>
            </a:extLst>
          </p:cNvPr>
          <p:cNvGraphicFramePr>
            <a:graphicFrameLocks noGrp="1"/>
          </p:cNvGraphicFramePr>
          <p:nvPr/>
        </p:nvGraphicFramePr>
        <p:xfrm>
          <a:off x="4420719" y="2565476"/>
          <a:ext cx="4225569" cy="1941006"/>
        </p:xfrm>
        <a:graphic>
          <a:graphicData uri="http://schemas.openxmlformats.org/drawingml/2006/table">
            <a:tbl>
              <a:tblPr firstRow="1" bandRow="1">
                <a:tableStyleId>{93296810-A885-4BE3-A3E7-6D5BEEA58F35}</a:tableStyleId>
              </a:tblPr>
              <a:tblGrid>
                <a:gridCol w="2558814">
                  <a:extLst>
                    <a:ext uri="{9D8B030D-6E8A-4147-A177-3AD203B41FA5}">
                      <a16:colId xmlns:a16="http://schemas.microsoft.com/office/drawing/2014/main" val="20000"/>
                    </a:ext>
                  </a:extLst>
                </a:gridCol>
                <a:gridCol w="1666755">
                  <a:extLst>
                    <a:ext uri="{9D8B030D-6E8A-4147-A177-3AD203B41FA5}">
                      <a16:colId xmlns:a16="http://schemas.microsoft.com/office/drawing/2014/main" val="20001"/>
                    </a:ext>
                  </a:extLst>
                </a:gridCol>
              </a:tblGrid>
              <a:tr h="233433">
                <a:tc gridSpan="2">
                  <a:txBody>
                    <a:bodyPr/>
                    <a:lstStyle/>
                    <a:p>
                      <a:pPr algn="ctr">
                        <a:defRPr/>
                      </a:pPr>
                      <a:r>
                        <a:rPr lang="es-CO" sz="1050" u="none" strike="noStrike" kern="1200" cap="none">
                          <a:latin typeface="Work Sans"/>
                          <a:sym typeface="Arial"/>
                        </a:rPr>
                        <a:t> INTERVENTORÍA – CONTRATO No 324 DE 2017</a:t>
                      </a:r>
                      <a:endParaRPr lang="es-CO" sz="1050" b="1" i="0" u="none" strike="noStrike" kern="1200" cap="none">
                        <a:solidFill>
                          <a:srgbClr val="0054BC"/>
                        </a:solidFill>
                        <a:highlight>
                          <a:srgbClr val="FFFF00"/>
                        </a:highlight>
                        <a:latin typeface="Work Sans"/>
                        <a:ea typeface="+mn-ea"/>
                        <a:cs typeface="Arial" panose="020B0604020202020204" pitchFamily="34" charset="0"/>
                        <a:sym typeface="Arial"/>
                      </a:endParaRPr>
                    </a:p>
                  </a:txBody>
                  <a:tcPr marL="68580" marR="68580" marT="34290" marB="34290"/>
                </a:tc>
                <a:tc hMerge="1">
                  <a:txBody>
                    <a:bodyPr/>
                    <a:lstStyle/>
                    <a:p>
                      <a:endParaRPr lang="es-ES_tradnl"/>
                    </a:p>
                  </a:txBody>
                  <a:tcPr/>
                </a:tc>
                <a:extLst>
                  <a:ext uri="{0D108BD9-81ED-4DB2-BD59-A6C34878D82A}">
                    <a16:rowId xmlns:a16="http://schemas.microsoft.com/office/drawing/2014/main" val="10000"/>
                  </a:ext>
                </a:extLst>
              </a:tr>
              <a:tr h="202323">
                <a:tc gridSpan="2">
                  <a:txBody>
                    <a:bodyPr/>
                    <a:lstStyle/>
                    <a:p>
                      <a:pPr marR="0" algn="ctr" rtl="0" fontAlgn="ctr">
                        <a:lnSpc>
                          <a:spcPct val="100000"/>
                        </a:lnSpc>
                        <a:spcBef>
                          <a:spcPts val="0"/>
                        </a:spcBef>
                        <a:spcAft>
                          <a:spcPts val="0"/>
                        </a:spcAft>
                        <a:buClr>
                          <a:srgbClr val="000000"/>
                        </a:buClr>
                        <a:buFont typeface="Arial"/>
                      </a:pPr>
                      <a:r>
                        <a:rPr lang="es-CO" sz="1050" b="0" i="0" u="none" strike="noStrike" kern="1200" cap="none">
                          <a:solidFill>
                            <a:schemeClr val="dk1"/>
                          </a:solidFill>
                          <a:latin typeface="Work Sans"/>
                          <a:ea typeface="+mn-ea"/>
                          <a:cs typeface="+mn-cs"/>
                          <a:sym typeface="Arial"/>
                        </a:rPr>
                        <a:t>CONSORCIO VÍAS FÉRREAS- ISA</a:t>
                      </a:r>
                    </a:p>
                  </a:txBody>
                  <a:tcPr marL="47478" marR="47478" marT="23740" marB="23740" anchor="ctr"/>
                </a:tc>
                <a:tc hMerge="1">
                  <a:txBody>
                    <a:bodyPr/>
                    <a:lstStyle/>
                    <a:p>
                      <a:pPr algn="ctr" rtl="0" fontAlgn="ctr"/>
                      <a:endParaRPr lang="es-MX" sz="1600" b="1" i="0" u="none" strike="noStrike">
                        <a:solidFill>
                          <a:schemeClr val="bg1"/>
                        </a:solidFill>
                        <a:effectLst/>
                        <a:latin typeface="Arial" charset="0"/>
                        <a:ea typeface="Arial" charset="0"/>
                        <a:cs typeface="Arial" charset="0"/>
                      </a:endParaRPr>
                    </a:p>
                  </a:txBody>
                  <a:tcPr marL="6594" marR="6594" marT="6594" marB="0" anchor="ctr">
                    <a:solidFill>
                      <a:srgbClr val="EC6707"/>
                    </a:solidFill>
                  </a:tcPr>
                </a:tc>
                <a:extLst>
                  <a:ext uri="{0D108BD9-81ED-4DB2-BD59-A6C34878D82A}">
                    <a16:rowId xmlns:a16="http://schemas.microsoft.com/office/drawing/2014/main" val="10001"/>
                  </a:ext>
                </a:extLst>
              </a:tr>
              <a:tr h="235005">
                <a:tc>
                  <a:txBody>
                    <a:bodyPr/>
                    <a:lstStyle/>
                    <a:p>
                      <a:pPr marL="0" lvl="0" algn="ctr" rtl="0">
                        <a:buNone/>
                      </a:pPr>
                      <a:r>
                        <a:rPr lang="es-ES" sz="1050" u="none" strike="noStrike" kern="1200" cap="none">
                          <a:latin typeface="Work Sans"/>
                          <a:sym typeface="Arial"/>
                        </a:rPr>
                        <a:t>ACCCIONISTAS</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a:txBody>
                    <a:bodyPr/>
                    <a:lstStyle/>
                    <a:p>
                      <a:pPr algn="ctr" rtl="0"/>
                      <a:r>
                        <a:rPr lang="es-MX" sz="1050" u="none" strike="noStrike" kern="1200" cap="none">
                          <a:latin typeface="Work Sans"/>
                          <a:sym typeface="Arial"/>
                        </a:rPr>
                        <a:t>% DE PARTICIPACIÓN</a:t>
                      </a:r>
                      <a:endParaRPr lang="es-ES" sz="1050" b="1" i="0" u="none" strike="noStrike" kern="1200" cap="none">
                        <a:solidFill>
                          <a:srgbClr val="0054BC"/>
                        </a:solidFill>
                        <a:latin typeface="Work Sans"/>
                        <a:ea typeface="+mn-ea"/>
                        <a:cs typeface="Arial" panose="020B0604020202020204" pitchFamily="34" charset="0"/>
                        <a:sym typeface="Arial"/>
                      </a:endParaRPr>
                    </a:p>
                  </a:txBody>
                  <a:tcPr marL="6594" marR="6594" marT="6594" marB="0" anchor="ctr"/>
                </a:tc>
                <a:extLst>
                  <a:ext uri="{0D108BD9-81ED-4DB2-BD59-A6C34878D82A}">
                    <a16:rowId xmlns:a16="http://schemas.microsoft.com/office/drawing/2014/main" val="10002"/>
                  </a:ext>
                </a:extLst>
              </a:tr>
              <a:tr h="464433">
                <a:tc>
                  <a:txBody>
                    <a:bodyPr/>
                    <a:lstStyle/>
                    <a:p>
                      <a:pPr marL="0" algn="l" defTabSz="742950" rtl="0" eaLnBrk="1" fontAlgn="b" latinLnBrk="0" hangingPunct="1"/>
                      <a:r>
                        <a:rPr lang="es-ES" sz="1050" kern="1200" baseline="0">
                          <a:effectLst/>
                          <a:latin typeface="Work Sans"/>
                        </a:rPr>
                        <a:t>IDOM CONSULTING ENGINEERING ARCHITECTURE S.A.U.</a:t>
                      </a:r>
                      <a:endParaRPr lang="es-CO" sz="1050" b="0" kern="1200" baseline="0">
                        <a:solidFill>
                          <a:schemeClr val="accent6">
                            <a:lumMod val="50000"/>
                          </a:schemeClr>
                        </a:solidFill>
                        <a:effectLst/>
                        <a:latin typeface="Work Sans"/>
                        <a:ea typeface="+mn-ea"/>
                        <a:cs typeface="+mn-cs"/>
                      </a:endParaRPr>
                    </a:p>
                  </a:txBody>
                  <a:tcPr marL="9525" marR="9525" marT="9525" marB="0" anchor="ctr"/>
                </a:tc>
                <a:tc>
                  <a:txBody>
                    <a:bodyPr/>
                    <a:lstStyle/>
                    <a:p>
                      <a:pPr marL="0" algn="ctr" defTabSz="742950" rtl="0" eaLnBrk="1" fontAlgn="b" latinLnBrk="0" hangingPunct="1"/>
                      <a:r>
                        <a:rPr lang="es-CO" sz="1050" kern="1200" baseline="0">
                          <a:effectLst/>
                          <a:latin typeface="Work Sans"/>
                        </a:rPr>
                        <a:t>51%</a:t>
                      </a:r>
                      <a:endParaRPr lang="es-CO" sz="1050" b="0" kern="1200" baseline="0">
                        <a:solidFill>
                          <a:schemeClr val="accent6">
                            <a:lumMod val="50000"/>
                          </a:schemeClr>
                        </a:solidFill>
                        <a:effectLst/>
                        <a:latin typeface="Work Sans"/>
                        <a:ea typeface="+mn-ea"/>
                        <a:cs typeface="+mn-cs"/>
                      </a:endParaRPr>
                    </a:p>
                  </a:txBody>
                  <a:tcPr marL="9525" marR="9525" marT="9525" marB="0" anchor="ctr"/>
                </a:tc>
                <a:extLst>
                  <a:ext uri="{0D108BD9-81ED-4DB2-BD59-A6C34878D82A}">
                    <a16:rowId xmlns:a16="http://schemas.microsoft.com/office/drawing/2014/main" val="10003"/>
                  </a:ext>
                </a:extLst>
              </a:tr>
              <a:tr h="464433">
                <a:tc>
                  <a:txBody>
                    <a:bodyPr/>
                    <a:lstStyle/>
                    <a:p>
                      <a:pPr marL="0" algn="l" defTabSz="742950" rtl="0" eaLnBrk="1" fontAlgn="b" latinLnBrk="0" hangingPunct="1"/>
                      <a:r>
                        <a:rPr lang="es-ES" sz="1050" kern="1200" baseline="0">
                          <a:effectLst/>
                          <a:latin typeface="Work Sans"/>
                        </a:rPr>
                        <a:t>GIC GERENCIA INTERVENTORIA Y CONSULTORIA S.A.S (GIC S.A.S)</a:t>
                      </a:r>
                      <a:endParaRPr lang="es-CO" sz="1050" b="0" kern="1200" baseline="0">
                        <a:solidFill>
                          <a:schemeClr val="accent6">
                            <a:lumMod val="50000"/>
                          </a:schemeClr>
                        </a:solidFill>
                        <a:effectLst/>
                        <a:latin typeface="Work Sans"/>
                        <a:ea typeface="+mn-ea"/>
                        <a:cs typeface="+mn-cs"/>
                      </a:endParaRPr>
                    </a:p>
                  </a:txBody>
                  <a:tcPr marL="9525" marR="9525" marT="9525" marB="0" anchor="ctr"/>
                </a:tc>
                <a:tc>
                  <a:txBody>
                    <a:bodyPr/>
                    <a:lstStyle/>
                    <a:p>
                      <a:pPr marL="0" algn="ctr" defTabSz="742950" rtl="0" eaLnBrk="1" fontAlgn="b" latinLnBrk="0" hangingPunct="1"/>
                      <a:r>
                        <a:rPr lang="es-CO" sz="1050" kern="1200" baseline="0">
                          <a:effectLst/>
                          <a:latin typeface="Work Sans"/>
                        </a:rPr>
                        <a:t>25%</a:t>
                      </a:r>
                      <a:endParaRPr lang="es-CO" sz="1050" b="0" kern="1200" baseline="0">
                        <a:solidFill>
                          <a:schemeClr val="accent6">
                            <a:lumMod val="50000"/>
                          </a:schemeClr>
                        </a:solidFill>
                        <a:effectLst/>
                        <a:latin typeface="Work Sans"/>
                        <a:ea typeface="+mn-ea"/>
                        <a:cs typeface="+mn-cs"/>
                      </a:endParaRPr>
                    </a:p>
                  </a:txBody>
                  <a:tcPr marL="9525" marR="9525" marT="9525" marB="0" anchor="ctr"/>
                </a:tc>
                <a:extLst>
                  <a:ext uri="{0D108BD9-81ED-4DB2-BD59-A6C34878D82A}">
                    <a16:rowId xmlns:a16="http://schemas.microsoft.com/office/drawing/2014/main" val="495418173"/>
                  </a:ext>
                </a:extLst>
              </a:tr>
              <a:tr h="336202">
                <a:tc>
                  <a:txBody>
                    <a:bodyPr/>
                    <a:lstStyle/>
                    <a:p>
                      <a:pPr marL="0" algn="l" defTabSz="742950" rtl="0" eaLnBrk="1" fontAlgn="b" latinLnBrk="0" hangingPunct="1"/>
                      <a:r>
                        <a:rPr lang="es-CO" sz="1050" kern="1200" baseline="0">
                          <a:effectLst/>
                          <a:latin typeface="Work Sans"/>
                        </a:rPr>
                        <a:t>ARREDONDO MADRID INGENIEROS CIVILES S.A.S. (AIM S.A.S)</a:t>
                      </a:r>
                      <a:endParaRPr lang="es-CO" sz="1050" kern="1200" baseline="0">
                        <a:solidFill>
                          <a:schemeClr val="accent6">
                            <a:lumMod val="50000"/>
                          </a:schemeClr>
                        </a:solidFill>
                        <a:effectLst/>
                        <a:latin typeface="Work Sans"/>
                        <a:ea typeface="+mn-ea"/>
                        <a:cs typeface="+mn-cs"/>
                      </a:endParaRPr>
                    </a:p>
                  </a:txBody>
                  <a:tcPr marL="9525" marR="9525" marT="9525" marB="0" anchor="ctr"/>
                </a:tc>
                <a:tc>
                  <a:txBody>
                    <a:bodyPr/>
                    <a:lstStyle/>
                    <a:p>
                      <a:pPr marL="0" algn="ctr" defTabSz="742950" rtl="0" eaLnBrk="1" fontAlgn="b" latinLnBrk="0" hangingPunct="1"/>
                      <a:r>
                        <a:rPr lang="es-CO" sz="1050" kern="1200" baseline="0">
                          <a:effectLst/>
                          <a:latin typeface="Work Sans"/>
                        </a:rPr>
                        <a:t>24%</a:t>
                      </a:r>
                      <a:endParaRPr lang="es-CO" sz="1050" kern="1200" baseline="0">
                        <a:solidFill>
                          <a:schemeClr val="accent6">
                            <a:lumMod val="50000"/>
                          </a:schemeClr>
                        </a:solidFill>
                        <a:effectLst/>
                        <a:latin typeface="Work Sans"/>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 name="Tabla 1">
            <a:extLst>
              <a:ext uri="{FF2B5EF4-FFF2-40B4-BE49-F238E27FC236}">
                <a16:creationId xmlns:a16="http://schemas.microsoft.com/office/drawing/2014/main" id="{199BB705-AED9-48C6-988D-46747DED8951}"/>
              </a:ext>
            </a:extLst>
          </p:cNvPr>
          <p:cNvGraphicFramePr>
            <a:graphicFrameLocks noGrp="1"/>
          </p:cNvGraphicFramePr>
          <p:nvPr>
            <p:extLst>
              <p:ext uri="{D42A27DB-BD31-4B8C-83A1-F6EECF244321}">
                <p14:modId xmlns:p14="http://schemas.microsoft.com/office/powerpoint/2010/main" val="383321222"/>
              </p:ext>
            </p:extLst>
          </p:nvPr>
        </p:nvGraphicFramePr>
        <p:xfrm>
          <a:off x="16407" y="3372119"/>
          <a:ext cx="3953671" cy="1263523"/>
        </p:xfrm>
        <a:graphic>
          <a:graphicData uri="http://schemas.openxmlformats.org/drawingml/2006/table">
            <a:tbl>
              <a:tblPr firstRow="1" bandRow="1">
                <a:tableStyleId>{93296810-A885-4BE3-A3E7-6D5BEEA58F35}</a:tableStyleId>
              </a:tblPr>
              <a:tblGrid>
                <a:gridCol w="3137398">
                  <a:extLst>
                    <a:ext uri="{9D8B030D-6E8A-4147-A177-3AD203B41FA5}">
                      <a16:colId xmlns:a16="http://schemas.microsoft.com/office/drawing/2014/main" val="3883530100"/>
                    </a:ext>
                  </a:extLst>
                </a:gridCol>
                <a:gridCol w="816273">
                  <a:extLst>
                    <a:ext uri="{9D8B030D-6E8A-4147-A177-3AD203B41FA5}">
                      <a16:colId xmlns:a16="http://schemas.microsoft.com/office/drawing/2014/main" val="2363178148"/>
                    </a:ext>
                  </a:extLst>
                </a:gridCol>
              </a:tblGrid>
              <a:tr h="216606">
                <a:tc gridSpan="2">
                  <a:txBody>
                    <a:bodyPr/>
                    <a:lstStyle/>
                    <a:p>
                      <a:pPr algn="ctr">
                        <a:lnSpc>
                          <a:spcPct val="107000"/>
                        </a:lnSpc>
                        <a:spcAft>
                          <a:spcPts val="800"/>
                        </a:spcAft>
                      </a:pPr>
                      <a:r>
                        <a:rPr lang="es-ES_tradnl" sz="1100">
                          <a:effectLst/>
                          <a:latin typeface="Work Sans"/>
                        </a:rPr>
                        <a:t>ALCANCE</a:t>
                      </a:r>
                      <a:endParaRPr lang="es-CO" sz="1100">
                        <a:effectLst/>
                        <a:latin typeface="Work Sans"/>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s-CO"/>
                    </a:p>
                  </a:txBody>
                  <a:tcPr/>
                </a:tc>
                <a:extLst>
                  <a:ext uri="{0D108BD9-81ED-4DB2-BD59-A6C34878D82A}">
                    <a16:rowId xmlns:a16="http://schemas.microsoft.com/office/drawing/2014/main" val="232133774"/>
                  </a:ext>
                </a:extLst>
              </a:tr>
              <a:tr h="194518">
                <a:tc>
                  <a:txBody>
                    <a:bodyPr/>
                    <a:lstStyle/>
                    <a:p>
                      <a:pPr>
                        <a:lnSpc>
                          <a:spcPct val="107000"/>
                        </a:lnSpc>
                        <a:spcAft>
                          <a:spcPts val="800"/>
                        </a:spcAft>
                      </a:pPr>
                      <a:r>
                        <a:rPr lang="es-ES" sz="1050">
                          <a:effectLst/>
                          <a:latin typeface="Work Sans"/>
                        </a:rPr>
                        <a:t>Longitud de Proyecto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gn="ctr">
                        <a:lnSpc>
                          <a:spcPct val="107000"/>
                        </a:lnSpc>
                        <a:spcAft>
                          <a:spcPts val="800"/>
                        </a:spcAft>
                      </a:pPr>
                      <a:r>
                        <a:rPr lang="es-CO" sz="1050">
                          <a:effectLst/>
                          <a:latin typeface="Work Sans"/>
                          <a:ea typeface="Calibri" panose="020F0502020204030204" pitchFamily="34" charset="0"/>
                          <a:cs typeface="Times New Roman"/>
                        </a:rPr>
                        <a:t>318 km</a:t>
                      </a:r>
                    </a:p>
                  </a:txBody>
                  <a:tcPr marL="5080" marR="5080" marT="5080" marB="0" anchor="ctr"/>
                </a:tc>
                <a:extLst>
                  <a:ext uri="{0D108BD9-81ED-4DB2-BD59-A6C34878D82A}">
                    <a16:rowId xmlns:a16="http://schemas.microsoft.com/office/drawing/2014/main" val="537670202"/>
                  </a:ext>
                </a:extLst>
              </a:tr>
              <a:tr h="194518">
                <a:tc>
                  <a:txBody>
                    <a:bodyPr/>
                    <a:lstStyle/>
                    <a:p>
                      <a:pPr>
                        <a:lnSpc>
                          <a:spcPct val="107000"/>
                        </a:lnSpc>
                        <a:spcAft>
                          <a:spcPts val="800"/>
                        </a:spcAft>
                      </a:pPr>
                      <a:r>
                        <a:rPr lang="es-CO" sz="1050">
                          <a:effectLst/>
                          <a:latin typeface="Work Sans"/>
                          <a:ea typeface="Calibri" panose="020F0502020204030204" pitchFamily="34" charset="0"/>
                          <a:cs typeface="Times New Roman"/>
                        </a:rPr>
                        <a:t>Atención a puntos críticos </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gn="ctr">
                        <a:lnSpc>
                          <a:spcPct val="107000"/>
                        </a:lnSpc>
                        <a:spcAft>
                          <a:spcPts val="800"/>
                        </a:spcAft>
                      </a:pPr>
                      <a:r>
                        <a:rPr lang="es-CO" sz="1050">
                          <a:effectLst/>
                          <a:latin typeface="Work Sans"/>
                          <a:ea typeface="Calibri" panose="020F0502020204030204" pitchFamily="34" charset="0"/>
                          <a:cs typeface="Times New Roman"/>
                        </a:rPr>
                        <a:t>13 </a:t>
                      </a:r>
                      <a:endParaRPr lang="es-CO" sz="1050">
                        <a:effectLst/>
                        <a:latin typeface="Work Sans"/>
                        <a:ea typeface="Calibri" panose="020F0502020204030204" pitchFamily="34" charset="0"/>
                        <a:cs typeface="Times New Roman" panose="02020603050405020304" pitchFamily="18" charset="0"/>
                      </a:endParaRPr>
                    </a:p>
                  </a:txBody>
                  <a:tcPr marL="5080" marR="5080" marT="5080" marB="0" anchor="ctr"/>
                </a:tc>
                <a:extLst>
                  <a:ext uri="{0D108BD9-81ED-4DB2-BD59-A6C34878D82A}">
                    <a16:rowId xmlns:a16="http://schemas.microsoft.com/office/drawing/2014/main" val="1397371801"/>
                  </a:ext>
                </a:extLst>
              </a:tr>
              <a:tr h="194518">
                <a:tc>
                  <a:txBody>
                    <a:bodyPr/>
                    <a:lstStyle/>
                    <a:p>
                      <a:pPr>
                        <a:lnSpc>
                          <a:spcPct val="107000"/>
                        </a:lnSpc>
                        <a:spcAft>
                          <a:spcPts val="800"/>
                        </a:spcAft>
                      </a:pPr>
                      <a:r>
                        <a:rPr lang="es-ES" sz="1050">
                          <a:effectLst/>
                          <a:latin typeface="Work Sans"/>
                        </a:rPr>
                        <a:t>Operación y mantenimiento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gn="ctr">
                        <a:lnSpc>
                          <a:spcPct val="107000"/>
                        </a:lnSpc>
                        <a:spcAft>
                          <a:spcPts val="800"/>
                        </a:spcAft>
                      </a:pPr>
                      <a:r>
                        <a:rPr lang="es-CO" sz="1050">
                          <a:effectLst/>
                          <a:latin typeface="Work Sans"/>
                          <a:ea typeface="Calibri" panose="020F0502020204030204" pitchFamily="34" charset="0"/>
                          <a:cs typeface="Times New Roman"/>
                        </a:rPr>
                        <a:t>318 Km</a:t>
                      </a:r>
                    </a:p>
                  </a:txBody>
                  <a:tcPr marL="5080" marR="5080" marT="5080" marB="0" anchor="ctr"/>
                </a:tc>
                <a:extLst>
                  <a:ext uri="{0D108BD9-81ED-4DB2-BD59-A6C34878D82A}">
                    <a16:rowId xmlns:a16="http://schemas.microsoft.com/office/drawing/2014/main" val="1812299752"/>
                  </a:ext>
                </a:extLst>
              </a:tr>
              <a:tr h="350410">
                <a:tc>
                  <a:txBody>
                    <a:bodyPr/>
                    <a:lstStyle/>
                    <a:p>
                      <a:pPr>
                        <a:lnSpc>
                          <a:spcPct val="107000"/>
                        </a:lnSpc>
                        <a:spcAft>
                          <a:spcPts val="800"/>
                        </a:spcAft>
                      </a:pPr>
                      <a:r>
                        <a:rPr lang="es-CO" sz="1050">
                          <a:effectLst/>
                          <a:latin typeface="Work Sans"/>
                          <a:ea typeface="Calibri" panose="020F0502020204030204" pitchFamily="34" charset="0"/>
                          <a:cs typeface="Times New Roman"/>
                        </a:rPr>
                        <a:t>Corredor Bogotá- Belencito en operación comercial de carga</a:t>
                      </a:r>
                    </a:p>
                  </a:txBody>
                  <a:tcPr marL="47625" marR="47625" marT="26035" marB="26035" anchor="ctr"/>
                </a:tc>
                <a:tc>
                  <a:txBody>
                    <a:bodyPr/>
                    <a:lstStyle/>
                    <a:p>
                      <a:pPr algn="ctr">
                        <a:lnSpc>
                          <a:spcPct val="107000"/>
                        </a:lnSpc>
                        <a:spcAft>
                          <a:spcPts val="800"/>
                        </a:spcAft>
                      </a:pPr>
                      <a:r>
                        <a:rPr lang="es-CO" sz="1050">
                          <a:effectLst/>
                          <a:latin typeface="Work Sans"/>
                          <a:ea typeface="Calibri" panose="020F0502020204030204" pitchFamily="34" charset="0"/>
                          <a:cs typeface="Times New Roman"/>
                        </a:rPr>
                        <a:t>257 Km</a:t>
                      </a:r>
                    </a:p>
                  </a:txBody>
                  <a:tcPr marL="5080" marR="5080" marT="5080" marB="0" anchor="ctr"/>
                </a:tc>
                <a:extLst>
                  <a:ext uri="{0D108BD9-81ED-4DB2-BD59-A6C34878D82A}">
                    <a16:rowId xmlns:a16="http://schemas.microsoft.com/office/drawing/2014/main" val="13248496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5F3F3949-DBA2-4EA3-8CFE-E652D0AE9C97}"/>
              </a:ext>
            </a:extLst>
          </p:cNvPr>
          <p:cNvSpPr>
            <a:spLocks noGrp="1"/>
          </p:cNvSpPr>
          <p:nvPr>
            <p:ph type="title"/>
          </p:nvPr>
        </p:nvSpPr>
        <p:spPr>
          <a:xfrm>
            <a:off x="264300" y="70063"/>
            <a:ext cx="4307700" cy="640198"/>
          </a:xfrm>
        </p:spPr>
        <p:txBody>
          <a:bodyPr/>
          <a:lstStyle/>
          <a:p>
            <a:r>
              <a:rPr lang="es-CO"/>
              <a:t>Metas 2019</a:t>
            </a:r>
          </a:p>
        </p:txBody>
      </p:sp>
      <p:graphicFrame>
        <p:nvGraphicFramePr>
          <p:cNvPr id="3" name="Tabla 2">
            <a:extLst>
              <a:ext uri="{FF2B5EF4-FFF2-40B4-BE49-F238E27FC236}">
                <a16:creationId xmlns:a16="http://schemas.microsoft.com/office/drawing/2014/main" id="{BAA8DDF9-D002-419B-9742-2B2EF1B6DB0D}"/>
              </a:ext>
            </a:extLst>
          </p:cNvPr>
          <p:cNvGraphicFramePr>
            <a:graphicFrameLocks noGrp="1"/>
          </p:cNvGraphicFramePr>
          <p:nvPr/>
        </p:nvGraphicFramePr>
        <p:xfrm>
          <a:off x="1238250" y="1346995"/>
          <a:ext cx="6096000" cy="1407160"/>
        </p:xfrm>
        <a:graphic>
          <a:graphicData uri="http://schemas.openxmlformats.org/drawingml/2006/table">
            <a:tbl>
              <a:tblPr firstRow="1" bandRow="1">
                <a:tableStyleId>{93296810-A885-4BE3-A3E7-6D5BEEA58F35}</a:tableStyleId>
              </a:tblPr>
              <a:tblGrid>
                <a:gridCol w="457200">
                  <a:extLst>
                    <a:ext uri="{9D8B030D-6E8A-4147-A177-3AD203B41FA5}">
                      <a16:colId xmlns:a16="http://schemas.microsoft.com/office/drawing/2014/main" val="2145953440"/>
                    </a:ext>
                  </a:extLst>
                </a:gridCol>
                <a:gridCol w="5638800">
                  <a:extLst>
                    <a:ext uri="{9D8B030D-6E8A-4147-A177-3AD203B41FA5}">
                      <a16:colId xmlns:a16="http://schemas.microsoft.com/office/drawing/2014/main" val="2429894738"/>
                    </a:ext>
                  </a:extLst>
                </a:gridCol>
              </a:tblGrid>
              <a:tr h="370840">
                <a:tc gridSpan="2">
                  <a:txBody>
                    <a:bodyPr/>
                    <a:lstStyle/>
                    <a:p>
                      <a:r>
                        <a:rPr lang="es-CO">
                          <a:latin typeface="Work Sans"/>
                        </a:rPr>
                        <a:t>METAS 2019</a:t>
                      </a:r>
                    </a:p>
                  </a:txBody>
                  <a:tcPr/>
                </a:tc>
                <a:tc hMerge="1">
                  <a:txBody>
                    <a:bodyPr/>
                    <a:lstStyle/>
                    <a:p>
                      <a:endParaRPr lang="es-CO"/>
                    </a:p>
                  </a:txBody>
                  <a:tcPr/>
                </a:tc>
                <a:extLst>
                  <a:ext uri="{0D108BD9-81ED-4DB2-BD59-A6C34878D82A}">
                    <a16:rowId xmlns:a16="http://schemas.microsoft.com/office/drawing/2014/main" val="536987127"/>
                  </a:ext>
                </a:extLst>
              </a:tr>
              <a:tr h="370840">
                <a:tc>
                  <a:txBody>
                    <a:bodyPr/>
                    <a:lstStyle/>
                    <a:p>
                      <a:r>
                        <a:rPr lang="es-CO">
                          <a:latin typeface="Work Sans"/>
                        </a:rPr>
                        <a:t>1</a:t>
                      </a:r>
                    </a:p>
                  </a:txBody>
                  <a:tcPr/>
                </a:tc>
                <a:tc>
                  <a:txBody>
                    <a:bodyPr/>
                    <a:lstStyle/>
                    <a:p>
                      <a:r>
                        <a:rPr lang="es-CO">
                          <a:latin typeface="Work Sans"/>
                        </a:rPr>
                        <a:t>Adjudicación de los estudios y diseños de la variante de Aracataca</a:t>
                      </a:r>
                    </a:p>
                  </a:txBody>
                  <a:tcPr/>
                </a:tc>
                <a:extLst>
                  <a:ext uri="{0D108BD9-81ED-4DB2-BD59-A6C34878D82A}">
                    <a16:rowId xmlns:a16="http://schemas.microsoft.com/office/drawing/2014/main" val="2616967099"/>
                  </a:ext>
                </a:extLst>
              </a:tr>
              <a:tr h="370840">
                <a:tc>
                  <a:txBody>
                    <a:bodyPr/>
                    <a:lstStyle/>
                    <a:p>
                      <a:r>
                        <a:rPr lang="es-CO">
                          <a:latin typeface="Work Sans"/>
                        </a:rPr>
                        <a:t>2</a:t>
                      </a:r>
                    </a:p>
                  </a:txBody>
                  <a:tcPr/>
                </a:tc>
                <a:tc>
                  <a:txBody>
                    <a:bodyPr/>
                    <a:lstStyle/>
                    <a:p>
                      <a:r>
                        <a:rPr lang="es-CO">
                          <a:latin typeface="Work Sans"/>
                        </a:rPr>
                        <a:t>Otro sí aclaratorio del Derecho de Ingreso y Política de Acceso</a:t>
                      </a:r>
                    </a:p>
                  </a:txBody>
                  <a:tcPr/>
                </a:tc>
                <a:extLst>
                  <a:ext uri="{0D108BD9-81ED-4DB2-BD59-A6C34878D82A}">
                    <a16:rowId xmlns:a16="http://schemas.microsoft.com/office/drawing/2014/main" val="3280314774"/>
                  </a:ext>
                </a:extLst>
              </a:tr>
            </a:tbl>
          </a:graphicData>
        </a:graphic>
      </p:graphicFrame>
    </p:spTree>
    <p:extLst>
      <p:ext uri="{BB962C8B-B14F-4D97-AF65-F5344CB8AC3E}">
        <p14:creationId xmlns:p14="http://schemas.microsoft.com/office/powerpoint/2010/main" val="3416350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28"/>
          <p:cNvSpPr>
            <a:spLocks noGrp="1"/>
          </p:cNvSpPr>
          <p:nvPr>
            <p:ph type="pic" idx="2"/>
          </p:nvPr>
        </p:nvSpPr>
        <p:spPr>
          <a:xfrm>
            <a:off x="3149599" y="927100"/>
            <a:ext cx="3873501" cy="2672446"/>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lang="es-CO"/>
          </a:p>
          <a:p>
            <a:pPr marL="0" lvl="0" indent="0" algn="l" rtl="0">
              <a:spcBef>
                <a:spcPts val="800"/>
              </a:spcBef>
              <a:spcAft>
                <a:spcPts val="0"/>
              </a:spcAft>
              <a:buNone/>
            </a:pPr>
            <a:endParaRPr/>
          </a:p>
        </p:txBody>
      </p:sp>
      <p:sp>
        <p:nvSpPr>
          <p:cNvPr id="216" name="Google Shape;216;p28"/>
          <p:cNvSpPr txBox="1">
            <a:spLocks noGrp="1"/>
          </p:cNvSpPr>
          <p:nvPr>
            <p:ph type="title"/>
          </p:nvPr>
        </p:nvSpPr>
        <p:spPr>
          <a:xfrm>
            <a:off x="206373" y="131403"/>
            <a:ext cx="4365627"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a:t>Registro Fotográfico</a:t>
            </a:r>
            <a:endParaRPr/>
          </a:p>
        </p:txBody>
      </p:sp>
      <p:sp>
        <p:nvSpPr>
          <p:cNvPr id="4" name="CuadroTexto 3">
            <a:extLst>
              <a:ext uri="{FF2B5EF4-FFF2-40B4-BE49-F238E27FC236}">
                <a16:creationId xmlns:a16="http://schemas.microsoft.com/office/drawing/2014/main" id="{8B45D7C3-1AE0-4E4E-9A23-BEE066BAFD21}"/>
              </a:ext>
            </a:extLst>
          </p:cNvPr>
          <p:cNvSpPr txBox="1"/>
          <p:nvPr/>
        </p:nvSpPr>
        <p:spPr>
          <a:xfrm>
            <a:off x="966219" y="3889723"/>
            <a:ext cx="2606553" cy="246221"/>
          </a:xfrm>
          <a:prstGeom prst="rect">
            <a:avLst/>
          </a:prstGeom>
          <a:noFill/>
        </p:spPr>
        <p:txBody>
          <a:bodyPr wrap="square" rtlCol="0" anchor="t">
            <a:spAutoFit/>
          </a:bodyPr>
          <a:lstStyle/>
          <a:p>
            <a:pPr algn="ctr"/>
            <a:r>
              <a:rPr lang="es-ES" sz="1000" b="1"/>
              <a:t>Nivelación mecanizada</a:t>
            </a:r>
          </a:p>
        </p:txBody>
      </p:sp>
      <p:sp>
        <p:nvSpPr>
          <p:cNvPr id="5" name="CuadroTexto 4">
            <a:extLst>
              <a:ext uri="{FF2B5EF4-FFF2-40B4-BE49-F238E27FC236}">
                <a16:creationId xmlns:a16="http://schemas.microsoft.com/office/drawing/2014/main" id="{B17C5186-E558-43C6-A27D-4B9321A6A951}"/>
              </a:ext>
            </a:extLst>
          </p:cNvPr>
          <p:cNvSpPr txBox="1"/>
          <p:nvPr/>
        </p:nvSpPr>
        <p:spPr>
          <a:xfrm>
            <a:off x="4572000" y="4724207"/>
            <a:ext cx="2701698" cy="246221"/>
          </a:xfrm>
          <a:prstGeom prst="rect">
            <a:avLst/>
          </a:prstGeom>
          <a:noFill/>
        </p:spPr>
        <p:txBody>
          <a:bodyPr wrap="square" rtlCol="0">
            <a:spAutoFit/>
          </a:bodyPr>
          <a:lstStyle/>
          <a:p>
            <a:pPr algn="ctr"/>
            <a:r>
              <a:rPr lang="es-ES" sz="1000" b="1"/>
              <a:t>Renovación de vía</a:t>
            </a:r>
          </a:p>
        </p:txBody>
      </p:sp>
      <p:sp>
        <p:nvSpPr>
          <p:cNvPr id="6" name="CuadroTexto 5">
            <a:extLst>
              <a:ext uri="{FF2B5EF4-FFF2-40B4-BE49-F238E27FC236}">
                <a16:creationId xmlns:a16="http://schemas.microsoft.com/office/drawing/2014/main" id="{A01A04B4-B574-4FDB-BA84-82EAAC5B70EB}"/>
              </a:ext>
            </a:extLst>
          </p:cNvPr>
          <p:cNvSpPr txBox="1"/>
          <p:nvPr/>
        </p:nvSpPr>
        <p:spPr>
          <a:xfrm>
            <a:off x="4572000" y="2467583"/>
            <a:ext cx="2580353" cy="246221"/>
          </a:xfrm>
          <a:prstGeom prst="rect">
            <a:avLst/>
          </a:prstGeom>
          <a:noFill/>
        </p:spPr>
        <p:txBody>
          <a:bodyPr wrap="square" rtlCol="0">
            <a:spAutoFit/>
          </a:bodyPr>
          <a:lstStyle/>
          <a:p>
            <a:pPr algn="ctr"/>
            <a:r>
              <a:rPr lang="es-ES" sz="1000" b="1"/>
              <a:t>Soldadura de alivio de tensión</a:t>
            </a:r>
          </a:p>
        </p:txBody>
      </p:sp>
      <p:pic>
        <p:nvPicPr>
          <p:cNvPr id="8" name="Imagen 7">
            <a:extLst>
              <a:ext uri="{FF2B5EF4-FFF2-40B4-BE49-F238E27FC236}">
                <a16:creationId xmlns:a16="http://schemas.microsoft.com/office/drawing/2014/main" id="{53746E97-9E22-4ED9-AB0A-62863149CDA0}"/>
              </a:ext>
            </a:extLst>
          </p:cNvPr>
          <p:cNvPicPr>
            <a:picLocks noChangeAspect="1"/>
          </p:cNvPicPr>
          <p:nvPr/>
        </p:nvPicPr>
        <p:blipFill>
          <a:blip r:embed="rId3"/>
          <a:stretch>
            <a:fillRect/>
          </a:stretch>
        </p:blipFill>
        <p:spPr>
          <a:xfrm>
            <a:off x="4720522" y="658631"/>
            <a:ext cx="2319523" cy="1739642"/>
          </a:xfrm>
          <a:prstGeom prst="rect">
            <a:avLst/>
          </a:prstGeom>
          <a:ln>
            <a:noFill/>
          </a:ln>
          <a:effectLst>
            <a:outerShdw blurRad="292100" dist="139700" dir="2700000" algn="tl" rotWithShape="0">
              <a:srgbClr val="333333">
                <a:alpha val="65000"/>
              </a:srgbClr>
            </a:outerShdw>
          </a:effectLst>
        </p:spPr>
      </p:pic>
      <p:pic>
        <p:nvPicPr>
          <p:cNvPr id="11" name="Imagen 10">
            <a:extLst>
              <a:ext uri="{FF2B5EF4-FFF2-40B4-BE49-F238E27FC236}">
                <a16:creationId xmlns:a16="http://schemas.microsoft.com/office/drawing/2014/main" id="{0C286839-2A06-40E9-8F4F-A2302EB87427}"/>
              </a:ext>
            </a:extLst>
          </p:cNvPr>
          <p:cNvPicPr>
            <a:picLocks noChangeAspect="1"/>
          </p:cNvPicPr>
          <p:nvPr/>
        </p:nvPicPr>
        <p:blipFill>
          <a:blip r:embed="rId4"/>
          <a:stretch>
            <a:fillRect/>
          </a:stretch>
        </p:blipFill>
        <p:spPr>
          <a:xfrm>
            <a:off x="4714520" y="2783115"/>
            <a:ext cx="2416658" cy="1812494"/>
          </a:xfrm>
          <a:prstGeom prst="rect">
            <a:avLst/>
          </a:prstGeom>
          <a:ln>
            <a:noFill/>
          </a:ln>
          <a:effectLst>
            <a:outerShdw blurRad="292100" dist="139700" dir="2700000" algn="tl" rotWithShape="0">
              <a:srgbClr val="333333">
                <a:alpha val="65000"/>
              </a:srgbClr>
            </a:outerShdw>
          </a:effectLst>
        </p:spPr>
      </p:pic>
      <p:pic>
        <p:nvPicPr>
          <p:cNvPr id="12" name="Picture 2">
            <a:extLst>
              <a:ext uri="{FF2B5EF4-FFF2-40B4-BE49-F238E27FC236}">
                <a16:creationId xmlns:a16="http://schemas.microsoft.com/office/drawing/2014/main" id="{BBAF0A4D-5A29-403E-8AE5-EE0BE7D762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46" y="1010433"/>
            <a:ext cx="3654679" cy="2741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4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37083E2-F346-4A03-9848-B6C90AF06647}"/>
              </a:ext>
            </a:extLst>
          </p:cNvPr>
          <p:cNvSpPr>
            <a:spLocks noGrp="1"/>
          </p:cNvSpPr>
          <p:nvPr>
            <p:ph type="title"/>
          </p:nvPr>
        </p:nvSpPr>
        <p:spPr>
          <a:xfrm>
            <a:off x="127321" y="110405"/>
            <a:ext cx="4307700" cy="640198"/>
          </a:xfrm>
        </p:spPr>
        <p:txBody>
          <a:bodyPr/>
          <a:lstStyle/>
          <a:p>
            <a:r>
              <a:rPr lang="es-CO"/>
              <a:t>Inversión y Avance</a:t>
            </a:r>
          </a:p>
        </p:txBody>
      </p:sp>
      <p:sp>
        <p:nvSpPr>
          <p:cNvPr id="9" name="Rectángulo 8">
            <a:extLst>
              <a:ext uri="{FF2B5EF4-FFF2-40B4-BE49-F238E27FC236}">
                <a16:creationId xmlns:a16="http://schemas.microsoft.com/office/drawing/2014/main" id="{A40179C5-2F9A-4B63-AF30-A22B06855311}"/>
              </a:ext>
            </a:extLst>
          </p:cNvPr>
          <p:cNvSpPr/>
          <p:nvPr/>
        </p:nvSpPr>
        <p:spPr>
          <a:xfrm>
            <a:off x="178903" y="4627865"/>
            <a:ext cx="4019550" cy="430887"/>
          </a:xfrm>
          <a:prstGeom prst="rect">
            <a:avLst/>
          </a:prstGeom>
          <a:noFill/>
        </p:spPr>
        <p:style>
          <a:lnRef idx="2">
            <a:schemeClr val="accent2"/>
          </a:lnRef>
          <a:fillRef idx="1">
            <a:schemeClr val="lt1"/>
          </a:fillRef>
          <a:effectRef idx="0">
            <a:schemeClr val="accent2"/>
          </a:effectRef>
          <a:fontRef idx="minor">
            <a:schemeClr val="dk1"/>
          </a:fontRef>
        </p:style>
        <p:txBody>
          <a:bodyPr wrap="square" anchor="t">
            <a:spAutoFit/>
          </a:bodyPr>
          <a:lstStyle/>
          <a:p>
            <a:pPr algn="ctr"/>
            <a:r>
              <a:rPr lang="es-CO" sz="1050" b="1" kern="1200" dirty="0">
                <a:solidFill>
                  <a:srgbClr val="0054BC"/>
                </a:solidFill>
                <a:latin typeface="Work Sans"/>
                <a:cs typeface="Arial"/>
              </a:rPr>
              <a:t>TOTAL*</a:t>
            </a:r>
            <a:r>
              <a:rPr lang="es-CO" sz="1050" kern="1200" dirty="0">
                <a:solidFill>
                  <a:srgbClr val="0054BC"/>
                </a:solidFill>
                <a:latin typeface="Work Sans"/>
                <a:cs typeface="Arial"/>
              </a:rPr>
              <a:t> 	AVANCE PROYECTADO 96,00%</a:t>
            </a:r>
            <a:r>
              <a:rPr lang="es-CO" sz="1050" b="1" kern="1200" dirty="0">
                <a:solidFill>
                  <a:srgbClr val="0054BC"/>
                </a:solidFill>
                <a:latin typeface="Work Sans"/>
                <a:cs typeface="Arial"/>
              </a:rPr>
              <a:t>	</a:t>
            </a:r>
          </a:p>
          <a:p>
            <a:pPr algn="ctr"/>
            <a:r>
              <a:rPr lang="es-CO" sz="1050" b="1" kern="1200" dirty="0">
                <a:solidFill>
                  <a:srgbClr val="0054BC"/>
                </a:solidFill>
                <a:latin typeface="Work Sans"/>
                <a:cs typeface="Arial"/>
              </a:rPr>
              <a:t>	</a:t>
            </a:r>
            <a:r>
              <a:rPr lang="es-CO" sz="1050" kern="1200" dirty="0">
                <a:solidFill>
                  <a:srgbClr val="0054BC"/>
                </a:solidFill>
                <a:latin typeface="Work Sans"/>
                <a:cs typeface="Arial"/>
              </a:rPr>
              <a:t>AVANCE EJECUTADO</a:t>
            </a:r>
            <a:r>
              <a:rPr lang="es-CO" sz="1050" b="1" kern="1200" dirty="0">
                <a:solidFill>
                  <a:srgbClr val="0054BC"/>
                </a:solidFill>
                <a:latin typeface="Work Sans"/>
                <a:cs typeface="Arial"/>
              </a:rPr>
              <a:t> 96,00%</a:t>
            </a:r>
            <a:r>
              <a:rPr lang="es-CO" sz="1100" b="1" dirty="0">
                <a:solidFill>
                  <a:srgbClr val="000000"/>
                </a:solidFill>
                <a:latin typeface="Work Sans"/>
              </a:rPr>
              <a:t>	</a:t>
            </a:r>
          </a:p>
        </p:txBody>
      </p:sp>
      <p:sp>
        <p:nvSpPr>
          <p:cNvPr id="10" name="CuadroTexto 9">
            <a:extLst>
              <a:ext uri="{FF2B5EF4-FFF2-40B4-BE49-F238E27FC236}">
                <a16:creationId xmlns:a16="http://schemas.microsoft.com/office/drawing/2014/main" id="{29D0380C-87AD-41DB-A05A-F5F186A9D9A1}"/>
              </a:ext>
            </a:extLst>
          </p:cNvPr>
          <p:cNvSpPr txBox="1"/>
          <p:nvPr/>
        </p:nvSpPr>
        <p:spPr>
          <a:xfrm>
            <a:off x="4198453" y="4627865"/>
            <a:ext cx="3079750" cy="246221"/>
          </a:xfrm>
          <a:prstGeom prst="rect">
            <a:avLst/>
          </a:prstGeom>
          <a:noFill/>
        </p:spPr>
        <p:style>
          <a:lnRef idx="2">
            <a:schemeClr val="accent2"/>
          </a:lnRef>
          <a:fillRef idx="1">
            <a:schemeClr val="lt1"/>
          </a:fillRef>
          <a:effectRef idx="0">
            <a:schemeClr val="accent2"/>
          </a:effectRef>
          <a:fontRef idx="minor">
            <a:schemeClr val="dk1"/>
          </a:fontRef>
        </p:style>
        <p:txBody>
          <a:bodyPr wrap="square" anchor="t">
            <a:spAutoFit/>
          </a:bodyPr>
          <a:lstStyle>
            <a:defPPr marR="0" lvl="0" algn="l" rtl="0">
              <a:lnSpc>
                <a:spcPct val="100000"/>
              </a:lnSpc>
              <a:spcBef>
                <a:spcPts val="0"/>
              </a:spcBef>
              <a:spcAft>
                <a:spcPts val="0"/>
              </a:spcAft>
            </a:defPPr>
            <a:lvl1pPr algn="ctr">
              <a:defRPr sz="1050" b="1" kern="1200">
                <a:solidFill>
                  <a:srgbClr val="0054BC"/>
                </a:solidFill>
                <a:latin typeface="Work Sans"/>
                <a:ea typeface="+mn-ea"/>
                <a:cs typeface="Arial" panose="020B060402020202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CO" sz="1000" dirty="0">
                <a:highlight>
                  <a:srgbClr val="DCEBFB"/>
                </a:highlight>
                <a:cs typeface="Arial"/>
              </a:rPr>
              <a:t>* Información actualizada a 30 de Julio de 2019</a:t>
            </a:r>
          </a:p>
        </p:txBody>
      </p:sp>
      <p:graphicFrame>
        <p:nvGraphicFramePr>
          <p:cNvPr id="8" name="Gráfico 7">
            <a:extLst>
              <a:ext uri="{FF2B5EF4-FFF2-40B4-BE49-F238E27FC236}">
                <a16:creationId xmlns:a16="http://schemas.microsoft.com/office/drawing/2014/main" id="{00000000-0008-0000-0300-00001D556000}"/>
              </a:ext>
            </a:extLst>
          </p:cNvPr>
          <p:cNvGraphicFramePr>
            <a:graphicFrameLocks/>
          </p:cNvGraphicFramePr>
          <p:nvPr>
            <p:extLst>
              <p:ext uri="{D42A27DB-BD31-4B8C-83A1-F6EECF244321}">
                <p14:modId xmlns:p14="http://schemas.microsoft.com/office/powerpoint/2010/main" val="324644499"/>
              </p:ext>
            </p:extLst>
          </p:nvPr>
        </p:nvGraphicFramePr>
        <p:xfrm>
          <a:off x="124987" y="694040"/>
          <a:ext cx="8614974" cy="3749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900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8AFA99-93C6-4F20-853E-ACD590E68952}"/>
              </a:ext>
            </a:extLst>
          </p:cNvPr>
          <p:cNvSpPr>
            <a:spLocks noGrp="1"/>
          </p:cNvSpPr>
          <p:nvPr>
            <p:ph type="title"/>
          </p:nvPr>
        </p:nvSpPr>
        <p:spPr>
          <a:xfrm>
            <a:off x="264300" y="70063"/>
            <a:ext cx="4307700" cy="640198"/>
          </a:xfrm>
        </p:spPr>
        <p:txBody>
          <a:bodyPr/>
          <a:lstStyle/>
          <a:p>
            <a:r>
              <a:rPr lang="es-CO"/>
              <a:t>Temas de Gestión</a:t>
            </a:r>
          </a:p>
        </p:txBody>
      </p:sp>
      <p:graphicFrame>
        <p:nvGraphicFramePr>
          <p:cNvPr id="4" name="Tabla 3">
            <a:extLst>
              <a:ext uri="{FF2B5EF4-FFF2-40B4-BE49-F238E27FC236}">
                <a16:creationId xmlns:a16="http://schemas.microsoft.com/office/drawing/2014/main" id="{F53D556D-8237-4F7A-8969-29F9EA4B6B52}"/>
              </a:ext>
            </a:extLst>
          </p:cNvPr>
          <p:cNvGraphicFramePr>
            <a:graphicFrameLocks noGrp="1"/>
          </p:cNvGraphicFramePr>
          <p:nvPr>
            <p:extLst>
              <p:ext uri="{D42A27DB-BD31-4B8C-83A1-F6EECF244321}">
                <p14:modId xmlns:p14="http://schemas.microsoft.com/office/powerpoint/2010/main" val="3195036936"/>
              </p:ext>
            </p:extLst>
          </p:nvPr>
        </p:nvGraphicFramePr>
        <p:xfrm>
          <a:off x="398657" y="862047"/>
          <a:ext cx="8556158" cy="3128336"/>
        </p:xfrm>
        <a:graphic>
          <a:graphicData uri="http://schemas.openxmlformats.org/drawingml/2006/table">
            <a:tbl>
              <a:tblPr firstRow="1" bandRow="1">
                <a:tableStyleId>{93296810-A885-4BE3-A3E7-6D5BEEA58F35}</a:tableStyleId>
              </a:tblPr>
              <a:tblGrid>
                <a:gridCol w="1106052">
                  <a:extLst>
                    <a:ext uri="{9D8B030D-6E8A-4147-A177-3AD203B41FA5}">
                      <a16:colId xmlns:a16="http://schemas.microsoft.com/office/drawing/2014/main" val="451203888"/>
                    </a:ext>
                  </a:extLst>
                </a:gridCol>
                <a:gridCol w="3206187">
                  <a:extLst>
                    <a:ext uri="{9D8B030D-6E8A-4147-A177-3AD203B41FA5}">
                      <a16:colId xmlns:a16="http://schemas.microsoft.com/office/drawing/2014/main" val="2250085155"/>
                    </a:ext>
                  </a:extLst>
                </a:gridCol>
                <a:gridCol w="2279451">
                  <a:extLst>
                    <a:ext uri="{9D8B030D-6E8A-4147-A177-3AD203B41FA5}">
                      <a16:colId xmlns:a16="http://schemas.microsoft.com/office/drawing/2014/main" val="3980953213"/>
                    </a:ext>
                  </a:extLst>
                </a:gridCol>
                <a:gridCol w="1964468">
                  <a:extLst>
                    <a:ext uri="{9D8B030D-6E8A-4147-A177-3AD203B41FA5}">
                      <a16:colId xmlns:a16="http://schemas.microsoft.com/office/drawing/2014/main" val="3533805513"/>
                    </a:ext>
                  </a:extLst>
                </a:gridCol>
              </a:tblGrid>
              <a:tr h="396647">
                <a:tc>
                  <a:txBody>
                    <a:bodyPr/>
                    <a:lstStyle/>
                    <a:p>
                      <a:pPr algn="ctr"/>
                      <a:r>
                        <a:rPr lang="es-CO" sz="1200" u="none" strike="noStrike" cap="none" dirty="0">
                          <a:latin typeface="Work Sans"/>
                          <a:sym typeface="Work Sans"/>
                        </a:rPr>
                        <a:t>Área</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Descripción</a:t>
                      </a:r>
                      <a:r>
                        <a:rPr lang="es-CO" sz="1200" u="none" strike="noStrike" cap="none" dirty="0">
                          <a:latin typeface="Work Sans"/>
                        </a:rPr>
                        <a:t> </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Responsable</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tc>
                  <a:txBody>
                    <a:bodyPr/>
                    <a:lstStyle/>
                    <a:p>
                      <a:pPr algn="ctr"/>
                      <a:r>
                        <a:rPr lang="es-CO" sz="1200" u="none" strike="noStrike" cap="none" dirty="0">
                          <a:latin typeface="Work Sans"/>
                          <a:sym typeface="Work Sans"/>
                        </a:rPr>
                        <a:t>Trazabilidad</a:t>
                      </a:r>
                      <a:endParaRPr lang="es-CO" sz="1200" b="1" i="0" u="none" strike="noStrike" cap="none" dirty="0">
                        <a:solidFill>
                          <a:srgbClr val="0066CD"/>
                        </a:solidFill>
                        <a:latin typeface="Work Sans"/>
                        <a:ea typeface="+mn-ea"/>
                        <a:cs typeface="Arial" panose="020B0604020202020204" pitchFamily="34" charset="0"/>
                        <a:sym typeface="Work Sans"/>
                      </a:endParaRPr>
                    </a:p>
                  </a:txBody>
                  <a:tcPr anchor="ctr"/>
                </a:tc>
                <a:extLst>
                  <a:ext uri="{0D108BD9-81ED-4DB2-BD59-A6C34878D82A}">
                    <a16:rowId xmlns:a16="http://schemas.microsoft.com/office/drawing/2014/main" val="1509691849"/>
                  </a:ext>
                </a:extLst>
              </a:tr>
              <a:tr h="417706">
                <a:tc>
                  <a:txBody>
                    <a:bodyPr/>
                    <a:lstStyle/>
                    <a:p>
                      <a:pPr algn="ctr"/>
                      <a:r>
                        <a:rPr lang="es-CO" sz="1050" b="0" i="0" u="none" strike="noStrike" cap="none" dirty="0">
                          <a:solidFill>
                            <a:srgbClr val="0066CD"/>
                          </a:solidFill>
                          <a:latin typeface="Work Sans"/>
                          <a:ea typeface="+mn-ea"/>
                          <a:cs typeface="Arial"/>
                          <a:sym typeface="Work Sans"/>
                        </a:rPr>
                        <a:t>VEJECUTIVA</a:t>
                      </a: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dirty="0">
                          <a:solidFill>
                            <a:srgbClr val="0066CD"/>
                          </a:solidFill>
                          <a:latin typeface="Work Sans"/>
                          <a:ea typeface="+mn-ea"/>
                          <a:cs typeface="Arial"/>
                          <a:sym typeface="Arial"/>
                        </a:rPr>
                        <a:t>Solicitar a la VGC la socialización de los acuerdos obtenidos con ACCENORTE frente a la intervención en el corredor férreo que confluye con ese proyecto.</a:t>
                      </a:r>
                      <a:endParaRPr lang="es-CO" sz="1050" b="0" i="0" u="none" strike="noStrike" cap="none" dirty="0">
                        <a:solidFill>
                          <a:srgbClr val="0066CD"/>
                        </a:solidFill>
                        <a:latin typeface="Work Sans"/>
                        <a:ea typeface="+mn-ea"/>
                        <a:cs typeface="Arial"/>
                        <a:sym typeface="Arial"/>
                      </a:endParaRPr>
                    </a:p>
                    <a:p>
                      <a:pPr algn="just"/>
                      <a:endParaRPr lang="es-CO" sz="1050" b="0" i="0" u="none" strike="noStrike" cap="none">
                        <a:solidFill>
                          <a:srgbClr val="0066CD"/>
                        </a:solidFill>
                        <a:latin typeface="Work Sans"/>
                        <a:ea typeface="+mn-ea"/>
                        <a:cs typeface="Arial"/>
                        <a:sym typeface="Work Sans"/>
                      </a:endParaRPr>
                    </a:p>
                  </a:txBody>
                  <a:tcPr anchor="ctr"/>
                </a:tc>
                <a:tc>
                  <a:txBody>
                    <a:bodyPr/>
                    <a:lstStyle/>
                    <a:p>
                      <a:pPr algn="ctr"/>
                      <a:r>
                        <a:rPr lang="es-CO" sz="1050" b="0" i="0" u="none" strike="noStrike" cap="none" dirty="0">
                          <a:solidFill>
                            <a:srgbClr val="0066CD"/>
                          </a:solidFill>
                          <a:latin typeface="Work Sans"/>
                          <a:ea typeface="+mn-ea"/>
                          <a:cs typeface="Arial"/>
                          <a:sym typeface="Work Sans"/>
                        </a:rPr>
                        <a:t>VEJ-VGC-GERENCIA PERMISOS</a:t>
                      </a:r>
                      <a:endParaRPr lang="es-ES" b="0" dirty="0">
                        <a:cs typeface="Arial"/>
                        <a:sym typeface="Work Sans"/>
                      </a:endParaRPr>
                    </a:p>
                  </a:txBody>
                  <a:tcPr anchor="ctr"/>
                </a:tc>
                <a:tc>
                  <a:txBody>
                    <a:bodyPr/>
                    <a:lstStyle/>
                    <a:p>
                      <a:pPr algn="ctr"/>
                      <a:r>
                        <a:rPr lang="es-CO" sz="1050" b="0" i="0" u="none" strike="noStrike" cap="none" dirty="0">
                          <a:solidFill>
                            <a:srgbClr val="0066CD"/>
                          </a:solidFill>
                          <a:latin typeface="Work Sans"/>
                          <a:ea typeface="+mn-ea"/>
                          <a:cs typeface="Arial"/>
                        </a:rPr>
                        <a:t>Se encuentra en trámite el permiso por parte de </a:t>
                      </a:r>
                      <a:r>
                        <a:rPr lang="es-CO" sz="1050" b="0" i="0" u="none" strike="noStrike" cap="none" dirty="0" err="1">
                          <a:solidFill>
                            <a:srgbClr val="0066CD"/>
                          </a:solidFill>
                          <a:latin typeface="Work Sans"/>
                          <a:ea typeface="+mn-ea"/>
                          <a:cs typeface="Arial"/>
                        </a:rPr>
                        <a:t>Accenorte</a:t>
                      </a:r>
                      <a:r>
                        <a:rPr lang="es-CO" sz="1050" b="0" i="0" u="none" strike="noStrike" cap="none" dirty="0">
                          <a:solidFill>
                            <a:srgbClr val="0066CD"/>
                          </a:solidFill>
                          <a:latin typeface="Work Sans"/>
                          <a:ea typeface="+mn-ea"/>
                          <a:cs typeface="Arial"/>
                        </a:rPr>
                        <a:t>. Obra suspendida</a:t>
                      </a:r>
                      <a:endParaRPr lang="es-CO" sz="1050" b="0" i="0" u="none" strike="noStrike" cap="none" dirty="0">
                        <a:solidFill>
                          <a:srgbClr val="0066CD"/>
                        </a:solidFill>
                        <a:latin typeface="Work Sans"/>
                        <a:ea typeface="+mn-ea"/>
                        <a:cs typeface="Arial"/>
                        <a:sym typeface="Work Sans"/>
                      </a:endParaRPr>
                    </a:p>
                  </a:txBody>
                  <a:tcPr anchor="ctr"/>
                </a:tc>
                <a:extLst>
                  <a:ext uri="{0D108BD9-81ED-4DB2-BD59-A6C34878D82A}">
                    <a16:rowId xmlns:a16="http://schemas.microsoft.com/office/drawing/2014/main" val="3376339047"/>
                  </a:ext>
                </a:extLst>
              </a:tr>
              <a:tr h="426913">
                <a:tc>
                  <a:txBody>
                    <a:bodyPr/>
                    <a:lstStyle/>
                    <a:p>
                      <a:pPr algn="ctr"/>
                      <a:r>
                        <a:rPr lang="es-CO" sz="1050" b="0" i="0" u="none" strike="noStrike" cap="none" dirty="0">
                          <a:solidFill>
                            <a:srgbClr val="0066CD"/>
                          </a:solidFill>
                          <a:latin typeface="Work Sans"/>
                          <a:ea typeface="+mn-ea"/>
                          <a:cs typeface="Arial"/>
                          <a:sym typeface="Arial"/>
                        </a:rPr>
                        <a:t>VEJECUTIVA</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050" b="0" i="0" u="none" strike="noStrike" cap="none" dirty="0">
                          <a:solidFill>
                            <a:srgbClr val="0066CD"/>
                          </a:solidFill>
                          <a:latin typeface="Work Sans"/>
                          <a:ea typeface="+mn-ea"/>
                          <a:cs typeface="Arial"/>
                          <a:sym typeface="Arial"/>
                        </a:rPr>
                        <a:t>Consolidar nuevas operaciones de carga comercial</a:t>
                      </a:r>
                    </a:p>
                  </a:txBody>
                  <a:tcPr anchor="ctr"/>
                </a:tc>
                <a:tc>
                  <a:txBody>
                    <a:bodyPr/>
                    <a:lstStyle/>
                    <a:p>
                      <a:pPr algn="ctr"/>
                      <a:r>
                        <a:rPr lang="es-CO" sz="1000" b="0" i="0" u="none" strike="noStrike" cap="none" dirty="0">
                          <a:solidFill>
                            <a:srgbClr val="0066CD"/>
                          </a:solidFill>
                          <a:latin typeface="Work Sans"/>
                          <a:ea typeface="+mn-ea"/>
                          <a:cs typeface="Arial"/>
                        </a:rPr>
                        <a:t>VEJECUTIVA-CONSORCIO</a:t>
                      </a:r>
                      <a:r>
                        <a:rPr lang="es-CO" sz="1000" b="0" i="0" u="none" strike="noStrike" cap="none" dirty="0">
                          <a:solidFill>
                            <a:srgbClr val="0066CD"/>
                          </a:solidFill>
                          <a:latin typeface="Work Sans"/>
                          <a:ea typeface="+mn-ea"/>
                          <a:cs typeface="Arial"/>
                          <a:sym typeface="Arial"/>
                        </a:rPr>
                        <a:t> IBINES</a:t>
                      </a:r>
                    </a:p>
                  </a:txBody>
                  <a:tcPr anchor="ctr"/>
                </a:tc>
                <a:tc>
                  <a:txBody>
                    <a:bodyPr/>
                    <a:lstStyle/>
                    <a:p>
                      <a:pPr marR="0" algn="ctr" rtl="0">
                        <a:lnSpc>
                          <a:spcPct val="100000"/>
                        </a:lnSpc>
                        <a:spcBef>
                          <a:spcPts val="0"/>
                        </a:spcBef>
                        <a:spcAft>
                          <a:spcPts val="0"/>
                        </a:spcAft>
                        <a:buClr>
                          <a:srgbClr val="000000"/>
                        </a:buClr>
                        <a:buFont typeface="Arial"/>
                      </a:pPr>
                      <a:r>
                        <a:rPr lang="es-CO" sz="1050" b="0" i="0" u="none" strike="noStrike" cap="none" dirty="0">
                          <a:solidFill>
                            <a:srgbClr val="0066CD"/>
                          </a:solidFill>
                          <a:latin typeface="Work Sans"/>
                          <a:ea typeface="+mn-ea"/>
                          <a:cs typeface="Arial"/>
                          <a:sym typeface="Arial"/>
                        </a:rPr>
                        <a:t>En proceso con generadores de carga</a:t>
                      </a:r>
                    </a:p>
                  </a:txBody>
                  <a:tcPr anchor="ctr"/>
                </a:tc>
                <a:extLst>
                  <a:ext uri="{0D108BD9-81ED-4DB2-BD59-A6C34878D82A}">
                    <a16:rowId xmlns:a16="http://schemas.microsoft.com/office/drawing/2014/main" val="4123882062"/>
                  </a:ext>
                </a:extLst>
              </a:tr>
              <a:tr h="70661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50" b="0" i="0" u="none" strike="noStrike" cap="none" dirty="0">
                          <a:solidFill>
                            <a:srgbClr val="0066CD"/>
                          </a:solidFill>
                          <a:latin typeface="Work Sans"/>
                          <a:ea typeface="+mn-ea"/>
                          <a:cs typeface="Arial"/>
                          <a:sym typeface="Arial"/>
                        </a:rPr>
                        <a:t>VEJECUTIVA</a:t>
                      </a:r>
                    </a:p>
                  </a:txBody>
                  <a:tcPr anchor="ctr"/>
                </a:tc>
                <a:tc>
                  <a:txBody>
                    <a:bodyPr/>
                    <a:lstStyle/>
                    <a:p>
                      <a:pPr marL="0" marR="0" lvl="0" indent="0" algn="just" rtl="0" eaLnBrk="1" fontAlgn="auto" latinLnBrk="0" hangingPunct="1">
                        <a:lnSpc>
                          <a:spcPct val="100000"/>
                        </a:lnSpc>
                        <a:spcBef>
                          <a:spcPts val="0"/>
                        </a:spcBef>
                        <a:spcAft>
                          <a:spcPts val="0"/>
                        </a:spcAft>
                        <a:buFontTx/>
                        <a:buNone/>
                      </a:pPr>
                      <a:r>
                        <a:rPr lang="es-MX" sz="1050" b="0" i="0" u="none" strike="noStrike" cap="none" dirty="0">
                          <a:solidFill>
                            <a:srgbClr val="0066CD"/>
                          </a:solidFill>
                          <a:latin typeface="Work Sans"/>
                          <a:ea typeface="+mn-ea"/>
                          <a:cs typeface="Arial"/>
                          <a:sym typeface="Arial"/>
                        </a:rPr>
                        <a:t>Movilización de </a:t>
                      </a:r>
                      <a:r>
                        <a:rPr lang="es-MX" sz="1050" b="0" i="0" u="none" strike="noStrike" cap="none" dirty="0">
                          <a:solidFill>
                            <a:srgbClr val="0066CD"/>
                          </a:solidFill>
                          <a:latin typeface="Work Sans"/>
                          <a:ea typeface="+mn-ea"/>
                          <a:cs typeface="Arial"/>
                        </a:rPr>
                        <a:t>2.897</a:t>
                      </a:r>
                      <a:r>
                        <a:rPr lang="es-MX" sz="1050" b="0" i="0" u="none" strike="noStrike" cap="none" dirty="0">
                          <a:solidFill>
                            <a:srgbClr val="0066CD"/>
                          </a:solidFill>
                          <a:latin typeface="Work Sans"/>
                          <a:ea typeface="+mn-ea"/>
                          <a:cs typeface="Arial"/>
                          <a:sym typeface="Arial"/>
                        </a:rPr>
                        <a:t> Ton en el mes de </a:t>
                      </a:r>
                      <a:r>
                        <a:rPr lang="es-MX" sz="1050" b="0" i="0" u="none" strike="noStrike" cap="none" dirty="0">
                          <a:solidFill>
                            <a:srgbClr val="0066CD"/>
                          </a:solidFill>
                          <a:latin typeface="Work Sans"/>
                          <a:ea typeface="+mn-ea"/>
                          <a:cs typeface="Arial"/>
                        </a:rPr>
                        <a:t>julio </a:t>
                      </a:r>
                      <a:r>
                        <a:rPr lang="es-MX" sz="1050" b="0" i="0" u="none" strike="noStrike" cap="none" dirty="0">
                          <a:solidFill>
                            <a:srgbClr val="0066CD"/>
                          </a:solidFill>
                          <a:latin typeface="Work Sans"/>
                          <a:ea typeface="+mn-ea"/>
                          <a:cs typeface="Arial"/>
                          <a:sym typeface="Arial"/>
                        </a:rPr>
                        <a:t>de 2019 (Cemento</a:t>
                      </a:r>
                      <a:r>
                        <a:rPr lang="es-MX" sz="1050" b="0" i="0" u="none" strike="noStrike" cap="none" dirty="0">
                          <a:solidFill>
                            <a:srgbClr val="0066CD"/>
                          </a:solidFill>
                          <a:latin typeface="Work Sans"/>
                          <a:ea typeface="+mn-ea"/>
                          <a:cs typeface="Arial"/>
                        </a:rPr>
                        <a:t> en sacos</a:t>
                      </a:r>
                      <a:r>
                        <a:rPr lang="es-MX" sz="1050" b="0" i="0" u="none" strike="noStrike" cap="none" dirty="0">
                          <a:solidFill>
                            <a:srgbClr val="0066CD"/>
                          </a:solidFill>
                          <a:latin typeface="Work Sans"/>
                          <a:ea typeface="+mn-ea"/>
                          <a:cs typeface="Arial"/>
                          <a:sym typeface="Arial"/>
                        </a:rPr>
                        <a:t>)</a:t>
                      </a:r>
                      <a:endParaRPr lang="es-CO" sz="1000" b="0" i="0" u="none" strike="noStrike" cap="none" dirty="0">
                        <a:solidFill>
                          <a:srgbClr val="0066CD"/>
                        </a:solidFill>
                        <a:latin typeface="Work Sans"/>
                        <a:ea typeface="+mn-ea"/>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CO" sz="1000" b="0" i="0" u="none" strike="noStrike" cap="none">
                        <a:solidFill>
                          <a:srgbClr val="0066CD"/>
                        </a:solidFill>
                        <a:latin typeface="Work Sans"/>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b="0" i="0" u="none" strike="noStrike" cap="none" dirty="0">
                          <a:solidFill>
                            <a:srgbClr val="0066CD"/>
                          </a:solidFill>
                          <a:latin typeface="Work Sans"/>
                          <a:ea typeface="+mn-ea"/>
                          <a:cs typeface="Arial"/>
                          <a:sym typeface="Arial"/>
                        </a:rPr>
                        <a:t>VEJECUTIVA-CONSORCIO IBINES</a:t>
                      </a:r>
                    </a:p>
                    <a:p>
                      <a:pPr algn="ctr"/>
                      <a:endParaRPr lang="es-CO" sz="1000" b="0" i="0" u="none" strike="noStrike" cap="none">
                        <a:solidFill>
                          <a:srgbClr val="0066CD"/>
                        </a:solidFill>
                        <a:latin typeface="Work Sans"/>
                        <a:ea typeface="+mn-ea"/>
                        <a:cs typeface="Arial" panose="020B0604020202020204" pitchFamily="34" charset="0"/>
                        <a:sym typeface="Arial"/>
                      </a:endParaRPr>
                    </a:p>
                  </a:txBody>
                  <a:tcPr anchor="ctr"/>
                </a:tc>
                <a:tc>
                  <a:txBody>
                    <a:bodyPr/>
                    <a:lstStyle/>
                    <a:p>
                      <a:pPr algn="ctr"/>
                      <a:r>
                        <a:rPr lang="es-CO" sz="1050" b="0" i="0" u="none" strike="noStrike" cap="none" dirty="0">
                          <a:solidFill>
                            <a:srgbClr val="0066CD"/>
                          </a:solidFill>
                          <a:latin typeface="Work Sans"/>
                          <a:ea typeface="+mn-ea"/>
                          <a:cs typeface="Arial"/>
                          <a:sym typeface="Arial"/>
                        </a:rPr>
                        <a:t>En desarrollo</a:t>
                      </a:r>
                    </a:p>
                  </a:txBody>
                  <a:tcPr anchor="ctr"/>
                </a:tc>
                <a:extLst>
                  <a:ext uri="{0D108BD9-81ED-4DB2-BD59-A6C34878D82A}">
                    <a16:rowId xmlns:a16="http://schemas.microsoft.com/office/drawing/2014/main" val="168181457"/>
                  </a:ext>
                </a:extLst>
              </a:tr>
              <a:tr h="70661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50" b="0" i="0" u="none" strike="noStrike" cap="none" dirty="0">
                          <a:solidFill>
                            <a:srgbClr val="0066CD"/>
                          </a:solidFill>
                          <a:latin typeface="Work Sans"/>
                          <a:ea typeface="+mn-ea"/>
                          <a:cs typeface="Arial"/>
                          <a:sym typeface="Arial"/>
                        </a:rPr>
                        <a:t>VEJECUTIVA</a:t>
                      </a:r>
                    </a:p>
                  </a:txBody>
                  <a:tcPr anchor="ctr"/>
                </a:tc>
                <a:tc>
                  <a:txBody>
                    <a:bodyPr/>
                    <a:lstStyle/>
                    <a:p>
                      <a:pPr marL="0" marR="0" lvl="0" indent="0" algn="just" rtl="0" eaLnBrk="1" fontAlgn="auto" latinLnBrk="0" hangingPunct="1">
                        <a:lnSpc>
                          <a:spcPct val="100000"/>
                        </a:lnSpc>
                        <a:spcBef>
                          <a:spcPts val="0"/>
                        </a:spcBef>
                        <a:spcAft>
                          <a:spcPts val="0"/>
                        </a:spcAft>
                        <a:buFontTx/>
                        <a:buNone/>
                      </a:pPr>
                      <a:r>
                        <a:rPr lang="es-MX" sz="1050" b="0" i="0" u="none" strike="noStrike" cap="none" dirty="0">
                          <a:solidFill>
                            <a:srgbClr val="0066CD"/>
                          </a:solidFill>
                          <a:latin typeface="Work Sans"/>
                          <a:ea typeface="+mn-ea"/>
                          <a:cs typeface="Arial"/>
                          <a:sym typeface="Arial"/>
                        </a:rPr>
                        <a:t>Movilización de </a:t>
                      </a:r>
                      <a:r>
                        <a:rPr lang="es-MX" sz="1050" b="0" i="0" u="none" strike="noStrike" cap="none" dirty="0">
                          <a:solidFill>
                            <a:srgbClr val="0066CD"/>
                          </a:solidFill>
                          <a:latin typeface="Work Sans"/>
                          <a:ea typeface="+mn-ea"/>
                          <a:cs typeface="Arial"/>
                        </a:rPr>
                        <a:t>13.396</a:t>
                      </a:r>
                      <a:r>
                        <a:rPr lang="es-MX" sz="1050" b="0" i="0" u="none" strike="noStrike" cap="none" dirty="0">
                          <a:solidFill>
                            <a:srgbClr val="0066CD"/>
                          </a:solidFill>
                          <a:latin typeface="Work Sans"/>
                          <a:ea typeface="+mn-ea"/>
                          <a:cs typeface="Arial"/>
                          <a:sym typeface="Arial"/>
                        </a:rPr>
                        <a:t> pasajeros en el mes </a:t>
                      </a:r>
                      <a:r>
                        <a:rPr lang="es-MX" sz="1050" b="0" i="0" u="none" strike="noStrike" cap="none" dirty="0">
                          <a:solidFill>
                            <a:srgbClr val="0066CD"/>
                          </a:solidFill>
                          <a:latin typeface="Work Sans"/>
                          <a:ea typeface="+mn-ea"/>
                          <a:cs typeface="Arial"/>
                        </a:rPr>
                        <a:t>de julio de</a:t>
                      </a:r>
                      <a:r>
                        <a:rPr lang="es-MX" sz="1050" b="0" i="0" u="none" strike="noStrike" cap="none" dirty="0">
                          <a:solidFill>
                            <a:srgbClr val="0066CD"/>
                          </a:solidFill>
                          <a:latin typeface="Work Sans"/>
                          <a:ea typeface="+mn-ea"/>
                          <a:cs typeface="Arial"/>
                          <a:sym typeface="Arial"/>
                        </a:rPr>
                        <a:t> 2019 (Tramo Bogotá- Zipaquirá)</a:t>
                      </a:r>
                      <a:endParaRPr lang="es-CO" sz="1000" b="0" i="0" u="none" strike="noStrike" cap="none" dirty="0">
                        <a:solidFill>
                          <a:srgbClr val="0066CD"/>
                        </a:solidFill>
                        <a:latin typeface="Work Sans"/>
                        <a:ea typeface="+mn-ea"/>
                        <a:cs typeface="Arial"/>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000" b="0" i="0" u="none" strike="noStrike" cap="none" dirty="0">
                          <a:solidFill>
                            <a:srgbClr val="0066CD"/>
                          </a:solidFill>
                          <a:latin typeface="Work Sans"/>
                          <a:ea typeface="+mn-ea"/>
                          <a:cs typeface="Arial"/>
                          <a:sym typeface="Arial"/>
                        </a:rPr>
                        <a:t>VEJECUTIVA-CONSORCIO IBINES</a:t>
                      </a:r>
                      <a:endParaRPr lang="es-ES" b="0" dirty="0">
                        <a:cs typeface="Arial"/>
                        <a:sym typeface="Arial"/>
                      </a:endParaRPr>
                    </a:p>
                  </a:txBody>
                  <a:tcPr anchor="ctr"/>
                </a:tc>
                <a:tc>
                  <a:txBody>
                    <a:bodyPr/>
                    <a:lstStyle/>
                    <a:p>
                      <a:pPr algn="ctr"/>
                      <a:r>
                        <a:rPr lang="es-CO" sz="1050" b="0" i="0" u="none" strike="noStrike" cap="none" dirty="0">
                          <a:solidFill>
                            <a:srgbClr val="0066CD"/>
                          </a:solidFill>
                          <a:latin typeface="Work Sans"/>
                          <a:ea typeface="+mn-ea"/>
                          <a:cs typeface="Arial"/>
                          <a:sym typeface="Arial"/>
                        </a:rPr>
                        <a:t>En desarrollo</a:t>
                      </a:r>
                    </a:p>
                  </a:txBody>
                  <a:tcPr anchor="ctr"/>
                </a:tc>
                <a:extLst>
                  <a:ext uri="{0D108BD9-81ED-4DB2-BD59-A6C34878D82A}">
                    <a16:rowId xmlns:a16="http://schemas.microsoft.com/office/drawing/2014/main" val="3791895129"/>
                  </a:ext>
                </a:extLst>
              </a:tr>
            </a:tbl>
          </a:graphicData>
        </a:graphic>
      </p:graphicFrame>
    </p:spTree>
    <p:extLst>
      <p:ext uri="{BB962C8B-B14F-4D97-AF65-F5344CB8AC3E}">
        <p14:creationId xmlns:p14="http://schemas.microsoft.com/office/powerpoint/2010/main" val="56401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a:extLst>
              <a:ext uri="{FF2B5EF4-FFF2-40B4-BE49-F238E27FC236}">
                <a16:creationId xmlns:a16="http://schemas.microsoft.com/office/drawing/2014/main" id="{5F3F3949-DBA2-4EA3-8CFE-E652D0AE9C97}"/>
              </a:ext>
            </a:extLst>
          </p:cNvPr>
          <p:cNvSpPr>
            <a:spLocks noGrp="1"/>
          </p:cNvSpPr>
          <p:nvPr>
            <p:ph type="title"/>
          </p:nvPr>
        </p:nvSpPr>
        <p:spPr>
          <a:xfrm>
            <a:off x="264300" y="70063"/>
            <a:ext cx="4307700" cy="640198"/>
          </a:xfrm>
        </p:spPr>
        <p:txBody>
          <a:bodyPr/>
          <a:lstStyle/>
          <a:p>
            <a:r>
              <a:rPr lang="es-CO"/>
              <a:t>Metas 2019</a:t>
            </a:r>
          </a:p>
        </p:txBody>
      </p:sp>
      <p:graphicFrame>
        <p:nvGraphicFramePr>
          <p:cNvPr id="3" name="Tabla 2">
            <a:extLst>
              <a:ext uri="{FF2B5EF4-FFF2-40B4-BE49-F238E27FC236}">
                <a16:creationId xmlns:a16="http://schemas.microsoft.com/office/drawing/2014/main" id="{BAA8DDF9-D002-419B-9742-2B2EF1B6DB0D}"/>
              </a:ext>
            </a:extLst>
          </p:cNvPr>
          <p:cNvGraphicFramePr>
            <a:graphicFrameLocks noGrp="1"/>
          </p:cNvGraphicFramePr>
          <p:nvPr/>
        </p:nvGraphicFramePr>
        <p:xfrm>
          <a:off x="1238250" y="1075690"/>
          <a:ext cx="6096000" cy="1483360"/>
        </p:xfrm>
        <a:graphic>
          <a:graphicData uri="http://schemas.openxmlformats.org/drawingml/2006/table">
            <a:tbl>
              <a:tblPr firstRow="1" bandRow="1">
                <a:tableStyleId>{93296810-A885-4BE3-A3E7-6D5BEEA58F35}</a:tableStyleId>
              </a:tblPr>
              <a:tblGrid>
                <a:gridCol w="457200">
                  <a:extLst>
                    <a:ext uri="{9D8B030D-6E8A-4147-A177-3AD203B41FA5}">
                      <a16:colId xmlns:a16="http://schemas.microsoft.com/office/drawing/2014/main" val="2145953440"/>
                    </a:ext>
                  </a:extLst>
                </a:gridCol>
                <a:gridCol w="5638800">
                  <a:extLst>
                    <a:ext uri="{9D8B030D-6E8A-4147-A177-3AD203B41FA5}">
                      <a16:colId xmlns:a16="http://schemas.microsoft.com/office/drawing/2014/main" val="2429894738"/>
                    </a:ext>
                  </a:extLst>
                </a:gridCol>
              </a:tblGrid>
              <a:tr h="370840">
                <a:tc gridSpan="2">
                  <a:txBody>
                    <a:bodyPr/>
                    <a:lstStyle/>
                    <a:p>
                      <a:r>
                        <a:rPr lang="es-CO">
                          <a:latin typeface="Work Sans"/>
                        </a:rPr>
                        <a:t>METAS 2019</a:t>
                      </a:r>
                    </a:p>
                  </a:txBody>
                  <a:tcPr/>
                </a:tc>
                <a:tc hMerge="1">
                  <a:txBody>
                    <a:bodyPr/>
                    <a:lstStyle/>
                    <a:p>
                      <a:endParaRPr lang="es-CO"/>
                    </a:p>
                  </a:txBody>
                  <a:tcPr/>
                </a:tc>
                <a:extLst>
                  <a:ext uri="{0D108BD9-81ED-4DB2-BD59-A6C34878D82A}">
                    <a16:rowId xmlns:a16="http://schemas.microsoft.com/office/drawing/2014/main" val="536987127"/>
                  </a:ext>
                </a:extLst>
              </a:tr>
              <a:tr h="370840">
                <a:tc>
                  <a:txBody>
                    <a:bodyPr/>
                    <a:lstStyle/>
                    <a:p>
                      <a:r>
                        <a:rPr lang="es-CO">
                          <a:latin typeface="Work Sans"/>
                        </a:rPr>
                        <a:t>1</a:t>
                      </a:r>
                    </a:p>
                  </a:txBody>
                  <a:tcPr/>
                </a:tc>
                <a:tc>
                  <a:txBody>
                    <a:bodyPr/>
                    <a:lstStyle/>
                    <a:p>
                      <a:r>
                        <a:rPr lang="es-CO">
                          <a:latin typeface="Work Sans"/>
                        </a:rPr>
                        <a:t>Consolidación de nuevas operaciones comerciales</a:t>
                      </a:r>
                    </a:p>
                  </a:txBody>
                  <a:tcPr/>
                </a:tc>
                <a:extLst>
                  <a:ext uri="{0D108BD9-81ED-4DB2-BD59-A6C34878D82A}">
                    <a16:rowId xmlns:a16="http://schemas.microsoft.com/office/drawing/2014/main" val="2616967099"/>
                  </a:ext>
                </a:extLst>
              </a:tr>
              <a:tr h="370840">
                <a:tc>
                  <a:txBody>
                    <a:bodyPr/>
                    <a:lstStyle/>
                    <a:p>
                      <a:r>
                        <a:rPr lang="es-CO">
                          <a:latin typeface="Work Sans"/>
                        </a:rPr>
                        <a:t>2</a:t>
                      </a:r>
                    </a:p>
                  </a:txBody>
                  <a:tcPr/>
                </a:tc>
                <a:tc>
                  <a:txBody>
                    <a:bodyPr/>
                    <a:lstStyle/>
                    <a:p>
                      <a:r>
                        <a:rPr lang="es-CO">
                          <a:latin typeface="Work Sans"/>
                        </a:rPr>
                        <a:t>Garantizar continuidad en la operación férrea</a:t>
                      </a:r>
                    </a:p>
                  </a:txBody>
                  <a:tcPr/>
                </a:tc>
                <a:extLst>
                  <a:ext uri="{0D108BD9-81ED-4DB2-BD59-A6C34878D82A}">
                    <a16:rowId xmlns:a16="http://schemas.microsoft.com/office/drawing/2014/main" val="3280314774"/>
                  </a:ext>
                </a:extLst>
              </a:tr>
              <a:tr h="370840">
                <a:tc>
                  <a:txBody>
                    <a:bodyPr/>
                    <a:lstStyle/>
                    <a:p>
                      <a:r>
                        <a:rPr lang="es-CO">
                          <a:latin typeface="Work Sans"/>
                        </a:rPr>
                        <a:t>3</a:t>
                      </a:r>
                    </a:p>
                  </a:txBody>
                  <a:tcPr/>
                </a:tc>
                <a:tc>
                  <a:txBody>
                    <a:bodyPr/>
                    <a:lstStyle/>
                    <a:p>
                      <a:r>
                        <a:rPr lang="es-CO">
                          <a:latin typeface="Work Sans"/>
                        </a:rPr>
                        <a:t>Inicio proceso liquidatario contrato actual</a:t>
                      </a:r>
                    </a:p>
                  </a:txBody>
                  <a:tcPr/>
                </a:tc>
                <a:extLst>
                  <a:ext uri="{0D108BD9-81ED-4DB2-BD59-A6C34878D82A}">
                    <a16:rowId xmlns:a16="http://schemas.microsoft.com/office/drawing/2014/main" val="4093939219"/>
                  </a:ext>
                </a:extLst>
              </a:tr>
            </a:tbl>
          </a:graphicData>
        </a:graphic>
      </p:graphicFrame>
    </p:spTree>
    <p:extLst>
      <p:ext uri="{BB962C8B-B14F-4D97-AF65-F5344CB8AC3E}">
        <p14:creationId xmlns:p14="http://schemas.microsoft.com/office/powerpoint/2010/main" val="275210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28"/>
          <p:cNvSpPr>
            <a:spLocks noGrp="1"/>
          </p:cNvSpPr>
          <p:nvPr>
            <p:ph type="pic" idx="2"/>
          </p:nvPr>
        </p:nvSpPr>
        <p:spPr>
          <a:xfrm>
            <a:off x="3688959" y="1248039"/>
            <a:ext cx="3873501" cy="2672446"/>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lang="es-CO"/>
          </a:p>
          <a:p>
            <a:pPr marL="0" lvl="0" indent="0" algn="l" rtl="0">
              <a:spcBef>
                <a:spcPts val="800"/>
              </a:spcBef>
              <a:spcAft>
                <a:spcPts val="0"/>
              </a:spcAft>
              <a:buNone/>
            </a:pPr>
            <a:endParaRPr/>
          </a:p>
        </p:txBody>
      </p:sp>
      <p:sp>
        <p:nvSpPr>
          <p:cNvPr id="216" name="Google Shape;216;p28"/>
          <p:cNvSpPr txBox="1">
            <a:spLocks noGrp="1"/>
          </p:cNvSpPr>
          <p:nvPr>
            <p:ph type="title"/>
          </p:nvPr>
        </p:nvSpPr>
        <p:spPr>
          <a:xfrm>
            <a:off x="206373" y="131403"/>
            <a:ext cx="4365627"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a:t>Registro Fotográfico</a:t>
            </a:r>
            <a:endParaRPr/>
          </a:p>
        </p:txBody>
      </p:sp>
      <p:sp>
        <p:nvSpPr>
          <p:cNvPr id="10" name="Rectángulo 9">
            <a:extLst>
              <a:ext uri="{FF2B5EF4-FFF2-40B4-BE49-F238E27FC236}">
                <a16:creationId xmlns:a16="http://schemas.microsoft.com/office/drawing/2014/main" id="{604EA1A7-351D-47BF-90AC-9F14C8A815FE}"/>
              </a:ext>
            </a:extLst>
          </p:cNvPr>
          <p:cNvSpPr/>
          <p:nvPr/>
        </p:nvSpPr>
        <p:spPr>
          <a:xfrm>
            <a:off x="261383" y="3866570"/>
            <a:ext cx="3821787" cy="276999"/>
          </a:xfrm>
          <a:prstGeom prst="rect">
            <a:avLst/>
          </a:prstGeom>
        </p:spPr>
        <p:txBody>
          <a:bodyPr wrap="square" anchor="t">
            <a:spAutoFit/>
          </a:bodyPr>
          <a:lstStyle/>
          <a:p>
            <a:pPr algn="ctr"/>
            <a:r>
              <a:rPr lang="es-CO" sz="1200" b="1" dirty="0">
                <a:solidFill>
                  <a:srgbClr val="0066CD"/>
                </a:solidFill>
                <a:latin typeface="Work Sans Light"/>
                <a:sym typeface="Work Sans Light"/>
              </a:rPr>
              <a:t>Cargue de traviesas de concreto de 2º uso, Km 5.</a:t>
            </a:r>
            <a:endParaRPr lang="es-CO" sz="1200" b="1" dirty="0">
              <a:solidFill>
                <a:srgbClr val="0066CD"/>
              </a:solidFill>
              <a:latin typeface="Work Sans Light"/>
            </a:endParaRPr>
          </a:p>
        </p:txBody>
      </p:sp>
      <p:sp>
        <p:nvSpPr>
          <p:cNvPr id="2" name="Rectángulo 1">
            <a:extLst>
              <a:ext uri="{FF2B5EF4-FFF2-40B4-BE49-F238E27FC236}">
                <a16:creationId xmlns:a16="http://schemas.microsoft.com/office/drawing/2014/main" id="{8826EAFA-5EB3-416F-88BE-B072D185A81D}"/>
              </a:ext>
            </a:extLst>
          </p:cNvPr>
          <p:cNvSpPr/>
          <p:nvPr/>
        </p:nvSpPr>
        <p:spPr>
          <a:xfrm>
            <a:off x="4895144" y="3866569"/>
            <a:ext cx="3634569" cy="276999"/>
          </a:xfrm>
          <a:prstGeom prst="rect">
            <a:avLst/>
          </a:prstGeom>
        </p:spPr>
        <p:txBody>
          <a:bodyPr wrap="square" anchor="t">
            <a:spAutoFit/>
          </a:bodyPr>
          <a:lstStyle/>
          <a:p>
            <a:pPr algn="ctr"/>
            <a:r>
              <a:rPr lang="es-CO" sz="1200" b="1" dirty="0" err="1">
                <a:solidFill>
                  <a:srgbClr val="0066CD"/>
                </a:solidFill>
                <a:latin typeface="Work Sans Light"/>
              </a:rPr>
              <a:t>Pk</a:t>
            </a:r>
            <a:r>
              <a:rPr lang="es-CO" sz="1200" b="1" dirty="0">
                <a:solidFill>
                  <a:srgbClr val="0066CD"/>
                </a:solidFill>
                <a:latin typeface="Work Sans Light"/>
              </a:rPr>
              <a:t> 182+870 al </a:t>
            </a:r>
            <a:r>
              <a:rPr lang="es-CO" sz="1200" b="1" dirty="0" err="1">
                <a:solidFill>
                  <a:srgbClr val="0066CD"/>
                </a:solidFill>
                <a:latin typeface="Work Sans Light"/>
              </a:rPr>
              <a:t>Pk</a:t>
            </a:r>
            <a:r>
              <a:rPr lang="es-CO" sz="1200" b="1" dirty="0">
                <a:solidFill>
                  <a:srgbClr val="0066CD"/>
                </a:solidFill>
                <a:latin typeface="Work Sans Light"/>
              </a:rPr>
              <a:t> 183+600, rocería, deshierbe manual. </a:t>
            </a:r>
            <a:endParaRPr lang="es-ES" sz="1200" dirty="0">
              <a:latin typeface="Work Sans Light"/>
            </a:endParaRPr>
          </a:p>
        </p:txBody>
      </p:sp>
      <p:pic>
        <p:nvPicPr>
          <p:cNvPr id="11" name="93 Imagen">
            <a:extLst>
              <a:ext uri="{FF2B5EF4-FFF2-40B4-BE49-F238E27FC236}">
                <a16:creationId xmlns:a16="http://schemas.microsoft.com/office/drawing/2014/main" id="{00000000-0008-0000-0D00-00005E00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39" y="1066821"/>
            <a:ext cx="3929332" cy="2643234"/>
          </a:xfrm>
          <a:prstGeom prst="rect">
            <a:avLst/>
          </a:prstGeom>
        </p:spPr>
      </p:pic>
      <p:pic>
        <p:nvPicPr>
          <p:cNvPr id="12" name="Imagen 11">
            <a:extLst>
              <a:ext uri="{FF2B5EF4-FFF2-40B4-BE49-F238E27FC236}">
                <a16:creationId xmlns:a16="http://schemas.microsoft.com/office/drawing/2014/main" id="{00000000-0008-0000-0E00-00005A0000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66891" y="1066800"/>
            <a:ext cx="4091077" cy="26432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7"/>
          <p:cNvSpPr txBox="1">
            <a:spLocks noGrp="1"/>
          </p:cNvSpPr>
          <p:nvPr>
            <p:ph type="title"/>
          </p:nvPr>
        </p:nvSpPr>
        <p:spPr>
          <a:xfrm>
            <a:off x="0" y="131834"/>
            <a:ext cx="8202559" cy="483968"/>
          </a:xfrm>
          <a:prstGeom prst="rect">
            <a:avLst/>
          </a:prstGeom>
          <a:noFill/>
          <a:ln>
            <a:noFill/>
          </a:ln>
        </p:spPr>
        <p:txBody>
          <a:bodyPr spcFirstLastPara="1" wrap="square" lIns="68575" tIns="34275" rIns="68575" bIns="34275" anchor="ctr" anchorCtr="0">
            <a:noAutofit/>
          </a:bodyPr>
          <a:lstStyle/>
          <a:p>
            <a:pPr lvl="0"/>
            <a:r>
              <a:rPr lang="es-CO" sz="2200">
                <a:solidFill>
                  <a:schemeClr val="accent6"/>
                </a:solidFill>
              </a:rPr>
              <a:t>Contrato de Obra Férreo La Dorada-Chiriguaná</a:t>
            </a:r>
            <a:endParaRPr sz="2200">
              <a:solidFill>
                <a:schemeClr val="accent6"/>
              </a:solidFill>
            </a:endParaRPr>
          </a:p>
        </p:txBody>
      </p:sp>
      <p:graphicFrame>
        <p:nvGraphicFramePr>
          <p:cNvPr id="4" name="Tabla 3">
            <a:extLst>
              <a:ext uri="{FF2B5EF4-FFF2-40B4-BE49-F238E27FC236}">
                <a16:creationId xmlns:a16="http://schemas.microsoft.com/office/drawing/2014/main" id="{1C83910D-10F3-4C30-972D-3F6A27E06C7A}"/>
              </a:ext>
            </a:extLst>
          </p:cNvPr>
          <p:cNvGraphicFramePr>
            <a:graphicFrameLocks noGrp="1"/>
          </p:cNvGraphicFramePr>
          <p:nvPr>
            <p:extLst>
              <p:ext uri="{D42A27DB-BD31-4B8C-83A1-F6EECF244321}">
                <p14:modId xmlns:p14="http://schemas.microsoft.com/office/powerpoint/2010/main" val="3530708995"/>
              </p:ext>
            </p:extLst>
          </p:nvPr>
        </p:nvGraphicFramePr>
        <p:xfrm>
          <a:off x="257509" y="693787"/>
          <a:ext cx="3953671" cy="2557743"/>
        </p:xfrm>
        <a:graphic>
          <a:graphicData uri="http://schemas.openxmlformats.org/drawingml/2006/table">
            <a:tbl>
              <a:tblPr firstRow="1" bandRow="1">
                <a:tableStyleId>{93296810-A885-4BE3-A3E7-6D5BEEA58F35}</a:tableStyleId>
              </a:tblPr>
              <a:tblGrid>
                <a:gridCol w="2699121">
                  <a:extLst>
                    <a:ext uri="{9D8B030D-6E8A-4147-A177-3AD203B41FA5}">
                      <a16:colId xmlns:a16="http://schemas.microsoft.com/office/drawing/2014/main" val="20000"/>
                    </a:ext>
                  </a:extLst>
                </a:gridCol>
                <a:gridCol w="1254550">
                  <a:extLst>
                    <a:ext uri="{9D8B030D-6E8A-4147-A177-3AD203B41FA5}">
                      <a16:colId xmlns:a16="http://schemas.microsoft.com/office/drawing/2014/main" val="20001"/>
                    </a:ext>
                  </a:extLst>
                </a:gridCol>
              </a:tblGrid>
              <a:tr h="204668">
                <a:tc gridSpan="2">
                  <a:txBody>
                    <a:bodyPr/>
                    <a:lstStyle/>
                    <a:p>
                      <a:pPr algn="ctr"/>
                      <a:r>
                        <a:rPr lang="es-ES_tradnl" sz="1100" u="none" strike="noStrike" kern="1200" cap="none" dirty="0">
                          <a:latin typeface="Work Sans"/>
                          <a:sym typeface="Arial"/>
                        </a:rPr>
                        <a:t>INFORMACIÓN GENERAL</a:t>
                      </a:r>
                      <a:endParaRPr lang="es-ES_tradnl" sz="1100" b="1" i="0" u="none" strike="noStrike" kern="1200" cap="none" dirty="0">
                        <a:solidFill>
                          <a:srgbClr val="0054BC"/>
                        </a:solidFill>
                        <a:latin typeface="Work Sans"/>
                        <a:ea typeface="+mn-ea"/>
                        <a:cs typeface="Arial" panose="020B0604020202020204" pitchFamily="34" charset="0"/>
                        <a:sym typeface="Arial"/>
                      </a:endParaRPr>
                    </a:p>
                  </a:txBody>
                  <a:tcPr marL="68580" marR="68580" marT="34290" marB="34290"/>
                </a:tc>
                <a:tc hMerge="1">
                  <a:txBody>
                    <a:bodyPr/>
                    <a:lstStyle/>
                    <a:p>
                      <a:endParaRPr lang="es-ES_tradnl"/>
                    </a:p>
                  </a:txBody>
                  <a:tcPr/>
                </a:tc>
                <a:extLst>
                  <a:ext uri="{0D108BD9-81ED-4DB2-BD59-A6C34878D82A}">
                    <a16:rowId xmlns:a16="http://schemas.microsoft.com/office/drawing/2014/main" val="10000"/>
                  </a:ext>
                </a:extLst>
              </a:tr>
              <a:tr h="318430">
                <a:tc>
                  <a:txBody>
                    <a:bodyPr/>
                    <a:lstStyle/>
                    <a:p>
                      <a:pPr marL="0" algn="l" rtl="0" eaLnBrk="1" latinLnBrk="0" hangingPunct="1"/>
                      <a:r>
                        <a:rPr lang="es-ES" sz="1050" u="none" strike="noStrike" kern="1200" cap="none" dirty="0">
                          <a:latin typeface="Work Sans"/>
                          <a:sym typeface="Arial"/>
                        </a:rPr>
                        <a:t>Valor del proyecto cifra en miles de millones (Pesos Diciembre de 2018)</a:t>
                      </a:r>
                      <a:r>
                        <a:rPr lang="es-ES" sz="1050" u="none" strike="noStrike" kern="1200" cap="none" dirty="0">
                          <a:latin typeface="Work Sans"/>
                        </a:rPr>
                        <a:t> </a:t>
                      </a:r>
                      <a:endParaRPr lang="es-CO" sz="1050" b="0" i="0" u="none" strike="noStrike" kern="1200" cap="none">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algn="ctr" fontAlgn="b"/>
                      <a:r>
                        <a:rPr lang="es-CO" sz="1050" b="0" i="0" u="none" strike="noStrike" kern="1200" cap="none" dirty="0">
                          <a:solidFill>
                            <a:schemeClr val="dk1"/>
                          </a:solidFill>
                          <a:latin typeface="Work Sans"/>
                          <a:ea typeface="+mn-ea"/>
                          <a:cs typeface="+mn-cs"/>
                        </a:rPr>
                        <a:t> </a:t>
                      </a:r>
                      <a:r>
                        <a:rPr lang="es-CO" sz="1050" b="0" i="0" u="none" strike="noStrike" kern="1200" cap="none" dirty="0">
                          <a:solidFill>
                            <a:schemeClr val="dk1"/>
                          </a:solidFill>
                          <a:latin typeface="Work Sans"/>
                          <a:ea typeface="+mn-ea"/>
                          <a:cs typeface="+mn-cs"/>
                          <a:sym typeface="Arial"/>
                        </a:rPr>
                        <a:t>$240.7</a:t>
                      </a:r>
                    </a:p>
                  </a:txBody>
                  <a:tcPr marL="0" marR="0" marT="0" marB="0" anchor="ctr"/>
                </a:tc>
                <a:extLst>
                  <a:ext uri="{0D108BD9-81ED-4DB2-BD59-A6C34878D82A}">
                    <a16:rowId xmlns:a16="http://schemas.microsoft.com/office/drawing/2014/main" val="10001"/>
                  </a:ext>
                </a:extLst>
              </a:tr>
              <a:tr h="490595">
                <a:tc>
                  <a:txBody>
                    <a:bodyPr/>
                    <a:lstStyle/>
                    <a:p>
                      <a:pPr marL="0" algn="l" rtl="0" eaLnBrk="1" latinLnBrk="0" hangingPunct="1"/>
                      <a:r>
                        <a:rPr lang="es-CO" sz="1050" b="0" i="0" kern="1200" dirty="0">
                          <a:solidFill>
                            <a:schemeClr val="dk1"/>
                          </a:solidFill>
                          <a:latin typeface="Work Sans"/>
                          <a:ea typeface="Arial" charset="0"/>
                          <a:cs typeface="Arial"/>
                        </a:rPr>
                        <a:t>Valor</a:t>
                      </a:r>
                      <a:r>
                        <a:rPr lang="es-CO" sz="1050" b="0" i="0" kern="1200" baseline="0" dirty="0">
                          <a:solidFill>
                            <a:schemeClr val="dk1"/>
                          </a:solidFill>
                          <a:latin typeface="Work Sans"/>
                          <a:ea typeface="Arial" charset="0"/>
                          <a:cs typeface="Arial"/>
                        </a:rPr>
                        <a:t> Proyecto – Dorada – Chiriguaná cifra en miles de millones</a:t>
                      </a:r>
                      <a:r>
                        <a:rPr lang="es-ES" sz="1050" u="none" strike="noStrike" kern="1200" cap="none" dirty="0">
                          <a:latin typeface="Work Sans"/>
                          <a:sym typeface="Arial"/>
                        </a:rPr>
                        <a:t>(Pesos Diciembre de 2018)</a:t>
                      </a:r>
                      <a:r>
                        <a:rPr lang="es-ES" sz="1050" u="none" strike="noStrike" kern="1200" cap="none" dirty="0">
                          <a:latin typeface="Work Sans"/>
                        </a:rPr>
                        <a:t> </a:t>
                      </a:r>
                      <a:endParaRPr lang="es-CO" sz="1050" b="0" i="0" kern="1200">
                        <a:solidFill>
                          <a:schemeClr val="dk1"/>
                        </a:solidFill>
                        <a:latin typeface="Work Sans"/>
                        <a:ea typeface="Arial" charset="0"/>
                        <a:cs typeface="Arial" charset="0"/>
                      </a:endParaRPr>
                    </a:p>
                  </a:txBody>
                  <a:tcPr marL="63304" marR="63304" marT="31653" marB="31653" anchor="ctr"/>
                </a:tc>
                <a:tc>
                  <a:txBody>
                    <a:bodyPr/>
                    <a:lstStyle/>
                    <a:p>
                      <a:pPr marL="0" algn="ctr" rtl="0" eaLnBrk="1" fontAlgn="ctr" latinLnBrk="0" hangingPunct="1"/>
                      <a:r>
                        <a:rPr lang="es-CO" sz="1050" b="0" i="0" u="none" strike="noStrike" kern="1200" dirty="0">
                          <a:solidFill>
                            <a:schemeClr val="tx1"/>
                          </a:solidFill>
                          <a:effectLst/>
                          <a:latin typeface="Work Sans"/>
                          <a:cs typeface="Arial"/>
                        </a:rPr>
                        <a:t> $123.36</a:t>
                      </a:r>
                      <a:endParaRPr lang="es-CO" sz="1050" b="0" i="0" u="none" strike="noStrike" kern="1200" dirty="0">
                        <a:solidFill>
                          <a:schemeClr val="tx1"/>
                        </a:solidFill>
                        <a:effectLst/>
                        <a:latin typeface="Work Sans"/>
                        <a:cs typeface="Arial" charset="0"/>
                      </a:endParaRPr>
                    </a:p>
                  </a:txBody>
                  <a:tcPr marL="9525" marR="9525" marT="9525" marB="0" anchor="ctr"/>
                </a:tc>
                <a:extLst>
                  <a:ext uri="{0D108BD9-81ED-4DB2-BD59-A6C34878D82A}">
                    <a16:rowId xmlns:a16="http://schemas.microsoft.com/office/drawing/2014/main" val="3585630742"/>
                  </a:ext>
                </a:extLst>
              </a:tr>
              <a:tr h="290497">
                <a:tc>
                  <a:txBody>
                    <a:bodyPr/>
                    <a:lstStyle/>
                    <a:p>
                      <a:pPr marL="0" algn="l" defTabSz="914400" rtl="0" eaLnBrk="1" latinLnBrk="0" hangingPunct="1"/>
                      <a:r>
                        <a:rPr lang="es-CO" sz="1050" u="none" strike="noStrike" kern="1200" cap="none" dirty="0">
                          <a:latin typeface="Work Sans"/>
                          <a:sym typeface="Arial"/>
                        </a:rPr>
                        <a:t>Fecha de </a:t>
                      </a:r>
                      <a:r>
                        <a:rPr lang="es-CO" sz="1050" u="none" strike="noStrike" kern="1200" cap="none" dirty="0">
                          <a:latin typeface="Work Sans"/>
                          <a:sym typeface="Work Sans"/>
                        </a:rPr>
                        <a:t>Firma de Contrato</a:t>
                      </a: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dirty="0">
                          <a:solidFill>
                            <a:schemeClr val="tx1"/>
                          </a:solidFill>
                          <a:effectLst/>
                          <a:latin typeface="Work Sans"/>
                          <a:ea typeface="+mn-ea"/>
                          <a:cs typeface="Arial"/>
                          <a:sym typeface="Arial"/>
                        </a:rPr>
                        <a:t>25 de Mayo de 2017</a:t>
                      </a:r>
                    </a:p>
                  </a:txBody>
                  <a:tcPr marL="0" marR="0" marT="0" marB="0" anchor="ctr"/>
                </a:tc>
                <a:extLst>
                  <a:ext uri="{0D108BD9-81ED-4DB2-BD59-A6C34878D82A}">
                    <a16:rowId xmlns:a16="http://schemas.microsoft.com/office/drawing/2014/main" val="10002"/>
                  </a:ext>
                </a:extLst>
              </a:tr>
              <a:tr h="290497">
                <a:tc>
                  <a:txBody>
                    <a:bodyPr/>
                    <a:lstStyle/>
                    <a:p>
                      <a:pPr marL="0" algn="l" defTabSz="914400" rtl="0" eaLnBrk="1" latinLnBrk="0" hangingPunct="1"/>
                      <a:r>
                        <a:rPr lang="es-CO" sz="1050" u="none" strike="noStrike" kern="1200" cap="none" dirty="0">
                          <a:latin typeface="Work Sans"/>
                          <a:sym typeface="Arial"/>
                        </a:rPr>
                        <a:t>Acta de Inicio</a:t>
                      </a:r>
                      <a:endParaRPr lang="es-CO" sz="1050" b="0" i="0" u="none" strike="noStrike" kern="1200" cap="none" dirty="0">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dirty="0">
                          <a:solidFill>
                            <a:schemeClr val="tx1"/>
                          </a:solidFill>
                          <a:effectLst/>
                          <a:latin typeface="Work Sans"/>
                          <a:ea typeface="+mn-ea"/>
                          <a:cs typeface="Arial"/>
                          <a:sym typeface="Arial"/>
                        </a:rPr>
                        <a:t>15 de Junio de 2017</a:t>
                      </a:r>
                    </a:p>
                  </a:txBody>
                  <a:tcPr marL="0" marR="0" marT="0" marB="0" anchor="ctr"/>
                </a:tc>
                <a:extLst>
                  <a:ext uri="{0D108BD9-81ED-4DB2-BD59-A6C34878D82A}">
                    <a16:rowId xmlns:a16="http://schemas.microsoft.com/office/drawing/2014/main" val="10003"/>
                  </a:ext>
                </a:extLst>
              </a:tr>
              <a:tr h="290497">
                <a:tc>
                  <a:txBody>
                    <a:bodyPr/>
                    <a:lstStyle/>
                    <a:p>
                      <a:pPr marL="0" algn="l" defTabSz="914400" rtl="0" eaLnBrk="1" latinLnBrk="0" hangingPunct="1"/>
                      <a:r>
                        <a:rPr lang="es-CO" sz="1050" b="0" i="0" u="none" strike="noStrike" kern="1200" cap="none" dirty="0">
                          <a:solidFill>
                            <a:schemeClr val="dk1"/>
                          </a:solidFill>
                          <a:latin typeface="Work Sans"/>
                          <a:ea typeface="+mn-ea"/>
                          <a:cs typeface="+mn-cs"/>
                          <a:sym typeface="Arial"/>
                        </a:rPr>
                        <a:t>Fecha Terminación Contrato</a:t>
                      </a: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dirty="0">
                          <a:solidFill>
                            <a:schemeClr val="tx1"/>
                          </a:solidFill>
                          <a:effectLst/>
                          <a:latin typeface="Work Sans"/>
                          <a:ea typeface="+mn-ea"/>
                          <a:cs typeface="Arial"/>
                          <a:sym typeface="Arial"/>
                        </a:rPr>
                        <a:t>31 de Julio de 2019</a:t>
                      </a:r>
                    </a:p>
                  </a:txBody>
                  <a:tcPr marL="0" marR="0" marT="0" marB="0" anchor="ctr"/>
                </a:tc>
                <a:extLst>
                  <a:ext uri="{0D108BD9-81ED-4DB2-BD59-A6C34878D82A}">
                    <a16:rowId xmlns:a16="http://schemas.microsoft.com/office/drawing/2014/main" val="10005"/>
                  </a:ext>
                </a:extLst>
              </a:tr>
              <a:tr h="435745">
                <a:tc>
                  <a:txBody>
                    <a:bodyPr/>
                    <a:lstStyle/>
                    <a:p>
                      <a:pPr marL="0" algn="l" defTabSz="914400" rtl="0" eaLnBrk="1" latinLnBrk="0" hangingPunct="1"/>
                      <a:r>
                        <a:rPr lang="es-CO" sz="1050" u="none" strike="noStrike" kern="1200" cap="none" dirty="0">
                          <a:latin typeface="Work Sans"/>
                          <a:sym typeface="Arial"/>
                        </a:rPr>
                        <a:t>Fase actual del Proyecto</a:t>
                      </a:r>
                      <a:endParaRPr lang="es-CO" sz="1050" b="0" i="0" u="none" strike="noStrike" kern="1200" cap="none" dirty="0">
                        <a:solidFill>
                          <a:srgbClr val="0054BC"/>
                        </a:solidFill>
                        <a:latin typeface="Work Sans"/>
                        <a:ea typeface="+mn-ea"/>
                        <a:cs typeface="Arial" panose="020B0604020202020204" pitchFamily="34" charset="0"/>
                        <a:sym typeface="Arial"/>
                      </a:endParaRPr>
                    </a:p>
                  </a:txBody>
                  <a:tcPr marL="47478" marR="47478" marT="23740" marB="2374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050" b="0" i="0" u="none" strike="noStrike" kern="1200" cap="none" noProof="0" dirty="0">
                          <a:solidFill>
                            <a:schemeClr val="tx1"/>
                          </a:solidFill>
                          <a:effectLst/>
                          <a:latin typeface="Work Sans"/>
                          <a:ea typeface="+mn-ea"/>
                          <a:cs typeface="Arial"/>
                          <a:sym typeface="Arial"/>
                        </a:rPr>
                        <a:t>Administración, Operación y mantenimiento</a:t>
                      </a:r>
                    </a:p>
                  </a:txBody>
                  <a:tcPr marL="0" marR="0" marT="0" marB="0" anchor="ctr"/>
                </a:tc>
                <a:extLst>
                  <a:ext uri="{0D108BD9-81ED-4DB2-BD59-A6C34878D82A}">
                    <a16:rowId xmlns:a16="http://schemas.microsoft.com/office/drawing/2014/main" val="10006"/>
                  </a:ext>
                </a:extLst>
              </a:tr>
            </a:tbl>
          </a:graphicData>
        </a:graphic>
      </p:graphicFrame>
      <p:graphicFrame>
        <p:nvGraphicFramePr>
          <p:cNvPr id="6" name="Tabla 5">
            <a:extLst>
              <a:ext uri="{FF2B5EF4-FFF2-40B4-BE49-F238E27FC236}">
                <a16:creationId xmlns:a16="http://schemas.microsoft.com/office/drawing/2014/main" id="{A73930AD-F30A-486A-BD35-357511D858AD}"/>
              </a:ext>
            </a:extLst>
          </p:cNvPr>
          <p:cNvGraphicFramePr>
            <a:graphicFrameLocks noGrp="1"/>
          </p:cNvGraphicFramePr>
          <p:nvPr>
            <p:extLst>
              <p:ext uri="{D42A27DB-BD31-4B8C-83A1-F6EECF244321}">
                <p14:modId xmlns:p14="http://schemas.microsoft.com/office/powerpoint/2010/main" val="2579462780"/>
              </p:ext>
            </p:extLst>
          </p:nvPr>
        </p:nvGraphicFramePr>
        <p:xfrm>
          <a:off x="4661822" y="668986"/>
          <a:ext cx="4225569" cy="1938487"/>
        </p:xfrm>
        <a:graphic>
          <a:graphicData uri="http://schemas.openxmlformats.org/drawingml/2006/table">
            <a:tbl>
              <a:tblPr firstRow="1" bandRow="1">
                <a:tableStyleId>{93296810-A885-4BE3-A3E7-6D5BEEA58F35}</a:tableStyleId>
              </a:tblPr>
              <a:tblGrid>
                <a:gridCol w="2678701">
                  <a:extLst>
                    <a:ext uri="{9D8B030D-6E8A-4147-A177-3AD203B41FA5}">
                      <a16:colId xmlns:a16="http://schemas.microsoft.com/office/drawing/2014/main" val="252545760"/>
                    </a:ext>
                  </a:extLst>
                </a:gridCol>
                <a:gridCol w="1546868">
                  <a:extLst>
                    <a:ext uri="{9D8B030D-6E8A-4147-A177-3AD203B41FA5}">
                      <a16:colId xmlns:a16="http://schemas.microsoft.com/office/drawing/2014/main" val="704734461"/>
                    </a:ext>
                  </a:extLst>
                </a:gridCol>
              </a:tblGrid>
              <a:tr h="243835">
                <a:tc gridSpan="2">
                  <a:txBody>
                    <a:bodyPr/>
                    <a:lstStyle/>
                    <a:p>
                      <a:pPr algn="ctr">
                        <a:defRPr/>
                      </a:pPr>
                      <a:r>
                        <a:rPr lang="es-CO" sz="1050" u="none" strike="noStrike" kern="1200" cap="none">
                          <a:latin typeface="Work Sans"/>
                          <a:sym typeface="Arial"/>
                        </a:rPr>
                        <a:t>CONTRATISTA DE OBRA - </a:t>
                      </a:r>
                      <a:r>
                        <a:rPr lang="es-CO" sz="1050" b="1" i="0" u="none" strike="noStrike" kern="1200" cap="none">
                          <a:solidFill>
                            <a:schemeClr val="lt1"/>
                          </a:solidFill>
                          <a:latin typeface="Work Sans"/>
                          <a:ea typeface="+mn-ea"/>
                          <a:cs typeface="+mn-cs"/>
                          <a:sym typeface="Arial"/>
                        </a:rPr>
                        <a:t>CONTRATO 313 DE 2017</a:t>
                      </a:r>
                    </a:p>
                  </a:txBody>
                  <a:tcPr/>
                </a:tc>
                <a:tc hMerge="1">
                  <a:txBody>
                    <a:bodyPr/>
                    <a:lstStyle/>
                    <a:p>
                      <a:endParaRPr lang="es-ES_tradnl"/>
                    </a:p>
                  </a:txBody>
                  <a:tcPr/>
                </a:tc>
                <a:extLst>
                  <a:ext uri="{0D108BD9-81ED-4DB2-BD59-A6C34878D82A}">
                    <a16:rowId xmlns:a16="http://schemas.microsoft.com/office/drawing/2014/main" val="3591599479"/>
                  </a:ext>
                </a:extLst>
              </a:tr>
              <a:tr h="263680">
                <a:tc gridSpan="2">
                  <a:txBody>
                    <a:bodyPr/>
                    <a:lstStyle/>
                    <a:p>
                      <a:pPr algn="ctr" fontAlgn="ctr"/>
                      <a:r>
                        <a:rPr lang="es-CO" sz="1050" u="none" strike="noStrike" kern="1200" cap="none">
                          <a:latin typeface="Work Sans"/>
                          <a:sym typeface="Arial"/>
                        </a:rPr>
                        <a:t>CONSORCIO IBINES FÉRREO</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hMerge="1">
                  <a:txBody>
                    <a:bodyPr/>
                    <a:lstStyle/>
                    <a:p>
                      <a:pPr algn="ctr" rtl="0" fontAlgn="ctr"/>
                      <a:endParaRPr lang="es-MX" sz="1600" b="1" i="0" u="none" strike="noStrike">
                        <a:solidFill>
                          <a:schemeClr val="bg1"/>
                        </a:solidFill>
                        <a:effectLst/>
                        <a:latin typeface="Arial" charset="0"/>
                        <a:ea typeface="Arial" charset="0"/>
                        <a:cs typeface="Arial" charset="0"/>
                      </a:endParaRPr>
                    </a:p>
                  </a:txBody>
                  <a:tcPr marL="6594" marR="6594" marT="6594" marB="0" anchor="ctr">
                    <a:solidFill>
                      <a:srgbClr val="EC6707"/>
                    </a:solidFill>
                  </a:tcPr>
                </a:tc>
                <a:extLst>
                  <a:ext uri="{0D108BD9-81ED-4DB2-BD59-A6C34878D82A}">
                    <a16:rowId xmlns:a16="http://schemas.microsoft.com/office/drawing/2014/main" val="1929175019"/>
                  </a:ext>
                </a:extLst>
              </a:tr>
              <a:tr h="266129">
                <a:tc>
                  <a:txBody>
                    <a:bodyPr/>
                    <a:lstStyle/>
                    <a:p>
                      <a:pPr marL="0" lvl="0" algn="ctr" rtl="0">
                        <a:buNone/>
                      </a:pPr>
                      <a:r>
                        <a:rPr lang="es-ES" sz="1050" u="none" strike="noStrike" kern="1200" cap="none">
                          <a:latin typeface="Work Sans"/>
                        </a:rPr>
                        <a:t>ACCIONISTAS</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a:txBody>
                    <a:bodyPr/>
                    <a:lstStyle/>
                    <a:p>
                      <a:pPr algn="ctr" rtl="0"/>
                      <a:r>
                        <a:rPr lang="es-MX" sz="1050" u="none" strike="noStrike" kern="1200" cap="none">
                          <a:latin typeface="Work Sans"/>
                          <a:sym typeface="Arial"/>
                        </a:rPr>
                        <a:t>% DE PARTICIPACIÓN</a:t>
                      </a:r>
                      <a:endParaRPr lang="es-ES" sz="1050" b="1" i="0" u="none" strike="noStrike" kern="1200" cap="none">
                        <a:solidFill>
                          <a:srgbClr val="0054BC"/>
                        </a:solidFill>
                        <a:latin typeface="Work Sans"/>
                        <a:ea typeface="+mn-ea"/>
                        <a:cs typeface="Arial" panose="020B0604020202020204" pitchFamily="34" charset="0"/>
                        <a:sym typeface="Arial"/>
                      </a:endParaRPr>
                    </a:p>
                  </a:txBody>
                  <a:tcPr marL="6594" marR="6594" marT="6594" marB="0" anchor="ctr"/>
                </a:tc>
                <a:extLst>
                  <a:ext uri="{0D108BD9-81ED-4DB2-BD59-A6C34878D82A}">
                    <a16:rowId xmlns:a16="http://schemas.microsoft.com/office/drawing/2014/main" val="1199886992"/>
                  </a:ext>
                </a:extLst>
              </a:tr>
              <a:tr h="252719">
                <a:tc>
                  <a:txBody>
                    <a:bodyPr/>
                    <a:lstStyle/>
                    <a:p>
                      <a:pPr marL="0" lvl="0" algn="l" defTabSz="914400" rtl="0" eaLnBrk="1" fontAlgn="ctr" latinLnBrk="0" hangingPunct="1"/>
                      <a:r>
                        <a:rPr lang="es-CO" sz="1050" u="none" strike="noStrike" kern="1200">
                          <a:effectLst/>
                          <a:latin typeface="Work Sans"/>
                        </a:rPr>
                        <a:t>IBEROVIAS EMPRESA CONSTRUCTORA S.A.</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tc>
                  <a:txBody>
                    <a:bodyPr/>
                    <a:lstStyle/>
                    <a:p>
                      <a:pPr marL="0" lvl="0" algn="ctr" defTabSz="914400" rtl="0" eaLnBrk="1" fontAlgn="ctr" latinLnBrk="0" hangingPunct="1"/>
                      <a:r>
                        <a:rPr lang="es-CO" sz="1050" u="none" strike="noStrike" kern="1200">
                          <a:effectLst/>
                          <a:latin typeface="Work Sans"/>
                        </a:rPr>
                        <a:t>40 %</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extLst>
                  <a:ext uri="{0D108BD9-81ED-4DB2-BD59-A6C34878D82A}">
                    <a16:rowId xmlns:a16="http://schemas.microsoft.com/office/drawing/2014/main" val="3119111482"/>
                  </a:ext>
                </a:extLst>
              </a:tr>
              <a:tr h="252719">
                <a:tc>
                  <a:txBody>
                    <a:bodyPr/>
                    <a:lstStyle/>
                    <a:p>
                      <a:pPr marL="0" lvl="0" algn="l" defTabSz="914400" rtl="0" eaLnBrk="1" fontAlgn="ctr" latinLnBrk="0" hangingPunct="1"/>
                      <a:r>
                        <a:rPr lang="es-CO" sz="1050" u="none" strike="noStrike" kern="1200">
                          <a:effectLst/>
                          <a:latin typeface="Work Sans"/>
                        </a:rPr>
                        <a:t>INFRAESTRUCTURA NACIONAL LTDA</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tc>
                  <a:txBody>
                    <a:bodyPr/>
                    <a:lstStyle/>
                    <a:p>
                      <a:pPr marL="0" lvl="0" algn="ctr" defTabSz="914400" rtl="0" eaLnBrk="1" fontAlgn="ctr" latinLnBrk="0" hangingPunct="1"/>
                      <a:r>
                        <a:rPr lang="es-CO" sz="1050" u="none" strike="noStrike" kern="1200">
                          <a:effectLst/>
                          <a:latin typeface="Work Sans"/>
                        </a:rPr>
                        <a:t>25%</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extLst>
                  <a:ext uri="{0D108BD9-81ED-4DB2-BD59-A6C34878D82A}">
                    <a16:rowId xmlns:a16="http://schemas.microsoft.com/office/drawing/2014/main" val="1866416681"/>
                  </a:ext>
                </a:extLst>
              </a:tr>
              <a:tr h="252719">
                <a:tc>
                  <a:txBody>
                    <a:bodyPr/>
                    <a:lstStyle/>
                    <a:p>
                      <a:pPr marL="0" lvl="1" algn="l" defTabSz="914400" rtl="0" eaLnBrk="1" fontAlgn="ctr" latinLnBrk="0" hangingPunct="1"/>
                      <a:r>
                        <a:rPr lang="pt-BR" sz="1050" u="none" strike="noStrike" kern="1200">
                          <a:effectLst/>
                          <a:latin typeface="Work Sans"/>
                        </a:rPr>
                        <a:t>INGERAL COMPAÑIA SAS</a:t>
                      </a:r>
                      <a:endParaRPr lang="pt-BR" sz="1050" u="none" strike="noStrike" kern="1200">
                        <a:solidFill>
                          <a:schemeClr val="accent6">
                            <a:lumMod val="50000"/>
                          </a:schemeClr>
                        </a:solidFill>
                        <a:effectLst/>
                        <a:latin typeface="Work Sans"/>
                        <a:ea typeface="+mn-ea"/>
                        <a:cs typeface="+mn-cs"/>
                      </a:endParaRPr>
                    </a:p>
                  </a:txBody>
                  <a:tcPr marL="6735" marR="6735" marT="6735" marB="0" anchor="ctr"/>
                </a:tc>
                <a:tc>
                  <a:txBody>
                    <a:bodyPr/>
                    <a:lstStyle/>
                    <a:p>
                      <a:pPr marL="0" algn="ctr" defTabSz="914400" rtl="0" eaLnBrk="1" fontAlgn="ctr" latinLnBrk="0" hangingPunct="1"/>
                      <a:r>
                        <a:rPr lang="es-CO" sz="1050" u="none" strike="noStrike" kern="1200">
                          <a:effectLst/>
                          <a:latin typeface="Work Sans"/>
                        </a:rPr>
                        <a:t>25 %</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extLst>
                  <a:ext uri="{0D108BD9-81ED-4DB2-BD59-A6C34878D82A}">
                    <a16:rowId xmlns:a16="http://schemas.microsoft.com/office/drawing/2014/main" val="1166286493"/>
                  </a:ext>
                </a:extLst>
              </a:tr>
              <a:tr h="325005">
                <a:tc>
                  <a:txBody>
                    <a:bodyPr/>
                    <a:lstStyle/>
                    <a:p>
                      <a:pPr marL="0" lvl="1" algn="l" defTabSz="914400" rtl="0" eaLnBrk="1" fontAlgn="ctr" latinLnBrk="0" hangingPunct="1"/>
                      <a:r>
                        <a:rPr lang="es-CO" sz="1050" u="none" strike="noStrike" kern="1200">
                          <a:effectLst/>
                          <a:latin typeface="Work Sans"/>
                        </a:rPr>
                        <a:t>ESPINA Y DELFÍN COLOMBIA</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tc>
                  <a:txBody>
                    <a:bodyPr/>
                    <a:lstStyle/>
                    <a:p>
                      <a:pPr marL="0" algn="ctr" defTabSz="914400" rtl="0" eaLnBrk="1" fontAlgn="ctr" latinLnBrk="0" hangingPunct="1"/>
                      <a:r>
                        <a:rPr lang="es-CO" sz="1050" u="none" strike="noStrike" kern="1200">
                          <a:effectLst/>
                          <a:latin typeface="Work Sans"/>
                        </a:rPr>
                        <a:t>10 %</a:t>
                      </a:r>
                      <a:endParaRPr lang="es-CO" sz="1050" u="none" strike="noStrike" kern="1200">
                        <a:solidFill>
                          <a:schemeClr val="accent6">
                            <a:lumMod val="50000"/>
                          </a:schemeClr>
                        </a:solidFill>
                        <a:effectLst/>
                        <a:latin typeface="Work Sans"/>
                        <a:ea typeface="+mn-ea"/>
                        <a:cs typeface="+mn-cs"/>
                      </a:endParaRPr>
                    </a:p>
                  </a:txBody>
                  <a:tcPr marL="6735" marR="6735" marT="6735" marB="0" anchor="ctr"/>
                </a:tc>
                <a:extLst>
                  <a:ext uri="{0D108BD9-81ED-4DB2-BD59-A6C34878D82A}">
                    <a16:rowId xmlns:a16="http://schemas.microsoft.com/office/drawing/2014/main" val="659503078"/>
                  </a:ext>
                </a:extLst>
              </a:tr>
            </a:tbl>
          </a:graphicData>
        </a:graphic>
      </p:graphicFrame>
      <p:graphicFrame>
        <p:nvGraphicFramePr>
          <p:cNvPr id="7" name="Tabla 6">
            <a:extLst>
              <a:ext uri="{FF2B5EF4-FFF2-40B4-BE49-F238E27FC236}">
                <a16:creationId xmlns:a16="http://schemas.microsoft.com/office/drawing/2014/main" id="{259C7E5C-D5BC-4494-A5E0-39E5BD81A1D7}"/>
              </a:ext>
            </a:extLst>
          </p:cNvPr>
          <p:cNvGraphicFramePr>
            <a:graphicFrameLocks noGrp="1"/>
          </p:cNvGraphicFramePr>
          <p:nvPr>
            <p:extLst>
              <p:ext uri="{D42A27DB-BD31-4B8C-83A1-F6EECF244321}">
                <p14:modId xmlns:p14="http://schemas.microsoft.com/office/powerpoint/2010/main" val="1320650744"/>
              </p:ext>
            </p:extLst>
          </p:nvPr>
        </p:nvGraphicFramePr>
        <p:xfrm>
          <a:off x="4697540" y="2717281"/>
          <a:ext cx="4225569" cy="1775643"/>
        </p:xfrm>
        <a:graphic>
          <a:graphicData uri="http://schemas.openxmlformats.org/drawingml/2006/table">
            <a:tbl>
              <a:tblPr firstRow="1" bandRow="1">
                <a:tableStyleId>{93296810-A885-4BE3-A3E7-6D5BEEA58F35}</a:tableStyleId>
              </a:tblPr>
              <a:tblGrid>
                <a:gridCol w="2558814">
                  <a:extLst>
                    <a:ext uri="{9D8B030D-6E8A-4147-A177-3AD203B41FA5}">
                      <a16:colId xmlns:a16="http://schemas.microsoft.com/office/drawing/2014/main" val="20000"/>
                    </a:ext>
                  </a:extLst>
                </a:gridCol>
                <a:gridCol w="1666755">
                  <a:extLst>
                    <a:ext uri="{9D8B030D-6E8A-4147-A177-3AD203B41FA5}">
                      <a16:colId xmlns:a16="http://schemas.microsoft.com/office/drawing/2014/main" val="20001"/>
                    </a:ext>
                  </a:extLst>
                </a:gridCol>
              </a:tblGrid>
              <a:tr h="211791">
                <a:tc gridSpan="2">
                  <a:txBody>
                    <a:bodyPr/>
                    <a:lstStyle/>
                    <a:p>
                      <a:pPr algn="ctr">
                        <a:defRPr/>
                      </a:pPr>
                      <a:r>
                        <a:rPr lang="es-CO" sz="1050" u="none" strike="noStrike" kern="1200" cap="none">
                          <a:latin typeface="Work Sans"/>
                          <a:sym typeface="Arial"/>
                        </a:rPr>
                        <a:t> INTERVENTORÍA – CONTRATO No 324 DE 2017</a:t>
                      </a:r>
                      <a:endParaRPr lang="es-CO" sz="1050" b="1" i="0" u="none" strike="noStrike" kern="1200" cap="none">
                        <a:solidFill>
                          <a:srgbClr val="0054BC"/>
                        </a:solidFill>
                        <a:highlight>
                          <a:srgbClr val="FFFF00"/>
                        </a:highlight>
                        <a:latin typeface="Work Sans"/>
                        <a:ea typeface="+mn-ea"/>
                        <a:cs typeface="Arial" panose="020B0604020202020204" pitchFamily="34" charset="0"/>
                        <a:sym typeface="Arial"/>
                      </a:endParaRPr>
                    </a:p>
                  </a:txBody>
                  <a:tcPr marL="68580" marR="68580" marT="34290" marB="34290"/>
                </a:tc>
                <a:tc hMerge="1">
                  <a:txBody>
                    <a:bodyPr/>
                    <a:lstStyle/>
                    <a:p>
                      <a:endParaRPr lang="es-ES_tradnl"/>
                    </a:p>
                  </a:txBody>
                  <a:tcPr/>
                </a:tc>
                <a:extLst>
                  <a:ext uri="{0D108BD9-81ED-4DB2-BD59-A6C34878D82A}">
                    <a16:rowId xmlns:a16="http://schemas.microsoft.com/office/drawing/2014/main" val="10000"/>
                  </a:ext>
                </a:extLst>
              </a:tr>
              <a:tr h="191620">
                <a:tc gridSpan="2">
                  <a:txBody>
                    <a:bodyPr/>
                    <a:lstStyle/>
                    <a:p>
                      <a:pPr marR="0" algn="ctr" rtl="0" fontAlgn="ctr">
                        <a:lnSpc>
                          <a:spcPct val="100000"/>
                        </a:lnSpc>
                        <a:spcBef>
                          <a:spcPts val="0"/>
                        </a:spcBef>
                        <a:spcAft>
                          <a:spcPts val="0"/>
                        </a:spcAft>
                        <a:buClr>
                          <a:srgbClr val="000000"/>
                        </a:buClr>
                        <a:buFont typeface="Arial"/>
                      </a:pPr>
                      <a:r>
                        <a:rPr lang="es-CO" sz="1050" b="0" i="0" u="none" strike="noStrike" kern="1200" cap="none">
                          <a:solidFill>
                            <a:schemeClr val="dk1"/>
                          </a:solidFill>
                          <a:latin typeface="Work Sans"/>
                          <a:ea typeface="+mn-ea"/>
                          <a:cs typeface="+mn-cs"/>
                          <a:sym typeface="Arial"/>
                        </a:rPr>
                        <a:t>CONSORCIO VÍAS FÉRREAS- ISA</a:t>
                      </a:r>
                    </a:p>
                  </a:txBody>
                  <a:tcPr marL="47478" marR="47478" marT="23740" marB="23740" anchor="ctr"/>
                </a:tc>
                <a:tc hMerge="1">
                  <a:txBody>
                    <a:bodyPr/>
                    <a:lstStyle/>
                    <a:p>
                      <a:pPr algn="ctr" rtl="0" fontAlgn="ctr"/>
                      <a:endParaRPr lang="es-MX" sz="1600" b="1" i="0" u="none" strike="noStrike">
                        <a:solidFill>
                          <a:schemeClr val="bg1"/>
                        </a:solidFill>
                        <a:effectLst/>
                        <a:latin typeface="Arial" charset="0"/>
                        <a:ea typeface="Arial" charset="0"/>
                        <a:cs typeface="Arial" charset="0"/>
                      </a:endParaRPr>
                    </a:p>
                  </a:txBody>
                  <a:tcPr marL="6594" marR="6594" marT="6594" marB="0" anchor="ctr">
                    <a:solidFill>
                      <a:srgbClr val="EC6707"/>
                    </a:solidFill>
                  </a:tcPr>
                </a:tc>
                <a:extLst>
                  <a:ext uri="{0D108BD9-81ED-4DB2-BD59-A6C34878D82A}">
                    <a16:rowId xmlns:a16="http://schemas.microsoft.com/office/drawing/2014/main" val="10001"/>
                  </a:ext>
                </a:extLst>
              </a:tr>
              <a:tr h="211791">
                <a:tc>
                  <a:txBody>
                    <a:bodyPr/>
                    <a:lstStyle/>
                    <a:p>
                      <a:pPr marL="0" lvl="0" algn="ctr" rtl="0">
                        <a:buNone/>
                      </a:pPr>
                      <a:r>
                        <a:rPr lang="es-ES" sz="1050" u="none" strike="noStrike" kern="1200" cap="none">
                          <a:latin typeface="Work Sans"/>
                          <a:sym typeface="Arial"/>
                        </a:rPr>
                        <a:t>ACCCIONISTAS</a:t>
                      </a:r>
                      <a:endParaRPr lang="es-CO" sz="1050" b="1" i="0" u="none" strike="noStrike" kern="1200" cap="none">
                        <a:solidFill>
                          <a:srgbClr val="0054BC"/>
                        </a:solidFill>
                        <a:latin typeface="Work Sans"/>
                        <a:ea typeface="+mn-ea"/>
                        <a:cs typeface="Arial" panose="020B0604020202020204" pitchFamily="34" charset="0"/>
                        <a:sym typeface="Arial"/>
                      </a:endParaRPr>
                    </a:p>
                  </a:txBody>
                  <a:tcPr marL="63304" marR="63304" marT="31653" marB="31653" anchor="ctr"/>
                </a:tc>
                <a:tc>
                  <a:txBody>
                    <a:bodyPr/>
                    <a:lstStyle/>
                    <a:p>
                      <a:pPr algn="ctr" rtl="0"/>
                      <a:r>
                        <a:rPr lang="es-MX" sz="1050" u="none" strike="noStrike" kern="1200" cap="none">
                          <a:latin typeface="Work Sans"/>
                          <a:sym typeface="Arial"/>
                        </a:rPr>
                        <a:t>% DE PARTICIPACIÓN</a:t>
                      </a:r>
                      <a:endParaRPr lang="es-ES" sz="1050" b="1" i="0" u="none" strike="noStrike" kern="1200" cap="none">
                        <a:solidFill>
                          <a:srgbClr val="0054BC"/>
                        </a:solidFill>
                        <a:latin typeface="Work Sans"/>
                        <a:ea typeface="+mn-ea"/>
                        <a:cs typeface="Arial" panose="020B0604020202020204" pitchFamily="34" charset="0"/>
                        <a:sym typeface="Arial"/>
                      </a:endParaRPr>
                    </a:p>
                  </a:txBody>
                  <a:tcPr marL="6594" marR="6594" marT="6594" marB="0" anchor="ctr"/>
                </a:tc>
                <a:extLst>
                  <a:ext uri="{0D108BD9-81ED-4DB2-BD59-A6C34878D82A}">
                    <a16:rowId xmlns:a16="http://schemas.microsoft.com/office/drawing/2014/main" val="10002"/>
                  </a:ext>
                </a:extLst>
              </a:tr>
              <a:tr h="393326">
                <a:tc>
                  <a:txBody>
                    <a:bodyPr/>
                    <a:lstStyle/>
                    <a:p>
                      <a:pPr marL="0" algn="l" defTabSz="742950" rtl="0" eaLnBrk="1" fontAlgn="b" latinLnBrk="0" hangingPunct="1"/>
                      <a:r>
                        <a:rPr lang="es-ES" sz="1050" kern="1200" baseline="0">
                          <a:effectLst/>
                          <a:latin typeface="Work Sans"/>
                        </a:rPr>
                        <a:t>IDOM CONSULTING ENGINEERING ARCHITECTURE S.A.U.</a:t>
                      </a:r>
                      <a:endParaRPr lang="es-CO" sz="1050" b="0" kern="1200" baseline="0">
                        <a:solidFill>
                          <a:schemeClr val="accent6">
                            <a:lumMod val="50000"/>
                          </a:schemeClr>
                        </a:solidFill>
                        <a:effectLst/>
                        <a:latin typeface="Work Sans"/>
                        <a:ea typeface="+mn-ea"/>
                        <a:cs typeface="+mn-cs"/>
                      </a:endParaRPr>
                    </a:p>
                  </a:txBody>
                  <a:tcPr marL="9525" marR="9525" marT="9525" marB="0" anchor="ctr"/>
                </a:tc>
                <a:tc>
                  <a:txBody>
                    <a:bodyPr/>
                    <a:lstStyle/>
                    <a:p>
                      <a:pPr marL="0" algn="ctr" defTabSz="742950" rtl="0" eaLnBrk="1" fontAlgn="b" latinLnBrk="0" hangingPunct="1"/>
                      <a:r>
                        <a:rPr lang="es-CO" sz="1050" kern="1200" baseline="0">
                          <a:effectLst/>
                          <a:latin typeface="Work Sans"/>
                        </a:rPr>
                        <a:t>51%</a:t>
                      </a:r>
                      <a:endParaRPr lang="es-CO" sz="1050" b="0" kern="1200" baseline="0">
                        <a:solidFill>
                          <a:schemeClr val="accent6">
                            <a:lumMod val="50000"/>
                          </a:schemeClr>
                        </a:solidFill>
                        <a:effectLst/>
                        <a:latin typeface="Work Sans"/>
                        <a:ea typeface="+mn-ea"/>
                        <a:cs typeface="+mn-cs"/>
                      </a:endParaRPr>
                    </a:p>
                  </a:txBody>
                  <a:tcPr marL="9525" marR="9525" marT="9525" marB="0" anchor="ctr"/>
                </a:tc>
                <a:extLst>
                  <a:ext uri="{0D108BD9-81ED-4DB2-BD59-A6C34878D82A}">
                    <a16:rowId xmlns:a16="http://schemas.microsoft.com/office/drawing/2014/main" val="10003"/>
                  </a:ext>
                </a:extLst>
              </a:tr>
              <a:tr h="393326">
                <a:tc>
                  <a:txBody>
                    <a:bodyPr/>
                    <a:lstStyle/>
                    <a:p>
                      <a:pPr marL="0" algn="l" defTabSz="742950" rtl="0" eaLnBrk="1" fontAlgn="b" latinLnBrk="0" hangingPunct="1"/>
                      <a:r>
                        <a:rPr lang="es-ES" sz="1050" kern="1200" baseline="0">
                          <a:effectLst/>
                          <a:latin typeface="Work Sans"/>
                        </a:rPr>
                        <a:t>GIC GERENCIA INTERVENTORIA Y CONSULTORIA S.A.S (GIC S.A.S)</a:t>
                      </a:r>
                      <a:endParaRPr lang="es-CO" sz="1050" b="0" kern="1200" baseline="0">
                        <a:solidFill>
                          <a:schemeClr val="accent6">
                            <a:lumMod val="50000"/>
                          </a:schemeClr>
                        </a:solidFill>
                        <a:effectLst/>
                        <a:latin typeface="Work Sans"/>
                        <a:ea typeface="+mn-ea"/>
                        <a:cs typeface="+mn-cs"/>
                      </a:endParaRPr>
                    </a:p>
                  </a:txBody>
                  <a:tcPr marL="9525" marR="9525" marT="9525" marB="0" anchor="ctr"/>
                </a:tc>
                <a:tc>
                  <a:txBody>
                    <a:bodyPr/>
                    <a:lstStyle/>
                    <a:p>
                      <a:pPr marL="0" algn="ctr" defTabSz="742950" rtl="0" eaLnBrk="1" fontAlgn="b" latinLnBrk="0" hangingPunct="1"/>
                      <a:r>
                        <a:rPr lang="es-CO" sz="1050" kern="1200" baseline="0">
                          <a:effectLst/>
                          <a:latin typeface="Work Sans"/>
                        </a:rPr>
                        <a:t>25%</a:t>
                      </a:r>
                      <a:endParaRPr lang="es-CO" sz="1050" b="0" kern="1200" baseline="0">
                        <a:solidFill>
                          <a:schemeClr val="accent6">
                            <a:lumMod val="50000"/>
                          </a:schemeClr>
                        </a:solidFill>
                        <a:effectLst/>
                        <a:latin typeface="Work Sans"/>
                        <a:ea typeface="+mn-ea"/>
                        <a:cs typeface="+mn-cs"/>
                      </a:endParaRPr>
                    </a:p>
                  </a:txBody>
                  <a:tcPr marL="9525" marR="9525" marT="9525" marB="0" anchor="ctr"/>
                </a:tc>
                <a:extLst>
                  <a:ext uri="{0D108BD9-81ED-4DB2-BD59-A6C34878D82A}">
                    <a16:rowId xmlns:a16="http://schemas.microsoft.com/office/drawing/2014/main" val="495418173"/>
                  </a:ext>
                </a:extLst>
              </a:tr>
              <a:tr h="312643">
                <a:tc>
                  <a:txBody>
                    <a:bodyPr/>
                    <a:lstStyle/>
                    <a:p>
                      <a:pPr marL="0" algn="l" defTabSz="742950" rtl="0" eaLnBrk="1" fontAlgn="b" latinLnBrk="0" hangingPunct="1"/>
                      <a:r>
                        <a:rPr lang="es-CO" sz="1050" kern="1200" baseline="0">
                          <a:effectLst/>
                          <a:latin typeface="Work Sans"/>
                        </a:rPr>
                        <a:t>ARREDONDO MADRID INGENIEROS CIVILES S.A.S. (AIM S.A.S)</a:t>
                      </a:r>
                      <a:endParaRPr lang="es-CO" sz="1050" kern="1200" baseline="0">
                        <a:solidFill>
                          <a:schemeClr val="accent6">
                            <a:lumMod val="50000"/>
                          </a:schemeClr>
                        </a:solidFill>
                        <a:effectLst/>
                        <a:latin typeface="Work Sans"/>
                        <a:ea typeface="+mn-ea"/>
                        <a:cs typeface="+mn-cs"/>
                      </a:endParaRPr>
                    </a:p>
                  </a:txBody>
                  <a:tcPr marL="9525" marR="9525" marT="9525" marB="0" anchor="ctr"/>
                </a:tc>
                <a:tc>
                  <a:txBody>
                    <a:bodyPr/>
                    <a:lstStyle/>
                    <a:p>
                      <a:pPr marL="0" algn="ctr" defTabSz="742950" rtl="0" eaLnBrk="1" fontAlgn="b" latinLnBrk="0" hangingPunct="1"/>
                      <a:r>
                        <a:rPr lang="es-CO" sz="1050" kern="1200" baseline="0">
                          <a:effectLst/>
                          <a:latin typeface="Work Sans"/>
                        </a:rPr>
                        <a:t>24%</a:t>
                      </a:r>
                      <a:endParaRPr lang="es-CO" sz="1050" kern="1200" baseline="0">
                        <a:solidFill>
                          <a:schemeClr val="accent6">
                            <a:lumMod val="50000"/>
                          </a:schemeClr>
                        </a:solidFill>
                        <a:effectLst/>
                        <a:latin typeface="Work Sans"/>
                        <a:ea typeface="+mn-ea"/>
                        <a:cs typeface="+mn-cs"/>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 name="Tabla 1">
            <a:extLst>
              <a:ext uri="{FF2B5EF4-FFF2-40B4-BE49-F238E27FC236}">
                <a16:creationId xmlns:a16="http://schemas.microsoft.com/office/drawing/2014/main" id="{199BB705-AED9-48C6-988D-46747DED8951}"/>
              </a:ext>
            </a:extLst>
          </p:cNvPr>
          <p:cNvGraphicFramePr>
            <a:graphicFrameLocks noGrp="1"/>
          </p:cNvGraphicFramePr>
          <p:nvPr>
            <p:extLst>
              <p:ext uri="{D42A27DB-BD31-4B8C-83A1-F6EECF244321}">
                <p14:modId xmlns:p14="http://schemas.microsoft.com/office/powerpoint/2010/main" val="3478358316"/>
              </p:ext>
            </p:extLst>
          </p:nvPr>
        </p:nvGraphicFramePr>
        <p:xfrm>
          <a:off x="257509" y="3398908"/>
          <a:ext cx="3953671" cy="1263523"/>
        </p:xfrm>
        <a:graphic>
          <a:graphicData uri="http://schemas.openxmlformats.org/drawingml/2006/table">
            <a:tbl>
              <a:tblPr firstRow="1" bandRow="1">
                <a:tableStyleId>{93296810-A885-4BE3-A3E7-6D5BEEA58F35}</a:tableStyleId>
              </a:tblPr>
              <a:tblGrid>
                <a:gridCol w="3137398">
                  <a:extLst>
                    <a:ext uri="{9D8B030D-6E8A-4147-A177-3AD203B41FA5}">
                      <a16:colId xmlns:a16="http://schemas.microsoft.com/office/drawing/2014/main" val="3883530100"/>
                    </a:ext>
                  </a:extLst>
                </a:gridCol>
                <a:gridCol w="816273">
                  <a:extLst>
                    <a:ext uri="{9D8B030D-6E8A-4147-A177-3AD203B41FA5}">
                      <a16:colId xmlns:a16="http://schemas.microsoft.com/office/drawing/2014/main" val="2363178148"/>
                    </a:ext>
                  </a:extLst>
                </a:gridCol>
              </a:tblGrid>
              <a:tr h="216606">
                <a:tc gridSpan="2">
                  <a:txBody>
                    <a:bodyPr/>
                    <a:lstStyle/>
                    <a:p>
                      <a:pPr algn="ctr">
                        <a:lnSpc>
                          <a:spcPct val="107000"/>
                        </a:lnSpc>
                        <a:spcAft>
                          <a:spcPts val="800"/>
                        </a:spcAft>
                      </a:pPr>
                      <a:r>
                        <a:rPr lang="es-ES_tradnl" sz="1100">
                          <a:effectLst/>
                          <a:latin typeface="Work Sans"/>
                        </a:rPr>
                        <a:t>ALCANCE</a:t>
                      </a:r>
                      <a:endParaRPr lang="es-CO" sz="1100">
                        <a:effectLst/>
                        <a:latin typeface="Work Sans"/>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s-CO"/>
                    </a:p>
                  </a:txBody>
                  <a:tcPr/>
                </a:tc>
                <a:extLst>
                  <a:ext uri="{0D108BD9-81ED-4DB2-BD59-A6C34878D82A}">
                    <a16:rowId xmlns:a16="http://schemas.microsoft.com/office/drawing/2014/main" val="232133774"/>
                  </a:ext>
                </a:extLst>
              </a:tr>
              <a:tr h="194518">
                <a:tc>
                  <a:txBody>
                    <a:bodyPr/>
                    <a:lstStyle/>
                    <a:p>
                      <a:pPr>
                        <a:lnSpc>
                          <a:spcPct val="107000"/>
                        </a:lnSpc>
                        <a:spcAft>
                          <a:spcPts val="800"/>
                        </a:spcAft>
                      </a:pPr>
                      <a:r>
                        <a:rPr lang="es-ES" sz="1050">
                          <a:effectLst/>
                          <a:latin typeface="Work Sans"/>
                        </a:rPr>
                        <a:t>Longitud de Proyecto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gn="ct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558 km</a:t>
                      </a:r>
                    </a:p>
                  </a:txBody>
                  <a:tcPr marL="5080" marR="5080" marT="5080" marB="0" anchor="ctr"/>
                </a:tc>
                <a:extLst>
                  <a:ext uri="{0D108BD9-81ED-4DB2-BD59-A6C34878D82A}">
                    <a16:rowId xmlns:a16="http://schemas.microsoft.com/office/drawing/2014/main" val="537670202"/>
                  </a:ext>
                </a:extLst>
              </a:tr>
              <a:tr h="194518">
                <a:tc>
                  <a:txBody>
                    <a:bodyPr/>
                    <a:lstStyle/>
                    <a:p>
                      <a:pP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Atención a puntos críticos </a:t>
                      </a:r>
                    </a:p>
                  </a:txBody>
                  <a:tcPr marL="47625" marR="47625" marT="26035" marB="26035" anchor="ctr"/>
                </a:tc>
                <a:tc>
                  <a:txBody>
                    <a:bodyPr/>
                    <a:lstStyle/>
                    <a:p>
                      <a:pPr algn="ct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7</a:t>
                      </a:r>
                    </a:p>
                  </a:txBody>
                  <a:tcPr marL="5080" marR="5080" marT="5080" marB="0" anchor="ctr"/>
                </a:tc>
                <a:extLst>
                  <a:ext uri="{0D108BD9-81ED-4DB2-BD59-A6C34878D82A}">
                    <a16:rowId xmlns:a16="http://schemas.microsoft.com/office/drawing/2014/main" val="1397371801"/>
                  </a:ext>
                </a:extLst>
              </a:tr>
              <a:tr h="194518">
                <a:tc>
                  <a:txBody>
                    <a:bodyPr/>
                    <a:lstStyle/>
                    <a:p>
                      <a:pPr>
                        <a:lnSpc>
                          <a:spcPct val="107000"/>
                        </a:lnSpc>
                        <a:spcAft>
                          <a:spcPts val="800"/>
                        </a:spcAft>
                      </a:pPr>
                      <a:r>
                        <a:rPr lang="es-ES" sz="1050">
                          <a:effectLst/>
                          <a:latin typeface="Work Sans"/>
                        </a:rPr>
                        <a:t>Operación y mantenimiento (km)</a:t>
                      </a:r>
                      <a:endParaRPr lang="es-CO" sz="1050">
                        <a:effectLst/>
                        <a:latin typeface="Work Sans"/>
                        <a:ea typeface="Calibri" panose="020F0502020204030204" pitchFamily="34" charset="0"/>
                        <a:cs typeface="Times New Roman" panose="02020603050405020304" pitchFamily="18" charset="0"/>
                      </a:endParaRPr>
                    </a:p>
                  </a:txBody>
                  <a:tcPr marL="47625" marR="47625" marT="26035" marB="26035" anchor="ctr"/>
                </a:tc>
                <a:tc>
                  <a:txBody>
                    <a:bodyPr/>
                    <a:lstStyle/>
                    <a:p>
                      <a:pPr algn="ct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558 Km</a:t>
                      </a:r>
                    </a:p>
                  </a:txBody>
                  <a:tcPr marL="5080" marR="5080" marT="5080" marB="0" anchor="ctr"/>
                </a:tc>
                <a:extLst>
                  <a:ext uri="{0D108BD9-81ED-4DB2-BD59-A6C34878D82A}">
                    <a16:rowId xmlns:a16="http://schemas.microsoft.com/office/drawing/2014/main" val="1812299752"/>
                  </a:ext>
                </a:extLst>
              </a:tr>
              <a:tr h="350410">
                <a:tc>
                  <a:txBody>
                    <a:bodyPr/>
                    <a:lstStyle/>
                    <a:p>
                      <a:pP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Corredor Dorada- Chiriguaná en operación comercial de carga</a:t>
                      </a:r>
                    </a:p>
                  </a:txBody>
                  <a:tcPr marL="47625" marR="47625" marT="26035" marB="26035" anchor="ctr"/>
                </a:tc>
                <a:tc>
                  <a:txBody>
                    <a:bodyPr/>
                    <a:lstStyle/>
                    <a:p>
                      <a:pPr algn="ctr">
                        <a:lnSpc>
                          <a:spcPct val="107000"/>
                        </a:lnSpc>
                        <a:spcAft>
                          <a:spcPts val="800"/>
                        </a:spcAft>
                      </a:pPr>
                      <a:r>
                        <a:rPr lang="es-CO" sz="1050">
                          <a:effectLst/>
                          <a:latin typeface="Work Sans"/>
                          <a:ea typeface="Calibri" panose="020F0502020204030204" pitchFamily="34" charset="0"/>
                          <a:cs typeface="Times New Roman" panose="02020603050405020304" pitchFamily="18" charset="0"/>
                        </a:rPr>
                        <a:t>526 Km</a:t>
                      </a:r>
                    </a:p>
                  </a:txBody>
                  <a:tcPr marL="5080" marR="5080" marT="5080" marB="0" anchor="ctr"/>
                </a:tc>
                <a:extLst>
                  <a:ext uri="{0D108BD9-81ED-4DB2-BD59-A6C34878D82A}">
                    <a16:rowId xmlns:a16="http://schemas.microsoft.com/office/drawing/2014/main" val="13248496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37083E2-F346-4A03-9848-B6C90AF06647}"/>
              </a:ext>
            </a:extLst>
          </p:cNvPr>
          <p:cNvSpPr>
            <a:spLocks noGrp="1"/>
          </p:cNvSpPr>
          <p:nvPr>
            <p:ph type="title"/>
          </p:nvPr>
        </p:nvSpPr>
        <p:spPr>
          <a:xfrm>
            <a:off x="127321" y="110405"/>
            <a:ext cx="4307700" cy="640198"/>
          </a:xfrm>
        </p:spPr>
        <p:txBody>
          <a:bodyPr/>
          <a:lstStyle/>
          <a:p>
            <a:r>
              <a:rPr lang="es-CO">
                <a:solidFill>
                  <a:srgbClr val="0066CD"/>
                </a:solidFill>
              </a:rPr>
              <a:t>Inversión y Avance</a:t>
            </a:r>
          </a:p>
        </p:txBody>
      </p:sp>
      <p:sp>
        <p:nvSpPr>
          <p:cNvPr id="8" name="Rectángulo 7">
            <a:extLst>
              <a:ext uri="{FF2B5EF4-FFF2-40B4-BE49-F238E27FC236}">
                <a16:creationId xmlns:a16="http://schemas.microsoft.com/office/drawing/2014/main" id="{6FB1ABBD-39CF-4249-95CD-4350843A5D8C}"/>
              </a:ext>
            </a:extLst>
          </p:cNvPr>
          <p:cNvSpPr/>
          <p:nvPr/>
        </p:nvSpPr>
        <p:spPr>
          <a:xfrm>
            <a:off x="178903" y="4627865"/>
            <a:ext cx="4019550" cy="430887"/>
          </a:xfrm>
          <a:prstGeom prst="rect">
            <a:avLst/>
          </a:prstGeom>
          <a:noFill/>
        </p:spPr>
        <p:style>
          <a:lnRef idx="2">
            <a:schemeClr val="accent2"/>
          </a:lnRef>
          <a:fillRef idx="1">
            <a:schemeClr val="lt1"/>
          </a:fillRef>
          <a:effectRef idx="0">
            <a:schemeClr val="accent2"/>
          </a:effectRef>
          <a:fontRef idx="minor">
            <a:schemeClr val="dk1"/>
          </a:fontRef>
        </p:style>
        <p:txBody>
          <a:bodyPr wrap="square" anchor="t">
            <a:spAutoFit/>
          </a:bodyPr>
          <a:lstStyle/>
          <a:p>
            <a:pPr algn="ctr"/>
            <a:r>
              <a:rPr lang="es-CO" sz="1050" b="1" kern="1200" dirty="0">
                <a:solidFill>
                  <a:srgbClr val="0054BC"/>
                </a:solidFill>
                <a:latin typeface="Work Sans"/>
                <a:cs typeface="Arial"/>
              </a:rPr>
              <a:t>TOTAL*</a:t>
            </a:r>
            <a:r>
              <a:rPr lang="es-CO" sz="1050" kern="1200" dirty="0">
                <a:solidFill>
                  <a:srgbClr val="0054BC"/>
                </a:solidFill>
                <a:latin typeface="Work Sans"/>
                <a:cs typeface="Arial"/>
              </a:rPr>
              <a:t> 	AVANCE PROYECTADO 94,98%</a:t>
            </a:r>
            <a:r>
              <a:rPr lang="es-CO" sz="1050" b="1" kern="1200" dirty="0">
                <a:solidFill>
                  <a:srgbClr val="0054BC"/>
                </a:solidFill>
                <a:latin typeface="Work Sans"/>
                <a:cs typeface="Arial"/>
              </a:rPr>
              <a:t>	</a:t>
            </a:r>
          </a:p>
          <a:p>
            <a:pPr algn="ctr"/>
            <a:r>
              <a:rPr lang="es-CO" sz="1050" b="1" kern="1200" dirty="0">
                <a:solidFill>
                  <a:srgbClr val="0054BC"/>
                </a:solidFill>
                <a:latin typeface="Work Sans"/>
                <a:cs typeface="Arial"/>
              </a:rPr>
              <a:t>	</a:t>
            </a:r>
            <a:r>
              <a:rPr lang="es-CO" sz="1050" kern="1200" dirty="0">
                <a:solidFill>
                  <a:srgbClr val="0054BC"/>
                </a:solidFill>
                <a:latin typeface="Work Sans"/>
                <a:cs typeface="Arial"/>
              </a:rPr>
              <a:t>AVANCE EJECUTADO</a:t>
            </a:r>
            <a:r>
              <a:rPr lang="es-CO" sz="1050" b="1" kern="1200" dirty="0">
                <a:solidFill>
                  <a:srgbClr val="0054BC"/>
                </a:solidFill>
                <a:latin typeface="Work Sans"/>
                <a:cs typeface="Arial"/>
              </a:rPr>
              <a:t> 94,98%</a:t>
            </a:r>
            <a:r>
              <a:rPr lang="es-CO" sz="1100" b="1" dirty="0">
                <a:solidFill>
                  <a:srgbClr val="000000"/>
                </a:solidFill>
                <a:latin typeface="Work Sans"/>
              </a:rPr>
              <a:t>	</a:t>
            </a:r>
          </a:p>
        </p:txBody>
      </p:sp>
      <p:sp>
        <p:nvSpPr>
          <p:cNvPr id="9" name="CuadroTexto 8">
            <a:extLst>
              <a:ext uri="{FF2B5EF4-FFF2-40B4-BE49-F238E27FC236}">
                <a16:creationId xmlns:a16="http://schemas.microsoft.com/office/drawing/2014/main" id="{D2223064-3F21-49F6-83B2-63898682FEE4}"/>
              </a:ext>
            </a:extLst>
          </p:cNvPr>
          <p:cNvSpPr txBox="1"/>
          <p:nvPr/>
        </p:nvSpPr>
        <p:spPr>
          <a:xfrm>
            <a:off x="4198453" y="4627865"/>
            <a:ext cx="3079750" cy="246221"/>
          </a:xfrm>
          <a:prstGeom prst="rect">
            <a:avLst/>
          </a:prstGeom>
          <a:noFill/>
        </p:spPr>
        <p:style>
          <a:lnRef idx="2">
            <a:schemeClr val="accent2"/>
          </a:lnRef>
          <a:fillRef idx="1">
            <a:schemeClr val="lt1"/>
          </a:fillRef>
          <a:effectRef idx="0">
            <a:schemeClr val="accent2"/>
          </a:effectRef>
          <a:fontRef idx="minor">
            <a:schemeClr val="dk1"/>
          </a:fontRef>
        </p:style>
        <p:txBody>
          <a:bodyPr wrap="square" anchor="t">
            <a:spAutoFit/>
          </a:bodyPr>
          <a:lstStyle>
            <a:defPPr marR="0" lvl="0" algn="l" rtl="0">
              <a:lnSpc>
                <a:spcPct val="100000"/>
              </a:lnSpc>
              <a:spcBef>
                <a:spcPts val="0"/>
              </a:spcBef>
              <a:spcAft>
                <a:spcPts val="0"/>
              </a:spcAft>
            </a:defPPr>
            <a:lvl1pPr algn="ctr">
              <a:defRPr sz="1050" b="1" kern="1200">
                <a:solidFill>
                  <a:srgbClr val="0054BC"/>
                </a:solidFill>
                <a:latin typeface="Work Sans"/>
                <a:ea typeface="+mn-ea"/>
                <a:cs typeface="Arial" panose="020B060402020202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CO" sz="1000" dirty="0">
                <a:highlight>
                  <a:srgbClr val="DCEBFB"/>
                </a:highlight>
                <a:cs typeface="Arial"/>
              </a:rPr>
              <a:t>* Información actualizada a 30 de Julio de 2019</a:t>
            </a:r>
          </a:p>
        </p:txBody>
      </p:sp>
      <p:graphicFrame>
        <p:nvGraphicFramePr>
          <p:cNvPr id="7" name="Gráfico 6">
            <a:extLst>
              <a:ext uri="{FF2B5EF4-FFF2-40B4-BE49-F238E27FC236}">
                <a16:creationId xmlns:a16="http://schemas.microsoft.com/office/drawing/2014/main" id="{00000000-0008-0000-0400-000030E86500}"/>
              </a:ext>
            </a:extLst>
          </p:cNvPr>
          <p:cNvGraphicFramePr>
            <a:graphicFrameLocks/>
          </p:cNvGraphicFramePr>
          <p:nvPr>
            <p:extLst>
              <p:ext uri="{D42A27DB-BD31-4B8C-83A1-F6EECF244321}">
                <p14:modId xmlns:p14="http://schemas.microsoft.com/office/powerpoint/2010/main" val="3576812907"/>
              </p:ext>
            </p:extLst>
          </p:nvPr>
        </p:nvGraphicFramePr>
        <p:xfrm>
          <a:off x="178903" y="661707"/>
          <a:ext cx="8656753" cy="3781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086054"/>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TotalTime>
  <Words>2517</Words>
  <Application>Microsoft Office PowerPoint</Application>
  <PresentationFormat>Presentación en pantalla (16:9)</PresentationFormat>
  <Paragraphs>597</Paragraphs>
  <Slides>31</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Calibri</vt:lpstr>
      <vt:lpstr>Work sans</vt:lpstr>
      <vt:lpstr>Work sans</vt:lpstr>
      <vt:lpstr>Work Sans Light</vt:lpstr>
      <vt:lpstr>Work Sans SemiBold</vt:lpstr>
      <vt:lpstr>Presidencia de Colomba</vt:lpstr>
      <vt:lpstr>Presentación de PowerPoint</vt:lpstr>
      <vt:lpstr>Presentación de PowerPoint</vt:lpstr>
      <vt:lpstr>Contrato de Obra Férreo Bogotá-Belencito</vt:lpstr>
      <vt:lpstr>Inversión y Avance</vt:lpstr>
      <vt:lpstr>Temas de Gestión</vt:lpstr>
      <vt:lpstr>Metas 2019</vt:lpstr>
      <vt:lpstr>Registro Fotográfico</vt:lpstr>
      <vt:lpstr>Contrato de Obra Férreo La Dorada-Chiriguaná</vt:lpstr>
      <vt:lpstr>Inversión y Avance</vt:lpstr>
      <vt:lpstr>Temas de Gestión</vt:lpstr>
      <vt:lpstr>Metas 2019</vt:lpstr>
      <vt:lpstr>Registro Fotográfico</vt:lpstr>
      <vt:lpstr>Presentación de PowerPoint</vt:lpstr>
      <vt:lpstr>RED FÉRREA DEL PACÍFICO</vt:lpstr>
      <vt:lpstr>MAPA Red Férrea del Pacífico</vt:lpstr>
      <vt:lpstr>Presentación de PowerPoint</vt:lpstr>
      <vt:lpstr>Presentación de PowerPoint</vt:lpstr>
      <vt:lpstr>Presentación de PowerPoint</vt:lpstr>
      <vt:lpstr>Avance por Periodos Rehabilitación</vt:lpstr>
      <vt:lpstr>Temas de Gestión</vt:lpstr>
      <vt:lpstr>Metas 2019</vt:lpstr>
      <vt:lpstr>Presentación de PowerPoint</vt:lpstr>
      <vt:lpstr>Presentación de PowerPoint</vt:lpstr>
      <vt:lpstr>RED FÉRREA DEL ATLÁNTICO</vt:lpstr>
      <vt:lpstr>Avance de obra</vt:lpstr>
      <vt:lpstr>Presentación de PowerPoint</vt:lpstr>
      <vt:lpstr>Problemáticas</vt:lpstr>
      <vt:lpstr>Temas de Gestión</vt:lpstr>
      <vt:lpstr>Temas de Gestión</vt:lpstr>
      <vt:lpstr>Metas 2019</vt:lpstr>
      <vt:lpstr>Registro Fotográfico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Andres Rodriguez Bonilla</dc:creator>
  <cp:lastModifiedBy>Ricardo Aguilera Wilches</cp:lastModifiedBy>
  <cp:revision>262</cp:revision>
  <dcterms:modified xsi:type="dcterms:W3CDTF">2019-09-02T20:29:27Z</dcterms:modified>
</cp:coreProperties>
</file>