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2" r:id="rId4"/>
  </p:sldMasterIdLst>
  <p:notesMasterIdLst>
    <p:notesMasterId r:id="rId10"/>
  </p:notesMasterIdLst>
  <p:handoutMasterIdLst>
    <p:handoutMasterId r:id="rId11"/>
  </p:handoutMasterIdLst>
  <p:sldIdLst>
    <p:sldId id="259" r:id="rId5"/>
    <p:sldId id="1186" r:id="rId6"/>
    <p:sldId id="1215" r:id="rId7"/>
    <p:sldId id="1187" r:id="rId8"/>
    <p:sldId id="1216" r:id="rId9"/>
  </p:sldIdLst>
  <p:sldSz cx="9144000" cy="5143500" type="screen16x9"/>
  <p:notesSz cx="6858000" cy="9144000"/>
  <p:custDataLst>
    <p:tags r:id="rId12"/>
  </p:custData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riana Milena Acosta Forero" initials="AMAF" lastIdx="2" clrIdx="0">
    <p:extLst>
      <p:ext uri="{19B8F6BF-5375-455C-9EA6-DF929625EA0E}">
        <p15:presenceInfo xmlns:p15="http://schemas.microsoft.com/office/powerpoint/2012/main" userId="S-1-5-21-3051965652-3127979759-413745243-260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DCEBFB"/>
    <a:srgbClr val="069169"/>
    <a:srgbClr val="2D6DF4"/>
    <a:srgbClr val="FF9900"/>
    <a:srgbClr val="0054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799B23B-EC83-4686-B30A-512413B5E67A}" styleName="Estilo claro 3 - Acent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DBED569-4797-4DF1-A0F4-6AAB3CD982D8}" styleName="Estilo claro 3 - Acento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212" autoAdjust="0"/>
    <p:restoredTop sz="96642"/>
  </p:normalViewPr>
  <p:slideViewPr>
    <p:cSldViewPr snapToGrid="0" snapToObjects="1">
      <p:cViewPr varScale="1">
        <p:scale>
          <a:sx n="143" d="100"/>
          <a:sy n="143" d="100"/>
        </p:scale>
        <p:origin x="10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7" d="100"/>
          <a:sy n="67" d="100"/>
        </p:scale>
        <p:origin x="3228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gs" Target="tags/tag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RESUMEN!$Q$4</c:f>
              <c:strCache>
                <c:ptCount val="1"/>
                <c:pt idx="0">
                  <c:v>Puertos Carbón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RESUMEN!$R$3:$T$3</c:f>
              <c:strCache>
                <c:ptCount val="3"/>
                <c:pt idx="0">
                  <c:v>286 millones ton aprox Año 2010 </c:v>
                </c:pt>
                <c:pt idx="1">
                  <c:v>444 millones ton aprox Año 2018</c:v>
                </c:pt>
                <c:pt idx="2">
                  <c:v>514 millones ton aprox 2021</c:v>
                </c:pt>
              </c:strCache>
            </c:strRef>
          </c:cat>
          <c:val>
            <c:numRef>
              <c:f>RESUMEN!$R$4:$T$4</c:f>
              <c:numCache>
                <c:formatCode>0</c:formatCode>
                <c:ptCount val="3"/>
                <c:pt idx="0" formatCode="General">
                  <c:v>69</c:v>
                </c:pt>
                <c:pt idx="1">
                  <c:v>156.5</c:v>
                </c:pt>
                <c:pt idx="2" formatCode="General">
                  <c:v>201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2C4-4BB6-B15F-66C822B0B35B}"/>
            </c:ext>
          </c:extLst>
        </c:ser>
        <c:ser>
          <c:idx val="1"/>
          <c:order val="1"/>
          <c:tx>
            <c:strRef>
              <c:f>RESUMEN!$Q$5</c:f>
              <c:strCache>
                <c:ptCount val="1"/>
                <c:pt idx="0">
                  <c:v>Puertos Hidrocarburos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RESUMEN!$R$3:$T$3</c:f>
              <c:strCache>
                <c:ptCount val="3"/>
                <c:pt idx="0">
                  <c:v>286 millones ton aprox Año 2010 </c:v>
                </c:pt>
                <c:pt idx="1">
                  <c:v>444 millones ton aprox Año 2018</c:v>
                </c:pt>
                <c:pt idx="2">
                  <c:v>514 millones ton aprox 2021</c:v>
                </c:pt>
              </c:strCache>
            </c:strRef>
          </c:cat>
          <c:val>
            <c:numRef>
              <c:f>RESUMEN!$R$5:$T$5</c:f>
              <c:numCache>
                <c:formatCode>General</c:formatCode>
                <c:ptCount val="3"/>
                <c:pt idx="0" formatCode="0">
                  <c:v>117.32</c:v>
                </c:pt>
                <c:pt idx="1">
                  <c:v>124</c:v>
                </c:pt>
                <c:pt idx="2">
                  <c:v>124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2C4-4BB6-B15F-66C822B0B35B}"/>
            </c:ext>
          </c:extLst>
        </c:ser>
        <c:ser>
          <c:idx val="2"/>
          <c:order val="2"/>
          <c:tx>
            <c:strRef>
              <c:f>RESUMEN!$Q$6</c:f>
              <c:strCache>
                <c:ptCount val="1"/>
                <c:pt idx="0">
                  <c:v>Contenedores, Carga General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RESUMEN!$R$3:$T$3</c:f>
              <c:strCache>
                <c:ptCount val="3"/>
                <c:pt idx="0">
                  <c:v>286 millones ton aprox Año 2010 </c:v>
                </c:pt>
                <c:pt idx="1">
                  <c:v>444 millones ton aprox Año 2018</c:v>
                </c:pt>
                <c:pt idx="2">
                  <c:v>514 millones ton aprox 2021</c:v>
                </c:pt>
              </c:strCache>
            </c:strRef>
          </c:cat>
          <c:val>
            <c:numRef>
              <c:f>RESUMEN!$R$6:$T$6</c:f>
              <c:numCache>
                <c:formatCode>0</c:formatCode>
                <c:ptCount val="3"/>
                <c:pt idx="0">
                  <c:v>100.07999999999998</c:v>
                </c:pt>
                <c:pt idx="1">
                  <c:v>163.98000000000002</c:v>
                </c:pt>
                <c:pt idx="2">
                  <c:v>188.88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2C4-4BB6-B15F-66C822B0B3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9"/>
        <c:overlap val="100"/>
        <c:axId val="2117642120"/>
        <c:axId val="2109770216"/>
      </c:barChart>
      <c:catAx>
        <c:axId val="211764212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2109770216"/>
        <c:crosses val="autoZero"/>
        <c:auto val="1"/>
        <c:lblAlgn val="ctr"/>
        <c:lblOffset val="100"/>
        <c:noMultiLvlLbl val="0"/>
      </c:catAx>
      <c:valAx>
        <c:axId val="210977021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1176421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1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800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12686D-009B-4755-BF3C-B1645D0A938E}" type="datetimeFigureOut">
              <a:rPr lang="es-ES" smtClean="0"/>
              <a:t>28/08/2019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DAE71F-6302-4695-A732-5DA60A1BF97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664184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06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78417085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495ef59f35_0_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495ef59f35_0_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192622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6" name="Google Shape;206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78139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6" name="Google Shape;206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595920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6" name="Google Shape;206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194962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6" name="Google Shape;206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828903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 1 1 1" preserve="1" userDrawn="1">
  <p:cSld name="1_Diapositiva de título 1 1 1">
    <p:bg>
      <p:bgPr>
        <a:solidFill>
          <a:srgbClr val="069169"/>
        </a:solidFill>
        <a:effectLst/>
      </p:bgPr>
    </p:bg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/>
        </p:nvSpPr>
        <p:spPr>
          <a:xfrm>
            <a:off x="8336496" y="5464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fld id="{00000000-1234-1234-1234-123412341234}" type="slidenum">
              <a:rPr lang="es-CO" sz="7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rPr>
              <a:t>‹Nº›</a:t>
            </a:fld>
            <a:endParaRPr sz="700" b="0" i="0" u="none" strike="noStrike" cap="none">
              <a:solidFill>
                <a:srgbClr val="0054BC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31" name="Google Shape;31;p5"/>
          <p:cNvSpPr txBox="1"/>
          <p:nvPr userDrawn="1"/>
        </p:nvSpPr>
        <p:spPr>
          <a:xfrm>
            <a:off x="8336496" y="-21554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fld id="{00000000-1234-1234-1234-123412341234}" type="slidenum">
              <a:rPr lang="es-CO" sz="700" b="0" i="0" u="none" strike="noStrike" cap="none">
                <a:solidFill>
                  <a:srgbClr val="FFFFFF"/>
                </a:solidFill>
                <a:latin typeface="Work Sans"/>
                <a:ea typeface="Work Sans"/>
                <a:cs typeface="Work Sans"/>
                <a:sym typeface="Work Sans"/>
              </a:rPr>
              <a:t>‹Nº›</a:t>
            </a:fld>
            <a:endParaRPr sz="700" b="0" i="0" u="none" strike="noStrike" cap="none" dirty="0">
              <a:solidFill>
                <a:srgbClr val="FFFFFF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32" name="Google Shape;32;p5"/>
          <p:cNvSpPr/>
          <p:nvPr userDrawn="1"/>
        </p:nvSpPr>
        <p:spPr>
          <a:xfrm>
            <a:off x="3213694" y="0"/>
            <a:ext cx="5935223" cy="51435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33;p5"/>
          <p:cNvSpPr txBox="1"/>
          <p:nvPr/>
        </p:nvSpPr>
        <p:spPr>
          <a:xfrm>
            <a:off x="1098468" y="4856142"/>
            <a:ext cx="4293000" cy="34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s-CO" sz="600" b="0" i="0" u="none" strike="noStrike" cap="none">
                <a:solidFill>
                  <a:schemeClr val="lt1"/>
                </a:solidFill>
                <a:latin typeface="Work Sans"/>
                <a:ea typeface="Work Sans"/>
                <a:cs typeface="Work Sans"/>
                <a:sym typeface="Work Sans"/>
              </a:rPr>
              <a:t>Esta presentación es propiedad intelectual controlada y producida por la Presidencia de la República.</a:t>
            </a:r>
            <a:endParaRPr sz="600" b="0" i="0" u="none" strike="noStrike" cap="none">
              <a:solidFill>
                <a:schemeClr val="lt1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2FAB7457-61BC-0144-984D-ACFC03D1DF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3892" y="346605"/>
            <a:ext cx="2616953" cy="746654"/>
          </a:xfrm>
          <a:prstGeom prst="rect">
            <a:avLst/>
          </a:prstGeom>
        </p:spPr>
      </p:pic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9EBB03E-157E-1743-86F1-8874FFB41BE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461004" y="1439863"/>
            <a:ext cx="5149596" cy="1349375"/>
          </a:xfrm>
        </p:spPr>
        <p:txBody>
          <a:bodyPr/>
          <a:lstStyle>
            <a:lvl1pPr marL="95250" indent="0" algn="r">
              <a:buNone/>
              <a:defRPr sz="3000">
                <a:solidFill>
                  <a:srgbClr val="0054BC"/>
                </a:solidFill>
              </a:defRPr>
            </a:lvl1pPr>
          </a:lstStyle>
          <a:p>
            <a:r>
              <a:rPr lang="es-ES" dirty="0"/>
              <a:t>Editar los estilos de texto del patrón</a:t>
            </a:r>
            <a:endParaRPr lang="es-CO" dirty="0"/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06C4BAFA-CF82-7743-AB31-DAA7A61A692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366" y="3771884"/>
            <a:ext cx="3904083" cy="732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5114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">
  <p:cSld name="1_Título y texto">
    <p:bg>
      <p:bgPr>
        <a:solidFill>
          <a:srgbClr val="DCEAFB"/>
        </a:solidFill>
        <a:effectLst/>
      </p:bgPr>
    </p:bg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9"/>
          <p:cNvSpPr txBox="1">
            <a:spLocks noGrp="1"/>
          </p:cNvSpPr>
          <p:nvPr>
            <p:ph type="body" idx="1"/>
          </p:nvPr>
        </p:nvSpPr>
        <p:spPr>
          <a:xfrm>
            <a:off x="3768286" y="2287388"/>
            <a:ext cx="4540639" cy="171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66CD"/>
              </a:buClr>
              <a:buSzPts val="1100"/>
              <a:buNone/>
              <a:defRPr sz="1100">
                <a:solidFill>
                  <a:srgbClr val="0066CD"/>
                </a:solidFill>
              </a:defRPr>
            </a:lvl1pPr>
            <a:lvl2pPr marL="914400" lvl="1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66CD"/>
              </a:buClr>
              <a:buSzPts val="1100"/>
              <a:buChar char="•"/>
              <a:defRPr sz="1100">
                <a:solidFill>
                  <a:srgbClr val="0066CD"/>
                </a:solidFill>
              </a:defRPr>
            </a:lvl2pPr>
            <a:lvl3pPr marL="1371600" lvl="2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66CD"/>
              </a:buClr>
              <a:buSzPts val="1100"/>
              <a:buChar char="•"/>
              <a:defRPr sz="1100">
                <a:solidFill>
                  <a:srgbClr val="0066CD"/>
                </a:solidFill>
              </a:defRPr>
            </a:lvl3pPr>
            <a:lvl4pPr marL="1828800" lvl="3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66CD"/>
              </a:buClr>
              <a:buSzPts val="1100"/>
              <a:buChar char="•"/>
              <a:defRPr sz="1100">
                <a:solidFill>
                  <a:srgbClr val="0066CD"/>
                </a:solidFill>
              </a:defRPr>
            </a:lvl4pPr>
            <a:lvl5pPr marL="2286000" lvl="4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66CD"/>
              </a:buClr>
              <a:buSzPts val="1100"/>
              <a:buChar char="•"/>
              <a:defRPr sz="1100">
                <a:solidFill>
                  <a:srgbClr val="0066CD"/>
                </a:solidFill>
              </a:defRPr>
            </a:lvl5pPr>
            <a:lvl6pPr marL="2743200" lvl="5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66CD"/>
              </a:buClr>
              <a:buSzPts val="1100"/>
              <a:buChar char="•"/>
              <a:defRPr sz="1100">
                <a:solidFill>
                  <a:srgbClr val="0066CD"/>
                </a:solidFill>
              </a:defRPr>
            </a:lvl6pPr>
            <a:lvl7pPr marL="3200400" lvl="6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66CD"/>
              </a:buClr>
              <a:buSzPts val="1100"/>
              <a:buChar char="•"/>
              <a:defRPr sz="1100">
                <a:solidFill>
                  <a:srgbClr val="0066CD"/>
                </a:solidFill>
              </a:defRPr>
            </a:lvl7pPr>
            <a:lvl8pPr marL="3657600" lvl="7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66CD"/>
              </a:buClr>
              <a:buSzPts val="1100"/>
              <a:buChar char="•"/>
              <a:defRPr sz="1100">
                <a:solidFill>
                  <a:srgbClr val="0066CD"/>
                </a:solidFill>
              </a:defRPr>
            </a:lvl8pPr>
            <a:lvl9pPr marL="4114800" lvl="8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66CD"/>
              </a:buClr>
              <a:buSzPts val="1100"/>
              <a:buChar char="•"/>
              <a:defRPr sz="1100">
                <a:solidFill>
                  <a:srgbClr val="0066CD"/>
                </a:solidFill>
              </a:defRPr>
            </a:lvl9pPr>
          </a:lstStyle>
          <a:p>
            <a:endParaRPr dirty="0"/>
          </a:p>
        </p:txBody>
      </p:sp>
      <p:sp>
        <p:nvSpPr>
          <p:cNvPr id="68" name="Google Shape;68;p9"/>
          <p:cNvSpPr txBox="1">
            <a:spLocks noGrp="1"/>
          </p:cNvSpPr>
          <p:nvPr>
            <p:ph type="title"/>
          </p:nvPr>
        </p:nvSpPr>
        <p:spPr>
          <a:xfrm>
            <a:off x="3768725" y="1467063"/>
            <a:ext cx="4307700" cy="6401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Work Sans SemiBold"/>
              <a:buNone/>
              <a:defRPr sz="3000">
                <a:solidFill>
                  <a:srgbClr val="0066CD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9pPr>
          </a:lstStyle>
          <a:p>
            <a:endParaRPr dirty="0"/>
          </a:p>
        </p:txBody>
      </p:sp>
      <p:sp>
        <p:nvSpPr>
          <p:cNvPr id="70" name="Google Shape;70;p9"/>
          <p:cNvSpPr txBox="1"/>
          <p:nvPr/>
        </p:nvSpPr>
        <p:spPr>
          <a:xfrm>
            <a:off x="8267914" y="39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fld id="{00000000-1234-1234-1234-123412341234}" type="slidenum">
              <a:rPr lang="es-CO" sz="700" b="0" i="0" u="none" strike="noStrike" cap="none">
                <a:solidFill>
                  <a:srgbClr val="0066CD"/>
                </a:solidFill>
                <a:latin typeface="Work Sans"/>
                <a:ea typeface="Work Sans"/>
                <a:cs typeface="Work Sans"/>
                <a:sym typeface="Work Sans"/>
              </a:rPr>
              <a:t>‹Nº›</a:t>
            </a:fld>
            <a:endParaRPr sz="700" b="0" i="0" u="none" strike="noStrike" cap="none" dirty="0">
              <a:solidFill>
                <a:srgbClr val="0066CD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2FAB7457-61BC-0144-984D-ACFC03D1DF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3618" y="287254"/>
            <a:ext cx="1118402" cy="319096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06C4BAFA-CF82-7743-AB31-DAA7A61A692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3789" y="4523448"/>
            <a:ext cx="1870211" cy="350665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4BC"/>
              </a:buClr>
              <a:buSzPts val="3300"/>
              <a:buFont typeface="Work Sans"/>
              <a:buNone/>
              <a:defRPr sz="33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marR="0" lvl="0" indent="-3619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3" r:id="rId1"/>
    <p:sldLayoutId id="2147483655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4.png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1.bin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chart" Target="../charts/chart1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1.bin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5.emf"/><Relationship Id="rId2" Type="http://schemas.openxmlformats.org/officeDocument/2006/relationships/tags" Target="../tags/tag4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1.bin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1.bin"/><Relationship Id="rId4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C9E0C39-8742-B14F-9B09-71798CFEC52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844318" y="1667144"/>
            <a:ext cx="6544231" cy="461665"/>
          </a:xfrm>
        </p:spPr>
        <p:txBody>
          <a:bodyPr/>
          <a:lstStyle/>
          <a:p>
            <a:pPr algn="ctr"/>
            <a:r>
              <a:rPr lang="es-CO" sz="2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Gerencia de Proyectos Portuarios</a:t>
            </a:r>
          </a:p>
          <a:p>
            <a:pPr algn="ctr"/>
            <a:endParaRPr lang="es-CO" sz="28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EE15E17B-33E7-4030-87A1-616152244F96}"/>
              </a:ext>
            </a:extLst>
          </p:cNvPr>
          <p:cNvSpPr txBox="1"/>
          <p:nvPr/>
        </p:nvSpPr>
        <p:spPr>
          <a:xfrm>
            <a:off x="3390363" y="2219615"/>
            <a:ext cx="56083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8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Work Sans"/>
                <a:sym typeface="Work Sans"/>
              </a:rPr>
              <a:t>Rendición de Cuentas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34F4ACB8-6198-4875-B5D6-A490980361B9}"/>
              </a:ext>
            </a:extLst>
          </p:cNvPr>
          <p:cNvSpPr txBox="1"/>
          <p:nvPr/>
        </p:nvSpPr>
        <p:spPr>
          <a:xfrm>
            <a:off x="5029166" y="3712638"/>
            <a:ext cx="28921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algn="ctr">
              <a:defRPr sz="180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Work Sans"/>
              </a:defRPr>
            </a:lvl1pPr>
          </a:lstStyle>
          <a:p>
            <a:r>
              <a:rPr lang="es-ES_tradnl" sz="1400" dirty="0">
                <a:effectLst/>
              </a:rPr>
              <a:t>15 de Agosto de 2019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Objeto 16" hidden="1">
            <a:extLst>
              <a:ext uri="{FF2B5EF4-FFF2-40B4-BE49-F238E27FC236}">
                <a16:creationId xmlns:a16="http://schemas.microsoft.com/office/drawing/2014/main" id="{4BD27050-E007-4F26-AA34-A4DBA7B27B90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9" name="Diapositiva de think-cell" r:id="rId5" imgW="346" imgH="343" progId="TCLayout.ActiveDocument.1">
                  <p:embed/>
                </p:oleObj>
              </mc:Choice>
              <mc:Fallback>
                <p:oleObj name="Diapositiva de think-cell" r:id="rId5" imgW="346" imgH="343" progId="TCLayout.ActiveDocument.1">
                  <p:embed/>
                  <p:pic>
                    <p:nvPicPr>
                      <p:cNvPr id="17" name="Objeto 16" hidden="1">
                        <a:extLst>
                          <a:ext uri="{FF2B5EF4-FFF2-40B4-BE49-F238E27FC236}">
                            <a16:creationId xmlns:a16="http://schemas.microsoft.com/office/drawing/2014/main" id="{4BD27050-E007-4F26-AA34-A4DBA7B27B9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Imagen 5">
            <a:extLst>
              <a:ext uri="{FF2B5EF4-FFF2-40B4-BE49-F238E27FC236}">
                <a16:creationId xmlns:a16="http://schemas.microsoft.com/office/drawing/2014/main" id="{07CAE9E9-936E-48E3-B257-3AB02B39A5E4}"/>
              </a:ext>
            </a:extLst>
          </p:cNvPr>
          <p:cNvPicPr>
            <a:picLocks noChangeAspect="1"/>
          </p:cNvPicPr>
          <p:nvPr/>
        </p:nvPicPr>
        <p:blipFill>
          <a:blip r:embed="rId7" cstate="screen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43000" y="0"/>
            <a:ext cx="6858000" cy="5143500"/>
          </a:xfrm>
          <a:prstGeom prst="rect">
            <a:avLst/>
          </a:prstGeom>
        </p:spPr>
      </p:pic>
      <p:sp>
        <p:nvSpPr>
          <p:cNvPr id="7" name="Título 1">
            <a:extLst>
              <a:ext uri="{FF2B5EF4-FFF2-40B4-BE49-F238E27FC236}">
                <a16:creationId xmlns:a16="http://schemas.microsoft.com/office/drawing/2014/main" id="{4794858A-348D-4EA1-AA87-73D573F7D238}"/>
              </a:ext>
            </a:extLst>
          </p:cNvPr>
          <p:cNvSpPr txBox="1">
            <a:spLocks/>
          </p:cNvSpPr>
          <p:nvPr/>
        </p:nvSpPr>
        <p:spPr>
          <a:xfrm>
            <a:off x="317882" y="211265"/>
            <a:ext cx="2179400" cy="378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>
              <a:lnSpc>
                <a:spcPct val="90000"/>
              </a:lnSpc>
              <a:buClr>
                <a:srgbClr val="FFFFFF"/>
              </a:buClr>
              <a:buSzPts val="1400"/>
              <a:defRPr sz="2000" b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Work Sans Light"/>
              </a:defRPr>
            </a:lvl1pPr>
          </a:lstStyle>
          <a:p>
            <a:r>
              <a:rPr lang="es-ES" sz="2800" dirty="0"/>
              <a:t>Puertos</a:t>
            </a:r>
            <a:endParaRPr lang="es-ES" dirty="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D0F44C43-B4CF-4F49-918F-7FF76BCF8A85}"/>
              </a:ext>
            </a:extLst>
          </p:cNvPr>
          <p:cNvSpPr txBox="1"/>
          <p:nvPr/>
        </p:nvSpPr>
        <p:spPr>
          <a:xfrm>
            <a:off x="4912171" y="1095543"/>
            <a:ext cx="3108543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2700" b="1" dirty="0">
                <a:solidFill>
                  <a:srgbClr val="F06102"/>
                </a:solidFill>
                <a:latin typeface="Arial" charset="0"/>
                <a:ea typeface="Arial" charset="0"/>
                <a:cs typeface="Arial" charset="0"/>
              </a:rPr>
              <a:t>8 </a:t>
            </a:r>
            <a:r>
              <a:rPr lang="es-ES_tradnl" sz="2700" dirty="0">
                <a:solidFill>
                  <a:srgbClr val="024077"/>
                </a:solidFill>
                <a:latin typeface="Arial" charset="0"/>
                <a:ea typeface="Arial" charset="0"/>
                <a:cs typeface="Arial" charset="0"/>
              </a:rPr>
              <a:t>Zonas Portuarias</a:t>
            </a:r>
            <a:endParaRPr lang="es-ES_tradnl" sz="2700" b="1" dirty="0">
              <a:solidFill>
                <a:srgbClr val="F06102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1F2AFED6-A705-49A8-83EA-EEB8BB27DA68}"/>
              </a:ext>
            </a:extLst>
          </p:cNvPr>
          <p:cNvSpPr txBox="1"/>
          <p:nvPr/>
        </p:nvSpPr>
        <p:spPr>
          <a:xfrm>
            <a:off x="5354599" y="1579470"/>
            <a:ext cx="2666114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2700" b="1" dirty="0">
                <a:solidFill>
                  <a:srgbClr val="F06102"/>
                </a:solidFill>
                <a:latin typeface="Arial" charset="0"/>
                <a:ea typeface="Arial" charset="0"/>
                <a:cs typeface="Arial" charset="0"/>
              </a:rPr>
              <a:t>60 </a:t>
            </a:r>
            <a:r>
              <a:rPr lang="es-ES_tradnl" sz="2700" dirty="0">
                <a:solidFill>
                  <a:srgbClr val="024077"/>
                </a:solidFill>
                <a:latin typeface="Arial" charset="0"/>
                <a:ea typeface="Arial" charset="0"/>
                <a:cs typeface="Arial" charset="0"/>
              </a:rPr>
              <a:t>Concesiones</a:t>
            </a:r>
            <a:endParaRPr lang="es-ES_tradnl" sz="2700" b="1" dirty="0">
              <a:solidFill>
                <a:srgbClr val="F06102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2F95F234-68D8-46A4-9837-DCB4A8AA03C2}"/>
              </a:ext>
            </a:extLst>
          </p:cNvPr>
          <p:cNvSpPr txBox="1"/>
          <p:nvPr/>
        </p:nvSpPr>
        <p:spPr>
          <a:xfrm>
            <a:off x="5372095" y="2630684"/>
            <a:ext cx="26289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_tradnl" sz="18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Inversiones 2010-2016: USD$2,370 Mill</a:t>
            </a:r>
          </a:p>
        </p:txBody>
      </p:sp>
      <p:graphicFrame>
        <p:nvGraphicFramePr>
          <p:cNvPr id="11" name="Tabla 10">
            <a:extLst>
              <a:ext uri="{FF2B5EF4-FFF2-40B4-BE49-F238E27FC236}">
                <a16:creationId xmlns:a16="http://schemas.microsoft.com/office/drawing/2014/main" id="{ACA92692-FD70-4781-97DB-383AAD7D57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0977610"/>
              </p:ext>
            </p:extLst>
          </p:nvPr>
        </p:nvGraphicFramePr>
        <p:xfrm>
          <a:off x="4327156" y="2170355"/>
          <a:ext cx="3471173" cy="2924040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23275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6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280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 fontAlgn="ctr"/>
                      <a:r>
                        <a:rPr lang="es-CO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Zona Portuaria </a:t>
                      </a:r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108000" marT="54000" marB="54000" anchor="ctr">
                    <a:lnL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82E6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 fontAlgn="ctr"/>
                      <a:r>
                        <a:rPr lang="es-CO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Terminales Existentes</a:t>
                      </a:r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108000" marT="54000" marB="5400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82E6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02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l" fontAlgn="ctr"/>
                      <a:r>
                        <a:rPr lang="es-CO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Guajira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108000" marT="54000" marB="54000" anchor="ctr">
                    <a:lnL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 fontAlgn="ctr"/>
                      <a:r>
                        <a:rPr lang="es-CO" sz="110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CO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108000" marT="54000" marB="54000" anchor="ctr">
                    <a:lnL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802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l" fontAlgn="ctr"/>
                      <a:r>
                        <a:rPr lang="es-CO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Santa Marta y Ciénaga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108000" marT="54000" marB="54000" anchor="ctr">
                    <a:lnL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 fontAlgn="ctr"/>
                      <a:r>
                        <a:rPr lang="es-CO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108000" marR="108000" marT="54000" marB="54000" anchor="ctr">
                    <a:lnL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802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l" fontAlgn="ctr"/>
                      <a:r>
                        <a:rPr lang="es-CO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Cartagena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108000" marT="54000" marB="54000" anchor="ctr">
                    <a:lnL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 fontAlgn="ctr"/>
                      <a:r>
                        <a:rPr lang="es-CO" sz="11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</a:t>
                      </a:r>
                      <a:endParaRPr lang="es-ES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108000" marT="54000" marB="54000" anchor="ctr">
                    <a:lnL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802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l" fontAlgn="ctr"/>
                      <a:r>
                        <a:rPr lang="es-CO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San Andres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108000" marT="54000" marB="54000" anchor="ctr">
                    <a:lnL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 fontAlgn="ctr"/>
                      <a:r>
                        <a:rPr lang="es-CO" sz="11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s-CO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108000" marT="54000" marB="54000" anchor="ctr">
                    <a:lnL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802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l" fontAlgn="ctr"/>
                      <a:r>
                        <a:rPr lang="es-CO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Golfo de morrosquillo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108000" marT="54000" marB="54000" anchor="ctr">
                    <a:lnL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 fontAlgn="ctr"/>
                      <a:r>
                        <a:rPr lang="es-CO" sz="11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s-CO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108000" marT="54000" marB="54000" anchor="ctr">
                    <a:lnL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802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l" fontAlgn="ctr"/>
                      <a:r>
                        <a:rPr lang="es-CO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Urabá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108000" marT="54000" marB="54000" anchor="ctr">
                    <a:lnL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 fontAlgn="ctr"/>
                      <a:r>
                        <a:rPr lang="es-CO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108000" marR="108000" marT="54000" marB="54000" anchor="ctr">
                    <a:lnL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802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l" fontAlgn="ctr"/>
                      <a:r>
                        <a:rPr lang="es-CO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Buenaventura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108000" marT="54000" marB="54000" anchor="ctr">
                    <a:lnL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 fontAlgn="ctr"/>
                      <a:r>
                        <a:rPr lang="es-CO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108000" marR="108000" marT="54000" marB="54000" anchor="ctr">
                    <a:lnL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802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l" fontAlgn="ctr"/>
                      <a:r>
                        <a:rPr lang="es-CO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Tumaco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108000" marT="54000" marB="54000" anchor="ctr">
                    <a:lnL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 fontAlgn="ctr"/>
                      <a:r>
                        <a:rPr lang="es-CO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ES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108000" marT="54000" marB="54000" anchor="ctr">
                    <a:lnL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802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l" fontAlgn="ctr"/>
                      <a:r>
                        <a:rPr lang="es-CO" sz="11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108000" marT="54000" marB="54000" anchor="ctr">
                    <a:lnL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6708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 fontAlgn="ctr"/>
                      <a:r>
                        <a:rPr lang="es-CO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</a:t>
                      </a:r>
                      <a:endParaRPr lang="es-ES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108000" marT="54000" marB="54000" anchor="ctr">
                    <a:lnL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670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2" name="Redondear rectángulo de esquina diagonal 11">
            <a:extLst>
              <a:ext uri="{FF2B5EF4-FFF2-40B4-BE49-F238E27FC236}">
                <a16:creationId xmlns:a16="http://schemas.microsoft.com/office/drawing/2014/main" id="{819060A8-11E0-46D5-B102-3341AB91DBD8}"/>
              </a:ext>
            </a:extLst>
          </p:cNvPr>
          <p:cNvSpPr/>
          <p:nvPr/>
        </p:nvSpPr>
        <p:spPr>
          <a:xfrm>
            <a:off x="4052614" y="864382"/>
            <a:ext cx="2104694" cy="290015"/>
          </a:xfrm>
          <a:prstGeom prst="round2DiagRect">
            <a:avLst/>
          </a:prstGeom>
          <a:solidFill>
            <a:srgbClr val="02407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1050"/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683E87B6-CD3C-4B7D-8F22-4D9DCC19A5D5}"/>
              </a:ext>
            </a:extLst>
          </p:cNvPr>
          <p:cNvSpPr txBox="1"/>
          <p:nvPr/>
        </p:nvSpPr>
        <p:spPr>
          <a:xfrm>
            <a:off x="4041105" y="847922"/>
            <a:ext cx="17421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8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Que tenemos:</a:t>
            </a:r>
          </a:p>
        </p:txBody>
      </p:sp>
    </p:spTree>
    <p:extLst>
      <p:ext uri="{BB962C8B-B14F-4D97-AF65-F5344CB8AC3E}">
        <p14:creationId xmlns:p14="http://schemas.microsoft.com/office/powerpoint/2010/main" val="39763175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Objeto 16" hidden="1">
            <a:extLst>
              <a:ext uri="{FF2B5EF4-FFF2-40B4-BE49-F238E27FC236}">
                <a16:creationId xmlns:a16="http://schemas.microsoft.com/office/drawing/2014/main" id="{4BD27050-E007-4F26-AA34-A4DBA7B27B90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3" name="Diapositiva de think-cell" r:id="rId5" imgW="346" imgH="343" progId="TCLayout.ActiveDocument.1">
                  <p:embed/>
                </p:oleObj>
              </mc:Choice>
              <mc:Fallback>
                <p:oleObj name="Diapositiva de think-cell" r:id="rId5" imgW="346" imgH="343" progId="TCLayout.ActiveDocument.1">
                  <p:embed/>
                  <p:pic>
                    <p:nvPicPr>
                      <p:cNvPr id="17" name="Objeto 16" hidden="1">
                        <a:extLst>
                          <a:ext uri="{FF2B5EF4-FFF2-40B4-BE49-F238E27FC236}">
                            <a16:creationId xmlns:a16="http://schemas.microsoft.com/office/drawing/2014/main" id="{4BD27050-E007-4F26-AA34-A4DBA7B27B9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ítulo 1">
            <a:extLst>
              <a:ext uri="{FF2B5EF4-FFF2-40B4-BE49-F238E27FC236}">
                <a16:creationId xmlns:a16="http://schemas.microsoft.com/office/drawing/2014/main" id="{49618D0A-3C63-4F38-B6EA-72D58463A192}"/>
              </a:ext>
            </a:extLst>
          </p:cNvPr>
          <p:cNvSpPr txBox="1">
            <a:spLocks/>
          </p:cNvSpPr>
          <p:nvPr/>
        </p:nvSpPr>
        <p:spPr>
          <a:xfrm>
            <a:off x="221569" y="237273"/>
            <a:ext cx="6029893" cy="378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>
              <a:lnSpc>
                <a:spcPct val="90000"/>
              </a:lnSpc>
              <a:buClr>
                <a:srgbClr val="FFFFFF"/>
              </a:buClr>
              <a:buSzPts val="1400"/>
              <a:defRPr sz="2000" b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Work Sans Light"/>
              </a:defRPr>
            </a:lvl1pPr>
          </a:lstStyle>
          <a:p>
            <a:r>
              <a:rPr lang="es-ES" sz="2400" dirty="0"/>
              <a:t>Evolución capacidad portuaria</a:t>
            </a:r>
          </a:p>
          <a:p>
            <a:r>
              <a:rPr lang="es-ES" sz="2400" dirty="0"/>
              <a:t>2010-2018</a:t>
            </a:r>
          </a:p>
        </p:txBody>
      </p:sp>
      <p:sp>
        <p:nvSpPr>
          <p:cNvPr id="7" name="Rectángulo redondeado 36">
            <a:extLst>
              <a:ext uri="{FF2B5EF4-FFF2-40B4-BE49-F238E27FC236}">
                <a16:creationId xmlns:a16="http://schemas.microsoft.com/office/drawing/2014/main" id="{2EEF7AB0-59B3-4B05-A636-CA88CEF2D763}"/>
              </a:ext>
            </a:extLst>
          </p:cNvPr>
          <p:cNvSpPr/>
          <p:nvPr/>
        </p:nvSpPr>
        <p:spPr>
          <a:xfrm>
            <a:off x="2104726" y="4198206"/>
            <a:ext cx="5143500" cy="31921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900" b="1" dirty="0">
              <a:solidFill>
                <a:schemeClr val="accent1">
                  <a:lumMod val="25000"/>
                </a:schemeClr>
              </a:solidFill>
              <a:latin typeface="Candara" panose="020E0502030303020204" pitchFamily="34" charset="0"/>
            </a:endParaRPr>
          </a:p>
        </p:txBody>
      </p:sp>
      <p:grpSp>
        <p:nvGrpSpPr>
          <p:cNvPr id="8" name="Grupo 7">
            <a:extLst>
              <a:ext uri="{FF2B5EF4-FFF2-40B4-BE49-F238E27FC236}">
                <a16:creationId xmlns:a16="http://schemas.microsoft.com/office/drawing/2014/main" id="{68318B4D-A773-409E-A68E-3DB86907308F}"/>
              </a:ext>
            </a:extLst>
          </p:cNvPr>
          <p:cNvGrpSpPr/>
          <p:nvPr/>
        </p:nvGrpSpPr>
        <p:grpSpPr>
          <a:xfrm>
            <a:off x="2339737" y="4324669"/>
            <a:ext cx="2817541" cy="230832"/>
            <a:chOff x="1403194" y="4492706"/>
            <a:chExt cx="2142722" cy="378800"/>
          </a:xfrm>
        </p:grpSpPr>
        <p:sp>
          <p:nvSpPr>
            <p:cNvPr id="9" name="Rectángulo 8">
              <a:extLst>
                <a:ext uri="{FF2B5EF4-FFF2-40B4-BE49-F238E27FC236}">
                  <a16:creationId xmlns:a16="http://schemas.microsoft.com/office/drawing/2014/main" id="{BADC840E-ED25-4DB9-9876-F6E1667A6DDC}"/>
                </a:ext>
              </a:extLst>
            </p:cNvPr>
            <p:cNvSpPr/>
            <p:nvPr/>
          </p:nvSpPr>
          <p:spPr>
            <a:xfrm>
              <a:off x="1403194" y="4605571"/>
              <a:ext cx="152482" cy="117696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 sz="900" b="1" dirty="0">
                <a:solidFill>
                  <a:schemeClr val="accent1">
                    <a:lumMod val="25000"/>
                  </a:schemeClr>
                </a:solidFill>
                <a:latin typeface="Candara" panose="020E0502030303020204" pitchFamily="34" charset="0"/>
              </a:endParaRPr>
            </a:p>
          </p:txBody>
        </p:sp>
        <p:sp>
          <p:nvSpPr>
            <p:cNvPr id="10" name="CuadroTexto 9">
              <a:extLst>
                <a:ext uri="{FF2B5EF4-FFF2-40B4-BE49-F238E27FC236}">
                  <a16:creationId xmlns:a16="http://schemas.microsoft.com/office/drawing/2014/main" id="{9747C3ED-F59C-4AA5-A096-5D703886D26F}"/>
                </a:ext>
              </a:extLst>
            </p:cNvPr>
            <p:cNvSpPr txBox="1"/>
            <p:nvPr/>
          </p:nvSpPr>
          <p:spPr>
            <a:xfrm>
              <a:off x="1564937" y="4492706"/>
              <a:ext cx="1980979" cy="3788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CO" sz="900" b="1" dirty="0">
                  <a:solidFill>
                    <a:schemeClr val="accent1">
                      <a:lumMod val="25000"/>
                    </a:schemeClr>
                  </a:solidFill>
                  <a:latin typeface="Candara" panose="020E0502030303020204" pitchFamily="34" charset="0"/>
                </a:rPr>
                <a:t>Carbón</a:t>
              </a:r>
            </a:p>
          </p:txBody>
        </p:sp>
      </p:grpSp>
      <p:sp>
        <p:nvSpPr>
          <p:cNvPr id="11" name="Rectángulo 10">
            <a:extLst>
              <a:ext uri="{FF2B5EF4-FFF2-40B4-BE49-F238E27FC236}">
                <a16:creationId xmlns:a16="http://schemas.microsoft.com/office/drawing/2014/main" id="{45859493-A196-4017-8ED5-4B5101D3FF88}"/>
              </a:ext>
            </a:extLst>
          </p:cNvPr>
          <p:cNvSpPr/>
          <p:nvPr/>
        </p:nvSpPr>
        <p:spPr>
          <a:xfrm>
            <a:off x="3585884" y="4393384"/>
            <a:ext cx="209865" cy="7031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900" b="1" dirty="0">
              <a:solidFill>
                <a:schemeClr val="accent1">
                  <a:lumMod val="25000"/>
                </a:schemeClr>
              </a:solidFill>
              <a:latin typeface="Candara" panose="020E0502030303020204" pitchFamily="34" charset="0"/>
            </a:endParaRP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28E72D14-F06B-48E8-9250-609EC99D9022}"/>
              </a:ext>
            </a:extLst>
          </p:cNvPr>
          <p:cNvSpPr txBox="1"/>
          <p:nvPr/>
        </p:nvSpPr>
        <p:spPr>
          <a:xfrm>
            <a:off x="3795749" y="4324666"/>
            <a:ext cx="178991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900" b="1" dirty="0">
                <a:solidFill>
                  <a:schemeClr val="accent1">
                    <a:lumMod val="25000"/>
                  </a:schemeClr>
                </a:solidFill>
                <a:latin typeface="Candara" panose="020E0502030303020204" pitchFamily="34" charset="0"/>
              </a:rPr>
              <a:t>Hidrocarburos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A7F3E7E8-250C-40E8-9BEB-6D470BBD0B2B}"/>
              </a:ext>
            </a:extLst>
          </p:cNvPr>
          <p:cNvSpPr txBox="1"/>
          <p:nvPr/>
        </p:nvSpPr>
        <p:spPr>
          <a:xfrm>
            <a:off x="2987932" y="4163052"/>
            <a:ext cx="17833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9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Descripción:</a:t>
            </a:r>
          </a:p>
        </p:txBody>
      </p:sp>
      <p:graphicFrame>
        <p:nvGraphicFramePr>
          <p:cNvPr id="14" name="Gráfico 13">
            <a:extLst>
              <a:ext uri="{FF2B5EF4-FFF2-40B4-BE49-F238E27FC236}">
                <a16:creationId xmlns:a16="http://schemas.microsoft.com/office/drawing/2014/main" id="{474324C9-C1FC-41C1-8576-2C2E3F17E31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33352868"/>
              </p:ext>
            </p:extLst>
          </p:nvPr>
        </p:nvGraphicFramePr>
        <p:xfrm>
          <a:off x="1760755" y="752034"/>
          <a:ext cx="5943600" cy="33097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15" name="Rectángulo 14">
            <a:extLst>
              <a:ext uri="{FF2B5EF4-FFF2-40B4-BE49-F238E27FC236}">
                <a16:creationId xmlns:a16="http://schemas.microsoft.com/office/drawing/2014/main" id="{D8A4BE54-90EA-49FB-9F24-01B1964DA6E0}"/>
              </a:ext>
            </a:extLst>
          </p:cNvPr>
          <p:cNvSpPr/>
          <p:nvPr/>
        </p:nvSpPr>
        <p:spPr>
          <a:xfrm>
            <a:off x="5159101" y="4384275"/>
            <a:ext cx="209865" cy="70311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900" b="1" dirty="0">
              <a:solidFill>
                <a:schemeClr val="accent1">
                  <a:lumMod val="25000"/>
                </a:schemeClr>
              </a:solidFill>
              <a:latin typeface="Candara" panose="020E0502030303020204" pitchFamily="34" charset="0"/>
            </a:endParaRP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E1A8C762-7650-44F2-892E-1CEE0A8362CD}"/>
              </a:ext>
            </a:extLst>
          </p:cNvPr>
          <p:cNvSpPr txBox="1"/>
          <p:nvPr/>
        </p:nvSpPr>
        <p:spPr>
          <a:xfrm>
            <a:off x="5344473" y="4324666"/>
            <a:ext cx="203931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900" b="1" dirty="0">
                <a:solidFill>
                  <a:schemeClr val="accent1">
                    <a:lumMod val="25000"/>
                  </a:schemeClr>
                </a:solidFill>
                <a:latin typeface="Candara" panose="020E0502030303020204" pitchFamily="34" charset="0"/>
              </a:rPr>
              <a:t>Otros: Contenedores, Carga General</a:t>
            </a:r>
          </a:p>
        </p:txBody>
      </p:sp>
    </p:spTree>
    <p:extLst>
      <p:ext uri="{BB962C8B-B14F-4D97-AF65-F5344CB8AC3E}">
        <p14:creationId xmlns:p14="http://schemas.microsoft.com/office/powerpoint/2010/main" val="17784755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Objeto 16" hidden="1">
            <a:extLst>
              <a:ext uri="{FF2B5EF4-FFF2-40B4-BE49-F238E27FC236}">
                <a16:creationId xmlns:a16="http://schemas.microsoft.com/office/drawing/2014/main" id="{4BD27050-E007-4F26-AA34-A4DBA7B27B90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9" name="Diapositiva de think-cell" r:id="rId5" imgW="346" imgH="343" progId="TCLayout.ActiveDocument.1">
                  <p:embed/>
                </p:oleObj>
              </mc:Choice>
              <mc:Fallback>
                <p:oleObj name="Diapositiva de think-cell" r:id="rId5" imgW="346" imgH="343" progId="TCLayout.ActiveDocument.1">
                  <p:embed/>
                  <p:pic>
                    <p:nvPicPr>
                      <p:cNvPr id="17" name="Objeto 16" hidden="1">
                        <a:extLst>
                          <a:ext uri="{FF2B5EF4-FFF2-40B4-BE49-F238E27FC236}">
                            <a16:creationId xmlns:a16="http://schemas.microsoft.com/office/drawing/2014/main" id="{4BD27050-E007-4F26-AA34-A4DBA7B27B9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ítulo 1">
            <a:extLst>
              <a:ext uri="{FF2B5EF4-FFF2-40B4-BE49-F238E27FC236}">
                <a16:creationId xmlns:a16="http://schemas.microsoft.com/office/drawing/2014/main" id="{D9003CB5-A5A0-4CA0-8159-4C3092DF4DB9}"/>
              </a:ext>
            </a:extLst>
          </p:cNvPr>
          <p:cNvSpPr txBox="1">
            <a:spLocks/>
          </p:cNvSpPr>
          <p:nvPr/>
        </p:nvSpPr>
        <p:spPr>
          <a:xfrm>
            <a:off x="267073" y="144307"/>
            <a:ext cx="6029893" cy="378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>
              <a:lnSpc>
                <a:spcPct val="90000"/>
              </a:lnSpc>
              <a:buClr>
                <a:srgbClr val="FFFFFF"/>
              </a:buClr>
              <a:buSzPts val="1400"/>
              <a:defRPr sz="2000" b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Work Sans Light"/>
              </a:defRPr>
            </a:lvl1pPr>
          </a:lstStyle>
          <a:p>
            <a:r>
              <a:rPr lang="es-ES" dirty="0"/>
              <a:t>Evolución Inversiones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DCC2A23D-E6C2-4AFF-9254-C1DB43BF56E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275380" y="654506"/>
            <a:ext cx="6237460" cy="3722810"/>
          </a:xfrm>
          <a:prstGeom prst="rect">
            <a:avLst/>
          </a:prstGeom>
        </p:spPr>
      </p:pic>
      <p:sp>
        <p:nvSpPr>
          <p:cNvPr id="11" name="CuadroTexto 10">
            <a:extLst>
              <a:ext uri="{FF2B5EF4-FFF2-40B4-BE49-F238E27FC236}">
                <a16:creationId xmlns:a16="http://schemas.microsoft.com/office/drawing/2014/main" id="{F1B30295-4C40-4E3D-9FAB-2EBC83E5EFFA}"/>
              </a:ext>
            </a:extLst>
          </p:cNvPr>
          <p:cNvSpPr txBox="1"/>
          <p:nvPr/>
        </p:nvSpPr>
        <p:spPr>
          <a:xfrm>
            <a:off x="1214153" y="4457700"/>
            <a:ext cx="335784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50" dirty="0">
                <a:solidFill>
                  <a:srgbClr val="023F7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*Millones de Dólares: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80D9FE68-790A-4D44-8E9D-D8BD3B21A8A6}"/>
              </a:ext>
            </a:extLst>
          </p:cNvPr>
          <p:cNvSpPr txBox="1"/>
          <p:nvPr/>
        </p:nvSpPr>
        <p:spPr>
          <a:xfrm>
            <a:off x="6532417" y="4290550"/>
            <a:ext cx="123495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50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Proyección 2019</a:t>
            </a:r>
          </a:p>
        </p:txBody>
      </p:sp>
    </p:spTree>
    <p:extLst>
      <p:ext uri="{BB962C8B-B14F-4D97-AF65-F5344CB8AC3E}">
        <p14:creationId xmlns:p14="http://schemas.microsoft.com/office/powerpoint/2010/main" val="27804095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Objeto 16" hidden="1">
            <a:extLst>
              <a:ext uri="{FF2B5EF4-FFF2-40B4-BE49-F238E27FC236}">
                <a16:creationId xmlns:a16="http://schemas.microsoft.com/office/drawing/2014/main" id="{4BD27050-E007-4F26-AA34-A4DBA7B27B90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7" name="Diapositiva de think-cell" r:id="rId5" imgW="346" imgH="343" progId="TCLayout.ActiveDocument.1">
                  <p:embed/>
                </p:oleObj>
              </mc:Choice>
              <mc:Fallback>
                <p:oleObj name="Diapositiva de think-cell" r:id="rId5" imgW="346" imgH="343" progId="TCLayout.ActiveDocument.1">
                  <p:embed/>
                  <p:pic>
                    <p:nvPicPr>
                      <p:cNvPr id="17" name="Objeto 16" hidden="1">
                        <a:extLst>
                          <a:ext uri="{FF2B5EF4-FFF2-40B4-BE49-F238E27FC236}">
                            <a16:creationId xmlns:a16="http://schemas.microsoft.com/office/drawing/2014/main" id="{4BD27050-E007-4F26-AA34-A4DBA7B27B9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ángulo 15">
            <a:extLst>
              <a:ext uri="{FF2B5EF4-FFF2-40B4-BE49-F238E27FC236}">
                <a16:creationId xmlns:a16="http://schemas.microsoft.com/office/drawing/2014/main" id="{47C9283C-468D-4410-97C2-F1726AB862F6}"/>
              </a:ext>
            </a:extLst>
          </p:cNvPr>
          <p:cNvSpPr/>
          <p:nvPr/>
        </p:nvSpPr>
        <p:spPr>
          <a:xfrm>
            <a:off x="7203989" y="4395602"/>
            <a:ext cx="1940011" cy="646331"/>
          </a:xfrm>
          <a:prstGeom prst="rect">
            <a:avLst/>
          </a:prstGeom>
          <a:solidFill>
            <a:srgbClr val="DCEB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A8AAD775-5C72-4935-AD94-ADECA2B22659}"/>
              </a:ext>
            </a:extLst>
          </p:cNvPr>
          <p:cNvSpPr txBox="1"/>
          <p:nvPr/>
        </p:nvSpPr>
        <p:spPr>
          <a:xfrm>
            <a:off x="2068599" y="2202322"/>
            <a:ext cx="5006802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>
              <a:lnSpc>
                <a:spcPct val="90000"/>
              </a:lnSpc>
              <a:buClr>
                <a:srgbClr val="FFFFFF"/>
              </a:buClr>
              <a:buSzPts val="1400"/>
              <a:defRPr sz="2000" b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Work Sans Light"/>
              </a:defRPr>
            </a:lvl1pPr>
          </a:lstStyle>
          <a:p>
            <a:pPr algn="ctr"/>
            <a:r>
              <a:rPr lang="es-CO" sz="4400" dirty="0"/>
              <a:t>¡Gracias!</a:t>
            </a:r>
          </a:p>
        </p:txBody>
      </p:sp>
    </p:spTree>
    <p:extLst>
      <p:ext uri="{BB962C8B-B14F-4D97-AF65-F5344CB8AC3E}">
        <p14:creationId xmlns:p14="http://schemas.microsoft.com/office/powerpoint/2010/main" val="335618572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Presidencia de Colomba">
  <a:themeElements>
    <a:clrScheme name="Azul cálido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MAddress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7E8F84E169EAFF49A33739C301161E09" ma:contentTypeVersion="14" ma:contentTypeDescription="Crear nuevo documento." ma:contentTypeScope="" ma:versionID="8c9799a574731d662870eac9eb25d45d">
  <xsd:schema xmlns:xsd="http://www.w3.org/2001/XMLSchema" xmlns:xs="http://www.w3.org/2001/XMLSchema" xmlns:p="http://schemas.microsoft.com/office/2006/metadata/properties" xmlns:ns1="http://schemas.microsoft.com/sharepoint/v3" xmlns:ns3="1c8cb464-f4db-4d6d-bbc5-a8a902ad4f42" xmlns:ns4="5bc386c1-bafb-4303-b5fa-916822185297" targetNamespace="http://schemas.microsoft.com/office/2006/metadata/properties" ma:root="true" ma:fieldsID="689ddfc68fded3e51084029e6b8f7734" ns1:_="" ns3:_="" ns4:_="">
    <xsd:import namespace="http://schemas.microsoft.com/sharepoint/v3"/>
    <xsd:import namespace="1c8cb464-f4db-4d6d-bbc5-a8a902ad4f42"/>
    <xsd:import namespace="5bc386c1-bafb-4303-b5fa-916822185297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1:IMAddress" minOccurs="0"/>
                <xsd:element ref="ns3:SharingHintHash" minOccurs="0"/>
                <xsd:element ref="ns3:SharedWithDetails" minOccurs="0"/>
                <xsd:element ref="ns3:LastSharedByUser" minOccurs="0"/>
                <xsd:element ref="ns3:LastSharedByTime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  <xsd:element ref="ns4:MediaServiceLocation" minOccurs="0"/>
                <xsd:element ref="ns4:MediaServiceOCR" minOccurs="0"/>
                <xsd:element ref="ns4:MediaServiceEventHashCode" minOccurs="0"/>
                <xsd:element ref="ns4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IMAddress" ma:index="9" nillable="true" ma:displayName="Dirección de Mensajería Instantánea" ma:internalName="IMAddress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8cb464-f4db-4d6d-bbc5-a8a902ad4f4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10" nillable="true" ma:displayName="Hash de la sugerencia para compartir" ma:internalName="SharingHintHash" ma:readOnly="true">
      <xsd:simpleType>
        <xsd:restriction base="dms:Text"/>
      </xsd:simpleType>
    </xsd:element>
    <xsd:element name="SharedWithDetails" ma:index="11" nillable="true" ma:displayName="Detalles de uso compartido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2" nillable="true" ma:displayName="Última vez que se compartió por usuario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3" nillable="true" ma:displayName="Última vez que se compartió por hora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bc386c1-bafb-4303-b5fa-91682218529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4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5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6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7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18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9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356728C-0FA9-407D-9601-C6E16748699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6917496-7C8C-4977-968B-8CE939D308E4}">
  <ds:schemaRefs>
    <ds:schemaRef ds:uri="http://www.w3.org/XML/1998/namespace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5bc386c1-bafb-4303-b5fa-916822185297"/>
    <ds:schemaRef ds:uri="1c8cb464-f4db-4d6d-bbc5-a8a902ad4f42"/>
    <ds:schemaRef ds:uri="http://schemas.microsoft.com/sharepoint/v3"/>
    <ds:schemaRef ds:uri="http://schemas.microsoft.com/office/2006/metadata/properties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6C66453F-0C05-4500-BBDE-31E41D83A1C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1c8cb464-f4db-4d6d-bbc5-a8a902ad4f42"/>
    <ds:schemaRef ds:uri="5bc386c1-bafb-4303-b5fa-91682218529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4530</TotalTime>
  <Words>82</Words>
  <Application>Microsoft Office PowerPoint</Application>
  <PresentationFormat>Presentación en pantalla (16:9)</PresentationFormat>
  <Paragraphs>38</Paragraphs>
  <Slides>5</Slides>
  <Notes>5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2" baseType="lpstr">
      <vt:lpstr>Arial</vt:lpstr>
      <vt:lpstr>Candara</vt:lpstr>
      <vt:lpstr>Work Sans</vt:lpstr>
      <vt:lpstr>Work Sans Light</vt:lpstr>
      <vt:lpstr>Work Sans SemiBold</vt:lpstr>
      <vt:lpstr>Presidencia de Colomba</vt:lpstr>
      <vt:lpstr>Diapositiva de think-cell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Jesus Alberto Florez Ortiz</dc:creator>
  <cp:lastModifiedBy>Ricardo Aguilera Wilches</cp:lastModifiedBy>
  <cp:revision>335</cp:revision>
  <dcterms:modified xsi:type="dcterms:W3CDTF">2019-08-28T14:17:26Z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0x0101007E8F84E169EAFF49A33739C301161E09</vt:lpwstr>
  </property>
</Properties>
</file>