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4"/>
  </p:sldMasterIdLst>
  <p:notesMasterIdLst>
    <p:notesMasterId r:id="rId23"/>
  </p:notesMasterIdLst>
  <p:handoutMasterIdLst>
    <p:handoutMasterId r:id="rId24"/>
  </p:handoutMasterIdLst>
  <p:sldIdLst>
    <p:sldId id="259" r:id="rId5"/>
    <p:sldId id="343" r:id="rId6"/>
    <p:sldId id="263" r:id="rId7"/>
    <p:sldId id="266" r:id="rId8"/>
    <p:sldId id="342" r:id="rId9"/>
    <p:sldId id="257" r:id="rId10"/>
    <p:sldId id="267" r:id="rId11"/>
    <p:sldId id="344" r:id="rId12"/>
    <p:sldId id="261" r:id="rId13"/>
    <p:sldId id="345" r:id="rId14"/>
    <p:sldId id="354" r:id="rId15"/>
    <p:sldId id="346" r:id="rId16"/>
    <p:sldId id="283" r:id="rId17"/>
    <p:sldId id="279" r:id="rId18"/>
    <p:sldId id="350" r:id="rId19"/>
    <p:sldId id="356" r:id="rId20"/>
    <p:sldId id="295" r:id="rId21"/>
    <p:sldId id="298" r:id="rId22"/>
  </p:sldIdLst>
  <p:sldSz cx="9144000" cy="5143500" type="screen16x9"/>
  <p:notesSz cx="700405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tiago Valencia Morales" initials="SVM" lastIdx="4" clrIdx="0">
    <p:extLst>
      <p:ext uri="{19B8F6BF-5375-455C-9EA6-DF929625EA0E}">
        <p15:presenceInfo xmlns:p15="http://schemas.microsoft.com/office/powerpoint/2012/main" userId="S::svalencia@ani.gov.co::5df945aa-d9ce-479e-9797-1d0b67f251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CEBFB"/>
    <a:srgbClr val="FF9933"/>
    <a:srgbClr val="FF3300"/>
    <a:srgbClr val="2D6DF4"/>
    <a:srgbClr val="0054BC"/>
    <a:srgbClr val="069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42" autoAdjust="0"/>
    <p:restoredTop sz="96642"/>
  </p:normalViewPr>
  <p:slideViewPr>
    <p:cSldViewPr snapToGrid="0" snapToObjects="1">
      <p:cViewPr varScale="1">
        <p:scale>
          <a:sx n="146" d="100"/>
          <a:sy n="146" d="100"/>
        </p:scale>
        <p:origin x="11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Hoja1!$C$4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477-4786-9DA4-87CFA3144E3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477-4786-9DA4-87CFA3144E39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477-4786-9DA4-87CFA3144E39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477-4786-9DA4-87CFA3144E39}"/>
              </c:ext>
            </c:extLst>
          </c:dPt>
          <c:dLbls>
            <c:dLbl>
              <c:idx val="2"/>
              <c:layout>
                <c:manualLayout>
                  <c:x val="5.9136920384951878E-2"/>
                  <c:y val="0.174428769320501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77-4786-9DA4-87CFA3144E39}"/>
                </c:ext>
              </c:extLst>
            </c:dLbl>
            <c:dLbl>
              <c:idx val="3"/>
              <c:layout>
                <c:manualLayout>
                  <c:x val="1.393853893263342E-2"/>
                  <c:y val="0.1109098862642169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77-4786-9DA4-87CFA3144E3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Hoja1!$B$5:$B$8</c:f>
              <c:strCache>
                <c:ptCount val="4"/>
                <c:pt idx="0">
                  <c:v>CUMPLE</c:v>
                </c:pt>
                <c:pt idx="1">
                  <c:v>CUMPLE/FUERA PLAZO</c:v>
                </c:pt>
                <c:pt idx="2">
                  <c:v>EN TERMINO</c:v>
                </c:pt>
                <c:pt idx="3">
                  <c:v>INCUMPLE/SIN RESPUESTA</c:v>
                </c:pt>
              </c:strCache>
            </c:strRef>
          </c:cat>
          <c:val>
            <c:numRef>
              <c:f>Hoja1!$C$5:$C$8</c:f>
              <c:numCache>
                <c:formatCode>General</c:formatCode>
                <c:ptCount val="4"/>
                <c:pt idx="0">
                  <c:v>2386</c:v>
                </c:pt>
                <c:pt idx="1">
                  <c:v>353</c:v>
                </c:pt>
                <c:pt idx="2">
                  <c:v>142</c:v>
                </c:pt>
                <c:pt idx="3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77-4786-9DA4-87CFA3144E3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59133563638692E-2"/>
          <c:y val="6.1634160612192221E-2"/>
          <c:w val="0.95657685089230371"/>
          <c:h val="0.8022180411559680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5">
                <a:shade val="41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Hoja1!$A$1:$D$1</c:f>
              <c:strCache>
                <c:ptCount val="4"/>
                <c:pt idx="0">
                  <c:v>Valor total pretensiones</c:v>
                </c:pt>
                <c:pt idx="1">
                  <c:v>Pagos ordenados a la ANI</c:v>
                </c:pt>
                <c:pt idx="2">
                  <c:v>Ahorro ANI </c:v>
                </c:pt>
                <c:pt idx="3">
                  <c:v>Pagos ordenados a favor de la ANI</c:v>
                </c:pt>
              </c:strCache>
            </c:strRef>
          </c:cat>
          <c:val>
            <c:numRef>
              <c:f>Hoja1!$A$2:$D$2</c:f>
              <c:numCache>
                <c:formatCode>_("$"* #,##0.00_);_("$"* \(#,##0.00\);_("$"* "-"??_);_(@_)</c:formatCode>
                <c:ptCount val="4"/>
                <c:pt idx="0">
                  <c:v>37254428859</c:v>
                </c:pt>
                <c:pt idx="1">
                  <c:v>0</c:v>
                </c:pt>
                <c:pt idx="2">
                  <c:v>37254428859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D-44E8-9B21-E30CAAB38250}"/>
            </c:ext>
          </c:extLst>
        </c:ser>
        <c:ser>
          <c:idx val="3"/>
          <c:order val="1"/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Hoja1!$A$1:$D$1</c:f>
              <c:strCache>
                <c:ptCount val="4"/>
                <c:pt idx="0">
                  <c:v>Valor total pretensiones</c:v>
                </c:pt>
                <c:pt idx="1">
                  <c:v>Pagos ordenados a la ANI</c:v>
                </c:pt>
                <c:pt idx="2">
                  <c:v>Ahorro ANI </c:v>
                </c:pt>
                <c:pt idx="3">
                  <c:v>Pagos ordenados a favor de la ANI</c:v>
                </c:pt>
              </c:strCache>
            </c:strRef>
          </c:cat>
          <c:val>
            <c:numRef>
              <c:f>Hoja1!$A$5:$D$5</c:f>
              <c:numCache>
                <c:formatCode>_("$"* #,##0.00_);_("$"* \(#,##0.00\);_("$"* "-"??_);_(@_)</c:formatCode>
                <c:ptCount val="4"/>
                <c:pt idx="0">
                  <c:v>65788423779</c:v>
                </c:pt>
                <c:pt idx="1">
                  <c:v>0</c:v>
                </c:pt>
                <c:pt idx="2">
                  <c:v>65788423779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BD-44E8-9B21-E30CAAB38250}"/>
            </c:ext>
          </c:extLst>
        </c:ser>
        <c:ser>
          <c:idx val="4"/>
          <c:order val="2"/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Hoja1!$A$1:$D$1</c:f>
              <c:strCache>
                <c:ptCount val="4"/>
                <c:pt idx="0">
                  <c:v>Valor total pretensiones</c:v>
                </c:pt>
                <c:pt idx="1">
                  <c:v>Pagos ordenados a la ANI</c:v>
                </c:pt>
                <c:pt idx="2">
                  <c:v>Ahorro ANI </c:v>
                </c:pt>
                <c:pt idx="3">
                  <c:v>Pagos ordenados a favor de la ANI</c:v>
                </c:pt>
              </c:strCache>
            </c:strRef>
          </c:cat>
          <c:val>
            <c:numRef>
              <c:f>Hoja1!$A$6:$D$6</c:f>
              <c:numCache>
                <c:formatCode>_("$"* #,##0.00_);_("$"* \(#,##0.00\);_("$"* "-"??_);_(@_)</c:formatCode>
                <c:ptCount val="4"/>
                <c:pt idx="0">
                  <c:v>25000000000</c:v>
                </c:pt>
                <c:pt idx="1">
                  <c:v>0</c:v>
                </c:pt>
                <c:pt idx="2">
                  <c:v>25000000000</c:v>
                </c:pt>
                <c:pt idx="3">
                  <c:v>3366518411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BD-44E8-9B21-E30CAAB38250}"/>
            </c:ext>
          </c:extLst>
        </c:ser>
        <c:ser>
          <c:idx val="5"/>
          <c:order val="3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Hoja1!$A$1:$D$1</c:f>
              <c:strCache>
                <c:ptCount val="4"/>
                <c:pt idx="0">
                  <c:v>Valor total pretensiones</c:v>
                </c:pt>
                <c:pt idx="1">
                  <c:v>Pagos ordenados a la ANI</c:v>
                </c:pt>
                <c:pt idx="2">
                  <c:v>Ahorro ANI </c:v>
                </c:pt>
                <c:pt idx="3">
                  <c:v>Pagos ordenados a favor de la ANI</c:v>
                </c:pt>
              </c:strCache>
            </c:strRef>
          </c:cat>
          <c:val>
            <c:numRef>
              <c:f>Hoja1!$A$7:$D$7</c:f>
              <c:numCache>
                <c:formatCode>_("$"* #,##0.00_);_("$"* \(#,##0.00\);_("$"* "-"??_);_(@_)</c:formatCode>
                <c:ptCount val="4"/>
                <c:pt idx="0">
                  <c:v>37568485877</c:v>
                </c:pt>
                <c:pt idx="1">
                  <c:v>0</c:v>
                </c:pt>
                <c:pt idx="2">
                  <c:v>37568485877</c:v>
                </c:pt>
                <c:pt idx="3">
                  <c:v>11392439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BD-44E8-9B21-E30CAAB38250}"/>
            </c:ext>
          </c:extLst>
        </c:ser>
        <c:ser>
          <c:idx val="9"/>
          <c:order val="4"/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Hoja1!$A$1:$D$1</c:f>
              <c:strCache>
                <c:ptCount val="4"/>
                <c:pt idx="0">
                  <c:v>Valor total pretensiones</c:v>
                </c:pt>
                <c:pt idx="1">
                  <c:v>Pagos ordenados a la ANI</c:v>
                </c:pt>
                <c:pt idx="2">
                  <c:v>Ahorro ANI </c:v>
                </c:pt>
                <c:pt idx="3">
                  <c:v>Pagos ordenados a favor de la ANI</c:v>
                </c:pt>
              </c:strCache>
            </c:strRef>
          </c:cat>
          <c:val>
            <c:numRef>
              <c:f>Hoja1!$A$11:$D$11</c:f>
              <c:numCache>
                <c:formatCode>_("$"* #,##0.00_);_("$"* \(#,##0.00\);_("$"* "-"??_);_(@_)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162786652690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BD-44E8-9B21-E30CAAB38250}"/>
            </c:ext>
          </c:extLst>
        </c:ser>
        <c:ser>
          <c:idx val="10"/>
          <c:order val="5"/>
          <c:spPr>
            <a:solidFill>
              <a:schemeClr val="accent5">
                <a:tint val="42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/>
                      <a:t>$4.933</a:t>
                    </a:r>
                  </a:p>
                  <a:p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BD-44E8-9B21-E30CAAB3825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/>
                      <a:t>$368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BD-44E8-9B21-E30CAAB3825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/>
                      <a:t>$4.565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7BD-44E8-9B21-E30CAAB382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/>
                      <a:t>$205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46-4B25-9B59-C837AD4651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Hoja1!$A$1:$D$1</c:f>
              <c:strCache>
                <c:ptCount val="4"/>
                <c:pt idx="0">
                  <c:v>Valor total pretensiones</c:v>
                </c:pt>
                <c:pt idx="1">
                  <c:v>Pagos ordenados a la ANI</c:v>
                </c:pt>
                <c:pt idx="2">
                  <c:v>Ahorro ANI </c:v>
                </c:pt>
                <c:pt idx="3">
                  <c:v>Pagos ordenados a favor de la ANI</c:v>
                </c:pt>
              </c:strCache>
            </c:strRef>
          </c:cat>
          <c:val>
            <c:numRef>
              <c:f>Hoja1!$A$12:$D$12</c:f>
              <c:numCache>
                <c:formatCode>_("$"* #,##0.00_);_("$"* \(#,##0.00\);_("$"* "-"??_);_(@_)</c:formatCode>
                <c:ptCount val="4"/>
                <c:pt idx="0">
                  <c:v>4646644421473</c:v>
                </c:pt>
                <c:pt idx="1">
                  <c:v>244228180772.66998</c:v>
                </c:pt>
                <c:pt idx="2">
                  <c:v>4565202893390.3301</c:v>
                </c:pt>
                <c:pt idx="3">
                  <c:v>205658802307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BD-44E8-9B21-E30CAAB382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43453167"/>
        <c:axId val="1758025983"/>
      </c:barChart>
      <c:catAx>
        <c:axId val="1843453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s-CO"/>
          </a:p>
        </c:txPr>
        <c:crossAx val="1758025983"/>
        <c:crosses val="autoZero"/>
        <c:auto val="1"/>
        <c:lblAlgn val="ctr"/>
        <c:lblOffset val="100"/>
        <c:noMultiLvlLbl val="0"/>
      </c:catAx>
      <c:valAx>
        <c:axId val="17580259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1843453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3B9F8-EF09-4806-889D-58644346064B}" type="doc">
      <dgm:prSet loTypeId="urn:microsoft.com/office/officeart/2005/8/layout/arrow6" loCatId="process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0D8DF8B6-8EB1-446C-B104-A5293E3921F5}">
      <dgm:prSet phldrT="[Texto]" custT="1"/>
      <dgm:spPr/>
      <dgm:t>
        <a:bodyPr/>
        <a:lstStyle/>
        <a:p>
          <a:r>
            <a:rPr lang="es-CO" sz="2000" b="1" dirty="0">
              <a:solidFill>
                <a:srgbClr val="00B050"/>
              </a:solidFill>
            </a:rPr>
            <a:t>240</a:t>
          </a:r>
          <a:r>
            <a:rPr lang="es-CO" sz="2000" dirty="0">
              <a:solidFill>
                <a:srgbClr val="00B050"/>
              </a:solidFill>
            </a:rPr>
            <a:t> </a:t>
          </a:r>
          <a:r>
            <a:rPr lang="es-CO" sz="2000" dirty="0"/>
            <a:t>empleos en planta</a:t>
          </a:r>
        </a:p>
      </dgm:t>
    </dgm:pt>
    <dgm:pt modelId="{A288B877-D2D4-42DC-995C-37B5476A2218}" type="parTrans" cxnId="{07EEBC6C-1E80-4188-9CA3-5179BA8C6036}">
      <dgm:prSet/>
      <dgm:spPr/>
      <dgm:t>
        <a:bodyPr/>
        <a:lstStyle/>
        <a:p>
          <a:endParaRPr lang="es-CO" sz="2000"/>
        </a:p>
      </dgm:t>
    </dgm:pt>
    <dgm:pt modelId="{6624D80E-B9CF-4F7A-AF60-8054FE19645D}" type="sibTrans" cxnId="{07EEBC6C-1E80-4188-9CA3-5179BA8C6036}">
      <dgm:prSet/>
      <dgm:spPr/>
      <dgm:t>
        <a:bodyPr/>
        <a:lstStyle/>
        <a:p>
          <a:endParaRPr lang="es-CO" sz="2000"/>
        </a:p>
      </dgm:t>
    </dgm:pt>
    <dgm:pt modelId="{5034459E-7979-467E-835C-FC31E6F9A5AB}">
      <dgm:prSet phldrT="[Texto]" custT="1"/>
      <dgm:spPr/>
      <dgm:t>
        <a:bodyPr/>
        <a:lstStyle/>
        <a:p>
          <a:r>
            <a:rPr lang="es-CO" sz="2000" b="1" dirty="0">
              <a:solidFill>
                <a:srgbClr val="FFC000"/>
              </a:solidFill>
            </a:rPr>
            <a:t>52%</a:t>
          </a:r>
          <a:r>
            <a:rPr lang="es-CO" sz="2000" b="1" dirty="0">
              <a:solidFill>
                <a:schemeClr val="tx1"/>
              </a:solidFill>
            </a:rPr>
            <a:t> </a:t>
          </a:r>
          <a:r>
            <a:rPr lang="es-CO" sz="2000" dirty="0"/>
            <a:t>ocupado por mujeres</a:t>
          </a:r>
        </a:p>
      </dgm:t>
    </dgm:pt>
    <dgm:pt modelId="{3B6F1C13-8D0C-46F3-99F3-50020B115B40}" type="parTrans" cxnId="{AC141F31-5128-4060-AA59-ABD5628D170E}">
      <dgm:prSet/>
      <dgm:spPr/>
      <dgm:t>
        <a:bodyPr/>
        <a:lstStyle/>
        <a:p>
          <a:endParaRPr lang="es-CO" sz="2000"/>
        </a:p>
      </dgm:t>
    </dgm:pt>
    <dgm:pt modelId="{4E340434-07E2-4F86-8EF6-AEAE64769331}" type="sibTrans" cxnId="{AC141F31-5128-4060-AA59-ABD5628D170E}">
      <dgm:prSet/>
      <dgm:spPr/>
      <dgm:t>
        <a:bodyPr/>
        <a:lstStyle/>
        <a:p>
          <a:endParaRPr lang="es-CO" sz="2000"/>
        </a:p>
      </dgm:t>
    </dgm:pt>
    <dgm:pt modelId="{C8B5018B-14AE-4412-B2A1-AB3AE7D9048F}" type="pres">
      <dgm:prSet presAssocID="{ECA3B9F8-EF09-4806-889D-58644346064B}" presName="compositeShape" presStyleCnt="0">
        <dgm:presLayoutVars>
          <dgm:chMax val="2"/>
          <dgm:dir/>
          <dgm:resizeHandles val="exact"/>
        </dgm:presLayoutVars>
      </dgm:prSet>
      <dgm:spPr/>
    </dgm:pt>
    <dgm:pt modelId="{3BFA9C4D-B9CF-44E1-90E2-653FCBC6F7D1}" type="pres">
      <dgm:prSet presAssocID="{ECA3B9F8-EF09-4806-889D-58644346064B}" presName="ribbon" presStyleLbl="node1" presStyleIdx="0" presStyleCn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/>
      </dgm:spPr>
    </dgm:pt>
    <dgm:pt modelId="{DEBC6DB4-E515-44FD-B404-7F95EA647445}" type="pres">
      <dgm:prSet presAssocID="{ECA3B9F8-EF09-4806-889D-58644346064B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96F01E88-8122-4237-ACCB-EDA85EEF3189}" type="pres">
      <dgm:prSet presAssocID="{ECA3B9F8-EF09-4806-889D-58644346064B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2145A20-1F1A-4E92-99B0-74251BDDB130}" type="presOf" srcId="{ECA3B9F8-EF09-4806-889D-58644346064B}" destId="{C8B5018B-14AE-4412-B2A1-AB3AE7D9048F}" srcOrd="0" destOrd="0" presId="urn:microsoft.com/office/officeart/2005/8/layout/arrow6"/>
    <dgm:cxn modelId="{AC141F31-5128-4060-AA59-ABD5628D170E}" srcId="{ECA3B9F8-EF09-4806-889D-58644346064B}" destId="{5034459E-7979-467E-835C-FC31E6F9A5AB}" srcOrd="1" destOrd="0" parTransId="{3B6F1C13-8D0C-46F3-99F3-50020B115B40}" sibTransId="{4E340434-07E2-4F86-8EF6-AEAE64769331}"/>
    <dgm:cxn modelId="{475F6632-3B5E-4CCE-862D-875B6A62FDF9}" type="presOf" srcId="{5034459E-7979-467E-835C-FC31E6F9A5AB}" destId="{96F01E88-8122-4237-ACCB-EDA85EEF3189}" srcOrd="0" destOrd="0" presId="urn:microsoft.com/office/officeart/2005/8/layout/arrow6"/>
    <dgm:cxn modelId="{07EEBC6C-1E80-4188-9CA3-5179BA8C6036}" srcId="{ECA3B9F8-EF09-4806-889D-58644346064B}" destId="{0D8DF8B6-8EB1-446C-B104-A5293E3921F5}" srcOrd="0" destOrd="0" parTransId="{A288B877-D2D4-42DC-995C-37B5476A2218}" sibTransId="{6624D80E-B9CF-4F7A-AF60-8054FE19645D}"/>
    <dgm:cxn modelId="{16D323A7-0340-4FA2-8529-16F4E5C41D7B}" type="presOf" srcId="{0D8DF8B6-8EB1-446C-B104-A5293E3921F5}" destId="{DEBC6DB4-E515-44FD-B404-7F95EA647445}" srcOrd="0" destOrd="0" presId="urn:microsoft.com/office/officeart/2005/8/layout/arrow6"/>
    <dgm:cxn modelId="{37BA90B1-88F8-4298-9C34-458B1F8EC2B6}" type="presParOf" srcId="{C8B5018B-14AE-4412-B2A1-AB3AE7D9048F}" destId="{3BFA9C4D-B9CF-44E1-90E2-653FCBC6F7D1}" srcOrd="0" destOrd="0" presId="urn:microsoft.com/office/officeart/2005/8/layout/arrow6"/>
    <dgm:cxn modelId="{A03DA8F6-8B9A-4572-9EC6-83AB4321D40D}" type="presParOf" srcId="{C8B5018B-14AE-4412-B2A1-AB3AE7D9048F}" destId="{DEBC6DB4-E515-44FD-B404-7F95EA647445}" srcOrd="1" destOrd="0" presId="urn:microsoft.com/office/officeart/2005/8/layout/arrow6"/>
    <dgm:cxn modelId="{BE4400B4-A6C7-4135-8BE4-53178422DAA6}" type="presParOf" srcId="{C8B5018B-14AE-4412-B2A1-AB3AE7D9048F}" destId="{96F01E88-8122-4237-ACCB-EDA85EEF3189}" srcOrd="2" destOrd="0" presId="urn:microsoft.com/office/officeart/2005/8/layout/arrow6"/>
  </dgm:cxnLst>
  <dgm:bg>
    <a:solidFill>
      <a:srgbClr val="DCEBFB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AC1535-A369-40AC-9C28-21EDAA1D59C8}" type="doc">
      <dgm:prSet loTypeId="urn:microsoft.com/office/officeart/2005/8/layout/process4" loCatId="process" qsTypeId="urn:microsoft.com/office/officeart/2005/8/quickstyle/simple2" qsCatId="simple" csTypeId="urn:microsoft.com/office/officeart/2005/8/colors/accent0_3" csCatId="mainScheme" phldr="1"/>
      <dgm:spPr/>
    </dgm:pt>
    <dgm:pt modelId="{EEABC6E6-F063-48FB-BF31-5CFCDD986B1C}">
      <dgm:prSet phldrT="[Texto]" custT="1"/>
      <dgm:spPr/>
      <dgm:t>
        <a:bodyPr/>
        <a:lstStyle/>
        <a:p>
          <a:r>
            <a:rPr lang="es-MX" sz="1600" b="1">
              <a:latin typeface="Franklin Gothic Book" panose="020B0503020102020204" pitchFamily="34" charset="0"/>
            </a:rPr>
            <a:t>El Plan Institucional de Capacitación </a:t>
          </a:r>
          <a:r>
            <a:rPr lang="es-MX" sz="1600">
              <a:latin typeface="Franklin Gothic Book" panose="020B0503020102020204" pitchFamily="34" charset="0"/>
            </a:rPr>
            <a:t>esta orientado al</a:t>
          </a:r>
          <a:r>
            <a:rPr lang="es-CO" sz="1600">
              <a:latin typeface="Franklin Gothic Book" panose="020B0503020102020204" pitchFamily="34" charset="0"/>
            </a:rPr>
            <a:t> mejoramiento continuo y el logro de los objetivos institucionales a través del fortalecimiento de las competencias laborales, el reconocimiento, el bienestar y la motivación de los servidores públicos.</a:t>
          </a:r>
          <a:r>
            <a:rPr lang="es-MX" sz="1600">
              <a:latin typeface="Franklin Gothic Book" panose="020B0503020102020204" pitchFamily="34" charset="0"/>
            </a:rPr>
            <a:t> </a:t>
          </a:r>
          <a:endParaRPr lang="es-CO" sz="1600" dirty="0"/>
        </a:p>
      </dgm:t>
    </dgm:pt>
    <dgm:pt modelId="{AB0F3369-6EEE-4AC2-834F-677F4F2A467F}" type="parTrans" cxnId="{384CEA25-9745-4950-B992-FE3C9420EFA5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25B76DBD-26DE-4026-BF89-23205489EF95}" type="sibTrans" cxnId="{384CEA25-9745-4950-B992-FE3C9420EFA5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1CD10BF8-6A27-4E3B-8515-6C37F2DB0CED}">
      <dgm:prSet custT="1"/>
      <dgm:spPr/>
      <dgm:t>
        <a:bodyPr/>
        <a:lstStyle/>
        <a:p>
          <a:r>
            <a:rPr lang="es-MX" sz="1600" b="1" dirty="0">
              <a:latin typeface="Franklin Gothic Book" panose="020B0503020102020204" pitchFamily="34" charset="0"/>
            </a:rPr>
            <a:t>$100.000.000 </a:t>
          </a:r>
          <a:r>
            <a:rPr lang="es-MX" sz="1600" dirty="0">
              <a:latin typeface="Franklin Gothic Book" panose="020B0503020102020204" pitchFamily="34" charset="0"/>
            </a:rPr>
            <a:t>Invertidos con la Universidad Nacional para realizar las capacitaciones en </a:t>
          </a:r>
          <a:r>
            <a:rPr lang="es-MX" sz="1600" b="1" dirty="0">
              <a:latin typeface="Franklin Gothic Book" panose="020B0503020102020204" pitchFamily="34" charset="0"/>
            </a:rPr>
            <a:t>6 temas </a:t>
          </a:r>
          <a:r>
            <a:rPr lang="es-MX" sz="1600" dirty="0">
              <a:latin typeface="Franklin Gothic Book" panose="020B0503020102020204" pitchFamily="34" charset="0"/>
            </a:rPr>
            <a:t>específicos así: Curso Planeación Estratégica, Gerencia de Proyectos, Taller </a:t>
          </a:r>
          <a:r>
            <a:rPr lang="es-MX" sz="1600" dirty="0" err="1">
              <a:latin typeface="Franklin Gothic Book" panose="020B0503020102020204" pitchFamily="34" charset="0"/>
            </a:rPr>
            <a:t>Compliance</a:t>
          </a:r>
          <a:r>
            <a:rPr lang="es-MX" sz="1600" dirty="0">
              <a:latin typeface="Franklin Gothic Book" panose="020B0503020102020204" pitchFamily="34" charset="0"/>
            </a:rPr>
            <a:t>, Diplomado Concesiones de Infraestructura Intermodal de Transporte, Habilidades Gerenciales y Supervisión de Contratos.</a:t>
          </a:r>
        </a:p>
      </dgm:t>
    </dgm:pt>
    <dgm:pt modelId="{9ADA2363-9A22-486E-A065-8DE4B9E0CA48}" type="parTrans" cxnId="{E5C05467-70B2-4980-BF52-3D5F4CE1B24C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FA02ABDF-F79C-4C62-9884-82844344FAED}" type="sibTrans" cxnId="{E5C05467-70B2-4980-BF52-3D5F4CE1B24C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8FEE7CFC-E64F-488F-8D5E-CD1EE4F1E8C9}" type="pres">
      <dgm:prSet presAssocID="{CBAC1535-A369-40AC-9C28-21EDAA1D59C8}" presName="Name0" presStyleCnt="0">
        <dgm:presLayoutVars>
          <dgm:dir/>
          <dgm:animLvl val="lvl"/>
          <dgm:resizeHandles val="exact"/>
        </dgm:presLayoutVars>
      </dgm:prSet>
      <dgm:spPr/>
    </dgm:pt>
    <dgm:pt modelId="{F3C8DA94-D4A2-4844-BBED-0314B1012690}" type="pres">
      <dgm:prSet presAssocID="{1CD10BF8-6A27-4E3B-8515-6C37F2DB0CED}" presName="boxAndChildren" presStyleCnt="0"/>
      <dgm:spPr/>
    </dgm:pt>
    <dgm:pt modelId="{4EE8D5A6-1D7C-49BB-B959-DEC1450672C1}" type="pres">
      <dgm:prSet presAssocID="{1CD10BF8-6A27-4E3B-8515-6C37F2DB0CED}" presName="parentTextBox" presStyleLbl="node1" presStyleIdx="0" presStyleCnt="2"/>
      <dgm:spPr/>
    </dgm:pt>
    <dgm:pt modelId="{8D63EF10-20BE-4CD0-9034-647C5FD082E9}" type="pres">
      <dgm:prSet presAssocID="{25B76DBD-26DE-4026-BF89-23205489EF95}" presName="sp" presStyleCnt="0"/>
      <dgm:spPr/>
    </dgm:pt>
    <dgm:pt modelId="{02BC6225-9940-4FE9-80D4-594EA0443F65}" type="pres">
      <dgm:prSet presAssocID="{EEABC6E6-F063-48FB-BF31-5CFCDD986B1C}" presName="arrowAndChildren" presStyleCnt="0"/>
      <dgm:spPr/>
    </dgm:pt>
    <dgm:pt modelId="{181B7D45-DFCB-4947-A827-8C19D85B86CA}" type="pres">
      <dgm:prSet presAssocID="{EEABC6E6-F063-48FB-BF31-5CFCDD986B1C}" presName="parentTextArrow" presStyleLbl="node1" presStyleIdx="1" presStyleCnt="2" custLinFactNeighborX="2195" custLinFactNeighborY="-74"/>
      <dgm:spPr/>
    </dgm:pt>
  </dgm:ptLst>
  <dgm:cxnLst>
    <dgm:cxn modelId="{384CEA25-9745-4950-B992-FE3C9420EFA5}" srcId="{CBAC1535-A369-40AC-9C28-21EDAA1D59C8}" destId="{EEABC6E6-F063-48FB-BF31-5CFCDD986B1C}" srcOrd="0" destOrd="0" parTransId="{AB0F3369-6EEE-4AC2-834F-677F4F2A467F}" sibTransId="{25B76DBD-26DE-4026-BF89-23205489EF95}"/>
    <dgm:cxn modelId="{F148E52C-2383-492D-BA3C-28B1EAD364E2}" type="presOf" srcId="{1CD10BF8-6A27-4E3B-8515-6C37F2DB0CED}" destId="{4EE8D5A6-1D7C-49BB-B959-DEC1450672C1}" srcOrd="0" destOrd="0" presId="urn:microsoft.com/office/officeart/2005/8/layout/process4"/>
    <dgm:cxn modelId="{E5C05467-70B2-4980-BF52-3D5F4CE1B24C}" srcId="{CBAC1535-A369-40AC-9C28-21EDAA1D59C8}" destId="{1CD10BF8-6A27-4E3B-8515-6C37F2DB0CED}" srcOrd="1" destOrd="0" parTransId="{9ADA2363-9A22-486E-A065-8DE4B9E0CA48}" sibTransId="{FA02ABDF-F79C-4C62-9884-82844344FAED}"/>
    <dgm:cxn modelId="{9E2B9AD0-BB80-4D74-AC36-090B40E8C02D}" type="presOf" srcId="{EEABC6E6-F063-48FB-BF31-5CFCDD986B1C}" destId="{181B7D45-DFCB-4947-A827-8C19D85B86CA}" srcOrd="0" destOrd="0" presId="urn:microsoft.com/office/officeart/2005/8/layout/process4"/>
    <dgm:cxn modelId="{E96323E0-AB44-463E-9429-6B5C9DFB10E0}" type="presOf" srcId="{CBAC1535-A369-40AC-9C28-21EDAA1D59C8}" destId="{8FEE7CFC-E64F-488F-8D5E-CD1EE4F1E8C9}" srcOrd="0" destOrd="0" presId="urn:microsoft.com/office/officeart/2005/8/layout/process4"/>
    <dgm:cxn modelId="{66EC9940-8DD8-476D-8AC4-D9F805F921AC}" type="presParOf" srcId="{8FEE7CFC-E64F-488F-8D5E-CD1EE4F1E8C9}" destId="{F3C8DA94-D4A2-4844-BBED-0314B1012690}" srcOrd="0" destOrd="0" presId="urn:microsoft.com/office/officeart/2005/8/layout/process4"/>
    <dgm:cxn modelId="{D5ED0092-D1C9-4F4A-BA47-8A278D1BA1A2}" type="presParOf" srcId="{F3C8DA94-D4A2-4844-BBED-0314B1012690}" destId="{4EE8D5A6-1D7C-49BB-B959-DEC1450672C1}" srcOrd="0" destOrd="0" presId="urn:microsoft.com/office/officeart/2005/8/layout/process4"/>
    <dgm:cxn modelId="{3EA82377-0924-4E19-8A60-1070BD5F0D20}" type="presParOf" srcId="{8FEE7CFC-E64F-488F-8D5E-CD1EE4F1E8C9}" destId="{8D63EF10-20BE-4CD0-9034-647C5FD082E9}" srcOrd="1" destOrd="0" presId="urn:microsoft.com/office/officeart/2005/8/layout/process4"/>
    <dgm:cxn modelId="{C451DCC6-4164-4F69-9672-357D379C3496}" type="presParOf" srcId="{8FEE7CFC-E64F-488F-8D5E-CD1EE4F1E8C9}" destId="{02BC6225-9940-4FE9-80D4-594EA0443F65}" srcOrd="2" destOrd="0" presId="urn:microsoft.com/office/officeart/2005/8/layout/process4"/>
    <dgm:cxn modelId="{960D6FA4-F978-4541-8F7D-517049E25115}" type="presParOf" srcId="{02BC6225-9940-4FE9-80D4-594EA0443F65}" destId="{181B7D45-DFCB-4947-A827-8C19D85B86CA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DFB6B9-FB71-4AE7-BFD6-155CA3D8421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82A158AF-AC77-4284-9EAB-F1CAA52E16B8}">
      <dgm:prSet phldrT="[Texto]"/>
      <dgm:spPr/>
      <dgm:t>
        <a:bodyPr/>
        <a:lstStyle/>
        <a:p>
          <a:r>
            <a:rPr lang="es-MX" dirty="0">
              <a:latin typeface="Franklin Gothic Book" panose="020B0503020102020204" pitchFamily="34" charset="0"/>
            </a:rPr>
            <a:t>Para la Vigencia 2019 el Plan Estratégico de Talento Humano se orientó a la implementación de la estrategia </a:t>
          </a:r>
          <a:r>
            <a:rPr lang="es-MX" b="1" dirty="0">
              <a:latin typeface="Franklin Gothic Book" panose="020B0503020102020204" pitchFamily="34" charset="0"/>
            </a:rPr>
            <a:t>“La Felicidad en el Trabajo”.</a:t>
          </a:r>
          <a:endParaRPr lang="es-CO" dirty="0"/>
        </a:p>
      </dgm:t>
    </dgm:pt>
    <dgm:pt modelId="{3A6A8069-8239-4E2F-8A84-133CBB096749}" type="parTrans" cxnId="{8BC47276-3525-471C-8530-83D6CC92B926}">
      <dgm:prSet/>
      <dgm:spPr/>
      <dgm:t>
        <a:bodyPr/>
        <a:lstStyle/>
        <a:p>
          <a:endParaRPr lang="es-CO"/>
        </a:p>
      </dgm:t>
    </dgm:pt>
    <dgm:pt modelId="{A26F55D3-95A1-48B7-BB7A-705B3EC89D1B}" type="sibTrans" cxnId="{8BC47276-3525-471C-8530-83D6CC92B926}">
      <dgm:prSet/>
      <dgm:spPr/>
      <dgm:t>
        <a:bodyPr/>
        <a:lstStyle/>
        <a:p>
          <a:endParaRPr lang="es-CO"/>
        </a:p>
      </dgm:t>
    </dgm:pt>
    <dgm:pt modelId="{B72836C3-368D-487A-93BA-280B903BF498}">
      <dgm:prSet/>
      <dgm:spPr/>
      <dgm:t>
        <a:bodyPr/>
        <a:lstStyle/>
        <a:p>
          <a:r>
            <a:rPr lang="es-MX" b="1" dirty="0">
              <a:latin typeface="Franklin Gothic Book" panose="020B0503020102020204" pitchFamily="34" charset="0"/>
            </a:rPr>
            <a:t>El Plan de Estímulos, Bienestar e Incentivos </a:t>
          </a:r>
          <a:r>
            <a:rPr lang="es-MX" dirty="0">
              <a:latin typeface="Franklin Gothic Book" panose="020B0503020102020204" pitchFamily="34" charset="0"/>
            </a:rPr>
            <a:t>está orientado a promover un desempeño exitoso, motivar el compromiso y fortalecer la cultura organizacional de los servidores públicos de la Agencia, a través de sus programas orientados a la promoción de los servicios sociales y la calidad de vida laboral.</a:t>
          </a:r>
          <a:endParaRPr lang="es-MX" b="1" dirty="0">
            <a:latin typeface="Franklin Gothic Book" panose="020B0503020102020204" pitchFamily="34" charset="0"/>
          </a:endParaRPr>
        </a:p>
      </dgm:t>
    </dgm:pt>
    <dgm:pt modelId="{16EB7AA9-5E98-4A90-BA11-39CFFED38AA7}" type="parTrans" cxnId="{A3A6B46A-5E0F-4D8F-8089-98EFA3AB3D30}">
      <dgm:prSet/>
      <dgm:spPr/>
      <dgm:t>
        <a:bodyPr/>
        <a:lstStyle/>
        <a:p>
          <a:endParaRPr lang="es-CO"/>
        </a:p>
      </dgm:t>
    </dgm:pt>
    <dgm:pt modelId="{2FBB6228-8B99-46FA-938D-72C13654088B}" type="sibTrans" cxnId="{A3A6B46A-5E0F-4D8F-8089-98EFA3AB3D30}">
      <dgm:prSet/>
      <dgm:spPr/>
      <dgm:t>
        <a:bodyPr/>
        <a:lstStyle/>
        <a:p>
          <a:endParaRPr lang="es-CO"/>
        </a:p>
      </dgm:t>
    </dgm:pt>
    <dgm:pt modelId="{F9115CFA-D76D-479C-A0FF-1EF9B9AC4830}">
      <dgm:prSet/>
      <dgm:spPr/>
      <dgm:t>
        <a:bodyPr/>
        <a:lstStyle/>
        <a:p>
          <a:r>
            <a:rPr lang="es-MX" b="1" dirty="0">
              <a:latin typeface="Franklin Gothic Book" panose="020B0503020102020204" pitchFamily="34" charset="0"/>
            </a:rPr>
            <a:t>Auxilios Educativos, </a:t>
          </a:r>
          <a:r>
            <a:rPr lang="es-MX" dirty="0">
              <a:latin typeface="Franklin Gothic Book" panose="020B0503020102020204" pitchFamily="34" charset="0"/>
            </a:rPr>
            <a:t>por primera vez en la entidad se destinaron recursos para Auxilios Educativos para beneficiar a los servidores públicos de carrera administrativa, de conformidad con la normatividad vigente.</a:t>
          </a:r>
        </a:p>
      </dgm:t>
    </dgm:pt>
    <dgm:pt modelId="{94EA98DC-608A-40E7-878B-BA6CA6E23378}" type="parTrans" cxnId="{6046B110-2DF3-4B32-8EC8-63868066AB79}">
      <dgm:prSet/>
      <dgm:spPr/>
      <dgm:t>
        <a:bodyPr/>
        <a:lstStyle/>
        <a:p>
          <a:endParaRPr lang="es-CO"/>
        </a:p>
      </dgm:t>
    </dgm:pt>
    <dgm:pt modelId="{DB23B04C-B5CA-44C2-AAE5-746B1EF50533}" type="sibTrans" cxnId="{6046B110-2DF3-4B32-8EC8-63868066AB79}">
      <dgm:prSet/>
      <dgm:spPr/>
      <dgm:t>
        <a:bodyPr/>
        <a:lstStyle/>
        <a:p>
          <a:endParaRPr lang="es-CO"/>
        </a:p>
      </dgm:t>
    </dgm:pt>
    <dgm:pt modelId="{01259254-F43F-484F-9326-512D9D6ED9AF}">
      <dgm:prSet/>
      <dgm:spPr/>
      <dgm:t>
        <a:bodyPr/>
        <a:lstStyle/>
        <a:p>
          <a:r>
            <a:rPr lang="es-MX" b="1" dirty="0">
              <a:latin typeface="Franklin Gothic Book" panose="020B0503020102020204" pitchFamily="34" charset="0"/>
            </a:rPr>
            <a:t>El Plan de Seguridad y Salud en el Trabajo </a:t>
          </a:r>
          <a:r>
            <a:rPr lang="es-MX" dirty="0">
              <a:latin typeface="Franklin Gothic Book" panose="020B0503020102020204" pitchFamily="34" charset="0"/>
            </a:rPr>
            <a:t>esta orientado a lograr condiciones de trabajo seguras y saludables en la entidad, a través de la promoción de la salud y de la identificación, evaluación y control de los riesgos ocupacionales.    </a:t>
          </a:r>
        </a:p>
      </dgm:t>
    </dgm:pt>
    <dgm:pt modelId="{D9997976-5478-40C7-95D8-026A3E37260A}" type="parTrans" cxnId="{27C015D8-F384-47E3-AB8C-3196D893B732}">
      <dgm:prSet/>
      <dgm:spPr/>
      <dgm:t>
        <a:bodyPr/>
        <a:lstStyle/>
        <a:p>
          <a:endParaRPr lang="es-CO"/>
        </a:p>
      </dgm:t>
    </dgm:pt>
    <dgm:pt modelId="{E4DF1D18-5CF4-403C-946E-B26F8FA9B1E2}" type="sibTrans" cxnId="{27C015D8-F384-47E3-AB8C-3196D893B732}">
      <dgm:prSet/>
      <dgm:spPr/>
      <dgm:t>
        <a:bodyPr/>
        <a:lstStyle/>
        <a:p>
          <a:endParaRPr lang="es-CO"/>
        </a:p>
      </dgm:t>
    </dgm:pt>
    <dgm:pt modelId="{982E8FA1-FFE7-40E5-9BC1-00AC78A1DBDE}" type="pres">
      <dgm:prSet presAssocID="{9BDFB6B9-FB71-4AE7-BFD6-155CA3D84215}" presName="linear" presStyleCnt="0">
        <dgm:presLayoutVars>
          <dgm:animLvl val="lvl"/>
          <dgm:resizeHandles val="exact"/>
        </dgm:presLayoutVars>
      </dgm:prSet>
      <dgm:spPr/>
    </dgm:pt>
    <dgm:pt modelId="{43B63877-FB9E-49AF-9F48-F601C3E68A0D}" type="pres">
      <dgm:prSet presAssocID="{82A158AF-AC77-4284-9EAB-F1CAA52E16B8}" presName="parentText" presStyleLbl="node1" presStyleIdx="0" presStyleCnt="4" custLinFactNeighborX="-19997" custLinFactNeighborY="-87054">
        <dgm:presLayoutVars>
          <dgm:chMax val="0"/>
          <dgm:bulletEnabled val="1"/>
        </dgm:presLayoutVars>
      </dgm:prSet>
      <dgm:spPr/>
    </dgm:pt>
    <dgm:pt modelId="{7ABFCE4E-41CF-4F10-8C24-F52B5BC479C2}" type="pres">
      <dgm:prSet presAssocID="{A26F55D3-95A1-48B7-BB7A-705B3EC89D1B}" presName="spacer" presStyleCnt="0"/>
      <dgm:spPr/>
    </dgm:pt>
    <dgm:pt modelId="{70D0B1C7-0224-4D50-AE38-F76C1BB7F6DF}" type="pres">
      <dgm:prSet presAssocID="{B72836C3-368D-487A-93BA-280B903BF49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1192428-2EE3-4EC5-9248-9933F00BE4FC}" type="pres">
      <dgm:prSet presAssocID="{2FBB6228-8B99-46FA-938D-72C13654088B}" presName="spacer" presStyleCnt="0"/>
      <dgm:spPr/>
    </dgm:pt>
    <dgm:pt modelId="{019F678A-9467-404E-BA46-20D4DB90C46A}" type="pres">
      <dgm:prSet presAssocID="{F9115CFA-D76D-479C-A0FF-1EF9B9AC483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6F86457-65F8-4F42-9E53-2516926F67AA}" type="pres">
      <dgm:prSet presAssocID="{DB23B04C-B5CA-44C2-AAE5-746B1EF50533}" presName="spacer" presStyleCnt="0"/>
      <dgm:spPr/>
    </dgm:pt>
    <dgm:pt modelId="{7064DC67-C395-4B84-942B-9064D31EAFD7}" type="pres">
      <dgm:prSet presAssocID="{01259254-F43F-484F-9326-512D9D6ED9A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046B110-2DF3-4B32-8EC8-63868066AB79}" srcId="{9BDFB6B9-FB71-4AE7-BFD6-155CA3D84215}" destId="{F9115CFA-D76D-479C-A0FF-1EF9B9AC4830}" srcOrd="2" destOrd="0" parTransId="{94EA98DC-608A-40E7-878B-BA6CA6E23378}" sibTransId="{DB23B04C-B5CA-44C2-AAE5-746B1EF50533}"/>
    <dgm:cxn modelId="{5032F043-DDEE-440E-BF6A-19E628EEFFC5}" type="presOf" srcId="{01259254-F43F-484F-9326-512D9D6ED9AF}" destId="{7064DC67-C395-4B84-942B-9064D31EAFD7}" srcOrd="0" destOrd="0" presId="urn:microsoft.com/office/officeart/2005/8/layout/vList2"/>
    <dgm:cxn modelId="{A3A6B46A-5E0F-4D8F-8089-98EFA3AB3D30}" srcId="{9BDFB6B9-FB71-4AE7-BFD6-155CA3D84215}" destId="{B72836C3-368D-487A-93BA-280B903BF498}" srcOrd="1" destOrd="0" parTransId="{16EB7AA9-5E98-4A90-BA11-39CFFED38AA7}" sibTransId="{2FBB6228-8B99-46FA-938D-72C13654088B}"/>
    <dgm:cxn modelId="{8BC47276-3525-471C-8530-83D6CC92B926}" srcId="{9BDFB6B9-FB71-4AE7-BFD6-155CA3D84215}" destId="{82A158AF-AC77-4284-9EAB-F1CAA52E16B8}" srcOrd="0" destOrd="0" parTransId="{3A6A8069-8239-4E2F-8A84-133CBB096749}" sibTransId="{A26F55D3-95A1-48B7-BB7A-705B3EC89D1B}"/>
    <dgm:cxn modelId="{D31AABB0-35B3-402A-8595-6E0B4121128B}" type="presOf" srcId="{9BDFB6B9-FB71-4AE7-BFD6-155CA3D84215}" destId="{982E8FA1-FFE7-40E5-9BC1-00AC78A1DBDE}" srcOrd="0" destOrd="0" presId="urn:microsoft.com/office/officeart/2005/8/layout/vList2"/>
    <dgm:cxn modelId="{3B1E9DB1-9FA9-4BC6-9C14-4D9D418AEE58}" type="presOf" srcId="{F9115CFA-D76D-479C-A0FF-1EF9B9AC4830}" destId="{019F678A-9467-404E-BA46-20D4DB90C46A}" srcOrd="0" destOrd="0" presId="urn:microsoft.com/office/officeart/2005/8/layout/vList2"/>
    <dgm:cxn modelId="{A3C11ABA-BC20-4F8A-89AE-9D630CF73DF4}" type="presOf" srcId="{B72836C3-368D-487A-93BA-280B903BF498}" destId="{70D0B1C7-0224-4D50-AE38-F76C1BB7F6DF}" srcOrd="0" destOrd="0" presId="urn:microsoft.com/office/officeart/2005/8/layout/vList2"/>
    <dgm:cxn modelId="{9DD9FBCA-BA55-4667-AB2F-8D82FA691775}" type="presOf" srcId="{82A158AF-AC77-4284-9EAB-F1CAA52E16B8}" destId="{43B63877-FB9E-49AF-9F48-F601C3E68A0D}" srcOrd="0" destOrd="0" presId="urn:microsoft.com/office/officeart/2005/8/layout/vList2"/>
    <dgm:cxn modelId="{27C015D8-F384-47E3-AB8C-3196D893B732}" srcId="{9BDFB6B9-FB71-4AE7-BFD6-155CA3D84215}" destId="{01259254-F43F-484F-9326-512D9D6ED9AF}" srcOrd="3" destOrd="0" parTransId="{D9997976-5478-40C7-95D8-026A3E37260A}" sibTransId="{E4DF1D18-5CF4-403C-946E-B26F8FA9B1E2}"/>
    <dgm:cxn modelId="{3216E8EB-F43A-4F45-A235-50634037101E}" type="presParOf" srcId="{982E8FA1-FFE7-40E5-9BC1-00AC78A1DBDE}" destId="{43B63877-FB9E-49AF-9F48-F601C3E68A0D}" srcOrd="0" destOrd="0" presId="urn:microsoft.com/office/officeart/2005/8/layout/vList2"/>
    <dgm:cxn modelId="{A32CB281-C73C-491F-9A56-35C2DF1AFF25}" type="presParOf" srcId="{982E8FA1-FFE7-40E5-9BC1-00AC78A1DBDE}" destId="{7ABFCE4E-41CF-4F10-8C24-F52B5BC479C2}" srcOrd="1" destOrd="0" presId="urn:microsoft.com/office/officeart/2005/8/layout/vList2"/>
    <dgm:cxn modelId="{32BEEDA3-514B-4F63-981B-7FFE16C3A178}" type="presParOf" srcId="{982E8FA1-FFE7-40E5-9BC1-00AC78A1DBDE}" destId="{70D0B1C7-0224-4D50-AE38-F76C1BB7F6DF}" srcOrd="2" destOrd="0" presId="urn:microsoft.com/office/officeart/2005/8/layout/vList2"/>
    <dgm:cxn modelId="{FAF616CD-B6B2-47C4-AD4B-A1439DB6A95F}" type="presParOf" srcId="{982E8FA1-FFE7-40E5-9BC1-00AC78A1DBDE}" destId="{61192428-2EE3-4EC5-9248-9933F00BE4FC}" srcOrd="3" destOrd="0" presId="urn:microsoft.com/office/officeart/2005/8/layout/vList2"/>
    <dgm:cxn modelId="{DB1EC696-638B-4C60-9FE0-F19C84947674}" type="presParOf" srcId="{982E8FA1-FFE7-40E5-9BC1-00AC78A1DBDE}" destId="{019F678A-9467-404E-BA46-20D4DB90C46A}" srcOrd="4" destOrd="0" presId="urn:microsoft.com/office/officeart/2005/8/layout/vList2"/>
    <dgm:cxn modelId="{2C00AF73-95D0-406F-87B0-364031F6FF26}" type="presParOf" srcId="{982E8FA1-FFE7-40E5-9BC1-00AC78A1DBDE}" destId="{56F86457-65F8-4F42-9E53-2516926F67AA}" srcOrd="5" destOrd="0" presId="urn:microsoft.com/office/officeart/2005/8/layout/vList2"/>
    <dgm:cxn modelId="{218320F4-D9D9-4F59-A8F5-9A54B97BCA62}" type="presParOf" srcId="{982E8FA1-FFE7-40E5-9BC1-00AC78A1DBDE}" destId="{7064DC67-C395-4B84-942B-9064D31EAFD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0C7A63-500D-4085-A445-7E69262E84EB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ECAD9B3-9EC6-4C8B-AA2D-B474BD0E8798}">
      <dgm:prSet phldrT="[Texto]"/>
      <dgm:spPr/>
      <dgm:t>
        <a:bodyPr/>
        <a:lstStyle/>
        <a:p>
          <a:r>
            <a:rPr lang="es-CO" b="1" i="1" dirty="0">
              <a:solidFill>
                <a:schemeClr val="bg2"/>
              </a:solidFill>
            </a:rPr>
            <a:t>Conferencias y charlas: </a:t>
          </a:r>
          <a:endParaRPr lang="es-CO" dirty="0"/>
        </a:p>
      </dgm:t>
    </dgm:pt>
    <dgm:pt modelId="{86ABB31A-55EA-4232-8A0B-51928FC44FCB}" type="parTrans" cxnId="{FCA0E969-809E-4E3F-85A0-BAA29CD9006E}">
      <dgm:prSet/>
      <dgm:spPr/>
      <dgm:t>
        <a:bodyPr/>
        <a:lstStyle/>
        <a:p>
          <a:endParaRPr lang="es-CO"/>
        </a:p>
      </dgm:t>
    </dgm:pt>
    <dgm:pt modelId="{C5A753AB-243A-4BC9-A3CF-0AA67ABA7209}" type="sibTrans" cxnId="{FCA0E969-809E-4E3F-85A0-BAA29CD9006E}">
      <dgm:prSet/>
      <dgm:spPr/>
      <dgm:t>
        <a:bodyPr/>
        <a:lstStyle/>
        <a:p>
          <a:endParaRPr lang="es-CO"/>
        </a:p>
      </dgm:t>
    </dgm:pt>
    <dgm:pt modelId="{F9CC32AB-04C3-4EB7-A9B3-55107C23598F}">
      <dgm:prSet phldrT="[Texto]"/>
      <dgm:spPr/>
      <dgm:t>
        <a:bodyPr/>
        <a:lstStyle/>
        <a:p>
          <a:r>
            <a:rPr lang="es-CO" b="1" i="1" dirty="0">
              <a:solidFill>
                <a:schemeClr val="bg2"/>
              </a:solidFill>
            </a:rPr>
            <a:t>+ </a:t>
          </a:r>
          <a:r>
            <a:rPr lang="es-CO" b="1" dirty="0">
              <a:solidFill>
                <a:schemeClr val="bg2"/>
              </a:solidFill>
            </a:rPr>
            <a:t>Equidad de Género incluido en el Plan de Capacitación Anual </a:t>
          </a:r>
          <a:r>
            <a:rPr lang="es-CO" b="1" i="1" dirty="0">
              <a:solidFill>
                <a:schemeClr val="bg2"/>
              </a:solidFill>
            </a:rPr>
            <a:t>con participación de:</a:t>
          </a:r>
          <a:br>
            <a:rPr lang="es-CO" b="1" i="1" dirty="0">
              <a:solidFill>
                <a:schemeClr val="bg2"/>
              </a:solidFill>
            </a:rPr>
          </a:br>
          <a:r>
            <a:rPr lang="es-CO" b="1" i="1" dirty="0">
              <a:solidFill>
                <a:srgbClr val="069169"/>
              </a:solidFill>
            </a:rPr>
            <a:t>-</a:t>
          </a:r>
          <a:r>
            <a:rPr lang="es-CO" b="1" dirty="0">
              <a:solidFill>
                <a:schemeClr val="tx1"/>
              </a:solidFill>
            </a:rPr>
            <a:t>Consejería para la  Mujer de la Presidencia de la Republica.</a:t>
          </a:r>
          <a:endParaRPr lang="es-CO" dirty="0"/>
        </a:p>
      </dgm:t>
    </dgm:pt>
    <dgm:pt modelId="{70A9A7D0-96D4-4AE0-B4EC-91BB43D3549F}" type="parTrans" cxnId="{73D9BD1F-EB6F-463D-8198-5CEEE7978977}">
      <dgm:prSet/>
      <dgm:spPr/>
      <dgm:t>
        <a:bodyPr/>
        <a:lstStyle/>
        <a:p>
          <a:endParaRPr lang="es-CO"/>
        </a:p>
      </dgm:t>
    </dgm:pt>
    <dgm:pt modelId="{4A9D43D1-69BD-4A71-BD84-819B6A69D151}" type="sibTrans" cxnId="{73D9BD1F-EB6F-463D-8198-5CEEE7978977}">
      <dgm:prSet/>
      <dgm:spPr/>
      <dgm:t>
        <a:bodyPr/>
        <a:lstStyle/>
        <a:p>
          <a:endParaRPr lang="es-CO"/>
        </a:p>
      </dgm:t>
    </dgm:pt>
    <dgm:pt modelId="{8D6FF983-57B9-43DC-9455-B77F88EBECDE}">
      <dgm:prSet phldrT="[Texto]"/>
      <dgm:spPr/>
      <dgm:t>
        <a:bodyPr/>
        <a:lstStyle/>
        <a:p>
          <a:r>
            <a:rPr lang="es-CO" b="1" i="1" dirty="0">
              <a:solidFill>
                <a:schemeClr val="bg2"/>
              </a:solidFill>
            </a:rPr>
            <a:t>Encuentros interinstitucionales</a:t>
          </a:r>
          <a:r>
            <a:rPr lang="es-CO" b="1" dirty="0">
              <a:solidFill>
                <a:schemeClr val="bg2"/>
              </a:solidFill>
            </a:rPr>
            <a:t>. </a:t>
          </a:r>
          <a:endParaRPr lang="es-CO" dirty="0"/>
        </a:p>
      </dgm:t>
    </dgm:pt>
    <dgm:pt modelId="{8EA54340-89B7-4984-AB6D-3ECA60A80423}" type="parTrans" cxnId="{6BAA9618-DB65-4070-ADD3-6FD6196CD5B9}">
      <dgm:prSet/>
      <dgm:spPr/>
      <dgm:t>
        <a:bodyPr/>
        <a:lstStyle/>
        <a:p>
          <a:endParaRPr lang="es-CO"/>
        </a:p>
      </dgm:t>
    </dgm:pt>
    <dgm:pt modelId="{E8330A90-B165-4607-89D0-9C87E15F6C0D}" type="sibTrans" cxnId="{6BAA9618-DB65-4070-ADD3-6FD6196CD5B9}">
      <dgm:prSet/>
      <dgm:spPr/>
      <dgm:t>
        <a:bodyPr/>
        <a:lstStyle/>
        <a:p>
          <a:endParaRPr lang="es-CO"/>
        </a:p>
      </dgm:t>
    </dgm:pt>
    <dgm:pt modelId="{A1B86203-B0FD-4CCA-A513-7462CDB71CE0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Solicitud de Asistencia técnica para implementar Política de Equidad de Género.</a:t>
          </a:r>
          <a:endParaRPr lang="es-CO" dirty="0"/>
        </a:p>
      </dgm:t>
    </dgm:pt>
    <dgm:pt modelId="{3ACB0E1F-C28F-4DB8-AA22-3D4877FED312}" type="parTrans" cxnId="{CAC33465-0A9C-4F20-9B81-6E011E3144D6}">
      <dgm:prSet/>
      <dgm:spPr/>
      <dgm:t>
        <a:bodyPr/>
        <a:lstStyle/>
        <a:p>
          <a:endParaRPr lang="es-CO"/>
        </a:p>
      </dgm:t>
    </dgm:pt>
    <dgm:pt modelId="{83459B6E-E722-4410-A545-6244D9BEA974}" type="sibTrans" cxnId="{CAC33465-0A9C-4F20-9B81-6E011E3144D6}">
      <dgm:prSet/>
      <dgm:spPr/>
      <dgm:t>
        <a:bodyPr/>
        <a:lstStyle/>
        <a:p>
          <a:endParaRPr lang="es-CO"/>
        </a:p>
      </dgm:t>
    </dgm:pt>
    <dgm:pt modelId="{2D0C5E60-40B8-4625-9480-DB184C19D4B6}">
      <dgm:prSet phldrT="[Texto]"/>
      <dgm:spPr/>
      <dgm:t>
        <a:bodyPr/>
        <a:lstStyle/>
        <a:p>
          <a:r>
            <a:rPr lang="es-CO" b="1" dirty="0">
              <a:solidFill>
                <a:schemeClr val="bg2"/>
              </a:solidFill>
            </a:rPr>
            <a:t>Conmemoración del  día internacional de la Mujer. </a:t>
          </a:r>
          <a:endParaRPr lang="es-CO" dirty="0"/>
        </a:p>
      </dgm:t>
    </dgm:pt>
    <dgm:pt modelId="{7CB84CA8-D5A5-4776-86F9-45138A3C4963}" type="parTrans" cxnId="{85720187-4826-4365-8F9B-1420454A9092}">
      <dgm:prSet/>
      <dgm:spPr/>
      <dgm:t>
        <a:bodyPr/>
        <a:lstStyle/>
        <a:p>
          <a:endParaRPr lang="es-CO"/>
        </a:p>
      </dgm:t>
    </dgm:pt>
    <dgm:pt modelId="{1B992076-800C-44A6-A586-9FC87D83320C}" type="sibTrans" cxnId="{85720187-4826-4365-8F9B-1420454A9092}">
      <dgm:prSet/>
      <dgm:spPr/>
      <dgm:t>
        <a:bodyPr/>
        <a:lstStyle/>
        <a:p>
          <a:endParaRPr lang="es-CO"/>
        </a:p>
      </dgm:t>
    </dgm:pt>
    <dgm:pt modelId="{B42F317B-ACF5-4CA3-A2E8-7C6F783AAC82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Experiencias exitosas con mujeres ANI. </a:t>
          </a:r>
          <a:endParaRPr lang="es-CO" dirty="0"/>
        </a:p>
      </dgm:t>
    </dgm:pt>
    <dgm:pt modelId="{8493854B-9D93-49AD-AA10-BDB929EA2486}" type="parTrans" cxnId="{E1F3CB92-2BAE-4995-BD63-1C652E8FCC0A}">
      <dgm:prSet/>
      <dgm:spPr/>
      <dgm:t>
        <a:bodyPr/>
        <a:lstStyle/>
        <a:p>
          <a:endParaRPr lang="es-CO"/>
        </a:p>
      </dgm:t>
    </dgm:pt>
    <dgm:pt modelId="{F44769DE-F159-4DAD-BD2E-0DD4BB1DAB58}" type="sibTrans" cxnId="{E1F3CB92-2BAE-4995-BD63-1C652E8FCC0A}">
      <dgm:prSet/>
      <dgm:spPr/>
      <dgm:t>
        <a:bodyPr/>
        <a:lstStyle/>
        <a:p>
          <a:endParaRPr lang="es-CO"/>
        </a:p>
      </dgm:t>
    </dgm:pt>
    <dgm:pt modelId="{3968A469-37EE-452E-8148-625F121E812A}">
      <dgm:prSet/>
      <dgm:spPr/>
      <dgm:t>
        <a:bodyPr/>
        <a:lstStyle/>
        <a:p>
          <a:endParaRPr lang="es-CO" b="1" dirty="0">
            <a:solidFill>
              <a:schemeClr val="tx1"/>
            </a:solidFill>
          </a:endParaRPr>
        </a:p>
      </dgm:t>
    </dgm:pt>
    <dgm:pt modelId="{FE2C3EEC-6F62-4FFF-B25E-77EB481942A8}" type="parTrans" cxnId="{F8638578-ACF6-445D-A5E1-4AD0E6C78611}">
      <dgm:prSet/>
      <dgm:spPr/>
      <dgm:t>
        <a:bodyPr/>
        <a:lstStyle/>
        <a:p>
          <a:endParaRPr lang="es-CO"/>
        </a:p>
      </dgm:t>
    </dgm:pt>
    <dgm:pt modelId="{8CB9C605-E8C2-4509-BBF6-26EE68BADD0D}" type="sibTrans" cxnId="{F8638578-ACF6-445D-A5E1-4AD0E6C78611}">
      <dgm:prSet/>
      <dgm:spPr/>
      <dgm:t>
        <a:bodyPr/>
        <a:lstStyle/>
        <a:p>
          <a:endParaRPr lang="es-CO"/>
        </a:p>
      </dgm:t>
    </dgm:pt>
    <dgm:pt modelId="{E1EECCAA-3E11-433E-B485-31C9A2ECFF49}">
      <dgm:prSet/>
      <dgm:spPr/>
      <dgm:t>
        <a:bodyPr/>
        <a:lstStyle/>
        <a:p>
          <a:r>
            <a:rPr lang="es-CO" b="1" dirty="0">
              <a:solidFill>
                <a:schemeClr val="bg2"/>
              </a:solidFill>
            </a:rPr>
            <a:t>+  Enlace con Consejería Presidencial para la Equidad de Género. 		</a:t>
          </a:r>
          <a:br>
            <a:rPr lang="es-CO" b="1" dirty="0">
              <a:solidFill>
                <a:schemeClr val="bg2"/>
              </a:solidFill>
            </a:rPr>
          </a:br>
          <a:r>
            <a:rPr lang="es-CO" b="1" dirty="0">
              <a:solidFill>
                <a:schemeClr val="bg2"/>
              </a:solidFill>
            </a:rPr>
            <a:t>-</a:t>
          </a:r>
          <a:r>
            <a:rPr lang="es-CO" b="1" dirty="0">
              <a:solidFill>
                <a:schemeClr val="tx1"/>
              </a:solidFill>
            </a:rPr>
            <a:t>Exposición del capítulo de Equidad de Género inmerso en Plan 	Nacional de Desarrollo.</a:t>
          </a:r>
        </a:p>
      </dgm:t>
    </dgm:pt>
    <dgm:pt modelId="{52D4AA1B-AB49-49D9-AC38-4F9764D91CE4}" type="parTrans" cxnId="{BB7B7B18-0327-4004-B41F-3F15D044FFD5}">
      <dgm:prSet/>
      <dgm:spPr/>
      <dgm:t>
        <a:bodyPr/>
        <a:lstStyle/>
        <a:p>
          <a:endParaRPr lang="es-CO"/>
        </a:p>
      </dgm:t>
    </dgm:pt>
    <dgm:pt modelId="{1874B283-0941-4D7C-9E2A-0839895B524A}" type="sibTrans" cxnId="{BB7B7B18-0327-4004-B41F-3F15D044FFD5}">
      <dgm:prSet/>
      <dgm:spPr/>
      <dgm:t>
        <a:bodyPr/>
        <a:lstStyle/>
        <a:p>
          <a:endParaRPr lang="es-CO"/>
        </a:p>
      </dgm:t>
    </dgm:pt>
    <dgm:pt modelId="{8DD6C64E-8B3E-4831-A06B-756303F02A6E}">
      <dgm:prSet/>
      <dgm:spPr/>
      <dgm:t>
        <a:bodyPr/>
        <a:lstStyle/>
        <a:p>
          <a:endParaRPr lang="es-CO" b="1" dirty="0">
            <a:solidFill>
              <a:schemeClr val="tx1"/>
            </a:solidFill>
          </a:endParaRPr>
        </a:p>
      </dgm:t>
    </dgm:pt>
    <dgm:pt modelId="{006A9C83-54B1-4928-BC97-6F8BB32D5199}" type="parTrans" cxnId="{FA021985-0A81-4460-8795-FFA931FF77F3}">
      <dgm:prSet/>
      <dgm:spPr/>
      <dgm:t>
        <a:bodyPr/>
        <a:lstStyle/>
        <a:p>
          <a:endParaRPr lang="es-CO"/>
        </a:p>
      </dgm:t>
    </dgm:pt>
    <dgm:pt modelId="{E659DD03-0F57-44BE-942D-87DA6CBFCEE9}" type="sibTrans" cxnId="{FA021985-0A81-4460-8795-FFA931FF77F3}">
      <dgm:prSet/>
      <dgm:spPr/>
      <dgm:t>
        <a:bodyPr/>
        <a:lstStyle/>
        <a:p>
          <a:endParaRPr lang="es-CO"/>
        </a:p>
      </dgm:t>
    </dgm:pt>
    <dgm:pt modelId="{B21183CF-C499-4726-8864-32A1BB3E204A}">
      <dgm:prSet/>
      <dgm:spPr/>
      <dgm:t>
        <a:bodyPr/>
        <a:lstStyle/>
        <a:p>
          <a:r>
            <a:rPr lang="es-CO" b="1" i="1" dirty="0">
              <a:solidFill>
                <a:schemeClr val="tx1"/>
              </a:solidFill>
            </a:rPr>
            <a:t>-Comisión Legal de la Mujer del Congreso de la Republica</a:t>
          </a:r>
        </a:p>
      </dgm:t>
    </dgm:pt>
    <dgm:pt modelId="{7C31625D-8CEF-465A-B2AF-5D093E8F995A}" type="parTrans" cxnId="{9B7D21F6-63E3-4348-B7FD-09D23F776297}">
      <dgm:prSet/>
      <dgm:spPr/>
      <dgm:t>
        <a:bodyPr/>
        <a:lstStyle/>
        <a:p>
          <a:endParaRPr lang="es-CO"/>
        </a:p>
      </dgm:t>
    </dgm:pt>
    <dgm:pt modelId="{83D7C010-B845-4C95-B06A-00445F38085D}" type="sibTrans" cxnId="{9B7D21F6-63E3-4348-B7FD-09D23F776297}">
      <dgm:prSet/>
      <dgm:spPr/>
      <dgm:t>
        <a:bodyPr/>
        <a:lstStyle/>
        <a:p>
          <a:endParaRPr lang="es-CO"/>
        </a:p>
      </dgm:t>
    </dgm:pt>
    <dgm:pt modelId="{98F1FF37-239E-4053-82DA-602EA9951C85}">
      <dgm:prSet/>
      <dgm:spPr/>
      <dgm:t>
        <a:bodyPr/>
        <a:lstStyle/>
        <a:p>
          <a:r>
            <a:rPr lang="es-CO" b="1" i="1" dirty="0">
              <a:solidFill>
                <a:schemeClr val="tx1"/>
              </a:solidFill>
            </a:rPr>
            <a:t>-Ministerio de Trabajo </a:t>
          </a:r>
        </a:p>
      </dgm:t>
    </dgm:pt>
    <dgm:pt modelId="{F2324D1B-8673-4583-8D2A-DDF9F717026A}" type="parTrans" cxnId="{4869CAB6-3D65-4F0A-9DB5-8C3538954479}">
      <dgm:prSet/>
      <dgm:spPr/>
      <dgm:t>
        <a:bodyPr/>
        <a:lstStyle/>
        <a:p>
          <a:endParaRPr lang="es-CO"/>
        </a:p>
      </dgm:t>
    </dgm:pt>
    <dgm:pt modelId="{86F7FF3D-91A3-41C9-8074-2B0D56DA708B}" type="sibTrans" cxnId="{4869CAB6-3D65-4F0A-9DB5-8C3538954479}">
      <dgm:prSet/>
      <dgm:spPr/>
      <dgm:t>
        <a:bodyPr/>
        <a:lstStyle/>
        <a:p>
          <a:endParaRPr lang="es-CO"/>
        </a:p>
      </dgm:t>
    </dgm:pt>
    <dgm:pt modelId="{BCB1F6AB-AEB0-4486-9338-0FBCAF984689}">
      <dgm:prSet/>
      <dgm:spPr/>
      <dgm:t>
        <a:bodyPr/>
        <a:lstStyle/>
        <a:p>
          <a:r>
            <a:rPr lang="es-CO" b="1" i="1" dirty="0">
              <a:solidFill>
                <a:schemeClr val="tx1"/>
              </a:solidFill>
            </a:rPr>
            <a:t>-Consejería  Presidencial de la Mujer</a:t>
          </a:r>
        </a:p>
      </dgm:t>
    </dgm:pt>
    <dgm:pt modelId="{81DA18F9-5A80-498B-9FE3-3B251AC15919}" type="parTrans" cxnId="{ECD6769D-D6CE-4C84-9EEE-3FB842ABDB28}">
      <dgm:prSet/>
      <dgm:spPr/>
      <dgm:t>
        <a:bodyPr/>
        <a:lstStyle/>
        <a:p>
          <a:endParaRPr lang="es-CO"/>
        </a:p>
      </dgm:t>
    </dgm:pt>
    <dgm:pt modelId="{1F29F67C-ED12-4DC1-A0DA-7CFDA52CD0BA}" type="sibTrans" cxnId="{ECD6769D-D6CE-4C84-9EEE-3FB842ABDB28}">
      <dgm:prSet/>
      <dgm:spPr/>
      <dgm:t>
        <a:bodyPr/>
        <a:lstStyle/>
        <a:p>
          <a:endParaRPr lang="es-CO"/>
        </a:p>
      </dgm:t>
    </dgm:pt>
    <dgm:pt modelId="{2F06559F-7B7B-436A-9A06-86983D22F16F}">
      <dgm:prSet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-Secretaria Distrital de la 	Mujer.</a:t>
          </a:r>
        </a:p>
      </dgm:t>
    </dgm:pt>
    <dgm:pt modelId="{8C39000E-DE25-4F95-865F-B078E66388D2}" type="sibTrans" cxnId="{0983614E-6051-43DE-B532-BB4D8B7BE980}">
      <dgm:prSet/>
      <dgm:spPr/>
      <dgm:t>
        <a:bodyPr/>
        <a:lstStyle/>
        <a:p>
          <a:endParaRPr lang="es-CO"/>
        </a:p>
      </dgm:t>
    </dgm:pt>
    <dgm:pt modelId="{1D77FA58-DFD9-4E24-A059-6409C8E4FE69}" type="parTrans" cxnId="{0983614E-6051-43DE-B532-BB4D8B7BE980}">
      <dgm:prSet/>
      <dgm:spPr/>
      <dgm:t>
        <a:bodyPr/>
        <a:lstStyle/>
        <a:p>
          <a:endParaRPr lang="es-CO"/>
        </a:p>
      </dgm:t>
    </dgm:pt>
    <dgm:pt modelId="{70BBB6FF-A301-4DA4-982C-59A7BCCB0554}" type="pres">
      <dgm:prSet presAssocID="{050C7A63-500D-4085-A445-7E69262E84EB}" presName="Name0" presStyleCnt="0">
        <dgm:presLayoutVars>
          <dgm:dir/>
        </dgm:presLayoutVars>
      </dgm:prSet>
      <dgm:spPr/>
    </dgm:pt>
    <dgm:pt modelId="{096B5D71-9622-4384-B772-5792E89369B0}" type="pres">
      <dgm:prSet presAssocID="{6ECAD9B3-9EC6-4C8B-AA2D-B474BD0E8798}" presName="composite" presStyleCnt="0"/>
      <dgm:spPr/>
    </dgm:pt>
    <dgm:pt modelId="{6576E641-5839-4FD5-BAA2-A3D54309958E}" type="pres">
      <dgm:prSet presAssocID="{6ECAD9B3-9EC6-4C8B-AA2D-B474BD0E8798}" presName="Accent" presStyleLbl="alignAcc1" presStyleIdx="0" presStyleCnt="3"/>
      <dgm:spPr/>
    </dgm:pt>
    <dgm:pt modelId="{7984864C-AC41-48A3-A83D-C7D4B7270A3E}" type="pres">
      <dgm:prSet presAssocID="{6ECAD9B3-9EC6-4C8B-AA2D-B474BD0E8798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776984A-032B-4D22-9220-A177C10828B5}" type="pres">
      <dgm:prSet presAssocID="{6ECAD9B3-9EC6-4C8B-AA2D-B474BD0E8798}" presName="Child" presStyleLbl="revTx" presStyleIdx="0" presStyleCnt="3">
        <dgm:presLayoutVars>
          <dgm:bulletEnabled val="1"/>
        </dgm:presLayoutVars>
      </dgm:prSet>
      <dgm:spPr/>
    </dgm:pt>
    <dgm:pt modelId="{8804F670-227C-4767-9B0F-634724809628}" type="pres">
      <dgm:prSet presAssocID="{6ECAD9B3-9EC6-4C8B-AA2D-B474BD0E8798}" presName="Parent" presStyleLbl="alignNode1" presStyleIdx="0" presStyleCnt="3">
        <dgm:presLayoutVars>
          <dgm:bulletEnabled val="1"/>
        </dgm:presLayoutVars>
      </dgm:prSet>
      <dgm:spPr/>
    </dgm:pt>
    <dgm:pt modelId="{18B812A1-876B-470D-B8F2-F89C5640DB02}" type="pres">
      <dgm:prSet presAssocID="{C5A753AB-243A-4BC9-A3CF-0AA67ABA7209}" presName="sibTrans" presStyleCnt="0"/>
      <dgm:spPr/>
    </dgm:pt>
    <dgm:pt modelId="{B74CA245-915A-4F69-B2B6-9DB60117F3F4}" type="pres">
      <dgm:prSet presAssocID="{8D6FF983-57B9-43DC-9455-B77F88EBECDE}" presName="composite" presStyleCnt="0"/>
      <dgm:spPr/>
    </dgm:pt>
    <dgm:pt modelId="{B4127593-E1D4-4756-91EF-46EF6A4759F5}" type="pres">
      <dgm:prSet presAssocID="{8D6FF983-57B9-43DC-9455-B77F88EBECDE}" presName="Accent" presStyleLbl="alignAcc1" presStyleIdx="1" presStyleCnt="3"/>
      <dgm:spPr/>
    </dgm:pt>
    <dgm:pt modelId="{26A9AB52-CB28-4223-818D-0AD4EEA7A247}" type="pres">
      <dgm:prSet presAssocID="{8D6FF983-57B9-43DC-9455-B77F88EBECDE}" presName="Image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1E4864D-5804-4130-9450-AF7393708F50}" type="pres">
      <dgm:prSet presAssocID="{8D6FF983-57B9-43DC-9455-B77F88EBECDE}" presName="Child" presStyleLbl="revTx" presStyleIdx="1" presStyleCnt="3">
        <dgm:presLayoutVars>
          <dgm:bulletEnabled val="1"/>
        </dgm:presLayoutVars>
      </dgm:prSet>
      <dgm:spPr/>
    </dgm:pt>
    <dgm:pt modelId="{4B608BFE-3981-4669-B09E-9181326CDF26}" type="pres">
      <dgm:prSet presAssocID="{8D6FF983-57B9-43DC-9455-B77F88EBECDE}" presName="Parent" presStyleLbl="alignNode1" presStyleIdx="1" presStyleCnt="3" custLinFactNeighborX="3340" custLinFactNeighborY="2784">
        <dgm:presLayoutVars>
          <dgm:bulletEnabled val="1"/>
        </dgm:presLayoutVars>
      </dgm:prSet>
      <dgm:spPr/>
    </dgm:pt>
    <dgm:pt modelId="{EC335573-A763-4341-811D-C9C4B4478499}" type="pres">
      <dgm:prSet presAssocID="{E8330A90-B165-4607-89D0-9C87E15F6C0D}" presName="sibTrans" presStyleCnt="0"/>
      <dgm:spPr/>
    </dgm:pt>
    <dgm:pt modelId="{B68E7A21-4545-4F5E-811A-80EAA90ECB6C}" type="pres">
      <dgm:prSet presAssocID="{2D0C5E60-40B8-4625-9480-DB184C19D4B6}" presName="composite" presStyleCnt="0"/>
      <dgm:spPr/>
    </dgm:pt>
    <dgm:pt modelId="{771D97CD-60A1-4DD7-A557-70097AFF8DEC}" type="pres">
      <dgm:prSet presAssocID="{2D0C5E60-40B8-4625-9480-DB184C19D4B6}" presName="Accent" presStyleLbl="alignAcc1" presStyleIdx="2" presStyleCnt="3"/>
      <dgm:spPr/>
    </dgm:pt>
    <dgm:pt modelId="{45487DC5-DFA6-48B6-ADDE-8F6BEC9A1F3F}" type="pres">
      <dgm:prSet presAssocID="{2D0C5E60-40B8-4625-9480-DB184C19D4B6}" presName="Image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F5FDADD-3EA6-4805-ACC1-C501563CB6AF}" type="pres">
      <dgm:prSet presAssocID="{2D0C5E60-40B8-4625-9480-DB184C19D4B6}" presName="Child" presStyleLbl="revTx" presStyleIdx="2" presStyleCnt="3">
        <dgm:presLayoutVars>
          <dgm:bulletEnabled val="1"/>
        </dgm:presLayoutVars>
      </dgm:prSet>
      <dgm:spPr/>
    </dgm:pt>
    <dgm:pt modelId="{86D9F94F-50C2-4E2B-AA1A-516B1BFD0DAA}" type="pres">
      <dgm:prSet presAssocID="{2D0C5E60-40B8-4625-9480-DB184C19D4B6}" presName="Parent" presStyleLbl="alignNode1" presStyleIdx="2" presStyleCnt="3">
        <dgm:presLayoutVars>
          <dgm:bulletEnabled val="1"/>
        </dgm:presLayoutVars>
      </dgm:prSet>
      <dgm:spPr/>
    </dgm:pt>
  </dgm:ptLst>
  <dgm:cxnLst>
    <dgm:cxn modelId="{BB7B7B18-0327-4004-B41F-3F15D044FFD5}" srcId="{6ECAD9B3-9EC6-4C8B-AA2D-B474BD0E8798}" destId="{E1EECCAA-3E11-433E-B485-31C9A2ECFF49}" srcOrd="2" destOrd="0" parTransId="{52D4AA1B-AB49-49D9-AC38-4F9764D91CE4}" sibTransId="{1874B283-0941-4D7C-9E2A-0839895B524A}"/>
    <dgm:cxn modelId="{6BAA9618-DB65-4070-ADD3-6FD6196CD5B9}" srcId="{050C7A63-500D-4085-A445-7E69262E84EB}" destId="{8D6FF983-57B9-43DC-9455-B77F88EBECDE}" srcOrd="1" destOrd="0" parTransId="{8EA54340-89B7-4984-AB6D-3ECA60A80423}" sibTransId="{E8330A90-B165-4607-89D0-9C87E15F6C0D}"/>
    <dgm:cxn modelId="{5791D91C-BE37-4E11-98B6-94A80B65392F}" type="presOf" srcId="{BCB1F6AB-AEB0-4486-9338-0FBCAF984689}" destId="{61E4864D-5804-4130-9450-AF7393708F50}" srcOrd="0" destOrd="3" presId="urn:microsoft.com/office/officeart/2008/layout/TitlePictureLineup"/>
    <dgm:cxn modelId="{73D9BD1F-EB6F-463D-8198-5CEEE7978977}" srcId="{6ECAD9B3-9EC6-4C8B-AA2D-B474BD0E8798}" destId="{F9CC32AB-04C3-4EB7-A9B3-55107C23598F}" srcOrd="0" destOrd="0" parTransId="{70A9A7D0-96D4-4AE0-B4EC-91BB43D3549F}" sibTransId="{4A9D43D1-69BD-4A71-BD84-819B6A69D151}"/>
    <dgm:cxn modelId="{B69E3223-CF43-47F7-8A00-040675FBB1FB}" type="presOf" srcId="{050C7A63-500D-4085-A445-7E69262E84EB}" destId="{70BBB6FF-A301-4DA4-982C-59A7BCCB0554}" srcOrd="0" destOrd="0" presId="urn:microsoft.com/office/officeart/2008/layout/TitlePictureLineup"/>
    <dgm:cxn modelId="{80943A43-1B7A-47EC-A8AA-E9C5F4784407}" type="presOf" srcId="{2D0C5E60-40B8-4625-9480-DB184C19D4B6}" destId="{86D9F94F-50C2-4E2B-AA1A-516B1BFD0DAA}" srcOrd="0" destOrd="0" presId="urn:microsoft.com/office/officeart/2008/layout/TitlePictureLineup"/>
    <dgm:cxn modelId="{CAC33465-0A9C-4F20-9B81-6E011E3144D6}" srcId="{8D6FF983-57B9-43DC-9455-B77F88EBECDE}" destId="{A1B86203-B0FD-4CCA-A513-7462CDB71CE0}" srcOrd="0" destOrd="0" parTransId="{3ACB0E1F-C28F-4DB8-AA22-3D4877FED312}" sibTransId="{83459B6E-E722-4410-A545-6244D9BEA974}"/>
    <dgm:cxn modelId="{FCA0E969-809E-4E3F-85A0-BAA29CD9006E}" srcId="{050C7A63-500D-4085-A445-7E69262E84EB}" destId="{6ECAD9B3-9EC6-4C8B-AA2D-B474BD0E8798}" srcOrd="0" destOrd="0" parTransId="{86ABB31A-55EA-4232-8A0B-51928FC44FCB}" sibTransId="{C5A753AB-243A-4BC9-A3CF-0AA67ABA7209}"/>
    <dgm:cxn modelId="{38E7C36A-E56B-46C8-BA6D-0FF1CF228343}" type="presOf" srcId="{F9CC32AB-04C3-4EB7-A9B3-55107C23598F}" destId="{7776984A-032B-4D22-9220-A177C10828B5}" srcOrd="0" destOrd="0" presId="urn:microsoft.com/office/officeart/2008/layout/TitlePictureLineup"/>
    <dgm:cxn modelId="{0983614E-6051-43DE-B532-BB4D8B7BE980}" srcId="{F9CC32AB-04C3-4EB7-A9B3-55107C23598F}" destId="{2F06559F-7B7B-436A-9A06-86983D22F16F}" srcOrd="0" destOrd="0" parTransId="{1D77FA58-DFD9-4E24-A059-6409C8E4FE69}" sibTransId="{8C39000E-DE25-4F95-865F-B078E66388D2}"/>
    <dgm:cxn modelId="{84178677-F4AB-4954-8890-8284BFFA1219}" type="presOf" srcId="{6ECAD9B3-9EC6-4C8B-AA2D-B474BD0E8798}" destId="{8804F670-227C-4767-9B0F-634724809628}" srcOrd="0" destOrd="0" presId="urn:microsoft.com/office/officeart/2008/layout/TitlePictureLineup"/>
    <dgm:cxn modelId="{F8638578-ACF6-445D-A5E1-4AD0E6C78611}" srcId="{6ECAD9B3-9EC6-4C8B-AA2D-B474BD0E8798}" destId="{3968A469-37EE-452E-8148-625F121E812A}" srcOrd="1" destOrd="0" parTransId="{FE2C3EEC-6F62-4FFF-B25E-77EB481942A8}" sibTransId="{8CB9C605-E8C2-4509-BBF6-26EE68BADD0D}"/>
    <dgm:cxn modelId="{6D749F5A-CEEE-48C8-B3AC-8BE012F9DB6B}" type="presOf" srcId="{B42F317B-ACF5-4CA3-A2E8-7C6F783AAC82}" destId="{3F5FDADD-3EA6-4805-ACC1-C501563CB6AF}" srcOrd="0" destOrd="0" presId="urn:microsoft.com/office/officeart/2008/layout/TitlePictureLineup"/>
    <dgm:cxn modelId="{D39D3D7B-F6DD-4F83-8786-03B24A73F4B1}" type="presOf" srcId="{3968A469-37EE-452E-8148-625F121E812A}" destId="{7776984A-032B-4D22-9220-A177C10828B5}" srcOrd="0" destOrd="2" presId="urn:microsoft.com/office/officeart/2008/layout/TitlePictureLineup"/>
    <dgm:cxn modelId="{CBC2A27C-8F3B-47D2-AA3B-2C180502C4BA}" type="presOf" srcId="{A1B86203-B0FD-4CCA-A513-7462CDB71CE0}" destId="{61E4864D-5804-4130-9450-AF7393708F50}" srcOrd="0" destOrd="0" presId="urn:microsoft.com/office/officeart/2008/layout/TitlePictureLineup"/>
    <dgm:cxn modelId="{FA021985-0A81-4460-8795-FFA931FF77F3}" srcId="{6ECAD9B3-9EC6-4C8B-AA2D-B474BD0E8798}" destId="{8DD6C64E-8B3E-4831-A06B-756303F02A6E}" srcOrd="3" destOrd="0" parTransId="{006A9C83-54B1-4928-BC97-6F8BB32D5199}" sibTransId="{E659DD03-0F57-44BE-942D-87DA6CBFCEE9}"/>
    <dgm:cxn modelId="{85720187-4826-4365-8F9B-1420454A9092}" srcId="{050C7A63-500D-4085-A445-7E69262E84EB}" destId="{2D0C5E60-40B8-4625-9480-DB184C19D4B6}" srcOrd="2" destOrd="0" parTransId="{7CB84CA8-D5A5-4776-86F9-45138A3C4963}" sibTransId="{1B992076-800C-44A6-A586-9FC87D83320C}"/>
    <dgm:cxn modelId="{1084868F-D7AA-4E02-BC61-DD1C6437779F}" type="presOf" srcId="{2F06559F-7B7B-436A-9A06-86983D22F16F}" destId="{7776984A-032B-4D22-9220-A177C10828B5}" srcOrd="0" destOrd="1" presId="urn:microsoft.com/office/officeart/2008/layout/TitlePictureLineup"/>
    <dgm:cxn modelId="{E1F3CB92-2BAE-4995-BD63-1C652E8FCC0A}" srcId="{2D0C5E60-40B8-4625-9480-DB184C19D4B6}" destId="{B42F317B-ACF5-4CA3-A2E8-7C6F783AAC82}" srcOrd="0" destOrd="0" parTransId="{8493854B-9D93-49AD-AA10-BDB929EA2486}" sibTransId="{F44769DE-F159-4DAD-BD2E-0DD4BB1DAB58}"/>
    <dgm:cxn modelId="{ECD6769D-D6CE-4C84-9EEE-3FB842ABDB28}" srcId="{A1B86203-B0FD-4CCA-A513-7462CDB71CE0}" destId="{BCB1F6AB-AEB0-4486-9338-0FBCAF984689}" srcOrd="2" destOrd="0" parTransId="{81DA18F9-5A80-498B-9FE3-3B251AC15919}" sibTransId="{1F29F67C-ED12-4DC1-A0DA-7CFDA52CD0BA}"/>
    <dgm:cxn modelId="{FFF688B0-1E2B-42BE-B4EC-817656E5DBA6}" type="presOf" srcId="{98F1FF37-239E-4053-82DA-602EA9951C85}" destId="{61E4864D-5804-4130-9450-AF7393708F50}" srcOrd="0" destOrd="2" presId="urn:microsoft.com/office/officeart/2008/layout/TitlePictureLineup"/>
    <dgm:cxn modelId="{4869CAB6-3D65-4F0A-9DB5-8C3538954479}" srcId="{A1B86203-B0FD-4CCA-A513-7462CDB71CE0}" destId="{98F1FF37-239E-4053-82DA-602EA9951C85}" srcOrd="1" destOrd="0" parTransId="{F2324D1B-8673-4583-8D2A-DDF9F717026A}" sibTransId="{86F7FF3D-91A3-41C9-8074-2B0D56DA708B}"/>
    <dgm:cxn modelId="{940C31C1-5F95-41AC-B96B-6BBED9FE1EF2}" type="presOf" srcId="{8D6FF983-57B9-43DC-9455-B77F88EBECDE}" destId="{4B608BFE-3981-4669-B09E-9181326CDF26}" srcOrd="0" destOrd="0" presId="urn:microsoft.com/office/officeart/2008/layout/TitlePictureLineup"/>
    <dgm:cxn modelId="{47E545C9-F081-48BA-B65E-FD68728A746F}" type="presOf" srcId="{B21183CF-C499-4726-8864-32A1BB3E204A}" destId="{61E4864D-5804-4130-9450-AF7393708F50}" srcOrd="0" destOrd="1" presId="urn:microsoft.com/office/officeart/2008/layout/TitlePictureLineup"/>
    <dgm:cxn modelId="{B947C2F1-A1F5-480E-8905-2EC6EE545BB9}" type="presOf" srcId="{8DD6C64E-8B3E-4831-A06B-756303F02A6E}" destId="{7776984A-032B-4D22-9220-A177C10828B5}" srcOrd="0" destOrd="4" presId="urn:microsoft.com/office/officeart/2008/layout/TitlePictureLineup"/>
    <dgm:cxn modelId="{9B7D21F6-63E3-4348-B7FD-09D23F776297}" srcId="{A1B86203-B0FD-4CCA-A513-7462CDB71CE0}" destId="{B21183CF-C499-4726-8864-32A1BB3E204A}" srcOrd="0" destOrd="0" parTransId="{7C31625D-8CEF-465A-B2AF-5D093E8F995A}" sibTransId="{83D7C010-B845-4C95-B06A-00445F38085D}"/>
    <dgm:cxn modelId="{CCA6C5F7-2AFB-4CBC-9D21-C5E32A1F8153}" type="presOf" srcId="{E1EECCAA-3E11-433E-B485-31C9A2ECFF49}" destId="{7776984A-032B-4D22-9220-A177C10828B5}" srcOrd="0" destOrd="3" presId="urn:microsoft.com/office/officeart/2008/layout/TitlePictureLineup"/>
    <dgm:cxn modelId="{469C5823-81D8-4EB0-92B5-DB4B22258A0F}" type="presParOf" srcId="{70BBB6FF-A301-4DA4-982C-59A7BCCB0554}" destId="{096B5D71-9622-4384-B772-5792E89369B0}" srcOrd="0" destOrd="0" presId="urn:microsoft.com/office/officeart/2008/layout/TitlePictureLineup"/>
    <dgm:cxn modelId="{AA7CFA72-D7DA-41B1-93F0-ED1CABF71ADE}" type="presParOf" srcId="{096B5D71-9622-4384-B772-5792E89369B0}" destId="{6576E641-5839-4FD5-BAA2-A3D54309958E}" srcOrd="0" destOrd="0" presId="urn:microsoft.com/office/officeart/2008/layout/TitlePictureLineup"/>
    <dgm:cxn modelId="{B7FC6638-C416-4F6D-9B96-F31B9B57B2D0}" type="presParOf" srcId="{096B5D71-9622-4384-B772-5792E89369B0}" destId="{7984864C-AC41-48A3-A83D-C7D4B7270A3E}" srcOrd="1" destOrd="0" presId="urn:microsoft.com/office/officeart/2008/layout/TitlePictureLineup"/>
    <dgm:cxn modelId="{7D9AED18-F216-49BC-8696-DE67501938B2}" type="presParOf" srcId="{096B5D71-9622-4384-B772-5792E89369B0}" destId="{7776984A-032B-4D22-9220-A177C10828B5}" srcOrd="2" destOrd="0" presId="urn:microsoft.com/office/officeart/2008/layout/TitlePictureLineup"/>
    <dgm:cxn modelId="{25C8C118-99B5-4375-88BE-7174AE83FDE0}" type="presParOf" srcId="{096B5D71-9622-4384-B772-5792E89369B0}" destId="{8804F670-227C-4767-9B0F-634724809628}" srcOrd="3" destOrd="0" presId="urn:microsoft.com/office/officeart/2008/layout/TitlePictureLineup"/>
    <dgm:cxn modelId="{54E5AE55-93E9-4699-81A2-6183C5A512D7}" type="presParOf" srcId="{70BBB6FF-A301-4DA4-982C-59A7BCCB0554}" destId="{18B812A1-876B-470D-B8F2-F89C5640DB02}" srcOrd="1" destOrd="0" presId="urn:microsoft.com/office/officeart/2008/layout/TitlePictureLineup"/>
    <dgm:cxn modelId="{3EE49400-BE85-4CD7-9634-7B3C47E4157C}" type="presParOf" srcId="{70BBB6FF-A301-4DA4-982C-59A7BCCB0554}" destId="{B74CA245-915A-4F69-B2B6-9DB60117F3F4}" srcOrd="2" destOrd="0" presId="urn:microsoft.com/office/officeart/2008/layout/TitlePictureLineup"/>
    <dgm:cxn modelId="{D7349CEE-2740-40FC-BF93-3896389030B5}" type="presParOf" srcId="{B74CA245-915A-4F69-B2B6-9DB60117F3F4}" destId="{B4127593-E1D4-4756-91EF-46EF6A4759F5}" srcOrd="0" destOrd="0" presId="urn:microsoft.com/office/officeart/2008/layout/TitlePictureLineup"/>
    <dgm:cxn modelId="{3C7F68E1-1A1A-4321-B208-45AB70C923A8}" type="presParOf" srcId="{B74CA245-915A-4F69-B2B6-9DB60117F3F4}" destId="{26A9AB52-CB28-4223-818D-0AD4EEA7A247}" srcOrd="1" destOrd="0" presId="urn:microsoft.com/office/officeart/2008/layout/TitlePictureLineup"/>
    <dgm:cxn modelId="{3B7D1ADB-DCEE-47FF-BDCE-F71438CB917F}" type="presParOf" srcId="{B74CA245-915A-4F69-B2B6-9DB60117F3F4}" destId="{61E4864D-5804-4130-9450-AF7393708F50}" srcOrd="2" destOrd="0" presId="urn:microsoft.com/office/officeart/2008/layout/TitlePictureLineup"/>
    <dgm:cxn modelId="{0E22F0E3-55EF-4A50-A29F-392A5EA5D30F}" type="presParOf" srcId="{B74CA245-915A-4F69-B2B6-9DB60117F3F4}" destId="{4B608BFE-3981-4669-B09E-9181326CDF26}" srcOrd="3" destOrd="0" presId="urn:microsoft.com/office/officeart/2008/layout/TitlePictureLineup"/>
    <dgm:cxn modelId="{DD3C7137-7427-4677-8032-27173AF7B606}" type="presParOf" srcId="{70BBB6FF-A301-4DA4-982C-59A7BCCB0554}" destId="{EC335573-A763-4341-811D-C9C4B4478499}" srcOrd="3" destOrd="0" presId="urn:microsoft.com/office/officeart/2008/layout/TitlePictureLineup"/>
    <dgm:cxn modelId="{2E8283E7-A141-4897-8846-776D61DCA821}" type="presParOf" srcId="{70BBB6FF-A301-4DA4-982C-59A7BCCB0554}" destId="{B68E7A21-4545-4F5E-811A-80EAA90ECB6C}" srcOrd="4" destOrd="0" presId="urn:microsoft.com/office/officeart/2008/layout/TitlePictureLineup"/>
    <dgm:cxn modelId="{F0686D92-F954-4A9C-959E-EF1B431BEA4F}" type="presParOf" srcId="{B68E7A21-4545-4F5E-811A-80EAA90ECB6C}" destId="{771D97CD-60A1-4DD7-A557-70097AFF8DEC}" srcOrd="0" destOrd="0" presId="urn:microsoft.com/office/officeart/2008/layout/TitlePictureLineup"/>
    <dgm:cxn modelId="{828F47E3-F4A0-47D8-8BF8-5D55C00BA937}" type="presParOf" srcId="{B68E7A21-4545-4F5E-811A-80EAA90ECB6C}" destId="{45487DC5-DFA6-48B6-ADDE-8F6BEC9A1F3F}" srcOrd="1" destOrd="0" presId="urn:microsoft.com/office/officeart/2008/layout/TitlePictureLineup"/>
    <dgm:cxn modelId="{FB929C9D-0DB5-41F5-9D4D-5623F0E75C8C}" type="presParOf" srcId="{B68E7A21-4545-4F5E-811A-80EAA90ECB6C}" destId="{3F5FDADD-3EA6-4805-ACC1-C501563CB6AF}" srcOrd="2" destOrd="0" presId="urn:microsoft.com/office/officeart/2008/layout/TitlePictureLineup"/>
    <dgm:cxn modelId="{14B514C7-E4AF-4BC0-B963-D9F98043F1D0}" type="presParOf" srcId="{B68E7A21-4545-4F5E-811A-80EAA90ECB6C}" destId="{86D9F94F-50C2-4E2B-AA1A-516B1BFD0DA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5A7C15-F3EB-4949-8364-9F47C6EBE52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CC1D9A5-60F2-4719-AF32-57528772AFBC}">
      <dgm:prSet phldrT="[Texto]"/>
      <dgm:spPr>
        <a:xfrm>
          <a:off x="1552432" y="1680393"/>
          <a:ext cx="1600222" cy="1631454"/>
        </a:xfrm>
        <a:prstGeom prst="ellipse">
          <a:avLst/>
        </a:prstGeom>
        <a:solidFill>
          <a:srgbClr val="36609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Total</a:t>
          </a:r>
          <a:r>
            <a:rPr lang="es-E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s-E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Hallazgos</a:t>
          </a:r>
        </a:p>
        <a:p>
          <a:pPr>
            <a:buNone/>
          </a:pPr>
          <a:r>
            <a:rPr lang="es-E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441</a:t>
          </a:r>
        </a:p>
      </dgm:t>
    </dgm:pt>
    <dgm:pt modelId="{EB1BCD89-81CA-4FD5-9674-D13E95B53326}" type="parTrans" cxnId="{E32AF3D4-E156-4715-8AE7-2C7563DF5784}">
      <dgm:prSet/>
      <dgm:spPr/>
      <dgm:t>
        <a:bodyPr/>
        <a:lstStyle/>
        <a:p>
          <a:endParaRPr lang="es-ES"/>
        </a:p>
      </dgm:t>
    </dgm:pt>
    <dgm:pt modelId="{4CD762E7-DF15-4D51-8D0D-37D4B28B3606}" type="sibTrans" cxnId="{E32AF3D4-E156-4715-8AE7-2C7563DF5784}">
      <dgm:prSet/>
      <dgm:spPr/>
      <dgm:t>
        <a:bodyPr/>
        <a:lstStyle/>
        <a:p>
          <a:endParaRPr lang="es-ES"/>
        </a:p>
      </dgm:t>
    </dgm:pt>
    <dgm:pt modelId="{435C6A9C-2C01-4325-B13A-3E93331081C4}">
      <dgm:prSet phldrT="[Texto]"/>
      <dgm:spPr>
        <a:xfrm>
          <a:off x="31001" y="805253"/>
          <a:ext cx="1308823" cy="1047058"/>
        </a:xfrm>
        <a:prstGeom prst="roundRect">
          <a:avLst>
            <a:gd name="adj" fmla="val 10000"/>
          </a:avLst>
        </a:prstGeom>
        <a:solidFill>
          <a:srgbClr val="DB620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328 Cumplidos</a:t>
          </a:r>
        </a:p>
      </dgm:t>
    </dgm:pt>
    <dgm:pt modelId="{63EBC9D4-A228-4A2F-B64E-2E138BC3E659}" type="parTrans" cxnId="{5AF42674-FAEB-4D19-AFB6-F981CE6724FE}">
      <dgm:prSet/>
      <dgm:spPr>
        <a:xfrm rot="12900000">
          <a:off x="580304" y="1465818"/>
          <a:ext cx="1162389" cy="392646"/>
        </a:xfrm>
        <a:prstGeom prst="leftArrow">
          <a:avLst>
            <a:gd name="adj1" fmla="val 60000"/>
            <a:gd name="adj2" fmla="val 50000"/>
          </a:avLst>
        </a:prstGeom>
        <a:solidFill>
          <a:srgbClr val="DB620F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7088789A-C5F1-4388-9DFB-6A6429DBEA05}" type="sibTrans" cxnId="{5AF42674-FAEB-4D19-AFB6-F981CE6724FE}">
      <dgm:prSet/>
      <dgm:spPr/>
      <dgm:t>
        <a:bodyPr/>
        <a:lstStyle/>
        <a:p>
          <a:endParaRPr lang="es-ES"/>
        </a:p>
      </dgm:t>
    </dgm:pt>
    <dgm:pt modelId="{C54BD383-E002-40AD-9DA9-28AA8367F12B}">
      <dgm:prSet phldrT="[Texto]"/>
      <dgm:spPr>
        <a:xfrm>
          <a:off x="1698132" y="-62600"/>
          <a:ext cx="1308823" cy="1047058"/>
        </a:xfrm>
        <a:prstGeom prst="roundRect">
          <a:avLst>
            <a:gd name="adj" fmla="val 10000"/>
          </a:avLst>
        </a:prstGeom>
        <a:solidFill>
          <a:srgbClr val="DB620F">
            <a:hueOff val="90540"/>
            <a:satOff val="1286"/>
            <a:lumOff val="1941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113 </a:t>
          </a:r>
        </a:p>
        <a:p>
          <a:pPr>
            <a:buNone/>
          </a:pPr>
          <a:r>
            <a:rPr lang="es-E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 término</a:t>
          </a:r>
        </a:p>
      </dgm:t>
    </dgm:pt>
    <dgm:pt modelId="{29705DB1-C585-470A-9C5C-648E44DC11D7}" type="parTrans" cxnId="{F304F084-04E8-4CD9-A0E2-A18A23924CAA}">
      <dgm:prSet/>
      <dgm:spPr>
        <a:xfrm rot="16200000">
          <a:off x="1776347" y="840802"/>
          <a:ext cx="1152393" cy="392646"/>
        </a:xfrm>
        <a:prstGeom prst="leftArrow">
          <a:avLst>
            <a:gd name="adj1" fmla="val 60000"/>
            <a:gd name="adj2" fmla="val 50000"/>
          </a:avLst>
        </a:prstGeom>
        <a:solidFill>
          <a:srgbClr val="DB620F">
            <a:hueOff val="90540"/>
            <a:satOff val="1286"/>
            <a:lumOff val="19411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46E91BB6-F06C-432C-9CB8-C95F06E2F5AD}" type="sibTrans" cxnId="{F304F084-04E8-4CD9-A0E2-A18A23924CAA}">
      <dgm:prSet/>
      <dgm:spPr/>
      <dgm:t>
        <a:bodyPr/>
        <a:lstStyle/>
        <a:p>
          <a:endParaRPr lang="es-ES"/>
        </a:p>
      </dgm:t>
    </dgm:pt>
    <dgm:pt modelId="{A4ED93C0-5E84-4E5A-8C2B-CB7A29CE3D46}">
      <dgm:prSet phldrT="[Texto]"/>
      <dgm:spPr>
        <a:xfrm>
          <a:off x="3365263" y="805253"/>
          <a:ext cx="1308823" cy="1047058"/>
        </a:xfrm>
        <a:prstGeom prst="roundRect">
          <a:avLst>
            <a:gd name="adj" fmla="val 10000"/>
          </a:avLst>
        </a:prstGeom>
        <a:solidFill>
          <a:srgbClr val="DB620F">
            <a:hueOff val="181080"/>
            <a:satOff val="2572"/>
            <a:lumOff val="3882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0 </a:t>
          </a:r>
        </a:p>
        <a:p>
          <a:pPr>
            <a:buNone/>
          </a:pPr>
          <a:r>
            <a:rPr lang="es-E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Vencidos</a:t>
          </a:r>
        </a:p>
      </dgm:t>
    </dgm:pt>
    <dgm:pt modelId="{449FF282-A643-4352-8E9C-E6306BC8BCE5}" type="parTrans" cxnId="{75079851-17E8-40B2-A7DD-AA03328ADBD4}">
      <dgm:prSet/>
      <dgm:spPr>
        <a:xfrm rot="19500000">
          <a:off x="2962393" y="1465818"/>
          <a:ext cx="1162389" cy="392646"/>
        </a:xfrm>
        <a:prstGeom prst="leftArrow">
          <a:avLst>
            <a:gd name="adj1" fmla="val 60000"/>
            <a:gd name="adj2" fmla="val 50000"/>
          </a:avLst>
        </a:prstGeom>
        <a:solidFill>
          <a:srgbClr val="DB620F">
            <a:hueOff val="181080"/>
            <a:satOff val="2572"/>
            <a:lumOff val="38822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AB0EB044-B309-48D1-AD41-47FA065D40EA}" type="sibTrans" cxnId="{75079851-17E8-40B2-A7DD-AA03328ADBD4}">
      <dgm:prSet/>
      <dgm:spPr/>
      <dgm:t>
        <a:bodyPr/>
        <a:lstStyle/>
        <a:p>
          <a:endParaRPr lang="es-ES"/>
        </a:p>
      </dgm:t>
    </dgm:pt>
    <dgm:pt modelId="{E32CC026-9C85-4F36-8FA1-E2042C12201D}" type="pres">
      <dgm:prSet presAssocID="{3F5A7C15-F3EB-4949-8364-9F47C6EBE52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CFFC030-E672-48DE-95B3-1DD1C900332D}" type="pres">
      <dgm:prSet presAssocID="{CCC1D9A5-60F2-4719-AF32-57528772AFBC}" presName="centerShape" presStyleLbl="node0" presStyleIdx="0" presStyleCnt="1" custScaleX="116151" custScaleY="118418"/>
      <dgm:spPr>
        <a:prstGeom prst="ellipse">
          <a:avLst/>
        </a:prstGeom>
      </dgm:spPr>
    </dgm:pt>
    <dgm:pt modelId="{24DD202B-4AB4-44C0-B264-2F921699C965}" type="pres">
      <dgm:prSet presAssocID="{63EBC9D4-A228-4A2F-B64E-2E138BC3E659}" presName="parTrans" presStyleLbl="bgSibTrans2D1" presStyleIdx="0" presStyleCnt="3"/>
      <dgm:spPr>
        <a:prstGeom prst="leftArrow">
          <a:avLst>
            <a:gd name="adj1" fmla="val 60000"/>
            <a:gd name="adj2" fmla="val 50000"/>
          </a:avLst>
        </a:prstGeom>
      </dgm:spPr>
    </dgm:pt>
    <dgm:pt modelId="{E2D853E2-4A43-453E-8D69-0F70D76D6134}" type="pres">
      <dgm:prSet presAssocID="{435C6A9C-2C01-4325-B13A-3E93331081C4}" presName="node" presStyleLbl="node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1CA6890E-4642-4A61-9168-FBAC9C4A4FFB}" type="pres">
      <dgm:prSet presAssocID="{29705DB1-C585-470A-9C5C-648E44DC11D7}" presName="parTrans" presStyleLbl="bgSibTrans2D1" presStyleIdx="1" presStyleCnt="3"/>
      <dgm:spPr>
        <a:prstGeom prst="leftArrow">
          <a:avLst>
            <a:gd name="adj1" fmla="val 60000"/>
            <a:gd name="adj2" fmla="val 50000"/>
          </a:avLst>
        </a:prstGeom>
      </dgm:spPr>
    </dgm:pt>
    <dgm:pt modelId="{805DD030-E911-48D0-B5DE-B0498B24CF30}" type="pres">
      <dgm:prSet presAssocID="{C54BD383-E002-40AD-9DA9-28AA8367F12B}" presName="node" presStyleLbl="node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BB556D23-CF13-41D4-AD2C-AC790DF4FCED}" type="pres">
      <dgm:prSet presAssocID="{449FF282-A643-4352-8E9C-E6306BC8BCE5}" presName="parTrans" presStyleLbl="bgSibTrans2D1" presStyleIdx="2" presStyleCnt="3"/>
      <dgm:spPr>
        <a:prstGeom prst="leftArrow">
          <a:avLst>
            <a:gd name="adj1" fmla="val 60000"/>
            <a:gd name="adj2" fmla="val 50000"/>
          </a:avLst>
        </a:prstGeom>
      </dgm:spPr>
    </dgm:pt>
    <dgm:pt modelId="{CAA295EA-6448-4AD7-A636-8AC29C80215E}" type="pres">
      <dgm:prSet presAssocID="{A4ED93C0-5E84-4E5A-8C2B-CB7A29CE3D46}" presName="node" presStyleLbl="node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93ED9618-CCDB-4361-9E9B-AAC258C76BAC}" type="presOf" srcId="{A4ED93C0-5E84-4E5A-8C2B-CB7A29CE3D46}" destId="{CAA295EA-6448-4AD7-A636-8AC29C80215E}" srcOrd="0" destOrd="0" presId="urn:microsoft.com/office/officeart/2005/8/layout/radial4"/>
    <dgm:cxn modelId="{81FBFC2D-DFC7-42C4-B56C-A61FB064AFB5}" type="presOf" srcId="{435C6A9C-2C01-4325-B13A-3E93331081C4}" destId="{E2D853E2-4A43-453E-8D69-0F70D76D6134}" srcOrd="0" destOrd="0" presId="urn:microsoft.com/office/officeart/2005/8/layout/radial4"/>
    <dgm:cxn modelId="{3D96A762-DDED-41F4-B299-99D588CDB565}" type="presOf" srcId="{CCC1D9A5-60F2-4719-AF32-57528772AFBC}" destId="{DCFFC030-E672-48DE-95B3-1DD1C900332D}" srcOrd="0" destOrd="0" presId="urn:microsoft.com/office/officeart/2005/8/layout/radial4"/>
    <dgm:cxn modelId="{1530DC42-6E07-4D44-9B13-51A85D897B0D}" type="presOf" srcId="{C54BD383-E002-40AD-9DA9-28AA8367F12B}" destId="{805DD030-E911-48D0-B5DE-B0498B24CF30}" srcOrd="0" destOrd="0" presId="urn:microsoft.com/office/officeart/2005/8/layout/radial4"/>
    <dgm:cxn modelId="{3C73F064-8519-4AD8-BEA7-4B80EE0E786C}" type="presOf" srcId="{3F5A7C15-F3EB-4949-8364-9F47C6EBE529}" destId="{E32CC026-9C85-4F36-8FA1-E2042C12201D}" srcOrd="0" destOrd="0" presId="urn:microsoft.com/office/officeart/2005/8/layout/radial4"/>
    <dgm:cxn modelId="{75079851-17E8-40B2-A7DD-AA03328ADBD4}" srcId="{CCC1D9A5-60F2-4719-AF32-57528772AFBC}" destId="{A4ED93C0-5E84-4E5A-8C2B-CB7A29CE3D46}" srcOrd="2" destOrd="0" parTransId="{449FF282-A643-4352-8E9C-E6306BC8BCE5}" sibTransId="{AB0EB044-B309-48D1-AD41-47FA065D40EA}"/>
    <dgm:cxn modelId="{5AF42674-FAEB-4D19-AFB6-F981CE6724FE}" srcId="{CCC1D9A5-60F2-4719-AF32-57528772AFBC}" destId="{435C6A9C-2C01-4325-B13A-3E93331081C4}" srcOrd="0" destOrd="0" parTransId="{63EBC9D4-A228-4A2F-B64E-2E138BC3E659}" sibTransId="{7088789A-C5F1-4388-9DFB-6A6429DBEA05}"/>
    <dgm:cxn modelId="{1C400180-8583-4C33-A13B-20E51B5B622F}" type="presOf" srcId="{449FF282-A643-4352-8E9C-E6306BC8BCE5}" destId="{BB556D23-CF13-41D4-AD2C-AC790DF4FCED}" srcOrd="0" destOrd="0" presId="urn:microsoft.com/office/officeart/2005/8/layout/radial4"/>
    <dgm:cxn modelId="{F304F084-04E8-4CD9-A0E2-A18A23924CAA}" srcId="{CCC1D9A5-60F2-4719-AF32-57528772AFBC}" destId="{C54BD383-E002-40AD-9DA9-28AA8367F12B}" srcOrd="1" destOrd="0" parTransId="{29705DB1-C585-470A-9C5C-648E44DC11D7}" sibTransId="{46E91BB6-F06C-432C-9CB8-C95F06E2F5AD}"/>
    <dgm:cxn modelId="{01734D88-CE38-47F5-9CBE-44125380A59D}" type="presOf" srcId="{29705DB1-C585-470A-9C5C-648E44DC11D7}" destId="{1CA6890E-4642-4A61-9168-FBAC9C4A4FFB}" srcOrd="0" destOrd="0" presId="urn:microsoft.com/office/officeart/2005/8/layout/radial4"/>
    <dgm:cxn modelId="{E32AF3D4-E156-4715-8AE7-2C7563DF5784}" srcId="{3F5A7C15-F3EB-4949-8364-9F47C6EBE529}" destId="{CCC1D9A5-60F2-4719-AF32-57528772AFBC}" srcOrd="0" destOrd="0" parTransId="{EB1BCD89-81CA-4FD5-9674-D13E95B53326}" sibTransId="{4CD762E7-DF15-4D51-8D0D-37D4B28B3606}"/>
    <dgm:cxn modelId="{306F28F3-8B48-4A64-AE75-63F13A67D429}" type="presOf" srcId="{63EBC9D4-A228-4A2F-B64E-2E138BC3E659}" destId="{24DD202B-4AB4-44C0-B264-2F921699C965}" srcOrd="0" destOrd="0" presId="urn:microsoft.com/office/officeart/2005/8/layout/radial4"/>
    <dgm:cxn modelId="{2F5C62BA-F923-42B8-87D9-0ED238524CB8}" type="presParOf" srcId="{E32CC026-9C85-4F36-8FA1-E2042C12201D}" destId="{DCFFC030-E672-48DE-95B3-1DD1C900332D}" srcOrd="0" destOrd="0" presId="urn:microsoft.com/office/officeart/2005/8/layout/radial4"/>
    <dgm:cxn modelId="{10099F90-32AB-427F-AE97-6F48FB50126D}" type="presParOf" srcId="{E32CC026-9C85-4F36-8FA1-E2042C12201D}" destId="{24DD202B-4AB4-44C0-B264-2F921699C965}" srcOrd="1" destOrd="0" presId="urn:microsoft.com/office/officeart/2005/8/layout/radial4"/>
    <dgm:cxn modelId="{51848F46-6FFD-4DB3-A5B8-FF5238074C44}" type="presParOf" srcId="{E32CC026-9C85-4F36-8FA1-E2042C12201D}" destId="{E2D853E2-4A43-453E-8D69-0F70D76D6134}" srcOrd="2" destOrd="0" presId="urn:microsoft.com/office/officeart/2005/8/layout/radial4"/>
    <dgm:cxn modelId="{3F5381C6-823C-441C-BD23-9A1E5D1F2083}" type="presParOf" srcId="{E32CC026-9C85-4F36-8FA1-E2042C12201D}" destId="{1CA6890E-4642-4A61-9168-FBAC9C4A4FFB}" srcOrd="3" destOrd="0" presId="urn:microsoft.com/office/officeart/2005/8/layout/radial4"/>
    <dgm:cxn modelId="{5B584618-775B-4C8D-B81D-BE5E7B1635BF}" type="presParOf" srcId="{E32CC026-9C85-4F36-8FA1-E2042C12201D}" destId="{805DD030-E911-48D0-B5DE-B0498B24CF30}" srcOrd="4" destOrd="0" presId="urn:microsoft.com/office/officeart/2005/8/layout/radial4"/>
    <dgm:cxn modelId="{CAF91DAD-2300-4AFD-AC96-757019CE6A07}" type="presParOf" srcId="{E32CC026-9C85-4F36-8FA1-E2042C12201D}" destId="{BB556D23-CF13-41D4-AD2C-AC790DF4FCED}" srcOrd="5" destOrd="0" presId="urn:microsoft.com/office/officeart/2005/8/layout/radial4"/>
    <dgm:cxn modelId="{7E0EDC7A-3E1A-45B6-AC96-DC1D5B85A7B8}" type="presParOf" srcId="{E32CC026-9C85-4F36-8FA1-E2042C12201D}" destId="{CAA295EA-6448-4AD7-A636-8AC29C80215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A9C4D-B9CF-44E1-90E2-653FCBC6F7D1}">
      <dsp:nvSpPr>
        <dsp:cNvPr id="0" name=""/>
        <dsp:cNvSpPr/>
      </dsp:nvSpPr>
      <dsp:spPr>
        <a:xfrm>
          <a:off x="0" y="132166"/>
          <a:ext cx="4444001" cy="1777600"/>
        </a:xfrm>
        <a:prstGeom prst="leftRightRibbon">
          <a:avLst/>
        </a:prstGeom>
        <a:solidFill>
          <a:schemeClr val="lt1"/>
        </a:solidFill>
        <a:ln w="5715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DEBC6DB4-E515-44FD-B404-7F95EA647445}">
      <dsp:nvSpPr>
        <dsp:cNvPr id="0" name=""/>
        <dsp:cNvSpPr/>
      </dsp:nvSpPr>
      <dsp:spPr>
        <a:xfrm>
          <a:off x="533280" y="443246"/>
          <a:ext cx="1466520" cy="87102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00B050"/>
              </a:solidFill>
            </a:rPr>
            <a:t>240</a:t>
          </a:r>
          <a:r>
            <a:rPr lang="es-CO" sz="2000" kern="1200" dirty="0">
              <a:solidFill>
                <a:srgbClr val="00B050"/>
              </a:solidFill>
            </a:rPr>
            <a:t> </a:t>
          </a:r>
          <a:r>
            <a:rPr lang="es-CO" sz="2000" kern="1200" dirty="0"/>
            <a:t>empleos en planta</a:t>
          </a:r>
        </a:p>
      </dsp:txBody>
      <dsp:txXfrm>
        <a:off x="533280" y="443246"/>
        <a:ext cx="1466520" cy="871024"/>
      </dsp:txXfrm>
    </dsp:sp>
    <dsp:sp modelId="{96F01E88-8122-4237-ACCB-EDA85EEF3189}">
      <dsp:nvSpPr>
        <dsp:cNvPr id="0" name=""/>
        <dsp:cNvSpPr/>
      </dsp:nvSpPr>
      <dsp:spPr>
        <a:xfrm>
          <a:off x="2222000" y="727662"/>
          <a:ext cx="1733160" cy="87102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FFC000"/>
              </a:solidFill>
            </a:rPr>
            <a:t>52%</a:t>
          </a:r>
          <a:r>
            <a:rPr lang="es-CO" sz="2000" b="1" kern="1200" dirty="0">
              <a:solidFill>
                <a:schemeClr val="tx1"/>
              </a:solidFill>
            </a:rPr>
            <a:t> </a:t>
          </a:r>
          <a:r>
            <a:rPr lang="es-CO" sz="2000" kern="1200" dirty="0"/>
            <a:t>ocupado por mujeres</a:t>
          </a:r>
        </a:p>
      </dsp:txBody>
      <dsp:txXfrm>
        <a:off x="2222000" y="727662"/>
        <a:ext cx="1733160" cy="871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8D5A6-1D7C-49BB-B959-DEC1450672C1}">
      <dsp:nvSpPr>
        <dsp:cNvPr id="0" name=""/>
        <dsp:cNvSpPr/>
      </dsp:nvSpPr>
      <dsp:spPr>
        <a:xfrm>
          <a:off x="0" y="1992055"/>
          <a:ext cx="5384975" cy="130700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Franklin Gothic Book" panose="020B0503020102020204" pitchFamily="34" charset="0"/>
            </a:rPr>
            <a:t>$100.000.000 </a:t>
          </a:r>
          <a:r>
            <a:rPr lang="es-MX" sz="1600" kern="1200" dirty="0">
              <a:latin typeface="Franklin Gothic Book" panose="020B0503020102020204" pitchFamily="34" charset="0"/>
            </a:rPr>
            <a:t>Invertidos con la Universidad Nacional para realizar las capacitaciones en </a:t>
          </a:r>
          <a:r>
            <a:rPr lang="es-MX" sz="1600" b="1" kern="1200" dirty="0">
              <a:latin typeface="Franklin Gothic Book" panose="020B0503020102020204" pitchFamily="34" charset="0"/>
            </a:rPr>
            <a:t>6 temas </a:t>
          </a:r>
          <a:r>
            <a:rPr lang="es-MX" sz="1600" kern="1200" dirty="0">
              <a:latin typeface="Franklin Gothic Book" panose="020B0503020102020204" pitchFamily="34" charset="0"/>
            </a:rPr>
            <a:t>específicos así: Curso Planeación Estratégica, Gerencia de Proyectos, Taller </a:t>
          </a:r>
          <a:r>
            <a:rPr lang="es-MX" sz="1600" kern="1200" dirty="0" err="1">
              <a:latin typeface="Franklin Gothic Book" panose="020B0503020102020204" pitchFamily="34" charset="0"/>
            </a:rPr>
            <a:t>Compliance</a:t>
          </a:r>
          <a:r>
            <a:rPr lang="es-MX" sz="1600" kern="1200" dirty="0">
              <a:latin typeface="Franklin Gothic Book" panose="020B0503020102020204" pitchFamily="34" charset="0"/>
            </a:rPr>
            <a:t>, Diplomado Concesiones de Infraestructura Intermodal de Transporte, Habilidades Gerenciales y Supervisión de Contratos.</a:t>
          </a:r>
        </a:p>
      </dsp:txBody>
      <dsp:txXfrm>
        <a:off x="0" y="1992055"/>
        <a:ext cx="5384975" cy="1307004"/>
      </dsp:txXfrm>
    </dsp:sp>
    <dsp:sp modelId="{181B7D45-DFCB-4947-A827-8C19D85B86CA}">
      <dsp:nvSpPr>
        <dsp:cNvPr id="0" name=""/>
        <dsp:cNvSpPr/>
      </dsp:nvSpPr>
      <dsp:spPr>
        <a:xfrm rot="10800000">
          <a:off x="0" y="0"/>
          <a:ext cx="5384975" cy="2010172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>
              <a:latin typeface="Franklin Gothic Book" panose="020B0503020102020204" pitchFamily="34" charset="0"/>
            </a:rPr>
            <a:t>El Plan Institucional de Capacitación </a:t>
          </a:r>
          <a:r>
            <a:rPr lang="es-MX" sz="1600" kern="1200">
              <a:latin typeface="Franklin Gothic Book" panose="020B0503020102020204" pitchFamily="34" charset="0"/>
            </a:rPr>
            <a:t>esta orientado al</a:t>
          </a:r>
          <a:r>
            <a:rPr lang="es-CO" sz="1600" kern="1200">
              <a:latin typeface="Franklin Gothic Book" panose="020B0503020102020204" pitchFamily="34" charset="0"/>
            </a:rPr>
            <a:t> mejoramiento continuo y el logro de los objetivos institucionales a través del fortalecimiento de las competencias laborales, el reconocimiento, el bienestar y la motivación de los servidores públicos.</a:t>
          </a:r>
          <a:r>
            <a:rPr lang="es-MX" sz="1600" kern="1200">
              <a:latin typeface="Franklin Gothic Book" panose="020B0503020102020204" pitchFamily="34" charset="0"/>
            </a:rPr>
            <a:t> </a:t>
          </a:r>
          <a:endParaRPr lang="es-CO" sz="1600" kern="1200" dirty="0"/>
        </a:p>
      </dsp:txBody>
      <dsp:txXfrm rot="10800000">
        <a:off x="0" y="0"/>
        <a:ext cx="5384975" cy="13061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63877-FB9E-49AF-9F48-F601C3E68A0D}">
      <dsp:nvSpPr>
        <dsp:cNvPr id="0" name=""/>
        <dsp:cNvSpPr/>
      </dsp:nvSpPr>
      <dsp:spPr>
        <a:xfrm>
          <a:off x="0" y="53390"/>
          <a:ext cx="4894217" cy="9025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Franklin Gothic Book" panose="020B0503020102020204" pitchFamily="34" charset="0"/>
            </a:rPr>
            <a:t>Para la Vigencia 2019 el Plan Estratégico de Talento Humano se orientó a la implementación de la estrategia </a:t>
          </a:r>
          <a:r>
            <a:rPr lang="es-MX" sz="1100" b="1" kern="1200" dirty="0">
              <a:latin typeface="Franklin Gothic Book" panose="020B0503020102020204" pitchFamily="34" charset="0"/>
            </a:rPr>
            <a:t>“La Felicidad en el Trabajo”.</a:t>
          </a:r>
          <a:endParaRPr lang="es-CO" sz="1100" kern="1200" dirty="0"/>
        </a:p>
      </dsp:txBody>
      <dsp:txXfrm>
        <a:off x="44057" y="97447"/>
        <a:ext cx="4806103" cy="814394"/>
      </dsp:txXfrm>
    </dsp:sp>
    <dsp:sp modelId="{70D0B1C7-0224-4D50-AE38-F76C1BB7F6DF}">
      <dsp:nvSpPr>
        <dsp:cNvPr id="0" name=""/>
        <dsp:cNvSpPr/>
      </dsp:nvSpPr>
      <dsp:spPr>
        <a:xfrm>
          <a:off x="0" y="1015158"/>
          <a:ext cx="4894217" cy="902508"/>
        </a:xfrm>
        <a:prstGeom prst="roundRect">
          <a:avLst/>
        </a:prstGeom>
        <a:solidFill>
          <a:schemeClr val="accent5">
            <a:hueOff val="-49821"/>
            <a:satOff val="-13396"/>
            <a:lumOff val="-101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latin typeface="Franklin Gothic Book" panose="020B0503020102020204" pitchFamily="34" charset="0"/>
            </a:rPr>
            <a:t>El Plan de Estímulos, Bienestar e Incentivos </a:t>
          </a:r>
          <a:r>
            <a:rPr lang="es-MX" sz="1100" kern="1200" dirty="0">
              <a:latin typeface="Franklin Gothic Book" panose="020B0503020102020204" pitchFamily="34" charset="0"/>
            </a:rPr>
            <a:t>está orientado a promover un desempeño exitoso, motivar el compromiso y fortalecer la cultura organizacional de los servidores públicos de la Agencia, a través de sus programas orientados a la promoción de los servicios sociales y la calidad de vida laboral.</a:t>
          </a:r>
          <a:endParaRPr lang="es-MX" sz="1100" b="1" kern="1200" dirty="0">
            <a:latin typeface="Franklin Gothic Book" panose="020B0503020102020204" pitchFamily="34" charset="0"/>
          </a:endParaRPr>
        </a:p>
      </dsp:txBody>
      <dsp:txXfrm>
        <a:off x="44057" y="1059215"/>
        <a:ext cx="4806103" cy="814394"/>
      </dsp:txXfrm>
    </dsp:sp>
    <dsp:sp modelId="{019F678A-9467-404E-BA46-20D4DB90C46A}">
      <dsp:nvSpPr>
        <dsp:cNvPr id="0" name=""/>
        <dsp:cNvSpPr/>
      </dsp:nvSpPr>
      <dsp:spPr>
        <a:xfrm>
          <a:off x="0" y="1949347"/>
          <a:ext cx="4894217" cy="902508"/>
        </a:xfrm>
        <a:prstGeom prst="roundRect">
          <a:avLst/>
        </a:prstGeom>
        <a:solidFill>
          <a:schemeClr val="accent5">
            <a:hueOff val="-99642"/>
            <a:satOff val="-26793"/>
            <a:lumOff val="-202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latin typeface="Franklin Gothic Book" panose="020B0503020102020204" pitchFamily="34" charset="0"/>
            </a:rPr>
            <a:t>Auxilios Educativos, </a:t>
          </a:r>
          <a:r>
            <a:rPr lang="es-MX" sz="1100" kern="1200" dirty="0">
              <a:latin typeface="Franklin Gothic Book" panose="020B0503020102020204" pitchFamily="34" charset="0"/>
            </a:rPr>
            <a:t>por primera vez en la entidad se destinaron recursos para Auxilios Educativos para beneficiar a los servidores públicos de carrera administrativa, de conformidad con la normatividad vigente.</a:t>
          </a:r>
        </a:p>
      </dsp:txBody>
      <dsp:txXfrm>
        <a:off x="44057" y="1993404"/>
        <a:ext cx="4806103" cy="814394"/>
      </dsp:txXfrm>
    </dsp:sp>
    <dsp:sp modelId="{7064DC67-C395-4B84-942B-9064D31EAFD7}">
      <dsp:nvSpPr>
        <dsp:cNvPr id="0" name=""/>
        <dsp:cNvSpPr/>
      </dsp:nvSpPr>
      <dsp:spPr>
        <a:xfrm>
          <a:off x="0" y="2883535"/>
          <a:ext cx="4894217" cy="902508"/>
        </a:xfrm>
        <a:prstGeom prst="roundRect">
          <a:avLst/>
        </a:prstGeom>
        <a:solidFill>
          <a:schemeClr val="accent5">
            <a:hueOff val="-149463"/>
            <a:satOff val="-40189"/>
            <a:lumOff val="-30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latin typeface="Franklin Gothic Book" panose="020B0503020102020204" pitchFamily="34" charset="0"/>
            </a:rPr>
            <a:t>El Plan de Seguridad y Salud en el Trabajo </a:t>
          </a:r>
          <a:r>
            <a:rPr lang="es-MX" sz="1100" kern="1200" dirty="0">
              <a:latin typeface="Franklin Gothic Book" panose="020B0503020102020204" pitchFamily="34" charset="0"/>
            </a:rPr>
            <a:t>esta orientado a lograr condiciones de trabajo seguras y saludables en la entidad, a través de la promoción de la salud y de la identificación, evaluación y control de los riesgos ocupacionales.    </a:t>
          </a:r>
        </a:p>
      </dsp:txBody>
      <dsp:txXfrm>
        <a:off x="44057" y="2927592"/>
        <a:ext cx="4806103" cy="8143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6E641-5839-4FD5-BAA2-A3D54309958E}">
      <dsp:nvSpPr>
        <dsp:cNvPr id="0" name=""/>
        <dsp:cNvSpPr/>
      </dsp:nvSpPr>
      <dsp:spPr>
        <a:xfrm>
          <a:off x="580019" y="406400"/>
          <a:ext cx="0" cy="365760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4864C-AC41-48A3-A83D-C7D4B7270A3E}">
      <dsp:nvSpPr>
        <dsp:cNvPr id="0" name=""/>
        <dsp:cNvSpPr/>
      </dsp:nvSpPr>
      <dsp:spPr>
        <a:xfrm>
          <a:off x="681619" y="528320"/>
          <a:ext cx="1923694" cy="164592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6984A-032B-4D22-9220-A177C10828B5}">
      <dsp:nvSpPr>
        <dsp:cNvPr id="0" name=""/>
        <dsp:cNvSpPr/>
      </dsp:nvSpPr>
      <dsp:spPr>
        <a:xfrm>
          <a:off x="681619" y="2174240"/>
          <a:ext cx="1923694" cy="188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i="1" kern="1200" dirty="0">
              <a:solidFill>
                <a:schemeClr val="bg2"/>
              </a:solidFill>
            </a:rPr>
            <a:t>+ </a:t>
          </a:r>
          <a:r>
            <a:rPr lang="es-CO" sz="800" b="1" kern="1200" dirty="0">
              <a:solidFill>
                <a:schemeClr val="bg2"/>
              </a:solidFill>
            </a:rPr>
            <a:t>Equidad de Género incluido en el Plan de Capacitación Anual </a:t>
          </a:r>
          <a:r>
            <a:rPr lang="es-CO" sz="800" b="1" i="1" kern="1200" dirty="0">
              <a:solidFill>
                <a:schemeClr val="bg2"/>
              </a:solidFill>
            </a:rPr>
            <a:t>con participación de:</a:t>
          </a:r>
          <a:br>
            <a:rPr lang="es-CO" sz="800" b="1" i="1" kern="1200" dirty="0">
              <a:solidFill>
                <a:schemeClr val="bg2"/>
              </a:solidFill>
            </a:rPr>
          </a:br>
          <a:r>
            <a:rPr lang="es-CO" sz="800" b="1" i="1" kern="1200" dirty="0">
              <a:solidFill>
                <a:srgbClr val="069169"/>
              </a:solidFill>
            </a:rPr>
            <a:t>-</a:t>
          </a:r>
          <a:r>
            <a:rPr lang="es-CO" sz="800" b="1" kern="1200" dirty="0">
              <a:solidFill>
                <a:schemeClr val="tx1"/>
              </a:solidFill>
            </a:rPr>
            <a:t>Consejería para la  Mujer de la Presidencia de la Republica.</a:t>
          </a:r>
          <a:endParaRPr lang="es-CO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>
              <a:solidFill>
                <a:schemeClr val="tx1"/>
              </a:solidFill>
            </a:rPr>
            <a:t>-Secretaria Distrital de la 	Mujer.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800" b="1" kern="1200" dirty="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>
              <a:solidFill>
                <a:schemeClr val="bg2"/>
              </a:solidFill>
            </a:rPr>
            <a:t>+  Enlace con Consejería Presidencial para la Equidad de Género. 		</a:t>
          </a:r>
          <a:br>
            <a:rPr lang="es-CO" sz="800" b="1" kern="1200" dirty="0">
              <a:solidFill>
                <a:schemeClr val="bg2"/>
              </a:solidFill>
            </a:rPr>
          </a:br>
          <a:r>
            <a:rPr lang="es-CO" sz="800" b="1" kern="1200" dirty="0">
              <a:solidFill>
                <a:schemeClr val="bg2"/>
              </a:solidFill>
            </a:rPr>
            <a:t>-</a:t>
          </a:r>
          <a:r>
            <a:rPr lang="es-CO" sz="800" b="1" kern="1200" dirty="0">
              <a:solidFill>
                <a:schemeClr val="tx1"/>
              </a:solidFill>
            </a:rPr>
            <a:t>Exposición del capítulo de Equidad de Género inmerso en Plan 	Nacional de Desarrollo.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800" b="1" kern="1200" dirty="0">
            <a:solidFill>
              <a:schemeClr val="tx1"/>
            </a:solidFill>
          </a:endParaRPr>
        </a:p>
      </dsp:txBody>
      <dsp:txXfrm>
        <a:off x="681619" y="2174240"/>
        <a:ext cx="1923694" cy="1889760"/>
      </dsp:txXfrm>
    </dsp:sp>
    <dsp:sp modelId="{8804F670-227C-4767-9B0F-634724809628}">
      <dsp:nvSpPr>
        <dsp:cNvPr id="0" name=""/>
        <dsp:cNvSpPr/>
      </dsp:nvSpPr>
      <dsp:spPr>
        <a:xfrm>
          <a:off x="580019" y="0"/>
          <a:ext cx="2032000" cy="4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1" kern="1200" dirty="0">
              <a:solidFill>
                <a:schemeClr val="bg2"/>
              </a:solidFill>
            </a:rPr>
            <a:t>Conferencias y charlas: </a:t>
          </a:r>
          <a:endParaRPr lang="es-CO" sz="1200" kern="1200" dirty="0"/>
        </a:p>
      </dsp:txBody>
      <dsp:txXfrm>
        <a:off x="580019" y="0"/>
        <a:ext cx="2032000" cy="406400"/>
      </dsp:txXfrm>
    </dsp:sp>
    <dsp:sp modelId="{B4127593-E1D4-4756-91EF-46EF6A4759F5}">
      <dsp:nvSpPr>
        <dsp:cNvPr id="0" name=""/>
        <dsp:cNvSpPr/>
      </dsp:nvSpPr>
      <dsp:spPr>
        <a:xfrm>
          <a:off x="3015132" y="406400"/>
          <a:ext cx="0" cy="365760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9AB52-CB28-4223-818D-0AD4EEA7A247}">
      <dsp:nvSpPr>
        <dsp:cNvPr id="0" name=""/>
        <dsp:cNvSpPr/>
      </dsp:nvSpPr>
      <dsp:spPr>
        <a:xfrm>
          <a:off x="3116732" y="528320"/>
          <a:ext cx="1923694" cy="164592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4864D-5804-4130-9450-AF7393708F50}">
      <dsp:nvSpPr>
        <dsp:cNvPr id="0" name=""/>
        <dsp:cNvSpPr/>
      </dsp:nvSpPr>
      <dsp:spPr>
        <a:xfrm>
          <a:off x="3116732" y="2174240"/>
          <a:ext cx="1923694" cy="188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 dirty="0">
              <a:solidFill>
                <a:schemeClr val="tx1"/>
              </a:solidFill>
            </a:rPr>
            <a:t>Solicitud de Asistencia técnica para implementar Política de Equidad de Género.</a:t>
          </a:r>
          <a:endParaRPr lang="es-CO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i="1" kern="1200" dirty="0">
              <a:solidFill>
                <a:schemeClr val="tx1"/>
              </a:solidFill>
            </a:rPr>
            <a:t>-Comisión Legal de la Mujer del Congreso de la Republica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i="1" kern="1200" dirty="0">
              <a:solidFill>
                <a:schemeClr val="tx1"/>
              </a:solidFill>
            </a:rPr>
            <a:t>-Ministerio de Trabajo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i="1" kern="1200" dirty="0">
              <a:solidFill>
                <a:schemeClr val="tx1"/>
              </a:solidFill>
            </a:rPr>
            <a:t>-Consejería  Presidencial de la Mujer</a:t>
          </a:r>
        </a:p>
      </dsp:txBody>
      <dsp:txXfrm>
        <a:off x="3116732" y="2174240"/>
        <a:ext cx="1923694" cy="1889760"/>
      </dsp:txXfrm>
    </dsp:sp>
    <dsp:sp modelId="{4B608BFE-3981-4669-B09E-9181326CDF26}">
      <dsp:nvSpPr>
        <dsp:cNvPr id="0" name=""/>
        <dsp:cNvSpPr/>
      </dsp:nvSpPr>
      <dsp:spPr>
        <a:xfrm>
          <a:off x="3083001" y="11314"/>
          <a:ext cx="2032000" cy="4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1" kern="1200" dirty="0">
              <a:solidFill>
                <a:schemeClr val="bg2"/>
              </a:solidFill>
            </a:rPr>
            <a:t>Encuentros interinstitucionales</a:t>
          </a:r>
          <a:r>
            <a:rPr lang="es-CO" sz="1200" b="1" kern="1200" dirty="0">
              <a:solidFill>
                <a:schemeClr val="bg2"/>
              </a:solidFill>
            </a:rPr>
            <a:t>. </a:t>
          </a:r>
          <a:endParaRPr lang="es-CO" sz="1200" kern="1200" dirty="0"/>
        </a:p>
      </dsp:txBody>
      <dsp:txXfrm>
        <a:off x="3083001" y="11314"/>
        <a:ext cx="2032000" cy="406400"/>
      </dsp:txXfrm>
    </dsp:sp>
    <dsp:sp modelId="{771D97CD-60A1-4DD7-A557-70097AFF8DEC}">
      <dsp:nvSpPr>
        <dsp:cNvPr id="0" name=""/>
        <dsp:cNvSpPr/>
      </dsp:nvSpPr>
      <dsp:spPr>
        <a:xfrm>
          <a:off x="5450246" y="406400"/>
          <a:ext cx="0" cy="365760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87DC5-DFA6-48B6-ADDE-8F6BEC9A1F3F}">
      <dsp:nvSpPr>
        <dsp:cNvPr id="0" name=""/>
        <dsp:cNvSpPr/>
      </dsp:nvSpPr>
      <dsp:spPr>
        <a:xfrm>
          <a:off x="5551846" y="528320"/>
          <a:ext cx="1923694" cy="164592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FDADD-3EA6-4805-ACC1-C501563CB6AF}">
      <dsp:nvSpPr>
        <dsp:cNvPr id="0" name=""/>
        <dsp:cNvSpPr/>
      </dsp:nvSpPr>
      <dsp:spPr>
        <a:xfrm>
          <a:off x="5551846" y="2174240"/>
          <a:ext cx="1923694" cy="188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 dirty="0">
              <a:solidFill>
                <a:schemeClr val="tx1"/>
              </a:solidFill>
            </a:rPr>
            <a:t>Experiencias exitosas con mujeres ANI. </a:t>
          </a:r>
          <a:endParaRPr lang="es-CO" sz="1000" kern="1200" dirty="0"/>
        </a:p>
      </dsp:txBody>
      <dsp:txXfrm>
        <a:off x="5551846" y="2174240"/>
        <a:ext cx="1923694" cy="1889760"/>
      </dsp:txXfrm>
    </dsp:sp>
    <dsp:sp modelId="{86D9F94F-50C2-4E2B-AA1A-516B1BFD0DAA}">
      <dsp:nvSpPr>
        <dsp:cNvPr id="0" name=""/>
        <dsp:cNvSpPr/>
      </dsp:nvSpPr>
      <dsp:spPr>
        <a:xfrm>
          <a:off x="5450246" y="0"/>
          <a:ext cx="2032000" cy="4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solidFill>
                <a:schemeClr val="bg2"/>
              </a:solidFill>
            </a:rPr>
            <a:t>Conmemoración del  día internacional de la Mujer. </a:t>
          </a:r>
          <a:endParaRPr lang="es-CO" sz="1200" kern="1200" dirty="0"/>
        </a:p>
      </dsp:txBody>
      <dsp:txXfrm>
        <a:off x="5450246" y="0"/>
        <a:ext cx="2032000" cy="406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FC030-E672-48DE-95B3-1DD1C900332D}">
      <dsp:nvSpPr>
        <dsp:cNvPr id="0" name=""/>
        <dsp:cNvSpPr/>
      </dsp:nvSpPr>
      <dsp:spPr>
        <a:xfrm>
          <a:off x="1307384" y="1240942"/>
          <a:ext cx="1347630" cy="1373933"/>
        </a:xfrm>
        <a:prstGeom prst="ellipse">
          <a:avLst/>
        </a:prstGeom>
        <a:solidFill>
          <a:srgbClr val="36609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Total</a:t>
          </a:r>
          <a:r>
            <a:rPr lang="es-E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s-ES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Hallazgos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441</a:t>
          </a:r>
        </a:p>
      </dsp:txBody>
      <dsp:txXfrm>
        <a:off x="1504740" y="1442150"/>
        <a:ext cx="952918" cy="971517"/>
      </dsp:txXfrm>
    </dsp:sp>
    <dsp:sp modelId="{24DD202B-4AB4-44C0-B264-2F921699C965}">
      <dsp:nvSpPr>
        <dsp:cNvPr id="0" name=""/>
        <dsp:cNvSpPr/>
      </dsp:nvSpPr>
      <dsp:spPr>
        <a:xfrm rot="12900000">
          <a:off x="647012" y="1113187"/>
          <a:ext cx="813532" cy="330668"/>
        </a:xfrm>
        <a:prstGeom prst="leftArrow">
          <a:avLst>
            <a:gd name="adj1" fmla="val 60000"/>
            <a:gd name="adj2" fmla="val 50000"/>
          </a:avLst>
        </a:prstGeom>
        <a:solidFill>
          <a:srgbClr val="DB620F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853E2-4A43-453E-8D69-0F70D76D6134}">
      <dsp:nvSpPr>
        <dsp:cNvPr id="0" name=""/>
        <dsp:cNvSpPr/>
      </dsp:nvSpPr>
      <dsp:spPr>
        <a:xfrm>
          <a:off x="169461" y="604318"/>
          <a:ext cx="1102228" cy="881782"/>
        </a:xfrm>
        <a:prstGeom prst="roundRect">
          <a:avLst>
            <a:gd name="adj" fmla="val 10000"/>
          </a:avLst>
        </a:prstGeom>
        <a:solidFill>
          <a:srgbClr val="DB620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328 Cumplidos</a:t>
          </a:r>
        </a:p>
      </dsp:txBody>
      <dsp:txXfrm>
        <a:off x="195288" y="630145"/>
        <a:ext cx="1050574" cy="830128"/>
      </dsp:txXfrm>
    </dsp:sp>
    <dsp:sp modelId="{1CA6890E-4642-4A61-9168-FBAC9C4A4FFB}">
      <dsp:nvSpPr>
        <dsp:cNvPr id="0" name=""/>
        <dsp:cNvSpPr/>
      </dsp:nvSpPr>
      <dsp:spPr>
        <a:xfrm rot="16200000">
          <a:off x="1578643" y="626193"/>
          <a:ext cx="805113" cy="330668"/>
        </a:xfrm>
        <a:prstGeom prst="leftArrow">
          <a:avLst>
            <a:gd name="adj1" fmla="val 60000"/>
            <a:gd name="adj2" fmla="val 50000"/>
          </a:avLst>
        </a:prstGeom>
        <a:solidFill>
          <a:srgbClr val="DB620F">
            <a:hueOff val="90540"/>
            <a:satOff val="1286"/>
            <a:lumOff val="1941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DD030-E911-48D0-B5DE-B0498B24CF30}">
      <dsp:nvSpPr>
        <dsp:cNvPr id="0" name=""/>
        <dsp:cNvSpPr/>
      </dsp:nvSpPr>
      <dsp:spPr>
        <a:xfrm>
          <a:off x="1430085" y="-51920"/>
          <a:ext cx="1102228" cy="881782"/>
        </a:xfrm>
        <a:prstGeom prst="roundRect">
          <a:avLst>
            <a:gd name="adj" fmla="val 10000"/>
          </a:avLst>
        </a:prstGeom>
        <a:solidFill>
          <a:srgbClr val="DB620F">
            <a:hueOff val="90540"/>
            <a:satOff val="1286"/>
            <a:lumOff val="1941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113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 término</a:t>
          </a:r>
        </a:p>
      </dsp:txBody>
      <dsp:txXfrm>
        <a:off x="1455912" y="-26093"/>
        <a:ext cx="1050574" cy="830128"/>
      </dsp:txXfrm>
    </dsp:sp>
    <dsp:sp modelId="{BB556D23-CF13-41D4-AD2C-AC790DF4FCED}">
      <dsp:nvSpPr>
        <dsp:cNvPr id="0" name=""/>
        <dsp:cNvSpPr/>
      </dsp:nvSpPr>
      <dsp:spPr>
        <a:xfrm rot="19500000">
          <a:off x="2501855" y="1113187"/>
          <a:ext cx="813532" cy="330668"/>
        </a:xfrm>
        <a:prstGeom prst="leftArrow">
          <a:avLst>
            <a:gd name="adj1" fmla="val 60000"/>
            <a:gd name="adj2" fmla="val 50000"/>
          </a:avLst>
        </a:prstGeom>
        <a:solidFill>
          <a:srgbClr val="DB620F">
            <a:hueOff val="181080"/>
            <a:satOff val="2572"/>
            <a:lumOff val="3882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295EA-6448-4AD7-A636-8AC29C80215E}">
      <dsp:nvSpPr>
        <dsp:cNvPr id="0" name=""/>
        <dsp:cNvSpPr/>
      </dsp:nvSpPr>
      <dsp:spPr>
        <a:xfrm>
          <a:off x="2690710" y="604318"/>
          <a:ext cx="1102228" cy="881782"/>
        </a:xfrm>
        <a:prstGeom prst="roundRect">
          <a:avLst>
            <a:gd name="adj" fmla="val 10000"/>
          </a:avLst>
        </a:prstGeom>
        <a:solidFill>
          <a:srgbClr val="DB620F">
            <a:hueOff val="181080"/>
            <a:satOff val="2572"/>
            <a:lumOff val="3882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0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Vencidos</a:t>
          </a:r>
        </a:p>
      </dsp:txBody>
      <dsp:txXfrm>
        <a:off x="2716537" y="630145"/>
        <a:ext cx="1050574" cy="830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1912686D-009B-4755-BF3C-B1645D0A938E}" type="datetimeFigureOut">
              <a:rPr lang="es-ES" smtClean="0"/>
              <a:t>11/09/2019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67341" y="8829967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1CDAE71F-6302-4695-A732-5DA60A1BF97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641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6" tIns="93126" rIns="93126" bIns="93126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170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5ef59f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5ef59f35_0_42:notes"/>
          <p:cNvSpPr txBox="1">
            <a:spLocks noGrp="1"/>
          </p:cNvSpPr>
          <p:nvPr>
            <p:ph type="body" idx="1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spcFirstLastPara="1" wrap="square" lIns="93126" tIns="93126" rIns="93126" bIns="9312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926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365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spcFirstLastPara="1" wrap="square" lIns="93126" tIns="93126" rIns="93126" bIns="9312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63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spcFirstLastPara="1" wrap="square" lIns="93126" tIns="93126" rIns="93126" bIns="9312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64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9718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617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spcFirstLastPara="1" wrap="square" lIns="93126" tIns="93126" rIns="93126" bIns="931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2646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spcFirstLastPara="1" wrap="square" lIns="93126" tIns="93126" rIns="93126" bIns="931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353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 preserve="1" userDrawn="1">
  <p:cSld name="1_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31;p5"/>
          <p:cNvSpPr txBox="1"/>
          <p:nvPr userDrawn="1"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3213694" y="0"/>
            <a:ext cx="59352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92" y="346605"/>
            <a:ext cx="2616953" cy="746654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EBB03E-157E-1743-86F1-8874FFB41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1004" y="1439863"/>
            <a:ext cx="5149596" cy="1349375"/>
          </a:xfrm>
        </p:spPr>
        <p:txBody>
          <a:bodyPr/>
          <a:lstStyle>
            <a:lvl1pPr marL="95250" indent="0" algn="r">
              <a:buNone/>
              <a:defRPr sz="3000">
                <a:solidFill>
                  <a:srgbClr val="0054BC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6" y="3771884"/>
            <a:ext cx="3904083" cy="7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1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8299683" y="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497026" y="995328"/>
            <a:ext cx="1853423" cy="95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Work Sans Light"/>
              <a:buNone/>
              <a:defRPr sz="72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 dirty="0"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 hasCustomPrompt="1"/>
          </p:nvPr>
        </p:nvSpPr>
        <p:spPr>
          <a:xfrm>
            <a:off x="3768725" y="1714364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s-ES" dirty="0"/>
              <a:t> </a:t>
            </a:r>
            <a:endParaRPr dirty="0"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3761125" y="2526597"/>
            <a:ext cx="4752600" cy="1336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None/>
              <a:defRPr sz="150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/>
          <p:nvPr/>
        </p:nvSpPr>
        <p:spPr>
          <a:xfrm>
            <a:off x="8332725" y="62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0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bg>
      <p:bgPr>
        <a:solidFill>
          <a:srgbClr val="DCEAFB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768286" y="2287388"/>
            <a:ext cx="4540639" cy="17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1100">
                <a:solidFill>
                  <a:srgbClr val="0066CD"/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9pPr>
          </a:lstStyle>
          <a:p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768725" y="1467063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70" name="Google Shape;70;p9"/>
          <p:cNvSpPr txBox="1"/>
          <p:nvPr/>
        </p:nvSpPr>
        <p:spPr>
          <a:xfrm>
            <a:off x="8267914" y="39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245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67470" y="620207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768725" y="1888923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/>
          <p:nvPr/>
        </p:nvSpPr>
        <p:spPr>
          <a:xfrm>
            <a:off x="8273320" y="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700" b="0" i="0" u="none" strike="noStrike" cap="none" dirty="0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768286" y="1440531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3768725" y="2327959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3768725" y="2809186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3123123" y="1507211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6366376" y="1888923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3123122" y="197687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3123849" y="2412201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3123849" y="289464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78" lvl="1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566" lvl="2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754" lvl="3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5943" lvl="4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132" lvl="5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320" lvl="6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509" lvl="7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697" lvl="8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6365937" y="1445373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6366376" y="2332801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6365489" y="281402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5720774" y="1512053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5720773" y="198171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5721500" y="2417043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5721500" y="2899489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19" y="287255"/>
            <a:ext cx="1118402" cy="31909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90" y="4523449"/>
            <a:ext cx="1870211" cy="3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9866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0" r:id="rId2"/>
    <p:sldLayoutId id="2147483664" r:id="rId3"/>
    <p:sldLayoutId id="2147483665" r:id="rId4"/>
    <p:sldLayoutId id="214748366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i.gov.co/auditorias-2019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5.xml"/><Relationship Id="rId7" Type="http://schemas.openxmlformats.org/officeDocument/2006/relationships/hyperlink" Target="https://www.ani.gov.co/planes/plan-de-mejoramiento-institucional-pmi-21719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emf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9.emf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9E0C39-8742-B14F-9B09-71798CFEC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33102" y="1668463"/>
            <a:ext cx="5399567" cy="1349375"/>
          </a:xfrm>
        </p:spPr>
        <p:txBody>
          <a:bodyPr/>
          <a:lstStyle/>
          <a:p>
            <a:pPr algn="ctr"/>
            <a:r>
              <a:rPr lang="es-CO" dirty="0"/>
              <a:t>AVANCES TEMAS ADMINISTRATIVOS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6D604B-E087-48EC-B195-87CC5FFD06C0}"/>
              </a:ext>
            </a:extLst>
          </p:cNvPr>
          <p:cNvSpPr txBox="1"/>
          <p:nvPr/>
        </p:nvSpPr>
        <p:spPr>
          <a:xfrm>
            <a:off x="679269" y="1925244"/>
            <a:ext cx="7582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/>
              <a:t>INFORME PETICIONES, QUEJAS Y RECLAMOS</a:t>
            </a:r>
          </a:p>
        </p:txBody>
      </p:sp>
    </p:spTree>
    <p:extLst>
      <p:ext uri="{BB962C8B-B14F-4D97-AF65-F5344CB8AC3E}">
        <p14:creationId xmlns:p14="http://schemas.microsoft.com/office/powerpoint/2010/main" val="257718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C6559923-C35B-45C6-9B6E-D0D75B305078}"/>
              </a:ext>
            </a:extLst>
          </p:cNvPr>
          <p:cNvSpPr/>
          <p:nvPr/>
        </p:nvSpPr>
        <p:spPr>
          <a:xfrm>
            <a:off x="2337307" y="156319"/>
            <a:ext cx="3709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algn="ctr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ts val="1400"/>
            </a:pPr>
            <a:r>
              <a:rPr lang="es-CO" sz="1800" b="1" spc="-5" dirty="0">
                <a:solidFill>
                  <a:srgbClr val="2A53A7"/>
                </a:solidFill>
                <a:latin typeface="+mn-lt"/>
              </a:rPr>
              <a:t>Informe PQRS – Primer semestre 2019</a:t>
            </a:r>
            <a:endParaRPr lang="es-CO" sz="1800" b="1" dirty="0">
              <a:latin typeface="+mn-lt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2521854" y="987005"/>
          <a:ext cx="3340100" cy="1143000"/>
        </p:xfrm>
        <a:graphic>
          <a:graphicData uri="http://schemas.openxmlformats.org/drawingml/2006/table">
            <a:tbl>
              <a:tblPr/>
              <a:tblGrid>
                <a:gridCol w="181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CUMPLE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2386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CUMPLE/FUERA PLAZO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EN TERMINO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INCUMPLE/SIN RESPUESTA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149472" y="1528940"/>
            <a:ext cx="1578708" cy="17831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  <a:cs typeface="Arial"/>
              </a:rPr>
              <a:t>Documentos Ingresados</a:t>
            </a:r>
          </a:p>
          <a:p>
            <a:pPr algn="ctr"/>
            <a:r>
              <a:rPr lang="es-MX" b="1" dirty="0">
                <a:solidFill>
                  <a:srgbClr val="FF6600"/>
                </a:solidFill>
                <a:cs typeface="Arial"/>
              </a:rPr>
              <a:t>66.724 </a:t>
            </a:r>
            <a:r>
              <a:rPr lang="es-MX" b="1" dirty="0">
                <a:solidFill>
                  <a:srgbClr val="002060"/>
                </a:solidFill>
                <a:cs typeface="Arial"/>
              </a:rPr>
              <a:t>Documentos Tipificados</a:t>
            </a:r>
          </a:p>
          <a:p>
            <a:pPr algn="ctr"/>
            <a:r>
              <a:rPr lang="es-MX" b="1" dirty="0">
                <a:solidFill>
                  <a:srgbClr val="FF6600"/>
                </a:solidFill>
                <a:cs typeface="Arial"/>
              </a:rPr>
              <a:t>2.953</a:t>
            </a:r>
          </a:p>
          <a:p>
            <a:pPr algn="ctr"/>
            <a:r>
              <a:rPr lang="es-MX" b="1" dirty="0">
                <a:solidFill>
                  <a:srgbClr val="002060"/>
                </a:solidFill>
                <a:cs typeface="Arial"/>
              </a:rPr>
              <a:t>Tramitados </a:t>
            </a:r>
          </a:p>
          <a:p>
            <a:pPr algn="ctr"/>
            <a:r>
              <a:rPr lang="es-MX" b="1" dirty="0">
                <a:solidFill>
                  <a:srgbClr val="FF6600"/>
                </a:solidFill>
                <a:cs typeface="Arial"/>
              </a:rPr>
              <a:t>2.953 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/>
          </p:nvPr>
        </p:nvGraphicFramePr>
        <p:xfrm>
          <a:off x="2521854" y="2718688"/>
          <a:ext cx="3340100" cy="216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9"/>
          <p:cNvSpPr txBox="1">
            <a:spLocks/>
          </p:cNvSpPr>
          <p:nvPr/>
        </p:nvSpPr>
        <p:spPr>
          <a:xfrm>
            <a:off x="2853641" y="2331783"/>
            <a:ext cx="2676524" cy="4131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95CD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marL="171450" indent="-1714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6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Documentos Tipificados</a:t>
            </a:r>
          </a:p>
        </p:txBody>
      </p:sp>
      <p:sp>
        <p:nvSpPr>
          <p:cNvPr id="14" name="Abrir llave 13"/>
          <p:cNvSpPr/>
          <p:nvPr/>
        </p:nvSpPr>
        <p:spPr>
          <a:xfrm>
            <a:off x="1916218" y="987005"/>
            <a:ext cx="226646" cy="3840360"/>
          </a:xfrm>
          <a:prstGeom prst="leftBrace">
            <a:avLst/>
          </a:prstGeom>
          <a:ln>
            <a:solidFill>
              <a:srgbClr val="FF6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Rectángulo redondeado 31"/>
          <p:cNvSpPr/>
          <p:nvPr/>
        </p:nvSpPr>
        <p:spPr>
          <a:xfrm>
            <a:off x="6344605" y="945790"/>
            <a:ext cx="2180215" cy="13699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200" b="1" dirty="0">
                <a:solidFill>
                  <a:srgbClr val="002060"/>
                </a:solidFill>
                <a:cs typeface="Arial"/>
              </a:rPr>
              <a:t>Para el Primer semestre de la vigencia 2019, la ANI recibió</a:t>
            </a:r>
          </a:p>
          <a:p>
            <a:pPr algn="ctr">
              <a:buClrTx/>
            </a:pPr>
            <a:r>
              <a:rPr lang="en-US" sz="1200" b="1" dirty="0">
                <a:solidFill>
                  <a:srgbClr val="002060"/>
                </a:solidFill>
                <a:cs typeface="Arial"/>
              </a:rPr>
              <a:t> </a:t>
            </a:r>
            <a:r>
              <a:rPr lang="en-US" sz="1200" b="1" dirty="0">
                <a:solidFill>
                  <a:srgbClr val="FF6600"/>
                </a:solidFill>
                <a:cs typeface="Arial"/>
              </a:rPr>
              <a:t>129</a:t>
            </a:r>
            <a:r>
              <a:rPr lang="en-US" sz="1200" b="1" dirty="0">
                <a:solidFill>
                  <a:srgbClr val="002060"/>
                </a:solidFill>
                <a:cs typeface="Arial"/>
              </a:rPr>
              <a:t> </a:t>
            </a:r>
          </a:p>
          <a:p>
            <a:pPr algn="ctr">
              <a:buClrTx/>
            </a:pPr>
            <a:r>
              <a:rPr lang="en-US" sz="1200" b="1" dirty="0">
                <a:solidFill>
                  <a:srgbClr val="002060"/>
                </a:solidFill>
                <a:cs typeface="Arial"/>
              </a:rPr>
              <a:t>solicitudes de acceso a la información pública</a:t>
            </a:r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>
            <a:off x="8082480" y="2869931"/>
            <a:ext cx="486904" cy="1082446"/>
          </a:xfrm>
          <a:custGeom>
            <a:avLst/>
            <a:gdLst/>
            <a:ahLst/>
            <a:cxnLst>
              <a:cxn ang="0">
                <a:pos x="256" y="373"/>
              </a:cxn>
              <a:cxn ang="0">
                <a:pos x="0" y="330"/>
              </a:cxn>
              <a:cxn ang="0">
                <a:pos x="256" y="0"/>
              </a:cxn>
              <a:cxn ang="0">
                <a:pos x="256" y="373"/>
              </a:cxn>
            </a:cxnLst>
            <a:rect l="0" t="0" r="r" b="b"/>
            <a:pathLst>
              <a:path w="256" h="373">
                <a:moveTo>
                  <a:pt x="256" y="373"/>
                </a:moveTo>
                <a:lnTo>
                  <a:pt x="0" y="330"/>
                </a:lnTo>
                <a:lnTo>
                  <a:pt x="256" y="0"/>
                </a:lnTo>
                <a:lnTo>
                  <a:pt x="256" y="373"/>
                </a:lnTo>
                <a:close/>
              </a:path>
            </a:pathLst>
          </a:custGeom>
          <a:solidFill>
            <a:srgbClr val="F17C3F">
              <a:lumMod val="7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8569384" y="2870801"/>
            <a:ext cx="488806" cy="1082446"/>
          </a:xfrm>
          <a:custGeom>
            <a:avLst/>
            <a:gdLst/>
            <a:ahLst/>
            <a:cxnLst>
              <a:cxn ang="0">
                <a:pos x="0" y="373"/>
              </a:cxn>
              <a:cxn ang="0">
                <a:pos x="0" y="0"/>
              </a:cxn>
              <a:cxn ang="0">
                <a:pos x="257" y="325"/>
              </a:cxn>
              <a:cxn ang="0">
                <a:pos x="0" y="373"/>
              </a:cxn>
            </a:cxnLst>
            <a:rect l="0" t="0" r="r" b="b"/>
            <a:pathLst>
              <a:path w="257" h="373">
                <a:moveTo>
                  <a:pt x="0" y="373"/>
                </a:moveTo>
                <a:lnTo>
                  <a:pt x="0" y="0"/>
                </a:lnTo>
                <a:lnTo>
                  <a:pt x="257" y="325"/>
                </a:lnTo>
                <a:lnTo>
                  <a:pt x="0" y="373"/>
                </a:lnTo>
                <a:close/>
              </a:path>
            </a:pathLst>
          </a:custGeom>
          <a:solidFill>
            <a:srgbClr val="F17C3F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610586" y="2907185"/>
            <a:ext cx="1648252" cy="1491177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400" b="1" dirty="0">
                <a:solidFill>
                  <a:srgbClr val="002060"/>
                </a:solidFill>
                <a:cs typeface="Arial"/>
              </a:rPr>
              <a:t>La ANI </a:t>
            </a:r>
          </a:p>
          <a:p>
            <a:pPr marL="0" indent="0" algn="ctr">
              <a:buNone/>
            </a:pPr>
            <a:r>
              <a:rPr lang="es-MX" sz="1400" b="1" dirty="0">
                <a:solidFill>
                  <a:srgbClr val="002060"/>
                </a:solidFill>
                <a:cs typeface="Arial"/>
              </a:rPr>
              <a:t>mantiene un</a:t>
            </a:r>
          </a:p>
          <a:p>
            <a:pPr marL="0" indent="0" algn="ctr">
              <a:buNone/>
            </a:pPr>
            <a:r>
              <a:rPr lang="es-MX" sz="1400" b="1" dirty="0">
                <a:solidFill>
                  <a:srgbClr val="FF6600"/>
                </a:solidFill>
                <a:cs typeface="Arial"/>
              </a:rPr>
              <a:t>97% </a:t>
            </a:r>
            <a:r>
              <a:rPr lang="es-MX" sz="1400" b="1" dirty="0">
                <a:solidFill>
                  <a:srgbClr val="002060"/>
                </a:solidFill>
                <a:cs typeface="Arial"/>
              </a:rPr>
              <a:t>de cumplimiento</a:t>
            </a:r>
          </a:p>
          <a:p>
            <a:pPr marL="0" indent="0" algn="ctr">
              <a:buNone/>
            </a:pPr>
            <a:r>
              <a:rPr lang="es-MX" sz="1400" b="1" dirty="0">
                <a:solidFill>
                  <a:srgbClr val="002060"/>
                </a:solidFill>
                <a:cs typeface="Arial"/>
              </a:rPr>
              <a:t> en respuestas a PQRS</a:t>
            </a:r>
            <a:endParaRPr lang="es-MX" sz="1400" b="1" dirty="0">
              <a:solidFill>
                <a:srgbClr val="FF66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35890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6D604B-E087-48EC-B195-87CC5FFD06C0}"/>
              </a:ext>
            </a:extLst>
          </p:cNvPr>
          <p:cNvSpPr txBox="1"/>
          <p:nvPr/>
        </p:nvSpPr>
        <p:spPr>
          <a:xfrm>
            <a:off x="679269" y="1925244"/>
            <a:ext cx="7582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/>
              <a:t>GESTIÓN OFICINA DE</a:t>
            </a:r>
          </a:p>
          <a:p>
            <a:pPr algn="ctr"/>
            <a:r>
              <a:rPr lang="es-CO" sz="3200" b="1" dirty="0"/>
              <a:t>CONTROL INTERNO</a:t>
            </a:r>
          </a:p>
        </p:txBody>
      </p:sp>
    </p:spTree>
    <p:extLst>
      <p:ext uri="{BB962C8B-B14F-4D97-AF65-F5344CB8AC3E}">
        <p14:creationId xmlns:p14="http://schemas.microsoft.com/office/powerpoint/2010/main" val="114405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a 13"/>
          <p:cNvGraphicFramePr>
            <a:graphicFrameLocks noGrp="1"/>
          </p:cNvGraphicFramePr>
          <p:nvPr>
            <p:extLst/>
          </p:nvPr>
        </p:nvGraphicFramePr>
        <p:xfrm>
          <a:off x="285750" y="108490"/>
          <a:ext cx="7045779" cy="4336396"/>
        </p:xfrm>
        <a:graphic>
          <a:graphicData uri="http://schemas.openxmlformats.org/drawingml/2006/table">
            <a:tbl>
              <a:tblPr firstRow="1" bandRow="1"/>
              <a:tblGrid>
                <a:gridCol w="2620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415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LA OFICINA DE CONTROL INTERNO - </a:t>
                      </a:r>
                      <a:r>
                        <a:rPr lang="es-CO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OCI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5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POR ROLES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 2018 – AGOSTO 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28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Y SEGUIMIENTO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Actividades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2018: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39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</a:t>
                      </a:r>
                      <a:b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2019: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79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28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RIESGO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Actividades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2018: 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Actividad</a:t>
                      </a:r>
                      <a:b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2019: 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Actividad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28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ENFOQUE HACIA LA PREVENCIÓN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Actividades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2018: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2019: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28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LIDERAZGO ESTRATÉGICO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Actividades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2018: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</a:t>
                      </a:r>
                      <a:b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2019: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728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RELACIÓN CON ENTES EXTERNOS DE CONTROL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Actividades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2018: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</a:t>
                      </a:r>
                      <a:b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2019: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728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 DE LA GESTIÓN DE LA </a:t>
                      </a:r>
                      <a:r>
                        <a:rPr lang="es-CO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OCI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Actividades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2018: ------------------</a:t>
                      </a:r>
                      <a:b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2019: 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Actividades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600" y="861899"/>
            <a:ext cx="542925" cy="49371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603" y="865456"/>
            <a:ext cx="712787" cy="5111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603" y="1449080"/>
            <a:ext cx="712787" cy="51117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629" y="2067492"/>
            <a:ext cx="712787" cy="5111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603" y="2675336"/>
            <a:ext cx="712787" cy="51117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603" y="3283964"/>
            <a:ext cx="712787" cy="51117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603" y="3908411"/>
            <a:ext cx="712787" cy="51117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125" y="2083821"/>
            <a:ext cx="542925" cy="49371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124" y="2693873"/>
            <a:ext cx="542925" cy="49371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125" y="3264353"/>
            <a:ext cx="542925" cy="49371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961" y="3891752"/>
            <a:ext cx="542925" cy="49371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600" y="1466057"/>
            <a:ext cx="542925" cy="493712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7478486" y="959642"/>
            <a:ext cx="16002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050" dirty="0"/>
              <a:t>Cabe resaltar, que de las 118 actividades asociadas al rol de evaluación y seguimiento, realizadas en el periodo señalado, 38 corresponden a las auditorías técnicas realizadas a los proyectos de la </a:t>
            </a:r>
            <a:r>
              <a:rPr lang="es-CO" sz="1050" dirty="0" err="1"/>
              <a:t>ANI</a:t>
            </a:r>
            <a:r>
              <a:rPr lang="es-CO" sz="1050" dirty="0"/>
              <a:t> y 80 corresponden a las auditorías internas que se realizan a los procesos internos de la Entidad y/o seguimientos de cumplimiento normativo.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285749" y="4517335"/>
            <a:ext cx="7045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Los informes se encuentran disponibles para su consulta en la página web de la Entidad en el siguiente vínculo: </a:t>
            </a:r>
            <a:r>
              <a:rPr lang="es-CO" sz="800" dirty="0">
                <a:hlinkClick r:id="rId4"/>
              </a:rPr>
              <a:t>https://www.ani.gov.co/auditorias-2019</a:t>
            </a:r>
            <a:r>
              <a:rPr lang="es-CO" sz="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7050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 txBox="1">
            <a:spLocks noGrp="1"/>
          </p:cNvSpPr>
          <p:nvPr>
            <p:ph type="body" idx="1"/>
          </p:nvPr>
        </p:nvSpPr>
        <p:spPr>
          <a:xfrm>
            <a:off x="-1" y="127819"/>
            <a:ext cx="6882493" cy="34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s-CO" sz="20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PLAN DE MEJORAMIENTO INSTITUCIONAL - </a:t>
            </a:r>
            <a:r>
              <a:rPr lang="es-CO" sz="2000" b="1" dirty="0" err="1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PMI</a:t>
            </a:r>
            <a:endParaRPr lang="es-CO" sz="2000" b="1" dirty="0">
              <a:solidFill>
                <a:srgbClr val="033F78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37" name="Diagrama 36">
            <a:extLst>
              <a:ext uri="{FF2B5EF4-FFF2-40B4-BE49-F238E27FC236}">
                <a16:creationId xmlns:a16="http://schemas.microsoft.com/office/drawing/2014/main" id="{6D6672A8-1ACB-4DEE-A345-0E92FD689AE5}"/>
              </a:ext>
            </a:extLst>
          </p:cNvPr>
          <p:cNvGraphicFramePr/>
          <p:nvPr>
            <p:extLst/>
          </p:nvPr>
        </p:nvGraphicFramePr>
        <p:xfrm>
          <a:off x="424542" y="1757457"/>
          <a:ext cx="3962400" cy="2562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" name="CuadroTexto 37">
            <a:extLst>
              <a:ext uri="{FF2B5EF4-FFF2-40B4-BE49-F238E27FC236}">
                <a16:creationId xmlns:a16="http://schemas.microsoft.com/office/drawing/2014/main" id="{0C06D2B4-3902-4EFE-B3A8-F376F01A1C1A}"/>
              </a:ext>
            </a:extLst>
          </p:cNvPr>
          <p:cNvSpPr txBox="1"/>
          <p:nvPr/>
        </p:nvSpPr>
        <p:spPr>
          <a:xfrm>
            <a:off x="1872415" y="1175612"/>
            <a:ext cx="1066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CO" sz="2800" b="1" kern="1200" dirty="0">
                <a:solidFill>
                  <a:prstClr val="black"/>
                </a:solidFill>
                <a:latin typeface="Agency FB" panose="020B0503020202020204" pitchFamily="34" charset="0"/>
                <a:ea typeface="+mn-ea"/>
                <a:cs typeface="+mn-cs"/>
              </a:rPr>
              <a:t>Estado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E42FF3DA-AA76-4A13-BFD8-5CDABDD5984C}"/>
              </a:ext>
            </a:extLst>
          </p:cNvPr>
          <p:cNvSpPr/>
          <p:nvPr/>
        </p:nvSpPr>
        <p:spPr>
          <a:xfrm>
            <a:off x="132431" y="4663874"/>
            <a:ext cx="6227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s-ES_tradnl" sz="8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Fuente de información: </a:t>
            </a:r>
          </a:p>
          <a:p>
            <a:pPr>
              <a:buClrTx/>
              <a:buFontTx/>
              <a:buNone/>
            </a:pPr>
            <a:r>
              <a:rPr lang="es-ES_tradnl" sz="800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Dashboard</a:t>
            </a:r>
            <a:r>
              <a:rPr lang="es-ES_tradnl" sz="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 del Plan de Mejoramiento Institucional (</a:t>
            </a:r>
            <a:r>
              <a:rPr lang="es-ES_tradnl" sz="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https://www.ani.gov.co/planes/plan-de-mejoramiento-institucional-pmi-21719</a:t>
            </a:r>
            <a:r>
              <a:rPr lang="es-ES_tradnl" sz="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>
              <a:buClrTx/>
              <a:buFontTx/>
              <a:buNone/>
            </a:pPr>
            <a:r>
              <a:rPr lang="es-ES_tradnl" sz="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PMI Pocket – App para consulta del PMI en dispositivos móviles (solicitar instalación enviando un correo a jtoro@ani.gov.co)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7621" y="1572973"/>
            <a:ext cx="4115157" cy="211549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04107" y="593768"/>
            <a:ext cx="7396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 partir de los hallazgos establecidos por la Contraloría General de la Republica – </a:t>
            </a:r>
            <a:r>
              <a:rPr lang="es-CO" dirty="0" err="1"/>
              <a:t>CGR</a:t>
            </a:r>
            <a:r>
              <a:rPr lang="es-CO" dirty="0"/>
              <a:t> la Entidad, con corte a 31 de agosto de 2019, cuenta con el siguiente avance: </a:t>
            </a:r>
          </a:p>
        </p:txBody>
      </p:sp>
    </p:spTree>
    <p:extLst>
      <p:ext uri="{BB962C8B-B14F-4D97-AF65-F5344CB8AC3E}">
        <p14:creationId xmlns:p14="http://schemas.microsoft.com/office/powerpoint/2010/main" val="294351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6D604B-E087-48EC-B195-87CC5FFD06C0}"/>
              </a:ext>
            </a:extLst>
          </p:cNvPr>
          <p:cNvSpPr txBox="1"/>
          <p:nvPr/>
        </p:nvSpPr>
        <p:spPr>
          <a:xfrm>
            <a:off x="679269" y="1925244"/>
            <a:ext cx="7582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/>
              <a:t>TRIBUNALES ANI ACTIVOS CON CORTE AL 23 DE AGOSTO DE 2019</a:t>
            </a:r>
          </a:p>
        </p:txBody>
      </p:sp>
    </p:spTree>
    <p:extLst>
      <p:ext uri="{BB962C8B-B14F-4D97-AF65-F5344CB8AC3E}">
        <p14:creationId xmlns:p14="http://schemas.microsoft.com/office/powerpoint/2010/main" val="2433810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4E19998-9E72-4BC1-8639-D5599D12ACD9}"/>
              </a:ext>
            </a:extLst>
          </p:cNvPr>
          <p:cNvSpPr txBox="1"/>
          <p:nvPr/>
        </p:nvSpPr>
        <p:spPr>
          <a:xfrm>
            <a:off x="178604" y="158410"/>
            <a:ext cx="862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TRIBUNALES DE ARBITRAMENTO ACTIVOS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F1AC53-76BC-4885-90D4-719EA278E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82" y="702873"/>
            <a:ext cx="829823" cy="71623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C683D43-8A52-4B3F-865F-3E9AE51552B8}"/>
              </a:ext>
            </a:extLst>
          </p:cNvPr>
          <p:cNvPicPr/>
          <p:nvPr/>
        </p:nvPicPr>
        <p:blipFill rotWithShape="1">
          <a:blip r:embed="rId4"/>
          <a:srcRect l="54650" t="38736" r="39986" b="51776"/>
          <a:stretch/>
        </p:blipFill>
        <p:spPr bwMode="auto">
          <a:xfrm>
            <a:off x="3236188" y="676055"/>
            <a:ext cx="829823" cy="716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27278E8-6879-4E89-AB4B-43D9E84FD58D}"/>
              </a:ext>
            </a:extLst>
          </p:cNvPr>
          <p:cNvPicPr/>
          <p:nvPr/>
        </p:nvPicPr>
        <p:blipFill rotWithShape="1">
          <a:blip r:embed="rId4"/>
          <a:srcRect l="38898" t="38586" r="55690" b="51417"/>
          <a:stretch/>
        </p:blipFill>
        <p:spPr bwMode="auto">
          <a:xfrm>
            <a:off x="6129843" y="668071"/>
            <a:ext cx="800100" cy="830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49A64C7-43BA-4B7E-97EE-4AB31B8EE53E}"/>
              </a:ext>
            </a:extLst>
          </p:cNvPr>
          <p:cNvSpPr txBox="1"/>
          <p:nvPr/>
        </p:nvSpPr>
        <p:spPr>
          <a:xfrm>
            <a:off x="1281346" y="676055"/>
            <a:ext cx="186431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Calibri Light" panose="020F0302020204030204" pitchFamily="34" charset="0"/>
              </a:rPr>
              <a:t>23 Tribunales</a:t>
            </a:r>
          </a:p>
          <a:p>
            <a:endParaRPr lang="es-MX" sz="1100" dirty="0">
              <a:latin typeface="Calibri Light" panose="020F0302020204030204" pitchFamily="34" charset="0"/>
            </a:endParaRPr>
          </a:p>
          <a:p>
            <a:r>
              <a:rPr lang="es-MX" sz="1100" dirty="0">
                <a:latin typeface="Calibri Light" panose="020F0302020204030204" pitchFamily="34" charset="0"/>
              </a:rPr>
              <a:t>Proyectos:</a:t>
            </a:r>
          </a:p>
          <a:p>
            <a:pPr marL="171450" indent="-171450">
              <a:buFontTx/>
              <a:buChar char="-"/>
            </a:pPr>
            <a:r>
              <a:rPr lang="es-MX" sz="1100" dirty="0">
                <a:latin typeface="Calibri Light" panose="020F0302020204030204" pitchFamily="34" charset="0"/>
              </a:rPr>
              <a:t>Antioquía Bolívar</a:t>
            </a:r>
          </a:p>
          <a:p>
            <a:pPr marL="171450" indent="-171450">
              <a:buFontTx/>
              <a:buChar char="-"/>
            </a:pPr>
            <a:r>
              <a:rPr lang="es-MX" sz="1100" dirty="0">
                <a:latin typeface="Calibri Light" panose="020F0302020204030204" pitchFamily="34" charset="0"/>
              </a:rPr>
              <a:t>Autopista Rio Magdalena</a:t>
            </a:r>
          </a:p>
          <a:p>
            <a:pPr marL="171450" indent="-171450">
              <a:buFontTx/>
              <a:buChar char="-"/>
            </a:pPr>
            <a:r>
              <a:rPr lang="es-MX" sz="1100" dirty="0">
                <a:latin typeface="Calibri Light" panose="020F0302020204030204" pitchFamily="34" charset="0"/>
              </a:rPr>
              <a:t>Bogotá Girardot</a:t>
            </a:r>
          </a:p>
          <a:p>
            <a:pPr marL="171450" indent="-171450">
              <a:buFontTx/>
              <a:buChar char="-"/>
            </a:pPr>
            <a:r>
              <a:rPr lang="es-MX" sz="1100" dirty="0">
                <a:latin typeface="Calibri Light" panose="020F0302020204030204" pitchFamily="34" charset="0"/>
              </a:rPr>
              <a:t>Bucaramanga Pamplona</a:t>
            </a:r>
          </a:p>
          <a:p>
            <a:pPr marL="171450" indent="-171450">
              <a:buFontTx/>
              <a:buChar char="-"/>
            </a:pPr>
            <a:r>
              <a:rPr lang="es-MX" sz="1100" dirty="0" err="1">
                <a:latin typeface="Calibri Light" panose="020F0302020204030204" pitchFamily="34" charset="0"/>
              </a:rPr>
              <a:t>Cambao</a:t>
            </a:r>
            <a:r>
              <a:rPr lang="es-MX" sz="1100" dirty="0">
                <a:latin typeface="Calibri Light" panose="020F0302020204030204" pitchFamily="34" charset="0"/>
              </a:rPr>
              <a:t> Manizales</a:t>
            </a:r>
          </a:p>
          <a:p>
            <a:pPr marL="171450" indent="-171450">
              <a:buFontTx/>
              <a:buChar char="-"/>
            </a:pPr>
            <a:r>
              <a:rPr lang="es-MX" sz="1100" dirty="0">
                <a:latin typeface="Calibri Light" panose="020F0302020204030204" pitchFamily="34" charset="0"/>
              </a:rPr>
              <a:t>César Guajira</a:t>
            </a:r>
          </a:p>
          <a:p>
            <a:pPr marL="171450" indent="-171450">
              <a:buFontTx/>
              <a:buChar char="-"/>
            </a:pPr>
            <a:r>
              <a:rPr lang="es-MX" sz="1100" dirty="0">
                <a:latin typeface="Calibri Light" panose="020F0302020204030204" pitchFamily="34" charset="0"/>
              </a:rPr>
              <a:t>Córdoba Sucre</a:t>
            </a:r>
          </a:p>
          <a:p>
            <a:pPr marL="171450" indent="-171450">
              <a:buFontTx/>
              <a:buChar char="-"/>
            </a:pPr>
            <a:r>
              <a:rPr lang="es-MX" sz="1100" dirty="0">
                <a:latin typeface="Calibri Light" panose="020F0302020204030204" pitchFamily="34" charset="0"/>
              </a:rPr>
              <a:t>Girardot Ibagué Cajamarca</a:t>
            </a:r>
          </a:p>
          <a:p>
            <a:pPr marL="171450" indent="-171450">
              <a:buFontTx/>
              <a:buChar char="-"/>
            </a:pPr>
            <a:r>
              <a:rPr lang="es-MX" sz="1100" dirty="0">
                <a:latin typeface="Calibri Light" panose="020F0302020204030204" pitchFamily="34" charset="0"/>
              </a:rPr>
              <a:t>MV Valle del Cauca </a:t>
            </a:r>
          </a:p>
          <a:p>
            <a:pPr marL="171450" indent="-171450">
              <a:buFontTx/>
              <a:buChar char="-"/>
            </a:pPr>
            <a:r>
              <a:rPr lang="es-MX" sz="1100" dirty="0">
                <a:latin typeface="Calibri Light" panose="020F0302020204030204" pitchFamily="34" charset="0"/>
              </a:rPr>
              <a:t>Popayán Santander de Quilichao</a:t>
            </a:r>
          </a:p>
          <a:p>
            <a:pPr marL="171450" indent="-171450">
              <a:buFontTx/>
              <a:buChar char="-"/>
            </a:pPr>
            <a:r>
              <a:rPr lang="es-MX" sz="1100" dirty="0">
                <a:latin typeface="Calibri Light" panose="020F0302020204030204" pitchFamily="34" charset="0"/>
              </a:rPr>
              <a:t>Ruta del sol I</a:t>
            </a:r>
          </a:p>
          <a:p>
            <a:pPr marL="171450" indent="-171450">
              <a:buFontTx/>
              <a:buChar char="-"/>
            </a:pPr>
            <a:r>
              <a:rPr lang="es-MX" sz="1100" dirty="0">
                <a:latin typeface="Calibri Light" panose="020F0302020204030204" pitchFamily="34" charset="0"/>
              </a:rPr>
              <a:t>Ruta del sol II</a:t>
            </a:r>
          </a:p>
          <a:p>
            <a:pPr marL="171450" indent="-171450">
              <a:buFontTx/>
              <a:buChar char="-"/>
            </a:pPr>
            <a:r>
              <a:rPr lang="es-MX" sz="1100" dirty="0">
                <a:latin typeface="Calibri Light" panose="020F0302020204030204" pitchFamily="34" charset="0"/>
              </a:rPr>
              <a:t>Ruta del sol III (4 T)</a:t>
            </a:r>
          </a:p>
          <a:p>
            <a:pPr marL="171450" indent="-171450">
              <a:buFontTx/>
              <a:buChar char="-"/>
            </a:pPr>
            <a:r>
              <a:rPr lang="es-MX" sz="1100" dirty="0">
                <a:latin typeface="Calibri Light" panose="020F0302020204030204" pitchFamily="34" charset="0"/>
              </a:rPr>
              <a:t>Santana Mocoa Neiva</a:t>
            </a:r>
          </a:p>
          <a:p>
            <a:pPr marL="171450" indent="-171450">
              <a:buFontTx/>
              <a:buChar char="-"/>
            </a:pPr>
            <a:r>
              <a:rPr lang="es-MX" sz="1100" dirty="0">
                <a:latin typeface="Calibri Light" panose="020F0302020204030204" pitchFamily="34" charset="0"/>
              </a:rPr>
              <a:t>Tercer Carril (2T)</a:t>
            </a:r>
          </a:p>
          <a:p>
            <a:pPr marL="171450" indent="-171450">
              <a:buFontTx/>
              <a:buChar char="-"/>
            </a:pPr>
            <a:r>
              <a:rPr lang="es-MX" sz="1100" dirty="0">
                <a:latin typeface="Calibri Light" panose="020F0302020204030204" pitchFamily="34" charset="0"/>
              </a:rPr>
              <a:t>Transversal de las Américas (2T)</a:t>
            </a:r>
          </a:p>
          <a:p>
            <a:pPr marL="171450" indent="-171450">
              <a:buFontTx/>
              <a:buChar char="-"/>
            </a:pPr>
            <a:r>
              <a:rPr lang="es-MX" sz="1100" dirty="0">
                <a:latin typeface="Calibri Light" panose="020F0302020204030204" pitchFamily="34" charset="0"/>
              </a:rPr>
              <a:t>Transversal del Sisga</a:t>
            </a:r>
          </a:p>
          <a:p>
            <a:pPr marL="171450" indent="-171450">
              <a:buFontTx/>
              <a:buChar char="-"/>
            </a:pPr>
            <a:r>
              <a:rPr lang="es-MX" sz="1100" dirty="0">
                <a:latin typeface="Calibri Light" panose="020F0302020204030204" pitchFamily="34" charset="0"/>
              </a:rPr>
              <a:t>ZMB</a:t>
            </a:r>
          </a:p>
          <a:p>
            <a:pPr marL="171450" indent="-171450">
              <a:buFontTx/>
              <a:buChar char="-"/>
            </a:pPr>
            <a:endParaRPr lang="es-MX" sz="1100" dirty="0">
              <a:latin typeface="Calibri Light" panose="020F0302020204030204" pitchFamily="34" charset="0"/>
            </a:endParaRPr>
          </a:p>
          <a:p>
            <a:pPr marL="171450" indent="-171450">
              <a:buFontTx/>
              <a:buChar char="-"/>
            </a:pPr>
            <a:endParaRPr lang="es-MX" sz="1100" dirty="0">
              <a:latin typeface="Calibri Light" panose="020F0302020204030204" pitchFamily="34" charset="0"/>
            </a:endParaRPr>
          </a:p>
          <a:p>
            <a:pPr marL="171450" indent="-171450">
              <a:buFontTx/>
              <a:buChar char="-"/>
            </a:pPr>
            <a:endParaRPr lang="es-MX" sz="1100" dirty="0">
              <a:latin typeface="Calibri Light" panose="020F0302020204030204" pitchFamily="34" charset="0"/>
            </a:endParaRPr>
          </a:p>
          <a:p>
            <a:pPr marL="171450" indent="-171450">
              <a:buFontTx/>
              <a:buChar char="-"/>
            </a:pPr>
            <a:endParaRPr lang="es-MX" sz="1200" dirty="0"/>
          </a:p>
          <a:p>
            <a:endParaRPr lang="es-MX" sz="1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8BF766-31BE-4AB4-BC83-71B0B16050D0}"/>
              </a:ext>
            </a:extLst>
          </p:cNvPr>
          <p:cNvSpPr txBox="1"/>
          <p:nvPr/>
        </p:nvSpPr>
        <p:spPr>
          <a:xfrm>
            <a:off x="4175002" y="660863"/>
            <a:ext cx="18643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Calibri Light" panose="020F0302020204030204" pitchFamily="34" charset="0"/>
              </a:rPr>
              <a:t>2 Tribunales:</a:t>
            </a:r>
          </a:p>
          <a:p>
            <a:endParaRPr lang="es-MX" sz="1100" dirty="0">
              <a:latin typeface="Calibri Light" panose="020F0302020204030204" pitchFamily="34" charset="0"/>
            </a:endParaRPr>
          </a:p>
          <a:p>
            <a:r>
              <a:rPr lang="es-MX" sz="1100" dirty="0">
                <a:latin typeface="Calibri Light" panose="020F0302020204030204" pitchFamily="34" charset="0"/>
              </a:rPr>
              <a:t>Proyectos: </a:t>
            </a:r>
          </a:p>
          <a:p>
            <a:pPr marL="171450" indent="-171450">
              <a:buFontTx/>
              <a:buChar char="-"/>
            </a:pPr>
            <a:r>
              <a:rPr lang="es-MX" sz="1100" dirty="0">
                <a:latin typeface="Calibri Light" panose="020F0302020204030204" pitchFamily="34" charset="0"/>
              </a:rPr>
              <a:t>Argos </a:t>
            </a:r>
          </a:p>
          <a:p>
            <a:pPr marL="171450" indent="-171450">
              <a:buFontTx/>
              <a:buChar char="-"/>
            </a:pPr>
            <a:r>
              <a:rPr lang="es-MX" sz="1100" dirty="0">
                <a:latin typeface="Calibri Light" panose="020F0302020204030204" pitchFamily="34" charset="0"/>
              </a:rPr>
              <a:t>Regional de Buenaventura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D74EBA-AEAA-4B43-A97A-6D21BE0CD30F}"/>
              </a:ext>
            </a:extLst>
          </p:cNvPr>
          <p:cNvSpPr txBox="1"/>
          <p:nvPr/>
        </p:nvSpPr>
        <p:spPr>
          <a:xfrm>
            <a:off x="7038934" y="668071"/>
            <a:ext cx="1919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Calibri Light" panose="020F0302020204030204" pitchFamily="34" charset="0"/>
              </a:rPr>
              <a:t>3 Tribunales</a:t>
            </a:r>
          </a:p>
          <a:p>
            <a:endParaRPr lang="es-MX" sz="1100" dirty="0">
              <a:latin typeface="Calibri Light" panose="020F0302020204030204" pitchFamily="34" charset="0"/>
            </a:endParaRPr>
          </a:p>
          <a:p>
            <a:r>
              <a:rPr lang="es-MX" sz="1100" dirty="0">
                <a:latin typeface="Calibri Light" panose="020F0302020204030204" pitchFamily="34" charset="0"/>
              </a:rPr>
              <a:t>Proyecto: </a:t>
            </a:r>
          </a:p>
          <a:p>
            <a:r>
              <a:rPr lang="es-MX" sz="1100" dirty="0">
                <a:latin typeface="Calibri Light" panose="020F0302020204030204" pitchFamily="34" charset="0"/>
              </a:rPr>
              <a:t>Aeropuerto el Dorado (3 T)</a:t>
            </a:r>
          </a:p>
          <a:p>
            <a:endParaRPr lang="es-MX" sz="1100" dirty="0">
              <a:latin typeface="Calibri Light" panose="020F0302020204030204" pitchFamily="34" charset="0"/>
            </a:endParaRPr>
          </a:p>
          <a:p>
            <a:pPr marL="228600" indent="-228600">
              <a:buAutoNum type="arabicPeriod"/>
            </a:pPr>
            <a:endParaRPr lang="es-MX" sz="1100" dirty="0">
              <a:latin typeface="Calibri Light" panose="020F03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A494EB6-E6A9-44B5-8AE0-337ABA64D24D}"/>
              </a:ext>
            </a:extLst>
          </p:cNvPr>
          <p:cNvSpPr txBox="1"/>
          <p:nvPr/>
        </p:nvSpPr>
        <p:spPr>
          <a:xfrm>
            <a:off x="4340656" y="2417861"/>
            <a:ext cx="3100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28 Tribunales de Arbitramento activos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B9B05E-9C36-42B7-84F0-4F6699AF5C62}"/>
              </a:ext>
            </a:extLst>
          </p:cNvPr>
          <p:cNvSpPr txBox="1"/>
          <p:nvPr/>
        </p:nvSpPr>
        <p:spPr>
          <a:xfrm>
            <a:off x="4743038" y="2695277"/>
            <a:ext cx="3573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Calibri Light" panose="020F0302020204030204" pitchFamily="34" charset="0"/>
              </a:rPr>
              <a:t>15 iniciados desde el 8 de agosto de 2018</a:t>
            </a:r>
          </a:p>
        </p:txBody>
      </p:sp>
    </p:spTree>
    <p:extLst>
      <p:ext uri="{BB962C8B-B14F-4D97-AF65-F5344CB8AC3E}">
        <p14:creationId xmlns:p14="http://schemas.microsoft.com/office/powerpoint/2010/main" val="1182600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6A096C-FF17-4885-B0BB-A5FC9C574B83}"/>
              </a:ext>
            </a:extLst>
          </p:cNvPr>
          <p:cNvSpPr txBox="1"/>
          <p:nvPr/>
        </p:nvSpPr>
        <p:spPr>
          <a:xfrm>
            <a:off x="178604" y="158410"/>
            <a:ext cx="862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RESULTADOS ARBITRAJE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DC433EC-30A7-4E8D-AC39-658421CC755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66824" y="904876"/>
          <a:ext cx="6333601" cy="306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A9124784-7FEE-4B64-BBB0-7983745E920D}"/>
              </a:ext>
            </a:extLst>
          </p:cNvPr>
          <p:cNvSpPr/>
          <p:nvPr/>
        </p:nvSpPr>
        <p:spPr>
          <a:xfrm>
            <a:off x="495301" y="4038600"/>
            <a:ext cx="6753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dirty="0">
                <a:latin typeface="Calibri Light" panose="020F0302020204030204" pitchFamily="34" charset="0"/>
                <a:cs typeface="Arial" panose="020B0604020202020204" pitchFamily="34" charset="0"/>
              </a:rPr>
              <a:t>Valores</a:t>
            </a:r>
            <a:r>
              <a:rPr lang="es-CO" sz="900" dirty="0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s-CO" sz="1000" dirty="0">
                <a:latin typeface="Calibri Light" panose="020F0302020204030204" pitchFamily="34" charset="0"/>
                <a:cs typeface="Arial" panose="020B0604020202020204" pitchFamily="34" charset="0"/>
              </a:rPr>
              <a:t>expresados en </a:t>
            </a:r>
            <a:r>
              <a:rPr lang="es-CO" sz="1000" b="1" dirty="0">
                <a:latin typeface="Calibri Light" panose="020F0302020204030204" pitchFamily="34" charset="0"/>
                <a:cs typeface="Arial" panose="020B0604020202020204" pitchFamily="34" charset="0"/>
              </a:rPr>
              <a:t>miles de millones </a:t>
            </a:r>
            <a:r>
              <a:rPr lang="es-CO" sz="1000" dirty="0">
                <a:latin typeface="Calibri Light" panose="020F0302020204030204" pitchFamily="34" charset="0"/>
                <a:cs typeface="Arial" panose="020B0604020202020204" pitchFamily="34" charset="0"/>
              </a:rPr>
              <a:t>de pesos al momento de la demanda.</a:t>
            </a:r>
          </a:p>
          <a:p>
            <a:r>
              <a:rPr lang="es-CO" sz="1000" dirty="0">
                <a:latin typeface="Calibri Light" panose="020F0302020204030204" pitchFamily="34" charset="0"/>
                <a:cs typeface="Arial" panose="020B0604020202020204" pitchFamily="34" charset="0"/>
              </a:rPr>
              <a:t>- El valor de $368 mil millones correspondiente a los pagos ordenados a la ANI se clasifica en </a:t>
            </a:r>
            <a:r>
              <a:rPr lang="es-CO" sz="1000" b="1" dirty="0">
                <a:latin typeface="Calibri Light" panose="020F0302020204030204" pitchFamily="34" charset="0"/>
                <a:cs typeface="Arial" panose="020B0604020202020204" pitchFamily="34" charset="0"/>
              </a:rPr>
              <a:t>Condenas por valor de $244 MM</a:t>
            </a:r>
            <a:r>
              <a:rPr lang="es-CO" sz="1000" dirty="0">
                <a:latin typeface="Calibri Light" panose="020F0302020204030204" pitchFamily="34" charset="0"/>
                <a:cs typeface="Arial" panose="020B0604020202020204" pitchFamily="34" charset="0"/>
              </a:rPr>
              <a:t>  y  una </a:t>
            </a:r>
            <a:r>
              <a:rPr lang="es-CO" sz="1000" b="1" dirty="0">
                <a:latin typeface="Calibri Light" panose="020F0302020204030204" pitchFamily="34" charset="0"/>
                <a:cs typeface="Arial" panose="020B0604020202020204" pitchFamily="34" charset="0"/>
              </a:rPr>
              <a:t>conciliación de $123 MM</a:t>
            </a:r>
          </a:p>
          <a:p>
            <a:r>
              <a:rPr lang="es-CO" sz="1000" dirty="0">
                <a:latin typeface="Calibri Light" panose="020F0302020204030204" pitchFamily="34" charset="0"/>
                <a:cs typeface="Arial" panose="020B0604020202020204" pitchFamily="34" charset="0"/>
              </a:rPr>
              <a:t>- Se aclara que todos los tribunales que se han decidido desde el 8 de agosto habían iniciado con antelación, y que de los 15 tribunales que se han instaurado desde el 8 de agosto de 2018, uno solo fue retirado y de los demás aún no se han emitido decisiones finales.</a:t>
            </a:r>
          </a:p>
        </p:txBody>
      </p:sp>
    </p:spTree>
    <p:extLst>
      <p:ext uri="{BB962C8B-B14F-4D97-AF65-F5344CB8AC3E}">
        <p14:creationId xmlns:p14="http://schemas.microsoft.com/office/powerpoint/2010/main" val="643114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36E5453-578D-4CA0-B104-957A55273B68}"/>
              </a:ext>
            </a:extLst>
          </p:cNvPr>
          <p:cNvSpPr txBox="1"/>
          <p:nvPr/>
        </p:nvSpPr>
        <p:spPr>
          <a:xfrm>
            <a:off x="178604" y="158410"/>
            <a:ext cx="862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SANCIONES IMPUESTAS POR INCUMPLIMIENTO DE CONTRATOS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228947-C4BB-4332-A10A-97FFD381ADD9}"/>
              </a:ext>
            </a:extLst>
          </p:cNvPr>
          <p:cNvSpPr txBox="1"/>
          <p:nvPr/>
        </p:nvSpPr>
        <p:spPr>
          <a:xfrm>
            <a:off x="465676" y="503269"/>
            <a:ext cx="744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alibri Light" panose="020F0302020204030204" pitchFamily="34" charset="0"/>
              </a:rPr>
              <a:t>Desde el 8 de agosto de 2018, se han impuesto 6 sanciones y se declaró un incumplimiento grave </a:t>
            </a:r>
            <a:r>
              <a:rPr lang="es-MX" dirty="0"/>
              <a:t>:</a:t>
            </a:r>
          </a:p>
          <a:p>
            <a:r>
              <a:rPr lang="es-MX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03A08A6-D4CE-444C-8F1B-8362F84A1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997" y="906200"/>
            <a:ext cx="829128" cy="7193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ED3D1B-D9E6-41A6-9ABF-4049CA963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62" y="1913509"/>
            <a:ext cx="829128" cy="71329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AE0DF1-068C-443A-A2C7-198F87F36CFE}"/>
              </a:ext>
            </a:extLst>
          </p:cNvPr>
          <p:cNvPicPr/>
          <p:nvPr/>
        </p:nvPicPr>
        <p:blipFill rotWithShape="1">
          <a:blip r:embed="rId4"/>
          <a:srcRect l="38898" t="38586" r="55690" b="51417"/>
          <a:stretch/>
        </p:blipFill>
        <p:spPr bwMode="auto">
          <a:xfrm>
            <a:off x="465676" y="911799"/>
            <a:ext cx="800100" cy="719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A5C5E7A-1502-4D05-BF19-2681446FEC3E}"/>
              </a:ext>
            </a:extLst>
          </p:cNvPr>
          <p:cNvSpPr txBox="1"/>
          <p:nvPr/>
        </p:nvSpPr>
        <p:spPr>
          <a:xfrm>
            <a:off x="1375795" y="906200"/>
            <a:ext cx="3123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Calibri Light" panose="020F0302020204030204" pitchFamily="34" charset="0"/>
              </a:rPr>
              <a:t>Proyecto: Segunda Pista Aeropuerto el Dorado</a:t>
            </a:r>
          </a:p>
          <a:p>
            <a:endParaRPr lang="es-MX" sz="1200" dirty="0">
              <a:latin typeface="Calibri Light" panose="020F0302020204030204" pitchFamily="34" charset="0"/>
            </a:endParaRPr>
          </a:p>
          <a:p>
            <a:r>
              <a:rPr lang="es-MX" sz="1200" dirty="0">
                <a:latin typeface="Calibri Light" panose="020F0302020204030204" pitchFamily="34" charset="0"/>
              </a:rPr>
              <a:t>Valor sanción: </a:t>
            </a:r>
            <a:r>
              <a:rPr lang="es-MX" sz="1200" b="1" dirty="0">
                <a:latin typeface="Calibri Light" panose="020F0302020204030204" pitchFamily="34" charset="0"/>
              </a:rPr>
              <a:t>$21.223 M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EC02178-907C-45FD-ABA7-AF295487AD4E}"/>
              </a:ext>
            </a:extLst>
          </p:cNvPr>
          <p:cNvSpPr txBox="1"/>
          <p:nvPr/>
        </p:nvSpPr>
        <p:spPr>
          <a:xfrm>
            <a:off x="1479267" y="1858091"/>
            <a:ext cx="2881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Calibri Light" panose="020F0302020204030204" pitchFamily="34" charset="0"/>
              </a:rPr>
              <a:t>Proyectos:</a:t>
            </a:r>
          </a:p>
          <a:p>
            <a:pPr marL="171450" indent="-171450">
              <a:buFontTx/>
              <a:buChar char="-"/>
            </a:pPr>
            <a:r>
              <a:rPr lang="es-MX" sz="1200" dirty="0" err="1">
                <a:latin typeface="Calibri Light" panose="020F0302020204030204" pitchFamily="34" charset="0"/>
              </a:rPr>
              <a:t>Coremar</a:t>
            </a:r>
            <a:r>
              <a:rPr lang="es-MX" sz="1200" dirty="0">
                <a:latin typeface="Calibri Light" panose="020F0302020204030204" pitchFamily="34" charset="0"/>
              </a:rPr>
              <a:t> Shore Base</a:t>
            </a:r>
          </a:p>
          <a:p>
            <a:pPr marL="171450" indent="-171450">
              <a:buFontTx/>
              <a:buChar char="-"/>
            </a:pPr>
            <a:r>
              <a:rPr lang="es-MX" sz="1200" dirty="0">
                <a:latin typeface="Calibri Light" panose="020F0302020204030204" pitchFamily="34" charset="0"/>
              </a:rPr>
              <a:t>Zona Franca Argos</a:t>
            </a:r>
          </a:p>
          <a:p>
            <a:pPr marL="171450" indent="-171450">
              <a:buFontTx/>
              <a:buChar char="-"/>
            </a:pPr>
            <a:r>
              <a:rPr lang="es-MX" sz="1200" dirty="0">
                <a:latin typeface="Calibri Light" panose="020F0302020204030204" pitchFamily="34" charset="0"/>
              </a:rPr>
              <a:t>Puerto Hondo</a:t>
            </a:r>
          </a:p>
          <a:p>
            <a:endParaRPr lang="es-MX" sz="1200" dirty="0">
              <a:latin typeface="Calibri Light" panose="020F0302020204030204" pitchFamily="34" charset="0"/>
            </a:endParaRPr>
          </a:p>
          <a:p>
            <a:r>
              <a:rPr lang="es-MX" sz="1200" dirty="0">
                <a:latin typeface="Calibri Light" panose="020F0302020204030204" pitchFamily="34" charset="0"/>
              </a:rPr>
              <a:t>Valor sanciones en dólares: </a:t>
            </a:r>
            <a:r>
              <a:rPr lang="es-MX" sz="1200" b="1" dirty="0">
                <a:latin typeface="Calibri Light" panose="020F0302020204030204" pitchFamily="34" charset="0"/>
              </a:rPr>
              <a:t>$15.568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F106D54-0B52-4AE5-A063-BDF847F92B3E}"/>
              </a:ext>
            </a:extLst>
          </p:cNvPr>
          <p:cNvSpPr txBox="1"/>
          <p:nvPr/>
        </p:nvSpPr>
        <p:spPr>
          <a:xfrm>
            <a:off x="5631356" y="912618"/>
            <a:ext cx="28645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Calibri Light" panose="020F0302020204030204" pitchFamily="34" charset="0"/>
              </a:rPr>
              <a:t>Proyectos:</a:t>
            </a:r>
          </a:p>
          <a:p>
            <a:pPr marL="171450" indent="-171450">
              <a:buFontTx/>
              <a:buChar char="-"/>
            </a:pPr>
            <a:r>
              <a:rPr lang="es-MX" sz="1200" dirty="0">
                <a:latin typeface="Calibri Light" panose="020F0302020204030204" pitchFamily="34" charset="0"/>
              </a:rPr>
              <a:t>Santana Mocoa Neiva (2 sanciones y 1 grave)</a:t>
            </a:r>
          </a:p>
          <a:p>
            <a:r>
              <a:rPr lang="es-MX" sz="1200" dirty="0">
                <a:latin typeface="Calibri Light" panose="020F0302020204030204" pitchFamily="34" charset="0"/>
              </a:rPr>
              <a:t>incumplimiento</a:t>
            </a:r>
          </a:p>
          <a:p>
            <a:r>
              <a:rPr lang="es-MX" sz="1200" dirty="0">
                <a:latin typeface="Calibri Light" panose="020F0302020204030204" pitchFamily="34" charset="0"/>
              </a:rPr>
              <a:t>Valor sanciones:</a:t>
            </a:r>
            <a:r>
              <a:rPr lang="es-MX" sz="1200" b="1" dirty="0">
                <a:latin typeface="Calibri Light" panose="020F0302020204030204" pitchFamily="34" charset="0"/>
              </a:rPr>
              <a:t>$25.019 M</a:t>
            </a:r>
          </a:p>
          <a:p>
            <a:r>
              <a:rPr lang="es-MX" sz="1200" dirty="0">
                <a:latin typeface="Calibri Light" panose="020F0302020204030204" pitchFamily="34" charset="0"/>
              </a:rPr>
              <a:t>Santana Mocoa Neiva, se declaró incumplimiento grave y concede término para Plan Remedial</a:t>
            </a:r>
          </a:p>
          <a:p>
            <a:endParaRPr lang="es-MX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3F2F8B-8BCE-48DD-AA9C-15950FC39560}"/>
              </a:ext>
            </a:extLst>
          </p:cNvPr>
          <p:cNvSpPr txBox="1"/>
          <p:nvPr/>
        </p:nvSpPr>
        <p:spPr>
          <a:xfrm>
            <a:off x="5582125" y="2689088"/>
            <a:ext cx="286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Valor total sanciones impuestas: </a:t>
            </a:r>
          </a:p>
          <a:p>
            <a:r>
              <a:rPr lang="es-MX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COP: $46,242 M</a:t>
            </a:r>
            <a:endParaRPr lang="es-MX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s-MX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USD: $15.568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67A33B-4C3C-4741-AE77-EEBCB90D1AA5}"/>
              </a:ext>
            </a:extLst>
          </p:cNvPr>
          <p:cNvSpPr txBox="1"/>
          <p:nvPr/>
        </p:nvSpPr>
        <p:spPr>
          <a:xfrm>
            <a:off x="465676" y="3699545"/>
            <a:ext cx="6706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En el periodo se han cerrado 20 procesos por cumplimiento.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057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6D604B-E087-48EC-B195-87CC5FFD06C0}"/>
              </a:ext>
            </a:extLst>
          </p:cNvPr>
          <p:cNvSpPr txBox="1"/>
          <p:nvPr/>
        </p:nvSpPr>
        <p:spPr>
          <a:xfrm>
            <a:off x="933995" y="1925244"/>
            <a:ext cx="7582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GESTIÓN DEL TALENTO HUMANO</a:t>
            </a:r>
          </a:p>
        </p:txBody>
      </p:sp>
    </p:spTree>
    <p:extLst>
      <p:ext uri="{BB962C8B-B14F-4D97-AF65-F5344CB8AC3E}">
        <p14:creationId xmlns:p14="http://schemas.microsoft.com/office/powerpoint/2010/main" val="152003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BFB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3AD18D-0342-C644-9D11-3212DB23CCE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219078" y="2049547"/>
            <a:ext cx="919880" cy="526042"/>
          </a:xfrm>
        </p:spPr>
        <p:txBody>
          <a:bodyPr/>
          <a:lstStyle/>
          <a:p>
            <a:r>
              <a:rPr lang="es-CO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s-CO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2</a:t>
            </a:r>
            <a:endParaRPr lang="es-CO" sz="1050" dirty="0">
              <a:solidFill>
                <a:srgbClr val="FFC000"/>
              </a:solidFill>
            </a:endParaRPr>
          </a:p>
        </p:txBody>
      </p:sp>
      <p:sp>
        <p:nvSpPr>
          <p:cNvPr id="5" name="Google Shape;216;p28"/>
          <p:cNvSpPr txBox="1">
            <a:spLocks noGrp="1"/>
          </p:cNvSpPr>
          <p:nvPr>
            <p:ph type="title"/>
          </p:nvPr>
        </p:nvSpPr>
        <p:spPr>
          <a:xfrm>
            <a:off x="217715" y="393359"/>
            <a:ext cx="7319736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es-MX" sz="2800" b="1" dirty="0">
                <a:solidFill>
                  <a:schemeClr val="accent6"/>
                </a:solidFill>
                <a:latin typeface="Work Sans Light" panose="00000400000000000000" pitchFamily="2" charset="0"/>
              </a:rPr>
              <a:t>Distribución de la Planta por Nivel Jerárquico y Género  </a:t>
            </a:r>
            <a:br>
              <a:rPr lang="es-CO" sz="2800" b="1" dirty="0">
                <a:solidFill>
                  <a:schemeClr val="accent6"/>
                </a:solidFill>
                <a:latin typeface="Work Sans Light" panose="00000400000000000000" pitchFamily="2" charset="0"/>
              </a:rPr>
            </a:br>
            <a:endParaRPr lang="es-CO" sz="2800" b="1" dirty="0">
              <a:solidFill>
                <a:schemeClr val="bg2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54353786"/>
              </p:ext>
            </p:extLst>
          </p:nvPr>
        </p:nvGraphicFramePr>
        <p:xfrm>
          <a:off x="628281" y="3009074"/>
          <a:ext cx="4444001" cy="204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D73AD18D-0342-C644-9D11-3212DB23CCE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34733" y="1558026"/>
            <a:ext cx="2043314" cy="526042"/>
          </a:xfrm>
        </p:spPr>
        <p:txBody>
          <a:bodyPr/>
          <a:lstStyle/>
          <a:p>
            <a:pPr algn="ctr"/>
            <a:r>
              <a:rPr lang="es-CO" sz="1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Total cargos Nivel Directivo </a:t>
            </a:r>
            <a:r>
              <a:rPr lang="es-CO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7</a:t>
            </a:r>
            <a:endParaRPr lang="es-CO" sz="1050" dirty="0">
              <a:solidFill>
                <a:srgbClr val="00B050"/>
              </a:solidFill>
            </a:endParaRP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D73AD18D-0342-C644-9D11-3212DB23CCE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74989" y="2626387"/>
            <a:ext cx="2071539" cy="526042"/>
          </a:xfrm>
        </p:spPr>
        <p:txBody>
          <a:bodyPr/>
          <a:lstStyle/>
          <a:p>
            <a:pPr algn="ctr"/>
            <a:r>
              <a:rPr lang="es-CO" sz="1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	Total cargos Nivel Asesor</a:t>
            </a:r>
          </a:p>
          <a:p>
            <a:pPr algn="ctr"/>
            <a:r>
              <a:rPr lang="es-CO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170</a:t>
            </a:r>
            <a:endParaRPr lang="es-CO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D73AD18D-0342-C644-9D11-3212DB23CCE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109283" y="2700691"/>
            <a:ext cx="1294886" cy="526042"/>
          </a:xfrm>
        </p:spPr>
        <p:txBody>
          <a:bodyPr/>
          <a:lstStyle/>
          <a:p>
            <a:r>
              <a:rPr lang="es-CO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s-CO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90</a:t>
            </a:r>
            <a:endParaRPr lang="es-CO" sz="1050" dirty="0">
              <a:solidFill>
                <a:srgbClr val="FFC00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 rot="16200000">
            <a:off x="6043610" y="2333383"/>
            <a:ext cx="195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ork Sans"/>
              </a:rPr>
              <a:t>De los cuales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8342" y="2169237"/>
            <a:ext cx="298881" cy="3637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2989" y="2827192"/>
            <a:ext cx="298881" cy="3637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1870" y="2827191"/>
            <a:ext cx="298881" cy="3637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4284" y="2169236"/>
            <a:ext cx="298881" cy="3637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4843" y="1840258"/>
            <a:ext cx="298881" cy="3637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728" y="3185908"/>
            <a:ext cx="298881" cy="3637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61C8000-5240-4D14-9008-B309D95502E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921"/>
          <a:stretch/>
        </p:blipFill>
        <p:spPr>
          <a:xfrm>
            <a:off x="806678" y="1000559"/>
            <a:ext cx="3416355" cy="1873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BFB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B2EB22F-C348-45BC-BB1D-D33E87F99021}"/>
              </a:ext>
            </a:extLst>
          </p:cNvPr>
          <p:cNvSpPr txBox="1"/>
          <p:nvPr/>
        </p:nvSpPr>
        <p:spPr>
          <a:xfrm>
            <a:off x="1898469" y="153191"/>
            <a:ext cx="3474719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39700" algn="ctr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ts val="1400"/>
              <a:defRPr sz="1800" b="1" spc="-5">
                <a:solidFill>
                  <a:srgbClr val="2A53A7"/>
                </a:solidFill>
                <a:latin typeface="+mn-lt"/>
              </a:defRPr>
            </a:lvl1pPr>
          </a:lstStyle>
          <a:p>
            <a:r>
              <a:rPr lang="es-MX" sz="2400" dirty="0"/>
              <a:t>Capacitaciones ANI</a:t>
            </a:r>
            <a:endParaRPr lang="es-CO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7F29584-0153-4257-B3F6-56ED1E3DB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03" y="1481962"/>
            <a:ext cx="3380075" cy="152000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E5383CE-663A-4179-B44D-C6DD364E9CE8}"/>
              </a:ext>
            </a:extLst>
          </p:cNvPr>
          <p:cNvSpPr txBox="1"/>
          <p:nvPr/>
        </p:nvSpPr>
        <p:spPr>
          <a:xfrm>
            <a:off x="3753848" y="3404495"/>
            <a:ext cx="4385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1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E61D3B1-3EB2-47A6-B45D-BE9FE8A82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9595136"/>
              </p:ext>
            </p:extLst>
          </p:nvPr>
        </p:nvGraphicFramePr>
        <p:xfrm>
          <a:off x="3640822" y="775063"/>
          <a:ext cx="5384975" cy="3300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8066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BFB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B2EB22F-C348-45BC-BB1D-D33E87F99021}"/>
              </a:ext>
            </a:extLst>
          </p:cNvPr>
          <p:cNvSpPr txBox="1"/>
          <p:nvPr/>
        </p:nvSpPr>
        <p:spPr>
          <a:xfrm>
            <a:off x="1933303" y="157367"/>
            <a:ext cx="4508889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39700" algn="ctr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ts val="1400"/>
              <a:defRPr sz="1800" b="1" spc="-5">
                <a:solidFill>
                  <a:srgbClr val="2A53A7"/>
                </a:solidFill>
                <a:latin typeface="+mn-lt"/>
              </a:defRPr>
            </a:lvl1pPr>
          </a:lstStyle>
          <a:p>
            <a:r>
              <a:rPr lang="es-MX" sz="2400" dirty="0"/>
              <a:t>Gestión de Talento Humano</a:t>
            </a:r>
            <a:endParaRPr lang="es-CO" sz="2400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37FD0FCD-F984-43D9-87B4-A2664875C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05" y="907801"/>
            <a:ext cx="3098700" cy="132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F26926-4463-4B23-9758-76BE62414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18" y="2471310"/>
            <a:ext cx="3098700" cy="1960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8A4300F-84C4-4FA1-B744-37C533581BC7}"/>
              </a:ext>
            </a:extLst>
          </p:cNvPr>
          <p:cNvSpPr txBox="1"/>
          <p:nvPr/>
        </p:nvSpPr>
        <p:spPr>
          <a:xfrm>
            <a:off x="3556618" y="1458041"/>
            <a:ext cx="4385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100" b="1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AB10476A-ABA8-4BBA-A8D9-81B90F5B3E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995549"/>
              </p:ext>
            </p:extLst>
          </p:nvPr>
        </p:nvGraphicFramePr>
        <p:xfrm>
          <a:off x="3995083" y="707504"/>
          <a:ext cx="4894217" cy="3867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60865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5"/>
          <p:cNvGrpSpPr/>
          <p:nvPr/>
        </p:nvGrpSpPr>
        <p:grpSpPr>
          <a:xfrm>
            <a:off x="3735152" y="1413530"/>
            <a:ext cx="1387079" cy="2262142"/>
            <a:chOff x="10185400" y="3552825"/>
            <a:chExt cx="4006850" cy="661035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1633200" y="9880600"/>
              <a:ext cx="1076325" cy="282575"/>
            </a:xfrm>
            <a:custGeom>
              <a:avLst/>
              <a:gdLst>
                <a:gd name="T0" fmla="*/ 678 w 678"/>
                <a:gd name="T1" fmla="*/ 90 h 178"/>
                <a:gd name="T2" fmla="*/ 678 w 678"/>
                <a:gd name="T3" fmla="*/ 90 h 178"/>
                <a:gd name="T4" fmla="*/ 676 w 678"/>
                <a:gd name="T5" fmla="*/ 108 h 178"/>
                <a:gd name="T6" fmla="*/ 670 w 678"/>
                <a:gd name="T7" fmla="*/ 124 h 178"/>
                <a:gd name="T8" fmla="*/ 662 w 678"/>
                <a:gd name="T9" fmla="*/ 140 h 178"/>
                <a:gd name="T10" fmla="*/ 650 w 678"/>
                <a:gd name="T11" fmla="*/ 152 h 178"/>
                <a:gd name="T12" fmla="*/ 636 w 678"/>
                <a:gd name="T13" fmla="*/ 164 h 178"/>
                <a:gd name="T14" fmla="*/ 620 w 678"/>
                <a:gd name="T15" fmla="*/ 172 h 178"/>
                <a:gd name="T16" fmla="*/ 602 w 678"/>
                <a:gd name="T17" fmla="*/ 176 h 178"/>
                <a:gd name="T18" fmla="*/ 582 w 678"/>
                <a:gd name="T19" fmla="*/ 178 h 178"/>
                <a:gd name="T20" fmla="*/ 96 w 678"/>
                <a:gd name="T21" fmla="*/ 178 h 178"/>
                <a:gd name="T22" fmla="*/ 96 w 678"/>
                <a:gd name="T23" fmla="*/ 178 h 178"/>
                <a:gd name="T24" fmla="*/ 76 w 678"/>
                <a:gd name="T25" fmla="*/ 176 h 178"/>
                <a:gd name="T26" fmla="*/ 58 w 678"/>
                <a:gd name="T27" fmla="*/ 172 h 178"/>
                <a:gd name="T28" fmla="*/ 42 w 678"/>
                <a:gd name="T29" fmla="*/ 164 h 178"/>
                <a:gd name="T30" fmla="*/ 28 w 678"/>
                <a:gd name="T31" fmla="*/ 152 h 178"/>
                <a:gd name="T32" fmla="*/ 16 w 678"/>
                <a:gd name="T33" fmla="*/ 140 h 178"/>
                <a:gd name="T34" fmla="*/ 8 w 678"/>
                <a:gd name="T35" fmla="*/ 124 h 178"/>
                <a:gd name="T36" fmla="*/ 2 w 678"/>
                <a:gd name="T37" fmla="*/ 108 h 178"/>
                <a:gd name="T38" fmla="*/ 0 w 678"/>
                <a:gd name="T39" fmla="*/ 90 h 178"/>
                <a:gd name="T40" fmla="*/ 0 w 678"/>
                <a:gd name="T41" fmla="*/ 90 h 178"/>
                <a:gd name="T42" fmla="*/ 0 w 678"/>
                <a:gd name="T43" fmla="*/ 90 h 178"/>
                <a:gd name="T44" fmla="*/ 2 w 678"/>
                <a:gd name="T45" fmla="*/ 72 h 178"/>
                <a:gd name="T46" fmla="*/ 8 w 678"/>
                <a:gd name="T47" fmla="*/ 54 h 178"/>
                <a:gd name="T48" fmla="*/ 16 w 678"/>
                <a:gd name="T49" fmla="*/ 40 h 178"/>
                <a:gd name="T50" fmla="*/ 28 w 678"/>
                <a:gd name="T51" fmla="*/ 26 h 178"/>
                <a:gd name="T52" fmla="*/ 42 w 678"/>
                <a:gd name="T53" fmla="*/ 16 h 178"/>
                <a:gd name="T54" fmla="*/ 58 w 678"/>
                <a:gd name="T55" fmla="*/ 8 h 178"/>
                <a:gd name="T56" fmla="*/ 76 w 678"/>
                <a:gd name="T57" fmla="*/ 2 h 178"/>
                <a:gd name="T58" fmla="*/ 96 w 678"/>
                <a:gd name="T59" fmla="*/ 0 h 178"/>
                <a:gd name="T60" fmla="*/ 582 w 678"/>
                <a:gd name="T61" fmla="*/ 0 h 178"/>
                <a:gd name="T62" fmla="*/ 582 w 678"/>
                <a:gd name="T63" fmla="*/ 0 h 178"/>
                <a:gd name="T64" fmla="*/ 602 w 678"/>
                <a:gd name="T65" fmla="*/ 2 h 178"/>
                <a:gd name="T66" fmla="*/ 620 w 678"/>
                <a:gd name="T67" fmla="*/ 8 h 178"/>
                <a:gd name="T68" fmla="*/ 636 w 678"/>
                <a:gd name="T69" fmla="*/ 16 h 178"/>
                <a:gd name="T70" fmla="*/ 650 w 678"/>
                <a:gd name="T71" fmla="*/ 26 h 178"/>
                <a:gd name="T72" fmla="*/ 662 w 678"/>
                <a:gd name="T73" fmla="*/ 40 h 178"/>
                <a:gd name="T74" fmla="*/ 670 w 678"/>
                <a:gd name="T75" fmla="*/ 54 h 178"/>
                <a:gd name="T76" fmla="*/ 676 w 678"/>
                <a:gd name="T77" fmla="*/ 72 h 178"/>
                <a:gd name="T78" fmla="*/ 678 w 678"/>
                <a:gd name="T79" fmla="*/ 90 h 178"/>
                <a:gd name="T80" fmla="*/ 678 w 678"/>
                <a:gd name="T81" fmla="*/ 9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8" h="178">
                  <a:moveTo>
                    <a:pt x="678" y="90"/>
                  </a:moveTo>
                  <a:lnTo>
                    <a:pt x="678" y="90"/>
                  </a:lnTo>
                  <a:lnTo>
                    <a:pt x="676" y="108"/>
                  </a:lnTo>
                  <a:lnTo>
                    <a:pt x="670" y="124"/>
                  </a:lnTo>
                  <a:lnTo>
                    <a:pt x="662" y="140"/>
                  </a:lnTo>
                  <a:lnTo>
                    <a:pt x="650" y="152"/>
                  </a:lnTo>
                  <a:lnTo>
                    <a:pt x="636" y="164"/>
                  </a:lnTo>
                  <a:lnTo>
                    <a:pt x="620" y="172"/>
                  </a:lnTo>
                  <a:lnTo>
                    <a:pt x="602" y="176"/>
                  </a:lnTo>
                  <a:lnTo>
                    <a:pt x="582" y="178"/>
                  </a:lnTo>
                  <a:lnTo>
                    <a:pt x="96" y="178"/>
                  </a:lnTo>
                  <a:lnTo>
                    <a:pt x="96" y="178"/>
                  </a:lnTo>
                  <a:lnTo>
                    <a:pt x="76" y="176"/>
                  </a:lnTo>
                  <a:lnTo>
                    <a:pt x="58" y="172"/>
                  </a:lnTo>
                  <a:lnTo>
                    <a:pt x="42" y="164"/>
                  </a:lnTo>
                  <a:lnTo>
                    <a:pt x="28" y="152"/>
                  </a:lnTo>
                  <a:lnTo>
                    <a:pt x="16" y="140"/>
                  </a:lnTo>
                  <a:lnTo>
                    <a:pt x="8" y="124"/>
                  </a:lnTo>
                  <a:lnTo>
                    <a:pt x="2" y="10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4"/>
                  </a:lnTo>
                  <a:lnTo>
                    <a:pt x="16" y="40"/>
                  </a:lnTo>
                  <a:lnTo>
                    <a:pt x="28" y="26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602" y="2"/>
                  </a:lnTo>
                  <a:lnTo>
                    <a:pt x="620" y="8"/>
                  </a:lnTo>
                  <a:lnTo>
                    <a:pt x="636" y="16"/>
                  </a:lnTo>
                  <a:lnTo>
                    <a:pt x="650" y="26"/>
                  </a:lnTo>
                  <a:lnTo>
                    <a:pt x="662" y="40"/>
                  </a:lnTo>
                  <a:lnTo>
                    <a:pt x="670" y="54"/>
                  </a:lnTo>
                  <a:lnTo>
                    <a:pt x="676" y="72"/>
                  </a:lnTo>
                  <a:lnTo>
                    <a:pt x="678" y="90"/>
                  </a:lnTo>
                  <a:lnTo>
                    <a:pt x="678" y="9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AU" sz="1050" dirty="0">
                <a:solidFill>
                  <a:srgbClr val="273339"/>
                </a:solidFill>
                <a:latin typeface="Calibri" panose="020F0502020204030204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1372850" y="9772650"/>
              <a:ext cx="1597025" cy="238125"/>
            </a:xfrm>
            <a:custGeom>
              <a:avLst/>
              <a:gdLst>
                <a:gd name="T0" fmla="*/ 136 w 1006"/>
                <a:gd name="T1" fmla="*/ 150 h 150"/>
                <a:gd name="T2" fmla="*/ 868 w 1006"/>
                <a:gd name="T3" fmla="*/ 150 h 150"/>
                <a:gd name="T4" fmla="*/ 868 w 1006"/>
                <a:gd name="T5" fmla="*/ 150 h 150"/>
                <a:gd name="T6" fmla="*/ 928 w 1006"/>
                <a:gd name="T7" fmla="*/ 90 h 150"/>
                <a:gd name="T8" fmla="*/ 928 w 1006"/>
                <a:gd name="T9" fmla="*/ 90 h 150"/>
                <a:gd name="T10" fmla="*/ 956 w 1006"/>
                <a:gd name="T11" fmla="*/ 60 h 150"/>
                <a:gd name="T12" fmla="*/ 978 w 1006"/>
                <a:gd name="T13" fmla="*/ 36 h 150"/>
                <a:gd name="T14" fmla="*/ 994 w 1006"/>
                <a:gd name="T15" fmla="*/ 16 h 150"/>
                <a:gd name="T16" fmla="*/ 1006 w 1006"/>
                <a:gd name="T17" fmla="*/ 0 h 150"/>
                <a:gd name="T18" fmla="*/ 0 w 1006"/>
                <a:gd name="T19" fmla="*/ 0 h 150"/>
                <a:gd name="T20" fmla="*/ 0 w 1006"/>
                <a:gd name="T21" fmla="*/ 0 h 150"/>
                <a:gd name="T22" fmla="*/ 6 w 1006"/>
                <a:gd name="T23" fmla="*/ 12 h 150"/>
                <a:gd name="T24" fmla="*/ 6 w 1006"/>
                <a:gd name="T25" fmla="*/ 12 h 150"/>
                <a:gd name="T26" fmla="*/ 66 w 1006"/>
                <a:gd name="T27" fmla="*/ 76 h 150"/>
                <a:gd name="T28" fmla="*/ 136 w 1006"/>
                <a:gd name="T29" fmla="*/ 150 h 150"/>
                <a:gd name="T30" fmla="*/ 136 w 1006"/>
                <a:gd name="T3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6" h="150">
                  <a:moveTo>
                    <a:pt x="136" y="150"/>
                  </a:moveTo>
                  <a:lnTo>
                    <a:pt x="868" y="150"/>
                  </a:lnTo>
                  <a:lnTo>
                    <a:pt x="868" y="150"/>
                  </a:lnTo>
                  <a:lnTo>
                    <a:pt x="928" y="90"/>
                  </a:lnTo>
                  <a:lnTo>
                    <a:pt x="928" y="90"/>
                  </a:lnTo>
                  <a:lnTo>
                    <a:pt x="956" y="60"/>
                  </a:lnTo>
                  <a:lnTo>
                    <a:pt x="978" y="36"/>
                  </a:lnTo>
                  <a:lnTo>
                    <a:pt x="994" y="16"/>
                  </a:lnTo>
                  <a:lnTo>
                    <a:pt x="100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6" y="76"/>
                  </a:lnTo>
                  <a:lnTo>
                    <a:pt x="136" y="150"/>
                  </a:lnTo>
                  <a:lnTo>
                    <a:pt x="136" y="15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AU" sz="1050" dirty="0">
                <a:solidFill>
                  <a:srgbClr val="273339"/>
                </a:solidFill>
                <a:latin typeface="Calibri" panose="020F0502020204030204"/>
              </a:endParaRPr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1318875" y="8988425"/>
              <a:ext cx="1714500" cy="161925"/>
            </a:xfrm>
            <a:custGeom>
              <a:avLst/>
              <a:gdLst>
                <a:gd name="T0" fmla="*/ 1080 w 1080"/>
                <a:gd name="T1" fmla="*/ 50 h 102"/>
                <a:gd name="T2" fmla="*/ 1080 w 1080"/>
                <a:gd name="T3" fmla="*/ 50 h 102"/>
                <a:gd name="T4" fmla="*/ 1078 w 1080"/>
                <a:gd name="T5" fmla="*/ 62 h 102"/>
                <a:gd name="T6" fmla="*/ 1076 w 1080"/>
                <a:gd name="T7" fmla="*/ 70 h 102"/>
                <a:gd name="T8" fmla="*/ 1072 w 1080"/>
                <a:gd name="T9" fmla="*/ 80 h 102"/>
                <a:gd name="T10" fmla="*/ 1066 w 1080"/>
                <a:gd name="T11" fmla="*/ 88 h 102"/>
                <a:gd name="T12" fmla="*/ 1058 w 1080"/>
                <a:gd name="T13" fmla="*/ 94 h 102"/>
                <a:gd name="T14" fmla="*/ 1052 w 1080"/>
                <a:gd name="T15" fmla="*/ 98 h 102"/>
                <a:gd name="T16" fmla="*/ 1042 w 1080"/>
                <a:gd name="T17" fmla="*/ 102 h 102"/>
                <a:gd name="T18" fmla="*/ 1034 w 1080"/>
                <a:gd name="T19" fmla="*/ 102 h 102"/>
                <a:gd name="T20" fmla="*/ 46 w 1080"/>
                <a:gd name="T21" fmla="*/ 102 h 102"/>
                <a:gd name="T22" fmla="*/ 46 w 1080"/>
                <a:gd name="T23" fmla="*/ 102 h 102"/>
                <a:gd name="T24" fmla="*/ 36 w 1080"/>
                <a:gd name="T25" fmla="*/ 102 h 102"/>
                <a:gd name="T26" fmla="*/ 28 w 1080"/>
                <a:gd name="T27" fmla="*/ 98 h 102"/>
                <a:gd name="T28" fmla="*/ 20 w 1080"/>
                <a:gd name="T29" fmla="*/ 94 h 102"/>
                <a:gd name="T30" fmla="*/ 14 w 1080"/>
                <a:gd name="T31" fmla="*/ 88 h 102"/>
                <a:gd name="T32" fmla="*/ 8 w 1080"/>
                <a:gd name="T33" fmla="*/ 80 h 102"/>
                <a:gd name="T34" fmla="*/ 4 w 1080"/>
                <a:gd name="T35" fmla="*/ 70 h 102"/>
                <a:gd name="T36" fmla="*/ 0 w 1080"/>
                <a:gd name="T37" fmla="*/ 62 h 102"/>
                <a:gd name="T38" fmla="*/ 0 w 1080"/>
                <a:gd name="T39" fmla="*/ 50 h 102"/>
                <a:gd name="T40" fmla="*/ 0 w 1080"/>
                <a:gd name="T41" fmla="*/ 50 h 102"/>
                <a:gd name="T42" fmla="*/ 0 w 1080"/>
                <a:gd name="T43" fmla="*/ 50 h 102"/>
                <a:gd name="T44" fmla="*/ 0 w 1080"/>
                <a:gd name="T45" fmla="*/ 40 h 102"/>
                <a:gd name="T46" fmla="*/ 4 w 1080"/>
                <a:gd name="T47" fmla="*/ 32 h 102"/>
                <a:gd name="T48" fmla="*/ 8 w 1080"/>
                <a:gd name="T49" fmla="*/ 22 h 102"/>
                <a:gd name="T50" fmla="*/ 14 w 1080"/>
                <a:gd name="T51" fmla="*/ 14 h 102"/>
                <a:gd name="T52" fmla="*/ 20 w 1080"/>
                <a:gd name="T53" fmla="*/ 8 h 102"/>
                <a:gd name="T54" fmla="*/ 28 w 1080"/>
                <a:gd name="T55" fmla="*/ 4 h 102"/>
                <a:gd name="T56" fmla="*/ 36 w 1080"/>
                <a:gd name="T57" fmla="*/ 0 h 102"/>
                <a:gd name="T58" fmla="*/ 46 w 1080"/>
                <a:gd name="T59" fmla="*/ 0 h 102"/>
                <a:gd name="T60" fmla="*/ 1034 w 1080"/>
                <a:gd name="T61" fmla="*/ 0 h 102"/>
                <a:gd name="T62" fmla="*/ 1034 w 1080"/>
                <a:gd name="T63" fmla="*/ 0 h 102"/>
                <a:gd name="T64" fmla="*/ 1042 w 1080"/>
                <a:gd name="T65" fmla="*/ 0 h 102"/>
                <a:gd name="T66" fmla="*/ 1052 w 1080"/>
                <a:gd name="T67" fmla="*/ 4 h 102"/>
                <a:gd name="T68" fmla="*/ 1058 w 1080"/>
                <a:gd name="T69" fmla="*/ 8 h 102"/>
                <a:gd name="T70" fmla="*/ 1066 w 1080"/>
                <a:gd name="T71" fmla="*/ 14 h 102"/>
                <a:gd name="T72" fmla="*/ 1072 w 1080"/>
                <a:gd name="T73" fmla="*/ 22 h 102"/>
                <a:gd name="T74" fmla="*/ 1076 w 1080"/>
                <a:gd name="T75" fmla="*/ 32 h 102"/>
                <a:gd name="T76" fmla="*/ 1078 w 1080"/>
                <a:gd name="T77" fmla="*/ 40 h 102"/>
                <a:gd name="T78" fmla="*/ 1080 w 1080"/>
                <a:gd name="T79" fmla="*/ 50 h 102"/>
                <a:gd name="T80" fmla="*/ 1080 w 1080"/>
                <a:gd name="T81" fmla="*/ 5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0" h="102">
                  <a:moveTo>
                    <a:pt x="1080" y="50"/>
                  </a:moveTo>
                  <a:lnTo>
                    <a:pt x="1080" y="50"/>
                  </a:lnTo>
                  <a:lnTo>
                    <a:pt x="1078" y="62"/>
                  </a:lnTo>
                  <a:lnTo>
                    <a:pt x="1076" y="70"/>
                  </a:lnTo>
                  <a:lnTo>
                    <a:pt x="1072" y="80"/>
                  </a:lnTo>
                  <a:lnTo>
                    <a:pt x="1066" y="88"/>
                  </a:lnTo>
                  <a:lnTo>
                    <a:pt x="1058" y="94"/>
                  </a:lnTo>
                  <a:lnTo>
                    <a:pt x="1052" y="98"/>
                  </a:lnTo>
                  <a:lnTo>
                    <a:pt x="1042" y="102"/>
                  </a:lnTo>
                  <a:lnTo>
                    <a:pt x="1034" y="102"/>
                  </a:lnTo>
                  <a:lnTo>
                    <a:pt x="46" y="102"/>
                  </a:lnTo>
                  <a:lnTo>
                    <a:pt x="46" y="102"/>
                  </a:lnTo>
                  <a:lnTo>
                    <a:pt x="36" y="102"/>
                  </a:lnTo>
                  <a:lnTo>
                    <a:pt x="28" y="98"/>
                  </a:lnTo>
                  <a:lnTo>
                    <a:pt x="20" y="94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0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4" y="32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1034" y="0"/>
                  </a:lnTo>
                  <a:lnTo>
                    <a:pt x="1034" y="0"/>
                  </a:lnTo>
                  <a:lnTo>
                    <a:pt x="1042" y="0"/>
                  </a:lnTo>
                  <a:lnTo>
                    <a:pt x="1052" y="4"/>
                  </a:lnTo>
                  <a:lnTo>
                    <a:pt x="1058" y="8"/>
                  </a:lnTo>
                  <a:lnTo>
                    <a:pt x="1066" y="14"/>
                  </a:lnTo>
                  <a:lnTo>
                    <a:pt x="1072" y="22"/>
                  </a:lnTo>
                  <a:lnTo>
                    <a:pt x="1076" y="32"/>
                  </a:lnTo>
                  <a:lnTo>
                    <a:pt x="1078" y="40"/>
                  </a:lnTo>
                  <a:lnTo>
                    <a:pt x="1080" y="50"/>
                  </a:lnTo>
                  <a:lnTo>
                    <a:pt x="1080" y="5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AU" sz="1050" dirty="0">
                <a:solidFill>
                  <a:srgbClr val="273339"/>
                </a:solidFill>
                <a:latin typeface="Calibri" panose="020F0502020204030204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11318875" y="9226550"/>
              <a:ext cx="1714500" cy="165100"/>
            </a:xfrm>
            <a:custGeom>
              <a:avLst/>
              <a:gdLst>
                <a:gd name="T0" fmla="*/ 1080 w 1080"/>
                <a:gd name="T1" fmla="*/ 52 h 104"/>
                <a:gd name="T2" fmla="*/ 1080 w 1080"/>
                <a:gd name="T3" fmla="*/ 52 h 104"/>
                <a:gd name="T4" fmla="*/ 1078 w 1080"/>
                <a:gd name="T5" fmla="*/ 62 h 104"/>
                <a:gd name="T6" fmla="*/ 1076 w 1080"/>
                <a:gd name="T7" fmla="*/ 72 h 104"/>
                <a:gd name="T8" fmla="*/ 1072 w 1080"/>
                <a:gd name="T9" fmla="*/ 82 h 104"/>
                <a:gd name="T10" fmla="*/ 1066 w 1080"/>
                <a:gd name="T11" fmla="*/ 88 h 104"/>
                <a:gd name="T12" fmla="*/ 1058 w 1080"/>
                <a:gd name="T13" fmla="*/ 94 h 104"/>
                <a:gd name="T14" fmla="*/ 1052 w 1080"/>
                <a:gd name="T15" fmla="*/ 100 h 104"/>
                <a:gd name="T16" fmla="*/ 1042 w 1080"/>
                <a:gd name="T17" fmla="*/ 102 h 104"/>
                <a:gd name="T18" fmla="*/ 1034 w 1080"/>
                <a:gd name="T19" fmla="*/ 104 h 104"/>
                <a:gd name="T20" fmla="*/ 46 w 1080"/>
                <a:gd name="T21" fmla="*/ 104 h 104"/>
                <a:gd name="T22" fmla="*/ 46 w 1080"/>
                <a:gd name="T23" fmla="*/ 104 h 104"/>
                <a:gd name="T24" fmla="*/ 36 w 1080"/>
                <a:gd name="T25" fmla="*/ 102 h 104"/>
                <a:gd name="T26" fmla="*/ 28 w 1080"/>
                <a:gd name="T27" fmla="*/ 100 h 104"/>
                <a:gd name="T28" fmla="*/ 20 w 1080"/>
                <a:gd name="T29" fmla="*/ 94 h 104"/>
                <a:gd name="T30" fmla="*/ 14 w 1080"/>
                <a:gd name="T31" fmla="*/ 88 h 104"/>
                <a:gd name="T32" fmla="*/ 8 w 1080"/>
                <a:gd name="T33" fmla="*/ 82 h 104"/>
                <a:gd name="T34" fmla="*/ 4 w 1080"/>
                <a:gd name="T35" fmla="*/ 72 h 104"/>
                <a:gd name="T36" fmla="*/ 0 w 1080"/>
                <a:gd name="T37" fmla="*/ 62 h 104"/>
                <a:gd name="T38" fmla="*/ 0 w 1080"/>
                <a:gd name="T39" fmla="*/ 52 h 104"/>
                <a:gd name="T40" fmla="*/ 0 w 1080"/>
                <a:gd name="T41" fmla="*/ 52 h 104"/>
                <a:gd name="T42" fmla="*/ 0 w 1080"/>
                <a:gd name="T43" fmla="*/ 52 h 104"/>
                <a:gd name="T44" fmla="*/ 0 w 1080"/>
                <a:gd name="T45" fmla="*/ 42 h 104"/>
                <a:gd name="T46" fmla="*/ 4 w 1080"/>
                <a:gd name="T47" fmla="*/ 32 h 104"/>
                <a:gd name="T48" fmla="*/ 8 w 1080"/>
                <a:gd name="T49" fmla="*/ 24 h 104"/>
                <a:gd name="T50" fmla="*/ 14 w 1080"/>
                <a:gd name="T51" fmla="*/ 16 h 104"/>
                <a:gd name="T52" fmla="*/ 20 w 1080"/>
                <a:gd name="T53" fmla="*/ 10 h 104"/>
                <a:gd name="T54" fmla="*/ 28 w 1080"/>
                <a:gd name="T55" fmla="*/ 4 h 104"/>
                <a:gd name="T56" fmla="*/ 36 w 1080"/>
                <a:gd name="T57" fmla="*/ 2 h 104"/>
                <a:gd name="T58" fmla="*/ 46 w 1080"/>
                <a:gd name="T59" fmla="*/ 0 h 104"/>
                <a:gd name="T60" fmla="*/ 1034 w 1080"/>
                <a:gd name="T61" fmla="*/ 0 h 104"/>
                <a:gd name="T62" fmla="*/ 1034 w 1080"/>
                <a:gd name="T63" fmla="*/ 0 h 104"/>
                <a:gd name="T64" fmla="*/ 1042 w 1080"/>
                <a:gd name="T65" fmla="*/ 2 h 104"/>
                <a:gd name="T66" fmla="*/ 1052 w 1080"/>
                <a:gd name="T67" fmla="*/ 4 h 104"/>
                <a:gd name="T68" fmla="*/ 1058 w 1080"/>
                <a:gd name="T69" fmla="*/ 10 h 104"/>
                <a:gd name="T70" fmla="*/ 1066 w 1080"/>
                <a:gd name="T71" fmla="*/ 16 h 104"/>
                <a:gd name="T72" fmla="*/ 1072 w 1080"/>
                <a:gd name="T73" fmla="*/ 24 h 104"/>
                <a:gd name="T74" fmla="*/ 1076 w 1080"/>
                <a:gd name="T75" fmla="*/ 32 h 104"/>
                <a:gd name="T76" fmla="*/ 1078 w 1080"/>
                <a:gd name="T77" fmla="*/ 42 h 104"/>
                <a:gd name="T78" fmla="*/ 1080 w 1080"/>
                <a:gd name="T79" fmla="*/ 52 h 104"/>
                <a:gd name="T80" fmla="*/ 1080 w 1080"/>
                <a:gd name="T81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0" h="104">
                  <a:moveTo>
                    <a:pt x="1080" y="52"/>
                  </a:moveTo>
                  <a:lnTo>
                    <a:pt x="1080" y="52"/>
                  </a:lnTo>
                  <a:lnTo>
                    <a:pt x="1078" y="62"/>
                  </a:lnTo>
                  <a:lnTo>
                    <a:pt x="1076" y="72"/>
                  </a:lnTo>
                  <a:lnTo>
                    <a:pt x="1072" y="82"/>
                  </a:lnTo>
                  <a:lnTo>
                    <a:pt x="1066" y="88"/>
                  </a:lnTo>
                  <a:lnTo>
                    <a:pt x="1058" y="94"/>
                  </a:lnTo>
                  <a:lnTo>
                    <a:pt x="1052" y="100"/>
                  </a:lnTo>
                  <a:lnTo>
                    <a:pt x="1042" y="102"/>
                  </a:lnTo>
                  <a:lnTo>
                    <a:pt x="1034" y="104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36" y="102"/>
                  </a:lnTo>
                  <a:lnTo>
                    <a:pt x="28" y="100"/>
                  </a:lnTo>
                  <a:lnTo>
                    <a:pt x="20" y="94"/>
                  </a:lnTo>
                  <a:lnTo>
                    <a:pt x="14" y="88"/>
                  </a:lnTo>
                  <a:lnTo>
                    <a:pt x="8" y="82"/>
                  </a:lnTo>
                  <a:lnTo>
                    <a:pt x="4" y="72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6" y="0"/>
                  </a:lnTo>
                  <a:lnTo>
                    <a:pt x="1034" y="0"/>
                  </a:lnTo>
                  <a:lnTo>
                    <a:pt x="1034" y="0"/>
                  </a:lnTo>
                  <a:lnTo>
                    <a:pt x="1042" y="2"/>
                  </a:lnTo>
                  <a:lnTo>
                    <a:pt x="1052" y="4"/>
                  </a:lnTo>
                  <a:lnTo>
                    <a:pt x="1058" y="10"/>
                  </a:lnTo>
                  <a:lnTo>
                    <a:pt x="1066" y="16"/>
                  </a:lnTo>
                  <a:lnTo>
                    <a:pt x="1072" y="24"/>
                  </a:lnTo>
                  <a:lnTo>
                    <a:pt x="1076" y="32"/>
                  </a:lnTo>
                  <a:lnTo>
                    <a:pt x="1078" y="42"/>
                  </a:lnTo>
                  <a:lnTo>
                    <a:pt x="1080" y="52"/>
                  </a:lnTo>
                  <a:lnTo>
                    <a:pt x="1080" y="52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AU" sz="1050" dirty="0">
                <a:solidFill>
                  <a:srgbClr val="273339"/>
                </a:solidFill>
                <a:latin typeface="Calibri" panose="020F0502020204030204"/>
              </a:endParaRPr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11318875" y="9467850"/>
              <a:ext cx="1714500" cy="165100"/>
            </a:xfrm>
            <a:custGeom>
              <a:avLst/>
              <a:gdLst>
                <a:gd name="T0" fmla="*/ 1080 w 1080"/>
                <a:gd name="T1" fmla="*/ 52 h 104"/>
                <a:gd name="T2" fmla="*/ 1080 w 1080"/>
                <a:gd name="T3" fmla="*/ 52 h 104"/>
                <a:gd name="T4" fmla="*/ 1078 w 1080"/>
                <a:gd name="T5" fmla="*/ 62 h 104"/>
                <a:gd name="T6" fmla="*/ 1076 w 1080"/>
                <a:gd name="T7" fmla="*/ 72 h 104"/>
                <a:gd name="T8" fmla="*/ 1072 w 1080"/>
                <a:gd name="T9" fmla="*/ 80 h 104"/>
                <a:gd name="T10" fmla="*/ 1066 w 1080"/>
                <a:gd name="T11" fmla="*/ 88 h 104"/>
                <a:gd name="T12" fmla="*/ 1058 w 1080"/>
                <a:gd name="T13" fmla="*/ 94 h 104"/>
                <a:gd name="T14" fmla="*/ 1052 w 1080"/>
                <a:gd name="T15" fmla="*/ 100 h 104"/>
                <a:gd name="T16" fmla="*/ 1042 w 1080"/>
                <a:gd name="T17" fmla="*/ 102 h 104"/>
                <a:gd name="T18" fmla="*/ 1034 w 1080"/>
                <a:gd name="T19" fmla="*/ 104 h 104"/>
                <a:gd name="T20" fmla="*/ 46 w 1080"/>
                <a:gd name="T21" fmla="*/ 104 h 104"/>
                <a:gd name="T22" fmla="*/ 46 w 1080"/>
                <a:gd name="T23" fmla="*/ 104 h 104"/>
                <a:gd name="T24" fmla="*/ 36 w 1080"/>
                <a:gd name="T25" fmla="*/ 102 h 104"/>
                <a:gd name="T26" fmla="*/ 28 w 1080"/>
                <a:gd name="T27" fmla="*/ 100 h 104"/>
                <a:gd name="T28" fmla="*/ 20 w 1080"/>
                <a:gd name="T29" fmla="*/ 94 h 104"/>
                <a:gd name="T30" fmla="*/ 14 w 1080"/>
                <a:gd name="T31" fmla="*/ 88 h 104"/>
                <a:gd name="T32" fmla="*/ 8 w 1080"/>
                <a:gd name="T33" fmla="*/ 80 h 104"/>
                <a:gd name="T34" fmla="*/ 4 w 1080"/>
                <a:gd name="T35" fmla="*/ 72 h 104"/>
                <a:gd name="T36" fmla="*/ 0 w 1080"/>
                <a:gd name="T37" fmla="*/ 62 h 104"/>
                <a:gd name="T38" fmla="*/ 0 w 1080"/>
                <a:gd name="T39" fmla="*/ 52 h 104"/>
                <a:gd name="T40" fmla="*/ 0 w 1080"/>
                <a:gd name="T41" fmla="*/ 52 h 104"/>
                <a:gd name="T42" fmla="*/ 0 w 1080"/>
                <a:gd name="T43" fmla="*/ 52 h 104"/>
                <a:gd name="T44" fmla="*/ 0 w 1080"/>
                <a:gd name="T45" fmla="*/ 42 h 104"/>
                <a:gd name="T46" fmla="*/ 4 w 1080"/>
                <a:gd name="T47" fmla="*/ 32 h 104"/>
                <a:gd name="T48" fmla="*/ 8 w 1080"/>
                <a:gd name="T49" fmla="*/ 24 h 104"/>
                <a:gd name="T50" fmla="*/ 14 w 1080"/>
                <a:gd name="T51" fmla="*/ 16 h 104"/>
                <a:gd name="T52" fmla="*/ 20 w 1080"/>
                <a:gd name="T53" fmla="*/ 10 h 104"/>
                <a:gd name="T54" fmla="*/ 28 w 1080"/>
                <a:gd name="T55" fmla="*/ 4 h 104"/>
                <a:gd name="T56" fmla="*/ 36 w 1080"/>
                <a:gd name="T57" fmla="*/ 2 h 104"/>
                <a:gd name="T58" fmla="*/ 46 w 1080"/>
                <a:gd name="T59" fmla="*/ 0 h 104"/>
                <a:gd name="T60" fmla="*/ 1034 w 1080"/>
                <a:gd name="T61" fmla="*/ 0 h 104"/>
                <a:gd name="T62" fmla="*/ 1034 w 1080"/>
                <a:gd name="T63" fmla="*/ 0 h 104"/>
                <a:gd name="T64" fmla="*/ 1042 w 1080"/>
                <a:gd name="T65" fmla="*/ 2 h 104"/>
                <a:gd name="T66" fmla="*/ 1052 w 1080"/>
                <a:gd name="T67" fmla="*/ 4 h 104"/>
                <a:gd name="T68" fmla="*/ 1058 w 1080"/>
                <a:gd name="T69" fmla="*/ 10 h 104"/>
                <a:gd name="T70" fmla="*/ 1066 w 1080"/>
                <a:gd name="T71" fmla="*/ 16 h 104"/>
                <a:gd name="T72" fmla="*/ 1072 w 1080"/>
                <a:gd name="T73" fmla="*/ 24 h 104"/>
                <a:gd name="T74" fmla="*/ 1076 w 1080"/>
                <a:gd name="T75" fmla="*/ 32 h 104"/>
                <a:gd name="T76" fmla="*/ 1078 w 1080"/>
                <a:gd name="T77" fmla="*/ 42 h 104"/>
                <a:gd name="T78" fmla="*/ 1080 w 1080"/>
                <a:gd name="T79" fmla="*/ 52 h 104"/>
                <a:gd name="T80" fmla="*/ 1080 w 1080"/>
                <a:gd name="T81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0" h="104">
                  <a:moveTo>
                    <a:pt x="1080" y="52"/>
                  </a:moveTo>
                  <a:lnTo>
                    <a:pt x="1080" y="52"/>
                  </a:lnTo>
                  <a:lnTo>
                    <a:pt x="1078" y="62"/>
                  </a:lnTo>
                  <a:lnTo>
                    <a:pt x="1076" y="72"/>
                  </a:lnTo>
                  <a:lnTo>
                    <a:pt x="1072" y="80"/>
                  </a:lnTo>
                  <a:lnTo>
                    <a:pt x="1066" y="88"/>
                  </a:lnTo>
                  <a:lnTo>
                    <a:pt x="1058" y="94"/>
                  </a:lnTo>
                  <a:lnTo>
                    <a:pt x="1052" y="100"/>
                  </a:lnTo>
                  <a:lnTo>
                    <a:pt x="1042" y="102"/>
                  </a:lnTo>
                  <a:lnTo>
                    <a:pt x="1034" y="104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36" y="102"/>
                  </a:lnTo>
                  <a:lnTo>
                    <a:pt x="28" y="100"/>
                  </a:lnTo>
                  <a:lnTo>
                    <a:pt x="20" y="94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6" y="0"/>
                  </a:lnTo>
                  <a:lnTo>
                    <a:pt x="1034" y="0"/>
                  </a:lnTo>
                  <a:lnTo>
                    <a:pt x="1034" y="0"/>
                  </a:lnTo>
                  <a:lnTo>
                    <a:pt x="1042" y="2"/>
                  </a:lnTo>
                  <a:lnTo>
                    <a:pt x="1052" y="4"/>
                  </a:lnTo>
                  <a:lnTo>
                    <a:pt x="1058" y="10"/>
                  </a:lnTo>
                  <a:lnTo>
                    <a:pt x="1066" y="16"/>
                  </a:lnTo>
                  <a:lnTo>
                    <a:pt x="1072" y="24"/>
                  </a:lnTo>
                  <a:lnTo>
                    <a:pt x="1076" y="32"/>
                  </a:lnTo>
                  <a:lnTo>
                    <a:pt x="1078" y="42"/>
                  </a:lnTo>
                  <a:lnTo>
                    <a:pt x="1080" y="52"/>
                  </a:lnTo>
                  <a:lnTo>
                    <a:pt x="1080" y="52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AU" sz="1050" dirty="0">
                <a:solidFill>
                  <a:srgbClr val="273339"/>
                </a:solidFill>
                <a:latin typeface="Calibri" panose="020F0502020204030204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11318875" y="9683750"/>
              <a:ext cx="1698625" cy="101600"/>
            </a:xfrm>
            <a:custGeom>
              <a:avLst/>
              <a:gdLst>
                <a:gd name="T0" fmla="*/ 1070 w 1070"/>
                <a:gd name="T1" fmla="*/ 32 h 64"/>
                <a:gd name="T2" fmla="*/ 1070 w 1070"/>
                <a:gd name="T3" fmla="*/ 32 h 64"/>
                <a:gd name="T4" fmla="*/ 1070 w 1070"/>
                <a:gd name="T5" fmla="*/ 38 h 64"/>
                <a:gd name="T6" fmla="*/ 1068 w 1070"/>
                <a:gd name="T7" fmla="*/ 44 h 64"/>
                <a:gd name="T8" fmla="*/ 1064 w 1070"/>
                <a:gd name="T9" fmla="*/ 50 h 64"/>
                <a:gd name="T10" fmla="*/ 1058 w 1070"/>
                <a:gd name="T11" fmla="*/ 56 h 64"/>
                <a:gd name="T12" fmla="*/ 1050 w 1070"/>
                <a:gd name="T13" fmla="*/ 60 h 64"/>
                <a:gd name="T14" fmla="*/ 1044 w 1070"/>
                <a:gd name="T15" fmla="*/ 62 h 64"/>
                <a:gd name="T16" fmla="*/ 1034 w 1070"/>
                <a:gd name="T17" fmla="*/ 64 h 64"/>
                <a:gd name="T18" fmla="*/ 1026 w 1070"/>
                <a:gd name="T19" fmla="*/ 64 h 64"/>
                <a:gd name="T20" fmla="*/ 46 w 1070"/>
                <a:gd name="T21" fmla="*/ 64 h 64"/>
                <a:gd name="T22" fmla="*/ 46 w 1070"/>
                <a:gd name="T23" fmla="*/ 64 h 64"/>
                <a:gd name="T24" fmla="*/ 36 w 1070"/>
                <a:gd name="T25" fmla="*/ 64 h 64"/>
                <a:gd name="T26" fmla="*/ 28 w 1070"/>
                <a:gd name="T27" fmla="*/ 62 h 64"/>
                <a:gd name="T28" fmla="*/ 20 w 1070"/>
                <a:gd name="T29" fmla="*/ 60 h 64"/>
                <a:gd name="T30" fmla="*/ 14 w 1070"/>
                <a:gd name="T31" fmla="*/ 56 h 64"/>
                <a:gd name="T32" fmla="*/ 8 w 1070"/>
                <a:gd name="T33" fmla="*/ 50 h 64"/>
                <a:gd name="T34" fmla="*/ 4 w 1070"/>
                <a:gd name="T35" fmla="*/ 44 h 64"/>
                <a:gd name="T36" fmla="*/ 0 w 1070"/>
                <a:gd name="T37" fmla="*/ 38 h 64"/>
                <a:gd name="T38" fmla="*/ 0 w 1070"/>
                <a:gd name="T39" fmla="*/ 32 h 64"/>
                <a:gd name="T40" fmla="*/ 0 w 1070"/>
                <a:gd name="T41" fmla="*/ 32 h 64"/>
                <a:gd name="T42" fmla="*/ 0 w 1070"/>
                <a:gd name="T43" fmla="*/ 32 h 64"/>
                <a:gd name="T44" fmla="*/ 0 w 1070"/>
                <a:gd name="T45" fmla="*/ 26 h 64"/>
                <a:gd name="T46" fmla="*/ 4 w 1070"/>
                <a:gd name="T47" fmla="*/ 20 h 64"/>
                <a:gd name="T48" fmla="*/ 8 w 1070"/>
                <a:gd name="T49" fmla="*/ 14 h 64"/>
                <a:gd name="T50" fmla="*/ 14 w 1070"/>
                <a:gd name="T51" fmla="*/ 10 h 64"/>
                <a:gd name="T52" fmla="*/ 20 w 1070"/>
                <a:gd name="T53" fmla="*/ 4 h 64"/>
                <a:gd name="T54" fmla="*/ 28 w 1070"/>
                <a:gd name="T55" fmla="*/ 2 h 64"/>
                <a:gd name="T56" fmla="*/ 36 w 1070"/>
                <a:gd name="T57" fmla="*/ 0 h 64"/>
                <a:gd name="T58" fmla="*/ 46 w 1070"/>
                <a:gd name="T59" fmla="*/ 0 h 64"/>
                <a:gd name="T60" fmla="*/ 1026 w 1070"/>
                <a:gd name="T61" fmla="*/ 0 h 64"/>
                <a:gd name="T62" fmla="*/ 1026 w 1070"/>
                <a:gd name="T63" fmla="*/ 0 h 64"/>
                <a:gd name="T64" fmla="*/ 1034 w 1070"/>
                <a:gd name="T65" fmla="*/ 0 h 64"/>
                <a:gd name="T66" fmla="*/ 1044 w 1070"/>
                <a:gd name="T67" fmla="*/ 2 h 64"/>
                <a:gd name="T68" fmla="*/ 1050 w 1070"/>
                <a:gd name="T69" fmla="*/ 4 h 64"/>
                <a:gd name="T70" fmla="*/ 1058 w 1070"/>
                <a:gd name="T71" fmla="*/ 10 h 64"/>
                <a:gd name="T72" fmla="*/ 1064 w 1070"/>
                <a:gd name="T73" fmla="*/ 14 h 64"/>
                <a:gd name="T74" fmla="*/ 1068 w 1070"/>
                <a:gd name="T75" fmla="*/ 20 h 64"/>
                <a:gd name="T76" fmla="*/ 1070 w 1070"/>
                <a:gd name="T77" fmla="*/ 26 h 64"/>
                <a:gd name="T78" fmla="*/ 1070 w 1070"/>
                <a:gd name="T79" fmla="*/ 32 h 64"/>
                <a:gd name="T80" fmla="*/ 1070 w 10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70" h="64">
                  <a:moveTo>
                    <a:pt x="1070" y="32"/>
                  </a:moveTo>
                  <a:lnTo>
                    <a:pt x="1070" y="32"/>
                  </a:lnTo>
                  <a:lnTo>
                    <a:pt x="1070" y="38"/>
                  </a:lnTo>
                  <a:lnTo>
                    <a:pt x="1068" y="44"/>
                  </a:lnTo>
                  <a:lnTo>
                    <a:pt x="1064" y="50"/>
                  </a:lnTo>
                  <a:lnTo>
                    <a:pt x="1058" y="56"/>
                  </a:lnTo>
                  <a:lnTo>
                    <a:pt x="1050" y="60"/>
                  </a:lnTo>
                  <a:lnTo>
                    <a:pt x="1044" y="62"/>
                  </a:lnTo>
                  <a:lnTo>
                    <a:pt x="1034" y="64"/>
                  </a:lnTo>
                  <a:lnTo>
                    <a:pt x="1026" y="64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36" y="64"/>
                  </a:lnTo>
                  <a:lnTo>
                    <a:pt x="28" y="62"/>
                  </a:lnTo>
                  <a:lnTo>
                    <a:pt x="20" y="60"/>
                  </a:lnTo>
                  <a:lnTo>
                    <a:pt x="14" y="56"/>
                  </a:lnTo>
                  <a:lnTo>
                    <a:pt x="8" y="50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4" y="20"/>
                  </a:lnTo>
                  <a:lnTo>
                    <a:pt x="8" y="14"/>
                  </a:lnTo>
                  <a:lnTo>
                    <a:pt x="14" y="10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34" y="0"/>
                  </a:lnTo>
                  <a:lnTo>
                    <a:pt x="1044" y="2"/>
                  </a:lnTo>
                  <a:lnTo>
                    <a:pt x="1050" y="4"/>
                  </a:lnTo>
                  <a:lnTo>
                    <a:pt x="1058" y="10"/>
                  </a:lnTo>
                  <a:lnTo>
                    <a:pt x="1064" y="14"/>
                  </a:lnTo>
                  <a:lnTo>
                    <a:pt x="1068" y="20"/>
                  </a:lnTo>
                  <a:lnTo>
                    <a:pt x="1070" y="26"/>
                  </a:lnTo>
                  <a:lnTo>
                    <a:pt x="1070" y="32"/>
                  </a:lnTo>
                  <a:lnTo>
                    <a:pt x="1070" y="32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AU" sz="1050" dirty="0">
                <a:solidFill>
                  <a:srgbClr val="273339"/>
                </a:solidFill>
                <a:latin typeface="Calibri" panose="020F0502020204030204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11306175" y="8747125"/>
              <a:ext cx="1739900" cy="165100"/>
            </a:xfrm>
            <a:custGeom>
              <a:avLst/>
              <a:gdLst>
                <a:gd name="T0" fmla="*/ 1096 w 1096"/>
                <a:gd name="T1" fmla="*/ 52 h 104"/>
                <a:gd name="T2" fmla="*/ 1096 w 1096"/>
                <a:gd name="T3" fmla="*/ 52 h 104"/>
                <a:gd name="T4" fmla="*/ 1094 w 1096"/>
                <a:gd name="T5" fmla="*/ 62 h 104"/>
                <a:gd name="T6" fmla="*/ 1092 w 1096"/>
                <a:gd name="T7" fmla="*/ 72 h 104"/>
                <a:gd name="T8" fmla="*/ 1088 w 1096"/>
                <a:gd name="T9" fmla="*/ 80 h 104"/>
                <a:gd name="T10" fmla="*/ 1082 w 1096"/>
                <a:gd name="T11" fmla="*/ 88 h 104"/>
                <a:gd name="T12" fmla="*/ 1074 w 1096"/>
                <a:gd name="T13" fmla="*/ 94 h 104"/>
                <a:gd name="T14" fmla="*/ 1066 w 1096"/>
                <a:gd name="T15" fmla="*/ 98 h 104"/>
                <a:gd name="T16" fmla="*/ 1058 w 1096"/>
                <a:gd name="T17" fmla="*/ 102 h 104"/>
                <a:gd name="T18" fmla="*/ 1048 w 1096"/>
                <a:gd name="T19" fmla="*/ 104 h 104"/>
                <a:gd name="T20" fmla="*/ 46 w 1096"/>
                <a:gd name="T21" fmla="*/ 104 h 104"/>
                <a:gd name="T22" fmla="*/ 46 w 1096"/>
                <a:gd name="T23" fmla="*/ 104 h 104"/>
                <a:gd name="T24" fmla="*/ 38 w 1096"/>
                <a:gd name="T25" fmla="*/ 102 h 104"/>
                <a:gd name="T26" fmla="*/ 28 w 1096"/>
                <a:gd name="T27" fmla="*/ 98 h 104"/>
                <a:gd name="T28" fmla="*/ 20 w 1096"/>
                <a:gd name="T29" fmla="*/ 94 h 104"/>
                <a:gd name="T30" fmla="*/ 14 w 1096"/>
                <a:gd name="T31" fmla="*/ 88 h 104"/>
                <a:gd name="T32" fmla="*/ 8 w 1096"/>
                <a:gd name="T33" fmla="*/ 80 h 104"/>
                <a:gd name="T34" fmla="*/ 4 w 1096"/>
                <a:gd name="T35" fmla="*/ 72 h 104"/>
                <a:gd name="T36" fmla="*/ 0 w 1096"/>
                <a:gd name="T37" fmla="*/ 62 h 104"/>
                <a:gd name="T38" fmla="*/ 0 w 1096"/>
                <a:gd name="T39" fmla="*/ 52 h 104"/>
                <a:gd name="T40" fmla="*/ 0 w 1096"/>
                <a:gd name="T41" fmla="*/ 52 h 104"/>
                <a:gd name="T42" fmla="*/ 0 w 1096"/>
                <a:gd name="T43" fmla="*/ 52 h 104"/>
                <a:gd name="T44" fmla="*/ 0 w 1096"/>
                <a:gd name="T45" fmla="*/ 42 h 104"/>
                <a:gd name="T46" fmla="*/ 4 w 1096"/>
                <a:gd name="T47" fmla="*/ 32 h 104"/>
                <a:gd name="T48" fmla="*/ 8 w 1096"/>
                <a:gd name="T49" fmla="*/ 22 h 104"/>
                <a:gd name="T50" fmla="*/ 14 w 1096"/>
                <a:gd name="T51" fmla="*/ 16 h 104"/>
                <a:gd name="T52" fmla="*/ 20 w 1096"/>
                <a:gd name="T53" fmla="*/ 8 h 104"/>
                <a:gd name="T54" fmla="*/ 28 w 1096"/>
                <a:gd name="T55" fmla="*/ 4 h 104"/>
                <a:gd name="T56" fmla="*/ 38 w 1096"/>
                <a:gd name="T57" fmla="*/ 2 h 104"/>
                <a:gd name="T58" fmla="*/ 46 w 1096"/>
                <a:gd name="T59" fmla="*/ 0 h 104"/>
                <a:gd name="T60" fmla="*/ 1048 w 1096"/>
                <a:gd name="T61" fmla="*/ 0 h 104"/>
                <a:gd name="T62" fmla="*/ 1048 w 1096"/>
                <a:gd name="T63" fmla="*/ 0 h 104"/>
                <a:gd name="T64" fmla="*/ 1058 w 1096"/>
                <a:gd name="T65" fmla="*/ 2 h 104"/>
                <a:gd name="T66" fmla="*/ 1066 w 1096"/>
                <a:gd name="T67" fmla="*/ 4 h 104"/>
                <a:gd name="T68" fmla="*/ 1074 w 1096"/>
                <a:gd name="T69" fmla="*/ 8 h 104"/>
                <a:gd name="T70" fmla="*/ 1082 w 1096"/>
                <a:gd name="T71" fmla="*/ 16 h 104"/>
                <a:gd name="T72" fmla="*/ 1088 w 1096"/>
                <a:gd name="T73" fmla="*/ 22 h 104"/>
                <a:gd name="T74" fmla="*/ 1092 w 1096"/>
                <a:gd name="T75" fmla="*/ 32 h 104"/>
                <a:gd name="T76" fmla="*/ 1094 w 1096"/>
                <a:gd name="T77" fmla="*/ 42 h 104"/>
                <a:gd name="T78" fmla="*/ 1096 w 1096"/>
                <a:gd name="T79" fmla="*/ 52 h 104"/>
                <a:gd name="T80" fmla="*/ 1096 w 1096"/>
                <a:gd name="T81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6" h="104">
                  <a:moveTo>
                    <a:pt x="1096" y="52"/>
                  </a:moveTo>
                  <a:lnTo>
                    <a:pt x="1096" y="52"/>
                  </a:lnTo>
                  <a:lnTo>
                    <a:pt x="1094" y="62"/>
                  </a:lnTo>
                  <a:lnTo>
                    <a:pt x="1092" y="72"/>
                  </a:lnTo>
                  <a:lnTo>
                    <a:pt x="1088" y="80"/>
                  </a:lnTo>
                  <a:lnTo>
                    <a:pt x="1082" y="88"/>
                  </a:lnTo>
                  <a:lnTo>
                    <a:pt x="1074" y="94"/>
                  </a:lnTo>
                  <a:lnTo>
                    <a:pt x="1066" y="98"/>
                  </a:lnTo>
                  <a:lnTo>
                    <a:pt x="1058" y="102"/>
                  </a:lnTo>
                  <a:lnTo>
                    <a:pt x="1048" y="104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38" y="102"/>
                  </a:lnTo>
                  <a:lnTo>
                    <a:pt x="28" y="98"/>
                  </a:lnTo>
                  <a:lnTo>
                    <a:pt x="20" y="94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8" y="22"/>
                  </a:lnTo>
                  <a:lnTo>
                    <a:pt x="14" y="16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8" y="2"/>
                  </a:lnTo>
                  <a:lnTo>
                    <a:pt x="46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058" y="2"/>
                  </a:lnTo>
                  <a:lnTo>
                    <a:pt x="1066" y="4"/>
                  </a:lnTo>
                  <a:lnTo>
                    <a:pt x="1074" y="8"/>
                  </a:lnTo>
                  <a:lnTo>
                    <a:pt x="1082" y="16"/>
                  </a:lnTo>
                  <a:lnTo>
                    <a:pt x="1088" y="22"/>
                  </a:lnTo>
                  <a:lnTo>
                    <a:pt x="1092" y="32"/>
                  </a:lnTo>
                  <a:lnTo>
                    <a:pt x="1094" y="42"/>
                  </a:lnTo>
                  <a:lnTo>
                    <a:pt x="1096" y="52"/>
                  </a:lnTo>
                  <a:lnTo>
                    <a:pt x="1096" y="52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AU" sz="1050" dirty="0">
                <a:solidFill>
                  <a:srgbClr val="273339"/>
                </a:solidFill>
                <a:latin typeface="Calibri" panose="020F0502020204030204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11547474" y="3552825"/>
              <a:ext cx="2644775" cy="1673225"/>
            </a:xfrm>
            <a:custGeom>
              <a:avLst/>
              <a:gdLst>
                <a:gd name="T0" fmla="*/ 0 w 1666"/>
                <a:gd name="T1" fmla="*/ 0 h 1054"/>
                <a:gd name="T2" fmla="*/ 1666 w 1666"/>
                <a:gd name="T3" fmla="*/ 1054 h 1054"/>
                <a:gd name="T4" fmla="*/ 1348 w 1666"/>
                <a:gd name="T5" fmla="*/ 370 h 1054"/>
                <a:gd name="T6" fmla="*/ 622 w 1666"/>
                <a:gd name="T7" fmla="*/ 0 h 1054"/>
                <a:gd name="T8" fmla="*/ 0 w 1666"/>
                <a:gd name="T9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6" h="1054">
                  <a:moveTo>
                    <a:pt x="0" y="0"/>
                  </a:moveTo>
                  <a:lnTo>
                    <a:pt x="1666" y="1054"/>
                  </a:lnTo>
                  <a:lnTo>
                    <a:pt x="1348" y="370"/>
                  </a:lnTo>
                  <a:lnTo>
                    <a:pt x="6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7C3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AU" sz="1050" dirty="0">
                <a:solidFill>
                  <a:srgbClr val="273339"/>
                </a:solidFill>
                <a:latin typeface="Calibri" panose="020F0502020204030204"/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11547475" y="3552825"/>
              <a:ext cx="2644775" cy="1673225"/>
            </a:xfrm>
            <a:custGeom>
              <a:avLst/>
              <a:gdLst>
                <a:gd name="T0" fmla="*/ 0 w 1666"/>
                <a:gd name="T1" fmla="*/ 0 h 1054"/>
                <a:gd name="T2" fmla="*/ 1666 w 1666"/>
                <a:gd name="T3" fmla="*/ 1054 h 1054"/>
                <a:gd name="T4" fmla="*/ 1348 w 1666"/>
                <a:gd name="T5" fmla="*/ 370 h 1054"/>
                <a:gd name="T6" fmla="*/ 622 w 1666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6" h="1054">
                  <a:moveTo>
                    <a:pt x="0" y="0"/>
                  </a:moveTo>
                  <a:lnTo>
                    <a:pt x="1666" y="1054"/>
                  </a:lnTo>
                  <a:lnTo>
                    <a:pt x="1348" y="370"/>
                  </a:lnTo>
                  <a:lnTo>
                    <a:pt x="6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AU" sz="1050" dirty="0">
                <a:solidFill>
                  <a:srgbClr val="273339"/>
                </a:solidFill>
                <a:latin typeface="Calibri" panose="020F0502020204030204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10185400" y="4918075"/>
              <a:ext cx="4006850" cy="1181100"/>
            </a:xfrm>
            <a:custGeom>
              <a:avLst/>
              <a:gdLst>
                <a:gd name="T0" fmla="*/ 0 w 2524"/>
                <a:gd name="T1" fmla="*/ 0 h 744"/>
                <a:gd name="T2" fmla="*/ 2524 w 2524"/>
                <a:gd name="T3" fmla="*/ 318 h 744"/>
                <a:gd name="T4" fmla="*/ 2498 w 2524"/>
                <a:gd name="T5" fmla="*/ 662 h 744"/>
                <a:gd name="T6" fmla="*/ 0 w 2524"/>
                <a:gd name="T7" fmla="*/ 744 h 744"/>
                <a:gd name="T8" fmla="*/ 0 w 2524"/>
                <a:gd name="T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744">
                  <a:moveTo>
                    <a:pt x="0" y="0"/>
                  </a:moveTo>
                  <a:lnTo>
                    <a:pt x="2524" y="318"/>
                  </a:lnTo>
                  <a:lnTo>
                    <a:pt x="2498" y="662"/>
                  </a:lnTo>
                  <a:lnTo>
                    <a:pt x="0" y="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21B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AU" sz="1050" dirty="0">
                <a:solidFill>
                  <a:srgbClr val="273339"/>
                </a:solidFill>
                <a:latin typeface="Calibri" panose="020F0502020204030204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10493375" y="4140200"/>
              <a:ext cx="3698875" cy="2911475"/>
            </a:xfrm>
            <a:custGeom>
              <a:avLst/>
              <a:gdLst>
                <a:gd name="T0" fmla="*/ 2012 w 2330"/>
                <a:gd name="T1" fmla="*/ 0 h 1834"/>
                <a:gd name="T2" fmla="*/ 0 w 2330"/>
                <a:gd name="T3" fmla="*/ 1674 h 1834"/>
                <a:gd name="T4" fmla="*/ 88 w 2330"/>
                <a:gd name="T5" fmla="*/ 1834 h 1834"/>
                <a:gd name="T6" fmla="*/ 2330 w 2330"/>
                <a:gd name="T7" fmla="*/ 684 h 1834"/>
                <a:gd name="T8" fmla="*/ 2012 w 2330"/>
                <a:gd name="T9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0" h="1834">
                  <a:moveTo>
                    <a:pt x="2012" y="0"/>
                  </a:moveTo>
                  <a:lnTo>
                    <a:pt x="0" y="1674"/>
                  </a:lnTo>
                  <a:lnTo>
                    <a:pt x="88" y="1834"/>
                  </a:lnTo>
                  <a:lnTo>
                    <a:pt x="2330" y="684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F17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AU" sz="1050" dirty="0">
                <a:solidFill>
                  <a:srgbClr val="273339"/>
                </a:solidFill>
                <a:latin typeface="Calibri" panose="020F0502020204030204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0493375" y="4140200"/>
              <a:ext cx="3698875" cy="2911475"/>
            </a:xfrm>
            <a:custGeom>
              <a:avLst/>
              <a:gdLst>
                <a:gd name="T0" fmla="*/ 2012 w 2330"/>
                <a:gd name="T1" fmla="*/ 0 h 1834"/>
                <a:gd name="T2" fmla="*/ 0 w 2330"/>
                <a:gd name="T3" fmla="*/ 1674 h 1834"/>
                <a:gd name="T4" fmla="*/ 88 w 2330"/>
                <a:gd name="T5" fmla="*/ 1834 h 1834"/>
                <a:gd name="T6" fmla="*/ 2330 w 2330"/>
                <a:gd name="T7" fmla="*/ 684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834">
                  <a:moveTo>
                    <a:pt x="2012" y="0"/>
                  </a:moveTo>
                  <a:lnTo>
                    <a:pt x="0" y="1674"/>
                  </a:lnTo>
                  <a:lnTo>
                    <a:pt x="88" y="1834"/>
                  </a:lnTo>
                  <a:lnTo>
                    <a:pt x="2330" y="6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AU" sz="1050" dirty="0">
                <a:solidFill>
                  <a:srgbClr val="273339"/>
                </a:solidFill>
                <a:latin typeface="Calibri" panose="020F0502020204030204"/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0493375" y="6797675"/>
              <a:ext cx="2978150" cy="1190625"/>
            </a:xfrm>
            <a:custGeom>
              <a:avLst/>
              <a:gdLst>
                <a:gd name="T0" fmla="*/ 0 w 1876"/>
                <a:gd name="T1" fmla="*/ 0 h 750"/>
                <a:gd name="T2" fmla="*/ 1876 w 1876"/>
                <a:gd name="T3" fmla="*/ 400 h 750"/>
                <a:gd name="T4" fmla="*/ 1768 w 1876"/>
                <a:gd name="T5" fmla="*/ 750 h 750"/>
                <a:gd name="T6" fmla="*/ 88 w 1876"/>
                <a:gd name="T7" fmla="*/ 160 h 750"/>
                <a:gd name="T8" fmla="*/ 0 w 1876"/>
                <a:gd name="T9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6" h="750">
                  <a:moveTo>
                    <a:pt x="0" y="0"/>
                  </a:moveTo>
                  <a:lnTo>
                    <a:pt x="1876" y="400"/>
                  </a:lnTo>
                  <a:lnTo>
                    <a:pt x="1768" y="750"/>
                  </a:lnTo>
                  <a:lnTo>
                    <a:pt x="88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4D5E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AU" sz="1050" dirty="0">
                <a:solidFill>
                  <a:srgbClr val="273339"/>
                </a:solidFill>
                <a:latin typeface="Calibri" panose="020F0502020204030204"/>
              </a:endParaRPr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10902950" y="5422900"/>
              <a:ext cx="3289300" cy="2397125"/>
            </a:xfrm>
            <a:custGeom>
              <a:avLst/>
              <a:gdLst>
                <a:gd name="T0" fmla="*/ 2072 w 2072"/>
                <a:gd name="T1" fmla="*/ 0 h 1510"/>
                <a:gd name="T2" fmla="*/ 0 w 2072"/>
                <a:gd name="T3" fmla="*/ 1336 h 1510"/>
                <a:gd name="T4" fmla="*/ 48 w 2072"/>
                <a:gd name="T5" fmla="*/ 1510 h 1510"/>
                <a:gd name="T6" fmla="*/ 2046 w 2072"/>
                <a:gd name="T7" fmla="*/ 344 h 1510"/>
                <a:gd name="T8" fmla="*/ 2072 w 2072"/>
                <a:gd name="T9" fmla="*/ 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2" h="1510">
                  <a:moveTo>
                    <a:pt x="2072" y="0"/>
                  </a:moveTo>
                  <a:lnTo>
                    <a:pt x="0" y="1336"/>
                  </a:lnTo>
                  <a:lnTo>
                    <a:pt x="48" y="1510"/>
                  </a:lnTo>
                  <a:lnTo>
                    <a:pt x="2046" y="344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F79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AU" sz="1050" dirty="0">
                <a:solidFill>
                  <a:srgbClr val="273339"/>
                </a:solidFill>
                <a:latin typeface="Calibri" panose="020F0502020204030204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10902950" y="5422900"/>
              <a:ext cx="3289300" cy="2397125"/>
            </a:xfrm>
            <a:custGeom>
              <a:avLst/>
              <a:gdLst>
                <a:gd name="T0" fmla="*/ 2072 w 2072"/>
                <a:gd name="T1" fmla="*/ 0 h 1510"/>
                <a:gd name="T2" fmla="*/ 0 w 2072"/>
                <a:gd name="T3" fmla="*/ 1336 h 1510"/>
                <a:gd name="T4" fmla="*/ 48 w 2072"/>
                <a:gd name="T5" fmla="*/ 1510 h 1510"/>
                <a:gd name="T6" fmla="*/ 2046 w 2072"/>
                <a:gd name="T7" fmla="*/ 344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2" h="1510">
                  <a:moveTo>
                    <a:pt x="2072" y="0"/>
                  </a:moveTo>
                  <a:lnTo>
                    <a:pt x="0" y="1336"/>
                  </a:lnTo>
                  <a:lnTo>
                    <a:pt x="48" y="1510"/>
                  </a:lnTo>
                  <a:lnTo>
                    <a:pt x="2046" y="3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AU" sz="1050" dirty="0">
                <a:solidFill>
                  <a:srgbClr val="273339"/>
                </a:solidFill>
                <a:latin typeface="Calibri" panose="020F0502020204030204"/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10902950" y="7543800"/>
              <a:ext cx="2251075" cy="1050925"/>
            </a:xfrm>
            <a:custGeom>
              <a:avLst/>
              <a:gdLst>
                <a:gd name="T0" fmla="*/ 0 w 1418"/>
                <a:gd name="T1" fmla="*/ 0 h 662"/>
                <a:gd name="T2" fmla="*/ 1418 w 1418"/>
                <a:gd name="T3" fmla="*/ 562 h 662"/>
                <a:gd name="T4" fmla="*/ 1342 w 1418"/>
                <a:gd name="T5" fmla="*/ 662 h 662"/>
                <a:gd name="T6" fmla="*/ 48 w 1418"/>
                <a:gd name="T7" fmla="*/ 174 h 662"/>
                <a:gd name="T8" fmla="*/ 0 w 1418"/>
                <a:gd name="T9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" h="662">
                  <a:moveTo>
                    <a:pt x="0" y="0"/>
                  </a:moveTo>
                  <a:lnTo>
                    <a:pt x="1418" y="562"/>
                  </a:lnTo>
                  <a:lnTo>
                    <a:pt x="1342" y="662"/>
                  </a:lnTo>
                  <a:lnTo>
                    <a:pt x="48" y="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7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AU" sz="1050" dirty="0">
                <a:solidFill>
                  <a:srgbClr val="273339"/>
                </a:solidFill>
                <a:latin typeface="Calibri" panose="020F0502020204030204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10185400" y="3552825"/>
              <a:ext cx="2349500" cy="2546350"/>
            </a:xfrm>
            <a:custGeom>
              <a:avLst/>
              <a:gdLst>
                <a:gd name="T0" fmla="*/ 858 w 1480"/>
                <a:gd name="T1" fmla="*/ 0 h 1604"/>
                <a:gd name="T2" fmla="*/ 0 w 1480"/>
                <a:gd name="T3" fmla="*/ 860 h 1604"/>
                <a:gd name="T4" fmla="*/ 0 w 1480"/>
                <a:gd name="T5" fmla="*/ 1604 h 1604"/>
                <a:gd name="T6" fmla="*/ 1480 w 1480"/>
                <a:gd name="T7" fmla="*/ 0 h 1604"/>
                <a:gd name="T8" fmla="*/ 858 w 1480"/>
                <a:gd name="T9" fmla="*/ 0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0" h="1604">
                  <a:moveTo>
                    <a:pt x="858" y="0"/>
                  </a:moveTo>
                  <a:lnTo>
                    <a:pt x="0" y="860"/>
                  </a:lnTo>
                  <a:lnTo>
                    <a:pt x="0" y="1604"/>
                  </a:lnTo>
                  <a:lnTo>
                    <a:pt x="1480" y="0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7B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AU" sz="1050" dirty="0">
                <a:solidFill>
                  <a:srgbClr val="273339"/>
                </a:solidFill>
                <a:latin typeface="Calibri" panose="020F0502020204030204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11201400" y="7432675"/>
              <a:ext cx="2270125" cy="1162050"/>
            </a:xfrm>
            <a:custGeom>
              <a:avLst/>
              <a:gdLst>
                <a:gd name="T0" fmla="*/ 90 w 1430"/>
                <a:gd name="T1" fmla="*/ 732 h 732"/>
                <a:gd name="T2" fmla="*/ 1322 w 1430"/>
                <a:gd name="T3" fmla="*/ 350 h 732"/>
                <a:gd name="T4" fmla="*/ 1430 w 1430"/>
                <a:gd name="T5" fmla="*/ 0 h 732"/>
                <a:gd name="T6" fmla="*/ 0 w 1430"/>
                <a:gd name="T7" fmla="*/ 646 h 732"/>
                <a:gd name="T8" fmla="*/ 90 w 1430"/>
                <a:gd name="T9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0" h="732">
                  <a:moveTo>
                    <a:pt x="90" y="732"/>
                  </a:moveTo>
                  <a:lnTo>
                    <a:pt x="1322" y="350"/>
                  </a:lnTo>
                  <a:lnTo>
                    <a:pt x="1430" y="0"/>
                  </a:lnTo>
                  <a:lnTo>
                    <a:pt x="0" y="646"/>
                  </a:lnTo>
                  <a:lnTo>
                    <a:pt x="90" y="732"/>
                  </a:lnTo>
                  <a:close/>
                </a:path>
              </a:pathLst>
            </a:custGeom>
            <a:solidFill>
              <a:srgbClr val="324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AU" sz="1050" dirty="0">
                <a:solidFill>
                  <a:srgbClr val="273339"/>
                </a:solidFill>
                <a:latin typeface="Calibri" panose="020F0502020204030204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11201400" y="8435975"/>
              <a:ext cx="1952625" cy="158750"/>
            </a:xfrm>
            <a:custGeom>
              <a:avLst/>
              <a:gdLst>
                <a:gd name="T0" fmla="*/ 0 w 1230"/>
                <a:gd name="T1" fmla="*/ 14 h 100"/>
                <a:gd name="T2" fmla="*/ 1230 w 1230"/>
                <a:gd name="T3" fmla="*/ 0 h 100"/>
                <a:gd name="T4" fmla="*/ 1154 w 1230"/>
                <a:gd name="T5" fmla="*/ 100 h 100"/>
                <a:gd name="T6" fmla="*/ 90 w 1230"/>
                <a:gd name="T7" fmla="*/ 100 h 100"/>
                <a:gd name="T8" fmla="*/ 0 w 1230"/>
                <a:gd name="T9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0" h="100">
                  <a:moveTo>
                    <a:pt x="0" y="14"/>
                  </a:moveTo>
                  <a:lnTo>
                    <a:pt x="1230" y="0"/>
                  </a:lnTo>
                  <a:lnTo>
                    <a:pt x="1154" y="100"/>
                  </a:lnTo>
                  <a:lnTo>
                    <a:pt x="90" y="10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9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AU" sz="1050" dirty="0">
                <a:solidFill>
                  <a:srgbClr val="273339"/>
                </a:solidFill>
                <a:latin typeface="Calibri" panose="020F0502020204030204"/>
              </a:endParaRPr>
            </a:p>
          </p:txBody>
        </p:sp>
      </p:grpSp>
      <p:sp>
        <p:nvSpPr>
          <p:cNvPr id="33" name="Rectangle 1436"/>
          <p:cNvSpPr>
            <a:spLocks noChangeArrowheads="1"/>
          </p:cNvSpPr>
          <p:nvPr/>
        </p:nvSpPr>
        <p:spPr bwMode="auto">
          <a:xfrm>
            <a:off x="4122002" y="3803434"/>
            <a:ext cx="867275" cy="692497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/>
          <a:p>
            <a:pPr algn="just">
              <a:buClrTx/>
              <a:buFont typeface="Arial" pitchFamily="34" charset="0"/>
              <a:buNone/>
            </a:pPr>
            <a:r>
              <a:rPr lang="en-US" sz="4050" b="1" dirty="0">
                <a:solidFill>
                  <a:srgbClr val="0095CD"/>
                </a:solidFill>
                <a:latin typeface="Calibri" panose="020F0502020204030204"/>
              </a:rPr>
              <a:t>91</a:t>
            </a:r>
          </a:p>
        </p:txBody>
      </p:sp>
      <p:sp>
        <p:nvSpPr>
          <p:cNvPr id="34" name="TextBox 53"/>
          <p:cNvSpPr txBox="1"/>
          <p:nvPr/>
        </p:nvSpPr>
        <p:spPr>
          <a:xfrm>
            <a:off x="2868409" y="4418407"/>
            <a:ext cx="358944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31"/>
            <a:r>
              <a:rPr lang="en-US" sz="2700" dirty="0">
                <a:solidFill>
                  <a:srgbClr val="002060"/>
                </a:solidFill>
              </a:rPr>
              <a:t>Personas capacitadas</a:t>
            </a:r>
          </a:p>
        </p:txBody>
      </p:sp>
      <p:sp>
        <p:nvSpPr>
          <p:cNvPr id="35" name="Rectangle 1436"/>
          <p:cNvSpPr>
            <a:spLocks noChangeArrowheads="1"/>
          </p:cNvSpPr>
          <p:nvPr/>
        </p:nvSpPr>
        <p:spPr bwMode="auto">
          <a:xfrm>
            <a:off x="4050476" y="242587"/>
            <a:ext cx="829402" cy="692497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/>
          <a:p>
            <a:pPr algn="just"/>
            <a:r>
              <a:rPr lang="en-US" sz="4050" b="1" dirty="0">
                <a:solidFill>
                  <a:schemeClr val="accent2"/>
                </a:solidFill>
                <a:latin typeface="Calibri" panose="020F0502020204030204"/>
              </a:rPr>
              <a:t>41</a:t>
            </a:r>
          </a:p>
        </p:txBody>
      </p:sp>
      <p:sp>
        <p:nvSpPr>
          <p:cNvPr id="36" name="TextBox 53"/>
          <p:cNvSpPr txBox="1"/>
          <p:nvPr/>
        </p:nvSpPr>
        <p:spPr>
          <a:xfrm>
            <a:off x="2392384" y="741051"/>
            <a:ext cx="4239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1"/>
            <a:r>
              <a:rPr lang="en-US" sz="2400" dirty="0" err="1">
                <a:solidFill>
                  <a:srgbClr val="002060"/>
                </a:solidFill>
              </a:rPr>
              <a:t>Proyectos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invitados</a:t>
            </a:r>
            <a:r>
              <a:rPr lang="en-US" sz="2400" dirty="0">
                <a:solidFill>
                  <a:srgbClr val="002060"/>
                </a:solidFill>
              </a:rPr>
              <a:t> (</a:t>
            </a:r>
            <a:r>
              <a:rPr lang="en-US" sz="2400" dirty="0" err="1">
                <a:solidFill>
                  <a:srgbClr val="002060"/>
                </a:solidFill>
              </a:rPr>
              <a:t>Concesiones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5" name="Rectangle 1436"/>
          <p:cNvSpPr>
            <a:spLocks noChangeArrowheads="1"/>
          </p:cNvSpPr>
          <p:nvPr/>
        </p:nvSpPr>
        <p:spPr bwMode="auto">
          <a:xfrm>
            <a:off x="6350435" y="1629137"/>
            <a:ext cx="821440" cy="692497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/>
          <a:p>
            <a:pPr algn="just">
              <a:buClrTx/>
              <a:buFont typeface="Arial" pitchFamily="34" charset="0"/>
              <a:buNone/>
            </a:pPr>
            <a:r>
              <a:rPr lang="en-US" sz="4050" b="1" dirty="0">
                <a:solidFill>
                  <a:schemeClr val="accent4">
                    <a:lumMod val="75000"/>
                  </a:schemeClr>
                </a:solidFill>
                <a:latin typeface="Calibri" panose="020F0502020204030204"/>
              </a:rPr>
              <a:t>15</a:t>
            </a:r>
            <a:r>
              <a:rPr lang="en-US" sz="4050" b="1" dirty="0">
                <a:solidFill>
                  <a:schemeClr val="accent2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46" name="TextBox 53"/>
          <p:cNvSpPr txBox="1"/>
          <p:nvPr/>
        </p:nvSpPr>
        <p:spPr>
          <a:xfrm>
            <a:off x="5515023" y="2257973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31"/>
            <a:r>
              <a:rPr lang="en-US" sz="1800" dirty="0">
                <a:solidFill>
                  <a:srgbClr val="002060"/>
                </a:solidFill>
              </a:rPr>
              <a:t>Proyectos Aeroportuarios</a:t>
            </a:r>
          </a:p>
        </p:txBody>
      </p:sp>
      <p:sp>
        <p:nvSpPr>
          <p:cNvPr id="48" name="Rectangle 1436"/>
          <p:cNvSpPr>
            <a:spLocks noChangeArrowheads="1"/>
          </p:cNvSpPr>
          <p:nvPr/>
        </p:nvSpPr>
        <p:spPr bwMode="auto">
          <a:xfrm>
            <a:off x="1946278" y="1624692"/>
            <a:ext cx="776489" cy="692497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/>
          <a:p>
            <a:pPr algn="just"/>
            <a:r>
              <a:rPr lang="en-US" sz="4050" b="1" dirty="0">
                <a:solidFill>
                  <a:srgbClr val="009900"/>
                </a:solidFill>
                <a:latin typeface="Calibri" panose="020F0502020204030204"/>
              </a:rPr>
              <a:t>26</a:t>
            </a:r>
          </a:p>
        </p:txBody>
      </p:sp>
      <p:sp>
        <p:nvSpPr>
          <p:cNvPr id="51" name="TextBox 53"/>
          <p:cNvSpPr txBox="1"/>
          <p:nvPr/>
        </p:nvSpPr>
        <p:spPr>
          <a:xfrm>
            <a:off x="1182150" y="2196492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31"/>
            <a:r>
              <a:rPr lang="en-US" sz="1800" dirty="0">
                <a:solidFill>
                  <a:srgbClr val="002060"/>
                </a:solidFill>
              </a:rPr>
              <a:t>Proyectos Carreteros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389546" y="2505838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31"/>
            <a:r>
              <a:rPr lang="en-US" sz="1800" dirty="0">
                <a:solidFill>
                  <a:srgbClr val="002060"/>
                </a:solidFill>
              </a:rPr>
              <a:t>Charla Presencial</a:t>
            </a:r>
          </a:p>
        </p:txBody>
      </p:sp>
      <p:sp>
        <p:nvSpPr>
          <p:cNvPr id="55" name="TextBox 53"/>
          <p:cNvSpPr txBox="1"/>
          <p:nvPr/>
        </p:nvSpPr>
        <p:spPr>
          <a:xfrm>
            <a:off x="5750110" y="2537809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31"/>
            <a:r>
              <a:rPr lang="en-US" sz="1800" dirty="0">
                <a:solidFill>
                  <a:srgbClr val="002060"/>
                </a:solidFill>
              </a:rPr>
              <a:t>Charla vía Streaming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453911E-4EA2-4DB8-830C-0B5BDE8519B9}"/>
              </a:ext>
            </a:extLst>
          </p:cNvPr>
          <p:cNvSpPr txBox="1"/>
          <p:nvPr/>
        </p:nvSpPr>
        <p:spPr>
          <a:xfrm>
            <a:off x="408533" y="122663"/>
            <a:ext cx="3136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solidFill>
                  <a:schemeClr val="accent6"/>
                </a:solidFill>
                <a:latin typeface="Work Sans Light" panose="00000400000000000000" pitchFamily="2" charset="0"/>
              </a:rPr>
              <a:t>Capacitaciones Servicio Al Ciudadano </a:t>
            </a:r>
            <a:endParaRPr lang="es-CO" sz="1800" b="1" dirty="0">
              <a:solidFill>
                <a:schemeClr val="accent6"/>
              </a:solidFill>
              <a:latin typeface="Work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67587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854495" y="1951137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 </a:t>
            </a:r>
          </a:p>
        </p:txBody>
      </p:sp>
      <p:sp>
        <p:nvSpPr>
          <p:cNvPr id="12" name="Google Shape;216;p28"/>
          <p:cNvSpPr txBox="1">
            <a:spLocks noGrp="1"/>
          </p:cNvSpPr>
          <p:nvPr>
            <p:ph type="title"/>
          </p:nvPr>
        </p:nvSpPr>
        <p:spPr>
          <a:xfrm>
            <a:off x="1619795" y="182699"/>
            <a:ext cx="5150601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es-CO" sz="2400" b="1" dirty="0">
                <a:solidFill>
                  <a:schemeClr val="accent6"/>
                </a:solidFill>
                <a:latin typeface="Work Sans Light" panose="00000400000000000000" pitchFamily="2" charset="0"/>
              </a:rPr>
              <a:t>Enfoque de Género en la ANI:</a:t>
            </a:r>
          </a:p>
        </p:txBody>
      </p:sp>
      <p:graphicFrame>
        <p:nvGraphicFramePr>
          <p:cNvPr id="41" name="Diagrama 40"/>
          <p:cNvGraphicFramePr/>
          <p:nvPr/>
        </p:nvGraphicFramePr>
        <p:xfrm>
          <a:off x="526930" y="945529"/>
          <a:ext cx="80622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" name="Retraso 45"/>
          <p:cNvSpPr/>
          <p:nvPr/>
        </p:nvSpPr>
        <p:spPr>
          <a:xfrm>
            <a:off x="3570283" y="4160610"/>
            <a:ext cx="2481195" cy="729889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rgbClr val="7030A0"/>
                </a:solidFill>
              </a:rPr>
              <a:t>EQUIPARES</a:t>
            </a:r>
          </a:p>
          <a:p>
            <a:pPr algn="ctr"/>
            <a:r>
              <a:rPr lang="es-CO" sz="1200" b="1" dirty="0">
                <a:solidFill>
                  <a:schemeClr val="tx1"/>
                </a:solidFill>
              </a:rPr>
              <a:t>Indagaciones sobre su posible implementación en la ANI.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6D604B-E087-48EC-B195-87CC5FFD06C0}"/>
              </a:ext>
            </a:extLst>
          </p:cNvPr>
          <p:cNvSpPr txBox="1"/>
          <p:nvPr/>
        </p:nvSpPr>
        <p:spPr>
          <a:xfrm>
            <a:off x="933995" y="1925244"/>
            <a:ext cx="7582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EJECUCIÓN DEL PRESUPUESTO</a:t>
            </a:r>
          </a:p>
        </p:txBody>
      </p:sp>
    </p:spTree>
    <p:extLst>
      <p:ext uri="{BB962C8B-B14F-4D97-AF65-F5344CB8AC3E}">
        <p14:creationId xmlns:p14="http://schemas.microsoft.com/office/powerpoint/2010/main" val="205135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916DBC63-438B-4870-BCDE-68F173FF7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915964"/>
              </p:ext>
            </p:extLst>
          </p:nvPr>
        </p:nvGraphicFramePr>
        <p:xfrm>
          <a:off x="535577" y="1273629"/>
          <a:ext cx="8268608" cy="2185556"/>
        </p:xfrm>
        <a:graphic>
          <a:graphicData uri="http://schemas.openxmlformats.org/drawingml/2006/table">
            <a:tbl>
              <a:tblPr/>
              <a:tblGrid>
                <a:gridCol w="2606218">
                  <a:extLst>
                    <a:ext uri="{9D8B030D-6E8A-4147-A177-3AD203B41FA5}">
                      <a16:colId xmlns:a16="http://schemas.microsoft.com/office/drawing/2014/main" val="2566378783"/>
                    </a:ext>
                  </a:extLst>
                </a:gridCol>
                <a:gridCol w="1165786">
                  <a:extLst>
                    <a:ext uri="{9D8B030D-6E8A-4147-A177-3AD203B41FA5}">
                      <a16:colId xmlns:a16="http://schemas.microsoft.com/office/drawing/2014/main" val="2009466224"/>
                    </a:ext>
                  </a:extLst>
                </a:gridCol>
                <a:gridCol w="964184">
                  <a:extLst>
                    <a:ext uri="{9D8B030D-6E8A-4147-A177-3AD203B41FA5}">
                      <a16:colId xmlns:a16="http://schemas.microsoft.com/office/drawing/2014/main" val="2519719207"/>
                    </a:ext>
                  </a:extLst>
                </a:gridCol>
                <a:gridCol w="701225">
                  <a:extLst>
                    <a:ext uri="{9D8B030D-6E8A-4147-A177-3AD203B41FA5}">
                      <a16:colId xmlns:a16="http://schemas.microsoft.com/office/drawing/2014/main" val="2101014253"/>
                    </a:ext>
                  </a:extLst>
                </a:gridCol>
                <a:gridCol w="1165786">
                  <a:extLst>
                    <a:ext uri="{9D8B030D-6E8A-4147-A177-3AD203B41FA5}">
                      <a16:colId xmlns:a16="http://schemas.microsoft.com/office/drawing/2014/main" val="3192460232"/>
                    </a:ext>
                  </a:extLst>
                </a:gridCol>
                <a:gridCol w="964184">
                  <a:extLst>
                    <a:ext uri="{9D8B030D-6E8A-4147-A177-3AD203B41FA5}">
                      <a16:colId xmlns:a16="http://schemas.microsoft.com/office/drawing/2014/main" val="961769352"/>
                    </a:ext>
                  </a:extLst>
                </a:gridCol>
                <a:gridCol w="701225">
                  <a:extLst>
                    <a:ext uri="{9D8B030D-6E8A-4147-A177-3AD203B41FA5}">
                      <a16:colId xmlns:a16="http://schemas.microsoft.com/office/drawing/2014/main" val="563528049"/>
                    </a:ext>
                  </a:extLst>
                </a:gridCol>
              </a:tblGrid>
              <a:tr h="4130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Vigencia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Vigencia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2019</a:t>
                      </a:r>
                      <a:b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(corte 31 de agosto)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37760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Apropiación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Apropiación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85727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de Funcionamiento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73.538 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72.398 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98,3 %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74.780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47.790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8095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666.694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666.694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608.283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472.403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77,7%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837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1.378.658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1.376.644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99,8%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2.233.693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2.182.557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97,7%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879081"/>
                  </a:ext>
                </a:extLst>
              </a:tr>
              <a:tr h="36088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2.118.935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2.115.736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99.8%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2.916.757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2.702.932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92,7%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082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233365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812B06CFFA5BE4C8E0AFDF7C9DB6E89" ma:contentTypeVersion="7" ma:contentTypeDescription="Crear nuevo documento." ma:contentTypeScope="" ma:versionID="4b1ec7637f8c130b2256562262dd6887">
  <xsd:schema xmlns:xsd="http://www.w3.org/2001/XMLSchema" xmlns:xs="http://www.w3.org/2001/XMLSchema" xmlns:p="http://schemas.microsoft.com/office/2006/metadata/properties" xmlns:ns3="fae13273-a1d7-4e8c-bf00-4c820b8883a7" targetNamespace="http://schemas.microsoft.com/office/2006/metadata/properties" ma:root="true" ma:fieldsID="29a8c2896d0b1693cd2f5a375dd43cd5" ns3:_="">
    <xsd:import namespace="fae13273-a1d7-4e8c-bf00-4c820b8883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e13273-a1d7-4e8c-bf00-4c820b8883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3CE0FC-24F0-4F8D-92D7-216F59916A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e13273-a1d7-4e8c-bf00-4c820b8883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F74596-269A-4C41-8285-1A9EE90366A1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fae13273-a1d7-4e8c-bf00-4c820b8883a7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245A5DB-7DB7-4225-959C-58AA6110A1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1121</Words>
  <Application>Microsoft Office PowerPoint</Application>
  <PresentationFormat>Presentación en pantalla (16:9)</PresentationFormat>
  <Paragraphs>223</Paragraphs>
  <Slides>18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Agency FB</vt:lpstr>
      <vt:lpstr>Arial</vt:lpstr>
      <vt:lpstr>Calibri</vt:lpstr>
      <vt:lpstr>Calibri Light</vt:lpstr>
      <vt:lpstr>Franklin Gothic Book</vt:lpstr>
      <vt:lpstr>Work Sans</vt:lpstr>
      <vt:lpstr>Work Sans Light</vt:lpstr>
      <vt:lpstr>Work Sans SemiBold</vt:lpstr>
      <vt:lpstr>Presidencia de Colomba</vt:lpstr>
      <vt:lpstr>Presentación de PowerPoint</vt:lpstr>
      <vt:lpstr>Presentación de PowerPoint</vt:lpstr>
      <vt:lpstr>Distribución de la Planta por Nivel Jerárquico y Género   </vt:lpstr>
      <vt:lpstr>Presentación de PowerPoint</vt:lpstr>
      <vt:lpstr>Presentación de PowerPoint</vt:lpstr>
      <vt:lpstr>Presentación de PowerPoint</vt:lpstr>
      <vt:lpstr>Enfoque de Género en la ANI: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Valencia Morales</dc:creator>
  <cp:lastModifiedBy>Ricardo Aguilera Wilches</cp:lastModifiedBy>
  <cp:revision>45</cp:revision>
  <cp:lastPrinted>2019-02-05T20:25:03Z</cp:lastPrinted>
  <dcterms:modified xsi:type="dcterms:W3CDTF">2019-09-11T21:50:23Z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0x010100D812B06CFFA5BE4C8E0AFDF7C9DB6E89</vt:lpwstr>
  </property>
</Properties>
</file>