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23"/>
  </p:notesMasterIdLst>
  <p:handoutMasterIdLst>
    <p:handoutMasterId r:id="rId24"/>
  </p:handoutMasterIdLst>
  <p:sldIdLst>
    <p:sldId id="259" r:id="rId5"/>
    <p:sldId id="1186" r:id="rId6"/>
    <p:sldId id="2939" r:id="rId7"/>
    <p:sldId id="2940" r:id="rId8"/>
    <p:sldId id="286" r:id="rId9"/>
    <p:sldId id="2932" r:id="rId10"/>
    <p:sldId id="2933" r:id="rId11"/>
    <p:sldId id="2934" r:id="rId12"/>
    <p:sldId id="1217" r:id="rId13"/>
    <p:sldId id="1220" r:id="rId14"/>
    <p:sldId id="1221" r:id="rId15"/>
    <p:sldId id="1218" r:id="rId16"/>
    <p:sldId id="1232" r:id="rId17"/>
    <p:sldId id="1219" r:id="rId18"/>
    <p:sldId id="1233" r:id="rId19"/>
    <p:sldId id="2941" r:id="rId20"/>
    <p:sldId id="2937" r:id="rId21"/>
    <p:sldId id="1216" r:id="rId22"/>
  </p:sldIdLst>
  <p:sldSz cx="9144000" cy="5143500" type="screen16x9"/>
  <p:notesSz cx="6858000" cy="9144000"/>
  <p:custDataLst>
    <p:tags r:id="rId2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ECA8BC2-0AC9-AABA-8C45-1A7962E01CF3}" name="Lady Daiana Pabon Rincon" initials="LDPR" userId="S::lpabon@ani.gov.co::3b0f0e4b-47fd-4e52-aab7-a02231f99f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Milena Acosta Forero" initials="AMAF" lastIdx="2" clrIdx="0">
    <p:extLst>
      <p:ext uri="{19B8F6BF-5375-455C-9EA6-DF929625EA0E}">
        <p15:presenceInfo xmlns:p15="http://schemas.microsoft.com/office/powerpoint/2012/main" userId="S-1-5-21-3051965652-3127979759-413745243-2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BC"/>
    <a:srgbClr val="DCEBFB"/>
    <a:srgbClr val="FFFF99"/>
    <a:srgbClr val="069169"/>
    <a:srgbClr val="2D6DF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984F7E-68F2-41FD-9356-531283C355CB}" v="583" dt="2022-06-29T00:42:20.515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pabon\AppData\Local\Microsoft\Windows\INetCache\Content.Outlook\DW3DMGTM\Sanciones%20Impuestas%20y%20Terminados%20sin%20Sanci&#243;n%2017%20Juni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2"/>
          <c:order val="0"/>
          <c:tx>
            <c:strRef>
              <c:f>Consolidado!$B$12</c:f>
              <c:strCache>
                <c:ptCount val="1"/>
                <c:pt idx="0">
                  <c:v>Total procesos</c:v>
                </c:pt>
              </c:strCache>
            </c:strRef>
          </c:tx>
          <c:explosion val="16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9AD6-4762-88C0-E4EB72DC713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9AD6-4762-88C0-E4EB72DC71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Consolidado!$B$10:$B$11</c:f>
              <c:strCache>
                <c:ptCount val="2"/>
                <c:pt idx="0">
                  <c:v>TERMINADOS SIN SANCIÓN</c:v>
                </c:pt>
                <c:pt idx="1">
                  <c:v>SANCIONES IMPUESTAS</c:v>
                </c:pt>
              </c:strCache>
            </c:strRef>
          </c:cat>
          <c:val>
            <c:numRef>
              <c:f>Consolidado!$A$10:$A$11</c:f>
              <c:numCache>
                <c:formatCode>General</c:formatCode>
                <c:ptCount val="2"/>
                <c:pt idx="0">
                  <c:v>130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D6-4762-88C0-E4EB72DC713F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286BEF-5753-4C93-93C6-E2E96A54360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AAEF1E88-EF7B-4EE4-9A35-7CE07EB74AA4}">
      <dgm:prSet phldrT="[Texto]" custT="1"/>
      <dgm:spPr/>
      <dgm:t>
        <a:bodyPr/>
        <a:lstStyle/>
        <a:p>
          <a:r>
            <a:rPr lang="es-CO" sz="2000" b="1" dirty="0">
              <a:latin typeface="Calibri" panose="020F0502020204030204" pitchFamily="34" charset="0"/>
              <a:cs typeface="Calibri" panose="020F0502020204030204" pitchFamily="34" charset="0"/>
            </a:rPr>
            <a:t>Estructura principal de los contratos  </a:t>
          </a:r>
        </a:p>
      </dgm:t>
    </dgm:pt>
    <dgm:pt modelId="{70ED15E8-5E90-4662-A8D3-57F48D61A665}" type="parTrans" cxnId="{8D708783-ABC5-4EA0-ABBC-A33C4BA64DC8}">
      <dgm:prSet/>
      <dgm:spPr/>
      <dgm:t>
        <a:bodyPr/>
        <a:lstStyle/>
        <a:p>
          <a:endParaRPr lang="es-CO"/>
        </a:p>
      </dgm:t>
    </dgm:pt>
    <dgm:pt modelId="{EFB35657-DAAD-4AEB-BB09-A37090D90B80}" type="sibTrans" cxnId="{8D708783-ABC5-4EA0-ABBC-A33C4BA64DC8}">
      <dgm:prSet/>
      <dgm:spPr/>
      <dgm:t>
        <a:bodyPr/>
        <a:lstStyle/>
        <a:p>
          <a:endParaRPr lang="es-CO"/>
        </a:p>
      </dgm:t>
    </dgm:pt>
    <dgm:pt modelId="{73FD74DD-A8B5-4D69-B426-BEF1AEE16687}">
      <dgm:prSet phldrT="[Texto]"/>
      <dgm:spPr/>
      <dgm:t>
        <a:bodyPr/>
        <a:lstStyle/>
        <a:p>
          <a:r>
            <a:rPr kumimoji="0" lang="es-MX" b="0" i="0" u="none" strike="noStrike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rPr>
            <a:t>Aspectos Económicos: </a:t>
          </a:r>
          <a:r>
            <a:rPr kumimoji="0" lang="es-MX" b="0" i="0" u="none" strike="noStrike" cap="none" spc="0" normalizeH="0" baseline="0" noProof="0" dirty="0" err="1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rPr>
            <a:t>Equity</a:t>
          </a:r>
          <a:r>
            <a:rPr kumimoji="0" lang="es-MX" b="0" i="0" u="none" strike="noStrike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rPr>
            <a:t> y Deuda, Patrimonio Autónomo, Peajes y Aportes Públicos, Retribución</a:t>
          </a:r>
          <a:endParaRPr lang="es-CO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5768F5F-5064-4049-B238-4817D3F82B54}" type="parTrans" cxnId="{603DDC5E-EA40-4159-A7A8-10C251713DA5}">
      <dgm:prSet/>
      <dgm:spPr/>
      <dgm:t>
        <a:bodyPr/>
        <a:lstStyle/>
        <a:p>
          <a:endParaRPr lang="es-CO"/>
        </a:p>
      </dgm:t>
    </dgm:pt>
    <dgm:pt modelId="{A4A92937-9383-4792-9DA6-53BFFB89331E}" type="sibTrans" cxnId="{603DDC5E-EA40-4159-A7A8-10C251713DA5}">
      <dgm:prSet/>
      <dgm:spPr/>
      <dgm:t>
        <a:bodyPr/>
        <a:lstStyle/>
        <a:p>
          <a:endParaRPr lang="es-CO"/>
        </a:p>
      </dgm:t>
    </dgm:pt>
    <dgm:pt modelId="{2444EE07-86C2-4695-AD17-51E2775FF0F2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206C1324-1CAF-41EB-A74A-8E5C9973A9E7}" type="parTrans" cxnId="{50075550-61AD-4D7D-B06A-3DE98999A3A8}">
      <dgm:prSet/>
      <dgm:spPr/>
      <dgm:t>
        <a:bodyPr/>
        <a:lstStyle/>
        <a:p>
          <a:endParaRPr lang="es-CO"/>
        </a:p>
      </dgm:t>
    </dgm:pt>
    <dgm:pt modelId="{A30B988E-21E1-4C21-A241-8B4538A8ED16}" type="sibTrans" cxnId="{50075550-61AD-4D7D-B06A-3DE98999A3A8}">
      <dgm:prSet/>
      <dgm:spPr/>
      <dgm:t>
        <a:bodyPr/>
        <a:lstStyle/>
        <a:p>
          <a:endParaRPr lang="es-CO"/>
        </a:p>
      </dgm:t>
    </dgm:pt>
    <dgm:pt modelId="{3A383864-385F-4A19-8442-86A63E4D6E12}">
      <dgm:prSet/>
      <dgm:spPr/>
      <dgm:t>
        <a:bodyPr/>
        <a:lstStyle/>
        <a:p>
          <a:r>
            <a:rPr lang="es-MX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Fase de Preconstrucción</a:t>
          </a:r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F196B554-9F87-4673-A376-D31CBA2645C9}" type="parTrans" cxnId="{A89E7DD0-BC3C-49DD-9711-2390EF4BC8B8}">
      <dgm:prSet/>
      <dgm:spPr/>
      <dgm:t>
        <a:bodyPr/>
        <a:lstStyle/>
        <a:p>
          <a:endParaRPr lang="es-CO"/>
        </a:p>
      </dgm:t>
    </dgm:pt>
    <dgm:pt modelId="{4421F139-D483-4853-B4D3-AC54816BBF52}" type="sibTrans" cxnId="{A89E7DD0-BC3C-49DD-9711-2390EF4BC8B8}">
      <dgm:prSet/>
      <dgm:spPr/>
      <dgm:t>
        <a:bodyPr/>
        <a:lstStyle/>
        <a:p>
          <a:endParaRPr lang="es-CO"/>
        </a:p>
      </dgm:t>
    </dgm:pt>
    <dgm:pt modelId="{0B975ADB-E737-4157-8416-FA5A01EAC682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A5A3F5E7-8A6A-45B2-AA70-105F9A7837B4}" type="parTrans" cxnId="{F42E2C89-C906-4FBE-A7F1-14B693A7D61F}">
      <dgm:prSet/>
      <dgm:spPr/>
      <dgm:t>
        <a:bodyPr/>
        <a:lstStyle/>
        <a:p>
          <a:endParaRPr lang="es-CO"/>
        </a:p>
      </dgm:t>
    </dgm:pt>
    <dgm:pt modelId="{691F9189-EFB7-4561-94AD-60265A041C92}" type="sibTrans" cxnId="{F42E2C89-C906-4FBE-A7F1-14B693A7D61F}">
      <dgm:prSet/>
      <dgm:spPr/>
      <dgm:t>
        <a:bodyPr/>
        <a:lstStyle/>
        <a:p>
          <a:endParaRPr lang="es-CO"/>
        </a:p>
      </dgm:t>
    </dgm:pt>
    <dgm:pt modelId="{5CAA3996-C234-4264-9550-F0B93263B932}">
      <dgm:prSet/>
      <dgm:spPr/>
      <dgm:t>
        <a:bodyPr/>
        <a:lstStyle/>
        <a:p>
          <a:r>
            <a:rPr lang="es-MX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Fase de Construcción (UF, Plan de Obras)</a:t>
          </a:r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0AB351E0-2FA4-4833-97B6-766365970754}" type="parTrans" cxnId="{B8168B5F-7A19-4593-B512-3AB9BF8EFE66}">
      <dgm:prSet/>
      <dgm:spPr/>
      <dgm:t>
        <a:bodyPr/>
        <a:lstStyle/>
        <a:p>
          <a:endParaRPr lang="es-CO"/>
        </a:p>
      </dgm:t>
    </dgm:pt>
    <dgm:pt modelId="{E70880F1-3111-44DB-B8FB-E2A4DD5679B3}" type="sibTrans" cxnId="{B8168B5F-7A19-4593-B512-3AB9BF8EFE66}">
      <dgm:prSet/>
      <dgm:spPr/>
      <dgm:t>
        <a:bodyPr/>
        <a:lstStyle/>
        <a:p>
          <a:endParaRPr lang="es-CO"/>
        </a:p>
      </dgm:t>
    </dgm:pt>
    <dgm:pt modelId="{9651F714-DFE7-47F3-83B1-A48D8ACECBE8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CD940AD4-BB21-446C-8D01-74F807DDDE74}" type="parTrans" cxnId="{7DA8F63D-FAC7-41D1-B48D-F9AA10DB91EB}">
      <dgm:prSet/>
      <dgm:spPr/>
      <dgm:t>
        <a:bodyPr/>
        <a:lstStyle/>
        <a:p>
          <a:endParaRPr lang="es-CO"/>
        </a:p>
      </dgm:t>
    </dgm:pt>
    <dgm:pt modelId="{ED15B17A-5834-4C1C-980E-9AD7DE206BB4}" type="sibTrans" cxnId="{7DA8F63D-FAC7-41D1-B48D-F9AA10DB91EB}">
      <dgm:prSet/>
      <dgm:spPr/>
      <dgm:t>
        <a:bodyPr/>
        <a:lstStyle/>
        <a:p>
          <a:endParaRPr lang="es-CO"/>
        </a:p>
      </dgm:t>
    </dgm:pt>
    <dgm:pt modelId="{DB472586-D3E1-4B60-8FF3-7A875F323E96}">
      <dgm:prSet/>
      <dgm:spPr/>
      <dgm:t>
        <a:bodyPr/>
        <a:lstStyle/>
        <a:p>
          <a:r>
            <a:rPr lang="es-MX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Etapa de Operación y Mantenimiento</a:t>
          </a:r>
        </a:p>
      </dgm:t>
    </dgm:pt>
    <dgm:pt modelId="{7E7313BC-AD65-4C4E-B78A-23775E6AB738}" type="parTrans" cxnId="{B55B7FDC-661D-4EC4-9EBA-8F0DDA70C7DF}">
      <dgm:prSet/>
      <dgm:spPr/>
      <dgm:t>
        <a:bodyPr/>
        <a:lstStyle/>
        <a:p>
          <a:endParaRPr lang="es-CO"/>
        </a:p>
      </dgm:t>
    </dgm:pt>
    <dgm:pt modelId="{8235251F-D438-4279-BCB9-C4A6ED55432B}" type="sibTrans" cxnId="{B55B7FDC-661D-4EC4-9EBA-8F0DDA70C7DF}">
      <dgm:prSet/>
      <dgm:spPr/>
      <dgm:t>
        <a:bodyPr/>
        <a:lstStyle/>
        <a:p>
          <a:endParaRPr lang="es-CO"/>
        </a:p>
      </dgm:t>
    </dgm:pt>
    <dgm:pt modelId="{3FECB8E4-3E10-458F-9926-0467E79527BE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0EDF4663-7B6B-4D3E-88F3-141C206EBFF4}" type="parTrans" cxnId="{F6AECA86-150B-4248-9FDA-82E661613CD4}">
      <dgm:prSet/>
      <dgm:spPr/>
      <dgm:t>
        <a:bodyPr/>
        <a:lstStyle/>
        <a:p>
          <a:endParaRPr lang="es-CO"/>
        </a:p>
      </dgm:t>
    </dgm:pt>
    <dgm:pt modelId="{384B6CAB-2F49-4B42-927F-F9EA4A13B3F3}" type="sibTrans" cxnId="{F6AECA86-150B-4248-9FDA-82E661613CD4}">
      <dgm:prSet/>
      <dgm:spPr/>
      <dgm:t>
        <a:bodyPr/>
        <a:lstStyle/>
        <a:p>
          <a:endParaRPr lang="es-CO"/>
        </a:p>
      </dgm:t>
    </dgm:pt>
    <dgm:pt modelId="{5378D8AE-5273-4223-8AC6-EE98A7507F94}">
      <dgm:prSet/>
      <dgm:spPr/>
      <dgm:t>
        <a:bodyPr/>
        <a:lstStyle/>
        <a:p>
          <a:r>
            <a:rPr lang="es-MX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Etapa de Reversión</a:t>
          </a:r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815821A8-24A7-4AC3-99F2-046ACDF631E2}" type="parTrans" cxnId="{C28D14F5-C029-4A4B-B2B5-0E64BDB9165B}">
      <dgm:prSet/>
      <dgm:spPr/>
      <dgm:t>
        <a:bodyPr/>
        <a:lstStyle/>
        <a:p>
          <a:endParaRPr lang="es-CO"/>
        </a:p>
      </dgm:t>
    </dgm:pt>
    <dgm:pt modelId="{C896AD05-240E-4802-89E0-6F58BED0E6C4}" type="sibTrans" cxnId="{C28D14F5-C029-4A4B-B2B5-0E64BDB9165B}">
      <dgm:prSet/>
      <dgm:spPr/>
      <dgm:t>
        <a:bodyPr/>
        <a:lstStyle/>
        <a:p>
          <a:endParaRPr lang="es-CO"/>
        </a:p>
      </dgm:t>
    </dgm:pt>
    <dgm:pt modelId="{7F4DAD91-C9E8-4DFF-BBC9-A122971F443E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F46120B4-6564-4BA2-BD60-318E280014DC}" type="parTrans" cxnId="{E2B3A1D7-5DC2-475D-9201-5A9D527E4994}">
      <dgm:prSet/>
      <dgm:spPr/>
      <dgm:t>
        <a:bodyPr/>
        <a:lstStyle/>
        <a:p>
          <a:endParaRPr lang="es-CO"/>
        </a:p>
      </dgm:t>
    </dgm:pt>
    <dgm:pt modelId="{621A0AE7-524A-42B3-828F-6D195D597A6A}" type="sibTrans" cxnId="{E2B3A1D7-5DC2-475D-9201-5A9D527E4994}">
      <dgm:prSet/>
      <dgm:spPr/>
      <dgm:t>
        <a:bodyPr/>
        <a:lstStyle/>
        <a:p>
          <a:endParaRPr lang="es-CO"/>
        </a:p>
      </dgm:t>
    </dgm:pt>
    <dgm:pt modelId="{10963363-D378-4E74-9D50-F7DA474E6AB7}">
      <dgm:prSet/>
      <dgm:spPr/>
      <dgm:t>
        <a:bodyPr/>
        <a:lstStyle/>
        <a:p>
          <a:r>
            <a:rPr lang="es-MX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Etapa de Liquidación</a:t>
          </a:r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06795EC7-D82A-4122-927F-947D1A19B7E0}" type="parTrans" cxnId="{1959228A-7EE5-4344-A8B4-5D01F2486665}">
      <dgm:prSet/>
      <dgm:spPr/>
      <dgm:t>
        <a:bodyPr/>
        <a:lstStyle/>
        <a:p>
          <a:endParaRPr lang="es-CO"/>
        </a:p>
      </dgm:t>
    </dgm:pt>
    <dgm:pt modelId="{C295D081-D082-47F1-B6B1-BE1F243A7A9C}" type="sibTrans" cxnId="{1959228A-7EE5-4344-A8B4-5D01F2486665}">
      <dgm:prSet/>
      <dgm:spPr/>
      <dgm:t>
        <a:bodyPr/>
        <a:lstStyle/>
        <a:p>
          <a:endParaRPr lang="es-CO"/>
        </a:p>
      </dgm:t>
    </dgm:pt>
    <dgm:pt modelId="{BAA4589C-DD31-41C6-9ABE-ECCFC6CBC626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DFFE3FE4-38B2-47EA-A123-3C4EA6D9DB60}" type="parTrans" cxnId="{5BB37071-D8B9-4289-865B-77CFC35F1AF8}">
      <dgm:prSet/>
      <dgm:spPr/>
      <dgm:t>
        <a:bodyPr/>
        <a:lstStyle/>
        <a:p>
          <a:endParaRPr lang="es-CO"/>
        </a:p>
      </dgm:t>
    </dgm:pt>
    <dgm:pt modelId="{3779F664-D495-474D-9E2D-8B66173BE072}" type="sibTrans" cxnId="{5BB37071-D8B9-4289-865B-77CFC35F1AF8}">
      <dgm:prSet/>
      <dgm:spPr/>
      <dgm:t>
        <a:bodyPr/>
        <a:lstStyle/>
        <a:p>
          <a:endParaRPr lang="es-CO"/>
        </a:p>
      </dgm:t>
    </dgm:pt>
    <dgm:pt modelId="{43E99E0F-F393-4506-A299-350CF42C1724}">
      <dgm:prSet/>
      <dgm:spPr/>
      <dgm:t>
        <a:bodyPr/>
        <a:lstStyle/>
        <a:p>
          <a:r>
            <a:rPr lang="es-MX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Multas, Sanciones y Cláusula Penal</a:t>
          </a:r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29BAA75C-191E-4620-AB3B-65519FBECC8C}" type="parTrans" cxnId="{3A025A56-49E2-4C16-9937-6B626771D7D2}">
      <dgm:prSet/>
      <dgm:spPr/>
      <dgm:t>
        <a:bodyPr/>
        <a:lstStyle/>
        <a:p>
          <a:endParaRPr lang="es-CO"/>
        </a:p>
      </dgm:t>
    </dgm:pt>
    <dgm:pt modelId="{760C6F9D-33FD-452C-B3A5-DBF35331DBFA}" type="sibTrans" cxnId="{3A025A56-49E2-4C16-9937-6B626771D7D2}">
      <dgm:prSet/>
      <dgm:spPr/>
      <dgm:t>
        <a:bodyPr/>
        <a:lstStyle/>
        <a:p>
          <a:endParaRPr lang="es-CO"/>
        </a:p>
      </dgm:t>
    </dgm:pt>
    <dgm:pt modelId="{C5CC00AD-8C70-461F-9362-7C71A2725DE5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D95FE51B-08DB-4CB6-9AF1-7FEA7C326AB8}" type="parTrans" cxnId="{6B82EE4F-4B76-4DD2-8290-FB022BDCE48D}">
      <dgm:prSet/>
      <dgm:spPr/>
      <dgm:t>
        <a:bodyPr/>
        <a:lstStyle/>
        <a:p>
          <a:endParaRPr lang="es-CO"/>
        </a:p>
      </dgm:t>
    </dgm:pt>
    <dgm:pt modelId="{61F06223-7777-4160-81EB-B773F1A3BF75}" type="sibTrans" cxnId="{6B82EE4F-4B76-4DD2-8290-FB022BDCE48D}">
      <dgm:prSet/>
      <dgm:spPr/>
      <dgm:t>
        <a:bodyPr/>
        <a:lstStyle/>
        <a:p>
          <a:endParaRPr lang="es-CO"/>
        </a:p>
      </dgm:t>
    </dgm:pt>
    <dgm:pt modelId="{FDE2F957-24E1-49CB-AEF5-A4025CAD6CAC}">
      <dgm:prSet/>
      <dgm:spPr/>
      <dgm:t>
        <a:bodyPr/>
        <a:lstStyle/>
        <a:p>
          <a:r>
            <a:rPr lang="es-MX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Garantías</a:t>
          </a:r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4DCB375D-AF4C-4EFD-AAF7-2E7A2C6B247C}" type="parTrans" cxnId="{0DE5D924-9005-4E2B-AB47-EAE2CD8DDA57}">
      <dgm:prSet/>
      <dgm:spPr/>
      <dgm:t>
        <a:bodyPr/>
        <a:lstStyle/>
        <a:p>
          <a:endParaRPr lang="es-CO"/>
        </a:p>
      </dgm:t>
    </dgm:pt>
    <dgm:pt modelId="{EACCFD08-E994-403E-B0DF-038D0EC72ABE}" type="sibTrans" cxnId="{0DE5D924-9005-4E2B-AB47-EAE2CD8DDA57}">
      <dgm:prSet/>
      <dgm:spPr/>
      <dgm:t>
        <a:bodyPr/>
        <a:lstStyle/>
        <a:p>
          <a:endParaRPr lang="es-CO"/>
        </a:p>
      </dgm:t>
    </dgm:pt>
    <dgm:pt modelId="{9C6E3986-C650-4879-A83E-FDD9A8BA7768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5D39B232-82FD-43A9-A696-001D3A36424D}" type="parTrans" cxnId="{19B010B3-0C17-4227-ABAE-2899A1B2ECF5}">
      <dgm:prSet/>
      <dgm:spPr/>
      <dgm:t>
        <a:bodyPr/>
        <a:lstStyle/>
        <a:p>
          <a:endParaRPr lang="es-CO"/>
        </a:p>
      </dgm:t>
    </dgm:pt>
    <dgm:pt modelId="{4693578B-D019-4AA2-A34E-CCDBBA204806}" type="sibTrans" cxnId="{19B010B3-0C17-4227-ABAE-2899A1B2ECF5}">
      <dgm:prSet/>
      <dgm:spPr/>
      <dgm:t>
        <a:bodyPr/>
        <a:lstStyle/>
        <a:p>
          <a:endParaRPr lang="es-CO"/>
        </a:p>
      </dgm:t>
    </dgm:pt>
    <dgm:pt modelId="{A402CDE5-19C8-45B9-984A-297FFA425EDA}">
      <dgm:prSet/>
      <dgm:spPr/>
      <dgm:t>
        <a:bodyPr/>
        <a:lstStyle/>
        <a:p>
          <a:r>
            <a:rPr lang="es-MX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Riesgos</a:t>
          </a:r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111084CE-2295-4502-8C29-2A6FC50585E7}" type="parTrans" cxnId="{7FC736CB-987E-497C-BB04-4382A687B44D}">
      <dgm:prSet/>
      <dgm:spPr/>
      <dgm:t>
        <a:bodyPr/>
        <a:lstStyle/>
        <a:p>
          <a:endParaRPr lang="es-CO"/>
        </a:p>
      </dgm:t>
    </dgm:pt>
    <dgm:pt modelId="{31CBBFF1-FF78-4D3A-942F-0EBF071CD89D}" type="sibTrans" cxnId="{7FC736CB-987E-497C-BB04-4382A687B44D}">
      <dgm:prSet/>
      <dgm:spPr/>
      <dgm:t>
        <a:bodyPr/>
        <a:lstStyle/>
        <a:p>
          <a:endParaRPr lang="es-CO"/>
        </a:p>
      </dgm:t>
    </dgm:pt>
    <dgm:pt modelId="{0B423699-805F-4FC6-A772-BDEDFC051FF9}">
      <dgm:prSet/>
      <dgm:spPr/>
      <dgm:t>
        <a:bodyPr/>
        <a:lstStyle/>
        <a:p>
          <a:endParaRPr kumimoji="0" lang="es-MX" b="0" i="0" u="none" strike="noStrike" cap="none" spc="0" normalizeH="0" baseline="0" noProof="0" dirty="0">
            <a:ln>
              <a:noFill/>
            </a:ln>
            <a:solidFill>
              <a:srgbClr val="0054BC"/>
            </a:solidFill>
            <a:effectLst/>
            <a:uLnTx/>
            <a:uFillTx/>
            <a:latin typeface="Arial" charset="0"/>
            <a:ea typeface="Arial" charset="0"/>
            <a:cs typeface="Arial" charset="0"/>
            <a:sym typeface="Arial"/>
          </a:endParaRPr>
        </a:p>
      </dgm:t>
    </dgm:pt>
    <dgm:pt modelId="{3CC9BBCC-91F9-4677-92E7-3EBE2EDD7042}" type="parTrans" cxnId="{2EF254DC-5489-44CB-BC61-A3B4BDDE1054}">
      <dgm:prSet/>
      <dgm:spPr/>
      <dgm:t>
        <a:bodyPr/>
        <a:lstStyle/>
        <a:p>
          <a:endParaRPr lang="es-CO"/>
        </a:p>
      </dgm:t>
    </dgm:pt>
    <dgm:pt modelId="{22E874C8-EBE8-420C-BD49-FBA6807009E9}" type="sibTrans" cxnId="{2EF254DC-5489-44CB-BC61-A3B4BDDE1054}">
      <dgm:prSet/>
      <dgm:spPr/>
      <dgm:t>
        <a:bodyPr/>
        <a:lstStyle/>
        <a:p>
          <a:endParaRPr lang="es-CO"/>
        </a:p>
      </dgm:t>
    </dgm:pt>
    <dgm:pt modelId="{2EB02268-8CA1-4C58-8BEF-39FE4C2C4C41}">
      <dgm:prSet/>
      <dgm:spPr/>
      <dgm:t>
        <a:bodyPr/>
        <a:lstStyle/>
        <a:p>
          <a:r>
            <a:rPr lang="es-MX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Solución de Controversias</a:t>
          </a:r>
        </a:p>
      </dgm:t>
    </dgm:pt>
    <dgm:pt modelId="{C35A73A6-A920-4962-B10F-3A574BFDBFEF}" type="parTrans" cxnId="{08B27C87-0C93-4258-9C80-AF319DA37BD8}">
      <dgm:prSet/>
      <dgm:spPr/>
      <dgm:t>
        <a:bodyPr/>
        <a:lstStyle/>
        <a:p>
          <a:endParaRPr lang="es-CO"/>
        </a:p>
      </dgm:t>
    </dgm:pt>
    <dgm:pt modelId="{AE0A1CFE-2FE0-4111-83F6-89FA530F414C}" type="sibTrans" cxnId="{08B27C87-0C93-4258-9C80-AF319DA37BD8}">
      <dgm:prSet/>
      <dgm:spPr/>
      <dgm:t>
        <a:bodyPr/>
        <a:lstStyle/>
        <a:p>
          <a:endParaRPr lang="es-CO"/>
        </a:p>
      </dgm:t>
    </dgm:pt>
    <dgm:pt modelId="{B41A9804-D002-47D1-9C44-3AE4845A73AF}" type="pres">
      <dgm:prSet presAssocID="{77286BEF-5753-4C93-93C6-E2E96A543609}" presName="linear" presStyleCnt="0">
        <dgm:presLayoutVars>
          <dgm:dir/>
          <dgm:animLvl val="lvl"/>
          <dgm:resizeHandles val="exact"/>
        </dgm:presLayoutVars>
      </dgm:prSet>
      <dgm:spPr/>
    </dgm:pt>
    <dgm:pt modelId="{E92BD0EA-E063-4E56-94EC-132A8109A151}" type="pres">
      <dgm:prSet presAssocID="{AAEF1E88-EF7B-4EE4-9A35-7CE07EB74AA4}" presName="parentLin" presStyleCnt="0"/>
      <dgm:spPr/>
    </dgm:pt>
    <dgm:pt modelId="{C029061C-4C39-4ED1-BC01-5DD974F32C96}" type="pres">
      <dgm:prSet presAssocID="{AAEF1E88-EF7B-4EE4-9A35-7CE07EB74AA4}" presName="parentLeftMargin" presStyleLbl="node1" presStyleIdx="0" presStyleCnt="1"/>
      <dgm:spPr/>
    </dgm:pt>
    <dgm:pt modelId="{EA18008E-5CB1-4F6E-B7E8-1A745FCFA029}" type="pres">
      <dgm:prSet presAssocID="{AAEF1E88-EF7B-4EE4-9A35-7CE07EB74AA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AF6FE48-9736-428B-B7FB-27D7B665ABCF}" type="pres">
      <dgm:prSet presAssocID="{AAEF1E88-EF7B-4EE4-9A35-7CE07EB74AA4}" presName="negativeSpace" presStyleCnt="0"/>
      <dgm:spPr/>
    </dgm:pt>
    <dgm:pt modelId="{AE093E02-803C-4350-9FC4-60ADF4D63E1B}" type="pres">
      <dgm:prSet presAssocID="{AAEF1E88-EF7B-4EE4-9A35-7CE07EB74AA4}" presName="childText" presStyleLbl="conFgAcc1" presStyleIdx="0" presStyleCnt="1" custLinFactNeighborX="-2524" custLinFactNeighborY="40">
        <dgm:presLayoutVars>
          <dgm:bulletEnabled val="1"/>
        </dgm:presLayoutVars>
      </dgm:prSet>
      <dgm:spPr/>
    </dgm:pt>
  </dgm:ptLst>
  <dgm:cxnLst>
    <dgm:cxn modelId="{9838070A-7CF5-4622-BE10-53FFAD8CDCCA}" type="presOf" srcId="{10963363-D378-4E74-9D50-F7DA474E6AB7}" destId="{AE093E02-803C-4350-9FC4-60ADF4D63E1B}" srcOrd="0" destOrd="10" presId="urn:microsoft.com/office/officeart/2005/8/layout/list1"/>
    <dgm:cxn modelId="{4FFFA313-7FB3-447C-AC12-061CFBC4564E}" type="presOf" srcId="{43E99E0F-F393-4506-A299-350CF42C1724}" destId="{AE093E02-803C-4350-9FC4-60ADF4D63E1B}" srcOrd="0" destOrd="12" presId="urn:microsoft.com/office/officeart/2005/8/layout/list1"/>
    <dgm:cxn modelId="{0DE5D924-9005-4E2B-AB47-EAE2CD8DDA57}" srcId="{AAEF1E88-EF7B-4EE4-9A35-7CE07EB74AA4}" destId="{FDE2F957-24E1-49CB-AEF5-A4025CAD6CAC}" srcOrd="14" destOrd="0" parTransId="{4DCB375D-AF4C-4EFD-AAF7-2E7A2C6B247C}" sibTransId="{EACCFD08-E994-403E-B0DF-038D0EC72ABE}"/>
    <dgm:cxn modelId="{7DA8F63D-FAC7-41D1-B48D-F9AA10DB91EB}" srcId="{AAEF1E88-EF7B-4EE4-9A35-7CE07EB74AA4}" destId="{9651F714-DFE7-47F3-83B1-A48D8ACECBE8}" srcOrd="5" destOrd="0" parTransId="{CD940AD4-BB21-446C-8D01-74F807DDDE74}" sibTransId="{ED15B17A-5834-4C1C-980E-9AD7DE206BB4}"/>
    <dgm:cxn modelId="{6CB38D5E-F341-4730-893A-C7C3547AF1B3}" type="presOf" srcId="{9C6E3986-C650-4879-A83E-FDD9A8BA7768}" destId="{AE093E02-803C-4350-9FC4-60ADF4D63E1B}" srcOrd="0" destOrd="15" presId="urn:microsoft.com/office/officeart/2005/8/layout/list1"/>
    <dgm:cxn modelId="{603DDC5E-EA40-4159-A7A8-10C251713DA5}" srcId="{AAEF1E88-EF7B-4EE4-9A35-7CE07EB74AA4}" destId="{73FD74DD-A8B5-4D69-B426-BEF1AEE16687}" srcOrd="0" destOrd="0" parTransId="{65768F5F-5064-4049-B238-4817D3F82B54}" sibTransId="{A4A92937-9383-4792-9DA6-53BFFB89331E}"/>
    <dgm:cxn modelId="{B8168B5F-7A19-4593-B512-3AB9BF8EFE66}" srcId="{AAEF1E88-EF7B-4EE4-9A35-7CE07EB74AA4}" destId="{5CAA3996-C234-4264-9550-F0B93263B932}" srcOrd="4" destOrd="0" parTransId="{0AB351E0-2FA4-4833-97B6-766365970754}" sibTransId="{E70880F1-3111-44DB-B8FB-E2A4DD5679B3}"/>
    <dgm:cxn modelId="{2B2DA541-15D2-4E92-AE4C-9BC812C30532}" type="presOf" srcId="{A402CDE5-19C8-45B9-984A-297FFA425EDA}" destId="{AE093E02-803C-4350-9FC4-60ADF4D63E1B}" srcOrd="0" destOrd="16" presId="urn:microsoft.com/office/officeart/2005/8/layout/list1"/>
    <dgm:cxn modelId="{32E8A761-709F-4FF9-978A-F028C2CB8100}" type="presOf" srcId="{0B423699-805F-4FC6-A772-BDEDFC051FF9}" destId="{AE093E02-803C-4350-9FC4-60ADF4D63E1B}" srcOrd="0" destOrd="17" presId="urn:microsoft.com/office/officeart/2005/8/layout/list1"/>
    <dgm:cxn modelId="{BDA0A644-24EB-4356-B37B-5C4ED542D197}" type="presOf" srcId="{5CAA3996-C234-4264-9550-F0B93263B932}" destId="{AE093E02-803C-4350-9FC4-60ADF4D63E1B}" srcOrd="0" destOrd="4" presId="urn:microsoft.com/office/officeart/2005/8/layout/list1"/>
    <dgm:cxn modelId="{4F7B2E67-B94A-4444-9802-58E403B23C71}" type="presOf" srcId="{77286BEF-5753-4C93-93C6-E2E96A543609}" destId="{B41A9804-D002-47D1-9C44-3AE4845A73AF}" srcOrd="0" destOrd="0" presId="urn:microsoft.com/office/officeart/2005/8/layout/list1"/>
    <dgm:cxn modelId="{390D8D4A-9DE3-4474-8E0F-4E88ECD186F5}" type="presOf" srcId="{3A383864-385F-4A19-8442-86A63E4D6E12}" destId="{AE093E02-803C-4350-9FC4-60ADF4D63E1B}" srcOrd="0" destOrd="2" presId="urn:microsoft.com/office/officeart/2005/8/layout/list1"/>
    <dgm:cxn modelId="{6B82EE4F-4B76-4DD2-8290-FB022BDCE48D}" srcId="{AAEF1E88-EF7B-4EE4-9A35-7CE07EB74AA4}" destId="{C5CC00AD-8C70-461F-9362-7C71A2725DE5}" srcOrd="13" destOrd="0" parTransId="{D95FE51B-08DB-4CB6-9AF1-7FEA7C326AB8}" sibTransId="{61F06223-7777-4160-81EB-B773F1A3BF75}"/>
    <dgm:cxn modelId="{50075550-61AD-4D7D-B06A-3DE98999A3A8}" srcId="{AAEF1E88-EF7B-4EE4-9A35-7CE07EB74AA4}" destId="{2444EE07-86C2-4695-AD17-51E2775FF0F2}" srcOrd="1" destOrd="0" parTransId="{206C1324-1CAF-41EB-A74A-8E5C9973A9E7}" sibTransId="{A30B988E-21E1-4C21-A241-8B4538A8ED16}"/>
    <dgm:cxn modelId="{3133C070-A819-4EC3-A35C-AE285F5EC241}" type="presOf" srcId="{9651F714-DFE7-47F3-83B1-A48D8ACECBE8}" destId="{AE093E02-803C-4350-9FC4-60ADF4D63E1B}" srcOrd="0" destOrd="5" presId="urn:microsoft.com/office/officeart/2005/8/layout/list1"/>
    <dgm:cxn modelId="{5BB37071-D8B9-4289-865B-77CFC35F1AF8}" srcId="{AAEF1E88-EF7B-4EE4-9A35-7CE07EB74AA4}" destId="{BAA4589C-DD31-41C6-9ABE-ECCFC6CBC626}" srcOrd="11" destOrd="0" parTransId="{DFFE3FE4-38B2-47EA-A123-3C4EA6D9DB60}" sibTransId="{3779F664-D495-474D-9E2D-8B66173BE072}"/>
    <dgm:cxn modelId="{3A025A56-49E2-4C16-9937-6B626771D7D2}" srcId="{AAEF1E88-EF7B-4EE4-9A35-7CE07EB74AA4}" destId="{43E99E0F-F393-4506-A299-350CF42C1724}" srcOrd="12" destOrd="0" parTransId="{29BAA75C-191E-4620-AB3B-65519FBECC8C}" sibTransId="{760C6F9D-33FD-452C-B3A5-DBF35331DBFA}"/>
    <dgm:cxn modelId="{BB3A5A79-C786-4C6A-8C66-478A19E2BE01}" type="presOf" srcId="{FDE2F957-24E1-49CB-AEF5-A4025CAD6CAC}" destId="{AE093E02-803C-4350-9FC4-60ADF4D63E1B}" srcOrd="0" destOrd="14" presId="urn:microsoft.com/office/officeart/2005/8/layout/list1"/>
    <dgm:cxn modelId="{8D708783-ABC5-4EA0-ABBC-A33C4BA64DC8}" srcId="{77286BEF-5753-4C93-93C6-E2E96A543609}" destId="{AAEF1E88-EF7B-4EE4-9A35-7CE07EB74AA4}" srcOrd="0" destOrd="0" parTransId="{70ED15E8-5E90-4662-A8D3-57F48D61A665}" sibTransId="{EFB35657-DAAD-4AEB-BB09-A37090D90B80}"/>
    <dgm:cxn modelId="{F0C6A386-C42A-4839-955F-4BB9D4AB8B68}" type="presOf" srcId="{0B975ADB-E737-4157-8416-FA5A01EAC682}" destId="{AE093E02-803C-4350-9FC4-60ADF4D63E1B}" srcOrd="0" destOrd="3" presId="urn:microsoft.com/office/officeart/2005/8/layout/list1"/>
    <dgm:cxn modelId="{F6AECA86-150B-4248-9FDA-82E661613CD4}" srcId="{AAEF1E88-EF7B-4EE4-9A35-7CE07EB74AA4}" destId="{3FECB8E4-3E10-458F-9926-0467E79527BE}" srcOrd="7" destOrd="0" parTransId="{0EDF4663-7B6B-4D3E-88F3-141C206EBFF4}" sibTransId="{384B6CAB-2F49-4B42-927F-F9EA4A13B3F3}"/>
    <dgm:cxn modelId="{08B27C87-0C93-4258-9C80-AF319DA37BD8}" srcId="{AAEF1E88-EF7B-4EE4-9A35-7CE07EB74AA4}" destId="{2EB02268-8CA1-4C58-8BEF-39FE4C2C4C41}" srcOrd="18" destOrd="0" parTransId="{C35A73A6-A920-4962-B10F-3A574BFDBFEF}" sibTransId="{AE0A1CFE-2FE0-4111-83F6-89FA530F414C}"/>
    <dgm:cxn modelId="{F42E2C89-C906-4FBE-A7F1-14B693A7D61F}" srcId="{AAEF1E88-EF7B-4EE4-9A35-7CE07EB74AA4}" destId="{0B975ADB-E737-4157-8416-FA5A01EAC682}" srcOrd="3" destOrd="0" parTransId="{A5A3F5E7-8A6A-45B2-AA70-105F9A7837B4}" sibTransId="{691F9189-EFB7-4561-94AD-60265A041C92}"/>
    <dgm:cxn modelId="{1959228A-7EE5-4344-A8B4-5D01F2486665}" srcId="{AAEF1E88-EF7B-4EE4-9A35-7CE07EB74AA4}" destId="{10963363-D378-4E74-9D50-F7DA474E6AB7}" srcOrd="10" destOrd="0" parTransId="{06795EC7-D82A-4122-927F-947D1A19B7E0}" sibTransId="{C295D081-D082-47F1-B6B1-BE1F243A7A9C}"/>
    <dgm:cxn modelId="{0AF2538D-31B2-4AD1-9255-0EFAE7ED98DD}" type="presOf" srcId="{2444EE07-86C2-4695-AD17-51E2775FF0F2}" destId="{AE093E02-803C-4350-9FC4-60ADF4D63E1B}" srcOrd="0" destOrd="1" presId="urn:microsoft.com/office/officeart/2005/8/layout/list1"/>
    <dgm:cxn modelId="{AC88F98D-A273-4808-B7DE-5101317E2EE0}" type="presOf" srcId="{7F4DAD91-C9E8-4DFF-BBC9-A122971F443E}" destId="{AE093E02-803C-4350-9FC4-60ADF4D63E1B}" srcOrd="0" destOrd="9" presId="urn:microsoft.com/office/officeart/2005/8/layout/list1"/>
    <dgm:cxn modelId="{19B010B3-0C17-4227-ABAE-2899A1B2ECF5}" srcId="{AAEF1E88-EF7B-4EE4-9A35-7CE07EB74AA4}" destId="{9C6E3986-C650-4879-A83E-FDD9A8BA7768}" srcOrd="15" destOrd="0" parTransId="{5D39B232-82FD-43A9-A696-001D3A36424D}" sibTransId="{4693578B-D019-4AA2-A34E-CCDBBA204806}"/>
    <dgm:cxn modelId="{D8261AB7-B34F-43B3-BF3F-23353A538C9A}" type="presOf" srcId="{AAEF1E88-EF7B-4EE4-9A35-7CE07EB74AA4}" destId="{EA18008E-5CB1-4F6E-B7E8-1A745FCFA029}" srcOrd="1" destOrd="0" presId="urn:microsoft.com/office/officeart/2005/8/layout/list1"/>
    <dgm:cxn modelId="{EC0A8EC1-397D-41CB-90F7-6FEF1E201DC8}" type="presOf" srcId="{DB472586-D3E1-4B60-8FF3-7A875F323E96}" destId="{AE093E02-803C-4350-9FC4-60ADF4D63E1B}" srcOrd="0" destOrd="6" presId="urn:microsoft.com/office/officeart/2005/8/layout/list1"/>
    <dgm:cxn modelId="{B35111C8-3AA2-4D5E-8F02-2EC680C90BEC}" type="presOf" srcId="{73FD74DD-A8B5-4D69-B426-BEF1AEE16687}" destId="{AE093E02-803C-4350-9FC4-60ADF4D63E1B}" srcOrd="0" destOrd="0" presId="urn:microsoft.com/office/officeart/2005/8/layout/list1"/>
    <dgm:cxn modelId="{7FC736CB-987E-497C-BB04-4382A687B44D}" srcId="{AAEF1E88-EF7B-4EE4-9A35-7CE07EB74AA4}" destId="{A402CDE5-19C8-45B9-984A-297FFA425EDA}" srcOrd="16" destOrd="0" parTransId="{111084CE-2295-4502-8C29-2A6FC50585E7}" sibTransId="{31CBBFF1-FF78-4D3A-942F-0EBF071CD89D}"/>
    <dgm:cxn modelId="{B4D1DDCC-71DE-4841-9DB0-9752AFAAD55A}" type="presOf" srcId="{3FECB8E4-3E10-458F-9926-0467E79527BE}" destId="{AE093E02-803C-4350-9FC4-60ADF4D63E1B}" srcOrd="0" destOrd="7" presId="urn:microsoft.com/office/officeart/2005/8/layout/list1"/>
    <dgm:cxn modelId="{A89E7DD0-BC3C-49DD-9711-2390EF4BC8B8}" srcId="{AAEF1E88-EF7B-4EE4-9A35-7CE07EB74AA4}" destId="{3A383864-385F-4A19-8442-86A63E4D6E12}" srcOrd="2" destOrd="0" parTransId="{F196B554-9F87-4673-A376-D31CBA2645C9}" sibTransId="{4421F139-D483-4853-B4D3-AC54816BBF52}"/>
    <dgm:cxn modelId="{E2B3A1D7-5DC2-475D-9201-5A9D527E4994}" srcId="{AAEF1E88-EF7B-4EE4-9A35-7CE07EB74AA4}" destId="{7F4DAD91-C9E8-4DFF-BBC9-A122971F443E}" srcOrd="9" destOrd="0" parTransId="{F46120B4-6564-4BA2-BD60-318E280014DC}" sibTransId="{621A0AE7-524A-42B3-828F-6D195D597A6A}"/>
    <dgm:cxn modelId="{2EF254DC-5489-44CB-BC61-A3B4BDDE1054}" srcId="{AAEF1E88-EF7B-4EE4-9A35-7CE07EB74AA4}" destId="{0B423699-805F-4FC6-A772-BDEDFC051FF9}" srcOrd="17" destOrd="0" parTransId="{3CC9BBCC-91F9-4677-92E7-3EBE2EDD7042}" sibTransId="{22E874C8-EBE8-420C-BD49-FBA6807009E9}"/>
    <dgm:cxn modelId="{B55B7FDC-661D-4EC4-9EBA-8F0DDA70C7DF}" srcId="{AAEF1E88-EF7B-4EE4-9A35-7CE07EB74AA4}" destId="{DB472586-D3E1-4B60-8FF3-7A875F323E96}" srcOrd="6" destOrd="0" parTransId="{7E7313BC-AD65-4C4E-B78A-23775E6AB738}" sibTransId="{8235251F-D438-4279-BCB9-C4A6ED55432B}"/>
    <dgm:cxn modelId="{7308FFE7-96F8-4660-8F81-496823A63436}" type="presOf" srcId="{2EB02268-8CA1-4C58-8BEF-39FE4C2C4C41}" destId="{AE093E02-803C-4350-9FC4-60ADF4D63E1B}" srcOrd="0" destOrd="18" presId="urn:microsoft.com/office/officeart/2005/8/layout/list1"/>
    <dgm:cxn modelId="{88B85AEB-D2CA-4587-B916-B72017B0C262}" type="presOf" srcId="{C5CC00AD-8C70-461F-9362-7C71A2725DE5}" destId="{AE093E02-803C-4350-9FC4-60ADF4D63E1B}" srcOrd="0" destOrd="13" presId="urn:microsoft.com/office/officeart/2005/8/layout/list1"/>
    <dgm:cxn modelId="{09B00BEC-E277-4DC4-A055-CEEBB7EB29DA}" type="presOf" srcId="{5378D8AE-5273-4223-8AC6-EE98A7507F94}" destId="{AE093E02-803C-4350-9FC4-60ADF4D63E1B}" srcOrd="0" destOrd="8" presId="urn:microsoft.com/office/officeart/2005/8/layout/list1"/>
    <dgm:cxn modelId="{2B1333EC-1CF7-4DE6-9A13-3D13A6A72B28}" type="presOf" srcId="{BAA4589C-DD31-41C6-9ABE-ECCFC6CBC626}" destId="{AE093E02-803C-4350-9FC4-60ADF4D63E1B}" srcOrd="0" destOrd="11" presId="urn:microsoft.com/office/officeart/2005/8/layout/list1"/>
    <dgm:cxn modelId="{C28D14F5-C029-4A4B-B2B5-0E64BDB9165B}" srcId="{AAEF1E88-EF7B-4EE4-9A35-7CE07EB74AA4}" destId="{5378D8AE-5273-4223-8AC6-EE98A7507F94}" srcOrd="8" destOrd="0" parTransId="{815821A8-24A7-4AC3-99F2-046ACDF631E2}" sibTransId="{C896AD05-240E-4802-89E0-6F58BED0E6C4}"/>
    <dgm:cxn modelId="{8A4FBDF6-DE03-445D-849D-7BB44CEC7036}" type="presOf" srcId="{AAEF1E88-EF7B-4EE4-9A35-7CE07EB74AA4}" destId="{C029061C-4C39-4ED1-BC01-5DD974F32C96}" srcOrd="0" destOrd="0" presId="urn:microsoft.com/office/officeart/2005/8/layout/list1"/>
    <dgm:cxn modelId="{859245E6-587B-47E5-A906-80C4BE589EDD}" type="presParOf" srcId="{B41A9804-D002-47D1-9C44-3AE4845A73AF}" destId="{E92BD0EA-E063-4E56-94EC-132A8109A151}" srcOrd="0" destOrd="0" presId="urn:microsoft.com/office/officeart/2005/8/layout/list1"/>
    <dgm:cxn modelId="{67E25643-B787-4679-9B62-A596AB53DCCE}" type="presParOf" srcId="{E92BD0EA-E063-4E56-94EC-132A8109A151}" destId="{C029061C-4C39-4ED1-BC01-5DD974F32C96}" srcOrd="0" destOrd="0" presId="urn:microsoft.com/office/officeart/2005/8/layout/list1"/>
    <dgm:cxn modelId="{D0A6EAF5-AD4A-4FBE-ADAD-49AD8044854F}" type="presParOf" srcId="{E92BD0EA-E063-4E56-94EC-132A8109A151}" destId="{EA18008E-5CB1-4F6E-B7E8-1A745FCFA029}" srcOrd="1" destOrd="0" presId="urn:microsoft.com/office/officeart/2005/8/layout/list1"/>
    <dgm:cxn modelId="{01E2BC1D-2514-487D-A505-F3AC3713F86A}" type="presParOf" srcId="{B41A9804-D002-47D1-9C44-3AE4845A73AF}" destId="{6AF6FE48-9736-428B-B7FB-27D7B665ABCF}" srcOrd="1" destOrd="0" presId="urn:microsoft.com/office/officeart/2005/8/layout/list1"/>
    <dgm:cxn modelId="{57BACB99-0C5F-46C1-B3BE-9D3C8D98A9AE}" type="presParOf" srcId="{B41A9804-D002-47D1-9C44-3AE4845A73AF}" destId="{AE093E02-803C-4350-9FC4-60ADF4D63E1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286BEF-5753-4C93-93C6-E2E96A54360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AAEF1E88-EF7B-4EE4-9A35-7CE07EB74AA4}">
      <dgm:prSet phldrT="[Texto]" custT="1"/>
      <dgm:spPr/>
      <dgm:t>
        <a:bodyPr/>
        <a:lstStyle/>
        <a:p>
          <a:r>
            <a:rPr lang="es-CO" sz="2000" b="1" dirty="0">
              <a:latin typeface="Calibri" panose="020F0502020204030204" pitchFamily="34" charset="0"/>
              <a:cs typeface="Calibri" panose="020F0502020204030204" pitchFamily="34" charset="0"/>
            </a:rPr>
            <a:t>Principales cambios en minuta</a:t>
          </a:r>
        </a:p>
      </dgm:t>
    </dgm:pt>
    <dgm:pt modelId="{70ED15E8-5E90-4662-A8D3-57F48D61A665}" type="parTrans" cxnId="{8D708783-ABC5-4EA0-ABBC-A33C4BA64DC8}">
      <dgm:prSet/>
      <dgm:spPr/>
      <dgm:t>
        <a:bodyPr/>
        <a:lstStyle/>
        <a:p>
          <a:endParaRPr lang="es-CO"/>
        </a:p>
      </dgm:t>
    </dgm:pt>
    <dgm:pt modelId="{EFB35657-DAAD-4AEB-BB09-A37090D90B80}" type="sibTrans" cxnId="{8D708783-ABC5-4EA0-ABBC-A33C4BA64DC8}">
      <dgm:prSet/>
      <dgm:spPr/>
      <dgm:t>
        <a:bodyPr/>
        <a:lstStyle/>
        <a:p>
          <a:endParaRPr lang="es-CO"/>
        </a:p>
      </dgm:t>
    </dgm:pt>
    <dgm:pt modelId="{73FD74DD-A8B5-4D69-B426-BEF1AEE16687}">
      <dgm:prSet phldrT="[Texto]"/>
      <dgm:spPr/>
      <dgm:t>
        <a:bodyPr/>
        <a:lstStyle/>
        <a:p>
          <a:endParaRPr lang="es-CO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5768F5F-5064-4049-B238-4817D3F82B54}" type="parTrans" cxnId="{603DDC5E-EA40-4159-A7A8-10C251713DA5}">
      <dgm:prSet/>
      <dgm:spPr/>
      <dgm:t>
        <a:bodyPr/>
        <a:lstStyle/>
        <a:p>
          <a:endParaRPr lang="es-CO"/>
        </a:p>
      </dgm:t>
    </dgm:pt>
    <dgm:pt modelId="{A4A92937-9383-4792-9DA6-53BFFB89331E}" type="sibTrans" cxnId="{603DDC5E-EA40-4159-A7A8-10C251713DA5}">
      <dgm:prSet/>
      <dgm:spPr/>
      <dgm:t>
        <a:bodyPr/>
        <a:lstStyle/>
        <a:p>
          <a:endParaRPr lang="es-CO"/>
        </a:p>
      </dgm:t>
    </dgm:pt>
    <dgm:pt modelId="{DC6246F6-72FC-49D1-8B26-7406B1AA4B5D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17690011-8AEA-41BD-B9EA-4B2963780EC0}" type="parTrans" cxnId="{B5CE4A89-5EE1-4D46-93E9-4848E0D62654}">
      <dgm:prSet/>
      <dgm:spPr/>
      <dgm:t>
        <a:bodyPr/>
        <a:lstStyle/>
        <a:p>
          <a:endParaRPr lang="es-CO"/>
        </a:p>
      </dgm:t>
    </dgm:pt>
    <dgm:pt modelId="{33E7EFDA-7992-46FA-81AB-72980053F0BC}" type="sibTrans" cxnId="{B5CE4A89-5EE1-4D46-93E9-4848E0D62654}">
      <dgm:prSet/>
      <dgm:spPr/>
      <dgm:t>
        <a:bodyPr/>
        <a:lstStyle/>
        <a:p>
          <a:endParaRPr lang="es-CO"/>
        </a:p>
      </dgm:t>
    </dgm:pt>
    <dgm:pt modelId="{C0DB83D3-3D35-4524-843E-22D597D73C77}">
      <dgm:prSet/>
      <dgm:spPr/>
      <dgm:t>
        <a:bodyPr/>
        <a:lstStyle/>
        <a:p>
          <a:r>
            <a:rPr lang="es-MX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Plazo variable y determinable – Soporte de ingreso.</a:t>
          </a:r>
        </a:p>
      </dgm:t>
    </dgm:pt>
    <dgm:pt modelId="{83FEE0A1-B0AB-46D6-A73B-FAB3901E04BD}" type="parTrans" cxnId="{24A0F2A9-AF56-41CB-A843-DE7922A5444A}">
      <dgm:prSet/>
      <dgm:spPr/>
      <dgm:t>
        <a:bodyPr/>
        <a:lstStyle/>
        <a:p>
          <a:endParaRPr lang="es-CO"/>
        </a:p>
      </dgm:t>
    </dgm:pt>
    <dgm:pt modelId="{2E96018B-D20E-4BE2-AD05-F2BF09011DF5}" type="sibTrans" cxnId="{24A0F2A9-AF56-41CB-A843-DE7922A5444A}">
      <dgm:prSet/>
      <dgm:spPr/>
      <dgm:t>
        <a:bodyPr/>
        <a:lstStyle/>
        <a:p>
          <a:endParaRPr lang="es-CO"/>
        </a:p>
      </dgm:t>
    </dgm:pt>
    <dgm:pt modelId="{3C5863CC-32D9-4FBB-9826-8F4C6A3D4857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3AEFBFCA-3ACF-4120-BE88-3536D76995E7}" type="parTrans" cxnId="{0DD4F56B-F03E-4646-B0E8-81D5C4C78FB2}">
      <dgm:prSet/>
      <dgm:spPr/>
    </dgm:pt>
    <dgm:pt modelId="{77F8F2E1-82B9-4B81-9F8E-5DDADBE39E18}" type="sibTrans" cxnId="{0DD4F56B-F03E-4646-B0E8-81D5C4C78FB2}">
      <dgm:prSet/>
      <dgm:spPr/>
    </dgm:pt>
    <dgm:pt modelId="{EE75A691-860E-4412-9D4B-9DFBBC8FCFBE}">
      <dgm:prSet/>
      <dgm:spPr/>
      <dgm:t>
        <a:bodyPr/>
        <a:lstStyle/>
        <a:p>
          <a:r>
            <a:rPr lang="es-MX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Cierre financiero</a:t>
          </a:r>
        </a:p>
      </dgm:t>
    </dgm:pt>
    <dgm:pt modelId="{4BDB3B90-C46B-4DDB-BD8C-A81BB8F5EEBF}" type="parTrans" cxnId="{648B521C-119F-41AE-B27C-546D238B35EA}">
      <dgm:prSet/>
      <dgm:spPr/>
    </dgm:pt>
    <dgm:pt modelId="{B3162BD3-6043-4B04-A011-DBE807FB6F10}" type="sibTrans" cxnId="{648B521C-119F-41AE-B27C-546D238B35EA}">
      <dgm:prSet/>
      <dgm:spPr/>
    </dgm:pt>
    <dgm:pt modelId="{F99A4B31-1BAF-4259-9E1A-F84ECC0001D0}">
      <dgm:prSet/>
      <dgm:spPr/>
      <dgm:t>
        <a:bodyPr/>
        <a:lstStyle/>
        <a:p>
          <a:r>
            <a:rPr lang="es-MX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Procedimiento de verificación de </a:t>
          </a:r>
          <a:r>
            <a:rPr lang="es-MX" dirty="0" err="1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Ufs</a:t>
          </a:r>
          <a:r>
            <a:rPr lang="es-MX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 - Creación índice de cumplimiento predial – periodos de exclusión.</a:t>
          </a:r>
        </a:p>
      </dgm:t>
    </dgm:pt>
    <dgm:pt modelId="{B92CE9D2-DA3E-42BB-9FA9-CAAA532DC728}" type="parTrans" cxnId="{B49C1FF9-29B3-4961-9347-315406833E57}">
      <dgm:prSet/>
      <dgm:spPr/>
    </dgm:pt>
    <dgm:pt modelId="{DD808B3E-152D-4AEF-B65C-BEE89FF8ECF6}" type="sibTrans" cxnId="{B49C1FF9-29B3-4961-9347-315406833E57}">
      <dgm:prSet/>
      <dgm:spPr/>
    </dgm:pt>
    <dgm:pt modelId="{2380D1C3-098C-44C8-A944-BC6DBD4BC8A8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A3DA5C7C-EEC5-4A68-A78B-7CB25034329B}" type="parTrans" cxnId="{A9D2F967-4EC2-428C-B7B1-09A29CE1A3BD}">
      <dgm:prSet/>
      <dgm:spPr/>
    </dgm:pt>
    <dgm:pt modelId="{7792B34D-E5FC-49A6-BC51-F968284C2F24}" type="sibTrans" cxnId="{A9D2F967-4EC2-428C-B7B1-09A29CE1A3BD}">
      <dgm:prSet/>
      <dgm:spPr/>
    </dgm:pt>
    <dgm:pt modelId="{F2F86C96-F782-43B8-A6E0-F49A01A79FE6}">
      <dgm:prSet/>
      <dgm:spPr/>
      <dgm:t>
        <a:bodyPr/>
        <a:lstStyle/>
        <a:p>
          <a:endParaRPr lang="es-MX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gm:t>
    </dgm:pt>
    <dgm:pt modelId="{DE7A0B80-D761-4CB7-9D81-43F8C2E7C530}" type="parTrans" cxnId="{48F1F9AD-334F-4AB1-BFBE-3BE6F372F0E1}">
      <dgm:prSet/>
      <dgm:spPr/>
    </dgm:pt>
    <dgm:pt modelId="{D0A65ED8-0A57-41BD-AE24-2A795F811816}" type="sibTrans" cxnId="{48F1F9AD-334F-4AB1-BFBE-3BE6F372F0E1}">
      <dgm:prSet/>
      <dgm:spPr/>
    </dgm:pt>
    <dgm:pt modelId="{B41A9804-D002-47D1-9C44-3AE4845A73AF}" type="pres">
      <dgm:prSet presAssocID="{77286BEF-5753-4C93-93C6-E2E96A543609}" presName="linear" presStyleCnt="0">
        <dgm:presLayoutVars>
          <dgm:dir/>
          <dgm:animLvl val="lvl"/>
          <dgm:resizeHandles val="exact"/>
        </dgm:presLayoutVars>
      </dgm:prSet>
      <dgm:spPr/>
    </dgm:pt>
    <dgm:pt modelId="{E92BD0EA-E063-4E56-94EC-132A8109A151}" type="pres">
      <dgm:prSet presAssocID="{AAEF1E88-EF7B-4EE4-9A35-7CE07EB74AA4}" presName="parentLin" presStyleCnt="0"/>
      <dgm:spPr/>
    </dgm:pt>
    <dgm:pt modelId="{C029061C-4C39-4ED1-BC01-5DD974F32C96}" type="pres">
      <dgm:prSet presAssocID="{AAEF1E88-EF7B-4EE4-9A35-7CE07EB74AA4}" presName="parentLeftMargin" presStyleLbl="node1" presStyleIdx="0" presStyleCnt="1"/>
      <dgm:spPr/>
    </dgm:pt>
    <dgm:pt modelId="{EA18008E-5CB1-4F6E-B7E8-1A745FCFA029}" type="pres">
      <dgm:prSet presAssocID="{AAEF1E88-EF7B-4EE4-9A35-7CE07EB74AA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AF6FE48-9736-428B-B7FB-27D7B665ABCF}" type="pres">
      <dgm:prSet presAssocID="{AAEF1E88-EF7B-4EE4-9A35-7CE07EB74AA4}" presName="negativeSpace" presStyleCnt="0"/>
      <dgm:spPr/>
    </dgm:pt>
    <dgm:pt modelId="{AE093E02-803C-4350-9FC4-60ADF4D63E1B}" type="pres">
      <dgm:prSet presAssocID="{AAEF1E88-EF7B-4EE4-9A35-7CE07EB74AA4}" presName="childText" presStyleLbl="conFgAcc1" presStyleIdx="0" presStyleCnt="1" custLinFactNeighborX="-2524" custLinFactNeighborY="40">
        <dgm:presLayoutVars>
          <dgm:bulletEnabled val="1"/>
        </dgm:presLayoutVars>
      </dgm:prSet>
      <dgm:spPr/>
    </dgm:pt>
  </dgm:ptLst>
  <dgm:cxnLst>
    <dgm:cxn modelId="{648B521C-119F-41AE-B27C-546D238B35EA}" srcId="{AAEF1E88-EF7B-4EE4-9A35-7CE07EB74AA4}" destId="{EE75A691-860E-4412-9D4B-9DFBBC8FCFBE}" srcOrd="3" destOrd="0" parTransId="{4BDB3B90-C46B-4DDB-BD8C-A81BB8F5EEBF}" sibTransId="{B3162BD3-6043-4B04-A011-DBE807FB6F10}"/>
    <dgm:cxn modelId="{603DDC5E-EA40-4159-A7A8-10C251713DA5}" srcId="{AAEF1E88-EF7B-4EE4-9A35-7CE07EB74AA4}" destId="{73FD74DD-A8B5-4D69-B426-BEF1AEE16687}" srcOrd="0" destOrd="0" parTransId="{65768F5F-5064-4049-B238-4817D3F82B54}" sibTransId="{A4A92937-9383-4792-9DA6-53BFFB89331E}"/>
    <dgm:cxn modelId="{4F7B2E67-B94A-4444-9802-58E403B23C71}" type="presOf" srcId="{77286BEF-5753-4C93-93C6-E2E96A543609}" destId="{B41A9804-D002-47D1-9C44-3AE4845A73AF}" srcOrd="0" destOrd="0" presId="urn:microsoft.com/office/officeart/2005/8/layout/list1"/>
    <dgm:cxn modelId="{A9D2F967-4EC2-428C-B7B1-09A29CE1A3BD}" srcId="{AAEF1E88-EF7B-4EE4-9A35-7CE07EB74AA4}" destId="{2380D1C3-098C-44C8-A944-BC6DBD4BC8A8}" srcOrd="6" destOrd="0" parTransId="{A3DA5C7C-EEC5-4A68-A78B-7CB25034329B}" sibTransId="{7792B34D-E5FC-49A6-BC51-F968284C2F24}"/>
    <dgm:cxn modelId="{0DD4F56B-F03E-4646-B0E8-81D5C4C78FB2}" srcId="{AAEF1E88-EF7B-4EE4-9A35-7CE07EB74AA4}" destId="{3C5863CC-32D9-4FBB-9826-8F4C6A3D4857}" srcOrd="7" destOrd="0" parTransId="{3AEFBFCA-3ACF-4120-BE88-3536D76995E7}" sibTransId="{77F8F2E1-82B9-4B81-9F8E-5DDADBE39E18}"/>
    <dgm:cxn modelId="{8D708783-ABC5-4EA0-ABBC-A33C4BA64DC8}" srcId="{77286BEF-5753-4C93-93C6-E2E96A543609}" destId="{AAEF1E88-EF7B-4EE4-9A35-7CE07EB74AA4}" srcOrd="0" destOrd="0" parTransId="{70ED15E8-5E90-4662-A8D3-57F48D61A665}" sibTransId="{EFB35657-DAAD-4AEB-BB09-A37090D90B80}"/>
    <dgm:cxn modelId="{B5CE4A89-5EE1-4D46-93E9-4848E0D62654}" srcId="{AAEF1E88-EF7B-4EE4-9A35-7CE07EB74AA4}" destId="{DC6246F6-72FC-49D1-8B26-7406B1AA4B5D}" srcOrd="1" destOrd="0" parTransId="{17690011-8AEA-41BD-B9EA-4B2963780EC0}" sibTransId="{33E7EFDA-7992-46FA-81AB-72980053F0BC}"/>
    <dgm:cxn modelId="{429892A2-28D5-4496-9BCC-D86902783359}" type="presOf" srcId="{2380D1C3-098C-44C8-A944-BC6DBD4BC8A8}" destId="{AE093E02-803C-4350-9FC4-60ADF4D63E1B}" srcOrd="0" destOrd="6" presId="urn:microsoft.com/office/officeart/2005/8/layout/list1"/>
    <dgm:cxn modelId="{AD57B9A2-9152-4B7D-A8A2-6B867ACFF538}" type="presOf" srcId="{C0DB83D3-3D35-4524-843E-22D597D73C77}" destId="{AE093E02-803C-4350-9FC4-60ADF4D63E1B}" srcOrd="0" destOrd="2" presId="urn:microsoft.com/office/officeart/2005/8/layout/list1"/>
    <dgm:cxn modelId="{DF29F6A4-07ED-4A32-BD8A-1C9417AE5062}" type="presOf" srcId="{F99A4B31-1BAF-4259-9E1A-F84ECC0001D0}" destId="{AE093E02-803C-4350-9FC4-60ADF4D63E1B}" srcOrd="0" destOrd="4" presId="urn:microsoft.com/office/officeart/2005/8/layout/list1"/>
    <dgm:cxn modelId="{24A0F2A9-AF56-41CB-A843-DE7922A5444A}" srcId="{AAEF1E88-EF7B-4EE4-9A35-7CE07EB74AA4}" destId="{C0DB83D3-3D35-4524-843E-22D597D73C77}" srcOrd="2" destOrd="0" parTransId="{83FEE0A1-B0AB-46D6-A73B-FAB3901E04BD}" sibTransId="{2E96018B-D20E-4BE2-AD05-F2BF09011DF5}"/>
    <dgm:cxn modelId="{48F1F9AD-334F-4AB1-BFBE-3BE6F372F0E1}" srcId="{AAEF1E88-EF7B-4EE4-9A35-7CE07EB74AA4}" destId="{F2F86C96-F782-43B8-A6E0-F49A01A79FE6}" srcOrd="5" destOrd="0" parTransId="{DE7A0B80-D761-4CB7-9D81-43F8C2E7C530}" sibTransId="{D0A65ED8-0A57-41BD-AE24-2A795F811816}"/>
    <dgm:cxn modelId="{D8261AB7-B34F-43B3-BF3F-23353A538C9A}" type="presOf" srcId="{AAEF1E88-EF7B-4EE4-9A35-7CE07EB74AA4}" destId="{EA18008E-5CB1-4F6E-B7E8-1A745FCFA029}" srcOrd="1" destOrd="0" presId="urn:microsoft.com/office/officeart/2005/8/layout/list1"/>
    <dgm:cxn modelId="{0D6F9FC1-8AD6-4C7A-A813-0F3608FDDF90}" type="presOf" srcId="{3C5863CC-32D9-4FBB-9826-8F4C6A3D4857}" destId="{AE093E02-803C-4350-9FC4-60ADF4D63E1B}" srcOrd="0" destOrd="7" presId="urn:microsoft.com/office/officeart/2005/8/layout/list1"/>
    <dgm:cxn modelId="{B35111C8-3AA2-4D5E-8F02-2EC680C90BEC}" type="presOf" srcId="{73FD74DD-A8B5-4D69-B426-BEF1AEE16687}" destId="{AE093E02-803C-4350-9FC4-60ADF4D63E1B}" srcOrd="0" destOrd="0" presId="urn:microsoft.com/office/officeart/2005/8/layout/list1"/>
    <dgm:cxn modelId="{9B1375EF-D47D-43D7-97A1-388744EAFD3C}" type="presOf" srcId="{EE75A691-860E-4412-9D4B-9DFBBC8FCFBE}" destId="{AE093E02-803C-4350-9FC4-60ADF4D63E1B}" srcOrd="0" destOrd="3" presId="urn:microsoft.com/office/officeart/2005/8/layout/list1"/>
    <dgm:cxn modelId="{E7E240F0-FA12-4B50-BB07-2C7224083EE9}" type="presOf" srcId="{F2F86C96-F782-43B8-A6E0-F49A01A79FE6}" destId="{AE093E02-803C-4350-9FC4-60ADF4D63E1B}" srcOrd="0" destOrd="5" presId="urn:microsoft.com/office/officeart/2005/8/layout/list1"/>
    <dgm:cxn modelId="{8A4FBDF6-DE03-445D-849D-7BB44CEC7036}" type="presOf" srcId="{AAEF1E88-EF7B-4EE4-9A35-7CE07EB74AA4}" destId="{C029061C-4C39-4ED1-BC01-5DD974F32C96}" srcOrd="0" destOrd="0" presId="urn:microsoft.com/office/officeart/2005/8/layout/list1"/>
    <dgm:cxn modelId="{B49C1FF9-29B3-4961-9347-315406833E57}" srcId="{AAEF1E88-EF7B-4EE4-9A35-7CE07EB74AA4}" destId="{F99A4B31-1BAF-4259-9E1A-F84ECC0001D0}" srcOrd="4" destOrd="0" parTransId="{B92CE9D2-DA3E-42BB-9FA9-CAAA532DC728}" sibTransId="{DD808B3E-152D-4AEF-B65C-BEE89FF8ECF6}"/>
    <dgm:cxn modelId="{AD323EFD-BCDB-4B81-B63F-A17B2AA82602}" type="presOf" srcId="{DC6246F6-72FC-49D1-8B26-7406B1AA4B5D}" destId="{AE093E02-803C-4350-9FC4-60ADF4D63E1B}" srcOrd="0" destOrd="1" presId="urn:microsoft.com/office/officeart/2005/8/layout/list1"/>
    <dgm:cxn modelId="{859245E6-587B-47E5-A906-80C4BE589EDD}" type="presParOf" srcId="{B41A9804-D002-47D1-9C44-3AE4845A73AF}" destId="{E92BD0EA-E063-4E56-94EC-132A8109A151}" srcOrd="0" destOrd="0" presId="urn:microsoft.com/office/officeart/2005/8/layout/list1"/>
    <dgm:cxn modelId="{67E25643-B787-4679-9B62-A596AB53DCCE}" type="presParOf" srcId="{E92BD0EA-E063-4E56-94EC-132A8109A151}" destId="{C029061C-4C39-4ED1-BC01-5DD974F32C96}" srcOrd="0" destOrd="0" presId="urn:microsoft.com/office/officeart/2005/8/layout/list1"/>
    <dgm:cxn modelId="{D0A6EAF5-AD4A-4FBE-ADAD-49AD8044854F}" type="presParOf" srcId="{E92BD0EA-E063-4E56-94EC-132A8109A151}" destId="{EA18008E-5CB1-4F6E-B7E8-1A745FCFA029}" srcOrd="1" destOrd="0" presId="urn:microsoft.com/office/officeart/2005/8/layout/list1"/>
    <dgm:cxn modelId="{01E2BC1D-2514-487D-A505-F3AC3713F86A}" type="presParOf" srcId="{B41A9804-D002-47D1-9C44-3AE4845A73AF}" destId="{6AF6FE48-9736-428B-B7FB-27D7B665ABCF}" srcOrd="1" destOrd="0" presId="urn:microsoft.com/office/officeart/2005/8/layout/list1"/>
    <dgm:cxn modelId="{57BACB99-0C5F-46C1-B3BE-9D3C8D98A9AE}" type="presParOf" srcId="{B41A9804-D002-47D1-9C44-3AE4845A73AF}" destId="{AE093E02-803C-4350-9FC4-60ADF4D63E1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93E02-803C-4350-9FC4-60ADF4D63E1B}">
      <dsp:nvSpPr>
        <dsp:cNvPr id="0" name=""/>
        <dsp:cNvSpPr/>
      </dsp:nvSpPr>
      <dsp:spPr>
        <a:xfrm>
          <a:off x="0" y="263424"/>
          <a:ext cx="6576102" cy="4674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379" tIns="291592" rIns="510379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es-MX" sz="1400" b="0" i="0" u="none" strike="noStrike" kern="120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rPr>
            <a:t>Aspectos Económicos: </a:t>
          </a:r>
          <a:r>
            <a:rPr kumimoji="0" lang="es-MX" sz="1400" b="0" i="0" u="none" strike="noStrike" kern="1200" cap="none" spc="0" normalizeH="0" baseline="0" noProof="0" dirty="0" err="1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rPr>
            <a:t>Equity</a:t>
          </a:r>
          <a:r>
            <a:rPr kumimoji="0" lang="es-MX" sz="1400" b="0" i="0" u="none" strike="noStrike" kern="120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rPr>
            <a:t> y Deuda, Patrimonio Autónomo, Peajes y Aportes Públicos, Retribución</a:t>
          </a:r>
          <a:endParaRPr lang="es-CO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Fase de Preconstrucción</a:t>
          </a: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Fase de Construcción (UF, Plan de Obras)</a:t>
          </a: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Etapa de Operación y Mantenimiento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Etapa de Reversión</a:t>
          </a: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Etapa de Liquidación</a:t>
          </a: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Multas, Sanciones y Cláusula Penal</a:t>
          </a: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Garantías</a:t>
          </a: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Riesgos</a:t>
          </a:r>
          <a:endParaRPr lang="es-MX" sz="1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kumimoji="0" lang="es-MX" sz="1400" b="0" i="0" u="none" strike="noStrike" kern="1200" cap="none" spc="0" normalizeH="0" baseline="0" noProof="0" dirty="0">
            <a:ln>
              <a:noFill/>
            </a:ln>
            <a:solidFill>
              <a:srgbClr val="0054BC"/>
            </a:solidFill>
            <a:effectLst/>
            <a:uLnTx/>
            <a:uFillTx/>
            <a:latin typeface="Arial" charset="0"/>
            <a:ea typeface="Arial" charset="0"/>
            <a:cs typeface="Arial" charset="0"/>
            <a:sym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Solución de Controversias</a:t>
          </a:r>
        </a:p>
      </dsp:txBody>
      <dsp:txXfrm>
        <a:off x="0" y="263424"/>
        <a:ext cx="6576102" cy="4674600"/>
      </dsp:txXfrm>
    </dsp:sp>
    <dsp:sp modelId="{EA18008E-5CB1-4F6E-B7E8-1A745FCFA029}">
      <dsp:nvSpPr>
        <dsp:cNvPr id="0" name=""/>
        <dsp:cNvSpPr/>
      </dsp:nvSpPr>
      <dsp:spPr>
        <a:xfrm>
          <a:off x="328805" y="56701"/>
          <a:ext cx="4603271" cy="413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993" tIns="0" rIns="173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Estructura principal de los contratos  </a:t>
          </a:r>
        </a:p>
      </dsp:txBody>
      <dsp:txXfrm>
        <a:off x="348980" y="76876"/>
        <a:ext cx="4562921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93E02-803C-4350-9FC4-60ADF4D63E1B}">
      <dsp:nvSpPr>
        <dsp:cNvPr id="0" name=""/>
        <dsp:cNvSpPr/>
      </dsp:nvSpPr>
      <dsp:spPr>
        <a:xfrm>
          <a:off x="0" y="406583"/>
          <a:ext cx="6576102" cy="453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379" tIns="499872" rIns="51037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O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Plazo variable y determinable – Soporte de ingreso.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Cierre financiero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Procedimiento de verificación de </a:t>
          </a:r>
          <a:r>
            <a:rPr lang="es-MX" sz="2400" kern="1200" dirty="0" err="1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Ufs</a:t>
          </a:r>
          <a:r>
            <a:rPr lang="es-MX" sz="2400" kern="120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rPr>
            <a:t> - Creación índice de cumplimiento predial – periodos de exclusión.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>
            <a:solidFill>
              <a:srgbClr val="0054BC"/>
            </a:solidFill>
            <a:latin typeface="Arial" charset="0"/>
            <a:ea typeface="Arial" charset="0"/>
            <a:cs typeface="Arial" charset="0"/>
          </a:endParaRPr>
        </a:p>
      </dsp:txBody>
      <dsp:txXfrm>
        <a:off x="0" y="406583"/>
        <a:ext cx="6576102" cy="4536000"/>
      </dsp:txXfrm>
    </dsp:sp>
    <dsp:sp modelId="{EA18008E-5CB1-4F6E-B7E8-1A745FCFA029}">
      <dsp:nvSpPr>
        <dsp:cNvPr id="0" name=""/>
        <dsp:cNvSpPr/>
      </dsp:nvSpPr>
      <dsp:spPr>
        <a:xfrm>
          <a:off x="328805" y="52201"/>
          <a:ext cx="4603271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993" tIns="0" rIns="1739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Principales cambios en minuta</a:t>
          </a:r>
        </a:p>
      </dsp:txBody>
      <dsp:txXfrm>
        <a:off x="363390" y="86786"/>
        <a:ext cx="4534101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01/07/2022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81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700405" y="4415790"/>
            <a:ext cx="5603240" cy="4183380"/>
          </a:xfrm>
          <a:prstGeom prst="rect">
            <a:avLst/>
          </a:prstGeom>
        </p:spPr>
        <p:txBody>
          <a:bodyPr spcFirstLastPara="1" wrap="square" lIns="93126" tIns="93126" rIns="93126" bIns="93126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8914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2242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462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8370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289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 userDrawn="1"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/>
              <a:t>Editar los estilos de texto del patrón</a:t>
            </a:r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1_Título y texto">
    <p:bg>
      <p:bgPr>
        <a:solidFill>
          <a:srgbClr val="DCEAF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3768286" y="2287388"/>
            <a:ext cx="4540639" cy="17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66CD"/>
              </a:buClr>
              <a:buSzPts val="1100"/>
              <a:buNone/>
              <a:defRPr sz="1100">
                <a:solidFill>
                  <a:srgbClr val="0066CD"/>
                </a:solidFill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3768725" y="1467063"/>
            <a:ext cx="4307700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9"/>
          <p:cNvSpPr txBox="1"/>
          <p:nvPr/>
        </p:nvSpPr>
        <p:spPr>
          <a:xfrm>
            <a:off x="8267914" y="39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 1" userDrawn="1">
  <p:cSld name="Imagen con título 1">
    <p:bg>
      <p:bgPr>
        <a:solidFill>
          <a:srgbClr val="DCEAFB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3768726" y="2553350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3768724" y="1733025"/>
            <a:ext cx="43077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301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bg>
      <p:bgPr>
        <a:solidFill>
          <a:srgbClr val="DCEBFB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497026" y="995328"/>
            <a:ext cx="1853423" cy="953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7200" b="1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 hasCustomPrompt="1"/>
          </p:nvPr>
        </p:nvSpPr>
        <p:spPr>
          <a:xfrm>
            <a:off x="3768725" y="1714364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ES" dirty="0"/>
              <a:t> </a:t>
            </a:r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761125" y="2526597"/>
            <a:ext cx="4752600" cy="133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None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/>
          <p:nvPr/>
        </p:nvSpPr>
        <p:spPr>
          <a:xfrm>
            <a:off x="8332725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7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5" r:id="rId2"/>
    <p:sldLayoutId id="2147483664" r:id="rId3"/>
    <p:sldLayoutId id="214748366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48893" y="2340917"/>
            <a:ext cx="6544231" cy="461665"/>
          </a:xfrm>
          <a:noFill/>
          <a:ln>
            <a:noFill/>
          </a:ln>
        </p:spPr>
        <p:txBody>
          <a:bodyPr spcFirstLastPara="1" wrap="square" lIns="68575" tIns="34275" rIns="68575" bIns="34275" anchor="t" anchorCtr="0"/>
          <a:lstStyle/>
          <a:p>
            <a:r>
              <a:rPr lang="es-CO" sz="2800" b="1" dirty="0"/>
              <a:t>Vicepresidencia Jurídica</a:t>
            </a:r>
          </a:p>
          <a:p>
            <a:endParaRPr lang="es-CO" sz="28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4F4ACB8-6198-4875-B5D6-A490980361B9}"/>
              </a:ext>
            </a:extLst>
          </p:cNvPr>
          <p:cNvSpPr txBox="1"/>
          <p:nvPr/>
        </p:nvSpPr>
        <p:spPr>
          <a:xfrm>
            <a:off x="5061064" y="3723271"/>
            <a:ext cx="2892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18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"/>
              </a:defRPr>
            </a:lvl1pPr>
          </a:lstStyle>
          <a:p>
            <a:r>
              <a:rPr lang="es-ES_tradnl" sz="1400" dirty="0">
                <a:effectLst/>
              </a:rPr>
              <a:t>Julio de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D5F86FD2-594D-30EB-6E3D-B181F87AC431}"/>
              </a:ext>
            </a:extLst>
          </p:cNvPr>
          <p:cNvSpPr txBox="1"/>
          <p:nvPr/>
        </p:nvSpPr>
        <p:spPr>
          <a:xfrm>
            <a:off x="6509781" y="1167188"/>
            <a:ext cx="2323486" cy="3293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pPr algn="ctr"/>
            <a:r>
              <a:rPr lang="es-CO" sz="1600" b="1" i="0" u="none" strike="noStrike" baseline="0" dirty="0">
                <a:solidFill>
                  <a:srgbClr val="0054BC"/>
                </a:solidFill>
                <a:latin typeface="WorkSans-Bold"/>
              </a:rPr>
              <a:t>1 Tribunal de proyecto</a:t>
            </a:r>
          </a:p>
          <a:p>
            <a:pPr algn="ctr"/>
            <a:r>
              <a:rPr lang="es-CO" sz="1600" b="1" i="0" u="none" strike="noStrike" baseline="0" dirty="0">
                <a:solidFill>
                  <a:srgbClr val="0054BC"/>
                </a:solidFill>
                <a:latin typeface="WorkSans-Bold"/>
              </a:rPr>
              <a:t>aeroportuario</a:t>
            </a:r>
            <a:endParaRPr lang="es-CO" sz="1600" dirty="0"/>
          </a:p>
          <a:p>
            <a:endParaRPr lang="es-CO" sz="1600" dirty="0"/>
          </a:p>
          <a:p>
            <a:r>
              <a:rPr lang="es-CO" sz="1600" b="0" i="0" u="none" strike="noStrike" baseline="0" dirty="0">
                <a:solidFill>
                  <a:srgbClr val="0053BB"/>
                </a:solidFill>
                <a:latin typeface="WorkSans-Regular"/>
              </a:rPr>
              <a:t>COVID – 19</a:t>
            </a:r>
          </a:p>
          <a:p>
            <a:endParaRPr lang="es-CO" sz="1600" b="0" i="0" u="none" strike="noStrike" baseline="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/>
          </a:p>
          <a:p>
            <a:endParaRPr lang="es-CO" sz="16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8C5864B-8EBF-F1E0-305E-B6F1FCC21E30}"/>
              </a:ext>
            </a:extLst>
          </p:cNvPr>
          <p:cNvSpPr txBox="1"/>
          <p:nvPr/>
        </p:nvSpPr>
        <p:spPr>
          <a:xfrm>
            <a:off x="3418581" y="1195487"/>
            <a:ext cx="2323486" cy="3293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sz="1600" dirty="0"/>
          </a:p>
          <a:p>
            <a:endParaRPr lang="es-CO" sz="1600" dirty="0"/>
          </a:p>
          <a:p>
            <a:endParaRPr lang="es-CO" sz="1600" dirty="0"/>
          </a:p>
          <a:p>
            <a:pPr algn="ctr"/>
            <a:r>
              <a:rPr lang="es-CO" sz="1600" b="1" i="0" u="none" strike="noStrike" baseline="0" dirty="0">
                <a:solidFill>
                  <a:srgbClr val="0054BC"/>
                </a:solidFill>
                <a:latin typeface="WorkSans-Bold"/>
              </a:rPr>
              <a:t>1 Tribunal de proyecto</a:t>
            </a:r>
          </a:p>
          <a:p>
            <a:pPr algn="ctr"/>
            <a:r>
              <a:rPr lang="es-CO" sz="1600" b="1" i="0" u="none" strike="noStrike" baseline="0" dirty="0">
                <a:solidFill>
                  <a:srgbClr val="0054BC"/>
                </a:solidFill>
                <a:latin typeface="WorkSans-Bold"/>
              </a:rPr>
              <a:t>portuario</a:t>
            </a:r>
            <a:endParaRPr lang="es-CO" sz="1600" dirty="0"/>
          </a:p>
          <a:p>
            <a:endParaRPr lang="es-CO" sz="1600" dirty="0"/>
          </a:p>
          <a:p>
            <a:r>
              <a:rPr lang="es-CO" sz="1600" b="0" i="0" u="none" strike="noStrike" baseline="0" dirty="0">
                <a:solidFill>
                  <a:srgbClr val="0053BB"/>
                </a:solidFill>
                <a:latin typeface="WorkSans-Regular"/>
              </a:rPr>
              <a:t>Obligaciones y Riesgos</a:t>
            </a: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>
              <a:solidFill>
                <a:srgbClr val="0053BB"/>
              </a:solidFill>
              <a:latin typeface="WorkSans-Regular"/>
            </a:endParaRPr>
          </a:p>
          <a:p>
            <a:endParaRPr lang="es-CO" sz="16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34E544B-4FD2-F212-4165-FF1996382936}"/>
              </a:ext>
            </a:extLst>
          </p:cNvPr>
          <p:cNvSpPr txBox="1"/>
          <p:nvPr/>
        </p:nvSpPr>
        <p:spPr>
          <a:xfrm>
            <a:off x="310733" y="1218934"/>
            <a:ext cx="2745219" cy="3293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sz="1600" dirty="0"/>
          </a:p>
          <a:p>
            <a:endParaRPr lang="es-CO" sz="1600" dirty="0"/>
          </a:p>
          <a:p>
            <a:pPr algn="ctr"/>
            <a:endParaRPr lang="es-CO" sz="1600" b="1" i="0" u="none" strike="noStrike" baseline="0" dirty="0">
              <a:solidFill>
                <a:srgbClr val="0054BC"/>
              </a:solidFill>
              <a:latin typeface="WorkSans-Bold"/>
            </a:endParaRPr>
          </a:p>
          <a:p>
            <a:pPr algn="ctr"/>
            <a:r>
              <a:rPr lang="es-CO" sz="1600" b="1" i="0" u="none" strike="noStrike" baseline="0">
                <a:solidFill>
                  <a:srgbClr val="0054BC"/>
                </a:solidFill>
                <a:latin typeface="WorkSans-Bold"/>
              </a:rPr>
              <a:t>19 </a:t>
            </a:r>
            <a:r>
              <a:rPr lang="es-CO" sz="1600" b="1" i="0" u="none" strike="noStrike" baseline="0" dirty="0">
                <a:solidFill>
                  <a:srgbClr val="0054BC"/>
                </a:solidFill>
                <a:latin typeface="WorkSans-Bold"/>
              </a:rPr>
              <a:t>Tribunales de</a:t>
            </a:r>
          </a:p>
          <a:p>
            <a:pPr algn="ctr"/>
            <a:r>
              <a:rPr lang="es-CO" sz="1600" b="1" i="0" u="none" strike="noStrike" baseline="0" dirty="0">
                <a:solidFill>
                  <a:srgbClr val="0054BC"/>
                </a:solidFill>
                <a:latin typeface="WorkSans-Bold"/>
              </a:rPr>
              <a:t>proyectos carretero</a:t>
            </a:r>
            <a:endParaRPr lang="es-CO" sz="1600" dirty="0"/>
          </a:p>
          <a:p>
            <a:endParaRPr lang="es-CO" sz="1600" dirty="0"/>
          </a:p>
          <a:p>
            <a:r>
              <a:rPr lang="es-CO" sz="1600" dirty="0">
                <a:solidFill>
                  <a:srgbClr val="0053BB"/>
                </a:solidFill>
                <a:latin typeface="WorkSans-Regular"/>
              </a:rPr>
              <a:t>Obligaciones y Riesgos    14 </a:t>
            </a:r>
          </a:p>
          <a:p>
            <a:r>
              <a:rPr lang="es-CO" sz="1600" dirty="0">
                <a:solidFill>
                  <a:srgbClr val="0053BB"/>
                </a:solidFill>
                <a:latin typeface="WorkSans-Regular"/>
              </a:rPr>
              <a:t>Liquidación 	     2</a:t>
            </a:r>
          </a:p>
          <a:p>
            <a:r>
              <a:rPr lang="es-CO" sz="1600" dirty="0">
                <a:solidFill>
                  <a:srgbClr val="0053BB"/>
                </a:solidFill>
                <a:latin typeface="WorkSans-Regular"/>
              </a:rPr>
              <a:t>Nulidad Sanciones	     1</a:t>
            </a:r>
          </a:p>
          <a:p>
            <a:r>
              <a:rPr lang="es-CO" sz="1600" dirty="0">
                <a:solidFill>
                  <a:srgbClr val="0053BB"/>
                </a:solidFill>
                <a:latin typeface="WorkSans-Regular"/>
              </a:rPr>
              <a:t>Nulidad Amigable	     1</a:t>
            </a:r>
          </a:p>
          <a:p>
            <a:r>
              <a:rPr lang="es-CO" sz="1600" dirty="0">
                <a:solidFill>
                  <a:srgbClr val="0053BB"/>
                </a:solidFill>
                <a:latin typeface="WorkSans-Regular"/>
              </a:rPr>
              <a:t>COVID 19	                         1</a:t>
            </a:r>
          </a:p>
          <a:p>
            <a:endParaRPr lang="es-CO" sz="1600" dirty="0"/>
          </a:p>
          <a:p>
            <a:endParaRPr lang="es-CO" sz="1600" dirty="0"/>
          </a:p>
        </p:txBody>
      </p:sp>
      <p:pic>
        <p:nvPicPr>
          <p:cNvPr id="6" name="Imagen 5" descr="Imagen que contiene dibujo, plato&#10;&#10;Descripción generada automáticamente">
            <a:extLst>
              <a:ext uri="{FF2B5EF4-FFF2-40B4-BE49-F238E27FC236}">
                <a16:creationId xmlns:a16="http://schemas.microsoft.com/office/drawing/2014/main" id="{2E16BEDE-A937-58D8-3E74-C2424B703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955" y="724906"/>
            <a:ext cx="1120193" cy="116591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C406F29-7EA8-7935-1CFB-42211EE11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903" y="729761"/>
            <a:ext cx="1120193" cy="1165915"/>
          </a:xfrm>
          <a:prstGeom prst="rect">
            <a:avLst/>
          </a:prstGeom>
        </p:spPr>
      </p:pic>
      <p:pic>
        <p:nvPicPr>
          <p:cNvPr id="8" name="Imagen 7" descr="Imagen que contiene firmar&#10;&#10;Descripción generada automáticamente">
            <a:extLst>
              <a:ext uri="{FF2B5EF4-FFF2-40B4-BE49-F238E27FC236}">
                <a16:creationId xmlns:a16="http://schemas.microsoft.com/office/drawing/2014/main" id="{74F0D753-8B06-77B9-B714-EAD3DDD34C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1428" y="729761"/>
            <a:ext cx="1120193" cy="1165915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153031C6-82E6-6FDA-1C17-A75D8FC76327}"/>
              </a:ext>
            </a:extLst>
          </p:cNvPr>
          <p:cNvSpPr txBox="1"/>
          <p:nvPr/>
        </p:nvSpPr>
        <p:spPr>
          <a:xfrm>
            <a:off x="6775938" y="3294186"/>
            <a:ext cx="1828800" cy="523220"/>
          </a:xfrm>
          <a:prstGeom prst="rect">
            <a:avLst/>
          </a:prstGeom>
          <a:solidFill>
            <a:srgbClr val="0691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$0,6 </a:t>
            </a:r>
            <a:r>
              <a:rPr lang="es-CO" sz="2800" b="1" dirty="0" err="1">
                <a:solidFill>
                  <a:schemeClr val="bg1"/>
                </a:solidFill>
              </a:rPr>
              <a:t>bn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267F2BE-F6C1-6FF1-2524-52A3B511564B}"/>
              </a:ext>
            </a:extLst>
          </p:cNvPr>
          <p:cNvSpPr txBox="1"/>
          <p:nvPr/>
        </p:nvSpPr>
        <p:spPr>
          <a:xfrm>
            <a:off x="3528646" y="3352801"/>
            <a:ext cx="1981200" cy="400110"/>
          </a:xfrm>
          <a:prstGeom prst="rect">
            <a:avLst/>
          </a:prstGeom>
          <a:solidFill>
            <a:srgbClr val="0691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chemeClr val="bg1"/>
                </a:solidFill>
              </a:rPr>
              <a:t>Indeterminada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F3C6D9C-FBFA-261F-0AB5-37EA4FB88B36}"/>
              </a:ext>
            </a:extLst>
          </p:cNvPr>
          <p:cNvSpPr txBox="1"/>
          <p:nvPr/>
        </p:nvSpPr>
        <p:spPr>
          <a:xfrm>
            <a:off x="588175" y="3965476"/>
            <a:ext cx="1828800" cy="523220"/>
          </a:xfrm>
          <a:prstGeom prst="rect">
            <a:avLst/>
          </a:prstGeom>
          <a:solidFill>
            <a:srgbClr val="0691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$8,6 </a:t>
            </a:r>
            <a:r>
              <a:rPr lang="es-CO" sz="2800" b="1" dirty="0" err="1">
                <a:solidFill>
                  <a:schemeClr val="bg1"/>
                </a:solidFill>
              </a:rPr>
              <a:t>bn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ED10F9F-6206-E310-A1B0-968F23C1432A}"/>
              </a:ext>
            </a:extLst>
          </p:cNvPr>
          <p:cNvSpPr txBox="1"/>
          <p:nvPr/>
        </p:nvSpPr>
        <p:spPr>
          <a:xfrm>
            <a:off x="-11016" y="65679"/>
            <a:ext cx="4478215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Tribunales de Arbitramento Activos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1B00E08-FA97-7980-4C3F-ABE86D28FF25}"/>
              </a:ext>
            </a:extLst>
          </p:cNvPr>
          <p:cNvSpPr txBox="1"/>
          <p:nvPr/>
        </p:nvSpPr>
        <p:spPr>
          <a:xfrm>
            <a:off x="4982307" y="201359"/>
            <a:ext cx="1981200" cy="400110"/>
          </a:xfrm>
          <a:prstGeom prst="rect">
            <a:avLst/>
          </a:prstGeom>
          <a:solidFill>
            <a:srgbClr val="0691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chemeClr val="bg1"/>
                </a:solidFill>
              </a:rPr>
              <a:t>9,2 </a:t>
            </a:r>
            <a:r>
              <a:rPr lang="es-CO" sz="2000" b="1" dirty="0" err="1">
                <a:solidFill>
                  <a:schemeClr val="bg1"/>
                </a:solidFill>
              </a:rPr>
              <a:t>bn</a:t>
            </a:r>
            <a:endParaRPr lang="es-CO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687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D6413C1-A955-FDC8-E6E1-B44B96EAC94A}"/>
              </a:ext>
            </a:extLst>
          </p:cNvPr>
          <p:cNvSpPr/>
          <p:nvPr/>
        </p:nvSpPr>
        <p:spPr>
          <a:xfrm>
            <a:off x="445129" y="2660103"/>
            <a:ext cx="4459358" cy="512961"/>
          </a:xfrm>
          <a:prstGeom prst="rect">
            <a:avLst/>
          </a:prstGeom>
          <a:solidFill>
            <a:srgbClr val="069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es-CO" sz="16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D4EE81A-DD0E-1C1B-E835-108F95D7B35C}"/>
              </a:ext>
            </a:extLst>
          </p:cNvPr>
          <p:cNvSpPr txBox="1"/>
          <p:nvPr/>
        </p:nvSpPr>
        <p:spPr>
          <a:xfrm>
            <a:off x="2225532" y="1733333"/>
            <a:ext cx="1337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600" kern="0" dirty="0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Ahorro ANI: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BBB51E5-50EC-C52B-25D6-4074B173D619}"/>
              </a:ext>
            </a:extLst>
          </p:cNvPr>
          <p:cNvSpPr txBox="1"/>
          <p:nvPr/>
        </p:nvSpPr>
        <p:spPr>
          <a:xfrm>
            <a:off x="517800" y="2194403"/>
            <a:ext cx="2802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600" kern="0" dirty="0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Pagos ordenados a la ANI: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5971CD-B2CF-08AC-307D-F59D65A7A666}"/>
              </a:ext>
            </a:extLst>
          </p:cNvPr>
          <p:cNvSpPr txBox="1"/>
          <p:nvPr/>
        </p:nvSpPr>
        <p:spPr>
          <a:xfrm>
            <a:off x="489312" y="2821126"/>
            <a:ext cx="2752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600" b="1" kern="0" dirty="0">
                <a:solidFill>
                  <a:srgbClr val="FFFFFF"/>
                </a:solidFill>
                <a:latin typeface="Work Sans" pitchFamily="2" charset="77"/>
                <a:cs typeface="Arial"/>
                <a:sym typeface="Arial"/>
              </a:rPr>
              <a:t>Valor Total pretensiones: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A7E3922-3A6F-CBBD-1ACB-B7846662423F}"/>
              </a:ext>
            </a:extLst>
          </p:cNvPr>
          <p:cNvSpPr txBox="1"/>
          <p:nvPr/>
        </p:nvSpPr>
        <p:spPr>
          <a:xfrm>
            <a:off x="3682677" y="1169671"/>
            <a:ext cx="954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600" b="1" kern="0" dirty="0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$0,4 bn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11FDDCF-0FF9-F6A7-FBB6-5C1CEB26E400}"/>
              </a:ext>
            </a:extLst>
          </p:cNvPr>
          <p:cNvSpPr txBox="1"/>
          <p:nvPr/>
        </p:nvSpPr>
        <p:spPr>
          <a:xfrm>
            <a:off x="3682677" y="1703893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600" b="1" kern="0" dirty="0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$5,98 </a:t>
            </a:r>
            <a:r>
              <a:rPr lang="es-CO" sz="1600" b="1" kern="0" dirty="0" err="1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bn</a:t>
            </a:r>
            <a:r>
              <a:rPr lang="es-CO" sz="1600" kern="0" baseline="30000" dirty="0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**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F84E41-4228-4ECD-79F9-38D87A53B3F0}"/>
              </a:ext>
            </a:extLst>
          </p:cNvPr>
          <p:cNvSpPr txBox="1"/>
          <p:nvPr/>
        </p:nvSpPr>
        <p:spPr>
          <a:xfrm>
            <a:off x="3682677" y="2177156"/>
            <a:ext cx="10358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600" b="1" kern="0" dirty="0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$1,74 bn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DE514F8-DAB7-0AC7-4E80-621F895E0378}"/>
              </a:ext>
            </a:extLst>
          </p:cNvPr>
          <p:cNvSpPr txBox="1"/>
          <p:nvPr/>
        </p:nvSpPr>
        <p:spPr>
          <a:xfrm>
            <a:off x="3597333" y="2718535"/>
            <a:ext cx="1192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600" b="1" kern="0" dirty="0">
                <a:solidFill>
                  <a:srgbClr val="FFFFFF"/>
                </a:solidFill>
                <a:latin typeface="Work Sans" pitchFamily="2" charset="77"/>
                <a:cs typeface="Arial"/>
                <a:sym typeface="Arial"/>
              </a:rPr>
              <a:t>$8,42 bn*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EECBEFDD-A797-B835-1050-95F108431917}"/>
              </a:ext>
            </a:extLst>
          </p:cNvPr>
          <p:cNvCxnSpPr>
            <a:cxnSpLocks/>
          </p:cNvCxnSpPr>
          <p:nvPr/>
        </p:nvCxnSpPr>
        <p:spPr>
          <a:xfrm>
            <a:off x="445130" y="2141467"/>
            <a:ext cx="4459356" cy="0"/>
          </a:xfrm>
          <a:prstGeom prst="line">
            <a:avLst/>
          </a:prstGeom>
          <a:ln>
            <a:solidFill>
              <a:srgbClr val="005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6281C94-4D47-7E78-5488-FC4923E6FA0E}"/>
              </a:ext>
            </a:extLst>
          </p:cNvPr>
          <p:cNvCxnSpPr>
            <a:cxnSpLocks/>
          </p:cNvCxnSpPr>
          <p:nvPr/>
        </p:nvCxnSpPr>
        <p:spPr>
          <a:xfrm>
            <a:off x="445130" y="1696111"/>
            <a:ext cx="4459356" cy="0"/>
          </a:xfrm>
          <a:prstGeom prst="line">
            <a:avLst/>
          </a:prstGeom>
          <a:ln>
            <a:solidFill>
              <a:srgbClr val="005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828C176-D218-F514-CA5B-62ABC1968522}"/>
              </a:ext>
            </a:extLst>
          </p:cNvPr>
          <p:cNvSpPr txBox="1"/>
          <p:nvPr/>
        </p:nvSpPr>
        <p:spPr>
          <a:xfrm>
            <a:off x="183156" y="1187512"/>
            <a:ext cx="3499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170">
              <a:buClr>
                <a:srgbClr val="000000"/>
              </a:buClr>
            </a:pPr>
            <a:r>
              <a:rPr lang="es-CO" sz="1600" kern="0" dirty="0">
                <a:solidFill>
                  <a:srgbClr val="0054BC"/>
                </a:solidFill>
                <a:latin typeface="Work Sans" pitchFamily="2" charset="77"/>
                <a:cs typeface="Arial"/>
                <a:sym typeface="Arial"/>
              </a:rPr>
              <a:t>Pagos ordenados a favor la ANI: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29C21AC-D587-AD96-F867-4F4A4CB20571}"/>
              </a:ext>
            </a:extLst>
          </p:cNvPr>
          <p:cNvSpPr/>
          <p:nvPr/>
        </p:nvSpPr>
        <p:spPr>
          <a:xfrm>
            <a:off x="228228" y="4096324"/>
            <a:ext cx="8687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s-CO" sz="1200" kern="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*Valores expresados en </a:t>
            </a:r>
            <a:r>
              <a:rPr lang="es-MX" sz="1200" b="1" kern="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billones de pesos </a:t>
            </a:r>
            <a:r>
              <a:rPr lang="es-CO" sz="1200" kern="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de pesos al momento de la demanda [Incluye el valor de pretensiones en trámites terminados de manera anormal] </a:t>
            </a:r>
          </a:p>
          <a:p>
            <a:pPr defTabSz="1219170">
              <a:buClr>
                <a:srgbClr val="000000"/>
              </a:buClr>
            </a:pPr>
            <a:r>
              <a:rPr lang="es-CO" sz="1200" kern="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** Ahorro en trámites terminados con laudo o acuerdo conciliatorio</a:t>
            </a:r>
          </a:p>
          <a:p>
            <a:pPr defTabSz="1219170">
              <a:buClr>
                <a:srgbClr val="000000"/>
              </a:buClr>
            </a:pPr>
            <a:r>
              <a:rPr lang="es-CO" sz="1200" kern="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***De los 26 laudos 13 has sido favorables y 13 desfavorables.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E130DC9-0ED8-9B5A-4A84-50B9E5DDEE40}"/>
              </a:ext>
            </a:extLst>
          </p:cNvPr>
          <p:cNvSpPr txBox="1"/>
          <p:nvPr/>
        </p:nvSpPr>
        <p:spPr>
          <a:xfrm>
            <a:off x="1" y="175847"/>
            <a:ext cx="4478215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Resultados Arbitraje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7EA5EB6-ABB2-D338-F126-09C4B44A04E6}"/>
              </a:ext>
            </a:extLst>
          </p:cNvPr>
          <p:cNvSpPr/>
          <p:nvPr/>
        </p:nvSpPr>
        <p:spPr>
          <a:xfrm>
            <a:off x="5342221" y="1535097"/>
            <a:ext cx="3608013" cy="1825728"/>
          </a:xfrm>
          <a:prstGeom prst="rect">
            <a:avLst/>
          </a:prstGeom>
          <a:noFill/>
          <a:ln>
            <a:solidFill>
              <a:srgbClr val="005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es-CO" sz="15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C3327E18-DDFD-A4E3-CD58-149D145F8EB6}"/>
              </a:ext>
            </a:extLst>
          </p:cNvPr>
          <p:cNvSpPr/>
          <p:nvPr/>
        </p:nvSpPr>
        <p:spPr>
          <a:xfrm>
            <a:off x="5807683" y="1899412"/>
            <a:ext cx="284700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9170">
              <a:buClr>
                <a:srgbClr val="0054BC"/>
              </a:buClr>
            </a:pPr>
            <a:r>
              <a:rPr lang="es-CO" sz="1500" b="1" kern="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Desde el 7 de agosto de 2018 se han producido 26 laudos</a:t>
            </a:r>
            <a:r>
              <a:rPr lang="es-CO" sz="1500" kern="0" baseline="3000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***</a:t>
            </a:r>
            <a:r>
              <a:rPr lang="es-CO" sz="1500" b="1" kern="0" dirty="0">
                <a:solidFill>
                  <a:srgbClr val="0054BC"/>
                </a:solidFill>
                <a:latin typeface="Work Sans" pitchFamily="2" charset="77"/>
                <a:cs typeface="Arial" panose="020B0604020202020204" pitchFamily="34" charset="0"/>
                <a:sym typeface="Arial"/>
              </a:rPr>
              <a:t> y se han aprobado 7 acuerdos conciliatorios totales</a:t>
            </a:r>
          </a:p>
        </p:txBody>
      </p:sp>
      <p:pic>
        <p:nvPicPr>
          <p:cNvPr id="19" name="Imagen 18" descr="Imagen que contiene dibujo&#10;&#10;Descripción generada automáticamente">
            <a:extLst>
              <a:ext uri="{FF2B5EF4-FFF2-40B4-BE49-F238E27FC236}">
                <a16:creationId xmlns:a16="http://schemas.microsoft.com/office/drawing/2014/main" id="{6608F8C6-6F66-FD0A-CE91-39231B2A1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4037" y="1952828"/>
            <a:ext cx="707392" cy="71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18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43E1D387-FDBB-D182-E4ED-DB62A0738F7B}"/>
              </a:ext>
            </a:extLst>
          </p:cNvPr>
          <p:cNvSpPr txBox="1"/>
          <p:nvPr/>
        </p:nvSpPr>
        <p:spPr>
          <a:xfrm>
            <a:off x="2137143" y="1796902"/>
            <a:ext cx="5092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Avance Temas Sancionatorios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08881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2C5903C-617B-2BBD-07A9-C94C27B3977B}"/>
              </a:ext>
            </a:extLst>
          </p:cNvPr>
          <p:cNvSpPr/>
          <p:nvPr/>
        </p:nvSpPr>
        <p:spPr>
          <a:xfrm>
            <a:off x="0" y="499732"/>
            <a:ext cx="4274287" cy="465440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FF511BD-8C7B-8B75-4D20-FF183793C5ED}"/>
              </a:ext>
            </a:extLst>
          </p:cNvPr>
          <p:cNvSpPr/>
          <p:nvPr/>
        </p:nvSpPr>
        <p:spPr>
          <a:xfrm>
            <a:off x="0" y="303027"/>
            <a:ext cx="2987749" cy="531628"/>
          </a:xfrm>
          <a:prstGeom prst="roundRect">
            <a:avLst/>
          </a:prstGeom>
          <a:solidFill>
            <a:srgbClr val="5AA2AE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96681" tIns="0" rIns="196681" bIns="0" numCol="1" spcCol="1270" anchor="ctr" anchorCtr="0">
            <a:noAutofit/>
          </a:bodyPr>
          <a:lstStyle/>
          <a:p>
            <a:pPr algn="ctr"/>
            <a:r>
              <a:rPr lang="es-CO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Sanciones Impuestas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0A6AB7A-4794-7DD1-AB53-87C0EEB7F64A}"/>
              </a:ext>
            </a:extLst>
          </p:cNvPr>
          <p:cNvGrpSpPr/>
          <p:nvPr/>
        </p:nvGrpSpPr>
        <p:grpSpPr>
          <a:xfrm>
            <a:off x="160545" y="1977776"/>
            <a:ext cx="865319" cy="683355"/>
            <a:chOff x="540419" y="1797970"/>
            <a:chExt cx="576000" cy="576000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277400D3-3F4A-CD2A-975A-B7AD85160A84}"/>
                </a:ext>
              </a:extLst>
            </p:cNvPr>
            <p:cNvSpPr/>
            <p:nvPr/>
          </p:nvSpPr>
          <p:spPr>
            <a:xfrm>
              <a:off x="597045" y="1876247"/>
              <a:ext cx="462748" cy="453554"/>
            </a:xfrm>
            <a:prstGeom prst="ellipse">
              <a:avLst/>
            </a:prstGeom>
            <a:solidFill>
              <a:srgbClr val="6699FF"/>
            </a:solidFill>
            <a:ln w="28575"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DC44F6D7-3B03-27A4-DDCA-AF1C9F33B3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19" y="1797970"/>
              <a:ext cx="576000" cy="576000"/>
            </a:xfrm>
            <a:prstGeom prst="rect">
              <a:avLst/>
            </a:prstGeom>
          </p:spPr>
        </p:pic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56BC97EC-CEFE-D61E-9996-0373F928D63A}"/>
              </a:ext>
            </a:extLst>
          </p:cNvPr>
          <p:cNvGrpSpPr/>
          <p:nvPr/>
        </p:nvGrpSpPr>
        <p:grpSpPr>
          <a:xfrm>
            <a:off x="102104" y="2877677"/>
            <a:ext cx="945026" cy="683355"/>
            <a:chOff x="527427" y="1605773"/>
            <a:chExt cx="605034" cy="605034"/>
          </a:xfrm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F4DAD018-4ADA-FFDD-798E-122C66952612}"/>
                </a:ext>
              </a:extLst>
            </p:cNvPr>
            <p:cNvSpPr/>
            <p:nvPr/>
          </p:nvSpPr>
          <p:spPr>
            <a:xfrm>
              <a:off x="613087" y="1690461"/>
              <a:ext cx="462748" cy="453554"/>
            </a:xfrm>
            <a:prstGeom prst="ellipse">
              <a:avLst/>
            </a:prstGeom>
            <a:solidFill>
              <a:srgbClr val="6699FF"/>
            </a:solidFill>
            <a:ln w="28575"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60FF45F1-4236-F8E7-451E-081792E4E3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427" y="1605773"/>
              <a:ext cx="605034" cy="605034"/>
            </a:xfrm>
            <a:prstGeom prst="rect">
              <a:avLst/>
            </a:prstGeom>
          </p:spPr>
        </p:pic>
      </p:grp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BA0132D2-8469-1D3F-8E9B-FADB524C3D6A}"/>
              </a:ext>
            </a:extLst>
          </p:cNvPr>
          <p:cNvSpPr/>
          <p:nvPr/>
        </p:nvSpPr>
        <p:spPr>
          <a:xfrm>
            <a:off x="4572000" y="760227"/>
            <a:ext cx="4305120" cy="103667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spcFirstLastPara="0" vert="horz" wrap="square" lIns="196681" tIns="0" rIns="196681" bIns="0" numCol="1" spcCol="1270" anchor="ctr" anchorCtr="0">
            <a:noAutofit/>
          </a:bodyPr>
          <a:lstStyle/>
          <a:p>
            <a:pPr algn="ctr"/>
            <a:r>
              <a:rPr lang="es-CO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Valor total Sanciones Impuestas: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COP: $188.769.873.690,81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USD $2,.326.130,67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EE20068E-92D0-D55F-8192-20FF5851A4E5}"/>
              </a:ext>
            </a:extLst>
          </p:cNvPr>
          <p:cNvSpPr/>
          <p:nvPr/>
        </p:nvSpPr>
        <p:spPr>
          <a:xfrm>
            <a:off x="4635795" y="1905887"/>
            <a:ext cx="4177529" cy="2540784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196681" tIns="0" rIns="196681" bIns="0" numCol="1" spcCol="1270" anchor="ctr" anchorCtr="0">
            <a:noAutofit/>
          </a:bodyPr>
          <a:lstStyle/>
          <a:p>
            <a:pPr algn="ctr"/>
            <a:endParaRPr lang="es-CO" sz="1800" dirty="0">
              <a:solidFill>
                <a:srgbClr val="005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CO" sz="1800" dirty="0">
                <a:solidFill>
                  <a:srgbClr val="0054B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FUNCIÓN CONMINATORIA DEL 81%.</a:t>
            </a:r>
          </a:p>
          <a:p>
            <a:pPr algn="ctr"/>
            <a:endParaRPr lang="es-CO" sz="1800" dirty="0">
              <a:solidFill>
                <a:srgbClr val="005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CO" sz="1800" dirty="0">
                <a:solidFill>
                  <a:srgbClr val="0054B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endParaRPr lang="es-CO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CO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CO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CO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CO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CO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523C304-D440-3CAB-0BF7-CDE99D155358}"/>
              </a:ext>
            </a:extLst>
          </p:cNvPr>
          <p:cNvSpPr txBox="1"/>
          <p:nvPr/>
        </p:nvSpPr>
        <p:spPr>
          <a:xfrm>
            <a:off x="1047130" y="1278564"/>
            <a:ext cx="279122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i="0" u="none" strike="noStrike" dirty="0">
                <a:solidFill>
                  <a:srgbClr val="0054BC"/>
                </a:solidFill>
                <a:effectLst/>
                <a:latin typeface="Calibri" panose="020F0502020204030204" pitchFamily="34" charset="0"/>
              </a:rPr>
              <a:t>$ 67.182.391.974</a:t>
            </a:r>
          </a:p>
          <a:p>
            <a:r>
              <a:rPr lang="es-CO" b="1" dirty="0">
                <a:solidFill>
                  <a:srgbClr val="0054BC"/>
                </a:solidFill>
                <a:latin typeface="Calibri" panose="020F0502020204030204" pitchFamily="34" charset="0"/>
              </a:rPr>
              <a:t>Proyectos Carreteros 8 Sanciones</a:t>
            </a:r>
            <a:endParaRPr lang="es-CO" b="1" i="0" u="none" strike="noStrike" dirty="0">
              <a:solidFill>
                <a:srgbClr val="0054BC"/>
              </a:solidFill>
              <a:effectLst/>
              <a:latin typeface="Calibri" panose="020F0502020204030204" pitchFamily="34" charset="0"/>
            </a:endParaRPr>
          </a:p>
          <a:p>
            <a:r>
              <a:rPr lang="es-CO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886ED3B-B64C-53FA-A961-98857CEF16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753" y="3705819"/>
            <a:ext cx="722784" cy="740852"/>
          </a:xfrm>
          <a:prstGeom prst="ellipse">
            <a:avLst/>
          </a:prstGeom>
          <a:ln w="31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8" name="Picture 3" descr="page72image3051340944">
            <a:extLst>
              <a:ext uri="{FF2B5EF4-FFF2-40B4-BE49-F238E27FC236}">
                <a16:creationId xmlns:a16="http://schemas.microsoft.com/office/drawing/2014/main" id="{4E19A538-4D34-4B8C-9A35-350172DF9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29" y="1160914"/>
            <a:ext cx="774126" cy="69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5FB5E9E9-929C-5091-48FC-F0D2B3AE09BD}"/>
              </a:ext>
            </a:extLst>
          </p:cNvPr>
          <p:cNvSpPr txBox="1"/>
          <p:nvPr/>
        </p:nvSpPr>
        <p:spPr>
          <a:xfrm>
            <a:off x="1132198" y="2078121"/>
            <a:ext cx="279122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i="0" u="none" strike="noStrike" dirty="0">
                <a:solidFill>
                  <a:srgbClr val="0054BC"/>
                </a:solidFill>
                <a:effectLst/>
                <a:latin typeface="Calibri" panose="020F0502020204030204" pitchFamily="34" charset="0"/>
              </a:rPr>
              <a:t>USD $2,.326.130,67</a:t>
            </a:r>
          </a:p>
          <a:p>
            <a:r>
              <a:rPr lang="es-CO" b="1" dirty="0">
                <a:solidFill>
                  <a:srgbClr val="0054BC"/>
                </a:solidFill>
                <a:latin typeface="Calibri" panose="020F0502020204030204" pitchFamily="34" charset="0"/>
              </a:rPr>
              <a:t>Proyectos Portuarios 13 Sanciones</a:t>
            </a:r>
            <a:endParaRPr lang="es-CO" b="1" i="0" u="none" strike="noStrike" dirty="0">
              <a:solidFill>
                <a:srgbClr val="0054BC"/>
              </a:solidFill>
              <a:effectLst/>
              <a:latin typeface="Calibri" panose="020F0502020204030204" pitchFamily="34" charset="0"/>
            </a:endParaRPr>
          </a:p>
          <a:p>
            <a:r>
              <a:rPr lang="es-CO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s-CO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4E9F8D0-1051-4866-0245-229A9A3DE8FF}"/>
              </a:ext>
            </a:extLst>
          </p:cNvPr>
          <p:cNvSpPr txBox="1"/>
          <p:nvPr/>
        </p:nvSpPr>
        <p:spPr>
          <a:xfrm>
            <a:off x="1132197" y="2930041"/>
            <a:ext cx="285458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i="0" u="none" strike="noStrike" dirty="0">
                <a:solidFill>
                  <a:srgbClr val="0054BC"/>
                </a:solidFill>
                <a:effectLst/>
                <a:latin typeface="Calibri" panose="020F0502020204030204" pitchFamily="34" charset="0"/>
              </a:rPr>
              <a:t>$ 21.223.762.230,81</a:t>
            </a:r>
          </a:p>
          <a:p>
            <a:r>
              <a:rPr lang="es-CO" b="1" dirty="0">
                <a:solidFill>
                  <a:srgbClr val="0054BC"/>
                </a:solidFill>
                <a:latin typeface="Calibri" panose="020F0502020204030204" pitchFamily="34" charset="0"/>
              </a:rPr>
              <a:t>Proyectos Aeroportuarios 1 Sanción</a:t>
            </a:r>
            <a:endParaRPr lang="es-CO" b="1" i="0" u="none" strike="noStrike" dirty="0">
              <a:solidFill>
                <a:srgbClr val="0054BC"/>
              </a:solidFill>
              <a:effectLst/>
              <a:latin typeface="Calibri" panose="020F0502020204030204" pitchFamily="34" charset="0"/>
            </a:endParaRPr>
          </a:p>
          <a:p>
            <a:r>
              <a:rPr lang="es-CO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s-CO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907F964-047A-DDCC-59A8-EE4FD2B6FA97}"/>
              </a:ext>
            </a:extLst>
          </p:cNvPr>
          <p:cNvSpPr txBox="1"/>
          <p:nvPr/>
        </p:nvSpPr>
        <p:spPr>
          <a:xfrm>
            <a:off x="1132196" y="3808304"/>
            <a:ext cx="279122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i="0" u="none" strike="noStrike" dirty="0">
                <a:solidFill>
                  <a:srgbClr val="0054BC"/>
                </a:solidFill>
                <a:effectLst/>
                <a:latin typeface="Calibri" panose="020F0502020204030204" pitchFamily="34" charset="0"/>
              </a:rPr>
              <a:t>$ </a:t>
            </a:r>
            <a:r>
              <a:rPr lang="es-CO" b="1" dirty="0">
                <a:solidFill>
                  <a:srgbClr val="0054BC"/>
                </a:solidFill>
                <a:latin typeface="Calibri" panose="020F0502020204030204" pitchFamily="34" charset="0"/>
              </a:rPr>
              <a:t>100.363.719.486</a:t>
            </a:r>
            <a:endParaRPr lang="es-CO" b="1" i="0" u="none" strike="noStrike" dirty="0">
              <a:solidFill>
                <a:srgbClr val="0054BC"/>
              </a:solidFill>
              <a:effectLst/>
              <a:latin typeface="Calibri" panose="020F0502020204030204" pitchFamily="34" charset="0"/>
            </a:endParaRPr>
          </a:p>
          <a:p>
            <a:r>
              <a:rPr lang="es-CO" b="1" dirty="0">
                <a:solidFill>
                  <a:srgbClr val="0054BC"/>
                </a:solidFill>
                <a:latin typeface="Calibri" panose="020F0502020204030204" pitchFamily="34" charset="0"/>
              </a:rPr>
              <a:t>Proyectos Férreos 2 Sanciones</a:t>
            </a:r>
            <a:endParaRPr lang="es-CO" b="1" i="0" u="none" strike="noStrike" dirty="0">
              <a:solidFill>
                <a:srgbClr val="0054BC"/>
              </a:solidFill>
              <a:effectLst/>
              <a:latin typeface="Calibri" panose="020F0502020204030204" pitchFamily="34" charset="0"/>
            </a:endParaRPr>
          </a:p>
          <a:p>
            <a:r>
              <a:rPr lang="es-CO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5E5674B-73BD-4111-5F74-EB662332609D}"/>
              </a:ext>
            </a:extLst>
          </p:cNvPr>
          <p:cNvSpPr txBox="1"/>
          <p:nvPr/>
        </p:nvSpPr>
        <p:spPr>
          <a:xfrm>
            <a:off x="330676" y="4608523"/>
            <a:ext cx="3507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>
                <a:solidFill>
                  <a:schemeClr val="tx2">
                    <a:lumMod val="75000"/>
                  </a:schemeClr>
                </a:solidFill>
              </a:rPr>
              <a:t>* No incluye sanciones en contratos no misionales.</a:t>
            </a:r>
          </a:p>
        </p:txBody>
      </p:sp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C3BDA572-B981-464D-8349-72EEE7355E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390871"/>
              </p:ext>
            </p:extLst>
          </p:nvPr>
        </p:nvGraphicFramePr>
        <p:xfrm>
          <a:off x="4724939" y="2565105"/>
          <a:ext cx="3961861" cy="181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84167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43E1D387-FDBB-D182-E4ED-DB62A0738F7B}"/>
              </a:ext>
            </a:extLst>
          </p:cNvPr>
          <p:cNvSpPr txBox="1"/>
          <p:nvPr/>
        </p:nvSpPr>
        <p:spPr>
          <a:xfrm>
            <a:off x="1626781" y="1552354"/>
            <a:ext cx="56033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/>
              <a:t>Apoyo Jurídico en la Gestión Contractual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4258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CB6B4345-1BC8-0BD1-F5B9-E6D72B915055}"/>
              </a:ext>
            </a:extLst>
          </p:cNvPr>
          <p:cNvSpPr/>
          <p:nvPr/>
        </p:nvSpPr>
        <p:spPr>
          <a:xfrm>
            <a:off x="0" y="0"/>
            <a:ext cx="2012633" cy="5143500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CO" sz="1800" b="1" i="0" u="none" strike="noStrike" baseline="0">
                <a:solidFill>
                  <a:srgbClr val="FFFFFF"/>
                </a:solidFill>
                <a:latin typeface="WorkSans-Bold"/>
              </a:rPr>
              <a:t>REACTIVACIÓN DE PROYECTOS</a:t>
            </a:r>
          </a:p>
          <a:p>
            <a:pPr algn="l"/>
            <a:r>
              <a:rPr lang="es-MX" sz="1800" b="1" i="0" u="none" strike="noStrike" baseline="0">
                <a:solidFill>
                  <a:srgbClr val="FFFFFF"/>
                </a:solidFill>
                <a:latin typeface="WorkSans-Bold"/>
              </a:rPr>
              <a:t>CON APOYO DE GESTIÓN JURÍDICA</a:t>
            </a: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880159B-DAA9-5E32-DF66-540F8BA3986B}"/>
              </a:ext>
            </a:extLst>
          </p:cNvPr>
          <p:cNvSpPr/>
          <p:nvPr/>
        </p:nvSpPr>
        <p:spPr>
          <a:xfrm rot="2700000">
            <a:off x="1797350" y="2339970"/>
            <a:ext cx="311888" cy="311888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C5BDCE9-81B3-8E04-7704-92D34722A515}"/>
              </a:ext>
            </a:extLst>
          </p:cNvPr>
          <p:cNvSpPr/>
          <p:nvPr/>
        </p:nvSpPr>
        <p:spPr>
          <a:xfrm>
            <a:off x="2402957" y="677747"/>
            <a:ext cx="6602819" cy="363633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  <a:p>
            <a:pPr algn="just"/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Transacción Puente Chirajara. 27 de noviembre de 2018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Conciliación </a:t>
            </a:r>
            <a:r>
              <a:rPr lang="es-CO" dirty="0" err="1"/>
              <a:t>Cambao</a:t>
            </a:r>
            <a:r>
              <a:rPr lang="es-CO" dirty="0"/>
              <a:t> Manizales. 18 de septiembre de 2019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Malla Vial del Meta.  Laudo 28 de febrero de 2019. Otrosí No.10 8 de enero de 2021.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 err="1"/>
              <a:t>Chirajara</a:t>
            </a:r>
            <a:r>
              <a:rPr lang="es-CO" dirty="0"/>
              <a:t> – Fundadores: Otrosí 5 del 29 de abril de 2019. Sustitución de inversiones.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Ruta del Sol 3. Normalización del Contrato y Otrosí 10 </a:t>
            </a:r>
            <a:r>
              <a:rPr lang="es-MX" dirty="0"/>
              <a:t>20 de febrero de 2020.</a:t>
            </a:r>
            <a:r>
              <a:rPr lang="es-CO" dirty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Transacción Magdalena 2. Otrosí 8 del 11 de mayo de 2020.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Conciliación Ruta Caribe 2 – Adjudicación 23 de julio de 2021.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Santana Mocoa Neiva Otrosíes 9 y 10 de Normalización del contrato. 2 de julio de 2021.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Popayán Santander de Quilichao. Recomposición accionaria del Concesionario y Otrosí 6 15 de junio de 2022.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Culminación de los procesos relacionados con Ruta del Sol 2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</p:txBody>
      </p:sp>
      <p:pic>
        <p:nvPicPr>
          <p:cNvPr id="7" name="Picture 3" descr="page72image3051340944">
            <a:extLst>
              <a:ext uri="{FF2B5EF4-FFF2-40B4-BE49-F238E27FC236}">
                <a16:creationId xmlns:a16="http://schemas.microsoft.com/office/drawing/2014/main" id="{DE1E1E75-2102-38BE-D5DD-2783CCBD9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773" y="93626"/>
            <a:ext cx="1130300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741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CB6B4345-1BC8-0BD1-F5B9-E6D72B915055}"/>
              </a:ext>
            </a:extLst>
          </p:cNvPr>
          <p:cNvSpPr/>
          <p:nvPr/>
        </p:nvSpPr>
        <p:spPr>
          <a:xfrm>
            <a:off x="0" y="0"/>
            <a:ext cx="2012633" cy="5143500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CO" sz="1800" b="1" i="0" u="none" strike="noStrike" baseline="0" dirty="0">
                <a:solidFill>
                  <a:srgbClr val="FFFFFF"/>
                </a:solidFill>
                <a:latin typeface="WorkSans-Bold"/>
              </a:rPr>
              <a:t>REACTIVACIÓN DE PROYECTOS</a:t>
            </a:r>
          </a:p>
          <a:p>
            <a:pPr algn="l"/>
            <a:r>
              <a:rPr lang="es-MX" sz="1800" b="1" i="0" u="none" strike="noStrike" baseline="0" dirty="0">
                <a:solidFill>
                  <a:srgbClr val="FFFFFF"/>
                </a:solidFill>
                <a:latin typeface="WorkSans-Bold"/>
              </a:rPr>
              <a:t>CON APOYO DE GESTIÓN JURÍDICA</a:t>
            </a:r>
            <a:endParaRPr kumimoji="0" lang="es-ES_tradnl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880159B-DAA9-5E32-DF66-540F8BA3986B}"/>
              </a:ext>
            </a:extLst>
          </p:cNvPr>
          <p:cNvSpPr/>
          <p:nvPr/>
        </p:nvSpPr>
        <p:spPr>
          <a:xfrm rot="2700000">
            <a:off x="1797350" y="2339970"/>
            <a:ext cx="311888" cy="311888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C5BDCE9-81B3-8E04-7704-92D34722A515}"/>
              </a:ext>
            </a:extLst>
          </p:cNvPr>
          <p:cNvSpPr/>
          <p:nvPr/>
        </p:nvSpPr>
        <p:spPr>
          <a:xfrm>
            <a:off x="2402958" y="829340"/>
            <a:ext cx="6356994" cy="363633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  <a:p>
            <a:pPr algn="just"/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Conciliación transversal del </a:t>
            </a:r>
            <a:r>
              <a:rPr lang="es-CO" dirty="0" err="1"/>
              <a:t>Sisga</a:t>
            </a:r>
            <a:r>
              <a:rPr lang="es-CO" dirty="0"/>
              <a:t>. 29 de agosto de 2019.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/>
              <a:t>Antioquia </a:t>
            </a:r>
            <a:r>
              <a:rPr lang="es-CO" dirty="0"/>
              <a:t>Bolívar – Otrosí No 14. 19 de junio de 2019. Revisión alcance del contrato EER La Caimanera – Resolución 1575 ANLA que limitó la ejecución de la UF 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Neiva Espinal Girardot. Otrosí 8 30 de diciembre de 2019. División UF.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Bogotá – Girardot Otrosí 3 del 6 de agosto de 2020, Permitió la financiación del proyecto, al ampliar el plazo adicional sin sanciones.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Briceño Tunja Sogamoso. Cesión del contrato de concesión de CSS CONSTRUCTIRES S.A a BTS CONCESIONARIO SAS. 28 de octubre de 2020.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Ruta del Sol 1. Conciliación parcial. 2 de junio de 2022.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/>
              <a:t>Rumichaca Pasto. Otrosí 3 del 20 de febrero de 2018, </a:t>
            </a:r>
            <a:r>
              <a:rPr lang="es-MX" dirty="0"/>
              <a:t>plazo máximo para ingreso a Ipiales, Acta de Reglas de Desafectación del 4 de marzo de 2019, Otrosí </a:t>
            </a:r>
            <a:r>
              <a:rPr lang="es-CO" dirty="0"/>
              <a:t>7 del 27 de octubre de 2021, </a:t>
            </a:r>
            <a:r>
              <a:rPr lang="es-MX" dirty="0"/>
              <a:t>Sustitución de San Juan - Ipiales por Pasto Catambuco</a:t>
            </a:r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</p:txBody>
      </p:sp>
      <p:pic>
        <p:nvPicPr>
          <p:cNvPr id="7" name="Picture 3" descr="page72image3051340944">
            <a:extLst>
              <a:ext uri="{FF2B5EF4-FFF2-40B4-BE49-F238E27FC236}">
                <a16:creationId xmlns:a16="http://schemas.microsoft.com/office/drawing/2014/main" id="{DE1E1E75-2102-38BE-D5DD-2783CCBD9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773" y="93626"/>
            <a:ext cx="1130300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819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CB6B4345-1BC8-0BD1-F5B9-E6D72B915055}"/>
              </a:ext>
            </a:extLst>
          </p:cNvPr>
          <p:cNvSpPr/>
          <p:nvPr/>
        </p:nvSpPr>
        <p:spPr>
          <a:xfrm>
            <a:off x="0" y="0"/>
            <a:ext cx="2012633" cy="5143500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CO" sz="1800" b="1" i="0" u="none" strike="noStrike" baseline="0" dirty="0">
                <a:solidFill>
                  <a:srgbClr val="FFFFFF"/>
                </a:solidFill>
                <a:latin typeface="WorkSans-Bold"/>
              </a:rPr>
              <a:t>REACTIVACIÓN DE PROYECTOS</a:t>
            </a:r>
          </a:p>
          <a:p>
            <a:pPr algn="l"/>
            <a:r>
              <a:rPr lang="es-MX" sz="1800" b="1" i="0" u="none" strike="noStrike" baseline="0" dirty="0">
                <a:solidFill>
                  <a:srgbClr val="FFFFFF"/>
                </a:solidFill>
                <a:latin typeface="WorkSans-Bold"/>
              </a:rPr>
              <a:t>CON APOYO DE GESTIÓN JURÍDICA</a:t>
            </a:r>
            <a:endParaRPr kumimoji="0" lang="es-ES_tradnl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880159B-DAA9-5E32-DF66-540F8BA3986B}"/>
              </a:ext>
            </a:extLst>
          </p:cNvPr>
          <p:cNvSpPr/>
          <p:nvPr/>
        </p:nvSpPr>
        <p:spPr>
          <a:xfrm rot="2700000">
            <a:off x="1797350" y="2339970"/>
            <a:ext cx="311888" cy="311888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C5BDCE9-81B3-8E04-7704-92D34722A515}"/>
              </a:ext>
            </a:extLst>
          </p:cNvPr>
          <p:cNvSpPr/>
          <p:nvPr/>
        </p:nvSpPr>
        <p:spPr>
          <a:xfrm>
            <a:off x="2328530" y="753583"/>
            <a:ext cx="6549656" cy="363633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7D5C3EE7-3B35-4465-B140-72D00C84458A}"/>
              </a:ext>
            </a:extLst>
          </p:cNvPr>
          <p:cNvGrpSpPr/>
          <p:nvPr/>
        </p:nvGrpSpPr>
        <p:grpSpPr>
          <a:xfrm>
            <a:off x="2532694" y="927804"/>
            <a:ext cx="688971" cy="653683"/>
            <a:chOff x="572024" y="1100353"/>
            <a:chExt cx="576000" cy="576000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357A7F88-C271-4F1C-AE76-BCD87C97A817}"/>
                </a:ext>
              </a:extLst>
            </p:cNvPr>
            <p:cNvSpPr/>
            <p:nvPr/>
          </p:nvSpPr>
          <p:spPr>
            <a:xfrm>
              <a:off x="628650" y="1161576"/>
              <a:ext cx="462748" cy="453554"/>
            </a:xfrm>
            <a:prstGeom prst="ellipse">
              <a:avLst/>
            </a:prstGeom>
            <a:solidFill>
              <a:srgbClr val="6699FF"/>
            </a:solidFill>
            <a:ln w="28575"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92CA8621-49B4-4A5A-A9DE-64967C126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024" y="1100353"/>
              <a:ext cx="576000" cy="576000"/>
            </a:xfrm>
            <a:prstGeom prst="rect">
              <a:avLst/>
            </a:prstGeom>
          </p:spPr>
        </p:pic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99AD0319-8FC0-6EF3-0583-46E0536ABC7C}"/>
              </a:ext>
            </a:extLst>
          </p:cNvPr>
          <p:cNvSpPr txBox="1"/>
          <p:nvPr/>
        </p:nvSpPr>
        <p:spPr>
          <a:xfrm>
            <a:off x="3373244" y="927805"/>
            <a:ext cx="53454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err="1"/>
              <a:t>Mulaló</a:t>
            </a:r>
            <a:r>
              <a:rPr lang="es-CO" dirty="0"/>
              <a:t> Loboguerrero – Amigable Composición Fuerza Mayor Ambiental. Fecha 1 de julio de 2021.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Acuerdos 1 y 2 en el marco de las afectaciones generadas por el </a:t>
            </a:r>
            <a:r>
              <a:rPr lang="es-CO" dirty="0" err="1"/>
              <a:t>Covid</a:t>
            </a:r>
            <a:r>
              <a:rPr lang="es-CO" dirty="0"/>
              <a:t>. </a:t>
            </a:r>
            <a:r>
              <a:rPr lang="es-MX" dirty="0"/>
              <a:t>Con acompañamiento de la ANDJE, Contraloría, Procuraduría y Secretaría de Transparencia y, la moderación de la CCI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A36A6DF-09ED-4E22-1AD6-58AC3EC41E69}"/>
              </a:ext>
            </a:extLst>
          </p:cNvPr>
          <p:cNvSpPr txBox="1"/>
          <p:nvPr/>
        </p:nvSpPr>
        <p:spPr>
          <a:xfrm>
            <a:off x="3373243" y="2245925"/>
            <a:ext cx="55049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Memorando de Entendimiento para Concesiones Aeroportuarias, en el marco de las afectaciones generadas por el </a:t>
            </a:r>
            <a:r>
              <a:rPr lang="es-CO" dirty="0" err="1"/>
              <a:t>Covid</a:t>
            </a:r>
            <a:r>
              <a:rPr lang="es-CO" dirty="0"/>
              <a:t>. </a:t>
            </a:r>
            <a:r>
              <a:rPr lang="es-MX" dirty="0"/>
              <a:t>Con acompañamiento de la ANDJE, Contraloría, Procuraduría y Secretaría de Transparencia y, la moderación de la CCI</a:t>
            </a:r>
            <a:endParaRPr lang="es-CO" dirty="0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E5D09734-D5D2-43A5-86EB-19023A08FEBA}"/>
              </a:ext>
            </a:extLst>
          </p:cNvPr>
          <p:cNvGrpSpPr/>
          <p:nvPr/>
        </p:nvGrpSpPr>
        <p:grpSpPr>
          <a:xfrm>
            <a:off x="2567444" y="2312800"/>
            <a:ext cx="688971" cy="653684"/>
            <a:chOff x="527427" y="1605773"/>
            <a:chExt cx="605034" cy="605034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7021298D-87BE-4E70-9B70-F6D1BD77FA46}"/>
                </a:ext>
              </a:extLst>
            </p:cNvPr>
            <p:cNvSpPr/>
            <p:nvPr/>
          </p:nvSpPr>
          <p:spPr>
            <a:xfrm>
              <a:off x="613087" y="1690461"/>
              <a:ext cx="462748" cy="453554"/>
            </a:xfrm>
            <a:prstGeom prst="ellipse">
              <a:avLst/>
            </a:prstGeom>
            <a:solidFill>
              <a:srgbClr val="6699FF"/>
            </a:solidFill>
            <a:ln w="28575"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261DD2A8-1B5B-47A7-8093-E85BF4FB7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427" y="1605773"/>
              <a:ext cx="605034" cy="605034"/>
            </a:xfrm>
            <a:prstGeom prst="rect">
              <a:avLst/>
            </a:prstGeom>
          </p:spPr>
        </p:pic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64D40C74-B91B-F5E9-A4E6-3295A703A527}"/>
              </a:ext>
            </a:extLst>
          </p:cNvPr>
          <p:cNvGrpSpPr/>
          <p:nvPr/>
        </p:nvGrpSpPr>
        <p:grpSpPr>
          <a:xfrm>
            <a:off x="2567444" y="3556867"/>
            <a:ext cx="805799" cy="573214"/>
            <a:chOff x="540419" y="1797970"/>
            <a:chExt cx="576000" cy="576000"/>
          </a:xfrm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9C7184A6-3055-C73B-A3C7-3BB85E0529F8}"/>
                </a:ext>
              </a:extLst>
            </p:cNvPr>
            <p:cNvSpPr/>
            <p:nvPr/>
          </p:nvSpPr>
          <p:spPr>
            <a:xfrm>
              <a:off x="597045" y="1876247"/>
              <a:ext cx="462748" cy="453554"/>
            </a:xfrm>
            <a:prstGeom prst="ellipse">
              <a:avLst/>
            </a:prstGeom>
            <a:solidFill>
              <a:srgbClr val="6699FF"/>
            </a:solidFill>
            <a:ln w="28575"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2C40C9DD-82FA-A36F-05D6-B72353E8D0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19" y="1797970"/>
              <a:ext cx="576000" cy="576000"/>
            </a:xfrm>
            <a:prstGeom prst="rect">
              <a:avLst/>
            </a:prstGeom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FD4BE4C-3E63-8244-CEC3-68E693E379F2}"/>
              </a:ext>
            </a:extLst>
          </p:cNvPr>
          <p:cNvSpPr txBox="1"/>
          <p:nvPr/>
        </p:nvSpPr>
        <p:spPr>
          <a:xfrm>
            <a:off x="3410853" y="3391417"/>
            <a:ext cx="530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Laudo de Sociedad Portuaria Regional de Buenaventura – 16 de febrero de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Prorroga Compas Buenaventura.</a:t>
            </a:r>
          </a:p>
        </p:txBody>
      </p:sp>
    </p:spTree>
    <p:extLst>
      <p:ext uri="{BB962C8B-B14F-4D97-AF65-F5344CB8AC3E}">
        <p14:creationId xmlns:p14="http://schemas.microsoft.com/office/powerpoint/2010/main" val="2896124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ángulo 15">
            <a:extLst>
              <a:ext uri="{FF2B5EF4-FFF2-40B4-BE49-F238E27FC236}">
                <a16:creationId xmlns:a16="http://schemas.microsoft.com/office/drawing/2014/main" id="{47C9283C-468D-4410-97C2-F1726AB862F6}"/>
              </a:ext>
            </a:extLst>
          </p:cNvPr>
          <p:cNvSpPr/>
          <p:nvPr/>
        </p:nvSpPr>
        <p:spPr>
          <a:xfrm>
            <a:off x="7203989" y="4395602"/>
            <a:ext cx="1940011" cy="646331"/>
          </a:xfrm>
          <a:prstGeom prst="rect">
            <a:avLst/>
          </a:prstGeom>
          <a:solidFill>
            <a:srgbClr val="DC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8AAD775-5C72-4935-AD94-ADECA2B22659}"/>
              </a:ext>
            </a:extLst>
          </p:cNvPr>
          <p:cNvSpPr txBox="1"/>
          <p:nvPr/>
        </p:nvSpPr>
        <p:spPr>
          <a:xfrm>
            <a:off x="2068599" y="2202322"/>
            <a:ext cx="50068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pPr algn="ctr"/>
            <a:r>
              <a:rPr lang="es-CO" sz="3200" dirty="0"/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3356185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86AC3645-986B-CD39-8BDF-E4B6D02659C9}"/>
              </a:ext>
            </a:extLst>
          </p:cNvPr>
          <p:cNvSpPr txBox="1"/>
          <p:nvPr/>
        </p:nvSpPr>
        <p:spPr>
          <a:xfrm>
            <a:off x="1499191" y="1186755"/>
            <a:ext cx="63263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/>
              <a:t>Avances jurídicos en estructuración y adjudicación de APP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631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0"/>
            <a:ext cx="2012633" cy="5143500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3" name="Google Shape;202;p26">
            <a:extLst>
              <a:ext uri="{FF2B5EF4-FFF2-40B4-BE49-F238E27FC236}">
                <a16:creationId xmlns:a16="http://schemas.microsoft.com/office/drawing/2014/main" id="{91A4FBFC-B50C-FD4F-9438-4753FE651C63}"/>
              </a:ext>
            </a:extLst>
          </p:cNvPr>
          <p:cNvSpPr txBox="1">
            <a:spLocks/>
          </p:cNvSpPr>
          <p:nvPr/>
        </p:nvSpPr>
        <p:spPr bwMode="auto">
          <a:xfrm>
            <a:off x="248307" y="1814571"/>
            <a:ext cx="1729349" cy="13626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vert="horz" wrap="square" lIns="68575" tIns="34275" rIns="68575" bIns="3427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+mj-lt"/>
                <a:ea typeface="Work Sans Light Roman"/>
                <a:cs typeface="Work Sans Light Roman"/>
                <a:sym typeface="Work Sans Light"/>
              </a:defRPr>
            </a:lvl1pPr>
            <a:lvl2pPr lvl="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lvl="2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lvl="3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lvl="4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tabLst/>
              <a:defRPr/>
            </a:pPr>
            <a:r>
              <a:rPr lang="es-CO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Estandarización de Contratos</a:t>
            </a:r>
            <a:endParaRPr kumimoji="0" lang="es-CO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Work Sans Light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EDD6BA1-27CD-3B7A-0FB9-E52F9F7BDF50}"/>
              </a:ext>
            </a:extLst>
          </p:cNvPr>
          <p:cNvCxnSpPr>
            <a:cxnSpLocks/>
          </p:cNvCxnSpPr>
          <p:nvPr/>
        </p:nvCxnSpPr>
        <p:spPr>
          <a:xfrm>
            <a:off x="305014" y="2049209"/>
            <a:ext cx="850391" cy="0"/>
          </a:xfrm>
          <a:prstGeom prst="line">
            <a:avLst/>
          </a:prstGeom>
          <a:ln w="38100">
            <a:solidFill>
              <a:srgbClr val="33A5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">
            <a:extLst>
              <a:ext uri="{FF2B5EF4-FFF2-40B4-BE49-F238E27FC236}">
                <a16:creationId xmlns:a16="http://schemas.microsoft.com/office/drawing/2014/main" id="{89B1BD0D-55A4-81FF-2246-11D021356F9D}"/>
              </a:ext>
            </a:extLst>
          </p:cNvPr>
          <p:cNvSpPr/>
          <p:nvPr/>
        </p:nvSpPr>
        <p:spPr>
          <a:xfrm>
            <a:off x="2483427" y="931616"/>
            <a:ext cx="5652655" cy="393815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kumimoji="0" lang="es-MX" sz="13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sp>
        <p:nvSpPr>
          <p:cNvPr id="7" name="Rectángulo 6"/>
          <p:cNvSpPr/>
          <p:nvPr/>
        </p:nvSpPr>
        <p:spPr>
          <a:xfrm rot="2700000">
            <a:off x="1797350" y="2339970"/>
            <a:ext cx="311888" cy="311888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5C7D3D33-E505-BA7C-53C8-36906B7AA739}"/>
              </a:ext>
            </a:extLst>
          </p:cNvPr>
          <p:cNvGraphicFramePr/>
          <p:nvPr/>
        </p:nvGraphicFramePr>
        <p:xfrm>
          <a:off x="2319591" y="148856"/>
          <a:ext cx="6576102" cy="499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45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0"/>
            <a:ext cx="2012633" cy="5143500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3" name="Google Shape;202;p26">
            <a:extLst>
              <a:ext uri="{FF2B5EF4-FFF2-40B4-BE49-F238E27FC236}">
                <a16:creationId xmlns:a16="http://schemas.microsoft.com/office/drawing/2014/main" id="{91A4FBFC-B50C-FD4F-9438-4753FE651C63}"/>
              </a:ext>
            </a:extLst>
          </p:cNvPr>
          <p:cNvSpPr txBox="1">
            <a:spLocks/>
          </p:cNvSpPr>
          <p:nvPr/>
        </p:nvSpPr>
        <p:spPr bwMode="auto">
          <a:xfrm>
            <a:off x="248307" y="1814571"/>
            <a:ext cx="1729349" cy="13626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vert="horz" wrap="square" lIns="68575" tIns="34275" rIns="68575" bIns="3427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+mj-lt"/>
                <a:ea typeface="Work Sans Light Roman"/>
                <a:cs typeface="Work Sans Light Roman"/>
                <a:sym typeface="Work Sans Light"/>
              </a:defRPr>
            </a:lvl1pPr>
            <a:lvl2pPr lvl="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lvl="2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lvl="3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lvl="4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tabLst/>
              <a:defRPr/>
            </a:pPr>
            <a:r>
              <a:rPr lang="es-CO" sz="1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Estandarización de Contratos</a:t>
            </a:r>
            <a:endParaRPr kumimoji="0" lang="es-CO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Work Sans Light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EDD6BA1-27CD-3B7A-0FB9-E52F9F7BDF50}"/>
              </a:ext>
            </a:extLst>
          </p:cNvPr>
          <p:cNvCxnSpPr>
            <a:cxnSpLocks/>
          </p:cNvCxnSpPr>
          <p:nvPr/>
        </p:nvCxnSpPr>
        <p:spPr>
          <a:xfrm>
            <a:off x="305014" y="2049209"/>
            <a:ext cx="850391" cy="0"/>
          </a:xfrm>
          <a:prstGeom prst="line">
            <a:avLst/>
          </a:prstGeom>
          <a:ln w="38100">
            <a:solidFill>
              <a:srgbClr val="33A5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">
            <a:extLst>
              <a:ext uri="{FF2B5EF4-FFF2-40B4-BE49-F238E27FC236}">
                <a16:creationId xmlns:a16="http://schemas.microsoft.com/office/drawing/2014/main" id="{89B1BD0D-55A4-81FF-2246-11D021356F9D}"/>
              </a:ext>
            </a:extLst>
          </p:cNvPr>
          <p:cNvSpPr/>
          <p:nvPr/>
        </p:nvSpPr>
        <p:spPr>
          <a:xfrm>
            <a:off x="2483427" y="931616"/>
            <a:ext cx="5652655" cy="393815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kumimoji="0" lang="es-MX" sz="13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sp>
        <p:nvSpPr>
          <p:cNvPr id="7" name="Rectángulo 6"/>
          <p:cNvSpPr/>
          <p:nvPr/>
        </p:nvSpPr>
        <p:spPr>
          <a:xfrm rot="2700000">
            <a:off x="1797350" y="2339970"/>
            <a:ext cx="311888" cy="311888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5C7D3D33-E505-BA7C-53C8-36906B7AA7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740599"/>
              </p:ext>
            </p:extLst>
          </p:nvPr>
        </p:nvGraphicFramePr>
        <p:xfrm>
          <a:off x="2319591" y="148856"/>
          <a:ext cx="6576102" cy="499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42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E18E3AE-E70D-8734-879C-E4EAAB927768}"/>
              </a:ext>
            </a:extLst>
          </p:cNvPr>
          <p:cNvSpPr txBox="1"/>
          <p:nvPr/>
        </p:nvSpPr>
        <p:spPr>
          <a:xfrm>
            <a:off x="513661" y="1360331"/>
            <a:ext cx="738793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Fortalecimiento Institucional</a:t>
            </a:r>
          </a:p>
          <a:p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Consejo Directivo con miembros independientes</a:t>
            </a:r>
          </a:p>
          <a:p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Gobierno Corporativo</a:t>
            </a:r>
          </a:p>
          <a:p>
            <a:pPr marL="285750" indent="-285750">
              <a:buFontTx/>
              <a:buChar char="-"/>
            </a:pPr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Equilibrio e Interdisciplinariedad en la Toma de Decisiones</a:t>
            </a:r>
          </a:p>
          <a:p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Publicidad de la Información</a:t>
            </a:r>
          </a:p>
          <a:p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Estandarización de Pliegos y Contratos</a:t>
            </a:r>
          </a:p>
        </p:txBody>
      </p:sp>
      <p:pic>
        <p:nvPicPr>
          <p:cNvPr id="4" name="Gráfico 3" descr="Puzzle">
            <a:extLst>
              <a:ext uri="{FF2B5EF4-FFF2-40B4-BE49-F238E27FC236}">
                <a16:creationId xmlns:a16="http://schemas.microsoft.com/office/drawing/2014/main" id="{FDB0348C-B21B-0E2F-2133-4F62ECFED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80061" y="285750"/>
            <a:ext cx="4572000" cy="4572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DF2E03A-4A58-47E4-ABBB-262054F43AD4}"/>
              </a:ext>
            </a:extLst>
          </p:cNvPr>
          <p:cNvSpPr txBox="1"/>
          <p:nvPr/>
        </p:nvSpPr>
        <p:spPr>
          <a:xfrm>
            <a:off x="0" y="346567"/>
            <a:ext cx="5299113" cy="64633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Políticas Anticorrupción y Transparencia en los procesos de adjudicación de APP</a:t>
            </a:r>
          </a:p>
        </p:txBody>
      </p:sp>
    </p:spTree>
    <p:extLst>
      <p:ext uri="{BB962C8B-B14F-4D97-AF65-F5344CB8AC3E}">
        <p14:creationId xmlns:p14="http://schemas.microsoft.com/office/powerpoint/2010/main" val="473803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-11017" y="-33051"/>
            <a:ext cx="2012633" cy="5143500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id="{983A0D9E-FB0F-A919-81F9-603D4D2BC4B9}"/>
              </a:ext>
            </a:extLst>
          </p:cNvPr>
          <p:cNvSpPr/>
          <p:nvPr/>
        </p:nvSpPr>
        <p:spPr>
          <a:xfrm>
            <a:off x="5733023" y="906539"/>
            <a:ext cx="2939859" cy="130419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05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1. Etapa Prefactibilidad</a:t>
            </a: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05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05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2. Etapa de Factibilidad</a:t>
            </a: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05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05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3.1. Invitación a Manifestación de Interés y Selección Abreviada</a:t>
            </a: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s-MX" sz="105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05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3.2. Licitación Pública</a:t>
            </a:r>
          </a:p>
        </p:txBody>
      </p:sp>
      <p:sp>
        <p:nvSpPr>
          <p:cNvPr id="13" name="Google Shape;202;p26">
            <a:extLst>
              <a:ext uri="{FF2B5EF4-FFF2-40B4-BE49-F238E27FC236}">
                <a16:creationId xmlns:a16="http://schemas.microsoft.com/office/drawing/2014/main" id="{91A4FBFC-B50C-FD4F-9438-4753FE651C63}"/>
              </a:ext>
            </a:extLst>
          </p:cNvPr>
          <p:cNvSpPr txBox="1">
            <a:spLocks/>
          </p:cNvSpPr>
          <p:nvPr/>
        </p:nvSpPr>
        <p:spPr bwMode="auto">
          <a:xfrm>
            <a:off x="248307" y="1814571"/>
            <a:ext cx="1729349" cy="13626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vert="horz" wrap="square" lIns="68575" tIns="34275" rIns="68575" bIns="34275" numCol="1" anchor="ctr" anchorCtr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+mj-lt"/>
                <a:ea typeface="Work Sans Light Roman"/>
                <a:cs typeface="Work Sans Light Roman"/>
                <a:sym typeface="Work Sans Light"/>
              </a:defRPr>
            </a:lvl1pPr>
            <a:lvl2pPr lvl="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lvl="2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lvl="3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lvl="4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 panose="020B0604020202020204" pitchFamily="34" charset="0"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Work Sans Light"/>
              </a:rPr>
              <a:t>Proceso de Selección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Work Sans Light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EDD6BA1-27CD-3B7A-0FB9-E52F9F7BDF50}"/>
              </a:ext>
            </a:extLst>
          </p:cNvPr>
          <p:cNvCxnSpPr>
            <a:cxnSpLocks/>
          </p:cNvCxnSpPr>
          <p:nvPr/>
        </p:nvCxnSpPr>
        <p:spPr>
          <a:xfrm>
            <a:off x="305014" y="2049209"/>
            <a:ext cx="850391" cy="0"/>
          </a:xfrm>
          <a:prstGeom prst="line">
            <a:avLst/>
          </a:prstGeom>
          <a:ln w="38100">
            <a:solidFill>
              <a:srgbClr val="33A5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B4C9C7D-C1AA-57EB-FA83-F80E8BB63D6F}"/>
              </a:ext>
            </a:extLst>
          </p:cNvPr>
          <p:cNvSpPr txBox="1"/>
          <p:nvPr/>
        </p:nvSpPr>
        <p:spPr>
          <a:xfrm>
            <a:off x="2848820" y="387686"/>
            <a:ext cx="247161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Iniciativa Pública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89B1BD0D-55A4-81FF-2246-11D021356F9D}"/>
              </a:ext>
            </a:extLst>
          </p:cNvPr>
          <p:cNvSpPr/>
          <p:nvPr/>
        </p:nvSpPr>
        <p:spPr>
          <a:xfrm>
            <a:off x="2835006" y="932154"/>
            <a:ext cx="2482620" cy="8824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05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1. </a:t>
            </a: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Estructuración por parte de la entidad</a:t>
            </a:r>
            <a:endParaRPr kumimoji="0" lang="es-MX" sz="105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MX" sz="105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05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2. </a:t>
            </a:r>
            <a:r>
              <a:rPr kumimoji="0" lang="es-MX" sz="1050" b="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Licitación Pública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B4C9C7D-C1AA-57EB-FA83-F80E8BB63D6F}"/>
              </a:ext>
            </a:extLst>
          </p:cNvPr>
          <p:cNvSpPr txBox="1"/>
          <p:nvPr/>
        </p:nvSpPr>
        <p:spPr>
          <a:xfrm>
            <a:off x="5631072" y="375684"/>
            <a:ext cx="247161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Iniciativa Privada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cxnSp>
        <p:nvCxnSpPr>
          <p:cNvPr id="5" name="Conector recto 4"/>
          <p:cNvCxnSpPr>
            <a:cxnSpLocks/>
          </p:cNvCxnSpPr>
          <p:nvPr/>
        </p:nvCxnSpPr>
        <p:spPr>
          <a:xfrm>
            <a:off x="5320432" y="375684"/>
            <a:ext cx="0" cy="1899691"/>
          </a:xfrm>
          <a:prstGeom prst="line">
            <a:avLst/>
          </a:prstGeom>
          <a:ln w="9525">
            <a:solidFill>
              <a:srgbClr val="005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 rot="2700000">
            <a:off x="1797350" y="2339970"/>
            <a:ext cx="311888" cy="311888"/>
          </a:xfrm>
          <a:prstGeom prst="rect">
            <a:avLst/>
          </a:prstGeom>
          <a:solidFill>
            <a:srgbClr val="005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_tradnl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731B424-C558-61E0-2ED7-E6A0CC09A80F}"/>
              </a:ext>
            </a:extLst>
          </p:cNvPr>
          <p:cNvCxnSpPr>
            <a:cxnSpLocks/>
          </p:cNvCxnSpPr>
          <p:nvPr/>
        </p:nvCxnSpPr>
        <p:spPr>
          <a:xfrm flipH="1">
            <a:off x="2732809" y="2381614"/>
            <a:ext cx="5538355" cy="0"/>
          </a:xfrm>
          <a:prstGeom prst="line">
            <a:avLst/>
          </a:prstGeom>
          <a:ln w="9525">
            <a:solidFill>
              <a:srgbClr val="005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DBA49CD-739A-C06F-E011-3D1323026AA8}"/>
              </a:ext>
            </a:extLst>
          </p:cNvPr>
          <p:cNvSpPr txBox="1"/>
          <p:nvPr/>
        </p:nvSpPr>
        <p:spPr>
          <a:xfrm>
            <a:off x="3148445" y="2503450"/>
            <a:ext cx="42628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Medidas de Transparencia en Pliegos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241FD9F1-B1C7-B740-E65B-1C580912044E}"/>
              </a:ext>
            </a:extLst>
          </p:cNvPr>
          <p:cNvSpPr/>
          <p:nvPr/>
        </p:nvSpPr>
        <p:spPr>
          <a:xfrm>
            <a:off x="2537718" y="3164711"/>
            <a:ext cx="2568268" cy="157855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kumimoji="0" lang="es-MX" sz="1050" b="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Pacto de Transparencia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kumimoji="0" lang="es-MX" sz="105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Declaración de Beneficiarios Reales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lang="es-MX" sz="105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Diagrama de Estructura Organizacional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lang="es-MX" sz="105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Garantía de Seriedad de la Oferta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kumimoji="0" lang="es-MX" sz="105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34B76B23-C41C-7429-DCA7-B5A19DF0D354}"/>
              </a:ext>
            </a:extLst>
          </p:cNvPr>
          <p:cNvCxnSpPr>
            <a:cxnSpLocks/>
          </p:cNvCxnSpPr>
          <p:nvPr/>
        </p:nvCxnSpPr>
        <p:spPr>
          <a:xfrm>
            <a:off x="5320432" y="2951018"/>
            <a:ext cx="0" cy="1549420"/>
          </a:xfrm>
          <a:prstGeom prst="line">
            <a:avLst/>
          </a:prstGeom>
          <a:ln w="9525">
            <a:solidFill>
              <a:srgbClr val="005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">
            <a:extLst>
              <a:ext uri="{FF2B5EF4-FFF2-40B4-BE49-F238E27FC236}">
                <a16:creationId xmlns:a16="http://schemas.microsoft.com/office/drawing/2014/main" id="{F002C7C1-D057-727D-FBBA-08994E93B6D9}"/>
              </a:ext>
            </a:extLst>
          </p:cNvPr>
          <p:cNvSpPr/>
          <p:nvPr/>
        </p:nvSpPr>
        <p:spPr>
          <a:xfrm>
            <a:off x="5524820" y="3162035"/>
            <a:ext cx="2568268" cy="171235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kumimoji="0" lang="es-MX" sz="1050" b="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Solicitud de acompañamiento Veedurías y Entes de Control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kumimoji="0" lang="es-MX" sz="105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Firma Evaluadora Independiente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lang="es-MX" sz="105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Custodia Ofertas Económicas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lang="es-MX" sz="105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Urna de Cristal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lang="es-MX" sz="105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r>
              <a:rPr lang="es-MX" sz="1050" dirty="0">
                <a:solidFill>
                  <a:srgbClr val="0054BC"/>
                </a:solidFill>
                <a:latin typeface="Arial" charset="0"/>
                <a:ea typeface="Arial" charset="0"/>
                <a:cs typeface="Arial" charset="0"/>
              </a:rPr>
              <a:t>MRAN - UIAF</a:t>
            </a: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lang="es-MX" sz="1050" dirty="0">
              <a:solidFill>
                <a:srgbClr val="0054BC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AutoNum type="arabicPeriod"/>
              <a:tabLst/>
              <a:defRPr/>
            </a:pPr>
            <a:endParaRPr kumimoji="0" lang="es-MX" sz="105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652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8D7DDBBD-9DD0-A89E-998E-D48654E7516A}"/>
              </a:ext>
            </a:extLst>
          </p:cNvPr>
          <p:cNvSpPr/>
          <p:nvPr/>
        </p:nvSpPr>
        <p:spPr>
          <a:xfrm>
            <a:off x="352540" y="815248"/>
            <a:ext cx="8416887" cy="394813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endParaRPr lang="es-CO" dirty="0"/>
          </a:p>
          <a:p>
            <a:pPr marL="342900" indent="-342900" algn="just">
              <a:buAutoNum type="arabicPeriod"/>
            </a:pPr>
            <a:endParaRPr lang="es-CO" dirty="0"/>
          </a:p>
          <a:p>
            <a:pPr marL="342900" indent="-342900" algn="just">
              <a:buAutoNum type="arabicPeriod"/>
            </a:pPr>
            <a:endParaRPr lang="es-CO" dirty="0"/>
          </a:p>
          <a:p>
            <a:pPr marL="342900" indent="-342900" algn="just">
              <a:buAutoNum type="arabicPeriod"/>
            </a:pPr>
            <a:r>
              <a:rPr lang="es-CO" dirty="0"/>
              <a:t>Cuarto de información de referencia</a:t>
            </a:r>
          </a:p>
          <a:p>
            <a:pPr marL="342900" indent="-342900" algn="just">
              <a:buAutoNum type="arabicPeriod"/>
            </a:pPr>
            <a:r>
              <a:rPr lang="es-CO" dirty="0"/>
              <a:t>Inhabilidades, incompatibilidades y conflicto de interés</a:t>
            </a:r>
          </a:p>
          <a:p>
            <a:pPr marL="342900" indent="-342900" algn="just">
              <a:buAutoNum type="arabicPeriod"/>
            </a:pPr>
            <a:r>
              <a:rPr lang="es-CO" dirty="0"/>
              <a:t>Requisitos habilitantes (Subsanables)</a:t>
            </a:r>
          </a:p>
          <a:p>
            <a:pPr algn="just"/>
            <a:r>
              <a:rPr lang="es-MX" dirty="0"/>
              <a:t>	Capacidad Jurídica</a:t>
            </a:r>
          </a:p>
          <a:p>
            <a:pPr algn="just"/>
            <a:r>
              <a:rPr lang="es-MX" dirty="0"/>
              <a:t>	Experiencia en Inversión</a:t>
            </a:r>
          </a:p>
          <a:p>
            <a:pPr algn="just"/>
            <a:r>
              <a:rPr lang="es-MX" dirty="0"/>
              <a:t>	Capacidad Financiera (PN, CE, CCE)</a:t>
            </a:r>
          </a:p>
          <a:p>
            <a:pPr algn="just"/>
            <a:r>
              <a:rPr lang="es-CO" dirty="0"/>
              <a:t>4. Factores de selección (No subsanables)</a:t>
            </a:r>
          </a:p>
          <a:p>
            <a:pPr algn="just"/>
            <a:r>
              <a:rPr lang="es-CO" dirty="0"/>
              <a:t>	</a:t>
            </a:r>
            <a:r>
              <a:rPr lang="es-MX" dirty="0"/>
              <a:t>Oferta Económica (800 </a:t>
            </a:r>
            <a:r>
              <a:rPr lang="es-MX" dirty="0" err="1"/>
              <a:t>pts</a:t>
            </a:r>
            <a:r>
              <a:rPr lang="es-MX" dirty="0"/>
              <a:t>)</a:t>
            </a:r>
          </a:p>
          <a:p>
            <a:pPr algn="just"/>
            <a:r>
              <a:rPr lang="es-MX" dirty="0"/>
              <a:t>	Oferta Mano de Obra Local (50 </a:t>
            </a:r>
            <a:r>
              <a:rPr lang="es-MX" dirty="0" err="1"/>
              <a:t>pts</a:t>
            </a:r>
            <a:r>
              <a:rPr lang="es-MX" dirty="0"/>
              <a:t>)</a:t>
            </a:r>
          </a:p>
          <a:p>
            <a:pPr algn="just"/>
            <a:r>
              <a:rPr lang="es-MX" dirty="0"/>
              <a:t>	Apoyo Industria Nacional (100 </a:t>
            </a:r>
            <a:r>
              <a:rPr lang="es-MX" dirty="0" err="1"/>
              <a:t>pts</a:t>
            </a:r>
            <a:r>
              <a:rPr lang="es-MX" dirty="0"/>
              <a:t>)</a:t>
            </a:r>
          </a:p>
          <a:p>
            <a:pPr algn="just"/>
            <a:r>
              <a:rPr lang="es-MX" dirty="0"/>
              <a:t>	Factor de Calidad (40 </a:t>
            </a:r>
            <a:r>
              <a:rPr lang="es-MX" dirty="0" err="1"/>
              <a:t>pts</a:t>
            </a:r>
            <a:r>
              <a:rPr lang="es-MX" dirty="0"/>
              <a:t>)</a:t>
            </a:r>
          </a:p>
          <a:p>
            <a:pPr algn="just"/>
            <a:r>
              <a:rPr lang="es-MX" dirty="0"/>
              <a:t>	Trabajadores con Discapacidad (10 </a:t>
            </a:r>
            <a:r>
              <a:rPr lang="es-MX" dirty="0" err="1"/>
              <a:t>pts</a:t>
            </a:r>
            <a:r>
              <a:rPr lang="es-MX" dirty="0"/>
              <a:t>)</a:t>
            </a:r>
          </a:p>
          <a:p>
            <a:pPr algn="just"/>
            <a:r>
              <a:rPr lang="es-MX" dirty="0"/>
              <a:t>5. Inclusión de criterios de Desempate*</a:t>
            </a:r>
          </a:p>
          <a:p>
            <a:pPr algn="just"/>
            <a:r>
              <a:rPr lang="es-MX" dirty="0"/>
              <a:t>6. Implementación de un factor aleatorio en la fórmula para la determinación del método de asignación de puntaje de la oferta económica basado en la TRM *</a:t>
            </a:r>
          </a:p>
          <a:p>
            <a:pPr algn="just"/>
            <a:r>
              <a:rPr lang="es-MX" dirty="0"/>
              <a:t>7. Inclusión fórmulas adjudicación Colombia Compra Eficiente*.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B7C8B21-F6B4-75A1-FABF-A0C4855FB480}"/>
              </a:ext>
            </a:extLst>
          </p:cNvPr>
          <p:cNvGrpSpPr/>
          <p:nvPr/>
        </p:nvGrpSpPr>
        <p:grpSpPr>
          <a:xfrm>
            <a:off x="648210" y="476033"/>
            <a:ext cx="5686489" cy="619920"/>
            <a:chOff x="371680" y="59343"/>
            <a:chExt cx="5203531" cy="619920"/>
          </a:xfrm>
        </p:grpSpPr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97AB74C6-A997-583A-0995-A373EB8970CF}"/>
                </a:ext>
              </a:extLst>
            </p:cNvPr>
            <p:cNvSpPr/>
            <p:nvPr/>
          </p:nvSpPr>
          <p:spPr>
            <a:xfrm>
              <a:off x="371680" y="59343"/>
              <a:ext cx="5203531" cy="6199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ángulo: esquinas redondeadas 4">
              <a:extLst>
                <a:ext uri="{FF2B5EF4-FFF2-40B4-BE49-F238E27FC236}">
                  <a16:creationId xmlns:a16="http://schemas.microsoft.com/office/drawing/2014/main" id="{F40AD93B-4EB4-B78A-21D0-A266144C8E42}"/>
                </a:ext>
              </a:extLst>
            </p:cNvPr>
            <p:cNvSpPr txBox="1"/>
            <p:nvPr/>
          </p:nvSpPr>
          <p:spPr>
            <a:xfrm>
              <a:off x="401942" y="89605"/>
              <a:ext cx="5143007" cy="5593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681" tIns="0" rIns="196681" bIns="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21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Estandarización Pliegos de Condiciones - APP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542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">
            <a:extLst>
              <a:ext uri="{FF2B5EF4-FFF2-40B4-BE49-F238E27FC236}">
                <a16:creationId xmlns:a16="http://schemas.microsoft.com/office/drawing/2014/main" id="{89B1BD0D-55A4-81FF-2246-11D021356F9D}"/>
              </a:ext>
            </a:extLst>
          </p:cNvPr>
          <p:cNvSpPr/>
          <p:nvPr/>
        </p:nvSpPr>
        <p:spPr>
          <a:xfrm>
            <a:off x="2813728" y="1314285"/>
            <a:ext cx="5607245" cy="80391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b="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Ofertas deben ser iguales o superiores al 90% de la Media Aritmética con Mediana de las Ofertas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DBA49CD-739A-C06F-E011-3D1323026AA8}"/>
              </a:ext>
            </a:extLst>
          </p:cNvPr>
          <p:cNvSpPr txBox="1"/>
          <p:nvPr/>
        </p:nvSpPr>
        <p:spPr>
          <a:xfrm>
            <a:off x="2835005" y="944953"/>
            <a:ext cx="46672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Rechazo de Ofertas Artificialmente Bajas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DD30F22-FC44-153B-F554-4B94B4687DCC}"/>
              </a:ext>
            </a:extLst>
          </p:cNvPr>
          <p:cNvSpPr txBox="1"/>
          <p:nvPr/>
        </p:nvSpPr>
        <p:spPr>
          <a:xfrm>
            <a:off x="2835004" y="2072944"/>
            <a:ext cx="60750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Método de Asignación de Puntaje definido aleatoriamente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5B1BE4-499D-0925-48D7-8F02399FD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425251"/>
              </p:ext>
            </p:extLst>
          </p:nvPr>
        </p:nvGraphicFramePr>
        <p:xfrm>
          <a:off x="3494232" y="2841069"/>
          <a:ext cx="4288790" cy="1053465"/>
        </p:xfrm>
        <a:graphic>
          <a:graphicData uri="http://schemas.openxmlformats.org/drawingml/2006/table">
            <a:tbl>
              <a:tblPr firstRow="1" firstCol="1" bandRow="1"/>
              <a:tblGrid>
                <a:gridCol w="729615">
                  <a:extLst>
                    <a:ext uri="{9D8B030D-6E8A-4147-A177-3AD203B41FA5}">
                      <a16:colId xmlns:a16="http://schemas.microsoft.com/office/drawing/2014/main" val="2929257481"/>
                    </a:ext>
                  </a:extLst>
                </a:gridCol>
                <a:gridCol w="1477645">
                  <a:extLst>
                    <a:ext uri="{9D8B030D-6E8A-4147-A177-3AD203B41FA5}">
                      <a16:colId xmlns:a16="http://schemas.microsoft.com/office/drawing/2014/main" val="3905194772"/>
                    </a:ext>
                  </a:extLst>
                </a:gridCol>
                <a:gridCol w="2081530">
                  <a:extLst>
                    <a:ext uri="{9D8B030D-6E8A-4147-A177-3AD203B41FA5}">
                      <a16:colId xmlns:a16="http://schemas.microsoft.com/office/drawing/2014/main" val="10374939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s-ES_tradn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Alternativa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Rango centavos de la TRM (inclusive)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Método de estimación del puntaje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362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s-ES_tradn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 ,00 a ,24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Mediana con Valor Absoluto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458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s-ES_tradn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 ,25 a ,49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Media Geométrica 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94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s-ES_tradn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 ,50 a ,74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Media Aritmética Baja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88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s-ES_tradn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 ,75 a ,99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Menor Valor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2532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2961B623-F97C-3012-7837-F4CBB4E30275}"/>
              </a:ext>
            </a:extLst>
          </p:cNvPr>
          <p:cNvSpPr txBox="1"/>
          <p:nvPr/>
        </p:nvSpPr>
        <p:spPr>
          <a:xfrm>
            <a:off x="2835005" y="4165023"/>
            <a:ext cx="46672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Fórmula de Asignación de Puntaje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0054BC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  <a:sym typeface="Arial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2F1001B-5FAF-564D-C4AA-3E54796888C1}"/>
              </a:ext>
            </a:extLst>
          </p:cNvPr>
          <p:cNvSpPr/>
          <p:nvPr/>
        </p:nvSpPr>
        <p:spPr>
          <a:xfrm>
            <a:off x="2998037" y="4229100"/>
            <a:ext cx="5784455" cy="9144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b="0" i="0" u="none" strike="noStrike" kern="0" cap="none" spc="0" normalizeH="0" baseline="0" noProof="0" dirty="0">
                <a:ln>
                  <a:noFill/>
                </a:ln>
                <a:solidFill>
                  <a:srgbClr val="0054BC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  <a:sym typeface="Arial"/>
              </a:rPr>
              <a:t>Máximo puntaje a oferta más cercana al método definido aleatoriamente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1BB9383-31FB-93ED-7BDA-ECD9FE3EAB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871" t="22960" r="9860" b="23455"/>
          <a:stretch/>
        </p:blipFill>
        <p:spPr>
          <a:xfrm>
            <a:off x="116762" y="1631038"/>
            <a:ext cx="2333098" cy="2322160"/>
          </a:xfrm>
          <a:prstGeom prst="ellipse">
            <a:avLst/>
          </a:prstGeom>
          <a:ln w="3175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B565EFE6-AC7B-F9E9-1C3A-FADE8E105D4A}"/>
              </a:ext>
            </a:extLst>
          </p:cNvPr>
          <p:cNvSpPr txBox="1"/>
          <p:nvPr/>
        </p:nvSpPr>
        <p:spPr>
          <a:xfrm>
            <a:off x="0" y="175494"/>
            <a:ext cx="5299113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* Evaluación Oferta Económica</a:t>
            </a:r>
          </a:p>
        </p:txBody>
      </p:sp>
    </p:spTree>
    <p:extLst>
      <p:ext uri="{BB962C8B-B14F-4D97-AF65-F5344CB8AC3E}">
        <p14:creationId xmlns:p14="http://schemas.microsoft.com/office/powerpoint/2010/main" val="369863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3C92A6A0-9460-9733-7ECF-16EE87B5E200}"/>
              </a:ext>
            </a:extLst>
          </p:cNvPr>
          <p:cNvSpPr txBox="1"/>
          <p:nvPr/>
        </p:nvSpPr>
        <p:spPr>
          <a:xfrm>
            <a:off x="2052085" y="1828800"/>
            <a:ext cx="4242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/>
              <a:t>Defensa Judicial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5312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residencia de Colomb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CE193CB1965C7498EFCB948D95C5F57" ma:contentTypeVersion="13" ma:contentTypeDescription="Crear nuevo documento." ma:contentTypeScope="" ma:versionID="5b7806ab8b26b6989378f890dc03cd4d">
  <xsd:schema xmlns:xsd="http://www.w3.org/2001/XMLSchema" xmlns:xs="http://www.w3.org/2001/XMLSchema" xmlns:p="http://schemas.microsoft.com/office/2006/metadata/properties" xmlns:ns3="10e5e2ac-54e3-43bf-9fda-dee986dfcc62" xmlns:ns4="3fab6c54-f89e-47d8-97d7-25a03088ae59" targetNamespace="http://schemas.microsoft.com/office/2006/metadata/properties" ma:root="true" ma:fieldsID="da6c6e2651f752eda6890bd85ce2b31e" ns3:_="" ns4:_="">
    <xsd:import namespace="10e5e2ac-54e3-43bf-9fda-dee986dfcc62"/>
    <xsd:import namespace="3fab6c54-f89e-47d8-97d7-25a03088ae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5e2ac-54e3-43bf-9fda-dee986dfcc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Última vez que se compartió por usuario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Última vez que se compartió por hor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b6c54-f89e-47d8-97d7-25a03088ae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56728C-0FA9-407D-9601-C6E1674869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917496-7C8C-4977-968B-8CE939D308E4}">
  <ds:schemaRefs>
    <ds:schemaRef ds:uri="10e5e2ac-54e3-43bf-9fda-dee986dfcc62"/>
    <ds:schemaRef ds:uri="3fab6c54-f89e-47d8-97d7-25a03088ae5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D72F3B6-3C47-42B7-BAF3-6DEFD1A03440}">
  <ds:schemaRefs>
    <ds:schemaRef ds:uri="10e5e2ac-54e3-43bf-9fda-dee986dfcc62"/>
    <ds:schemaRef ds:uri="3fab6c54-f89e-47d8-97d7-25a03088ae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1154</Words>
  <Application>Microsoft Office PowerPoint</Application>
  <PresentationFormat>Presentación en pantalla (16:9)</PresentationFormat>
  <Paragraphs>217</Paragraphs>
  <Slides>18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9" baseType="lpstr">
      <vt:lpstr>Arial</vt:lpstr>
      <vt:lpstr>Arial Narrow</vt:lpstr>
      <vt:lpstr>Calibri</vt:lpstr>
      <vt:lpstr>Times New Roman</vt:lpstr>
      <vt:lpstr>Work Sans</vt:lpstr>
      <vt:lpstr>Work Sans Light</vt:lpstr>
      <vt:lpstr>Work Sans SemiBold</vt:lpstr>
      <vt:lpstr>WorkSans-Bold</vt:lpstr>
      <vt:lpstr>WorkSans-Regular</vt:lpstr>
      <vt:lpstr>Presidencia de Colomba</vt:lpstr>
      <vt:lpstr>Diapositiva de think-cell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Alberto Florez Ortiz</dc:creator>
  <cp:lastModifiedBy>Ricardo Aguilera Wilches</cp:lastModifiedBy>
  <cp:revision>73</cp:revision>
  <dcterms:modified xsi:type="dcterms:W3CDTF">2022-07-01T21:26:54Z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0x010100DCE193CB1965C7498EFCB948D95C5F57</vt:lpwstr>
  </property>
</Properties>
</file>